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ti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66"/>
  </p:notesMasterIdLst>
  <p:sldIdLst>
    <p:sldId id="566" r:id="rId2"/>
    <p:sldId id="569" r:id="rId3"/>
    <p:sldId id="412" r:id="rId4"/>
    <p:sldId id="546" r:id="rId5"/>
    <p:sldId id="552" r:id="rId6"/>
    <p:sldId id="562" r:id="rId7"/>
    <p:sldId id="545" r:id="rId8"/>
    <p:sldId id="558" r:id="rId9"/>
    <p:sldId id="564" r:id="rId10"/>
    <p:sldId id="559" r:id="rId11"/>
    <p:sldId id="547" r:id="rId12"/>
    <p:sldId id="563" r:id="rId13"/>
    <p:sldId id="555" r:id="rId14"/>
    <p:sldId id="556" r:id="rId15"/>
    <p:sldId id="557" r:id="rId16"/>
    <p:sldId id="539" r:id="rId17"/>
    <p:sldId id="411" r:id="rId18"/>
    <p:sldId id="422" r:id="rId19"/>
    <p:sldId id="346" r:id="rId20"/>
    <p:sldId id="347" r:id="rId21"/>
    <p:sldId id="348" r:id="rId22"/>
    <p:sldId id="525" r:id="rId23"/>
    <p:sldId id="526" r:id="rId24"/>
    <p:sldId id="356" r:id="rId25"/>
    <p:sldId id="527" r:id="rId26"/>
    <p:sldId id="528" r:id="rId27"/>
    <p:sldId id="529" r:id="rId28"/>
    <p:sldId id="342" r:id="rId29"/>
    <p:sldId id="447" r:id="rId30"/>
    <p:sldId id="449" r:id="rId31"/>
    <p:sldId id="451" r:id="rId32"/>
    <p:sldId id="515" r:id="rId33"/>
    <p:sldId id="372" r:id="rId34"/>
    <p:sldId id="425" r:id="rId35"/>
    <p:sldId id="429" r:id="rId36"/>
    <p:sldId id="373" r:id="rId37"/>
    <p:sldId id="364" r:id="rId38"/>
    <p:sldId id="428" r:id="rId39"/>
    <p:sldId id="295" r:id="rId40"/>
    <p:sldId id="299" r:id="rId41"/>
    <p:sldId id="300" r:id="rId42"/>
    <p:sldId id="301" r:id="rId43"/>
    <p:sldId id="303" r:id="rId44"/>
    <p:sldId id="304" r:id="rId45"/>
    <p:sldId id="306" r:id="rId46"/>
    <p:sldId id="307" r:id="rId47"/>
    <p:sldId id="311" r:id="rId48"/>
    <p:sldId id="265" r:id="rId49"/>
    <p:sldId id="267" r:id="rId50"/>
    <p:sldId id="266" r:id="rId51"/>
    <p:sldId id="513" r:id="rId52"/>
    <p:sldId id="518" r:id="rId53"/>
    <p:sldId id="517" r:id="rId54"/>
    <p:sldId id="567" r:id="rId55"/>
    <p:sldId id="568" r:id="rId56"/>
    <p:sldId id="516" r:id="rId57"/>
    <p:sldId id="530" r:id="rId58"/>
    <p:sldId id="531" r:id="rId59"/>
    <p:sldId id="532" r:id="rId60"/>
    <p:sldId id="514" r:id="rId61"/>
    <p:sldId id="477" r:id="rId62"/>
    <p:sldId id="570" r:id="rId63"/>
    <p:sldId id="475" r:id="rId64"/>
    <p:sldId id="544" r:id="rId65"/>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000000"/>
    <a:srgbClr val="7030A0"/>
    <a:srgbClr val="DEEBF7"/>
    <a:srgbClr val="4175B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650"/>
    <p:restoredTop sz="88284"/>
  </p:normalViewPr>
  <p:slideViewPr>
    <p:cSldViewPr snapToGrid="0" snapToObjects="1">
      <p:cViewPr varScale="1">
        <p:scale>
          <a:sx n="157" d="100"/>
          <a:sy n="157" d="100"/>
        </p:scale>
        <p:origin x="872" y="16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9" name="PlaceHolder 1"/>
          <p:cNvSpPr>
            <a:spLocks noGrp="1" noRot="1" noChangeAspect="1"/>
          </p:cNvSpPr>
          <p:nvPr>
            <p:ph type="sldImg"/>
          </p:nvPr>
        </p:nvSpPr>
        <p:spPr>
          <a:xfrm>
            <a:off x="533520" y="764280"/>
            <a:ext cx="6704640" cy="3771360"/>
          </a:xfrm>
          <a:prstGeom prst="rect">
            <a:avLst/>
          </a:prstGeom>
          <a:noFill/>
          <a:ln w="0">
            <a:noFill/>
          </a:ln>
        </p:spPr>
        <p:txBody>
          <a:bodyPr lIns="0" tIns="0" rIns="0" bIns="0" anchor="ctr">
            <a:noAutofit/>
          </a:bodyPr>
          <a:lstStyle/>
          <a:p>
            <a:pPr algn="ctr">
              <a:buNone/>
            </a:pPr>
            <a:r>
              <a:rPr lang="en-US" sz="4400" b="0" strike="noStrike" spc="-1">
                <a:latin typeface="Arial"/>
              </a:rPr>
              <a:t>Click to move the slide</a:t>
            </a:r>
          </a:p>
        </p:txBody>
      </p:sp>
      <p:sp>
        <p:nvSpPr>
          <p:cNvPr id="160" name="PlaceHolder 2"/>
          <p:cNvSpPr>
            <a:spLocks noGrp="1"/>
          </p:cNvSpPr>
          <p:nvPr>
            <p:ph type="body"/>
          </p:nvPr>
        </p:nvSpPr>
        <p:spPr>
          <a:xfrm>
            <a:off x="777240" y="4777560"/>
            <a:ext cx="6217560" cy="4525920"/>
          </a:xfrm>
          <a:prstGeom prst="rect">
            <a:avLst/>
          </a:prstGeom>
          <a:noFill/>
          <a:ln w="0">
            <a:noFill/>
          </a:ln>
        </p:spPr>
        <p:txBody>
          <a:bodyPr lIns="0" tIns="0" rIns="0" bIns="0" anchor="t">
            <a:noAutofit/>
          </a:bodyPr>
          <a:lstStyle/>
          <a:p>
            <a:r>
              <a:rPr lang="en-US" sz="2000" b="0" strike="noStrike" spc="-1">
                <a:latin typeface="Arial"/>
              </a:rPr>
              <a:t>Click to edit the notes format</a:t>
            </a:r>
          </a:p>
        </p:txBody>
      </p:sp>
      <p:sp>
        <p:nvSpPr>
          <p:cNvPr id="161" name="PlaceHolder 3"/>
          <p:cNvSpPr>
            <a:spLocks noGrp="1"/>
          </p:cNvSpPr>
          <p:nvPr>
            <p:ph type="hdr"/>
          </p:nvPr>
        </p:nvSpPr>
        <p:spPr>
          <a:xfrm>
            <a:off x="0" y="0"/>
            <a:ext cx="3372840" cy="502560"/>
          </a:xfrm>
          <a:prstGeom prst="rect">
            <a:avLst/>
          </a:prstGeom>
          <a:noFill/>
          <a:ln w="0">
            <a:noFill/>
          </a:ln>
        </p:spPr>
        <p:txBody>
          <a:bodyPr lIns="0" tIns="0" rIns="0" bIns="0" anchor="t">
            <a:noAutofit/>
          </a:bodyPr>
          <a:lstStyle/>
          <a:p>
            <a:r>
              <a:rPr lang="en-US" sz="1400" b="0" strike="noStrike" spc="-1">
                <a:latin typeface="Times New Roman"/>
              </a:rPr>
              <a:t>&lt;header&gt;</a:t>
            </a:r>
          </a:p>
        </p:txBody>
      </p:sp>
      <p:sp>
        <p:nvSpPr>
          <p:cNvPr id="162" name="PlaceHolder 4"/>
          <p:cNvSpPr>
            <a:spLocks noGrp="1"/>
          </p:cNvSpPr>
          <p:nvPr>
            <p:ph type="dt"/>
          </p:nvPr>
        </p:nvSpPr>
        <p:spPr>
          <a:xfrm>
            <a:off x="4399200" y="0"/>
            <a:ext cx="3372840" cy="502560"/>
          </a:xfrm>
          <a:prstGeom prst="rect">
            <a:avLst/>
          </a:prstGeom>
          <a:noFill/>
          <a:ln w="0">
            <a:noFill/>
          </a:ln>
        </p:spPr>
        <p:txBody>
          <a:bodyPr lIns="0" tIns="0" rIns="0" bIns="0" anchor="t">
            <a:noAutofit/>
          </a:bodyPr>
          <a:lstStyle/>
          <a:p>
            <a:pPr algn="r">
              <a:buNone/>
            </a:pPr>
            <a:r>
              <a:rPr lang="en-US" sz="1400" b="0" strike="noStrike" spc="-1">
                <a:latin typeface="Times New Roman"/>
              </a:rPr>
              <a:t>&lt;date/time&gt;</a:t>
            </a:r>
          </a:p>
        </p:txBody>
      </p:sp>
      <p:sp>
        <p:nvSpPr>
          <p:cNvPr id="163" name="PlaceHolder 5"/>
          <p:cNvSpPr>
            <a:spLocks noGrp="1"/>
          </p:cNvSpPr>
          <p:nvPr>
            <p:ph type="ftr"/>
          </p:nvPr>
        </p:nvSpPr>
        <p:spPr>
          <a:xfrm>
            <a:off x="0" y="9555480"/>
            <a:ext cx="3372840" cy="502560"/>
          </a:xfrm>
          <a:prstGeom prst="rect">
            <a:avLst/>
          </a:prstGeom>
          <a:noFill/>
          <a:ln w="0">
            <a:noFill/>
          </a:ln>
        </p:spPr>
        <p:txBody>
          <a:bodyPr lIns="0" tIns="0" rIns="0" bIns="0" anchor="b">
            <a:noAutofit/>
          </a:bodyPr>
          <a:lstStyle/>
          <a:p>
            <a:r>
              <a:rPr lang="en-US" sz="1400" b="0" strike="noStrike" spc="-1">
                <a:latin typeface="Times New Roman"/>
              </a:rPr>
              <a:t>&lt;footer&gt;</a:t>
            </a:r>
          </a:p>
        </p:txBody>
      </p:sp>
      <p:sp>
        <p:nvSpPr>
          <p:cNvPr id="164" name="PlaceHolder 6"/>
          <p:cNvSpPr>
            <a:spLocks noGrp="1"/>
          </p:cNvSpPr>
          <p:nvPr>
            <p:ph type="sldNum"/>
          </p:nvPr>
        </p:nvSpPr>
        <p:spPr>
          <a:xfrm>
            <a:off x="4399200" y="9555480"/>
            <a:ext cx="3372840" cy="502560"/>
          </a:xfrm>
          <a:prstGeom prst="rect">
            <a:avLst/>
          </a:prstGeom>
          <a:noFill/>
          <a:ln w="0">
            <a:noFill/>
          </a:ln>
        </p:spPr>
        <p:txBody>
          <a:bodyPr lIns="0" tIns="0" rIns="0" bIns="0" anchor="b">
            <a:noAutofit/>
          </a:bodyPr>
          <a:lstStyle/>
          <a:p>
            <a:pPr algn="r">
              <a:buNone/>
            </a:pPr>
            <a:fld id="{5B29E8BE-984C-4B61-93CE-71774C50F946}" type="slidenum">
              <a:rPr lang="en-US" sz="1400" b="0" strike="noStrike" spc="-1">
                <a:latin typeface="Times New Roman"/>
              </a:rPr>
              <a:t>‹#›</a:t>
            </a:fld>
            <a:endParaRPr lang="en-US" sz="1400" b="0" strike="noStrike" spc="-1">
              <a:latin typeface="Times New Roman"/>
            </a:endParaRP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PlaceHolder 1"/>
          <p:cNvSpPr>
            <a:spLocks noGrp="1" noRot="1" noChangeAspect="1"/>
          </p:cNvSpPr>
          <p:nvPr>
            <p:ph type="sldImg"/>
          </p:nvPr>
        </p:nvSpPr>
        <p:spPr>
          <a:xfrm>
            <a:off x="1062038" y="1123950"/>
            <a:ext cx="5375275" cy="3024188"/>
          </a:xfrm>
          <a:prstGeom prst="rect">
            <a:avLst/>
          </a:prstGeom>
          <a:ln w="0">
            <a:noFill/>
          </a:ln>
        </p:spPr>
      </p:sp>
      <p:sp>
        <p:nvSpPr>
          <p:cNvPr id="155" name="PlaceHolder 2"/>
          <p:cNvSpPr>
            <a:spLocks noGrp="1"/>
          </p:cNvSpPr>
          <p:nvPr>
            <p:ph type="body"/>
          </p:nvPr>
        </p:nvSpPr>
        <p:spPr>
          <a:xfrm>
            <a:off x="750600" y="4324680"/>
            <a:ext cx="5997600" cy="3529440"/>
          </a:xfrm>
          <a:prstGeom prst="rect">
            <a:avLst/>
          </a:prstGeom>
          <a:noFill/>
          <a:ln w="0">
            <a:noFill/>
          </a:ln>
        </p:spPr>
        <p:txBody>
          <a:bodyPr lIns="0" tIns="0" rIns="0" bIns="0" anchor="t">
            <a:noAutofit/>
          </a:bodyPr>
          <a:lstStyle/>
          <a:p>
            <a:pPr marL="216000" indent="-209520" algn="just">
              <a:lnSpc>
                <a:spcPct val="100000"/>
              </a:lnSpc>
              <a:buNone/>
              <a:tabLst>
                <a:tab pos="0" algn="l"/>
              </a:tabLst>
            </a:pPr>
            <a:endParaRPr lang="en-US" sz="2000" b="0" strike="noStrike" spc="-1">
              <a:latin typeface="Arial"/>
            </a:endParaRPr>
          </a:p>
          <a:p>
            <a:pPr marL="216000" indent="-209520" algn="just">
              <a:lnSpc>
                <a:spcPct val="100000"/>
              </a:lnSpc>
              <a:buNone/>
              <a:tabLst>
                <a:tab pos="0" algn="l"/>
              </a:tabLst>
            </a:pPr>
            <a:endParaRPr lang="en-US" sz="2000" b="0" strike="noStrike" spc="-1">
              <a:latin typeface="Arial"/>
            </a:endParaRPr>
          </a:p>
        </p:txBody>
      </p:sp>
      <p:sp>
        <p:nvSpPr>
          <p:cNvPr id="156" name="CustomShape 3"/>
          <p:cNvSpPr/>
          <p:nvPr/>
        </p:nvSpPr>
        <p:spPr>
          <a:xfrm>
            <a:off x="4253040" y="8535960"/>
            <a:ext cx="3244320" cy="441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buNone/>
            </a:pPr>
            <a:fld id="{1C842C21-383D-4562-B636-1BD76E1E78F7}" type="slidenum">
              <a:rPr lang="en-US" sz="1200" b="0" strike="noStrike" spc="-1">
                <a:solidFill>
                  <a:srgbClr val="000000"/>
                </a:solidFill>
                <a:latin typeface="Times New Roman"/>
                <a:ea typeface="+mn-ea"/>
              </a:rPr>
              <a:t>3</a:t>
            </a:fld>
            <a:endParaRPr lang="en-US" sz="1200" b="0" strike="noStrike" spc="-1">
              <a:latin typeface="Arial"/>
            </a:endParaRPr>
          </a:p>
        </p:txBody>
      </p:sp>
    </p:spTree>
    <p:extLst>
      <p:ext uri="{BB962C8B-B14F-4D97-AF65-F5344CB8AC3E}">
        <p14:creationId xmlns:p14="http://schemas.microsoft.com/office/powerpoint/2010/main" val="10704200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r>
              <a:rPr lang="en-US" sz="1200" kern="1200" dirty="0">
                <a:solidFill>
                  <a:schemeClr val="tx1"/>
                </a:solidFill>
                <a:effectLst/>
                <a:latin typeface="+mn-lt"/>
                <a:ea typeface="+mn-ea"/>
                <a:cs typeface="+mn-cs"/>
              </a:rPr>
              <a:t>Theory of Fundamental Interactions: Quantum Field Theory, QCD and 3D hadronic structure, Neutrino physics, </a:t>
            </a:r>
            <a:r>
              <a:rPr lang="en-US" sz="1200" kern="1200" dirty="0" err="1">
                <a:solidFill>
                  <a:schemeClr val="tx1"/>
                </a:solidFill>
                <a:effectLst/>
                <a:latin typeface="+mn-lt"/>
                <a:ea typeface="+mn-ea"/>
                <a:cs typeface="+mn-cs"/>
              </a:rPr>
              <a:t>Flavour</a:t>
            </a:r>
            <a:r>
              <a:rPr lang="en-US" sz="1200" kern="1200" dirty="0">
                <a:solidFill>
                  <a:schemeClr val="tx1"/>
                </a:solidFill>
                <a:effectLst/>
                <a:latin typeface="+mn-lt"/>
                <a:ea typeface="+mn-ea"/>
                <a:cs typeface="+mn-cs"/>
              </a:rPr>
              <a:t> and precision physics, Hadronic matter under extreme conditions.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kern="1200" dirty="0" err="1">
                <a:solidFill>
                  <a:schemeClr val="tx1"/>
                </a:solidFill>
                <a:effectLst/>
                <a:latin typeface="+mn-lt"/>
                <a:ea typeface="+mn-ea"/>
                <a:cs typeface="+mn-cs"/>
              </a:rPr>
              <a:t>Theory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Atomic</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Nucleus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Microscopic</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models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exotic</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nuclei</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nuclear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astrophysics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Quantum</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few-body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systems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Low-energy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nuclear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dynamics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properties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nuclear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systems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Relativistic</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nuclear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dynamics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nonlinear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quantum</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processes</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 </a:t>
            </a:r>
          </a:p>
          <a:p>
            <a:r>
              <a:rPr lang="ru-RU" sz="1200" kern="1200" dirty="0" err="1">
                <a:solidFill>
                  <a:schemeClr val="tx1"/>
                </a:solidFill>
                <a:effectLst/>
                <a:latin typeface="+mn-lt"/>
                <a:ea typeface="+mn-ea"/>
                <a:cs typeface="+mn-cs"/>
              </a:rPr>
              <a:t>Theory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ofCondensed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Matter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Complex</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materials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Nanostructures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nanomaterials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Mathematical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models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statistical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physics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complex</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systems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Methods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quantum</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field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theory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complex</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systems</a:t>
            </a:r>
            <a:r>
              <a:rPr lang="ru-RU" sz="1200" kern="1200" dirty="0">
                <a:solidFill>
                  <a:schemeClr val="tx1"/>
                </a:solidFill>
                <a:effectLst/>
                <a:latin typeface="+mn-lt"/>
                <a:ea typeface="+mn-ea"/>
                <a:cs typeface="+mn-cs"/>
              </a:rPr>
              <a:t>.</a:t>
            </a:r>
          </a:p>
          <a:p>
            <a:r>
              <a:rPr lang="ru-RU" sz="1200" kern="1200" dirty="0" err="1">
                <a:solidFill>
                  <a:schemeClr val="tx1"/>
                </a:solidFill>
                <a:effectLst/>
                <a:latin typeface="+mn-lt"/>
                <a:ea typeface="+mn-ea"/>
                <a:cs typeface="+mn-cs"/>
              </a:rPr>
              <a:t>Modern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Mathematical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Physics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Classical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quantum</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integrable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models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Supersymmetric</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theories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superstrings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superbranes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Non-perturbative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regimes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supersymmetric</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gauge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theories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Cosmological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models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early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Universe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primordial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gravitational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waves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black</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holes</a:t>
            </a:r>
            <a:endParaRPr lang="ru-RU" sz="1200" kern="1200" dirty="0">
              <a:solidFill>
                <a:schemeClr val="tx1"/>
              </a:solidFill>
              <a:effectLst/>
              <a:latin typeface="+mn-lt"/>
              <a:ea typeface="+mn-ea"/>
              <a:cs typeface="+mn-cs"/>
            </a:endParaRPr>
          </a:p>
          <a:p>
            <a:endParaRPr lang="ru-RU" dirty="0"/>
          </a:p>
        </p:txBody>
      </p:sp>
      <p:sp>
        <p:nvSpPr>
          <p:cNvPr id="4" name="Номер слайда 3"/>
          <p:cNvSpPr>
            <a:spLocks noGrp="1"/>
          </p:cNvSpPr>
          <p:nvPr>
            <p:ph type="sldNum" idx="10"/>
          </p:nvPr>
        </p:nvSpPr>
        <p:spPr/>
        <p:txBody>
          <a:bodyPr/>
          <a:lstStyle/>
          <a:p>
            <a:pPr algn="r">
              <a:buNone/>
            </a:pPr>
            <a:fld id="{5B29E8BE-984C-4B61-93CE-71774C50F946}" type="slidenum">
              <a:rPr lang="en-US" sz="1400" b="0" strike="noStrike" spc="-1" smtClean="0">
                <a:latin typeface="Times New Roman"/>
              </a:rPr>
              <a:t>28</a:t>
            </a:fld>
            <a:endParaRPr lang="en-US" sz="1400" b="0" strike="noStrike" spc="-1">
              <a:latin typeface="Times New Roman"/>
            </a:endParaRPr>
          </a:p>
        </p:txBody>
      </p:sp>
    </p:spTree>
    <p:extLst>
      <p:ext uri="{BB962C8B-B14F-4D97-AF65-F5344CB8AC3E}">
        <p14:creationId xmlns:p14="http://schemas.microsoft.com/office/powerpoint/2010/main" val="474464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4" name="PlaceHolder 1"/>
          <p:cNvSpPr>
            <a:spLocks noGrp="1" noRot="1" noChangeAspect="1"/>
          </p:cNvSpPr>
          <p:nvPr>
            <p:ph type="sldImg"/>
          </p:nvPr>
        </p:nvSpPr>
        <p:spPr>
          <a:xfrm>
            <a:off x="685800" y="1143000"/>
            <a:ext cx="5486400" cy="3086100"/>
          </a:xfrm>
          <a:prstGeom prst="rect">
            <a:avLst/>
          </a:prstGeom>
          <a:ln w="0">
            <a:noFill/>
          </a:ln>
        </p:spPr>
      </p:sp>
      <p:sp>
        <p:nvSpPr>
          <p:cNvPr id="735"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a:lnSpc>
                <a:spcPct val="100000"/>
              </a:lnSpc>
              <a:buNone/>
              <a:tabLst>
                <a:tab pos="0" algn="l"/>
              </a:tabLst>
            </a:pPr>
            <a:r>
              <a:rPr lang="en-US" sz="2000" b="0" strike="noStrike" spc="-1" dirty="0">
                <a:solidFill>
                  <a:srgbClr val="FFFFFF"/>
                </a:solidFill>
                <a:latin typeface="+mn-lt"/>
                <a:ea typeface="+mn-ea"/>
              </a:rPr>
              <a:t>New Approaches to the Solution of Computer Physics Challenges:</a:t>
            </a:r>
            <a:endParaRPr lang="en-US" sz="2000" b="0" strike="noStrike" spc="-1" dirty="0">
              <a:latin typeface="+mn-lt"/>
            </a:endParaRPr>
          </a:p>
          <a:p>
            <a:pPr>
              <a:lnSpc>
                <a:spcPct val="100000"/>
              </a:lnSpc>
              <a:buNone/>
              <a:tabLst>
                <a:tab pos="0" algn="l"/>
              </a:tabLst>
            </a:pPr>
            <a:r>
              <a:rPr lang="en-US" sz="2000" b="0" strike="noStrike" spc="-1" dirty="0">
                <a:solidFill>
                  <a:srgbClr val="000000"/>
                </a:solidFill>
                <a:latin typeface="Times New Roman"/>
                <a:ea typeface="+mn-ea"/>
              </a:rPr>
              <a:t>● </a:t>
            </a:r>
            <a:r>
              <a:rPr lang="en-US" sz="2000" b="0" strike="noStrike" spc="-1" dirty="0">
                <a:solidFill>
                  <a:srgbClr val="0033CC"/>
                </a:solidFill>
                <a:latin typeface="Times New Roman"/>
                <a:ea typeface="+mn-ea"/>
              </a:rPr>
              <a:t>Hardware availability does not guarantee success </a:t>
            </a:r>
            <a:endParaRPr lang="en-US" sz="2000" b="0" strike="noStrike" spc="-1" dirty="0">
              <a:latin typeface="+mn-lt"/>
            </a:endParaRPr>
          </a:p>
          <a:p>
            <a:pPr>
              <a:lnSpc>
                <a:spcPct val="100000"/>
              </a:lnSpc>
              <a:buNone/>
              <a:tabLst>
                <a:tab pos="0" algn="l"/>
              </a:tabLst>
            </a:pPr>
            <a:r>
              <a:rPr lang="en-US" sz="2000" b="0" strike="noStrike" spc="-1" dirty="0">
                <a:solidFill>
                  <a:srgbClr val="000000"/>
                </a:solidFill>
                <a:latin typeface="Times New Roman"/>
                <a:ea typeface="+mn-ea"/>
              </a:rPr>
              <a:t>   Tough scientific problems cannot be simply solved by securing access to the most powerful computing facilities. </a:t>
            </a:r>
            <a:endParaRPr lang="en-US" sz="2000" b="0" strike="noStrike" spc="-1" dirty="0">
              <a:latin typeface="+mn-lt"/>
            </a:endParaRPr>
          </a:p>
          <a:p>
            <a:pPr>
              <a:lnSpc>
                <a:spcPct val="100000"/>
              </a:lnSpc>
              <a:buNone/>
              <a:tabLst>
                <a:tab pos="0" algn="l"/>
              </a:tabLst>
            </a:pPr>
            <a:r>
              <a:rPr lang="en-US" sz="2000" b="0" strike="noStrike" spc="-1" dirty="0">
                <a:solidFill>
                  <a:srgbClr val="000000"/>
                </a:solidFill>
                <a:latin typeface="Times New Roman"/>
                <a:ea typeface="+mn-ea"/>
              </a:rPr>
              <a:t>● </a:t>
            </a:r>
            <a:r>
              <a:rPr lang="en-US" sz="2000" b="0" strike="noStrike" spc="-1" dirty="0">
                <a:solidFill>
                  <a:srgbClr val="0033CC"/>
                </a:solidFill>
                <a:latin typeface="Times New Roman"/>
                <a:ea typeface="+mn-ea"/>
              </a:rPr>
              <a:t>There is a threefold need of new mathematical methods and algorithms</a:t>
            </a:r>
            <a:r>
              <a:rPr lang="en-US" sz="2000" b="0" strike="noStrike" spc="-1" dirty="0">
                <a:solidFill>
                  <a:srgbClr val="000000"/>
                </a:solidFill>
                <a:latin typeface="Times New Roman"/>
                <a:ea typeface="+mn-ea"/>
              </a:rPr>
              <a:t>: to secure the inheritance of the genuine algebraic properties of the model under discretization; to reduce the computational complexity; to enable efficient information flow inside the new hardware. </a:t>
            </a:r>
            <a:endParaRPr lang="en-US" sz="2000" b="0" strike="noStrike" spc="-1" dirty="0">
              <a:latin typeface="+mn-lt"/>
            </a:endParaRPr>
          </a:p>
          <a:p>
            <a:pPr>
              <a:lnSpc>
                <a:spcPct val="100000"/>
              </a:lnSpc>
              <a:buNone/>
              <a:tabLst>
                <a:tab pos="0" algn="l"/>
              </a:tabLst>
            </a:pPr>
            <a:r>
              <a:rPr lang="en-US" sz="2000" b="0" strike="noStrike" spc="-1" dirty="0">
                <a:solidFill>
                  <a:srgbClr val="000000"/>
                </a:solidFill>
                <a:latin typeface="Times New Roman"/>
                <a:ea typeface="+mn-ea"/>
              </a:rPr>
              <a:t>● </a:t>
            </a:r>
            <a:r>
              <a:rPr lang="en-US" sz="2000" b="0" strike="noStrike" spc="-1" dirty="0">
                <a:solidFill>
                  <a:srgbClr val="0033CC"/>
                </a:solidFill>
                <a:latin typeface="Times New Roman"/>
                <a:ea typeface="+mn-ea"/>
              </a:rPr>
              <a:t>The need of fundamentally different software implementations able to fully exploit the possibilities opened by the new hardware parallelism </a:t>
            </a:r>
            <a:r>
              <a:rPr lang="en-US" sz="2000" b="0" strike="noStrike" spc="-1" dirty="0">
                <a:solidFill>
                  <a:srgbClr val="000000"/>
                </a:solidFill>
                <a:latin typeface="Times New Roman"/>
                <a:ea typeface="+mn-ea"/>
              </a:rPr>
              <a:t>will be followed both within the frameworks created by the new hardware vendors and based on in-house developments.</a:t>
            </a:r>
            <a:r>
              <a:rPr lang="en-US" sz="2000" b="0" strike="noStrike" spc="-1" dirty="0">
                <a:solidFill>
                  <a:srgbClr val="0033CC"/>
                </a:solidFill>
                <a:latin typeface="Times New Roman"/>
                <a:ea typeface="+mn-ea"/>
              </a:rPr>
              <a:t> </a:t>
            </a:r>
            <a:endParaRPr lang="en-US" sz="2000" b="0" strike="noStrike" spc="-1" dirty="0">
              <a:latin typeface="+mn-lt"/>
            </a:endParaRPr>
          </a:p>
          <a:p>
            <a:pPr>
              <a:lnSpc>
                <a:spcPct val="100000"/>
              </a:lnSpc>
              <a:buNone/>
              <a:tabLst>
                <a:tab pos="0" algn="l"/>
              </a:tabLst>
            </a:pPr>
            <a:r>
              <a:rPr lang="en-US" sz="2000" b="0" strike="noStrike" spc="-1" dirty="0">
                <a:solidFill>
                  <a:srgbClr val="000000"/>
                </a:solidFill>
                <a:latin typeface="Times New Roman"/>
                <a:ea typeface="+mn-ea"/>
              </a:rPr>
              <a:t>● </a:t>
            </a:r>
            <a:r>
              <a:rPr lang="en-US" sz="2000" b="0" strike="noStrike" spc="-1" dirty="0">
                <a:solidFill>
                  <a:srgbClr val="0033CC"/>
                </a:solidFill>
                <a:latin typeface="Times New Roman"/>
                <a:ea typeface="+mn-ea"/>
              </a:rPr>
              <a:t>Development of algorithms based on recurrent and convolutional neural networks for machine and deep learning problems and big data analytics, </a:t>
            </a:r>
            <a:r>
              <a:rPr lang="en-US" sz="2000" b="0" strike="noStrike" spc="-1" dirty="0">
                <a:solidFill>
                  <a:srgbClr val="000000"/>
                </a:solidFill>
                <a:latin typeface="Times New Roman"/>
                <a:ea typeface="+mn-ea"/>
              </a:rPr>
              <a:t>which are primarily intended to accelerate the recognition of multiple tracks in particle physics experiments, including for the NICA megaproject, the needs of neutrino physics experiments, and algorithms based on computer vision for automating the analysis of data from radiobiological experiments.</a:t>
            </a:r>
            <a:endParaRPr lang="en-US" sz="2000" b="0" strike="noStrike" spc="-1" dirty="0">
              <a:latin typeface="+mn-lt"/>
            </a:endParaRPr>
          </a:p>
          <a:p>
            <a:pPr>
              <a:lnSpc>
                <a:spcPct val="100000"/>
              </a:lnSpc>
              <a:buNone/>
              <a:tabLst>
                <a:tab pos="0" algn="l"/>
              </a:tabLst>
            </a:pPr>
            <a:r>
              <a:rPr lang="en-US" sz="2000" b="0" strike="noStrike" spc="-1" dirty="0">
                <a:solidFill>
                  <a:srgbClr val="000000"/>
                </a:solidFill>
                <a:latin typeface="Times New Roman"/>
                <a:ea typeface="+mn-ea"/>
              </a:rPr>
              <a:t>● </a:t>
            </a:r>
            <a:r>
              <a:rPr lang="en-US" sz="2000" b="0" strike="noStrike" spc="-1" dirty="0">
                <a:solidFill>
                  <a:srgbClr val="0033CC"/>
                </a:solidFill>
                <a:latin typeface="Times New Roman"/>
                <a:ea typeface="+mn-ea"/>
              </a:rPr>
              <a:t>Development of Modern Investigation Tools in Large Scale International Collaborations </a:t>
            </a:r>
            <a:r>
              <a:rPr lang="en-US" sz="2000" b="0" strike="noStrike" spc="-1" dirty="0">
                <a:solidFill>
                  <a:srgbClr val="000000"/>
                </a:solidFill>
                <a:latin typeface="Times New Roman"/>
                <a:ea typeface="+mn-ea"/>
              </a:rPr>
              <a:t>will be continued in the frame of the existing long-term planning. This is valid for ATLAS and CMS experiments, as well as for the in-house JINR megaprojects: the three NICA experiments (BM@N, MPD, SPD), the Baikal-GVD experiment</a:t>
            </a:r>
            <a:r>
              <a:rPr lang="en-US" sz="3600" b="0" strike="noStrike" spc="-1" dirty="0">
                <a:solidFill>
                  <a:srgbClr val="000000"/>
                </a:solidFill>
                <a:latin typeface="Times New Roman"/>
                <a:ea typeface="+mn-ea"/>
              </a:rPr>
              <a:t>.</a:t>
            </a:r>
            <a:endParaRPr lang="en-US" sz="3600" b="0" strike="noStrike" spc="-1" dirty="0">
              <a:latin typeface="+mn-lt"/>
            </a:endParaRPr>
          </a:p>
          <a:p>
            <a:pPr>
              <a:lnSpc>
                <a:spcPct val="100000"/>
              </a:lnSpc>
              <a:buNone/>
              <a:tabLst>
                <a:tab pos="0" algn="l"/>
              </a:tabLst>
            </a:pPr>
            <a:r>
              <a:rPr lang="en-US" sz="3600" b="0" strike="noStrike" spc="-1" dirty="0">
                <a:solidFill>
                  <a:srgbClr val="000000"/>
                </a:solidFill>
                <a:latin typeface="Times New Roman"/>
                <a:ea typeface="+mn-ea"/>
              </a:rPr>
              <a:t>● </a:t>
            </a:r>
            <a:r>
              <a:rPr lang="en-US" sz="3600" b="0" strike="noStrike" spc="-1" dirty="0">
                <a:solidFill>
                  <a:srgbClr val="0033CC"/>
                </a:solidFill>
                <a:latin typeface="Times New Roman"/>
                <a:ea typeface="+mn-ea"/>
              </a:rPr>
              <a:t>New numerical and computational models, quantum computing included</a:t>
            </a:r>
            <a:r>
              <a:rPr lang="en-US" sz="3600" b="1" strike="noStrike" spc="-1" dirty="0">
                <a:solidFill>
                  <a:srgbClr val="0033CC"/>
                </a:solidFill>
                <a:latin typeface="Times New Roman"/>
                <a:ea typeface="+mn-ea"/>
              </a:rPr>
              <a:t>, </a:t>
            </a:r>
            <a:r>
              <a:rPr lang="en-US" sz="3600" b="0" strike="noStrike" spc="-1" dirty="0">
                <a:solidFill>
                  <a:srgbClr val="000000"/>
                </a:solidFill>
                <a:latin typeface="Times New Roman"/>
                <a:ea typeface="+mn-ea"/>
              </a:rPr>
              <a:t>for  theoretical investigation of the super-heavy and exotic nuclei physics</a:t>
            </a:r>
            <a:endParaRPr lang="en-US" sz="3600" b="0" strike="noStrike" spc="-1" dirty="0">
              <a:latin typeface="+mn-lt"/>
            </a:endParaRPr>
          </a:p>
          <a:p>
            <a:pPr>
              <a:lnSpc>
                <a:spcPct val="100000"/>
              </a:lnSpc>
              <a:buNone/>
              <a:tabLst>
                <a:tab pos="0" algn="l"/>
              </a:tabLst>
            </a:pPr>
            <a:r>
              <a:rPr lang="en-US" sz="3600" b="0" strike="noStrike" spc="-1" dirty="0">
                <a:solidFill>
                  <a:srgbClr val="000000"/>
                </a:solidFill>
                <a:latin typeface="Times New Roman"/>
                <a:ea typeface="+mn-ea"/>
              </a:rPr>
              <a:t>● </a:t>
            </a:r>
            <a:r>
              <a:rPr lang="en-US" sz="3600" b="0" strike="noStrike" spc="-1" dirty="0">
                <a:solidFill>
                  <a:srgbClr val="70AD47"/>
                </a:solidFill>
                <a:latin typeface="Times New Roman"/>
                <a:ea typeface="+mn-ea"/>
              </a:rPr>
              <a:t> </a:t>
            </a:r>
            <a:r>
              <a:rPr lang="en-US" sz="3600" b="0" strike="noStrike" spc="-1" dirty="0">
                <a:solidFill>
                  <a:srgbClr val="0033CC"/>
                </a:solidFill>
                <a:latin typeface="Times New Roman"/>
                <a:ea typeface="+mn-ea"/>
              </a:rPr>
              <a:t>Development of the Design of Quantum Robust Control </a:t>
            </a:r>
            <a:r>
              <a:rPr lang="en-US" sz="3600" b="0" strike="noStrike" spc="-1" dirty="0">
                <a:solidFill>
                  <a:srgbClr val="000000"/>
                </a:solidFill>
                <a:latin typeface="Times New Roman"/>
                <a:ea typeface="+mn-ea"/>
              </a:rPr>
              <a:t>of JINR physical experimental facilities. </a:t>
            </a:r>
            <a:endParaRPr lang="en-US" sz="3600" b="0" strike="noStrike" spc="-1" dirty="0">
              <a:latin typeface="+mn-lt"/>
            </a:endParaRPr>
          </a:p>
          <a:p>
            <a:endParaRPr lang="en-US" sz="2000" b="0" strike="noStrike" spc="-1" dirty="0">
              <a:latin typeface="Arial"/>
            </a:endParaRPr>
          </a:p>
        </p:txBody>
      </p:sp>
      <p:sp>
        <p:nvSpPr>
          <p:cNvPr id="736" name="PlaceHolder 3"/>
          <p:cNvSpPr>
            <a:spLocks noGrp="1"/>
          </p:cNvSpPr>
          <p:nvPr>
            <p:ph type="sldNum"/>
          </p:nvPr>
        </p:nvSpPr>
        <p:spPr>
          <a:xfrm>
            <a:off x="3884760" y="8685360"/>
            <a:ext cx="2971080" cy="457920"/>
          </a:xfrm>
          <a:prstGeom prst="rect">
            <a:avLst/>
          </a:prstGeom>
          <a:noFill/>
          <a:ln w="0">
            <a:noFill/>
          </a:ln>
        </p:spPr>
        <p:txBody>
          <a:bodyPr lIns="0" tIns="0" rIns="0" bIns="0" anchor="b">
            <a:noAutofit/>
          </a:bodyPr>
          <a:lstStyle/>
          <a:p>
            <a:pPr algn="r">
              <a:lnSpc>
                <a:spcPct val="100000"/>
              </a:lnSpc>
              <a:buNone/>
            </a:pPr>
            <a:fld id="{830610B6-2F50-432A-A989-F68250484238}" type="slidenum">
              <a:rPr lang="ru-RU" sz="1200" b="0" strike="noStrike" spc="-1">
                <a:latin typeface="Times New Roman"/>
              </a:rPr>
              <a:t>29</a:t>
            </a:fld>
            <a:endParaRPr lang="en-US" sz="1200" b="0" strike="noStrike" spc="-1">
              <a:latin typeface="Times New Roman"/>
            </a:endParaRPr>
          </a:p>
        </p:txBody>
      </p:sp>
    </p:spTree>
    <p:extLst>
      <p:ext uri="{BB962C8B-B14F-4D97-AF65-F5344CB8AC3E}">
        <p14:creationId xmlns:p14="http://schemas.microsoft.com/office/powerpoint/2010/main" val="2167996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solidFill>
                  <a:srgbClr val="000000"/>
                </a:solidFill>
                <a:latin typeface="+mn-lt"/>
              </a:rPr>
              <a:t>Big Data strategy at JINR includes </a:t>
            </a:r>
            <a:r>
              <a:rPr lang="en-US" sz="2000" b="0" strike="noStrike" spc="-1" dirty="0">
                <a:solidFill>
                  <a:srgbClr val="080808"/>
                </a:solidFill>
                <a:latin typeface="Times New Roman"/>
              </a:rPr>
              <a:t>Advanced analysis of experimental data; Detectors’ monitoring and operational support; Analysis of scientific publications activities; Distributed computing operations and security support; Providing the BD infrastructure for users; </a:t>
            </a:r>
            <a:r>
              <a:rPr lang="en-US" sz="2000" b="0" strike="noStrike" spc="-1" dirty="0">
                <a:latin typeface="Times New Roman"/>
              </a:rPr>
              <a:t>Preliminary analysis of data sources and features; </a:t>
            </a:r>
            <a:r>
              <a:rPr lang="en-US" sz="1200" b="0" strike="noStrike" spc="-1" dirty="0">
                <a:latin typeface="Times New Roman"/>
              </a:rPr>
              <a:t>Preparing the Big Data storage and processing infrastructure (hardware, software, security); Introduction of the analysis method for tasks; Involving business analytics and visualization tools; Using the created platform for applications; Making the infrastructure available for end users</a:t>
            </a:r>
            <a:endParaRPr lang="en-US" sz="1200" b="0" strike="noStrike" spc="-1" dirty="0">
              <a:latin typeface="+mn-lt"/>
            </a:endParaRPr>
          </a:p>
          <a:p>
            <a:endParaRPr lang="ru-RU" dirty="0"/>
          </a:p>
        </p:txBody>
      </p:sp>
      <p:sp>
        <p:nvSpPr>
          <p:cNvPr id="4" name="Номер слайда 3"/>
          <p:cNvSpPr>
            <a:spLocks noGrp="1"/>
          </p:cNvSpPr>
          <p:nvPr>
            <p:ph type="sldNum" idx="10"/>
          </p:nvPr>
        </p:nvSpPr>
        <p:spPr/>
        <p:txBody>
          <a:bodyPr/>
          <a:lstStyle/>
          <a:p>
            <a:pPr algn="r">
              <a:buNone/>
            </a:pPr>
            <a:fld id="{5B29E8BE-984C-4B61-93CE-71774C50F946}" type="slidenum">
              <a:rPr lang="en-US" sz="1400" b="0" strike="noStrike" spc="-1" smtClean="0">
                <a:latin typeface="Times New Roman"/>
              </a:rPr>
              <a:t>30</a:t>
            </a:fld>
            <a:endParaRPr lang="en-US" sz="1400" b="0" strike="noStrike" spc="-1">
              <a:latin typeface="Times New Roman"/>
            </a:endParaRPr>
          </a:p>
        </p:txBody>
      </p:sp>
    </p:spTree>
    <p:extLst>
      <p:ext uri="{BB962C8B-B14F-4D97-AF65-F5344CB8AC3E}">
        <p14:creationId xmlns:p14="http://schemas.microsoft.com/office/powerpoint/2010/main" val="752235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strike="noStrike" spc="-1" dirty="0">
                <a:latin typeface="Times New Roman"/>
                <a:ea typeface="Times New Roman"/>
              </a:rPr>
              <a:t>The accumulated experience of using the “</a:t>
            </a:r>
            <a:r>
              <a:rPr lang="en-US" sz="1200" b="0" strike="noStrike" spc="-1" dirty="0" err="1">
                <a:latin typeface="Times New Roman"/>
                <a:ea typeface="Times New Roman"/>
              </a:rPr>
              <a:t>Govorun</a:t>
            </a:r>
            <a:r>
              <a:rPr lang="en-US" sz="1200" b="0" strike="noStrike" spc="-1" dirty="0">
                <a:latin typeface="Times New Roman"/>
                <a:ea typeface="Times New Roman"/>
              </a:rPr>
              <a:t>” supercomputer has revealed the need for the constant re-equipment of the supercomputer with computing resources and the introduction of novel IT solutions. This need is related to both the continuous increase in the number of users and the expansion of the range of tasks to be solved. The “</a:t>
            </a:r>
            <a:r>
              <a:rPr lang="en-US" sz="1200" b="0" strike="noStrike" spc="-1" dirty="0" err="1">
                <a:latin typeface="Times New Roman"/>
                <a:ea typeface="Times New Roman"/>
              </a:rPr>
              <a:t>Govorun</a:t>
            </a:r>
            <a:r>
              <a:rPr lang="en-US" sz="1200" b="0" strike="noStrike" spc="-1" dirty="0">
                <a:latin typeface="Times New Roman"/>
                <a:ea typeface="Times New Roman"/>
              </a:rPr>
              <a:t>” SC is a flexible, scalable, </a:t>
            </a:r>
            <a:r>
              <a:rPr lang="en-US" sz="1200" b="0" strike="noStrike" spc="-1" dirty="0" err="1">
                <a:latin typeface="Times New Roman"/>
                <a:ea typeface="Times New Roman"/>
              </a:rPr>
              <a:t>hyperconvergent</a:t>
            </a:r>
            <a:r>
              <a:rPr lang="en-US" sz="1200" b="0" strike="noStrike" spc="-1" dirty="0">
                <a:latin typeface="Times New Roman"/>
                <a:ea typeface="Times New Roman"/>
              </a:rPr>
              <a:t> system that combines computing architectures of different types, a hierarchical data processing and storage system. The development of the “</a:t>
            </a:r>
            <a:r>
              <a:rPr lang="en-US" sz="1200" b="0" strike="noStrike" spc="-1" dirty="0" err="1">
                <a:latin typeface="Times New Roman"/>
                <a:ea typeface="Times New Roman"/>
              </a:rPr>
              <a:t>Govorun</a:t>
            </a:r>
            <a:r>
              <a:rPr lang="en-US" sz="1200" b="0" strike="noStrike" spc="-1" dirty="0">
                <a:latin typeface="Times New Roman"/>
                <a:ea typeface="Times New Roman"/>
              </a:rPr>
              <a:t>” SC is aimed at creating an environment for supercomputer modeling and the solution of compute-intensive and data-intensive tasks in order to ensure the solution of the theoretical and experimental tasks of JINR.</a:t>
            </a:r>
            <a:endParaRPr lang="en-US" sz="1200" b="0" strike="noStrike" spc="-1" dirty="0">
              <a:latin typeface="+mn-lt"/>
            </a:endParaRPr>
          </a:p>
          <a:p>
            <a:endParaRPr lang="en-US" dirty="0"/>
          </a:p>
          <a:p>
            <a:r>
              <a:rPr lang="ru-RU" dirty="0"/>
              <a:t>Контейнер — это стандартная единица программного обеспечения, в которую упаковано приложение со всеми необходимыми для его работы зависимостями — кодом приложения, средой запуска, системными инструментами, библиотеками и настройками». Наиболее </a:t>
            </a:r>
            <a:r>
              <a:rPr lang="ru-RU" dirty="0" err="1"/>
              <a:t>извес</a:t>
            </a:r>
            <a:r>
              <a:rPr lang="en-US" dirty="0"/>
              <a:t>n</a:t>
            </a:r>
            <a:r>
              <a:rPr lang="ru-RU" dirty="0" err="1"/>
              <a:t>ный</a:t>
            </a:r>
            <a:r>
              <a:rPr lang="ru-RU" dirty="0"/>
              <a:t> на слуху </a:t>
            </a:r>
            <a:r>
              <a:rPr lang="en-US" dirty="0"/>
              <a:t>Docker, Kubernetes. </a:t>
            </a:r>
            <a:r>
              <a:rPr lang="ru-RU" dirty="0"/>
              <a:t>Смысл и главное преимущество технологии в том, что контейнер абстрагирует приложение от операционной системы хоста, то есть остается автономным, благодаря чему становится легко переносимым — способным работать на любой платформе. Контейнер не зависит от среды, на которой он работает </a:t>
            </a:r>
          </a:p>
        </p:txBody>
      </p:sp>
      <p:sp>
        <p:nvSpPr>
          <p:cNvPr id="4" name="Номер слайда 3"/>
          <p:cNvSpPr>
            <a:spLocks noGrp="1"/>
          </p:cNvSpPr>
          <p:nvPr>
            <p:ph type="sldNum" idx="10"/>
          </p:nvPr>
        </p:nvSpPr>
        <p:spPr/>
        <p:txBody>
          <a:bodyPr/>
          <a:lstStyle/>
          <a:p>
            <a:pPr algn="r">
              <a:buNone/>
            </a:pPr>
            <a:fld id="{5B29E8BE-984C-4B61-93CE-71774C50F946}" type="slidenum">
              <a:rPr lang="en-US" sz="1400" b="0" strike="noStrike" spc="-1" smtClean="0">
                <a:latin typeface="Times New Roman"/>
              </a:rPr>
              <a:t>31</a:t>
            </a:fld>
            <a:endParaRPr lang="en-US" sz="1400" b="0" strike="noStrike" spc="-1">
              <a:latin typeface="Times New Roman"/>
            </a:endParaRPr>
          </a:p>
        </p:txBody>
      </p:sp>
    </p:spTree>
    <p:extLst>
      <p:ext uri="{BB962C8B-B14F-4D97-AF65-F5344CB8AC3E}">
        <p14:creationId xmlns:p14="http://schemas.microsoft.com/office/powerpoint/2010/main" val="20853546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8" name="PlaceHolder 1"/>
          <p:cNvSpPr>
            <a:spLocks noGrp="1" noRot="1" noChangeAspect="1"/>
          </p:cNvSpPr>
          <p:nvPr>
            <p:ph type="sldImg"/>
          </p:nvPr>
        </p:nvSpPr>
        <p:spPr>
          <a:xfrm>
            <a:off x="685800" y="1143000"/>
            <a:ext cx="5484813" cy="3084513"/>
          </a:xfrm>
          <a:prstGeom prst="rect">
            <a:avLst/>
          </a:prstGeom>
          <a:ln w="0">
            <a:noFill/>
          </a:ln>
        </p:spPr>
      </p:sp>
      <p:sp>
        <p:nvSpPr>
          <p:cNvPr id="269" name="PlaceHolder 2"/>
          <p:cNvSpPr>
            <a:spLocks noGrp="1"/>
          </p:cNvSpPr>
          <p:nvPr>
            <p:ph type="body"/>
          </p:nvPr>
        </p:nvSpPr>
        <p:spPr>
          <a:xfrm>
            <a:off x="685800" y="4400640"/>
            <a:ext cx="5484960" cy="3598920"/>
          </a:xfrm>
          <a:prstGeom prst="rect">
            <a:avLst/>
          </a:prstGeom>
          <a:noFill/>
          <a:ln w="0">
            <a:noFill/>
          </a:ln>
        </p:spPr>
        <p:txBody>
          <a:bodyPr lIns="0" tIns="0" rIns="0" bIns="0" anchor="t">
            <a:noAutofit/>
          </a:bodyPr>
          <a:lstStyle/>
          <a:p>
            <a:pPr marL="216000" indent="-216000" algn="just">
              <a:lnSpc>
                <a:spcPct val="100000"/>
              </a:lnSpc>
              <a:buNone/>
              <a:tabLst>
                <a:tab pos="0" algn="l"/>
              </a:tabLst>
            </a:pPr>
            <a:r>
              <a:rPr lang="ru-RU" sz="1200" b="0" strike="noStrike" spc="-1" dirty="0">
                <a:latin typeface="Arial"/>
              </a:rPr>
              <a:t>Эксплуатационный проектный ресурс установки ИБР-2, как одного из лучших нейтронных импульсных источников заканчивается в 2032-35 годах. В настоящее время в ЛНФ изучается возможность продления кампании реактора до 2040 года. Для этого, в частности, необходимо изготовить дополнительную партию свежего топлива с аналогичными характеристиками до 2025 года.</a:t>
            </a:r>
            <a:endParaRPr lang="en-US" sz="1200" b="0" strike="noStrike" spc="-1" dirty="0">
              <a:latin typeface="Arial"/>
            </a:endParaRPr>
          </a:p>
          <a:p>
            <a:pPr marL="216000" indent="-216000" algn="just">
              <a:lnSpc>
                <a:spcPct val="100000"/>
              </a:lnSpc>
              <a:buNone/>
              <a:tabLst>
                <a:tab pos="0" algn="l"/>
              </a:tabLst>
            </a:pPr>
            <a:r>
              <a:rPr lang="ru-RU" sz="1200" b="0" strike="noStrike" spc="-1" dirty="0">
                <a:latin typeface="Arial"/>
              </a:rPr>
              <a:t>Учитывая существующие тенденции, после 2030 года в Европе для проведения исследований будет доступно 5  источников, включая три действующих</a:t>
            </a:r>
            <a:r>
              <a:rPr lang="en-US" sz="1200" b="0" strike="noStrike" spc="-1" dirty="0">
                <a:latin typeface="Arial"/>
              </a:rPr>
              <a:t>: ISIS (</a:t>
            </a:r>
            <a:r>
              <a:rPr lang="en-US" sz="1200" b="0" strike="noStrike" spc="-1" dirty="0" err="1">
                <a:latin typeface="Arial"/>
              </a:rPr>
              <a:t>Didcot</a:t>
            </a:r>
            <a:r>
              <a:rPr lang="en-US" sz="1200" b="0" strike="noStrike" spc="-1" dirty="0">
                <a:latin typeface="Arial"/>
              </a:rPr>
              <a:t>, UK), SINQ (PSI, </a:t>
            </a:r>
            <a:r>
              <a:rPr lang="en-US" sz="1200" b="0" strike="noStrike" spc="-1" dirty="0" err="1">
                <a:latin typeface="Arial"/>
              </a:rPr>
              <a:t>Villigen</a:t>
            </a:r>
            <a:r>
              <a:rPr lang="en-US" sz="1200" b="0" strike="noStrike" spc="-1" dirty="0">
                <a:latin typeface="Arial"/>
              </a:rPr>
              <a:t>, Switzerland), FRM II (TU Munich, FRG), </a:t>
            </a:r>
            <a:r>
              <a:rPr lang="ru-RU" sz="1200" b="0" strike="noStrike" spc="-1" dirty="0">
                <a:latin typeface="Arial"/>
              </a:rPr>
              <a:t>и два новых, начало эксплуатации которых планируется в 2023- 2024 годах</a:t>
            </a:r>
            <a:r>
              <a:rPr lang="en-US" sz="1200" b="0" strike="noStrike" spc="-1" dirty="0">
                <a:latin typeface="Arial"/>
              </a:rPr>
              <a:t>: (ESS (Lund, Sweden) and steady-state reactor PIK (PNPI NRC KI, </a:t>
            </a:r>
            <a:r>
              <a:rPr lang="en-US" sz="1200" b="0" strike="noStrike" spc="-1" dirty="0" err="1">
                <a:latin typeface="Arial"/>
              </a:rPr>
              <a:t>Gatchina</a:t>
            </a:r>
            <a:r>
              <a:rPr lang="en-US" sz="1200" b="0" strike="noStrike" spc="-1" dirty="0">
                <a:latin typeface="Arial"/>
              </a:rPr>
              <a:t>, Russia)</a:t>
            </a:r>
            <a:r>
              <a:rPr lang="ru-RU" sz="1200" b="0" strike="noStrike" spc="-1" dirty="0">
                <a:latin typeface="Arial"/>
              </a:rPr>
              <a:t>. Ввод в эксплуатацию 2-х мишенной станции на источнике </a:t>
            </a:r>
            <a:r>
              <a:rPr lang="en-US" sz="1200" b="0" strike="noStrike" spc="-1" dirty="0">
                <a:latin typeface="Arial"/>
              </a:rPr>
              <a:t>(STS SNS) of Oak Ridge National Laboratory (USA)</a:t>
            </a:r>
            <a:r>
              <a:rPr lang="ru-RU" sz="1200" b="0" strike="noStrike" spc="-1" dirty="0">
                <a:latin typeface="Arial"/>
              </a:rPr>
              <a:t> планируется в 2037 году. Таким образом, потребность в новом поколении </a:t>
            </a:r>
            <a:r>
              <a:rPr lang="ru-RU" sz="1200" b="0" strike="noStrike" spc="-1" dirty="0" err="1">
                <a:latin typeface="Arial"/>
              </a:rPr>
              <a:t>высокопоточных</a:t>
            </a:r>
            <a:r>
              <a:rPr lang="ru-RU" sz="1200" b="0" strike="noStrike" spc="-1" dirty="0">
                <a:latin typeface="Arial"/>
              </a:rPr>
              <a:t> источников нейтронов возрастает на фоне общего уменьшения их количества в мире.</a:t>
            </a:r>
            <a:endParaRPr lang="en-US" sz="1200" b="0" strike="noStrike" spc="-1" dirty="0">
              <a:latin typeface="Arial"/>
            </a:endParaRPr>
          </a:p>
          <a:p>
            <a:pPr marL="216000" indent="-216000" algn="just">
              <a:lnSpc>
                <a:spcPct val="100000"/>
              </a:lnSpc>
              <a:buNone/>
              <a:tabLst>
                <a:tab pos="0" algn="l"/>
              </a:tabLst>
            </a:pPr>
            <a:endParaRPr lang="en-US" sz="1200" b="0" strike="noStrike" spc="-1" dirty="0">
              <a:latin typeface="Arial"/>
            </a:endParaRPr>
          </a:p>
          <a:p>
            <a:pPr marL="216000" indent="-216000">
              <a:lnSpc>
                <a:spcPct val="100000"/>
              </a:lnSpc>
              <a:buNone/>
              <a:tabLst>
                <a:tab pos="0" algn="l"/>
              </a:tabLst>
            </a:pPr>
            <a:r>
              <a:rPr lang="ru-RU" sz="1200" b="0" strike="noStrike" spc="-1" dirty="0">
                <a:latin typeface="+mn-lt"/>
              </a:rPr>
              <a:t>Приоритетными задачами развития комплекса спектрометров реактора ИБР-2 будут являться</a:t>
            </a:r>
            <a:r>
              <a:rPr lang="en-GB" sz="1200" b="0" strike="noStrike" spc="-1" dirty="0">
                <a:latin typeface="+mn-lt"/>
              </a:rPr>
              <a:t>:</a:t>
            </a:r>
            <a:endParaRPr lang="en-US" sz="1200" b="0" strike="noStrike" spc="-1" dirty="0">
              <a:latin typeface="+mn-lt"/>
            </a:endParaRPr>
          </a:p>
          <a:p>
            <a:pPr marL="228600" indent="-228600">
              <a:lnSpc>
                <a:spcPct val="100000"/>
              </a:lnSpc>
              <a:buClr>
                <a:srgbClr val="000000"/>
              </a:buClr>
              <a:buFont typeface="StarSymbol"/>
              <a:buAutoNum type="arabicPeriod"/>
              <a:tabLst>
                <a:tab pos="0" algn="l"/>
              </a:tabLst>
            </a:pPr>
            <a:r>
              <a:rPr lang="ru-RU" sz="1200" b="0" strike="noStrike" spc="-1" dirty="0">
                <a:latin typeface="+mn-lt"/>
              </a:rPr>
              <a:t>Разработка</a:t>
            </a:r>
            <a:r>
              <a:rPr lang="en-GB" sz="1200" b="0" strike="noStrike" spc="-1" dirty="0">
                <a:latin typeface="+mn-lt"/>
              </a:rPr>
              <a:t> </a:t>
            </a:r>
            <a:r>
              <a:rPr lang="ru-RU" sz="1200" b="0" strike="noStrike" spc="-1" dirty="0">
                <a:latin typeface="+mn-lt"/>
              </a:rPr>
              <a:t>и создание элементов основной конфигурации нового спектрометра неупругого рассеяния нейтронов в обратной геометрии </a:t>
            </a:r>
            <a:r>
              <a:rPr lang="en-GB" sz="1200" b="0" strike="noStrike" spc="-1" dirty="0">
                <a:latin typeface="+mn-lt"/>
              </a:rPr>
              <a:t>BJN.</a:t>
            </a:r>
            <a:endParaRPr lang="en-US" sz="1200" b="0" strike="noStrike" spc="-1" dirty="0">
              <a:latin typeface="+mn-lt"/>
            </a:endParaRPr>
          </a:p>
          <a:p>
            <a:pPr marL="228600" indent="-228600">
              <a:lnSpc>
                <a:spcPct val="100000"/>
              </a:lnSpc>
              <a:buClr>
                <a:srgbClr val="000000"/>
              </a:buClr>
              <a:buFont typeface="StarSymbol"/>
              <a:buAutoNum type="arabicPeriod"/>
              <a:tabLst>
                <a:tab pos="0" algn="l"/>
              </a:tabLst>
            </a:pPr>
            <a:r>
              <a:rPr lang="ru-RU" sz="1200" b="0" strike="noStrike" spc="-1" dirty="0">
                <a:latin typeface="+mn-lt"/>
              </a:rPr>
              <a:t>Завершение работ по разработке и созданию основной конфигурации спектрометра </a:t>
            </a:r>
            <a:r>
              <a:rPr lang="ru-RU" sz="1200" b="0" strike="noStrike" spc="-1" dirty="0" err="1">
                <a:latin typeface="+mn-lt"/>
              </a:rPr>
              <a:t>малоуглового</a:t>
            </a:r>
            <a:r>
              <a:rPr lang="ru-RU" sz="1200" b="0" strike="noStrike" spc="-1" dirty="0">
                <a:latin typeface="+mn-lt"/>
              </a:rPr>
              <a:t> рассеяния и </a:t>
            </a:r>
            <a:r>
              <a:rPr lang="ru-RU" sz="1200" b="0" strike="noStrike" spc="-1" dirty="0" err="1">
                <a:latin typeface="+mn-lt"/>
              </a:rPr>
              <a:t>имиджинга</a:t>
            </a:r>
            <a:r>
              <a:rPr lang="ru-RU" sz="1200" b="0" strike="noStrike" spc="-1" dirty="0">
                <a:latin typeface="+mn-lt"/>
              </a:rPr>
              <a:t>.</a:t>
            </a:r>
            <a:endParaRPr lang="en-US" sz="1200" b="0" strike="noStrike" spc="-1" dirty="0">
              <a:latin typeface="+mn-lt"/>
            </a:endParaRPr>
          </a:p>
          <a:p>
            <a:pPr marL="228600" indent="-228600">
              <a:lnSpc>
                <a:spcPct val="100000"/>
              </a:lnSpc>
              <a:buClr>
                <a:srgbClr val="000000"/>
              </a:buClr>
              <a:buFont typeface="StarSymbol"/>
              <a:buAutoNum type="arabicPeriod"/>
              <a:tabLst>
                <a:tab pos="0" algn="l"/>
              </a:tabLst>
            </a:pPr>
            <a:r>
              <a:rPr lang="ru-RU" sz="1200" b="0" strike="noStrike" spc="-1" dirty="0">
                <a:latin typeface="+mn-lt"/>
              </a:rPr>
              <a:t>Модернизация и реконструкция действующих установок </a:t>
            </a:r>
            <a:r>
              <a:rPr lang="en-US" sz="900" b="0" strike="noStrike" spc="-1" dirty="0">
                <a:solidFill>
                  <a:srgbClr val="006600"/>
                </a:solidFill>
                <a:latin typeface="+mn-lt"/>
                <a:ea typeface="+mn-ea"/>
              </a:rPr>
              <a:t>HRFD, </a:t>
            </a:r>
            <a:r>
              <a:rPr lang="en-US" sz="900" b="0" strike="noStrike" spc="-1" dirty="0" err="1">
                <a:solidFill>
                  <a:srgbClr val="006600"/>
                </a:solidFill>
                <a:latin typeface="+mn-lt"/>
                <a:ea typeface="+mn-ea"/>
              </a:rPr>
              <a:t>YuMO</a:t>
            </a:r>
            <a:r>
              <a:rPr lang="en-US" sz="900" b="0" strike="noStrike" spc="-1" dirty="0">
                <a:solidFill>
                  <a:srgbClr val="006600"/>
                </a:solidFill>
                <a:latin typeface="+mn-lt"/>
                <a:ea typeface="+mn-ea"/>
              </a:rPr>
              <a:t>, RTD, DN-6, DN-12, FSD, NERA, </a:t>
            </a:r>
            <a:r>
              <a:rPr lang="ru-RU" sz="900" b="0" strike="noStrike" spc="-1" dirty="0">
                <a:solidFill>
                  <a:srgbClr val="006600"/>
                </a:solidFill>
                <a:latin typeface="+mn-lt"/>
                <a:ea typeface="+mn-ea"/>
              </a:rPr>
              <a:t> </a:t>
            </a:r>
            <a:r>
              <a:rPr lang="en-US" sz="900" b="0" strike="noStrike" spc="-1" dirty="0">
                <a:solidFill>
                  <a:srgbClr val="006600"/>
                </a:solidFill>
                <a:latin typeface="+mn-lt"/>
                <a:ea typeface="+mn-ea"/>
              </a:rPr>
              <a:t>REMUR, REFLEX, SKAT, EPSILON, FSS, NRT</a:t>
            </a:r>
            <a:r>
              <a:rPr lang="ru-RU" sz="1200" b="0" strike="noStrike" spc="-1" dirty="0">
                <a:latin typeface="+mn-lt"/>
                <a:ea typeface="+mn-ea"/>
              </a:rPr>
              <a:t>, направленная на улучшение технических параметров и расширение экспериментальных возможностей.</a:t>
            </a:r>
            <a:endParaRPr lang="en-US" sz="1200" b="0" strike="noStrike" spc="-1" dirty="0">
              <a:latin typeface="+mn-lt"/>
            </a:endParaRPr>
          </a:p>
          <a:p>
            <a:pPr marL="228600" indent="-228600">
              <a:lnSpc>
                <a:spcPct val="100000"/>
              </a:lnSpc>
              <a:buClr>
                <a:srgbClr val="000000"/>
              </a:buClr>
              <a:buFont typeface="StarSymbol"/>
              <a:buAutoNum type="arabicPeriod"/>
              <a:tabLst>
                <a:tab pos="0" algn="l"/>
              </a:tabLst>
            </a:pPr>
            <a:r>
              <a:rPr lang="ru-RU" sz="1200" b="0" strike="noStrike" spc="-1" dirty="0">
                <a:latin typeface="+mn-lt"/>
                <a:ea typeface="+mn-ea"/>
              </a:rPr>
              <a:t>Развитие лабораторного оборудования для </a:t>
            </a:r>
            <a:r>
              <a:rPr lang="ru-RU" sz="1200" b="0" strike="noStrike" spc="-1" dirty="0" err="1">
                <a:latin typeface="+mn-lt"/>
                <a:ea typeface="+mn-ea"/>
              </a:rPr>
              <a:t>характеризации</a:t>
            </a:r>
            <a:r>
              <a:rPr lang="ru-RU" sz="1200" b="0" strike="noStrike" spc="-1" dirty="0">
                <a:latin typeface="+mn-lt"/>
                <a:ea typeface="+mn-ea"/>
              </a:rPr>
              <a:t> образцов и измерений физических свойств.</a:t>
            </a:r>
            <a:endParaRPr lang="en-US" sz="1200" b="0" strike="noStrike" spc="-1" dirty="0">
              <a:latin typeface="+mn-lt"/>
            </a:endParaRPr>
          </a:p>
          <a:p>
            <a:pPr marL="228600" indent="-228600">
              <a:lnSpc>
                <a:spcPct val="100000"/>
              </a:lnSpc>
              <a:buClr>
                <a:srgbClr val="000000"/>
              </a:buClr>
              <a:buFont typeface="StarSymbol"/>
              <a:buAutoNum type="arabicPeriod"/>
              <a:tabLst>
                <a:tab pos="0" algn="l"/>
              </a:tabLst>
            </a:pPr>
            <a:r>
              <a:rPr lang="ru-RU" sz="1200" b="0" strike="noStrike" spc="-1" dirty="0">
                <a:latin typeface="+mn-lt"/>
                <a:ea typeface="+mn-ea"/>
              </a:rPr>
              <a:t> Поддержка и модернизация комплекса криогенных замедлителей</a:t>
            </a:r>
            <a:endParaRPr lang="en-US" sz="1200" b="0" strike="noStrike" spc="-1" dirty="0">
              <a:latin typeface="+mn-lt"/>
            </a:endParaRPr>
          </a:p>
          <a:p>
            <a:pPr marL="216000" indent="-216000" algn="just">
              <a:lnSpc>
                <a:spcPct val="100000"/>
              </a:lnSpc>
              <a:buNone/>
              <a:tabLst>
                <a:tab pos="0" algn="l"/>
              </a:tabLst>
            </a:pPr>
            <a:endParaRPr lang="en-US" sz="1200" b="0" strike="noStrike" spc="-1" dirty="0">
              <a:latin typeface="Arial"/>
            </a:endParaRPr>
          </a:p>
          <a:p>
            <a:pPr marL="216000" indent="-216000">
              <a:lnSpc>
                <a:spcPct val="100000"/>
              </a:lnSpc>
              <a:buNone/>
              <a:tabLst>
                <a:tab pos="0" algn="l"/>
              </a:tabLst>
            </a:pPr>
            <a:endParaRPr lang="en-US" sz="1200" b="0" strike="noStrike" spc="-1" dirty="0">
              <a:latin typeface="Arial"/>
            </a:endParaRPr>
          </a:p>
        </p:txBody>
      </p:sp>
      <p:sp>
        <p:nvSpPr>
          <p:cNvPr id="270" name="PlaceHolder 3"/>
          <p:cNvSpPr>
            <a:spLocks noGrp="1"/>
          </p:cNvSpPr>
          <p:nvPr>
            <p:ph type="sldNum"/>
          </p:nvPr>
        </p:nvSpPr>
        <p:spPr>
          <a:xfrm>
            <a:off x="3884760" y="8685360"/>
            <a:ext cx="2970360" cy="457200"/>
          </a:xfrm>
          <a:prstGeom prst="rect">
            <a:avLst/>
          </a:prstGeom>
          <a:noFill/>
          <a:ln w="0">
            <a:noFill/>
          </a:ln>
        </p:spPr>
        <p:txBody>
          <a:bodyPr lIns="0" tIns="0" rIns="0" bIns="0" anchor="b">
            <a:noAutofit/>
          </a:bodyPr>
          <a:lstStyle/>
          <a:p>
            <a:pPr algn="r">
              <a:lnSpc>
                <a:spcPct val="100000"/>
              </a:lnSpc>
              <a:buNone/>
            </a:pPr>
            <a:fld id="{21813894-843F-4353-B530-28B2A731DA58}" type="slidenum">
              <a:rPr lang="ru-RU" sz="1200" b="0" strike="noStrike" spc="-1">
                <a:latin typeface="Times New Roman"/>
              </a:rPr>
              <a:t>33</a:t>
            </a:fld>
            <a:endParaRPr lang="en-US" sz="1200" b="0" strike="noStrike" spc="-1">
              <a:latin typeface="Times New Roman"/>
            </a:endParaRPr>
          </a:p>
        </p:txBody>
      </p:sp>
    </p:spTree>
    <p:extLst>
      <p:ext uri="{BB962C8B-B14F-4D97-AF65-F5344CB8AC3E}">
        <p14:creationId xmlns:p14="http://schemas.microsoft.com/office/powerpoint/2010/main" val="300190999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 name="PlaceHolder 1"/>
          <p:cNvSpPr>
            <a:spLocks noGrp="1" noRot="1" noChangeAspect="1"/>
          </p:cNvSpPr>
          <p:nvPr>
            <p:ph type="sldImg"/>
          </p:nvPr>
        </p:nvSpPr>
        <p:spPr>
          <a:xfrm>
            <a:off x="685800" y="1143000"/>
            <a:ext cx="5486400" cy="3086100"/>
          </a:xfrm>
          <a:prstGeom prst="rect">
            <a:avLst/>
          </a:prstGeom>
          <a:ln w="0">
            <a:noFill/>
          </a:ln>
        </p:spPr>
      </p:sp>
      <p:sp>
        <p:nvSpPr>
          <p:cNvPr id="118"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216000">
              <a:lnSpc>
                <a:spcPct val="100000"/>
              </a:lnSpc>
              <a:buNone/>
              <a:tabLst>
                <a:tab pos="0" algn="l"/>
              </a:tabLst>
            </a:pPr>
            <a:r>
              <a:rPr lang="ru-RU" sz="2000" b="0" strike="noStrike" spc="-1" dirty="0">
                <a:latin typeface="Arial"/>
              </a:rPr>
              <a:t>Предложение к Стратегическому плану ОИЯИ по нейтронным исследованиям в ядерной физике, физике элементарных частиц и прикладным исследованиям.</a:t>
            </a:r>
            <a:endParaRPr lang="en-US" sz="2000" b="0" strike="noStrike" spc="-1" dirty="0">
              <a:latin typeface="Arial"/>
            </a:endParaRPr>
          </a:p>
          <a:p>
            <a:pPr marL="216000" indent="-216000">
              <a:lnSpc>
                <a:spcPct val="100000"/>
              </a:lnSpc>
              <a:buNone/>
              <a:tabLst>
                <a:tab pos="0" algn="l"/>
              </a:tabLst>
            </a:pPr>
            <a:endParaRPr lang="en-US" sz="2000" b="0" strike="noStrike" spc="-1" dirty="0">
              <a:latin typeface="Arial"/>
            </a:endParaRPr>
          </a:p>
          <a:p>
            <a:pPr marL="216000" indent="-216000">
              <a:lnSpc>
                <a:spcPct val="100000"/>
              </a:lnSpc>
              <a:buNone/>
              <a:tabLst>
                <a:tab pos="0" algn="l"/>
              </a:tabLst>
            </a:pPr>
            <a:r>
              <a:rPr lang="ru-RU" sz="1800" b="0" strike="noStrike" spc="-1" dirty="0">
                <a:latin typeface="Times New Roman"/>
                <a:ea typeface="Calibri"/>
              </a:rPr>
              <a:t>Обширное поле исследований открывается с использованием </a:t>
            </a:r>
            <a:r>
              <a:rPr lang="ru-RU" sz="1800" b="0" strike="noStrike" spc="-1" dirty="0" err="1">
                <a:latin typeface="Times New Roman"/>
                <a:ea typeface="Calibri"/>
              </a:rPr>
              <a:t>ультрахолодных</a:t>
            </a:r>
            <a:r>
              <a:rPr lang="ru-RU" sz="1800" b="0" strike="noStrike" spc="-1" dirty="0">
                <a:latin typeface="Times New Roman"/>
                <a:ea typeface="Calibri"/>
              </a:rPr>
              <a:t> нейтронов (УХН). Традиционные эксперименты (прецизионное измерение времени жизни нейтрона и электрического дипольного момента) связаны с новой физикой за пределами СМ. Однако представляется, что недавние наблюдения квантовых состояний УХН в гравитационном поле имеют большие перспективы. УХН были открыты в ЛНФ группой </a:t>
            </a:r>
            <a:r>
              <a:rPr lang="ru-RU" sz="1800" b="0" strike="noStrike" spc="-1" dirty="0" err="1">
                <a:latin typeface="Times New Roman"/>
                <a:ea typeface="Calibri"/>
              </a:rPr>
              <a:t>Ф.Л.Шапиро</a:t>
            </a:r>
            <a:r>
              <a:rPr lang="ru-RU" sz="1800" b="0" strike="noStrike" spc="-1" dirty="0">
                <a:latin typeface="Times New Roman"/>
                <a:ea typeface="Calibri"/>
              </a:rPr>
              <a:t> в 1968 г. Ученые ЛНФ принимают участие практически во всех ведущих экспериментах с УХН в мире и имеют несколько новых идей для реализации на новом, более мощном источнике нейтронов. Изучение возможности создания в ОИЯИ мощного источника УХН для реализации идей является одной из основных задач ближайшего будущего. Наиболее перспективным видится создание источника с накоплением плотности УХН, соответствующей импульсной плотности потока нейтронов. Теоретически такой подход и его модернизация предлагались давно, но лишь недавно были предложены технологические решения, позволяющие реализовать эту идею. Планируется разработать прототип такого источника и отработать технологии на реакторе ИБР-2. Успешное решение этих задач позволит создать интенсивный источник УХН на ИБР-2, а затем и на новом источнике нейтронов.</a:t>
            </a:r>
            <a:endParaRPr lang="en-US" sz="1800" b="0" strike="noStrike" spc="-1" dirty="0">
              <a:latin typeface="Arial"/>
            </a:endParaRPr>
          </a:p>
          <a:p>
            <a:pPr marL="216000" indent="-216000">
              <a:lnSpc>
                <a:spcPct val="100000"/>
              </a:lnSpc>
              <a:buNone/>
              <a:tabLst>
                <a:tab pos="0" algn="l"/>
              </a:tabLst>
            </a:pPr>
            <a:r>
              <a:rPr lang="ru-RU" sz="2000" b="1" strike="noStrike" spc="-1" dirty="0">
                <a:latin typeface="Times New Roman"/>
                <a:ea typeface="Calibri"/>
              </a:rPr>
              <a:t>Задачи в области фундаментальных исследований: </a:t>
            </a:r>
            <a:endParaRPr lang="en-US" sz="2000" b="0" strike="noStrike" spc="-1" dirty="0">
              <a:latin typeface="Arial"/>
            </a:endParaRPr>
          </a:p>
          <a:p>
            <a:pPr marL="216000" indent="-216000">
              <a:lnSpc>
                <a:spcPct val="100000"/>
              </a:lnSpc>
              <a:buNone/>
              <a:tabLst>
                <a:tab pos="0" algn="l"/>
              </a:tabLst>
            </a:pPr>
            <a:r>
              <a:rPr lang="ru-RU" sz="2000" b="0" strike="noStrike" spc="-1" dirty="0">
                <a:latin typeface="Times New Roman"/>
                <a:ea typeface="Calibri"/>
              </a:rPr>
              <a:t>• Поиск и исследование новых эффектов нарушения четности и Т-инвариантности. </a:t>
            </a:r>
            <a:endParaRPr lang="en-US" sz="2000" b="0" strike="noStrike" spc="-1" dirty="0">
              <a:latin typeface="Arial"/>
            </a:endParaRPr>
          </a:p>
          <a:p>
            <a:pPr marL="216000" indent="-216000">
              <a:lnSpc>
                <a:spcPct val="100000"/>
              </a:lnSpc>
              <a:buNone/>
              <a:tabLst>
                <a:tab pos="0" algn="l"/>
              </a:tabLst>
            </a:pPr>
            <a:r>
              <a:rPr lang="ru-RU" sz="2000" b="0" strike="noStrike" spc="-1" dirty="0">
                <a:latin typeface="Times New Roman"/>
                <a:ea typeface="Calibri"/>
              </a:rPr>
              <a:t>• Исследования нестационарных квантовых эффектов с медленными нейтронами. </a:t>
            </a:r>
            <a:endParaRPr lang="en-US" sz="2000" b="0" strike="noStrike" spc="-1" dirty="0">
              <a:latin typeface="Arial"/>
            </a:endParaRPr>
          </a:p>
          <a:p>
            <a:pPr marL="216000" indent="-216000">
              <a:lnSpc>
                <a:spcPct val="100000"/>
              </a:lnSpc>
              <a:buNone/>
              <a:tabLst>
                <a:tab pos="0" algn="l"/>
              </a:tabLst>
            </a:pPr>
            <a:r>
              <a:rPr lang="ru-RU" sz="2000" b="0" strike="noStrike" spc="-1" dirty="0">
                <a:latin typeface="Times New Roman"/>
                <a:ea typeface="Calibri"/>
              </a:rPr>
              <a:t>• Прецизионное измерение времени жизни нейтрона. </a:t>
            </a:r>
            <a:r>
              <a:rPr lang="ru-RU" sz="2000" dirty="0"/>
              <a:t>Цель - определение времени жизни с абсолютной ошибкой менее 1 секунды. Мы развиваем оригинальную методику по измерению времени жизни нейтрона на пучке, но не традиционно, по регистрации продуктов распада, а на импульсном источнике по изменению формы </a:t>
            </a:r>
            <a:r>
              <a:rPr lang="ru-RU" sz="2000" dirty="0" err="1"/>
              <a:t>времяпролётного</a:t>
            </a:r>
            <a:r>
              <a:rPr lang="ru-RU" sz="2000" dirty="0"/>
              <a:t> спектра. Планируем сделать эксперимент с УХН. На сегодняшний день это можно сделать только на выезде.</a:t>
            </a:r>
            <a:endParaRPr lang="en-US" sz="2000" b="0" strike="noStrike" spc="-1" dirty="0">
              <a:latin typeface="Arial"/>
            </a:endParaRPr>
          </a:p>
          <a:p>
            <a:pPr marL="216000" indent="-216000">
              <a:lnSpc>
                <a:spcPct val="100000"/>
              </a:lnSpc>
              <a:buNone/>
              <a:tabLst>
                <a:tab pos="0" algn="l"/>
              </a:tabLst>
            </a:pPr>
            <a:r>
              <a:rPr lang="ru-RU" sz="2000" b="0" strike="noStrike" spc="-1" dirty="0">
                <a:latin typeface="Times New Roman"/>
                <a:ea typeface="Calibri"/>
              </a:rPr>
              <a:t>• Изучение гравитационных свойств и гравитационных квантовых состояний нейтрона.</a:t>
            </a:r>
            <a:endParaRPr lang="en-US" sz="2000" b="0" strike="noStrike" spc="-1" dirty="0">
              <a:latin typeface="Arial"/>
            </a:endParaRPr>
          </a:p>
          <a:p>
            <a:pPr marL="216000" indent="-216000">
              <a:lnSpc>
                <a:spcPct val="100000"/>
              </a:lnSpc>
              <a:buNone/>
              <a:tabLst>
                <a:tab pos="0" algn="l"/>
              </a:tabLst>
            </a:pPr>
            <a:endParaRPr lang="en-US" sz="2000" b="0" strike="noStrike" spc="-1" dirty="0">
              <a:latin typeface="Arial"/>
            </a:endParaRPr>
          </a:p>
          <a:p>
            <a:pPr marL="216000" indent="-216000">
              <a:lnSpc>
                <a:spcPct val="100000"/>
              </a:lnSpc>
              <a:buNone/>
              <a:tabLst>
                <a:tab pos="0" algn="l"/>
              </a:tabLst>
            </a:pPr>
            <a:r>
              <a:rPr lang="ru-RU" sz="1800" b="0" strike="noStrike" spc="-1" dirty="0">
                <a:latin typeface="Times New Roman"/>
                <a:ea typeface="Calibri"/>
              </a:rPr>
              <a:t>Ядерные реакции, вызванные нейтронами, являются инструментом для изучения фундаментальных симметрий на ядерном уровне и для изучения глубокой перестройки ядерных систем, например, в процессах деления. Данные о структурах ядер, полученных в реакциях с нейтронами, энергетические зависимости сечений нейтронных реакций еще требуются или нуждаются в дальнейшем уточнении. Ядерно-физические методы с нейтронами (например, активационный анализ) нашли широкое применение в качестве мощного аналитического метода в экологических, биологических исследованиях и археологии. Эти методы широко известны для изучения поверхности планет Солнечной системы. </a:t>
            </a:r>
            <a:endParaRPr lang="en-US" sz="1800" b="0" strike="noStrike" spc="-1" dirty="0">
              <a:latin typeface="Arial"/>
            </a:endParaRPr>
          </a:p>
          <a:p>
            <a:pPr marL="216000" indent="-216000">
              <a:lnSpc>
                <a:spcPct val="100000"/>
              </a:lnSpc>
              <a:buNone/>
              <a:tabLst>
                <a:tab pos="0" algn="l"/>
              </a:tabLst>
            </a:pPr>
            <a:r>
              <a:rPr lang="ru-RU" sz="2000" b="1" strike="noStrike" spc="-1" dirty="0">
                <a:latin typeface="Times New Roman"/>
                <a:ea typeface="Calibri"/>
              </a:rPr>
              <a:t>Проблемы в области нейтронной ядерной физики: </a:t>
            </a:r>
            <a:endParaRPr lang="en-US" sz="2000" b="0" strike="noStrike" spc="-1" dirty="0">
              <a:latin typeface="Arial"/>
            </a:endParaRPr>
          </a:p>
          <a:p>
            <a:pPr marL="171360" indent="-171360">
              <a:lnSpc>
                <a:spcPct val="100000"/>
              </a:lnSpc>
              <a:buClr>
                <a:srgbClr val="000000"/>
              </a:buClr>
              <a:buFont typeface="Arial"/>
              <a:buChar char="•"/>
              <a:tabLst>
                <a:tab pos="0" algn="l"/>
              </a:tabLst>
            </a:pPr>
            <a:r>
              <a:rPr lang="ru-RU" sz="2000" b="0" strike="noStrike" spc="-1" dirty="0">
                <a:latin typeface="Times New Roman"/>
                <a:ea typeface="Calibri"/>
              </a:rPr>
              <a:t>Комплексное изучение процесса деления ядер: измерение масс-энергетического и углового распределения осколков, мгновенных нейтронов и гамма-квантов; измерения запаздывающих нейтронов и гамма-квантов; поиск редких и экзотических мод деления (четверное и пятерное деление; деление на три осколка сопоставимой массы; рождение пионов при делении, сверхплотные ядра, холодная фрагментация и т. д.). </a:t>
            </a:r>
            <a:endParaRPr lang="en-US" sz="2000" b="0" strike="noStrike" spc="-1" dirty="0">
              <a:latin typeface="Arial"/>
            </a:endParaRPr>
          </a:p>
          <a:p>
            <a:pPr marL="171360" indent="-171360">
              <a:lnSpc>
                <a:spcPct val="100000"/>
              </a:lnSpc>
              <a:buClr>
                <a:srgbClr val="000000"/>
              </a:buClr>
              <a:buFont typeface="Arial"/>
              <a:buChar char="•"/>
              <a:tabLst>
                <a:tab pos="0" algn="l"/>
              </a:tabLst>
            </a:pPr>
            <a:r>
              <a:rPr lang="ru-RU" sz="2000" b="0" strike="noStrike" spc="-1" dirty="0">
                <a:latin typeface="Times New Roman"/>
                <a:ea typeface="Calibri"/>
              </a:rPr>
              <a:t>Получение данных для ядерной техники и астрофизики: измерение интегральных и дифференциальных нейтронных сечений, угловых корреляций в диапазоне энергий от холодных нейтронов до ~ 1 ГэВ. </a:t>
            </a:r>
            <a:endParaRPr lang="en-US" sz="2000" b="0" strike="noStrike" spc="-1" dirty="0">
              <a:latin typeface="Arial"/>
            </a:endParaRPr>
          </a:p>
          <a:p>
            <a:pPr marL="171360" indent="-171360">
              <a:lnSpc>
                <a:spcPct val="100000"/>
              </a:lnSpc>
              <a:buClr>
                <a:srgbClr val="000000"/>
              </a:buClr>
              <a:buFont typeface="Arial"/>
              <a:buChar char="•"/>
              <a:tabLst>
                <a:tab pos="0" algn="l"/>
              </a:tabLst>
            </a:pPr>
            <a:r>
              <a:rPr lang="ru-RU" sz="2000" b="0" strike="noStrike" spc="-1" dirty="0">
                <a:latin typeface="Times New Roman"/>
                <a:ea typeface="Calibri"/>
              </a:rPr>
              <a:t>Исследование структуры атомных ядер с помощью нейтронно-ядерных взаимодействий: измерение и теоретическое описание радиационных силовых функций, плотностей уровней различных ядер. </a:t>
            </a:r>
            <a:endParaRPr lang="en-US" sz="2000" b="0" strike="noStrike" spc="-1" dirty="0">
              <a:latin typeface="Arial"/>
            </a:endParaRPr>
          </a:p>
          <a:p>
            <a:pPr marL="171360" indent="-171360">
              <a:lnSpc>
                <a:spcPct val="100000"/>
              </a:lnSpc>
              <a:buClr>
                <a:srgbClr val="000000"/>
              </a:buClr>
              <a:buFont typeface="Arial"/>
              <a:buChar char="•"/>
              <a:tabLst>
                <a:tab pos="0" algn="l"/>
              </a:tabLst>
            </a:pPr>
            <a:r>
              <a:rPr lang="ru-RU" sz="2000" b="0" strike="noStrike" spc="-1" dirty="0">
                <a:latin typeface="Times New Roman"/>
                <a:ea typeface="Calibri"/>
              </a:rPr>
              <a:t>Разработка и применение метода меченых нейтронов для изучения реакций взаимодействия быстрых нейтронов с ядрами. </a:t>
            </a:r>
            <a:endParaRPr lang="en-US" sz="2000" b="0" strike="noStrike" spc="-1" dirty="0">
              <a:latin typeface="Arial"/>
            </a:endParaRPr>
          </a:p>
          <a:p>
            <a:pPr marL="171360" indent="-171360">
              <a:lnSpc>
                <a:spcPct val="100000"/>
              </a:lnSpc>
              <a:buClr>
                <a:srgbClr val="000000"/>
              </a:buClr>
              <a:buFont typeface="Arial"/>
              <a:buChar char="•"/>
              <a:tabLst>
                <a:tab pos="0" algn="l"/>
              </a:tabLst>
            </a:pPr>
            <a:r>
              <a:rPr lang="ru-RU" sz="2000" b="0" strike="noStrike" spc="-1" dirty="0">
                <a:latin typeface="Times New Roman"/>
                <a:ea typeface="Calibri"/>
              </a:rPr>
              <a:t>Разработка и применение нейтронных и ядерных методов элементного анализа и прикладных исследований: инструментально-активационный анализ; анализ по мгновенным гамма-квантам в нейтронном потоке; элементный анализ на быстрых и меченых нейтронах; элементный анализ поверхностных слоев твердых тел.  </a:t>
            </a:r>
            <a:endParaRPr lang="en-US" sz="2000" b="0" strike="noStrike" spc="-1" dirty="0">
              <a:latin typeface="Arial"/>
            </a:endParaRPr>
          </a:p>
        </p:txBody>
      </p:sp>
      <p:sp>
        <p:nvSpPr>
          <p:cNvPr id="119" name="PlaceHolder 3"/>
          <p:cNvSpPr>
            <a:spLocks noGrp="1"/>
          </p:cNvSpPr>
          <p:nvPr>
            <p:ph type="sldNum"/>
          </p:nvPr>
        </p:nvSpPr>
        <p:spPr>
          <a:xfrm>
            <a:off x="3884760" y="8685360"/>
            <a:ext cx="2971080" cy="457920"/>
          </a:xfrm>
          <a:prstGeom prst="rect">
            <a:avLst/>
          </a:prstGeom>
          <a:noFill/>
          <a:ln w="0">
            <a:noFill/>
          </a:ln>
        </p:spPr>
        <p:txBody>
          <a:bodyPr lIns="0" tIns="0" rIns="0" bIns="0" anchor="b">
            <a:noAutofit/>
          </a:bodyPr>
          <a:lstStyle/>
          <a:p>
            <a:pPr algn="r">
              <a:lnSpc>
                <a:spcPct val="100000"/>
              </a:lnSpc>
              <a:buNone/>
            </a:pPr>
            <a:fld id="{46B38746-EE37-4B0C-8B00-90371AF34AB6}" type="slidenum">
              <a:rPr lang="ru-RU" sz="1200" b="0" strike="noStrike" spc="-1">
                <a:solidFill>
                  <a:srgbClr val="000000"/>
                </a:solidFill>
                <a:latin typeface="Times New Roman"/>
                <a:ea typeface="+mn-ea"/>
              </a:rPr>
              <a:t>34</a:t>
            </a:fld>
            <a:endParaRPr lang="en-US" sz="1200" b="0" strike="noStrike" spc="-1">
              <a:latin typeface="Times New Roman"/>
            </a:endParaRPr>
          </a:p>
        </p:txBody>
      </p:sp>
    </p:spTree>
    <p:extLst>
      <p:ext uri="{BB962C8B-B14F-4D97-AF65-F5344CB8AC3E}">
        <p14:creationId xmlns:p14="http://schemas.microsoft.com/office/powerpoint/2010/main" val="2887828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 name="PlaceHolder 1"/>
          <p:cNvSpPr>
            <a:spLocks noGrp="1" noRot="1" noChangeAspect="1"/>
          </p:cNvSpPr>
          <p:nvPr>
            <p:ph type="sldImg"/>
          </p:nvPr>
        </p:nvSpPr>
        <p:spPr>
          <a:xfrm>
            <a:off x="685800" y="1143000"/>
            <a:ext cx="5486400" cy="3086100"/>
          </a:xfrm>
          <a:prstGeom prst="rect">
            <a:avLst/>
          </a:prstGeom>
          <a:ln w="0">
            <a:noFill/>
          </a:ln>
        </p:spPr>
      </p:sp>
      <p:sp>
        <p:nvSpPr>
          <p:cNvPr id="143" name="PlaceHolder 2"/>
          <p:cNvSpPr>
            <a:spLocks noGrp="1"/>
          </p:cNvSpPr>
          <p:nvPr>
            <p:ph type="body"/>
          </p:nvPr>
        </p:nvSpPr>
        <p:spPr>
          <a:xfrm>
            <a:off x="685800" y="4400640"/>
            <a:ext cx="5486040" cy="3600000"/>
          </a:xfrm>
          <a:prstGeom prst="rect">
            <a:avLst/>
          </a:prstGeom>
          <a:noFill/>
          <a:ln w="0">
            <a:noFill/>
          </a:ln>
        </p:spPr>
        <p:txBody>
          <a:bodyPr anchor="t">
            <a:noAutofit/>
          </a:bodyPr>
          <a:lstStyle/>
          <a:p>
            <a:endParaRPr lang="en-US" sz="2000" b="0" strike="noStrike" spc="-1">
              <a:latin typeface="Arial"/>
            </a:endParaRPr>
          </a:p>
        </p:txBody>
      </p:sp>
      <p:sp>
        <p:nvSpPr>
          <p:cNvPr id="144"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DE9EA776-F887-41E5-AF7F-E8F9FBB62FA2}" type="slidenum">
              <a:rPr lang="en-GB" sz="1200" b="0" strike="noStrike" spc="-1">
                <a:latin typeface="Times New Roman"/>
              </a:rPr>
              <a:t>35</a:t>
            </a:fld>
            <a:endParaRPr lang="en-US" sz="1200" b="0" strike="noStrike" spc="-1">
              <a:latin typeface="Times New Roman"/>
            </a:endParaRPr>
          </a:p>
        </p:txBody>
      </p:sp>
    </p:spTree>
    <p:extLst>
      <p:ext uri="{BB962C8B-B14F-4D97-AF65-F5344CB8AC3E}">
        <p14:creationId xmlns:p14="http://schemas.microsoft.com/office/powerpoint/2010/main" val="11234670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1" name="PlaceHolder 1"/>
          <p:cNvSpPr>
            <a:spLocks noGrp="1" noRot="1" noChangeAspect="1"/>
          </p:cNvSpPr>
          <p:nvPr>
            <p:ph type="sldImg"/>
          </p:nvPr>
        </p:nvSpPr>
        <p:spPr>
          <a:xfrm>
            <a:off x="685800" y="1143000"/>
            <a:ext cx="5484960" cy="3084840"/>
          </a:xfrm>
          <a:prstGeom prst="rect">
            <a:avLst/>
          </a:prstGeom>
          <a:ln w="0">
            <a:noFill/>
          </a:ln>
        </p:spPr>
      </p:sp>
      <p:sp>
        <p:nvSpPr>
          <p:cNvPr id="272" name="PlaceHolder 2"/>
          <p:cNvSpPr>
            <a:spLocks noGrp="1"/>
          </p:cNvSpPr>
          <p:nvPr>
            <p:ph type="body"/>
          </p:nvPr>
        </p:nvSpPr>
        <p:spPr>
          <a:xfrm>
            <a:off x="685800" y="4400640"/>
            <a:ext cx="5484960" cy="3598920"/>
          </a:xfrm>
          <a:prstGeom prst="rect">
            <a:avLst/>
          </a:prstGeom>
          <a:noFill/>
          <a:ln w="0">
            <a:noFill/>
          </a:ln>
        </p:spPr>
        <p:txBody>
          <a:bodyPr lIns="0" tIns="0" rIns="0" bIns="0" anchor="t">
            <a:noAutofit/>
          </a:bodyPr>
          <a:lstStyle/>
          <a:p>
            <a:endParaRPr lang="en-US" sz="2000" b="0" strike="noStrike" spc="-1">
              <a:latin typeface="Arial"/>
            </a:endParaRPr>
          </a:p>
        </p:txBody>
      </p:sp>
      <p:sp>
        <p:nvSpPr>
          <p:cNvPr id="273" name="PlaceHolder 3"/>
          <p:cNvSpPr>
            <a:spLocks noGrp="1"/>
          </p:cNvSpPr>
          <p:nvPr>
            <p:ph type="sldNum"/>
          </p:nvPr>
        </p:nvSpPr>
        <p:spPr>
          <a:xfrm>
            <a:off x="3884760" y="8685360"/>
            <a:ext cx="2970360" cy="457200"/>
          </a:xfrm>
          <a:prstGeom prst="rect">
            <a:avLst/>
          </a:prstGeom>
          <a:noFill/>
          <a:ln w="0">
            <a:noFill/>
          </a:ln>
        </p:spPr>
        <p:txBody>
          <a:bodyPr lIns="0" tIns="0" rIns="0" bIns="0" anchor="b">
            <a:noAutofit/>
          </a:bodyPr>
          <a:lstStyle/>
          <a:p>
            <a:pPr algn="r">
              <a:lnSpc>
                <a:spcPct val="100000"/>
              </a:lnSpc>
              <a:buNone/>
            </a:pPr>
            <a:fld id="{94B59883-62AA-4F35-B483-0742FA54B6A8}" type="slidenum">
              <a:rPr lang="ru-RU" sz="1200" b="0" strike="noStrike" spc="-1">
                <a:latin typeface="Times New Roman"/>
              </a:rPr>
              <a:t>36</a:t>
            </a:fld>
            <a:endParaRPr lang="en-US" sz="1200" b="0" strike="noStrike" spc="-1">
              <a:latin typeface="Times New Roman"/>
            </a:endParaRPr>
          </a:p>
        </p:txBody>
      </p:sp>
    </p:spTree>
    <p:extLst>
      <p:ext uri="{BB962C8B-B14F-4D97-AF65-F5344CB8AC3E}">
        <p14:creationId xmlns:p14="http://schemas.microsoft.com/office/powerpoint/2010/main" val="38454127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PlaceHolder 1"/>
          <p:cNvSpPr>
            <a:spLocks noGrp="1" noRot="1" noChangeAspect="1"/>
          </p:cNvSpPr>
          <p:nvPr>
            <p:ph type="sldImg"/>
          </p:nvPr>
        </p:nvSpPr>
        <p:spPr>
          <a:xfrm>
            <a:off x="685800" y="1143000"/>
            <a:ext cx="5484813" cy="3084513"/>
          </a:xfrm>
          <a:prstGeom prst="rect">
            <a:avLst/>
          </a:prstGeom>
          <a:ln w="0">
            <a:noFill/>
          </a:ln>
        </p:spPr>
      </p:sp>
      <p:sp>
        <p:nvSpPr>
          <p:cNvPr id="245" name="PlaceHolder 2"/>
          <p:cNvSpPr>
            <a:spLocks noGrp="1"/>
          </p:cNvSpPr>
          <p:nvPr>
            <p:ph type="body"/>
          </p:nvPr>
        </p:nvSpPr>
        <p:spPr>
          <a:xfrm>
            <a:off x="685800" y="4400640"/>
            <a:ext cx="5484960" cy="3598920"/>
          </a:xfrm>
          <a:prstGeom prst="rect">
            <a:avLst/>
          </a:prstGeom>
          <a:noFill/>
          <a:ln w="0">
            <a:noFill/>
          </a:ln>
        </p:spPr>
        <p:txBody>
          <a:bodyPr lIns="0" tIns="0" rIns="0" bIns="0" anchor="t">
            <a:noAutofit/>
          </a:bodyPr>
          <a:lstStyle/>
          <a:p>
            <a:pPr marL="216000" indent="-216000">
              <a:lnSpc>
                <a:spcPct val="100000"/>
              </a:lnSpc>
              <a:buNone/>
              <a:tabLst>
                <a:tab pos="0" algn="l"/>
              </a:tabLst>
            </a:pPr>
            <a:r>
              <a:rPr lang="ru-RU" sz="2000" b="0" strike="noStrike" spc="-1" dirty="0">
                <a:latin typeface="Arial"/>
              </a:rPr>
              <a:t>Приоритетными направлениями междисциплинарных исследований конденсированных сред в ЛНФ в рамках следующего 7-летнего плана в период 2024-2030 гг. будут являться</a:t>
            </a:r>
            <a:r>
              <a:rPr lang="en-GB" sz="2000" b="0" strike="noStrike" spc="-1" dirty="0">
                <a:latin typeface="Arial"/>
              </a:rPr>
              <a:t>:</a:t>
            </a:r>
            <a:endParaRPr lang="en-US" sz="2000" b="0" strike="noStrike" spc="-1" dirty="0">
              <a:latin typeface="Arial"/>
            </a:endParaRPr>
          </a:p>
          <a:p>
            <a:pPr marL="171360" indent="-171360">
              <a:lnSpc>
                <a:spcPct val="100000"/>
              </a:lnSpc>
              <a:buClr>
                <a:srgbClr val="000000"/>
              </a:buClr>
              <a:buFont typeface="StarSymbol"/>
              <a:buChar char="-"/>
              <a:tabLst>
                <a:tab pos="0" algn="l"/>
              </a:tabLst>
            </a:pPr>
            <a:r>
              <a:rPr lang="ru-RU" sz="2000" b="0" strike="noStrike" spc="-1" dirty="0">
                <a:latin typeface="Arial"/>
              </a:rPr>
              <a:t>Физика конденсированного состояния и науки о материалах,</a:t>
            </a:r>
            <a:endParaRPr lang="en-US" sz="2000" b="0" strike="noStrike" spc="-1" dirty="0">
              <a:latin typeface="Arial"/>
            </a:endParaRPr>
          </a:p>
          <a:p>
            <a:pPr marL="171360" indent="-171360">
              <a:lnSpc>
                <a:spcPct val="100000"/>
              </a:lnSpc>
              <a:buClr>
                <a:srgbClr val="000000"/>
              </a:buClr>
              <a:buFont typeface="StarSymbol"/>
              <a:buChar char="-"/>
              <a:tabLst>
                <a:tab pos="0" algn="l"/>
              </a:tabLst>
            </a:pPr>
            <a:r>
              <a:rPr lang="ru-RU" sz="1800" b="0" strike="noStrike" spc="-1" dirty="0">
                <a:latin typeface="Times New Roman"/>
                <a:ea typeface="Times New Roman"/>
              </a:rPr>
              <a:t>Физика </a:t>
            </a:r>
            <a:r>
              <a:rPr lang="ru-RU" sz="1800" b="0" strike="noStrike" spc="-1" dirty="0" err="1">
                <a:latin typeface="Times New Roman"/>
                <a:ea typeface="Times New Roman"/>
              </a:rPr>
              <a:t>наносистем</a:t>
            </a:r>
            <a:r>
              <a:rPr lang="ru-RU" sz="1800" b="0" strike="noStrike" spc="-1" dirty="0">
                <a:latin typeface="Times New Roman"/>
                <a:ea typeface="Times New Roman"/>
              </a:rPr>
              <a:t> и </a:t>
            </a:r>
            <a:r>
              <a:rPr lang="ru-RU" sz="1800" b="0" strike="noStrike" spc="-1" dirty="0" err="1">
                <a:latin typeface="Times New Roman"/>
                <a:ea typeface="Times New Roman"/>
              </a:rPr>
              <a:t>наноразмерных</a:t>
            </a:r>
            <a:r>
              <a:rPr lang="ru-RU" sz="1800" b="0" strike="noStrike" spc="-1" dirty="0">
                <a:latin typeface="Times New Roman"/>
                <a:ea typeface="Times New Roman"/>
              </a:rPr>
              <a:t> явлений,</a:t>
            </a:r>
            <a:endParaRPr lang="en-US" sz="1800" b="0" strike="noStrike" spc="-1" dirty="0">
              <a:latin typeface="Arial"/>
            </a:endParaRPr>
          </a:p>
          <a:p>
            <a:pPr marL="171360" indent="-171360">
              <a:lnSpc>
                <a:spcPct val="100000"/>
              </a:lnSpc>
              <a:buClr>
                <a:srgbClr val="000000"/>
              </a:buClr>
              <a:buFont typeface="StarSymbol"/>
              <a:buChar char="-"/>
              <a:tabLst>
                <a:tab pos="0" algn="l"/>
              </a:tabLst>
            </a:pPr>
            <a:r>
              <a:rPr lang="ru-RU" sz="1800" b="0" strike="noStrike" spc="-1" dirty="0">
                <a:latin typeface="Times New Roman"/>
                <a:ea typeface="Times New Roman"/>
              </a:rPr>
              <a:t>Физика комплексных жидкостей и полимеров,</a:t>
            </a:r>
            <a:endParaRPr lang="en-US" sz="1800" b="0" strike="noStrike" spc="-1" dirty="0">
              <a:latin typeface="Arial"/>
            </a:endParaRPr>
          </a:p>
          <a:p>
            <a:pPr marL="171360" indent="-171360">
              <a:lnSpc>
                <a:spcPct val="100000"/>
              </a:lnSpc>
              <a:buClr>
                <a:srgbClr val="000000"/>
              </a:buClr>
              <a:buFont typeface="StarSymbol"/>
              <a:buChar char="-"/>
              <a:tabLst>
                <a:tab pos="0" algn="l"/>
              </a:tabLst>
            </a:pPr>
            <a:r>
              <a:rPr lang="ru-RU" sz="1800" b="0" strike="noStrike" spc="-1" dirty="0">
                <a:latin typeface="Times New Roman"/>
                <a:ea typeface="Times New Roman"/>
              </a:rPr>
              <a:t>Биофизика и фармакология,</a:t>
            </a:r>
            <a:endParaRPr lang="en-US" sz="1800" b="0" strike="noStrike" spc="-1" dirty="0">
              <a:latin typeface="Arial"/>
            </a:endParaRPr>
          </a:p>
          <a:p>
            <a:pPr marL="171360" indent="-171360">
              <a:lnSpc>
                <a:spcPct val="100000"/>
              </a:lnSpc>
              <a:buClr>
                <a:srgbClr val="000000"/>
              </a:buClr>
              <a:buFont typeface="StarSymbol"/>
              <a:buChar char="-"/>
              <a:tabLst>
                <a:tab pos="0" algn="l"/>
              </a:tabLst>
            </a:pPr>
            <a:r>
              <a:rPr lang="ru-RU" sz="1800" b="0" strike="noStrike" spc="-1" dirty="0">
                <a:latin typeface="Times New Roman"/>
                <a:ea typeface="Times New Roman"/>
              </a:rPr>
              <a:t>Прикладное материаловедение и инженерные науки.</a:t>
            </a:r>
            <a:endParaRPr lang="en-US" sz="1800" b="0" strike="noStrike" spc="-1" dirty="0">
              <a:latin typeface="Arial"/>
            </a:endParaRPr>
          </a:p>
          <a:p>
            <a:pPr>
              <a:lnSpc>
                <a:spcPct val="100000"/>
              </a:lnSpc>
              <a:buNone/>
              <a:tabLst>
                <a:tab pos="0" algn="l"/>
              </a:tabLst>
            </a:pPr>
            <a:endParaRPr lang="en-US" sz="1800" b="0" strike="noStrike" spc="-1" dirty="0">
              <a:latin typeface="Arial"/>
            </a:endParaRPr>
          </a:p>
          <a:p>
            <a:pPr>
              <a:lnSpc>
                <a:spcPct val="100000"/>
              </a:lnSpc>
              <a:buNone/>
              <a:tabLst>
                <a:tab pos="0" algn="l"/>
              </a:tabLst>
            </a:pPr>
            <a:endParaRPr lang="en-US" sz="1800" b="0" strike="noStrike" spc="-1" dirty="0">
              <a:latin typeface="Arial"/>
            </a:endParaRPr>
          </a:p>
          <a:p>
            <a:pPr>
              <a:lnSpc>
                <a:spcPct val="100000"/>
              </a:lnSpc>
              <a:buNone/>
              <a:tabLst>
                <a:tab pos="0" algn="l"/>
              </a:tabLst>
            </a:pPr>
            <a:r>
              <a:rPr lang="en-US" sz="1800" b="0" strike="noStrike" spc="-1" dirty="0">
                <a:latin typeface="Times New Roman"/>
                <a:ea typeface="Times New Roman"/>
              </a:rPr>
              <a:t>Priority areas of interdisciplinary research conducted at FLNP within the framework of the 7-year plan for the period 2024-2030. to </a:t>
            </a:r>
            <a:r>
              <a:rPr lang="en-US" sz="1800" b="0" strike="noStrike" spc="-1" dirty="0" err="1">
                <a:latin typeface="Times New Roman"/>
                <a:ea typeface="Times New Roman"/>
              </a:rPr>
              <a:t>be:Condensed</a:t>
            </a:r>
            <a:r>
              <a:rPr lang="en-US" sz="1800" b="0" strike="noStrike" spc="-1" dirty="0">
                <a:latin typeface="Times New Roman"/>
                <a:ea typeface="Times New Roman"/>
              </a:rPr>
              <a:t> Matter Physics and Materials </a:t>
            </a:r>
            <a:r>
              <a:rPr lang="en-US" sz="1800" b="0" strike="noStrike" spc="-1" dirty="0" err="1">
                <a:latin typeface="Times New Roman"/>
                <a:ea typeface="Times New Roman"/>
              </a:rPr>
              <a:t>Science,Physics</a:t>
            </a:r>
            <a:r>
              <a:rPr lang="en-US" sz="1800" b="0" strike="noStrike" spc="-1" dirty="0">
                <a:latin typeface="Times New Roman"/>
                <a:ea typeface="Times New Roman"/>
              </a:rPr>
              <a:t> of </a:t>
            </a:r>
            <a:r>
              <a:rPr lang="en-US" sz="1800" b="0" strike="noStrike" spc="-1" dirty="0" err="1">
                <a:latin typeface="Times New Roman"/>
                <a:ea typeface="Times New Roman"/>
              </a:rPr>
              <a:t>nanosystems</a:t>
            </a:r>
            <a:r>
              <a:rPr lang="en-US" sz="1800" b="0" strike="noStrike" spc="-1" dirty="0">
                <a:latin typeface="Times New Roman"/>
                <a:ea typeface="Times New Roman"/>
              </a:rPr>
              <a:t> and nanoscale </a:t>
            </a:r>
            <a:r>
              <a:rPr lang="en-US" sz="1800" b="0" strike="noStrike" spc="-1" dirty="0" err="1">
                <a:latin typeface="Times New Roman"/>
                <a:ea typeface="Times New Roman"/>
              </a:rPr>
              <a:t>enterprises,Physics</a:t>
            </a:r>
            <a:r>
              <a:rPr lang="en-US" sz="1800" b="0" strike="noStrike" spc="-1" dirty="0">
                <a:latin typeface="Times New Roman"/>
                <a:ea typeface="Times New Roman"/>
              </a:rPr>
              <a:t> of complex liquids and </a:t>
            </a:r>
            <a:r>
              <a:rPr lang="en-US" sz="1800" b="0" strike="noStrike" spc="-1" dirty="0" err="1">
                <a:latin typeface="Times New Roman"/>
                <a:ea typeface="Times New Roman"/>
              </a:rPr>
              <a:t>polymers,Biophysics</a:t>
            </a:r>
            <a:r>
              <a:rPr lang="en-US" sz="1800" b="0" strike="noStrike" spc="-1" dirty="0">
                <a:latin typeface="Times New Roman"/>
                <a:ea typeface="Times New Roman"/>
              </a:rPr>
              <a:t> and </a:t>
            </a:r>
            <a:r>
              <a:rPr lang="en-US" sz="1800" b="0" strike="noStrike" spc="-1" dirty="0" err="1">
                <a:latin typeface="Times New Roman"/>
                <a:ea typeface="Times New Roman"/>
              </a:rPr>
              <a:t>pharmacology,Applied</a:t>
            </a:r>
            <a:r>
              <a:rPr lang="en-US" sz="1800" b="0" strike="noStrike" spc="-1" dirty="0">
                <a:latin typeface="Times New Roman"/>
                <a:ea typeface="Times New Roman"/>
              </a:rPr>
              <a:t> materials science and engineering sciences.</a:t>
            </a:r>
          </a:p>
          <a:p>
            <a:pPr>
              <a:lnSpc>
                <a:spcPct val="100000"/>
              </a:lnSpc>
              <a:buNone/>
              <a:tabLst>
                <a:tab pos="0" algn="l"/>
              </a:tabLst>
            </a:pPr>
            <a:endParaRPr lang="en-US" sz="1800" b="0" strike="noStrike" spc="-1" dirty="0">
              <a:latin typeface="Times New Roman"/>
            </a:endParaRPr>
          </a:p>
          <a:p>
            <a:pPr marL="216000" indent="-216000" algn="just">
              <a:lnSpc>
                <a:spcPct val="107000"/>
              </a:lnSpc>
              <a:spcAft>
                <a:spcPts val="799"/>
              </a:spcAft>
              <a:buNone/>
              <a:tabLst>
                <a:tab pos="0" algn="l"/>
              </a:tabLst>
            </a:pPr>
            <a:r>
              <a:rPr lang="ru-RU" sz="1800" b="0" strike="noStrike" spc="-1" dirty="0">
                <a:latin typeface="Times New Roman"/>
                <a:ea typeface="Calibri"/>
              </a:rPr>
              <a:t>Наряду с нейтронными и синхротронными исследованиями, оптическая спектроскопия, в том числе колебательная (</a:t>
            </a:r>
            <a:r>
              <a:rPr lang="ru-RU" sz="1800" b="0" strike="noStrike" spc="-1" dirty="0" err="1">
                <a:latin typeface="Times New Roman"/>
                <a:ea typeface="Calibri"/>
              </a:rPr>
              <a:t>рамановская</a:t>
            </a:r>
            <a:r>
              <a:rPr lang="ru-RU" sz="1800" b="0" strike="noStrike" spc="-1" dirty="0">
                <a:latin typeface="Times New Roman"/>
                <a:ea typeface="Calibri"/>
              </a:rPr>
              <a:t> и ИК) спектроскопия, имеет свою специфическую нишу в изучении свойств, строения и диагностики конденсированных сред.</a:t>
            </a:r>
            <a:endParaRPr lang="en-US" sz="1800" b="0" strike="noStrike" spc="-1" dirty="0">
              <a:latin typeface="+mn-lt"/>
            </a:endParaRPr>
          </a:p>
          <a:p>
            <a:pPr marL="216000" indent="-216000" algn="just">
              <a:lnSpc>
                <a:spcPct val="107000"/>
              </a:lnSpc>
              <a:spcAft>
                <a:spcPts val="799"/>
              </a:spcAft>
              <a:buNone/>
              <a:tabLst>
                <a:tab pos="0" algn="l"/>
              </a:tabLst>
            </a:pPr>
            <a:r>
              <a:rPr lang="ru-RU" sz="1800" b="0" strike="noStrike" spc="-1" dirty="0">
                <a:latin typeface="Times New Roman"/>
                <a:ea typeface="Calibri"/>
              </a:rPr>
              <a:t>В последние годы такие исследования успешно проводятся в ЛНФ на базе современного </a:t>
            </a:r>
            <a:r>
              <a:rPr lang="ru-RU" sz="1800" b="0" strike="noStrike" spc="-1" dirty="0" err="1">
                <a:latin typeface="Times New Roman"/>
                <a:ea typeface="Calibri"/>
              </a:rPr>
              <a:t>рамановского</a:t>
            </a:r>
            <a:r>
              <a:rPr lang="ru-RU" sz="1800" b="0" strike="noStrike" spc="-1" dirty="0">
                <a:latin typeface="Times New Roman"/>
                <a:ea typeface="Calibri"/>
              </a:rPr>
              <a:t> спектрометра «КАРС».</a:t>
            </a:r>
            <a:endParaRPr lang="en-US" sz="1800" b="0" strike="noStrike" spc="-1" dirty="0">
              <a:latin typeface="+mn-lt"/>
            </a:endParaRPr>
          </a:p>
          <a:p>
            <a:pPr marL="216000" indent="-216000" algn="just">
              <a:lnSpc>
                <a:spcPct val="107000"/>
              </a:lnSpc>
              <a:spcAft>
                <a:spcPts val="799"/>
              </a:spcAft>
              <a:buNone/>
              <a:tabLst>
                <a:tab pos="0" algn="l"/>
              </a:tabLst>
            </a:pPr>
            <a:r>
              <a:rPr lang="ru-RU" sz="1800" b="0" strike="noStrike" spc="-1" dirty="0">
                <a:latin typeface="Times New Roman"/>
                <a:ea typeface="Calibri"/>
              </a:rPr>
              <a:t>Следует отметить, что деятельность в этом подразделении направлена, в том числе, на науки о жизни и частично осуществляется (когда это уместно) комплементарно с методами рассеяния нейтронов.</a:t>
            </a:r>
            <a:endParaRPr lang="en-US" sz="1800" b="0" strike="noStrike" spc="-1" dirty="0">
              <a:latin typeface="+mn-lt"/>
            </a:endParaRPr>
          </a:p>
          <a:p>
            <a:pPr marL="216000" indent="-216000">
              <a:lnSpc>
                <a:spcPct val="100000"/>
              </a:lnSpc>
              <a:buNone/>
              <a:tabLst>
                <a:tab pos="0" algn="l"/>
              </a:tabLst>
            </a:pPr>
            <a:endParaRPr lang="en-US" sz="1800" b="0" strike="noStrike" spc="-1" dirty="0">
              <a:latin typeface="+mn-lt"/>
            </a:endParaRPr>
          </a:p>
          <a:p>
            <a:pPr marL="216000" indent="-216000" algn="just">
              <a:lnSpc>
                <a:spcPct val="107000"/>
              </a:lnSpc>
              <a:spcAft>
                <a:spcPts val="799"/>
              </a:spcAft>
              <a:buNone/>
              <a:tabLst>
                <a:tab pos="0" algn="l"/>
              </a:tabLst>
            </a:pPr>
            <a:r>
              <a:rPr lang="en-US" sz="1800" b="1" strike="noStrike" spc="-1" dirty="0">
                <a:latin typeface="Times New Roman"/>
                <a:ea typeface="Calibri"/>
              </a:rPr>
              <a:t>Along with neutron and synchrotron studies, optical spectroscopy, including vibrational (Raman and IR) spectroscopy, has its own specific niche in the study of the properties, structure, and diagnostics of condensed matter.</a:t>
            </a:r>
            <a:endParaRPr lang="en-US" sz="1800" b="0" strike="noStrike" spc="-1" dirty="0">
              <a:latin typeface="+mn-lt"/>
            </a:endParaRPr>
          </a:p>
          <a:p>
            <a:pPr marL="216000" indent="-216000" algn="just">
              <a:lnSpc>
                <a:spcPct val="107000"/>
              </a:lnSpc>
              <a:spcAft>
                <a:spcPts val="799"/>
              </a:spcAft>
              <a:buNone/>
              <a:tabLst>
                <a:tab pos="0" algn="l"/>
              </a:tabLst>
            </a:pPr>
            <a:r>
              <a:rPr lang="en-US" sz="1800" b="1" strike="noStrike" spc="-1" dirty="0">
                <a:latin typeface="Times New Roman"/>
                <a:ea typeface="Calibri"/>
              </a:rPr>
              <a:t>Over the past few years, such studies have been successfully carried out at the FLNP on the basis of the modern Raman spectrometer «</a:t>
            </a:r>
            <a:r>
              <a:rPr lang="ru-RU" sz="1800" b="1" strike="noStrike" spc="-1" dirty="0">
                <a:latin typeface="Times New Roman"/>
                <a:ea typeface="Calibri"/>
              </a:rPr>
              <a:t>С</a:t>
            </a:r>
            <a:r>
              <a:rPr lang="en-US" sz="1800" b="1" strike="noStrike" spc="-1" dirty="0">
                <a:latin typeface="Times New Roman"/>
                <a:ea typeface="Calibri"/>
              </a:rPr>
              <a:t>ARS».</a:t>
            </a:r>
            <a:endParaRPr lang="en-US" sz="1800" b="0" strike="noStrike" spc="-1" dirty="0">
              <a:latin typeface="+mn-lt"/>
            </a:endParaRPr>
          </a:p>
          <a:p>
            <a:pPr marL="216000" indent="-216000" algn="just">
              <a:lnSpc>
                <a:spcPct val="107000"/>
              </a:lnSpc>
              <a:spcAft>
                <a:spcPts val="799"/>
              </a:spcAft>
              <a:buNone/>
              <a:tabLst>
                <a:tab pos="0" algn="l"/>
              </a:tabLst>
            </a:pPr>
            <a:r>
              <a:rPr lang="en-US" sz="1800" b="1" strike="noStrike" spc="-1" dirty="0">
                <a:latin typeface="Times New Roman"/>
                <a:ea typeface="Calibri"/>
              </a:rPr>
              <a:t>It should be noted that the activity in this division is aimed, among others, at the Life Science and is partially implemented (when it is appropriate) complementary with the neutron scattering methods.</a:t>
            </a:r>
          </a:p>
          <a:p>
            <a:pPr marL="216000" indent="-216000" algn="just">
              <a:lnSpc>
                <a:spcPct val="107000"/>
              </a:lnSpc>
              <a:spcAft>
                <a:spcPts val="799"/>
              </a:spcAft>
              <a:buNone/>
              <a:tabLst>
                <a:tab pos="0" algn="l"/>
              </a:tabLst>
            </a:pPr>
            <a:endParaRPr lang="en-US" sz="1800" b="1" strike="noStrike" spc="-1" dirty="0">
              <a:latin typeface="Times New Roman"/>
            </a:endParaRPr>
          </a:p>
          <a:p>
            <a:pPr marL="216000" indent="-216000">
              <a:lnSpc>
                <a:spcPct val="100000"/>
              </a:lnSpc>
              <a:buNone/>
              <a:tabLst>
                <a:tab pos="0" algn="l"/>
              </a:tabLst>
            </a:pPr>
            <a:r>
              <a:rPr lang="ru-RU" sz="1800" b="0" strike="noStrike" spc="-1" dirty="0">
                <a:latin typeface="Times New Roman"/>
                <a:ea typeface="Calibri"/>
              </a:rPr>
              <a:t>Одна из этих задач связана с идентификацией сигнальных путей и поиском спектральных </a:t>
            </a:r>
            <a:r>
              <a:rPr lang="ru-RU" sz="1800" b="0" strike="noStrike" spc="-1" dirty="0" err="1">
                <a:latin typeface="Times New Roman"/>
                <a:ea typeface="Calibri"/>
              </a:rPr>
              <a:t>биомаркеров</a:t>
            </a:r>
            <a:r>
              <a:rPr lang="ru-RU" sz="1800" b="0" strike="noStrike" spc="-1" dirty="0">
                <a:latin typeface="Times New Roman"/>
                <a:ea typeface="Calibri"/>
              </a:rPr>
              <a:t> при свето-индуцированном </a:t>
            </a:r>
            <a:r>
              <a:rPr lang="ru-RU" sz="1800" b="0" strike="noStrike" spc="-1" dirty="0" err="1">
                <a:latin typeface="Times New Roman"/>
                <a:ea typeface="Calibri"/>
              </a:rPr>
              <a:t>НЕТозе</a:t>
            </a:r>
            <a:r>
              <a:rPr lang="ru-RU" sz="1800" b="0" strike="noStrike" spc="-1" dirty="0">
                <a:latin typeface="Times New Roman"/>
                <a:ea typeface="Calibri"/>
              </a:rPr>
              <a:t> – одной из форм запрограммированной  клеточной гибели. Это важная биомедицинская тема, поскольку известно, что </a:t>
            </a:r>
            <a:r>
              <a:rPr lang="ru-RU" sz="1800" b="0" strike="noStrike" spc="-1" dirty="0" err="1">
                <a:latin typeface="Times New Roman"/>
                <a:ea typeface="Calibri"/>
              </a:rPr>
              <a:t>НЕТоз</a:t>
            </a:r>
            <a:r>
              <a:rPr lang="ru-RU" sz="1800" b="0" strike="noStrike" spc="-1" dirty="0">
                <a:latin typeface="Times New Roman"/>
                <a:ea typeface="Calibri"/>
              </a:rPr>
              <a:t> является первой линией защиты иммунной системы человека.</a:t>
            </a:r>
            <a:endParaRPr lang="en-US" sz="1800" b="0" strike="noStrike" spc="-1" dirty="0">
              <a:latin typeface="+mn-lt"/>
            </a:endParaRPr>
          </a:p>
          <a:p>
            <a:pPr marL="216000" indent="-216000">
              <a:lnSpc>
                <a:spcPct val="100000"/>
              </a:lnSpc>
              <a:buNone/>
              <a:tabLst>
                <a:tab pos="0" algn="l"/>
              </a:tabLst>
            </a:pPr>
            <a:endParaRPr lang="en-US" sz="1800" b="0" strike="noStrike" spc="-1" dirty="0">
              <a:latin typeface="+mn-lt"/>
            </a:endParaRPr>
          </a:p>
          <a:p>
            <a:pPr marL="216000" indent="-216000">
              <a:lnSpc>
                <a:spcPct val="100000"/>
              </a:lnSpc>
              <a:buNone/>
              <a:tabLst>
                <a:tab pos="0" algn="l"/>
              </a:tabLst>
            </a:pPr>
            <a:r>
              <a:rPr lang="en-US" sz="1800" b="1" strike="noStrike" spc="-1" dirty="0">
                <a:latin typeface="Times New Roman"/>
                <a:ea typeface="Calibri"/>
              </a:rPr>
              <a:t>One of these tasks is related to the identification of the signaling pathways and search for spectral biomarkers in light triggered </a:t>
            </a:r>
            <a:r>
              <a:rPr lang="en-US" sz="1800" b="1" strike="noStrike" spc="-1" dirty="0" err="1">
                <a:latin typeface="Times New Roman"/>
                <a:ea typeface="Calibri"/>
              </a:rPr>
              <a:t>NETosis</a:t>
            </a:r>
            <a:r>
              <a:rPr lang="en-US" sz="1800" b="1" strike="noStrike" spc="-1" dirty="0">
                <a:latin typeface="Times New Roman"/>
                <a:ea typeface="Calibri"/>
              </a:rPr>
              <a:t> – one of the forms of programmed cell death. It’s an important biomedical topic, as </a:t>
            </a:r>
            <a:r>
              <a:rPr lang="en-US" sz="1800" b="1" strike="noStrike" spc="-1" dirty="0" err="1">
                <a:latin typeface="Times New Roman"/>
                <a:ea typeface="Calibri"/>
              </a:rPr>
              <a:t>NETosis</a:t>
            </a:r>
            <a:r>
              <a:rPr lang="en-US" sz="1800" b="1" strike="noStrike" spc="-1" dirty="0">
                <a:latin typeface="Times New Roman"/>
                <a:ea typeface="Calibri"/>
              </a:rPr>
              <a:t> is known to be the first defense line of the human immune system.</a:t>
            </a:r>
            <a:endParaRPr lang="en-US" sz="1800" b="0" strike="noStrike" spc="-1" dirty="0">
              <a:latin typeface="+mn-lt"/>
            </a:endParaRPr>
          </a:p>
          <a:p>
            <a:pPr marL="216000" indent="-216000" algn="just">
              <a:lnSpc>
                <a:spcPct val="107000"/>
              </a:lnSpc>
              <a:spcAft>
                <a:spcPts val="799"/>
              </a:spcAft>
              <a:buNone/>
              <a:tabLst>
                <a:tab pos="0" algn="l"/>
              </a:tabLst>
            </a:pPr>
            <a:endParaRPr lang="en-US" sz="1800" b="0" strike="noStrike" spc="-1" dirty="0">
              <a:latin typeface="Arial"/>
            </a:endParaRPr>
          </a:p>
          <a:p>
            <a:pPr>
              <a:lnSpc>
                <a:spcPct val="100000"/>
              </a:lnSpc>
              <a:buNone/>
              <a:tabLst>
                <a:tab pos="0" algn="l"/>
              </a:tabLst>
            </a:pPr>
            <a:endParaRPr lang="en-US" sz="1800" b="0" strike="noStrike" spc="-1" dirty="0">
              <a:latin typeface="Arial"/>
            </a:endParaRPr>
          </a:p>
        </p:txBody>
      </p:sp>
      <p:sp>
        <p:nvSpPr>
          <p:cNvPr id="246" name="PlaceHolder 3"/>
          <p:cNvSpPr>
            <a:spLocks noGrp="1"/>
          </p:cNvSpPr>
          <p:nvPr>
            <p:ph type="sldNum"/>
          </p:nvPr>
        </p:nvSpPr>
        <p:spPr>
          <a:xfrm>
            <a:off x="3884760" y="8685360"/>
            <a:ext cx="2970360" cy="457200"/>
          </a:xfrm>
          <a:prstGeom prst="rect">
            <a:avLst/>
          </a:prstGeom>
          <a:noFill/>
          <a:ln w="0">
            <a:noFill/>
          </a:ln>
        </p:spPr>
        <p:txBody>
          <a:bodyPr lIns="0" tIns="0" rIns="0" bIns="0" anchor="b">
            <a:noAutofit/>
          </a:bodyPr>
          <a:lstStyle/>
          <a:p>
            <a:pPr algn="r">
              <a:lnSpc>
                <a:spcPct val="100000"/>
              </a:lnSpc>
              <a:buNone/>
            </a:pPr>
            <a:fld id="{3809D000-8D44-4A0C-B72B-D991C22C6F39}" type="slidenum">
              <a:rPr lang="ru-RU" sz="1200" b="0" strike="noStrike" spc="-1">
                <a:latin typeface="Times New Roman"/>
              </a:rPr>
              <a:t>37</a:t>
            </a:fld>
            <a:endParaRPr lang="en-US" sz="1200" b="0" strike="noStrike" spc="-1">
              <a:latin typeface="Times New Roman"/>
            </a:endParaRPr>
          </a:p>
        </p:txBody>
      </p:sp>
    </p:spTree>
    <p:extLst>
      <p:ext uri="{BB962C8B-B14F-4D97-AF65-F5344CB8AC3E}">
        <p14:creationId xmlns:p14="http://schemas.microsoft.com/office/powerpoint/2010/main" val="31926196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 name="PlaceHolder 1"/>
          <p:cNvSpPr>
            <a:spLocks noGrp="1" noRot="1" noChangeAspect="1"/>
          </p:cNvSpPr>
          <p:nvPr>
            <p:ph type="sldImg"/>
          </p:nvPr>
        </p:nvSpPr>
        <p:spPr>
          <a:xfrm>
            <a:off x="685800" y="1143000"/>
            <a:ext cx="5486400" cy="3086100"/>
          </a:xfrm>
          <a:prstGeom prst="rect">
            <a:avLst/>
          </a:prstGeom>
          <a:ln w="0">
            <a:noFill/>
          </a:ln>
        </p:spPr>
      </p:sp>
      <p:sp>
        <p:nvSpPr>
          <p:cNvPr id="124"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marL="216000" indent="-216000">
              <a:lnSpc>
                <a:spcPct val="100000"/>
              </a:lnSpc>
              <a:buNone/>
              <a:tabLst>
                <a:tab pos="0" algn="l"/>
              </a:tabLst>
            </a:pPr>
            <a:r>
              <a:rPr lang="ru-RU" sz="2000" b="0" strike="noStrike" spc="-1" dirty="0">
                <a:latin typeface="Arial"/>
              </a:rPr>
              <a:t>Для решения поставленных задач и реализации намеченной программы исследований необходимо развить экспериментальное оборудование и инфраструктуру: </a:t>
            </a:r>
            <a:endParaRPr lang="en-US" sz="2000" b="0" strike="noStrike" spc="-1" dirty="0">
              <a:latin typeface="Arial"/>
            </a:endParaRPr>
          </a:p>
          <a:p>
            <a:pPr marL="171360" indent="-171360">
              <a:lnSpc>
                <a:spcPct val="100000"/>
              </a:lnSpc>
              <a:buClr>
                <a:srgbClr val="000000"/>
              </a:buClr>
              <a:buFont typeface="Arial"/>
              <a:buChar char="•"/>
              <a:tabLst>
                <a:tab pos="0" algn="l"/>
              </a:tabLst>
            </a:pPr>
            <a:r>
              <a:rPr lang="ru-RU" sz="2000" b="0" strike="noStrike" spc="-1" dirty="0">
                <a:latin typeface="Arial"/>
              </a:rPr>
              <a:t>увеличить интенсивности потока нейтронов на установке ИРЕН до нескольких единиц на 10</a:t>
            </a:r>
            <a:r>
              <a:rPr lang="ru-RU" sz="2000" b="0" strike="noStrike" spc="-1" baseline="30000" dirty="0">
                <a:latin typeface="Arial"/>
              </a:rPr>
              <a:t>12</a:t>
            </a:r>
            <a:r>
              <a:rPr lang="ru-RU" sz="2000" b="0" strike="noStrike" spc="-1" dirty="0">
                <a:latin typeface="Arial"/>
              </a:rPr>
              <a:t> н/с и модернизация экспериментальных залов установки; </a:t>
            </a:r>
            <a:endParaRPr lang="en-US" sz="2000" b="0" strike="noStrike" spc="-1" dirty="0">
              <a:latin typeface="Arial"/>
            </a:endParaRPr>
          </a:p>
          <a:p>
            <a:pPr marL="171360" indent="-171360">
              <a:lnSpc>
                <a:spcPct val="100000"/>
              </a:lnSpc>
              <a:buClr>
                <a:srgbClr val="000000"/>
              </a:buClr>
              <a:buFont typeface="Arial"/>
              <a:buChar char="•"/>
              <a:tabLst>
                <a:tab pos="0" algn="l"/>
              </a:tabLst>
            </a:pPr>
            <a:r>
              <a:rPr lang="ru-RU" sz="2000" b="0" strike="noStrike" spc="-1" dirty="0">
                <a:latin typeface="Arial"/>
              </a:rPr>
              <a:t>увеличить ток пучка ускорителя ЭГ-5 до 50 мкА и энергии пучка до 4,1 МэВ, создать </a:t>
            </a:r>
            <a:r>
              <a:rPr lang="ru-RU" sz="2000" b="0" strike="noStrike" spc="-1" dirty="0" err="1">
                <a:latin typeface="Arial"/>
              </a:rPr>
              <a:t>микропучок</a:t>
            </a:r>
            <a:r>
              <a:rPr lang="ru-RU" sz="2000" b="0" strike="noStrike" spc="-1" dirty="0">
                <a:latin typeface="Arial"/>
              </a:rPr>
              <a:t> на данном ускорителе; </a:t>
            </a:r>
            <a:endParaRPr lang="en-US" sz="2000" b="0" strike="noStrike" spc="-1" dirty="0">
              <a:latin typeface="Arial"/>
            </a:endParaRPr>
          </a:p>
          <a:p>
            <a:pPr marL="171360" indent="-171360">
              <a:lnSpc>
                <a:spcPct val="100000"/>
              </a:lnSpc>
              <a:buClr>
                <a:srgbClr val="000000"/>
              </a:buClr>
              <a:buFont typeface="Arial"/>
              <a:buChar char="•"/>
              <a:tabLst>
                <a:tab pos="0" algn="l"/>
              </a:tabLst>
            </a:pPr>
            <a:r>
              <a:rPr lang="ru-RU" sz="2000" b="0" strike="noStrike" spc="-1" dirty="0">
                <a:latin typeface="Arial"/>
              </a:rPr>
              <a:t>создать источник УХН на ИБР-2; </a:t>
            </a:r>
            <a:endParaRPr lang="en-US" sz="2000" b="0" strike="noStrike" spc="-1" dirty="0">
              <a:latin typeface="Arial"/>
            </a:endParaRPr>
          </a:p>
          <a:p>
            <a:pPr marL="171360" indent="-171360">
              <a:lnSpc>
                <a:spcPct val="100000"/>
              </a:lnSpc>
              <a:buClr>
                <a:srgbClr val="000000"/>
              </a:buClr>
              <a:buFont typeface="Arial"/>
              <a:buChar char="•"/>
              <a:tabLst>
                <a:tab pos="0" algn="l"/>
              </a:tabLst>
            </a:pPr>
            <a:r>
              <a:rPr lang="ru-RU" sz="2000" b="0" strike="noStrike" spc="-1" dirty="0">
                <a:latin typeface="Arial"/>
              </a:rPr>
              <a:t>развивать экспериментальную инфраструктуру (создать поляризатор нейтронов, новые детекторные системы и т. д.) нейтронных пучков на установках ИБР-2 и ИРЕН; </a:t>
            </a:r>
            <a:endParaRPr lang="en-US" sz="2000" b="0" strike="noStrike" spc="-1" dirty="0">
              <a:latin typeface="Arial"/>
            </a:endParaRPr>
          </a:p>
          <a:p>
            <a:pPr marL="171360" indent="-171360">
              <a:lnSpc>
                <a:spcPct val="100000"/>
              </a:lnSpc>
              <a:buClr>
                <a:srgbClr val="000000"/>
              </a:buClr>
              <a:buFont typeface="Arial"/>
              <a:buChar char="•"/>
              <a:tabLst>
                <a:tab pos="0" algn="l"/>
              </a:tabLst>
            </a:pPr>
            <a:r>
              <a:rPr lang="ru-RU" sz="2000" b="0" strike="noStrike" spc="-1" dirty="0">
                <a:latin typeface="Arial"/>
              </a:rPr>
              <a:t>провести модернизацию лабораторий для работы с генератором нейтронов и для прикладных исследований. </a:t>
            </a:r>
            <a:endParaRPr lang="en-US" sz="2000" b="0" strike="noStrike" spc="-1" dirty="0">
              <a:latin typeface="Arial"/>
            </a:endParaRPr>
          </a:p>
          <a:p>
            <a:pPr>
              <a:lnSpc>
                <a:spcPct val="100000"/>
              </a:lnSpc>
              <a:buNone/>
              <a:tabLst>
                <a:tab pos="0" algn="l"/>
              </a:tabLst>
            </a:pPr>
            <a:endParaRPr lang="en-US" sz="2000" b="0" strike="noStrike" spc="-1" dirty="0">
              <a:latin typeface="Arial"/>
            </a:endParaRPr>
          </a:p>
          <a:p>
            <a:pPr>
              <a:lnSpc>
                <a:spcPct val="100000"/>
              </a:lnSpc>
              <a:buNone/>
              <a:tabLst>
                <a:tab pos="0" algn="l"/>
              </a:tabLst>
            </a:pPr>
            <a:r>
              <a:rPr lang="ru-RU" sz="2000" b="0" strike="noStrike" spc="-1" dirty="0">
                <a:latin typeface="Arial"/>
              </a:rPr>
              <a:t>В табличке оценка финансовых ресурсов, необходимых для перечисленных задач.</a:t>
            </a:r>
            <a:endParaRPr lang="en-US" sz="2000" b="0" strike="noStrike" spc="-1" dirty="0">
              <a:latin typeface="Arial"/>
            </a:endParaRPr>
          </a:p>
          <a:p>
            <a:pPr>
              <a:lnSpc>
                <a:spcPct val="100000"/>
              </a:lnSpc>
              <a:buNone/>
              <a:tabLst>
                <a:tab pos="0" algn="l"/>
              </a:tabLst>
            </a:pPr>
            <a:endParaRPr lang="en-US" sz="2000" b="0" strike="noStrike" spc="-1" dirty="0">
              <a:latin typeface="Arial"/>
            </a:endParaRPr>
          </a:p>
          <a:p>
            <a:pPr>
              <a:lnSpc>
                <a:spcPct val="100000"/>
              </a:lnSpc>
              <a:buNone/>
              <a:tabLst>
                <a:tab pos="0" algn="l"/>
              </a:tabLst>
            </a:pPr>
            <a:r>
              <a:rPr lang="ru-RU" sz="2000" dirty="0"/>
              <a:t>С УХН, точности ограничены во многом статистикой, Если удастся создать источник на ИБР с плотностью УХН &gt;10 нейтронов в кубическом сантиметре (на сегодня есть только идея как это можно попытаться сделать, её ещё надо просчитывать и тестировать), то можно пытаться эксперименты с "мировой "точностью делать на ИБР, а пока все измерения с УХН можно делать только на выезде. </a:t>
            </a:r>
            <a:endParaRPr lang="en-US" sz="2000" b="0" strike="noStrike" spc="-1" dirty="0">
              <a:latin typeface="Arial"/>
            </a:endParaRPr>
          </a:p>
        </p:txBody>
      </p:sp>
      <p:sp>
        <p:nvSpPr>
          <p:cNvPr id="125" name="PlaceHolder 3"/>
          <p:cNvSpPr>
            <a:spLocks noGrp="1"/>
          </p:cNvSpPr>
          <p:nvPr>
            <p:ph type="sldNum"/>
          </p:nvPr>
        </p:nvSpPr>
        <p:spPr>
          <a:xfrm>
            <a:off x="3884760" y="8685360"/>
            <a:ext cx="2971080" cy="457920"/>
          </a:xfrm>
          <a:prstGeom prst="rect">
            <a:avLst/>
          </a:prstGeom>
          <a:noFill/>
          <a:ln w="0">
            <a:noFill/>
          </a:ln>
        </p:spPr>
        <p:txBody>
          <a:bodyPr lIns="0" tIns="0" rIns="0" bIns="0" anchor="b">
            <a:noAutofit/>
          </a:bodyPr>
          <a:lstStyle/>
          <a:p>
            <a:pPr algn="r">
              <a:lnSpc>
                <a:spcPct val="100000"/>
              </a:lnSpc>
              <a:buNone/>
            </a:pPr>
            <a:fld id="{F382538C-0D84-4998-9D2F-500FC46F2206}" type="slidenum">
              <a:rPr lang="ru-RU" sz="1200" b="0" strike="noStrike" spc="-1">
                <a:solidFill>
                  <a:srgbClr val="000000"/>
                </a:solidFill>
                <a:latin typeface="Times New Roman"/>
                <a:ea typeface="+mn-ea"/>
              </a:rPr>
              <a:t>38</a:t>
            </a:fld>
            <a:endParaRPr lang="en-US" sz="1200" b="0" strike="noStrike" spc="-1">
              <a:latin typeface="Times New Roman"/>
            </a:endParaRPr>
          </a:p>
        </p:txBody>
      </p:sp>
    </p:spTree>
    <p:extLst>
      <p:ext uri="{BB962C8B-B14F-4D97-AF65-F5344CB8AC3E}">
        <p14:creationId xmlns:p14="http://schemas.microsoft.com/office/powerpoint/2010/main" val="3421495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PlaceHolder 1"/>
          <p:cNvSpPr>
            <a:spLocks noGrp="1" noRot="1" noChangeAspect="1"/>
          </p:cNvSpPr>
          <p:nvPr>
            <p:ph type="sldImg"/>
          </p:nvPr>
        </p:nvSpPr>
        <p:spPr>
          <a:xfrm>
            <a:off x="685800" y="1143000"/>
            <a:ext cx="5486040" cy="3085920"/>
          </a:xfrm>
          <a:prstGeom prst="rect">
            <a:avLst/>
          </a:prstGeom>
          <a:ln w="0">
            <a:noFill/>
          </a:ln>
        </p:spPr>
      </p:sp>
      <p:sp>
        <p:nvSpPr>
          <p:cNvPr id="111"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endParaRPr lang="en-US" sz="2000" b="0" strike="noStrike" spc="-1" dirty="0">
              <a:latin typeface="Arial"/>
            </a:endParaRPr>
          </a:p>
          <a:p>
            <a:pPr marL="216000" indent="-216000">
              <a:lnSpc>
                <a:spcPct val="100000"/>
              </a:lnSpc>
              <a:buNone/>
            </a:pPr>
            <a:r>
              <a:rPr lang="ru-RU" sz="2000" b="0" strike="noStrike" spc="-1" dirty="0">
                <a:latin typeface="Arial"/>
              </a:rPr>
              <a:t>В настоящее время ввиду производства больших объемом </a:t>
            </a:r>
            <a:r>
              <a:rPr lang="ru-RU" sz="2000" b="0" strike="noStrike" spc="-1" dirty="0" err="1">
                <a:latin typeface="Arial"/>
              </a:rPr>
              <a:t>наночастиц</a:t>
            </a:r>
            <a:r>
              <a:rPr lang="ru-RU" sz="2000" b="0" strike="noStrike" spc="-1" dirty="0">
                <a:latin typeface="Arial"/>
              </a:rPr>
              <a:t> важным  вопросом стало изучение их влияния на живые организмы. В СНААПИ был проведен целый цикл работ по влиянию </a:t>
            </a:r>
            <a:r>
              <a:rPr lang="ru-RU" sz="2000" b="0" strike="noStrike" spc="-1" dirty="0" err="1">
                <a:latin typeface="Arial"/>
              </a:rPr>
              <a:t>наночастиц</a:t>
            </a:r>
            <a:r>
              <a:rPr lang="ru-RU" sz="2000" b="0" strike="noStrike" spc="-1" dirty="0">
                <a:latin typeface="Arial"/>
              </a:rPr>
              <a:t> металлов на микроорганизмы, медицинские растения, злаковые культуры и животных ( мышей и крыс). В случаи животных моделировали  наиболее приближенное к естественному поступление </a:t>
            </a:r>
            <a:r>
              <a:rPr lang="ru-RU" sz="2000" b="0" strike="noStrike" spc="-1" dirty="0" err="1">
                <a:latin typeface="Arial"/>
              </a:rPr>
              <a:t>наночастиц</a:t>
            </a:r>
            <a:r>
              <a:rPr lang="ru-RU" sz="2000" b="0" strike="noStrike" spc="-1" dirty="0">
                <a:latin typeface="Arial"/>
              </a:rPr>
              <a:t> в организм  человека (  с питьевой водой).  Проведенные эксперименты показали, что токсичность </a:t>
            </a:r>
            <a:r>
              <a:rPr lang="ru-RU" sz="2000" b="0" strike="noStrike" spc="-1" dirty="0" err="1">
                <a:latin typeface="Arial"/>
              </a:rPr>
              <a:t>наночастиц</a:t>
            </a:r>
            <a:r>
              <a:rPr lang="ru-RU" sz="2000" b="0" strike="noStrike" spc="-1" dirty="0">
                <a:latin typeface="Arial"/>
              </a:rPr>
              <a:t> зависит от их типа, размера и концентрации. Так к примеру </a:t>
            </a:r>
            <a:r>
              <a:rPr lang="ru-RU" sz="2000" b="0" strike="noStrike" spc="-1" dirty="0" err="1">
                <a:latin typeface="Arial"/>
              </a:rPr>
              <a:t>наночастицы</a:t>
            </a:r>
            <a:r>
              <a:rPr lang="ru-RU" sz="2000" b="0" strike="noStrike" spc="-1" dirty="0">
                <a:latin typeface="Arial"/>
              </a:rPr>
              <a:t> серебра размером 10 </a:t>
            </a:r>
            <a:r>
              <a:rPr lang="ru-RU" sz="2000" b="0" strike="noStrike" spc="-1" dirty="0" err="1">
                <a:latin typeface="Arial"/>
              </a:rPr>
              <a:t>нм</a:t>
            </a:r>
            <a:r>
              <a:rPr lang="ru-RU" sz="2000" b="0" strike="noStrike" spc="-1" dirty="0">
                <a:latin typeface="Arial"/>
              </a:rPr>
              <a:t> способны вызывать нарушение когнитивных способностей у самок</a:t>
            </a:r>
            <a:r>
              <a:rPr lang="ro-RO" sz="2000" b="0" strike="noStrike" spc="-1" dirty="0">
                <a:latin typeface="Arial"/>
              </a:rPr>
              <a:t> </a:t>
            </a:r>
            <a:r>
              <a:rPr lang="ru-RU" sz="2000" b="0" strike="noStrike" spc="-1" dirty="0">
                <a:latin typeface="Arial"/>
              </a:rPr>
              <a:t> мышей</a:t>
            </a:r>
            <a:r>
              <a:rPr lang="ro-RO" sz="2000" b="0" strike="noStrike" spc="-1" dirty="0">
                <a:latin typeface="Arial"/>
              </a:rPr>
              <a:t> </a:t>
            </a:r>
            <a:r>
              <a:rPr lang="ru-RU" sz="2000" b="0" strike="noStrike" spc="-1" dirty="0">
                <a:latin typeface="Arial"/>
              </a:rPr>
              <a:t> и их потомства.</a:t>
            </a:r>
            <a:endParaRPr lang="en-US" sz="2000" b="0" strike="noStrike" spc="-1" dirty="0">
              <a:latin typeface="Arial"/>
            </a:endParaRPr>
          </a:p>
          <a:p>
            <a:pPr marL="216000" indent="-216000">
              <a:lnSpc>
                <a:spcPct val="100000"/>
              </a:lnSpc>
              <a:buNone/>
            </a:pPr>
            <a:r>
              <a:rPr lang="en-US" sz="2000" b="0" strike="noStrike" spc="-1" dirty="0">
                <a:latin typeface="Arial"/>
              </a:rPr>
              <a:t>At present, due to the production of large volumes of nanoparticles,  study of their effect</a:t>
            </a:r>
            <a:r>
              <a:rPr lang="ru-RU" sz="2000" b="0" strike="noStrike" spc="-1" dirty="0">
                <a:latin typeface="Arial"/>
              </a:rPr>
              <a:t>ы</a:t>
            </a:r>
            <a:r>
              <a:rPr lang="en-US" sz="2000" b="0" strike="noStrike" spc="-1" dirty="0">
                <a:latin typeface="Arial"/>
              </a:rPr>
              <a:t> on living organisms has become an important issue. A </a:t>
            </a:r>
            <a:r>
              <a:rPr lang="ro-RO" sz="2000" b="0" strike="noStrike" spc="-1" dirty="0">
                <a:latin typeface="Arial"/>
              </a:rPr>
              <a:t>serie of </a:t>
            </a:r>
            <a:r>
              <a:rPr lang="ro-RO" sz="2000" b="0" strike="noStrike" spc="-1" dirty="0" err="1">
                <a:latin typeface="Arial"/>
              </a:rPr>
              <a:t>research</a:t>
            </a:r>
            <a:r>
              <a:rPr lang="ro-RO" sz="2000" b="0" strike="noStrike" spc="-1" dirty="0">
                <a:latin typeface="Arial"/>
              </a:rPr>
              <a:t> </a:t>
            </a:r>
            <a:r>
              <a:rPr lang="en-US" sz="2000" b="0" strike="noStrike" spc="-1" dirty="0">
                <a:latin typeface="Arial"/>
              </a:rPr>
              <a:t>on the effect of metal nanoparticles on microorganisms, medicinal plants, cereals and animals (mice and rats) was carried out at SNAAPI</a:t>
            </a:r>
            <a:r>
              <a:rPr lang="ru-RU" sz="2000" b="0" strike="noStrike" spc="-1" dirty="0">
                <a:latin typeface="Arial"/>
              </a:rPr>
              <a:t>. </a:t>
            </a:r>
            <a:r>
              <a:rPr lang="en-US" sz="2000" b="0" strike="noStrike" spc="-1" dirty="0">
                <a:latin typeface="Arial"/>
              </a:rPr>
              <a:t>In the case of animals, the closest to the natural intake of nanoparticles into the human body (with drinking water) was modeled. The experiments performed showed that the toxicity of nanoparticles depends on their type, size, and concentration. For example, silver nanoparticles </a:t>
            </a:r>
            <a:r>
              <a:rPr lang="ro-RO" sz="2000" b="0" strike="noStrike" spc="-1" dirty="0">
                <a:latin typeface="Arial"/>
              </a:rPr>
              <a:t>of </a:t>
            </a:r>
            <a:r>
              <a:rPr lang="en-US" sz="2000" b="0" strike="noStrike" spc="-1" dirty="0">
                <a:latin typeface="Arial"/>
              </a:rPr>
              <a:t>10 nm in size can cause cognitive impairment in </a:t>
            </a:r>
            <a:r>
              <a:rPr lang="ro-RO" sz="2000" b="0" strike="noStrike" spc="-1" dirty="0">
                <a:latin typeface="Arial"/>
              </a:rPr>
              <a:t>mice </a:t>
            </a:r>
            <a:r>
              <a:rPr lang="en-US" sz="2000" b="0" strike="noStrike" spc="-1" dirty="0">
                <a:latin typeface="Arial"/>
              </a:rPr>
              <a:t>females and their offspring.</a:t>
            </a:r>
          </a:p>
          <a:p>
            <a:pPr marL="216000" indent="-216000">
              <a:lnSpc>
                <a:spcPct val="100000"/>
              </a:lnSpc>
              <a:buNone/>
            </a:pPr>
            <a:endParaRPr lang="en-US" sz="2000" b="0" strike="noStrike" spc="-1" dirty="0">
              <a:latin typeface="Arial"/>
            </a:endParaRPr>
          </a:p>
        </p:txBody>
      </p:sp>
      <p:sp>
        <p:nvSpPr>
          <p:cNvPr id="112"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1FA05BA3-C400-453F-9A5D-047374CB1C72}" type="slidenum">
              <a:rPr lang="ru-RU" sz="1200" b="0" strike="noStrike" spc="-1">
                <a:latin typeface="Times New Roman"/>
              </a:rPr>
              <a:t>9</a:t>
            </a:fld>
            <a:endParaRPr lang="en-US" sz="1200" b="0" strike="noStrike" spc="-1">
              <a:latin typeface="Times New Roman"/>
            </a:endParaRPr>
          </a:p>
        </p:txBody>
      </p:sp>
    </p:spTree>
    <p:extLst>
      <p:ext uri="{BB962C8B-B14F-4D97-AF65-F5344CB8AC3E}">
        <p14:creationId xmlns:p14="http://schemas.microsoft.com/office/powerpoint/2010/main" val="20115579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Rectangle 7"/>
          <p:cNvSpPr/>
          <p:nvPr/>
        </p:nvSpPr>
        <p:spPr>
          <a:xfrm>
            <a:off x="3809880" y="7926480"/>
            <a:ext cx="2971080" cy="42012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buNone/>
            </a:pPr>
            <a:fld id="{31FDA317-3597-495F-82F4-2C9EB5D10429}" type="slidenum">
              <a:rPr lang="en-US" sz="1200" b="0" strike="noStrike" spc="-1">
                <a:solidFill>
                  <a:srgbClr val="000000"/>
                </a:solidFill>
                <a:latin typeface="Times New Roman"/>
                <a:ea typeface="+mn-ea"/>
              </a:rPr>
              <a:t>39</a:t>
            </a:fld>
            <a:endParaRPr lang="en-US" sz="1200" b="0" strike="noStrike" spc="-1">
              <a:latin typeface="Arial"/>
            </a:endParaRPr>
          </a:p>
        </p:txBody>
      </p:sp>
      <p:sp>
        <p:nvSpPr>
          <p:cNvPr id="388" name="PlaceHolder 1"/>
          <p:cNvSpPr>
            <a:spLocks noGrp="1" noRot="1" noChangeAspect="1"/>
          </p:cNvSpPr>
          <p:nvPr>
            <p:ph type="sldImg"/>
          </p:nvPr>
        </p:nvSpPr>
        <p:spPr>
          <a:xfrm>
            <a:off x="685800" y="1143000"/>
            <a:ext cx="5486400" cy="3086100"/>
          </a:xfrm>
          <a:prstGeom prst="rect">
            <a:avLst/>
          </a:prstGeom>
          <a:ln w="0">
            <a:noFill/>
          </a:ln>
        </p:spPr>
      </p:sp>
      <p:sp>
        <p:nvSpPr>
          <p:cNvPr id="389" name="PlaceHolder 2"/>
          <p:cNvSpPr>
            <a:spLocks noGrp="1"/>
          </p:cNvSpPr>
          <p:nvPr>
            <p:ph type="body"/>
          </p:nvPr>
        </p:nvSpPr>
        <p:spPr>
          <a:xfrm>
            <a:off x="685800" y="4400640"/>
            <a:ext cx="5485680" cy="3599640"/>
          </a:xfrm>
          <a:prstGeom prst="rect">
            <a:avLst/>
          </a:prstGeom>
          <a:noFill/>
          <a:ln w="0">
            <a:noFill/>
          </a:ln>
        </p:spPr>
        <p:txBody>
          <a:bodyPr lIns="0" tIns="0" rIns="0" bIns="0" numCol="1" spcCol="0" anchor="t">
            <a:noAutofit/>
          </a:bodyPr>
          <a:lstStyle/>
          <a:p>
            <a:endParaRPr lang="en-US" sz="2000" b="0" strike="noStrike" spc="-1">
              <a:latin typeface="Arial"/>
            </a:endParaRPr>
          </a:p>
        </p:txBody>
      </p:sp>
    </p:spTree>
    <p:extLst>
      <p:ext uri="{BB962C8B-B14F-4D97-AF65-F5344CB8AC3E}">
        <p14:creationId xmlns:p14="http://schemas.microsoft.com/office/powerpoint/2010/main" val="348015800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0" name="PlaceHolder 1"/>
          <p:cNvSpPr>
            <a:spLocks noGrp="1" noRot="1" noChangeAspect="1"/>
          </p:cNvSpPr>
          <p:nvPr>
            <p:ph type="sldImg"/>
          </p:nvPr>
        </p:nvSpPr>
        <p:spPr>
          <a:xfrm>
            <a:off x="685800" y="1143000"/>
            <a:ext cx="5486400" cy="3086100"/>
          </a:xfrm>
          <a:prstGeom prst="rect">
            <a:avLst/>
          </a:prstGeom>
          <a:ln w="0">
            <a:noFill/>
          </a:ln>
        </p:spPr>
      </p:sp>
      <p:sp>
        <p:nvSpPr>
          <p:cNvPr id="391"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pPr>
              <a:lnSpc>
                <a:spcPct val="100000"/>
              </a:lnSpc>
              <a:buNone/>
            </a:pPr>
            <a:r>
              <a:rPr lang="en-US" sz="2000" b="0" strike="noStrike" spc="-1" dirty="0">
                <a:solidFill>
                  <a:srgbClr val="002060"/>
                </a:solidFill>
                <a:latin typeface="+mn-lt"/>
                <a:ea typeface="+mn-ea"/>
              </a:rPr>
              <a:t>Experiments at the extremely low (</a:t>
            </a:r>
            <a:r>
              <a:rPr lang="el-GR" sz="2000" b="0" strike="noStrike" spc="-1" dirty="0">
                <a:solidFill>
                  <a:srgbClr val="002060"/>
                </a:solidFill>
                <a:latin typeface="+mn-lt"/>
                <a:ea typeface="+mn-ea"/>
              </a:rPr>
              <a:t>σ</a:t>
            </a:r>
            <a:r>
              <a:rPr lang="en-US" sz="2000" b="0" strike="noStrike" spc="-1" dirty="0">
                <a:solidFill>
                  <a:srgbClr val="002060"/>
                </a:solidFill>
                <a:latin typeface="+mn-lt"/>
                <a:ea typeface="+mn-ea"/>
              </a:rPr>
              <a:t>&lt;100 fb) cross sections:</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Synthesis of new SHE with Z = 119 and 120 in reactions with </a:t>
            </a:r>
            <a:r>
              <a:rPr lang="en-US" sz="2000" b="0" strike="noStrike" spc="-1" baseline="30000" dirty="0">
                <a:solidFill>
                  <a:srgbClr val="002060"/>
                </a:solidFill>
                <a:latin typeface="+mn-lt"/>
                <a:ea typeface="+mn-ea"/>
              </a:rPr>
              <a:t>50</a:t>
            </a:r>
            <a:r>
              <a:rPr lang="en-US" sz="2000" b="0" strike="noStrike" spc="-1" dirty="0">
                <a:solidFill>
                  <a:srgbClr val="002060"/>
                </a:solidFill>
                <a:latin typeface="+mn-lt"/>
                <a:ea typeface="+mn-ea"/>
              </a:rPr>
              <a:t>Ti, </a:t>
            </a:r>
            <a:r>
              <a:rPr lang="en-US" sz="2000" b="0" strike="noStrike" spc="-1" baseline="30000" dirty="0">
                <a:solidFill>
                  <a:srgbClr val="002060"/>
                </a:solidFill>
                <a:latin typeface="+mn-lt"/>
                <a:ea typeface="+mn-ea"/>
              </a:rPr>
              <a:t>54</a:t>
            </a:r>
            <a:r>
              <a:rPr lang="en-US" sz="2000" b="0" strike="noStrike" spc="-1" dirty="0">
                <a:solidFill>
                  <a:srgbClr val="002060"/>
                </a:solidFill>
                <a:latin typeface="+mn-lt"/>
                <a:ea typeface="+mn-ea"/>
              </a:rPr>
              <a:t>Cr ...;</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Synthesis of new isotopes of SHE;</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Study of decay properties of SHE;</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Exploring limits the Island of Stability;</a:t>
            </a: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 Study of excitation functions.</a:t>
            </a:r>
            <a:endParaRPr lang="en-US" sz="2000" b="0" strike="noStrike" spc="-1" dirty="0">
              <a:solidFill>
                <a:schemeClr val="tx1"/>
              </a:solidFill>
              <a:latin typeface="+mn-lt"/>
              <a:ea typeface="+mn-ea"/>
            </a:endParaRPr>
          </a:p>
          <a:p>
            <a:pPr>
              <a:lnSpc>
                <a:spcPct val="100000"/>
              </a:lnSpc>
              <a:buNone/>
            </a:pPr>
            <a:endParaRPr lang="en-US" sz="2000" b="0" strike="noStrike" spc="-1" dirty="0">
              <a:solidFill>
                <a:schemeClr val="tx1"/>
              </a:solidFill>
              <a:latin typeface="+mn-lt"/>
              <a:ea typeface="+mn-ea"/>
            </a:endParaRPr>
          </a:p>
          <a:p>
            <a:pPr>
              <a:lnSpc>
                <a:spcPct val="100000"/>
              </a:lnSpc>
              <a:buNone/>
            </a:pPr>
            <a:r>
              <a:rPr lang="en-US" sz="2000" b="0" strike="noStrike" spc="-1" dirty="0">
                <a:solidFill>
                  <a:srgbClr val="002060"/>
                </a:solidFill>
                <a:latin typeface="+mn-lt"/>
                <a:ea typeface="+mn-ea"/>
              </a:rPr>
              <a:t>Experiments requiring high statistics:</a:t>
            </a:r>
            <a:endParaRPr lang="en-US" sz="2000" b="0" strike="noStrike" spc="-1" dirty="0">
              <a:solidFill>
                <a:schemeClr val="tx1"/>
              </a:solidFill>
              <a:latin typeface="+mn-lt"/>
              <a:ea typeface="+mn-ea"/>
            </a:endParaRPr>
          </a:p>
          <a:p>
            <a:pPr>
              <a:lnSpc>
                <a:spcPct val="100000"/>
              </a:lnSpc>
              <a:buNone/>
            </a:pPr>
            <a:r>
              <a:rPr lang="en-US" sz="2000" b="0" strike="noStrike" spc="-1" dirty="0">
                <a:solidFill>
                  <a:schemeClr val="tx1"/>
                </a:solidFill>
                <a:latin typeface="+mn-lt"/>
                <a:ea typeface="+mn-ea"/>
              </a:rPr>
              <a:t>   </a:t>
            </a:r>
            <a:r>
              <a:rPr lang="en-US" sz="2000" b="0" strike="noStrike" spc="-1" dirty="0">
                <a:solidFill>
                  <a:srgbClr val="002060"/>
                </a:solidFill>
                <a:latin typeface="+mn-lt"/>
                <a:ea typeface="+mn-ea"/>
              </a:rPr>
              <a:t>- Nuclear spectroscopy of SHE;</a:t>
            </a:r>
            <a:endParaRPr lang="en-US" sz="2000" b="0" strike="noStrike" spc="-1" dirty="0">
              <a:solidFill>
                <a:schemeClr val="tx1"/>
              </a:solidFill>
              <a:latin typeface="+mn-lt"/>
              <a:ea typeface="+mn-ea"/>
            </a:endParaRPr>
          </a:p>
          <a:p>
            <a:pPr>
              <a:lnSpc>
                <a:spcPct val="100000"/>
              </a:lnSpc>
              <a:buNone/>
            </a:pPr>
            <a:r>
              <a:rPr lang="en-US" sz="2000" b="0" strike="noStrike" spc="-1" dirty="0">
                <a:solidFill>
                  <a:schemeClr val="tx1"/>
                </a:solidFill>
                <a:latin typeface="+mn-lt"/>
                <a:ea typeface="+mn-ea"/>
              </a:rPr>
              <a:t>   </a:t>
            </a:r>
            <a:r>
              <a:rPr lang="en-US" sz="2000" b="0" strike="noStrike" spc="-1" dirty="0">
                <a:solidFill>
                  <a:srgbClr val="002060"/>
                </a:solidFill>
                <a:latin typeface="+mn-lt"/>
                <a:ea typeface="+mn-ea"/>
              </a:rPr>
              <a:t>- Precise mass measurements;</a:t>
            </a:r>
            <a:endParaRPr lang="en-US" sz="2000" b="0" strike="noStrike" spc="-1" dirty="0">
              <a:solidFill>
                <a:schemeClr val="tx1"/>
              </a:solidFill>
              <a:latin typeface="+mn-lt"/>
              <a:ea typeface="+mn-ea"/>
            </a:endParaRPr>
          </a:p>
          <a:p>
            <a:pPr>
              <a:lnSpc>
                <a:spcPct val="100000"/>
              </a:lnSpc>
              <a:buNone/>
            </a:pPr>
            <a:r>
              <a:rPr lang="en-US" sz="2000" b="0" strike="noStrike" spc="-1" dirty="0">
                <a:solidFill>
                  <a:schemeClr val="tx1"/>
                </a:solidFill>
                <a:latin typeface="+mn-lt"/>
                <a:ea typeface="+mn-ea"/>
              </a:rPr>
              <a:t>   </a:t>
            </a:r>
            <a:r>
              <a:rPr lang="en-US" sz="2000" b="0" strike="noStrike" spc="-1" dirty="0">
                <a:solidFill>
                  <a:srgbClr val="002060"/>
                </a:solidFill>
                <a:latin typeface="+mn-lt"/>
                <a:ea typeface="+mn-ea"/>
              </a:rPr>
              <a:t>- Study of chemical properties of SHE.</a:t>
            </a:r>
            <a:endParaRPr lang="en-US" sz="2000" b="0" strike="noStrike" spc="-1" dirty="0">
              <a:latin typeface="Arial"/>
            </a:endParaRPr>
          </a:p>
        </p:txBody>
      </p:sp>
      <p:sp>
        <p:nvSpPr>
          <p:cNvPr id="392" name="PlaceHolder 3"/>
          <p:cNvSpPr>
            <a:spLocks noGrp="1"/>
          </p:cNvSpPr>
          <p:nvPr>
            <p:ph type="sldNum"/>
          </p:nvPr>
        </p:nvSpPr>
        <p:spPr>
          <a:xfrm>
            <a:off x="3884760" y="8685360"/>
            <a:ext cx="2971080" cy="457920"/>
          </a:xfrm>
          <a:prstGeom prst="rect">
            <a:avLst/>
          </a:prstGeom>
          <a:noFill/>
          <a:ln w="0">
            <a:noFill/>
          </a:ln>
        </p:spPr>
        <p:txBody>
          <a:bodyPr lIns="0" tIns="0" rIns="0" bIns="0" anchor="b">
            <a:noAutofit/>
          </a:bodyPr>
          <a:lstStyle/>
          <a:p>
            <a:pPr algn="r">
              <a:lnSpc>
                <a:spcPct val="100000"/>
              </a:lnSpc>
              <a:buNone/>
            </a:pPr>
            <a:fld id="{C43BC7ED-3319-4EF7-BD5C-4B6D98BB66BA}" type="slidenum">
              <a:rPr lang="ru-RU" sz="1200" b="0" strike="noStrike" spc="-1">
                <a:solidFill>
                  <a:srgbClr val="000000"/>
                </a:solidFill>
                <a:latin typeface="+mn-lt"/>
                <a:ea typeface="+mn-ea"/>
              </a:rPr>
              <a:t>40</a:t>
            </a:fld>
            <a:endParaRPr lang="en-US" sz="1200" b="0" strike="noStrike" spc="-1">
              <a:latin typeface="Times New Roman"/>
            </a:endParaRPr>
          </a:p>
        </p:txBody>
      </p:sp>
    </p:spTree>
    <p:extLst>
      <p:ext uri="{BB962C8B-B14F-4D97-AF65-F5344CB8AC3E}">
        <p14:creationId xmlns:p14="http://schemas.microsoft.com/office/powerpoint/2010/main" val="14234333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 name="Rectangle 7"/>
          <p:cNvSpPr/>
          <p:nvPr/>
        </p:nvSpPr>
        <p:spPr>
          <a:xfrm>
            <a:off x="3809880" y="7926480"/>
            <a:ext cx="2971080" cy="420120"/>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b">
            <a:noAutofit/>
          </a:bodyPr>
          <a:lstStyle/>
          <a:p>
            <a:pPr algn="r">
              <a:lnSpc>
                <a:spcPct val="100000"/>
              </a:lnSpc>
              <a:buNone/>
            </a:pPr>
            <a:fld id="{8EF1E820-F3F5-473F-94EC-86FA68F9D15D}" type="slidenum">
              <a:rPr lang="en-US" sz="1200" b="0" strike="noStrike" spc="-1">
                <a:solidFill>
                  <a:srgbClr val="000000"/>
                </a:solidFill>
                <a:latin typeface="Times New Roman"/>
                <a:ea typeface="+mn-ea"/>
              </a:rPr>
              <a:t>42</a:t>
            </a:fld>
            <a:endParaRPr lang="en-US" sz="1200" b="0" strike="noStrike" spc="-1">
              <a:latin typeface="Arial"/>
            </a:endParaRPr>
          </a:p>
        </p:txBody>
      </p:sp>
      <p:sp>
        <p:nvSpPr>
          <p:cNvPr id="394" name="PlaceHolder 1"/>
          <p:cNvSpPr>
            <a:spLocks noGrp="1" noRot="1" noChangeAspect="1"/>
          </p:cNvSpPr>
          <p:nvPr>
            <p:ph type="sldImg"/>
          </p:nvPr>
        </p:nvSpPr>
        <p:spPr>
          <a:xfrm>
            <a:off x="685800" y="1143000"/>
            <a:ext cx="5486400" cy="3086100"/>
          </a:xfrm>
          <a:prstGeom prst="rect">
            <a:avLst/>
          </a:prstGeom>
          <a:ln w="0">
            <a:noFill/>
          </a:ln>
        </p:spPr>
      </p:sp>
      <p:sp>
        <p:nvSpPr>
          <p:cNvPr id="395" name="PlaceHolder 2"/>
          <p:cNvSpPr>
            <a:spLocks noGrp="1"/>
          </p:cNvSpPr>
          <p:nvPr>
            <p:ph type="body"/>
          </p:nvPr>
        </p:nvSpPr>
        <p:spPr>
          <a:xfrm>
            <a:off x="685800" y="4400640"/>
            <a:ext cx="5485680" cy="3599640"/>
          </a:xfrm>
          <a:prstGeom prst="rect">
            <a:avLst/>
          </a:prstGeom>
          <a:noFill/>
          <a:ln w="0">
            <a:noFill/>
          </a:ln>
        </p:spPr>
        <p:txBody>
          <a:bodyPr lIns="0" tIns="0" rIns="0" bIns="0" numCol="1" spcCol="0" anchor="t">
            <a:noAutofit/>
          </a:bodyPr>
          <a:lstStyle/>
          <a:p>
            <a:endParaRPr lang="en-US" sz="2000" b="0" strike="noStrike" spc="-1">
              <a:latin typeface="Arial"/>
            </a:endParaRPr>
          </a:p>
        </p:txBody>
      </p:sp>
    </p:spTree>
    <p:extLst>
      <p:ext uri="{BB962C8B-B14F-4D97-AF65-F5344CB8AC3E}">
        <p14:creationId xmlns:p14="http://schemas.microsoft.com/office/powerpoint/2010/main" val="371974729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PlaceHolder 1"/>
          <p:cNvSpPr>
            <a:spLocks noGrp="1" noRot="1" noChangeAspect="1"/>
          </p:cNvSpPr>
          <p:nvPr>
            <p:ph type="sldImg"/>
          </p:nvPr>
        </p:nvSpPr>
        <p:spPr>
          <a:xfrm>
            <a:off x="685800" y="1143000"/>
            <a:ext cx="5484813" cy="3084513"/>
          </a:xfrm>
          <a:prstGeom prst="rect">
            <a:avLst/>
          </a:prstGeom>
          <a:ln w="0">
            <a:noFill/>
          </a:ln>
        </p:spPr>
      </p:sp>
      <p:sp>
        <p:nvSpPr>
          <p:cNvPr id="283" name="PlaceHolder 2"/>
          <p:cNvSpPr>
            <a:spLocks noGrp="1"/>
          </p:cNvSpPr>
          <p:nvPr>
            <p:ph type="body"/>
          </p:nvPr>
        </p:nvSpPr>
        <p:spPr>
          <a:xfrm>
            <a:off x="685800" y="4400640"/>
            <a:ext cx="5485320" cy="3599280"/>
          </a:xfrm>
          <a:prstGeom prst="rect">
            <a:avLst/>
          </a:prstGeom>
          <a:noFill/>
          <a:ln w="0">
            <a:noFill/>
          </a:ln>
        </p:spPr>
        <p:txBody>
          <a:bodyPr lIns="0" tIns="0" rIns="0" bIns="0" anchor="t">
            <a:normAutofit fontScale="50000" lnSpcReduction="20000"/>
          </a:bodyPr>
          <a:lstStyle/>
          <a:p>
            <a:pPr marL="216000" indent="-216000">
              <a:lnSpc>
                <a:spcPct val="100000"/>
              </a:lnSpc>
              <a:buNone/>
              <a:tabLst>
                <a:tab pos="0" algn="l"/>
              </a:tabLst>
            </a:pPr>
            <a:r>
              <a:rPr lang="en-US" sz="1400" b="0" strike="noStrike" spc="-1" dirty="0">
                <a:latin typeface="Times New Roman"/>
              </a:rPr>
              <a:t>The Laboratory of Radiation Biology (LRB) was organized in 2005 on the basis of the JINR Division of Radiation and Radiobiological Research. The laboratory structure includes the departments of radiobiology and radiation research and a sector of astrobiology.</a:t>
            </a:r>
            <a:endParaRPr lang="en-US" sz="1400" b="0" strike="noStrike" spc="-1" dirty="0">
              <a:latin typeface="Arial"/>
            </a:endParaRPr>
          </a:p>
          <a:p>
            <a:pPr marL="216000" indent="-216000">
              <a:lnSpc>
                <a:spcPct val="100000"/>
              </a:lnSpc>
              <a:buNone/>
              <a:tabLst>
                <a:tab pos="0" algn="l"/>
              </a:tabLst>
            </a:pPr>
            <a:endParaRPr lang="en-US" sz="1400" b="0" strike="noStrike" spc="-1" dirty="0">
              <a:latin typeface="Arial"/>
            </a:endParaRPr>
          </a:p>
          <a:p>
            <a:pPr marL="216000" indent="-216000">
              <a:lnSpc>
                <a:spcPct val="100000"/>
              </a:lnSpc>
              <a:buNone/>
              <a:tabLst>
                <a:tab pos="0" algn="l"/>
              </a:tabLst>
            </a:pPr>
            <a:r>
              <a:rPr lang="en-US" sz="1400" b="0" strike="noStrike" spc="-1" dirty="0">
                <a:latin typeface="Times New Roman"/>
              </a:rPr>
              <a:t>For over 20 years LRB’s education programs in </a:t>
            </a:r>
            <a:r>
              <a:rPr lang="en-US" sz="1400" b="0" strike="noStrike" spc="-1" dirty="0" err="1">
                <a:latin typeface="Times New Roman"/>
              </a:rPr>
              <a:t>Dubna</a:t>
            </a:r>
            <a:r>
              <a:rPr lang="en-US" sz="1400" b="0" strike="noStrike" spc="-1" dirty="0">
                <a:latin typeface="Times New Roman"/>
              </a:rPr>
              <a:t> university and JINR </a:t>
            </a:r>
            <a:r>
              <a:rPr lang="en-US" sz="1400" b="0" strike="noStrike" spc="-1" dirty="0" err="1">
                <a:latin typeface="Times New Roman"/>
              </a:rPr>
              <a:t>Univesity</a:t>
            </a:r>
            <a:r>
              <a:rPr lang="en-US" sz="1400" b="0" strike="noStrike" spc="-1" dirty="0">
                <a:latin typeface="Times New Roman"/>
              </a:rPr>
              <a:t> </a:t>
            </a:r>
            <a:r>
              <a:rPr lang="en-US" sz="1400" b="0" strike="noStrike" spc="-1" dirty="0" err="1">
                <a:latin typeface="Times New Roman"/>
              </a:rPr>
              <a:t>centre</a:t>
            </a:r>
            <a:r>
              <a:rPr lang="en-US" sz="1400" b="0" strike="noStrike" spc="-1" dirty="0">
                <a:latin typeface="Times New Roman"/>
              </a:rPr>
              <a:t> contribute to training of young specialists.</a:t>
            </a:r>
            <a:endParaRPr lang="en-US" sz="1400" b="0" strike="noStrike" spc="-1" dirty="0">
              <a:latin typeface="Arial"/>
            </a:endParaRPr>
          </a:p>
          <a:p>
            <a:pPr marL="216000" indent="-216000">
              <a:lnSpc>
                <a:spcPct val="100000"/>
              </a:lnSpc>
              <a:buNone/>
              <a:tabLst>
                <a:tab pos="0" algn="l"/>
              </a:tabLst>
            </a:pPr>
            <a:endParaRPr lang="en-US" sz="1400" b="0" strike="noStrike" spc="-1" dirty="0">
              <a:latin typeface="Arial"/>
            </a:endParaRPr>
          </a:p>
          <a:p>
            <a:pPr marL="216000" indent="-216000">
              <a:lnSpc>
                <a:spcPct val="100000"/>
              </a:lnSpc>
              <a:buNone/>
              <a:tabLst>
                <a:tab pos="0" algn="l"/>
              </a:tabLst>
            </a:pPr>
            <a:r>
              <a:rPr lang="en-US" sz="1400" b="0" strike="noStrike" spc="-1" dirty="0">
                <a:latin typeface="Times New Roman"/>
              </a:rPr>
              <a:t>Owing to a wide range of radiation sources at JINR, LRB can rightly be regarded as a leader among other scientific organizations of Russia and JINR Member States in the field of radiation biology.</a:t>
            </a:r>
            <a:endParaRPr lang="en-US" sz="1400" b="0" strike="noStrike" spc="-1" dirty="0">
              <a:latin typeface="Arial"/>
            </a:endParaRPr>
          </a:p>
          <a:p>
            <a:pPr marL="216000" indent="-216000">
              <a:lnSpc>
                <a:spcPct val="100000"/>
              </a:lnSpc>
              <a:buNone/>
              <a:tabLst>
                <a:tab pos="0" algn="l"/>
              </a:tabLst>
            </a:pPr>
            <a:endParaRPr lang="en-US" sz="1400" b="0" strike="noStrike" spc="-1" dirty="0">
              <a:latin typeface="Arial"/>
            </a:endParaRPr>
          </a:p>
          <a:p>
            <a:pPr marL="216000" indent="-216000">
              <a:lnSpc>
                <a:spcPct val="100000"/>
              </a:lnSpc>
              <a:buNone/>
              <a:tabLst>
                <a:tab pos="0" algn="l"/>
              </a:tabLst>
            </a:pPr>
            <a:r>
              <a:rPr lang="en-US" sz="1400" b="0" strike="noStrike" spc="-1" dirty="0">
                <a:latin typeface="Times New Roman"/>
              </a:rPr>
              <a:t>An international research </a:t>
            </a:r>
            <a:r>
              <a:rPr lang="en-US" sz="1400" b="0" strike="noStrike" spc="-1" dirty="0" err="1">
                <a:latin typeface="Times New Roman"/>
              </a:rPr>
              <a:t>programme</a:t>
            </a:r>
            <a:r>
              <a:rPr lang="en-US" sz="1400" b="0" strike="noStrike" spc="-1" dirty="0">
                <a:latin typeface="Times New Roman"/>
              </a:rPr>
              <a:t> is implemented at the laboratory. It includes studies of the action of heavy charged particles on the molecular, cell, tissue, organ and organism levels of biological organization (see research focus).</a:t>
            </a:r>
            <a:endParaRPr lang="en-US" sz="1400" b="0" strike="noStrike" spc="-1" dirty="0">
              <a:latin typeface="Arial"/>
            </a:endParaRPr>
          </a:p>
          <a:p>
            <a:pPr marL="216000" indent="-216000">
              <a:lnSpc>
                <a:spcPct val="100000"/>
              </a:lnSpc>
              <a:buNone/>
              <a:tabLst>
                <a:tab pos="0" algn="l"/>
              </a:tabLst>
            </a:pPr>
            <a:endParaRPr lang="en-US" sz="1400" b="0" strike="noStrike" spc="-1" dirty="0">
              <a:latin typeface="Arial"/>
            </a:endParaRPr>
          </a:p>
          <a:p>
            <a:pPr marL="216000" indent="-216000">
              <a:lnSpc>
                <a:spcPct val="100000"/>
              </a:lnSpc>
              <a:buNone/>
              <a:tabLst>
                <a:tab pos="0" algn="l"/>
              </a:tabLst>
            </a:pPr>
            <a:r>
              <a:rPr lang="en-US" sz="1400" b="0" strike="noStrike" spc="-1" dirty="0">
                <a:latin typeface="Times New Roman"/>
              </a:rPr>
              <a:t>Modern applied research trends include:</a:t>
            </a:r>
            <a:endParaRPr lang="en-US" sz="1400" b="0" strike="noStrike" spc="-1" dirty="0">
              <a:latin typeface="Arial"/>
            </a:endParaRPr>
          </a:p>
          <a:p>
            <a:pPr marL="343080" indent="-343080">
              <a:lnSpc>
                <a:spcPct val="100000"/>
              </a:lnSpc>
              <a:buClr>
                <a:srgbClr val="000000"/>
              </a:buClr>
              <a:buFont typeface="StarSymbol"/>
              <a:buAutoNum type="arabicParenR"/>
              <a:tabLst>
                <a:tab pos="0" algn="l"/>
              </a:tabLst>
            </a:pPr>
            <a:r>
              <a:rPr lang="en-US" sz="1400" b="0" strike="noStrike" spc="-1" dirty="0">
                <a:latin typeface="Times New Roman"/>
              </a:rPr>
              <a:t>radiation neuroscience and evaluation of space radiation risks</a:t>
            </a:r>
            <a:endParaRPr lang="en-US" sz="1400" b="0" strike="noStrike" spc="-1" dirty="0">
              <a:latin typeface="Arial"/>
            </a:endParaRPr>
          </a:p>
          <a:p>
            <a:pPr marL="343080" indent="-343080">
              <a:lnSpc>
                <a:spcPct val="100000"/>
              </a:lnSpc>
              <a:buClr>
                <a:srgbClr val="000000"/>
              </a:buClr>
              <a:buFont typeface="StarSymbol"/>
              <a:buAutoNum type="arabicParenR"/>
              <a:tabLst>
                <a:tab pos="0" algn="l"/>
              </a:tabLst>
            </a:pPr>
            <a:r>
              <a:rPr lang="en-US" sz="1400" b="0" strike="noStrike" spc="-1" dirty="0">
                <a:latin typeface="Times New Roman"/>
              </a:rPr>
              <a:t>development of innovative methods for radiation medicine</a:t>
            </a:r>
            <a:endParaRPr lang="en-US" sz="1400" b="0" strike="noStrike" spc="-1" dirty="0">
              <a:latin typeface="Arial"/>
            </a:endParaRPr>
          </a:p>
          <a:p>
            <a:pPr>
              <a:lnSpc>
                <a:spcPct val="100000"/>
              </a:lnSpc>
              <a:buNone/>
              <a:tabLst>
                <a:tab pos="0" algn="l"/>
              </a:tabLst>
            </a:pPr>
            <a:endParaRPr lang="en-US" sz="1400" b="0" strike="noStrike" spc="-1" dirty="0">
              <a:latin typeface="Arial"/>
            </a:endParaRPr>
          </a:p>
          <a:p>
            <a:pPr>
              <a:lnSpc>
                <a:spcPct val="100000"/>
              </a:lnSpc>
              <a:buNone/>
              <a:tabLst>
                <a:tab pos="0" algn="l"/>
              </a:tabLst>
            </a:pPr>
            <a:r>
              <a:rPr lang="en-US" sz="1400" b="0" strike="noStrike" spc="-1" dirty="0">
                <a:latin typeface="Times New Roman"/>
              </a:rPr>
              <a:t>A new trend of fundamental research is developed at the laboratory – astrobiology which studies origin and distribution of life in the universe using nuclear physics methods.</a:t>
            </a:r>
          </a:p>
          <a:p>
            <a:pPr>
              <a:lnSpc>
                <a:spcPct val="100000"/>
              </a:lnSpc>
              <a:buNone/>
              <a:tabLst>
                <a:tab pos="0" algn="l"/>
              </a:tabLst>
            </a:pPr>
            <a:endParaRPr lang="en-US" sz="1400" b="0" strike="noStrike" spc="-1" dirty="0">
              <a:latin typeface="Times New Roman"/>
            </a:endParaRPr>
          </a:p>
          <a:p>
            <a:r>
              <a:rPr lang="en-US" sz="1200" b="1" kern="1200" dirty="0">
                <a:solidFill>
                  <a:schemeClr val="tx1"/>
                </a:solidFill>
                <a:effectLst/>
                <a:latin typeface="+mn-lt"/>
                <a:ea typeface="+mn-ea"/>
                <a:cs typeface="+mn-cs"/>
              </a:rPr>
              <a:t>Molecular Radiobiology</a:t>
            </a:r>
            <a:r>
              <a:rPr lang="en-US" sz="1200" kern="1200" dirty="0">
                <a:solidFill>
                  <a:schemeClr val="tx1"/>
                </a:solidFill>
                <a:effectLst/>
                <a:latin typeface="+mn-lt"/>
                <a:ea typeface="+mn-ea"/>
                <a:cs typeface="+mn-cs"/>
              </a:rPr>
              <a:t>: DNA damage repair in normal and tumor cells, Mechanisms of clustered DNA double strand break repair, Modification of DNA repair.</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b="1" kern="1200" dirty="0" err="1">
                <a:solidFill>
                  <a:schemeClr val="tx1"/>
                </a:solidFill>
                <a:effectLst/>
                <a:latin typeface="+mn-lt"/>
                <a:ea typeface="+mn-ea"/>
                <a:cs typeface="+mn-cs"/>
              </a:rPr>
              <a:t>Radiation</a:t>
            </a:r>
            <a:r>
              <a:rPr lang="ru-RU" sz="1200" b="1"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Genetics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Radiation-induced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mutagenesis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genetic</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instability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Study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complex</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chromosome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aberrations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Evaluation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long-term</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effects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Radiation Physiology</a:t>
            </a:r>
            <a:r>
              <a:rPr lang="en-US" sz="1200" kern="1200" dirty="0">
                <a:solidFill>
                  <a:schemeClr val="tx1"/>
                </a:solidFill>
                <a:effectLst/>
                <a:latin typeface="+mn-lt"/>
                <a:ea typeface="+mn-ea"/>
                <a:cs typeface="+mn-cs"/>
              </a:rPr>
              <a:t>: </a:t>
            </a:r>
            <a:r>
              <a:rPr lang="en-US" sz="1200" kern="1200" dirty="0" err="1">
                <a:solidFill>
                  <a:schemeClr val="tx1"/>
                </a:solidFill>
                <a:effectLst/>
                <a:latin typeface="+mn-lt"/>
                <a:ea typeface="+mn-ea"/>
                <a:cs typeface="+mn-cs"/>
              </a:rPr>
              <a:t>Pathomorphology</a:t>
            </a:r>
            <a:r>
              <a:rPr lang="en-US" sz="1200" kern="1200" dirty="0">
                <a:solidFill>
                  <a:schemeClr val="tx1"/>
                </a:solidFill>
                <a:effectLst/>
                <a:latin typeface="+mn-lt"/>
                <a:ea typeface="+mn-ea"/>
                <a:cs typeface="+mn-cs"/>
              </a:rPr>
              <a:t> of tissue and organs of rodents, Behavior of rodents and primates after irradiation, Research on new </a:t>
            </a:r>
            <a:r>
              <a:rPr lang="en-US" sz="1200" kern="1200" dirty="0" err="1">
                <a:solidFill>
                  <a:schemeClr val="tx1"/>
                </a:solidFill>
                <a:effectLst/>
                <a:latin typeface="+mn-lt"/>
                <a:ea typeface="+mn-ea"/>
                <a:cs typeface="+mn-cs"/>
              </a:rPr>
              <a:t>radioprotectors</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en-US" sz="1200" b="1" kern="1200" dirty="0">
                <a:solidFill>
                  <a:schemeClr val="tx1"/>
                </a:solidFill>
                <a:effectLst/>
                <a:latin typeface="+mn-lt"/>
                <a:ea typeface="+mn-ea"/>
                <a:cs typeface="+mn-cs"/>
              </a:rPr>
              <a:t>Mathematical modeling</a:t>
            </a:r>
            <a:r>
              <a:rPr lang="en-US" sz="1200" kern="1200" dirty="0">
                <a:solidFill>
                  <a:schemeClr val="tx1"/>
                </a:solidFill>
                <a:effectLst/>
                <a:latin typeface="+mn-lt"/>
                <a:ea typeface="+mn-ea"/>
                <a:cs typeface="+mn-cs"/>
              </a:rPr>
              <a:t>: Hierarchy of mathematical models at different levels of biological organization, Automatization of biological experiment.</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b="1" kern="1200" dirty="0" err="1">
                <a:solidFill>
                  <a:schemeClr val="tx1"/>
                </a:solidFill>
                <a:effectLst/>
                <a:latin typeface="+mn-lt"/>
                <a:ea typeface="+mn-ea"/>
                <a:cs typeface="+mn-cs"/>
              </a:rPr>
              <a:t>Radiation</a:t>
            </a:r>
            <a:r>
              <a:rPr lang="ru-RU" sz="1200" b="1" kern="1200" dirty="0">
                <a:solidFill>
                  <a:schemeClr val="tx1"/>
                </a:solidFill>
                <a:effectLst/>
                <a:latin typeface="+mn-lt"/>
                <a:ea typeface="+mn-ea"/>
                <a:cs typeface="+mn-cs"/>
              </a:rPr>
              <a:t> Research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Simulation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cosmic</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fields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accelerators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Evaluation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protection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at</a:t>
            </a:r>
            <a:r>
              <a:rPr lang="ru-RU" sz="1200" kern="1200" dirty="0">
                <a:solidFill>
                  <a:schemeClr val="tx1"/>
                </a:solidFill>
                <a:effectLst/>
                <a:latin typeface="+mn-lt"/>
                <a:ea typeface="+mn-ea"/>
                <a:cs typeface="+mn-cs"/>
              </a:rPr>
              <a:t> JINR </a:t>
            </a:r>
            <a:r>
              <a:rPr lang="ru-RU" sz="1200" kern="1200" dirty="0" err="1">
                <a:solidFill>
                  <a:schemeClr val="tx1"/>
                </a:solidFill>
                <a:effectLst/>
                <a:latin typeface="+mn-lt"/>
                <a:ea typeface="+mn-ea"/>
                <a:cs typeface="+mn-cs"/>
              </a:rPr>
              <a:t>accelerators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Design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irradiator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setups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biological</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experiments</a:t>
            </a:r>
            <a:r>
              <a:rPr lang="ru-RU" sz="1200" kern="1200" dirty="0">
                <a:solidFill>
                  <a:schemeClr val="tx1"/>
                </a:solidFill>
                <a:effectLst/>
                <a:latin typeface="+mn-lt"/>
                <a:ea typeface="+mn-ea"/>
                <a:cs typeface="+mn-cs"/>
              </a:rPr>
              <a:t>. </a:t>
            </a:r>
          </a:p>
          <a:p>
            <a:r>
              <a:rPr lang="ru-RU" sz="1200" kern="1200" dirty="0">
                <a:solidFill>
                  <a:schemeClr val="tx1"/>
                </a:solidFill>
                <a:effectLst/>
                <a:latin typeface="+mn-lt"/>
                <a:ea typeface="+mn-ea"/>
                <a:cs typeface="+mn-cs"/>
              </a:rPr>
              <a:t> </a:t>
            </a:r>
          </a:p>
          <a:p>
            <a:r>
              <a:rPr lang="en-US" sz="1200" b="1" kern="1200" dirty="0">
                <a:solidFill>
                  <a:schemeClr val="tx1"/>
                </a:solidFill>
                <a:effectLst/>
                <a:latin typeface="+mn-lt"/>
                <a:ea typeface="+mn-ea"/>
                <a:cs typeface="+mn-cs"/>
              </a:rPr>
              <a:t>Astrobiology</a:t>
            </a:r>
            <a:r>
              <a:rPr lang="en-US" sz="1200" kern="1200" dirty="0">
                <a:solidFill>
                  <a:schemeClr val="tx1"/>
                </a:solidFill>
                <a:effectLst/>
                <a:latin typeface="+mn-lt"/>
                <a:ea typeface="+mn-ea"/>
                <a:cs typeface="+mn-cs"/>
              </a:rPr>
              <a:t>: Synthesis of prebiotic compounds under irradiation, Search of </a:t>
            </a:r>
            <a:r>
              <a:rPr lang="en-US" sz="1200" kern="1200" dirty="0" err="1">
                <a:solidFill>
                  <a:schemeClr val="tx1"/>
                </a:solidFill>
                <a:effectLst/>
                <a:latin typeface="+mn-lt"/>
                <a:ea typeface="+mn-ea"/>
                <a:cs typeface="+mn-cs"/>
              </a:rPr>
              <a:t>biofossils</a:t>
            </a:r>
            <a:r>
              <a:rPr lang="en-US" sz="1200" kern="1200" dirty="0">
                <a:solidFill>
                  <a:schemeClr val="tx1"/>
                </a:solidFill>
                <a:effectLst/>
                <a:latin typeface="+mn-lt"/>
                <a:ea typeface="+mn-ea"/>
                <a:cs typeface="+mn-cs"/>
              </a:rPr>
              <a:t> in meteorites.</a:t>
            </a:r>
            <a:endParaRPr lang="ru-RU"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endParaRPr lang="ru-RU" sz="1200" kern="1200" dirty="0">
              <a:solidFill>
                <a:schemeClr val="tx1"/>
              </a:solidFill>
              <a:effectLst/>
              <a:latin typeface="+mn-lt"/>
              <a:ea typeface="+mn-ea"/>
              <a:cs typeface="+mn-cs"/>
            </a:endParaRPr>
          </a:p>
          <a:p>
            <a:r>
              <a:rPr lang="ru-RU" sz="1200" b="1" kern="1200" dirty="0" err="1">
                <a:solidFill>
                  <a:schemeClr val="tx1"/>
                </a:solidFill>
                <a:effectLst/>
                <a:latin typeface="+mn-lt"/>
                <a:ea typeface="+mn-ea"/>
                <a:cs typeface="+mn-cs"/>
              </a:rPr>
              <a:t>Radiation</a:t>
            </a:r>
            <a:r>
              <a:rPr lang="ru-RU" sz="1200" b="1"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Neuroscience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Evaluation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risks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for</a:t>
            </a:r>
            <a:r>
              <a:rPr lang="ru-RU" sz="1200" kern="1200" dirty="0">
                <a:solidFill>
                  <a:schemeClr val="tx1"/>
                </a:solidFill>
                <a:effectLst/>
                <a:latin typeface="+mn-lt"/>
                <a:ea typeface="+mn-ea"/>
                <a:cs typeface="+mn-cs"/>
              </a:rPr>
              <a:t> CNS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astronauts</a:t>
            </a:r>
            <a:r>
              <a:rPr lang="ru-RU" sz="1200" kern="1200" dirty="0">
                <a:solidFill>
                  <a:schemeClr val="tx1"/>
                </a:solidFill>
                <a:effectLst/>
                <a:latin typeface="+mn-lt"/>
                <a:ea typeface="+mn-ea"/>
                <a:cs typeface="+mn-cs"/>
              </a:rPr>
              <a:t>, Research </a:t>
            </a:r>
            <a:r>
              <a:rPr lang="ru-RU" sz="1200" kern="1200" dirty="0" err="1">
                <a:solidFill>
                  <a:schemeClr val="tx1"/>
                </a:solidFill>
                <a:effectLst/>
                <a:latin typeface="+mn-lt"/>
                <a:ea typeface="+mn-ea"/>
                <a:cs typeface="+mn-cs"/>
              </a:rPr>
              <a:t>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new</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radioprotectors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Development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neurodegenerative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diseases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after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irradiation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Mechanisms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radiation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damage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brain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Development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OMICs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technologies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bioinformatics</a:t>
            </a:r>
            <a:r>
              <a:rPr lang="ru-RU" sz="1200" kern="1200" dirty="0">
                <a:solidFill>
                  <a:schemeClr val="tx1"/>
                </a:solidFill>
                <a:effectLst/>
                <a:latin typeface="+mn-lt"/>
                <a:ea typeface="+mn-ea"/>
                <a:cs typeface="+mn-cs"/>
              </a:rPr>
              <a:t>.</a:t>
            </a:r>
          </a:p>
          <a:p>
            <a:r>
              <a:rPr lang="ru-RU" sz="1200" kern="1200" dirty="0">
                <a:solidFill>
                  <a:schemeClr val="tx1"/>
                </a:solidFill>
                <a:effectLst/>
                <a:latin typeface="+mn-lt"/>
                <a:ea typeface="+mn-ea"/>
                <a:cs typeface="+mn-cs"/>
              </a:rPr>
              <a:t> </a:t>
            </a:r>
          </a:p>
          <a:p>
            <a:r>
              <a:rPr lang="ru-RU" sz="1200" b="1" kern="1200" dirty="0" err="1">
                <a:solidFill>
                  <a:schemeClr val="tx1"/>
                </a:solidFill>
                <a:effectLst/>
                <a:latin typeface="+mn-lt"/>
                <a:ea typeface="+mn-ea"/>
                <a:cs typeface="+mn-cs"/>
              </a:rPr>
              <a:t>Clinical</a:t>
            </a:r>
            <a:r>
              <a:rPr lang="ru-RU" sz="1200" b="1" kern="1200" dirty="0">
                <a:solidFill>
                  <a:schemeClr val="tx1"/>
                </a:solidFill>
                <a:effectLst/>
                <a:latin typeface="+mn-lt"/>
                <a:ea typeface="+mn-ea"/>
                <a:cs typeface="+mn-cs"/>
              </a:rPr>
              <a:t> </a:t>
            </a:r>
            <a:r>
              <a:rPr lang="ru-RU" sz="1200" b="1" kern="1200" dirty="0" err="1">
                <a:solidFill>
                  <a:schemeClr val="tx1"/>
                </a:solidFill>
                <a:effectLst/>
                <a:latin typeface="+mn-lt"/>
                <a:ea typeface="+mn-ea"/>
                <a:cs typeface="+mn-cs"/>
              </a:rPr>
              <a:t>Radiobiology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Particle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therapy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New</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methods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to</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increase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tumor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radiosensitivity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interfering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with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cells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biochemistry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Targeted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drug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delivery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Development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of</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new</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treatment</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planning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methods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and</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Radionuclide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therapy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New</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methods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to</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increase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tumor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radiosensitivity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interfering</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with</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cells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biochemistry</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Molecular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vectors</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for</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radioisotope</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delivery</a:t>
            </a:r>
            <a:r>
              <a:rPr lang="ru-RU" sz="1200" kern="1200" dirty="0">
                <a:solidFill>
                  <a:schemeClr val="tx1"/>
                </a:solidFill>
                <a:effectLst/>
                <a:latin typeface="+mn-lt"/>
                <a:ea typeface="+mn-ea"/>
                <a:cs typeface="+mn-cs"/>
              </a:rPr>
              <a:t>, Research </a:t>
            </a:r>
            <a:r>
              <a:rPr lang="ru-RU" sz="1200" kern="1200" dirty="0" err="1">
                <a:solidFill>
                  <a:schemeClr val="tx1"/>
                </a:solidFill>
                <a:effectLst/>
                <a:latin typeface="+mn-lt"/>
                <a:ea typeface="+mn-ea"/>
                <a:cs typeface="+mn-cs"/>
              </a:rPr>
              <a:t>on</a:t>
            </a:r>
            <a:r>
              <a:rPr lang="ru-RU" sz="1200" kern="1200" dirty="0">
                <a:solidFill>
                  <a:schemeClr val="tx1"/>
                </a:solidFill>
                <a:effectLst/>
                <a:latin typeface="+mn-lt"/>
                <a:ea typeface="+mn-ea"/>
                <a:cs typeface="+mn-cs"/>
              </a:rPr>
              <a:t> </a:t>
            </a:r>
            <a:r>
              <a:rPr lang="ru-RU" sz="1200" kern="1200" dirty="0" err="1">
                <a:solidFill>
                  <a:schemeClr val="tx1"/>
                </a:solidFill>
                <a:effectLst/>
                <a:latin typeface="+mn-lt"/>
                <a:ea typeface="+mn-ea"/>
                <a:cs typeface="+mn-cs"/>
              </a:rPr>
              <a:t>theranostics</a:t>
            </a:r>
            <a:r>
              <a:rPr lang="ru-RU" sz="1200" kern="1200" dirty="0">
                <a:solidFill>
                  <a:schemeClr val="tx1"/>
                </a:solidFill>
                <a:effectLst/>
                <a:latin typeface="+mn-lt"/>
                <a:ea typeface="+mn-ea"/>
                <a:cs typeface="+mn-cs"/>
              </a:rPr>
              <a:t>)</a:t>
            </a:r>
            <a:r>
              <a:rPr lang="en-US" sz="1200" kern="1200" dirty="0">
                <a:solidFill>
                  <a:schemeClr val="tx1"/>
                </a:solidFill>
                <a:effectLst/>
                <a:latin typeface="+mn-lt"/>
                <a:ea typeface="+mn-ea"/>
                <a:cs typeface="+mn-cs"/>
              </a:rPr>
              <a:t>.</a:t>
            </a:r>
            <a:endParaRPr lang="ru-RU" sz="1200" kern="1200" dirty="0">
              <a:solidFill>
                <a:schemeClr val="tx1"/>
              </a:solidFill>
              <a:effectLst/>
              <a:latin typeface="+mn-lt"/>
              <a:ea typeface="+mn-ea"/>
              <a:cs typeface="+mn-cs"/>
            </a:endParaRPr>
          </a:p>
          <a:p>
            <a:pPr>
              <a:lnSpc>
                <a:spcPct val="100000"/>
              </a:lnSpc>
              <a:buNone/>
              <a:tabLst>
                <a:tab pos="0" algn="l"/>
              </a:tabLst>
            </a:pPr>
            <a:endParaRPr lang="en-US" sz="1400" b="0" strike="noStrike" spc="-1" dirty="0">
              <a:latin typeface="Arial"/>
            </a:endParaRPr>
          </a:p>
        </p:txBody>
      </p:sp>
      <p:sp>
        <p:nvSpPr>
          <p:cNvPr id="284" name="PlaceHolder 3"/>
          <p:cNvSpPr>
            <a:spLocks noGrp="1"/>
          </p:cNvSpPr>
          <p:nvPr>
            <p:ph type="sldNum"/>
          </p:nvPr>
        </p:nvSpPr>
        <p:spPr>
          <a:xfrm>
            <a:off x="3884760" y="8685360"/>
            <a:ext cx="2970720" cy="457560"/>
          </a:xfrm>
          <a:prstGeom prst="rect">
            <a:avLst/>
          </a:prstGeom>
          <a:noFill/>
          <a:ln w="0">
            <a:noFill/>
          </a:ln>
        </p:spPr>
        <p:txBody>
          <a:bodyPr lIns="0" tIns="0" rIns="0" bIns="0" anchor="b">
            <a:noAutofit/>
          </a:bodyPr>
          <a:lstStyle/>
          <a:p>
            <a:pPr algn="r">
              <a:lnSpc>
                <a:spcPct val="100000"/>
              </a:lnSpc>
              <a:buNone/>
              <a:tabLst>
                <a:tab pos="0" algn="l"/>
              </a:tabLst>
            </a:pPr>
            <a:fld id="{C70C89D7-C9E3-4D1C-8163-FE45A3B9C1F9}" type="slidenum">
              <a:rPr lang="en-US" sz="1200" b="0" strike="noStrike" spc="-1">
                <a:solidFill>
                  <a:srgbClr val="000000"/>
                </a:solidFill>
                <a:latin typeface="Calibri"/>
                <a:ea typeface="+mn-ea"/>
              </a:rPr>
              <a:t>48</a:t>
            </a:fld>
            <a:endParaRPr lang="en-US" sz="1200" b="0" strike="noStrike" spc="-1">
              <a:latin typeface="Times New Roman"/>
            </a:endParaRPr>
          </a:p>
        </p:txBody>
      </p:sp>
    </p:spTree>
    <p:extLst>
      <p:ext uri="{BB962C8B-B14F-4D97-AF65-F5344CB8AC3E}">
        <p14:creationId xmlns:p14="http://schemas.microsoft.com/office/powerpoint/2010/main" val="23353910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8" name="PlaceHolder 1"/>
          <p:cNvSpPr>
            <a:spLocks noGrp="1" noRot="1" noChangeAspect="1"/>
          </p:cNvSpPr>
          <p:nvPr>
            <p:ph type="sldImg"/>
          </p:nvPr>
        </p:nvSpPr>
        <p:spPr>
          <a:xfrm>
            <a:off x="474663" y="530225"/>
            <a:ext cx="6135687" cy="3452813"/>
          </a:xfrm>
          <a:prstGeom prst="rect">
            <a:avLst/>
          </a:prstGeom>
          <a:ln w="0">
            <a:noFill/>
          </a:ln>
        </p:spPr>
      </p:sp>
      <p:sp>
        <p:nvSpPr>
          <p:cNvPr id="289" name="PlaceHolder 2"/>
          <p:cNvSpPr>
            <a:spLocks noGrp="1"/>
          </p:cNvSpPr>
          <p:nvPr>
            <p:ph type="body"/>
          </p:nvPr>
        </p:nvSpPr>
        <p:spPr>
          <a:xfrm>
            <a:off x="709920" y="4404600"/>
            <a:ext cx="5675760" cy="4570560"/>
          </a:xfrm>
          <a:prstGeom prst="rect">
            <a:avLst/>
          </a:prstGeom>
          <a:noFill/>
          <a:ln w="0">
            <a:noFill/>
          </a:ln>
        </p:spPr>
        <p:txBody>
          <a:bodyPr lIns="99000" tIns="49680" rIns="99000" bIns="49680" anchor="t">
            <a:noAutofit/>
          </a:bodyPr>
          <a:lstStyle/>
          <a:p>
            <a:pPr marL="216000" indent="-214560">
              <a:lnSpc>
                <a:spcPct val="100000"/>
              </a:lnSpc>
              <a:buNone/>
              <a:tabLst>
                <a:tab pos="0" algn="l"/>
              </a:tabLst>
            </a:pPr>
            <a:r>
              <a:rPr lang="ru-RU" sz="1200" b="0" strike="noStrike" spc="-1">
                <a:latin typeface="Arial"/>
              </a:rPr>
              <a:t>Большинство мировых трендов в радиобиологических исследованиях отражены в программе нового 7 летнего плана ОИЯИ. </a:t>
            </a:r>
            <a:endParaRPr lang="en-US" sz="1200" b="0" strike="noStrike" spc="-1">
              <a:latin typeface="Arial"/>
            </a:endParaRPr>
          </a:p>
          <a:p>
            <a:pPr marL="216000" indent="-214560">
              <a:lnSpc>
                <a:spcPct val="100000"/>
              </a:lnSpc>
              <a:buNone/>
              <a:tabLst>
                <a:tab pos="0" algn="l"/>
              </a:tabLst>
            </a:pPr>
            <a:r>
              <a:rPr lang="ru-RU" sz="1200" b="0" strike="noStrike" spc="-1">
                <a:latin typeface="Arial"/>
              </a:rPr>
              <a:t>Это исследования по радиационным рискам в космосе и новые методы в радиационной терапии рака.</a:t>
            </a:r>
            <a:endParaRPr lang="en-US" sz="1200" b="0" strike="noStrike" spc="-1">
              <a:latin typeface="Arial"/>
            </a:endParaRPr>
          </a:p>
          <a:p>
            <a:pPr marL="216000" indent="-214560">
              <a:lnSpc>
                <a:spcPct val="100000"/>
              </a:lnSpc>
              <a:buNone/>
              <a:tabLst>
                <a:tab pos="0" algn="l"/>
              </a:tabLst>
            </a:pPr>
            <a:endParaRPr lang="en-US" sz="1200" b="0" strike="noStrike" spc="-1">
              <a:latin typeface="Arial"/>
            </a:endParaRPr>
          </a:p>
          <a:p>
            <a:pPr marL="216000" indent="-214560">
              <a:lnSpc>
                <a:spcPct val="100000"/>
              </a:lnSpc>
              <a:buNone/>
              <a:tabLst>
                <a:tab pos="0" algn="l"/>
              </a:tabLst>
            </a:pPr>
            <a:r>
              <a:rPr lang="ru-RU" sz="1200" b="0" strike="noStrike" spc="-1">
                <a:latin typeface="Arial"/>
              </a:rPr>
              <a:t>ОИЯИ входит в число немногих мировых ускорительных центров, где имеются как пучки частиц с различными характеристиками, в особенности тяжелые ионы высоких энергий. </a:t>
            </a:r>
            <a:endParaRPr lang="en-US" sz="1200" b="0" strike="noStrike" spc="-1">
              <a:latin typeface="Arial"/>
            </a:endParaRPr>
          </a:p>
          <a:p>
            <a:pPr marL="216000" indent="-214560">
              <a:lnSpc>
                <a:spcPct val="100000"/>
              </a:lnSpc>
              <a:buNone/>
              <a:tabLst>
                <a:tab pos="0" algn="l"/>
              </a:tabLst>
            </a:pPr>
            <a:r>
              <a:rPr lang="ru-RU" sz="1200" b="0" strike="noStrike" spc="-1">
                <a:latin typeface="Arial"/>
              </a:rPr>
              <a:t>Есть и специализированное подразделение – ЛРБ, где имеется команда и аппаратура для проведения разнообразных биологических исследований.</a:t>
            </a:r>
            <a:endParaRPr lang="en-US" sz="1200" b="0" strike="noStrike" spc="-1">
              <a:latin typeface="Arial"/>
            </a:endParaRPr>
          </a:p>
          <a:p>
            <a:pPr marL="216000" indent="-214560">
              <a:lnSpc>
                <a:spcPct val="100000"/>
              </a:lnSpc>
              <a:buNone/>
              <a:tabLst>
                <a:tab pos="0" algn="l"/>
              </a:tabLst>
            </a:pPr>
            <a:endParaRPr lang="en-US" sz="1200" b="0" strike="noStrike" spc="-1">
              <a:latin typeface="Arial"/>
            </a:endParaRPr>
          </a:p>
          <a:p>
            <a:pPr marL="216000" indent="-214560">
              <a:lnSpc>
                <a:spcPct val="100000"/>
              </a:lnSpc>
              <a:buNone/>
              <a:tabLst>
                <a:tab pos="0" algn="l"/>
              </a:tabLst>
            </a:pPr>
            <a:r>
              <a:rPr lang="ru-RU" sz="1200" b="0" strike="noStrike" spc="-1">
                <a:latin typeface="Arial"/>
              </a:rPr>
              <a:t>Одним из главных преимуществ ОИЯИ среди партнеров по Биофизической Коллаборации является возможность работы с животными, не только с мышами и крысами, но и с обезьянами.</a:t>
            </a:r>
            <a:endParaRPr lang="en-US" sz="1200" b="0" strike="noStrike" spc="-1">
              <a:latin typeface="Arial"/>
            </a:endParaRPr>
          </a:p>
          <a:p>
            <a:pPr marL="216000" indent="-214560">
              <a:lnSpc>
                <a:spcPct val="100000"/>
              </a:lnSpc>
              <a:buNone/>
              <a:tabLst>
                <a:tab pos="0" algn="l"/>
              </a:tabLst>
            </a:pPr>
            <a:endParaRPr lang="en-US" sz="1200" b="0" strike="noStrike" spc="-1">
              <a:latin typeface="Arial"/>
            </a:endParaRPr>
          </a:p>
          <a:p>
            <a:pPr marL="216000" indent="-214560">
              <a:lnSpc>
                <a:spcPct val="100000"/>
              </a:lnSpc>
              <a:buNone/>
              <a:tabLst>
                <a:tab pos="0" algn="l"/>
              </a:tabLst>
            </a:pPr>
            <a:endParaRPr lang="en-US" sz="1200" b="0" strike="noStrike" spc="-1">
              <a:latin typeface="Arial"/>
            </a:endParaRPr>
          </a:p>
        </p:txBody>
      </p:sp>
      <p:sp>
        <p:nvSpPr>
          <p:cNvPr id="290" name="CustomShape 2"/>
          <p:cNvSpPr/>
          <p:nvPr/>
        </p:nvSpPr>
        <p:spPr>
          <a:xfrm>
            <a:off x="4021200" y="9721080"/>
            <a:ext cx="3072600" cy="50976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buNone/>
              <a:tabLst>
                <a:tab pos="0" algn="l"/>
              </a:tabLst>
            </a:pPr>
            <a:fld id="{8F12713D-370E-41BA-8CBD-4347685F8C3E}" type="slidenum">
              <a:rPr lang="ru-RU" sz="1300" b="0" strike="noStrike" spc="-1">
                <a:solidFill>
                  <a:srgbClr val="000000"/>
                </a:solidFill>
                <a:latin typeface="Calibri"/>
                <a:ea typeface="+mn-ea"/>
              </a:rPr>
              <a:t>49</a:t>
            </a:fld>
            <a:endParaRPr lang="en-US" sz="1300" b="0" strike="noStrike" spc="-1">
              <a:latin typeface="Arial"/>
            </a:endParaRPr>
          </a:p>
        </p:txBody>
      </p:sp>
    </p:spTree>
    <p:extLst>
      <p:ext uri="{BB962C8B-B14F-4D97-AF65-F5344CB8AC3E}">
        <p14:creationId xmlns:p14="http://schemas.microsoft.com/office/powerpoint/2010/main" val="17904595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 name="PlaceHolder 1"/>
          <p:cNvSpPr>
            <a:spLocks noGrp="1" noRot="1" noChangeAspect="1"/>
          </p:cNvSpPr>
          <p:nvPr>
            <p:ph type="sldImg"/>
          </p:nvPr>
        </p:nvSpPr>
        <p:spPr>
          <a:xfrm>
            <a:off x="474663" y="530225"/>
            <a:ext cx="6135687" cy="3451225"/>
          </a:xfrm>
          <a:prstGeom prst="rect">
            <a:avLst/>
          </a:prstGeom>
          <a:ln w="0">
            <a:noFill/>
          </a:ln>
        </p:spPr>
      </p:sp>
      <p:sp>
        <p:nvSpPr>
          <p:cNvPr id="286" name="PlaceHolder 2"/>
          <p:cNvSpPr>
            <a:spLocks noGrp="1"/>
          </p:cNvSpPr>
          <p:nvPr>
            <p:ph type="body"/>
          </p:nvPr>
        </p:nvSpPr>
        <p:spPr>
          <a:xfrm>
            <a:off x="709920" y="4404600"/>
            <a:ext cx="5675400" cy="4570200"/>
          </a:xfrm>
          <a:prstGeom prst="rect">
            <a:avLst/>
          </a:prstGeom>
          <a:noFill/>
          <a:ln w="0">
            <a:noFill/>
          </a:ln>
        </p:spPr>
        <p:txBody>
          <a:bodyPr lIns="99000" tIns="49680" rIns="99000" bIns="49680" anchor="t">
            <a:noAutofit/>
          </a:bodyPr>
          <a:lstStyle/>
          <a:p>
            <a:pPr marL="216000" indent="-214560">
              <a:lnSpc>
                <a:spcPct val="100000"/>
              </a:lnSpc>
              <a:buNone/>
              <a:tabLst>
                <a:tab pos="0" algn="l"/>
              </a:tabLst>
            </a:pPr>
            <a:r>
              <a:rPr lang="ru-RU" sz="1200" b="0" strike="noStrike" spc="-1" dirty="0">
                <a:latin typeface="Arial"/>
              </a:rPr>
              <a:t>… В ОИЯИ взят курс на активное развитие фундаментальных и прикладных направлений, связанных с </a:t>
            </a:r>
            <a:r>
              <a:rPr lang="en-US" sz="1200" b="0" strike="noStrike" spc="-1" dirty="0">
                <a:latin typeface="Arial"/>
              </a:rPr>
              <a:t>Life Science</a:t>
            </a:r>
            <a:r>
              <a:rPr lang="ru-RU" sz="1200" b="0" strike="noStrike" spc="-1" dirty="0">
                <a:latin typeface="Arial"/>
              </a:rPr>
              <a:t>.  </a:t>
            </a:r>
            <a:endParaRPr lang="en-US" sz="1200" b="0" strike="noStrike" spc="-1" dirty="0">
              <a:latin typeface="Arial"/>
            </a:endParaRPr>
          </a:p>
          <a:p>
            <a:pPr marL="216000" indent="-214560">
              <a:lnSpc>
                <a:spcPct val="100000"/>
              </a:lnSpc>
              <a:buNone/>
              <a:tabLst>
                <a:tab pos="0" algn="l"/>
              </a:tabLst>
            </a:pP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На серии институтских семинаров, Ученом Совете, совещаниях и круглых столах сформирована международная программа исследований. </a:t>
            </a: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Программа будет реализована на общеинститутском уровне путем тесной межлабораторной кооперации.</a:t>
            </a: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Интегрирующим звеном служит специализированная лаборатория – ЛРБ, которая реализует программу по двум трендовым мировым направлениям: науки о мозге (освоение космоса и борьба с </a:t>
            </a:r>
            <a:r>
              <a:rPr lang="ru-RU" sz="1200" b="0" strike="noStrike" spc="-1" dirty="0" err="1">
                <a:latin typeface="Arial"/>
              </a:rPr>
              <a:t>нейрозаболеваниями</a:t>
            </a:r>
            <a:r>
              <a:rPr lang="ru-RU" sz="1200" b="0" strike="noStrike" spc="-1" dirty="0">
                <a:latin typeface="Arial"/>
              </a:rPr>
              <a:t>), и радиационная медицина (новые подходы к пучковой и </a:t>
            </a:r>
            <a:r>
              <a:rPr lang="ru-RU" sz="1200" b="0" strike="noStrike" spc="-1" dirty="0" err="1">
                <a:latin typeface="Arial"/>
              </a:rPr>
              <a:t>радионуклидной</a:t>
            </a:r>
            <a:r>
              <a:rPr lang="ru-RU" sz="1200" b="0" strike="noStrike" spc="-1" dirty="0">
                <a:latin typeface="Arial"/>
              </a:rPr>
              <a:t> терапии рака).</a:t>
            </a:r>
            <a:endParaRPr lang="en-US" sz="1200" b="0" strike="noStrike" spc="-1" dirty="0">
              <a:latin typeface="Arial"/>
            </a:endParaRPr>
          </a:p>
          <a:p>
            <a:pPr marL="216000" indent="-214560">
              <a:lnSpc>
                <a:spcPct val="100000"/>
              </a:lnSpc>
              <a:buNone/>
              <a:tabLst>
                <a:tab pos="0" algn="l"/>
              </a:tabLst>
            </a:pP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Для этого используется инфраструктура ключевых институтских проектов: пучки тяжелых ионов сети </a:t>
            </a:r>
            <a:r>
              <a:rPr lang="en-US" sz="1200" b="0" strike="noStrike" spc="-1" dirty="0">
                <a:latin typeface="Arial"/>
              </a:rPr>
              <a:t>ARIADNA</a:t>
            </a:r>
            <a:r>
              <a:rPr lang="ru-RU" sz="1200" b="0" strike="noStrike" spc="-1" dirty="0">
                <a:latin typeface="Arial"/>
              </a:rPr>
              <a:t> прикладных каналов </a:t>
            </a:r>
            <a:r>
              <a:rPr lang="en-US" sz="1200" b="0" strike="noStrike" spc="-1" dirty="0">
                <a:latin typeface="Arial"/>
              </a:rPr>
              <a:t>NICA</a:t>
            </a:r>
            <a:r>
              <a:rPr lang="ru-RU" sz="1200" b="0" strike="noStrike" spc="-1" dirty="0">
                <a:latin typeface="Arial"/>
              </a:rPr>
              <a:t>, ионного циклотрона ЛЯР (</a:t>
            </a:r>
            <a:r>
              <a:rPr lang="en-US" sz="1200" b="0" strike="noStrike" spc="-1" dirty="0">
                <a:latin typeface="Arial"/>
              </a:rPr>
              <a:t>DRIBSIII)</a:t>
            </a:r>
            <a:r>
              <a:rPr lang="ru-RU" sz="1200" b="0" strike="noStrike" spc="-1" dirty="0">
                <a:latin typeface="Arial"/>
              </a:rPr>
              <a:t>, нейтронов с реактора ИБР2,</a:t>
            </a: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суперкомпьютерной инфраструктуры ЛИТ. В рамках ИЦ планируется разработка нового медицинского протонного циклотрона, технологий производства изотопов, развитие технологий </a:t>
            </a:r>
            <a:r>
              <a:rPr lang="ru-RU" sz="1200" b="0" strike="noStrike" spc="-1" dirty="0" err="1">
                <a:latin typeface="Arial"/>
              </a:rPr>
              <a:t>биотомографии</a:t>
            </a:r>
            <a:r>
              <a:rPr lang="ru-RU" sz="1200" b="0" strike="noStrike" spc="-1" dirty="0">
                <a:latin typeface="Arial"/>
              </a:rPr>
              <a:t>.</a:t>
            </a:r>
            <a:endParaRPr lang="en-US" sz="1200" b="0" strike="noStrike" spc="-1" dirty="0">
              <a:latin typeface="Arial"/>
            </a:endParaRPr>
          </a:p>
          <a:p>
            <a:pPr marL="216000" indent="-214560">
              <a:lnSpc>
                <a:spcPct val="100000"/>
              </a:lnSpc>
              <a:buNone/>
              <a:tabLst>
                <a:tab pos="0" algn="l"/>
              </a:tabLst>
            </a:pPr>
            <a:r>
              <a:rPr lang="ru-RU" sz="1200" b="0" strike="noStrike" spc="-1" dirty="0">
                <a:latin typeface="Arial"/>
              </a:rPr>
              <a:t>Биологическая инфраструктура также будет активно развиваться, включая исследования на молекулярном, клеточном и тканевом уровне, </a:t>
            </a:r>
            <a:r>
              <a:rPr lang="ru-RU" sz="1200" b="0" strike="noStrike" spc="-1" dirty="0" err="1">
                <a:latin typeface="Arial"/>
              </a:rPr>
              <a:t>задействуя</a:t>
            </a:r>
            <a:r>
              <a:rPr lang="ru-RU" sz="1200" b="0" strike="noStrike" spc="-1" dirty="0">
                <a:latin typeface="Arial"/>
              </a:rPr>
              <a:t> </a:t>
            </a:r>
            <a:r>
              <a:rPr lang="ru-RU" sz="1200" b="0" strike="noStrike" spc="-1" dirty="0" err="1">
                <a:latin typeface="Arial"/>
              </a:rPr>
              <a:t>омиксные</a:t>
            </a:r>
            <a:r>
              <a:rPr lang="ru-RU" sz="1200" b="0" strike="noStrike" spc="-1" dirty="0">
                <a:latin typeface="Arial"/>
              </a:rPr>
              <a:t> технологии, а также работу с животными.</a:t>
            </a:r>
            <a:endParaRPr lang="en-US" sz="1200" b="0" strike="noStrike" spc="-1" dirty="0">
              <a:latin typeface="Arial"/>
            </a:endParaRPr>
          </a:p>
        </p:txBody>
      </p:sp>
      <p:sp>
        <p:nvSpPr>
          <p:cNvPr id="287" name="CustomShape 3"/>
          <p:cNvSpPr/>
          <p:nvPr/>
        </p:nvSpPr>
        <p:spPr>
          <a:xfrm>
            <a:off x="4021200" y="9721080"/>
            <a:ext cx="3072240" cy="50940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buNone/>
              <a:tabLst>
                <a:tab pos="0" algn="l"/>
              </a:tabLst>
            </a:pPr>
            <a:fld id="{C2C19B58-28E6-47B5-8112-07C5246977A7}" type="slidenum">
              <a:rPr lang="ru-RU" sz="1300" b="0" strike="noStrike" spc="-1">
                <a:solidFill>
                  <a:srgbClr val="000000"/>
                </a:solidFill>
                <a:latin typeface="Calibri"/>
                <a:ea typeface="+mn-ea"/>
              </a:rPr>
              <a:t>50</a:t>
            </a:fld>
            <a:endParaRPr lang="en-US" sz="1300" b="0" strike="noStrike" spc="-1">
              <a:latin typeface="Arial"/>
            </a:endParaRPr>
          </a:p>
        </p:txBody>
      </p:sp>
    </p:spTree>
    <p:extLst>
      <p:ext uri="{BB962C8B-B14F-4D97-AF65-F5344CB8AC3E}">
        <p14:creationId xmlns:p14="http://schemas.microsoft.com/office/powerpoint/2010/main" val="268860839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 name="PlaceHolder 1"/>
          <p:cNvSpPr>
            <a:spLocks noGrp="1" noRot="1" noChangeAspect="1"/>
          </p:cNvSpPr>
          <p:nvPr>
            <p:ph type="sldImg"/>
          </p:nvPr>
        </p:nvSpPr>
        <p:spPr>
          <a:xfrm>
            <a:off x="685800" y="1143000"/>
            <a:ext cx="5484813" cy="3084513"/>
          </a:xfrm>
          <a:prstGeom prst="rect">
            <a:avLst/>
          </a:prstGeom>
          <a:ln w="0">
            <a:noFill/>
          </a:ln>
        </p:spPr>
      </p:sp>
      <p:sp>
        <p:nvSpPr>
          <p:cNvPr id="281" name="PlaceHolder 2"/>
          <p:cNvSpPr>
            <a:spLocks noGrp="1"/>
          </p:cNvSpPr>
          <p:nvPr>
            <p:ph type="body"/>
          </p:nvPr>
        </p:nvSpPr>
        <p:spPr>
          <a:xfrm>
            <a:off x="685800" y="4400640"/>
            <a:ext cx="5484960" cy="3598920"/>
          </a:xfrm>
          <a:prstGeom prst="rect">
            <a:avLst/>
          </a:prstGeom>
          <a:noFill/>
          <a:ln w="0">
            <a:noFill/>
          </a:ln>
        </p:spPr>
        <p:txBody>
          <a:bodyPr lIns="0" tIns="0" rIns="0" bIns="0" anchor="t">
            <a:noAutofit/>
          </a:bodyPr>
          <a:lstStyle/>
          <a:p>
            <a:pPr marL="216000" indent="-216000">
              <a:lnSpc>
                <a:spcPct val="100000"/>
              </a:lnSpc>
              <a:buNone/>
              <a:tabLst>
                <a:tab pos="0" algn="l"/>
              </a:tabLst>
            </a:pPr>
            <a:r>
              <a:rPr lang="en-US" sz="1200" b="0" i="1" u="sng" strike="noStrike" spc="-1">
                <a:solidFill>
                  <a:srgbClr val="000000"/>
                </a:solidFill>
                <a:uFillTx/>
                <a:latin typeface="Arial"/>
                <a:ea typeface="ヒラギノ角ゴ Pro W3"/>
              </a:rPr>
              <a:t>Condensed Matter Research by X-ray methods</a:t>
            </a:r>
            <a:endParaRPr lang="en-US" sz="1200" b="0" strike="noStrike" spc="-1">
              <a:latin typeface="Arial"/>
            </a:endParaRPr>
          </a:p>
          <a:p>
            <a:pPr marL="216000" indent="-216000">
              <a:lnSpc>
                <a:spcPct val="100000"/>
              </a:lnSpc>
              <a:buNone/>
              <a:tabLst>
                <a:tab pos="0" algn="l"/>
              </a:tabLst>
            </a:pPr>
            <a:r>
              <a:rPr lang="en-US" sz="1200" b="0" strike="noStrike" spc="-1">
                <a:solidFill>
                  <a:srgbClr val="000000"/>
                </a:solidFill>
                <a:latin typeface="Arial"/>
                <a:ea typeface="ヒラギノ角ゴ Pro W3"/>
              </a:rPr>
              <a:t>It is important to acknowledge the needs of additionally employed X-ray scattering techniques in the condensed matter research. Utilizing the approaches of neutron and X-ray scattering in a complementary way gives the scattering-based approaches a distinct advantage. A new laboratory for structural research SOLCRYS is under the construction at the modern synchrotron source of the Polish National Synchrotron Radiation Centre SOLARIS. The three measuring stations proposed will allow accomplishing the goals as:</a:t>
            </a:r>
            <a:endParaRPr lang="en-US" sz="1200" b="0" strike="noStrike" spc="-1">
              <a:latin typeface="Arial"/>
            </a:endParaRPr>
          </a:p>
          <a:p>
            <a:pPr marL="216000" indent="-216000">
              <a:lnSpc>
                <a:spcPct val="100000"/>
              </a:lnSpc>
              <a:buNone/>
              <a:tabLst>
                <a:tab pos="0" algn="l"/>
              </a:tabLst>
            </a:pPr>
            <a:r>
              <a:rPr lang="en-US" sz="1200" b="0" strike="noStrike" spc="-1">
                <a:solidFill>
                  <a:srgbClr val="000000"/>
                </a:solidFill>
                <a:latin typeface="Arial"/>
                <a:ea typeface="ヒラギノ角ゴ Pro W3"/>
              </a:rPr>
              <a:t>Macromolecular X-ray Crystallography – dedicated to the diffraction studies of single crystals, which should operate in the full power range using photons in the energy range 6-25 keV. By using the full range of available power, it will be possible not only to record diffraction data in experiments based on the MAD technique but also performing measurements of X-ray absorption (XAS). Studies at this station will include standard protein crystallography (including MAD) in both direct and remote modes.</a:t>
            </a:r>
            <a:endParaRPr lang="en-US" sz="1200" b="0" strike="noStrike" spc="-1">
              <a:latin typeface="Arial"/>
            </a:endParaRPr>
          </a:p>
          <a:p>
            <a:pPr marL="216000" indent="-216000">
              <a:lnSpc>
                <a:spcPct val="100000"/>
              </a:lnSpc>
              <a:buNone/>
              <a:tabLst>
                <a:tab pos="0" algn="l"/>
              </a:tabLst>
            </a:pPr>
            <a:r>
              <a:rPr lang="en-US" sz="1200" b="0" strike="noStrike" spc="-1">
                <a:solidFill>
                  <a:srgbClr val="000000"/>
                </a:solidFill>
                <a:latin typeface="Arial"/>
                <a:ea typeface="ヒラギノ角ゴ Pro W3"/>
              </a:rPr>
              <a:t>Small-Angle X-ray Scattering – equipped with high-end X-ray optics allowing small-angle X-ray scattering studies of solutions of biomacromolecules (BioSAXS) or nanoparticle suspensions, as well as SAXS investigations of novel nanomaterials (polymer systems, molecular sieves, nanocomposites, liquid crystals etc.). Studies at this station will include wide range of biological objects including intrinsically disordered proteins, globular and membrane proteins, macromolecular complexes, viruses and virus-like particles, biological membranes, liposomes, nucleic acids and their complexes with proteins or drug delivery systems.</a:t>
            </a:r>
            <a:endParaRPr lang="en-US" sz="1200" b="0" strike="noStrike" spc="-1">
              <a:latin typeface="Arial"/>
            </a:endParaRPr>
          </a:p>
          <a:p>
            <a:pPr marL="216000" indent="-216000">
              <a:lnSpc>
                <a:spcPct val="100000"/>
              </a:lnSpc>
              <a:buNone/>
              <a:tabLst>
                <a:tab pos="0" algn="l"/>
              </a:tabLst>
            </a:pPr>
            <a:r>
              <a:rPr lang="en-US" sz="1200" b="0" strike="noStrike" spc="-1">
                <a:solidFill>
                  <a:srgbClr val="000000"/>
                </a:solidFill>
                <a:latin typeface="Arial"/>
                <a:ea typeface="ヒラギノ角ゴ Pro W3"/>
              </a:rPr>
              <a:t>Powder Diffraction – equipped with powder diffractometer with high-quality line or surface detector. The whole system will allow the measurement of diffraction in a wide temperature range (60-1500K) and pressures.</a:t>
            </a:r>
            <a:endParaRPr lang="en-US" sz="1200" b="0" strike="noStrike" spc="-1">
              <a:latin typeface="Arial"/>
            </a:endParaRPr>
          </a:p>
          <a:p>
            <a:pPr marL="216000" indent="-216000">
              <a:lnSpc>
                <a:spcPct val="100000"/>
              </a:lnSpc>
              <a:buNone/>
              <a:tabLst>
                <a:tab pos="0" algn="l"/>
              </a:tabLst>
            </a:pPr>
            <a:endParaRPr lang="en-US" sz="1200" b="0" strike="noStrike" spc="-1">
              <a:latin typeface="Arial"/>
            </a:endParaRPr>
          </a:p>
        </p:txBody>
      </p:sp>
      <p:sp>
        <p:nvSpPr>
          <p:cNvPr id="282" name="PlaceHolder 3"/>
          <p:cNvSpPr>
            <a:spLocks noGrp="1"/>
          </p:cNvSpPr>
          <p:nvPr>
            <p:ph type="sldNum"/>
          </p:nvPr>
        </p:nvSpPr>
        <p:spPr>
          <a:xfrm>
            <a:off x="3884760" y="8685360"/>
            <a:ext cx="2970360" cy="457200"/>
          </a:xfrm>
          <a:prstGeom prst="rect">
            <a:avLst/>
          </a:prstGeom>
          <a:noFill/>
          <a:ln w="0">
            <a:noFill/>
          </a:ln>
        </p:spPr>
        <p:txBody>
          <a:bodyPr lIns="0" tIns="0" rIns="0" bIns="0" anchor="b">
            <a:noAutofit/>
          </a:bodyPr>
          <a:lstStyle/>
          <a:p>
            <a:pPr algn="r">
              <a:lnSpc>
                <a:spcPct val="100000"/>
              </a:lnSpc>
              <a:buNone/>
            </a:pPr>
            <a:fld id="{254ED198-653C-4960-AFA8-D61468AC1003}" type="slidenum">
              <a:rPr lang="ru-RU" sz="1200" b="0" strike="noStrike" spc="-1">
                <a:latin typeface="Times New Roman"/>
              </a:rPr>
              <a:t>56</a:t>
            </a:fld>
            <a:endParaRPr lang="en-US" sz="1200" b="0" strike="noStrike" spc="-1">
              <a:latin typeface="Times New Roman"/>
            </a:endParaRPr>
          </a:p>
        </p:txBody>
      </p:sp>
    </p:spTree>
    <p:extLst>
      <p:ext uri="{BB962C8B-B14F-4D97-AF65-F5344CB8AC3E}">
        <p14:creationId xmlns:p14="http://schemas.microsoft.com/office/powerpoint/2010/main" val="42205773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6" name="PlaceHolder 1"/>
          <p:cNvSpPr>
            <a:spLocks noGrp="1" noRot="1" noChangeAspect="1"/>
          </p:cNvSpPr>
          <p:nvPr>
            <p:ph type="sldImg"/>
          </p:nvPr>
        </p:nvSpPr>
        <p:spPr>
          <a:xfrm>
            <a:off x="871538" y="282575"/>
            <a:ext cx="6026150" cy="3390900"/>
          </a:xfrm>
          <a:prstGeom prst="rect">
            <a:avLst/>
          </a:prstGeom>
        </p:spPr>
      </p:sp>
      <p:sp>
        <p:nvSpPr>
          <p:cNvPr id="537" name="PlaceHolder 2"/>
          <p:cNvSpPr>
            <a:spLocks noGrp="1"/>
          </p:cNvSpPr>
          <p:nvPr>
            <p:ph type="body"/>
          </p:nvPr>
        </p:nvSpPr>
        <p:spPr>
          <a:xfrm>
            <a:off x="492480" y="3796200"/>
            <a:ext cx="6719040" cy="5975640"/>
          </a:xfrm>
          <a:prstGeom prst="rect">
            <a:avLst/>
          </a:prstGeom>
        </p:spPr>
        <p:txBody>
          <a:bodyPr lIns="99000" tIns="49680" rIns="99000" bIns="49680">
            <a:noAutofit/>
          </a:bodyPr>
          <a:lstStyle/>
          <a:p>
            <a:endParaRPr lang="en-CA" sz="2000" b="0" strike="noStrike" spc="-1">
              <a:latin typeface="Arial"/>
            </a:endParaRPr>
          </a:p>
        </p:txBody>
      </p:sp>
      <p:sp>
        <p:nvSpPr>
          <p:cNvPr id="538" name="CustomShape 3"/>
          <p:cNvSpPr/>
          <p:nvPr/>
        </p:nvSpPr>
        <p:spPr>
          <a:xfrm>
            <a:off x="4402080" y="9553320"/>
            <a:ext cx="3364200" cy="500760"/>
          </a:xfrm>
          <a:prstGeom prst="rect">
            <a:avLst/>
          </a:prstGeom>
          <a:noFill/>
          <a:ln>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pPr>
            <a:fld id="{D346DB79-D508-411E-853E-DC6396FEC91E}" type="slidenum">
              <a:rPr lang="ru-RU" sz="1300" b="0" strike="noStrike" spc="-1">
                <a:solidFill>
                  <a:srgbClr val="000000"/>
                </a:solidFill>
                <a:latin typeface="Calibri"/>
                <a:ea typeface="+mn-ea"/>
              </a:rPr>
              <a:t>57</a:t>
            </a:fld>
            <a:endParaRPr lang="en-CA" sz="1300" b="0" strike="noStrike" spc="-1">
              <a:latin typeface="Arial"/>
            </a:endParaRPr>
          </a:p>
        </p:txBody>
      </p:sp>
    </p:spTree>
    <p:extLst>
      <p:ext uri="{BB962C8B-B14F-4D97-AF65-F5344CB8AC3E}">
        <p14:creationId xmlns:p14="http://schemas.microsoft.com/office/powerpoint/2010/main" val="42301449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PlaceHolder 1"/>
          <p:cNvSpPr>
            <a:spLocks noGrp="1" noRot="1" noChangeAspect="1"/>
          </p:cNvSpPr>
          <p:nvPr>
            <p:ph type="sldImg"/>
          </p:nvPr>
        </p:nvSpPr>
        <p:spPr>
          <a:xfrm>
            <a:off x="685800" y="1143000"/>
            <a:ext cx="5486400" cy="3086100"/>
          </a:xfrm>
          <a:prstGeom prst="rect">
            <a:avLst/>
          </a:prstGeom>
          <a:ln w="0">
            <a:noFill/>
          </a:ln>
        </p:spPr>
      </p:sp>
      <p:sp>
        <p:nvSpPr>
          <p:cNvPr id="79" name="PlaceHolder 2"/>
          <p:cNvSpPr>
            <a:spLocks noGrp="1"/>
          </p:cNvSpPr>
          <p:nvPr>
            <p:ph type="body"/>
          </p:nvPr>
        </p:nvSpPr>
        <p:spPr>
          <a:xfrm>
            <a:off x="685800" y="4400640"/>
            <a:ext cx="5485680" cy="3599640"/>
          </a:xfrm>
          <a:prstGeom prst="rect">
            <a:avLst/>
          </a:prstGeom>
          <a:noFill/>
          <a:ln w="0">
            <a:noFill/>
          </a:ln>
        </p:spPr>
        <p:txBody>
          <a:bodyPr lIns="0" tIns="0" rIns="0" bIns="0" anchor="t">
            <a:noAutofit/>
          </a:bodyPr>
          <a:lstStyle/>
          <a:p>
            <a:endParaRPr lang="en-US" sz="2000" b="0" strike="noStrike" spc="-1">
              <a:latin typeface="Arial"/>
            </a:endParaRPr>
          </a:p>
        </p:txBody>
      </p:sp>
      <p:sp>
        <p:nvSpPr>
          <p:cNvPr id="80" name="PlaceHolder 3"/>
          <p:cNvSpPr>
            <a:spLocks noGrp="1"/>
          </p:cNvSpPr>
          <p:nvPr>
            <p:ph type="sldNum"/>
          </p:nvPr>
        </p:nvSpPr>
        <p:spPr>
          <a:xfrm>
            <a:off x="3884760" y="8685360"/>
            <a:ext cx="2971080" cy="457920"/>
          </a:xfrm>
          <a:prstGeom prst="rect">
            <a:avLst/>
          </a:prstGeom>
          <a:noFill/>
          <a:ln w="0">
            <a:noFill/>
          </a:ln>
        </p:spPr>
        <p:txBody>
          <a:bodyPr lIns="0" tIns="0" rIns="0" bIns="0" anchor="b">
            <a:noAutofit/>
          </a:bodyPr>
          <a:lstStyle/>
          <a:p>
            <a:pPr algn="r">
              <a:lnSpc>
                <a:spcPct val="100000"/>
              </a:lnSpc>
              <a:buNone/>
            </a:pPr>
            <a:fld id="{2F165502-5BBE-461A-872E-E332083DE835}" type="slidenum">
              <a:rPr lang="ru-RU" sz="1200" b="0" strike="noStrike" spc="-1">
                <a:latin typeface="Times New Roman"/>
              </a:rPr>
              <a:t>60</a:t>
            </a:fld>
            <a:endParaRPr lang="en-US" sz="1200" b="0" strike="noStrike" spc="-1">
              <a:latin typeface="Times New Roman"/>
            </a:endParaRPr>
          </a:p>
        </p:txBody>
      </p:sp>
    </p:spTree>
    <p:extLst>
      <p:ext uri="{BB962C8B-B14F-4D97-AF65-F5344CB8AC3E}">
        <p14:creationId xmlns:p14="http://schemas.microsoft.com/office/powerpoint/2010/main" val="289083288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1" name="PlaceHolder 1"/>
          <p:cNvSpPr>
            <a:spLocks noGrp="1" noRot="1" noChangeAspect="1"/>
          </p:cNvSpPr>
          <p:nvPr>
            <p:ph type="sldImg"/>
          </p:nvPr>
        </p:nvSpPr>
        <p:spPr>
          <a:xfrm>
            <a:off x="685800" y="1143000"/>
            <a:ext cx="5486400" cy="3086100"/>
          </a:xfrm>
          <a:prstGeom prst="rect">
            <a:avLst/>
          </a:prstGeom>
          <a:ln w="0">
            <a:noFill/>
          </a:ln>
        </p:spPr>
      </p:sp>
      <p:sp>
        <p:nvSpPr>
          <p:cNvPr id="532"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ru-RU" sz="1400" b="0" strike="noStrike" spc="-1" dirty="0">
                <a:latin typeface="Arial"/>
              </a:rPr>
              <a:t>Основными научными результатами исследований конденсированных сред с помощью нейтронного рассеяния являются</a:t>
            </a:r>
            <a:r>
              <a:rPr lang="en-GB" sz="1400" b="0" strike="noStrike" spc="-1" dirty="0">
                <a:latin typeface="Arial"/>
              </a:rPr>
              <a:t>:</a:t>
            </a:r>
            <a:endParaRPr lang="en-US" sz="1400" b="0" strike="noStrike" spc="-1" dirty="0">
              <a:latin typeface="Arial"/>
            </a:endParaRPr>
          </a:p>
          <a:p>
            <a:pPr marL="228600" indent="-228600">
              <a:lnSpc>
                <a:spcPct val="100000"/>
              </a:lnSpc>
              <a:buClr>
                <a:srgbClr val="000000"/>
              </a:buClr>
              <a:buFont typeface="StarSymbol"/>
              <a:buAutoNum type="arabicPeriod"/>
            </a:pPr>
            <a:r>
              <a:rPr lang="ru-RU" sz="1400" b="0" strike="noStrike" spc="-1" dirty="0">
                <a:latin typeface="Arial"/>
              </a:rPr>
              <a:t>В области кристаллических функциональных материалов</a:t>
            </a:r>
            <a:r>
              <a:rPr lang="en-GB" sz="1400" b="0" strike="noStrike" spc="-1" dirty="0">
                <a:latin typeface="Arial"/>
              </a:rPr>
              <a:t>: </a:t>
            </a:r>
            <a:endParaRPr lang="en-US" sz="1400" b="0" strike="noStrike" spc="-1" dirty="0">
              <a:latin typeface="Arial"/>
            </a:endParaRPr>
          </a:p>
          <a:p>
            <a:pPr>
              <a:lnSpc>
                <a:spcPct val="100000"/>
              </a:lnSpc>
              <a:buNone/>
              <a:tabLst>
                <a:tab pos="0" algn="l"/>
              </a:tabLst>
            </a:pPr>
            <a:r>
              <a:rPr lang="ru-RU" sz="1400" b="0" strike="noStrike" spc="-1" dirty="0">
                <a:latin typeface="Arial"/>
              </a:rPr>
              <a:t> 1.1  Определение структурной, магнитной и электронной фазовой диаграммы магнетита </a:t>
            </a:r>
            <a:r>
              <a:rPr lang="en-GB" sz="1400" b="0" strike="noStrike" spc="-1" dirty="0">
                <a:latin typeface="Arial"/>
              </a:rPr>
              <a:t>Fe3O4 </a:t>
            </a:r>
            <a:r>
              <a:rPr lang="ru-RU" sz="1400" b="0" strike="noStrike" spc="-1" dirty="0">
                <a:latin typeface="Arial"/>
              </a:rPr>
              <a:t>в широком диапазоне термодинамических параметров (температур 4 – 300 К и давлений 0 – 40 ГПа). Решение подобной задачи стало возможным благодаря созданию нового </a:t>
            </a:r>
            <a:r>
              <a:rPr lang="ru-RU" sz="1400" b="0" strike="noStrike" spc="-1" dirty="0" err="1">
                <a:latin typeface="Arial"/>
              </a:rPr>
              <a:t>дифрактометра</a:t>
            </a:r>
            <a:r>
              <a:rPr lang="ru-RU" sz="1400" b="0" strike="noStrike" spc="-1" dirty="0">
                <a:latin typeface="Arial"/>
              </a:rPr>
              <a:t> ДН-6 для исследований при воздействии сверхвысоких давлений до 40 ГПа</a:t>
            </a:r>
            <a:r>
              <a:rPr lang="en-US" sz="1400" b="0" strike="noStrike" spc="-1" dirty="0">
                <a:latin typeface="Arial"/>
              </a:rPr>
              <a:t> </a:t>
            </a:r>
            <a:r>
              <a:rPr lang="ru-RU" sz="1400" b="0" strike="noStrike" spc="-1" dirty="0">
                <a:latin typeface="Arial"/>
              </a:rPr>
              <a:t>на реакторе ИБР-2, ставшего одной из ведущих мировых установок в данной области науки.</a:t>
            </a:r>
            <a:endParaRPr lang="en-US" sz="1400" b="0" strike="noStrike" spc="-1" dirty="0">
              <a:latin typeface="Arial"/>
            </a:endParaRPr>
          </a:p>
          <a:p>
            <a:pPr>
              <a:lnSpc>
                <a:spcPct val="100000"/>
              </a:lnSpc>
              <a:buNone/>
              <a:tabLst>
                <a:tab pos="0" algn="l"/>
              </a:tabLst>
            </a:pPr>
            <a:r>
              <a:rPr lang="ru-RU" sz="1400" b="0" strike="noStrike" spc="-1" dirty="0">
                <a:latin typeface="Arial"/>
              </a:rPr>
              <a:t>1.2 Исследование структурных особенностей и кинетики фазовых переходов в сплавах </a:t>
            </a:r>
            <a:r>
              <a:rPr lang="en-GB" sz="1400" b="0" strike="noStrike" spc="-1" dirty="0" err="1">
                <a:latin typeface="Arial"/>
              </a:rPr>
              <a:t>FexGa</a:t>
            </a:r>
            <a:r>
              <a:rPr lang="en-GB" sz="1400" b="0" strike="noStrike" spc="-1" dirty="0">
                <a:latin typeface="Arial"/>
              </a:rPr>
              <a:t> (x</a:t>
            </a:r>
            <a:r>
              <a:rPr lang="en-US" sz="1400" b="0" strike="noStrike" spc="-1" dirty="0">
                <a:latin typeface="Arial"/>
              </a:rPr>
              <a:t>~27-28)</a:t>
            </a:r>
            <a:r>
              <a:rPr lang="ru-RU" sz="1400" b="0" strike="noStrike" spc="-1" dirty="0">
                <a:latin typeface="Arial"/>
              </a:rPr>
              <a:t> с эффектом гигантской магнитострикции</a:t>
            </a:r>
            <a:r>
              <a:rPr lang="en-US" sz="1400" b="0" strike="noStrike" spc="-1" dirty="0">
                <a:latin typeface="Arial"/>
              </a:rPr>
              <a:t> </a:t>
            </a:r>
            <a:r>
              <a:rPr lang="ru-RU" sz="1400" b="0" strike="noStrike" spc="-1" dirty="0">
                <a:latin typeface="Arial"/>
              </a:rPr>
              <a:t>при вариации термодинамических условий, включая изотермическую выдержку и др.</a:t>
            </a:r>
            <a:endParaRPr lang="en-US" sz="1400" b="0" strike="noStrike" spc="-1" dirty="0">
              <a:latin typeface="Arial"/>
            </a:endParaRPr>
          </a:p>
          <a:p>
            <a:pPr>
              <a:lnSpc>
                <a:spcPct val="100000"/>
              </a:lnSpc>
              <a:buNone/>
              <a:tabLst>
                <a:tab pos="0" algn="l"/>
              </a:tabLst>
            </a:pPr>
            <a:r>
              <a:rPr lang="ru-RU" sz="1400" b="0" strike="noStrike" spc="-1" dirty="0">
                <a:latin typeface="Arial"/>
              </a:rPr>
              <a:t>2. В области наук о жизни</a:t>
            </a:r>
            <a:r>
              <a:rPr lang="en-GB" sz="1400" b="0" strike="noStrike" spc="-1" dirty="0">
                <a:latin typeface="Arial"/>
              </a:rPr>
              <a:t>:</a:t>
            </a:r>
            <a:endParaRPr lang="en-US" sz="1400" b="0" strike="noStrike" spc="-1" dirty="0">
              <a:latin typeface="Arial"/>
            </a:endParaRPr>
          </a:p>
          <a:p>
            <a:pPr>
              <a:lnSpc>
                <a:spcPct val="100000"/>
              </a:lnSpc>
              <a:buNone/>
              <a:tabLst>
                <a:tab pos="0" algn="l"/>
              </a:tabLst>
            </a:pPr>
            <a:r>
              <a:rPr lang="en-GB" sz="1400" b="0" strike="noStrike" spc="-1" dirty="0">
                <a:latin typeface="Arial"/>
              </a:rPr>
              <a:t>2.1 </a:t>
            </a:r>
            <a:r>
              <a:rPr lang="ru-RU" sz="1400" b="0" strike="noStrike" spc="-1" dirty="0">
                <a:latin typeface="Times New Roman"/>
              </a:rPr>
              <a:t>И</a:t>
            </a:r>
            <a:r>
              <a:rPr lang="ru-RU" sz="1400" b="0" strike="noStrike" spc="-1" dirty="0">
                <a:latin typeface="Times New Roman"/>
                <a:ea typeface="Calibri"/>
              </a:rPr>
              <a:t>сследование структурных и антимикробных свойств новых </a:t>
            </a:r>
            <a:r>
              <a:rPr lang="ru-RU" sz="1400" b="0" strike="noStrike" spc="-1" dirty="0" err="1">
                <a:latin typeface="Times New Roman"/>
                <a:ea typeface="Calibri"/>
              </a:rPr>
              <a:t>биогибридных</a:t>
            </a:r>
            <a:r>
              <a:rPr lang="ru-RU" sz="1400" b="0" strike="noStrike" spc="-1" dirty="0">
                <a:latin typeface="Times New Roman"/>
                <a:ea typeface="Calibri"/>
              </a:rPr>
              <a:t> </a:t>
            </a:r>
            <a:r>
              <a:rPr lang="ru-RU" sz="1400" b="0" strike="noStrike" spc="-1" dirty="0" err="1">
                <a:latin typeface="Times New Roman"/>
                <a:ea typeface="Calibri"/>
              </a:rPr>
              <a:t>нанокомплексов</a:t>
            </a:r>
            <a:r>
              <a:rPr lang="ru-RU" sz="1400" b="0" strike="noStrike" spc="-1" dirty="0">
                <a:latin typeface="Times New Roman"/>
                <a:ea typeface="Calibri"/>
              </a:rPr>
              <a:t>, состоящих из </a:t>
            </a:r>
            <a:r>
              <a:rPr lang="ru-RU" sz="1400" b="0" strike="noStrike" spc="-1" dirty="0" err="1">
                <a:latin typeface="Times New Roman"/>
                <a:ea typeface="Calibri"/>
              </a:rPr>
              <a:t>липосом</a:t>
            </a:r>
            <a:r>
              <a:rPr lang="ru-RU" sz="1400" b="0" strike="noStrike" spc="-1" dirty="0">
                <a:latin typeface="Times New Roman"/>
                <a:ea typeface="Calibri"/>
              </a:rPr>
              <a:t> соевого лецитина, </a:t>
            </a:r>
            <a:r>
              <a:rPr lang="ru-RU" sz="1400" b="0" strike="noStrike" spc="-1" dirty="0" err="1">
                <a:latin typeface="Times New Roman"/>
                <a:ea typeface="Calibri"/>
              </a:rPr>
              <a:t>хитозана</a:t>
            </a:r>
            <a:r>
              <a:rPr lang="ru-RU" sz="1400" b="0" strike="noStrike" spc="-1" dirty="0">
                <a:latin typeface="Times New Roman"/>
                <a:ea typeface="Calibri"/>
              </a:rPr>
              <a:t> и </a:t>
            </a:r>
            <a:r>
              <a:rPr lang="ru-RU" sz="1400" b="0" strike="noStrike" spc="-1" dirty="0" err="1">
                <a:latin typeface="Times New Roman"/>
                <a:ea typeface="Calibri"/>
              </a:rPr>
              <a:t>наночастиц</a:t>
            </a:r>
            <a:r>
              <a:rPr lang="ru-RU" sz="1400" b="0" strike="noStrike" spc="-1" dirty="0">
                <a:latin typeface="Times New Roman"/>
                <a:ea typeface="Calibri"/>
              </a:rPr>
              <a:t> (НЧ) серебра/хлорида серебра, полученных из экстрактов растений с</a:t>
            </a:r>
            <a:r>
              <a:rPr lang="ru-RU" sz="1800" b="0" strike="noStrike" spc="-1" dirty="0">
                <a:latin typeface="Times New Roman"/>
                <a:ea typeface="Calibri"/>
              </a:rPr>
              <a:t> помощью </a:t>
            </a:r>
            <a:r>
              <a:rPr lang="en-US" sz="1800" b="0" strike="noStrike" spc="-1" dirty="0">
                <a:latin typeface="Times New Roman"/>
                <a:ea typeface="Calibri"/>
              </a:rPr>
              <a:t>“</a:t>
            </a:r>
            <a:r>
              <a:rPr lang="ru-RU" sz="1800" b="0" strike="noStrike" spc="-1" dirty="0">
                <a:latin typeface="Times New Roman"/>
                <a:ea typeface="Calibri"/>
              </a:rPr>
              <a:t>зеленого</a:t>
            </a:r>
            <a:r>
              <a:rPr lang="en-US" sz="1800" b="0" strike="noStrike" spc="-1" dirty="0">
                <a:latin typeface="Times New Roman"/>
                <a:ea typeface="Calibri"/>
              </a:rPr>
              <a:t>”</a:t>
            </a:r>
            <a:r>
              <a:rPr lang="ru-RU" sz="1800" b="0" strike="noStrike" spc="-1" dirty="0">
                <a:latin typeface="Times New Roman"/>
                <a:ea typeface="Calibri"/>
              </a:rPr>
              <a:t> синтеза.</a:t>
            </a:r>
            <a:endParaRPr lang="en-US" sz="1800" b="0" strike="noStrike" spc="-1" dirty="0">
              <a:latin typeface="Arial"/>
            </a:endParaRPr>
          </a:p>
          <a:p>
            <a:pPr>
              <a:lnSpc>
                <a:spcPct val="100000"/>
              </a:lnSpc>
              <a:buNone/>
              <a:tabLst>
                <a:tab pos="0" algn="l"/>
              </a:tabLst>
            </a:pPr>
            <a:r>
              <a:rPr lang="en-GB" sz="1800" b="0" strike="noStrike" spc="-1" dirty="0">
                <a:latin typeface="Times New Roman"/>
                <a:ea typeface="Calibri"/>
              </a:rPr>
              <a:t>3. </a:t>
            </a:r>
            <a:r>
              <a:rPr lang="ru-RU" sz="1800" b="0" strike="noStrike" spc="-1" dirty="0">
                <a:latin typeface="Times New Roman"/>
                <a:ea typeface="Calibri"/>
              </a:rPr>
              <a:t>В области прикладных исследований</a:t>
            </a:r>
            <a:r>
              <a:rPr lang="en-GB" sz="1800" b="0" strike="noStrike" spc="-1" dirty="0">
                <a:latin typeface="Times New Roman"/>
                <a:ea typeface="Calibri"/>
              </a:rPr>
              <a:t>:</a:t>
            </a:r>
            <a:endParaRPr lang="en-US" sz="1800" b="0" strike="noStrike" spc="-1" dirty="0">
              <a:latin typeface="Arial"/>
            </a:endParaRPr>
          </a:p>
          <a:p>
            <a:pPr>
              <a:lnSpc>
                <a:spcPct val="100000"/>
              </a:lnSpc>
              <a:buNone/>
              <a:tabLst>
                <a:tab pos="0" algn="l"/>
              </a:tabLst>
            </a:pPr>
            <a:r>
              <a:rPr lang="ru-RU" sz="1800" b="0" strike="noStrike" spc="-1" dirty="0">
                <a:latin typeface="Times New Roman"/>
                <a:ea typeface="Calibri"/>
              </a:rPr>
              <a:t>Исследование внутренней структурной организации и фазового состава объектов культурного наследия. На слайде в качестве примера приведены результаты исследований золотой </a:t>
            </a:r>
            <a:r>
              <a:rPr lang="ru-RU" sz="1800" b="0" strike="noStrike" spc="-1" dirty="0" err="1">
                <a:latin typeface="Times New Roman"/>
                <a:ea typeface="Calibri"/>
              </a:rPr>
              <a:t>амулетницы</a:t>
            </a:r>
            <a:r>
              <a:rPr lang="ru-RU" sz="1800" b="0" strike="noStrike" spc="-1" dirty="0">
                <a:latin typeface="Times New Roman"/>
                <a:ea typeface="Calibri"/>
              </a:rPr>
              <a:t> и </a:t>
            </a:r>
            <a:r>
              <a:rPr lang="ru-RU" sz="1800" b="0" strike="noStrike" spc="-1" dirty="0">
                <a:highlight>
                  <a:srgbClr val="FFFF00"/>
                </a:highlight>
                <a:latin typeface="Arial"/>
                <a:ea typeface="Times New Roman"/>
              </a:rPr>
              <a:t>древнегреческих культовых медных монет</a:t>
            </a:r>
            <a:r>
              <a:rPr lang="en-US" sz="1800" b="0" strike="noStrike" spc="-1" dirty="0">
                <a:highlight>
                  <a:srgbClr val="FFFF00"/>
                </a:highlight>
                <a:latin typeface="Arial"/>
                <a:ea typeface="Times New Roman"/>
              </a:rPr>
              <a:t>,</a:t>
            </a:r>
            <a:r>
              <a:rPr lang="ru-RU" sz="1800" b="0" strike="noStrike" spc="-1" dirty="0">
                <a:highlight>
                  <a:srgbClr val="FFFF00"/>
                </a:highlight>
                <a:latin typeface="Arial"/>
                <a:ea typeface="Times New Roman"/>
              </a:rPr>
              <a:t> известных, как “оболы Харона”</a:t>
            </a:r>
            <a:r>
              <a:rPr lang="ru-RU" sz="1800" b="0" strike="noStrike" spc="-1" dirty="0">
                <a:latin typeface="Times New Roman"/>
                <a:ea typeface="Times New Roman"/>
              </a:rPr>
              <a:t> с помощью методов нейтронной томографии и дифракции.</a:t>
            </a:r>
            <a:endParaRPr lang="en-US" sz="1800" b="0" strike="noStrike" spc="-1" dirty="0">
              <a:latin typeface="Times New Roman"/>
              <a:ea typeface="Times New Roman"/>
            </a:endParaRPr>
          </a:p>
          <a:p>
            <a:pPr>
              <a:lnSpc>
                <a:spcPct val="100000"/>
              </a:lnSpc>
              <a:buNone/>
              <a:tabLst>
                <a:tab pos="0" algn="l"/>
              </a:tabLst>
            </a:pPr>
            <a:endParaRPr lang="en-US" sz="1800" b="0" strike="noStrike" spc="-1" dirty="0">
              <a:latin typeface="Times New Roman"/>
              <a:ea typeface="Times New Roman"/>
            </a:endParaRPr>
          </a:p>
          <a:p>
            <a:pPr>
              <a:lnSpc>
                <a:spcPct val="100000"/>
              </a:lnSpc>
              <a:buNone/>
              <a:tabLst>
                <a:tab pos="0" algn="l"/>
              </a:tabLst>
            </a:pPr>
            <a:r>
              <a:rPr lang="ru-RU" sz="1800" b="0" strike="noStrike" spc="-1" dirty="0">
                <a:latin typeface="Times New Roman"/>
                <a:ea typeface="Calibri"/>
              </a:rPr>
              <a:t>Достигнут высокочувствительный уровень регистрации спектра и визуализации молекул </a:t>
            </a:r>
            <a:r>
              <a:rPr lang="ru-RU" sz="1800" b="0" strike="noStrike" spc="-1" dirty="0" err="1">
                <a:latin typeface="Times New Roman"/>
                <a:ea typeface="Calibri"/>
              </a:rPr>
              <a:t>нитробензойной</a:t>
            </a:r>
            <a:r>
              <a:rPr lang="ru-RU" sz="1800" b="0" strike="noStrike" spc="-1" dirty="0">
                <a:latin typeface="Times New Roman"/>
                <a:ea typeface="Calibri"/>
              </a:rPr>
              <a:t> кислоты (</a:t>
            </a:r>
            <a:r>
              <a:rPr lang="en-US" sz="1800" b="0" strike="noStrike" spc="-1" dirty="0">
                <a:latin typeface="Times New Roman"/>
                <a:ea typeface="Calibri"/>
              </a:rPr>
              <a:t>TNB</a:t>
            </a:r>
            <a:r>
              <a:rPr lang="ru-RU" sz="1800" b="0" strike="noStrike" spc="-1" dirty="0">
                <a:latin typeface="Times New Roman"/>
                <a:ea typeface="Calibri"/>
              </a:rPr>
              <a:t>) на уровне одиночной молекулы методом гигантского комбинационного рассеяния – ГКР, (</a:t>
            </a:r>
            <a:r>
              <a:rPr lang="en-US" sz="1800" b="0" strike="noStrike" spc="-1" dirty="0">
                <a:latin typeface="Times New Roman"/>
                <a:ea typeface="Calibri"/>
              </a:rPr>
              <a:t>SERS in English</a:t>
            </a:r>
            <a:r>
              <a:rPr lang="ru-RU" sz="1800" b="0" strike="noStrike" spc="-1" dirty="0">
                <a:latin typeface="Times New Roman"/>
                <a:ea typeface="Calibri"/>
              </a:rPr>
              <a:t>). В качестве ГКР-активных подложек в работе использовались дендритные серебряные </a:t>
            </a:r>
            <a:r>
              <a:rPr lang="ru-RU" sz="1800" b="0" strike="noStrike" spc="-1" dirty="0" err="1">
                <a:latin typeface="Times New Roman"/>
                <a:ea typeface="Calibri"/>
              </a:rPr>
              <a:t>наноструктуры</a:t>
            </a:r>
            <a:r>
              <a:rPr lang="ru-RU" sz="1800" b="0" strike="noStrike" spc="-1" dirty="0">
                <a:latin typeface="Times New Roman"/>
                <a:ea typeface="Calibri"/>
              </a:rPr>
              <a:t>, на которые адсорбировались исследуемые молекулы из растворов различной концентрации. Результаты получены на </a:t>
            </a:r>
            <a:r>
              <a:rPr lang="ru-RU" sz="1800" b="0" strike="noStrike" spc="-1" dirty="0" err="1">
                <a:latin typeface="Times New Roman"/>
                <a:ea typeface="Calibri"/>
              </a:rPr>
              <a:t>рамановском</a:t>
            </a:r>
            <a:r>
              <a:rPr lang="ru-RU" sz="1800" b="0" strike="noStrike" spc="-1" dirty="0">
                <a:latin typeface="Times New Roman"/>
                <a:ea typeface="Calibri"/>
              </a:rPr>
              <a:t> микро-спектрометре “КАРС” ЛНФ.  На центральном рисунке представлены ГКР-спектры (верхний ряд) и соответствующие им спектральные/</a:t>
            </a:r>
            <a:r>
              <a:rPr lang="ru-RU" sz="1800" b="0" strike="noStrike" spc="-1" dirty="0" err="1">
                <a:latin typeface="Times New Roman"/>
                <a:ea typeface="Calibri"/>
              </a:rPr>
              <a:t>рамановские</a:t>
            </a:r>
            <a:r>
              <a:rPr lang="ru-RU" sz="1800" b="0" strike="noStrike" spc="-1" dirty="0">
                <a:latin typeface="Times New Roman"/>
                <a:ea typeface="Calibri"/>
              </a:rPr>
              <a:t> карты (нижний ряд) молекул кислоты </a:t>
            </a:r>
            <a:r>
              <a:rPr lang="en-US" sz="1800" b="0" strike="noStrike" spc="-1" dirty="0">
                <a:latin typeface="Times New Roman"/>
                <a:ea typeface="Calibri"/>
              </a:rPr>
              <a:t>TNB </a:t>
            </a:r>
            <a:r>
              <a:rPr lang="ru-RU" sz="1800" b="0" strike="noStrike" spc="-1" dirty="0">
                <a:latin typeface="Times New Roman"/>
                <a:ea typeface="Calibri"/>
              </a:rPr>
              <a:t>при концентрациях </a:t>
            </a:r>
            <a:r>
              <a:rPr lang="ru-RU" sz="1800" b="0" strike="noStrike" spc="-1" dirty="0" err="1">
                <a:latin typeface="Times New Roman"/>
                <a:ea typeface="Calibri"/>
              </a:rPr>
              <a:t>аналита</a:t>
            </a:r>
            <a:r>
              <a:rPr lang="ru-RU" sz="1800" b="0" strike="noStrike" spc="-1" dirty="0">
                <a:latin typeface="Times New Roman"/>
                <a:ea typeface="Calibri"/>
              </a:rPr>
              <a:t> в диапазоне от 10</a:t>
            </a:r>
            <a:r>
              <a:rPr lang="ru-RU" sz="1800" b="0" strike="noStrike" spc="-1" baseline="30000" dirty="0">
                <a:latin typeface="Times New Roman"/>
                <a:ea typeface="Calibri"/>
              </a:rPr>
              <a:t>-12</a:t>
            </a:r>
            <a:r>
              <a:rPr lang="ru-RU" sz="1800" b="0" strike="noStrike" spc="-1" dirty="0">
                <a:latin typeface="Times New Roman"/>
                <a:ea typeface="Calibri"/>
              </a:rPr>
              <a:t> М до ультранизкой </a:t>
            </a:r>
            <a:r>
              <a:rPr lang="ru-RU" sz="1800" b="0" strike="noStrike" spc="-1" dirty="0" err="1">
                <a:latin typeface="Times New Roman"/>
                <a:ea typeface="Calibri"/>
              </a:rPr>
              <a:t>аттомолярной</a:t>
            </a:r>
            <a:r>
              <a:rPr lang="ru-RU" sz="1800" b="0" strike="noStrike" spc="-1" dirty="0">
                <a:latin typeface="Times New Roman"/>
                <a:ea typeface="Calibri"/>
              </a:rPr>
              <a:t> концентрации 10</a:t>
            </a:r>
            <a:r>
              <a:rPr lang="ru-RU" sz="1800" b="0" strike="noStrike" spc="-1" baseline="30000" dirty="0">
                <a:latin typeface="Times New Roman"/>
                <a:ea typeface="Calibri"/>
              </a:rPr>
              <a:t>-18</a:t>
            </a:r>
            <a:r>
              <a:rPr lang="ru-RU" sz="1800" b="0" strike="noStrike" spc="-1" dirty="0">
                <a:latin typeface="Times New Roman"/>
                <a:ea typeface="Calibri"/>
              </a:rPr>
              <a:t> М (рис-</a:t>
            </a:r>
            <a:r>
              <a:rPr lang="en-US" sz="1800" b="0" strike="noStrike" spc="-1" dirty="0">
                <a:latin typeface="Times New Roman"/>
                <a:ea typeface="Calibri"/>
              </a:rPr>
              <a:t>D</a:t>
            </a:r>
            <a:r>
              <a:rPr lang="ru-RU" sz="1800" b="0" strike="noStrike" spc="-1" dirty="0">
                <a:latin typeface="Times New Roman"/>
                <a:ea typeface="Calibri"/>
              </a:rPr>
              <a:t>). Последняя соответствует </a:t>
            </a:r>
            <a:r>
              <a:rPr lang="ru-RU" sz="1800" b="1" strike="noStrike" spc="-1" dirty="0">
                <a:latin typeface="Times New Roman"/>
                <a:ea typeface="Calibri"/>
              </a:rPr>
              <a:t>визуализации одиночной молекулы</a:t>
            </a:r>
            <a:r>
              <a:rPr lang="ru-RU" sz="1800" b="0" strike="noStrike" spc="-1" dirty="0">
                <a:latin typeface="Times New Roman"/>
                <a:ea typeface="Calibri"/>
              </a:rPr>
              <a:t> </a:t>
            </a:r>
            <a:r>
              <a:rPr lang="ru-RU" sz="1800" b="0" strike="noStrike" spc="-1" dirty="0" err="1">
                <a:latin typeface="Times New Roman"/>
                <a:ea typeface="Calibri"/>
              </a:rPr>
              <a:t>c</a:t>
            </a:r>
            <a:r>
              <a:rPr lang="ru-RU" sz="1800" b="0" strike="noStrike" spc="-1" dirty="0">
                <a:latin typeface="Times New Roman"/>
                <a:ea typeface="Calibri"/>
              </a:rPr>
              <a:t> учетом указанной концентрации и поля зрения зрачка </a:t>
            </a:r>
            <a:r>
              <a:rPr lang="ru-RU" sz="1800" b="0" strike="noStrike" spc="-1" dirty="0" err="1">
                <a:latin typeface="Times New Roman"/>
                <a:ea typeface="Calibri"/>
              </a:rPr>
              <a:t>микрообъектива</a:t>
            </a:r>
            <a:r>
              <a:rPr lang="ru-RU" sz="1800" b="0" strike="noStrike" spc="-1" dirty="0">
                <a:latin typeface="Times New Roman"/>
                <a:ea typeface="Calibri"/>
              </a:rPr>
              <a:t>, использованного в работе. </a:t>
            </a:r>
            <a:endParaRPr lang="en-US" sz="1800" b="0" strike="noStrike" spc="-1" dirty="0">
              <a:latin typeface="+mn-lt"/>
            </a:endParaRPr>
          </a:p>
          <a:p>
            <a:pPr>
              <a:lnSpc>
                <a:spcPct val="100000"/>
              </a:lnSpc>
              <a:buNone/>
              <a:tabLst>
                <a:tab pos="0" algn="l"/>
              </a:tabLst>
            </a:pPr>
            <a:endParaRPr lang="en-US" sz="1800" b="0" strike="noStrike" spc="-1" dirty="0">
              <a:latin typeface="Arial"/>
            </a:endParaRPr>
          </a:p>
        </p:txBody>
      </p:sp>
      <p:sp>
        <p:nvSpPr>
          <p:cNvPr id="533"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4614EB80-0D7F-4FE3-BF0E-E07B6388AC0A}" type="slidenum">
              <a:rPr lang="ru-RU" sz="1200" b="0" strike="noStrike" spc="-1">
                <a:latin typeface="Times New Roman"/>
              </a:rPr>
              <a:t>10</a:t>
            </a:fld>
            <a:endParaRPr lang="en-US" sz="1200" b="0" strike="noStrike" spc="-1">
              <a:latin typeface="Times New Roman"/>
            </a:endParaRPr>
          </a:p>
        </p:txBody>
      </p:sp>
    </p:spTree>
    <p:extLst>
      <p:ext uri="{BB962C8B-B14F-4D97-AF65-F5344CB8AC3E}">
        <p14:creationId xmlns:p14="http://schemas.microsoft.com/office/powerpoint/2010/main" val="28765244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9" name="PlaceHolder 1"/>
          <p:cNvSpPr>
            <a:spLocks noGrp="1" noRot="1" noChangeAspect="1"/>
          </p:cNvSpPr>
          <p:nvPr>
            <p:ph type="sldImg"/>
          </p:nvPr>
        </p:nvSpPr>
        <p:spPr>
          <a:xfrm>
            <a:off x="685800" y="1143000"/>
            <a:ext cx="5486040" cy="3085920"/>
          </a:xfrm>
          <a:prstGeom prst="rect">
            <a:avLst/>
          </a:prstGeom>
          <a:ln w="0">
            <a:noFill/>
          </a:ln>
        </p:spPr>
      </p:sp>
      <p:sp>
        <p:nvSpPr>
          <p:cNvPr id="520"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en-US" sz="1200" b="0" strike="noStrike" spc="-1">
                <a:solidFill>
                  <a:srgbClr val="000000"/>
                </a:solidFill>
                <a:latin typeface="+mn-lt"/>
                <a:ea typeface="+mn-ea"/>
              </a:rPr>
              <a:t>The Baikal neutrino telescope is one of the largest operating detectors in terms of the effective volume and effective area for natural neutrino flux observation and the largest in northern hemisphere. New cluster was installed on February-April 2021. The detector consists of 2</a:t>
            </a:r>
            <a:r>
              <a:rPr lang="ru-RU" sz="1200" b="0" strike="noStrike" spc="-1">
                <a:solidFill>
                  <a:srgbClr val="000000"/>
                </a:solidFill>
                <a:latin typeface="+mn-lt"/>
                <a:ea typeface="+mn-ea"/>
              </a:rPr>
              <a:t>304</a:t>
            </a:r>
            <a:r>
              <a:rPr lang="en-US" sz="1200" b="0" strike="noStrike" spc="-1">
                <a:solidFill>
                  <a:srgbClr val="000000"/>
                </a:solidFill>
                <a:latin typeface="+mn-lt"/>
                <a:ea typeface="+mn-ea"/>
              </a:rPr>
              <a:t> optical modules assembled on </a:t>
            </a:r>
            <a:r>
              <a:rPr lang="ru-RU" sz="1200" b="0" strike="noStrike" spc="-1">
                <a:solidFill>
                  <a:srgbClr val="000000"/>
                </a:solidFill>
                <a:latin typeface="+mn-lt"/>
                <a:ea typeface="+mn-ea"/>
              </a:rPr>
              <a:t>64</a:t>
            </a:r>
            <a:r>
              <a:rPr lang="en-US" sz="1200" b="0" strike="noStrike" spc="-1">
                <a:solidFill>
                  <a:srgbClr val="000000"/>
                </a:solidFill>
                <a:latin typeface="+mn-lt"/>
                <a:ea typeface="+mn-ea"/>
              </a:rPr>
              <a:t> vertical strings (8 strings in each cluster) distributed over the depth of 750 to 1250 m. The effective volume of the deep underwater detector GVD with </a:t>
            </a:r>
            <a:r>
              <a:rPr lang="ru-RU" sz="1200" b="0" strike="noStrike" spc="-1">
                <a:solidFill>
                  <a:srgbClr val="000000"/>
                </a:solidFill>
                <a:latin typeface="+mn-lt"/>
                <a:ea typeface="+mn-ea"/>
              </a:rPr>
              <a:t>8</a:t>
            </a:r>
            <a:r>
              <a:rPr lang="en-US" sz="1200" b="0" strike="noStrike" spc="-1">
                <a:solidFill>
                  <a:srgbClr val="000000"/>
                </a:solidFill>
                <a:latin typeface="+mn-lt"/>
                <a:ea typeface="+mn-ea"/>
              </a:rPr>
              <a:t> clusters reaches 0.</a:t>
            </a:r>
            <a:r>
              <a:rPr lang="ru-RU" sz="1200" b="0" strike="noStrike" spc="-1">
                <a:solidFill>
                  <a:srgbClr val="000000"/>
                </a:solidFill>
                <a:latin typeface="+mn-lt"/>
                <a:ea typeface="+mn-ea"/>
              </a:rPr>
              <a:t>4</a:t>
            </a:r>
            <a:r>
              <a:rPr lang="en-US" sz="1200" b="0" strike="noStrike" spc="-1">
                <a:solidFill>
                  <a:srgbClr val="000000"/>
                </a:solidFill>
                <a:latin typeface="+mn-lt"/>
                <a:ea typeface="+mn-ea"/>
              </a:rPr>
              <a:t> km3. It is about of the effective volume of the Antarctic detector IceCube for such investigations. </a:t>
            </a:r>
            <a:endParaRPr lang="en-US" sz="1200" b="0" strike="noStrike" spc="-1">
              <a:latin typeface="Arial"/>
            </a:endParaRPr>
          </a:p>
          <a:p>
            <a:pPr marL="216000" indent="-216000">
              <a:lnSpc>
                <a:spcPct val="100000"/>
              </a:lnSpc>
              <a:buNone/>
            </a:pPr>
            <a:r>
              <a:rPr lang="en-US" sz="1200" b="0" strike="noStrike" spc="-1">
                <a:solidFill>
                  <a:srgbClr val="000000"/>
                </a:solidFill>
                <a:latin typeface="+mn-lt"/>
                <a:ea typeface="+mn-ea"/>
              </a:rPr>
              <a:t>Preliminary data analysis for 2016, 2018</a:t>
            </a:r>
            <a:r>
              <a:rPr lang="ru-RU" sz="1200" b="0" strike="noStrike" spc="-1">
                <a:solidFill>
                  <a:srgbClr val="000000"/>
                </a:solidFill>
                <a:latin typeface="+mn-lt"/>
                <a:ea typeface="+mn-ea"/>
              </a:rPr>
              <a:t>-2020</a:t>
            </a:r>
            <a:r>
              <a:rPr lang="en-US" sz="1200" b="0" strike="noStrike" spc="-1">
                <a:solidFill>
                  <a:srgbClr val="000000"/>
                </a:solidFill>
                <a:latin typeface="+mn-lt"/>
                <a:ea typeface="+mn-ea"/>
              </a:rPr>
              <a:t> allows select first ten events which are considered as candidates for events of astrophysical nature. </a:t>
            </a:r>
            <a:endParaRPr lang="en-US" sz="1200" b="0" strike="noStrike" spc="-1">
              <a:latin typeface="Arial"/>
            </a:endParaRPr>
          </a:p>
          <a:p>
            <a:pPr marL="216000" indent="-216000">
              <a:lnSpc>
                <a:spcPct val="100000"/>
              </a:lnSpc>
              <a:buNone/>
            </a:pPr>
            <a:r>
              <a:rPr lang="en-US" sz="1200" b="0" strike="noStrike" spc="-1">
                <a:solidFill>
                  <a:srgbClr val="000000"/>
                </a:solidFill>
                <a:latin typeface="+mn-lt"/>
                <a:ea typeface="+mn-ea"/>
              </a:rPr>
              <a:t>Baikal-GVD participates in multi-messenger program as a follow-upper.</a:t>
            </a:r>
            <a:endParaRPr lang="en-US" sz="1200" b="0" strike="noStrike" spc="-1">
              <a:latin typeface="Arial"/>
            </a:endParaRPr>
          </a:p>
          <a:p>
            <a:pPr marL="216000" indent="-216000">
              <a:lnSpc>
                <a:spcPct val="100000"/>
              </a:lnSpc>
              <a:buNone/>
            </a:pPr>
            <a:r>
              <a:rPr lang="en-US" sz="1200" b="0" strike="noStrike" spc="-1">
                <a:solidFill>
                  <a:srgbClr val="000000"/>
                </a:solidFill>
                <a:latin typeface="+mn-lt"/>
                <a:ea typeface="+mn-ea"/>
              </a:rPr>
              <a:t>The picture with blue background presents a vertical sonic view of the detector made on June 2020, when the array comprises seven strings.</a:t>
            </a:r>
            <a:endParaRPr lang="en-US" sz="1200" b="0" strike="noStrike" spc="-1">
              <a:latin typeface="Arial"/>
            </a:endParaRPr>
          </a:p>
          <a:p>
            <a:pPr marL="216000" indent="-216000">
              <a:lnSpc>
                <a:spcPct val="100000"/>
              </a:lnSpc>
              <a:buNone/>
            </a:pPr>
            <a:endParaRPr lang="en-US" sz="1200" b="0" strike="noStrike" spc="-1">
              <a:latin typeface="Arial"/>
            </a:endParaRPr>
          </a:p>
          <a:p>
            <a:pPr marL="216000" indent="-216000">
              <a:lnSpc>
                <a:spcPct val="100000"/>
              </a:lnSpc>
              <a:buNone/>
            </a:pPr>
            <a:r>
              <a:rPr lang="ru-RU" sz="1200" b="0" strike="noStrike" spc="-1">
                <a:solidFill>
                  <a:srgbClr val="000000"/>
                </a:solidFill>
                <a:latin typeface="+mn-lt"/>
                <a:ea typeface="+mn-ea"/>
              </a:rPr>
              <a:t>Байкальский нейтринный телескоп, создаваемый коллаборацией «Байкал-GVD» для наблюдения природных потоков нейтрино является одним из трех крупнейших телескопов по эффективной площади и объему, а также крупнейшим в северном полушарии. Новый кластера был установлен в период февраль-апрель 2021 г. В настоящее время детектор состоит из 2304 оптических модулей, расположенных на 64 вертикальных гирляндах (8 гирлянд в каждом кластере) на глубине от 750 до 1250 метров. Эффективный объем глубоководного детектора GVD-2019, состоящего из восьми кластеров, увеличился до 0.4 км3. Это соответствует эффективному объему антарктического детектора IceCube для поиска ливневых событий от нейтрино высоких энергий астрофизической природы.</a:t>
            </a:r>
            <a:endParaRPr lang="en-US" sz="1200" b="0" strike="noStrike" spc="-1">
              <a:latin typeface="Arial"/>
            </a:endParaRPr>
          </a:p>
          <a:p>
            <a:pPr marL="216000" indent="-216000">
              <a:lnSpc>
                <a:spcPct val="100000"/>
              </a:lnSpc>
              <a:buNone/>
            </a:pPr>
            <a:r>
              <a:rPr lang="ru-RU" sz="1200" b="0" strike="noStrike" spc="-1">
                <a:solidFill>
                  <a:srgbClr val="000000"/>
                </a:solidFill>
                <a:latin typeface="+mn-lt"/>
                <a:ea typeface="+mn-ea"/>
              </a:rPr>
              <a:t>Предварительный анализ накопленных данных в течение  2016, 2018</a:t>
            </a:r>
            <a:r>
              <a:rPr lang="en-US" sz="1200" b="0" strike="noStrike" spc="-1">
                <a:solidFill>
                  <a:srgbClr val="000000"/>
                </a:solidFill>
                <a:latin typeface="+mn-lt"/>
                <a:ea typeface="+mn-ea"/>
              </a:rPr>
              <a:t>-2020</a:t>
            </a:r>
            <a:r>
              <a:rPr lang="ru-RU" sz="1200" b="0" strike="noStrike" spc="-1">
                <a:solidFill>
                  <a:srgbClr val="000000"/>
                </a:solidFill>
                <a:latin typeface="+mn-lt"/>
                <a:ea typeface="+mn-ea"/>
              </a:rPr>
              <a:t> годов позволил выделить </a:t>
            </a:r>
            <a:r>
              <a:rPr lang="en-US" sz="1200" b="0" strike="noStrike" spc="-1">
                <a:solidFill>
                  <a:srgbClr val="000000"/>
                </a:solidFill>
                <a:latin typeface="+mn-lt"/>
                <a:ea typeface="+mn-ea"/>
              </a:rPr>
              <a:t>1</a:t>
            </a:r>
            <a:r>
              <a:rPr lang="ru-RU" sz="1200" b="0" strike="noStrike" spc="-1">
                <a:solidFill>
                  <a:srgbClr val="000000"/>
                </a:solidFill>
                <a:latin typeface="+mn-lt"/>
                <a:ea typeface="+mn-ea"/>
              </a:rPr>
              <a:t>0 каскадных событий, которые рассматриваются как кандидаты на события астрофизической природы.</a:t>
            </a:r>
            <a:endParaRPr lang="en-US" sz="1200" b="0" strike="noStrike" spc="-1">
              <a:latin typeface="Arial"/>
            </a:endParaRPr>
          </a:p>
          <a:p>
            <a:pPr marL="216000" indent="-216000">
              <a:lnSpc>
                <a:spcPct val="100000"/>
              </a:lnSpc>
              <a:buNone/>
            </a:pPr>
            <a:r>
              <a:rPr lang="ru-RU" sz="1200" b="0" strike="noStrike" spc="-1">
                <a:solidFill>
                  <a:srgbClr val="000000"/>
                </a:solidFill>
                <a:latin typeface="+mn-lt"/>
                <a:ea typeface="+mn-ea"/>
              </a:rPr>
              <a:t>Коллаборация принимает участие в совместном анализе с другими экспериментами по программе </a:t>
            </a:r>
            <a:r>
              <a:rPr lang="en-US" sz="1200" b="0" strike="noStrike" spc="-1">
                <a:solidFill>
                  <a:srgbClr val="000000"/>
                </a:solidFill>
                <a:latin typeface="+mn-lt"/>
                <a:ea typeface="+mn-ea"/>
              </a:rPr>
              <a:t>multi</a:t>
            </a:r>
            <a:r>
              <a:rPr lang="ru-RU" sz="1200" b="0" strike="noStrike" spc="-1">
                <a:solidFill>
                  <a:srgbClr val="000000"/>
                </a:solidFill>
                <a:latin typeface="+mn-lt"/>
                <a:ea typeface="+mn-ea"/>
              </a:rPr>
              <a:t>-</a:t>
            </a:r>
            <a:r>
              <a:rPr lang="en-US" sz="1200" b="0" strike="noStrike" spc="-1">
                <a:solidFill>
                  <a:srgbClr val="000000"/>
                </a:solidFill>
                <a:latin typeface="+mn-lt"/>
                <a:ea typeface="+mn-ea"/>
              </a:rPr>
              <a:t>messenger</a:t>
            </a:r>
            <a:r>
              <a:rPr lang="ru-RU" sz="1200" b="0" strike="noStrike" spc="-1">
                <a:solidFill>
                  <a:srgbClr val="000000"/>
                </a:solidFill>
                <a:latin typeface="+mn-lt"/>
                <a:ea typeface="+mn-ea"/>
              </a:rPr>
              <a:t>.</a:t>
            </a:r>
            <a:endParaRPr lang="en-US" sz="1200" b="0" strike="noStrike" spc="-1">
              <a:latin typeface="Arial"/>
            </a:endParaRPr>
          </a:p>
          <a:p>
            <a:pPr marL="216000" indent="-216000">
              <a:lnSpc>
                <a:spcPct val="100000"/>
              </a:lnSpc>
              <a:buNone/>
            </a:pPr>
            <a:r>
              <a:rPr lang="ru-RU" sz="1200" b="0" strike="noStrike" spc="-1">
                <a:solidFill>
                  <a:srgbClr val="000000"/>
                </a:solidFill>
                <a:latin typeface="+mn-lt"/>
                <a:ea typeface="+mn-ea"/>
              </a:rPr>
              <a:t>Картинка с синим фоном представляет акустическую съемку детектора (вид сверху) на июнь 2020 года, когда установка состояла из семи кластеров. </a:t>
            </a:r>
            <a:endParaRPr lang="en-US" sz="1200" b="0" strike="noStrike" spc="-1">
              <a:latin typeface="Arial"/>
            </a:endParaRPr>
          </a:p>
          <a:p>
            <a:pPr marL="216000" indent="-216000">
              <a:lnSpc>
                <a:spcPct val="100000"/>
              </a:lnSpc>
              <a:buNone/>
            </a:pPr>
            <a:endParaRPr lang="en-US" sz="1200" b="0" strike="noStrike" spc="-1">
              <a:latin typeface="Arial"/>
            </a:endParaRPr>
          </a:p>
        </p:txBody>
      </p:sp>
      <p:sp>
        <p:nvSpPr>
          <p:cNvPr id="521"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7E0B2178-4D36-4EED-B361-76833B5AC4CC}" type="slidenum">
              <a:rPr lang="ru-RU" sz="1200" b="0" strike="noStrike" spc="-1">
                <a:solidFill>
                  <a:srgbClr val="000000"/>
                </a:solidFill>
                <a:latin typeface="+mn-lt"/>
                <a:ea typeface="+mn-ea"/>
              </a:rPr>
              <a:t>11</a:t>
            </a:fld>
            <a:endParaRPr lang="en-US" sz="1200" b="0" strike="noStrike" spc="-1">
              <a:latin typeface="Times New Roman"/>
            </a:endParaRPr>
          </a:p>
        </p:txBody>
      </p:sp>
    </p:spTree>
    <p:extLst>
      <p:ext uri="{BB962C8B-B14F-4D97-AF65-F5344CB8AC3E}">
        <p14:creationId xmlns:p14="http://schemas.microsoft.com/office/powerpoint/2010/main" val="30718447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PlaceHolder 1"/>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37956F1D-1304-424A-B433-C34FA3BEB73E}" type="slidenum">
              <a:rPr lang="en-US" sz="1200" b="0" strike="noStrike" spc="-1">
                <a:solidFill>
                  <a:srgbClr val="000000"/>
                </a:solidFill>
                <a:latin typeface="+mn-lt"/>
                <a:ea typeface="+mn-ea"/>
              </a:rPr>
              <a:t>12</a:t>
            </a:fld>
            <a:endParaRPr lang="en-US" sz="1200" b="0" strike="noStrike" spc="-1">
              <a:latin typeface="Times New Roman"/>
            </a:endParaRPr>
          </a:p>
        </p:txBody>
      </p:sp>
      <p:sp>
        <p:nvSpPr>
          <p:cNvPr id="529" name="PlaceHolder 2"/>
          <p:cNvSpPr>
            <a:spLocks noGrp="1" noRot="1" noChangeAspect="1"/>
          </p:cNvSpPr>
          <p:nvPr>
            <p:ph type="sldImg"/>
          </p:nvPr>
        </p:nvSpPr>
        <p:spPr>
          <a:xfrm>
            <a:off x="533400" y="763588"/>
            <a:ext cx="6704013" cy="3771900"/>
          </a:xfrm>
          <a:prstGeom prst="rect">
            <a:avLst/>
          </a:prstGeom>
          <a:ln w="0">
            <a:noFill/>
          </a:ln>
        </p:spPr>
      </p:sp>
      <p:sp>
        <p:nvSpPr>
          <p:cNvPr id="530" name="PlaceHolder 3"/>
          <p:cNvSpPr>
            <a:spLocks noGrp="1"/>
          </p:cNvSpPr>
          <p:nvPr>
            <p:ph type="body"/>
          </p:nvPr>
        </p:nvSpPr>
        <p:spPr>
          <a:xfrm>
            <a:off x="777960" y="4776840"/>
            <a:ext cx="6217920" cy="4525560"/>
          </a:xfrm>
          <a:prstGeom prst="rect">
            <a:avLst/>
          </a:prstGeom>
          <a:noFill/>
          <a:ln w="0">
            <a:noFill/>
          </a:ln>
        </p:spPr>
        <p:txBody>
          <a:bodyPr anchor="ctr">
            <a:noAutofit/>
          </a:bodyPr>
          <a:lstStyle/>
          <a:p>
            <a:pPr marL="216000" indent="457200" algn="just">
              <a:lnSpc>
                <a:spcPct val="100000"/>
              </a:lnSpc>
              <a:buNone/>
              <a:tabLst>
                <a:tab pos="0" algn="l"/>
              </a:tabLst>
            </a:pPr>
            <a:r>
              <a:rPr lang="ru-RU" sz="1200" b="0" strike="noStrike" spc="-1">
                <a:solidFill>
                  <a:srgbClr val="000000"/>
                </a:solidFill>
                <a:latin typeface="Times New Roman"/>
                <a:ea typeface="Droid Sans Fallback"/>
              </a:rPr>
              <a:t>Значительным событием для ОИЯИ стало начало участия в производстве высокотехнологичных детекторов по технологии MicroMegas (MM) для проекта обновления детектора АТЛАС NewSmallWheel. В 2017 году в ОИЯИ была создана площадка сборки частей детектора (квадруплетов) и их транспортировки в ЦЕРН. На сегодняшний день собраны и транспортированы в ЦЕРН все 32 квадруплета, таким образом, ОИЯИ полностью и в срок выполнил свои обязательства перед коллаборацией АТЛАС не смотря на пандемию. Об этом достижении было доложено на Общеинститутском семинаре руководителем проекта MicroMegas в ОИЯИ, научным сотрудником НЭОВП ЛЯП, Алекси Гонгадзе. Кроме того, активно ведутся работы по созданию участка полного цикла производства по технологии MicroMegas.</a:t>
            </a:r>
            <a:endParaRPr lang="en-US" sz="1200" b="0" strike="noStrike" spc="-1">
              <a:latin typeface="Arial"/>
            </a:endParaRPr>
          </a:p>
          <a:p>
            <a:pPr marL="216000" indent="457200" algn="just">
              <a:lnSpc>
                <a:spcPct val="100000"/>
              </a:lnSpc>
              <a:buNone/>
              <a:tabLst>
                <a:tab pos="0" algn="l"/>
              </a:tabLst>
            </a:pPr>
            <a:r>
              <a:rPr lang="ru-RU" sz="1200" b="0" strike="noStrike" spc="-1">
                <a:latin typeface="Times New Roman"/>
                <a:ea typeface="Droid Sans Fallback"/>
              </a:rPr>
              <a:t> </a:t>
            </a:r>
            <a:endParaRPr lang="en-US" sz="1200" b="0" strike="noStrike" spc="-1">
              <a:latin typeface="Arial"/>
            </a:endParaRPr>
          </a:p>
          <a:p>
            <a:pPr marL="216000" indent="457200" algn="just">
              <a:lnSpc>
                <a:spcPct val="100000"/>
              </a:lnSpc>
              <a:buNone/>
              <a:tabLst>
                <a:tab pos="0" algn="l"/>
              </a:tabLst>
            </a:pPr>
            <a:r>
              <a:rPr lang="en-US" sz="1200" b="0" strike="noStrike" spc="-1">
                <a:solidFill>
                  <a:srgbClr val="000000"/>
                </a:solidFill>
                <a:latin typeface="Times New Roman"/>
                <a:ea typeface="Droid Sans Fallback"/>
              </a:rPr>
              <a:t>A very significant achievement of the JINR group was the start of participation in production of the high-tech detectors based on the MicroMegas (MM) technology for the NewSmallWheel (NSW) ATLAS upgrade project. In 2017 the construction of the workshop for the MicroMegas chambers production and the quadruplets assembly at the JINR. By now it were assembled and transported to CERN all 32 quadruplets therefore JINR has successfully fulfilled its obligations to the ATLAS Collaboration despite the pandemic situation. It was reported about this achievement at the Institutional seminar by the MicroMegas project leader at JINR, scientists of the NEOVP LNP Alexi Gongadze. Also, the construction of the full cycle MicroMegas production workshop has started.</a:t>
            </a:r>
            <a:endParaRPr lang="en-US" sz="1200" b="0" strike="noStrike" spc="-1">
              <a:latin typeface="Arial"/>
            </a:endParaRPr>
          </a:p>
          <a:p>
            <a:pPr marL="216000" indent="457200" algn="just">
              <a:lnSpc>
                <a:spcPct val="100000"/>
              </a:lnSpc>
              <a:buNone/>
              <a:tabLst>
                <a:tab pos="0" algn="l"/>
              </a:tabLst>
            </a:pPr>
            <a:r>
              <a:rPr lang="ru-RU" sz="1200" b="0" strike="noStrike" spc="-1">
                <a:latin typeface="Times New Roman"/>
                <a:ea typeface="Droid Sans Fallback"/>
              </a:rPr>
              <a:t> </a:t>
            </a:r>
            <a:endParaRPr lang="en-US" sz="1200" b="0" strike="noStrike" spc="-1">
              <a:latin typeface="Arial"/>
            </a:endParaRPr>
          </a:p>
          <a:p>
            <a:pPr marL="216000" indent="457200">
              <a:lnSpc>
                <a:spcPct val="100000"/>
              </a:lnSpc>
              <a:buNone/>
              <a:tabLst>
                <a:tab pos="0" algn="l"/>
              </a:tabLst>
            </a:pPr>
            <a:endParaRPr lang="en-US" sz="1200" b="0" strike="noStrike" spc="-1">
              <a:latin typeface="Arial"/>
            </a:endParaRPr>
          </a:p>
        </p:txBody>
      </p:sp>
    </p:spTree>
    <p:extLst>
      <p:ext uri="{BB962C8B-B14F-4D97-AF65-F5344CB8AC3E}">
        <p14:creationId xmlns:p14="http://schemas.microsoft.com/office/powerpoint/2010/main" val="14560691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 name="PlaceHolder 1"/>
          <p:cNvSpPr>
            <a:spLocks noGrp="1" noRot="1" noChangeAspect="1"/>
          </p:cNvSpPr>
          <p:nvPr>
            <p:ph type="sldImg"/>
          </p:nvPr>
        </p:nvSpPr>
        <p:spPr>
          <a:xfrm>
            <a:off x="685800" y="1143000"/>
            <a:ext cx="5486400" cy="3086100"/>
          </a:xfrm>
          <a:prstGeom prst="rect">
            <a:avLst/>
          </a:prstGeom>
          <a:ln w="0">
            <a:noFill/>
          </a:ln>
        </p:spPr>
      </p:sp>
      <p:sp>
        <p:nvSpPr>
          <p:cNvPr id="538" name="PlaceHolder 2"/>
          <p:cNvSpPr>
            <a:spLocks noGrp="1"/>
          </p:cNvSpPr>
          <p:nvPr>
            <p:ph type="body"/>
          </p:nvPr>
        </p:nvSpPr>
        <p:spPr>
          <a:xfrm>
            <a:off x="685800" y="4400640"/>
            <a:ext cx="5486040" cy="3600000"/>
          </a:xfrm>
          <a:prstGeom prst="rect">
            <a:avLst/>
          </a:prstGeom>
          <a:noFill/>
          <a:ln w="0">
            <a:noFill/>
          </a:ln>
        </p:spPr>
        <p:txBody>
          <a:bodyPr anchor="t">
            <a:noAutofit/>
          </a:bodyPr>
          <a:lstStyle/>
          <a:p>
            <a:pPr marL="216000" indent="-216000">
              <a:lnSpc>
                <a:spcPct val="100000"/>
              </a:lnSpc>
              <a:buNone/>
            </a:pPr>
            <a:r>
              <a:rPr lang="ru-RU" sz="1800" b="0" strike="noStrike" spc="-21">
                <a:latin typeface="Times New Roman"/>
                <a:ea typeface="Times New Roman"/>
              </a:rPr>
              <a:t>Грид-инфрастуктура ОИЯИ представлена центром уровня Tier1 для эксперимента CMS на LHC и центром уровня Тier2  для обработки данных с экспериментов ALICE, ATLAS, CMS, LHCb, BES, BIOMED, MPD, NOvA, STAR, ILC и др. Оба грид-сайта ОИЯИ в среднем обеспечивают 100% доступность и надёжность сервисов. </a:t>
            </a:r>
            <a:r>
              <a:rPr lang="en-GB" sz="1800" b="0" strike="noStrike" spc="-21">
                <a:latin typeface="Times New Roman"/>
                <a:ea typeface="Times New Roman"/>
              </a:rPr>
              <a:t>Tier1 </a:t>
            </a:r>
            <a:r>
              <a:rPr lang="ru-RU" sz="1800" b="0" strike="noStrike" spc="-21">
                <a:latin typeface="Times New Roman"/>
                <a:ea typeface="Times New Roman"/>
              </a:rPr>
              <a:t>ОИЯИ введен в эксплуатацию в 2015 г и на сегодняшний день по производительности занимает первое место среди других центров Tier1 для эксперимента СМS в мире</a:t>
            </a:r>
            <a:r>
              <a:rPr lang="en-GB" sz="1800" b="0" strike="noStrike" spc="-21">
                <a:latin typeface="Times New Roman"/>
                <a:ea typeface="Times New Roman"/>
              </a:rPr>
              <a:t>. </a:t>
            </a:r>
            <a:r>
              <a:rPr lang="ru-RU" sz="1800" b="0" strike="noStrike" spc="-21">
                <a:latin typeface="Times New Roman"/>
                <a:ea typeface="Times New Roman"/>
              </a:rPr>
              <a:t>Сайт ОИЯИ Tier2 является наиболее производительным в российском консорциуме RDIG (Russian Data Intensive Grid).</a:t>
            </a:r>
            <a:endParaRPr lang="en-US" sz="1800" b="0" strike="noStrike" spc="-1">
              <a:latin typeface="Arial"/>
            </a:endParaRPr>
          </a:p>
          <a:p>
            <a:pPr marL="216000" indent="-216000">
              <a:lnSpc>
                <a:spcPct val="100000"/>
              </a:lnSpc>
              <a:buNone/>
            </a:pPr>
            <a:endParaRPr lang="en-US" sz="1800" b="0" strike="noStrike" spc="-1">
              <a:latin typeface="Arial"/>
            </a:endParaRPr>
          </a:p>
          <a:p>
            <a:pPr>
              <a:lnSpc>
                <a:spcPct val="100000"/>
              </a:lnSpc>
              <a:buNone/>
              <a:tabLst>
                <a:tab pos="0" algn="l"/>
              </a:tabLst>
            </a:pPr>
            <a:r>
              <a:rPr lang="ru-RU" sz="1800" b="0" strike="noStrike" spc="-1">
                <a:latin typeface="Times New Roman"/>
                <a:ea typeface="Times New Roman"/>
              </a:rPr>
              <a:t>Суперкомпьютер Говорун введен в эксплуатацию в 2018 г. СК «Говорун» является гиперконвергентной программно-определяемой системой с пиковой производительностью 860ПФлопс для операций с двойной точностью и обладает уникальными свойствами по гибкости настройки под задачу пользователя, обеспечивая максимально эффективное использование вычислительных ресурсов суперкомпьютера. </a:t>
            </a:r>
            <a:r>
              <a:rPr lang="ru-RU" sz="1800" b="0" strike="noStrike" spc="-1">
                <a:solidFill>
                  <a:srgbClr val="000000"/>
                </a:solidFill>
                <a:latin typeface="+mn-lt"/>
                <a:ea typeface="+mn-ea"/>
              </a:rPr>
              <a:t>Для работы с Большими данными, в том числе для мегапроекта </a:t>
            </a:r>
            <a:r>
              <a:rPr lang="en-US" sz="1800" b="0" strike="noStrike" spc="-1">
                <a:solidFill>
                  <a:srgbClr val="000000"/>
                </a:solidFill>
                <a:latin typeface="+mn-lt"/>
                <a:ea typeface="+mn-ea"/>
              </a:rPr>
              <a:t>NICA</a:t>
            </a:r>
            <a:r>
              <a:rPr lang="ru-RU" sz="1800" b="0" strike="noStrike" spc="-1">
                <a:solidFill>
                  <a:srgbClr val="000000"/>
                </a:solidFill>
                <a:latin typeface="+mn-lt"/>
                <a:ea typeface="+mn-ea"/>
              </a:rPr>
              <a:t>, на СК «Говорун» была разработана и внедрена иерархическая система обработки и хранения данных с программно-определяемой архитектурой. Самый быстрый уровень иерархической системы реализован на базе новейшей технологии DAOS (Distributed Asynchronous Object Storage). DAOS на СК «Говорун» продемонстрировал высокую скорость чтения/записи, заняв 1</a:t>
            </a:r>
            <a:r>
              <a:rPr lang="en-US" sz="1800" b="0" strike="noStrike" spc="-1">
                <a:solidFill>
                  <a:srgbClr val="000000"/>
                </a:solidFill>
                <a:latin typeface="+mn-lt"/>
                <a:ea typeface="+mn-ea"/>
              </a:rPr>
              <a:t>-</a:t>
            </a:r>
            <a:r>
              <a:rPr lang="ru-RU" sz="1800" b="0" strike="noStrike" spc="-1">
                <a:solidFill>
                  <a:srgbClr val="000000"/>
                </a:solidFill>
                <a:latin typeface="+mn-lt"/>
                <a:ea typeface="+mn-ea"/>
              </a:rPr>
              <a:t>е место среди российских суперкомпьютеров в текущей редакции списка IO500. Большие перспективы этой технологии связаны с ее использованием для проекта NICA на всех этапах работы – от приема экспериментальных данных до финального физического анализа, а также для задач ML/DL и квантовых вычислений. </a:t>
            </a:r>
            <a:r>
              <a:rPr lang="ru-RU" sz="1800" b="0" strike="noStrike" spc="-1">
                <a:latin typeface="Times New Roman"/>
                <a:ea typeface="+mn-ea"/>
              </a:rPr>
              <a:t>За высокоскоростную систему хранения данных</a:t>
            </a:r>
            <a:r>
              <a:rPr lang="en-US" sz="1800" b="0" strike="noStrike" spc="-1">
                <a:latin typeface="Times New Roman"/>
                <a:ea typeface="+mn-ea"/>
              </a:rPr>
              <a:t> </a:t>
            </a:r>
            <a:r>
              <a:rPr lang="ru-RU" sz="1800" b="0" strike="noStrike" spc="-1">
                <a:latin typeface="Times New Roman"/>
                <a:ea typeface="+mn-ea"/>
              </a:rPr>
              <a:t>в 2020 году</a:t>
            </a:r>
            <a:r>
              <a:rPr lang="en-US" sz="1800" b="0" strike="noStrike" spc="-1">
                <a:latin typeface="Times New Roman"/>
                <a:ea typeface="+mn-ea"/>
              </a:rPr>
              <a:t> </a:t>
            </a:r>
            <a:r>
              <a:rPr lang="ru-RU" sz="1800" b="0" strike="noStrike" spc="-1">
                <a:latin typeface="Times New Roman"/>
                <a:ea typeface="+mn-ea"/>
              </a:rPr>
              <a:t>получена престижная награда Russian DC Awards 2020 в номинации «Лучшее ИТ-решение для ЦОДа».</a:t>
            </a:r>
            <a:endParaRPr lang="en-US" sz="1800" b="0" strike="noStrike" spc="-1">
              <a:latin typeface="Arial"/>
            </a:endParaRPr>
          </a:p>
          <a:p>
            <a:pPr>
              <a:lnSpc>
                <a:spcPct val="100000"/>
              </a:lnSpc>
              <a:buNone/>
              <a:tabLst>
                <a:tab pos="0" algn="l"/>
              </a:tabLst>
            </a:pPr>
            <a:r>
              <a:rPr lang="ru-RU" sz="1800" b="0" strike="noStrike" spc="-1">
                <a:latin typeface="Times New Roman"/>
                <a:ea typeface="Times New Roman"/>
              </a:rPr>
              <a:t>Общее число зарегистрированных пользователей СК «Говорун» к настоящему моменту составляет 517 человек, из них 322 – сотрудники ОИЯИ, 195 – из стран-участниц. </a:t>
            </a:r>
            <a:r>
              <a:rPr lang="ru-RU" sz="1800" b="0" strike="noStrike" spc="-1">
                <a:solidFill>
                  <a:srgbClr val="000066"/>
                </a:solidFill>
                <a:latin typeface="Times New Roman"/>
                <a:ea typeface="Times New Roman"/>
              </a:rPr>
              <a:t>Ключевые проекты, использующие ресурсы суперкомпьютера «Говорун»: мегапроект </a:t>
            </a:r>
            <a:r>
              <a:rPr lang="en-US" sz="1800" b="0" strike="noStrike" spc="-1">
                <a:solidFill>
                  <a:srgbClr val="000066"/>
                </a:solidFill>
                <a:latin typeface="Times New Roman"/>
                <a:ea typeface="Times New Roman"/>
              </a:rPr>
              <a:t>NICA</a:t>
            </a:r>
            <a:r>
              <a:rPr lang="ru-RU" sz="1800" b="0" strike="noStrike" spc="-1">
                <a:solidFill>
                  <a:srgbClr val="000066"/>
                </a:solidFill>
                <a:latin typeface="Times New Roman"/>
                <a:ea typeface="Times New Roman"/>
              </a:rPr>
              <a:t>, расчеты квантовой хромодинамики на решетке, исследования в области радиационной биологии, расчеты радиационной безопасности установок ОИЯИ. </a:t>
            </a:r>
            <a:endParaRPr lang="en-US" sz="1800" b="0" strike="noStrike" spc="-1">
              <a:latin typeface="Arial"/>
            </a:endParaRPr>
          </a:p>
          <a:p>
            <a:pPr>
              <a:lnSpc>
                <a:spcPct val="100000"/>
              </a:lnSpc>
              <a:buNone/>
              <a:tabLst>
                <a:tab pos="0" algn="l"/>
              </a:tabLst>
            </a:pPr>
            <a:endParaRPr lang="en-US" sz="1800" b="0" strike="noStrike" spc="-1">
              <a:latin typeface="Arial"/>
            </a:endParaRPr>
          </a:p>
          <a:p>
            <a:pPr>
              <a:lnSpc>
                <a:spcPct val="100000"/>
              </a:lnSpc>
              <a:buNone/>
              <a:tabLst>
                <a:tab pos="0" algn="l"/>
              </a:tabLst>
            </a:pPr>
            <a:r>
              <a:rPr lang="ru-RU" sz="1800" b="0" strike="noStrike" spc="-1">
                <a:solidFill>
                  <a:srgbClr val="000000"/>
                </a:solidFill>
                <a:latin typeface="Times New Roman"/>
                <a:ea typeface="Arial"/>
              </a:rPr>
              <a:t>Платформа DIRAC была развернута в ОИЯИ в 2016 г. в экспериментальном режиме</a:t>
            </a:r>
            <a:r>
              <a:rPr lang="en-GB" sz="1800" b="0" strike="noStrike" spc="-1">
                <a:solidFill>
                  <a:srgbClr val="000000"/>
                </a:solidFill>
                <a:latin typeface="Times New Roman"/>
                <a:ea typeface="Arial"/>
              </a:rPr>
              <a:t>. </a:t>
            </a:r>
            <a:r>
              <a:rPr lang="ru-RU" sz="1800" b="0" strike="noStrike" spc="-1">
                <a:solidFill>
                  <a:srgbClr val="000000"/>
                </a:solidFill>
                <a:latin typeface="Times New Roman"/>
                <a:ea typeface="Arial"/>
              </a:rPr>
              <a:t>На сегодняшний день </a:t>
            </a:r>
            <a:r>
              <a:rPr lang="ru-RU" sz="1800" b="0" strike="noStrike" spc="-1">
                <a:solidFill>
                  <a:srgbClr val="000000"/>
                </a:solidFill>
                <a:latin typeface="+mn-lt"/>
                <a:ea typeface="+mn-ea"/>
              </a:rPr>
              <a:t>на базе платформы </a:t>
            </a:r>
            <a:r>
              <a:rPr lang="en-US" sz="1800" b="0" strike="noStrike" spc="-1">
                <a:solidFill>
                  <a:srgbClr val="000066"/>
                </a:solidFill>
                <a:latin typeface="Times New Roman"/>
                <a:ea typeface="Times New Roman"/>
              </a:rPr>
              <a:t>DIRAC</a:t>
            </a:r>
            <a:r>
              <a:rPr lang="ru-RU" sz="1800" b="0" strike="noStrike" spc="-1">
                <a:solidFill>
                  <a:srgbClr val="000000"/>
                </a:solidFill>
                <a:latin typeface="Times New Roman"/>
                <a:ea typeface="Arial"/>
              </a:rPr>
              <a:t> </a:t>
            </a:r>
            <a:r>
              <a:rPr lang="ru-RU" sz="1800" b="0" strike="noStrike" spc="-1">
                <a:solidFill>
                  <a:srgbClr val="000000"/>
                </a:solidFill>
                <a:latin typeface="+mn-lt"/>
                <a:ea typeface="+mn-ea"/>
              </a:rPr>
              <a:t>создана гетерогенная вычислительная среда для обработки и хранения данных экспериментов, проводимых в ОИЯИ. На конец 2021 года в DIRAC были интегрированы грид-кластеры </a:t>
            </a:r>
            <a:r>
              <a:rPr lang="en-GB" sz="1800" b="0" strike="noStrike" spc="-1">
                <a:solidFill>
                  <a:srgbClr val="000000"/>
                </a:solidFill>
                <a:latin typeface="+mn-lt"/>
                <a:ea typeface="+mn-ea"/>
              </a:rPr>
              <a:t>Ter1 </a:t>
            </a:r>
            <a:r>
              <a:rPr lang="ru-RU" sz="1800" b="0" strike="noStrike" spc="-1">
                <a:solidFill>
                  <a:srgbClr val="000000"/>
                </a:solidFill>
                <a:latin typeface="+mn-lt"/>
                <a:ea typeface="+mn-ea"/>
              </a:rPr>
              <a:t>и </a:t>
            </a:r>
            <a:r>
              <a:rPr lang="en-GB" sz="1800" b="0" strike="noStrike" spc="-1">
                <a:solidFill>
                  <a:srgbClr val="000000"/>
                </a:solidFill>
                <a:latin typeface="+mn-lt"/>
                <a:ea typeface="+mn-ea"/>
              </a:rPr>
              <a:t>Tier2</a:t>
            </a:r>
            <a:r>
              <a:rPr lang="ru-RU" sz="1800" b="0" strike="noStrike" spc="-1">
                <a:solidFill>
                  <a:srgbClr val="000000"/>
                </a:solidFill>
                <a:latin typeface="+mn-lt"/>
                <a:ea typeface="+mn-ea"/>
              </a:rPr>
              <a:t>, суперкомпьютер Говорун, облака стран-участниц ОИЯИ, NICA кластер, а также кластер Национального автономного университета Мексики (НАУМ, в рамках сотрудничества по проекту MPD) и ресурсы хранения данных. </a:t>
            </a:r>
            <a:r>
              <a:rPr lang="ru-RU" sz="1800" b="0" strike="noStrike" spc="-1">
                <a:latin typeface="Times New Roman"/>
                <a:ea typeface="Arial"/>
              </a:rPr>
              <a:t>Созданная платформа распределенных вычислений позволяет распределить нагрузку по всем задействованным ресурсам, тем самым ускорив </a:t>
            </a:r>
            <a:r>
              <a:rPr lang="ru-RU" sz="1800" b="0" strike="noStrike" spc="-1">
                <a:solidFill>
                  <a:srgbClr val="000000"/>
                </a:solidFill>
                <a:latin typeface="Times New Roman"/>
                <a:ea typeface="Arial"/>
              </a:rPr>
              <a:t>проведение расчётов и увеличив эффективность использования интегрированных ресурсов. </a:t>
            </a:r>
            <a:r>
              <a:rPr lang="ru-RU" sz="1800" b="0" strike="noStrike" spc="-1">
                <a:latin typeface="Times New Roman"/>
                <a:ea typeface="Arial"/>
              </a:rPr>
              <a:t>Основным пользователем распределенной платформы является эксперимент MPD, доля которого составляет 90%.  С использованием </a:t>
            </a:r>
            <a:r>
              <a:rPr lang="en-US" sz="1800" b="0" strike="noStrike" spc="-1">
                <a:latin typeface="Times New Roman"/>
                <a:ea typeface="Arial"/>
              </a:rPr>
              <a:t>DIRAC</a:t>
            </a:r>
            <a:r>
              <a:rPr lang="ru-RU" sz="1800" b="0" strike="noStrike" spc="-1">
                <a:latin typeface="Times New Roman"/>
                <a:ea typeface="Arial"/>
              </a:rPr>
              <a:t> выполняется программа сеансов массового моделирования и реконструкции данных эксперимента MPD. </a:t>
            </a:r>
            <a:r>
              <a:rPr lang="ru-RU" sz="1800" b="0" strike="noStrike" spc="-1">
                <a:solidFill>
                  <a:srgbClr val="000000"/>
                </a:solidFill>
                <a:latin typeface="Times New Roman"/>
                <a:ea typeface="Arial"/>
              </a:rPr>
              <a:t> </a:t>
            </a:r>
            <a:r>
              <a:rPr lang="ru-RU" sz="1800" b="0" strike="noStrike" spc="-1">
                <a:solidFill>
                  <a:srgbClr val="000000"/>
                </a:solidFill>
                <a:latin typeface="+mn-lt"/>
                <a:ea typeface="+mn-ea"/>
              </a:rPr>
              <a:t>Распределённая инфраструктура также используется экспериментами Baikal-GVD, BM@N, SPD.</a:t>
            </a:r>
            <a:endParaRPr lang="en-US" sz="1800" b="0" strike="noStrike" spc="-1">
              <a:latin typeface="Arial"/>
            </a:endParaRPr>
          </a:p>
          <a:p>
            <a:pPr>
              <a:lnSpc>
                <a:spcPct val="100000"/>
              </a:lnSpc>
              <a:buNone/>
              <a:tabLst>
                <a:tab pos="0" algn="l"/>
              </a:tabLst>
            </a:pPr>
            <a:endParaRPr lang="en-US" sz="1800" b="0" strike="noStrike" spc="-1">
              <a:latin typeface="Arial"/>
            </a:endParaRPr>
          </a:p>
          <a:p>
            <a:pPr>
              <a:lnSpc>
                <a:spcPct val="100000"/>
              </a:lnSpc>
              <a:buNone/>
              <a:tabLst>
                <a:tab pos="0" algn="l"/>
              </a:tabLst>
            </a:pPr>
            <a:endParaRPr lang="en-US" sz="1800" b="0" strike="noStrike" spc="-1">
              <a:latin typeface="Arial"/>
            </a:endParaRPr>
          </a:p>
        </p:txBody>
      </p:sp>
      <p:sp>
        <p:nvSpPr>
          <p:cNvPr id="539" name="PlaceHolder 3"/>
          <p:cNvSpPr>
            <a:spLocks noGrp="1"/>
          </p:cNvSpPr>
          <p:nvPr>
            <p:ph type="sldNum"/>
          </p:nvPr>
        </p:nvSpPr>
        <p:spPr>
          <a:xfrm>
            <a:off x="3884760" y="8685360"/>
            <a:ext cx="2971440" cy="458280"/>
          </a:xfrm>
          <a:prstGeom prst="rect">
            <a:avLst/>
          </a:prstGeom>
          <a:noFill/>
          <a:ln w="0">
            <a:noFill/>
          </a:ln>
        </p:spPr>
        <p:txBody>
          <a:bodyPr anchor="b">
            <a:noAutofit/>
          </a:bodyPr>
          <a:lstStyle/>
          <a:p>
            <a:pPr algn="r">
              <a:lnSpc>
                <a:spcPct val="100000"/>
              </a:lnSpc>
              <a:buNone/>
            </a:pPr>
            <a:fld id="{3A113018-3B51-4430-B326-126AE8353C86}" type="slidenum">
              <a:rPr lang="ru-RU" sz="1200" b="0" strike="noStrike" spc="-1">
                <a:latin typeface="Times New Roman"/>
              </a:rPr>
              <a:t>13</a:t>
            </a:fld>
            <a:endParaRPr lang="en-US" sz="1200" b="0" strike="noStrike" spc="-1">
              <a:latin typeface="Times New Roman"/>
            </a:endParaRPr>
          </a:p>
        </p:txBody>
      </p:sp>
    </p:spTree>
    <p:extLst>
      <p:ext uri="{BB962C8B-B14F-4D97-AF65-F5344CB8AC3E}">
        <p14:creationId xmlns:p14="http://schemas.microsoft.com/office/powerpoint/2010/main" val="110741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0" name="PlaceHolder 1"/>
          <p:cNvSpPr>
            <a:spLocks noGrp="1" noRot="1" noChangeAspect="1"/>
          </p:cNvSpPr>
          <p:nvPr>
            <p:ph type="sldImg"/>
          </p:nvPr>
        </p:nvSpPr>
        <p:spPr>
          <a:xfrm>
            <a:off x="474840" y="530280"/>
            <a:ext cx="6135480" cy="3452400"/>
          </a:xfrm>
          <a:prstGeom prst="rect">
            <a:avLst/>
          </a:prstGeom>
          <a:ln w="0">
            <a:noFill/>
          </a:ln>
        </p:spPr>
      </p:sp>
      <p:sp>
        <p:nvSpPr>
          <p:cNvPr id="541" name="PlaceHolder 2"/>
          <p:cNvSpPr>
            <a:spLocks noGrp="1"/>
          </p:cNvSpPr>
          <p:nvPr>
            <p:ph type="body"/>
          </p:nvPr>
        </p:nvSpPr>
        <p:spPr>
          <a:xfrm>
            <a:off x="709920" y="4404600"/>
            <a:ext cx="5676120" cy="4570920"/>
          </a:xfrm>
          <a:prstGeom prst="rect">
            <a:avLst/>
          </a:prstGeom>
          <a:noFill/>
          <a:ln w="0">
            <a:noFill/>
          </a:ln>
        </p:spPr>
        <p:txBody>
          <a:bodyPr lIns="99000" tIns="49680" rIns="99000" bIns="49680" anchor="t">
            <a:noAutofit/>
          </a:bodyPr>
          <a:lstStyle/>
          <a:p>
            <a:pPr marL="216000" indent="-214560">
              <a:lnSpc>
                <a:spcPct val="100000"/>
              </a:lnSpc>
              <a:buNone/>
              <a:tabLst>
                <a:tab pos="0" algn="l"/>
              </a:tabLst>
            </a:pPr>
            <a:r>
              <a:rPr lang="ru-RU" sz="1200" b="0" strike="noStrike" spc="-1" dirty="0">
                <a:latin typeface="Arial"/>
              </a:rPr>
              <a:t>В предыдущие годы исследований в ЛРБ сделан большой задел в области радиобиологии и астробиологии. Получены новые данные о механизмах формирования и репарации генетических повреждений после облучения тяжелыми ионами. Проведены уникальные эксперименты на приматах. Разработан принципиально новый способ повышения эффективности лучевой терапии рака. Опубликована первая монография о биологических окаменелостях в метеоритах.</a:t>
            </a:r>
            <a:endParaRPr lang="en-US" sz="1200" b="0" strike="noStrike" spc="-1" dirty="0">
              <a:latin typeface="Arial"/>
            </a:endParaRPr>
          </a:p>
        </p:txBody>
      </p:sp>
      <p:sp>
        <p:nvSpPr>
          <p:cNvPr id="542" name="CustomShape 1"/>
          <p:cNvSpPr/>
          <p:nvPr/>
        </p:nvSpPr>
        <p:spPr>
          <a:xfrm>
            <a:off x="4021200" y="9721080"/>
            <a:ext cx="3072960" cy="510120"/>
          </a:xfrm>
          <a:prstGeom prst="rect">
            <a:avLst/>
          </a:prstGeom>
          <a:noFill/>
          <a:ln w="0">
            <a:noFill/>
          </a:ln>
        </p:spPr>
        <p:style>
          <a:lnRef idx="0">
            <a:scrgbClr r="0" g="0" b="0"/>
          </a:lnRef>
          <a:fillRef idx="0">
            <a:scrgbClr r="0" g="0" b="0"/>
          </a:fillRef>
          <a:effectRef idx="0">
            <a:scrgbClr r="0" g="0" b="0"/>
          </a:effectRef>
          <a:fontRef idx="minor"/>
        </p:style>
        <p:txBody>
          <a:bodyPr lIns="99000" tIns="49680" rIns="99000" bIns="49680" anchor="b">
            <a:noAutofit/>
          </a:bodyPr>
          <a:lstStyle/>
          <a:p>
            <a:pPr algn="r">
              <a:lnSpc>
                <a:spcPct val="100000"/>
              </a:lnSpc>
              <a:buNone/>
              <a:tabLst>
                <a:tab pos="0" algn="l"/>
              </a:tabLst>
            </a:pPr>
            <a:fld id="{CCB31512-66C2-4823-BC1F-86C6DAE484E4}" type="slidenum">
              <a:rPr lang="ru-RU" sz="1300" b="0" strike="noStrike" spc="-1">
                <a:solidFill>
                  <a:srgbClr val="000000"/>
                </a:solidFill>
                <a:latin typeface="Calibri"/>
                <a:ea typeface="+mn-ea"/>
              </a:rPr>
              <a:t>14</a:t>
            </a:fld>
            <a:endParaRPr lang="en-US" sz="1300" b="0" strike="noStrike" spc="-1">
              <a:latin typeface="Arial"/>
            </a:endParaRPr>
          </a:p>
        </p:txBody>
      </p:sp>
    </p:spTree>
    <p:extLst>
      <p:ext uri="{BB962C8B-B14F-4D97-AF65-F5344CB8AC3E}">
        <p14:creationId xmlns:p14="http://schemas.microsoft.com/office/powerpoint/2010/main" val="2897092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spc="-1" dirty="0">
                <a:solidFill>
                  <a:srgbClr val="002060"/>
                </a:solidFill>
                <a:latin typeface="+mn-lt"/>
                <a:ea typeface="+mn-ea"/>
                <a:cs typeface="+mn-cs"/>
              </a:rPr>
              <a:t>For the next two decades, the principal focus in heavy ion physics and spin physics, that will influence to a large extent the JINR strategic development is the timely completion of the JINR flagship facility - NICA. The aim of the NICA project is to create a world-class experimental infrastructure for fundamental research in contemporary High Energy Physics (HEP), applied research, and in development of novel nuclear power technology. The format of close </a:t>
            </a:r>
            <a:r>
              <a:rPr lang="en-US" sz="1200" kern="1200" spc="-1" dirty="0" err="1">
                <a:solidFill>
                  <a:srgbClr val="002060"/>
                </a:solidFill>
                <a:latin typeface="+mn-lt"/>
                <a:ea typeface="+mn-ea"/>
                <a:cs typeface="+mn-cs"/>
              </a:rPr>
              <a:t>interlaboratory</a:t>
            </a:r>
            <a:r>
              <a:rPr lang="en-US" sz="1200" kern="1200" spc="-1" dirty="0">
                <a:solidFill>
                  <a:srgbClr val="002060"/>
                </a:solidFill>
                <a:latin typeface="+mn-lt"/>
                <a:ea typeface="+mn-ea"/>
                <a:cs typeface="+mn-cs"/>
              </a:rPr>
              <a:t> cooperation will contribute to the development of modern detectors and to further achievements in the area of high-temperature superconductivity. This base should be utilized by a global scientific community of users from member and non-member states of JINR.</a:t>
            </a:r>
          </a:p>
        </p:txBody>
      </p:sp>
      <p:sp>
        <p:nvSpPr>
          <p:cNvPr id="4" name="Номер слайда 3"/>
          <p:cNvSpPr>
            <a:spLocks noGrp="1"/>
          </p:cNvSpPr>
          <p:nvPr>
            <p:ph type="sldNum" idx="10"/>
          </p:nvPr>
        </p:nvSpPr>
        <p:spPr/>
        <p:txBody>
          <a:bodyPr/>
          <a:lstStyle/>
          <a:p>
            <a:pPr algn="r">
              <a:buNone/>
            </a:pPr>
            <a:fld id="{5B29E8BE-984C-4B61-93CE-71774C50F946}" type="slidenum">
              <a:rPr lang="en-US" sz="1400" b="0" strike="noStrike" spc="-1" smtClean="0">
                <a:latin typeface="Times New Roman"/>
              </a:rPr>
              <a:t>19</a:t>
            </a:fld>
            <a:endParaRPr lang="en-US" sz="1400" b="0" strike="noStrike" spc="-1">
              <a:latin typeface="Times New Roman"/>
            </a:endParaRPr>
          </a:p>
        </p:txBody>
      </p:sp>
    </p:spTree>
    <p:extLst>
      <p:ext uri="{BB962C8B-B14F-4D97-AF65-F5344CB8AC3E}">
        <p14:creationId xmlns:p14="http://schemas.microsoft.com/office/powerpoint/2010/main" val="31631486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533400" y="763588"/>
            <a:ext cx="6704013" cy="3771900"/>
          </a:xfrm>
        </p:spPr>
      </p:sp>
      <p:sp>
        <p:nvSpPr>
          <p:cNvPr id="3" name="Заметки 2"/>
          <p:cNvSpPr>
            <a:spLocks noGrp="1"/>
          </p:cNvSpPr>
          <p:nvPr>
            <p:ph type="body" idx="1"/>
          </p:nvPr>
        </p:nvSpPr>
        <p:spPr/>
        <p:txBody>
          <a:bodyPr/>
          <a:lstStyle/>
          <a:p>
            <a:r>
              <a:rPr lang="ru-RU" dirty="0"/>
              <a:t>О возможности изучения на </a:t>
            </a:r>
            <a:r>
              <a:rPr lang="en-US" dirty="0"/>
              <a:t>NICA </a:t>
            </a:r>
            <a:r>
              <a:rPr lang="ru-RU" dirty="0"/>
              <a:t>столкновений изобарных ядер, имеющих тот же атомный номер, но разный заряд: в частности - не можем ли мы столкнуть свинец-208 и висмут-208? </a:t>
            </a:r>
            <a:br>
              <a:rPr lang="ru-RU" dirty="0"/>
            </a:br>
            <a:br>
              <a:rPr lang="ru-RU" dirty="0"/>
            </a:br>
            <a:r>
              <a:rPr lang="en-US" dirty="0"/>
              <a:t>RICH </a:t>
            </a:r>
            <a:r>
              <a:rPr lang="ru-RU" dirty="0"/>
              <a:t>закончил набор данных, но на последнем рабочем совещании (закрытом) они говорили об интересных результатах, которые могут быть очень важны для понимания структуры ядра. В этом плане низкие </a:t>
            </a:r>
            <a:br>
              <a:rPr lang="ru-RU" dirty="0"/>
            </a:br>
            <a:r>
              <a:rPr lang="ru-RU" dirty="0"/>
              <a:t>энергии </a:t>
            </a:r>
            <a:r>
              <a:rPr lang="en-US" dirty="0"/>
              <a:t>NICA </a:t>
            </a:r>
            <a:r>
              <a:rPr lang="ru-RU" dirty="0"/>
              <a:t>могут быть дополнительным преимуществом. Если столкновения идут с большим прицельным параметром, то возникают </a:t>
            </a:r>
            <a:br>
              <a:rPr lang="ru-RU" dirty="0"/>
            </a:br>
            <a:r>
              <a:rPr lang="ru-RU" dirty="0"/>
              <a:t>сильные электромагнитные поля и соответствующая физика - </a:t>
            </a:r>
            <a:r>
              <a:rPr lang="en-US" dirty="0"/>
              <a:t>Chiral Magnetic Effect. </a:t>
            </a:r>
            <a:br>
              <a:rPr lang="en-US" dirty="0"/>
            </a:br>
            <a:br>
              <a:rPr lang="en-US" dirty="0"/>
            </a:br>
            <a:r>
              <a:rPr lang="ru-RU" dirty="0"/>
              <a:t>Есть давние работы по теме. Например, </a:t>
            </a:r>
            <a:r>
              <a:rPr lang="ru-RU" dirty="0" err="1"/>
              <a:t>С.Волошин</a:t>
            </a:r>
            <a:r>
              <a:rPr lang="ru-RU" dirty="0"/>
              <a:t> (</a:t>
            </a:r>
            <a:r>
              <a:rPr lang="en-US" dirty="0"/>
              <a:t>Phys.Rev.Lett.105 (2010) 17230) </a:t>
            </a:r>
            <a:r>
              <a:rPr lang="ru-RU" dirty="0"/>
              <a:t>предлагает сталкивать </a:t>
            </a:r>
            <a:r>
              <a:rPr lang="en-US" dirty="0"/>
              <a:t>Ru-44 </a:t>
            </a:r>
            <a:r>
              <a:rPr lang="ru-RU" dirty="0"/>
              <a:t>и </a:t>
            </a:r>
            <a:r>
              <a:rPr lang="en-US" dirty="0"/>
              <a:t>Zr-40 (A=96). </a:t>
            </a:r>
            <a:br>
              <a:rPr lang="en-US" dirty="0"/>
            </a:br>
            <a:endParaRPr lang="ru-RU" dirty="0"/>
          </a:p>
        </p:txBody>
      </p:sp>
      <p:sp>
        <p:nvSpPr>
          <p:cNvPr id="4" name="Номер слайда 3"/>
          <p:cNvSpPr>
            <a:spLocks noGrp="1"/>
          </p:cNvSpPr>
          <p:nvPr>
            <p:ph type="sldNum" idx="10"/>
          </p:nvPr>
        </p:nvSpPr>
        <p:spPr/>
        <p:txBody>
          <a:bodyPr/>
          <a:lstStyle/>
          <a:p>
            <a:pPr algn="r">
              <a:buNone/>
            </a:pPr>
            <a:fld id="{5B29E8BE-984C-4B61-93CE-71774C50F946}" type="slidenum">
              <a:rPr lang="en-US" sz="1400" b="0" strike="noStrike" spc="-1" smtClean="0">
                <a:latin typeface="Times New Roman"/>
              </a:rPr>
              <a:t>20</a:t>
            </a:fld>
            <a:endParaRPr lang="en-US" sz="1400" b="0" strike="noStrike" spc="-1">
              <a:latin typeface="Times New Roman"/>
            </a:endParaRPr>
          </a:p>
        </p:txBody>
      </p:sp>
    </p:spTree>
    <p:extLst>
      <p:ext uri="{BB962C8B-B14F-4D97-AF65-F5344CB8AC3E}">
        <p14:creationId xmlns:p14="http://schemas.microsoft.com/office/powerpoint/2010/main" val="6907502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4" name="PlaceHolder 2"/>
          <p:cNvSpPr>
            <a:spLocks noGrp="1"/>
          </p:cNvSpPr>
          <p:nvPr>
            <p:ph/>
          </p:nvPr>
        </p:nvSpPr>
        <p:spPr>
          <a:xfrm>
            <a:off x="609480" y="160452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5" name="PlaceHolder 3"/>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7"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8"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9"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0" name="PlaceHolder 5"/>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2" name="PlaceHolder 2"/>
          <p:cNvSpPr>
            <a:spLocks noGrp="1"/>
          </p:cNvSpPr>
          <p:nvPr>
            <p:ph/>
          </p:nvPr>
        </p:nvSpPr>
        <p:spPr>
          <a:xfrm>
            <a:off x="60948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3" name="PlaceHolder 3"/>
          <p:cNvSpPr>
            <a:spLocks noGrp="1"/>
          </p:cNvSpPr>
          <p:nvPr>
            <p:ph/>
          </p:nvPr>
        </p:nvSpPr>
        <p:spPr>
          <a:xfrm>
            <a:off x="431964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4" name="PlaceHolder 4"/>
          <p:cNvSpPr>
            <a:spLocks noGrp="1"/>
          </p:cNvSpPr>
          <p:nvPr>
            <p:ph/>
          </p:nvPr>
        </p:nvSpPr>
        <p:spPr>
          <a:xfrm>
            <a:off x="8029800" y="160452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5" name="PlaceHolder 5"/>
          <p:cNvSpPr>
            <a:spLocks noGrp="1"/>
          </p:cNvSpPr>
          <p:nvPr>
            <p:ph/>
          </p:nvPr>
        </p:nvSpPr>
        <p:spPr>
          <a:xfrm>
            <a:off x="60948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6" name="PlaceHolder 6"/>
          <p:cNvSpPr>
            <a:spLocks noGrp="1"/>
          </p:cNvSpPr>
          <p:nvPr>
            <p:ph/>
          </p:nvPr>
        </p:nvSpPr>
        <p:spPr>
          <a:xfrm>
            <a:off x="431964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37" name="PlaceHolder 7"/>
          <p:cNvSpPr>
            <a:spLocks noGrp="1"/>
          </p:cNvSpPr>
          <p:nvPr>
            <p:ph/>
          </p:nvPr>
        </p:nvSpPr>
        <p:spPr>
          <a:xfrm>
            <a:off x="8029800" y="3682080"/>
            <a:ext cx="353304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5" name="PlaceHolder 2"/>
          <p:cNvSpPr>
            <a:spLocks noGrp="1"/>
          </p:cNvSpPr>
          <p:nvPr>
            <p:ph/>
          </p:nvPr>
        </p:nvSpPr>
        <p:spPr>
          <a:xfrm>
            <a:off x="609480" y="1604520"/>
            <a:ext cx="10972440" cy="397728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7"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8"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a:noFill/>
          <a:ln w="0">
            <a:noFill/>
          </a:ln>
        </p:spPr>
        <p:txBody>
          <a:bodyPr lIns="0" tIns="0" rIns="0" bIns="0" anchor="ctr">
            <a:noAutofit/>
          </a:bodyPr>
          <a:lstStyle/>
          <a:p>
            <a:pPr algn="ctr">
              <a:buNone/>
            </a:pPr>
            <a:endParaRPr lang="en-US" sz="3200" b="0" strike="noStrike" spc="-1">
              <a:latin typeface="Aria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2"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3" name="PlaceHolder 3"/>
          <p:cNvSpPr>
            <a:spLocks noGrp="1"/>
          </p:cNvSpPr>
          <p:nvPr>
            <p:ph/>
          </p:nvPr>
        </p:nvSpPr>
        <p:spPr>
          <a:xfrm>
            <a:off x="623196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4" name="PlaceHolder 4"/>
          <p:cNvSpPr>
            <a:spLocks noGrp="1"/>
          </p:cNvSpPr>
          <p:nvPr>
            <p:ph/>
          </p:nvPr>
        </p:nvSpPr>
        <p:spPr>
          <a:xfrm>
            <a:off x="60948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16" name="PlaceHolder 2"/>
          <p:cNvSpPr>
            <a:spLocks noGrp="1"/>
          </p:cNvSpPr>
          <p:nvPr>
            <p:ph/>
          </p:nvPr>
        </p:nvSpPr>
        <p:spPr>
          <a:xfrm>
            <a:off x="609480" y="1604520"/>
            <a:ext cx="5354280" cy="397728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7"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18" name="PlaceHolder 4"/>
          <p:cNvSpPr>
            <a:spLocks noGrp="1"/>
          </p:cNvSpPr>
          <p:nvPr>
            <p:ph/>
          </p:nvPr>
        </p:nvSpPr>
        <p:spPr>
          <a:xfrm>
            <a:off x="6231960" y="368208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endParaRPr lang="en-US" sz="4400" b="0" strike="noStrike" spc="-1">
              <a:latin typeface="Arial"/>
            </a:endParaRPr>
          </a:p>
        </p:txBody>
      </p:sp>
      <p:sp>
        <p:nvSpPr>
          <p:cNvPr id="20" name="PlaceHolder 2"/>
          <p:cNvSpPr>
            <a:spLocks noGrp="1"/>
          </p:cNvSpPr>
          <p:nvPr>
            <p:ph/>
          </p:nvPr>
        </p:nvSpPr>
        <p:spPr>
          <a:xfrm>
            <a:off x="60948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1" name="PlaceHolder 3"/>
          <p:cNvSpPr>
            <a:spLocks noGrp="1"/>
          </p:cNvSpPr>
          <p:nvPr>
            <p:ph/>
          </p:nvPr>
        </p:nvSpPr>
        <p:spPr>
          <a:xfrm>
            <a:off x="6231960" y="1604520"/>
            <a:ext cx="5354280" cy="1896840"/>
          </a:xfrm>
          <a:prstGeom prst="rect">
            <a:avLst/>
          </a:prstGeom>
          <a:noFill/>
          <a:ln w="0">
            <a:noFill/>
          </a:ln>
        </p:spPr>
        <p:txBody>
          <a:bodyPr lIns="0" tIns="0" rIns="0" bIns="0" anchor="t">
            <a:normAutofit/>
          </a:bodyPr>
          <a:lstStyle/>
          <a:p>
            <a:endParaRPr lang="en-US" sz="3200" b="0" strike="noStrike" spc="-1">
              <a:latin typeface="Arial"/>
            </a:endParaRPr>
          </a:p>
        </p:txBody>
      </p:sp>
      <p:sp>
        <p:nvSpPr>
          <p:cNvPr id="22" name="PlaceHolder 4"/>
          <p:cNvSpPr>
            <a:spLocks noGrp="1"/>
          </p:cNvSpPr>
          <p:nvPr>
            <p:ph/>
          </p:nvPr>
        </p:nvSpPr>
        <p:spPr>
          <a:xfrm>
            <a:off x="609480" y="3682080"/>
            <a:ext cx="10972440" cy="1896840"/>
          </a:xfrm>
          <a:prstGeom prst="rect">
            <a:avLst/>
          </a:prstGeom>
          <a:noFill/>
          <a:ln w="0">
            <a:noFill/>
          </a:ln>
        </p:spPr>
        <p:txBody>
          <a:bodyPr lIns="0" tIns="0" rIns="0" bIns="0" anchor="t">
            <a:normAutofit/>
          </a:bodyPr>
          <a:lstStyle/>
          <a:p>
            <a:endParaRPr lang="en-US" sz="3200" b="0" strike="noStrike" spc="-1">
              <a:latin typeface="Arial"/>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algn="ctr">
              <a:buNone/>
            </a:pPr>
            <a:r>
              <a:rPr lang="en-US"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en-US"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US" sz="2800" b="0" strike="noStrike" spc="-1">
                <a:latin typeface="Arial"/>
              </a:rPr>
              <a:t>Second Outline Level</a:t>
            </a:r>
          </a:p>
          <a:p>
            <a:pPr marL="1296000" lvl="2" indent="-288000">
              <a:spcBef>
                <a:spcPts val="850"/>
              </a:spcBef>
              <a:buClr>
                <a:srgbClr val="000000"/>
              </a:buClr>
              <a:buSzPct val="45000"/>
              <a:buFont typeface="Wingdings" charset="2"/>
              <a:buChar char=""/>
            </a:pPr>
            <a:r>
              <a:rPr lang="en-US" sz="2400" b="0" strike="noStrike" spc="-1">
                <a:latin typeface="Arial"/>
              </a:rPr>
              <a:t>Third Outline Level</a:t>
            </a:r>
          </a:p>
          <a:p>
            <a:pPr marL="1728000" lvl="3" indent="-216000">
              <a:spcBef>
                <a:spcPts val="567"/>
              </a:spcBef>
              <a:buClr>
                <a:srgbClr val="000000"/>
              </a:buClr>
              <a:buSzPct val="75000"/>
              <a:buFont typeface="Symbol" charset="2"/>
              <a:buChar char=""/>
            </a:pPr>
            <a:r>
              <a:rPr lang="en-US" sz="2000" b="0" strike="noStrike" spc="-1">
                <a:latin typeface="Arial"/>
              </a:rPr>
              <a:t>Fourth Outline Level</a:t>
            </a:r>
          </a:p>
          <a:p>
            <a:pPr marL="2160000" lvl="4" indent="-216000">
              <a:spcBef>
                <a:spcPts val="283"/>
              </a:spcBef>
              <a:buClr>
                <a:srgbClr val="000000"/>
              </a:buClr>
              <a:buSzPct val="45000"/>
              <a:buFont typeface="Wingdings" charset="2"/>
              <a:buChar char=""/>
            </a:pPr>
            <a:r>
              <a:rPr lang="en-US" sz="2000" b="0" strike="noStrike" spc="-1">
                <a:latin typeface="Arial"/>
              </a:rPr>
              <a:t>Fifth Outline Level</a:t>
            </a:r>
          </a:p>
          <a:p>
            <a:pPr marL="2592000" lvl="5" indent="-216000">
              <a:spcBef>
                <a:spcPts val="283"/>
              </a:spcBef>
              <a:buClr>
                <a:srgbClr val="000000"/>
              </a:buClr>
              <a:buSzPct val="45000"/>
              <a:buFont typeface="Wingdings" charset="2"/>
              <a:buChar char=""/>
            </a:pPr>
            <a:r>
              <a:rPr lang="en-US" sz="2000" b="0" strike="noStrike" spc="-1">
                <a:latin typeface="Arial"/>
              </a:rPr>
              <a:t>Sixth Outline Level</a:t>
            </a:r>
          </a:p>
          <a:p>
            <a:pPr marL="3024000" lvl="6" indent="-216000">
              <a:spcBef>
                <a:spcPts val="283"/>
              </a:spcBef>
              <a:buClr>
                <a:srgbClr val="000000"/>
              </a:buClr>
              <a:buSzPct val="45000"/>
              <a:buFont typeface="Wingdings" charset="2"/>
              <a:buChar char=""/>
            </a:pPr>
            <a:r>
              <a:rPr lang="en-US" sz="2000" b="0" strike="noStrike" spc="-1">
                <a:latin typeface="Arial"/>
              </a:rPr>
              <a:t>Seventh Outline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59.png"/><Relationship Id="rId3" Type="http://schemas.openxmlformats.org/officeDocument/2006/relationships/image" Target="../media/image49.wmf"/><Relationship Id="rId7" Type="http://schemas.openxmlformats.org/officeDocument/2006/relationships/image" Target="../media/image53.png"/><Relationship Id="rId12" Type="http://schemas.openxmlformats.org/officeDocument/2006/relationships/image" Target="../media/image58.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52.wmf"/><Relationship Id="rId11" Type="http://schemas.openxmlformats.org/officeDocument/2006/relationships/image" Target="../media/image57.png"/><Relationship Id="rId5" Type="http://schemas.openxmlformats.org/officeDocument/2006/relationships/image" Target="../media/image51.wmf"/><Relationship Id="rId10" Type="http://schemas.openxmlformats.org/officeDocument/2006/relationships/image" Target="../media/image56.png"/><Relationship Id="rId4" Type="http://schemas.openxmlformats.org/officeDocument/2006/relationships/image" Target="../media/image50.jpeg"/><Relationship Id="rId9"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xml"/><Relationship Id="rId1" Type="http://schemas.openxmlformats.org/officeDocument/2006/relationships/slideLayout" Target="../slideLayouts/slideLayout1.xml"/><Relationship Id="rId5" Type="http://schemas.openxmlformats.org/officeDocument/2006/relationships/image" Target="../media/image62.png"/><Relationship Id="rId4" Type="http://schemas.openxmlformats.org/officeDocument/2006/relationships/image" Target="../media/image61.png"/></Relationships>
</file>

<file path=ppt/slides/_rels/slide12.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5.xml"/><Relationship Id="rId1" Type="http://schemas.openxmlformats.org/officeDocument/2006/relationships/slideLayout" Target="../slideLayouts/slideLayout1.xml"/><Relationship Id="rId5" Type="http://schemas.openxmlformats.org/officeDocument/2006/relationships/image" Target="../media/image65.wmf"/><Relationship Id="rId4" Type="http://schemas.openxmlformats.org/officeDocument/2006/relationships/image" Target="../media/image64.jpeg"/></Relationships>
</file>

<file path=ppt/slides/_rels/slide13.xml.rels><?xml version="1.0" encoding="UTF-8" standalone="yes"?>
<Relationships xmlns="http://schemas.openxmlformats.org/package/2006/relationships"><Relationship Id="rId8" Type="http://schemas.openxmlformats.org/officeDocument/2006/relationships/image" Target="../media/image71.png"/><Relationship Id="rId3" Type="http://schemas.openxmlformats.org/officeDocument/2006/relationships/image" Target="../media/image66.png"/><Relationship Id="rId7" Type="http://schemas.openxmlformats.org/officeDocument/2006/relationships/image" Target="../media/image70.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69.png"/><Relationship Id="rId5" Type="http://schemas.openxmlformats.org/officeDocument/2006/relationships/image" Target="../media/image68.png"/><Relationship Id="rId10" Type="http://schemas.openxmlformats.org/officeDocument/2006/relationships/image" Target="../media/image73.jpeg"/><Relationship Id="rId4" Type="http://schemas.openxmlformats.org/officeDocument/2006/relationships/image" Target="../media/image67.png"/><Relationship Id="rId9" Type="http://schemas.openxmlformats.org/officeDocument/2006/relationships/image" Target="../media/image72.png"/></Relationships>
</file>

<file path=ppt/slides/_rels/slide14.xml.rels><?xml version="1.0" encoding="UTF-8" standalone="yes"?>
<Relationships xmlns="http://schemas.openxmlformats.org/package/2006/relationships"><Relationship Id="rId8" Type="http://schemas.openxmlformats.org/officeDocument/2006/relationships/image" Target="../media/image79.png"/><Relationship Id="rId13" Type="http://schemas.openxmlformats.org/officeDocument/2006/relationships/image" Target="../media/image84.png"/><Relationship Id="rId3" Type="http://schemas.openxmlformats.org/officeDocument/2006/relationships/image" Target="../media/image74.png"/><Relationship Id="rId7" Type="http://schemas.openxmlformats.org/officeDocument/2006/relationships/image" Target="../media/image78.png"/><Relationship Id="rId12" Type="http://schemas.openxmlformats.org/officeDocument/2006/relationships/image" Target="../media/image83.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77.png"/><Relationship Id="rId11" Type="http://schemas.openxmlformats.org/officeDocument/2006/relationships/image" Target="../media/image82.png"/><Relationship Id="rId5" Type="http://schemas.openxmlformats.org/officeDocument/2006/relationships/image" Target="../media/image76.png"/><Relationship Id="rId10" Type="http://schemas.openxmlformats.org/officeDocument/2006/relationships/image" Target="../media/image81.png"/><Relationship Id="rId4" Type="http://schemas.openxmlformats.org/officeDocument/2006/relationships/image" Target="../media/image75.png"/><Relationship Id="rId9" Type="http://schemas.openxmlformats.org/officeDocument/2006/relationships/image" Target="../media/image8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89.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91.png"/><Relationship Id="rId1" Type="http://schemas.openxmlformats.org/officeDocument/2006/relationships/slideLayout" Target="../slideLayouts/slideLayout1.xml"/><Relationship Id="rId5" Type="http://schemas.openxmlformats.org/officeDocument/2006/relationships/image" Target="../media/image94.jpeg"/><Relationship Id="rId4" Type="http://schemas.openxmlformats.org/officeDocument/2006/relationships/image" Target="../media/image93.png"/></Relationships>
</file>

<file path=ppt/slides/_rels/slide23.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1.xml"/><Relationship Id="rId4" Type="http://schemas.openxmlformats.org/officeDocument/2006/relationships/image" Target="../media/image99.jpeg"/></Relationships>
</file>

<file path=ppt/slides/_rels/slide25.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 Id="rId4" Type="http://schemas.openxmlformats.org/officeDocument/2006/relationships/image" Target="../media/image102.jpeg"/></Relationships>
</file>

<file path=ppt/slides/_rels/slide26.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xml"/><Relationship Id="rId4" Type="http://schemas.openxmlformats.org/officeDocument/2006/relationships/image" Target="../media/image105.jpeg"/></Relationships>
</file>

<file path=ppt/slides/_rels/slide27.xml.rels><?xml version="1.0" encoding="UTF-8" standalone="yes"?>
<Relationships xmlns="http://schemas.openxmlformats.org/package/2006/relationships"><Relationship Id="rId3" Type="http://schemas.openxmlformats.org/officeDocument/2006/relationships/image" Target="../media/image107.jpeg"/><Relationship Id="rId2" Type="http://schemas.openxmlformats.org/officeDocument/2006/relationships/image" Target="../media/image106.jpeg"/><Relationship Id="rId1" Type="http://schemas.openxmlformats.org/officeDocument/2006/relationships/slideLayout" Target="../slideLayouts/slideLayout1.xml"/><Relationship Id="rId4" Type="http://schemas.openxmlformats.org/officeDocument/2006/relationships/image" Target="../media/image108.jpeg"/></Relationships>
</file>

<file path=ppt/slides/_rels/slide28.xml.rels><?xml version="1.0" encoding="UTF-8" standalone="yes"?>
<Relationships xmlns="http://schemas.openxmlformats.org/package/2006/relationships"><Relationship Id="rId3" Type="http://schemas.openxmlformats.org/officeDocument/2006/relationships/image" Target="../media/image109.emf"/><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68.png"/></Relationships>
</file>

<file path=ppt/slides/_rels/slide3.xml.rels><?xml version="1.0" encoding="UTF-8" standalone="yes"?>
<Relationships xmlns="http://schemas.openxmlformats.org/package/2006/relationships"><Relationship Id="rId8" Type="http://schemas.openxmlformats.org/officeDocument/2006/relationships/image" Target="../media/image6.jpe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111.png"/></Relationships>
</file>

<file path=ppt/slides/_rels/slide31.xml.rels><?xml version="1.0" encoding="UTF-8" standalone="yes"?>
<Relationships xmlns="http://schemas.openxmlformats.org/package/2006/relationships"><Relationship Id="rId3" Type="http://schemas.openxmlformats.org/officeDocument/2006/relationships/image" Target="../media/image68.png"/><Relationship Id="rId7" Type="http://schemas.openxmlformats.org/officeDocument/2006/relationships/image" Target="../media/image115.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2.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19.jpeg"/></Relationships>
</file>

<file path=ppt/slides/_rels/slide35.xml.rels><?xml version="1.0" encoding="UTF-8" standalone="yes"?>
<Relationships xmlns="http://schemas.openxmlformats.org/package/2006/relationships"><Relationship Id="rId3" Type="http://schemas.openxmlformats.org/officeDocument/2006/relationships/image" Target="../media/image120.jpe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21.jpeg"/></Relationships>
</file>

<file path=ppt/slides/_rels/slide3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23.jpeg"/></Relationships>
</file>

<file path=ppt/slides/_rels/slide37.xml.rels><?xml version="1.0" encoding="UTF-8" standalone="yes"?>
<Relationships xmlns="http://schemas.openxmlformats.org/package/2006/relationships"><Relationship Id="rId8" Type="http://schemas.openxmlformats.org/officeDocument/2006/relationships/image" Target="../media/image128.png"/><Relationship Id="rId13" Type="http://schemas.openxmlformats.org/officeDocument/2006/relationships/image" Target="../media/image132.jpeg"/><Relationship Id="rId3" Type="http://schemas.openxmlformats.org/officeDocument/2006/relationships/image" Target="../media/image124.tif"/><Relationship Id="rId7" Type="http://schemas.openxmlformats.org/officeDocument/2006/relationships/image" Target="../media/image127.png"/><Relationship Id="rId12" Type="http://schemas.openxmlformats.org/officeDocument/2006/relationships/image" Target="../media/image131.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microsoft.com/office/2007/relationships/hdphoto" Target="../media/hdphoto2.wdp"/><Relationship Id="rId11" Type="http://schemas.openxmlformats.org/officeDocument/2006/relationships/image" Target="../media/image130.jpeg"/><Relationship Id="rId5" Type="http://schemas.openxmlformats.org/officeDocument/2006/relationships/image" Target="../media/image126.png"/><Relationship Id="rId10" Type="http://schemas.openxmlformats.org/officeDocument/2006/relationships/image" Target="../media/image129.png"/><Relationship Id="rId4" Type="http://schemas.openxmlformats.org/officeDocument/2006/relationships/image" Target="../media/image125.png"/><Relationship Id="rId9" Type="http://schemas.microsoft.com/office/2007/relationships/hdphoto" Target="../media/hdphoto3.wdp"/></Relationships>
</file>

<file path=ppt/slides/_rels/slide38.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135.png"/><Relationship Id="rId4" Type="http://schemas.openxmlformats.org/officeDocument/2006/relationships/image" Target="../media/image134.png"/></Relationships>
</file>

<file path=ppt/slides/_rels/slide39.xml.rels><?xml version="1.0" encoding="UTF-8" standalone="yes"?>
<Relationships xmlns="http://schemas.openxmlformats.org/package/2006/relationships"><Relationship Id="rId3" Type="http://schemas.openxmlformats.org/officeDocument/2006/relationships/image" Target="../media/image13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37.png"/></Relationships>
</file>

<file path=ppt/slides/_rels/slide4.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7.jpeg"/><Relationship Id="rId1" Type="http://schemas.openxmlformats.org/officeDocument/2006/relationships/slideLayout" Target="../slideLayouts/slideLayout2.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40.xml.rels><?xml version="1.0" encoding="UTF-8" standalone="yes"?>
<Relationships xmlns="http://schemas.openxmlformats.org/package/2006/relationships"><Relationship Id="rId3" Type="http://schemas.openxmlformats.org/officeDocument/2006/relationships/image" Target="../media/image138.png"/><Relationship Id="rId7" Type="http://schemas.openxmlformats.org/officeDocument/2006/relationships/image" Target="../media/image142.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41.wmf"/><Relationship Id="rId5" Type="http://schemas.openxmlformats.org/officeDocument/2006/relationships/image" Target="../media/image140.wmf"/><Relationship Id="rId4" Type="http://schemas.openxmlformats.org/officeDocument/2006/relationships/image" Target="../media/image139.jpeg"/></Relationships>
</file>

<file path=ppt/slides/_rels/slide41.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image" Target="../media/image143.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147.jpeg"/><Relationship Id="rId4" Type="http://schemas.openxmlformats.org/officeDocument/2006/relationships/image" Target="../media/image146.png"/></Relationships>
</file>

<file path=ppt/slides/_rels/slide43.xml.rels><?xml version="1.0" encoding="UTF-8" standalone="yes"?>
<Relationships xmlns="http://schemas.openxmlformats.org/package/2006/relationships"><Relationship Id="rId2" Type="http://schemas.openxmlformats.org/officeDocument/2006/relationships/image" Target="../media/image148.wmf"/><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149.gif"/><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150.jpeg"/><Relationship Id="rId1" Type="http://schemas.openxmlformats.org/officeDocument/2006/relationships/slideLayout" Target="../slideLayouts/slideLayout3.xml"/><Relationship Id="rId6" Type="http://schemas.openxmlformats.org/officeDocument/2006/relationships/image" Target="../media/image154.jpeg"/><Relationship Id="rId5" Type="http://schemas.openxmlformats.org/officeDocument/2006/relationships/image" Target="../media/image153.jpeg"/><Relationship Id="rId4" Type="http://schemas.openxmlformats.org/officeDocument/2006/relationships/image" Target="../media/image152.jpeg"/></Relationships>
</file>

<file path=ppt/slides/_rels/slide46.xml.rels><?xml version="1.0" encoding="UTF-8" standalone="yes"?>
<Relationships xmlns="http://schemas.openxmlformats.org/package/2006/relationships"><Relationship Id="rId2" Type="http://schemas.openxmlformats.org/officeDocument/2006/relationships/image" Target="../media/image155.png"/><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161.png"/><Relationship Id="rId3" Type="http://schemas.openxmlformats.org/officeDocument/2006/relationships/image" Target="../media/image156.png"/><Relationship Id="rId7" Type="http://schemas.openxmlformats.org/officeDocument/2006/relationships/image" Target="../media/image160.png"/><Relationship Id="rId12" Type="http://schemas.openxmlformats.org/officeDocument/2006/relationships/image" Target="../media/image164.png"/><Relationship Id="rId2" Type="http://schemas.openxmlformats.org/officeDocument/2006/relationships/notesSlide" Target="../notesSlides/notesSlide23.xml"/><Relationship Id="rId1" Type="http://schemas.openxmlformats.org/officeDocument/2006/relationships/slideLayout" Target="../slideLayouts/slideLayout1.xml"/><Relationship Id="rId6" Type="http://schemas.openxmlformats.org/officeDocument/2006/relationships/image" Target="../media/image159.jpeg"/><Relationship Id="rId11" Type="http://schemas.openxmlformats.org/officeDocument/2006/relationships/image" Target="../media/image163.png"/><Relationship Id="rId5" Type="http://schemas.openxmlformats.org/officeDocument/2006/relationships/image" Target="../media/image158.png"/><Relationship Id="rId10" Type="http://schemas.openxmlformats.org/officeDocument/2006/relationships/image" Target="../media/image6.jpeg"/><Relationship Id="rId4" Type="http://schemas.openxmlformats.org/officeDocument/2006/relationships/image" Target="../media/image157.jpeg"/><Relationship Id="rId9" Type="http://schemas.openxmlformats.org/officeDocument/2006/relationships/image" Target="../media/image162.png"/></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68.png"/><Relationship Id="rId5" Type="http://schemas.openxmlformats.org/officeDocument/2006/relationships/image" Target="../media/image167.png"/><Relationship Id="rId10" Type="http://schemas.openxmlformats.org/officeDocument/2006/relationships/image" Target="../media/image172.png"/><Relationship Id="rId4" Type="http://schemas.openxmlformats.org/officeDocument/2006/relationships/image" Target="../media/image166.png"/><Relationship Id="rId9" Type="http://schemas.openxmlformats.org/officeDocument/2006/relationships/image" Target="../media/image171.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jpeg"/><Relationship Id="rId1" Type="http://schemas.openxmlformats.org/officeDocument/2006/relationships/slideLayout" Target="../slideLayouts/slideLayout1.xml"/><Relationship Id="rId5" Type="http://schemas.openxmlformats.org/officeDocument/2006/relationships/image" Target="../media/image176.jpeg"/><Relationship Id="rId4" Type="http://schemas.openxmlformats.org/officeDocument/2006/relationships/image" Target="../media/image175.jpeg"/></Relationships>
</file>

<file path=ppt/slides/_rels/slide53.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78.emf"/><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179.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181.png"/><Relationship Id="rId4" Type="http://schemas.openxmlformats.org/officeDocument/2006/relationships/image" Target="../media/image180.png"/></Relationships>
</file>

<file path=ppt/slides/_rels/slide57.xml.rels><?xml version="1.0" encoding="UTF-8" standalone="yes"?>
<Relationships xmlns="http://schemas.openxmlformats.org/package/2006/relationships"><Relationship Id="rId8" Type="http://schemas.openxmlformats.org/officeDocument/2006/relationships/image" Target="../media/image187.png"/><Relationship Id="rId3" Type="http://schemas.openxmlformats.org/officeDocument/2006/relationships/image" Target="../media/image182.png"/><Relationship Id="rId7" Type="http://schemas.openxmlformats.org/officeDocument/2006/relationships/image" Target="../media/image186.emf"/><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85.jpg"/><Relationship Id="rId5" Type="http://schemas.openxmlformats.org/officeDocument/2006/relationships/image" Target="../media/image184.png"/><Relationship Id="rId4" Type="http://schemas.openxmlformats.org/officeDocument/2006/relationships/image" Target="../media/image183.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image" Target="../media/image16.png"/><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8" Type="http://schemas.openxmlformats.org/officeDocument/2006/relationships/image" Target="../media/image28.jpeg"/><Relationship Id="rId13" Type="http://schemas.openxmlformats.org/officeDocument/2006/relationships/image" Target="../media/image33.jpeg"/><Relationship Id="rId3" Type="http://schemas.openxmlformats.org/officeDocument/2006/relationships/image" Target="../media/image23.jpeg"/><Relationship Id="rId7" Type="http://schemas.openxmlformats.org/officeDocument/2006/relationships/image" Target="../media/image27.png"/><Relationship Id="rId12" Type="http://schemas.openxmlformats.org/officeDocument/2006/relationships/image" Target="../media/image32.jpeg"/><Relationship Id="rId2" Type="http://schemas.openxmlformats.org/officeDocument/2006/relationships/image" Target="../media/image22.jpeg"/><Relationship Id="rId1" Type="http://schemas.openxmlformats.org/officeDocument/2006/relationships/slideLayout" Target="../slideLayouts/slideLayout1.xml"/><Relationship Id="rId6" Type="http://schemas.openxmlformats.org/officeDocument/2006/relationships/image" Target="../media/image26.jpeg"/><Relationship Id="rId11" Type="http://schemas.openxmlformats.org/officeDocument/2006/relationships/image" Target="../media/image31.jpeg"/><Relationship Id="rId5" Type="http://schemas.openxmlformats.org/officeDocument/2006/relationships/image" Target="../media/image25.jpeg"/><Relationship Id="rId10" Type="http://schemas.openxmlformats.org/officeDocument/2006/relationships/image" Target="../media/image30.jpeg"/><Relationship Id="rId4" Type="http://schemas.openxmlformats.org/officeDocument/2006/relationships/image" Target="../media/image24.jpeg"/><Relationship Id="rId9" Type="http://schemas.openxmlformats.org/officeDocument/2006/relationships/image" Target="../media/image29.jpeg"/></Relationships>
</file>

<file path=ppt/slides/_rels/slide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9.png"/><Relationship Id="rId11" Type="http://schemas.openxmlformats.org/officeDocument/2006/relationships/image" Target="../media/image44.jpe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jpe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stomShape 2">
            <a:extLst>
              <a:ext uri="{FF2B5EF4-FFF2-40B4-BE49-F238E27FC236}">
                <a16:creationId xmlns:a16="http://schemas.microsoft.com/office/drawing/2014/main" id="{B38A0BA9-9A75-A243-98A8-1A831E40A7A3}"/>
              </a:ext>
            </a:extLst>
          </p:cNvPr>
          <p:cNvSpPr/>
          <p:nvPr/>
        </p:nvSpPr>
        <p:spPr>
          <a:xfrm>
            <a:off x="3838611" y="4225450"/>
            <a:ext cx="4309699" cy="703207"/>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ru-RU" sz="2000" b="1" spc="-1" dirty="0">
                <a:solidFill>
                  <a:srgbClr val="002060"/>
                </a:solidFill>
                <a:latin typeface="Calibri"/>
              </a:rPr>
              <a:t>Заседание НТС ОИЯИ</a:t>
            </a:r>
          </a:p>
          <a:p>
            <a:pPr algn="ctr">
              <a:tabLst>
                <a:tab pos="0" algn="l"/>
              </a:tabLst>
            </a:pPr>
            <a:r>
              <a:rPr lang="ru-RU" sz="2000" b="1" spc="-1" dirty="0">
                <a:solidFill>
                  <a:srgbClr val="002060"/>
                </a:solidFill>
                <a:latin typeface="Calibri"/>
              </a:rPr>
              <a:t>17.02.2022</a:t>
            </a:r>
            <a:endParaRPr lang="en-US" sz="2000" spc="-1" dirty="0">
              <a:latin typeface="Arial"/>
            </a:endParaRPr>
          </a:p>
        </p:txBody>
      </p:sp>
      <p:sp>
        <p:nvSpPr>
          <p:cNvPr id="3" name="CustomShape 2">
            <a:extLst>
              <a:ext uri="{FF2B5EF4-FFF2-40B4-BE49-F238E27FC236}">
                <a16:creationId xmlns:a16="http://schemas.microsoft.com/office/drawing/2014/main" id="{BA55DAC3-C0C7-8B44-A2B3-7EC4CEC194EB}"/>
              </a:ext>
            </a:extLst>
          </p:cNvPr>
          <p:cNvSpPr/>
          <p:nvPr/>
        </p:nvSpPr>
        <p:spPr>
          <a:xfrm>
            <a:off x="3838611" y="3207401"/>
            <a:ext cx="4309699" cy="384530"/>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ru-RU" sz="1929" spc="-1" dirty="0" err="1">
                <a:solidFill>
                  <a:srgbClr val="002060"/>
                </a:solidFill>
                <a:latin typeface="Calibri"/>
              </a:rPr>
              <a:t>Г.В.Трубников</a:t>
            </a:r>
            <a:endParaRPr lang="en-US" sz="1929" spc="-1" dirty="0">
              <a:latin typeface="Arial"/>
            </a:endParaRPr>
          </a:p>
        </p:txBody>
      </p:sp>
      <p:sp>
        <p:nvSpPr>
          <p:cNvPr id="4" name="Прямоугольник 3">
            <a:extLst>
              <a:ext uri="{FF2B5EF4-FFF2-40B4-BE49-F238E27FC236}">
                <a16:creationId xmlns:a16="http://schemas.microsoft.com/office/drawing/2014/main" id="{2014EC7F-F323-9548-98E7-76914F73665B}"/>
              </a:ext>
            </a:extLst>
          </p:cNvPr>
          <p:cNvSpPr/>
          <p:nvPr/>
        </p:nvSpPr>
        <p:spPr>
          <a:xfrm>
            <a:off x="1931827" y="1641849"/>
            <a:ext cx="8359330" cy="954107"/>
          </a:xfrm>
          <a:prstGeom prst="rect">
            <a:avLst/>
          </a:prstGeom>
        </p:spPr>
        <p:txBody>
          <a:bodyPr wrap="square">
            <a:spAutoFit/>
          </a:bodyPr>
          <a:lstStyle/>
          <a:p>
            <a:pPr algn="ctr"/>
            <a:r>
              <a:rPr lang="ru-RU" sz="2800" b="1" dirty="0">
                <a:solidFill>
                  <a:srgbClr val="002060"/>
                </a:solidFill>
              </a:rPr>
              <a:t>Концепция 7-летнего плана развития ОИЯИ на 2024-2030 гг.</a:t>
            </a:r>
          </a:p>
        </p:txBody>
      </p:sp>
    </p:spTree>
    <p:extLst>
      <p:ext uri="{BB962C8B-B14F-4D97-AF65-F5344CB8AC3E}">
        <p14:creationId xmlns:p14="http://schemas.microsoft.com/office/powerpoint/2010/main" val="14372922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9" name="TextBox 35"/>
          <p:cNvSpPr/>
          <p:nvPr/>
        </p:nvSpPr>
        <p:spPr>
          <a:xfrm>
            <a:off x="818280" y="38520"/>
            <a:ext cx="11716920" cy="425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2200" b="1" strike="noStrike" spc="-1">
                <a:solidFill>
                  <a:srgbClr val="0000FF"/>
                </a:solidFill>
                <a:latin typeface="Arial"/>
              </a:rPr>
              <a:t>Condensed Matter Research by Means of  Neutron Scattering, Main Results</a:t>
            </a:r>
            <a:endParaRPr lang="en-US" sz="2200" b="0" strike="noStrike" spc="-1">
              <a:latin typeface="Arial"/>
            </a:endParaRPr>
          </a:p>
        </p:txBody>
      </p:sp>
      <p:pic>
        <p:nvPicPr>
          <p:cNvPr id="440" name="Рисунок 46"/>
          <p:cNvPicPr/>
          <p:nvPr/>
        </p:nvPicPr>
        <p:blipFill>
          <a:blip r:embed="rId3"/>
          <a:stretch/>
        </p:blipFill>
        <p:spPr>
          <a:xfrm>
            <a:off x="229680" y="772560"/>
            <a:ext cx="3233520" cy="2391120"/>
          </a:xfrm>
          <a:prstGeom prst="rect">
            <a:avLst/>
          </a:prstGeom>
          <a:ln w="0">
            <a:noFill/>
          </a:ln>
        </p:spPr>
      </p:pic>
      <p:sp>
        <p:nvSpPr>
          <p:cNvPr id="441" name="TextBox 36"/>
          <p:cNvSpPr/>
          <p:nvPr/>
        </p:nvSpPr>
        <p:spPr>
          <a:xfrm>
            <a:off x="359640" y="3008880"/>
            <a:ext cx="3132720" cy="54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GB" sz="1400" b="1" strike="noStrike" spc="-1">
                <a:solidFill>
                  <a:srgbClr val="7030A0"/>
                </a:solidFill>
                <a:latin typeface="Calibri"/>
              </a:rPr>
              <a:t>Structural, electronic and magnetic phase diagram of magnetite Fe</a:t>
            </a:r>
            <a:r>
              <a:rPr lang="en-GB" sz="1400" b="1" strike="noStrike" spc="-1" baseline="-25000">
                <a:solidFill>
                  <a:srgbClr val="7030A0"/>
                </a:solidFill>
                <a:latin typeface="Calibri"/>
              </a:rPr>
              <a:t>3</a:t>
            </a:r>
            <a:r>
              <a:rPr lang="en-GB" sz="1400" b="1" strike="noStrike" spc="-1">
                <a:solidFill>
                  <a:srgbClr val="7030A0"/>
                </a:solidFill>
                <a:latin typeface="Calibri"/>
              </a:rPr>
              <a:t>O</a:t>
            </a:r>
            <a:r>
              <a:rPr lang="en-GB" sz="1400" b="1" strike="noStrike" spc="-1" baseline="-25000">
                <a:solidFill>
                  <a:srgbClr val="7030A0"/>
                </a:solidFill>
                <a:latin typeface="Calibri"/>
              </a:rPr>
              <a:t>4</a:t>
            </a:r>
            <a:endParaRPr lang="en-US" sz="1400" b="0" strike="noStrike" spc="-1">
              <a:latin typeface="Arial"/>
            </a:endParaRPr>
          </a:p>
        </p:txBody>
      </p:sp>
      <p:pic>
        <p:nvPicPr>
          <p:cNvPr id="442" name="Рисунок 47" descr="evolution2"/>
          <p:cNvPicPr/>
          <p:nvPr/>
        </p:nvPicPr>
        <p:blipFill>
          <a:blip r:embed="rId4"/>
          <a:stretch/>
        </p:blipFill>
        <p:spPr>
          <a:xfrm>
            <a:off x="2160" y="3779640"/>
            <a:ext cx="4103640" cy="1329480"/>
          </a:xfrm>
          <a:prstGeom prst="rect">
            <a:avLst/>
          </a:prstGeom>
          <a:ln w="9525">
            <a:noFill/>
          </a:ln>
        </p:spPr>
      </p:pic>
      <p:sp>
        <p:nvSpPr>
          <p:cNvPr id="443" name="TextBox 37"/>
          <p:cNvSpPr/>
          <p:nvPr/>
        </p:nvSpPr>
        <p:spPr>
          <a:xfrm>
            <a:off x="380520" y="5274360"/>
            <a:ext cx="3132720" cy="54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GB" sz="1400" b="1" strike="noStrike" spc="-1">
                <a:solidFill>
                  <a:srgbClr val="7030A0"/>
                </a:solidFill>
                <a:latin typeface="Calibri"/>
              </a:rPr>
              <a:t>Isothermal structural phase transitions in Fe</a:t>
            </a:r>
            <a:r>
              <a:rPr lang="en-GB" sz="1400" b="1" strike="noStrike" spc="-1" baseline="-25000">
                <a:solidFill>
                  <a:srgbClr val="7030A0"/>
                </a:solidFill>
                <a:latin typeface="Calibri"/>
              </a:rPr>
              <a:t>x</a:t>
            </a:r>
            <a:r>
              <a:rPr lang="en-GB" sz="1400" b="1" strike="noStrike" spc="-1">
                <a:solidFill>
                  <a:srgbClr val="7030A0"/>
                </a:solidFill>
                <a:latin typeface="Calibri"/>
              </a:rPr>
              <a:t>Ga giant magnetostrictive alloys</a:t>
            </a:r>
            <a:endParaRPr lang="en-US" sz="1400" b="0" strike="noStrike" spc="-1">
              <a:latin typeface="Arial"/>
            </a:endParaRPr>
          </a:p>
        </p:txBody>
      </p:sp>
      <p:grpSp>
        <p:nvGrpSpPr>
          <p:cNvPr id="448" name="Группа 5"/>
          <p:cNvGrpSpPr/>
          <p:nvPr/>
        </p:nvGrpSpPr>
        <p:grpSpPr>
          <a:xfrm>
            <a:off x="4243140" y="587880"/>
            <a:ext cx="3605400" cy="2454480"/>
            <a:chOff x="4182840" y="3282480"/>
            <a:chExt cx="3605400" cy="2454480"/>
          </a:xfrm>
        </p:grpSpPr>
        <p:grpSp>
          <p:nvGrpSpPr>
            <p:cNvPr id="449" name="Группа 6"/>
            <p:cNvGrpSpPr/>
            <p:nvPr/>
          </p:nvGrpSpPr>
          <p:grpSpPr>
            <a:xfrm>
              <a:off x="4182840" y="3562560"/>
              <a:ext cx="3605400" cy="2174400"/>
              <a:chOff x="4182840" y="3562560"/>
              <a:chExt cx="3605400" cy="2174400"/>
            </a:xfrm>
          </p:grpSpPr>
          <p:pic>
            <p:nvPicPr>
              <p:cNvPr id="450" name="Рисунок 50"/>
              <p:cNvPicPr/>
              <p:nvPr/>
            </p:nvPicPr>
            <p:blipFill>
              <a:blip r:embed="rId5"/>
              <a:srcRect l="16553" t="10439" r="12942" b="12752"/>
              <a:stretch/>
            </p:blipFill>
            <p:spPr>
              <a:xfrm>
                <a:off x="4285800" y="3562560"/>
                <a:ext cx="1725840" cy="2157840"/>
              </a:xfrm>
              <a:prstGeom prst="rect">
                <a:avLst/>
              </a:prstGeom>
              <a:ln w="0">
                <a:noFill/>
              </a:ln>
            </p:spPr>
          </p:pic>
          <p:pic>
            <p:nvPicPr>
              <p:cNvPr id="451" name="Рисунок 51"/>
              <p:cNvPicPr/>
              <p:nvPr/>
            </p:nvPicPr>
            <p:blipFill>
              <a:blip r:embed="rId6"/>
              <a:srcRect l="10004" t="10733" r="12499" b="12394"/>
              <a:stretch/>
            </p:blipFill>
            <p:spPr>
              <a:xfrm>
                <a:off x="5933160" y="3579120"/>
                <a:ext cx="1855080" cy="2157840"/>
              </a:xfrm>
              <a:prstGeom prst="rect">
                <a:avLst/>
              </a:prstGeom>
              <a:ln w="0">
                <a:noFill/>
              </a:ln>
            </p:spPr>
          </p:pic>
          <p:sp>
            <p:nvSpPr>
              <p:cNvPr id="452" name="Прямоугольник 22"/>
              <p:cNvSpPr/>
              <p:nvPr/>
            </p:nvSpPr>
            <p:spPr>
              <a:xfrm>
                <a:off x="6094440" y="5285160"/>
                <a:ext cx="912960" cy="33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9">
                    <a:solidFill>
                      <a:srgbClr val="000000"/>
                    </a:solidFill>
                    <a:latin typeface="Palatino Linotype"/>
                    <a:ea typeface="SimSun"/>
                  </a:rPr>
                  <a:t>SAXS</a:t>
                </a:r>
                <a:endParaRPr lang="en-US" sz="1600" b="0" strike="noStrike" spc="-1">
                  <a:latin typeface="Arial"/>
                </a:endParaRPr>
              </a:p>
            </p:txBody>
          </p:sp>
          <p:sp>
            <p:nvSpPr>
              <p:cNvPr id="453" name="Прямоугольник 23"/>
              <p:cNvSpPr/>
              <p:nvPr/>
            </p:nvSpPr>
            <p:spPr>
              <a:xfrm>
                <a:off x="4182840" y="5300640"/>
                <a:ext cx="888480" cy="333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en-US" sz="1600" b="1" strike="noStrike" spc="9">
                    <a:solidFill>
                      <a:srgbClr val="000000"/>
                    </a:solidFill>
                    <a:latin typeface="Palatino Linotype"/>
                    <a:ea typeface="SimSun"/>
                  </a:rPr>
                  <a:t>SANS</a:t>
                </a:r>
                <a:endParaRPr lang="en-US" sz="1600" b="0" strike="noStrike" spc="-1">
                  <a:latin typeface="Arial"/>
                </a:endParaRPr>
              </a:p>
            </p:txBody>
          </p:sp>
          <p:pic>
            <p:nvPicPr>
              <p:cNvPr id="454" name="Рисунок 52"/>
              <p:cNvPicPr/>
              <p:nvPr/>
            </p:nvPicPr>
            <p:blipFill>
              <a:blip r:embed="rId6"/>
              <a:srcRect l="44476" t="87440" r="41778" b="7868"/>
              <a:stretch/>
            </p:blipFill>
            <p:spPr>
              <a:xfrm>
                <a:off x="7455240" y="5591520"/>
                <a:ext cx="332640" cy="130320"/>
              </a:xfrm>
              <a:prstGeom prst="rect">
                <a:avLst/>
              </a:prstGeom>
              <a:ln w="0">
                <a:noFill/>
              </a:ln>
            </p:spPr>
          </p:pic>
          <p:pic>
            <p:nvPicPr>
              <p:cNvPr id="455" name="Рисунок 53"/>
              <p:cNvPicPr/>
              <p:nvPr/>
            </p:nvPicPr>
            <p:blipFill>
              <a:blip r:embed="rId6"/>
              <a:srcRect l="44476" t="87440" r="41778" b="7868"/>
              <a:stretch/>
            </p:blipFill>
            <p:spPr>
              <a:xfrm>
                <a:off x="5682600" y="5605200"/>
                <a:ext cx="332640" cy="130320"/>
              </a:xfrm>
              <a:prstGeom prst="rect">
                <a:avLst/>
              </a:prstGeom>
              <a:ln w="0">
                <a:noFill/>
              </a:ln>
            </p:spPr>
          </p:pic>
        </p:grpSp>
        <p:pic>
          <p:nvPicPr>
            <p:cNvPr id="456" name="Рисунок 54"/>
            <p:cNvPicPr/>
            <p:nvPr/>
          </p:nvPicPr>
          <p:blipFill>
            <a:blip r:embed="rId7"/>
            <a:stretch/>
          </p:blipFill>
          <p:spPr>
            <a:xfrm>
              <a:off x="4594680" y="4943880"/>
              <a:ext cx="243360" cy="251640"/>
            </a:xfrm>
            <a:prstGeom prst="rect">
              <a:avLst/>
            </a:prstGeom>
            <a:ln w="0">
              <a:noFill/>
            </a:ln>
          </p:spPr>
        </p:pic>
        <p:pic>
          <p:nvPicPr>
            <p:cNvPr id="457" name="Рисунок 55"/>
            <p:cNvPicPr/>
            <p:nvPr/>
          </p:nvPicPr>
          <p:blipFill>
            <a:blip r:embed="rId7"/>
            <a:stretch/>
          </p:blipFill>
          <p:spPr>
            <a:xfrm>
              <a:off x="4633200" y="4754880"/>
              <a:ext cx="243360" cy="251640"/>
            </a:xfrm>
            <a:prstGeom prst="rect">
              <a:avLst/>
            </a:prstGeom>
            <a:ln w="0">
              <a:noFill/>
            </a:ln>
          </p:spPr>
        </p:pic>
        <p:pic>
          <p:nvPicPr>
            <p:cNvPr id="458" name="Рисунок 56"/>
            <p:cNvPicPr/>
            <p:nvPr/>
          </p:nvPicPr>
          <p:blipFill>
            <a:blip r:embed="rId8"/>
            <a:stretch/>
          </p:blipFill>
          <p:spPr>
            <a:xfrm>
              <a:off x="7015320" y="4022280"/>
              <a:ext cx="643680" cy="574200"/>
            </a:xfrm>
            <a:prstGeom prst="rect">
              <a:avLst/>
            </a:prstGeom>
            <a:ln w="0">
              <a:noFill/>
            </a:ln>
          </p:spPr>
        </p:pic>
        <p:sp>
          <p:nvSpPr>
            <p:cNvPr id="459" name="Прямоугольник 24"/>
            <p:cNvSpPr/>
            <p:nvPr/>
          </p:nvSpPr>
          <p:spPr>
            <a:xfrm>
              <a:off x="4265640" y="3282480"/>
              <a:ext cx="3490560" cy="333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1" i="1" strike="noStrike" spc="97">
                  <a:solidFill>
                    <a:srgbClr val="002060"/>
                  </a:solidFill>
                  <a:latin typeface="Calibri"/>
                </a:rPr>
                <a:t>Structure of biohybrid components</a:t>
              </a:r>
              <a:endParaRPr lang="en-US" sz="1600" b="0" strike="noStrike" spc="-1">
                <a:latin typeface="Arial"/>
              </a:endParaRPr>
            </a:p>
          </p:txBody>
        </p:sp>
      </p:grpSp>
      <p:pic>
        <p:nvPicPr>
          <p:cNvPr id="460" name="Рисунок 57"/>
          <p:cNvPicPr/>
          <p:nvPr/>
        </p:nvPicPr>
        <p:blipFill>
          <a:blip r:embed="rId9"/>
          <a:stretch/>
        </p:blipFill>
        <p:spPr>
          <a:xfrm>
            <a:off x="9054000" y="1049040"/>
            <a:ext cx="2311200" cy="1834200"/>
          </a:xfrm>
          <a:prstGeom prst="rect">
            <a:avLst/>
          </a:prstGeom>
          <a:ln w="0">
            <a:noFill/>
          </a:ln>
        </p:spPr>
      </p:pic>
      <p:sp>
        <p:nvSpPr>
          <p:cNvPr id="461" name="TextBox 38"/>
          <p:cNvSpPr/>
          <p:nvPr/>
        </p:nvSpPr>
        <p:spPr>
          <a:xfrm>
            <a:off x="809640" y="547920"/>
            <a:ext cx="28652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1800" b="1" strike="noStrike" spc="-1">
                <a:solidFill>
                  <a:srgbClr val="006600"/>
                </a:solidFill>
                <a:latin typeface="Calibri"/>
              </a:rPr>
              <a:t>Crystalline Materials</a:t>
            </a:r>
            <a:endParaRPr lang="en-US" sz="1800" b="0" strike="noStrike" spc="-1">
              <a:latin typeface="Arial"/>
            </a:endParaRPr>
          </a:p>
        </p:txBody>
      </p:sp>
      <p:sp>
        <p:nvSpPr>
          <p:cNvPr id="462" name="TextBox 39"/>
          <p:cNvSpPr/>
          <p:nvPr/>
        </p:nvSpPr>
        <p:spPr>
          <a:xfrm>
            <a:off x="5265360" y="375006"/>
            <a:ext cx="28652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GB" sz="1800" b="1" strike="noStrike" spc="-1" dirty="0">
                <a:solidFill>
                  <a:srgbClr val="006600"/>
                </a:solidFill>
                <a:latin typeface="Calibri"/>
              </a:rPr>
              <a:t>Life Sciences</a:t>
            </a:r>
            <a:endParaRPr lang="en-US" sz="1800" b="0" strike="noStrike" spc="-1" dirty="0">
              <a:latin typeface="Arial"/>
            </a:endParaRPr>
          </a:p>
        </p:txBody>
      </p:sp>
      <p:sp>
        <p:nvSpPr>
          <p:cNvPr id="463" name="TextBox 40"/>
          <p:cNvSpPr/>
          <p:nvPr/>
        </p:nvSpPr>
        <p:spPr>
          <a:xfrm>
            <a:off x="8781840" y="587880"/>
            <a:ext cx="28652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GB" sz="1800" b="1" strike="noStrike" spc="-1">
                <a:solidFill>
                  <a:srgbClr val="006600"/>
                </a:solidFill>
                <a:latin typeface="Calibri"/>
              </a:rPr>
              <a:t>Applied Research</a:t>
            </a:r>
            <a:endParaRPr lang="en-US" sz="1800" b="0" strike="noStrike" spc="-1">
              <a:latin typeface="Arial"/>
            </a:endParaRPr>
          </a:p>
        </p:txBody>
      </p:sp>
      <p:sp>
        <p:nvSpPr>
          <p:cNvPr id="464" name="TextBox 41"/>
          <p:cNvSpPr/>
          <p:nvPr/>
        </p:nvSpPr>
        <p:spPr>
          <a:xfrm>
            <a:off x="8952480" y="2883600"/>
            <a:ext cx="291060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GB" sz="1400" b="1" strike="noStrike" spc="-1">
                <a:solidFill>
                  <a:srgbClr val="7030A0"/>
                </a:solidFill>
                <a:latin typeface="Calibri"/>
              </a:rPr>
              <a:t>Neutron tomography study of ancient golden amulet</a:t>
            </a:r>
            <a:endParaRPr lang="en-US" sz="1400" b="0" strike="noStrike" spc="-1">
              <a:latin typeface="Arial"/>
            </a:endParaRPr>
          </a:p>
        </p:txBody>
      </p:sp>
      <p:sp>
        <p:nvSpPr>
          <p:cNvPr id="465" name="TextBox 42"/>
          <p:cNvSpPr/>
          <p:nvPr/>
        </p:nvSpPr>
        <p:spPr>
          <a:xfrm>
            <a:off x="8130600" y="6008400"/>
            <a:ext cx="4043520" cy="72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GB" sz="1400" b="1" strike="noStrike" spc="-1">
                <a:solidFill>
                  <a:srgbClr val="7030A0"/>
                </a:solidFill>
                <a:latin typeface="Calibri"/>
              </a:rPr>
              <a:t>Neutron tomography and diffraction studies of coins of ancient</a:t>
            </a:r>
            <a:r>
              <a:rPr lang="ru-RU" sz="1400" b="1" strike="noStrike" spc="-1">
                <a:solidFill>
                  <a:srgbClr val="7030A0"/>
                </a:solidFill>
                <a:latin typeface="Calibri"/>
              </a:rPr>
              <a:t> </a:t>
            </a:r>
            <a:r>
              <a:rPr lang="en-GB" sz="1400" b="1" strike="noStrike" spc="-1">
                <a:solidFill>
                  <a:srgbClr val="7030A0"/>
                </a:solidFill>
                <a:latin typeface="Calibri"/>
              </a:rPr>
              <a:t>religious Greek coins – Charon’s obols</a:t>
            </a:r>
            <a:endParaRPr lang="en-US" sz="1400" b="0" strike="noStrike" spc="-1">
              <a:latin typeface="Arial"/>
            </a:endParaRPr>
          </a:p>
        </p:txBody>
      </p:sp>
      <p:pic>
        <p:nvPicPr>
          <p:cNvPr id="466" name="Рисунок 58"/>
          <p:cNvPicPr/>
          <p:nvPr/>
        </p:nvPicPr>
        <p:blipFill>
          <a:blip r:embed="rId10"/>
          <a:stretch/>
        </p:blipFill>
        <p:spPr>
          <a:xfrm>
            <a:off x="8548200" y="3411720"/>
            <a:ext cx="1437480" cy="831960"/>
          </a:xfrm>
          <a:prstGeom prst="rect">
            <a:avLst/>
          </a:prstGeom>
          <a:ln w="0">
            <a:noFill/>
          </a:ln>
        </p:spPr>
      </p:pic>
      <p:pic>
        <p:nvPicPr>
          <p:cNvPr id="467" name="Рисунок 59"/>
          <p:cNvPicPr/>
          <p:nvPr/>
        </p:nvPicPr>
        <p:blipFill>
          <a:blip r:embed="rId11"/>
          <a:stretch/>
        </p:blipFill>
        <p:spPr>
          <a:xfrm>
            <a:off x="10320840" y="3438000"/>
            <a:ext cx="1472400" cy="678960"/>
          </a:xfrm>
          <a:prstGeom prst="rect">
            <a:avLst/>
          </a:prstGeom>
          <a:ln w="0">
            <a:noFill/>
          </a:ln>
        </p:spPr>
      </p:pic>
      <p:pic>
        <p:nvPicPr>
          <p:cNvPr id="468" name="Рисунок 60"/>
          <p:cNvPicPr/>
          <p:nvPr/>
        </p:nvPicPr>
        <p:blipFill>
          <a:blip r:embed="rId12"/>
          <a:stretch/>
        </p:blipFill>
        <p:spPr>
          <a:xfrm>
            <a:off x="8844480" y="4148640"/>
            <a:ext cx="2863800" cy="1958400"/>
          </a:xfrm>
          <a:prstGeom prst="rect">
            <a:avLst/>
          </a:prstGeom>
          <a:ln w="0">
            <a:noFill/>
          </a:ln>
        </p:spPr>
      </p:pic>
      <p:sp>
        <p:nvSpPr>
          <p:cNvPr id="469" name="TextBox 43"/>
          <p:cNvSpPr/>
          <p:nvPr/>
        </p:nvSpPr>
        <p:spPr>
          <a:xfrm>
            <a:off x="58680" y="3495600"/>
            <a:ext cx="401616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200" b="0" i="1" strike="noStrike" spc="-1">
                <a:solidFill>
                  <a:srgbClr val="C00000"/>
                </a:solidFill>
                <a:latin typeface="Arial"/>
              </a:rPr>
              <a:t>D.P.Kozlenko et al., </a:t>
            </a:r>
            <a:r>
              <a:rPr lang="en-US" sz="1200" b="0" i="1" strike="noStrike" spc="-1">
                <a:solidFill>
                  <a:srgbClr val="C00000"/>
                </a:solidFill>
                <a:latin typeface="Arial"/>
                <a:ea typeface="Times New Roman"/>
              </a:rPr>
              <a:t>Scientific Reports 9,  4464 (2019)</a:t>
            </a:r>
            <a:endParaRPr lang="en-US" sz="1200" b="0" strike="noStrike" spc="-1">
              <a:latin typeface="Arial"/>
            </a:endParaRPr>
          </a:p>
        </p:txBody>
      </p:sp>
      <p:sp>
        <p:nvSpPr>
          <p:cNvPr id="470" name="TextBox 44"/>
          <p:cNvSpPr/>
          <p:nvPr/>
        </p:nvSpPr>
        <p:spPr>
          <a:xfrm>
            <a:off x="-30600" y="5834520"/>
            <a:ext cx="4213080" cy="272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200" b="0" i="1" strike="noStrike" spc="-1">
                <a:solidFill>
                  <a:srgbClr val="C00000"/>
                </a:solidFill>
                <a:latin typeface="Arial"/>
              </a:rPr>
              <a:t>A.M.Balagurov et al., Acta Crystallogr. B</a:t>
            </a:r>
            <a:r>
              <a:rPr lang="en-US" sz="1200" b="0" i="1" strike="noStrike" spc="-1">
                <a:solidFill>
                  <a:srgbClr val="C00000"/>
                </a:solidFill>
                <a:latin typeface="Arial"/>
                <a:ea typeface="Times New Roman"/>
              </a:rPr>
              <a:t> 75,  1024 (2019)</a:t>
            </a:r>
            <a:endParaRPr lang="en-US" sz="1200" b="0" strike="noStrike" spc="-1">
              <a:latin typeface="Arial"/>
            </a:endParaRPr>
          </a:p>
        </p:txBody>
      </p:sp>
      <p:sp>
        <p:nvSpPr>
          <p:cNvPr id="471" name="Прямоугольник 25"/>
          <p:cNvSpPr/>
          <p:nvPr/>
        </p:nvSpPr>
        <p:spPr>
          <a:xfrm>
            <a:off x="3837960" y="3079800"/>
            <a:ext cx="4578480" cy="48021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15000"/>
              </a:lnSpc>
              <a:buNone/>
              <a:tabLst>
                <a:tab pos="2552760" algn="l"/>
              </a:tabLst>
            </a:pPr>
            <a:r>
              <a:rPr lang="en-US" sz="1100" b="0" i="1" strike="noStrike" spc="-1" dirty="0">
                <a:solidFill>
                  <a:srgbClr val="C00000"/>
                </a:solidFill>
                <a:latin typeface="Arial"/>
                <a:ea typeface="Times New Roman"/>
              </a:rPr>
              <a:t>M.-</a:t>
            </a:r>
            <a:r>
              <a:rPr lang="en-US" sz="1100" b="0" i="1" strike="noStrike" spc="-1" dirty="0" err="1">
                <a:solidFill>
                  <a:srgbClr val="C00000"/>
                </a:solidFill>
                <a:latin typeface="Arial"/>
                <a:ea typeface="Times New Roman"/>
              </a:rPr>
              <a:t>E.Barbinta</a:t>
            </a:r>
            <a:r>
              <a:rPr lang="en-US" sz="1100" b="0" i="1" strike="noStrike" spc="-1" dirty="0">
                <a:solidFill>
                  <a:srgbClr val="C00000"/>
                </a:solidFill>
                <a:latin typeface="Arial"/>
                <a:ea typeface="Times New Roman"/>
              </a:rPr>
              <a:t>-</a:t>
            </a:r>
            <a:r>
              <a:rPr lang="en-US" sz="1100" b="0" i="1" strike="noStrike" spc="-1" dirty="0" err="1">
                <a:solidFill>
                  <a:srgbClr val="C00000"/>
                </a:solidFill>
                <a:latin typeface="Arial"/>
                <a:ea typeface="Times New Roman"/>
              </a:rPr>
              <a:t>Patrascu</a:t>
            </a:r>
            <a:r>
              <a:rPr lang="en-US" sz="1100" b="0" i="1" strike="noStrike" spc="-1" dirty="0">
                <a:solidFill>
                  <a:srgbClr val="C00000"/>
                </a:solidFill>
                <a:latin typeface="Arial"/>
                <a:ea typeface="Times New Roman"/>
              </a:rPr>
              <a:t>, </a:t>
            </a:r>
            <a:r>
              <a:rPr lang="en-US" sz="1100" b="0" i="1" strike="noStrike" spc="-1" dirty="0" err="1">
                <a:solidFill>
                  <a:srgbClr val="C00000"/>
                </a:solidFill>
                <a:latin typeface="Arial"/>
                <a:ea typeface="Times New Roman"/>
              </a:rPr>
              <a:t>Yu.Gorshkova</a:t>
            </a:r>
            <a:r>
              <a:rPr lang="en-US" sz="1100" b="0" i="1" strike="noStrike" spc="-1" dirty="0">
                <a:solidFill>
                  <a:srgbClr val="C00000"/>
                </a:solidFill>
                <a:latin typeface="Arial"/>
                <a:ea typeface="Times New Roman"/>
              </a:rPr>
              <a:t>; et al.  Materials 14, (2021).</a:t>
            </a:r>
            <a:endParaRPr lang="en-US" sz="1100" b="0" strike="noStrike" spc="-1" dirty="0">
              <a:latin typeface="Arial"/>
            </a:endParaRPr>
          </a:p>
          <a:p>
            <a:pPr algn="just">
              <a:lnSpc>
                <a:spcPct val="115000"/>
              </a:lnSpc>
              <a:buNone/>
              <a:tabLst>
                <a:tab pos="2552760" algn="l"/>
              </a:tabLst>
            </a:pPr>
            <a:r>
              <a:rPr lang="en-US" sz="1100" b="0" i="1" strike="noStrike" spc="-1" dirty="0">
                <a:solidFill>
                  <a:srgbClr val="C00000"/>
                </a:solidFill>
                <a:latin typeface="Arial"/>
                <a:ea typeface="Times New Roman"/>
              </a:rPr>
              <a:t>Yu. </a:t>
            </a:r>
            <a:r>
              <a:rPr lang="en-US" sz="1100" b="0" i="1" strike="noStrike" spc="-1" dirty="0" err="1">
                <a:solidFill>
                  <a:srgbClr val="C00000"/>
                </a:solidFill>
                <a:latin typeface="Arial"/>
                <a:ea typeface="Times New Roman"/>
              </a:rPr>
              <a:t>Gorshkova</a:t>
            </a:r>
            <a:r>
              <a:rPr lang="en-US" sz="1100" b="0" i="1" strike="noStrike" spc="-1" dirty="0">
                <a:solidFill>
                  <a:srgbClr val="C00000"/>
                </a:solidFill>
                <a:latin typeface="Arial"/>
                <a:ea typeface="Times New Roman"/>
              </a:rPr>
              <a:t>, M.-</a:t>
            </a:r>
            <a:r>
              <a:rPr lang="en-US" sz="1100" b="0" i="1" strike="noStrike" spc="-1" dirty="0" err="1">
                <a:solidFill>
                  <a:srgbClr val="C00000"/>
                </a:solidFill>
                <a:latin typeface="Arial"/>
                <a:ea typeface="Times New Roman"/>
              </a:rPr>
              <a:t>E.Barbinta</a:t>
            </a:r>
            <a:r>
              <a:rPr lang="en-US" sz="1100" b="0" i="1" strike="noStrike" spc="-1" dirty="0">
                <a:solidFill>
                  <a:srgbClr val="C00000"/>
                </a:solidFill>
                <a:latin typeface="Arial"/>
                <a:ea typeface="Times New Roman"/>
              </a:rPr>
              <a:t>-</a:t>
            </a:r>
            <a:r>
              <a:rPr lang="en-US" sz="1100" b="0" i="1" strike="noStrike" spc="-1" dirty="0" err="1">
                <a:solidFill>
                  <a:srgbClr val="C00000"/>
                </a:solidFill>
                <a:latin typeface="Arial"/>
                <a:ea typeface="Times New Roman"/>
              </a:rPr>
              <a:t>Patrascu</a:t>
            </a:r>
            <a:r>
              <a:rPr lang="en-US" sz="1100" b="0" i="1" strike="noStrike" spc="-1" dirty="0">
                <a:solidFill>
                  <a:srgbClr val="C00000"/>
                </a:solidFill>
                <a:latin typeface="Arial"/>
                <a:ea typeface="Times New Roman"/>
              </a:rPr>
              <a:t>; et al. Nanoma</a:t>
            </a:r>
            <a:r>
              <a:rPr lang="en-US" sz="1100" i="1" spc="-1" dirty="0">
                <a:solidFill>
                  <a:srgbClr val="C00000"/>
                </a:solidFill>
                <a:latin typeface="Arial"/>
                <a:ea typeface="Times New Roman"/>
              </a:rPr>
              <a:t>t.</a:t>
            </a:r>
            <a:r>
              <a:rPr lang="en-US" sz="1100" b="0" i="1" strike="noStrike" spc="-1" dirty="0">
                <a:solidFill>
                  <a:srgbClr val="C00000"/>
                </a:solidFill>
                <a:latin typeface="Arial"/>
                <a:ea typeface="Times New Roman"/>
              </a:rPr>
              <a:t>,11, (2021).</a:t>
            </a:r>
            <a:endParaRPr lang="en-US" sz="1100" b="0" strike="noStrike" spc="-1" dirty="0">
              <a:latin typeface="Arial"/>
            </a:endParaRPr>
          </a:p>
        </p:txBody>
      </p:sp>
      <p:sp>
        <p:nvSpPr>
          <p:cNvPr id="472" name="TextBox 45"/>
          <p:cNvSpPr/>
          <p:nvPr/>
        </p:nvSpPr>
        <p:spPr>
          <a:xfrm>
            <a:off x="8416440" y="6440040"/>
            <a:ext cx="381960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200" b="0" i="1" strike="noStrike" spc="-1">
                <a:solidFill>
                  <a:srgbClr val="C00000"/>
                </a:solidFill>
                <a:latin typeface="Arial"/>
                <a:ea typeface="Times New Roman"/>
              </a:rPr>
              <a:t>B.Bakirov, I.Saprykina, S.Kichanov et al., Journal of Imaging 7, 129 (2021). </a:t>
            </a:r>
            <a:endParaRPr lang="en-US" sz="1200" b="0" strike="noStrike" spc="-1">
              <a:latin typeface="Arial"/>
            </a:endParaRPr>
          </a:p>
        </p:txBody>
      </p:sp>
      <p:pic>
        <p:nvPicPr>
          <p:cNvPr id="37" name="Рисунок 61">
            <a:extLst>
              <a:ext uri="{FF2B5EF4-FFF2-40B4-BE49-F238E27FC236}">
                <a16:creationId xmlns:a16="http://schemas.microsoft.com/office/drawing/2014/main" id="{15BCE090-A9A8-994F-9109-BD332C3CD24F}"/>
              </a:ext>
            </a:extLst>
          </p:cNvPr>
          <p:cNvPicPr/>
          <p:nvPr/>
        </p:nvPicPr>
        <p:blipFill>
          <a:blip r:embed="rId13">
            <a:alphaModFix amt="40000"/>
          </a:blip>
          <a:stretch/>
        </p:blipFill>
        <p:spPr>
          <a:xfrm>
            <a:off x="4142340" y="3891502"/>
            <a:ext cx="4024800" cy="1869502"/>
          </a:xfrm>
          <a:prstGeom prst="rect">
            <a:avLst/>
          </a:prstGeom>
          <a:ln w="0">
            <a:solidFill>
              <a:srgbClr val="000000"/>
            </a:solidFill>
          </a:ln>
        </p:spPr>
      </p:pic>
      <p:sp>
        <p:nvSpPr>
          <p:cNvPr id="38" name="Прямоугольник 2">
            <a:extLst>
              <a:ext uri="{FF2B5EF4-FFF2-40B4-BE49-F238E27FC236}">
                <a16:creationId xmlns:a16="http://schemas.microsoft.com/office/drawing/2014/main" id="{DC6B4B3B-AFEF-4E41-ADE2-FC98AD45D5EB}"/>
              </a:ext>
            </a:extLst>
          </p:cNvPr>
          <p:cNvSpPr/>
          <p:nvPr/>
        </p:nvSpPr>
        <p:spPr>
          <a:xfrm>
            <a:off x="4154368" y="5761004"/>
            <a:ext cx="4004345" cy="82954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1200" spc="-1" dirty="0">
                <a:solidFill>
                  <a:srgbClr val="C00000"/>
                </a:solidFill>
              </a:rPr>
              <a:t>Unique results towards tracking and counting single molecules: </a:t>
            </a:r>
            <a:r>
              <a:rPr lang="en-US" sz="1200" strike="noStrike" spc="-1" dirty="0">
                <a:solidFill>
                  <a:srgbClr val="000000"/>
                </a:solidFill>
                <a:latin typeface="Arial" panose="020B0604020202020204" pitchFamily="34" charset="0"/>
                <a:ea typeface="Calibri"/>
                <a:cs typeface="Arial" panose="020B0604020202020204" pitchFamily="34" charset="0"/>
              </a:rPr>
              <a:t>SERS spectra (top row) and co</a:t>
            </a:r>
            <a:r>
              <a:rPr lang="ru-RU" sz="1200" strike="noStrike" spc="-1" dirty="0" err="1">
                <a:solidFill>
                  <a:srgbClr val="000000"/>
                </a:solidFill>
                <a:latin typeface="Arial" panose="020B0604020202020204" pitchFamily="34" charset="0"/>
                <a:ea typeface="Times New Roman"/>
                <a:cs typeface="Arial" panose="020B0604020202020204" pitchFamily="34" charset="0"/>
              </a:rPr>
              <a:t>responding</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en-US" sz="1200" strike="noStrike" spc="-1" dirty="0">
                <a:solidFill>
                  <a:srgbClr val="000000"/>
                </a:solidFill>
                <a:latin typeface="Arial" panose="020B0604020202020204" pitchFamily="34" charset="0"/>
                <a:ea typeface="Times New Roman"/>
                <a:cs typeface="Arial" panose="020B0604020202020204" pitchFamily="34" charset="0"/>
              </a:rPr>
              <a:t>Raman</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ru-RU" sz="1200" strike="noStrike" spc="-1" dirty="0" err="1">
                <a:solidFill>
                  <a:srgbClr val="000000"/>
                </a:solidFill>
                <a:latin typeface="Arial" panose="020B0604020202020204" pitchFamily="34" charset="0"/>
                <a:ea typeface="Times New Roman"/>
                <a:cs typeface="Arial" panose="020B0604020202020204" pitchFamily="34" charset="0"/>
              </a:rPr>
              <a:t>maps</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ru-RU" sz="1200" strike="noStrike" spc="-1" dirty="0" err="1">
                <a:solidFill>
                  <a:srgbClr val="000000"/>
                </a:solidFill>
                <a:latin typeface="Arial" panose="020B0604020202020204" pitchFamily="34" charset="0"/>
                <a:ea typeface="Times New Roman"/>
                <a:cs typeface="Arial" panose="020B0604020202020204" pitchFamily="34" charset="0"/>
              </a:rPr>
              <a:t>bottom</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ru-RU" sz="1200" strike="noStrike" spc="-1" dirty="0" err="1">
                <a:solidFill>
                  <a:srgbClr val="000000"/>
                </a:solidFill>
                <a:latin typeface="Arial" panose="020B0604020202020204" pitchFamily="34" charset="0"/>
                <a:ea typeface="Times New Roman"/>
                <a:cs typeface="Arial" panose="020B0604020202020204" pitchFamily="34" charset="0"/>
              </a:rPr>
              <a:t>row</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ru-RU" sz="1200" strike="noStrike" spc="-1" dirty="0" err="1">
                <a:solidFill>
                  <a:srgbClr val="000000"/>
                </a:solidFill>
                <a:latin typeface="Arial" panose="020B0604020202020204" pitchFamily="34" charset="0"/>
                <a:ea typeface="Times New Roman"/>
                <a:cs typeface="Arial" panose="020B0604020202020204" pitchFamily="34" charset="0"/>
              </a:rPr>
              <a:t>for</a:t>
            </a:r>
            <a:r>
              <a:rPr lang="ru-RU" sz="1200" strike="noStrike" spc="-1" dirty="0">
                <a:solidFill>
                  <a:srgbClr val="000000"/>
                </a:solidFill>
                <a:latin typeface="Arial" panose="020B0604020202020204" pitchFamily="34" charset="0"/>
                <a:ea typeface="Times New Roman"/>
                <a:cs typeface="Arial" panose="020B0604020202020204" pitchFamily="34" charset="0"/>
              </a:rPr>
              <a:t> DTNB </a:t>
            </a:r>
            <a:r>
              <a:rPr lang="ru-RU" sz="1200" strike="noStrike" spc="-1" dirty="0" err="1">
                <a:solidFill>
                  <a:srgbClr val="000000"/>
                </a:solidFill>
                <a:latin typeface="Arial" panose="020B0604020202020204" pitchFamily="34" charset="0"/>
                <a:ea typeface="Times New Roman"/>
                <a:cs typeface="Arial" panose="020B0604020202020204" pitchFamily="34" charset="0"/>
              </a:rPr>
              <a:t>concentrations</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ru-RU" sz="1200" strike="noStrike" spc="-1" dirty="0" err="1">
                <a:solidFill>
                  <a:srgbClr val="000000"/>
                </a:solidFill>
                <a:latin typeface="Arial" panose="020B0604020202020204" pitchFamily="34" charset="0"/>
                <a:ea typeface="Times New Roman"/>
                <a:cs typeface="Arial" panose="020B0604020202020204" pitchFamily="34" charset="0"/>
              </a:rPr>
              <a:t>A</a:t>
            </a:r>
            <a:r>
              <a:rPr lang="ru-RU" sz="1200" strike="noStrike" spc="-1" dirty="0">
                <a:solidFill>
                  <a:srgbClr val="000000"/>
                </a:solidFill>
                <a:latin typeface="Arial" panose="020B0604020202020204" pitchFamily="34" charset="0"/>
                <a:ea typeface="Times New Roman"/>
                <a:cs typeface="Arial" panose="020B0604020202020204" pitchFamily="34" charset="0"/>
              </a:rPr>
              <a:t>) 10</a:t>
            </a:r>
            <a:r>
              <a:rPr lang="ru-RU" sz="1200" strike="noStrike" spc="-1" baseline="30000" dirty="0">
                <a:solidFill>
                  <a:srgbClr val="000000"/>
                </a:solidFill>
                <a:latin typeface="Arial" panose="020B0604020202020204" pitchFamily="34" charset="0"/>
                <a:ea typeface="Times New Roman"/>
                <a:cs typeface="Arial" panose="020B0604020202020204" pitchFamily="34" charset="0"/>
              </a:rPr>
              <a:t>-12</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ru-RU" sz="1200" strike="noStrike" spc="-1" dirty="0" err="1">
                <a:solidFill>
                  <a:srgbClr val="000000"/>
                </a:solidFill>
                <a:latin typeface="Arial" panose="020B0604020202020204" pitchFamily="34" charset="0"/>
                <a:ea typeface="Times New Roman"/>
                <a:cs typeface="Arial" panose="020B0604020202020204" pitchFamily="34" charset="0"/>
              </a:rPr>
              <a:t>M</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ru-RU" sz="1200" strike="noStrike" spc="-1" dirty="0" err="1">
                <a:solidFill>
                  <a:srgbClr val="000000"/>
                </a:solidFill>
                <a:latin typeface="Arial" panose="020B0604020202020204" pitchFamily="34" charset="0"/>
                <a:ea typeface="Times New Roman"/>
                <a:cs typeface="Arial" panose="020B0604020202020204" pitchFamily="34" charset="0"/>
              </a:rPr>
              <a:t>B</a:t>
            </a:r>
            <a:r>
              <a:rPr lang="ru-RU" sz="1200" strike="noStrike" spc="-1" dirty="0">
                <a:solidFill>
                  <a:srgbClr val="000000"/>
                </a:solidFill>
                <a:latin typeface="Arial" panose="020B0604020202020204" pitchFamily="34" charset="0"/>
                <a:ea typeface="Times New Roman"/>
                <a:cs typeface="Arial" panose="020B0604020202020204" pitchFamily="34" charset="0"/>
              </a:rPr>
              <a:t>) 10</a:t>
            </a:r>
            <a:r>
              <a:rPr lang="ru-RU" sz="1200" strike="noStrike" spc="-1" baseline="30000" dirty="0">
                <a:solidFill>
                  <a:srgbClr val="000000"/>
                </a:solidFill>
                <a:latin typeface="Arial" panose="020B0604020202020204" pitchFamily="34" charset="0"/>
                <a:ea typeface="Times New Roman"/>
                <a:cs typeface="Arial" panose="020B0604020202020204" pitchFamily="34" charset="0"/>
              </a:rPr>
              <a:t>-14</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ru-RU" sz="1200" strike="noStrike" spc="-1" dirty="0" err="1">
                <a:solidFill>
                  <a:srgbClr val="000000"/>
                </a:solidFill>
                <a:latin typeface="Arial" panose="020B0604020202020204" pitchFamily="34" charset="0"/>
                <a:ea typeface="Times New Roman"/>
                <a:cs typeface="Arial" panose="020B0604020202020204" pitchFamily="34" charset="0"/>
              </a:rPr>
              <a:t>M</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ru-RU" sz="1200" strike="noStrike" spc="-1" dirty="0" err="1">
                <a:solidFill>
                  <a:srgbClr val="000000"/>
                </a:solidFill>
                <a:latin typeface="Arial" panose="020B0604020202020204" pitchFamily="34" charset="0"/>
                <a:ea typeface="Times New Roman"/>
                <a:cs typeface="Arial" panose="020B0604020202020204" pitchFamily="34" charset="0"/>
              </a:rPr>
              <a:t>C</a:t>
            </a:r>
            <a:r>
              <a:rPr lang="ru-RU" sz="1200" strike="noStrike" spc="-1" dirty="0">
                <a:solidFill>
                  <a:srgbClr val="000000"/>
                </a:solidFill>
                <a:latin typeface="Arial" panose="020B0604020202020204" pitchFamily="34" charset="0"/>
                <a:ea typeface="Times New Roman"/>
                <a:cs typeface="Arial" panose="020B0604020202020204" pitchFamily="34" charset="0"/>
              </a:rPr>
              <a:t>) 10</a:t>
            </a:r>
            <a:r>
              <a:rPr lang="ru-RU" sz="1200" strike="noStrike" spc="-1" baseline="30000" dirty="0">
                <a:solidFill>
                  <a:srgbClr val="000000"/>
                </a:solidFill>
                <a:latin typeface="Arial" panose="020B0604020202020204" pitchFamily="34" charset="0"/>
                <a:ea typeface="Times New Roman"/>
                <a:cs typeface="Arial" panose="020B0604020202020204" pitchFamily="34" charset="0"/>
              </a:rPr>
              <a:t>-16</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ru-RU" sz="1200" strike="noStrike" spc="-1" dirty="0" err="1">
                <a:solidFill>
                  <a:srgbClr val="000000"/>
                </a:solidFill>
                <a:latin typeface="Arial" panose="020B0604020202020204" pitchFamily="34" charset="0"/>
                <a:ea typeface="Times New Roman"/>
                <a:cs typeface="Arial" panose="020B0604020202020204" pitchFamily="34" charset="0"/>
              </a:rPr>
              <a:t>M</a:t>
            </a:r>
            <a:r>
              <a:rPr lang="ru-RU" sz="1200" strike="noStrike" spc="-1" dirty="0">
                <a:solidFill>
                  <a:srgbClr val="000000"/>
                </a:solidFill>
                <a:latin typeface="Arial" panose="020B0604020202020204" pitchFamily="34" charset="0"/>
                <a:ea typeface="Times New Roman"/>
                <a:cs typeface="Arial" panose="020B0604020202020204" pitchFamily="34" charset="0"/>
              </a:rPr>
              <a:t>, </a:t>
            </a:r>
            <a:r>
              <a:rPr lang="ru-RU" sz="1200" strike="noStrike" spc="-1" dirty="0">
                <a:solidFill>
                  <a:srgbClr val="C00000"/>
                </a:solidFill>
                <a:latin typeface="Arial" panose="020B0604020202020204" pitchFamily="34" charset="0"/>
                <a:ea typeface="Times New Roman"/>
                <a:cs typeface="Arial" panose="020B0604020202020204" pitchFamily="34" charset="0"/>
              </a:rPr>
              <a:t>(</a:t>
            </a:r>
            <a:r>
              <a:rPr lang="ru-RU" sz="1200" strike="noStrike" spc="-1" dirty="0" err="1">
                <a:solidFill>
                  <a:srgbClr val="C00000"/>
                </a:solidFill>
                <a:latin typeface="Arial" panose="020B0604020202020204" pitchFamily="34" charset="0"/>
                <a:ea typeface="Times New Roman"/>
                <a:cs typeface="Arial" panose="020B0604020202020204" pitchFamily="34" charset="0"/>
              </a:rPr>
              <a:t>D</a:t>
            </a:r>
            <a:r>
              <a:rPr lang="ru-RU" sz="1200" strike="noStrike" spc="-1" dirty="0">
                <a:solidFill>
                  <a:srgbClr val="C00000"/>
                </a:solidFill>
                <a:latin typeface="Arial" panose="020B0604020202020204" pitchFamily="34" charset="0"/>
                <a:ea typeface="Times New Roman"/>
                <a:cs typeface="Arial" panose="020B0604020202020204" pitchFamily="34" charset="0"/>
              </a:rPr>
              <a:t>) 10</a:t>
            </a:r>
            <a:r>
              <a:rPr lang="ru-RU" sz="1200" strike="noStrike" spc="-1" baseline="30000" dirty="0">
                <a:solidFill>
                  <a:srgbClr val="C00000"/>
                </a:solidFill>
                <a:latin typeface="Arial" panose="020B0604020202020204" pitchFamily="34" charset="0"/>
                <a:ea typeface="Times New Roman"/>
                <a:cs typeface="Arial" panose="020B0604020202020204" pitchFamily="34" charset="0"/>
              </a:rPr>
              <a:t>-18</a:t>
            </a:r>
            <a:r>
              <a:rPr lang="en-US" sz="1200" strike="noStrike" spc="-1" baseline="30000" dirty="0">
                <a:solidFill>
                  <a:srgbClr val="C00000"/>
                </a:solidFill>
                <a:latin typeface="Arial" panose="020B0604020202020204" pitchFamily="34" charset="0"/>
                <a:ea typeface="Times New Roman"/>
                <a:cs typeface="Arial" panose="020B0604020202020204" pitchFamily="34" charset="0"/>
              </a:rPr>
              <a:t> </a:t>
            </a:r>
            <a:r>
              <a:rPr lang="en-US" sz="1200" strike="noStrike" spc="-1" dirty="0">
                <a:solidFill>
                  <a:srgbClr val="C00000"/>
                </a:solidFill>
                <a:latin typeface="Arial" panose="020B0604020202020204" pitchFamily="34" charset="0"/>
                <a:ea typeface="Times New Roman"/>
                <a:cs typeface="Arial" panose="020B0604020202020204" pitchFamily="34" charset="0"/>
              </a:rPr>
              <a:t>M</a:t>
            </a:r>
            <a:r>
              <a:rPr lang="en-US" sz="1200" strike="noStrike" spc="-1" dirty="0">
                <a:solidFill>
                  <a:srgbClr val="000000"/>
                </a:solidFill>
                <a:latin typeface="Arial" panose="020B0604020202020204" pitchFamily="34" charset="0"/>
                <a:ea typeface="Calibri"/>
                <a:cs typeface="Arial" panose="020B0604020202020204" pitchFamily="34" charset="0"/>
              </a:rPr>
              <a:t> </a:t>
            </a:r>
            <a:endParaRPr lang="en-US" sz="1200" strike="noStrike" spc="-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684963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5" name="TextBox 2"/>
          <p:cNvSpPr/>
          <p:nvPr/>
        </p:nvSpPr>
        <p:spPr>
          <a:xfrm>
            <a:off x="597960" y="38880"/>
            <a:ext cx="3701160" cy="570600"/>
          </a:xfrm>
          <a:prstGeom prst="rect">
            <a:avLst/>
          </a:prstGeom>
          <a:noFill/>
          <a:ln w="0">
            <a:noFill/>
          </a:ln>
          <a:effectLst>
            <a:outerShdw blurRad="50760" dist="50760" dir="5400000" algn="ctr" rotWithShape="0">
              <a:srgbClr val="000000">
                <a:alpha val="43000"/>
              </a:srgbClr>
            </a:outerShdw>
          </a:effectLst>
        </p:spPr>
        <p:style>
          <a:lnRef idx="0">
            <a:scrgbClr r="0" g="0" b="0"/>
          </a:lnRef>
          <a:fillRef idx="0">
            <a:scrgbClr r="0" g="0" b="0"/>
          </a:fillRef>
          <a:effectRef idx="0">
            <a:scrgbClr r="0" g="0" b="0"/>
          </a:effectRef>
          <a:fontRef idx="minor"/>
        </p:style>
        <p:txBody>
          <a:bodyPr wrap="none" lIns="82800" tIns="41400" rIns="82800" bIns="41400" anchor="t">
            <a:spAutoFit/>
          </a:bodyPr>
          <a:lstStyle/>
          <a:p>
            <a:pPr>
              <a:lnSpc>
                <a:spcPct val="100000"/>
              </a:lnSpc>
              <a:buNone/>
            </a:pPr>
            <a:r>
              <a:rPr lang="en-US" sz="3200" b="1" u="sng" strike="noStrike" spc="-1">
                <a:solidFill>
                  <a:srgbClr val="FF0000"/>
                </a:solidFill>
                <a:uFillTx/>
                <a:latin typeface="Times New Roman"/>
              </a:rPr>
              <a:t>Project</a:t>
            </a:r>
            <a:r>
              <a:rPr lang="ru-RU" sz="3200" b="1" u="sng" strike="noStrike" spc="-1">
                <a:solidFill>
                  <a:srgbClr val="FF0000"/>
                </a:solidFill>
                <a:uFillTx/>
                <a:latin typeface="Times New Roman"/>
              </a:rPr>
              <a:t> </a:t>
            </a:r>
            <a:r>
              <a:rPr lang="en-US" sz="3200" b="1" u="sng" strike="noStrike" spc="-1">
                <a:solidFill>
                  <a:srgbClr val="FF0000"/>
                </a:solidFill>
                <a:uFillTx/>
                <a:latin typeface="Times New Roman"/>
              </a:rPr>
              <a:t>Baikal-GVD</a:t>
            </a:r>
            <a:endParaRPr lang="en-US" sz="3200" b="0" strike="noStrike" spc="-1">
              <a:latin typeface="Arial"/>
            </a:endParaRPr>
          </a:p>
        </p:txBody>
      </p:sp>
      <p:pic>
        <p:nvPicPr>
          <p:cNvPr id="366" name="Picture 3"/>
          <p:cNvPicPr/>
          <p:nvPr/>
        </p:nvPicPr>
        <p:blipFill>
          <a:blip r:embed="rId3"/>
          <a:stretch/>
        </p:blipFill>
        <p:spPr>
          <a:xfrm>
            <a:off x="90000" y="111960"/>
            <a:ext cx="495000" cy="502920"/>
          </a:xfrm>
          <a:prstGeom prst="rect">
            <a:avLst/>
          </a:prstGeom>
          <a:ln w="0">
            <a:noFill/>
          </a:ln>
        </p:spPr>
      </p:pic>
      <p:pic>
        <p:nvPicPr>
          <p:cNvPr id="367" name="Рисунок 8"/>
          <p:cNvPicPr/>
          <p:nvPr/>
        </p:nvPicPr>
        <p:blipFill>
          <a:blip r:embed="rId4"/>
          <a:stretch/>
        </p:blipFill>
        <p:spPr>
          <a:xfrm>
            <a:off x="315360" y="1400040"/>
            <a:ext cx="4713480" cy="3800880"/>
          </a:xfrm>
          <a:prstGeom prst="rect">
            <a:avLst/>
          </a:prstGeom>
          <a:ln w="0">
            <a:noFill/>
          </a:ln>
        </p:spPr>
      </p:pic>
      <p:sp>
        <p:nvSpPr>
          <p:cNvPr id="368" name="Text Box 3"/>
          <p:cNvSpPr/>
          <p:nvPr/>
        </p:nvSpPr>
        <p:spPr>
          <a:xfrm>
            <a:off x="90000" y="5128920"/>
            <a:ext cx="5050800" cy="1218600"/>
          </a:xfrm>
          <a:prstGeom prst="rect">
            <a:avLst/>
          </a:prstGeom>
          <a:noFill/>
          <a:ln w="0">
            <a:noFill/>
          </a:ln>
        </p:spPr>
        <p:style>
          <a:lnRef idx="0">
            <a:scrgbClr r="0" g="0" b="0"/>
          </a:lnRef>
          <a:fillRef idx="0">
            <a:scrgbClr r="0" g="0" b="0"/>
          </a:fillRef>
          <a:effectRef idx="0">
            <a:scrgbClr r="0" g="0" b="0"/>
          </a:effectRef>
          <a:fontRef idx="minor"/>
        </p:style>
        <p:txBody>
          <a:bodyPr lIns="61200" tIns="30600" rIns="61200" bIns="30600" anchor="t">
            <a:noAutofit/>
          </a:bodyPr>
          <a:lstStyle/>
          <a:p>
            <a:pPr algn="ct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strike="noStrike" spc="-1">
                <a:solidFill>
                  <a:srgbClr val="000000"/>
                </a:solidFill>
                <a:latin typeface="Times New Roman"/>
              </a:rPr>
              <a:t>Effective volume 2021: 0.40 km</a:t>
            </a:r>
            <a:r>
              <a:rPr lang="en-US" sz="2000" b="1" strike="noStrike" spc="-1" baseline="33000">
                <a:solidFill>
                  <a:srgbClr val="000000"/>
                </a:solidFill>
                <a:latin typeface="Times New Roman"/>
              </a:rPr>
              <a:t>3 </a:t>
            </a:r>
            <a:r>
              <a:rPr lang="en-US" sz="2000" b="1" strike="noStrike" spc="-1">
                <a:solidFill>
                  <a:srgbClr val="000000"/>
                </a:solidFill>
                <a:latin typeface="Times New Roman"/>
              </a:rPr>
              <a:t>(cascade mode)</a:t>
            </a:r>
            <a:endParaRPr lang="en-US" sz="2000" b="0" strike="noStrike" spc="-1">
              <a:latin typeface="Arial"/>
            </a:endParaRPr>
          </a:p>
          <a:p>
            <a:pPr algn="ct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100" b="0" strike="noStrike" spc="-1">
                <a:solidFill>
                  <a:srgbClr val="000000"/>
                </a:solidFill>
                <a:latin typeface="Calibri"/>
              </a:rPr>
              <a:t> </a:t>
            </a:r>
            <a:r>
              <a:rPr lang="en-US" sz="2000" b="1" strike="noStrike" spc="-1">
                <a:solidFill>
                  <a:srgbClr val="FF0000"/>
                </a:solidFill>
                <a:latin typeface="Times New Roman"/>
              </a:rPr>
              <a:t>T</a:t>
            </a:r>
            <a:r>
              <a:rPr lang="en-GB" sz="2000" b="1" strike="noStrike" spc="-1">
                <a:solidFill>
                  <a:srgbClr val="FF0000"/>
                </a:solidFill>
                <a:latin typeface="Times New Roman"/>
              </a:rPr>
              <a:t>he largest neutrino telescope in the North hemisphere</a:t>
            </a:r>
            <a:endParaRPr lang="en-US" sz="2000" b="0" strike="noStrike" spc="-1">
              <a:latin typeface="Arial"/>
            </a:endParaRPr>
          </a:p>
        </p:txBody>
      </p:sp>
      <p:sp>
        <p:nvSpPr>
          <p:cNvPr id="369" name="Text Box 4"/>
          <p:cNvSpPr/>
          <p:nvPr/>
        </p:nvSpPr>
        <p:spPr>
          <a:xfrm>
            <a:off x="489960" y="850680"/>
            <a:ext cx="5050800" cy="407520"/>
          </a:xfrm>
          <a:prstGeom prst="rect">
            <a:avLst/>
          </a:prstGeom>
          <a:noFill/>
          <a:ln w="0">
            <a:noFill/>
          </a:ln>
        </p:spPr>
        <p:style>
          <a:lnRef idx="0">
            <a:scrgbClr r="0" g="0" b="0"/>
          </a:lnRef>
          <a:fillRef idx="0">
            <a:scrgbClr r="0" g="0" b="0"/>
          </a:fillRef>
          <a:effectRef idx="0">
            <a:scrgbClr r="0" g="0" b="0"/>
          </a:effectRef>
          <a:fontRef idx="minor"/>
        </p:style>
        <p:txBody>
          <a:bodyPr lIns="61200" tIns="30600" rIns="61200" bIns="30600" anchor="t">
            <a:noAutofit/>
          </a:bodyPr>
          <a:lstStyle/>
          <a:p>
            <a:pP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0" strike="noStrike" spc="-1">
                <a:solidFill>
                  <a:srgbClr val="000000"/>
                </a:solidFill>
                <a:latin typeface="Times New Roman"/>
              </a:rPr>
              <a:t>Status 2021:  8 clusters, 3 laser stations</a:t>
            </a:r>
            <a:endParaRPr lang="en-US" sz="2000" b="0" strike="noStrike" spc="-1">
              <a:latin typeface="Arial"/>
            </a:endParaRPr>
          </a:p>
        </p:txBody>
      </p:sp>
      <p:pic>
        <p:nvPicPr>
          <p:cNvPr id="370" name="Рисунок 9"/>
          <p:cNvPicPr/>
          <p:nvPr/>
        </p:nvPicPr>
        <p:blipFill>
          <a:blip r:embed="rId5"/>
          <a:stretch/>
        </p:blipFill>
        <p:spPr>
          <a:xfrm>
            <a:off x="5541120" y="1788120"/>
            <a:ext cx="6243120" cy="3748680"/>
          </a:xfrm>
          <a:prstGeom prst="rect">
            <a:avLst/>
          </a:prstGeom>
          <a:ln w="0">
            <a:noFill/>
          </a:ln>
        </p:spPr>
      </p:pic>
      <p:sp>
        <p:nvSpPr>
          <p:cNvPr id="371" name="Прямоугольник 14"/>
          <p:cNvSpPr/>
          <p:nvPr/>
        </p:nvSpPr>
        <p:spPr>
          <a:xfrm>
            <a:off x="5541120" y="615240"/>
            <a:ext cx="6095520" cy="1005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strike="noStrike" spc="-1">
                <a:solidFill>
                  <a:srgbClr val="000000"/>
                </a:solidFill>
                <a:latin typeface="Times New Roman"/>
              </a:rPr>
              <a:t>The </a:t>
            </a:r>
            <a:r>
              <a:rPr lang="en-GB" sz="2000" b="1" strike="noStrike" spc="-1">
                <a:solidFill>
                  <a:srgbClr val="FF0000"/>
                </a:solidFill>
                <a:latin typeface="Times New Roman"/>
              </a:rPr>
              <a:t>first 10 events </a:t>
            </a:r>
            <a:r>
              <a:rPr lang="en-GB" sz="2000" b="1" strike="noStrike" spc="-1">
                <a:solidFill>
                  <a:srgbClr val="000000"/>
                </a:solidFill>
                <a:latin typeface="Times New Roman"/>
              </a:rPr>
              <a:t>were selected as astrophysical neutrino candidates after the analysis of the 2018-2020 data</a:t>
            </a:r>
            <a:endParaRPr lang="en-US" sz="2000" b="0" strike="noStrike" spc="-1">
              <a:latin typeface="Arial"/>
            </a:endParaRPr>
          </a:p>
        </p:txBody>
      </p:sp>
      <p:sp>
        <p:nvSpPr>
          <p:cNvPr id="372" name="Прямоугольник 15"/>
          <p:cNvSpPr/>
          <p:nvPr/>
        </p:nvSpPr>
        <p:spPr>
          <a:xfrm>
            <a:off x="5554800" y="5537160"/>
            <a:ext cx="6388200" cy="106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600" b="1" i="1" strike="noStrike" spc="-1">
                <a:solidFill>
                  <a:srgbClr val="000000"/>
                </a:solidFill>
                <a:latin typeface="Times New Roman"/>
              </a:rPr>
              <a:t>Position of the first 10 candidates for astrophysical neutrino events in Baikal-GVD on a celestial map with FERMI-LAT sources in the galactic coordinate system. The inner and outer circles around the events correspond to the 50% and 90% detection probability.</a:t>
            </a:r>
            <a:endParaRPr lang="en-US" sz="1600" b="0" strike="noStrike" spc="-1">
              <a:latin typeface="Arial"/>
            </a:endParaRPr>
          </a:p>
        </p:txBody>
      </p:sp>
    </p:spTree>
    <p:extLst>
      <p:ext uri="{BB962C8B-B14F-4D97-AF65-F5344CB8AC3E}">
        <p14:creationId xmlns:p14="http://schemas.microsoft.com/office/powerpoint/2010/main" val="779113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Text Box 1"/>
          <p:cNvSpPr/>
          <p:nvPr/>
        </p:nvSpPr>
        <p:spPr>
          <a:xfrm>
            <a:off x="170280" y="2187360"/>
            <a:ext cx="5356440" cy="612720"/>
          </a:xfrm>
          <a:prstGeom prst="rect">
            <a:avLst/>
          </a:prstGeom>
          <a:noFill/>
          <a:ln w="0">
            <a:noFill/>
          </a:ln>
        </p:spPr>
        <p:style>
          <a:lnRef idx="0">
            <a:scrgbClr r="0" g="0" b="0"/>
          </a:lnRef>
          <a:fillRef idx="0">
            <a:scrgbClr r="0" g="0" b="0"/>
          </a:fillRef>
          <a:effectRef idx="0">
            <a:scrgbClr r="0" g="0" b="0"/>
          </a:effectRef>
          <a:fontRef idx="minor"/>
        </p:style>
        <p:txBody>
          <a:bodyPr lIns="0" tIns="34560" rIns="0" bIns="0" anchor="ctr">
            <a:noAutofit/>
          </a:bodyPr>
          <a:lstStyle/>
          <a:p>
            <a:pPr algn="ct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strike="noStrike" spc="-1">
                <a:solidFill>
                  <a:srgbClr val="002060"/>
                </a:solidFill>
                <a:latin typeface="Times New Roman"/>
              </a:rPr>
              <a:t>ATLAS Upgrade: Large Micromegas modules production</a:t>
            </a:r>
            <a:endParaRPr lang="en-US" sz="2000" b="0" strike="noStrike" spc="-1">
              <a:latin typeface="Arial"/>
            </a:endParaRPr>
          </a:p>
        </p:txBody>
      </p:sp>
      <p:sp>
        <p:nvSpPr>
          <p:cNvPr id="398" name="Text Box 2"/>
          <p:cNvSpPr/>
          <p:nvPr/>
        </p:nvSpPr>
        <p:spPr>
          <a:xfrm>
            <a:off x="102240" y="2908440"/>
            <a:ext cx="5520600" cy="1690560"/>
          </a:xfrm>
          <a:prstGeom prst="rect">
            <a:avLst/>
          </a:prstGeom>
          <a:noFill/>
          <a:ln w="0">
            <a:noFill/>
          </a:ln>
        </p:spPr>
        <p:style>
          <a:lnRef idx="0">
            <a:scrgbClr r="0" g="0" b="0"/>
          </a:lnRef>
          <a:fillRef idx="0">
            <a:scrgbClr r="0" g="0" b="0"/>
          </a:fillRef>
          <a:effectRef idx="0">
            <a:scrgbClr r="0" g="0" b="0"/>
          </a:effectRef>
          <a:fontRef idx="minor"/>
        </p:style>
        <p:txBody>
          <a:bodyPr lIns="108720" tIns="73440" rIns="108720" bIns="54360" anchor="t">
            <a:noAutofit/>
          </a:bodyPr>
          <a:lstStyle/>
          <a:p>
            <a:pPr marL="343080" indent="-343080">
              <a:lnSpc>
                <a:spcPct val="100000"/>
              </a:lnSpc>
              <a:buClr>
                <a:srgbClr val="000000"/>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strike="noStrike" spc="-1">
                <a:solidFill>
                  <a:srgbClr val="000000"/>
                </a:solidFill>
                <a:latin typeface="Times New Roman"/>
              </a:rPr>
              <a:t>33 LM2 Micromegas modules: assembled, tested,  certified</a:t>
            </a:r>
            <a:endParaRPr lang="en-US" sz="1800" b="0" strike="noStrike" spc="-1">
              <a:latin typeface="Arial"/>
            </a:endParaRPr>
          </a:p>
          <a:p>
            <a:pPr marL="343080" indent="-343080">
              <a:lnSpc>
                <a:spcPct val="100000"/>
              </a:lnSpc>
              <a:buClr>
                <a:srgbClr val="000000"/>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strike="noStrike" spc="-1">
                <a:solidFill>
                  <a:srgbClr val="000000"/>
                </a:solidFill>
                <a:latin typeface="Times New Roman"/>
              </a:rPr>
              <a:t>All modules are delivered to CERN</a:t>
            </a:r>
            <a:endParaRPr lang="en-US" sz="1800" b="0" strike="noStrike" spc="-1">
              <a:latin typeface="Arial"/>
            </a:endParaRPr>
          </a:p>
          <a:p>
            <a:pPr marL="343080" indent="-343080">
              <a:lnSpc>
                <a:spcPct val="100000"/>
              </a:lnSpc>
              <a:buClr>
                <a:srgbClr val="000000"/>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1800" b="1" strike="noStrike" spc="-1">
                <a:solidFill>
                  <a:srgbClr val="000000"/>
                </a:solidFill>
                <a:latin typeface="Times New Roman"/>
              </a:rPr>
              <a:t>Modules integration on NSW structures and commissioning at CERN is ongoing</a:t>
            </a:r>
            <a:endParaRPr lang="en-US" sz="1800" b="0" strike="noStrike" spc="-1">
              <a:latin typeface="Arial"/>
            </a:endParaRPr>
          </a:p>
        </p:txBody>
      </p:sp>
      <p:pic>
        <p:nvPicPr>
          <p:cNvPr id="399" name="Picture 13"/>
          <p:cNvPicPr/>
          <p:nvPr/>
        </p:nvPicPr>
        <p:blipFill>
          <a:blip r:embed="rId3"/>
          <a:stretch/>
        </p:blipFill>
        <p:spPr>
          <a:xfrm>
            <a:off x="148680" y="4620600"/>
            <a:ext cx="2865240" cy="1598760"/>
          </a:xfrm>
          <a:prstGeom prst="rect">
            <a:avLst/>
          </a:prstGeom>
          <a:ln w="0">
            <a:noFill/>
          </a:ln>
        </p:spPr>
      </p:pic>
      <p:pic>
        <p:nvPicPr>
          <p:cNvPr id="400" name="Picture 14"/>
          <p:cNvPicPr/>
          <p:nvPr/>
        </p:nvPicPr>
        <p:blipFill>
          <a:blip r:embed="rId4"/>
          <a:stretch/>
        </p:blipFill>
        <p:spPr>
          <a:xfrm>
            <a:off x="3468960" y="4626360"/>
            <a:ext cx="1814040" cy="2053440"/>
          </a:xfrm>
          <a:prstGeom prst="rect">
            <a:avLst/>
          </a:prstGeom>
          <a:ln w="0">
            <a:noFill/>
          </a:ln>
        </p:spPr>
      </p:pic>
      <p:sp>
        <p:nvSpPr>
          <p:cNvPr id="401" name="Text Box 7"/>
          <p:cNvSpPr/>
          <p:nvPr/>
        </p:nvSpPr>
        <p:spPr>
          <a:xfrm>
            <a:off x="3766320" y="39240"/>
            <a:ext cx="3366360" cy="459360"/>
          </a:xfrm>
          <a:prstGeom prst="rect">
            <a:avLst/>
          </a:prstGeom>
          <a:noFill/>
          <a:ln w="0">
            <a:noFill/>
          </a:ln>
        </p:spPr>
        <p:style>
          <a:lnRef idx="0">
            <a:scrgbClr r="0" g="0" b="0"/>
          </a:lnRef>
          <a:fillRef idx="0">
            <a:scrgbClr r="0" g="0" b="0"/>
          </a:fillRef>
          <a:effectRef idx="0">
            <a:scrgbClr r="0" g="0" b="0"/>
          </a:effectRef>
          <a:fontRef idx="minor"/>
        </p:style>
        <p:txBody>
          <a:bodyPr lIns="0" tIns="34560" rIns="0" bIns="0" anchor="ctr">
            <a:noAutofit/>
          </a:bodyPr>
          <a:lstStyle/>
          <a:p>
            <a:pPr algn="ctr">
              <a:lnSpc>
                <a:spcPct val="100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0" strike="noStrike" spc="-1" dirty="0">
                <a:solidFill>
                  <a:srgbClr val="FF0000"/>
                </a:solidFill>
                <a:latin typeface="Arial"/>
                <a:ea typeface="Microsoft YaHei"/>
              </a:rPr>
              <a:t>Particle Physics</a:t>
            </a:r>
            <a:endParaRPr lang="en-US" sz="2400" b="0" strike="noStrike" spc="-1" dirty="0">
              <a:latin typeface="Arial"/>
            </a:endParaRPr>
          </a:p>
        </p:txBody>
      </p:sp>
      <p:sp>
        <p:nvSpPr>
          <p:cNvPr id="402" name="Text Box 8"/>
          <p:cNvSpPr/>
          <p:nvPr/>
        </p:nvSpPr>
        <p:spPr>
          <a:xfrm>
            <a:off x="170280" y="348480"/>
            <a:ext cx="5627520" cy="1690560"/>
          </a:xfrm>
          <a:prstGeom prst="rect">
            <a:avLst/>
          </a:prstGeom>
          <a:noFill/>
          <a:ln w="0">
            <a:noFill/>
          </a:ln>
        </p:spPr>
        <p:style>
          <a:lnRef idx="0">
            <a:scrgbClr r="0" g="0" b="0"/>
          </a:lnRef>
          <a:fillRef idx="0">
            <a:scrgbClr r="0" g="0" b="0"/>
          </a:fillRef>
          <a:effectRef idx="0">
            <a:scrgbClr r="0" g="0" b="0"/>
          </a:effectRef>
          <a:fontRef idx="minor"/>
        </p:style>
        <p:txBody>
          <a:bodyPr lIns="0" tIns="34560" rIns="0" bIns="0" anchor="ctr">
            <a:noAutofit/>
          </a:bodyPr>
          <a:lstStyle/>
          <a:p>
            <a:pPr>
              <a:lnSpc>
                <a:spcPct val="100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strike="noStrike" spc="-1" dirty="0">
                <a:solidFill>
                  <a:srgbClr val="FF0000"/>
                </a:solidFill>
                <a:latin typeface="Times New Roman"/>
              </a:rPr>
              <a:t>JINR-ATLAS team</a:t>
            </a:r>
            <a:endParaRPr lang="en-US" sz="2400" b="0" strike="noStrike" spc="-1" dirty="0">
              <a:latin typeface="Arial"/>
            </a:endParaRPr>
          </a:p>
          <a:p>
            <a:pPr>
              <a:lnSpc>
                <a:spcPct val="100000"/>
              </a:lnSpc>
              <a:buNone/>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endParaRPr lang="en-US" sz="2400" b="0" strike="noStrike" spc="-1" dirty="0">
              <a:latin typeface="Arial"/>
            </a:endParaRPr>
          </a:p>
          <a:p>
            <a:pPr marL="343080" indent="-343080">
              <a:lnSpc>
                <a:spcPct val="100000"/>
              </a:lnSpc>
              <a:buClr>
                <a:srgbClr val="000000"/>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strike="noStrike" spc="-1" dirty="0">
                <a:solidFill>
                  <a:srgbClr val="000000"/>
                </a:solidFill>
                <a:latin typeface="Times New Roman"/>
              </a:rPr>
              <a:t>SM analyses @ ATLAS</a:t>
            </a:r>
            <a:endParaRPr lang="en-US" sz="2000" b="0" strike="noStrike" spc="-1" dirty="0">
              <a:latin typeface="Arial"/>
            </a:endParaRPr>
          </a:p>
          <a:p>
            <a:pPr marL="343080" indent="-343080">
              <a:lnSpc>
                <a:spcPct val="100000"/>
              </a:lnSpc>
              <a:buClr>
                <a:srgbClr val="000000"/>
              </a:buClr>
              <a:buFont typeface="Arial"/>
              <a:buChar char="•"/>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US" sz="2000" b="1" strike="noStrike" spc="-1" dirty="0">
                <a:solidFill>
                  <a:srgbClr val="000000"/>
                </a:solidFill>
                <a:latin typeface="Times New Roman"/>
              </a:rPr>
              <a:t>A search for the decays of stopped long-lived particles at √s = 13 </a:t>
            </a:r>
            <a:r>
              <a:rPr lang="en-US" sz="2000" b="1" strike="noStrike" spc="-1" dirty="0" err="1">
                <a:solidFill>
                  <a:srgbClr val="000000"/>
                </a:solidFill>
                <a:latin typeface="Times New Roman"/>
              </a:rPr>
              <a:t>TeV</a:t>
            </a:r>
            <a:endParaRPr lang="en-US" sz="2000" b="0" strike="noStrike" spc="-1" dirty="0">
              <a:latin typeface="Arial"/>
            </a:endParaRPr>
          </a:p>
        </p:txBody>
      </p:sp>
      <p:pic>
        <p:nvPicPr>
          <p:cNvPr id="403" name="Рисунок 28"/>
          <p:cNvPicPr/>
          <p:nvPr/>
        </p:nvPicPr>
        <p:blipFill>
          <a:blip r:embed="rId5"/>
          <a:stretch/>
        </p:blipFill>
        <p:spPr>
          <a:xfrm>
            <a:off x="5595120" y="1193760"/>
            <a:ext cx="6494040" cy="4827960"/>
          </a:xfrm>
          <a:prstGeom prst="rect">
            <a:avLst/>
          </a:prstGeom>
          <a:ln w="0">
            <a:noFill/>
          </a:ln>
        </p:spPr>
      </p:pic>
      <p:sp>
        <p:nvSpPr>
          <p:cNvPr id="404" name="Прямоугольник 1"/>
          <p:cNvSpPr/>
          <p:nvPr/>
        </p:nvSpPr>
        <p:spPr>
          <a:xfrm>
            <a:off x="7132680" y="241560"/>
            <a:ext cx="3180240" cy="456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tabLst>
                <a:tab pos="0" algn="l"/>
                <a:tab pos="457200" algn="l"/>
                <a:tab pos="914400" algn="l"/>
                <a:tab pos="1371600" algn="l"/>
                <a:tab pos="1828800" algn="l"/>
                <a:tab pos="2286000" algn="l"/>
                <a:tab pos="2743200" algn="l"/>
                <a:tab pos="3200400" algn="l"/>
                <a:tab pos="3657600" algn="l"/>
                <a:tab pos="4114800" algn="l"/>
                <a:tab pos="4572000" algn="l"/>
                <a:tab pos="5029200" algn="l"/>
                <a:tab pos="5486400" algn="l"/>
                <a:tab pos="5943600" algn="l"/>
                <a:tab pos="6400800" algn="l"/>
                <a:tab pos="6858000" algn="l"/>
                <a:tab pos="7315200" algn="l"/>
                <a:tab pos="7772400" algn="l"/>
                <a:tab pos="8229600" algn="l"/>
                <a:tab pos="8686800" algn="l"/>
                <a:tab pos="9144000" algn="l"/>
              </a:tabLst>
            </a:pPr>
            <a:r>
              <a:rPr lang="en-US" sz="2400" b="1" strike="noStrike" spc="-1">
                <a:solidFill>
                  <a:srgbClr val="FF0000"/>
                </a:solidFill>
                <a:latin typeface="Times New Roman"/>
              </a:rPr>
              <a:t>JINR-COMPASS team</a:t>
            </a:r>
            <a:endParaRPr lang="en-US" sz="2400" b="0" strike="noStrike" spc="-1">
              <a:latin typeface="Arial"/>
            </a:endParaRPr>
          </a:p>
        </p:txBody>
      </p:sp>
    </p:spTree>
    <p:extLst>
      <p:ext uri="{BB962C8B-B14F-4D97-AF65-F5344CB8AC3E}">
        <p14:creationId xmlns:p14="http://schemas.microsoft.com/office/powerpoint/2010/main" val="390403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 name="Рисунок 41"/>
          <p:cNvPicPr/>
          <p:nvPr/>
        </p:nvPicPr>
        <p:blipFill>
          <a:blip r:embed="rId3"/>
          <a:stretch/>
        </p:blipFill>
        <p:spPr>
          <a:xfrm>
            <a:off x="0" y="3453480"/>
            <a:ext cx="2811600" cy="1667160"/>
          </a:xfrm>
          <a:prstGeom prst="rect">
            <a:avLst/>
          </a:prstGeom>
          <a:ln w="0">
            <a:noFill/>
          </a:ln>
        </p:spPr>
      </p:pic>
      <p:pic>
        <p:nvPicPr>
          <p:cNvPr id="482" name="Рисунок 1"/>
          <p:cNvPicPr/>
          <p:nvPr/>
        </p:nvPicPr>
        <p:blipFill>
          <a:blip r:embed="rId4"/>
          <a:srcRect l="9377" t="13540" b="13692"/>
          <a:stretch/>
        </p:blipFill>
        <p:spPr>
          <a:xfrm>
            <a:off x="2972520" y="928440"/>
            <a:ext cx="4745520" cy="2408760"/>
          </a:xfrm>
          <a:prstGeom prst="rect">
            <a:avLst/>
          </a:prstGeom>
          <a:ln w="0">
            <a:noFill/>
          </a:ln>
        </p:spPr>
      </p:pic>
      <p:sp>
        <p:nvSpPr>
          <p:cNvPr id="483" name="Прямоугольник 3"/>
          <p:cNvSpPr/>
          <p:nvPr/>
        </p:nvSpPr>
        <p:spPr>
          <a:xfrm flipH="1">
            <a:off x="0" y="6480"/>
            <a:ext cx="12191760" cy="74772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sp>
        <p:nvSpPr>
          <p:cNvPr id="484" name="Прямоугольник 10"/>
          <p:cNvSpPr/>
          <p:nvPr/>
        </p:nvSpPr>
        <p:spPr>
          <a:xfrm>
            <a:off x="1056960" y="143280"/>
            <a:ext cx="9422280" cy="516960"/>
          </a:xfrm>
          <a:prstGeom prst="rect">
            <a:avLst/>
          </a:prstGeom>
          <a:noFill/>
          <a:ln w="0">
            <a:noFill/>
          </a:ln>
          <a:effectLst>
            <a:outerShdw blurRad="50760" dist="50760" dir="5400000" algn="ctr" rotWithShape="0">
              <a:schemeClr val="bg2">
                <a:lumMod val="10000"/>
              </a:scheme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GB" sz="2800" b="1" strike="noStrike" spc="-1">
                <a:solidFill>
                  <a:srgbClr val="FFFFFF"/>
                </a:solidFill>
                <a:latin typeface="Calibri"/>
              </a:rPr>
              <a:t>Information technologies  2017 – 2021</a:t>
            </a:r>
            <a:endParaRPr lang="en-US" sz="2800" b="0" strike="noStrike" spc="-1">
              <a:latin typeface="Arial"/>
            </a:endParaRPr>
          </a:p>
        </p:txBody>
      </p:sp>
      <p:pic>
        <p:nvPicPr>
          <p:cNvPr id="485" name="Рисунок 7"/>
          <p:cNvPicPr/>
          <p:nvPr/>
        </p:nvPicPr>
        <p:blipFill>
          <a:blip r:embed="rId5"/>
          <a:stretch/>
        </p:blipFill>
        <p:spPr>
          <a:xfrm>
            <a:off x="11036520" y="52200"/>
            <a:ext cx="1000440" cy="696960"/>
          </a:xfrm>
          <a:prstGeom prst="rect">
            <a:avLst/>
          </a:prstGeom>
          <a:ln w="0">
            <a:noFill/>
          </a:ln>
        </p:spPr>
      </p:pic>
      <p:sp>
        <p:nvSpPr>
          <p:cNvPr id="486" name="Прямоугольник 12"/>
          <p:cNvSpPr/>
          <p:nvPr/>
        </p:nvSpPr>
        <p:spPr>
          <a:xfrm>
            <a:off x="0" y="947160"/>
            <a:ext cx="2753280" cy="2280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pPr>
            <a:r>
              <a:rPr lang="en-US" sz="1600" b="0" strike="noStrike" spc="-21">
                <a:solidFill>
                  <a:srgbClr val="000000"/>
                </a:solidFill>
                <a:latin typeface="Arial"/>
                <a:ea typeface="Times New Roman"/>
              </a:rPr>
              <a:t>In terms of performance, </a:t>
            </a:r>
            <a:r>
              <a:rPr lang="en-US" sz="1600" b="1" strike="noStrike" spc="-21">
                <a:solidFill>
                  <a:srgbClr val="000066"/>
                </a:solidFill>
                <a:latin typeface="Arial"/>
                <a:ea typeface="Times New Roman"/>
              </a:rPr>
              <a:t>JINR Tier1</a:t>
            </a:r>
            <a:r>
              <a:rPr lang="en-US" sz="1600" b="1" strike="noStrike" spc="-21">
                <a:solidFill>
                  <a:srgbClr val="000000"/>
                </a:solidFill>
                <a:latin typeface="Arial"/>
                <a:ea typeface="Times New Roman"/>
              </a:rPr>
              <a:t> </a:t>
            </a:r>
            <a:r>
              <a:rPr lang="en-US" sz="1600" b="0" strike="noStrike" spc="-21">
                <a:solidFill>
                  <a:srgbClr val="000000"/>
                </a:solidFill>
                <a:latin typeface="Arial"/>
                <a:ea typeface="Times New Roman"/>
              </a:rPr>
              <a:t>is ranked </a:t>
            </a:r>
            <a:r>
              <a:rPr lang="en-US" sz="1600" b="1" strike="noStrike" spc="-21">
                <a:solidFill>
                  <a:srgbClr val="000066"/>
                </a:solidFill>
                <a:latin typeface="Arial"/>
                <a:ea typeface="Times New Roman"/>
              </a:rPr>
              <a:t>first</a:t>
            </a:r>
            <a:r>
              <a:rPr lang="en-US" sz="1600" b="0" strike="noStrike" spc="-21">
                <a:solidFill>
                  <a:srgbClr val="000066"/>
                </a:solidFill>
                <a:latin typeface="Arial"/>
                <a:ea typeface="Times New Roman"/>
              </a:rPr>
              <a:t> </a:t>
            </a:r>
            <a:r>
              <a:rPr lang="en-US" sz="1600" b="0" strike="noStrike" spc="-21">
                <a:solidFill>
                  <a:srgbClr val="000000"/>
                </a:solidFill>
                <a:latin typeface="Arial"/>
                <a:ea typeface="Times New Roman"/>
              </a:rPr>
              <a:t>among the Tier1 world centers for the </a:t>
            </a:r>
            <a:r>
              <a:rPr lang="en-US" sz="1600" b="1" strike="noStrike" spc="-21">
                <a:solidFill>
                  <a:srgbClr val="000066"/>
                </a:solidFill>
                <a:latin typeface="Arial"/>
                <a:ea typeface="Times New Roman"/>
              </a:rPr>
              <a:t>CMS</a:t>
            </a:r>
            <a:r>
              <a:rPr lang="en-US" sz="1600" b="0" strike="noStrike" spc="-21">
                <a:solidFill>
                  <a:srgbClr val="000066"/>
                </a:solidFill>
                <a:latin typeface="Arial"/>
                <a:ea typeface="Times New Roman"/>
              </a:rPr>
              <a:t> </a:t>
            </a:r>
            <a:r>
              <a:rPr lang="en-US" sz="1600" b="0" strike="noStrike" spc="-21">
                <a:solidFill>
                  <a:srgbClr val="000000"/>
                </a:solidFill>
                <a:latin typeface="Arial"/>
                <a:ea typeface="Times New Roman"/>
              </a:rPr>
              <a:t>experiment. </a:t>
            </a:r>
            <a:r>
              <a:rPr lang="en-US" sz="1600" b="0" strike="noStrike" spc="-1">
                <a:solidFill>
                  <a:srgbClr val="000000"/>
                </a:solidFill>
                <a:latin typeface="Arial"/>
                <a:ea typeface="Times New Roman"/>
              </a:rPr>
              <a:t>The </a:t>
            </a:r>
            <a:r>
              <a:rPr lang="en-US" sz="1600" b="0" strike="noStrike" spc="-1">
                <a:solidFill>
                  <a:srgbClr val="000066"/>
                </a:solidFill>
                <a:latin typeface="Arial"/>
                <a:ea typeface="Times New Roman"/>
              </a:rPr>
              <a:t>JINR </a:t>
            </a:r>
            <a:r>
              <a:rPr lang="en-US" sz="1600" b="1" strike="noStrike" spc="-1">
                <a:solidFill>
                  <a:srgbClr val="000066"/>
                </a:solidFill>
                <a:latin typeface="Arial"/>
                <a:ea typeface="Times New Roman"/>
              </a:rPr>
              <a:t>Tier2</a:t>
            </a:r>
            <a:r>
              <a:rPr lang="en-US" sz="1600" b="0" strike="noStrike" spc="-1">
                <a:solidFill>
                  <a:srgbClr val="000066"/>
                </a:solidFill>
                <a:latin typeface="Arial"/>
                <a:ea typeface="Times New Roman"/>
              </a:rPr>
              <a:t> </a:t>
            </a:r>
            <a:r>
              <a:rPr lang="en-US" sz="1600" b="0" strike="noStrike" spc="-1">
                <a:solidFill>
                  <a:srgbClr val="000000"/>
                </a:solidFill>
                <a:latin typeface="Arial"/>
                <a:ea typeface="Times New Roman"/>
              </a:rPr>
              <a:t>site is the </a:t>
            </a:r>
            <a:r>
              <a:rPr lang="en-US" sz="1600" b="1" strike="noStrike" spc="-1">
                <a:solidFill>
                  <a:srgbClr val="000066"/>
                </a:solidFill>
                <a:latin typeface="Arial"/>
                <a:ea typeface="Times New Roman"/>
              </a:rPr>
              <a:t>most productive</a:t>
            </a:r>
            <a:r>
              <a:rPr lang="en-US" sz="1600" b="0" strike="noStrike" spc="-1">
                <a:solidFill>
                  <a:srgbClr val="990000"/>
                </a:solidFill>
                <a:latin typeface="Arial"/>
                <a:ea typeface="Times New Roman"/>
              </a:rPr>
              <a:t> </a:t>
            </a:r>
            <a:r>
              <a:rPr lang="en-US" sz="1600" b="1" strike="noStrike" spc="-1">
                <a:solidFill>
                  <a:srgbClr val="000066"/>
                </a:solidFill>
                <a:latin typeface="Arial"/>
                <a:ea typeface="Times New Roman"/>
              </a:rPr>
              <a:t>in</a:t>
            </a:r>
            <a:r>
              <a:rPr lang="en-US" sz="1600" b="0" strike="noStrike" spc="-1">
                <a:solidFill>
                  <a:srgbClr val="000000"/>
                </a:solidFill>
                <a:latin typeface="Arial"/>
                <a:ea typeface="Times New Roman"/>
              </a:rPr>
              <a:t> the Russian Data Intensive Grid (</a:t>
            </a:r>
            <a:r>
              <a:rPr lang="en-US" sz="1600" b="1" strike="noStrike" spc="-1">
                <a:solidFill>
                  <a:srgbClr val="000066"/>
                </a:solidFill>
                <a:latin typeface="Arial"/>
                <a:ea typeface="Times New Roman"/>
              </a:rPr>
              <a:t>RDIG</a:t>
            </a:r>
            <a:r>
              <a:rPr lang="en-US" sz="1600" b="0" strike="noStrike" spc="-1">
                <a:solidFill>
                  <a:srgbClr val="000000"/>
                </a:solidFill>
                <a:latin typeface="Arial"/>
                <a:ea typeface="Times New Roman"/>
              </a:rPr>
              <a:t>) Consortium. </a:t>
            </a:r>
            <a:endParaRPr lang="en-US" sz="1600" b="0" strike="noStrike" spc="-1">
              <a:latin typeface="Arial"/>
            </a:endParaRPr>
          </a:p>
        </p:txBody>
      </p:sp>
      <p:pic>
        <p:nvPicPr>
          <p:cNvPr id="487" name="Рисунок 12"/>
          <p:cNvPicPr/>
          <p:nvPr/>
        </p:nvPicPr>
        <p:blipFill>
          <a:blip r:embed="rId6"/>
          <a:stretch/>
        </p:blipFill>
        <p:spPr>
          <a:xfrm>
            <a:off x="77760" y="5265720"/>
            <a:ext cx="2677680" cy="1351440"/>
          </a:xfrm>
          <a:prstGeom prst="rect">
            <a:avLst/>
          </a:prstGeom>
          <a:ln w="0">
            <a:noFill/>
          </a:ln>
        </p:spPr>
      </p:pic>
      <p:sp>
        <p:nvSpPr>
          <p:cNvPr id="488" name="Прямая соединительная линия 3"/>
          <p:cNvSpPr/>
          <p:nvPr/>
        </p:nvSpPr>
        <p:spPr>
          <a:xfrm>
            <a:off x="7809120" y="749520"/>
            <a:ext cx="360" cy="6108480"/>
          </a:xfrm>
          <a:prstGeom prst="line">
            <a:avLst/>
          </a:prstGeom>
          <a:ln>
            <a:solidFill>
              <a:srgbClr val="4472C4">
                <a:lumMod val="75000"/>
              </a:srgbClr>
            </a:solidFill>
            <a:prstDash val="dash"/>
          </a:ln>
        </p:spPr>
        <p:style>
          <a:lnRef idx="1">
            <a:schemeClr val="accent1"/>
          </a:lnRef>
          <a:fillRef idx="0">
            <a:schemeClr val="accent1"/>
          </a:fillRef>
          <a:effectRef idx="0">
            <a:schemeClr val="accent1"/>
          </a:effectRef>
          <a:fontRef idx="minor"/>
        </p:style>
      </p:sp>
      <p:sp>
        <p:nvSpPr>
          <p:cNvPr id="489" name="Прямая соединительная линия 4"/>
          <p:cNvSpPr/>
          <p:nvPr/>
        </p:nvSpPr>
        <p:spPr>
          <a:xfrm>
            <a:off x="2783520" y="753120"/>
            <a:ext cx="360" cy="6108480"/>
          </a:xfrm>
          <a:prstGeom prst="line">
            <a:avLst/>
          </a:prstGeom>
          <a:ln>
            <a:solidFill>
              <a:srgbClr val="4472C4">
                <a:lumMod val="75000"/>
              </a:srgbClr>
            </a:solidFill>
            <a:prstDash val="dash"/>
          </a:ln>
        </p:spPr>
        <p:style>
          <a:lnRef idx="1">
            <a:schemeClr val="accent1"/>
          </a:lnRef>
          <a:fillRef idx="0">
            <a:schemeClr val="accent1"/>
          </a:fillRef>
          <a:effectRef idx="0">
            <a:schemeClr val="accent1"/>
          </a:effectRef>
          <a:fontRef idx="minor"/>
        </p:style>
      </p:sp>
      <p:sp>
        <p:nvSpPr>
          <p:cNvPr id="490" name="TextBox 6"/>
          <p:cNvSpPr/>
          <p:nvPr/>
        </p:nvSpPr>
        <p:spPr>
          <a:xfrm>
            <a:off x="2846160" y="3693600"/>
            <a:ext cx="4929480" cy="2767320"/>
          </a:xfrm>
          <a:prstGeom prst="rect">
            <a:avLst/>
          </a:prstGeom>
          <a:solidFill>
            <a:schemeClr val="bg1"/>
          </a:solidFill>
          <a:ln w="0">
            <a:solidFill>
              <a:srgbClr val="002060"/>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indent="182520">
              <a:lnSpc>
                <a:spcPct val="100000"/>
              </a:lnSpc>
              <a:buClr>
                <a:srgbClr val="000000"/>
              </a:buClr>
              <a:buFont typeface="Arial"/>
              <a:buChar char="•"/>
            </a:pPr>
            <a:r>
              <a:rPr lang="en-US" sz="1600" b="0" strike="noStrike" spc="-1">
                <a:solidFill>
                  <a:srgbClr val="000000"/>
                </a:solidFill>
                <a:latin typeface="Arial"/>
              </a:rPr>
              <a:t>Hyper-converged software-defined system</a:t>
            </a:r>
            <a:endParaRPr lang="en-US" sz="1600" b="0" strike="noStrike" spc="-1">
              <a:latin typeface="Arial"/>
            </a:endParaRPr>
          </a:p>
          <a:p>
            <a:pPr indent="182520">
              <a:lnSpc>
                <a:spcPct val="100000"/>
              </a:lnSpc>
              <a:buClr>
                <a:srgbClr val="000000"/>
              </a:buClr>
              <a:buFont typeface="Arial"/>
              <a:buChar char="•"/>
            </a:pPr>
            <a:r>
              <a:rPr lang="en-US" sz="1600" b="0" strike="noStrike" spc="-1">
                <a:solidFill>
                  <a:srgbClr val="000000"/>
                </a:solidFill>
                <a:latin typeface="Arial"/>
              </a:rPr>
              <a:t>Total Peak Performance:</a:t>
            </a:r>
            <a:r>
              <a:rPr lang="ru-RU" sz="1600" b="0" strike="noStrike" spc="-1">
                <a:solidFill>
                  <a:srgbClr val="000066"/>
                </a:solidFill>
                <a:latin typeface="Arial"/>
              </a:rPr>
              <a:t> </a:t>
            </a:r>
            <a:r>
              <a:rPr lang="en-US" sz="1600" b="1" strike="noStrike" spc="-1">
                <a:solidFill>
                  <a:srgbClr val="000066"/>
                </a:solidFill>
                <a:latin typeface="Arial"/>
              </a:rPr>
              <a:t>860 PFlops </a:t>
            </a:r>
            <a:r>
              <a:rPr lang="en-US" sz="1600" b="0" strike="noStrike" spc="-1">
                <a:solidFill>
                  <a:srgbClr val="000000"/>
                </a:solidFill>
                <a:latin typeface="Arial"/>
              </a:rPr>
              <a:t>for </a:t>
            </a:r>
            <a:r>
              <a:rPr lang="en-GB" sz="1600" b="0" strike="noStrike" spc="-1">
                <a:solidFill>
                  <a:srgbClr val="000000"/>
                </a:solidFill>
                <a:latin typeface="Arial"/>
              </a:rPr>
              <a:t>DP</a:t>
            </a:r>
            <a:endParaRPr lang="en-US" sz="1600" b="0" strike="noStrike" spc="-1">
              <a:latin typeface="Arial"/>
            </a:endParaRPr>
          </a:p>
          <a:p>
            <a:pPr indent="182520">
              <a:lnSpc>
                <a:spcPct val="100000"/>
              </a:lnSpc>
              <a:buClr>
                <a:srgbClr val="000000"/>
              </a:buClr>
              <a:buFont typeface="Arial"/>
              <a:buChar char="•"/>
            </a:pPr>
            <a:r>
              <a:rPr lang="en-US" sz="1600" b="0" strike="noStrike" spc="-1">
                <a:solidFill>
                  <a:srgbClr val="000000"/>
                </a:solidFill>
                <a:latin typeface="Arial"/>
              </a:rPr>
              <a:t>Storage performance</a:t>
            </a:r>
            <a:r>
              <a:rPr lang="en-US" sz="1600" b="0" strike="noStrike" spc="-1">
                <a:solidFill>
                  <a:srgbClr val="000066"/>
                </a:solidFill>
                <a:latin typeface="Arial"/>
              </a:rPr>
              <a:t> </a:t>
            </a:r>
            <a:r>
              <a:rPr lang="en-US" sz="1600" b="1" strike="noStrike" spc="-1">
                <a:solidFill>
                  <a:srgbClr val="000066"/>
                </a:solidFill>
                <a:latin typeface="Arial"/>
              </a:rPr>
              <a:t>&gt;300 GB/s</a:t>
            </a:r>
            <a:r>
              <a:rPr lang="en-US" sz="1600" b="0" strike="noStrike" spc="-1">
                <a:solidFill>
                  <a:srgbClr val="C00000"/>
                </a:solidFill>
                <a:latin typeface="Arial"/>
              </a:rPr>
              <a:t> </a:t>
            </a:r>
            <a:r>
              <a:rPr lang="en-US" sz="1600" b="0" strike="noStrike" spc="-1">
                <a:solidFill>
                  <a:srgbClr val="000000"/>
                </a:solidFill>
                <a:latin typeface="Arial"/>
              </a:rPr>
              <a:t>(</a:t>
            </a:r>
            <a:r>
              <a:rPr lang="en-US" sz="1600" b="1" strike="noStrike" spc="-1">
                <a:solidFill>
                  <a:srgbClr val="000066"/>
                </a:solidFill>
                <a:latin typeface="Arial"/>
              </a:rPr>
              <a:t>1st</a:t>
            </a:r>
            <a:r>
              <a:rPr lang="en-US" sz="1600" b="0" strike="noStrike" spc="-1" baseline="30000">
                <a:solidFill>
                  <a:srgbClr val="C00000"/>
                </a:solidFill>
                <a:latin typeface="Arial"/>
              </a:rPr>
              <a:t> </a:t>
            </a:r>
            <a:r>
              <a:rPr lang="en-US" sz="1600" b="0" strike="noStrike" spc="-1">
                <a:solidFill>
                  <a:srgbClr val="000000"/>
                </a:solidFill>
                <a:latin typeface="Arial"/>
              </a:rPr>
              <a:t>place among Russian supercomputers</a:t>
            </a:r>
            <a:r>
              <a:rPr lang="en-US" sz="1600" b="1" strike="noStrike" spc="-1">
                <a:solidFill>
                  <a:srgbClr val="000066"/>
                </a:solidFill>
                <a:latin typeface="Arial"/>
              </a:rPr>
              <a:t> in IO500</a:t>
            </a:r>
            <a:r>
              <a:rPr lang="en-US" sz="1600" b="0" strike="noStrike" spc="-1">
                <a:solidFill>
                  <a:srgbClr val="000066"/>
                </a:solidFill>
                <a:latin typeface="Arial"/>
              </a:rPr>
              <a:t>)</a:t>
            </a:r>
            <a:endParaRPr lang="en-US" sz="1600" b="0" strike="noStrike" spc="-1">
              <a:latin typeface="Arial"/>
            </a:endParaRPr>
          </a:p>
          <a:p>
            <a:pPr indent="182520">
              <a:lnSpc>
                <a:spcPct val="100000"/>
              </a:lnSpc>
              <a:buClr>
                <a:srgbClr val="000000"/>
              </a:buClr>
              <a:buFont typeface="Arial"/>
              <a:buChar char="•"/>
            </a:pPr>
            <a:r>
              <a:rPr lang="en-US" sz="1600" b="0" strike="noStrike" spc="-1">
                <a:solidFill>
                  <a:srgbClr val="000000"/>
                </a:solidFill>
                <a:latin typeface="Arial"/>
              </a:rPr>
              <a:t>Scalable solution Storage-on-demand</a:t>
            </a:r>
            <a:endParaRPr lang="en-US" sz="1600" b="0" strike="noStrike" spc="-1">
              <a:latin typeface="Arial"/>
            </a:endParaRPr>
          </a:p>
          <a:p>
            <a:pPr indent="182520">
              <a:lnSpc>
                <a:spcPct val="100000"/>
              </a:lnSpc>
              <a:buClr>
                <a:srgbClr val="000000"/>
              </a:buClr>
              <a:buFont typeface="Arial"/>
              <a:buChar char="•"/>
            </a:pPr>
            <a:r>
              <a:rPr lang="en-US" sz="1600" b="0" strike="noStrike" spc="-1">
                <a:solidFill>
                  <a:srgbClr val="000000"/>
                </a:solidFill>
                <a:latin typeface="Arial"/>
              </a:rPr>
              <a:t>Multilayered storage system </a:t>
            </a:r>
            <a:endParaRPr lang="en-US" sz="1600" b="0" strike="noStrike" spc="-1">
              <a:latin typeface="Arial"/>
            </a:endParaRPr>
          </a:p>
          <a:p>
            <a:pPr>
              <a:lnSpc>
                <a:spcPct val="100000"/>
              </a:lnSpc>
              <a:buNone/>
            </a:pPr>
            <a:r>
              <a:rPr lang="en-US" sz="1600" b="0" strike="noStrike" spc="-1">
                <a:solidFill>
                  <a:srgbClr val="000000"/>
                </a:solidFill>
                <a:latin typeface="Arial"/>
              </a:rPr>
              <a:t>for maximum efficiency</a:t>
            </a:r>
            <a:endParaRPr lang="en-US" sz="1600" b="0" strike="noStrike" spc="-1">
              <a:latin typeface="Arial"/>
            </a:endParaRPr>
          </a:p>
          <a:p>
            <a:pPr indent="182520">
              <a:lnSpc>
                <a:spcPct val="100000"/>
              </a:lnSpc>
              <a:buClr>
                <a:srgbClr val="000000"/>
              </a:buClr>
              <a:buFont typeface="Arial"/>
              <a:buChar char="•"/>
            </a:pPr>
            <a:r>
              <a:rPr lang="en-US" sz="1600" b="0" strike="noStrike" spc="-1">
                <a:solidFill>
                  <a:srgbClr val="000000"/>
                </a:solidFill>
                <a:latin typeface="Arial"/>
              </a:rPr>
              <a:t>Hot water cooling </a:t>
            </a:r>
            <a:endParaRPr lang="en-US" sz="1600" b="0" strike="noStrike" spc="-1">
              <a:latin typeface="Arial"/>
            </a:endParaRPr>
          </a:p>
          <a:p>
            <a:pPr indent="182520">
              <a:lnSpc>
                <a:spcPct val="100000"/>
              </a:lnSpc>
              <a:buClr>
                <a:srgbClr val="000000"/>
              </a:buClr>
              <a:buFont typeface="Arial"/>
              <a:buChar char="•"/>
            </a:pPr>
            <a:r>
              <a:rPr lang="en-US" sz="1600" b="0" strike="noStrike" spc="-1">
                <a:solidFill>
                  <a:srgbClr val="000000"/>
                </a:solidFill>
                <a:latin typeface="Arial"/>
              </a:rPr>
              <a:t>The most energy-efficient </a:t>
            </a:r>
            <a:endParaRPr lang="en-US" sz="1600" b="0" strike="noStrike" spc="-1">
              <a:latin typeface="Arial"/>
            </a:endParaRPr>
          </a:p>
          <a:p>
            <a:pPr>
              <a:lnSpc>
                <a:spcPct val="100000"/>
              </a:lnSpc>
              <a:buNone/>
              <a:tabLst>
                <a:tab pos="0" algn="l"/>
              </a:tabLst>
            </a:pPr>
            <a:r>
              <a:rPr lang="en-US" sz="1600" b="0" strike="noStrike" spc="-1">
                <a:solidFill>
                  <a:srgbClr val="000000"/>
                </a:solidFill>
                <a:latin typeface="Arial"/>
              </a:rPr>
              <a:t>center in Russia</a:t>
            </a:r>
            <a:endParaRPr lang="en-US" sz="1600" b="0" strike="noStrike" spc="-1">
              <a:latin typeface="Arial"/>
            </a:endParaRPr>
          </a:p>
          <a:p>
            <a:pPr>
              <a:lnSpc>
                <a:spcPct val="100000"/>
              </a:lnSpc>
              <a:buNone/>
              <a:tabLst>
                <a:tab pos="0" algn="l"/>
              </a:tabLst>
            </a:pPr>
            <a:r>
              <a:rPr lang="en-US" sz="1600" b="0" strike="noStrike" spc="-1">
                <a:solidFill>
                  <a:srgbClr val="000000"/>
                </a:solidFill>
                <a:latin typeface="Arial"/>
              </a:rPr>
              <a:t>(PUE = 1.06)</a:t>
            </a:r>
            <a:endParaRPr lang="en-US" sz="1600" b="0" strike="noStrike" spc="-1">
              <a:latin typeface="Arial"/>
            </a:endParaRPr>
          </a:p>
        </p:txBody>
      </p:sp>
      <p:sp>
        <p:nvSpPr>
          <p:cNvPr id="491" name="TextBox 17"/>
          <p:cNvSpPr/>
          <p:nvPr/>
        </p:nvSpPr>
        <p:spPr>
          <a:xfrm>
            <a:off x="3228480" y="3366720"/>
            <a:ext cx="416160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1" strike="noStrike" spc="-1">
                <a:solidFill>
                  <a:srgbClr val="000066"/>
                </a:solidFill>
                <a:latin typeface="Times New Roman"/>
              </a:rPr>
              <a:t>Total number of registered users: </a:t>
            </a:r>
            <a:r>
              <a:rPr lang="en-US" sz="1800" b="1" strike="noStrike" spc="-1">
                <a:solidFill>
                  <a:srgbClr val="C00000"/>
                </a:solidFill>
                <a:latin typeface="Times New Roman"/>
              </a:rPr>
              <a:t>517</a:t>
            </a:r>
            <a:endParaRPr lang="en-US" sz="1800" b="0" strike="noStrike" spc="-1">
              <a:latin typeface="Arial"/>
            </a:endParaRPr>
          </a:p>
        </p:txBody>
      </p:sp>
      <p:sp>
        <p:nvSpPr>
          <p:cNvPr id="492" name="TextBox 18"/>
          <p:cNvSpPr/>
          <p:nvPr/>
        </p:nvSpPr>
        <p:spPr>
          <a:xfrm>
            <a:off x="4266943" y="2132820"/>
            <a:ext cx="2077213" cy="838776"/>
          </a:xfrm>
          <a:prstGeom prst="rect">
            <a:avLst/>
          </a:prstGeom>
          <a:solidFill>
            <a:schemeClr val="accent6">
              <a:lumMod val="60000"/>
              <a:lumOff val="40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90000"/>
              </a:lnSpc>
              <a:buNone/>
            </a:pPr>
            <a:r>
              <a:rPr lang="en-US" sz="1800" b="1" strike="noStrike" spc="-1" dirty="0">
                <a:solidFill>
                  <a:srgbClr val="FFFF00"/>
                </a:solidFill>
                <a:latin typeface="Arial"/>
              </a:rPr>
              <a:t>“</a:t>
            </a:r>
            <a:r>
              <a:rPr lang="en-US" sz="1800" b="1" strike="noStrike" spc="-1" dirty="0" err="1">
                <a:solidFill>
                  <a:srgbClr val="FFFF00"/>
                </a:solidFill>
                <a:latin typeface="Arial"/>
              </a:rPr>
              <a:t>Govorun</a:t>
            </a:r>
            <a:r>
              <a:rPr lang="en-US" sz="1800" b="1" strike="noStrike" spc="-1" dirty="0">
                <a:solidFill>
                  <a:srgbClr val="FFFF00"/>
                </a:solidFill>
                <a:latin typeface="Arial"/>
              </a:rPr>
              <a:t>” supercomputer.</a:t>
            </a:r>
          </a:p>
          <a:p>
            <a:pPr algn="ctr">
              <a:lnSpc>
                <a:spcPct val="90000"/>
              </a:lnSpc>
              <a:buNone/>
            </a:pPr>
            <a:r>
              <a:rPr lang="en-US" b="1" spc="-1" dirty="0">
                <a:solidFill>
                  <a:srgbClr val="FFFF00"/>
                </a:solidFill>
                <a:latin typeface="Arial"/>
              </a:rPr>
              <a:t>New. JINR’s !</a:t>
            </a:r>
            <a:endParaRPr lang="en-US" sz="1800" b="0" strike="noStrike" spc="-1" dirty="0">
              <a:solidFill>
                <a:srgbClr val="FFFF00"/>
              </a:solidFill>
              <a:latin typeface="Arial"/>
            </a:endParaRPr>
          </a:p>
        </p:txBody>
      </p:sp>
      <p:pic>
        <p:nvPicPr>
          <p:cNvPr id="493" name="Рисунок 19"/>
          <p:cNvPicPr/>
          <p:nvPr/>
        </p:nvPicPr>
        <p:blipFill>
          <a:blip r:embed="rId7"/>
          <a:stretch/>
        </p:blipFill>
        <p:spPr>
          <a:xfrm>
            <a:off x="7977240" y="2195280"/>
            <a:ext cx="4021920" cy="2486520"/>
          </a:xfrm>
          <a:prstGeom prst="rect">
            <a:avLst/>
          </a:prstGeom>
          <a:ln w="0">
            <a:noFill/>
          </a:ln>
        </p:spPr>
      </p:pic>
      <p:sp>
        <p:nvSpPr>
          <p:cNvPr id="494" name="Прямоугольник 13"/>
          <p:cNvSpPr/>
          <p:nvPr/>
        </p:nvSpPr>
        <p:spPr>
          <a:xfrm>
            <a:off x="7874280" y="893520"/>
            <a:ext cx="4227840" cy="1063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spcBef>
                <a:spcPts val="601"/>
              </a:spcBef>
              <a:buNone/>
              <a:tabLst>
                <a:tab pos="0" algn="l"/>
              </a:tabLst>
            </a:pPr>
            <a:r>
              <a:rPr lang="en-US" sz="1600" b="1" strike="noStrike" spc="-1">
                <a:solidFill>
                  <a:srgbClr val="000066"/>
                </a:solidFill>
                <a:latin typeface="Arial"/>
                <a:ea typeface="Times New Roman"/>
              </a:rPr>
              <a:t>A heterogeneous computing environment</a:t>
            </a:r>
            <a:r>
              <a:rPr lang="en-US" sz="1600" b="0" strike="noStrike" spc="-1">
                <a:solidFill>
                  <a:srgbClr val="000000"/>
                </a:solidFill>
                <a:latin typeface="Arial"/>
                <a:ea typeface="Times New Roman"/>
              </a:rPr>
              <a:t>, based on the DIRAC platform, was created </a:t>
            </a:r>
            <a:r>
              <a:rPr lang="en-US" sz="1600" b="1" strike="noStrike" spc="-1">
                <a:solidFill>
                  <a:srgbClr val="000066"/>
                </a:solidFill>
                <a:latin typeface="Arial"/>
                <a:ea typeface="Times New Roman"/>
              </a:rPr>
              <a:t>for processing and storing data</a:t>
            </a:r>
            <a:r>
              <a:rPr lang="en-US" sz="1600" b="0" strike="noStrike" spc="-1">
                <a:solidFill>
                  <a:srgbClr val="000066"/>
                </a:solidFill>
                <a:latin typeface="Arial"/>
                <a:ea typeface="Times New Roman"/>
              </a:rPr>
              <a:t> </a:t>
            </a:r>
            <a:r>
              <a:rPr lang="en-US" sz="1600" b="0" strike="noStrike" spc="-1">
                <a:solidFill>
                  <a:srgbClr val="000000"/>
                </a:solidFill>
                <a:latin typeface="Arial"/>
                <a:ea typeface="Times New Roman"/>
              </a:rPr>
              <a:t>of the experiments conducted at JINR. </a:t>
            </a:r>
            <a:endParaRPr lang="en-US" sz="1600" b="0" strike="noStrike" spc="-1">
              <a:latin typeface="Arial"/>
            </a:endParaRPr>
          </a:p>
        </p:txBody>
      </p:sp>
      <p:sp>
        <p:nvSpPr>
          <p:cNvPr id="495" name="Овал 2"/>
          <p:cNvSpPr/>
          <p:nvPr/>
        </p:nvSpPr>
        <p:spPr>
          <a:xfrm>
            <a:off x="2280600" y="3962520"/>
            <a:ext cx="500760" cy="14688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p:style>
      </p:sp>
      <p:sp>
        <p:nvSpPr>
          <p:cNvPr id="496" name="TextBox 20"/>
          <p:cNvSpPr/>
          <p:nvPr/>
        </p:nvSpPr>
        <p:spPr>
          <a:xfrm>
            <a:off x="10104840" y="4705920"/>
            <a:ext cx="2213280" cy="21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700" b="0" strike="noStrike" spc="-1">
                <a:solidFill>
                  <a:srgbClr val="002060"/>
                </a:solidFill>
                <a:latin typeface="Arial"/>
              </a:rPr>
              <a:t>1076events </a:t>
            </a:r>
            <a:r>
              <a:rPr lang="en-US" sz="1700" b="0" strike="noStrike" spc="-1">
                <a:solidFill>
                  <a:srgbClr val="000000"/>
                </a:solidFill>
                <a:latin typeface="Arial"/>
              </a:rPr>
              <a:t>were generated </a:t>
            </a:r>
            <a:r>
              <a:rPr lang="en-GB" sz="1700" b="0" strike="noStrike" spc="-1">
                <a:solidFill>
                  <a:srgbClr val="000000"/>
                </a:solidFill>
                <a:latin typeface="Arial"/>
              </a:rPr>
              <a:t>and </a:t>
            </a:r>
            <a:r>
              <a:rPr lang="en-US" sz="1700" b="0" strike="noStrike" spc="-1">
                <a:solidFill>
                  <a:srgbClr val="002060"/>
                </a:solidFill>
                <a:latin typeface="Arial"/>
              </a:rPr>
              <a:t>events </a:t>
            </a:r>
            <a:r>
              <a:rPr lang="en-US" sz="1700" b="0" strike="noStrike" spc="-1">
                <a:solidFill>
                  <a:srgbClr val="000000"/>
                </a:solidFill>
                <a:latin typeface="Arial"/>
              </a:rPr>
              <a:t>were reconstructed</a:t>
            </a:r>
            <a:endParaRPr lang="en-US" sz="1700" b="0" strike="noStrike" spc="-1">
              <a:latin typeface="Arial"/>
            </a:endParaRPr>
          </a:p>
          <a:p>
            <a:pPr>
              <a:lnSpc>
                <a:spcPct val="100000"/>
              </a:lnSpc>
              <a:buNone/>
            </a:pPr>
            <a:r>
              <a:rPr lang="en-US" sz="1700" b="0" strike="noStrike" spc="-1">
                <a:solidFill>
                  <a:srgbClr val="000000"/>
                </a:solidFill>
                <a:latin typeface="Arial"/>
              </a:rPr>
              <a:t>for </a:t>
            </a:r>
            <a:r>
              <a:rPr lang="en-US" sz="1700" b="0" strike="noStrike" spc="-1">
                <a:solidFill>
                  <a:srgbClr val="002060"/>
                </a:solidFill>
                <a:latin typeface="Arial"/>
              </a:rPr>
              <a:t>MPD</a:t>
            </a:r>
            <a:r>
              <a:rPr lang="en-US" sz="1700" b="0" strike="noStrike" spc="-1">
                <a:solidFill>
                  <a:srgbClr val="000000"/>
                </a:solidFill>
                <a:latin typeface="Arial"/>
              </a:rPr>
              <a:t>  using all available resources of the DIRAC platform </a:t>
            </a:r>
            <a:endParaRPr lang="en-US" sz="1700" b="0" strike="noStrike" spc="-1">
              <a:latin typeface="Arial"/>
            </a:endParaRPr>
          </a:p>
        </p:txBody>
      </p:sp>
      <p:pic>
        <p:nvPicPr>
          <p:cNvPr id="497" name="Рисунок 20"/>
          <p:cNvPicPr/>
          <p:nvPr/>
        </p:nvPicPr>
        <p:blipFill>
          <a:blip r:embed="rId8"/>
          <a:stretch/>
        </p:blipFill>
        <p:spPr>
          <a:xfrm>
            <a:off x="7912080" y="4678560"/>
            <a:ext cx="2213280" cy="1921680"/>
          </a:xfrm>
          <a:prstGeom prst="rect">
            <a:avLst/>
          </a:prstGeom>
          <a:ln w="0">
            <a:noFill/>
          </a:ln>
        </p:spPr>
      </p:pic>
      <p:pic>
        <p:nvPicPr>
          <p:cNvPr id="498" name="Рисунок 21"/>
          <p:cNvPicPr/>
          <p:nvPr/>
        </p:nvPicPr>
        <p:blipFill>
          <a:blip r:embed="rId9"/>
          <a:stretch/>
        </p:blipFill>
        <p:spPr>
          <a:xfrm>
            <a:off x="5781960" y="5113800"/>
            <a:ext cx="2008080" cy="1718640"/>
          </a:xfrm>
          <a:prstGeom prst="rect">
            <a:avLst/>
          </a:prstGeom>
          <a:ln w="0">
            <a:noFill/>
          </a:ln>
        </p:spPr>
      </p:pic>
      <p:pic>
        <p:nvPicPr>
          <p:cNvPr id="499" name="Рисунок 22"/>
          <p:cNvPicPr/>
          <p:nvPr/>
        </p:nvPicPr>
        <p:blipFill>
          <a:blip r:embed="rId10"/>
          <a:stretch/>
        </p:blipFill>
        <p:spPr>
          <a:xfrm>
            <a:off x="2869920" y="2106720"/>
            <a:ext cx="817560" cy="113760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2742076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0" name="Рисунок 32"/>
          <p:cNvPicPr/>
          <p:nvPr/>
        </p:nvPicPr>
        <p:blipFill>
          <a:blip r:embed="rId3"/>
          <a:stretch/>
        </p:blipFill>
        <p:spPr>
          <a:xfrm>
            <a:off x="8989560" y="2243880"/>
            <a:ext cx="1056960" cy="13478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1" name="Рисунок 33"/>
          <p:cNvPicPr/>
          <p:nvPr/>
        </p:nvPicPr>
        <p:blipFill>
          <a:blip r:embed="rId4"/>
          <a:stretch/>
        </p:blipFill>
        <p:spPr>
          <a:xfrm>
            <a:off x="9933120" y="2115720"/>
            <a:ext cx="1024200" cy="1342800"/>
          </a:xfrm>
          <a:prstGeom prst="rect">
            <a:avLst/>
          </a:prstGeom>
          <a:ln w="0">
            <a:noFill/>
          </a:ln>
        </p:spPr>
      </p:pic>
      <p:pic>
        <p:nvPicPr>
          <p:cNvPr id="502" name="Рисунок 34"/>
          <p:cNvPicPr/>
          <p:nvPr/>
        </p:nvPicPr>
        <p:blipFill>
          <a:blip r:embed="rId5"/>
          <a:stretch/>
        </p:blipFill>
        <p:spPr>
          <a:xfrm>
            <a:off x="9328680" y="4934880"/>
            <a:ext cx="1077120" cy="1426680"/>
          </a:xfrm>
          <a:prstGeom prst="rect">
            <a:avLst/>
          </a:prstGeom>
          <a:ln w="0">
            <a:noFill/>
          </a:ln>
        </p:spPr>
      </p:pic>
      <p:sp>
        <p:nvSpPr>
          <p:cNvPr id="503" name="CustomShape 2"/>
          <p:cNvSpPr/>
          <p:nvPr/>
        </p:nvSpPr>
        <p:spPr>
          <a:xfrm>
            <a:off x="562680" y="306360"/>
            <a:ext cx="8655480" cy="453240"/>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buNone/>
            </a:pPr>
            <a:r>
              <a:rPr lang="en-US" sz="2400" b="1" strike="noStrike" spc="-1">
                <a:solidFill>
                  <a:srgbClr val="002060"/>
                </a:solidFill>
                <a:latin typeface="Times New Roman"/>
                <a:ea typeface="DejaVu Sans"/>
              </a:rPr>
              <a:t>RADIOBIOLOGY AND ASTROBIOLOGY 2017-2021</a:t>
            </a:r>
            <a:endParaRPr lang="en-US" sz="2400" b="0" strike="noStrike" spc="-1">
              <a:latin typeface="Arial"/>
            </a:endParaRPr>
          </a:p>
        </p:txBody>
      </p:sp>
      <p:sp>
        <p:nvSpPr>
          <p:cNvPr id="504" name="Прямоугольник 18"/>
          <p:cNvSpPr/>
          <p:nvPr/>
        </p:nvSpPr>
        <p:spPr>
          <a:xfrm>
            <a:off x="82800" y="1226880"/>
            <a:ext cx="8718480" cy="5120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spcAft>
                <a:spcPts val="1199"/>
              </a:spcAft>
              <a:buClr>
                <a:srgbClr val="002060"/>
              </a:buClr>
              <a:buFont typeface="Arial"/>
              <a:buChar char="•"/>
            </a:pPr>
            <a:r>
              <a:rPr lang="en-US" sz="2000" b="0" strike="noStrike" spc="-1">
                <a:solidFill>
                  <a:srgbClr val="002060"/>
                </a:solidFill>
                <a:latin typeface="Times New Roman"/>
                <a:ea typeface="DejaVu Sans"/>
              </a:rPr>
              <a:t>A fundamentally new method to increase the efficiency of radiation therapy of cancer (JINR patent No. 2699670)</a:t>
            </a:r>
            <a:endParaRPr lang="en-US" sz="2000" b="0" strike="noStrike" spc="-1">
              <a:latin typeface="Arial"/>
            </a:endParaRPr>
          </a:p>
          <a:p>
            <a:pPr marL="285840" indent="-285840">
              <a:lnSpc>
                <a:spcPct val="100000"/>
              </a:lnSpc>
              <a:spcAft>
                <a:spcPts val="1199"/>
              </a:spcAft>
              <a:buClr>
                <a:srgbClr val="002060"/>
              </a:buClr>
              <a:buFont typeface="Arial"/>
              <a:buChar char="•"/>
            </a:pPr>
            <a:r>
              <a:rPr lang="en-US" sz="2000" b="0" strike="noStrike" spc="-1">
                <a:solidFill>
                  <a:srgbClr val="002060"/>
                </a:solidFill>
                <a:latin typeface="Times New Roman"/>
                <a:ea typeface="DejaVu Sans"/>
              </a:rPr>
              <a:t>Novel concept of cosmic radiation field simulator for ground-based accelerator experiments (JINR patent No. 2761376)</a:t>
            </a:r>
            <a:endParaRPr lang="en-US" sz="2000" b="0" strike="noStrike" spc="-1">
              <a:latin typeface="Arial"/>
            </a:endParaRPr>
          </a:p>
          <a:p>
            <a:pPr marL="285840" indent="-285840">
              <a:lnSpc>
                <a:spcPct val="100000"/>
              </a:lnSpc>
              <a:spcAft>
                <a:spcPts val="1199"/>
              </a:spcAft>
              <a:buClr>
                <a:srgbClr val="002060"/>
              </a:buClr>
              <a:buFont typeface="Arial"/>
              <a:buChar char="•"/>
            </a:pPr>
            <a:r>
              <a:rPr lang="en-US" sz="2000" b="0" strike="noStrike" spc="-1">
                <a:solidFill>
                  <a:srgbClr val="002060"/>
                </a:solidFill>
                <a:latin typeface="Times New Roman"/>
                <a:ea typeface="DejaVu Sans"/>
              </a:rPr>
              <a:t>Worldwide unique experiments with primates: cognitive tests and genetic damage after krypton ion irradiation</a:t>
            </a:r>
            <a:endParaRPr lang="en-US" sz="2000" b="0" strike="noStrike" spc="-1">
              <a:latin typeface="Arial"/>
            </a:endParaRPr>
          </a:p>
          <a:p>
            <a:pPr marL="285840" indent="-285840">
              <a:lnSpc>
                <a:spcPct val="100000"/>
              </a:lnSpc>
              <a:spcAft>
                <a:spcPts val="1199"/>
              </a:spcAft>
              <a:buClr>
                <a:srgbClr val="002060"/>
              </a:buClr>
              <a:buFont typeface="Arial"/>
              <a:buChar char="•"/>
            </a:pPr>
            <a:r>
              <a:rPr lang="en-US" sz="2000" b="0" strike="noStrike" spc="-1">
                <a:solidFill>
                  <a:srgbClr val="002060"/>
                </a:solidFill>
                <a:latin typeface="Times New Roman"/>
                <a:ea typeface="DejaVu Sans"/>
              </a:rPr>
              <a:t>New data on mechanisms of genetic damage formation and repair after heavy ion irradiation </a:t>
            </a:r>
            <a:endParaRPr lang="en-US" sz="2000" b="0" strike="noStrike" spc="-1">
              <a:latin typeface="Arial"/>
            </a:endParaRPr>
          </a:p>
          <a:p>
            <a:pPr marL="285840" indent="-285840">
              <a:lnSpc>
                <a:spcPct val="100000"/>
              </a:lnSpc>
              <a:spcAft>
                <a:spcPts val="1199"/>
              </a:spcAft>
              <a:buClr>
                <a:srgbClr val="002060"/>
              </a:buClr>
              <a:buFont typeface="Arial"/>
              <a:buChar char="•"/>
            </a:pPr>
            <a:r>
              <a:rPr lang="en-US" sz="2000" b="0" strike="noStrike" spc="-1">
                <a:solidFill>
                  <a:srgbClr val="002060"/>
                </a:solidFill>
                <a:latin typeface="Times New Roman"/>
                <a:ea typeface="DejaVu Sans"/>
              </a:rPr>
              <a:t>New approaches for computation of brain damage after irradiation</a:t>
            </a:r>
            <a:endParaRPr lang="en-US" sz="2000" b="0" strike="noStrike" spc="-1">
              <a:latin typeface="Arial"/>
            </a:endParaRPr>
          </a:p>
          <a:p>
            <a:pPr marL="285840" indent="-285840">
              <a:lnSpc>
                <a:spcPct val="100000"/>
              </a:lnSpc>
              <a:spcAft>
                <a:spcPts val="1199"/>
              </a:spcAft>
              <a:buClr>
                <a:srgbClr val="002060"/>
              </a:buClr>
              <a:buFont typeface="Arial"/>
              <a:buChar char="•"/>
            </a:pPr>
            <a:r>
              <a:rPr lang="en-US" sz="2000" b="0" strike="noStrike" spc="-1">
                <a:solidFill>
                  <a:srgbClr val="002060"/>
                </a:solidFill>
                <a:latin typeface="Times New Roman"/>
                <a:ea typeface="DejaVu Sans"/>
              </a:rPr>
              <a:t>Discovery of mechanisms responsible for prebiotic chemistry in meteorites under particle irradiation</a:t>
            </a:r>
            <a:endParaRPr lang="en-US" sz="2000" b="0" strike="noStrike" spc="-1">
              <a:latin typeface="Arial"/>
            </a:endParaRPr>
          </a:p>
          <a:p>
            <a:pPr marL="285840" indent="-285840">
              <a:lnSpc>
                <a:spcPct val="100000"/>
              </a:lnSpc>
              <a:spcAft>
                <a:spcPts val="1199"/>
              </a:spcAft>
              <a:buClr>
                <a:srgbClr val="002060"/>
              </a:buClr>
              <a:buFont typeface="Arial"/>
              <a:buChar char="•"/>
            </a:pPr>
            <a:r>
              <a:rPr lang="en-US" sz="2000" b="0" strike="noStrike" spc="-1">
                <a:solidFill>
                  <a:srgbClr val="002060"/>
                </a:solidFill>
                <a:latin typeface="Times New Roman"/>
                <a:ea typeface="DejaVu Sans"/>
              </a:rPr>
              <a:t>First monograph on biofossils in meteorites</a:t>
            </a:r>
            <a:endParaRPr lang="en-US" sz="2000" b="0" strike="noStrike" spc="-1">
              <a:latin typeface="Arial"/>
            </a:endParaRPr>
          </a:p>
          <a:p>
            <a:pPr>
              <a:lnSpc>
                <a:spcPct val="100000"/>
              </a:lnSpc>
              <a:spcAft>
                <a:spcPts val="601"/>
              </a:spcAft>
              <a:buNone/>
            </a:pPr>
            <a:endParaRPr lang="en-US" sz="2000" b="0" strike="noStrike" spc="-1">
              <a:latin typeface="Arial"/>
            </a:endParaRPr>
          </a:p>
        </p:txBody>
      </p:sp>
      <p:pic>
        <p:nvPicPr>
          <p:cNvPr id="505" name="Рисунок 35"/>
          <p:cNvPicPr/>
          <p:nvPr/>
        </p:nvPicPr>
        <p:blipFill>
          <a:blip r:embed="rId6"/>
          <a:stretch/>
        </p:blipFill>
        <p:spPr>
          <a:xfrm>
            <a:off x="10788120" y="307800"/>
            <a:ext cx="1130400" cy="159804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6" name="Рисунок 36"/>
          <p:cNvPicPr/>
          <p:nvPr/>
        </p:nvPicPr>
        <p:blipFill>
          <a:blip r:embed="rId7"/>
          <a:stretch/>
        </p:blipFill>
        <p:spPr>
          <a:xfrm>
            <a:off x="9449280" y="307800"/>
            <a:ext cx="1143000" cy="1627920"/>
          </a:xfrm>
          <a:prstGeom prst="rect">
            <a:avLst/>
          </a:prstGeom>
          <a:ln w="88900" cap="sq">
            <a:solidFill>
              <a:srgbClr val="FFFFFF"/>
            </a:solidFill>
            <a:miter/>
          </a:ln>
          <a:effectLst>
            <a:outerShdw blurRad="5508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07" name="Рисунок 37"/>
          <p:cNvPicPr/>
          <p:nvPr/>
        </p:nvPicPr>
        <p:blipFill>
          <a:blip r:embed="rId8"/>
          <a:stretch/>
        </p:blipFill>
        <p:spPr>
          <a:xfrm>
            <a:off x="8928720" y="5213520"/>
            <a:ext cx="1087920" cy="1444680"/>
          </a:xfrm>
          <a:prstGeom prst="rect">
            <a:avLst/>
          </a:prstGeom>
          <a:ln w="0">
            <a:noFill/>
          </a:ln>
        </p:spPr>
      </p:pic>
      <p:pic>
        <p:nvPicPr>
          <p:cNvPr id="508" name="Рисунок 38"/>
          <p:cNvPicPr/>
          <p:nvPr/>
        </p:nvPicPr>
        <p:blipFill>
          <a:blip r:embed="rId9"/>
          <a:stretch/>
        </p:blipFill>
        <p:spPr>
          <a:xfrm>
            <a:off x="10514160" y="4847040"/>
            <a:ext cx="1404360" cy="1812600"/>
          </a:xfrm>
          <a:prstGeom prst="rect">
            <a:avLst/>
          </a:prstGeom>
          <a:ln w="0">
            <a:noFill/>
          </a:ln>
        </p:spPr>
      </p:pic>
      <p:pic>
        <p:nvPicPr>
          <p:cNvPr id="509" name="Рисунок 39"/>
          <p:cNvPicPr/>
          <p:nvPr/>
        </p:nvPicPr>
        <p:blipFill>
          <a:blip r:embed="rId10"/>
          <a:stretch/>
        </p:blipFill>
        <p:spPr>
          <a:xfrm>
            <a:off x="10990080" y="2107800"/>
            <a:ext cx="1098720" cy="1418040"/>
          </a:xfrm>
          <a:prstGeom prst="rect">
            <a:avLst/>
          </a:prstGeom>
          <a:ln w="0">
            <a:noFill/>
          </a:ln>
        </p:spPr>
      </p:pic>
      <p:pic>
        <p:nvPicPr>
          <p:cNvPr id="510" name="Рисунок 40"/>
          <p:cNvPicPr/>
          <p:nvPr/>
        </p:nvPicPr>
        <p:blipFill>
          <a:blip r:embed="rId11"/>
          <a:stretch/>
        </p:blipFill>
        <p:spPr>
          <a:xfrm>
            <a:off x="8907840" y="3426120"/>
            <a:ext cx="1096560" cy="1460160"/>
          </a:xfrm>
          <a:prstGeom prst="rect">
            <a:avLst/>
          </a:prstGeom>
          <a:ln w="0">
            <a:noFill/>
          </a:ln>
          <a:effectLst>
            <a:outerShdw blurRad="190440" algn="tl" rotWithShape="0">
              <a:srgbClr val="000000">
                <a:alpha val="70000"/>
              </a:srgbClr>
            </a:outerShdw>
          </a:effectLst>
        </p:spPr>
      </p:pic>
      <p:grpSp>
        <p:nvGrpSpPr>
          <p:cNvPr id="511" name="Группа 2"/>
          <p:cNvGrpSpPr/>
          <p:nvPr/>
        </p:nvGrpSpPr>
        <p:grpSpPr>
          <a:xfrm>
            <a:off x="11044080" y="3526560"/>
            <a:ext cx="1043640" cy="1192320"/>
            <a:chOff x="11044080" y="3526560"/>
            <a:chExt cx="1043640" cy="1192320"/>
          </a:xfrm>
        </p:grpSpPr>
        <p:sp>
          <p:nvSpPr>
            <p:cNvPr id="512" name="Прямоугольник 20"/>
            <p:cNvSpPr/>
            <p:nvPr/>
          </p:nvSpPr>
          <p:spPr>
            <a:xfrm>
              <a:off x="11044080" y="3526560"/>
              <a:ext cx="1043640" cy="1192320"/>
            </a:xfrm>
            <a:prstGeom prst="rect">
              <a:avLst/>
            </a:prstGeom>
            <a:solidFill>
              <a:schemeClr val="bg1"/>
            </a:solidFill>
            <a:ln>
              <a:solidFill>
                <a:srgbClr val="3A5F8B"/>
              </a:solidFill>
            </a:ln>
          </p:spPr>
          <p:style>
            <a:lnRef idx="2">
              <a:schemeClr val="accent1">
                <a:shade val="50000"/>
              </a:schemeClr>
            </a:lnRef>
            <a:fillRef idx="1">
              <a:schemeClr val="accent1"/>
            </a:fillRef>
            <a:effectRef idx="0">
              <a:schemeClr val="accent1"/>
            </a:effectRef>
            <a:fontRef idx="minor"/>
          </p:style>
        </p:sp>
        <p:pic>
          <p:nvPicPr>
            <p:cNvPr id="513" name="Рисунок 42"/>
            <p:cNvPicPr/>
            <p:nvPr/>
          </p:nvPicPr>
          <p:blipFill>
            <a:blip r:embed="rId12"/>
            <a:stretch/>
          </p:blipFill>
          <p:spPr>
            <a:xfrm>
              <a:off x="11095920" y="3591720"/>
              <a:ext cx="975600" cy="428400"/>
            </a:xfrm>
            <a:prstGeom prst="rect">
              <a:avLst/>
            </a:prstGeom>
            <a:ln w="0">
              <a:noFill/>
            </a:ln>
          </p:spPr>
        </p:pic>
      </p:grpSp>
      <p:pic>
        <p:nvPicPr>
          <p:cNvPr id="514" name="Рисунок 43"/>
          <p:cNvPicPr/>
          <p:nvPr/>
        </p:nvPicPr>
        <p:blipFill>
          <a:blip r:embed="rId13"/>
          <a:stretch/>
        </p:blipFill>
        <p:spPr>
          <a:xfrm>
            <a:off x="10020240" y="3374640"/>
            <a:ext cx="1080720" cy="1434240"/>
          </a:xfrm>
          <a:prstGeom prst="rect">
            <a:avLst/>
          </a:prstGeom>
          <a:ln w="0">
            <a:noFill/>
          </a:ln>
        </p:spPr>
      </p:pic>
    </p:spTree>
    <p:extLst>
      <p:ext uri="{BB962C8B-B14F-4D97-AF65-F5344CB8AC3E}">
        <p14:creationId xmlns:p14="http://schemas.microsoft.com/office/powerpoint/2010/main" val="427373883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15" name="Таблица 514"/>
          <p:cNvGraphicFramePr/>
          <p:nvPr/>
        </p:nvGraphicFramePr>
        <p:xfrm>
          <a:off x="414000" y="946440"/>
          <a:ext cx="6050160" cy="1463040"/>
        </p:xfrm>
        <a:graphic>
          <a:graphicData uri="http://schemas.openxmlformats.org/drawingml/2006/table">
            <a:tbl>
              <a:tblPr/>
              <a:tblGrid>
                <a:gridCol w="4170960">
                  <a:extLst>
                    <a:ext uri="{9D8B030D-6E8A-4147-A177-3AD203B41FA5}">
                      <a16:colId xmlns:a16="http://schemas.microsoft.com/office/drawing/2014/main" val="20000"/>
                    </a:ext>
                  </a:extLst>
                </a:gridCol>
                <a:gridCol w="1879200">
                  <a:extLst>
                    <a:ext uri="{9D8B030D-6E8A-4147-A177-3AD203B41FA5}">
                      <a16:colId xmlns:a16="http://schemas.microsoft.com/office/drawing/2014/main" val="20001"/>
                    </a:ext>
                  </a:extLst>
                </a:gridCol>
              </a:tblGrid>
              <a:tr h="347400">
                <a:tc>
                  <a:txBody>
                    <a:bodyPr/>
                    <a:lstStyle/>
                    <a:p>
                      <a:pPr>
                        <a:lnSpc>
                          <a:spcPct val="100000"/>
                        </a:lnSpc>
                        <a:buNone/>
                      </a:pPr>
                      <a:r>
                        <a:rPr lang="en-US" sz="1800" b="0" strike="noStrike" spc="-1">
                          <a:latin typeface="Arial"/>
                        </a:rPr>
                        <a:t>Number of publications</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800" b="1" strike="noStrike" spc="-1">
                          <a:latin typeface="Arial"/>
                        </a:rPr>
                        <a:t>7 347</a:t>
                      </a:r>
                      <a:endParaRPr lang="en-US" sz="1800" b="1"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0">
                <a:tc>
                  <a:txBody>
                    <a:bodyPr/>
                    <a:lstStyle/>
                    <a:p>
                      <a:pPr>
                        <a:lnSpc>
                          <a:spcPct val="100000"/>
                        </a:lnSpc>
                        <a:buNone/>
                      </a:pPr>
                      <a:r>
                        <a:rPr lang="en-US" sz="1800" b="0" i="1" strike="noStrike" spc="-1">
                          <a:latin typeface="Arial"/>
                          <a:ea typeface="Times New Roman"/>
                        </a:rPr>
                        <a:t>h</a:t>
                      </a:r>
                      <a:r>
                        <a:rPr lang="en-US" sz="1800" b="0" strike="noStrike" spc="-1">
                          <a:latin typeface="Arial"/>
                        </a:rPr>
                        <a:t>-index </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latin typeface="Arial"/>
                        </a:rPr>
                        <a:t>82</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0">
                <a:tc>
                  <a:txBody>
                    <a:bodyPr/>
                    <a:lstStyle/>
                    <a:p>
                      <a:pPr>
                        <a:lnSpc>
                          <a:spcPct val="100000"/>
                        </a:lnSpc>
                        <a:buNone/>
                      </a:pPr>
                      <a:r>
                        <a:rPr lang="en-US" sz="1800" b="0" strike="noStrike" spc="-1">
                          <a:latin typeface="Arial"/>
                        </a:rPr>
                        <a:t>Averaged number of citations</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latin typeface="Arial"/>
                        </a:rPr>
                        <a:t>7</a:t>
                      </a:r>
                      <a:r>
                        <a:rPr lang="en-US" sz="1800" b="0" strike="noStrike" spc="-1">
                          <a:latin typeface="Arial"/>
                          <a:ea typeface="Times New Roman"/>
                        </a:rPr>
                        <a:t>,73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0">
                <a:tc>
                  <a:txBody>
                    <a:bodyPr/>
                    <a:lstStyle/>
                    <a:p>
                      <a:pPr>
                        <a:lnSpc>
                          <a:spcPct val="100000"/>
                        </a:lnSpc>
                        <a:buNone/>
                      </a:pPr>
                      <a:r>
                        <a:rPr lang="en-US" sz="1800" b="0" strike="noStrike" spc="-1">
                          <a:latin typeface="Arial"/>
                        </a:rPr>
                        <a:t>Total number of citations</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latin typeface="Arial"/>
                        </a:rPr>
                        <a:t>56</a:t>
                      </a:r>
                      <a:r>
                        <a:rPr lang="en-US" sz="1800" b="0" strike="noStrike" spc="-1">
                          <a:latin typeface="Arial"/>
                          <a:ea typeface="Times New Roman"/>
                        </a:rPr>
                        <a:t> </a:t>
                      </a:r>
                      <a:r>
                        <a:rPr lang="en-US" sz="1800" b="0" strike="noStrike" spc="-1">
                          <a:latin typeface="Arial"/>
                        </a:rPr>
                        <a:t>810</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bl>
          </a:graphicData>
        </a:graphic>
      </p:graphicFrame>
      <p:graphicFrame>
        <p:nvGraphicFramePr>
          <p:cNvPr id="516" name="Таблица 515"/>
          <p:cNvGraphicFramePr/>
          <p:nvPr/>
        </p:nvGraphicFramePr>
        <p:xfrm>
          <a:off x="393480" y="3323520"/>
          <a:ext cx="6121440" cy="2964960"/>
        </p:xfrm>
        <a:graphic>
          <a:graphicData uri="http://schemas.openxmlformats.org/drawingml/2006/table">
            <a:tbl>
              <a:tblPr/>
              <a:tblGrid>
                <a:gridCol w="3841200">
                  <a:extLst>
                    <a:ext uri="{9D8B030D-6E8A-4147-A177-3AD203B41FA5}">
                      <a16:colId xmlns:a16="http://schemas.microsoft.com/office/drawing/2014/main" val="20000"/>
                    </a:ext>
                  </a:extLst>
                </a:gridCol>
                <a:gridCol w="2280240">
                  <a:extLst>
                    <a:ext uri="{9D8B030D-6E8A-4147-A177-3AD203B41FA5}">
                      <a16:colId xmlns:a16="http://schemas.microsoft.com/office/drawing/2014/main" val="20001"/>
                    </a:ext>
                  </a:extLst>
                </a:gridCol>
              </a:tblGrid>
              <a:tr h="861840">
                <a:tc>
                  <a:txBody>
                    <a:bodyPr/>
                    <a:lstStyle/>
                    <a:p>
                      <a:pPr>
                        <a:lnSpc>
                          <a:spcPct val="100000"/>
                        </a:lnSpc>
                        <a:buNone/>
                      </a:pPr>
                      <a:r>
                        <a:rPr lang="en-US" sz="1800" b="1" strike="noStrike" spc="-1">
                          <a:latin typeface="Arial"/>
                        </a:rPr>
                        <a:t> </a:t>
                      </a:r>
                      <a:r>
                        <a:rPr lang="en-US" sz="2000" b="1" strike="noStrike" spc="-1">
                          <a:latin typeface="Arial"/>
                        </a:rPr>
                        <a:t>Directions of research</a:t>
                      </a:r>
                      <a:endParaRPr lang="en-US" sz="2000" b="1"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600" b="1" strike="noStrike" spc="-1">
                          <a:latin typeface="Arial"/>
                        </a:rPr>
                        <a:t>Number of publications </a:t>
                      </a:r>
                      <a:endParaRPr lang="en-US" sz="1600" b="1" strike="noStrike" spc="-1">
                        <a:latin typeface="Arial"/>
                        <a:ea typeface="Times New Roman"/>
                      </a:endParaRPr>
                    </a:p>
                    <a:p>
                      <a:pPr algn="ctr">
                        <a:lnSpc>
                          <a:spcPct val="100000"/>
                        </a:lnSpc>
                        <a:buNone/>
                      </a:pPr>
                      <a:r>
                        <a:rPr lang="en-US" sz="1600" b="1" strike="noStrike" spc="-1">
                          <a:latin typeface="Arial"/>
                        </a:rPr>
                        <a:t>2017-2021 </a:t>
                      </a:r>
                      <a:endParaRPr lang="en-US" sz="1600" b="1"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49920">
                <a:tc>
                  <a:txBody>
                    <a:bodyPr/>
                    <a:lstStyle/>
                    <a:p>
                      <a:pPr>
                        <a:lnSpc>
                          <a:spcPct val="100000"/>
                        </a:lnSpc>
                        <a:buNone/>
                      </a:pPr>
                      <a:r>
                        <a:rPr lang="en-US" sz="1800" b="0" strike="noStrike" spc="-1">
                          <a:latin typeface="Arial"/>
                        </a:rPr>
                        <a:t>Theoretical Physics</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latin typeface="Arial"/>
                        </a:rPr>
                        <a:t>2 763</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349920">
                <a:tc>
                  <a:txBody>
                    <a:bodyPr/>
                    <a:lstStyle/>
                    <a:p>
                      <a:pPr>
                        <a:lnSpc>
                          <a:spcPct val="100000"/>
                        </a:lnSpc>
                        <a:buNone/>
                      </a:pPr>
                      <a:r>
                        <a:rPr lang="en-US" sz="1800" b="0" strike="noStrike" spc="-1">
                          <a:latin typeface="Arial"/>
                        </a:rPr>
                        <a:t>Particle Physics</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latin typeface="Arial"/>
                          <a:ea typeface="Times New Roman"/>
                        </a:rPr>
                        <a:t>4</a:t>
                      </a:r>
                      <a:r>
                        <a:rPr lang="en-US" sz="1800" b="0" strike="noStrike" spc="-1">
                          <a:latin typeface="Arial"/>
                        </a:rPr>
                        <a:t> </a:t>
                      </a:r>
                      <a:r>
                        <a:rPr lang="en-US" sz="1800" b="0" strike="noStrike" spc="-1">
                          <a:latin typeface="Arial"/>
                          <a:ea typeface="Times New Roman"/>
                        </a:rPr>
                        <a:t>721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49920">
                <a:tc>
                  <a:txBody>
                    <a:bodyPr/>
                    <a:lstStyle/>
                    <a:p>
                      <a:pPr>
                        <a:lnSpc>
                          <a:spcPct val="100000"/>
                        </a:lnSpc>
                        <a:buNone/>
                      </a:pPr>
                      <a:r>
                        <a:rPr lang="en-US" sz="1800" b="0" strike="noStrike" spc="-1">
                          <a:latin typeface="Arial"/>
                        </a:rPr>
                        <a:t>Nuclear Physics</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latin typeface="Arial"/>
                          <a:ea typeface="Times New Roman"/>
                        </a:rPr>
                        <a:t>3</a:t>
                      </a:r>
                      <a:r>
                        <a:rPr lang="en-US" sz="1800" b="0" strike="noStrike" spc="-1">
                          <a:latin typeface="Arial"/>
                        </a:rPr>
                        <a:t> </a:t>
                      </a:r>
                      <a:r>
                        <a:rPr lang="en-US" sz="1800" b="0" strike="noStrike" spc="-1">
                          <a:latin typeface="Arial"/>
                          <a:ea typeface="Times New Roman"/>
                        </a:rPr>
                        <a:t>794</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605880">
                <a:tc>
                  <a:txBody>
                    <a:bodyPr/>
                    <a:lstStyle/>
                    <a:p>
                      <a:pPr>
                        <a:lnSpc>
                          <a:spcPct val="100000"/>
                        </a:lnSpc>
                        <a:buNone/>
                      </a:pPr>
                      <a:r>
                        <a:rPr lang="en-US" sz="1800" b="0" strike="noStrike" spc="-1">
                          <a:latin typeface="Arial"/>
                        </a:rPr>
                        <a:t>Condensed Matter Physics.  Radiobiology.</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800" b="0" strike="noStrike" spc="-1">
                          <a:latin typeface="Arial"/>
                        </a:rPr>
                        <a:t>2 628</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349920">
                <a:tc>
                  <a:txBody>
                    <a:bodyPr/>
                    <a:lstStyle/>
                    <a:p>
                      <a:pPr>
                        <a:lnSpc>
                          <a:spcPct val="100000"/>
                        </a:lnSpc>
                        <a:buNone/>
                      </a:pPr>
                      <a:r>
                        <a:rPr lang="en-US" sz="1800" b="0" strike="noStrike" spc="-1">
                          <a:latin typeface="Arial"/>
                        </a:rPr>
                        <a:t>Information Technologies</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800" b="0" strike="noStrike" spc="-1">
                          <a:latin typeface="Arial"/>
                        </a:rPr>
                        <a:t>475</a:t>
                      </a:r>
                      <a:endParaRPr lang="en-US" sz="1800" b="0" strike="noStrike" spc="-1">
                        <a:latin typeface="Arial"/>
                        <a:ea typeface="Times New Roman"/>
                      </a:endParaRP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bl>
          </a:graphicData>
        </a:graphic>
      </p:graphicFrame>
      <p:sp>
        <p:nvSpPr>
          <p:cNvPr id="517" name="TextBox 516"/>
          <p:cNvSpPr txBox="1"/>
          <p:nvPr/>
        </p:nvSpPr>
        <p:spPr>
          <a:xfrm>
            <a:off x="396720" y="388080"/>
            <a:ext cx="6145920" cy="346320"/>
          </a:xfrm>
          <a:prstGeom prst="rect">
            <a:avLst/>
          </a:prstGeom>
          <a:noFill/>
          <a:ln w="0">
            <a:noFill/>
          </a:ln>
        </p:spPr>
        <p:txBody>
          <a:bodyPr lIns="90000" tIns="45000" rIns="90000" bIns="45000" anchor="t">
            <a:noAutofit/>
          </a:bodyPr>
          <a:lstStyle/>
          <a:p>
            <a:r>
              <a:rPr lang="en-US" sz="1800" b="0" strike="noStrike" spc="-1">
                <a:latin typeface="Arial"/>
              </a:rPr>
              <a:t> </a:t>
            </a:r>
            <a:r>
              <a:rPr lang="en-US" sz="1800" b="0" strike="noStrike" spc="-1">
                <a:solidFill>
                  <a:srgbClr val="2A6099"/>
                </a:solidFill>
                <a:latin typeface="Arial"/>
              </a:rPr>
              <a:t> </a:t>
            </a:r>
            <a:r>
              <a:rPr lang="en-US" sz="1800" b="1" strike="noStrike" spc="-1">
                <a:solidFill>
                  <a:srgbClr val="2A6099"/>
                </a:solidFill>
                <a:latin typeface="Arial"/>
                <a:ea typeface="FandolFang R"/>
              </a:rPr>
              <a:t>JINR PUBLICATIONS (WEB OF SCIENCE)  2017-2021</a:t>
            </a:r>
            <a:r>
              <a:rPr lang="en-US" sz="1800" b="0" strike="noStrike" spc="-1">
                <a:solidFill>
                  <a:srgbClr val="2A6099"/>
                </a:solidFill>
                <a:latin typeface="Arial"/>
              </a:rPr>
              <a:t> </a:t>
            </a:r>
            <a:r>
              <a:rPr lang="en-US" sz="1800" b="0" strike="noStrike" spc="-1">
                <a:latin typeface="Arial"/>
              </a:rPr>
              <a:t> </a:t>
            </a:r>
          </a:p>
        </p:txBody>
      </p:sp>
      <p:graphicFrame>
        <p:nvGraphicFramePr>
          <p:cNvPr id="518" name="Таблица 517"/>
          <p:cNvGraphicFramePr/>
          <p:nvPr/>
        </p:nvGraphicFramePr>
        <p:xfrm>
          <a:off x="6723000" y="320040"/>
          <a:ext cx="4800240" cy="6296040"/>
        </p:xfrm>
        <a:graphic>
          <a:graphicData uri="http://schemas.openxmlformats.org/drawingml/2006/table">
            <a:tbl>
              <a:tblPr/>
              <a:tblGrid>
                <a:gridCol w="2939760">
                  <a:extLst>
                    <a:ext uri="{9D8B030D-6E8A-4147-A177-3AD203B41FA5}">
                      <a16:colId xmlns:a16="http://schemas.microsoft.com/office/drawing/2014/main" val="20000"/>
                    </a:ext>
                  </a:extLst>
                </a:gridCol>
                <a:gridCol w="1860480">
                  <a:extLst>
                    <a:ext uri="{9D8B030D-6E8A-4147-A177-3AD203B41FA5}">
                      <a16:colId xmlns:a16="http://schemas.microsoft.com/office/drawing/2014/main" val="20001"/>
                    </a:ext>
                  </a:extLst>
                </a:gridCol>
              </a:tblGrid>
              <a:tr h="218160">
                <a:tc>
                  <a:txBody>
                    <a:bodyPr/>
                    <a:lstStyle/>
                    <a:p>
                      <a:pPr algn="ctr">
                        <a:lnSpc>
                          <a:spcPct val="100000"/>
                        </a:lnSpc>
                        <a:buNone/>
                      </a:pPr>
                      <a:r>
                        <a:rPr lang="en-US" sz="1200" b="1" strike="noStrike" spc="-1">
                          <a:solidFill>
                            <a:srgbClr val="000000"/>
                          </a:solidFill>
                          <a:latin typeface="Arial"/>
                        </a:rPr>
                        <a:t>JINR Member States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200" b="1" strike="noStrike" spc="-1">
                          <a:solidFill>
                            <a:srgbClr val="000000"/>
                          </a:solidFill>
                          <a:latin typeface="Arial"/>
                        </a:rPr>
                        <a:t>Number of joint publications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343440">
                <a:tc>
                  <a:txBody>
                    <a:bodyPr/>
                    <a:lstStyle/>
                    <a:p>
                      <a:pPr>
                        <a:lnSpc>
                          <a:spcPct val="100000"/>
                        </a:lnSpc>
                        <a:buNone/>
                      </a:pPr>
                      <a:r>
                        <a:rPr lang="en-US" sz="1200" b="0" strike="noStrike" spc="-1">
                          <a:solidFill>
                            <a:srgbClr val="000000"/>
                          </a:solidFill>
                          <a:latin typeface="Arial"/>
                        </a:rPr>
                        <a:t>ARMENIA</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tabLst>
                          <a:tab pos="101520" algn="l"/>
                        </a:tabLst>
                      </a:pPr>
                      <a:r>
                        <a:rPr lang="en-US" sz="1200" b="0" strike="noStrike" spc="-1">
                          <a:solidFill>
                            <a:srgbClr val="000000"/>
                          </a:solidFill>
                          <a:latin typeface="Arial"/>
                        </a:rPr>
                        <a:t>1 291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343440">
                <a:tc>
                  <a:txBody>
                    <a:bodyPr/>
                    <a:lstStyle/>
                    <a:p>
                      <a:pPr>
                        <a:lnSpc>
                          <a:spcPct val="100000"/>
                        </a:lnSpc>
                        <a:buNone/>
                      </a:pPr>
                      <a:r>
                        <a:rPr lang="en-US" sz="1200" b="0" strike="noStrike" spc="-1">
                          <a:solidFill>
                            <a:srgbClr val="000000"/>
                          </a:solidFill>
                          <a:latin typeface="Arial"/>
                        </a:rPr>
                        <a:t>AZERBAIJAN</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tabLst>
                          <a:tab pos="101520" algn="l"/>
                        </a:tabLst>
                      </a:pPr>
                      <a:r>
                        <a:rPr lang="en-US" sz="1200" b="0" strike="noStrike" spc="-1">
                          <a:solidFill>
                            <a:srgbClr val="000000"/>
                          </a:solidFill>
                          <a:latin typeface="Arial"/>
                        </a:rPr>
                        <a:t>811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343440">
                <a:tc>
                  <a:txBody>
                    <a:bodyPr/>
                    <a:lstStyle/>
                    <a:p>
                      <a:pPr>
                        <a:lnSpc>
                          <a:spcPct val="100000"/>
                        </a:lnSpc>
                        <a:buNone/>
                      </a:pPr>
                      <a:r>
                        <a:rPr lang="en-US" sz="1200" b="0" strike="noStrike" spc="-1">
                          <a:solidFill>
                            <a:srgbClr val="000000"/>
                          </a:solidFill>
                          <a:latin typeface="Arial"/>
                        </a:rPr>
                        <a:t>BELARUS</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tabLst>
                          <a:tab pos="101520" algn="l"/>
                        </a:tabLst>
                      </a:pPr>
                      <a:r>
                        <a:rPr lang="en-US" sz="1200" b="0" strike="noStrike" spc="-1">
                          <a:solidFill>
                            <a:srgbClr val="000000"/>
                          </a:solidFill>
                          <a:latin typeface="Arial"/>
                        </a:rPr>
                        <a:t>1 320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343440">
                <a:tc>
                  <a:txBody>
                    <a:bodyPr/>
                    <a:lstStyle/>
                    <a:p>
                      <a:pPr>
                        <a:lnSpc>
                          <a:spcPct val="100000"/>
                        </a:lnSpc>
                        <a:buNone/>
                      </a:pPr>
                      <a:r>
                        <a:rPr lang="en-US" sz="1200" b="0" strike="noStrike" spc="-1">
                          <a:solidFill>
                            <a:srgbClr val="000000"/>
                          </a:solidFill>
                          <a:latin typeface="Arial"/>
                        </a:rPr>
                        <a:t>BULGARIA</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tabLst>
                          <a:tab pos="101520" algn="l"/>
                        </a:tabLst>
                      </a:pPr>
                      <a:r>
                        <a:rPr lang="en-US" sz="1200" b="0" strike="noStrike" spc="-1">
                          <a:solidFill>
                            <a:srgbClr val="000000"/>
                          </a:solidFill>
                          <a:latin typeface="Arial"/>
                        </a:rPr>
                        <a:t>1 092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343440">
                <a:tc>
                  <a:txBody>
                    <a:bodyPr/>
                    <a:lstStyle/>
                    <a:p>
                      <a:pPr>
                        <a:lnSpc>
                          <a:spcPct val="100000"/>
                        </a:lnSpc>
                        <a:buNone/>
                      </a:pPr>
                      <a:r>
                        <a:rPr lang="en-US" sz="1200" b="0" strike="noStrike" spc="-1">
                          <a:solidFill>
                            <a:srgbClr val="000000"/>
                          </a:solidFill>
                          <a:latin typeface="Arial"/>
                        </a:rPr>
                        <a:t>CUBA</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tabLst>
                          <a:tab pos="101520" algn="l"/>
                        </a:tabLst>
                      </a:pPr>
                      <a:r>
                        <a:rPr lang="en-US" sz="1200" b="0" strike="noStrike" spc="-1">
                          <a:solidFill>
                            <a:srgbClr val="000000"/>
                          </a:solidFill>
                          <a:latin typeface="Arial"/>
                        </a:rPr>
                        <a:t>226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r h="339120">
                <a:tc>
                  <a:txBody>
                    <a:bodyPr/>
                    <a:lstStyle/>
                    <a:p>
                      <a:pPr>
                        <a:lnSpc>
                          <a:spcPct val="100000"/>
                        </a:lnSpc>
                        <a:buNone/>
                      </a:pPr>
                      <a:r>
                        <a:rPr lang="en-US" sz="1200" b="0" strike="noStrike" spc="-1">
                          <a:solidFill>
                            <a:srgbClr val="000000"/>
                          </a:solidFill>
                          <a:latin typeface="Arial"/>
                        </a:rPr>
                        <a:t>CZECH REPUBLIC</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tabLst>
                          <a:tab pos="101520" algn="l"/>
                        </a:tabLst>
                      </a:pPr>
                      <a:r>
                        <a:rPr lang="en-US" sz="1200" b="0" strike="noStrike" spc="-1">
                          <a:solidFill>
                            <a:srgbClr val="000000"/>
                          </a:solidFill>
                          <a:latin typeface="Arial"/>
                        </a:rPr>
                        <a:t>1 926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6"/>
                  </a:ext>
                </a:extLst>
              </a:tr>
              <a:tr h="343440">
                <a:tc>
                  <a:txBody>
                    <a:bodyPr/>
                    <a:lstStyle/>
                    <a:p>
                      <a:pPr>
                        <a:lnSpc>
                          <a:spcPct val="100000"/>
                        </a:lnSpc>
                        <a:buNone/>
                      </a:pPr>
                      <a:r>
                        <a:rPr lang="en-US" sz="1200" b="0" strike="noStrike" spc="-1">
                          <a:solidFill>
                            <a:srgbClr val="000000"/>
                          </a:solidFill>
                          <a:latin typeface="Arial"/>
                        </a:rPr>
                        <a:t>EGYPT</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200" b="0" strike="noStrike" spc="-1">
                          <a:solidFill>
                            <a:srgbClr val="000000"/>
                          </a:solidFill>
                          <a:latin typeface="Arial"/>
                        </a:rPr>
                        <a:t>690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7"/>
                  </a:ext>
                </a:extLst>
              </a:tr>
              <a:tr h="343440">
                <a:tc>
                  <a:txBody>
                    <a:bodyPr/>
                    <a:lstStyle/>
                    <a:p>
                      <a:pPr>
                        <a:lnSpc>
                          <a:spcPct val="100000"/>
                        </a:lnSpc>
                        <a:buNone/>
                      </a:pPr>
                      <a:r>
                        <a:rPr lang="en-US" sz="1200" b="0" strike="noStrike" spc="-1">
                          <a:solidFill>
                            <a:srgbClr val="000000"/>
                          </a:solidFill>
                          <a:latin typeface="Arial"/>
                        </a:rPr>
                        <a:t>GEORGIA</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tabLst>
                          <a:tab pos="101520" algn="l"/>
                        </a:tabLst>
                      </a:pPr>
                      <a:r>
                        <a:rPr lang="en-US" sz="1200" b="0" strike="noStrike" spc="-1">
                          <a:solidFill>
                            <a:srgbClr val="000000"/>
                          </a:solidFill>
                          <a:latin typeface="Arial"/>
                        </a:rPr>
                        <a:t>1 048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8"/>
                  </a:ext>
                </a:extLst>
              </a:tr>
              <a:tr h="343440">
                <a:tc>
                  <a:txBody>
                    <a:bodyPr/>
                    <a:lstStyle/>
                    <a:p>
                      <a:pPr>
                        <a:lnSpc>
                          <a:spcPct val="100000"/>
                        </a:lnSpc>
                        <a:buNone/>
                      </a:pPr>
                      <a:r>
                        <a:rPr lang="en-US" sz="1200" b="0" strike="noStrike" spc="-1">
                          <a:solidFill>
                            <a:srgbClr val="000000"/>
                          </a:solidFill>
                          <a:latin typeface="Arial"/>
                        </a:rPr>
                        <a:t>KAZAKHSTAN</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tabLst>
                          <a:tab pos="101520" algn="l"/>
                        </a:tabLst>
                      </a:pPr>
                      <a:r>
                        <a:rPr lang="en-US" sz="1200" b="0" strike="noStrike" spc="-1">
                          <a:solidFill>
                            <a:srgbClr val="000000"/>
                          </a:solidFill>
                          <a:latin typeface="Arial"/>
                        </a:rPr>
                        <a:t>267</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9"/>
                  </a:ext>
                </a:extLst>
              </a:tr>
              <a:tr h="343440">
                <a:tc>
                  <a:txBody>
                    <a:bodyPr/>
                    <a:lstStyle/>
                    <a:p>
                      <a:pPr>
                        <a:lnSpc>
                          <a:spcPct val="100000"/>
                        </a:lnSpc>
                        <a:buNone/>
                      </a:pPr>
                      <a:r>
                        <a:rPr lang="en-US" sz="1200" b="0" strike="noStrike" spc="-1">
                          <a:solidFill>
                            <a:srgbClr val="000000"/>
                          </a:solidFill>
                          <a:latin typeface="Arial"/>
                        </a:rPr>
                        <a:t>MOLDOVA</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tabLst>
                          <a:tab pos="101520" algn="l"/>
                        </a:tabLst>
                      </a:pPr>
                      <a:r>
                        <a:rPr lang="en-US" sz="1200" b="0" strike="noStrike" spc="-1">
                          <a:solidFill>
                            <a:srgbClr val="000000"/>
                          </a:solidFill>
                          <a:latin typeface="Arial"/>
                        </a:rPr>
                        <a:t>82</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10"/>
                  </a:ext>
                </a:extLst>
              </a:tr>
              <a:tr h="343440">
                <a:tc>
                  <a:txBody>
                    <a:bodyPr/>
                    <a:lstStyle/>
                    <a:p>
                      <a:pPr>
                        <a:lnSpc>
                          <a:spcPct val="100000"/>
                        </a:lnSpc>
                        <a:buNone/>
                      </a:pPr>
                      <a:r>
                        <a:rPr lang="en-US" sz="1200" b="0" strike="noStrike" spc="-1">
                          <a:solidFill>
                            <a:srgbClr val="000000"/>
                          </a:solidFill>
                          <a:latin typeface="Arial"/>
                        </a:rPr>
                        <a:t>MONGOLIA</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tabLst>
                          <a:tab pos="101520" algn="l"/>
                        </a:tabLst>
                      </a:pPr>
                      <a:r>
                        <a:rPr lang="en-US" sz="1200" b="0" strike="noStrike" spc="-1">
                          <a:solidFill>
                            <a:srgbClr val="000000"/>
                          </a:solidFill>
                          <a:latin typeface="Arial"/>
                        </a:rPr>
                        <a:t>300</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11"/>
                  </a:ext>
                </a:extLst>
              </a:tr>
              <a:tr h="343440">
                <a:tc>
                  <a:txBody>
                    <a:bodyPr/>
                    <a:lstStyle/>
                    <a:p>
                      <a:pPr>
                        <a:lnSpc>
                          <a:spcPct val="100000"/>
                        </a:lnSpc>
                        <a:buNone/>
                      </a:pPr>
                      <a:r>
                        <a:rPr lang="en-US" sz="1200" b="0" strike="noStrike" spc="-1">
                          <a:solidFill>
                            <a:srgbClr val="000000"/>
                          </a:solidFill>
                          <a:latin typeface="Arial"/>
                        </a:rPr>
                        <a:t>POLAND</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tabLst>
                          <a:tab pos="101520" algn="l"/>
                        </a:tabLst>
                      </a:pPr>
                      <a:r>
                        <a:rPr lang="en-US" sz="1200" b="0" strike="noStrike" spc="-1">
                          <a:solidFill>
                            <a:srgbClr val="000000"/>
                          </a:solidFill>
                          <a:latin typeface="Arial"/>
                        </a:rPr>
                        <a:t>2 143</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12"/>
                  </a:ext>
                </a:extLst>
              </a:tr>
              <a:tr h="343440">
                <a:tc>
                  <a:txBody>
                    <a:bodyPr/>
                    <a:lstStyle/>
                    <a:p>
                      <a:pPr>
                        <a:lnSpc>
                          <a:spcPct val="100000"/>
                        </a:lnSpc>
                        <a:buNone/>
                      </a:pPr>
                      <a:r>
                        <a:rPr lang="en-US" sz="1200" b="0" strike="noStrike" spc="-1">
                          <a:solidFill>
                            <a:srgbClr val="000000"/>
                          </a:solidFill>
                          <a:latin typeface="Arial"/>
                        </a:rPr>
                        <a:t>ROMANIA</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tabLst>
                          <a:tab pos="101520" algn="l"/>
                        </a:tabLst>
                      </a:pPr>
                      <a:r>
                        <a:rPr lang="en-US" sz="1200" b="0" strike="noStrike" spc="-1">
                          <a:solidFill>
                            <a:srgbClr val="000000"/>
                          </a:solidFill>
                          <a:latin typeface="Arial"/>
                        </a:rPr>
                        <a:t>1 198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13"/>
                  </a:ext>
                </a:extLst>
              </a:tr>
              <a:tr h="343440">
                <a:tc>
                  <a:txBody>
                    <a:bodyPr/>
                    <a:lstStyle/>
                    <a:p>
                      <a:pPr>
                        <a:lnSpc>
                          <a:spcPct val="100000"/>
                        </a:lnSpc>
                        <a:buNone/>
                      </a:pPr>
                      <a:r>
                        <a:rPr lang="en-US" sz="1200" b="0" strike="noStrike" spc="-1">
                          <a:solidFill>
                            <a:srgbClr val="000000"/>
                          </a:solidFill>
                          <a:latin typeface="Arial"/>
                        </a:rPr>
                        <a:t>SLOVAKIA</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tabLst>
                          <a:tab pos="101520" algn="l"/>
                        </a:tabLst>
                      </a:pPr>
                      <a:r>
                        <a:rPr lang="en-US" sz="1200" b="0" strike="noStrike" spc="-1">
                          <a:solidFill>
                            <a:srgbClr val="000000"/>
                          </a:solidFill>
                          <a:latin typeface="Arial"/>
                        </a:rPr>
                        <a:t>1 088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14"/>
                  </a:ext>
                </a:extLst>
              </a:tr>
              <a:tr h="343440">
                <a:tc>
                  <a:txBody>
                    <a:bodyPr/>
                    <a:lstStyle/>
                    <a:p>
                      <a:pPr>
                        <a:lnSpc>
                          <a:spcPct val="100000"/>
                        </a:lnSpc>
                        <a:buNone/>
                      </a:pPr>
                      <a:r>
                        <a:rPr lang="en-US" sz="1200" b="0" strike="noStrike" spc="-1">
                          <a:solidFill>
                            <a:srgbClr val="000000"/>
                          </a:solidFill>
                          <a:latin typeface="Arial"/>
                        </a:rPr>
                        <a:t>UKRAINE</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tabLst>
                          <a:tab pos="101520" algn="l"/>
                        </a:tabLst>
                      </a:pPr>
                      <a:r>
                        <a:rPr lang="en-US" sz="1200" b="0" strike="noStrike" spc="-1">
                          <a:solidFill>
                            <a:srgbClr val="000000"/>
                          </a:solidFill>
                          <a:latin typeface="Arial"/>
                        </a:rPr>
                        <a:t>1 186</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15"/>
                  </a:ext>
                </a:extLst>
              </a:tr>
              <a:tr h="343440">
                <a:tc>
                  <a:txBody>
                    <a:bodyPr/>
                    <a:lstStyle/>
                    <a:p>
                      <a:pPr>
                        <a:lnSpc>
                          <a:spcPct val="100000"/>
                        </a:lnSpc>
                        <a:buNone/>
                      </a:pPr>
                      <a:r>
                        <a:rPr lang="en-US" sz="1200" b="0" strike="noStrike" spc="-1">
                          <a:solidFill>
                            <a:srgbClr val="000000"/>
                          </a:solidFill>
                          <a:latin typeface="Arial"/>
                        </a:rPr>
                        <a:t>UZBEKISTAN</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tabLst>
                          <a:tab pos="101520" algn="l"/>
                        </a:tabLst>
                      </a:pPr>
                      <a:r>
                        <a:rPr lang="en-US" sz="1200" b="0" strike="noStrike" spc="-1">
                          <a:solidFill>
                            <a:srgbClr val="000000"/>
                          </a:solidFill>
                          <a:latin typeface="Arial"/>
                        </a:rPr>
                        <a:t>161</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16"/>
                  </a:ext>
                </a:extLst>
              </a:tr>
              <a:tr h="348120">
                <a:tc>
                  <a:txBody>
                    <a:bodyPr/>
                    <a:lstStyle/>
                    <a:p>
                      <a:pPr>
                        <a:lnSpc>
                          <a:spcPct val="100000"/>
                        </a:lnSpc>
                        <a:buNone/>
                      </a:pPr>
                      <a:r>
                        <a:rPr lang="en-US" sz="1200" b="0" strike="noStrike" spc="-1">
                          <a:solidFill>
                            <a:srgbClr val="000000"/>
                          </a:solidFill>
                          <a:latin typeface="Arial"/>
                        </a:rPr>
                        <a:t>VIETNAM</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tabLst>
                          <a:tab pos="101520" algn="l"/>
                        </a:tabLst>
                      </a:pPr>
                      <a:r>
                        <a:rPr lang="en-US" sz="1200" b="0" strike="noStrike" spc="-1">
                          <a:solidFill>
                            <a:srgbClr val="000000"/>
                          </a:solidFill>
                          <a:latin typeface="Arial"/>
                        </a:rPr>
                        <a:t>108</a:t>
                      </a:r>
                    </a:p>
                  </a:txBody>
                  <a:tcPr marL="90000" marR="90000">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17"/>
                  </a:ext>
                </a:extLst>
              </a:tr>
            </a:tbl>
          </a:graphicData>
        </a:graphic>
      </p:graphicFrame>
    </p:spTree>
    <p:extLst>
      <p:ext uri="{BB962C8B-B14F-4D97-AF65-F5344CB8AC3E}">
        <p14:creationId xmlns:p14="http://schemas.microsoft.com/office/powerpoint/2010/main" val="109755936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a:extLst>
              <a:ext uri="{FF2B5EF4-FFF2-40B4-BE49-F238E27FC236}">
                <a16:creationId xmlns:a16="http://schemas.microsoft.com/office/drawing/2014/main" id="{AA9B1DF9-556B-004D-BE13-85C91D932E03}"/>
              </a:ext>
            </a:extLst>
          </p:cNvPr>
          <p:cNvPicPr>
            <a:picLocks noChangeAspect="1"/>
          </p:cNvPicPr>
          <p:nvPr/>
        </p:nvPicPr>
        <p:blipFill>
          <a:blip r:embed="rId2"/>
          <a:stretch>
            <a:fillRect/>
          </a:stretch>
        </p:blipFill>
        <p:spPr>
          <a:xfrm>
            <a:off x="4421472" y="114411"/>
            <a:ext cx="5596468" cy="4566393"/>
          </a:xfrm>
          <a:prstGeom prst="rect">
            <a:avLst/>
          </a:prstGeom>
        </p:spPr>
      </p:pic>
      <p:pic>
        <p:nvPicPr>
          <p:cNvPr id="6" name="Рисунок 5">
            <a:extLst>
              <a:ext uri="{FF2B5EF4-FFF2-40B4-BE49-F238E27FC236}">
                <a16:creationId xmlns:a16="http://schemas.microsoft.com/office/drawing/2014/main" id="{1B34F299-EDE3-534D-A3A3-D9FC9DC0AC11}"/>
              </a:ext>
            </a:extLst>
          </p:cNvPr>
          <p:cNvPicPr>
            <a:picLocks noChangeAspect="1"/>
          </p:cNvPicPr>
          <p:nvPr/>
        </p:nvPicPr>
        <p:blipFill>
          <a:blip r:embed="rId3"/>
          <a:stretch>
            <a:fillRect/>
          </a:stretch>
        </p:blipFill>
        <p:spPr>
          <a:xfrm>
            <a:off x="159115" y="348028"/>
            <a:ext cx="4262357" cy="6015162"/>
          </a:xfrm>
          <a:prstGeom prst="rect">
            <a:avLst/>
          </a:prstGeom>
        </p:spPr>
      </p:pic>
      <p:pic>
        <p:nvPicPr>
          <p:cNvPr id="4" name="Рисунок 3">
            <a:extLst>
              <a:ext uri="{FF2B5EF4-FFF2-40B4-BE49-F238E27FC236}">
                <a16:creationId xmlns:a16="http://schemas.microsoft.com/office/drawing/2014/main" id="{B53A2841-B681-9B4A-AECF-7F8C0A8675B9}"/>
              </a:ext>
            </a:extLst>
          </p:cNvPr>
          <p:cNvPicPr>
            <a:picLocks noChangeAspect="1"/>
          </p:cNvPicPr>
          <p:nvPr/>
        </p:nvPicPr>
        <p:blipFill rotWithShape="1">
          <a:blip r:embed="rId4"/>
          <a:srcRect b="798"/>
          <a:stretch/>
        </p:blipFill>
        <p:spPr>
          <a:xfrm>
            <a:off x="8796867" y="4155210"/>
            <a:ext cx="3325985" cy="2588623"/>
          </a:xfrm>
          <a:prstGeom prst="rect">
            <a:avLst/>
          </a:prstGeom>
        </p:spPr>
      </p:pic>
    </p:spTree>
    <p:extLst>
      <p:ext uri="{BB962C8B-B14F-4D97-AF65-F5344CB8AC3E}">
        <p14:creationId xmlns:p14="http://schemas.microsoft.com/office/powerpoint/2010/main" val="5988220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5F4E3B59-DEF7-CA4A-9C96-F93DC09F2FEF}"/>
              </a:ext>
            </a:extLst>
          </p:cNvPr>
          <p:cNvSpPr>
            <a:spLocks noGrp="1"/>
          </p:cNvSpPr>
          <p:nvPr>
            <p:ph type="title"/>
          </p:nvPr>
        </p:nvSpPr>
        <p:spPr>
          <a:xfrm>
            <a:off x="711080" y="273600"/>
            <a:ext cx="10972440" cy="1144800"/>
          </a:xfrm>
        </p:spPr>
        <p:txBody>
          <a:bodyPr/>
          <a:lstStyle/>
          <a:p>
            <a:pPr algn="ctr"/>
            <a:r>
              <a:rPr lang="en-US" sz="3600" dirty="0"/>
              <a:t>Directions of the Research Program</a:t>
            </a:r>
            <a:r>
              <a:rPr lang="ru-RU" sz="3600" dirty="0"/>
              <a:t> 2024-2030</a:t>
            </a:r>
          </a:p>
        </p:txBody>
      </p:sp>
      <p:sp>
        <p:nvSpPr>
          <p:cNvPr id="3" name="Подзаголовок 2">
            <a:extLst>
              <a:ext uri="{FF2B5EF4-FFF2-40B4-BE49-F238E27FC236}">
                <a16:creationId xmlns:a16="http://schemas.microsoft.com/office/drawing/2014/main" id="{5A570D14-391D-EF48-B40E-F0729C8D349A}"/>
              </a:ext>
            </a:extLst>
          </p:cNvPr>
          <p:cNvSpPr>
            <a:spLocks noGrp="1"/>
          </p:cNvSpPr>
          <p:nvPr>
            <p:ph type="subTitle"/>
          </p:nvPr>
        </p:nvSpPr>
        <p:spPr>
          <a:xfrm>
            <a:off x="5704114" y="1940914"/>
            <a:ext cx="6320971" cy="3977280"/>
          </a:xfrm>
          <a:solidFill>
            <a:schemeClr val="accent4">
              <a:lumMod val="20000"/>
              <a:lumOff val="80000"/>
            </a:schemeClr>
          </a:solidFill>
        </p:spPr>
        <p:txBody>
          <a:bodyPr/>
          <a:lstStyle/>
          <a:p>
            <a:r>
              <a:rPr lang="en-US" sz="3600" dirty="0"/>
              <a:t>Nuclear Physics</a:t>
            </a:r>
          </a:p>
          <a:p>
            <a:r>
              <a:rPr lang="en-US" sz="3600" dirty="0"/>
              <a:t>Particle Physics and HEP</a:t>
            </a:r>
          </a:p>
          <a:p>
            <a:r>
              <a:rPr lang="en-US" sz="3600" dirty="0"/>
              <a:t>Physics of Condensed Matter</a:t>
            </a:r>
          </a:p>
          <a:p>
            <a:pPr marL="0" indent="0">
              <a:buNone/>
            </a:pPr>
            <a:endParaRPr lang="en-US" dirty="0"/>
          </a:p>
          <a:p>
            <a:r>
              <a:rPr lang="en-US" sz="3200" dirty="0"/>
              <a:t>IT&amp;HPC, </a:t>
            </a:r>
          </a:p>
          <a:p>
            <a:r>
              <a:rPr lang="en-US" sz="3200" dirty="0"/>
              <a:t>Life Sciences</a:t>
            </a:r>
          </a:p>
          <a:p>
            <a:r>
              <a:rPr lang="en-US" sz="3200" dirty="0"/>
              <a:t>Applied research &amp; Innovations</a:t>
            </a:r>
            <a:endParaRPr lang="ru-RU" sz="3200" dirty="0"/>
          </a:p>
        </p:txBody>
      </p:sp>
      <p:sp>
        <p:nvSpPr>
          <p:cNvPr id="4" name="Подзаголовок 2">
            <a:extLst>
              <a:ext uri="{FF2B5EF4-FFF2-40B4-BE49-F238E27FC236}">
                <a16:creationId xmlns:a16="http://schemas.microsoft.com/office/drawing/2014/main" id="{1C68817C-76EC-D248-9FAC-EB30DA22B077}"/>
              </a:ext>
            </a:extLst>
          </p:cNvPr>
          <p:cNvSpPr txBox="1">
            <a:spLocks/>
          </p:cNvSpPr>
          <p:nvPr/>
        </p:nvSpPr>
        <p:spPr>
          <a:xfrm>
            <a:off x="473056" y="2022649"/>
            <a:ext cx="4908884" cy="3977280"/>
          </a:xfrm>
          <a:prstGeom prst="rect">
            <a:avLst/>
          </a:prstGeom>
          <a:noFill/>
          <a:ln w="0">
            <a:noFill/>
          </a:ln>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600" dirty="0"/>
              <a:t>Basic Science</a:t>
            </a:r>
            <a:endParaRPr lang="en-US" dirty="0"/>
          </a:p>
          <a:p>
            <a:r>
              <a:rPr lang="en-US" dirty="0"/>
              <a:t>     +</a:t>
            </a:r>
            <a:endParaRPr lang="en-US" sz="2800" dirty="0"/>
          </a:p>
          <a:p>
            <a:pPr marL="457200" indent="-457200">
              <a:buFont typeface="Arial" panose="020B0604020202020204" pitchFamily="34" charset="0"/>
              <a:buChar char="•"/>
            </a:pPr>
            <a:r>
              <a:rPr lang="en-US" sz="2800" dirty="0" err="1"/>
              <a:t>Innovations@Dubna</a:t>
            </a:r>
            <a:r>
              <a:rPr lang="en-US" sz="2800" dirty="0"/>
              <a:t>)</a:t>
            </a:r>
          </a:p>
          <a:p>
            <a:pPr marL="457200" indent="-457200">
              <a:buFont typeface="Arial" panose="020B0604020202020204" pitchFamily="34" charset="0"/>
              <a:buChar char="•"/>
            </a:pPr>
            <a:r>
              <a:rPr lang="en-US" sz="2800" dirty="0"/>
              <a:t>Detector R&amp;D</a:t>
            </a:r>
          </a:p>
          <a:p>
            <a:pPr marL="457200" indent="-457200">
              <a:buFont typeface="Arial" panose="020B0604020202020204" pitchFamily="34" charset="0"/>
              <a:buChar char="•"/>
            </a:pPr>
            <a:r>
              <a:rPr lang="en-US" sz="2800" dirty="0"/>
              <a:t>Accelerator R&amp;D</a:t>
            </a:r>
          </a:p>
          <a:p>
            <a:pPr marL="457200" indent="-457200">
              <a:buFont typeface="Arial" panose="020B0604020202020204" pitchFamily="34" charset="0"/>
              <a:buChar char="•"/>
            </a:pPr>
            <a:r>
              <a:rPr lang="en-US" sz="2800" dirty="0"/>
              <a:t>Research </a:t>
            </a:r>
            <a:r>
              <a:rPr lang="en-US" sz="2800" dirty="0" err="1"/>
              <a:t>Plan&amp;Org</a:t>
            </a:r>
            <a:endParaRPr lang="ru-RU" sz="2800" dirty="0"/>
          </a:p>
        </p:txBody>
      </p:sp>
      <p:sp>
        <p:nvSpPr>
          <p:cNvPr id="5" name="Штриховая стрелка вправо 4">
            <a:extLst>
              <a:ext uri="{FF2B5EF4-FFF2-40B4-BE49-F238E27FC236}">
                <a16:creationId xmlns:a16="http://schemas.microsoft.com/office/drawing/2014/main" id="{F8E8B7B4-C66B-D444-9D4D-D32B850B6129}"/>
              </a:ext>
            </a:extLst>
          </p:cNvPr>
          <p:cNvSpPr/>
          <p:nvPr/>
        </p:nvSpPr>
        <p:spPr>
          <a:xfrm>
            <a:off x="4245429" y="2474686"/>
            <a:ext cx="1328057" cy="580571"/>
          </a:xfrm>
          <a:prstGeom prst="stripedRightArrow">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 name="Двойная стрелка влево/вправо 5">
            <a:extLst>
              <a:ext uri="{FF2B5EF4-FFF2-40B4-BE49-F238E27FC236}">
                <a16:creationId xmlns:a16="http://schemas.microsoft.com/office/drawing/2014/main" id="{324C7B1E-4657-C949-85D2-9231D87C4187}"/>
              </a:ext>
            </a:extLst>
          </p:cNvPr>
          <p:cNvSpPr/>
          <p:nvPr/>
        </p:nvSpPr>
        <p:spPr>
          <a:xfrm rot="16200000">
            <a:off x="7710809" y="3824418"/>
            <a:ext cx="562240" cy="373743"/>
          </a:xfrm>
          <a:prstGeom prst="leftRightArrow">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 name="Двойная стрелка влево/вправо 6">
            <a:extLst>
              <a:ext uri="{FF2B5EF4-FFF2-40B4-BE49-F238E27FC236}">
                <a16:creationId xmlns:a16="http://schemas.microsoft.com/office/drawing/2014/main" id="{EFA610D2-E24D-854B-BC96-43D2A0CE807D}"/>
              </a:ext>
            </a:extLst>
          </p:cNvPr>
          <p:cNvSpPr/>
          <p:nvPr/>
        </p:nvSpPr>
        <p:spPr>
          <a:xfrm rot="16200000">
            <a:off x="9089667" y="3824418"/>
            <a:ext cx="562240" cy="373743"/>
          </a:xfrm>
          <a:prstGeom prst="leftRightArrow">
            <a:avLst/>
          </a:prstGeom>
          <a:solidFill>
            <a:schemeClr val="accent4">
              <a:lumMod val="20000"/>
              <a:lumOff val="80000"/>
            </a:schemeClr>
          </a:solidFill>
          <a:ln w="127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253009803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Группа 4">
            <a:extLst>
              <a:ext uri="{FF2B5EF4-FFF2-40B4-BE49-F238E27FC236}">
                <a16:creationId xmlns:a16="http://schemas.microsoft.com/office/drawing/2014/main" id="{B68D65A0-BFD4-FC4E-A5D1-BFCC3F1B9140}"/>
              </a:ext>
            </a:extLst>
          </p:cNvPr>
          <p:cNvGrpSpPr/>
          <p:nvPr/>
        </p:nvGrpSpPr>
        <p:grpSpPr>
          <a:xfrm>
            <a:off x="796702" y="285001"/>
            <a:ext cx="5017316" cy="4975103"/>
            <a:chOff x="2789034" y="1509501"/>
            <a:chExt cx="5017316" cy="4975103"/>
          </a:xfrm>
        </p:grpSpPr>
        <p:sp>
          <p:nvSpPr>
            <p:cNvPr id="6" name="Нашивка 5">
              <a:extLst>
                <a:ext uri="{FF2B5EF4-FFF2-40B4-BE49-F238E27FC236}">
                  <a16:creationId xmlns:a16="http://schemas.microsoft.com/office/drawing/2014/main" id="{CE45CA47-2826-4542-A511-880B0892AE15}"/>
                </a:ext>
              </a:extLst>
            </p:cNvPr>
            <p:cNvSpPr/>
            <p:nvPr/>
          </p:nvSpPr>
          <p:spPr>
            <a:xfrm>
              <a:off x="2789034" y="1509501"/>
              <a:ext cx="4883976" cy="4923159"/>
            </a:xfrm>
            <a:prstGeom prst="chevron">
              <a:avLst>
                <a:gd name="adj" fmla="val 1342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7" name="TextBox 6">
              <a:extLst>
                <a:ext uri="{FF2B5EF4-FFF2-40B4-BE49-F238E27FC236}">
                  <a16:creationId xmlns:a16="http://schemas.microsoft.com/office/drawing/2014/main" id="{8B1800DA-766E-AA48-920E-7F072A86906A}"/>
                </a:ext>
              </a:extLst>
            </p:cNvPr>
            <p:cNvSpPr txBox="1"/>
            <p:nvPr/>
          </p:nvSpPr>
          <p:spPr>
            <a:xfrm>
              <a:off x="3420262" y="3141346"/>
              <a:ext cx="4386088" cy="1107996"/>
            </a:xfrm>
            <a:prstGeom prst="rect">
              <a:avLst/>
            </a:prstGeom>
            <a:noFill/>
          </p:spPr>
          <p:txBody>
            <a:bodyPr wrap="square" rtlCol="0">
              <a:spAutoFit/>
            </a:bodyPr>
            <a:lstStyle/>
            <a:p>
              <a:pPr>
                <a:spcAft>
                  <a:spcPts val="1200"/>
                </a:spcAft>
              </a:pPr>
              <a:r>
                <a:rPr lang="en-US" sz="2200" b="1" dirty="0">
                  <a:latin typeface="Arial" panose="020B0604020202020204" pitchFamily="34" charset="0"/>
                  <a:cs typeface="Arial" panose="020B0604020202020204" pitchFamily="34" charset="0"/>
                </a:rPr>
                <a:t>2000-s: identifying "niche" in global scientific landscape, financial sustainability.</a:t>
              </a:r>
            </a:p>
          </p:txBody>
        </p:sp>
        <p:sp>
          <p:nvSpPr>
            <p:cNvPr id="8" name="Прямоугольник 7">
              <a:extLst>
                <a:ext uri="{FF2B5EF4-FFF2-40B4-BE49-F238E27FC236}">
                  <a16:creationId xmlns:a16="http://schemas.microsoft.com/office/drawing/2014/main" id="{17937A0B-1082-4C4C-9407-69B536CAD197}"/>
                </a:ext>
              </a:extLst>
            </p:cNvPr>
            <p:cNvSpPr/>
            <p:nvPr/>
          </p:nvSpPr>
          <p:spPr>
            <a:xfrm>
              <a:off x="3163841" y="2017428"/>
              <a:ext cx="4091436" cy="1107996"/>
            </a:xfrm>
            <a:prstGeom prst="rect">
              <a:avLst/>
            </a:prstGeom>
          </p:spPr>
          <p:txBody>
            <a:bodyPr wrap="square">
              <a:spAutoFit/>
            </a:bodyPr>
            <a:lstStyle/>
            <a:p>
              <a:pPr>
                <a:spcAft>
                  <a:spcPts val="1200"/>
                </a:spcAft>
              </a:pPr>
              <a:r>
                <a:rPr lang="en-US" sz="2200" b="1" dirty="0">
                  <a:latin typeface="Arial" panose="020B0604020202020204" pitchFamily="34" charset="0"/>
                  <a:cs typeface="Arial" panose="020B0604020202020204" pitchFamily="34" charset="0"/>
                </a:rPr>
                <a:t>1990-s: preservation and "reset": secured status, </a:t>
              </a:r>
              <a:r>
                <a:rPr lang="en-US" sz="2200" b="1" dirty="0">
                  <a:solidFill>
                    <a:schemeClr val="accent1">
                      <a:lumMod val="20000"/>
                      <a:lumOff val="80000"/>
                    </a:schemeClr>
                  </a:solidFill>
                  <a:latin typeface="Arial" panose="020B0604020202020204" pitchFamily="34" charset="0"/>
                  <a:cs typeface="Arial" panose="020B0604020202020204" pitchFamily="34" charset="0"/>
                </a:rPr>
                <a:t>__</a:t>
              </a:r>
              <a:r>
                <a:rPr lang="en-US" sz="2200" b="1" dirty="0">
                  <a:latin typeface="Arial" panose="020B0604020202020204" pitchFamily="34" charset="0"/>
                  <a:cs typeface="Arial" panose="020B0604020202020204" pitchFamily="34" charset="0"/>
                </a:rPr>
                <a:t>composition of Members.</a:t>
              </a:r>
            </a:p>
          </p:txBody>
        </p:sp>
        <p:sp>
          <p:nvSpPr>
            <p:cNvPr id="9" name="Прямоугольник 8">
              <a:extLst>
                <a:ext uri="{FF2B5EF4-FFF2-40B4-BE49-F238E27FC236}">
                  <a16:creationId xmlns:a16="http://schemas.microsoft.com/office/drawing/2014/main" id="{03F0CD2A-7AA8-F842-92C4-261995D23F71}"/>
                </a:ext>
              </a:extLst>
            </p:cNvPr>
            <p:cNvSpPr/>
            <p:nvPr/>
          </p:nvSpPr>
          <p:spPr>
            <a:xfrm>
              <a:off x="3082984" y="5376608"/>
              <a:ext cx="3788601" cy="1107996"/>
            </a:xfrm>
            <a:prstGeom prst="rect">
              <a:avLst/>
            </a:prstGeom>
          </p:spPr>
          <p:txBody>
            <a:bodyPr wrap="square">
              <a:spAutoFit/>
            </a:bodyPr>
            <a:lstStyle/>
            <a:p>
              <a:pPr>
                <a:spcAft>
                  <a:spcPts val="1200"/>
                </a:spcAft>
              </a:pPr>
              <a:r>
                <a:rPr lang="en-US" sz="2200" b="1" dirty="0">
                  <a:latin typeface="Arial" panose="020B0604020202020204" pitchFamily="34" charset="0"/>
                  <a:cs typeface="Arial" panose="020B0604020202020204" pitchFamily="34" charset="0"/>
                </a:rPr>
                <a:t>2020-s: International leadership, new Initiatives, build-up Human Capital.</a:t>
              </a:r>
              <a:endParaRPr lang="de-DE" sz="2200" b="1" dirty="0">
                <a:latin typeface="Arial" panose="020B0604020202020204" pitchFamily="34" charset="0"/>
                <a:cs typeface="Arial" panose="020B0604020202020204" pitchFamily="34" charset="0"/>
              </a:endParaRPr>
            </a:p>
          </p:txBody>
        </p:sp>
        <p:sp>
          <p:nvSpPr>
            <p:cNvPr id="10" name="Прямоугольник 9">
              <a:extLst>
                <a:ext uri="{FF2B5EF4-FFF2-40B4-BE49-F238E27FC236}">
                  <a16:creationId xmlns:a16="http://schemas.microsoft.com/office/drawing/2014/main" id="{63962F2D-1535-0E4A-94F7-297F8B99DFE3}"/>
                </a:ext>
              </a:extLst>
            </p:cNvPr>
            <p:cNvSpPr/>
            <p:nvPr/>
          </p:nvSpPr>
          <p:spPr>
            <a:xfrm>
              <a:off x="3355175" y="4268612"/>
              <a:ext cx="4273883" cy="1107996"/>
            </a:xfrm>
            <a:prstGeom prst="rect">
              <a:avLst/>
            </a:prstGeom>
          </p:spPr>
          <p:txBody>
            <a:bodyPr wrap="square">
              <a:spAutoFit/>
            </a:bodyPr>
            <a:lstStyle/>
            <a:p>
              <a:pPr>
                <a:spcAft>
                  <a:spcPts val="1200"/>
                </a:spcAft>
              </a:pPr>
              <a:r>
                <a:rPr lang="en-US" sz="2200" b="1" dirty="0">
                  <a:latin typeface="Arial" panose="020B0604020202020204" pitchFamily="34" charset="0"/>
                  <a:cs typeface="Arial" panose="020B0604020202020204" pitchFamily="34" charset="0"/>
                </a:rPr>
                <a:t>2010-s: dynamic development of Research infrastructure, budget growth.</a:t>
              </a:r>
            </a:p>
          </p:txBody>
        </p:sp>
        <p:sp>
          <p:nvSpPr>
            <p:cNvPr id="11" name="Прямоугольник 10">
              <a:extLst>
                <a:ext uri="{FF2B5EF4-FFF2-40B4-BE49-F238E27FC236}">
                  <a16:creationId xmlns:a16="http://schemas.microsoft.com/office/drawing/2014/main" id="{CCC30385-95F6-264B-AB25-39ED9DA23F88}"/>
                </a:ext>
              </a:extLst>
            </p:cNvPr>
            <p:cNvSpPr/>
            <p:nvPr/>
          </p:nvSpPr>
          <p:spPr>
            <a:xfrm>
              <a:off x="3621270" y="1542043"/>
              <a:ext cx="2440092" cy="461665"/>
            </a:xfrm>
            <a:prstGeom prst="rect">
              <a:avLst/>
            </a:prstGeom>
          </p:spPr>
          <p:txBody>
            <a:bodyPr wrap="none">
              <a:spAutoFit/>
            </a:bodyPr>
            <a:lstStyle/>
            <a:p>
              <a:pPr>
                <a:spcAft>
                  <a:spcPts val="1200"/>
                </a:spcAft>
              </a:pPr>
              <a:r>
                <a:rPr lang="en-US" sz="2400" b="1" dirty="0">
                  <a:solidFill>
                    <a:srgbClr val="002060"/>
                  </a:solidFill>
                  <a:latin typeface="Arial" panose="020B0604020202020204" pitchFamily="34" charset="0"/>
                  <a:cs typeface="Arial" panose="020B0604020202020204" pitchFamily="34" charset="0"/>
                </a:rPr>
                <a:t>JINR evolution:</a:t>
              </a:r>
            </a:p>
          </p:txBody>
        </p:sp>
      </p:grpSp>
      <p:sp>
        <p:nvSpPr>
          <p:cNvPr id="13" name="Нашивка 12">
            <a:extLst>
              <a:ext uri="{FF2B5EF4-FFF2-40B4-BE49-F238E27FC236}">
                <a16:creationId xmlns:a16="http://schemas.microsoft.com/office/drawing/2014/main" id="{FAC29025-A7D4-BC40-8F2D-24693E2E4652}"/>
              </a:ext>
            </a:extLst>
          </p:cNvPr>
          <p:cNvSpPr/>
          <p:nvPr/>
        </p:nvSpPr>
        <p:spPr>
          <a:xfrm>
            <a:off x="6524446" y="285001"/>
            <a:ext cx="5081433" cy="4923159"/>
          </a:xfrm>
          <a:prstGeom prst="chevron">
            <a:avLst>
              <a:gd name="adj" fmla="val 13421"/>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solidFill>
                <a:schemeClr val="tx1"/>
              </a:solidFill>
            </a:endParaRPr>
          </a:p>
        </p:txBody>
      </p:sp>
      <p:sp>
        <p:nvSpPr>
          <p:cNvPr id="14" name="TextBox 13">
            <a:extLst>
              <a:ext uri="{FF2B5EF4-FFF2-40B4-BE49-F238E27FC236}">
                <a16:creationId xmlns:a16="http://schemas.microsoft.com/office/drawing/2014/main" id="{A443BF6E-11FF-F848-AC35-008EB4C8AEA5}"/>
              </a:ext>
            </a:extLst>
          </p:cNvPr>
          <p:cNvSpPr txBox="1"/>
          <p:nvPr/>
        </p:nvSpPr>
        <p:spPr>
          <a:xfrm>
            <a:off x="6954382" y="427075"/>
            <a:ext cx="4079001" cy="1323439"/>
          </a:xfrm>
          <a:prstGeom prst="rect">
            <a:avLst/>
          </a:prstGeom>
          <a:noFill/>
        </p:spPr>
        <p:txBody>
          <a:bodyPr wrap="square" rtlCol="0">
            <a:spAutoFit/>
          </a:bodyPr>
          <a:lstStyle/>
          <a:p>
            <a:pPr>
              <a:spcAft>
                <a:spcPts val="1200"/>
              </a:spcAft>
            </a:pPr>
            <a:r>
              <a:rPr lang="en-US" sz="2000" b="1" dirty="0">
                <a:solidFill>
                  <a:srgbClr val="C00000"/>
                </a:solidFill>
                <a:latin typeface="Arial" panose="020B0604020202020204" pitchFamily="34" charset="0"/>
                <a:cs typeface="Arial" panose="020B0604020202020204" pitchFamily="34" charset="0"/>
              </a:rPr>
              <a:t>2003-2009</a:t>
            </a:r>
            <a:r>
              <a:rPr lang="en-US" sz="2000" b="1" dirty="0">
                <a:latin typeface="Arial" panose="020B0604020202020204" pitchFamily="34" charset="0"/>
                <a:cs typeface="Arial" panose="020B0604020202020204" pitchFamily="34" charset="0"/>
              </a:rPr>
              <a:t> Identifying "niche" in global landscape,</a:t>
            </a:r>
            <a:r>
              <a:rPr lang="ru-RU" sz="2000" b="1" dirty="0">
                <a:latin typeface="Arial" panose="020B0604020202020204" pitchFamily="34" charset="0"/>
                <a:cs typeface="Arial" panose="020B0604020202020204" pitchFamily="34" charset="0"/>
              </a:rPr>
              <a:t> </a:t>
            </a:r>
            <a:r>
              <a:rPr lang="en-US" sz="2000" b="1" dirty="0">
                <a:latin typeface="Arial" panose="020B0604020202020204" pitchFamily="34" charset="0"/>
                <a:cs typeface="Arial" panose="020B0604020202020204" pitchFamily="34" charset="0"/>
              </a:rPr>
              <a:t>attracting new countries, concentration of resources, budget ordering.</a:t>
            </a:r>
          </a:p>
        </p:txBody>
      </p:sp>
      <p:sp>
        <p:nvSpPr>
          <p:cNvPr id="16" name="Прямоугольник 15">
            <a:extLst>
              <a:ext uri="{FF2B5EF4-FFF2-40B4-BE49-F238E27FC236}">
                <a16:creationId xmlns:a16="http://schemas.microsoft.com/office/drawing/2014/main" id="{1517A5E0-1914-1543-9D74-E911BB531658}"/>
              </a:ext>
            </a:extLst>
          </p:cNvPr>
          <p:cNvSpPr/>
          <p:nvPr/>
        </p:nvSpPr>
        <p:spPr>
          <a:xfrm>
            <a:off x="213232" y="5451259"/>
            <a:ext cx="11856848" cy="1292662"/>
          </a:xfrm>
          <a:prstGeom prst="rect">
            <a:avLst/>
          </a:prstGeom>
        </p:spPr>
        <p:txBody>
          <a:bodyPr wrap="square">
            <a:spAutoFit/>
          </a:bodyPr>
          <a:lstStyle/>
          <a:p>
            <a:pPr>
              <a:spcAft>
                <a:spcPts val="1200"/>
              </a:spcAft>
            </a:pPr>
            <a:r>
              <a:rPr lang="en-US" sz="2200" b="1" dirty="0">
                <a:solidFill>
                  <a:srgbClr val="C00000"/>
                </a:solidFill>
                <a:latin typeface="Arial" panose="020B0604020202020204" pitchFamily="34" charset="0"/>
                <a:cs typeface="Arial" panose="020B0604020202020204" pitchFamily="34" charset="0"/>
              </a:rPr>
              <a:t>2024-2030: Reliable, open, </a:t>
            </a:r>
            <a:r>
              <a:rPr lang="en-US" sz="2200" b="1" dirty="0" err="1">
                <a:solidFill>
                  <a:srgbClr val="C00000"/>
                </a:solidFill>
                <a:latin typeface="Arial" panose="020B0604020202020204" pitchFamily="34" charset="0"/>
                <a:cs typeface="Arial" panose="020B0604020202020204" pitchFamily="34" charset="0"/>
              </a:rPr>
              <a:t>globaly</a:t>
            </a:r>
            <a:r>
              <a:rPr lang="en-US" sz="2200" b="1" dirty="0">
                <a:solidFill>
                  <a:srgbClr val="C00000"/>
                </a:solidFill>
                <a:latin typeface="Arial" panose="020B0604020202020204" pitchFamily="34" charset="0"/>
                <a:cs typeface="Arial" panose="020B0604020202020204" pitchFamily="34" charset="0"/>
              </a:rPr>
              <a:t> demanded Research Infrastructure (NICA, SHEF, IBR-2MR, </a:t>
            </a:r>
            <a:r>
              <a:rPr lang="en-US" sz="2400" b="1" dirty="0" err="1">
                <a:solidFill>
                  <a:srgbClr val="C00000"/>
                </a:solidFill>
                <a:latin typeface="Symbol" pitchFamily="2" charset="2"/>
                <a:cs typeface="Arial" panose="020B0604020202020204" pitchFamily="34" charset="0"/>
              </a:rPr>
              <a:t>n</a:t>
            </a:r>
            <a:r>
              <a:rPr lang="en-US" sz="2200" b="1" dirty="0" err="1">
                <a:solidFill>
                  <a:srgbClr val="C00000"/>
                </a:solidFill>
                <a:latin typeface="Arial" panose="020B0604020202020204" pitchFamily="34" charset="0"/>
                <a:cs typeface="Arial" panose="020B0604020202020204" pitchFamily="34" charset="0"/>
              </a:rPr>
              <a:t>F</a:t>
            </a:r>
            <a:r>
              <a:rPr lang="en-US" sz="2400" b="1" dirty="0">
                <a:solidFill>
                  <a:srgbClr val="C00000"/>
                </a:solidFill>
                <a:latin typeface="Arial" panose="020B0604020202020204" pitchFamily="34" charset="0"/>
                <a:cs typeface="Arial" panose="020B0604020202020204" pitchFamily="34" charset="0"/>
              </a:rPr>
              <a:t>, </a:t>
            </a:r>
            <a:r>
              <a:rPr lang="en-US" sz="2200" b="1" dirty="0">
                <a:solidFill>
                  <a:srgbClr val="C00000"/>
                </a:solidFill>
                <a:latin typeface="Arial" panose="020B0604020202020204" pitchFamily="34" charset="0"/>
                <a:cs typeface="Arial" panose="020B0604020202020204" pitchFamily="34" charset="0"/>
              </a:rPr>
              <a:t>MICC, IC) + Grown Human Capital. Feasibility Studies for New LS Projects</a:t>
            </a:r>
          </a:p>
          <a:p>
            <a:pPr>
              <a:spcAft>
                <a:spcPts val="1200"/>
              </a:spcAft>
            </a:pPr>
            <a:r>
              <a:rPr lang="en-US" sz="2200" b="1" dirty="0">
                <a:solidFill>
                  <a:srgbClr val="C00000"/>
                </a:solidFill>
                <a:latin typeface="Arial" panose="020B0604020202020204" pitchFamily="34" charset="0"/>
                <a:cs typeface="Arial" panose="020B0604020202020204" pitchFamily="34" charset="0"/>
              </a:rPr>
              <a:t>GOAL: Qualitatively New and Attractive International Research center JINR2030.</a:t>
            </a:r>
            <a:endParaRPr lang="de-DE" sz="2200" b="1" dirty="0">
              <a:solidFill>
                <a:srgbClr val="C00000"/>
              </a:solidFill>
              <a:latin typeface="Arial" panose="020B0604020202020204" pitchFamily="34" charset="0"/>
              <a:cs typeface="Arial" panose="020B0604020202020204" pitchFamily="34" charset="0"/>
            </a:endParaRPr>
          </a:p>
        </p:txBody>
      </p:sp>
      <p:sp>
        <p:nvSpPr>
          <p:cNvPr id="17" name="Прямоугольник 16">
            <a:extLst>
              <a:ext uri="{FF2B5EF4-FFF2-40B4-BE49-F238E27FC236}">
                <a16:creationId xmlns:a16="http://schemas.microsoft.com/office/drawing/2014/main" id="{5C82B1D7-ADDF-0A40-ABD3-A827E2D13A36}"/>
              </a:ext>
            </a:extLst>
          </p:cNvPr>
          <p:cNvSpPr/>
          <p:nvPr/>
        </p:nvSpPr>
        <p:spPr>
          <a:xfrm>
            <a:off x="6882821" y="3594426"/>
            <a:ext cx="4363597" cy="1631216"/>
          </a:xfrm>
          <a:prstGeom prst="rect">
            <a:avLst/>
          </a:prstGeom>
        </p:spPr>
        <p:txBody>
          <a:bodyPr wrap="square">
            <a:spAutoFit/>
          </a:bodyPr>
          <a:lstStyle/>
          <a:p>
            <a:pPr>
              <a:spcAft>
                <a:spcPts val="1200"/>
              </a:spcAft>
            </a:pPr>
            <a:r>
              <a:rPr lang="en-US" sz="2000" b="1" dirty="0">
                <a:solidFill>
                  <a:srgbClr val="C00000"/>
                </a:solidFill>
                <a:latin typeface="Arial" panose="020B0604020202020204" pitchFamily="34" charset="0"/>
                <a:cs typeface="Arial" panose="020B0604020202020204" pitchFamily="34" charset="0"/>
              </a:rPr>
              <a:t>2017-2023</a:t>
            </a:r>
            <a:r>
              <a:rPr lang="en-US" sz="2000" b="1" dirty="0">
                <a:latin typeface="Arial" panose="020B0604020202020204" pitchFamily="34" charset="0"/>
                <a:cs typeface="Arial" panose="020B0604020202020204" pitchFamily="34" charset="0"/>
              </a:rPr>
              <a:t> NICA start, SHEF cruise operation, B-GVD – data/events, among world leaders. FS for new neutron source. Budget balanced with inflation.</a:t>
            </a:r>
          </a:p>
        </p:txBody>
      </p:sp>
      <p:sp>
        <p:nvSpPr>
          <p:cNvPr id="19" name="TextBox 18">
            <a:extLst>
              <a:ext uri="{FF2B5EF4-FFF2-40B4-BE49-F238E27FC236}">
                <a16:creationId xmlns:a16="http://schemas.microsoft.com/office/drawing/2014/main" id="{50E770E0-E802-474C-9177-C1392D6E2E5F}"/>
              </a:ext>
            </a:extLst>
          </p:cNvPr>
          <p:cNvSpPr txBox="1"/>
          <p:nvPr/>
        </p:nvSpPr>
        <p:spPr>
          <a:xfrm>
            <a:off x="7258897" y="2027888"/>
            <a:ext cx="4227712" cy="1323439"/>
          </a:xfrm>
          <a:prstGeom prst="rect">
            <a:avLst/>
          </a:prstGeom>
          <a:noFill/>
        </p:spPr>
        <p:txBody>
          <a:bodyPr wrap="square" rtlCol="0">
            <a:spAutoFit/>
          </a:bodyPr>
          <a:lstStyle/>
          <a:p>
            <a:pPr>
              <a:spcAft>
                <a:spcPts val="1200"/>
              </a:spcAft>
            </a:pPr>
            <a:r>
              <a:rPr lang="en-US" sz="2000" b="1" dirty="0">
                <a:solidFill>
                  <a:srgbClr val="C00000"/>
                </a:solidFill>
                <a:latin typeface="Arial" panose="020B0604020202020204" pitchFamily="34" charset="0"/>
                <a:cs typeface="Arial" panose="020B0604020202020204" pitchFamily="34" charset="0"/>
              </a:rPr>
              <a:t>2009-2016</a:t>
            </a:r>
            <a:r>
              <a:rPr lang="en-US" sz="2000" b="1" dirty="0">
                <a:latin typeface="Arial" panose="020B0604020202020204" pitchFamily="34" charset="0"/>
                <a:cs typeface="Arial" panose="020B0604020202020204" pitchFamily="34" charset="0"/>
              </a:rPr>
              <a:t> Start: NICA TDR, SHEF construction, </a:t>
            </a:r>
            <a:r>
              <a:rPr lang="en-US" sz="2000" b="1" dirty="0">
                <a:latin typeface="Symbol" pitchFamily="2" charset="2"/>
                <a:cs typeface="Arial" panose="020B0604020202020204" pitchFamily="34" charset="0"/>
              </a:rPr>
              <a:t>n</a:t>
            </a:r>
            <a:r>
              <a:rPr lang="en-US" sz="2000" b="1" dirty="0">
                <a:latin typeface="Arial" panose="020B0604020202020204" pitchFamily="34" charset="0"/>
                <a:cs typeface="Arial" panose="020B0604020202020204" pitchFamily="34" charset="0"/>
              </a:rPr>
              <a:t> and </a:t>
            </a:r>
            <a:r>
              <a:rPr lang="en-US" sz="2000" b="1" dirty="0" err="1">
                <a:latin typeface="Arial" panose="020B0604020202020204" pitchFamily="34" charset="0"/>
                <a:cs typeface="Arial" panose="020B0604020202020204" pitchFamily="34" charset="0"/>
              </a:rPr>
              <a:t>APPhysics</a:t>
            </a:r>
            <a:r>
              <a:rPr lang="en-US" sz="2000" b="1" dirty="0">
                <a:latin typeface="Arial" panose="020B0604020202020204" pitchFamily="34" charset="0"/>
                <a:cs typeface="Arial" panose="020B0604020202020204" pitchFamily="34" charset="0"/>
              </a:rPr>
              <a:t>, IT&amp;HPC, IBR-2 as User Facility. Forced budget growth</a:t>
            </a:r>
          </a:p>
        </p:txBody>
      </p:sp>
    </p:spTree>
    <p:extLst>
      <p:ext uri="{BB962C8B-B14F-4D97-AF65-F5344CB8AC3E}">
        <p14:creationId xmlns:p14="http://schemas.microsoft.com/office/powerpoint/2010/main" val="26438753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extBox 4"/>
          <p:cNvSpPr/>
          <p:nvPr/>
        </p:nvSpPr>
        <p:spPr>
          <a:xfrm>
            <a:off x="135440" y="599192"/>
            <a:ext cx="6398920" cy="3645698"/>
          </a:xfrm>
          <a:prstGeom prst="rect">
            <a:avLst/>
          </a:prstGeom>
          <a:noFill/>
          <a:ln w="0">
            <a:noFill/>
          </a:ln>
          <a:effectLst>
            <a:softEdge rad="50760"/>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spcAft>
                <a:spcPts val="600"/>
              </a:spcAft>
              <a:buClr>
                <a:srgbClr val="2F5597"/>
              </a:buClr>
              <a:buFont typeface="Wingdings" charset="2"/>
              <a:buChar char=""/>
              <a:tabLst>
                <a:tab pos="0" algn="l"/>
              </a:tabLst>
            </a:pPr>
            <a:r>
              <a:rPr lang="en-GB" spc="-1" dirty="0">
                <a:solidFill>
                  <a:srgbClr val="2F5597"/>
                </a:solidFill>
                <a:latin typeface="Arial" panose="020B0604020202020204" pitchFamily="34" charset="0"/>
                <a:ea typeface="Times New Roman"/>
                <a:cs typeface="Arial" panose="020B0604020202020204" pitchFamily="34" charset="0"/>
              </a:rPr>
              <a:t> The timely completion of the NICA project, its commissioning and steady and efficient operation.</a:t>
            </a:r>
            <a:endParaRPr lang="en-GB" sz="1800" strike="noStrike" spc="-1" dirty="0">
              <a:solidFill>
                <a:srgbClr val="2F5597"/>
              </a:solidFill>
              <a:latin typeface="Arial" panose="020B0604020202020204" pitchFamily="34" charset="0"/>
              <a:ea typeface="Times New Roman"/>
              <a:cs typeface="Arial" panose="020B0604020202020204" pitchFamily="34" charset="0"/>
            </a:endParaRPr>
          </a:p>
          <a:p>
            <a:pPr algn="just">
              <a:spcAft>
                <a:spcPts val="600"/>
              </a:spcAft>
              <a:buClr>
                <a:srgbClr val="2F5597"/>
              </a:buClr>
              <a:buFont typeface="Wingdings" charset="2"/>
              <a:buChar char=""/>
              <a:tabLst>
                <a:tab pos="0" algn="l"/>
              </a:tabLst>
            </a:pPr>
            <a:r>
              <a:rPr lang="en-GB" sz="1800" strike="noStrike" spc="-1" dirty="0">
                <a:solidFill>
                  <a:srgbClr val="2F5597"/>
                </a:solidFill>
                <a:latin typeface="Arial" panose="020B0604020202020204" pitchFamily="34" charset="0"/>
                <a:ea typeface="Times New Roman"/>
                <a:cs typeface="Arial" panose="020B0604020202020204" pitchFamily="34" charset="0"/>
              </a:rPr>
              <a:t>  Completion of the detectors: </a:t>
            </a:r>
            <a:r>
              <a:rPr lang="en-GB" sz="1800" strike="noStrike" spc="-1" dirty="0">
                <a:solidFill>
                  <a:srgbClr val="C00000"/>
                </a:solidFill>
                <a:latin typeface="Arial" panose="020B0604020202020204" pitchFamily="34" charset="0"/>
                <a:ea typeface="Times New Roman"/>
                <a:cs typeface="Arial" panose="020B0604020202020204" pitchFamily="34" charset="0"/>
              </a:rPr>
              <a:t>BM@N</a:t>
            </a:r>
            <a:r>
              <a:rPr lang="en-GB" sz="1800" strike="noStrike" spc="-1" dirty="0">
                <a:solidFill>
                  <a:srgbClr val="2F5597"/>
                </a:solidFill>
                <a:latin typeface="Arial" panose="020B0604020202020204" pitchFamily="34" charset="0"/>
                <a:ea typeface="Times New Roman"/>
                <a:cs typeface="Arial" panose="020B0604020202020204" pitchFamily="34" charset="0"/>
              </a:rPr>
              <a:t>, </a:t>
            </a:r>
            <a:r>
              <a:rPr lang="en-GB" sz="1800" strike="noStrike" spc="-1" dirty="0">
                <a:solidFill>
                  <a:srgbClr val="C00000"/>
                </a:solidFill>
                <a:latin typeface="Arial" panose="020B0604020202020204" pitchFamily="34" charset="0"/>
                <a:ea typeface="Times New Roman"/>
                <a:cs typeface="Arial" panose="020B0604020202020204" pitchFamily="34" charset="0"/>
              </a:rPr>
              <a:t>MPD</a:t>
            </a:r>
            <a:r>
              <a:rPr lang="en-GB" sz="1800" strike="noStrike" spc="-1" dirty="0">
                <a:solidFill>
                  <a:srgbClr val="2F5597"/>
                </a:solidFill>
                <a:latin typeface="Arial" panose="020B0604020202020204" pitchFamily="34" charset="0"/>
                <a:ea typeface="Times New Roman"/>
                <a:cs typeface="Arial" panose="020B0604020202020204" pitchFamily="34" charset="0"/>
              </a:rPr>
              <a:t> and </a:t>
            </a:r>
            <a:r>
              <a:rPr lang="en-GB" sz="1800" strike="noStrike" spc="-1" dirty="0">
                <a:solidFill>
                  <a:srgbClr val="C00000"/>
                </a:solidFill>
                <a:latin typeface="Arial" panose="020B0604020202020204" pitchFamily="34" charset="0"/>
                <a:ea typeface="Times New Roman"/>
                <a:cs typeface="Arial" panose="020B0604020202020204" pitchFamily="34" charset="0"/>
              </a:rPr>
              <a:t>SPD</a:t>
            </a:r>
            <a:r>
              <a:rPr lang="en-GB" sz="1800" strike="noStrike" spc="-1" dirty="0">
                <a:solidFill>
                  <a:srgbClr val="2F5597"/>
                </a:solidFill>
                <a:latin typeface="Arial" panose="020B0604020202020204" pitchFamily="34" charset="0"/>
                <a:ea typeface="Times New Roman"/>
                <a:cs typeface="Arial" panose="020B0604020202020204" pitchFamily="34" charset="0"/>
              </a:rPr>
              <a:t> at NICA and successful data taking over the decades to come. JINR will make significant contribution to the basic configuration of the SPD detector.</a:t>
            </a:r>
            <a:endParaRPr lang="en-US" sz="1800" strike="noStrike" spc="-1" dirty="0">
              <a:latin typeface="Arial" panose="020B0604020202020204" pitchFamily="34" charset="0"/>
              <a:cs typeface="Arial" panose="020B0604020202020204" pitchFamily="34" charset="0"/>
            </a:endParaRPr>
          </a:p>
          <a:p>
            <a:pPr algn="just">
              <a:spcAft>
                <a:spcPts val="600"/>
              </a:spcAft>
              <a:buClr>
                <a:srgbClr val="2F5597"/>
              </a:buClr>
              <a:buFont typeface="Wingdings" charset="2"/>
              <a:buChar char=""/>
              <a:tabLst>
                <a:tab pos="0" algn="l"/>
              </a:tabLst>
            </a:pPr>
            <a:r>
              <a:rPr lang="en-GB" sz="1800" strike="noStrike" spc="-1" dirty="0">
                <a:solidFill>
                  <a:srgbClr val="2F5597"/>
                </a:solidFill>
                <a:latin typeface="Arial" panose="020B0604020202020204" pitchFamily="34" charset="0"/>
                <a:ea typeface="Times New Roman"/>
                <a:cs typeface="Arial" panose="020B0604020202020204" pitchFamily="34" charset="0"/>
              </a:rPr>
              <a:t>  After several years of running of MPD, an Upgrade is foreseen, responding to an increase in luminosity of NICA. Adding detectors in the forward region as planned.</a:t>
            </a:r>
            <a:endParaRPr lang="en-US" sz="1800" strike="noStrike" spc="-1" dirty="0">
              <a:latin typeface="Arial" panose="020B0604020202020204" pitchFamily="34" charset="0"/>
              <a:cs typeface="Arial" panose="020B0604020202020204" pitchFamily="34" charset="0"/>
            </a:endParaRPr>
          </a:p>
          <a:p>
            <a:pPr algn="just">
              <a:spcAft>
                <a:spcPts val="600"/>
              </a:spcAft>
              <a:buClr>
                <a:srgbClr val="2F5597"/>
              </a:buClr>
              <a:buFont typeface="Wingdings" charset="2"/>
              <a:buChar char=""/>
              <a:tabLst>
                <a:tab pos="0" algn="l"/>
              </a:tabLst>
            </a:pPr>
            <a:r>
              <a:rPr lang="en-GB" sz="1800" strike="noStrike" spc="-1" dirty="0">
                <a:solidFill>
                  <a:srgbClr val="2F5597"/>
                </a:solidFill>
                <a:latin typeface="Arial" panose="020B0604020202020204" pitchFamily="34" charset="0"/>
                <a:ea typeface="Times New Roman"/>
                <a:cs typeface="Arial" panose="020B0604020202020204" pitchFamily="34" charset="0"/>
              </a:rPr>
              <a:t>  Studies of possible future extension of NICA for acceleration of electrons, opening new physics potential via e-p and e-A collisions.</a:t>
            </a:r>
            <a:endParaRPr lang="en-US" sz="1800" strike="noStrike" spc="-1" dirty="0">
              <a:latin typeface="Arial" panose="020B0604020202020204" pitchFamily="34" charset="0"/>
              <a:cs typeface="Arial" panose="020B0604020202020204" pitchFamily="34" charset="0"/>
            </a:endParaRPr>
          </a:p>
        </p:txBody>
      </p:sp>
      <p:pic>
        <p:nvPicPr>
          <p:cNvPr id="319" name="Picture 6"/>
          <p:cNvPicPr/>
          <p:nvPr/>
        </p:nvPicPr>
        <p:blipFill>
          <a:blip r:embed="rId3"/>
          <a:stretch/>
        </p:blipFill>
        <p:spPr>
          <a:xfrm>
            <a:off x="6534360" y="915479"/>
            <a:ext cx="5604120" cy="5569987"/>
          </a:xfrm>
          <a:prstGeom prst="rect">
            <a:avLst/>
          </a:prstGeom>
          <a:ln w="0">
            <a:noFill/>
          </a:ln>
        </p:spPr>
      </p:pic>
      <p:sp>
        <p:nvSpPr>
          <p:cNvPr id="320" name="TextBox 9"/>
          <p:cNvSpPr/>
          <p:nvPr/>
        </p:nvSpPr>
        <p:spPr>
          <a:xfrm>
            <a:off x="7120800" y="2844360"/>
            <a:ext cx="815040" cy="4554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1" strike="noStrike" spc="-1" dirty="0">
                <a:solidFill>
                  <a:srgbClr val="FF0000"/>
                </a:solidFill>
                <a:latin typeface="Calibri"/>
                <a:ea typeface="DejaVu Sans"/>
              </a:rPr>
              <a:t>MPD</a:t>
            </a:r>
            <a:endParaRPr lang="en-US" sz="2400" b="0" strike="noStrike" spc="-1" dirty="0">
              <a:latin typeface="Arial"/>
            </a:endParaRPr>
          </a:p>
        </p:txBody>
      </p:sp>
      <p:sp>
        <p:nvSpPr>
          <p:cNvPr id="321" name="TextBox 10"/>
          <p:cNvSpPr/>
          <p:nvPr/>
        </p:nvSpPr>
        <p:spPr>
          <a:xfrm>
            <a:off x="10982880" y="2855041"/>
            <a:ext cx="711360" cy="4554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400" b="1" strike="noStrike" spc="-1" dirty="0">
                <a:solidFill>
                  <a:srgbClr val="FF0000"/>
                </a:solidFill>
                <a:latin typeface="Calibri"/>
                <a:ea typeface="DejaVu Sans"/>
              </a:rPr>
              <a:t>SPD</a:t>
            </a:r>
            <a:endParaRPr lang="en-US" sz="2400" b="0" strike="noStrike" spc="-1" dirty="0">
              <a:latin typeface="Arial"/>
            </a:endParaRPr>
          </a:p>
        </p:txBody>
      </p:sp>
      <p:sp>
        <p:nvSpPr>
          <p:cNvPr id="322" name="TextBox 11"/>
          <p:cNvSpPr/>
          <p:nvPr/>
        </p:nvSpPr>
        <p:spPr>
          <a:xfrm>
            <a:off x="10874520" y="1963080"/>
            <a:ext cx="81972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BM@N</a:t>
            </a:r>
            <a:endParaRPr lang="en-US" sz="1600" b="0" strike="noStrike" spc="-1">
              <a:latin typeface="Arial"/>
            </a:endParaRPr>
          </a:p>
        </p:txBody>
      </p:sp>
      <p:sp>
        <p:nvSpPr>
          <p:cNvPr id="323" name="TextBox 13"/>
          <p:cNvSpPr/>
          <p:nvPr/>
        </p:nvSpPr>
        <p:spPr>
          <a:xfrm>
            <a:off x="2040179" y="79738"/>
            <a:ext cx="8112168" cy="423278"/>
          </a:xfrm>
          <a:prstGeom prst="rect">
            <a:avLst/>
          </a:prstGeom>
          <a:solidFill>
            <a:schemeClr val="accent3">
              <a:lumMod val="20000"/>
              <a:lumOff val="80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20000"/>
              </a:lnSpc>
              <a:spcAft>
                <a:spcPts val="1001"/>
              </a:spcAft>
              <a:buNone/>
            </a:pPr>
            <a:r>
              <a:rPr lang="en-GB" sz="2000" b="1" strike="noStrike" spc="-1" dirty="0">
                <a:solidFill>
                  <a:srgbClr val="002060"/>
                </a:solidFill>
                <a:latin typeface="Arial"/>
                <a:ea typeface="Times New Roman"/>
              </a:rPr>
              <a:t>Heavy Ion and Spin Particle Physics. Near and Long-Term Future</a:t>
            </a:r>
            <a:endParaRPr lang="en-US" sz="2000" b="0" strike="noStrike" spc="-1" dirty="0">
              <a:solidFill>
                <a:srgbClr val="002060"/>
              </a:solidFill>
              <a:latin typeface="Arial"/>
            </a:endParaRPr>
          </a:p>
        </p:txBody>
      </p:sp>
      <p:sp>
        <p:nvSpPr>
          <p:cNvPr id="324" name="TextBox 14"/>
          <p:cNvSpPr/>
          <p:nvPr/>
        </p:nvSpPr>
        <p:spPr>
          <a:xfrm>
            <a:off x="9574387" y="1714746"/>
            <a:ext cx="99324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ARIADNA</a:t>
            </a:r>
            <a:endParaRPr lang="en-US" sz="1600" b="0" strike="noStrike" spc="-1">
              <a:latin typeface="Arial"/>
            </a:endParaRPr>
          </a:p>
        </p:txBody>
      </p:sp>
      <p:pic>
        <p:nvPicPr>
          <p:cNvPr id="2" name="Рисунок 1">
            <a:extLst>
              <a:ext uri="{FF2B5EF4-FFF2-40B4-BE49-F238E27FC236}">
                <a16:creationId xmlns:a16="http://schemas.microsoft.com/office/drawing/2014/main" id="{B612710F-898E-4D41-B747-CA162CDB79C5}"/>
              </a:ext>
            </a:extLst>
          </p:cNvPr>
          <p:cNvPicPr>
            <a:picLocks noChangeAspect="1"/>
          </p:cNvPicPr>
          <p:nvPr/>
        </p:nvPicPr>
        <p:blipFill>
          <a:blip r:embed="rId4"/>
          <a:stretch>
            <a:fillRect/>
          </a:stretch>
        </p:blipFill>
        <p:spPr>
          <a:xfrm>
            <a:off x="135440" y="4341066"/>
            <a:ext cx="6232979" cy="2423348"/>
          </a:xfrm>
          <a:prstGeom prst="rect">
            <a:avLst/>
          </a:prstGeom>
        </p:spPr>
      </p:pic>
    </p:spTree>
    <p:extLst>
      <p:ext uri="{BB962C8B-B14F-4D97-AF65-F5344CB8AC3E}">
        <p14:creationId xmlns:p14="http://schemas.microsoft.com/office/powerpoint/2010/main" val="196767080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4" name="Таблица 143"/>
          <p:cNvGraphicFramePr/>
          <p:nvPr>
            <p:extLst/>
          </p:nvPr>
        </p:nvGraphicFramePr>
        <p:xfrm>
          <a:off x="99580" y="695448"/>
          <a:ext cx="12020230" cy="6048503"/>
        </p:xfrm>
        <a:graphic>
          <a:graphicData uri="http://schemas.openxmlformats.org/drawingml/2006/table">
            <a:tbl>
              <a:tblPr/>
              <a:tblGrid>
                <a:gridCol w="416078">
                  <a:extLst>
                    <a:ext uri="{9D8B030D-6E8A-4147-A177-3AD203B41FA5}">
                      <a16:colId xmlns:a16="http://schemas.microsoft.com/office/drawing/2014/main" val="20000"/>
                    </a:ext>
                  </a:extLst>
                </a:gridCol>
                <a:gridCol w="2468198">
                  <a:extLst>
                    <a:ext uri="{9D8B030D-6E8A-4147-A177-3AD203B41FA5}">
                      <a16:colId xmlns:a16="http://schemas.microsoft.com/office/drawing/2014/main" val="20001"/>
                    </a:ext>
                  </a:extLst>
                </a:gridCol>
                <a:gridCol w="876011">
                  <a:extLst>
                    <a:ext uri="{9D8B030D-6E8A-4147-A177-3AD203B41FA5}">
                      <a16:colId xmlns:a16="http://schemas.microsoft.com/office/drawing/2014/main" val="20002"/>
                    </a:ext>
                  </a:extLst>
                </a:gridCol>
                <a:gridCol w="3022196">
                  <a:extLst>
                    <a:ext uri="{9D8B030D-6E8A-4147-A177-3AD203B41FA5}">
                      <a16:colId xmlns:a16="http://schemas.microsoft.com/office/drawing/2014/main" val="20003"/>
                    </a:ext>
                  </a:extLst>
                </a:gridCol>
                <a:gridCol w="1812758">
                  <a:extLst>
                    <a:ext uri="{9D8B030D-6E8A-4147-A177-3AD203B41FA5}">
                      <a16:colId xmlns:a16="http://schemas.microsoft.com/office/drawing/2014/main" val="20004"/>
                    </a:ext>
                  </a:extLst>
                </a:gridCol>
                <a:gridCol w="3424989">
                  <a:extLst>
                    <a:ext uri="{9D8B030D-6E8A-4147-A177-3AD203B41FA5}">
                      <a16:colId xmlns:a16="http://schemas.microsoft.com/office/drawing/2014/main" val="20005"/>
                    </a:ext>
                  </a:extLst>
                </a:gridCol>
              </a:tblGrid>
              <a:tr h="617358">
                <a:tc>
                  <a:txBody>
                    <a:bodyPr/>
                    <a:lstStyle/>
                    <a:p>
                      <a:pPr>
                        <a:lnSpc>
                          <a:spcPct val="100000"/>
                        </a:lnSpc>
                        <a:buNone/>
                      </a:pPr>
                      <a:endParaRPr lang="en-US" sz="1700" b="0" strike="noStrike" spc="-1">
                        <a:latin typeface="Arial"/>
                      </a:endParaRPr>
                    </a:p>
                    <a:p>
                      <a:pPr>
                        <a:lnSpc>
                          <a:spcPct val="100000"/>
                        </a:lnSpc>
                        <a:buNone/>
                      </a:pPr>
                      <a:endParaRPr lang="en-US" sz="17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spcAft>
                          <a:spcPts val="479"/>
                        </a:spcAft>
                        <a:buNone/>
                      </a:pPr>
                      <a:r>
                        <a:rPr lang="en-US" sz="1400" b="1" strike="noStrike" spc="-1">
                          <a:latin typeface="arial"/>
                        </a:rPr>
                        <a:t>Stage</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400" b="1" strike="noStrike" spc="-1">
                          <a:latin typeface="arial"/>
                        </a:rPr>
                        <a:t>Due date</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400" b="1" strike="noStrike" spc="-1">
                          <a:latin typeface="arial"/>
                        </a:rPr>
                        <a:t>Main source documents</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400" b="1" strike="noStrike" spc="-1">
                          <a:latin typeface="arial"/>
                        </a:rPr>
                        <a:t>Recommendations or approval</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B3B3B3"/>
                    </a:solidFill>
                  </a:tcPr>
                </a:tc>
                <a:tc>
                  <a:txBody>
                    <a:bodyPr/>
                    <a:lstStyle/>
                    <a:p>
                      <a:pPr algn="ctr">
                        <a:lnSpc>
                          <a:spcPct val="100000"/>
                        </a:lnSpc>
                        <a:buNone/>
                      </a:pPr>
                      <a:r>
                        <a:rPr lang="en-US" sz="1400" b="1" strike="noStrike" spc="-1">
                          <a:latin typeface="arial"/>
                        </a:rPr>
                        <a:t>Main Supporting regulatory documents</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B3B3B3"/>
                    </a:solidFill>
                  </a:tcPr>
                </a:tc>
                <a:extLst>
                  <a:ext uri="{0D108BD9-81ED-4DB2-BD59-A6C34878D82A}">
                    <a16:rowId xmlns:a16="http://schemas.microsoft.com/office/drawing/2014/main" val="10000"/>
                  </a:ext>
                </a:extLst>
              </a:tr>
              <a:tr h="1237889">
                <a:tc>
                  <a:txBody>
                    <a:bodyPr/>
                    <a:lstStyle/>
                    <a:p>
                      <a:pPr algn="ctr">
                        <a:lnSpc>
                          <a:spcPct val="100000"/>
                        </a:lnSpc>
                        <a:spcAft>
                          <a:spcPts val="479"/>
                        </a:spcAft>
                        <a:buNone/>
                      </a:pPr>
                      <a:r>
                        <a:rPr lang="en-US" sz="1200" b="0" strike="noStrike" spc="-1">
                          <a:latin typeface="arial"/>
                        </a:rPr>
                        <a:t>1.</a:t>
                      </a:r>
                      <a:endParaRPr lang="en-US" sz="12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spcAft>
                          <a:spcPts val="479"/>
                        </a:spcAft>
                        <a:buNone/>
                      </a:pPr>
                      <a:r>
                        <a:rPr lang="en-US" sz="1400" b="0" strike="noStrike" spc="-1" dirty="0">
                          <a:latin typeface="arial"/>
                        </a:rPr>
                        <a:t>Presentation of the</a:t>
                      </a:r>
                      <a:r>
                        <a:rPr lang="en-US" sz="1400" b="1" strike="noStrike" spc="-1" dirty="0">
                          <a:latin typeface="arial"/>
                        </a:rPr>
                        <a:t> Concept of the </a:t>
                      </a:r>
                      <a:r>
                        <a:rPr lang="en-US" sz="1400" b="1" strike="noStrike" spc="-1" dirty="0">
                          <a:solidFill>
                            <a:srgbClr val="000000"/>
                          </a:solidFill>
                          <a:latin typeface="arial"/>
                        </a:rPr>
                        <a:t>7-year development strategic plan for 2024–2030</a:t>
                      </a:r>
                      <a:endParaRPr lang="en-US" sz="1400" b="0" strike="noStrike" spc="-1" dirty="0">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400" b="0" strike="noStrike" spc="-1" dirty="0">
                          <a:latin typeface="arial"/>
                        </a:rPr>
                        <a:t> Feb. 2022</a:t>
                      </a:r>
                      <a:endParaRPr lang="en-US" sz="1400" b="0" strike="noStrike" spc="-1" dirty="0">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400" b="0" strike="noStrike" spc="-1" dirty="0">
                          <a:latin typeface="arial"/>
                        </a:rPr>
                        <a:t> </a:t>
                      </a:r>
                      <a:r>
                        <a:rPr lang="en-US" sz="1400" b="1" strike="noStrike" spc="-1" dirty="0">
                          <a:solidFill>
                            <a:srgbClr val="000000"/>
                          </a:solidFill>
                          <a:latin typeface="arial"/>
                        </a:rPr>
                        <a:t>The updated JINR  Long-Term Development Strategic Plan up to 2030 and Beyond</a:t>
                      </a:r>
                      <a:r>
                        <a:rPr lang="en-US" sz="1400" b="0" strike="noStrike" spc="-1" dirty="0">
                          <a:solidFill>
                            <a:srgbClr val="000000"/>
                          </a:solidFill>
                          <a:latin typeface="arial"/>
                        </a:rPr>
                        <a:t>, </a:t>
                      </a:r>
                      <a:r>
                        <a:rPr lang="en-US" sz="1400" b="0" strike="noStrike" spc="-1" dirty="0">
                          <a:latin typeface="arial"/>
                        </a:rPr>
                        <a:t>current  </a:t>
                      </a:r>
                      <a:r>
                        <a:rPr lang="en-US" sz="1400" b="0" strike="noStrike" spc="-1" dirty="0">
                          <a:solidFill>
                            <a:srgbClr val="000000"/>
                          </a:solidFill>
                          <a:latin typeface="arial"/>
                        </a:rPr>
                        <a:t>7-year Development strategic plan </a:t>
                      </a:r>
                      <a:r>
                        <a:rPr lang="en-US" sz="1400" b="0" strike="noStrike" spc="-1" dirty="0">
                          <a:latin typeface="arial"/>
                        </a:rPr>
                        <a:t> and current JINR’s Topical Plan </a:t>
                      </a:r>
                      <a:endParaRPr lang="en-US" sz="1400" b="0" strike="noStrike" spc="-1" dirty="0">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400" b="1" strike="noStrike" spc="-1" dirty="0">
                          <a:latin typeface="arial"/>
                        </a:rPr>
                        <a:t>131th Session of the JINR SC </a:t>
                      </a:r>
                      <a:endParaRPr lang="en-US" sz="1400" b="0" strike="noStrike" spc="-1" dirty="0">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400" b="1" strike="noStrike" spc="-1" dirty="0">
                          <a:latin typeface="arial"/>
                        </a:rPr>
                        <a:t>Regulations on the planning of scientific activities at JINR:</a:t>
                      </a:r>
                      <a:endParaRPr lang="en-US" sz="1400" b="0" strike="noStrike" spc="-1" dirty="0">
                        <a:latin typeface="Arial"/>
                      </a:endParaRPr>
                    </a:p>
                    <a:p>
                      <a:pPr algn="ctr">
                        <a:lnSpc>
                          <a:spcPct val="100000"/>
                        </a:lnSpc>
                        <a:buNone/>
                      </a:pPr>
                      <a:r>
                        <a:rPr lang="en-US" sz="1400" b="0" strike="noStrike" spc="-1" dirty="0">
                          <a:latin typeface="arial"/>
                        </a:rPr>
                        <a:t>updating of the structure, optimization of expertise and the order of implementation of the JINR’s topical plan</a:t>
                      </a:r>
                      <a:endParaRPr lang="en-US" sz="1400" b="0" strike="noStrike" spc="-1" dirty="0">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1"/>
                  </a:ext>
                </a:extLst>
              </a:tr>
              <a:tr h="1117124">
                <a:tc>
                  <a:txBody>
                    <a:bodyPr/>
                    <a:lstStyle/>
                    <a:p>
                      <a:pPr algn="ctr">
                        <a:lnSpc>
                          <a:spcPct val="100000"/>
                        </a:lnSpc>
                        <a:spcAft>
                          <a:spcPts val="479"/>
                        </a:spcAft>
                        <a:buNone/>
                      </a:pPr>
                      <a:r>
                        <a:rPr lang="en-US" sz="1200" b="0" strike="noStrike" spc="-1">
                          <a:latin typeface="arial"/>
                        </a:rPr>
                        <a:t>2.</a:t>
                      </a:r>
                      <a:endParaRPr lang="en-US" sz="12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spcAft>
                          <a:spcPts val="479"/>
                        </a:spcAft>
                        <a:buNone/>
                      </a:pPr>
                      <a:r>
                        <a:rPr lang="en-US" sz="1400" b="0" strike="noStrike" spc="-1">
                          <a:latin typeface="arial"/>
                        </a:rPr>
                        <a:t>Presentation of the</a:t>
                      </a:r>
                      <a:r>
                        <a:rPr lang="en-US" sz="1400" b="1" strike="noStrike" spc="-1">
                          <a:latin typeface="arial"/>
                        </a:rPr>
                        <a:t> </a:t>
                      </a:r>
                      <a:endParaRPr lang="en-US" sz="1400" b="0" strike="noStrike" spc="-1">
                        <a:latin typeface="Arial"/>
                      </a:endParaRPr>
                    </a:p>
                    <a:p>
                      <a:pPr algn="ctr">
                        <a:lnSpc>
                          <a:spcPct val="100000"/>
                        </a:lnSpc>
                        <a:spcAft>
                          <a:spcPts val="479"/>
                        </a:spcAft>
                        <a:buNone/>
                      </a:pPr>
                      <a:r>
                        <a:rPr lang="en-US" sz="1400" b="1" strike="noStrike" spc="-1">
                          <a:latin typeface="arial"/>
                        </a:rPr>
                        <a:t>Draft </a:t>
                      </a:r>
                      <a:r>
                        <a:rPr lang="en-US" sz="1400" b="1" strike="noStrike" spc="-1">
                          <a:solidFill>
                            <a:srgbClr val="000000"/>
                          </a:solidFill>
                          <a:latin typeface="arial"/>
                        </a:rPr>
                        <a:t>7-year development strategic plan for 2024–2030</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400" b="0" strike="noStrike" spc="-1">
                          <a:latin typeface="arial"/>
                        </a:rPr>
                        <a:t>June 2022</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spcAft>
                          <a:spcPts val="479"/>
                        </a:spcAft>
                        <a:buNone/>
                      </a:pPr>
                      <a:r>
                        <a:rPr lang="en-US" sz="1400" b="0" strike="noStrike" spc="-1">
                          <a:latin typeface="arial"/>
                        </a:rPr>
                        <a:t>The concept of the </a:t>
                      </a:r>
                      <a:r>
                        <a:rPr lang="en-US" sz="1400" b="0" strike="noStrike" spc="-1">
                          <a:solidFill>
                            <a:srgbClr val="000000"/>
                          </a:solidFill>
                          <a:latin typeface="arial"/>
                        </a:rPr>
                        <a:t>7-year development strategic plan for 2024–2030</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400" b="1" strike="noStrike" spc="-1">
                          <a:latin typeface="arial"/>
                        </a:rPr>
                        <a:t>PACs</a:t>
                      </a:r>
                      <a:endParaRPr lang="en-US" sz="1400" b="0" strike="noStrike" spc="-1">
                        <a:latin typeface="Arial"/>
                      </a:endParaRPr>
                    </a:p>
                    <a:p>
                      <a:pPr algn="ctr">
                        <a:lnSpc>
                          <a:spcPct val="100000"/>
                        </a:lnSpc>
                        <a:buNone/>
                      </a:pPr>
                      <a:r>
                        <a:rPr lang="en-US" sz="1400" b="0" strike="noStrike" spc="-1">
                          <a:latin typeface="arial"/>
                        </a:rPr>
                        <a:t>for Particle Physics, Nuclear Physics, Condensed Matter Physics</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endParaRPr lang="en-US" sz="1700" b="0" strike="noStrike" spc="-1">
                        <a:latin typeface="Arial"/>
                      </a:endParaRPr>
                    </a:p>
                    <a:p>
                      <a:pPr algn="ctr">
                        <a:lnSpc>
                          <a:spcPct val="100000"/>
                        </a:lnSpc>
                        <a:buNone/>
                      </a:pPr>
                      <a:endParaRPr lang="en-US" sz="1700" b="0" strike="noStrike" spc="-1">
                        <a:latin typeface="Arial"/>
                      </a:endParaRPr>
                    </a:p>
                    <a:p>
                      <a:pPr algn="ctr">
                        <a:lnSpc>
                          <a:spcPct val="100000"/>
                        </a:lnSpc>
                        <a:buNone/>
                      </a:pPr>
                      <a:endParaRPr lang="en-US" sz="1700" b="0" strike="noStrike" spc="-1">
                        <a:latin typeface="Arial"/>
                      </a:endParaRPr>
                    </a:p>
                    <a:p>
                      <a:pPr algn="ctr">
                        <a:lnSpc>
                          <a:spcPct val="100000"/>
                        </a:lnSpc>
                        <a:buNone/>
                      </a:pPr>
                      <a:r>
                        <a:rPr lang="en-US" sz="1200" b="0" strike="noStrike" spc="-1">
                          <a:latin typeface="arial"/>
                        </a:rPr>
                        <a:t>–-  </a:t>
                      </a:r>
                      <a:endParaRPr lang="en-US" sz="12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2"/>
                  </a:ext>
                </a:extLst>
              </a:tr>
              <a:tr h="911338">
                <a:tc>
                  <a:txBody>
                    <a:bodyPr/>
                    <a:lstStyle/>
                    <a:p>
                      <a:pPr algn="ctr">
                        <a:lnSpc>
                          <a:spcPct val="100000"/>
                        </a:lnSpc>
                        <a:buNone/>
                      </a:pPr>
                      <a:r>
                        <a:rPr lang="en-US" sz="1200" b="0" strike="noStrike" spc="-1">
                          <a:latin typeface="arial"/>
                        </a:rPr>
                        <a:t>3.</a:t>
                      </a:r>
                      <a:endParaRPr lang="en-US" sz="12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400" b="0" strike="noStrike" spc="-1">
                          <a:latin typeface="arial"/>
                        </a:rPr>
                        <a:t>Presentation of the</a:t>
                      </a:r>
                      <a:r>
                        <a:rPr lang="en-US" sz="1400" b="1" strike="noStrike" spc="-1">
                          <a:latin typeface="arial"/>
                        </a:rPr>
                        <a:t> revised Draft  </a:t>
                      </a:r>
                      <a:r>
                        <a:rPr lang="en-US" sz="1400" b="1" strike="noStrike" spc="-1">
                          <a:solidFill>
                            <a:srgbClr val="000000"/>
                          </a:solidFill>
                          <a:latin typeface="arial"/>
                        </a:rPr>
                        <a:t>7-year development strategic plan for 2024–2030</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400" b="0" strike="noStrike" spc="-1">
                          <a:latin typeface="arial"/>
                        </a:rPr>
                        <a:t>Sept. 2022</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spcAft>
                          <a:spcPts val="479"/>
                        </a:spcAft>
                        <a:buNone/>
                      </a:pPr>
                      <a:r>
                        <a:rPr lang="en-US" sz="1400" b="0" strike="noStrike" spc="-1">
                          <a:latin typeface="arial"/>
                        </a:rPr>
                        <a:t>Draft </a:t>
                      </a:r>
                      <a:r>
                        <a:rPr lang="en-US" sz="1400" b="0" strike="noStrike" spc="-1">
                          <a:solidFill>
                            <a:srgbClr val="000000"/>
                          </a:solidFill>
                          <a:latin typeface="arial"/>
                        </a:rPr>
                        <a:t>7-year development strategic plan for 2024–2030</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400" b="1" strike="noStrike" spc="-1">
                          <a:latin typeface="arial"/>
                        </a:rPr>
                        <a:t>132th Session of the JINR SC </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endParaRPr lang="en-US" sz="1700" b="0" strike="noStrike" spc="-1">
                        <a:latin typeface="Arial"/>
                      </a:endParaRPr>
                    </a:p>
                    <a:p>
                      <a:pPr algn="ctr">
                        <a:lnSpc>
                          <a:spcPct val="100000"/>
                        </a:lnSpc>
                        <a:buNone/>
                      </a:pPr>
                      <a:endParaRPr lang="en-US" sz="1700" b="0" strike="noStrike" spc="-1">
                        <a:latin typeface="Arial"/>
                      </a:endParaRPr>
                    </a:p>
                    <a:p>
                      <a:pPr algn="ctr">
                        <a:lnSpc>
                          <a:spcPct val="100000"/>
                        </a:lnSpc>
                        <a:buNone/>
                      </a:pPr>
                      <a:r>
                        <a:rPr lang="en-US" sz="1200" b="0" strike="noStrike" spc="-1">
                          <a:latin typeface="arial"/>
                        </a:rPr>
                        <a:t>–-  </a:t>
                      </a:r>
                      <a:endParaRPr lang="en-US" sz="12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3"/>
                  </a:ext>
                </a:extLst>
              </a:tr>
              <a:tr h="1117124">
                <a:tc>
                  <a:txBody>
                    <a:bodyPr/>
                    <a:lstStyle/>
                    <a:p>
                      <a:pPr algn="ctr">
                        <a:lnSpc>
                          <a:spcPct val="100000"/>
                        </a:lnSpc>
                        <a:buNone/>
                      </a:pPr>
                      <a:r>
                        <a:rPr lang="en-US" sz="1400" b="0" strike="noStrike" spc="-1">
                          <a:latin typeface="Arial"/>
                        </a:rPr>
                        <a:t>4.</a:t>
                      </a: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400" b="0" strike="noStrike" spc="-1">
                          <a:latin typeface="arial"/>
                        </a:rPr>
                        <a:t> </a:t>
                      </a:r>
                      <a:r>
                        <a:rPr lang="en-US" sz="1400" b="1" strike="noStrike" spc="-1">
                          <a:latin typeface="arial"/>
                        </a:rPr>
                        <a:t>Presentation of the </a:t>
                      </a:r>
                      <a:r>
                        <a:rPr lang="en-US" sz="1400" b="1" strike="noStrike" spc="-1">
                          <a:latin typeface="Arial"/>
                        </a:rPr>
                        <a:t>Preliminary final </a:t>
                      </a:r>
                      <a:r>
                        <a:rPr lang="en-US" sz="1400" b="0" strike="noStrike" spc="-1">
                          <a:latin typeface="arial"/>
                        </a:rPr>
                        <a:t> </a:t>
                      </a:r>
                      <a:r>
                        <a:rPr lang="en-US" sz="1400" b="1" strike="noStrike" spc="-1">
                          <a:latin typeface="arial"/>
                        </a:rPr>
                        <a:t>Draft  </a:t>
                      </a:r>
                      <a:endParaRPr lang="en-US" sz="1400" b="0" strike="noStrike" spc="-1">
                        <a:latin typeface="Arial"/>
                      </a:endParaRPr>
                    </a:p>
                    <a:p>
                      <a:pPr algn="ctr">
                        <a:lnSpc>
                          <a:spcPct val="100000"/>
                        </a:lnSpc>
                        <a:buNone/>
                      </a:pPr>
                      <a:r>
                        <a:rPr lang="en-US" sz="1400" b="1" strike="noStrike" spc="-1">
                          <a:solidFill>
                            <a:srgbClr val="000000"/>
                          </a:solidFill>
                          <a:latin typeface="arial"/>
                        </a:rPr>
                        <a:t>7-year development strategic plan for </a:t>
                      </a:r>
                      <a:endParaRPr lang="en-US" sz="1400" b="0" strike="noStrike" spc="-1">
                        <a:latin typeface="Arial"/>
                      </a:endParaRPr>
                    </a:p>
                    <a:p>
                      <a:pPr algn="ctr">
                        <a:lnSpc>
                          <a:spcPct val="100000"/>
                        </a:lnSpc>
                        <a:buNone/>
                      </a:pPr>
                      <a:r>
                        <a:rPr lang="en-US" sz="1400" b="1" strike="noStrike" spc="-1">
                          <a:solidFill>
                            <a:srgbClr val="000000"/>
                          </a:solidFill>
                          <a:latin typeface="arial"/>
                        </a:rPr>
                        <a:t>2024–2030</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400" b="0" strike="noStrike" spc="-1">
                          <a:latin typeface="arial"/>
                        </a:rPr>
                        <a:t>Nov. 2022</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400" b="1" strike="noStrike" spc="-1">
                          <a:latin typeface="arial"/>
                        </a:rPr>
                        <a:t>Revised Draft </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r>
                        <a:rPr lang="en-US" sz="1400" b="1" strike="noStrike" spc="-1">
                          <a:latin typeface="arial"/>
                        </a:rPr>
                        <a:t>JINR CP Meeting</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tc>
                  <a:txBody>
                    <a:bodyPr/>
                    <a:lstStyle/>
                    <a:p>
                      <a:pPr algn="ctr">
                        <a:lnSpc>
                          <a:spcPct val="100000"/>
                        </a:lnSpc>
                        <a:buNone/>
                      </a:pPr>
                      <a:endParaRPr lang="en-US" sz="1700" b="0" strike="noStrike" spc="-1">
                        <a:latin typeface="Arial"/>
                      </a:endParaRPr>
                    </a:p>
                    <a:p>
                      <a:pPr algn="ctr">
                        <a:lnSpc>
                          <a:spcPct val="100000"/>
                        </a:lnSpc>
                        <a:buNone/>
                      </a:pPr>
                      <a:endParaRPr lang="en-US" sz="1700" b="0" strike="noStrike" spc="-1">
                        <a:latin typeface="Arial"/>
                      </a:endParaRPr>
                    </a:p>
                    <a:p>
                      <a:pPr algn="ctr">
                        <a:lnSpc>
                          <a:spcPct val="100000"/>
                        </a:lnSpc>
                        <a:buNone/>
                      </a:pPr>
                      <a:endParaRPr lang="en-US" sz="1700" b="0" strike="noStrike" spc="-1">
                        <a:latin typeface="Arial"/>
                      </a:endParaRPr>
                    </a:p>
                    <a:p>
                      <a:pPr algn="ctr">
                        <a:lnSpc>
                          <a:spcPct val="100000"/>
                        </a:lnSpc>
                        <a:buNone/>
                      </a:pPr>
                      <a:r>
                        <a:rPr lang="en-US" sz="1200" b="0" strike="noStrike" spc="-1">
                          <a:latin typeface="arial"/>
                        </a:rPr>
                        <a:t>–-  </a:t>
                      </a:r>
                      <a:endParaRPr lang="en-US" sz="12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E6E6E6"/>
                    </a:solidFill>
                  </a:tcPr>
                </a:tc>
                <a:extLst>
                  <a:ext uri="{0D108BD9-81ED-4DB2-BD59-A6C34878D82A}">
                    <a16:rowId xmlns:a16="http://schemas.microsoft.com/office/drawing/2014/main" val="10004"/>
                  </a:ext>
                </a:extLst>
              </a:tr>
              <a:tr h="911338">
                <a:tc>
                  <a:txBody>
                    <a:bodyPr/>
                    <a:lstStyle/>
                    <a:p>
                      <a:pPr algn="ctr">
                        <a:lnSpc>
                          <a:spcPct val="100000"/>
                        </a:lnSpc>
                        <a:buNone/>
                      </a:pPr>
                      <a:r>
                        <a:rPr lang="en-US" sz="1200" b="0" strike="noStrike" spc="-1">
                          <a:latin typeface="arial"/>
                        </a:rPr>
                        <a:t>5.</a:t>
                      </a:r>
                      <a:endParaRPr lang="en-US" sz="12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400" b="1" strike="noStrike" spc="-1">
                          <a:solidFill>
                            <a:srgbClr val="000000"/>
                          </a:solidFill>
                          <a:latin typeface="arial"/>
                        </a:rPr>
                        <a:t>Expertise and approval of the 7-year development strategic plan for </a:t>
                      </a:r>
                      <a:endParaRPr lang="en-US" sz="1400" b="0" strike="noStrike" spc="-1">
                        <a:latin typeface="Arial"/>
                      </a:endParaRPr>
                    </a:p>
                    <a:p>
                      <a:pPr algn="ctr">
                        <a:lnSpc>
                          <a:spcPct val="100000"/>
                        </a:lnSpc>
                        <a:buNone/>
                      </a:pPr>
                      <a:r>
                        <a:rPr lang="en-US" sz="1400" b="1" strike="noStrike" spc="-1">
                          <a:solidFill>
                            <a:srgbClr val="000000"/>
                          </a:solidFill>
                          <a:latin typeface="arial"/>
                        </a:rPr>
                        <a:t>2024–2030</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400" b="0" strike="noStrike" spc="-1">
                          <a:latin typeface="arial"/>
                        </a:rPr>
                        <a:t>January -March </a:t>
                      </a:r>
                      <a:endParaRPr lang="en-US" sz="1400" b="0" strike="noStrike" spc="-1">
                        <a:latin typeface="Arial"/>
                      </a:endParaRPr>
                    </a:p>
                    <a:p>
                      <a:pPr algn="ctr">
                        <a:lnSpc>
                          <a:spcPct val="100000"/>
                        </a:lnSpc>
                        <a:buNone/>
                      </a:pPr>
                      <a:r>
                        <a:rPr lang="en-US" sz="1400" b="0" strike="noStrike" spc="-1">
                          <a:latin typeface="arial"/>
                        </a:rPr>
                        <a:t>2023</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400" b="1" strike="noStrike" spc="-1">
                          <a:solidFill>
                            <a:srgbClr val="000000"/>
                          </a:solidFill>
                          <a:latin typeface="arial"/>
                        </a:rPr>
                        <a:t>The 7-year  JINR’s development strategic plan for 2024–2030</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r>
                        <a:rPr lang="en-US" sz="1400" b="1" strike="noStrike" spc="-1">
                          <a:latin typeface="arial"/>
                        </a:rPr>
                        <a:t>PACs, SC,CP</a:t>
                      </a:r>
                      <a:endParaRPr lang="en-US" sz="1400" b="0" strike="noStrike" spc="-1">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tc>
                  <a:txBody>
                    <a:bodyPr/>
                    <a:lstStyle/>
                    <a:p>
                      <a:pPr algn="ctr">
                        <a:lnSpc>
                          <a:spcPct val="100000"/>
                        </a:lnSpc>
                        <a:buNone/>
                      </a:pPr>
                      <a:endParaRPr lang="en-US" sz="1700" b="0" strike="noStrike" spc="-1" dirty="0">
                        <a:latin typeface="Arial"/>
                      </a:endParaRPr>
                    </a:p>
                    <a:p>
                      <a:pPr algn="ctr">
                        <a:lnSpc>
                          <a:spcPct val="100000"/>
                        </a:lnSpc>
                        <a:buNone/>
                      </a:pPr>
                      <a:endParaRPr lang="en-US" sz="1700" b="0" strike="noStrike" spc="-1" dirty="0">
                        <a:latin typeface="Arial"/>
                      </a:endParaRPr>
                    </a:p>
                    <a:p>
                      <a:pPr algn="ctr">
                        <a:lnSpc>
                          <a:spcPct val="100000"/>
                        </a:lnSpc>
                        <a:buNone/>
                      </a:pPr>
                      <a:r>
                        <a:rPr lang="en-US" sz="1200" b="0" strike="noStrike" spc="-1" dirty="0">
                          <a:latin typeface="arial"/>
                        </a:rPr>
                        <a:t>–-  </a:t>
                      </a:r>
                      <a:endParaRPr lang="en-US" sz="1200" b="0" strike="noStrike" spc="-1" dirty="0">
                        <a:latin typeface="Arial"/>
                      </a:endParaRPr>
                    </a:p>
                  </a:txBody>
                  <a:tcPr marL="86805" marR="86805" marT="44097" marB="44097">
                    <a:lnL w="720">
                      <a:solidFill>
                        <a:srgbClr val="FFFFFF"/>
                      </a:solidFill>
                    </a:lnL>
                    <a:lnR w="720">
                      <a:solidFill>
                        <a:srgbClr val="FFFFFF"/>
                      </a:solidFill>
                    </a:lnR>
                    <a:lnT w="720">
                      <a:solidFill>
                        <a:srgbClr val="FFFFFF"/>
                      </a:solidFill>
                    </a:lnT>
                    <a:lnB w="720">
                      <a:solidFill>
                        <a:srgbClr val="FFFFFF"/>
                      </a:solidFill>
                    </a:lnB>
                    <a:solidFill>
                      <a:srgbClr val="CCCCCC"/>
                    </a:solidFill>
                  </a:tcPr>
                </a:tc>
                <a:extLst>
                  <a:ext uri="{0D108BD9-81ED-4DB2-BD59-A6C34878D82A}">
                    <a16:rowId xmlns:a16="http://schemas.microsoft.com/office/drawing/2014/main" val="10005"/>
                  </a:ext>
                </a:extLst>
              </a:tr>
            </a:tbl>
          </a:graphicData>
        </a:graphic>
      </p:graphicFrame>
      <p:sp>
        <p:nvSpPr>
          <p:cNvPr id="145" name="CustomShape 19"/>
          <p:cNvSpPr/>
          <p:nvPr/>
        </p:nvSpPr>
        <p:spPr>
          <a:xfrm>
            <a:off x="187780" y="64407"/>
            <a:ext cx="11463827" cy="580096"/>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3200" b="1" cap="small" spc="-1" dirty="0">
                <a:solidFill>
                  <a:srgbClr val="0066CC"/>
                </a:solidFill>
                <a:latin typeface="Calibri"/>
                <a:ea typeface="DejaVu Sans"/>
              </a:rPr>
              <a:t>Road Map towards new 7-year plan </a:t>
            </a:r>
            <a:endParaRPr lang="en-US" sz="3200" spc="-1" dirty="0">
              <a:latin typeface="Arial"/>
            </a:endParaRPr>
          </a:p>
        </p:txBody>
      </p:sp>
    </p:spTree>
    <p:extLst>
      <p:ext uri="{BB962C8B-B14F-4D97-AF65-F5344CB8AC3E}">
        <p14:creationId xmlns:p14="http://schemas.microsoft.com/office/powerpoint/2010/main" val="14289550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extBox 53"/>
          <p:cNvSpPr/>
          <p:nvPr/>
        </p:nvSpPr>
        <p:spPr>
          <a:xfrm>
            <a:off x="6548760" y="171360"/>
            <a:ext cx="5482800" cy="85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C00000"/>
                </a:solidFill>
                <a:latin typeface="Calibri"/>
              </a:rPr>
              <a:t>STAR Collaboration </a:t>
            </a:r>
            <a:r>
              <a:rPr lang="en-US" sz="1600" b="0" i="1" strike="noStrike" spc="-1">
                <a:solidFill>
                  <a:srgbClr val="000000"/>
                </a:solidFill>
                <a:latin typeface="Calibri"/>
              </a:rPr>
              <a:t>(https://arxiv.org/pdf/2112.00240.pdf):</a:t>
            </a:r>
            <a:endParaRPr lang="en-US" sz="1600" b="0" strike="noStrike" spc="-1">
              <a:latin typeface="Arial"/>
            </a:endParaRPr>
          </a:p>
          <a:p>
            <a:pPr>
              <a:lnSpc>
                <a:spcPct val="100000"/>
              </a:lnSpc>
              <a:buNone/>
            </a:pPr>
            <a:r>
              <a:rPr lang="en-US" sz="1600" b="0" i="1" strike="noStrike" spc="-1">
                <a:solidFill>
                  <a:srgbClr val="C00000"/>
                </a:solidFill>
                <a:latin typeface="Calibri"/>
              </a:rPr>
              <a:t>"Precision data from the energy window of 3&lt;√s</a:t>
            </a:r>
            <a:r>
              <a:rPr lang="en-US" sz="1600" b="0" i="1" strike="noStrike" spc="-1" baseline="-25000">
                <a:solidFill>
                  <a:srgbClr val="C00000"/>
                </a:solidFill>
                <a:latin typeface="Calibri"/>
              </a:rPr>
              <a:t>NN</a:t>
            </a:r>
            <a:r>
              <a:rPr lang="en-US" sz="1600" b="0" i="1" strike="noStrike" spc="-1">
                <a:solidFill>
                  <a:srgbClr val="C00000"/>
                </a:solidFill>
                <a:latin typeface="Calibri"/>
              </a:rPr>
              <a:t>&lt;20 GeV are needed in order to explore the possibility of critical phenomena“ </a:t>
            </a:r>
            <a:endParaRPr lang="en-US" sz="1600" b="0" strike="noStrike" spc="-1">
              <a:latin typeface="Arial"/>
            </a:endParaRPr>
          </a:p>
        </p:txBody>
      </p:sp>
      <p:sp>
        <p:nvSpPr>
          <p:cNvPr id="326" name="TextBox 54"/>
          <p:cNvSpPr/>
          <p:nvPr/>
        </p:nvSpPr>
        <p:spPr>
          <a:xfrm>
            <a:off x="6404040" y="1382400"/>
            <a:ext cx="5578560" cy="4784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000" b="1" strike="noStrike" spc="-1">
                <a:solidFill>
                  <a:srgbClr val="000000"/>
                </a:solidFill>
                <a:latin typeface="Calibri"/>
              </a:rPr>
              <a:t>Other facilities:</a:t>
            </a:r>
            <a:endParaRPr lang="en-US" sz="2000" b="0" strike="noStrike" spc="-1">
              <a:latin typeface="Arial"/>
            </a:endParaRPr>
          </a:p>
          <a:p>
            <a:pPr marL="285840" indent="-285840">
              <a:lnSpc>
                <a:spcPct val="100000"/>
              </a:lnSpc>
              <a:buClr>
                <a:srgbClr val="000000"/>
              </a:buClr>
              <a:buFont typeface="Wingdings" charset="2"/>
              <a:buChar char=""/>
            </a:pPr>
            <a:r>
              <a:rPr lang="en-US" sz="1800" b="1" strike="noStrike" spc="-1">
                <a:solidFill>
                  <a:srgbClr val="000000"/>
                </a:solidFill>
                <a:latin typeface="Calibri"/>
              </a:rPr>
              <a:t>HADES</a:t>
            </a:r>
            <a:r>
              <a:rPr lang="en-US" sz="1800" b="0" strike="noStrike" spc="-1">
                <a:solidFill>
                  <a:srgbClr val="000000"/>
                </a:solidFill>
                <a:latin typeface="Calibri"/>
              </a:rPr>
              <a:t> and S</a:t>
            </a:r>
            <a:r>
              <a:rPr lang="en-US" sz="1800" b="1" strike="noStrike" spc="-1">
                <a:solidFill>
                  <a:srgbClr val="000000"/>
                </a:solidFill>
                <a:latin typeface="Calibri"/>
              </a:rPr>
              <a:t>IS18</a:t>
            </a:r>
            <a:r>
              <a:rPr lang="en-US" sz="1800" b="0" strike="noStrike" spc="-1">
                <a:solidFill>
                  <a:srgbClr val="000000"/>
                </a:solidFill>
                <a:latin typeface="Calibri"/>
              </a:rPr>
              <a:t> provide energies below 3 GeV;</a:t>
            </a:r>
            <a:endParaRPr lang="en-US" sz="1800" b="0" strike="noStrike" spc="-1">
              <a:latin typeface="Arial"/>
            </a:endParaRPr>
          </a:p>
          <a:p>
            <a:pPr marL="285840" indent="-285840">
              <a:lnSpc>
                <a:spcPct val="100000"/>
              </a:lnSpc>
              <a:buClr>
                <a:srgbClr val="000000"/>
              </a:buClr>
              <a:buFont typeface="Wingdings" charset="2"/>
              <a:buChar char=""/>
            </a:pPr>
            <a:r>
              <a:rPr lang="en-US" sz="1800" b="1" strike="noStrike" spc="-1">
                <a:solidFill>
                  <a:srgbClr val="000000"/>
                </a:solidFill>
                <a:latin typeface="Calibri"/>
              </a:rPr>
              <a:t>FAIR</a:t>
            </a:r>
            <a:r>
              <a:rPr lang="en-US" sz="1800" b="0" strike="noStrike" spc="-1">
                <a:solidFill>
                  <a:srgbClr val="000000"/>
                </a:solidFill>
                <a:latin typeface="Calibri"/>
              </a:rPr>
              <a:t> is not going to provide data before 2028 - so it will not provide data in timescale comparable to NICA;</a:t>
            </a:r>
            <a:endParaRPr lang="en-US" sz="1800" b="0" strike="noStrike" spc="-1">
              <a:latin typeface="Arial"/>
            </a:endParaRPr>
          </a:p>
          <a:p>
            <a:pPr marL="285840" indent="-285840">
              <a:lnSpc>
                <a:spcPct val="100000"/>
              </a:lnSpc>
              <a:buClr>
                <a:srgbClr val="000000"/>
              </a:buClr>
              <a:buFont typeface="Wingdings" charset="2"/>
              <a:buChar char=""/>
            </a:pPr>
            <a:r>
              <a:rPr lang="en-US" sz="1800" b="1" strike="noStrike" spc="-1">
                <a:solidFill>
                  <a:srgbClr val="000000"/>
                </a:solidFill>
                <a:latin typeface="Calibri"/>
              </a:rPr>
              <a:t>SPS</a:t>
            </a:r>
            <a:r>
              <a:rPr lang="en-US" sz="1800" b="0" strike="noStrike" spc="-1">
                <a:solidFill>
                  <a:srgbClr val="000000"/>
                </a:solidFill>
                <a:latin typeface="Calibri"/>
              </a:rPr>
              <a:t> operates at higher energies, and is fixed target (and also mostly limited to highest centralities);</a:t>
            </a:r>
            <a:endParaRPr lang="en-US" sz="1800" b="0" strike="noStrike" spc="-1">
              <a:latin typeface="Arial"/>
            </a:endParaRPr>
          </a:p>
          <a:p>
            <a:pPr marL="285840" indent="-285840">
              <a:lnSpc>
                <a:spcPct val="100000"/>
              </a:lnSpc>
              <a:buClr>
                <a:srgbClr val="C00000"/>
              </a:buClr>
              <a:buFont typeface="Wingdings" charset="2"/>
              <a:buChar char=""/>
            </a:pPr>
            <a:r>
              <a:rPr lang="en-US" sz="1800" b="1" strike="noStrike" spc="-1">
                <a:solidFill>
                  <a:srgbClr val="C00000"/>
                </a:solidFill>
                <a:latin typeface="Calibri"/>
              </a:rPr>
              <a:t>STAR BES </a:t>
            </a:r>
            <a:r>
              <a:rPr lang="en-US" sz="1800" b="0" strike="noStrike" spc="-1">
                <a:solidFill>
                  <a:srgbClr val="000000"/>
                </a:solidFill>
                <a:latin typeface="Calibri"/>
              </a:rPr>
              <a:t>(Beam Energy Scan) covered the energy range of 3-20, however:</a:t>
            </a:r>
            <a:endParaRPr lang="en-US" sz="1800" b="0" strike="noStrike" spc="-1">
              <a:latin typeface="Arial"/>
            </a:endParaRPr>
          </a:p>
          <a:p>
            <a:pPr marL="457200">
              <a:lnSpc>
                <a:spcPct val="100000"/>
              </a:lnSpc>
              <a:buNone/>
            </a:pPr>
            <a:r>
              <a:rPr lang="en-US" sz="1800" b="0" strike="noStrike" spc="-1">
                <a:solidFill>
                  <a:srgbClr val="000000"/>
                </a:solidFill>
                <a:latin typeface="Calibri"/>
              </a:rPr>
              <a:t>  - the data taking is finished,</a:t>
            </a:r>
            <a:endParaRPr lang="en-US" sz="1800" b="0" strike="noStrike" spc="-1">
              <a:latin typeface="Arial"/>
            </a:endParaRPr>
          </a:p>
          <a:p>
            <a:pPr marL="457200">
              <a:lnSpc>
                <a:spcPct val="100000"/>
              </a:lnSpc>
              <a:buNone/>
            </a:pPr>
            <a:r>
              <a:rPr lang="en-US" sz="1800" b="0" strike="noStrike" spc="-1">
                <a:solidFill>
                  <a:srgbClr val="000000"/>
                </a:solidFill>
                <a:latin typeface="Calibri"/>
              </a:rPr>
              <a:t>  - data sample of 100M at most energies may be  </a:t>
            </a:r>
            <a:endParaRPr lang="en-US" sz="1800" b="0" strike="noStrike" spc="-1">
              <a:latin typeface="Arial"/>
            </a:endParaRPr>
          </a:p>
          <a:p>
            <a:pPr marL="457200">
              <a:lnSpc>
                <a:spcPct val="100000"/>
              </a:lnSpc>
              <a:buNone/>
            </a:pPr>
            <a:r>
              <a:rPr lang="en-US" sz="1800" b="0" strike="noStrike" spc="-1">
                <a:solidFill>
                  <a:srgbClr val="000000"/>
                </a:solidFill>
                <a:latin typeface="Calibri"/>
              </a:rPr>
              <a:t>     enough to "pose interesting questions", or </a:t>
            </a:r>
            <a:endParaRPr lang="en-US" sz="1800" b="0" strike="noStrike" spc="-1">
              <a:latin typeface="Arial"/>
            </a:endParaRPr>
          </a:p>
          <a:p>
            <a:pPr marL="457200">
              <a:lnSpc>
                <a:spcPct val="100000"/>
              </a:lnSpc>
              <a:buNone/>
            </a:pPr>
            <a:r>
              <a:rPr lang="en-US" sz="1800" b="0" strike="noStrike" spc="-1">
                <a:solidFill>
                  <a:srgbClr val="000000"/>
                </a:solidFill>
                <a:latin typeface="Calibri"/>
              </a:rPr>
              <a:t>     highlight the region of interest, but not provide </a:t>
            </a:r>
            <a:endParaRPr lang="en-US" sz="1800" b="0" strike="noStrike" spc="-1">
              <a:latin typeface="Arial"/>
            </a:endParaRPr>
          </a:p>
          <a:p>
            <a:pPr marL="457200">
              <a:lnSpc>
                <a:spcPct val="100000"/>
              </a:lnSpc>
              <a:buNone/>
            </a:pPr>
            <a:r>
              <a:rPr lang="en-US" sz="1800" b="0" strike="noStrike" spc="-1">
                <a:solidFill>
                  <a:srgbClr val="000000"/>
                </a:solidFill>
                <a:latin typeface="Calibri"/>
              </a:rPr>
              <a:t>     "definite answers",</a:t>
            </a:r>
            <a:endParaRPr lang="en-US" sz="1800" b="0" strike="noStrike" spc="-1">
              <a:latin typeface="Arial"/>
            </a:endParaRPr>
          </a:p>
          <a:p>
            <a:pPr marL="457200">
              <a:lnSpc>
                <a:spcPct val="100000"/>
              </a:lnSpc>
              <a:buNone/>
            </a:pPr>
            <a:r>
              <a:rPr lang="en-US" sz="1800" b="0" strike="noStrike" spc="-1">
                <a:solidFill>
                  <a:srgbClr val="000000"/>
                </a:solidFill>
                <a:latin typeface="Calibri"/>
              </a:rPr>
              <a:t>  - data below 8 GeV is in fixed-target mode,</a:t>
            </a:r>
            <a:endParaRPr lang="en-US" sz="1800" b="0" strike="noStrike" spc="-1">
              <a:latin typeface="Arial"/>
            </a:endParaRPr>
          </a:p>
          <a:p>
            <a:pPr marL="457200">
              <a:lnSpc>
                <a:spcPct val="100000"/>
              </a:lnSpc>
              <a:buNone/>
            </a:pPr>
            <a:r>
              <a:rPr lang="en-US" sz="1800" b="0" strike="noStrike" spc="-1">
                <a:solidFill>
                  <a:srgbClr val="000000"/>
                </a:solidFill>
                <a:latin typeface="Calibri"/>
              </a:rPr>
              <a:t>  - no collision system size scan was done,</a:t>
            </a:r>
            <a:endParaRPr lang="en-US" sz="1800" b="0" strike="noStrike" spc="-1">
              <a:latin typeface="Arial"/>
            </a:endParaRPr>
          </a:p>
          <a:p>
            <a:pPr marL="457200">
              <a:lnSpc>
                <a:spcPct val="100000"/>
              </a:lnSpc>
              <a:buNone/>
            </a:pPr>
            <a:r>
              <a:rPr lang="en-US" sz="1800" b="0" strike="noStrike" spc="-1">
                <a:solidFill>
                  <a:srgbClr val="000000"/>
                </a:solidFill>
                <a:latin typeface="Calibri"/>
              </a:rPr>
              <a:t>  - isobar run of RHIC showed new interesting physics </a:t>
            </a:r>
            <a:endParaRPr lang="en-US" sz="1800" b="0" strike="noStrike" spc="-1">
              <a:latin typeface="Arial"/>
            </a:endParaRPr>
          </a:p>
          <a:p>
            <a:pPr marL="457200">
              <a:lnSpc>
                <a:spcPct val="100000"/>
              </a:lnSpc>
              <a:buNone/>
            </a:pPr>
            <a:r>
              <a:rPr lang="en-US" sz="1800" b="0" strike="noStrike" spc="-1">
                <a:solidFill>
                  <a:srgbClr val="000000"/>
                </a:solidFill>
                <a:latin typeface="Calibri"/>
              </a:rPr>
              <a:t>     that may be explored at NICA.</a:t>
            </a:r>
            <a:endParaRPr lang="en-US" sz="1800" b="0" strike="noStrike" spc="-1">
              <a:latin typeface="Arial"/>
            </a:endParaRPr>
          </a:p>
        </p:txBody>
      </p:sp>
      <p:sp>
        <p:nvSpPr>
          <p:cNvPr id="327" name="TextBox 55"/>
          <p:cNvSpPr/>
          <p:nvPr/>
        </p:nvSpPr>
        <p:spPr>
          <a:xfrm>
            <a:off x="381960" y="1065240"/>
            <a:ext cx="5578560" cy="5302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buClr>
                <a:srgbClr val="000000"/>
              </a:buClr>
              <a:buFont typeface="Symbol"/>
              <a:buChar char=""/>
            </a:pPr>
            <a:r>
              <a:rPr lang="en-US" sz="1800" b="0" strike="noStrike" spc="-1">
                <a:solidFill>
                  <a:srgbClr val="000000"/>
                </a:solidFill>
                <a:latin typeface="Calibri"/>
                <a:ea typeface="Times New Roman"/>
              </a:rPr>
              <a:t>NICA covers an </a:t>
            </a:r>
            <a:r>
              <a:rPr lang="en-US" sz="1800" b="0" u="sng" strike="noStrike" spc="-1">
                <a:solidFill>
                  <a:srgbClr val="000000"/>
                </a:solidFill>
                <a:uFillTx/>
                <a:latin typeface="Calibri"/>
                <a:ea typeface="Times New Roman"/>
              </a:rPr>
              <a:t>energy range </a:t>
            </a:r>
            <a:r>
              <a:rPr lang="en-US" sz="1800" b="0" strike="noStrike" spc="-1">
                <a:solidFill>
                  <a:srgbClr val="000000"/>
                </a:solidFill>
                <a:latin typeface="Calibri"/>
                <a:ea typeface="Times New Roman"/>
              </a:rPr>
              <a:t>where most important an interesting physics appears to take place - transition from hadronic to partonic effect dominance, possible appearance of first order phase transition in QCD phase diagram, transition from baryon to meson dominance in particle production. All of this is also connected to astrophysical studies which are strongly developing now and may pose additional questions for us. In summary there are a lot of interesting open questions and MPD has the capabilities to answer many of them.</a:t>
            </a:r>
            <a:endParaRPr lang="en-US" sz="1800" b="0" strike="noStrike" spc="-1">
              <a:latin typeface="Arial"/>
            </a:endParaRPr>
          </a:p>
          <a:p>
            <a:pPr marL="343080" indent="-343080">
              <a:lnSpc>
                <a:spcPct val="100000"/>
              </a:lnSpc>
              <a:buClr>
                <a:srgbClr val="000000"/>
              </a:buClr>
              <a:buFont typeface="Symbol"/>
              <a:buChar char=""/>
            </a:pPr>
            <a:r>
              <a:rPr lang="en-US" sz="1800" b="0" strike="noStrike" spc="-1">
                <a:solidFill>
                  <a:srgbClr val="000000"/>
                </a:solidFill>
                <a:latin typeface="Calibri"/>
                <a:ea typeface="Times New Roman"/>
              </a:rPr>
              <a:t>MPD covers this interesting region providing powerful combination of </a:t>
            </a:r>
            <a:r>
              <a:rPr lang="en-US" sz="1800" b="0" u="sng" strike="noStrike" spc="-1">
                <a:solidFill>
                  <a:srgbClr val="000000"/>
                </a:solidFill>
                <a:uFillTx/>
                <a:latin typeface="Calibri"/>
                <a:ea typeface="Times New Roman"/>
              </a:rPr>
              <a:t>large luminosity,</a:t>
            </a:r>
            <a:r>
              <a:rPr lang="en-US" sz="1800" b="0" strike="noStrike" spc="-1">
                <a:solidFill>
                  <a:srgbClr val="000000"/>
                </a:solidFill>
                <a:latin typeface="Calibri"/>
                <a:ea typeface="Times New Roman"/>
              </a:rPr>
              <a:t> </a:t>
            </a:r>
            <a:r>
              <a:rPr lang="en-US" sz="1800" b="0" u="sng" strike="noStrike" spc="-1">
                <a:solidFill>
                  <a:srgbClr val="000000"/>
                </a:solidFill>
                <a:uFillTx/>
                <a:latin typeface="Calibri"/>
                <a:ea typeface="Times New Roman"/>
              </a:rPr>
              <a:t>collision energy and</a:t>
            </a:r>
            <a:r>
              <a:rPr lang="en-US" sz="1800" b="0" strike="noStrike" spc="-1">
                <a:solidFill>
                  <a:srgbClr val="000000"/>
                </a:solidFill>
                <a:latin typeface="Calibri"/>
                <a:ea typeface="Times New Roman"/>
              </a:rPr>
              <a:t> </a:t>
            </a:r>
            <a:r>
              <a:rPr lang="en-US" sz="1800" b="0" u="sng" strike="noStrike" spc="-1">
                <a:solidFill>
                  <a:srgbClr val="000000"/>
                </a:solidFill>
                <a:uFillTx/>
                <a:latin typeface="Calibri"/>
                <a:ea typeface="Times New Roman"/>
              </a:rPr>
              <a:t>system size scan </a:t>
            </a:r>
            <a:r>
              <a:rPr lang="en-US" sz="1800" b="0" strike="noStrike" spc="-1">
                <a:solidFill>
                  <a:srgbClr val="000000"/>
                </a:solidFill>
                <a:latin typeface="Calibri"/>
                <a:ea typeface="Times New Roman"/>
              </a:rPr>
              <a:t>(including isobars), large and consistent </a:t>
            </a:r>
            <a:r>
              <a:rPr lang="en-US" sz="1800" b="0" u="sng" strike="noStrike" spc="-1">
                <a:solidFill>
                  <a:srgbClr val="000000"/>
                </a:solidFill>
                <a:uFillTx/>
                <a:latin typeface="Calibri"/>
                <a:ea typeface="Times New Roman"/>
              </a:rPr>
              <a:t>acceptance</a:t>
            </a:r>
            <a:r>
              <a:rPr lang="en-US" sz="1800" b="0" strike="noStrike" spc="-1">
                <a:solidFill>
                  <a:srgbClr val="000000"/>
                </a:solidFill>
                <a:latin typeface="Calibri"/>
                <a:ea typeface="Times New Roman"/>
              </a:rPr>
              <a:t>, full </a:t>
            </a:r>
            <a:r>
              <a:rPr lang="en-US" sz="1800" b="0" u="sng" strike="noStrike" spc="-1">
                <a:solidFill>
                  <a:srgbClr val="000000"/>
                </a:solidFill>
                <a:uFillTx/>
                <a:latin typeface="Calibri"/>
                <a:ea typeface="Times New Roman"/>
              </a:rPr>
              <a:t>centrality</a:t>
            </a:r>
            <a:r>
              <a:rPr lang="en-US" sz="1800" b="0" strike="noStrike" spc="-1">
                <a:solidFill>
                  <a:srgbClr val="000000"/>
                </a:solidFill>
                <a:latin typeface="Calibri"/>
                <a:ea typeface="Times New Roman"/>
              </a:rPr>
              <a:t> range.</a:t>
            </a:r>
            <a:endParaRPr lang="en-US" sz="1800" b="0" strike="noStrike" spc="-1">
              <a:latin typeface="Arial"/>
            </a:endParaRPr>
          </a:p>
          <a:p>
            <a:pPr marL="343080" indent="-343080">
              <a:lnSpc>
                <a:spcPct val="100000"/>
              </a:lnSpc>
              <a:buClr>
                <a:srgbClr val="000000"/>
              </a:buClr>
              <a:buFont typeface="Symbol"/>
              <a:buChar char=""/>
            </a:pPr>
            <a:r>
              <a:rPr lang="en-US" sz="1800" b="0" strike="noStrike" spc="-1">
                <a:solidFill>
                  <a:srgbClr val="000000"/>
                </a:solidFill>
                <a:latin typeface="Calibri"/>
                <a:ea typeface="Times New Roman"/>
              </a:rPr>
              <a:t>NICA is complementary to existing and planned world facilities (FAIR, SPS), and will be a natural and necessary continuation and significant expansion of studies at RHIC BES.</a:t>
            </a:r>
            <a:endParaRPr lang="en-US" sz="1800" b="0" strike="noStrike" spc="-1">
              <a:latin typeface="Arial"/>
            </a:endParaRPr>
          </a:p>
        </p:txBody>
      </p:sp>
      <p:sp>
        <p:nvSpPr>
          <p:cNvPr id="328" name="TextBox 56"/>
          <p:cNvSpPr/>
          <p:nvPr/>
        </p:nvSpPr>
        <p:spPr>
          <a:xfrm>
            <a:off x="732960" y="325440"/>
            <a:ext cx="487656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800" b="1" strike="noStrike" spc="-1">
                <a:solidFill>
                  <a:srgbClr val="2E75B6"/>
                </a:solidFill>
                <a:latin typeface="Calibri"/>
              </a:rPr>
              <a:t>Advantages of the MPD &amp; NICA </a:t>
            </a:r>
            <a:endParaRPr lang="en-US" sz="2800" b="0" strike="noStrike" spc="-1">
              <a:latin typeface="Arial"/>
            </a:endParaRPr>
          </a:p>
        </p:txBody>
      </p:sp>
    </p:spTree>
    <p:extLst>
      <p:ext uri="{BB962C8B-B14F-4D97-AF65-F5344CB8AC3E}">
        <p14:creationId xmlns:p14="http://schemas.microsoft.com/office/powerpoint/2010/main" val="24829696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extBox 57"/>
          <p:cNvSpPr/>
          <p:nvPr/>
        </p:nvSpPr>
        <p:spPr>
          <a:xfrm>
            <a:off x="283320" y="690480"/>
            <a:ext cx="5738760" cy="6028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u="sng" strike="noStrike" spc="-1">
                <a:solidFill>
                  <a:srgbClr val="2E75B6"/>
                </a:solidFill>
                <a:uFillTx/>
                <a:latin typeface="Calibri"/>
              </a:rPr>
              <a:t>BM@N</a:t>
            </a:r>
            <a:endParaRPr lang="en-US" sz="1800" b="0" strike="noStrike" spc="-1">
              <a:latin typeface="Arial"/>
            </a:endParaRPr>
          </a:p>
          <a:p>
            <a:pPr>
              <a:lnSpc>
                <a:spcPct val="100000"/>
              </a:lnSpc>
              <a:buNone/>
            </a:pPr>
            <a:r>
              <a:rPr lang="en-US" sz="1600" b="0" strike="noStrike" spc="-1">
                <a:solidFill>
                  <a:srgbClr val="000000"/>
                </a:solidFill>
                <a:latin typeface="Calibri"/>
              </a:rPr>
              <a:t>Baryonic Matter at Nuclotron (BM@N) experiment is focused on measurement of Au+Au collisions up to a kinetic beam energy of 3.8·A GeV in order to investigate the equation-of-state (EOS) and the microscopic degrees-of-freedom of QCD matter at neutron star core densities, as EOS defines relation between density, pressure, temperature, energy and isospin asymmetry of nuclear matter.</a:t>
            </a:r>
            <a:endParaRPr lang="en-US" sz="1600" b="0" strike="noStrike" spc="-1">
              <a:latin typeface="Arial"/>
            </a:endParaRPr>
          </a:p>
          <a:p>
            <a:pPr>
              <a:lnSpc>
                <a:spcPct val="100000"/>
              </a:lnSpc>
              <a:buNone/>
            </a:pPr>
            <a:r>
              <a:rPr lang="en-US" sz="1600" b="0" strike="noStrike" spc="-1">
                <a:solidFill>
                  <a:srgbClr val="000000"/>
                </a:solidFill>
                <a:latin typeface="Calibri"/>
              </a:rPr>
              <a:t>The “hot” topics of the experiment are:</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Calibri"/>
              </a:rPr>
              <a:t>Study isospin symmetric matter EOS at densities of ρ=3-5 ρ</a:t>
            </a:r>
            <a:r>
              <a:rPr lang="en-US" sz="1600" b="0" strike="noStrike" spc="-1" baseline="-25000">
                <a:solidFill>
                  <a:srgbClr val="000000"/>
                </a:solidFill>
                <a:latin typeface="Calibri"/>
              </a:rPr>
              <a:t>0</a:t>
            </a:r>
            <a:r>
              <a:rPr lang="en-US" sz="1600" b="0" strike="noStrike" spc="-1">
                <a:solidFill>
                  <a:srgbClr val="000000"/>
                </a:solidFill>
                <a:latin typeface="Calibri"/>
              </a:rPr>
              <a:t> (saturation density) by the following measurements:</a:t>
            </a:r>
            <a:endParaRPr lang="en-US" sz="1600" b="0" strike="noStrike" spc="-1">
              <a:latin typeface="Arial"/>
            </a:endParaRPr>
          </a:p>
          <a:p>
            <a:pPr>
              <a:lnSpc>
                <a:spcPct val="100000"/>
              </a:lnSpc>
              <a:buNone/>
            </a:pPr>
            <a:r>
              <a:rPr lang="en-US" sz="1600" b="0" strike="noStrike" spc="-1">
                <a:solidFill>
                  <a:srgbClr val="000000"/>
                </a:solidFill>
                <a:latin typeface="Calibri"/>
              </a:rPr>
              <a:t>       -  elliptic and direct flows of protons, mesons and hyperons,</a:t>
            </a:r>
            <a:endParaRPr lang="en-US" sz="1600" b="0" strike="noStrike" spc="-1">
              <a:latin typeface="Arial"/>
            </a:endParaRPr>
          </a:p>
          <a:p>
            <a:pPr>
              <a:lnSpc>
                <a:spcPct val="100000"/>
              </a:lnSpc>
              <a:buNone/>
            </a:pPr>
            <a:r>
              <a:rPr lang="en-US" sz="1600" b="0" strike="noStrike" spc="-1">
                <a:solidFill>
                  <a:srgbClr val="000000"/>
                </a:solidFill>
                <a:latin typeface="Calibri"/>
              </a:rPr>
              <a:t>       -  sub-threshold production of multi-strange hyperons and </a:t>
            </a:r>
            <a:endParaRPr lang="en-US" sz="1600" b="0" strike="noStrike" spc="-1">
              <a:latin typeface="Arial"/>
            </a:endParaRPr>
          </a:p>
          <a:p>
            <a:pPr>
              <a:lnSpc>
                <a:spcPct val="100000"/>
              </a:lnSpc>
              <a:buNone/>
            </a:pPr>
            <a:r>
              <a:rPr lang="en-US" sz="1600" b="0" strike="noStrike" spc="-1">
                <a:solidFill>
                  <a:srgbClr val="000000"/>
                </a:solidFill>
                <a:latin typeface="Calibri"/>
              </a:rPr>
              <a:t>          anti-hyperons.</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Calibri"/>
              </a:rPr>
              <a:t>Constrain symmetry energy </a:t>
            </a:r>
            <a:r>
              <a:rPr lang="en-US" sz="1600" b="1" strike="noStrike" spc="-1">
                <a:solidFill>
                  <a:srgbClr val="00B050"/>
                </a:solidFill>
                <a:latin typeface="Calibri"/>
              </a:rPr>
              <a:t>E</a:t>
            </a:r>
            <a:r>
              <a:rPr lang="en-US" sz="1600" b="1" strike="noStrike" spc="-1" baseline="-25000">
                <a:solidFill>
                  <a:srgbClr val="00B050"/>
                </a:solidFill>
                <a:latin typeface="Calibri"/>
              </a:rPr>
              <a:t>sym</a:t>
            </a:r>
            <a:r>
              <a:rPr lang="en-US" sz="1600" b="0" strike="noStrike" spc="-1">
                <a:solidFill>
                  <a:srgbClr val="000000"/>
                </a:solidFill>
                <a:latin typeface="Calibri"/>
              </a:rPr>
              <a:t> - difference between binding energy of isospin symmetric and asymmetric matter by the following measurements:</a:t>
            </a:r>
            <a:endParaRPr lang="en-US" sz="1600" b="0" strike="noStrike" spc="-1">
              <a:latin typeface="Arial"/>
            </a:endParaRPr>
          </a:p>
          <a:p>
            <a:pPr>
              <a:lnSpc>
                <a:spcPct val="100000"/>
              </a:lnSpc>
              <a:buNone/>
            </a:pPr>
            <a:r>
              <a:rPr lang="en-US" sz="1600" b="0" strike="noStrike" spc="-1">
                <a:solidFill>
                  <a:srgbClr val="000000"/>
                </a:solidFill>
                <a:latin typeface="Calibri"/>
              </a:rPr>
              <a:t>        -  collective flow of neutrons vs protons,</a:t>
            </a:r>
            <a:endParaRPr lang="en-US" sz="1600" b="0" strike="noStrike" spc="-1">
              <a:latin typeface="Arial"/>
            </a:endParaRPr>
          </a:p>
          <a:p>
            <a:pPr>
              <a:lnSpc>
                <a:spcPct val="100000"/>
              </a:lnSpc>
              <a:buNone/>
            </a:pPr>
            <a:r>
              <a:rPr lang="en-US" sz="1600" b="0" strike="noStrike" spc="-1">
                <a:solidFill>
                  <a:srgbClr val="000000"/>
                </a:solidFill>
                <a:latin typeface="Calibri"/>
              </a:rPr>
              <a:t>        -  sub-threshold production of particles with opposite isospin.</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Calibri"/>
              </a:rPr>
              <a:t>Searches for quark degrees-of-freedom and the critical endpoint of the first order phase transition at high baryonic densities.</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Calibri"/>
              </a:rPr>
              <a:t>Role of hyperons in neutron stars (ΛN and ΛNN interactions) by measurements of yields and lifetime of light hyper-nucleus at high baryonic densities.</a:t>
            </a:r>
            <a:endParaRPr lang="en-US" sz="1600" b="0" strike="noStrike" spc="-1">
              <a:latin typeface="Arial"/>
            </a:endParaRPr>
          </a:p>
        </p:txBody>
      </p:sp>
      <p:sp>
        <p:nvSpPr>
          <p:cNvPr id="330" name="TextBox 58"/>
          <p:cNvSpPr/>
          <p:nvPr/>
        </p:nvSpPr>
        <p:spPr>
          <a:xfrm>
            <a:off x="6440040" y="690480"/>
            <a:ext cx="5149800" cy="255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u="sng" strike="noStrike" spc="-1">
                <a:solidFill>
                  <a:srgbClr val="2E75B6"/>
                </a:solidFill>
                <a:uFillTx/>
                <a:latin typeface="Calibri"/>
              </a:rPr>
              <a:t>SPD</a:t>
            </a:r>
            <a:endParaRPr lang="en-US" sz="1800" b="0" strike="noStrike" spc="-1">
              <a:latin typeface="Arial"/>
            </a:endParaRPr>
          </a:p>
          <a:p>
            <a:pPr>
              <a:lnSpc>
                <a:spcPct val="100000"/>
              </a:lnSpc>
              <a:buNone/>
            </a:pPr>
            <a:r>
              <a:rPr lang="en-US" sz="1600" b="0" strike="noStrike" spc="-1">
                <a:solidFill>
                  <a:srgbClr val="000000"/>
                </a:solidFill>
                <a:latin typeface="Calibri"/>
              </a:rPr>
              <a:t>The SPD experiment is aimed at studying the properties of strong interactions in the nonperturbative region, at measuring the proton and deuteron spin structures, and at the development of a three-dimensional model of the nucleon. The SPD will complement the results of experiments at high energies (CERN SPS, RICH) and low energies (ANKE, SATURNE) in the NICA energy range. It is unique in its methodology, breadth of coverage and variety of tasks.</a:t>
            </a:r>
            <a:endParaRPr lang="en-US" sz="1600" b="0" strike="noStrike" spc="-1">
              <a:latin typeface="Arial"/>
            </a:endParaRPr>
          </a:p>
        </p:txBody>
      </p:sp>
      <p:pic>
        <p:nvPicPr>
          <p:cNvPr id="331" name="Picture 20"/>
          <p:cNvPicPr/>
          <p:nvPr/>
        </p:nvPicPr>
        <p:blipFill>
          <a:blip r:embed="rId2"/>
          <a:stretch/>
        </p:blipFill>
        <p:spPr>
          <a:xfrm>
            <a:off x="6845040" y="3520440"/>
            <a:ext cx="3056040" cy="3035160"/>
          </a:xfrm>
          <a:prstGeom prst="rect">
            <a:avLst/>
          </a:prstGeom>
          <a:ln w="0">
            <a:noFill/>
          </a:ln>
        </p:spPr>
      </p:pic>
      <p:sp>
        <p:nvSpPr>
          <p:cNvPr id="332" name="TextBox 59"/>
          <p:cNvSpPr/>
          <p:nvPr/>
        </p:nvSpPr>
        <p:spPr>
          <a:xfrm>
            <a:off x="3156840" y="135000"/>
            <a:ext cx="573012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800" b="1" strike="noStrike" spc="-1">
                <a:solidFill>
                  <a:srgbClr val="2E75B6"/>
                </a:solidFill>
                <a:latin typeface="Calibri"/>
              </a:rPr>
              <a:t>BM@N and SPD experiments at NICA </a:t>
            </a:r>
            <a:endParaRPr lang="en-US" sz="2800" b="0" strike="noStrike" spc="-1">
              <a:latin typeface="Arial"/>
            </a:endParaRPr>
          </a:p>
        </p:txBody>
      </p:sp>
    </p:spTree>
    <p:extLst>
      <p:ext uri="{BB962C8B-B14F-4D97-AF65-F5344CB8AC3E}">
        <p14:creationId xmlns:p14="http://schemas.microsoft.com/office/powerpoint/2010/main" val="31436941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3" name="Picture 5"/>
          <p:cNvPicPr/>
          <p:nvPr/>
        </p:nvPicPr>
        <p:blipFill>
          <a:blip r:embed="rId2"/>
          <a:stretch/>
        </p:blipFill>
        <p:spPr>
          <a:xfrm>
            <a:off x="8744040" y="542160"/>
            <a:ext cx="2966040" cy="3055680"/>
          </a:xfrm>
          <a:prstGeom prst="rect">
            <a:avLst/>
          </a:prstGeom>
          <a:ln w="0">
            <a:noFill/>
          </a:ln>
        </p:spPr>
      </p:pic>
      <p:sp>
        <p:nvSpPr>
          <p:cNvPr id="334" name="TextBox 9"/>
          <p:cNvSpPr/>
          <p:nvPr/>
        </p:nvSpPr>
        <p:spPr>
          <a:xfrm>
            <a:off x="673920" y="128880"/>
            <a:ext cx="5420160" cy="516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2800" b="1" strike="noStrike" spc="-1">
                <a:solidFill>
                  <a:srgbClr val="2F5597"/>
                </a:solidFill>
                <a:latin typeface="Calibri"/>
                <a:ea typeface="DejaVu Sans"/>
              </a:rPr>
              <a:t>NICA Experiments (2023       2030)</a:t>
            </a:r>
            <a:endParaRPr lang="en-US" sz="2800" b="0" strike="noStrike" spc="-1">
              <a:latin typeface="Arial"/>
            </a:endParaRPr>
          </a:p>
        </p:txBody>
      </p:sp>
      <p:pic>
        <p:nvPicPr>
          <p:cNvPr id="335" name="Picture 10"/>
          <p:cNvPicPr/>
          <p:nvPr/>
        </p:nvPicPr>
        <p:blipFill>
          <a:blip r:embed="rId3"/>
          <a:stretch/>
        </p:blipFill>
        <p:spPr>
          <a:xfrm>
            <a:off x="169920" y="4289760"/>
            <a:ext cx="3895920" cy="2133000"/>
          </a:xfrm>
          <a:prstGeom prst="rect">
            <a:avLst/>
          </a:prstGeom>
          <a:ln w="0">
            <a:noFill/>
          </a:ln>
        </p:spPr>
      </p:pic>
      <p:sp>
        <p:nvSpPr>
          <p:cNvPr id="336" name="TextBox 12"/>
          <p:cNvSpPr/>
          <p:nvPr/>
        </p:nvSpPr>
        <p:spPr>
          <a:xfrm>
            <a:off x="3962160" y="6126480"/>
            <a:ext cx="39722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1" strike="noStrike" spc="-1">
                <a:solidFill>
                  <a:srgbClr val="2F5597"/>
                </a:solidFill>
                <a:latin typeface="Calibri"/>
                <a:ea typeface="DejaVu Sans"/>
              </a:rPr>
              <a:t>230 participants in BM@N experiment  from 19 institutions from 10 countries. </a:t>
            </a:r>
            <a:endParaRPr lang="en-US" sz="1800" b="0" strike="noStrike" spc="-1">
              <a:latin typeface="Arial"/>
            </a:endParaRPr>
          </a:p>
        </p:txBody>
      </p:sp>
      <p:sp>
        <p:nvSpPr>
          <p:cNvPr id="337" name="TextBox 14"/>
          <p:cNvSpPr/>
          <p:nvPr/>
        </p:nvSpPr>
        <p:spPr>
          <a:xfrm>
            <a:off x="3694320" y="737280"/>
            <a:ext cx="48013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2F5597"/>
                </a:solidFill>
                <a:latin typeface="Calibri"/>
                <a:ea typeface="DejaVu Sans"/>
              </a:rPr>
              <a:t>More than 500 participants in the MPD experiment from 43 Institutes from 13 countries. </a:t>
            </a:r>
            <a:endParaRPr lang="en-US" sz="1800" b="0" strike="noStrike" spc="-1">
              <a:latin typeface="Arial"/>
            </a:endParaRPr>
          </a:p>
        </p:txBody>
      </p:sp>
      <p:sp>
        <p:nvSpPr>
          <p:cNvPr id="338" name="TextBox 16"/>
          <p:cNvSpPr/>
          <p:nvPr/>
        </p:nvSpPr>
        <p:spPr>
          <a:xfrm>
            <a:off x="226080" y="797760"/>
            <a:ext cx="257508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C00000"/>
                </a:solidFill>
                <a:latin typeface="Calibri"/>
                <a:ea typeface="DejaVu Sans"/>
              </a:rPr>
              <a:t>MPD</a:t>
            </a:r>
            <a:r>
              <a:rPr lang="en-US" sz="1800" b="1" strike="noStrike" spc="-1">
                <a:solidFill>
                  <a:srgbClr val="000000"/>
                </a:solidFill>
                <a:latin typeface="Calibri"/>
                <a:ea typeface="DejaVu Sans"/>
              </a:rPr>
              <a:t> </a:t>
            </a:r>
            <a:r>
              <a:rPr lang="en-US" sz="1800" b="1" strike="noStrike" spc="-1">
                <a:solidFill>
                  <a:srgbClr val="2F5597"/>
                </a:solidFill>
                <a:latin typeface="Calibri"/>
                <a:ea typeface="DejaVu Sans"/>
              </a:rPr>
              <a:t>Setup (2023) </a:t>
            </a:r>
            <a:r>
              <a:rPr lang="en-US" sz="1800" b="1" strike="noStrike" spc="-1">
                <a:solidFill>
                  <a:srgbClr val="C00000"/>
                </a:solidFill>
                <a:latin typeface="Calibri"/>
                <a:ea typeface="DejaVu Sans"/>
              </a:rPr>
              <a:t>||&lt;1.2</a:t>
            </a:r>
            <a:endParaRPr lang="en-US" sz="1800" b="0" strike="noStrike" spc="-1">
              <a:latin typeface="Arial"/>
            </a:endParaRPr>
          </a:p>
        </p:txBody>
      </p:sp>
      <p:sp>
        <p:nvSpPr>
          <p:cNvPr id="339" name="TextBox 18"/>
          <p:cNvSpPr/>
          <p:nvPr/>
        </p:nvSpPr>
        <p:spPr>
          <a:xfrm>
            <a:off x="-16560" y="3885120"/>
            <a:ext cx="42807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C00000"/>
                </a:solidFill>
                <a:latin typeface="Calibri"/>
                <a:ea typeface="DejaVu Sans"/>
              </a:rPr>
              <a:t>BM@N </a:t>
            </a:r>
            <a:r>
              <a:rPr lang="en-US" sz="1800" b="1" strike="noStrike" spc="-1">
                <a:solidFill>
                  <a:srgbClr val="2F5597"/>
                </a:solidFill>
                <a:latin typeface="Calibri"/>
                <a:ea typeface="DejaVu Sans"/>
              </a:rPr>
              <a:t>experiment at the Nuclotron (2021)</a:t>
            </a:r>
            <a:endParaRPr lang="en-US" sz="1800" b="0" strike="noStrike" spc="-1">
              <a:latin typeface="Arial"/>
            </a:endParaRPr>
          </a:p>
        </p:txBody>
      </p:sp>
      <p:pic>
        <p:nvPicPr>
          <p:cNvPr id="340" name="Рисунок 41"/>
          <p:cNvPicPr/>
          <p:nvPr/>
        </p:nvPicPr>
        <p:blipFill>
          <a:blip r:embed="rId4"/>
          <a:stretch/>
        </p:blipFill>
        <p:spPr>
          <a:xfrm rot="16200000">
            <a:off x="558720" y="779040"/>
            <a:ext cx="2524320" cy="3303720"/>
          </a:xfrm>
          <a:prstGeom prst="rect">
            <a:avLst/>
          </a:prstGeom>
          <a:ln w="0">
            <a:noFill/>
          </a:ln>
        </p:spPr>
      </p:pic>
      <p:sp>
        <p:nvSpPr>
          <p:cNvPr id="341" name="Rectangle 1"/>
          <p:cNvSpPr/>
          <p:nvPr/>
        </p:nvSpPr>
        <p:spPr>
          <a:xfrm>
            <a:off x="3595680" y="1612080"/>
            <a:ext cx="4998600" cy="1793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C00000"/>
                </a:solidFill>
                <a:latin typeface="Calibri"/>
                <a:ea typeface="DejaVu Sans"/>
              </a:rPr>
              <a:t>Stage-I (2023): </a:t>
            </a:r>
            <a:r>
              <a:rPr lang="en-US" sz="1600" b="1" strike="noStrike" spc="-1">
                <a:solidFill>
                  <a:srgbClr val="000000"/>
                </a:solidFill>
                <a:latin typeface="Calibri"/>
                <a:ea typeface="DejaVu Sans"/>
              </a:rPr>
              <a:t>superconducting solenoid, Time-Projection Chamber, barrel Time-Of-Flight system, Electromagnetic Calorimeter, Forward Hadron Calorimeter and Fast Forward Detector. </a:t>
            </a:r>
            <a:endParaRPr lang="en-US" sz="1600" b="0" strike="noStrike" spc="-1">
              <a:latin typeface="Arial"/>
            </a:endParaRPr>
          </a:p>
          <a:p>
            <a:pPr>
              <a:lnSpc>
                <a:spcPct val="100000"/>
              </a:lnSpc>
              <a:buNone/>
            </a:pPr>
            <a:endParaRPr lang="en-US" sz="1600" b="0" strike="noStrike" spc="-1">
              <a:latin typeface="Arial"/>
            </a:endParaRPr>
          </a:p>
          <a:p>
            <a:pPr>
              <a:lnSpc>
                <a:spcPct val="100000"/>
              </a:lnSpc>
              <a:buNone/>
            </a:pPr>
            <a:r>
              <a:rPr lang="en-US" sz="1600" b="1" strike="noStrike" spc="-1">
                <a:solidFill>
                  <a:srgbClr val="000000"/>
                </a:solidFill>
                <a:latin typeface="Calibri"/>
                <a:ea typeface="DejaVu Sans"/>
              </a:rPr>
              <a:t>Stage</a:t>
            </a:r>
            <a:r>
              <a:rPr lang="en-US" sz="1600" b="1" strike="noStrike" spc="-1">
                <a:solidFill>
                  <a:srgbClr val="C00000"/>
                </a:solidFill>
                <a:latin typeface="Calibri"/>
                <a:ea typeface="DejaVu Sans"/>
              </a:rPr>
              <a:t>-II (2030): </a:t>
            </a:r>
            <a:r>
              <a:rPr lang="en-US" sz="1600" b="1" strike="noStrike" spc="-1">
                <a:solidFill>
                  <a:srgbClr val="000000"/>
                </a:solidFill>
                <a:latin typeface="Calibri"/>
                <a:ea typeface="DejaVu Sans"/>
              </a:rPr>
              <a:t>installation of ITS, Forward tracking system, endcap TOF and forward ECal</a:t>
            </a:r>
            <a:endParaRPr lang="en-US" sz="1600" b="0" strike="noStrike" spc="-1">
              <a:latin typeface="Arial"/>
            </a:endParaRPr>
          </a:p>
        </p:txBody>
      </p:sp>
      <p:sp>
        <p:nvSpPr>
          <p:cNvPr id="342" name="TextBox 19"/>
          <p:cNvSpPr/>
          <p:nvPr/>
        </p:nvSpPr>
        <p:spPr>
          <a:xfrm>
            <a:off x="8917200" y="181080"/>
            <a:ext cx="2940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1" strike="noStrike" spc="-1">
                <a:solidFill>
                  <a:srgbClr val="C00000"/>
                </a:solidFill>
                <a:latin typeface="Calibri"/>
                <a:ea typeface="DejaVu Sans"/>
              </a:rPr>
              <a:t>MPD</a:t>
            </a:r>
            <a:r>
              <a:rPr lang="en-US" sz="1800" b="1" strike="noStrike" spc="-1">
                <a:solidFill>
                  <a:srgbClr val="000000"/>
                </a:solidFill>
                <a:latin typeface="Calibri"/>
                <a:ea typeface="DejaVu Sans"/>
              </a:rPr>
              <a:t> </a:t>
            </a:r>
            <a:r>
              <a:rPr lang="en-US" sz="1800" b="1" strike="noStrike" spc="-1">
                <a:solidFill>
                  <a:srgbClr val="2F5597"/>
                </a:solidFill>
                <a:latin typeface="Calibri"/>
                <a:ea typeface="DejaVu Sans"/>
              </a:rPr>
              <a:t>Full Setup (2030) </a:t>
            </a:r>
            <a:r>
              <a:rPr lang="en-US" sz="1800" b="1" strike="noStrike" spc="-1">
                <a:solidFill>
                  <a:srgbClr val="C00000"/>
                </a:solidFill>
                <a:latin typeface="Calibri"/>
                <a:ea typeface="DejaVu Sans"/>
              </a:rPr>
              <a:t>|| &lt; 2</a:t>
            </a:r>
            <a:endParaRPr lang="en-US" sz="1800" b="0" strike="noStrike" spc="-1">
              <a:latin typeface="Arial"/>
            </a:endParaRPr>
          </a:p>
        </p:txBody>
      </p:sp>
      <p:sp>
        <p:nvSpPr>
          <p:cNvPr id="343" name="Arrow: Right 2"/>
          <p:cNvSpPr/>
          <p:nvPr/>
        </p:nvSpPr>
        <p:spPr>
          <a:xfrm>
            <a:off x="4440240" y="4059720"/>
            <a:ext cx="2836800" cy="1814040"/>
          </a:xfrm>
          <a:prstGeom prst="rightArrow">
            <a:avLst>
              <a:gd name="adj1" fmla="val 50000"/>
              <a:gd name="adj2" fmla="val 50000"/>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p:style>
      </p:sp>
      <p:sp>
        <p:nvSpPr>
          <p:cNvPr id="344" name="Arrow: Right 20"/>
          <p:cNvSpPr/>
          <p:nvPr/>
        </p:nvSpPr>
        <p:spPr>
          <a:xfrm>
            <a:off x="4417560" y="1464840"/>
            <a:ext cx="2836800" cy="1814040"/>
          </a:xfrm>
          <a:prstGeom prst="rightArrow">
            <a:avLst>
              <a:gd name="adj1" fmla="val 50000"/>
              <a:gd name="adj2" fmla="val 50000"/>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p:style>
      </p:sp>
      <p:sp>
        <p:nvSpPr>
          <p:cNvPr id="345" name="Arrow: Right 3"/>
          <p:cNvSpPr/>
          <p:nvPr/>
        </p:nvSpPr>
        <p:spPr>
          <a:xfrm flipV="1">
            <a:off x="4437000" y="291600"/>
            <a:ext cx="345600" cy="245520"/>
          </a:xfrm>
          <a:prstGeom prst="rightArrow">
            <a:avLst>
              <a:gd name="adj1" fmla="val 50000"/>
              <a:gd name="adj2" fmla="val 50000"/>
            </a:avLst>
          </a:prstGeom>
          <a:solidFill>
            <a:schemeClr val="accent1">
              <a:alpha val="25000"/>
            </a:schemeClr>
          </a:solidFill>
          <a:ln>
            <a:solidFill>
              <a:srgbClr val="325490"/>
            </a:solidFill>
          </a:ln>
        </p:spPr>
        <p:style>
          <a:lnRef idx="2">
            <a:schemeClr val="accent1">
              <a:shade val="50000"/>
            </a:schemeClr>
          </a:lnRef>
          <a:fillRef idx="1">
            <a:schemeClr val="accent1"/>
          </a:fillRef>
          <a:effectRef idx="0">
            <a:schemeClr val="accent1"/>
          </a:effectRef>
          <a:fontRef idx="minor"/>
        </p:style>
      </p:sp>
      <p:pic>
        <p:nvPicPr>
          <p:cNvPr id="346" name="Picture 6"/>
          <p:cNvPicPr/>
          <p:nvPr/>
        </p:nvPicPr>
        <p:blipFill>
          <a:blip r:embed="rId5"/>
          <a:stretch/>
        </p:blipFill>
        <p:spPr>
          <a:xfrm>
            <a:off x="7831080" y="4246560"/>
            <a:ext cx="4189320" cy="2520720"/>
          </a:xfrm>
          <a:prstGeom prst="rect">
            <a:avLst/>
          </a:prstGeom>
          <a:ln w="0">
            <a:noFill/>
          </a:ln>
        </p:spPr>
      </p:pic>
      <p:sp>
        <p:nvSpPr>
          <p:cNvPr id="347" name="TextBox 22"/>
          <p:cNvSpPr/>
          <p:nvPr/>
        </p:nvSpPr>
        <p:spPr>
          <a:xfrm>
            <a:off x="8769240" y="3873600"/>
            <a:ext cx="29408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1" strike="noStrike" spc="-1">
                <a:solidFill>
                  <a:srgbClr val="C00000"/>
                </a:solidFill>
                <a:latin typeface="Calibri"/>
                <a:ea typeface="DejaVu Sans"/>
              </a:rPr>
              <a:t>BM@N</a:t>
            </a:r>
            <a:r>
              <a:rPr lang="en-US" sz="1800" b="1" strike="noStrike" spc="-1">
                <a:solidFill>
                  <a:srgbClr val="000000"/>
                </a:solidFill>
                <a:latin typeface="Calibri"/>
                <a:ea typeface="DejaVu Sans"/>
              </a:rPr>
              <a:t> </a:t>
            </a:r>
            <a:r>
              <a:rPr lang="en-US" sz="1800" b="1" strike="noStrike" spc="-1">
                <a:solidFill>
                  <a:srgbClr val="2F5597"/>
                </a:solidFill>
                <a:latin typeface="Calibri"/>
                <a:ea typeface="DejaVu Sans"/>
              </a:rPr>
              <a:t>Full Setup</a:t>
            </a:r>
            <a:endParaRPr lang="en-US" sz="1800" b="0" strike="noStrike" spc="-1">
              <a:latin typeface="Arial"/>
            </a:endParaRPr>
          </a:p>
        </p:txBody>
      </p:sp>
    </p:spTree>
    <p:extLst>
      <p:ext uri="{BB962C8B-B14F-4D97-AF65-F5344CB8AC3E}">
        <p14:creationId xmlns:p14="http://schemas.microsoft.com/office/powerpoint/2010/main" val="37177632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 name="Screenshot 2022-02-01 at 19.26.52.png" descr="Screenshot 2022-02-01 at 19.26.52.png"/>
          <p:cNvPicPr/>
          <p:nvPr/>
        </p:nvPicPr>
        <p:blipFill>
          <a:blip r:embed="rId2"/>
          <a:stretch/>
        </p:blipFill>
        <p:spPr>
          <a:xfrm>
            <a:off x="231120" y="1098360"/>
            <a:ext cx="4572720" cy="2328840"/>
          </a:xfrm>
          <a:prstGeom prst="rect">
            <a:avLst/>
          </a:prstGeom>
          <a:ln w="12700">
            <a:noFill/>
          </a:ln>
        </p:spPr>
      </p:pic>
      <p:pic>
        <p:nvPicPr>
          <p:cNvPr id="349" name="Picture 17"/>
          <p:cNvPicPr/>
          <p:nvPr/>
        </p:nvPicPr>
        <p:blipFill>
          <a:blip r:embed="rId3"/>
          <a:stretch/>
        </p:blipFill>
        <p:spPr>
          <a:xfrm>
            <a:off x="7076160" y="1123200"/>
            <a:ext cx="4578840" cy="2119320"/>
          </a:xfrm>
          <a:prstGeom prst="rect">
            <a:avLst/>
          </a:prstGeom>
          <a:ln w="0">
            <a:noFill/>
          </a:ln>
        </p:spPr>
      </p:pic>
      <p:sp>
        <p:nvSpPr>
          <p:cNvPr id="350" name="TextBox 4"/>
          <p:cNvSpPr/>
          <p:nvPr/>
        </p:nvSpPr>
        <p:spPr>
          <a:xfrm>
            <a:off x="6942240" y="414360"/>
            <a:ext cx="436536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2F5597"/>
                </a:solidFill>
                <a:latin typeface="Calibri"/>
                <a:ea typeface="DejaVu Sans"/>
              </a:rPr>
              <a:t>SPD Collaboration includes 300 participants from 32 institutes from 14 countries.</a:t>
            </a:r>
            <a:endParaRPr lang="en-US" sz="1800" b="0" strike="noStrike" spc="-1">
              <a:latin typeface="Arial"/>
            </a:endParaRPr>
          </a:p>
        </p:txBody>
      </p:sp>
      <p:sp>
        <p:nvSpPr>
          <p:cNvPr id="351" name="TextBox 5"/>
          <p:cNvSpPr/>
          <p:nvPr/>
        </p:nvSpPr>
        <p:spPr>
          <a:xfrm>
            <a:off x="205920" y="3296160"/>
            <a:ext cx="247860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C00000"/>
                </a:solidFill>
                <a:latin typeface="Calibri"/>
                <a:ea typeface="DejaVu Sans"/>
              </a:rPr>
              <a:t>SPD Setup (Stage-I)</a:t>
            </a:r>
            <a:endParaRPr lang="en-US" sz="1800" b="0" strike="noStrike" spc="-1">
              <a:latin typeface="Arial"/>
            </a:endParaRPr>
          </a:p>
        </p:txBody>
      </p:sp>
      <p:sp>
        <p:nvSpPr>
          <p:cNvPr id="352" name="Arrow: Right 9"/>
          <p:cNvSpPr/>
          <p:nvPr/>
        </p:nvSpPr>
        <p:spPr>
          <a:xfrm>
            <a:off x="5001120" y="1618200"/>
            <a:ext cx="2188080" cy="1198440"/>
          </a:xfrm>
          <a:prstGeom prst="rightArrow">
            <a:avLst>
              <a:gd name="adj1" fmla="val 50000"/>
              <a:gd name="adj2" fmla="val 50000"/>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p:style>
      </p:sp>
      <p:sp>
        <p:nvSpPr>
          <p:cNvPr id="353" name="PlaceHolder 1"/>
          <p:cNvSpPr>
            <a:spLocks noGrp="1"/>
          </p:cNvSpPr>
          <p:nvPr>
            <p:ph type="title"/>
          </p:nvPr>
        </p:nvSpPr>
        <p:spPr>
          <a:xfrm>
            <a:off x="656280" y="121680"/>
            <a:ext cx="4175640" cy="712440"/>
          </a:xfrm>
          <a:prstGeom prst="rect">
            <a:avLst/>
          </a:prstGeom>
          <a:noFill/>
          <a:ln w="0">
            <a:noFill/>
          </a:ln>
        </p:spPr>
        <p:txBody>
          <a:bodyPr lIns="90000" tIns="45000" rIns="90000" bIns="45000" anchor="ctr">
            <a:normAutofit/>
          </a:bodyPr>
          <a:lstStyle/>
          <a:p>
            <a:pPr>
              <a:lnSpc>
                <a:spcPct val="90000"/>
              </a:lnSpc>
              <a:buNone/>
            </a:pPr>
            <a:r>
              <a:rPr lang="en-US" sz="2800" b="1" strike="noStrike" spc="-120">
                <a:solidFill>
                  <a:srgbClr val="2F5597"/>
                </a:solidFill>
                <a:latin typeface="Calibri"/>
              </a:rPr>
              <a:t>SPD project (2022-2032)</a:t>
            </a:r>
            <a:endParaRPr lang="en-US" sz="2800" b="0" strike="noStrike" spc="-1">
              <a:latin typeface="Arial"/>
            </a:endParaRPr>
          </a:p>
        </p:txBody>
      </p:sp>
      <p:sp>
        <p:nvSpPr>
          <p:cNvPr id="354" name="Polarized and unpolarized low-energy QCD"/>
          <p:cNvSpPr/>
          <p:nvPr/>
        </p:nvSpPr>
        <p:spPr>
          <a:xfrm>
            <a:off x="2175480" y="2812680"/>
            <a:ext cx="2954520" cy="628560"/>
          </a:xfrm>
          <a:prstGeom prst="rect">
            <a:avLst/>
          </a:prstGeom>
          <a:noFill/>
          <a:ln w="12700">
            <a:noFill/>
          </a:ln>
        </p:spPr>
        <p:style>
          <a:lnRef idx="0">
            <a:scrgbClr r="0" g="0" b="0"/>
          </a:lnRef>
          <a:fillRef idx="0">
            <a:scrgbClr r="0" g="0" b="0"/>
          </a:fillRef>
          <a:effectRef idx="0">
            <a:scrgbClr r="0" g="0" b="0"/>
          </a:effectRef>
          <a:fontRef idx="minor"/>
        </p:style>
        <p:txBody>
          <a:bodyPr lIns="35640" tIns="35640" rIns="35640" bIns="35640" anchor="ctr">
            <a:spAutoFit/>
          </a:bodyPr>
          <a:lstStyle/>
          <a:p>
            <a:pPr>
              <a:lnSpc>
                <a:spcPct val="100000"/>
              </a:lnSpc>
              <a:buNone/>
            </a:pPr>
            <a:r>
              <a:rPr lang="en-US" sz="1829" b="1" strike="noStrike" spc="-1">
                <a:solidFill>
                  <a:srgbClr val="008F00"/>
                </a:solidFill>
                <a:latin typeface="Calibri"/>
                <a:ea typeface="DejaVu Sans"/>
              </a:rPr>
              <a:t>                           Polarized and </a:t>
            </a:r>
            <a:endParaRPr lang="en-US" sz="1829" b="0" strike="noStrike" spc="-1">
              <a:latin typeface="Arial"/>
            </a:endParaRPr>
          </a:p>
          <a:p>
            <a:pPr>
              <a:lnSpc>
                <a:spcPct val="100000"/>
              </a:lnSpc>
              <a:buNone/>
            </a:pPr>
            <a:r>
              <a:rPr lang="en-US" sz="1829" b="1" strike="noStrike" spc="-1">
                <a:solidFill>
                  <a:srgbClr val="008F00"/>
                </a:solidFill>
                <a:latin typeface="Calibri"/>
                <a:ea typeface="DejaVu Sans"/>
              </a:rPr>
              <a:t>unpolarized low-energy QCD</a:t>
            </a:r>
            <a:endParaRPr lang="en-US" sz="1829" b="0" strike="noStrike" spc="-1">
              <a:latin typeface="Arial"/>
            </a:endParaRPr>
          </a:p>
        </p:txBody>
      </p:sp>
      <p:sp>
        <p:nvSpPr>
          <p:cNvPr id="355" name="Polarized gluon structure of proton and neuteron"/>
          <p:cNvSpPr/>
          <p:nvPr/>
        </p:nvSpPr>
        <p:spPr>
          <a:xfrm>
            <a:off x="8650440" y="2953080"/>
            <a:ext cx="3333600" cy="628560"/>
          </a:xfrm>
          <a:prstGeom prst="rect">
            <a:avLst/>
          </a:prstGeom>
          <a:noFill/>
          <a:ln w="12700">
            <a:noFill/>
          </a:ln>
        </p:spPr>
        <p:style>
          <a:lnRef idx="0">
            <a:scrgbClr r="0" g="0" b="0"/>
          </a:lnRef>
          <a:fillRef idx="0">
            <a:scrgbClr r="0" g="0" b="0"/>
          </a:fillRef>
          <a:effectRef idx="0">
            <a:scrgbClr r="0" g="0" b="0"/>
          </a:effectRef>
          <a:fontRef idx="minor"/>
        </p:style>
        <p:txBody>
          <a:bodyPr lIns="35640" tIns="35640" rIns="35640" bIns="35640" anchor="ctr">
            <a:spAutoFit/>
          </a:bodyPr>
          <a:lstStyle/>
          <a:p>
            <a:pPr>
              <a:lnSpc>
                <a:spcPct val="100000"/>
              </a:lnSpc>
              <a:buNone/>
            </a:pPr>
            <a:r>
              <a:rPr lang="en-US" sz="1829" b="1" strike="noStrike" spc="-1">
                <a:solidFill>
                  <a:srgbClr val="008F00"/>
                </a:solidFill>
                <a:latin typeface="Calibri"/>
                <a:ea typeface="DejaVu Sans"/>
              </a:rPr>
              <a:t>          Polarized gluon structure of proton and neutron at √s&lt;27 GeV</a:t>
            </a:r>
            <a:endParaRPr lang="en-US" sz="1829" b="0" strike="noStrike" spc="-1">
              <a:latin typeface="Arial"/>
            </a:endParaRPr>
          </a:p>
        </p:txBody>
      </p:sp>
      <p:sp>
        <p:nvSpPr>
          <p:cNvPr id="356" name="Muon system + tracker + Silicon vertex detector + ZDC + BBC+ECAL+Aerogel+ToF"/>
          <p:cNvSpPr/>
          <p:nvPr/>
        </p:nvSpPr>
        <p:spPr>
          <a:xfrm>
            <a:off x="6316560" y="3743640"/>
            <a:ext cx="4827960" cy="1186560"/>
          </a:xfrm>
          <a:prstGeom prst="rect">
            <a:avLst/>
          </a:prstGeom>
          <a:noFill/>
          <a:ln w="12700">
            <a:noFill/>
          </a:ln>
        </p:spPr>
        <p:style>
          <a:lnRef idx="0">
            <a:scrgbClr r="0" g="0" b="0"/>
          </a:lnRef>
          <a:fillRef idx="0">
            <a:scrgbClr r="0" g="0" b="0"/>
          </a:fillRef>
          <a:effectRef idx="0">
            <a:scrgbClr r="0" g="0" b="0"/>
          </a:effectRef>
          <a:fontRef idx="minor"/>
        </p:style>
        <p:txBody>
          <a:bodyPr lIns="35640" tIns="35640" rIns="35640" bIns="35640" anchor="ctr">
            <a:spAutoFit/>
          </a:bodyPr>
          <a:lstStyle/>
          <a:p>
            <a:pPr>
              <a:lnSpc>
                <a:spcPct val="100000"/>
              </a:lnSpc>
              <a:buNone/>
            </a:pPr>
            <a:r>
              <a:rPr lang="en-US" sz="1829" b="1" u="sng" strike="noStrike" spc="-1">
                <a:solidFill>
                  <a:srgbClr val="000000"/>
                </a:solidFill>
                <a:uFillTx/>
                <a:latin typeface="Calibri"/>
                <a:ea typeface="DejaVu Sans"/>
              </a:rPr>
              <a:t>Stage-II:</a:t>
            </a:r>
            <a:endParaRPr lang="en-US" sz="1829" b="0" strike="noStrike" spc="-1">
              <a:latin typeface="Arial"/>
            </a:endParaRPr>
          </a:p>
          <a:p>
            <a:pPr marL="343080" indent="-343080">
              <a:lnSpc>
                <a:spcPct val="100000"/>
              </a:lnSpc>
              <a:buClr>
                <a:srgbClr val="000000"/>
              </a:buClr>
              <a:buFont typeface="Wingdings" charset="2"/>
              <a:buChar char=""/>
            </a:pPr>
            <a:r>
              <a:rPr lang="en-US" sz="1829" b="1" strike="noStrike" spc="-1">
                <a:solidFill>
                  <a:srgbClr val="000000"/>
                </a:solidFill>
                <a:latin typeface="Calibri"/>
                <a:ea typeface="DejaVu Sans"/>
              </a:rPr>
              <a:t>Replacement of Micromegas vertex detector by Silicon technology</a:t>
            </a:r>
            <a:endParaRPr lang="en-US" sz="1829" b="0" strike="noStrike" spc="-1">
              <a:latin typeface="Arial"/>
            </a:endParaRPr>
          </a:p>
          <a:p>
            <a:pPr marL="343080" indent="-343080">
              <a:lnSpc>
                <a:spcPct val="100000"/>
              </a:lnSpc>
              <a:buClr>
                <a:srgbClr val="000000"/>
              </a:buClr>
              <a:buFont typeface="Wingdings" charset="2"/>
              <a:buChar char=""/>
            </a:pPr>
            <a:r>
              <a:rPr lang="en-US" sz="1829" b="1" strike="noStrike" spc="-1">
                <a:solidFill>
                  <a:srgbClr val="000000"/>
                </a:solidFill>
                <a:latin typeface="Calibri"/>
                <a:ea typeface="DejaVu Sans"/>
              </a:rPr>
              <a:t>Addition of Ecal, TOF and Aerogel</a:t>
            </a:r>
            <a:endParaRPr lang="en-US" sz="1829" b="0" strike="noStrike" spc="-1">
              <a:latin typeface="Arial"/>
            </a:endParaRPr>
          </a:p>
        </p:txBody>
      </p:sp>
      <p:sp>
        <p:nvSpPr>
          <p:cNvPr id="357" name="TextBox 18"/>
          <p:cNvSpPr/>
          <p:nvPr/>
        </p:nvSpPr>
        <p:spPr>
          <a:xfrm>
            <a:off x="253800" y="3739320"/>
            <a:ext cx="5309280" cy="28328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u="sng" strike="noStrike" spc="-1">
                <a:solidFill>
                  <a:srgbClr val="2F5597"/>
                </a:solidFill>
                <a:uFillTx/>
                <a:latin typeface="Calibri"/>
                <a:ea typeface="DejaVu Sans"/>
              </a:rPr>
              <a:t>Project schedule:</a:t>
            </a:r>
            <a:endParaRPr lang="en-US" sz="1800" b="0" strike="noStrike" spc="-1">
              <a:latin typeface="Arial"/>
            </a:endParaRPr>
          </a:p>
          <a:p>
            <a:pPr>
              <a:lnSpc>
                <a:spcPct val="100000"/>
              </a:lnSpc>
              <a:buNone/>
            </a:pPr>
            <a:endParaRPr lang="en-US" sz="1800" b="0" strike="noStrike" spc="-1">
              <a:latin typeface="Arial"/>
            </a:endParaRPr>
          </a:p>
          <a:p>
            <a:pPr>
              <a:lnSpc>
                <a:spcPct val="100000"/>
              </a:lnSpc>
              <a:buNone/>
            </a:pPr>
            <a:r>
              <a:rPr lang="en-US" sz="1800" b="1" strike="noStrike" spc="-1">
                <a:solidFill>
                  <a:srgbClr val="000000"/>
                </a:solidFill>
                <a:latin typeface="Calibri"/>
                <a:ea typeface="DejaVu Sans"/>
              </a:rPr>
              <a:t>2022       – SPD TDR publication (CDR is approved)</a:t>
            </a:r>
            <a:endParaRPr lang="en-US" sz="1800" b="0" strike="noStrike" spc="-1">
              <a:latin typeface="Arial"/>
            </a:endParaRPr>
          </a:p>
          <a:p>
            <a:pPr>
              <a:lnSpc>
                <a:spcPct val="100000"/>
              </a:lnSpc>
              <a:buNone/>
            </a:pPr>
            <a:r>
              <a:rPr lang="en-US" sz="1800" b="1" strike="noStrike" spc="-1">
                <a:solidFill>
                  <a:srgbClr val="000000"/>
                </a:solidFill>
                <a:latin typeface="Calibri"/>
                <a:ea typeface="DejaVu Sans"/>
              </a:rPr>
              <a:t>2022-23 – TDR evaluation, subsystem’s pre production</a:t>
            </a:r>
            <a:endParaRPr lang="en-US" sz="1800" b="0" strike="noStrike" spc="-1">
              <a:latin typeface="Arial"/>
            </a:endParaRPr>
          </a:p>
          <a:p>
            <a:pPr>
              <a:lnSpc>
                <a:spcPct val="100000"/>
              </a:lnSpc>
              <a:buNone/>
            </a:pPr>
            <a:r>
              <a:rPr lang="en-US" sz="1800" b="1" strike="noStrike" spc="-1">
                <a:solidFill>
                  <a:srgbClr val="000000"/>
                </a:solidFill>
                <a:latin typeface="Calibri"/>
                <a:ea typeface="DejaVu Sans"/>
              </a:rPr>
              <a:t>2024-26 – production for SPD Stage-I</a:t>
            </a:r>
            <a:endParaRPr lang="en-US" sz="1800" b="0" strike="noStrike" spc="-1">
              <a:latin typeface="Arial"/>
            </a:endParaRPr>
          </a:p>
          <a:p>
            <a:pPr>
              <a:lnSpc>
                <a:spcPct val="100000"/>
              </a:lnSpc>
              <a:buNone/>
            </a:pPr>
            <a:r>
              <a:rPr lang="en-US" sz="1800" b="1" strike="noStrike" spc="-1">
                <a:solidFill>
                  <a:srgbClr val="000000"/>
                </a:solidFill>
                <a:latin typeface="Calibri"/>
                <a:ea typeface="DejaVu Sans"/>
              </a:rPr>
              <a:t>2026-27 – SPD assembling and commissioning</a:t>
            </a:r>
            <a:endParaRPr lang="en-US" sz="1800" b="0" strike="noStrike" spc="-1">
              <a:latin typeface="Arial"/>
            </a:endParaRPr>
          </a:p>
          <a:p>
            <a:pPr>
              <a:lnSpc>
                <a:spcPct val="100000"/>
              </a:lnSpc>
              <a:buNone/>
            </a:pPr>
            <a:r>
              <a:rPr lang="en-US" sz="1800" b="1" strike="noStrike" spc="-1">
                <a:solidFill>
                  <a:srgbClr val="000000"/>
                </a:solidFill>
                <a:latin typeface="Calibri"/>
                <a:ea typeface="DejaVu Sans"/>
              </a:rPr>
              <a:t>2028-30 – SPD running (Stage-I): </a:t>
            </a:r>
            <a:endParaRPr lang="en-US" sz="1800" b="0" strike="noStrike" spc="-1">
              <a:latin typeface="Arial"/>
            </a:endParaRPr>
          </a:p>
          <a:p>
            <a:pPr>
              <a:lnSpc>
                <a:spcPct val="100000"/>
              </a:lnSpc>
              <a:buNone/>
            </a:pPr>
            <a:r>
              <a:rPr lang="en-US" sz="1800" b="1" strike="noStrike" spc="-1">
                <a:solidFill>
                  <a:srgbClr val="000000"/>
                </a:solidFill>
                <a:latin typeface="Calibri"/>
                <a:ea typeface="DejaVu Sans"/>
              </a:rPr>
              <a:t>                   reduced energy and luminosity</a:t>
            </a:r>
            <a:endParaRPr lang="en-US" sz="1800" b="0" strike="noStrike" spc="-1">
              <a:latin typeface="Arial"/>
            </a:endParaRPr>
          </a:p>
          <a:p>
            <a:pPr>
              <a:lnSpc>
                <a:spcPct val="100000"/>
              </a:lnSpc>
              <a:buNone/>
            </a:pPr>
            <a:r>
              <a:rPr lang="en-US" sz="1800" b="1" strike="noStrike" spc="-1">
                <a:solidFill>
                  <a:srgbClr val="000000"/>
                </a:solidFill>
                <a:latin typeface="Calibri"/>
                <a:ea typeface="DejaVu Sans"/>
              </a:rPr>
              <a:t>2030-32 – production for SPD full setup</a:t>
            </a:r>
            <a:endParaRPr lang="en-US" sz="1800" b="0" strike="noStrike" spc="-1">
              <a:latin typeface="Arial"/>
            </a:endParaRPr>
          </a:p>
          <a:p>
            <a:pPr>
              <a:lnSpc>
                <a:spcPct val="100000"/>
              </a:lnSpc>
              <a:buNone/>
            </a:pPr>
            <a:r>
              <a:rPr lang="en-US" sz="1800" b="1" strike="noStrike" spc="-1">
                <a:solidFill>
                  <a:srgbClr val="000000"/>
                </a:solidFill>
                <a:latin typeface="Calibri"/>
                <a:ea typeface="DejaVu Sans"/>
              </a:rPr>
              <a:t>2032+    – SPD running (Stage-II)</a:t>
            </a:r>
            <a:endParaRPr lang="en-US" sz="1800" b="0" strike="noStrike" spc="-1">
              <a:latin typeface="Arial"/>
            </a:endParaRPr>
          </a:p>
        </p:txBody>
      </p:sp>
      <p:sp>
        <p:nvSpPr>
          <p:cNvPr id="358" name="TextBox 19"/>
          <p:cNvSpPr/>
          <p:nvPr/>
        </p:nvSpPr>
        <p:spPr>
          <a:xfrm>
            <a:off x="6329520" y="5347800"/>
            <a:ext cx="3927240" cy="9126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u="sng" strike="noStrike" spc="-1">
                <a:solidFill>
                  <a:srgbClr val="2F5597"/>
                </a:solidFill>
                <a:uFillTx/>
                <a:latin typeface="Calibri"/>
                <a:ea typeface="DejaVu Sans"/>
              </a:rPr>
              <a:t>In addition:</a:t>
            </a:r>
            <a:endParaRPr lang="en-US" sz="1800" b="0" strike="noStrike" spc="-1">
              <a:latin typeface="Arial"/>
            </a:endParaRPr>
          </a:p>
          <a:p>
            <a:pPr>
              <a:lnSpc>
                <a:spcPct val="100000"/>
              </a:lnSpc>
              <a:buNone/>
            </a:pPr>
            <a:r>
              <a:rPr lang="en-US" sz="1800" b="1" strike="noStrike" spc="-1">
                <a:solidFill>
                  <a:srgbClr val="C00000"/>
                </a:solidFill>
                <a:latin typeface="Calibri"/>
                <a:ea typeface="DejaVu Sans"/>
              </a:rPr>
              <a:t>8 superconducting solenoids </a:t>
            </a:r>
            <a:endParaRPr lang="en-US" sz="1800" b="0" strike="noStrike" spc="-1">
              <a:latin typeface="Arial"/>
            </a:endParaRPr>
          </a:p>
          <a:p>
            <a:pPr>
              <a:lnSpc>
                <a:spcPct val="100000"/>
              </a:lnSpc>
              <a:buNone/>
            </a:pPr>
            <a:r>
              <a:rPr lang="en-US" sz="1800" b="1" strike="noStrike" spc="-1">
                <a:solidFill>
                  <a:srgbClr val="C00000"/>
                </a:solidFill>
                <a:latin typeface="Calibri"/>
                <a:ea typeface="DejaVu Sans"/>
              </a:rPr>
              <a:t>have to be installed at the NICA collider</a:t>
            </a:r>
            <a:endParaRPr lang="en-US" sz="1800" b="0" strike="noStrike" spc="-1">
              <a:latin typeface="Arial"/>
            </a:endParaRPr>
          </a:p>
        </p:txBody>
      </p:sp>
    </p:spTree>
    <p:extLst>
      <p:ext uri="{BB962C8B-B14F-4D97-AF65-F5344CB8AC3E}">
        <p14:creationId xmlns:p14="http://schemas.microsoft.com/office/powerpoint/2010/main" val="23497631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 name="TextBox 37"/>
          <p:cNvSpPr/>
          <p:nvPr/>
        </p:nvSpPr>
        <p:spPr>
          <a:xfrm>
            <a:off x="3208287" y="636947"/>
            <a:ext cx="8848152" cy="644877"/>
          </a:xfrm>
          <a:prstGeom prst="rect">
            <a:avLst/>
          </a:prstGeom>
          <a:solidFill>
            <a:schemeClr val="accent1">
              <a:lumMod val="40000"/>
              <a:lumOff val="60000"/>
              <a:alpha val="96000"/>
            </a:schemeClr>
          </a:solidFill>
          <a:ln w="0">
            <a:noFill/>
          </a:ln>
          <a:effectLst>
            <a:softEdge rad="38160"/>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1800" b="0" strike="noStrike" spc="-1" dirty="0">
                <a:solidFill>
                  <a:srgbClr val="000000"/>
                </a:solidFill>
                <a:latin typeface="Calibri"/>
                <a:ea typeface="DejaVu Sans"/>
              </a:rPr>
              <a:t>Research program in the field of neutrino physics and astrophysics will include a number of projects, among which Baikal-GVD will become the main infrastructure and research project.  </a:t>
            </a:r>
            <a:endParaRPr lang="en-US" sz="1800" b="0" strike="noStrike" spc="-1" dirty="0">
              <a:latin typeface="Arial"/>
            </a:endParaRPr>
          </a:p>
        </p:txBody>
      </p:sp>
      <p:sp>
        <p:nvSpPr>
          <p:cNvPr id="412" name="TextBox 38"/>
          <p:cNvSpPr/>
          <p:nvPr/>
        </p:nvSpPr>
        <p:spPr>
          <a:xfrm>
            <a:off x="143280" y="5598604"/>
            <a:ext cx="9205534" cy="1229652"/>
          </a:xfrm>
          <a:prstGeom prst="rect">
            <a:avLst/>
          </a:prstGeom>
          <a:solidFill>
            <a:schemeClr val="accent1">
              <a:lumMod val="40000"/>
              <a:lumOff val="60000"/>
            </a:schemeClr>
          </a:solidFill>
          <a:ln w="0">
            <a:noFill/>
          </a:ln>
          <a:effectLst>
            <a:softEdge rad="88920"/>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US" sz="2000" b="1" strike="noStrike" spc="-1" dirty="0">
                <a:solidFill>
                  <a:srgbClr val="FF0000"/>
                </a:solidFill>
                <a:latin typeface="Calibri"/>
                <a:ea typeface="DejaVu Sans"/>
              </a:rPr>
              <a:t>Baikal-GVD:</a:t>
            </a:r>
            <a:r>
              <a:rPr lang="en-US" sz="1800" b="0" strike="noStrike" spc="-1" dirty="0">
                <a:solidFill>
                  <a:srgbClr val="000000"/>
                </a:solidFill>
                <a:latin typeface="Calibri"/>
                <a:ea typeface="DejaVu Sans"/>
              </a:rPr>
              <a:t> flagship experiment of JINR with a </a:t>
            </a:r>
            <a:r>
              <a:rPr lang="en-US" sz="1800" b="0" strike="noStrike" spc="-1" dirty="0">
                <a:solidFill>
                  <a:srgbClr val="FF0000"/>
                </a:solidFill>
                <a:latin typeface="Calibri"/>
                <a:ea typeface="DejaVu Sans"/>
              </a:rPr>
              <a:t>leading role </a:t>
            </a:r>
            <a:r>
              <a:rPr lang="en-US" sz="1800" b="0" strike="noStrike" spc="-1" dirty="0">
                <a:solidFill>
                  <a:srgbClr val="000000"/>
                </a:solidFill>
                <a:latin typeface="Calibri"/>
                <a:ea typeface="DejaVu Sans"/>
              </a:rPr>
              <a:t>in the collaboration. </a:t>
            </a:r>
            <a:endParaRPr lang="en-US" sz="1800" b="0" strike="noStrike" spc="-1" dirty="0">
              <a:latin typeface="Arial"/>
            </a:endParaRPr>
          </a:p>
          <a:p>
            <a:pPr>
              <a:lnSpc>
                <a:spcPct val="100000"/>
              </a:lnSpc>
              <a:buNone/>
            </a:pPr>
            <a:r>
              <a:rPr lang="en-US" sz="1800" b="0" strike="noStrike" spc="-1" dirty="0">
                <a:solidFill>
                  <a:srgbClr val="000000"/>
                </a:solidFill>
                <a:latin typeface="Calibri"/>
                <a:ea typeface="DejaVu Sans"/>
              </a:rPr>
              <a:t>Gain new experience in the detector design, construction, deployment, maintenance,  simulation and data analysis. </a:t>
            </a:r>
            <a:r>
              <a:rPr lang="en-US" sz="1800" b="0" strike="noStrike" spc="-1" dirty="0">
                <a:solidFill>
                  <a:srgbClr val="FF0000"/>
                </a:solidFill>
                <a:latin typeface="Calibri"/>
                <a:ea typeface="DejaVu Sans"/>
              </a:rPr>
              <a:t>Expected breakthrough discoveries</a:t>
            </a:r>
            <a:r>
              <a:rPr lang="en-US" sz="1800" b="0" strike="noStrike" spc="-1" dirty="0">
                <a:solidFill>
                  <a:srgbClr val="000000"/>
                </a:solidFill>
                <a:latin typeface="Calibri"/>
                <a:ea typeface="DejaVu Sans"/>
              </a:rPr>
              <a:t>.</a:t>
            </a:r>
          </a:p>
          <a:p>
            <a:pPr>
              <a:lnSpc>
                <a:spcPct val="100000"/>
              </a:lnSpc>
              <a:buNone/>
            </a:pPr>
            <a:r>
              <a:rPr lang="en-US" b="1" spc="-1" dirty="0">
                <a:solidFill>
                  <a:srgbClr val="000000"/>
                </a:solidFill>
                <a:latin typeface="Calibri"/>
              </a:rPr>
              <a:t>SAC: light sensors, data transmission, radio-antennas + optics =&gt; New Quality and Efficiency</a:t>
            </a:r>
            <a:endParaRPr lang="en-US" sz="1800" b="1" strike="noStrike" spc="-1" dirty="0">
              <a:latin typeface="Arial"/>
            </a:endParaRPr>
          </a:p>
        </p:txBody>
      </p:sp>
      <p:pic>
        <p:nvPicPr>
          <p:cNvPr id="414" name="Рисунок 5"/>
          <p:cNvPicPr/>
          <p:nvPr/>
        </p:nvPicPr>
        <p:blipFill>
          <a:blip r:embed="rId2"/>
          <a:stretch/>
        </p:blipFill>
        <p:spPr>
          <a:xfrm>
            <a:off x="4466508" y="3085294"/>
            <a:ext cx="3984318" cy="2513310"/>
          </a:xfrm>
          <a:prstGeom prst="rect">
            <a:avLst/>
          </a:prstGeom>
          <a:ln w="0">
            <a:noFill/>
          </a:ln>
        </p:spPr>
      </p:pic>
      <p:pic>
        <p:nvPicPr>
          <p:cNvPr id="415" name="Рисунок 9"/>
          <p:cNvPicPr/>
          <p:nvPr/>
        </p:nvPicPr>
        <p:blipFill>
          <a:blip r:embed="rId3"/>
          <a:stretch/>
        </p:blipFill>
        <p:spPr>
          <a:xfrm>
            <a:off x="247320" y="719280"/>
            <a:ext cx="2873880" cy="1915560"/>
          </a:xfrm>
          <a:prstGeom prst="rect">
            <a:avLst/>
          </a:prstGeom>
          <a:ln w="0">
            <a:noFill/>
          </a:ln>
        </p:spPr>
      </p:pic>
      <p:sp>
        <p:nvSpPr>
          <p:cNvPr id="416" name="TextBox 39"/>
          <p:cNvSpPr/>
          <p:nvPr/>
        </p:nvSpPr>
        <p:spPr>
          <a:xfrm>
            <a:off x="7148160" y="124689"/>
            <a:ext cx="4186800" cy="452940"/>
          </a:xfrm>
          <a:prstGeom prst="rect">
            <a:avLst/>
          </a:prstGeom>
          <a:noFill/>
          <a:ln w="0">
            <a:noFill/>
          </a:ln>
          <a:effectLst>
            <a:outerShdw blurRad="50760" dist="50760" dir="5400000" algn="ctr" rotWithShape="0">
              <a:srgbClr val="000000">
                <a:alpha val="43000"/>
              </a:srgbClr>
            </a:outerShdw>
          </a:effectLst>
        </p:spPr>
        <p:style>
          <a:lnRef idx="0">
            <a:scrgbClr r="0" g="0" b="0"/>
          </a:lnRef>
          <a:fillRef idx="0">
            <a:scrgbClr r="0" g="0" b="0"/>
          </a:fillRef>
          <a:effectRef idx="0">
            <a:scrgbClr r="0" g="0" b="0"/>
          </a:effectRef>
          <a:fontRef idx="minor"/>
        </p:style>
        <p:txBody>
          <a:bodyPr lIns="82800" tIns="41400" rIns="82800" bIns="41400" anchor="t">
            <a:spAutoFit/>
          </a:bodyPr>
          <a:lstStyle/>
          <a:p>
            <a:pPr>
              <a:lnSpc>
                <a:spcPct val="100000"/>
              </a:lnSpc>
              <a:buNone/>
            </a:pPr>
            <a:r>
              <a:rPr lang="en-US" sz="2400" u="sng" strike="noStrike" dirty="0">
                <a:ln w="0"/>
                <a:uFillTx/>
                <a:latin typeface="Times New Roman"/>
                <a:ea typeface="DejaVu Sans"/>
              </a:rPr>
              <a:t>Project</a:t>
            </a:r>
            <a:r>
              <a:rPr lang="ru-RU" sz="2400" u="sng" strike="noStrike" dirty="0">
                <a:ln w="0"/>
                <a:uFillTx/>
                <a:latin typeface="Times New Roman"/>
                <a:ea typeface="DejaVu Sans"/>
              </a:rPr>
              <a:t> </a:t>
            </a:r>
            <a:r>
              <a:rPr lang="en-US" sz="2400" u="sng" strike="noStrike" dirty="0">
                <a:ln w="0"/>
                <a:uFillTx/>
                <a:latin typeface="Times New Roman"/>
                <a:ea typeface="DejaVu Sans"/>
              </a:rPr>
              <a:t>Baikal-GVD</a:t>
            </a:r>
            <a:endParaRPr lang="en-US" sz="2400" strike="noStrike" dirty="0">
              <a:ln w="0"/>
              <a:latin typeface="Arial"/>
            </a:endParaRPr>
          </a:p>
        </p:txBody>
      </p:sp>
      <p:pic>
        <p:nvPicPr>
          <p:cNvPr id="417" name="Рисунок 10"/>
          <p:cNvPicPr/>
          <p:nvPr/>
        </p:nvPicPr>
        <p:blipFill>
          <a:blip r:embed="rId4"/>
          <a:stretch/>
        </p:blipFill>
        <p:spPr>
          <a:xfrm>
            <a:off x="143280" y="2634840"/>
            <a:ext cx="3522960" cy="2840400"/>
          </a:xfrm>
          <a:prstGeom prst="rect">
            <a:avLst/>
          </a:prstGeom>
          <a:ln w="0">
            <a:noFill/>
          </a:ln>
        </p:spPr>
      </p:pic>
      <p:sp>
        <p:nvSpPr>
          <p:cNvPr id="419" name="TextBox 40"/>
          <p:cNvSpPr/>
          <p:nvPr/>
        </p:nvSpPr>
        <p:spPr>
          <a:xfrm>
            <a:off x="3208286" y="1232421"/>
            <a:ext cx="8848153" cy="921876"/>
          </a:xfrm>
          <a:prstGeom prst="rect">
            <a:avLst/>
          </a:prstGeom>
          <a:solidFill>
            <a:schemeClr val="accent1">
              <a:lumMod val="40000"/>
              <a:lumOff val="60000"/>
              <a:alpha val="96000"/>
            </a:schemeClr>
          </a:solidFill>
          <a:ln w="0">
            <a:noFill/>
          </a:ln>
          <a:effectLst>
            <a:softEdge rad="38160"/>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800" b="1" strike="noStrike" spc="-1" dirty="0">
                <a:solidFill>
                  <a:srgbClr val="FF0000"/>
                </a:solidFill>
                <a:latin typeface="Calibri"/>
                <a:ea typeface="DejaVu Sans"/>
              </a:rPr>
              <a:t>Baikal-GVD:</a:t>
            </a:r>
            <a:r>
              <a:rPr lang="en-US" sz="1800" b="0" strike="noStrike" spc="-1" dirty="0">
                <a:solidFill>
                  <a:srgbClr val="000000"/>
                </a:solidFill>
                <a:latin typeface="Calibri"/>
                <a:ea typeface="DejaVu Sans"/>
              </a:rPr>
              <a:t> Identification of astrophysical sources of ultra-high energy (exceeding  tens of </a:t>
            </a:r>
            <a:r>
              <a:rPr lang="en-US" sz="1800" b="0" strike="noStrike" spc="-1" dirty="0" err="1">
                <a:solidFill>
                  <a:srgbClr val="000000"/>
                </a:solidFill>
                <a:latin typeface="Calibri"/>
                <a:ea typeface="DejaVu Sans"/>
              </a:rPr>
              <a:t>TeV</a:t>
            </a:r>
            <a:r>
              <a:rPr lang="en-US" sz="1800" b="0" strike="noStrike" spc="-1" dirty="0">
                <a:solidFill>
                  <a:srgbClr val="000000"/>
                </a:solidFill>
                <a:latin typeface="Calibri"/>
                <a:ea typeface="DejaVu Sans"/>
              </a:rPr>
              <a:t>) neutrinos.</a:t>
            </a:r>
            <a:r>
              <a:rPr lang="en-US" sz="1800" b="0" i="1" strike="noStrike" spc="-1" dirty="0">
                <a:solidFill>
                  <a:srgbClr val="000000"/>
                </a:solidFill>
                <a:latin typeface="Calibri"/>
                <a:ea typeface="DejaVu Sans"/>
              </a:rPr>
              <a:t> </a:t>
            </a:r>
            <a:r>
              <a:rPr lang="en-US" sz="1800" b="0" strike="noStrike" spc="-1" dirty="0">
                <a:solidFill>
                  <a:srgbClr val="000000"/>
                </a:solidFill>
                <a:latin typeface="Calibri"/>
                <a:ea typeface="DejaVu Sans"/>
              </a:rPr>
              <a:t>Actuality: their sources are still unknown. The identification of sources will help to elucidate mechanisms of galaxies creation and evolution.</a:t>
            </a:r>
            <a:endParaRPr lang="en-US" sz="1800" b="0" strike="noStrike" spc="-1" dirty="0">
              <a:latin typeface="Arial"/>
            </a:endParaRPr>
          </a:p>
        </p:txBody>
      </p:sp>
      <p:sp>
        <p:nvSpPr>
          <p:cNvPr id="11" name="Прямоугольник 1">
            <a:extLst>
              <a:ext uri="{FF2B5EF4-FFF2-40B4-BE49-F238E27FC236}">
                <a16:creationId xmlns:a16="http://schemas.microsoft.com/office/drawing/2014/main" id="{AABC2170-5530-774E-8DED-C919F780E64F}"/>
              </a:ext>
            </a:extLst>
          </p:cNvPr>
          <p:cNvSpPr/>
          <p:nvPr/>
        </p:nvSpPr>
        <p:spPr>
          <a:xfrm>
            <a:off x="36720" y="106200"/>
            <a:ext cx="53827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1" strike="noStrike" spc="-1" dirty="0">
                <a:solidFill>
                  <a:srgbClr val="2A6099"/>
                </a:solidFill>
                <a:latin typeface="Calibri"/>
                <a:ea typeface="DejaVu Sans"/>
              </a:rPr>
              <a:t>NEUTRINO AND ASTROPARTICLE PHYSICS</a:t>
            </a:r>
            <a:endParaRPr lang="en-US" sz="2400" b="0" strike="noStrike" spc="-1" dirty="0">
              <a:latin typeface="Arial"/>
            </a:endParaRPr>
          </a:p>
        </p:txBody>
      </p:sp>
      <p:sp>
        <p:nvSpPr>
          <p:cNvPr id="12" name="TextBox 40">
            <a:extLst>
              <a:ext uri="{FF2B5EF4-FFF2-40B4-BE49-F238E27FC236}">
                <a16:creationId xmlns:a16="http://schemas.microsoft.com/office/drawing/2014/main" id="{BA4C0E50-B5AC-EB4F-A57C-FED76B103017}"/>
              </a:ext>
            </a:extLst>
          </p:cNvPr>
          <p:cNvSpPr/>
          <p:nvPr/>
        </p:nvSpPr>
        <p:spPr>
          <a:xfrm>
            <a:off x="3225240" y="2153034"/>
            <a:ext cx="6185095" cy="921876"/>
          </a:xfrm>
          <a:prstGeom prst="rect">
            <a:avLst/>
          </a:prstGeom>
          <a:solidFill>
            <a:schemeClr val="accent4">
              <a:lumMod val="20000"/>
              <a:lumOff val="80000"/>
              <a:alpha val="96000"/>
            </a:schemeClr>
          </a:solidFill>
          <a:ln w="0">
            <a:noFill/>
          </a:ln>
          <a:effectLst>
            <a:softEdge rad="38160"/>
          </a:effectLst>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b="1" spc="-1" dirty="0">
                <a:solidFill>
                  <a:schemeClr val="accent6">
                    <a:lumMod val="75000"/>
                  </a:schemeClr>
                </a:solidFill>
                <a:latin typeface="Calibri"/>
                <a:ea typeface="DejaVu Sans"/>
              </a:rPr>
              <a:t>Main advantage of </a:t>
            </a:r>
            <a:r>
              <a:rPr lang="en-US" sz="1800" b="1" strike="noStrike" spc="-1" dirty="0">
                <a:solidFill>
                  <a:schemeClr val="accent6">
                    <a:lumMod val="75000"/>
                  </a:schemeClr>
                </a:solidFill>
                <a:latin typeface="Calibri"/>
                <a:ea typeface="DejaVu Sans"/>
              </a:rPr>
              <a:t>Baikal-GVD</a:t>
            </a:r>
            <a:r>
              <a:rPr lang="en-US" b="1" spc="-1" dirty="0">
                <a:solidFill>
                  <a:schemeClr val="accent6">
                    <a:lumMod val="75000"/>
                  </a:schemeClr>
                </a:solidFill>
                <a:latin typeface="Calibri"/>
                <a:ea typeface="DejaVu Sans"/>
              </a:rPr>
              <a:t>: pure and t-stable water. Angular resolution of muon tracks 0.3-0.5 grad (</a:t>
            </a:r>
            <a:r>
              <a:rPr lang="en-US" b="1" spc="-1" dirty="0" err="1">
                <a:solidFill>
                  <a:schemeClr val="accent6">
                    <a:lumMod val="75000"/>
                  </a:schemeClr>
                </a:solidFill>
                <a:latin typeface="Calibri"/>
                <a:ea typeface="DejaVu Sans"/>
              </a:rPr>
              <a:t>IceCube</a:t>
            </a:r>
            <a:r>
              <a:rPr lang="en-US" b="1" spc="-1" dirty="0">
                <a:solidFill>
                  <a:schemeClr val="accent6">
                    <a:lumMod val="75000"/>
                  </a:schemeClr>
                </a:solidFill>
                <a:latin typeface="Calibri"/>
                <a:ea typeface="DejaVu Sans"/>
              </a:rPr>
              <a:t>: 0.5-1), angular resolution of shower direction 2-3 grad (</a:t>
            </a:r>
            <a:r>
              <a:rPr lang="en-US" b="1" spc="-1" dirty="0" err="1">
                <a:solidFill>
                  <a:schemeClr val="accent6">
                    <a:lumMod val="75000"/>
                  </a:schemeClr>
                </a:solidFill>
                <a:latin typeface="Calibri"/>
                <a:ea typeface="DejaVu Sans"/>
              </a:rPr>
              <a:t>IceCube</a:t>
            </a:r>
            <a:r>
              <a:rPr lang="en-US" b="1" spc="-1" dirty="0">
                <a:solidFill>
                  <a:schemeClr val="accent6">
                    <a:lumMod val="75000"/>
                  </a:schemeClr>
                </a:solidFill>
                <a:latin typeface="Calibri"/>
                <a:ea typeface="DejaVu Sans"/>
              </a:rPr>
              <a:t>: 15),  </a:t>
            </a:r>
            <a:r>
              <a:rPr lang="en-US" sz="1800" b="1" strike="noStrike" spc="-1" dirty="0">
                <a:solidFill>
                  <a:schemeClr val="accent6">
                    <a:lumMod val="75000"/>
                  </a:schemeClr>
                </a:solidFill>
                <a:latin typeface="Calibri"/>
                <a:ea typeface="DejaVu Sans"/>
              </a:rPr>
              <a:t> </a:t>
            </a:r>
            <a:endParaRPr lang="en-US" sz="1800" b="1" strike="noStrike" spc="-1" dirty="0">
              <a:solidFill>
                <a:schemeClr val="accent6">
                  <a:lumMod val="75000"/>
                </a:schemeClr>
              </a:solidFill>
              <a:latin typeface="Arial"/>
            </a:endParaRPr>
          </a:p>
        </p:txBody>
      </p:sp>
      <p:graphicFrame>
        <p:nvGraphicFramePr>
          <p:cNvPr id="418" name="Group 2"/>
          <p:cNvGraphicFramePr/>
          <p:nvPr>
            <p:extLst>
              <p:ext uri="{D42A27DB-BD31-4B8C-83A1-F6EECF244321}">
                <p14:modId xmlns:p14="http://schemas.microsoft.com/office/powerpoint/2010/main" val="1965509266"/>
              </p:ext>
            </p:extLst>
          </p:nvPr>
        </p:nvGraphicFramePr>
        <p:xfrm>
          <a:off x="9393381" y="1877298"/>
          <a:ext cx="2733120" cy="4803008"/>
        </p:xfrm>
        <a:graphic>
          <a:graphicData uri="http://schemas.openxmlformats.org/drawingml/2006/table">
            <a:tbl>
              <a:tblPr/>
              <a:tblGrid>
                <a:gridCol w="723240">
                  <a:extLst>
                    <a:ext uri="{9D8B030D-6E8A-4147-A177-3AD203B41FA5}">
                      <a16:colId xmlns:a16="http://schemas.microsoft.com/office/drawing/2014/main" val="20000"/>
                    </a:ext>
                  </a:extLst>
                </a:gridCol>
                <a:gridCol w="964440">
                  <a:extLst>
                    <a:ext uri="{9D8B030D-6E8A-4147-A177-3AD203B41FA5}">
                      <a16:colId xmlns:a16="http://schemas.microsoft.com/office/drawing/2014/main" val="20001"/>
                    </a:ext>
                  </a:extLst>
                </a:gridCol>
                <a:gridCol w="1045440">
                  <a:extLst>
                    <a:ext uri="{9D8B030D-6E8A-4147-A177-3AD203B41FA5}">
                      <a16:colId xmlns:a16="http://schemas.microsoft.com/office/drawing/2014/main" val="20002"/>
                    </a:ext>
                  </a:extLst>
                </a:gridCol>
              </a:tblGrid>
              <a:tr h="667440">
                <a:tc>
                  <a:txBody>
                    <a:bodyPr/>
                    <a:lstStyle/>
                    <a:p>
                      <a:pPr algn="ctr">
                        <a:lnSpc>
                          <a:spcPct val="83000"/>
                        </a:lnSpc>
                        <a:buNone/>
                        <a:tabLst>
                          <a:tab pos="0" algn="l"/>
                        </a:tabLst>
                      </a:pPr>
                      <a:r>
                        <a:rPr lang="en-US" sz="1600" b="1" strike="noStrike" spc="-1">
                          <a:solidFill>
                            <a:srgbClr val="FFFFFF"/>
                          </a:solidFill>
                          <a:latin typeface="Calibri"/>
                        </a:rPr>
                        <a:t>Year</a:t>
                      </a:r>
                      <a:endParaRPr lang="en-US" sz="1600" b="0" strike="noStrike" spc="-1">
                        <a:latin typeface="Arial"/>
                      </a:endParaRPr>
                    </a:p>
                  </a:txBody>
                  <a:tcPr marL="61920" marR="6192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83000"/>
                        </a:lnSpc>
                        <a:buNone/>
                        <a:tabLst>
                          <a:tab pos="0" algn="l"/>
                        </a:tabLst>
                      </a:pPr>
                      <a:r>
                        <a:rPr lang="en-US" sz="1600" b="1" strike="noStrike" spc="-1">
                          <a:solidFill>
                            <a:srgbClr val="FFFFFF"/>
                          </a:solidFill>
                          <a:latin typeface="Calibri"/>
                        </a:rPr>
                        <a:t>Number of clusters</a:t>
                      </a:r>
                      <a:endParaRPr lang="en-US" sz="1600" b="0" strike="noStrike" spc="-1">
                        <a:latin typeface="Arial"/>
                      </a:endParaRPr>
                    </a:p>
                  </a:txBody>
                  <a:tcPr marL="61920" marR="6192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tc>
                  <a:txBody>
                    <a:bodyPr/>
                    <a:lstStyle/>
                    <a:p>
                      <a:pPr algn="ctr">
                        <a:lnSpc>
                          <a:spcPct val="83000"/>
                        </a:lnSpc>
                        <a:buNone/>
                        <a:tabLst>
                          <a:tab pos="0" algn="l"/>
                        </a:tabLst>
                      </a:pPr>
                      <a:r>
                        <a:rPr lang="en-US" sz="1600" b="1" strike="noStrike" spc="-1" dirty="0">
                          <a:solidFill>
                            <a:srgbClr val="FFFFFF"/>
                          </a:solidFill>
                          <a:latin typeface="Calibri"/>
                        </a:rPr>
                        <a:t>Number of OMs</a:t>
                      </a:r>
                      <a:endParaRPr lang="en-US" sz="1600" b="0" strike="noStrike" spc="-1" dirty="0">
                        <a:latin typeface="Arial"/>
                      </a:endParaRPr>
                    </a:p>
                  </a:txBody>
                  <a:tcPr marL="61920" marR="61920">
                    <a:lnL w="5760">
                      <a:solidFill>
                        <a:srgbClr val="FFFFFF"/>
                      </a:solidFill>
                    </a:lnL>
                    <a:lnR w="5760">
                      <a:solidFill>
                        <a:srgbClr val="FFFFFF"/>
                      </a:solidFill>
                    </a:lnR>
                    <a:lnT w="5760">
                      <a:solidFill>
                        <a:srgbClr val="FFFFFF"/>
                      </a:solidFill>
                    </a:lnT>
                    <a:lnB w="18720">
                      <a:solidFill>
                        <a:srgbClr val="FFFFFF"/>
                      </a:solidFill>
                    </a:lnB>
                    <a:solidFill>
                      <a:srgbClr val="5B9BD5"/>
                    </a:solidFill>
                  </a:tcPr>
                </a:tc>
                <a:extLst>
                  <a:ext uri="{0D108BD9-81ED-4DB2-BD59-A6C34878D82A}">
                    <a16:rowId xmlns:a16="http://schemas.microsoft.com/office/drawing/2014/main" val="10000"/>
                  </a:ext>
                </a:extLst>
              </a:tr>
              <a:tr h="393840">
                <a:tc>
                  <a:txBody>
                    <a:bodyPr/>
                    <a:lstStyle/>
                    <a:p>
                      <a:pPr algn="ctr">
                        <a:lnSpc>
                          <a:spcPct val="83000"/>
                        </a:lnSpc>
                        <a:buNone/>
                        <a:tabLst>
                          <a:tab pos="0" algn="l"/>
                        </a:tabLst>
                      </a:pPr>
                      <a:r>
                        <a:rPr lang="en-US" sz="1800" b="0" strike="noStrike" spc="-1">
                          <a:solidFill>
                            <a:srgbClr val="000000"/>
                          </a:solidFill>
                          <a:latin typeface="Calibri"/>
                        </a:rPr>
                        <a:t>2016</a:t>
                      </a:r>
                      <a:endParaRPr lang="en-US" sz="1800" b="0" strike="noStrike" spc="-1">
                        <a:latin typeface="Arial"/>
                      </a:endParaRPr>
                    </a:p>
                  </a:txBody>
                  <a:tcPr marL="61920" marR="6192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Calibri"/>
                        </a:rPr>
                        <a:t>1</a:t>
                      </a:r>
                      <a:endParaRPr lang="en-US" sz="1800" b="0" strike="noStrike" spc="-1">
                        <a:latin typeface="Arial"/>
                      </a:endParaRPr>
                    </a:p>
                  </a:txBody>
                  <a:tcPr marL="61920" marR="6192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Calibri"/>
                        </a:rPr>
                        <a:t>288</a:t>
                      </a:r>
                      <a:endParaRPr lang="en-US" sz="1800" b="0" strike="noStrike" spc="-1">
                        <a:latin typeface="Arial"/>
                      </a:endParaRPr>
                    </a:p>
                  </a:txBody>
                  <a:tcPr marL="61920" marR="61920">
                    <a:lnL w="5760">
                      <a:solidFill>
                        <a:srgbClr val="FFFFFF"/>
                      </a:solidFill>
                    </a:lnL>
                    <a:lnR w="5760">
                      <a:solidFill>
                        <a:srgbClr val="FFFFFF"/>
                      </a:solidFill>
                    </a:lnR>
                    <a:lnT w="18720">
                      <a:solidFill>
                        <a:srgbClr val="FFFFFF"/>
                      </a:solidFill>
                    </a:lnT>
                    <a:lnB w="5760">
                      <a:solidFill>
                        <a:srgbClr val="FFFFFF"/>
                      </a:solidFill>
                    </a:lnB>
                    <a:solidFill>
                      <a:srgbClr val="D1DEEF"/>
                    </a:solidFill>
                  </a:tcPr>
                </a:tc>
                <a:extLst>
                  <a:ext uri="{0D108BD9-81ED-4DB2-BD59-A6C34878D82A}">
                    <a16:rowId xmlns:a16="http://schemas.microsoft.com/office/drawing/2014/main" val="10001"/>
                  </a:ext>
                </a:extLst>
              </a:tr>
              <a:tr h="461160">
                <a:tc>
                  <a:txBody>
                    <a:bodyPr/>
                    <a:lstStyle/>
                    <a:p>
                      <a:pPr algn="ctr">
                        <a:lnSpc>
                          <a:spcPct val="83000"/>
                        </a:lnSpc>
                        <a:buNone/>
                        <a:tabLst>
                          <a:tab pos="0" algn="l"/>
                        </a:tabLst>
                      </a:pPr>
                      <a:r>
                        <a:rPr lang="en-US" sz="1800" b="0" strike="noStrike" spc="-1">
                          <a:solidFill>
                            <a:srgbClr val="000000"/>
                          </a:solidFill>
                          <a:latin typeface="Calibri"/>
                        </a:rPr>
                        <a:t>2017</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Calibri"/>
                        </a:rPr>
                        <a:t>2</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Calibri"/>
                        </a:rPr>
                        <a:t>576</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2"/>
                  </a:ext>
                </a:extLst>
              </a:tr>
              <a:tr h="463680">
                <a:tc>
                  <a:txBody>
                    <a:bodyPr/>
                    <a:lstStyle/>
                    <a:p>
                      <a:pPr algn="ctr">
                        <a:lnSpc>
                          <a:spcPct val="83000"/>
                        </a:lnSpc>
                        <a:buNone/>
                        <a:tabLst>
                          <a:tab pos="0" algn="l"/>
                        </a:tabLst>
                      </a:pPr>
                      <a:r>
                        <a:rPr lang="en-US" sz="1800" b="0" strike="noStrike" spc="-1">
                          <a:solidFill>
                            <a:srgbClr val="000000"/>
                          </a:solidFill>
                          <a:latin typeface="Calibri"/>
                        </a:rPr>
                        <a:t>2018</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Calibri"/>
                        </a:rPr>
                        <a:t>3</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Calibri"/>
                        </a:rPr>
                        <a:t>864</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3"/>
                  </a:ext>
                </a:extLst>
              </a:tr>
              <a:tr h="463680">
                <a:tc>
                  <a:txBody>
                    <a:bodyPr/>
                    <a:lstStyle/>
                    <a:p>
                      <a:pPr algn="ctr">
                        <a:lnSpc>
                          <a:spcPct val="83000"/>
                        </a:lnSpc>
                        <a:buNone/>
                        <a:tabLst>
                          <a:tab pos="0" algn="l"/>
                        </a:tabLst>
                      </a:pPr>
                      <a:r>
                        <a:rPr lang="en-US" sz="1800" b="0" strike="noStrike" spc="-1">
                          <a:solidFill>
                            <a:srgbClr val="000000"/>
                          </a:solidFill>
                          <a:latin typeface="Calibri"/>
                        </a:rPr>
                        <a:t>2019</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Calibri"/>
                        </a:rPr>
                        <a:t>5</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Calibri"/>
                        </a:rPr>
                        <a:t>1440</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4"/>
                  </a:ext>
                </a:extLst>
              </a:tr>
              <a:tr h="463680">
                <a:tc>
                  <a:txBody>
                    <a:bodyPr/>
                    <a:lstStyle/>
                    <a:p>
                      <a:pPr algn="ctr">
                        <a:lnSpc>
                          <a:spcPct val="83000"/>
                        </a:lnSpc>
                        <a:buNone/>
                        <a:tabLst>
                          <a:tab pos="0" algn="l"/>
                        </a:tabLst>
                      </a:pPr>
                      <a:r>
                        <a:rPr lang="en-US" sz="1800" b="0" strike="noStrike" spc="-1">
                          <a:solidFill>
                            <a:srgbClr val="000000"/>
                          </a:solidFill>
                          <a:latin typeface="Calibri"/>
                        </a:rPr>
                        <a:t>2020</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Calibri"/>
                        </a:rPr>
                        <a:t>7</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000000"/>
                          </a:solidFill>
                          <a:latin typeface="Calibri"/>
                        </a:rPr>
                        <a:t>2016</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5"/>
                  </a:ext>
                </a:extLst>
              </a:tr>
              <a:tr h="463680">
                <a:tc>
                  <a:txBody>
                    <a:bodyPr/>
                    <a:lstStyle/>
                    <a:p>
                      <a:pPr algn="ctr">
                        <a:lnSpc>
                          <a:spcPct val="83000"/>
                        </a:lnSpc>
                        <a:buNone/>
                        <a:tabLst>
                          <a:tab pos="0" algn="l"/>
                        </a:tabLst>
                      </a:pPr>
                      <a:r>
                        <a:rPr lang="en-US" sz="1800" b="0" strike="noStrike" spc="-1">
                          <a:solidFill>
                            <a:srgbClr val="000000"/>
                          </a:solidFill>
                          <a:latin typeface="Calibri"/>
                        </a:rPr>
                        <a:t>2021</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Calibri"/>
                        </a:rPr>
                        <a:t>8</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Calibri"/>
                        </a:rPr>
                        <a:t>2304</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6"/>
                  </a:ext>
                </a:extLst>
              </a:tr>
              <a:tr h="463680">
                <a:tc>
                  <a:txBody>
                    <a:bodyPr/>
                    <a:lstStyle/>
                    <a:p>
                      <a:pPr algn="ctr">
                        <a:lnSpc>
                          <a:spcPct val="83000"/>
                        </a:lnSpc>
                        <a:buNone/>
                        <a:tabLst>
                          <a:tab pos="0" algn="l"/>
                        </a:tabLst>
                      </a:pPr>
                      <a:r>
                        <a:rPr lang="en-US" sz="1800" b="0" strike="noStrike" spc="-1">
                          <a:solidFill>
                            <a:srgbClr val="FF0000"/>
                          </a:solidFill>
                          <a:latin typeface="Calibri"/>
                        </a:rPr>
                        <a:t>2022</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FF0000"/>
                          </a:solidFill>
                          <a:latin typeface="Calibri"/>
                        </a:rPr>
                        <a:t>10</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a:solidFill>
                            <a:srgbClr val="FF0000"/>
                          </a:solidFill>
                          <a:latin typeface="Calibri"/>
                        </a:rPr>
                        <a:t>2880</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7"/>
                  </a:ext>
                </a:extLst>
              </a:tr>
              <a:tr h="463680">
                <a:tc>
                  <a:txBody>
                    <a:bodyPr/>
                    <a:lstStyle/>
                    <a:p>
                      <a:pPr algn="ctr">
                        <a:lnSpc>
                          <a:spcPct val="83000"/>
                        </a:lnSpc>
                        <a:buNone/>
                        <a:tabLst>
                          <a:tab pos="0" algn="l"/>
                        </a:tabLst>
                      </a:pPr>
                      <a:r>
                        <a:rPr lang="en-US" sz="1800" b="0" strike="noStrike" spc="-1">
                          <a:solidFill>
                            <a:srgbClr val="000000"/>
                          </a:solidFill>
                          <a:latin typeface="Calibri"/>
                        </a:rPr>
                        <a:t>2023</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Calibri"/>
                        </a:rPr>
                        <a:t>12</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tc>
                  <a:txBody>
                    <a:bodyPr/>
                    <a:lstStyle/>
                    <a:p>
                      <a:pPr algn="ctr">
                        <a:lnSpc>
                          <a:spcPct val="83000"/>
                        </a:lnSpc>
                        <a:buNone/>
                        <a:tabLst>
                          <a:tab pos="0" algn="l"/>
                        </a:tabLst>
                      </a:pPr>
                      <a:r>
                        <a:rPr lang="en-US" sz="1800" b="0" strike="noStrike" spc="-1">
                          <a:solidFill>
                            <a:srgbClr val="000000"/>
                          </a:solidFill>
                          <a:latin typeface="Calibri"/>
                        </a:rPr>
                        <a:t>3456</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E9EFF7"/>
                    </a:solidFill>
                  </a:tcPr>
                </a:tc>
                <a:extLst>
                  <a:ext uri="{0D108BD9-81ED-4DB2-BD59-A6C34878D82A}">
                    <a16:rowId xmlns:a16="http://schemas.microsoft.com/office/drawing/2014/main" val="10008"/>
                  </a:ext>
                </a:extLst>
              </a:tr>
              <a:tr h="465840">
                <a:tc>
                  <a:txBody>
                    <a:bodyPr/>
                    <a:lstStyle/>
                    <a:p>
                      <a:pPr algn="ctr">
                        <a:lnSpc>
                          <a:spcPct val="83000"/>
                        </a:lnSpc>
                        <a:buNone/>
                        <a:tabLst>
                          <a:tab pos="0" algn="l"/>
                        </a:tabLst>
                      </a:pPr>
                      <a:r>
                        <a:rPr lang="en-US" sz="1800" b="0" strike="noStrike" spc="-1">
                          <a:solidFill>
                            <a:srgbClr val="000000"/>
                          </a:solidFill>
                          <a:latin typeface="Calibri"/>
                        </a:rPr>
                        <a:t>2024</a:t>
                      </a:r>
                      <a:endParaRPr lang="en-US" sz="1800" b="0" strike="noStrike" spc="-1">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dirty="0">
                          <a:solidFill>
                            <a:srgbClr val="000000"/>
                          </a:solidFill>
                          <a:latin typeface="Calibri"/>
                        </a:rPr>
                        <a:t>14</a:t>
                      </a:r>
                      <a:endParaRPr lang="en-US" sz="1800" b="0" strike="noStrike" spc="-1" dirty="0">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tc>
                  <a:txBody>
                    <a:bodyPr/>
                    <a:lstStyle/>
                    <a:p>
                      <a:pPr algn="ctr">
                        <a:lnSpc>
                          <a:spcPct val="83000"/>
                        </a:lnSpc>
                        <a:buNone/>
                        <a:tabLst>
                          <a:tab pos="0" algn="l"/>
                        </a:tabLst>
                      </a:pPr>
                      <a:r>
                        <a:rPr lang="en-US" sz="1800" b="0" strike="noStrike" spc="-1" dirty="0">
                          <a:solidFill>
                            <a:srgbClr val="000000"/>
                          </a:solidFill>
                          <a:latin typeface="Calibri"/>
                        </a:rPr>
                        <a:t>4032</a:t>
                      </a:r>
                      <a:endParaRPr lang="en-US" sz="1800" b="0" strike="noStrike" spc="-1" dirty="0">
                        <a:latin typeface="Arial"/>
                      </a:endParaRPr>
                    </a:p>
                  </a:txBody>
                  <a:tcPr marL="61920" marR="61920">
                    <a:lnL w="5760">
                      <a:solidFill>
                        <a:srgbClr val="FFFFFF"/>
                      </a:solidFill>
                    </a:lnL>
                    <a:lnR w="5760">
                      <a:solidFill>
                        <a:srgbClr val="FFFFFF"/>
                      </a:solidFill>
                    </a:lnR>
                    <a:lnT w="5760">
                      <a:solidFill>
                        <a:srgbClr val="FFFFFF"/>
                      </a:solidFill>
                    </a:lnT>
                    <a:lnB w="5760">
                      <a:solidFill>
                        <a:srgbClr val="FFFFFF"/>
                      </a:solidFill>
                    </a:lnB>
                    <a:solidFill>
                      <a:srgbClr val="D1DEEF"/>
                    </a:solidFill>
                  </a:tcPr>
                </a:tc>
                <a:extLst>
                  <a:ext uri="{0D108BD9-81ED-4DB2-BD59-A6C34878D82A}">
                    <a16:rowId xmlns:a16="http://schemas.microsoft.com/office/drawing/2014/main" val="10009"/>
                  </a:ext>
                </a:extLst>
              </a:tr>
            </a:tbl>
          </a:graphicData>
        </a:graphic>
      </p:graphicFrame>
    </p:spTree>
    <p:extLst>
      <p:ext uri="{BB962C8B-B14F-4D97-AF65-F5344CB8AC3E}">
        <p14:creationId xmlns:p14="http://schemas.microsoft.com/office/powerpoint/2010/main" val="37861926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TextBox 41"/>
          <p:cNvSpPr/>
          <p:nvPr/>
        </p:nvSpPr>
        <p:spPr>
          <a:xfrm>
            <a:off x="420120" y="234000"/>
            <a:ext cx="6112800" cy="292320"/>
          </a:xfrm>
          <a:prstGeom prst="rect">
            <a:avLst/>
          </a:prstGeom>
          <a:noFill/>
          <a:ln w="0">
            <a:noFill/>
          </a:ln>
        </p:spPr>
        <p:style>
          <a:lnRef idx="0">
            <a:scrgbClr r="0" g="0" b="0"/>
          </a:lnRef>
          <a:fillRef idx="0">
            <a:scrgbClr r="0" g="0" b="0"/>
          </a:fillRef>
          <a:effectRef idx="0">
            <a:scrgbClr r="0" g="0" b="0"/>
          </a:effectRef>
          <a:fontRef idx="minor"/>
        </p:style>
      </p:sp>
      <p:sp>
        <p:nvSpPr>
          <p:cNvPr id="421" name="Прямоугольник 1"/>
          <p:cNvSpPr/>
          <p:nvPr/>
        </p:nvSpPr>
        <p:spPr>
          <a:xfrm>
            <a:off x="36720" y="106200"/>
            <a:ext cx="53827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1" strike="noStrike" spc="-1">
                <a:solidFill>
                  <a:srgbClr val="2A6099"/>
                </a:solidFill>
                <a:latin typeface="Calibri"/>
                <a:ea typeface="DejaVu Sans"/>
              </a:rPr>
              <a:t>NEUTRINO AND ASTROPARTICLE PHYSICS</a:t>
            </a:r>
            <a:endParaRPr lang="en-US" sz="2400" b="0" strike="noStrike" spc="-1">
              <a:latin typeface="Arial"/>
            </a:endParaRPr>
          </a:p>
        </p:txBody>
      </p:sp>
      <p:sp>
        <p:nvSpPr>
          <p:cNvPr id="422" name="TextBox 42"/>
          <p:cNvSpPr/>
          <p:nvPr/>
        </p:nvSpPr>
        <p:spPr>
          <a:xfrm>
            <a:off x="6534720" y="150840"/>
            <a:ext cx="4554360" cy="448200"/>
          </a:xfrm>
          <a:prstGeom prst="rect">
            <a:avLst/>
          </a:prstGeom>
          <a:noFill/>
          <a:ln w="0">
            <a:noFill/>
          </a:ln>
          <a:effectLst>
            <a:outerShdw blurRad="50760" dist="50760" dir="5400000" algn="ctr" rotWithShape="0">
              <a:srgbClr val="000000">
                <a:alpha val="43000"/>
              </a:srgbClr>
            </a:outerShdw>
          </a:effectLst>
        </p:spPr>
        <p:style>
          <a:lnRef idx="0">
            <a:scrgbClr r="0" g="0" b="0"/>
          </a:lnRef>
          <a:fillRef idx="0">
            <a:scrgbClr r="0" g="0" b="0"/>
          </a:fillRef>
          <a:effectRef idx="0">
            <a:scrgbClr r="0" g="0" b="0"/>
          </a:effectRef>
          <a:fontRef idx="minor"/>
        </p:style>
        <p:txBody>
          <a:bodyPr lIns="82800" tIns="41400" rIns="82800" bIns="41400" anchor="t">
            <a:spAutoFit/>
          </a:bodyPr>
          <a:lstStyle/>
          <a:p>
            <a:pPr>
              <a:lnSpc>
                <a:spcPct val="100000"/>
              </a:lnSpc>
              <a:buNone/>
            </a:pPr>
            <a:r>
              <a:rPr lang="en-US" sz="2400" b="1" u="sng" strike="noStrike" spc="-1">
                <a:solidFill>
                  <a:srgbClr val="000000"/>
                </a:solidFill>
                <a:uFillTx/>
                <a:latin typeface="Times New Roman"/>
                <a:ea typeface="DejaVu Sans"/>
              </a:rPr>
              <a:t>Neutrino oscillation experiments</a:t>
            </a:r>
            <a:endParaRPr lang="en-US" sz="2400" b="0" strike="noStrike" spc="-1">
              <a:latin typeface="Arial"/>
            </a:endParaRPr>
          </a:p>
        </p:txBody>
      </p:sp>
      <p:sp>
        <p:nvSpPr>
          <p:cNvPr id="423" name="Прямоугольник 22"/>
          <p:cNvSpPr/>
          <p:nvPr/>
        </p:nvSpPr>
        <p:spPr>
          <a:xfrm>
            <a:off x="3184071" y="765720"/>
            <a:ext cx="8828409" cy="123375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3080" indent="-343080" algn="just">
              <a:lnSpc>
                <a:spcPct val="120000"/>
              </a:lnSpc>
              <a:spcAft>
                <a:spcPts val="1001"/>
              </a:spcAft>
              <a:buClr>
                <a:srgbClr val="000000"/>
              </a:buClr>
              <a:buFont typeface="ntxsups"/>
              <a:buChar char="•"/>
              <a:tabLst>
                <a:tab pos="457200" algn="l"/>
              </a:tabLst>
            </a:pPr>
            <a:r>
              <a:rPr lang="en-US" sz="1600" b="0" strike="noStrike" spc="-1" dirty="0">
                <a:solidFill>
                  <a:srgbClr val="000000"/>
                </a:solidFill>
                <a:latin typeface="Arial Rounded MT Bold"/>
                <a:ea typeface="Times New Roman"/>
              </a:rPr>
              <a:t>Determination of CP-violating phase: </a:t>
            </a:r>
            <a:r>
              <a:rPr lang="en-US" sz="1600" b="0" strike="noStrike" spc="-1" dirty="0">
                <a:solidFill>
                  <a:srgbClr val="FF0000"/>
                </a:solidFill>
                <a:latin typeface="Arial Rounded MT Bold"/>
                <a:ea typeface="Times New Roman"/>
              </a:rPr>
              <a:t>DUNE </a:t>
            </a:r>
            <a:r>
              <a:rPr lang="en-US" sz="1600" b="0" strike="noStrike" spc="-1" dirty="0">
                <a:latin typeface="Arial Rounded MT Bold"/>
                <a:ea typeface="Times New Roman"/>
              </a:rPr>
              <a:t>(</a:t>
            </a:r>
            <a:r>
              <a:rPr lang="en-US" sz="1600" spc="-1" dirty="0">
                <a:solidFill>
                  <a:srgbClr val="FF0000"/>
                </a:solidFill>
                <a:latin typeface="Arial Rounded MT Bold"/>
                <a:ea typeface="Times New Roman"/>
              </a:rPr>
              <a:t>5σ significance </a:t>
            </a:r>
            <a:r>
              <a:rPr lang="en-US" sz="1600" spc="-1" dirty="0">
                <a:solidFill>
                  <a:srgbClr val="000000"/>
                </a:solidFill>
                <a:latin typeface="Arial Rounded MT Bold"/>
                <a:ea typeface="Times New Roman"/>
              </a:rPr>
              <a:t>in just two years</a:t>
            </a:r>
            <a:endParaRPr lang="en-US" sz="1600" b="0" strike="noStrike" spc="-1" dirty="0">
              <a:latin typeface="Arial"/>
            </a:endParaRPr>
          </a:p>
          <a:p>
            <a:pPr marL="343080" indent="-343080" algn="just">
              <a:lnSpc>
                <a:spcPct val="120000"/>
              </a:lnSpc>
              <a:spcAft>
                <a:spcPts val="1001"/>
              </a:spcAft>
              <a:buClr>
                <a:srgbClr val="000000"/>
              </a:buClr>
              <a:buFont typeface="ntxsups"/>
              <a:buChar char="•"/>
              <a:tabLst>
                <a:tab pos="457200" algn="l"/>
              </a:tabLst>
            </a:pPr>
            <a:r>
              <a:rPr lang="en-US" sz="1600" b="0" strike="noStrike" spc="-1" dirty="0">
                <a:solidFill>
                  <a:srgbClr val="000000"/>
                </a:solidFill>
                <a:latin typeface="Arial Rounded MT Bold"/>
                <a:ea typeface="Times New Roman"/>
              </a:rPr>
              <a:t>Determination of neutrino mass ordering: </a:t>
            </a:r>
            <a:r>
              <a:rPr lang="en-US" sz="1600" b="0" strike="noStrike" spc="-1" dirty="0" err="1">
                <a:solidFill>
                  <a:srgbClr val="FF0000"/>
                </a:solidFill>
                <a:latin typeface="Arial Rounded MT Bold"/>
                <a:ea typeface="Times New Roman"/>
              </a:rPr>
              <a:t>NOvA</a:t>
            </a:r>
            <a:r>
              <a:rPr lang="en-US" sz="1600" b="0" strike="noStrike" spc="-1" dirty="0">
                <a:solidFill>
                  <a:srgbClr val="FF0000"/>
                </a:solidFill>
                <a:latin typeface="Arial Rounded MT Bold"/>
                <a:ea typeface="Times New Roman"/>
              </a:rPr>
              <a:t> </a:t>
            </a:r>
            <a:r>
              <a:rPr lang="en-US" sz="1600" spc="-1" dirty="0">
                <a:latin typeface="Arial Rounded MT Bold"/>
                <a:ea typeface="Times New Roman"/>
              </a:rPr>
              <a:t>(</a:t>
            </a:r>
            <a:r>
              <a:rPr lang="en-US" sz="1600" spc="-1" dirty="0">
                <a:latin typeface="Arial Rounded MT Bold"/>
              </a:rPr>
              <a:t>gaining new </a:t>
            </a:r>
            <a:r>
              <a:rPr lang="en-US" sz="1600" spc="-1" dirty="0">
                <a:solidFill>
                  <a:srgbClr val="000000"/>
                </a:solidFill>
                <a:latin typeface="Arial Rounded MT Bold"/>
              </a:rPr>
              <a:t>experience)</a:t>
            </a:r>
            <a:r>
              <a:rPr lang="en-US" sz="1600" b="0" strike="noStrike" spc="-1" dirty="0">
                <a:solidFill>
                  <a:srgbClr val="000000"/>
                </a:solidFill>
                <a:latin typeface="Arial Rounded MT Bold"/>
                <a:ea typeface="Times New Roman"/>
              </a:rPr>
              <a:t>, </a:t>
            </a:r>
            <a:r>
              <a:rPr lang="en-US" sz="1600" b="0" strike="noStrike" spc="-1" dirty="0">
                <a:solidFill>
                  <a:srgbClr val="FF0000"/>
                </a:solidFill>
                <a:latin typeface="Arial Rounded MT Bold"/>
                <a:ea typeface="Times New Roman"/>
              </a:rPr>
              <a:t>JUNO</a:t>
            </a:r>
          </a:p>
          <a:p>
            <a:pPr marL="343080" indent="-343080" algn="just">
              <a:lnSpc>
                <a:spcPct val="120000"/>
              </a:lnSpc>
              <a:spcAft>
                <a:spcPts val="1001"/>
              </a:spcAft>
              <a:buClr>
                <a:srgbClr val="000000"/>
              </a:buClr>
              <a:buFont typeface="ntxsups"/>
              <a:buChar char="•"/>
              <a:tabLst>
                <a:tab pos="457200" algn="l"/>
              </a:tabLst>
            </a:pPr>
            <a:r>
              <a:rPr lang="en-US" sz="1600" b="0" strike="noStrike" spc="-1" dirty="0">
                <a:solidFill>
                  <a:srgbClr val="000000"/>
                </a:solidFill>
                <a:latin typeface="Arial Rounded MT Bold"/>
                <a:ea typeface="Times New Roman"/>
              </a:rPr>
              <a:t>Precise determination of elements of the lepton mixing matrix: </a:t>
            </a:r>
            <a:r>
              <a:rPr lang="en-US" sz="1600" b="0" strike="noStrike" spc="-1" dirty="0">
                <a:solidFill>
                  <a:srgbClr val="FF0000"/>
                </a:solidFill>
                <a:latin typeface="Arial Rounded MT Bold"/>
                <a:ea typeface="Times New Roman"/>
              </a:rPr>
              <a:t>JUNO</a:t>
            </a:r>
            <a:r>
              <a:rPr lang="en-US" sz="1600" b="0" strike="noStrike" spc="-1" dirty="0">
                <a:solidFill>
                  <a:srgbClr val="000000"/>
                </a:solidFill>
                <a:latin typeface="Arial Rounded MT Bold"/>
                <a:ea typeface="Times New Roman"/>
              </a:rPr>
              <a:t>, </a:t>
            </a:r>
            <a:r>
              <a:rPr lang="en-US" sz="1600" b="0" strike="noStrike" spc="-1" dirty="0">
                <a:solidFill>
                  <a:srgbClr val="FF0000"/>
                </a:solidFill>
                <a:latin typeface="Arial Rounded MT Bold"/>
                <a:ea typeface="Times New Roman"/>
              </a:rPr>
              <a:t>DUNE</a:t>
            </a:r>
            <a:endParaRPr lang="en-US" sz="1600" b="0" strike="noStrike" spc="-1" dirty="0">
              <a:latin typeface="Arial"/>
            </a:endParaRPr>
          </a:p>
        </p:txBody>
      </p:sp>
      <p:pic>
        <p:nvPicPr>
          <p:cNvPr id="424" name="Рисунок 3"/>
          <p:cNvPicPr/>
          <p:nvPr/>
        </p:nvPicPr>
        <p:blipFill>
          <a:blip r:embed="rId2"/>
          <a:stretch/>
        </p:blipFill>
        <p:spPr>
          <a:xfrm>
            <a:off x="4091760" y="2089440"/>
            <a:ext cx="2714040" cy="1809720"/>
          </a:xfrm>
          <a:prstGeom prst="rect">
            <a:avLst/>
          </a:prstGeom>
          <a:ln w="0">
            <a:noFill/>
          </a:ln>
        </p:spPr>
      </p:pic>
      <p:sp>
        <p:nvSpPr>
          <p:cNvPr id="425" name="TextBox 43"/>
          <p:cNvSpPr/>
          <p:nvPr/>
        </p:nvSpPr>
        <p:spPr>
          <a:xfrm>
            <a:off x="5780880" y="2120400"/>
            <a:ext cx="993600" cy="36396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FF0000"/>
                </a:solidFill>
                <a:latin typeface="Calibri"/>
                <a:ea typeface="DejaVu Sans"/>
              </a:rPr>
              <a:t>NOvA</a:t>
            </a:r>
            <a:endParaRPr lang="en-US" sz="1800" b="0" strike="noStrike" spc="-1">
              <a:latin typeface="Arial"/>
            </a:endParaRPr>
          </a:p>
        </p:txBody>
      </p:sp>
      <p:sp>
        <p:nvSpPr>
          <p:cNvPr id="426" name="Прямоугольник 23"/>
          <p:cNvSpPr/>
          <p:nvPr/>
        </p:nvSpPr>
        <p:spPr>
          <a:xfrm>
            <a:off x="20520" y="2950560"/>
            <a:ext cx="3873240" cy="3409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20000"/>
              </a:lnSpc>
              <a:spcAft>
                <a:spcPts val="1001"/>
              </a:spcAft>
              <a:buNone/>
              <a:tabLst>
                <a:tab pos="457200" algn="l"/>
              </a:tabLst>
            </a:pPr>
            <a:r>
              <a:rPr lang="en-US" sz="1400" b="0" strike="noStrike" spc="-1" dirty="0">
                <a:solidFill>
                  <a:srgbClr val="FF0000"/>
                </a:solidFill>
                <a:latin typeface="Arial Rounded MT Bold"/>
                <a:ea typeface="Times New Roman"/>
              </a:rPr>
              <a:t>DUNE </a:t>
            </a:r>
            <a:r>
              <a:rPr lang="en-US" sz="1400" b="0" strike="noStrike" spc="-1" dirty="0">
                <a:solidFill>
                  <a:srgbClr val="000000"/>
                </a:solidFill>
                <a:latin typeface="Arial Rounded MT Bold"/>
                <a:ea typeface="Times New Roman"/>
              </a:rPr>
              <a:t>(expected to start data taking in the end of this decade, </a:t>
            </a:r>
            <a:r>
              <a:rPr lang="en-US" sz="1400" b="0" strike="noStrike" spc="-1" dirty="0">
                <a:solidFill>
                  <a:srgbClr val="FF0000"/>
                </a:solidFill>
                <a:latin typeface="Arial Rounded MT Bold"/>
                <a:ea typeface="Times New Roman"/>
              </a:rPr>
              <a:t>5σ significance </a:t>
            </a:r>
            <a:r>
              <a:rPr lang="en-US" sz="1400" b="0" strike="noStrike" spc="-1" dirty="0">
                <a:solidFill>
                  <a:srgbClr val="000000"/>
                </a:solidFill>
                <a:latin typeface="Arial Rounded MT Bold"/>
                <a:ea typeface="Times New Roman"/>
              </a:rPr>
              <a:t>in just two years):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Times New Roman"/>
              </a:rPr>
              <a:t>involvement in possible discoveries (CP-violation phase, neutrino mass ordering)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Times New Roman"/>
              </a:rPr>
              <a:t>new expertise in particle detection in liquid argon detectors, straw tubes detectors, precision measurements</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Times New Roman"/>
              </a:rPr>
              <a:t>gaining further experience with accelerator neutrino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Times New Roman"/>
              </a:rPr>
              <a:t>development of new hardware</a:t>
            </a:r>
            <a:endParaRPr lang="en-US" sz="1400" b="0" strike="noStrike" spc="-1" dirty="0">
              <a:latin typeface="Arial"/>
            </a:endParaRPr>
          </a:p>
        </p:txBody>
      </p:sp>
      <p:pic>
        <p:nvPicPr>
          <p:cNvPr id="427" name="Picture 13" descr="http://www.jinr.ru/wp-content/uploads/2017/07/dune_prot.jpg"/>
          <p:cNvPicPr/>
          <p:nvPr/>
        </p:nvPicPr>
        <p:blipFill>
          <a:blip r:embed="rId3"/>
          <a:stretch/>
        </p:blipFill>
        <p:spPr>
          <a:xfrm>
            <a:off x="293760" y="722520"/>
            <a:ext cx="3138480" cy="1765080"/>
          </a:xfrm>
          <a:prstGeom prst="rect">
            <a:avLst/>
          </a:prstGeom>
          <a:ln w="0">
            <a:noFill/>
          </a:ln>
        </p:spPr>
      </p:pic>
      <p:sp>
        <p:nvSpPr>
          <p:cNvPr id="428" name="TextBox 44"/>
          <p:cNvSpPr/>
          <p:nvPr/>
        </p:nvSpPr>
        <p:spPr>
          <a:xfrm>
            <a:off x="1656000" y="2390400"/>
            <a:ext cx="171108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DUNE (prototype)</a:t>
            </a:r>
            <a:endParaRPr lang="en-US" sz="1600" b="0" strike="noStrike" spc="-1">
              <a:latin typeface="Arial"/>
            </a:endParaRPr>
          </a:p>
        </p:txBody>
      </p:sp>
      <p:sp>
        <p:nvSpPr>
          <p:cNvPr id="429" name="Прямоугольник 24"/>
          <p:cNvSpPr/>
          <p:nvPr/>
        </p:nvSpPr>
        <p:spPr>
          <a:xfrm>
            <a:off x="7035120" y="1979280"/>
            <a:ext cx="4977360" cy="1875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20000"/>
              </a:lnSpc>
              <a:spcAft>
                <a:spcPts val="1001"/>
              </a:spcAft>
              <a:buNone/>
              <a:tabLst>
                <a:tab pos="457200" algn="l"/>
              </a:tabLst>
            </a:pPr>
            <a:r>
              <a:rPr lang="en-US" sz="1400" b="0" strike="noStrike" spc="-1" dirty="0" err="1">
                <a:solidFill>
                  <a:srgbClr val="FF0000"/>
                </a:solidFill>
                <a:latin typeface="Arial Rounded MT Bold"/>
                <a:ea typeface="DejaVu Sans"/>
              </a:rPr>
              <a:t>NOvA</a:t>
            </a:r>
            <a:r>
              <a:rPr lang="en-US" sz="1400" b="0" strike="noStrike" spc="-1" dirty="0">
                <a:solidFill>
                  <a:srgbClr val="FF0000"/>
                </a:solidFill>
                <a:latin typeface="Arial Rounded MT Bold"/>
                <a:ea typeface="DejaVu Sans"/>
              </a:rPr>
              <a:t>: </a:t>
            </a:r>
            <a:r>
              <a:rPr lang="en-US" sz="1400" b="0" strike="noStrike" spc="-1" dirty="0">
                <a:solidFill>
                  <a:srgbClr val="000000"/>
                </a:solidFill>
                <a:latin typeface="Arial Rounded MT Bold"/>
                <a:ea typeface="DejaVu Sans"/>
              </a:rPr>
              <a:t>gaining new experience in important measurements: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neutrino mass ordering,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limits on CP-violation phase,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SN neutrinos,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physics beyond the SM studies, etc.</a:t>
            </a:r>
            <a:endParaRPr lang="en-US" sz="1400" b="0" strike="noStrike" spc="-1" dirty="0">
              <a:latin typeface="Arial"/>
            </a:endParaRPr>
          </a:p>
        </p:txBody>
      </p:sp>
      <p:sp>
        <p:nvSpPr>
          <p:cNvPr id="430" name="Прямоугольник 25"/>
          <p:cNvSpPr/>
          <p:nvPr/>
        </p:nvSpPr>
        <p:spPr>
          <a:xfrm>
            <a:off x="3506040" y="4568760"/>
            <a:ext cx="183240" cy="367920"/>
          </a:xfrm>
          <a:prstGeom prst="rect">
            <a:avLst/>
          </a:prstGeom>
          <a:noFill/>
          <a:ln w="0">
            <a:noFill/>
          </a:ln>
        </p:spPr>
        <p:style>
          <a:lnRef idx="0">
            <a:scrgbClr r="0" g="0" b="0"/>
          </a:lnRef>
          <a:fillRef idx="0">
            <a:scrgbClr r="0" g="0" b="0"/>
          </a:fillRef>
          <a:effectRef idx="0">
            <a:scrgbClr r="0" g="0" b="0"/>
          </a:effectRef>
          <a:fontRef idx="minor"/>
        </p:style>
      </p:sp>
      <p:pic>
        <p:nvPicPr>
          <p:cNvPr id="431" name="Picture 14" descr="https://www.phys.msu.ru/rus/about/sovphys/pics/131.files/131_img_16.jpg"/>
          <p:cNvPicPr/>
          <p:nvPr/>
        </p:nvPicPr>
        <p:blipFill>
          <a:blip r:embed="rId4"/>
          <a:stretch/>
        </p:blipFill>
        <p:spPr>
          <a:xfrm>
            <a:off x="4091760" y="4203000"/>
            <a:ext cx="2682720" cy="2304360"/>
          </a:xfrm>
          <a:prstGeom prst="rect">
            <a:avLst/>
          </a:prstGeom>
          <a:ln w="0">
            <a:noFill/>
          </a:ln>
        </p:spPr>
      </p:pic>
      <p:sp>
        <p:nvSpPr>
          <p:cNvPr id="432" name="TextBox 45"/>
          <p:cNvSpPr/>
          <p:nvPr/>
        </p:nvSpPr>
        <p:spPr>
          <a:xfrm>
            <a:off x="4123080" y="4291920"/>
            <a:ext cx="815760" cy="36396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FF0000"/>
                </a:solidFill>
                <a:latin typeface="Calibri"/>
                <a:ea typeface="DejaVu Sans"/>
              </a:rPr>
              <a:t>JUNO</a:t>
            </a:r>
            <a:endParaRPr lang="en-US" sz="1800" b="0" strike="noStrike" spc="-1">
              <a:latin typeface="Arial"/>
            </a:endParaRPr>
          </a:p>
        </p:txBody>
      </p:sp>
      <p:sp>
        <p:nvSpPr>
          <p:cNvPr id="433" name="Прямоугольник 26"/>
          <p:cNvSpPr/>
          <p:nvPr/>
        </p:nvSpPr>
        <p:spPr>
          <a:xfrm>
            <a:off x="6982920" y="4648320"/>
            <a:ext cx="5029560" cy="1366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20000"/>
              </a:lnSpc>
              <a:spcAft>
                <a:spcPts val="1001"/>
              </a:spcAft>
              <a:buNone/>
              <a:tabLst>
                <a:tab pos="457200" algn="l"/>
              </a:tabLst>
            </a:pPr>
            <a:r>
              <a:rPr lang="en-US" sz="1400" b="0" strike="noStrike" spc="-1" dirty="0">
                <a:solidFill>
                  <a:srgbClr val="FF0000"/>
                </a:solidFill>
                <a:latin typeface="Arial Rounded MT Bold"/>
                <a:ea typeface="DejaVu Sans"/>
              </a:rPr>
              <a:t>JUNO:  </a:t>
            </a:r>
            <a:r>
              <a:rPr lang="en-US" sz="1400" b="0" strike="noStrike" spc="-1" dirty="0">
                <a:solidFill>
                  <a:srgbClr val="000000"/>
                </a:solidFill>
                <a:latin typeface="Arial Rounded MT Bold"/>
                <a:ea typeface="DejaVu Sans"/>
              </a:rPr>
              <a:t>gaining further experience with reactor neutrino: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gain new experience with liquid scintillators at extreme temperatures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development of new hardware</a:t>
            </a:r>
            <a:endParaRPr lang="en-US" sz="1400" b="0" strike="noStrike" spc="-1" dirty="0">
              <a:latin typeface="Arial"/>
            </a:endParaRPr>
          </a:p>
        </p:txBody>
      </p:sp>
    </p:spTree>
    <p:extLst>
      <p:ext uri="{BB962C8B-B14F-4D97-AF65-F5344CB8AC3E}">
        <p14:creationId xmlns:p14="http://schemas.microsoft.com/office/powerpoint/2010/main" val="347231237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Прямоугольник 27"/>
          <p:cNvSpPr/>
          <p:nvPr/>
        </p:nvSpPr>
        <p:spPr>
          <a:xfrm>
            <a:off x="257400" y="214200"/>
            <a:ext cx="450828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1" strike="noStrike" spc="-1">
                <a:solidFill>
                  <a:srgbClr val="2A6099"/>
                </a:solidFill>
                <a:latin typeface="Calibri"/>
                <a:ea typeface="DejaVu Sans"/>
              </a:rPr>
              <a:t>Neutrino and astroparticle physics</a:t>
            </a:r>
            <a:endParaRPr lang="en-US" sz="2400" b="0" strike="noStrike" spc="-1">
              <a:latin typeface="Arial"/>
            </a:endParaRPr>
          </a:p>
        </p:txBody>
      </p:sp>
      <p:sp>
        <p:nvSpPr>
          <p:cNvPr id="435" name="TextBox 46"/>
          <p:cNvSpPr/>
          <p:nvPr/>
        </p:nvSpPr>
        <p:spPr>
          <a:xfrm>
            <a:off x="5598720" y="150840"/>
            <a:ext cx="4554360" cy="448200"/>
          </a:xfrm>
          <a:prstGeom prst="rect">
            <a:avLst/>
          </a:prstGeom>
          <a:noFill/>
          <a:ln w="0">
            <a:noFill/>
          </a:ln>
          <a:effectLst>
            <a:outerShdw blurRad="50760" dist="50760" dir="5400000" algn="ctr" rotWithShape="0">
              <a:srgbClr val="000000">
                <a:alpha val="43000"/>
              </a:srgbClr>
            </a:outerShdw>
          </a:effectLst>
        </p:spPr>
        <p:style>
          <a:lnRef idx="0">
            <a:scrgbClr r="0" g="0" b="0"/>
          </a:lnRef>
          <a:fillRef idx="0">
            <a:scrgbClr r="0" g="0" b="0"/>
          </a:fillRef>
          <a:effectRef idx="0">
            <a:scrgbClr r="0" g="0" b="0"/>
          </a:effectRef>
          <a:fontRef idx="minor"/>
        </p:style>
        <p:txBody>
          <a:bodyPr lIns="82800" tIns="41400" rIns="82800" bIns="41400" anchor="t">
            <a:spAutoFit/>
          </a:bodyPr>
          <a:lstStyle/>
          <a:p>
            <a:pPr>
              <a:lnSpc>
                <a:spcPct val="100000"/>
              </a:lnSpc>
              <a:buNone/>
            </a:pPr>
            <a:r>
              <a:rPr lang="en-US" sz="2400" b="1" u="sng" strike="noStrike" spc="-1">
                <a:solidFill>
                  <a:srgbClr val="000000"/>
                </a:solidFill>
                <a:uFillTx/>
                <a:latin typeface="Times New Roman"/>
                <a:ea typeface="DejaVu Sans"/>
              </a:rPr>
              <a:t>Physical properties of neutrino</a:t>
            </a:r>
            <a:endParaRPr lang="en-US" sz="2400" b="0" strike="noStrike" spc="-1">
              <a:latin typeface="Arial"/>
            </a:endParaRPr>
          </a:p>
        </p:txBody>
      </p:sp>
      <p:sp>
        <p:nvSpPr>
          <p:cNvPr id="436" name="Прямоугольник 28"/>
          <p:cNvSpPr/>
          <p:nvPr/>
        </p:nvSpPr>
        <p:spPr>
          <a:xfrm>
            <a:off x="234360" y="1819800"/>
            <a:ext cx="3764520" cy="26427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20000"/>
              </a:lnSpc>
              <a:spcAft>
                <a:spcPts val="1001"/>
              </a:spcAft>
              <a:buNone/>
              <a:tabLst>
                <a:tab pos="457200" algn="l"/>
              </a:tabLst>
            </a:pPr>
            <a:r>
              <a:rPr lang="en-US" sz="1400" b="0" strike="noStrike" spc="-1" dirty="0" err="1">
                <a:solidFill>
                  <a:srgbClr val="FF0000"/>
                </a:solidFill>
                <a:latin typeface="Arial Rounded MT Bold"/>
                <a:ea typeface="DejaVu Sans"/>
              </a:rPr>
              <a:t>SuperNEMO</a:t>
            </a:r>
            <a:r>
              <a:rPr lang="en-US" sz="1400" b="0" strike="noStrike" spc="-1" dirty="0">
                <a:solidFill>
                  <a:srgbClr val="FF0000"/>
                </a:solidFill>
                <a:latin typeface="Arial Rounded MT Bold"/>
                <a:ea typeface="DejaVu Sans"/>
              </a:rPr>
              <a:t>: </a:t>
            </a:r>
            <a:r>
              <a:rPr lang="en-US" sz="1400" b="0" strike="noStrike" spc="-1" dirty="0">
                <a:solidFill>
                  <a:srgbClr val="000000"/>
                </a:solidFill>
                <a:latin typeface="Arial Rounded MT Bold"/>
                <a:ea typeface="DejaVu Sans"/>
              </a:rPr>
              <a:t>involvement in possible major discovery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new methods of radiochemical extraction of nuclides (</a:t>
            </a:r>
            <a:r>
              <a:rPr lang="en-US" sz="1400" b="0" strike="noStrike" spc="-1" dirty="0">
                <a:solidFill>
                  <a:srgbClr val="FF0000"/>
                </a:solidFill>
                <a:latin typeface="Arial Rounded MT Bold"/>
                <a:ea typeface="DejaVu Sans"/>
              </a:rPr>
              <a:t>Se</a:t>
            </a:r>
            <a:r>
              <a:rPr lang="en-US" sz="1400" b="0" strike="noStrike" spc="-1" dirty="0">
                <a:solidFill>
                  <a:srgbClr val="000000"/>
                </a:solidFill>
                <a:latin typeface="Arial Rounded MT Bold"/>
                <a:ea typeface="DejaVu Sans"/>
              </a:rPr>
              <a:t>, in particular)</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development of scintillator detectors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low background measurements (with </a:t>
            </a:r>
            <a:r>
              <a:rPr lang="en-US" sz="1400" b="0" strike="noStrike" spc="-1" dirty="0" err="1">
                <a:solidFill>
                  <a:srgbClr val="000000"/>
                </a:solidFill>
                <a:latin typeface="Arial Rounded MT Bold"/>
                <a:ea typeface="DejaVu Sans"/>
              </a:rPr>
              <a:t>HPGe</a:t>
            </a:r>
            <a:r>
              <a:rPr lang="en-US" sz="1400" b="0" strike="noStrike" spc="-1" dirty="0">
                <a:solidFill>
                  <a:srgbClr val="000000"/>
                </a:solidFill>
                <a:latin typeface="Arial Rounded MT Bold"/>
                <a:ea typeface="DejaVu Sans"/>
              </a:rPr>
              <a:t> and </a:t>
            </a:r>
            <a:r>
              <a:rPr lang="en-US" sz="1400" b="0" strike="noStrike" spc="-1" dirty="0" err="1">
                <a:solidFill>
                  <a:srgbClr val="000000"/>
                </a:solidFill>
                <a:latin typeface="Arial Rounded MT Bold"/>
                <a:ea typeface="DejaVu Sans"/>
              </a:rPr>
              <a:t>BiPo</a:t>
            </a:r>
            <a:r>
              <a:rPr lang="en-US" sz="1400" b="0" strike="noStrike" spc="-1" dirty="0">
                <a:solidFill>
                  <a:srgbClr val="000000"/>
                </a:solidFill>
                <a:latin typeface="Arial Rounded MT Bold"/>
                <a:ea typeface="DejaVu Sans"/>
              </a:rPr>
              <a:t> detectors)</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 new experience with data analysis</a:t>
            </a:r>
            <a:endParaRPr lang="en-US" sz="1400" b="0" strike="noStrike" spc="-1" dirty="0">
              <a:latin typeface="Arial"/>
            </a:endParaRPr>
          </a:p>
        </p:txBody>
      </p:sp>
      <p:sp>
        <p:nvSpPr>
          <p:cNvPr id="437" name="Прямоугольник 29"/>
          <p:cNvSpPr/>
          <p:nvPr/>
        </p:nvSpPr>
        <p:spPr>
          <a:xfrm>
            <a:off x="1212120" y="645480"/>
            <a:ext cx="8661240" cy="1219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marL="343080" indent="-343080" algn="just">
              <a:lnSpc>
                <a:spcPct val="120000"/>
              </a:lnSpc>
              <a:spcAft>
                <a:spcPts val="1001"/>
              </a:spcAft>
              <a:buClr>
                <a:srgbClr val="000000"/>
              </a:buClr>
              <a:buFont typeface="ntxsups"/>
              <a:buChar char="•"/>
              <a:tabLst>
                <a:tab pos="457200" algn="l"/>
              </a:tabLst>
            </a:pPr>
            <a:r>
              <a:rPr lang="en-US" sz="1600" b="0" strike="noStrike" spc="-1">
                <a:solidFill>
                  <a:srgbClr val="000000"/>
                </a:solidFill>
                <a:latin typeface="Arial Rounded MT Bold"/>
                <a:ea typeface="DejaVu Sans"/>
              </a:rPr>
              <a:t>Determine if a neutrino is a Majorana particle: </a:t>
            </a:r>
            <a:r>
              <a:rPr lang="en-US" sz="1600" b="0" strike="noStrike" spc="-1">
                <a:solidFill>
                  <a:srgbClr val="FF0000"/>
                </a:solidFill>
                <a:latin typeface="Arial Rounded MT Bold"/>
                <a:ea typeface="DejaVu Sans"/>
              </a:rPr>
              <a:t>SuperNEMO</a:t>
            </a:r>
            <a:r>
              <a:rPr lang="en-US" sz="1600" b="0" strike="noStrike" spc="-1">
                <a:solidFill>
                  <a:srgbClr val="000000"/>
                </a:solidFill>
                <a:latin typeface="Arial Rounded MT Bold"/>
                <a:ea typeface="DejaVu Sans"/>
              </a:rPr>
              <a:t>, </a:t>
            </a:r>
            <a:r>
              <a:rPr lang="en-US" sz="1600" b="0" strike="noStrike" spc="-1">
                <a:solidFill>
                  <a:srgbClr val="FF0000"/>
                </a:solidFill>
                <a:latin typeface="Arial Rounded MT Bold"/>
                <a:ea typeface="DejaVu Sans"/>
              </a:rPr>
              <a:t>GERDA-LEGEND</a:t>
            </a:r>
            <a:endParaRPr lang="en-US" sz="1600" b="0" strike="noStrike" spc="-1">
              <a:latin typeface="Arial"/>
            </a:endParaRPr>
          </a:p>
          <a:p>
            <a:pPr marL="343080" indent="-343080" algn="just">
              <a:lnSpc>
                <a:spcPct val="120000"/>
              </a:lnSpc>
              <a:spcAft>
                <a:spcPts val="1001"/>
              </a:spcAft>
              <a:buClr>
                <a:srgbClr val="000000"/>
              </a:buClr>
              <a:buFont typeface="ntxsups"/>
              <a:buChar char="•"/>
              <a:tabLst>
                <a:tab pos="457200" algn="l"/>
              </a:tabLst>
            </a:pPr>
            <a:r>
              <a:rPr lang="en-US" sz="1600" b="0" strike="noStrike" spc="-1">
                <a:solidFill>
                  <a:srgbClr val="000000"/>
                </a:solidFill>
                <a:latin typeface="Arial Rounded MT Bold"/>
                <a:ea typeface="DejaVu Sans"/>
              </a:rPr>
              <a:t>Coherent elastic neutrino-nucleus scattering process at nuclear reactors: </a:t>
            </a:r>
            <a:r>
              <a:rPr lang="en-US" sz="1600" b="0" strike="noStrike" spc="-1">
                <a:solidFill>
                  <a:srgbClr val="FF0000"/>
                </a:solidFill>
                <a:latin typeface="Arial Rounded MT Bold"/>
                <a:ea typeface="DejaVu Sans"/>
              </a:rPr>
              <a:t>nuGEN (GEMMA)</a:t>
            </a:r>
            <a:endParaRPr lang="en-US" sz="1600" b="0" strike="noStrike" spc="-1">
              <a:latin typeface="Arial"/>
            </a:endParaRPr>
          </a:p>
          <a:p>
            <a:pPr marL="343080" indent="-343080" algn="just">
              <a:lnSpc>
                <a:spcPct val="120000"/>
              </a:lnSpc>
              <a:spcAft>
                <a:spcPts val="1001"/>
              </a:spcAft>
              <a:buClr>
                <a:srgbClr val="000000"/>
              </a:buClr>
              <a:buFont typeface="ntxsups"/>
              <a:buChar char="•"/>
              <a:tabLst>
                <a:tab pos="457200" algn="l"/>
              </a:tabLst>
            </a:pPr>
            <a:r>
              <a:rPr lang="en-US" sz="1600" b="0" strike="noStrike" spc="-1">
                <a:solidFill>
                  <a:srgbClr val="000000"/>
                </a:solidFill>
                <a:latin typeface="Arial Rounded MT Bold"/>
                <a:ea typeface="DejaVu Sans"/>
              </a:rPr>
              <a:t>Sterile neutrino oscillation: </a:t>
            </a:r>
            <a:r>
              <a:rPr lang="en-US" sz="1600" b="0" strike="noStrike" spc="-1">
                <a:solidFill>
                  <a:srgbClr val="FF0000"/>
                </a:solidFill>
                <a:latin typeface="Arial Rounded MT Bold"/>
                <a:ea typeface="DejaVu Sans"/>
              </a:rPr>
              <a:t>DANSS</a:t>
            </a:r>
            <a:endParaRPr lang="en-US" sz="1600" b="0" strike="noStrike" spc="-1">
              <a:latin typeface="Arial"/>
            </a:endParaRPr>
          </a:p>
        </p:txBody>
      </p:sp>
      <p:pic>
        <p:nvPicPr>
          <p:cNvPr id="438" name="Picture 15" descr="Физика слабых взаимодействий"/>
          <p:cNvPicPr/>
          <p:nvPr/>
        </p:nvPicPr>
        <p:blipFill>
          <a:blip r:embed="rId2"/>
          <a:stretch/>
        </p:blipFill>
        <p:spPr>
          <a:xfrm>
            <a:off x="531720" y="4732920"/>
            <a:ext cx="2237040" cy="2046600"/>
          </a:xfrm>
          <a:prstGeom prst="rect">
            <a:avLst/>
          </a:prstGeom>
          <a:ln w="0">
            <a:noFill/>
          </a:ln>
        </p:spPr>
      </p:pic>
      <p:sp>
        <p:nvSpPr>
          <p:cNvPr id="439" name="TextBox 47"/>
          <p:cNvSpPr/>
          <p:nvPr/>
        </p:nvSpPr>
        <p:spPr>
          <a:xfrm>
            <a:off x="2188800" y="6309720"/>
            <a:ext cx="136512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SuperNEMO</a:t>
            </a:r>
            <a:endParaRPr lang="en-US" sz="1600" b="0" strike="noStrike" spc="-1">
              <a:latin typeface="Arial"/>
            </a:endParaRPr>
          </a:p>
        </p:txBody>
      </p:sp>
      <p:pic>
        <p:nvPicPr>
          <p:cNvPr id="440" name="Рисунок 11"/>
          <p:cNvPicPr/>
          <p:nvPr/>
        </p:nvPicPr>
        <p:blipFill>
          <a:blip r:embed="rId3"/>
          <a:stretch/>
        </p:blipFill>
        <p:spPr>
          <a:xfrm>
            <a:off x="4000680" y="1836360"/>
            <a:ext cx="2995920" cy="1959120"/>
          </a:xfrm>
          <a:prstGeom prst="rect">
            <a:avLst/>
          </a:prstGeom>
          <a:ln w="0">
            <a:noFill/>
          </a:ln>
        </p:spPr>
      </p:pic>
      <p:sp>
        <p:nvSpPr>
          <p:cNvPr id="441" name="TextBox 48"/>
          <p:cNvSpPr/>
          <p:nvPr/>
        </p:nvSpPr>
        <p:spPr>
          <a:xfrm>
            <a:off x="5308560" y="1913040"/>
            <a:ext cx="157320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GERDA-LEGEND</a:t>
            </a:r>
            <a:endParaRPr lang="en-US" sz="1600" b="0" strike="noStrike" spc="-1">
              <a:latin typeface="Arial"/>
            </a:endParaRPr>
          </a:p>
        </p:txBody>
      </p:sp>
      <p:pic>
        <p:nvPicPr>
          <p:cNvPr id="442" name="Рисунок 12"/>
          <p:cNvPicPr/>
          <p:nvPr/>
        </p:nvPicPr>
        <p:blipFill>
          <a:blip r:embed="rId4"/>
          <a:stretch/>
        </p:blipFill>
        <p:spPr>
          <a:xfrm>
            <a:off x="8636760" y="4354200"/>
            <a:ext cx="3011400" cy="2259000"/>
          </a:xfrm>
          <a:prstGeom prst="rect">
            <a:avLst/>
          </a:prstGeom>
          <a:ln w="0">
            <a:noFill/>
          </a:ln>
        </p:spPr>
      </p:pic>
      <p:sp>
        <p:nvSpPr>
          <p:cNvPr id="443" name="TextBox 49"/>
          <p:cNvSpPr/>
          <p:nvPr/>
        </p:nvSpPr>
        <p:spPr>
          <a:xfrm>
            <a:off x="10179720" y="4394520"/>
            <a:ext cx="177624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GEMMA (nuGEN)</a:t>
            </a:r>
            <a:endParaRPr lang="en-US" sz="1600" b="0" strike="noStrike" spc="-1">
              <a:latin typeface="Arial"/>
            </a:endParaRPr>
          </a:p>
        </p:txBody>
      </p:sp>
      <p:sp>
        <p:nvSpPr>
          <p:cNvPr id="444" name="Прямоугольник 30"/>
          <p:cNvSpPr/>
          <p:nvPr/>
        </p:nvSpPr>
        <p:spPr>
          <a:xfrm>
            <a:off x="4000680" y="4088160"/>
            <a:ext cx="4454640" cy="2260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16000" indent="-216000">
              <a:lnSpc>
                <a:spcPct val="120000"/>
              </a:lnSpc>
              <a:spcAft>
                <a:spcPts val="1001"/>
              </a:spcAft>
              <a:buClr>
                <a:srgbClr val="000000"/>
              </a:buClr>
              <a:buSzPct val="80000"/>
              <a:buFont typeface="Symbol"/>
              <a:buChar char=""/>
              <a:tabLst>
                <a:tab pos="457200" algn="l"/>
              </a:tabLst>
            </a:pPr>
            <a:r>
              <a:rPr lang="en-US" sz="1400" b="0" strike="noStrike" spc="-1">
                <a:solidFill>
                  <a:srgbClr val="FF0000"/>
                </a:solidFill>
                <a:latin typeface="Arial Rounded MT Bold"/>
                <a:ea typeface="DejaVu Sans"/>
              </a:rPr>
              <a:t>nuGEN (GEMMA-III), DANSS: </a:t>
            </a:r>
            <a:r>
              <a:rPr lang="en-US" sz="1400" b="0" strike="noStrike" spc="-1">
                <a:solidFill>
                  <a:srgbClr val="000000"/>
                </a:solidFill>
                <a:latin typeface="Arial Rounded MT Bold"/>
                <a:ea typeface="DejaVu Sans"/>
              </a:rPr>
              <a:t>new instrument to monitor antineutrino flux from a nuclear reactor, search for physics beyond Standard Model</a:t>
            </a:r>
            <a:endParaRPr lang="en-US" sz="1400" b="0" strike="noStrike" spc="-1">
              <a:latin typeface="Arial"/>
            </a:endParaRPr>
          </a:p>
          <a:p>
            <a:pPr marL="216000" indent="-216000">
              <a:lnSpc>
                <a:spcPct val="120000"/>
              </a:lnSpc>
              <a:spcAft>
                <a:spcPts val="1001"/>
              </a:spcAft>
              <a:buClr>
                <a:srgbClr val="000000"/>
              </a:buClr>
              <a:buSzPct val="80000"/>
              <a:buFont typeface="Symbol"/>
              <a:buChar char=""/>
              <a:tabLst>
                <a:tab pos="457200" algn="l"/>
              </a:tabLst>
            </a:pPr>
            <a:r>
              <a:rPr lang="en-US" sz="1400" b="0" strike="noStrike" spc="-1">
                <a:solidFill>
                  <a:srgbClr val="000000"/>
                </a:solidFill>
                <a:latin typeface="Arial Rounded MT Bold"/>
                <a:ea typeface="DejaVu Sans"/>
              </a:rPr>
              <a:t>New experience  in detector design,</a:t>
            </a:r>
            <a:endParaRPr lang="en-US" sz="1400" b="0" strike="noStrike" spc="-1">
              <a:latin typeface="Arial"/>
            </a:endParaRPr>
          </a:p>
          <a:p>
            <a:pPr marL="216000" indent="-216000">
              <a:lnSpc>
                <a:spcPct val="120000"/>
              </a:lnSpc>
              <a:spcAft>
                <a:spcPts val="1001"/>
              </a:spcAft>
              <a:buClr>
                <a:srgbClr val="000000"/>
              </a:buClr>
              <a:buSzPct val="80000"/>
              <a:buFont typeface="Symbol"/>
              <a:buChar char=""/>
              <a:tabLst>
                <a:tab pos="457200" algn="l"/>
              </a:tabLst>
            </a:pPr>
            <a:r>
              <a:rPr lang="en-US" sz="1400" b="0" strike="noStrike" spc="-1">
                <a:solidFill>
                  <a:srgbClr val="000000"/>
                </a:solidFill>
                <a:latin typeface="Arial Rounded MT Bold"/>
                <a:ea typeface="DejaVu Sans"/>
              </a:rPr>
              <a:t> construction, deployment, maintenance, simulation and data analysis. </a:t>
            </a:r>
            <a:endParaRPr lang="en-US" sz="1400" b="0" strike="noStrike" spc="-1">
              <a:latin typeface="Arial"/>
            </a:endParaRPr>
          </a:p>
          <a:p>
            <a:pPr marL="216000" indent="-216000">
              <a:lnSpc>
                <a:spcPct val="120000"/>
              </a:lnSpc>
              <a:spcAft>
                <a:spcPts val="1001"/>
              </a:spcAft>
              <a:buClr>
                <a:srgbClr val="000000"/>
              </a:buClr>
              <a:buSzPct val="80000"/>
              <a:buFont typeface="Symbol"/>
              <a:buChar char=""/>
              <a:tabLst>
                <a:tab pos="457200" algn="l"/>
              </a:tabLst>
            </a:pPr>
            <a:r>
              <a:rPr lang="en-US" sz="1400" b="0" strike="noStrike" spc="-1">
                <a:solidFill>
                  <a:srgbClr val="000000"/>
                </a:solidFill>
                <a:latin typeface="Arial Rounded MT Bold"/>
                <a:ea typeface="DejaVu Sans"/>
              </a:rPr>
              <a:t>Major results expected</a:t>
            </a:r>
            <a:endParaRPr lang="en-US" sz="1400" b="0" strike="noStrike" spc="-1">
              <a:latin typeface="Arial"/>
            </a:endParaRPr>
          </a:p>
        </p:txBody>
      </p:sp>
      <p:sp>
        <p:nvSpPr>
          <p:cNvPr id="445" name="Прямоугольник 31"/>
          <p:cNvSpPr/>
          <p:nvPr/>
        </p:nvSpPr>
        <p:spPr>
          <a:xfrm>
            <a:off x="7226280" y="1389600"/>
            <a:ext cx="4615560" cy="2515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20000"/>
              </a:lnSpc>
              <a:spcAft>
                <a:spcPts val="1001"/>
              </a:spcAft>
              <a:buNone/>
              <a:tabLst>
                <a:tab pos="457200" algn="l"/>
              </a:tabLst>
            </a:pPr>
            <a:r>
              <a:rPr lang="en-US" sz="1400" b="0" strike="noStrike" spc="-1" dirty="0">
                <a:solidFill>
                  <a:srgbClr val="FF0000"/>
                </a:solidFill>
                <a:latin typeface="Arial Rounded MT Bold"/>
                <a:ea typeface="DejaVu Sans"/>
              </a:rPr>
              <a:t>GERDA: </a:t>
            </a:r>
            <a:r>
              <a:rPr lang="en-US" sz="1400" b="0" strike="noStrike" spc="-1" dirty="0">
                <a:solidFill>
                  <a:srgbClr val="000000"/>
                </a:solidFill>
                <a:latin typeface="Arial Rounded MT Bold"/>
                <a:ea typeface="DejaVu Sans"/>
              </a:rPr>
              <a:t>involvement in possible major discovery, maintain gained experience on muon veto design and fabrication</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new experience with scintillation and veto system of liquid argon </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automation of detectors movement in the gloves box</a:t>
            </a:r>
            <a:endParaRPr lang="en-US" sz="1400" b="0" strike="noStrike" spc="-1" dirty="0">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dirty="0">
                <a:solidFill>
                  <a:srgbClr val="000000"/>
                </a:solidFill>
                <a:latin typeface="Arial Rounded MT Bold"/>
                <a:ea typeface="DejaVu Sans"/>
              </a:rPr>
              <a:t> data analysis</a:t>
            </a:r>
            <a:endParaRPr lang="en-US" sz="1400" b="0" strike="noStrike" spc="-1" dirty="0">
              <a:latin typeface="Arial"/>
            </a:endParaRPr>
          </a:p>
        </p:txBody>
      </p:sp>
    </p:spTree>
    <p:extLst>
      <p:ext uri="{BB962C8B-B14F-4D97-AF65-F5344CB8AC3E}">
        <p14:creationId xmlns:p14="http://schemas.microsoft.com/office/powerpoint/2010/main" val="18014703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6" name="Прямоугольник 32"/>
          <p:cNvSpPr/>
          <p:nvPr/>
        </p:nvSpPr>
        <p:spPr>
          <a:xfrm>
            <a:off x="257400" y="214200"/>
            <a:ext cx="450828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1" strike="noStrike" spc="-1">
                <a:solidFill>
                  <a:srgbClr val="FF0000"/>
                </a:solidFill>
                <a:latin typeface="Calibri"/>
                <a:ea typeface="DejaVu Sans"/>
              </a:rPr>
              <a:t>Neutrino and astroparticle physics</a:t>
            </a:r>
            <a:endParaRPr lang="en-US" sz="2400" b="0" strike="noStrike" spc="-1">
              <a:latin typeface="Arial"/>
            </a:endParaRPr>
          </a:p>
        </p:txBody>
      </p:sp>
      <p:sp>
        <p:nvSpPr>
          <p:cNvPr id="447" name="TextBox 2"/>
          <p:cNvSpPr/>
          <p:nvPr/>
        </p:nvSpPr>
        <p:spPr>
          <a:xfrm>
            <a:off x="6347880" y="74520"/>
            <a:ext cx="4554360" cy="448200"/>
          </a:xfrm>
          <a:prstGeom prst="rect">
            <a:avLst/>
          </a:prstGeom>
          <a:noFill/>
          <a:ln w="0">
            <a:noFill/>
          </a:ln>
          <a:effectLst>
            <a:outerShdw blurRad="50760" dist="50760" dir="5400000" algn="ctr" rotWithShape="0">
              <a:srgbClr val="000000">
                <a:alpha val="43000"/>
              </a:srgbClr>
            </a:outerShdw>
          </a:effectLst>
        </p:spPr>
        <p:style>
          <a:lnRef idx="0">
            <a:scrgbClr r="0" g="0" b="0"/>
          </a:lnRef>
          <a:fillRef idx="0">
            <a:scrgbClr r="0" g="0" b="0"/>
          </a:fillRef>
          <a:effectRef idx="0">
            <a:scrgbClr r="0" g="0" b="0"/>
          </a:effectRef>
          <a:fontRef idx="minor"/>
        </p:style>
        <p:txBody>
          <a:bodyPr lIns="82800" tIns="41400" rIns="82800" bIns="41400" anchor="t">
            <a:spAutoFit/>
          </a:bodyPr>
          <a:lstStyle/>
          <a:p>
            <a:pPr>
              <a:lnSpc>
                <a:spcPct val="100000"/>
              </a:lnSpc>
              <a:buNone/>
            </a:pPr>
            <a:r>
              <a:rPr lang="en-US" sz="2400" b="1" u="sng" strike="noStrike" spc="-1">
                <a:solidFill>
                  <a:srgbClr val="000000"/>
                </a:solidFill>
                <a:uFillTx/>
                <a:latin typeface="Times New Roman"/>
                <a:ea typeface="DejaVu Sans"/>
              </a:rPr>
              <a:t>Dark Matter discovery</a:t>
            </a:r>
            <a:endParaRPr lang="en-US" sz="2400" b="0" strike="noStrike" spc="-1">
              <a:latin typeface="Arial"/>
            </a:endParaRPr>
          </a:p>
        </p:txBody>
      </p:sp>
      <p:sp>
        <p:nvSpPr>
          <p:cNvPr id="448" name="Прямоугольник 33"/>
          <p:cNvSpPr/>
          <p:nvPr/>
        </p:nvSpPr>
        <p:spPr>
          <a:xfrm>
            <a:off x="8164800" y="4254840"/>
            <a:ext cx="3580920" cy="174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20000"/>
              </a:lnSpc>
              <a:spcAft>
                <a:spcPts val="1001"/>
              </a:spcAft>
              <a:buNone/>
              <a:tabLst>
                <a:tab pos="457200" algn="l"/>
              </a:tabLst>
            </a:pPr>
            <a:r>
              <a:rPr lang="en-US" sz="1400" b="0" strike="noStrike" spc="-1">
                <a:solidFill>
                  <a:srgbClr val="FF0000"/>
                </a:solidFill>
                <a:latin typeface="Arial Rounded MT Bold"/>
                <a:ea typeface="DejaVu Sans"/>
              </a:rPr>
              <a:t>DarkSide: </a:t>
            </a:r>
            <a:r>
              <a:rPr lang="en-US" sz="1400" b="0" strike="noStrike" spc="-1">
                <a:solidFill>
                  <a:srgbClr val="000000"/>
                </a:solidFill>
                <a:latin typeface="Arial Rounded MT Bold"/>
                <a:ea typeface="DejaVu Sans"/>
              </a:rPr>
              <a:t>Gain new experience detector design</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 data analysis, </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background calculations,</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 calibrations.  </a:t>
            </a:r>
            <a:endParaRPr lang="en-US" sz="1400" b="0" strike="noStrike" spc="-1">
              <a:latin typeface="Arial"/>
            </a:endParaRPr>
          </a:p>
        </p:txBody>
      </p:sp>
      <p:sp>
        <p:nvSpPr>
          <p:cNvPr id="449" name="Прямоугольник 34"/>
          <p:cNvSpPr/>
          <p:nvPr/>
        </p:nvSpPr>
        <p:spPr>
          <a:xfrm>
            <a:off x="4350240" y="689040"/>
            <a:ext cx="7929720" cy="121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gn="just">
              <a:lnSpc>
                <a:spcPct val="120000"/>
              </a:lnSpc>
              <a:spcAft>
                <a:spcPts val="1001"/>
              </a:spcAft>
              <a:buClr>
                <a:srgbClr val="000000"/>
              </a:buClr>
              <a:buFont typeface="ntxsups"/>
              <a:buChar char="•"/>
              <a:tabLst>
                <a:tab pos="457200" algn="l"/>
              </a:tabLst>
            </a:pPr>
            <a:r>
              <a:rPr lang="en-US" sz="1600" b="0" strike="noStrike" spc="-1">
                <a:solidFill>
                  <a:srgbClr val="000000"/>
                </a:solidFill>
                <a:latin typeface="Arial Rounded MT Bold"/>
                <a:ea typeface="DejaVu Sans"/>
              </a:rPr>
              <a:t>Existence of the dark matter particles: </a:t>
            </a:r>
            <a:r>
              <a:rPr lang="en-US" sz="1600" b="0" strike="noStrike" spc="-1">
                <a:solidFill>
                  <a:srgbClr val="FF0000"/>
                </a:solidFill>
                <a:latin typeface="Arial Rounded MT Bold"/>
                <a:ea typeface="DejaVu Sans"/>
              </a:rPr>
              <a:t>DarkSide</a:t>
            </a:r>
            <a:r>
              <a:rPr lang="en-US" sz="1600" b="0" strike="noStrike" spc="-1">
                <a:solidFill>
                  <a:srgbClr val="000000"/>
                </a:solidFill>
                <a:latin typeface="Arial Rounded MT Bold"/>
                <a:ea typeface="DejaVu Sans"/>
              </a:rPr>
              <a:t>, </a:t>
            </a:r>
            <a:r>
              <a:rPr lang="en-US" sz="1600" b="0" strike="noStrike" spc="-1">
                <a:solidFill>
                  <a:srgbClr val="FF0000"/>
                </a:solidFill>
                <a:latin typeface="Arial Rounded MT Bold"/>
                <a:ea typeface="DejaVu Sans"/>
              </a:rPr>
              <a:t>EDELWEISS</a:t>
            </a:r>
            <a:endParaRPr lang="en-US" sz="1600" b="0" strike="noStrike" spc="-1">
              <a:latin typeface="Arial"/>
            </a:endParaRPr>
          </a:p>
          <a:p>
            <a:pPr marL="343080" indent="-343080" algn="just">
              <a:lnSpc>
                <a:spcPct val="120000"/>
              </a:lnSpc>
              <a:spcAft>
                <a:spcPts val="1001"/>
              </a:spcAft>
              <a:buClr>
                <a:srgbClr val="000000"/>
              </a:buClr>
              <a:buFont typeface="ntxsups"/>
              <a:buChar char="•"/>
              <a:tabLst>
                <a:tab pos="457200" algn="l"/>
              </a:tabLst>
            </a:pPr>
            <a:r>
              <a:rPr lang="en-US" sz="1600" b="0" strike="noStrike" spc="-1">
                <a:solidFill>
                  <a:srgbClr val="000000"/>
                </a:solidFill>
                <a:latin typeface="Arial Rounded MT Bold"/>
                <a:ea typeface="DejaVu Sans"/>
              </a:rPr>
              <a:t>Sources of high-energy (exceeding tens of TeV) gammas: </a:t>
            </a:r>
            <a:r>
              <a:rPr lang="en-US" sz="1600" b="0" strike="noStrike" spc="-1">
                <a:solidFill>
                  <a:srgbClr val="FF0000"/>
                </a:solidFill>
                <a:latin typeface="Arial Rounded MT Bold"/>
                <a:ea typeface="DejaVu Sans"/>
              </a:rPr>
              <a:t>TAIGA</a:t>
            </a:r>
            <a:endParaRPr lang="en-US" sz="1600" b="0" strike="noStrike" spc="-1">
              <a:latin typeface="Arial"/>
            </a:endParaRPr>
          </a:p>
          <a:p>
            <a:pPr marL="343080" indent="-343080" algn="just">
              <a:lnSpc>
                <a:spcPct val="120000"/>
              </a:lnSpc>
              <a:spcAft>
                <a:spcPts val="1001"/>
              </a:spcAft>
              <a:buClr>
                <a:srgbClr val="000000"/>
              </a:buClr>
              <a:buFont typeface="ntxsups"/>
              <a:buChar char="•"/>
              <a:tabLst>
                <a:tab pos="457200" algn="l"/>
              </a:tabLst>
            </a:pPr>
            <a:r>
              <a:rPr lang="en-US" sz="1600" b="0" strike="noStrike" spc="-1">
                <a:solidFill>
                  <a:srgbClr val="000000"/>
                </a:solidFill>
                <a:latin typeface="Arial Rounded MT Bold"/>
                <a:ea typeface="DejaVu Sans"/>
              </a:rPr>
              <a:t>Determination of nuclear matrix elements via muon capture: </a:t>
            </a:r>
            <a:r>
              <a:rPr lang="en-US" sz="1600" b="0" strike="noStrike" spc="-1">
                <a:solidFill>
                  <a:srgbClr val="FF0000"/>
                </a:solidFill>
                <a:latin typeface="Arial Rounded MT Bold"/>
                <a:ea typeface="DejaVu Sans"/>
              </a:rPr>
              <a:t>MONUMENT</a:t>
            </a:r>
            <a:endParaRPr lang="en-US" sz="1600" b="0" strike="noStrike" spc="-1">
              <a:latin typeface="Arial"/>
            </a:endParaRPr>
          </a:p>
        </p:txBody>
      </p:sp>
      <p:sp>
        <p:nvSpPr>
          <p:cNvPr id="450" name="Прямоугольник 35"/>
          <p:cNvSpPr/>
          <p:nvPr/>
        </p:nvSpPr>
        <p:spPr>
          <a:xfrm>
            <a:off x="444960" y="3160080"/>
            <a:ext cx="3424320" cy="2387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20000"/>
              </a:lnSpc>
              <a:spcAft>
                <a:spcPts val="1001"/>
              </a:spcAft>
              <a:buNone/>
              <a:tabLst>
                <a:tab pos="457200" algn="l"/>
              </a:tabLst>
            </a:pPr>
            <a:r>
              <a:rPr lang="en-US" sz="1400" b="0" strike="noStrike" spc="-1">
                <a:solidFill>
                  <a:srgbClr val="FF0000"/>
                </a:solidFill>
                <a:latin typeface="Arial Rounded MT Bold"/>
                <a:ea typeface="DejaVu Sans"/>
              </a:rPr>
              <a:t>EDELWEISS: </a:t>
            </a:r>
            <a:r>
              <a:rPr lang="en-US" sz="1400" b="0" strike="noStrike" spc="-1">
                <a:solidFill>
                  <a:srgbClr val="000000"/>
                </a:solidFill>
                <a:latin typeface="Arial Rounded MT Bold"/>
                <a:ea typeface="DejaVu Sans"/>
              </a:rPr>
              <a:t>Gain new experience with </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cryogenic system, </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muon veto, </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selection and production of low radioactivity materials,</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 measurements, calibration and data analysis</a:t>
            </a:r>
            <a:endParaRPr lang="en-US" sz="1400" b="0" strike="noStrike" spc="-1">
              <a:latin typeface="Arial"/>
            </a:endParaRPr>
          </a:p>
        </p:txBody>
      </p:sp>
      <p:sp>
        <p:nvSpPr>
          <p:cNvPr id="451" name="Прямоугольник 36"/>
          <p:cNvSpPr/>
          <p:nvPr/>
        </p:nvSpPr>
        <p:spPr>
          <a:xfrm>
            <a:off x="3870720" y="2027520"/>
            <a:ext cx="4255920" cy="1621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20000"/>
              </a:lnSpc>
              <a:spcAft>
                <a:spcPts val="1001"/>
              </a:spcAft>
              <a:buNone/>
              <a:tabLst>
                <a:tab pos="457200" algn="l"/>
              </a:tabLst>
            </a:pPr>
            <a:r>
              <a:rPr lang="en-US" sz="1400" b="0" strike="noStrike" spc="-1">
                <a:solidFill>
                  <a:srgbClr val="FF0000"/>
                </a:solidFill>
                <a:latin typeface="Arial Rounded MT Bold"/>
                <a:ea typeface="DejaVu Sans"/>
              </a:rPr>
              <a:t>TAIGA: </a:t>
            </a:r>
            <a:r>
              <a:rPr lang="en-US" sz="1400" b="0" strike="noStrike" spc="-1">
                <a:solidFill>
                  <a:srgbClr val="000000"/>
                </a:solidFill>
                <a:latin typeface="Arial Rounded MT Bold"/>
                <a:ea typeface="DejaVu Sans"/>
              </a:rPr>
              <a:t>New experience in </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design,  fabrication, calibrations, commissioning and maintenance of Imaging Atmospheric Cherenkov Telescopes (IACT) </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Simulation and data analysis. </a:t>
            </a:r>
            <a:endParaRPr lang="en-US" sz="1400" b="0" strike="noStrike" spc="-1">
              <a:latin typeface="Arial"/>
            </a:endParaRPr>
          </a:p>
        </p:txBody>
      </p:sp>
      <p:pic>
        <p:nvPicPr>
          <p:cNvPr id="452" name="Picture 16" descr="Гамма-обсерватория TAIGA: ловушка площадью несколько квадратных километров  – Наука – Коммерсантъ"/>
          <p:cNvPicPr/>
          <p:nvPr/>
        </p:nvPicPr>
        <p:blipFill>
          <a:blip r:embed="rId2"/>
          <a:stretch/>
        </p:blipFill>
        <p:spPr>
          <a:xfrm>
            <a:off x="3707280" y="4084920"/>
            <a:ext cx="3706920" cy="2082600"/>
          </a:xfrm>
          <a:prstGeom prst="rect">
            <a:avLst/>
          </a:prstGeom>
          <a:ln w="0">
            <a:noFill/>
          </a:ln>
        </p:spPr>
      </p:pic>
      <p:pic>
        <p:nvPicPr>
          <p:cNvPr id="453" name="Picture 18" descr="DarkSide-50 - новый эксперимент по поискам частиц неуловимой темной материи  » DailyTechInfo - Новости науки и технологий, новинки техники."/>
          <p:cNvPicPr/>
          <p:nvPr/>
        </p:nvPicPr>
        <p:blipFill>
          <a:blip r:embed="rId3"/>
          <a:stretch/>
        </p:blipFill>
        <p:spPr>
          <a:xfrm>
            <a:off x="8128080" y="2037240"/>
            <a:ext cx="3090960" cy="1854000"/>
          </a:xfrm>
          <a:prstGeom prst="rect">
            <a:avLst/>
          </a:prstGeom>
          <a:ln w="0">
            <a:noFill/>
          </a:ln>
        </p:spPr>
      </p:pic>
      <p:pic>
        <p:nvPicPr>
          <p:cNvPr id="454" name="Picture 19" descr="EDELWEISS II"/>
          <p:cNvPicPr/>
          <p:nvPr/>
        </p:nvPicPr>
        <p:blipFill>
          <a:blip r:embed="rId4"/>
          <a:stretch/>
        </p:blipFill>
        <p:spPr>
          <a:xfrm>
            <a:off x="444960" y="676080"/>
            <a:ext cx="3014280" cy="2511720"/>
          </a:xfrm>
          <a:prstGeom prst="rect">
            <a:avLst/>
          </a:prstGeom>
          <a:ln w="0">
            <a:noFill/>
          </a:ln>
        </p:spPr>
      </p:pic>
      <p:sp>
        <p:nvSpPr>
          <p:cNvPr id="455" name="TextBox 50"/>
          <p:cNvSpPr/>
          <p:nvPr/>
        </p:nvSpPr>
        <p:spPr>
          <a:xfrm>
            <a:off x="2292120" y="786960"/>
            <a:ext cx="120528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EDELWEISS</a:t>
            </a:r>
            <a:endParaRPr lang="en-US" sz="1600" b="0" strike="noStrike" spc="-1">
              <a:latin typeface="Arial"/>
            </a:endParaRPr>
          </a:p>
        </p:txBody>
      </p:sp>
      <p:sp>
        <p:nvSpPr>
          <p:cNvPr id="456" name="TextBox 51"/>
          <p:cNvSpPr/>
          <p:nvPr/>
        </p:nvSpPr>
        <p:spPr>
          <a:xfrm>
            <a:off x="6271920" y="4149000"/>
            <a:ext cx="75888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TAIGA</a:t>
            </a:r>
            <a:endParaRPr lang="en-US" sz="1600" b="0" strike="noStrike" spc="-1">
              <a:latin typeface="Arial"/>
            </a:endParaRPr>
          </a:p>
        </p:txBody>
      </p:sp>
      <p:sp>
        <p:nvSpPr>
          <p:cNvPr id="457" name="TextBox 52"/>
          <p:cNvSpPr/>
          <p:nvPr/>
        </p:nvSpPr>
        <p:spPr>
          <a:xfrm>
            <a:off x="9955800" y="3429000"/>
            <a:ext cx="120528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DarkSide</a:t>
            </a:r>
            <a:endParaRPr lang="en-US" sz="1600" b="0" strike="noStrike" spc="-1">
              <a:latin typeface="Arial"/>
            </a:endParaRPr>
          </a:p>
        </p:txBody>
      </p:sp>
    </p:spTree>
    <p:extLst>
      <p:ext uri="{BB962C8B-B14F-4D97-AF65-F5344CB8AC3E}">
        <p14:creationId xmlns:p14="http://schemas.microsoft.com/office/powerpoint/2010/main" val="39311410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Скругленный прямоугольник 51"/>
          <p:cNvSpPr/>
          <p:nvPr/>
        </p:nvSpPr>
        <p:spPr>
          <a:xfrm>
            <a:off x="1143732" y="2005137"/>
            <a:ext cx="6798922" cy="355901"/>
          </a:xfrm>
          <a:prstGeom prst="roundRect">
            <a:avLst>
              <a:gd name="adj" fmla="val 16667"/>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61" name="TextBox 17"/>
          <p:cNvSpPr/>
          <p:nvPr/>
        </p:nvSpPr>
        <p:spPr>
          <a:xfrm>
            <a:off x="562868" y="111951"/>
            <a:ext cx="10747165" cy="2303645"/>
          </a:xfrm>
          <a:prstGeom prst="rect">
            <a:avLst/>
          </a:prstGeom>
          <a:solidFill>
            <a:schemeClr val="tx2">
              <a:lumMod val="20000"/>
              <a:lumOff val="80000"/>
            </a:schemeClr>
          </a:solidFill>
          <a:ln w="0">
            <a:solidFill>
              <a:srgbClr val="4F81BD">
                <a:shade val="50000"/>
              </a:srgbClr>
            </a:solid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2400" b="1" spc="-1" dirty="0">
                <a:solidFill>
                  <a:srgbClr val="000099"/>
                </a:solidFill>
                <a:latin typeface="Arial"/>
                <a:ea typeface="DejaVu Sans"/>
              </a:rPr>
              <a:t>THEORETICAL  PHYSICS (BLTP)</a:t>
            </a:r>
            <a:endParaRPr lang="en-US" sz="2400" spc="-1" dirty="0">
              <a:latin typeface="Arial"/>
            </a:endParaRPr>
          </a:p>
          <a:p>
            <a:pPr algn="ctr">
              <a:lnSpc>
                <a:spcPct val="100000"/>
              </a:lnSpc>
              <a:buNone/>
            </a:pPr>
            <a:endParaRPr lang="en-US" sz="2400" spc="-1" dirty="0">
              <a:latin typeface="Arial"/>
            </a:endParaRPr>
          </a:p>
          <a:p>
            <a:pPr algn="ctr">
              <a:lnSpc>
                <a:spcPct val="100000"/>
              </a:lnSpc>
              <a:buNone/>
            </a:pPr>
            <a:endParaRPr lang="en-US" sz="2400" spc="-1" dirty="0">
              <a:latin typeface="Arial"/>
            </a:endParaRPr>
          </a:p>
          <a:p>
            <a:pPr algn="ctr">
              <a:lnSpc>
                <a:spcPct val="100000"/>
              </a:lnSpc>
              <a:buNone/>
            </a:pPr>
            <a:endParaRPr lang="en-US" sz="2400" spc="-1" dirty="0">
              <a:latin typeface="Arial"/>
            </a:endParaRPr>
          </a:p>
          <a:p>
            <a:pPr algn="ctr">
              <a:lnSpc>
                <a:spcPct val="100000"/>
              </a:lnSpc>
              <a:buNone/>
            </a:pPr>
            <a:endParaRPr lang="en-US" sz="2400" spc="-1" dirty="0">
              <a:latin typeface="Arial"/>
            </a:endParaRPr>
          </a:p>
          <a:p>
            <a:pPr algn="ctr">
              <a:lnSpc>
                <a:spcPct val="100000"/>
              </a:lnSpc>
              <a:buNone/>
            </a:pPr>
            <a:endParaRPr lang="en-US" sz="2400" spc="-1" dirty="0">
              <a:latin typeface="Arial"/>
            </a:endParaRPr>
          </a:p>
        </p:txBody>
      </p:sp>
      <p:sp>
        <p:nvSpPr>
          <p:cNvPr id="62" name="Скругленный прямоугольник 23"/>
          <p:cNvSpPr/>
          <p:nvPr/>
        </p:nvSpPr>
        <p:spPr>
          <a:xfrm>
            <a:off x="8916954" y="557923"/>
            <a:ext cx="2163530" cy="1117355"/>
          </a:xfrm>
          <a:prstGeom prst="roundRect">
            <a:avLst>
              <a:gd name="adj" fmla="val 16667"/>
            </a:avLst>
          </a:prstGeom>
          <a:solidFill>
            <a:schemeClr val="bg2">
              <a:lumMod val="75000"/>
            </a:schemeClr>
          </a:solidFill>
          <a:ln>
            <a:solidFill>
              <a:srgbClr val="EEECE1">
                <a:lumMod val="10000"/>
              </a:srgbClr>
            </a:solidFill>
          </a:ln>
        </p:spPr>
        <p:style>
          <a:lnRef idx="2">
            <a:schemeClr val="accent1">
              <a:shade val="50000"/>
            </a:schemeClr>
          </a:lnRef>
          <a:fillRef idx="1">
            <a:schemeClr val="accent1"/>
          </a:fillRef>
          <a:effectRef idx="0">
            <a:schemeClr val="accent1"/>
          </a:effectRef>
          <a:fontRef idx="minor"/>
        </p:style>
      </p:sp>
      <p:sp>
        <p:nvSpPr>
          <p:cNvPr id="63" name="Скругленный прямоугольник 22"/>
          <p:cNvSpPr/>
          <p:nvPr/>
        </p:nvSpPr>
        <p:spPr>
          <a:xfrm>
            <a:off x="647554" y="557923"/>
            <a:ext cx="2163530" cy="1117355"/>
          </a:xfrm>
          <a:prstGeom prst="roundRect">
            <a:avLst>
              <a:gd name="adj" fmla="val 16667"/>
            </a:avLst>
          </a:prstGeom>
          <a:solidFill>
            <a:schemeClr val="accent4">
              <a:lumMod val="20000"/>
              <a:lumOff val="80000"/>
            </a:schemeClr>
          </a:solidFill>
          <a:ln>
            <a:solidFill>
              <a:srgbClr val="8064A2">
                <a:lumMod val="75000"/>
              </a:srgbClr>
            </a:solidFill>
          </a:ln>
        </p:spPr>
        <p:style>
          <a:lnRef idx="2">
            <a:schemeClr val="accent1">
              <a:shade val="50000"/>
            </a:schemeClr>
          </a:lnRef>
          <a:fillRef idx="1">
            <a:schemeClr val="accent1"/>
          </a:fillRef>
          <a:effectRef idx="0">
            <a:schemeClr val="accent1"/>
          </a:effectRef>
          <a:fontRef idx="minor"/>
        </p:style>
      </p:sp>
      <p:sp>
        <p:nvSpPr>
          <p:cNvPr id="64" name="Скругленный прямоугольник 21"/>
          <p:cNvSpPr/>
          <p:nvPr/>
        </p:nvSpPr>
        <p:spPr>
          <a:xfrm>
            <a:off x="6168705" y="557923"/>
            <a:ext cx="2163530" cy="1117355"/>
          </a:xfrm>
          <a:prstGeom prst="roundRect">
            <a:avLst>
              <a:gd name="adj" fmla="val 16667"/>
            </a:avLst>
          </a:prstGeom>
          <a:solidFill>
            <a:schemeClr val="accent1">
              <a:lumMod val="20000"/>
              <a:lumOff val="80000"/>
            </a:schemeClr>
          </a:solidFill>
          <a:ln>
            <a:solidFill>
              <a:srgbClr val="4F81BD">
                <a:lumMod val="75000"/>
              </a:srgbClr>
            </a:solidFill>
          </a:ln>
        </p:spPr>
        <p:style>
          <a:lnRef idx="2">
            <a:schemeClr val="accent1">
              <a:shade val="50000"/>
            </a:schemeClr>
          </a:lnRef>
          <a:fillRef idx="1">
            <a:schemeClr val="accent1"/>
          </a:fillRef>
          <a:effectRef idx="0">
            <a:schemeClr val="accent1"/>
          </a:effectRef>
          <a:fontRef idx="minor"/>
        </p:style>
      </p:sp>
      <p:sp>
        <p:nvSpPr>
          <p:cNvPr id="65" name="Скругленный прямоугольник 24"/>
          <p:cNvSpPr/>
          <p:nvPr/>
        </p:nvSpPr>
        <p:spPr>
          <a:xfrm>
            <a:off x="3410040" y="557923"/>
            <a:ext cx="2163530" cy="1117355"/>
          </a:xfrm>
          <a:prstGeom prst="roundRect">
            <a:avLst>
              <a:gd name="adj" fmla="val 16667"/>
            </a:avLst>
          </a:prstGeom>
          <a:solidFill>
            <a:schemeClr val="accent3">
              <a:lumMod val="40000"/>
              <a:lumOff val="60000"/>
            </a:schemeClr>
          </a:solidFill>
          <a:ln>
            <a:solidFill>
              <a:srgbClr val="9BBB59">
                <a:lumMod val="50000"/>
              </a:srgbClr>
            </a:solidFill>
          </a:ln>
        </p:spPr>
        <p:style>
          <a:lnRef idx="2">
            <a:schemeClr val="accent1">
              <a:shade val="50000"/>
            </a:schemeClr>
          </a:lnRef>
          <a:fillRef idx="1">
            <a:schemeClr val="accent1"/>
          </a:fillRef>
          <a:effectRef idx="0">
            <a:schemeClr val="accent1"/>
          </a:effectRef>
          <a:fontRef idx="minor"/>
        </p:style>
      </p:sp>
      <p:sp>
        <p:nvSpPr>
          <p:cNvPr id="66" name="TextBox 16"/>
          <p:cNvSpPr/>
          <p:nvPr/>
        </p:nvSpPr>
        <p:spPr>
          <a:xfrm>
            <a:off x="3410040" y="619381"/>
            <a:ext cx="2163530" cy="969439"/>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929" b="1" spc="-1">
                <a:solidFill>
                  <a:srgbClr val="000000"/>
                </a:solidFill>
                <a:latin typeface="Arial"/>
                <a:ea typeface="DejaVu Sans"/>
              </a:rPr>
              <a:t>Theory</a:t>
            </a:r>
            <a:endParaRPr lang="en-US" sz="1929" spc="-1">
              <a:latin typeface="Arial"/>
            </a:endParaRPr>
          </a:p>
          <a:p>
            <a:pPr algn="ctr">
              <a:lnSpc>
                <a:spcPct val="100000"/>
              </a:lnSpc>
              <a:buNone/>
            </a:pPr>
            <a:r>
              <a:rPr lang="en-US" sz="1929" b="1" spc="-1">
                <a:solidFill>
                  <a:srgbClr val="000000"/>
                </a:solidFill>
                <a:latin typeface="Arial"/>
                <a:ea typeface="DejaVu Sans"/>
              </a:rPr>
              <a:t>of  Atomic</a:t>
            </a:r>
            <a:endParaRPr lang="en-US" sz="1929" spc="-1">
              <a:latin typeface="Arial"/>
            </a:endParaRPr>
          </a:p>
          <a:p>
            <a:pPr algn="ctr">
              <a:lnSpc>
                <a:spcPct val="100000"/>
              </a:lnSpc>
              <a:buNone/>
            </a:pPr>
            <a:r>
              <a:rPr lang="en-US" sz="1929" b="1" spc="-1">
                <a:solidFill>
                  <a:srgbClr val="000000"/>
                </a:solidFill>
                <a:latin typeface="Arial"/>
                <a:ea typeface="DejaVu Sans"/>
              </a:rPr>
              <a:t>Nucleus</a:t>
            </a:r>
            <a:endParaRPr lang="en-US" sz="1929" spc="-1">
              <a:latin typeface="Arial"/>
            </a:endParaRPr>
          </a:p>
        </p:txBody>
      </p:sp>
      <p:sp>
        <p:nvSpPr>
          <p:cNvPr id="67" name="TextBox 18"/>
          <p:cNvSpPr/>
          <p:nvPr/>
        </p:nvSpPr>
        <p:spPr>
          <a:xfrm>
            <a:off x="647554" y="619381"/>
            <a:ext cx="2163530" cy="969439"/>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929" b="1" spc="-1">
                <a:solidFill>
                  <a:srgbClr val="000000"/>
                </a:solidFill>
                <a:latin typeface="Arial"/>
                <a:ea typeface="DejaVu Sans"/>
              </a:rPr>
              <a:t>Theory of</a:t>
            </a:r>
            <a:endParaRPr lang="en-US" sz="1929" spc="-1">
              <a:latin typeface="Arial"/>
            </a:endParaRPr>
          </a:p>
          <a:p>
            <a:pPr algn="ctr">
              <a:lnSpc>
                <a:spcPct val="100000"/>
              </a:lnSpc>
              <a:buNone/>
            </a:pPr>
            <a:r>
              <a:rPr lang="en-US" sz="1929" b="1" spc="-1">
                <a:solidFill>
                  <a:srgbClr val="000000"/>
                </a:solidFill>
                <a:latin typeface="Arial"/>
                <a:ea typeface="DejaVu Sans"/>
              </a:rPr>
              <a:t>Fundamental</a:t>
            </a:r>
            <a:endParaRPr lang="en-US" sz="1929" spc="-1">
              <a:latin typeface="Arial"/>
            </a:endParaRPr>
          </a:p>
          <a:p>
            <a:pPr algn="ctr">
              <a:lnSpc>
                <a:spcPct val="100000"/>
              </a:lnSpc>
              <a:buNone/>
            </a:pPr>
            <a:r>
              <a:rPr lang="en-US" sz="1929" b="1" spc="-1">
                <a:solidFill>
                  <a:srgbClr val="000000"/>
                </a:solidFill>
                <a:latin typeface="Arial"/>
                <a:ea typeface="DejaVu Sans"/>
              </a:rPr>
              <a:t>Interactions</a:t>
            </a:r>
            <a:endParaRPr lang="en-US" sz="1929" spc="-1">
              <a:latin typeface="Arial"/>
            </a:endParaRPr>
          </a:p>
        </p:txBody>
      </p:sp>
      <p:sp>
        <p:nvSpPr>
          <p:cNvPr id="68" name="TextBox 19"/>
          <p:cNvSpPr/>
          <p:nvPr/>
        </p:nvSpPr>
        <p:spPr>
          <a:xfrm>
            <a:off x="6168705" y="619381"/>
            <a:ext cx="2163530" cy="969439"/>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929" b="1" spc="-1">
                <a:solidFill>
                  <a:srgbClr val="000000"/>
                </a:solidFill>
                <a:latin typeface="Arial"/>
                <a:ea typeface="DejaVu Sans"/>
              </a:rPr>
              <a:t>Theory of</a:t>
            </a:r>
            <a:endParaRPr lang="en-US" sz="1929" spc="-1">
              <a:latin typeface="Arial"/>
            </a:endParaRPr>
          </a:p>
          <a:p>
            <a:pPr algn="ctr">
              <a:lnSpc>
                <a:spcPct val="100000"/>
              </a:lnSpc>
              <a:buNone/>
            </a:pPr>
            <a:r>
              <a:rPr lang="en-US" sz="1929" b="1" spc="-1">
                <a:solidFill>
                  <a:srgbClr val="000000"/>
                </a:solidFill>
                <a:latin typeface="Arial"/>
                <a:ea typeface="DejaVu Sans"/>
              </a:rPr>
              <a:t>Condensed</a:t>
            </a:r>
            <a:endParaRPr lang="en-US" sz="1929" spc="-1">
              <a:latin typeface="Arial"/>
            </a:endParaRPr>
          </a:p>
          <a:p>
            <a:pPr algn="ctr">
              <a:lnSpc>
                <a:spcPct val="100000"/>
              </a:lnSpc>
              <a:buNone/>
            </a:pPr>
            <a:r>
              <a:rPr lang="en-US" sz="1929" b="1" spc="-1">
                <a:solidFill>
                  <a:srgbClr val="000000"/>
                </a:solidFill>
                <a:latin typeface="Arial"/>
                <a:ea typeface="DejaVu Sans"/>
              </a:rPr>
              <a:t>Matter</a:t>
            </a:r>
            <a:endParaRPr lang="en-US" sz="1929" spc="-1">
              <a:latin typeface="Arial"/>
            </a:endParaRPr>
          </a:p>
        </p:txBody>
      </p:sp>
      <p:sp>
        <p:nvSpPr>
          <p:cNvPr id="69" name="TextBox 20"/>
          <p:cNvSpPr/>
          <p:nvPr/>
        </p:nvSpPr>
        <p:spPr>
          <a:xfrm>
            <a:off x="8916954" y="619381"/>
            <a:ext cx="2163530" cy="969439"/>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929" b="1" spc="-1">
                <a:solidFill>
                  <a:srgbClr val="000000"/>
                </a:solidFill>
                <a:latin typeface="Arial"/>
                <a:ea typeface="DejaVu Sans"/>
              </a:rPr>
              <a:t>Modern</a:t>
            </a:r>
            <a:endParaRPr lang="en-US" sz="1929" spc="-1">
              <a:latin typeface="Arial"/>
            </a:endParaRPr>
          </a:p>
          <a:p>
            <a:pPr algn="ctr">
              <a:lnSpc>
                <a:spcPct val="100000"/>
              </a:lnSpc>
              <a:buNone/>
            </a:pPr>
            <a:r>
              <a:rPr lang="en-US" sz="1929" b="1" spc="-1">
                <a:solidFill>
                  <a:srgbClr val="000000"/>
                </a:solidFill>
                <a:latin typeface="Arial"/>
                <a:ea typeface="DejaVu Sans"/>
              </a:rPr>
              <a:t>Mathematical</a:t>
            </a:r>
            <a:endParaRPr lang="en-US" sz="1929" spc="-1">
              <a:latin typeface="Arial"/>
            </a:endParaRPr>
          </a:p>
          <a:p>
            <a:pPr algn="ctr">
              <a:lnSpc>
                <a:spcPct val="100000"/>
              </a:lnSpc>
              <a:buNone/>
            </a:pPr>
            <a:r>
              <a:rPr lang="en-US" sz="1929" b="1" spc="-1">
                <a:solidFill>
                  <a:srgbClr val="000000"/>
                </a:solidFill>
                <a:latin typeface="Arial"/>
                <a:ea typeface="DejaVu Sans"/>
              </a:rPr>
              <a:t>Physics</a:t>
            </a:r>
            <a:endParaRPr lang="en-US" sz="1929" spc="-1">
              <a:latin typeface="Arial"/>
            </a:endParaRPr>
          </a:p>
        </p:txBody>
      </p:sp>
      <p:sp>
        <p:nvSpPr>
          <p:cNvPr id="70" name="TextBox 41"/>
          <p:cNvSpPr/>
          <p:nvPr/>
        </p:nvSpPr>
        <p:spPr>
          <a:xfrm>
            <a:off x="647554" y="2591592"/>
            <a:ext cx="4926015" cy="592215"/>
          </a:xfrm>
          <a:prstGeom prst="rect">
            <a:avLst/>
          </a:prstGeom>
          <a:solidFill>
            <a:schemeClr val="bg2">
              <a:lumMod val="90000"/>
            </a:schemeClr>
          </a:solidFill>
          <a:ln w="0">
            <a:solidFill>
              <a:srgbClr val="C0504D">
                <a:lumMod val="50000"/>
              </a:srgbClr>
            </a:solid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736" b="1" spc="-1">
                <a:solidFill>
                  <a:srgbClr val="000000"/>
                </a:solidFill>
                <a:latin typeface="Arial"/>
                <a:ea typeface="DejaVu Sans"/>
              </a:rPr>
              <a:t>VBLHEP</a:t>
            </a:r>
            <a:endParaRPr lang="en-US" sz="1736" spc="-1">
              <a:latin typeface="Arial"/>
            </a:endParaRPr>
          </a:p>
          <a:p>
            <a:pPr algn="ctr">
              <a:lnSpc>
                <a:spcPct val="100000"/>
              </a:lnSpc>
              <a:buNone/>
            </a:pPr>
            <a:r>
              <a:rPr lang="en-US" sz="1543" i="1" spc="-1">
                <a:solidFill>
                  <a:srgbClr val="000000"/>
                </a:solidFill>
                <a:latin typeface="Arial"/>
                <a:ea typeface="DejaVu Sans"/>
              </a:rPr>
              <a:t>Hot and dense nuclear matter in heavy-ion collisions</a:t>
            </a:r>
            <a:endParaRPr lang="en-US" sz="1543" spc="-1">
              <a:latin typeface="Arial"/>
            </a:endParaRPr>
          </a:p>
        </p:txBody>
      </p:sp>
      <p:sp>
        <p:nvSpPr>
          <p:cNvPr id="71" name="Двойная стрелка вверх/вниз 42"/>
          <p:cNvSpPr/>
          <p:nvPr/>
        </p:nvSpPr>
        <p:spPr>
          <a:xfrm>
            <a:off x="1540258" y="1675625"/>
            <a:ext cx="286804" cy="915620"/>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72" name="Двойная стрелка вверх/вниз 43"/>
          <p:cNvSpPr/>
          <p:nvPr/>
        </p:nvSpPr>
        <p:spPr>
          <a:xfrm>
            <a:off x="4336771" y="1678750"/>
            <a:ext cx="286804" cy="912495"/>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73" name="Двойная стрелка вверх/вниз 44"/>
          <p:cNvSpPr/>
          <p:nvPr/>
        </p:nvSpPr>
        <p:spPr>
          <a:xfrm>
            <a:off x="7156547" y="1678750"/>
            <a:ext cx="286804" cy="912495"/>
          </a:xfrm>
          <a:prstGeom prst="upDownArrow">
            <a:avLst>
              <a:gd name="adj1" fmla="val 50000"/>
              <a:gd name="adj2" fmla="val 50000"/>
            </a:avLst>
          </a:prstGeom>
          <a:solidFill>
            <a:schemeClr val="tx2">
              <a:lumMod val="60000"/>
              <a:lumOff val="40000"/>
            </a:schemeClr>
          </a:solidFill>
          <a:ln>
            <a:noFill/>
          </a:ln>
        </p:spPr>
        <p:style>
          <a:lnRef idx="2">
            <a:schemeClr val="accent1">
              <a:shade val="50000"/>
            </a:schemeClr>
          </a:lnRef>
          <a:fillRef idx="1">
            <a:schemeClr val="accent1"/>
          </a:fillRef>
          <a:effectRef idx="0">
            <a:schemeClr val="accent1"/>
          </a:effectRef>
          <a:fontRef idx="minor"/>
        </p:style>
      </p:sp>
      <p:sp>
        <p:nvSpPr>
          <p:cNvPr id="74" name="TextBox 45"/>
          <p:cNvSpPr/>
          <p:nvPr/>
        </p:nvSpPr>
        <p:spPr>
          <a:xfrm>
            <a:off x="647554" y="3296797"/>
            <a:ext cx="2163530" cy="592215"/>
          </a:xfrm>
          <a:prstGeom prst="rect">
            <a:avLst/>
          </a:prstGeom>
          <a:solidFill>
            <a:schemeClr val="bg2">
              <a:lumMod val="90000"/>
            </a:schemeClr>
          </a:solidFill>
          <a:ln w="0">
            <a:solidFill>
              <a:srgbClr val="C0504D">
                <a:lumMod val="50000"/>
              </a:srgbClr>
            </a:solid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736" b="1" spc="-1">
                <a:solidFill>
                  <a:srgbClr val="000000"/>
                </a:solidFill>
                <a:latin typeface="Arial"/>
                <a:ea typeface="DejaVu Sans"/>
              </a:rPr>
              <a:t>DLNP</a:t>
            </a:r>
            <a:endParaRPr lang="en-US" sz="1736" spc="-1">
              <a:latin typeface="Arial"/>
            </a:endParaRPr>
          </a:p>
          <a:p>
            <a:pPr algn="ctr">
              <a:lnSpc>
                <a:spcPct val="100000"/>
              </a:lnSpc>
              <a:buNone/>
            </a:pPr>
            <a:r>
              <a:rPr lang="en-US" sz="1543" i="1" spc="-1">
                <a:solidFill>
                  <a:srgbClr val="000000"/>
                </a:solidFill>
                <a:latin typeface="Arial"/>
                <a:ea typeface="DejaVu Sans"/>
              </a:rPr>
              <a:t>Neutrino physics</a:t>
            </a:r>
            <a:endParaRPr lang="en-US" sz="1543" spc="-1">
              <a:latin typeface="Arial"/>
            </a:endParaRPr>
          </a:p>
        </p:txBody>
      </p:sp>
      <p:sp>
        <p:nvSpPr>
          <p:cNvPr id="75" name="TextBox 47"/>
          <p:cNvSpPr/>
          <p:nvPr/>
        </p:nvSpPr>
        <p:spPr>
          <a:xfrm>
            <a:off x="3410040" y="3282214"/>
            <a:ext cx="2163530" cy="829652"/>
          </a:xfrm>
          <a:prstGeom prst="rect">
            <a:avLst/>
          </a:prstGeom>
          <a:solidFill>
            <a:schemeClr val="bg2">
              <a:lumMod val="90000"/>
            </a:schemeClr>
          </a:solidFill>
          <a:ln w="0">
            <a:solidFill>
              <a:srgbClr val="C0504D">
                <a:lumMod val="50000"/>
              </a:srgbClr>
            </a:solid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736" b="1" spc="-1">
                <a:solidFill>
                  <a:srgbClr val="000000"/>
                </a:solidFill>
                <a:latin typeface="Arial"/>
                <a:ea typeface="DejaVu Sans"/>
              </a:rPr>
              <a:t>FLNR</a:t>
            </a:r>
            <a:endParaRPr lang="en-US" sz="1736" spc="-1">
              <a:latin typeface="Arial"/>
            </a:endParaRPr>
          </a:p>
          <a:p>
            <a:pPr algn="ctr">
              <a:lnSpc>
                <a:spcPct val="100000"/>
              </a:lnSpc>
              <a:buNone/>
            </a:pPr>
            <a:r>
              <a:rPr lang="en-US" sz="1543" i="1" spc="-1">
                <a:solidFill>
                  <a:srgbClr val="000000"/>
                </a:solidFill>
                <a:latin typeface="Arial"/>
                <a:ea typeface="DejaVu Sans"/>
              </a:rPr>
              <a:t>Superheavy and exotic nuclei</a:t>
            </a:r>
            <a:endParaRPr lang="en-US" sz="1543" spc="-1">
              <a:latin typeface="Arial"/>
            </a:endParaRPr>
          </a:p>
        </p:txBody>
      </p:sp>
      <p:sp>
        <p:nvSpPr>
          <p:cNvPr id="76" name="TextBox 48"/>
          <p:cNvSpPr/>
          <p:nvPr/>
        </p:nvSpPr>
        <p:spPr>
          <a:xfrm>
            <a:off x="3410040" y="4226306"/>
            <a:ext cx="2163530" cy="829652"/>
          </a:xfrm>
          <a:prstGeom prst="rect">
            <a:avLst/>
          </a:prstGeom>
          <a:solidFill>
            <a:schemeClr val="bg2">
              <a:lumMod val="90000"/>
            </a:schemeClr>
          </a:solidFill>
          <a:ln w="0">
            <a:solidFill>
              <a:srgbClr val="C0504D">
                <a:lumMod val="50000"/>
              </a:srgbClr>
            </a:solid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736" b="1" spc="-1">
                <a:solidFill>
                  <a:srgbClr val="000000"/>
                </a:solidFill>
                <a:latin typeface="Arial"/>
                <a:ea typeface="DejaVu Sans"/>
              </a:rPr>
              <a:t>DLNP</a:t>
            </a:r>
            <a:endParaRPr lang="en-US" sz="1736" spc="-1">
              <a:latin typeface="Arial"/>
            </a:endParaRPr>
          </a:p>
          <a:p>
            <a:pPr algn="ctr">
              <a:lnSpc>
                <a:spcPct val="100000"/>
              </a:lnSpc>
              <a:buNone/>
            </a:pPr>
            <a:r>
              <a:rPr lang="en-US" sz="1543" i="1" spc="-1">
                <a:solidFill>
                  <a:srgbClr val="000000"/>
                </a:solidFill>
                <a:latin typeface="Arial"/>
                <a:ea typeface="DejaVu Sans"/>
              </a:rPr>
              <a:t>Few-body systems,</a:t>
            </a:r>
            <a:endParaRPr lang="en-US" sz="1543" spc="-1">
              <a:latin typeface="Arial"/>
            </a:endParaRPr>
          </a:p>
          <a:p>
            <a:pPr algn="ctr">
              <a:lnSpc>
                <a:spcPct val="100000"/>
              </a:lnSpc>
              <a:buNone/>
            </a:pPr>
            <a:r>
              <a:rPr lang="en-US" sz="1543" i="1" spc="-1">
                <a:solidFill>
                  <a:srgbClr val="000000"/>
                </a:solidFill>
                <a:latin typeface="Arial"/>
                <a:ea typeface="DejaVu Sans"/>
              </a:rPr>
              <a:t>Exotic nuclei</a:t>
            </a:r>
            <a:endParaRPr lang="en-US" sz="1543" spc="-1">
              <a:latin typeface="Arial"/>
            </a:endParaRPr>
          </a:p>
        </p:txBody>
      </p:sp>
      <p:sp>
        <p:nvSpPr>
          <p:cNvPr id="77" name="TextBox 50"/>
          <p:cNvSpPr/>
          <p:nvPr/>
        </p:nvSpPr>
        <p:spPr>
          <a:xfrm>
            <a:off x="1827409" y="2005137"/>
            <a:ext cx="5328791" cy="351734"/>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736" spc="-1" dirty="0" err="1">
                <a:solidFill>
                  <a:srgbClr val="C00000"/>
                </a:solidFill>
                <a:latin typeface="Arial"/>
                <a:ea typeface="DejaVu Sans"/>
              </a:rPr>
              <a:t>Interlaboratory</a:t>
            </a:r>
            <a:r>
              <a:rPr lang="en-US" sz="1736" spc="-1" dirty="0">
                <a:solidFill>
                  <a:srgbClr val="C00000"/>
                </a:solidFill>
                <a:latin typeface="Arial"/>
                <a:ea typeface="DejaVu Sans"/>
              </a:rPr>
              <a:t> cooperation</a:t>
            </a:r>
            <a:endParaRPr lang="en-US" sz="1736" spc="-1" dirty="0">
              <a:solidFill>
                <a:srgbClr val="C00000"/>
              </a:solidFill>
              <a:latin typeface="Arial"/>
            </a:endParaRPr>
          </a:p>
        </p:txBody>
      </p:sp>
      <p:sp>
        <p:nvSpPr>
          <p:cNvPr id="78" name="TextBox 52"/>
          <p:cNvSpPr/>
          <p:nvPr/>
        </p:nvSpPr>
        <p:spPr>
          <a:xfrm>
            <a:off x="6168705" y="2591592"/>
            <a:ext cx="2163530" cy="1067089"/>
          </a:xfrm>
          <a:prstGeom prst="rect">
            <a:avLst/>
          </a:prstGeom>
          <a:solidFill>
            <a:schemeClr val="bg2">
              <a:lumMod val="90000"/>
            </a:schemeClr>
          </a:solidFill>
          <a:ln w="0">
            <a:solidFill>
              <a:srgbClr val="C0504D">
                <a:lumMod val="50000"/>
              </a:srgbClr>
            </a:solid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736" b="1" spc="-1">
                <a:solidFill>
                  <a:srgbClr val="000000"/>
                </a:solidFill>
                <a:latin typeface="Arial"/>
                <a:ea typeface="DejaVu Sans"/>
              </a:rPr>
              <a:t>FLNP</a:t>
            </a:r>
            <a:endParaRPr lang="en-US" sz="1736" spc="-1">
              <a:latin typeface="Arial"/>
            </a:endParaRPr>
          </a:p>
          <a:p>
            <a:pPr algn="ctr">
              <a:lnSpc>
                <a:spcPct val="100000"/>
              </a:lnSpc>
              <a:buNone/>
            </a:pPr>
            <a:r>
              <a:rPr lang="en-US" sz="1543" i="1" spc="-1">
                <a:solidFill>
                  <a:srgbClr val="000000"/>
                </a:solidFill>
                <a:latin typeface="Arial"/>
                <a:ea typeface="DejaVu Sans"/>
              </a:rPr>
              <a:t>Condensed Matter Research,</a:t>
            </a:r>
            <a:endParaRPr lang="en-US" sz="1543" spc="-1">
              <a:latin typeface="Arial"/>
            </a:endParaRPr>
          </a:p>
          <a:p>
            <a:pPr algn="ctr">
              <a:lnSpc>
                <a:spcPct val="100000"/>
              </a:lnSpc>
              <a:buNone/>
            </a:pPr>
            <a:r>
              <a:rPr lang="en-US" sz="1543" i="1" spc="-1">
                <a:solidFill>
                  <a:srgbClr val="000000"/>
                </a:solidFill>
                <a:latin typeface="Arial"/>
                <a:ea typeface="DejaVu Sans"/>
              </a:rPr>
              <a:t>Material investigations</a:t>
            </a:r>
            <a:endParaRPr lang="en-US" sz="1543" spc="-1">
              <a:latin typeface="Arial"/>
            </a:endParaRPr>
          </a:p>
        </p:txBody>
      </p:sp>
      <p:sp>
        <p:nvSpPr>
          <p:cNvPr id="79" name="TextBox 57"/>
          <p:cNvSpPr/>
          <p:nvPr/>
        </p:nvSpPr>
        <p:spPr>
          <a:xfrm>
            <a:off x="647554" y="4000613"/>
            <a:ext cx="2163530" cy="829652"/>
          </a:xfrm>
          <a:prstGeom prst="rect">
            <a:avLst/>
          </a:prstGeom>
          <a:solidFill>
            <a:schemeClr val="bg2">
              <a:lumMod val="90000"/>
            </a:schemeClr>
          </a:solidFill>
          <a:ln w="0">
            <a:solidFill>
              <a:srgbClr val="C0504D">
                <a:lumMod val="50000"/>
              </a:srgbClr>
            </a:solid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736" b="1" spc="-1">
                <a:solidFill>
                  <a:srgbClr val="000000"/>
                </a:solidFill>
                <a:latin typeface="Arial"/>
                <a:ea typeface="DejaVu Sans"/>
              </a:rPr>
              <a:t>MLIT</a:t>
            </a:r>
            <a:endParaRPr lang="en-US" sz="1736" spc="-1">
              <a:latin typeface="Arial"/>
            </a:endParaRPr>
          </a:p>
          <a:p>
            <a:pPr algn="ctr">
              <a:lnSpc>
                <a:spcPct val="100000"/>
              </a:lnSpc>
              <a:buNone/>
            </a:pPr>
            <a:r>
              <a:rPr lang="en-US" sz="1543" i="1" spc="-1">
                <a:solidFill>
                  <a:srgbClr val="000000"/>
                </a:solidFill>
                <a:latin typeface="Arial"/>
                <a:ea typeface="DejaVu Sans"/>
              </a:rPr>
              <a:t>Lattice QCD calculations</a:t>
            </a:r>
            <a:endParaRPr lang="en-US" sz="1543" spc="-1">
              <a:latin typeface="Arial"/>
            </a:endParaRPr>
          </a:p>
        </p:txBody>
      </p:sp>
      <p:sp>
        <p:nvSpPr>
          <p:cNvPr id="80" name="TextBox 60"/>
          <p:cNvSpPr/>
          <p:nvPr/>
        </p:nvSpPr>
        <p:spPr>
          <a:xfrm>
            <a:off x="3410039" y="5165537"/>
            <a:ext cx="4922196" cy="829652"/>
          </a:xfrm>
          <a:prstGeom prst="rect">
            <a:avLst/>
          </a:prstGeom>
          <a:solidFill>
            <a:schemeClr val="bg2">
              <a:lumMod val="90000"/>
            </a:schemeClr>
          </a:solidFill>
          <a:ln w="0">
            <a:solidFill>
              <a:srgbClr val="C0504D">
                <a:lumMod val="50000"/>
              </a:srgbClr>
            </a:solid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736" b="1" spc="-1">
                <a:solidFill>
                  <a:srgbClr val="000000"/>
                </a:solidFill>
                <a:latin typeface="Arial"/>
                <a:ea typeface="DejaVu Sans"/>
              </a:rPr>
              <a:t>MLIT</a:t>
            </a:r>
            <a:endParaRPr lang="en-US" sz="1736" spc="-1">
              <a:latin typeface="Arial"/>
            </a:endParaRPr>
          </a:p>
          <a:p>
            <a:pPr algn="ctr">
              <a:lnSpc>
                <a:spcPct val="100000"/>
              </a:lnSpc>
              <a:buNone/>
            </a:pPr>
            <a:r>
              <a:rPr lang="en-US" sz="1543" i="1" spc="-1">
                <a:solidFill>
                  <a:srgbClr val="000000"/>
                </a:solidFill>
                <a:latin typeface="Arial"/>
                <a:ea typeface="DejaVu Sans"/>
              </a:rPr>
              <a:t>Computational methods for</a:t>
            </a:r>
            <a:endParaRPr lang="en-US" sz="1543" spc="-1">
              <a:latin typeface="Arial"/>
            </a:endParaRPr>
          </a:p>
          <a:p>
            <a:pPr algn="ctr">
              <a:lnSpc>
                <a:spcPct val="100000"/>
              </a:lnSpc>
              <a:buNone/>
            </a:pPr>
            <a:r>
              <a:rPr lang="en-US" sz="1543" i="1" spc="-1">
                <a:solidFill>
                  <a:srgbClr val="000000"/>
                </a:solidFill>
                <a:latin typeface="Arial"/>
                <a:ea typeface="DejaVu Sans"/>
              </a:rPr>
              <a:t>nuclear physics and quantum chemistry</a:t>
            </a:r>
            <a:endParaRPr lang="en-US" sz="1543" spc="-1">
              <a:latin typeface="Arial"/>
            </a:endParaRPr>
          </a:p>
        </p:txBody>
      </p:sp>
      <p:sp>
        <p:nvSpPr>
          <p:cNvPr id="81" name="TextBox 33"/>
          <p:cNvSpPr/>
          <p:nvPr/>
        </p:nvSpPr>
        <p:spPr>
          <a:xfrm>
            <a:off x="6168705" y="3872141"/>
            <a:ext cx="2163530" cy="1067089"/>
          </a:xfrm>
          <a:prstGeom prst="rect">
            <a:avLst/>
          </a:prstGeom>
          <a:solidFill>
            <a:schemeClr val="bg2">
              <a:lumMod val="90000"/>
            </a:schemeClr>
          </a:solidFill>
          <a:ln w="0">
            <a:solidFill>
              <a:srgbClr val="C0504D">
                <a:lumMod val="50000"/>
              </a:srgbClr>
            </a:solid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lnSpc>
                <a:spcPct val="100000"/>
              </a:lnSpc>
              <a:buNone/>
            </a:pPr>
            <a:r>
              <a:rPr lang="en-US" sz="1736" b="1" spc="-1">
                <a:solidFill>
                  <a:srgbClr val="000000"/>
                </a:solidFill>
                <a:latin typeface="Arial"/>
                <a:ea typeface="DejaVu Sans"/>
              </a:rPr>
              <a:t>FLNR</a:t>
            </a:r>
            <a:endParaRPr lang="en-US" sz="1736" spc="-1">
              <a:latin typeface="Arial"/>
            </a:endParaRPr>
          </a:p>
          <a:p>
            <a:pPr algn="ctr">
              <a:lnSpc>
                <a:spcPct val="100000"/>
              </a:lnSpc>
              <a:buNone/>
            </a:pPr>
            <a:r>
              <a:rPr lang="fr-FR" sz="1543" i="1" spc="-1">
                <a:solidFill>
                  <a:srgbClr val="000000"/>
                </a:solidFill>
                <a:latin typeface="Arial"/>
                <a:ea typeface="DejaVu Sans"/>
              </a:rPr>
              <a:t>Nanoporous  2D membranes,</a:t>
            </a:r>
            <a:endParaRPr lang="en-US" sz="1543" spc="-1">
              <a:latin typeface="Arial"/>
            </a:endParaRPr>
          </a:p>
          <a:p>
            <a:pPr algn="ctr">
              <a:lnSpc>
                <a:spcPct val="100000"/>
              </a:lnSpc>
              <a:buNone/>
            </a:pPr>
            <a:r>
              <a:rPr lang="fr-FR" sz="1543" i="1" spc="-1">
                <a:solidFill>
                  <a:srgbClr val="000000"/>
                </a:solidFill>
                <a:latin typeface="Arial"/>
                <a:ea typeface="DejaVu Sans"/>
              </a:rPr>
              <a:t>Ion irradiation</a:t>
            </a:r>
            <a:endParaRPr lang="en-US" sz="1543" spc="-1">
              <a:latin typeface="Arial"/>
            </a:endParaRPr>
          </a:p>
        </p:txBody>
      </p:sp>
      <p:sp>
        <p:nvSpPr>
          <p:cNvPr id="58" name="Скругленный прямоугольник 28"/>
          <p:cNvSpPr/>
          <p:nvPr/>
        </p:nvSpPr>
        <p:spPr>
          <a:xfrm>
            <a:off x="8482620" y="2769506"/>
            <a:ext cx="3502551" cy="1858773"/>
          </a:xfrm>
          <a:prstGeom prst="roundRect">
            <a:avLst>
              <a:gd name="adj" fmla="val 3690"/>
            </a:avLst>
          </a:prstGeom>
          <a:solidFill>
            <a:srgbClr val="FFF1C9"/>
          </a:solidFill>
          <a:ln>
            <a:solidFill>
              <a:srgbClr val="FFC000"/>
            </a:solidFill>
          </a:ln>
        </p:spPr>
        <p:style>
          <a:lnRef idx="2">
            <a:schemeClr val="accent1">
              <a:shade val="50000"/>
            </a:schemeClr>
          </a:lnRef>
          <a:fillRef idx="1">
            <a:schemeClr val="accent1"/>
          </a:fillRef>
          <a:effectRef idx="0">
            <a:schemeClr val="accent1"/>
          </a:effectRef>
          <a:fontRef idx="minor"/>
        </p:style>
      </p:sp>
      <p:sp>
        <p:nvSpPr>
          <p:cNvPr id="59" name="Скругленный прямоугольник 27"/>
          <p:cNvSpPr/>
          <p:nvPr/>
        </p:nvSpPr>
        <p:spPr>
          <a:xfrm>
            <a:off x="8482620" y="2054012"/>
            <a:ext cx="3502551" cy="666316"/>
          </a:xfrm>
          <a:prstGeom prst="roundRect">
            <a:avLst>
              <a:gd name="adj" fmla="val 16667"/>
            </a:avLst>
          </a:prstGeom>
          <a:solidFill>
            <a:srgbClr val="FFC000"/>
          </a:solidFill>
          <a:ln>
            <a:noFill/>
          </a:ln>
        </p:spPr>
        <p:style>
          <a:lnRef idx="2">
            <a:schemeClr val="accent1">
              <a:shade val="50000"/>
            </a:schemeClr>
          </a:lnRef>
          <a:fillRef idx="1">
            <a:schemeClr val="accent1"/>
          </a:fillRef>
          <a:effectRef idx="0">
            <a:schemeClr val="accent1"/>
          </a:effectRef>
          <a:fontRef idx="minor"/>
        </p:style>
      </p:sp>
      <p:sp>
        <p:nvSpPr>
          <p:cNvPr id="82" name="TextBox 25"/>
          <p:cNvSpPr/>
          <p:nvPr/>
        </p:nvSpPr>
        <p:spPr>
          <a:xfrm>
            <a:off x="8482620" y="2074498"/>
            <a:ext cx="3223939" cy="616316"/>
          </a:xfrm>
          <a:prstGeom prst="rect">
            <a:avLst/>
          </a:prstGeom>
          <a:noFill/>
          <a:ln w="0">
            <a:noFill/>
          </a:ln>
        </p:spPr>
        <p:style>
          <a:lnRef idx="0">
            <a:scrgbClr r="0" g="0" b="0"/>
          </a:lnRef>
          <a:fillRef idx="0">
            <a:scrgbClr r="0" g="0" b="0"/>
          </a:fillRef>
          <a:effectRef idx="0">
            <a:scrgbClr r="0" g="0" b="0"/>
          </a:effectRef>
          <a:fontRef idx="minor"/>
        </p:style>
        <p:txBody>
          <a:bodyPr wrap="square" lIns="34722" tIns="43403" rIns="34722" bIns="43403" anchor="t">
            <a:spAutoFit/>
          </a:bodyPr>
          <a:lstStyle/>
          <a:p>
            <a:pPr algn="ctr">
              <a:lnSpc>
                <a:spcPct val="100000"/>
              </a:lnSpc>
              <a:buNone/>
            </a:pPr>
            <a:r>
              <a:rPr lang="en-US" sz="1736" spc="-1">
                <a:solidFill>
                  <a:srgbClr val="000000"/>
                </a:solidFill>
                <a:latin typeface="Arial"/>
                <a:ea typeface="DejaVu Sans"/>
              </a:rPr>
              <a:t>International cooperation, agreements, programs:</a:t>
            </a:r>
            <a:endParaRPr lang="en-US" sz="1736" spc="-1">
              <a:latin typeface="Arial"/>
            </a:endParaRPr>
          </a:p>
        </p:txBody>
      </p:sp>
      <p:sp>
        <p:nvSpPr>
          <p:cNvPr id="83" name="TextBox 26"/>
          <p:cNvSpPr/>
          <p:nvPr/>
        </p:nvSpPr>
        <p:spPr>
          <a:xfrm>
            <a:off x="8482620" y="2827271"/>
            <a:ext cx="3502551" cy="1801008"/>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spcAft>
                <a:spcPts val="194"/>
              </a:spcAft>
            </a:pPr>
            <a:r>
              <a:rPr lang="en-US" sz="1543" i="1" spc="-1" dirty="0">
                <a:solidFill>
                  <a:srgbClr val="000000"/>
                </a:solidFill>
                <a:latin typeface="Arial"/>
                <a:ea typeface="DejaVu Sans"/>
              </a:rPr>
              <a:t>“</a:t>
            </a:r>
            <a:r>
              <a:rPr lang="en-US" sz="1543" i="1" spc="-1" dirty="0" err="1">
                <a:solidFill>
                  <a:srgbClr val="000000"/>
                </a:solidFill>
                <a:latin typeface="Arial"/>
                <a:ea typeface="DejaVu Sans"/>
              </a:rPr>
              <a:t>Bilenky-Ilkovic</a:t>
            </a:r>
            <a:r>
              <a:rPr lang="en-US" sz="1543" i="1" spc="-1" dirty="0">
                <a:solidFill>
                  <a:srgbClr val="000000"/>
                </a:solidFill>
                <a:latin typeface="Arial"/>
                <a:ea typeface="DejaVu Sans"/>
              </a:rPr>
              <a:t>” </a:t>
            </a:r>
            <a:r>
              <a:rPr lang="en-US" sz="1543" spc="-1" dirty="0">
                <a:solidFill>
                  <a:srgbClr val="000000"/>
                </a:solidFill>
                <a:latin typeface="Arial"/>
                <a:ea typeface="DejaVu Sans"/>
              </a:rPr>
              <a:t>(Slovakia),</a:t>
            </a:r>
            <a:endParaRPr lang="en-US" sz="1543" spc="-1" dirty="0">
              <a:latin typeface="Arial"/>
            </a:endParaRPr>
          </a:p>
          <a:p>
            <a:pPr algn="ctr">
              <a:spcAft>
                <a:spcPts val="194"/>
              </a:spcAft>
            </a:pPr>
            <a:r>
              <a:rPr lang="en-US" sz="1543" i="1" spc="-1" dirty="0">
                <a:solidFill>
                  <a:srgbClr val="000000"/>
                </a:solidFill>
                <a:latin typeface="Arial"/>
                <a:ea typeface="DejaVu Sans"/>
              </a:rPr>
              <a:t>“</a:t>
            </a:r>
            <a:r>
              <a:rPr lang="en-US" sz="1543" i="1" spc="-1" dirty="0" err="1">
                <a:solidFill>
                  <a:srgbClr val="000000"/>
                </a:solidFill>
                <a:latin typeface="Arial"/>
                <a:ea typeface="DejaVu Sans"/>
              </a:rPr>
              <a:t>Bogoliubov-Infeld</a:t>
            </a:r>
            <a:r>
              <a:rPr lang="en-US" sz="1543" i="1" spc="-1" dirty="0">
                <a:solidFill>
                  <a:srgbClr val="000000"/>
                </a:solidFill>
                <a:latin typeface="Arial"/>
                <a:ea typeface="DejaVu Sans"/>
              </a:rPr>
              <a:t>”</a:t>
            </a:r>
            <a:r>
              <a:rPr lang="en-US" sz="1543" spc="-1" dirty="0">
                <a:solidFill>
                  <a:srgbClr val="000000"/>
                </a:solidFill>
                <a:latin typeface="Arial"/>
                <a:ea typeface="DejaVu Sans"/>
              </a:rPr>
              <a:t> (Poland),</a:t>
            </a:r>
            <a:endParaRPr lang="en-US" sz="1543" spc="-1" dirty="0">
              <a:latin typeface="Arial"/>
            </a:endParaRPr>
          </a:p>
          <a:p>
            <a:pPr algn="ctr">
              <a:lnSpc>
                <a:spcPct val="100000"/>
              </a:lnSpc>
              <a:buNone/>
            </a:pPr>
            <a:r>
              <a:rPr lang="en-US" sz="1543" i="1" spc="-1" dirty="0">
                <a:solidFill>
                  <a:srgbClr val="000000"/>
                </a:solidFill>
                <a:latin typeface="Arial"/>
                <a:ea typeface="DejaVu Sans"/>
              </a:rPr>
              <a:t>“</a:t>
            </a:r>
            <a:r>
              <a:rPr lang="en-US" sz="1543" i="1" spc="-1" dirty="0" err="1">
                <a:solidFill>
                  <a:srgbClr val="000000"/>
                </a:solidFill>
                <a:latin typeface="Arial"/>
                <a:ea typeface="DejaVu Sans"/>
              </a:rPr>
              <a:t>Blokhintsev-Votruba</a:t>
            </a:r>
            <a:r>
              <a:rPr lang="en-US" sz="1543" i="1" spc="-1" dirty="0">
                <a:solidFill>
                  <a:srgbClr val="000000"/>
                </a:solidFill>
                <a:latin typeface="Arial"/>
                <a:ea typeface="DejaVu Sans"/>
              </a:rPr>
              <a:t>” </a:t>
            </a:r>
            <a:r>
              <a:rPr lang="en-US" sz="1543" i="1" spc="-1" dirty="0">
                <a:latin typeface="Arial"/>
              </a:rPr>
              <a:t> </a:t>
            </a:r>
            <a:r>
              <a:rPr lang="en-US" sz="1543" spc="-1" dirty="0">
                <a:solidFill>
                  <a:srgbClr val="000000"/>
                </a:solidFill>
                <a:latin typeface="Arial"/>
                <a:ea typeface="DejaVu Sans"/>
              </a:rPr>
              <a:t>(Czech Rep.),</a:t>
            </a:r>
            <a:r>
              <a:rPr lang="en-US" sz="1543" spc="-1" dirty="0">
                <a:latin typeface="Arial"/>
              </a:rPr>
              <a:t> </a:t>
            </a:r>
            <a:r>
              <a:rPr lang="en-US" sz="1543" i="1" spc="-1" dirty="0">
                <a:solidFill>
                  <a:srgbClr val="000000"/>
                </a:solidFill>
                <a:latin typeface="Arial"/>
                <a:ea typeface="DejaVu Sans"/>
              </a:rPr>
              <a:t>“Heisenberg-Landau” </a:t>
            </a:r>
            <a:r>
              <a:rPr lang="en-US" sz="1543" spc="-1" dirty="0">
                <a:solidFill>
                  <a:srgbClr val="000000"/>
                </a:solidFill>
                <a:latin typeface="Arial"/>
                <a:ea typeface="DejaVu Sans"/>
              </a:rPr>
              <a:t>(Germany),</a:t>
            </a:r>
            <a:r>
              <a:rPr lang="en-US" sz="1543" spc="-1" dirty="0">
                <a:latin typeface="Arial"/>
              </a:rPr>
              <a:t> </a:t>
            </a:r>
            <a:r>
              <a:rPr lang="en-US" sz="1543" i="1" spc="-1" dirty="0">
                <a:solidFill>
                  <a:srgbClr val="000000"/>
                </a:solidFill>
                <a:latin typeface="Arial"/>
                <a:ea typeface="DejaVu Sans"/>
              </a:rPr>
              <a:t>JINR-INFN</a:t>
            </a:r>
            <a:r>
              <a:rPr lang="en-US" sz="1543" spc="-1" dirty="0">
                <a:solidFill>
                  <a:srgbClr val="000000"/>
                </a:solidFill>
                <a:latin typeface="Arial"/>
                <a:ea typeface="DejaVu Sans"/>
              </a:rPr>
              <a:t>(Italy),</a:t>
            </a:r>
            <a:r>
              <a:rPr lang="en-US" sz="1543" i="1" spc="-1" dirty="0">
                <a:solidFill>
                  <a:srgbClr val="000000"/>
                </a:solidFill>
                <a:latin typeface="Arial"/>
                <a:ea typeface="DejaVu Sans"/>
              </a:rPr>
              <a:t>JINR-IN2P3</a:t>
            </a:r>
            <a:r>
              <a:rPr lang="en-US" sz="1543" spc="-1" dirty="0">
                <a:solidFill>
                  <a:srgbClr val="000000"/>
                </a:solidFill>
                <a:latin typeface="Arial"/>
                <a:ea typeface="DejaVu Sans"/>
              </a:rPr>
              <a:t> (France), Member States, CERN,</a:t>
            </a:r>
            <a:endParaRPr lang="en-US" sz="1543" spc="-1" dirty="0">
              <a:latin typeface="Arial"/>
            </a:endParaRPr>
          </a:p>
          <a:p>
            <a:pPr algn="ctr">
              <a:spcAft>
                <a:spcPts val="194"/>
              </a:spcAft>
            </a:pPr>
            <a:r>
              <a:rPr lang="en-US" sz="1543" spc="-1" dirty="0">
                <a:solidFill>
                  <a:srgbClr val="000000"/>
                </a:solidFill>
                <a:latin typeface="Arial"/>
                <a:ea typeface="DejaVu Sans"/>
              </a:rPr>
              <a:t>Egypt, Serbia, South Africa,</a:t>
            </a:r>
            <a:r>
              <a:rPr lang="en-US" sz="1543" spc="-1" dirty="0">
                <a:latin typeface="Arial"/>
              </a:rPr>
              <a:t> </a:t>
            </a:r>
            <a:r>
              <a:rPr lang="en-US" sz="1543" spc="-1" dirty="0">
                <a:solidFill>
                  <a:srgbClr val="000000"/>
                </a:solidFill>
                <a:latin typeface="Arial"/>
                <a:ea typeface="DejaVu Sans"/>
              </a:rPr>
              <a:t>etc.</a:t>
            </a:r>
            <a:endParaRPr lang="en-US" sz="1543" spc="-1" dirty="0">
              <a:latin typeface="Arial"/>
            </a:endParaRPr>
          </a:p>
        </p:txBody>
      </p:sp>
      <p:pic>
        <p:nvPicPr>
          <p:cNvPr id="2" name="Рисунок 1">
            <a:extLst>
              <a:ext uri="{FF2B5EF4-FFF2-40B4-BE49-F238E27FC236}">
                <a16:creationId xmlns:a16="http://schemas.microsoft.com/office/drawing/2014/main" id="{56D19221-1C61-0A45-AD90-B4D853FF1E90}"/>
              </a:ext>
            </a:extLst>
          </p:cNvPr>
          <p:cNvPicPr>
            <a:picLocks noChangeAspect="1"/>
          </p:cNvPicPr>
          <p:nvPr/>
        </p:nvPicPr>
        <p:blipFill>
          <a:blip r:embed="rId3"/>
          <a:stretch>
            <a:fillRect/>
          </a:stretch>
        </p:blipFill>
        <p:spPr>
          <a:xfrm>
            <a:off x="9168494" y="4719823"/>
            <a:ext cx="2380106" cy="2137883"/>
          </a:xfrm>
          <a:prstGeom prst="rect">
            <a:avLst/>
          </a:prstGeom>
        </p:spPr>
      </p:pic>
      <p:sp>
        <p:nvSpPr>
          <p:cNvPr id="29" name="TextBox 3">
            <a:extLst>
              <a:ext uri="{FF2B5EF4-FFF2-40B4-BE49-F238E27FC236}">
                <a16:creationId xmlns:a16="http://schemas.microsoft.com/office/drawing/2014/main" id="{8A27F315-58F0-5445-93AD-F7FE784A91A0}"/>
              </a:ext>
            </a:extLst>
          </p:cNvPr>
          <p:cNvSpPr/>
          <p:nvPr/>
        </p:nvSpPr>
        <p:spPr>
          <a:xfrm>
            <a:off x="113614" y="6094482"/>
            <a:ext cx="8733117" cy="703207"/>
          </a:xfrm>
          <a:prstGeom prst="rect">
            <a:avLst/>
          </a:prstGeom>
          <a:solidFill>
            <a:schemeClr val="accent6">
              <a:lumMod val="20000"/>
              <a:lumOff val="80000"/>
            </a:schemeClr>
          </a:solid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lnSpc>
                <a:spcPct val="100000"/>
              </a:lnSpc>
              <a:buNone/>
            </a:pPr>
            <a:r>
              <a:rPr lang="en-US" sz="2000" spc="-1" dirty="0" err="1">
                <a:solidFill>
                  <a:srgbClr val="050060"/>
                </a:solidFill>
                <a:latin typeface="Arial"/>
                <a:ea typeface="DejaVu Sans"/>
              </a:rPr>
              <a:t>Bogolubov</a:t>
            </a:r>
            <a:r>
              <a:rPr lang="en-US" sz="2000" spc="-1" dirty="0">
                <a:solidFill>
                  <a:srgbClr val="050060"/>
                </a:solidFill>
                <a:latin typeface="Arial"/>
                <a:ea typeface="DejaVu Sans"/>
              </a:rPr>
              <a:t> LTP: ~240 researches (preserving), 20 countries, 300-350 articles + 150-250 proceedings, 10-12 </a:t>
            </a:r>
            <a:r>
              <a:rPr lang="en-US" sz="2000" spc="-1" dirty="0" err="1">
                <a:solidFill>
                  <a:srgbClr val="050060"/>
                </a:solidFill>
                <a:latin typeface="Arial"/>
                <a:ea typeface="DejaVu Sans"/>
              </a:rPr>
              <a:t>confs</a:t>
            </a:r>
            <a:r>
              <a:rPr lang="en-US" sz="2000" spc="-1" dirty="0">
                <a:solidFill>
                  <a:srgbClr val="050060"/>
                </a:solidFill>
                <a:latin typeface="Arial"/>
                <a:ea typeface="DejaVu Sans"/>
              </a:rPr>
              <a:t> + 3-4 schools) </a:t>
            </a:r>
            <a:endParaRPr lang="en-US" sz="2000" spc="-1" dirty="0">
              <a:latin typeface="Arial"/>
            </a:endParaRPr>
          </a:p>
        </p:txBody>
      </p:sp>
    </p:spTree>
    <p:extLst>
      <p:ext uri="{BB962C8B-B14F-4D97-AF65-F5344CB8AC3E}">
        <p14:creationId xmlns:p14="http://schemas.microsoft.com/office/powerpoint/2010/main" val="40271543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Рисунок 2"/>
          <p:cNvPicPr/>
          <p:nvPr/>
        </p:nvPicPr>
        <p:blipFill>
          <a:blip r:embed="rId3"/>
          <a:srcRect l="8744" r="9502"/>
          <a:stretch/>
        </p:blipFill>
        <p:spPr>
          <a:xfrm>
            <a:off x="340920" y="1048680"/>
            <a:ext cx="5827320" cy="5667120"/>
          </a:xfrm>
          <a:prstGeom prst="rect">
            <a:avLst/>
          </a:prstGeom>
          <a:ln w="0">
            <a:noFill/>
          </a:ln>
        </p:spPr>
      </p:pic>
      <p:sp>
        <p:nvSpPr>
          <p:cNvPr id="236" name="Прямоугольник 5"/>
          <p:cNvSpPr/>
          <p:nvPr/>
        </p:nvSpPr>
        <p:spPr>
          <a:xfrm flipH="1">
            <a:off x="-720" y="6480"/>
            <a:ext cx="12191400" cy="953280"/>
          </a:xfrm>
          <a:prstGeom prst="rect">
            <a:avLst/>
          </a:prstGeom>
          <a:gradFill rotWithShape="0">
            <a:gsLst>
              <a:gs pos="82000">
                <a:srgbClr val="005582"/>
              </a:gs>
              <a:gs pos="100000">
                <a:srgbClr val="F2F2F2"/>
              </a:gs>
            </a:gsLst>
            <a:lin ang="10800000"/>
          </a:gradFill>
          <a:ln>
            <a:noFill/>
          </a:ln>
        </p:spPr>
        <p:style>
          <a:lnRef idx="2">
            <a:schemeClr val="accent1">
              <a:shade val="50000"/>
            </a:schemeClr>
          </a:lnRef>
          <a:fillRef idx="1">
            <a:schemeClr val="accent1"/>
          </a:fillRef>
          <a:effectRef idx="0">
            <a:schemeClr val="accent1"/>
          </a:effectRef>
          <a:fontRef idx="minor"/>
        </p:style>
      </p:sp>
      <p:pic>
        <p:nvPicPr>
          <p:cNvPr id="237" name="Рисунок 6"/>
          <p:cNvPicPr/>
          <p:nvPr/>
        </p:nvPicPr>
        <p:blipFill>
          <a:blip r:embed="rId4"/>
          <a:stretch/>
        </p:blipFill>
        <p:spPr>
          <a:xfrm>
            <a:off x="11036520" y="52200"/>
            <a:ext cx="1000080" cy="696600"/>
          </a:xfrm>
          <a:prstGeom prst="rect">
            <a:avLst/>
          </a:prstGeom>
          <a:ln w="0">
            <a:noFill/>
          </a:ln>
        </p:spPr>
      </p:pic>
      <p:sp>
        <p:nvSpPr>
          <p:cNvPr id="238" name="Прямоугольник 3"/>
          <p:cNvSpPr/>
          <p:nvPr/>
        </p:nvSpPr>
        <p:spPr>
          <a:xfrm>
            <a:off x="1602000" y="-43560"/>
            <a:ext cx="8453880" cy="94320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800" b="1" strike="noStrike" spc="-1">
                <a:solidFill>
                  <a:srgbClr val="FFFFFF"/>
                </a:solidFill>
                <a:latin typeface="Calibri"/>
                <a:ea typeface="DejaVu Sans"/>
              </a:rPr>
              <a:t>Strategy for Information Technology and Scientific Computing at JINR</a:t>
            </a:r>
            <a:endParaRPr lang="en-US" sz="2800" b="0" strike="noStrike" spc="-1">
              <a:latin typeface="Arial"/>
            </a:endParaRPr>
          </a:p>
        </p:txBody>
      </p:sp>
      <p:sp>
        <p:nvSpPr>
          <p:cNvPr id="7" name="Прямоугольник 4">
            <a:extLst>
              <a:ext uri="{FF2B5EF4-FFF2-40B4-BE49-F238E27FC236}">
                <a16:creationId xmlns:a16="http://schemas.microsoft.com/office/drawing/2014/main" id="{2AB870F6-6907-FE4E-9A7B-50BCF8847B85}"/>
              </a:ext>
            </a:extLst>
          </p:cNvPr>
          <p:cNvSpPr/>
          <p:nvPr/>
        </p:nvSpPr>
        <p:spPr>
          <a:xfrm>
            <a:off x="6136206" y="1190520"/>
            <a:ext cx="5967562" cy="51691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buNone/>
              <a:tabLst>
                <a:tab pos="0" algn="l"/>
              </a:tabLst>
            </a:pPr>
            <a:r>
              <a:rPr lang="en-US" sz="1800" b="1" strike="noStrike" spc="-1" dirty="0">
                <a:solidFill>
                  <a:srgbClr val="FF0000"/>
                </a:solidFill>
                <a:latin typeface="Times New Roman"/>
              </a:rPr>
              <a:t>The IT ecosystem CONCEPT involves corroborated </a:t>
            </a:r>
            <a:r>
              <a:rPr lang="en-US" sz="1800" b="0" strike="noStrike" spc="-1" dirty="0">
                <a:solidFill>
                  <a:srgbClr val="FF0000"/>
                </a:solidFill>
                <a:latin typeface="Times New Roman"/>
              </a:rPr>
              <a:t> </a:t>
            </a:r>
            <a:endParaRPr lang="en-US" sz="1800" b="0" strike="noStrike" spc="-1" dirty="0">
              <a:latin typeface="Arial"/>
            </a:endParaRPr>
          </a:p>
          <a:p>
            <a:pPr algn="just">
              <a:lnSpc>
                <a:spcPct val="100000"/>
              </a:lnSpc>
              <a:buNone/>
              <a:tabLst>
                <a:tab pos="0" algn="l"/>
              </a:tabLst>
            </a:pPr>
            <a:r>
              <a:rPr lang="en-US" sz="1800" b="1" strike="noStrike" spc="-1" dirty="0">
                <a:solidFill>
                  <a:srgbClr val="FF0000"/>
                </a:solidFill>
                <a:latin typeface="Times New Roman"/>
              </a:rPr>
              <a:t>development</a:t>
            </a:r>
            <a:r>
              <a:rPr lang="en-US" sz="1800" b="0" strike="noStrike" spc="-1" dirty="0">
                <a:solidFill>
                  <a:srgbClr val="FF0000"/>
                </a:solidFill>
                <a:latin typeface="Times New Roman"/>
              </a:rPr>
              <a:t> </a:t>
            </a:r>
            <a:r>
              <a:rPr lang="en-US" sz="1800" b="0" strike="noStrike" spc="-1" dirty="0">
                <a:solidFill>
                  <a:srgbClr val="000000"/>
                </a:solidFill>
                <a:latin typeface="Times New Roman"/>
              </a:rPr>
              <a:t>of  </a:t>
            </a:r>
            <a:r>
              <a:rPr lang="en-US" sz="1800" b="1" strike="noStrike" spc="-1" dirty="0">
                <a:solidFill>
                  <a:srgbClr val="385623"/>
                </a:solidFill>
                <a:latin typeface="Times New Roman"/>
              </a:rPr>
              <a:t>intertwined IT technologies </a:t>
            </a:r>
            <a:r>
              <a:rPr lang="en-US" sz="1800" b="0" strike="noStrike" spc="-1" dirty="0">
                <a:solidFill>
                  <a:srgbClr val="000000"/>
                </a:solidFill>
                <a:latin typeface="Times New Roman"/>
              </a:rPr>
              <a:t>and </a:t>
            </a:r>
            <a:r>
              <a:rPr lang="en-US" sz="1800" b="1" strike="noStrike" spc="-1" dirty="0">
                <a:solidFill>
                  <a:srgbClr val="1F4E79"/>
                </a:solidFill>
                <a:latin typeface="Times New Roman"/>
              </a:rPr>
              <a:t>scientific computing</a:t>
            </a:r>
            <a:r>
              <a:rPr lang="en-US" sz="1800" b="0" strike="noStrike" spc="-1" dirty="0">
                <a:solidFill>
                  <a:srgbClr val="000000"/>
                </a:solidFill>
                <a:latin typeface="Times New Roman"/>
              </a:rPr>
              <a:t> directions aimed at maximizing the number of solved strategic JINR tasks asking for intensive computing. </a:t>
            </a:r>
            <a:endParaRPr lang="en-US" sz="1800" b="0" strike="noStrike" spc="-1" dirty="0">
              <a:latin typeface="Arial"/>
            </a:endParaRPr>
          </a:p>
          <a:p>
            <a:pPr algn="just">
              <a:lnSpc>
                <a:spcPct val="100000"/>
              </a:lnSpc>
              <a:buNone/>
              <a:tabLst>
                <a:tab pos="0" algn="l"/>
              </a:tabLst>
            </a:pPr>
            <a:r>
              <a:rPr lang="en-US" sz="800" b="0" strike="noStrike" spc="-1" dirty="0">
                <a:solidFill>
                  <a:srgbClr val="000000"/>
                </a:solidFill>
                <a:latin typeface="Times New Roman"/>
              </a:rPr>
              <a:t> </a:t>
            </a:r>
            <a:endParaRPr lang="en-US" sz="800" b="0" strike="noStrike" spc="-1" dirty="0">
              <a:latin typeface="Arial"/>
            </a:endParaRPr>
          </a:p>
          <a:p>
            <a:pPr algn="just">
              <a:lnSpc>
                <a:spcPct val="100000"/>
              </a:lnSpc>
              <a:buNone/>
              <a:tabLst>
                <a:tab pos="0" algn="l"/>
              </a:tabLst>
            </a:pPr>
            <a:r>
              <a:rPr lang="en-US" sz="1800" b="0" strike="noStrike" spc="-1" dirty="0">
                <a:solidFill>
                  <a:srgbClr val="000000"/>
                </a:solidFill>
                <a:latin typeface="Times New Roman"/>
              </a:rPr>
              <a:t>● The investments are planned by the implementation/upgrades of Networking in </a:t>
            </a:r>
            <a:r>
              <a:rPr lang="en-US" sz="1800" b="0" strike="noStrike" spc="-1" dirty="0" err="1">
                <a:solidFill>
                  <a:srgbClr val="000000"/>
                </a:solidFill>
                <a:latin typeface="Times New Roman"/>
              </a:rPr>
              <a:t>Tbps</a:t>
            </a:r>
            <a:r>
              <a:rPr lang="en-US" sz="1800" b="0" strike="noStrike" spc="-1" dirty="0">
                <a:solidFill>
                  <a:srgbClr val="000000"/>
                </a:solidFill>
                <a:latin typeface="Times New Roman"/>
              </a:rPr>
              <a:t> range solutions, Computational infrastructure within the Multifunctional Information and Computing Complex (</a:t>
            </a:r>
            <a:r>
              <a:rPr lang="en-US" sz="1800" b="1" strike="noStrike" spc="-1" dirty="0">
                <a:solidFill>
                  <a:srgbClr val="000000"/>
                </a:solidFill>
                <a:latin typeface="Times New Roman"/>
              </a:rPr>
              <a:t>MICC</a:t>
            </a:r>
            <a:r>
              <a:rPr lang="en-US" sz="1800" b="0" strike="noStrike" spc="-1" dirty="0">
                <a:solidFill>
                  <a:srgbClr val="000000"/>
                </a:solidFill>
                <a:latin typeface="Times New Roman"/>
              </a:rPr>
              <a:t>) and “</a:t>
            </a:r>
            <a:r>
              <a:rPr lang="en-US" sz="1800" b="0" strike="noStrike" spc="-1" dirty="0" err="1">
                <a:solidFill>
                  <a:srgbClr val="000000"/>
                </a:solidFill>
                <a:latin typeface="Times New Roman"/>
              </a:rPr>
              <a:t>Govorun</a:t>
            </a:r>
            <a:r>
              <a:rPr lang="en-US" sz="1800" b="0" strike="noStrike" spc="-1" dirty="0">
                <a:solidFill>
                  <a:srgbClr val="000000"/>
                </a:solidFill>
                <a:latin typeface="Times New Roman"/>
              </a:rPr>
              <a:t>” Supercomputer,  Data center infrastructure, Data Lake and long-term storage for the NICA experiments</a:t>
            </a:r>
            <a:r>
              <a:rPr lang="ru-RU" sz="1800" b="0" strike="noStrike" spc="-1" dirty="0">
                <a:solidFill>
                  <a:srgbClr val="000000"/>
                </a:solidFill>
                <a:latin typeface="Times New Roman"/>
              </a:rPr>
              <a:t>.</a:t>
            </a:r>
            <a:endParaRPr lang="en-US" sz="1800" b="0" strike="noStrike" spc="-1" dirty="0">
              <a:latin typeface="Arial"/>
            </a:endParaRPr>
          </a:p>
          <a:p>
            <a:pPr algn="just">
              <a:lnSpc>
                <a:spcPct val="100000"/>
              </a:lnSpc>
              <a:buNone/>
              <a:tabLst>
                <a:tab pos="0" algn="l"/>
              </a:tabLst>
            </a:pPr>
            <a:r>
              <a:rPr lang="en-US" sz="800" b="0" strike="noStrike" spc="-1" dirty="0">
                <a:solidFill>
                  <a:srgbClr val="000000"/>
                </a:solidFill>
                <a:latin typeface="Times New Roman"/>
              </a:rPr>
              <a:t> </a:t>
            </a:r>
            <a:endParaRPr lang="en-US" sz="800" b="0" strike="noStrike" spc="-1" dirty="0">
              <a:latin typeface="Arial"/>
            </a:endParaRPr>
          </a:p>
          <a:p>
            <a:pPr algn="just">
              <a:lnSpc>
                <a:spcPct val="100000"/>
              </a:lnSpc>
              <a:buNone/>
              <a:tabLst>
                <a:tab pos="0" algn="l"/>
              </a:tabLst>
            </a:pPr>
            <a:r>
              <a:rPr lang="en-US" sz="1800" b="0" strike="noStrike" spc="-1" dirty="0">
                <a:solidFill>
                  <a:srgbClr val="000000"/>
                </a:solidFill>
                <a:latin typeface="Times New Roman"/>
              </a:rPr>
              <a:t>● The superstructure built upon concerns the dedicated implementation of advanced</a:t>
            </a:r>
            <a:r>
              <a:rPr lang="ru-RU" sz="1800" b="0" strike="noStrike" spc="-1" dirty="0">
                <a:solidFill>
                  <a:srgbClr val="000000"/>
                </a:solidFill>
                <a:latin typeface="Times New Roman"/>
              </a:rPr>
              <a:t> </a:t>
            </a:r>
            <a:r>
              <a:rPr lang="en-US" sz="1800" b="0" strike="noStrike" spc="-1" dirty="0">
                <a:solidFill>
                  <a:srgbClr val="000000"/>
                </a:solidFill>
                <a:latin typeface="Times New Roman"/>
              </a:rPr>
              <a:t>computing solutions, integrated into a unified computing environment. More sophisticated theoretical models, characterized by newly added features that make them more realistic, may be investigated. </a:t>
            </a:r>
            <a:endParaRPr lang="en-US" sz="1800" b="0" strike="noStrike" spc="-1" dirty="0">
              <a:latin typeface="Arial"/>
            </a:endParaRPr>
          </a:p>
          <a:p>
            <a:pPr algn="just">
              <a:lnSpc>
                <a:spcPct val="100000"/>
              </a:lnSpc>
              <a:buNone/>
              <a:tabLst>
                <a:tab pos="0" algn="l"/>
              </a:tabLst>
            </a:pPr>
            <a:r>
              <a:rPr lang="en-US" sz="800" b="0" strike="noStrike" spc="-1" dirty="0">
                <a:solidFill>
                  <a:srgbClr val="000000"/>
                </a:solidFill>
                <a:latin typeface="Times New Roman"/>
              </a:rPr>
              <a:t> </a:t>
            </a:r>
            <a:endParaRPr lang="en-US" sz="800" b="0" strike="noStrike" spc="-1" dirty="0">
              <a:latin typeface="Arial"/>
            </a:endParaRPr>
          </a:p>
          <a:p>
            <a:pPr algn="just">
              <a:lnSpc>
                <a:spcPct val="100000"/>
              </a:lnSpc>
              <a:buNone/>
              <a:tabLst>
                <a:tab pos="0" algn="l"/>
              </a:tabLst>
            </a:pPr>
            <a:r>
              <a:rPr lang="en-US" sz="1800" b="0" strike="noStrike" spc="-1" dirty="0">
                <a:solidFill>
                  <a:srgbClr val="000000"/>
                </a:solidFill>
                <a:latin typeface="Times New Roman"/>
              </a:rPr>
              <a:t>● A variety of means will be used for IT specialists upskilling. </a:t>
            </a:r>
            <a:endParaRPr lang="en-US" sz="1800" b="0" strike="noStrike" spc="-1" dirty="0">
              <a:latin typeface="Arial"/>
            </a:endParaRPr>
          </a:p>
        </p:txBody>
      </p:sp>
    </p:spTree>
    <p:extLst>
      <p:ext uri="{BB962C8B-B14F-4D97-AF65-F5344CB8AC3E}">
        <p14:creationId xmlns:p14="http://schemas.microsoft.com/office/powerpoint/2010/main" val="42511937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 name="CustomShape 1"/>
          <p:cNvSpPr/>
          <p:nvPr/>
        </p:nvSpPr>
        <p:spPr>
          <a:xfrm>
            <a:off x="211637" y="1265237"/>
            <a:ext cx="3833936" cy="384530"/>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tabLst>
                <a:tab pos="0" algn="l"/>
              </a:tabLst>
            </a:pPr>
            <a:r>
              <a:rPr lang="en-US" sz="1929" b="1" spc="-1" dirty="0">
                <a:solidFill>
                  <a:srgbClr val="002060"/>
                </a:solidFill>
                <a:latin typeface="Calibri"/>
                <a:ea typeface="DejaVu Sans"/>
              </a:rPr>
              <a:t>RHIP &amp; Spin Physics (NICA complex)</a:t>
            </a:r>
            <a:endParaRPr lang="en-US" sz="1929" spc="-1" dirty="0">
              <a:latin typeface="Arial"/>
            </a:endParaRPr>
          </a:p>
        </p:txBody>
      </p:sp>
      <p:sp>
        <p:nvSpPr>
          <p:cNvPr id="123" name="CustomShape 2"/>
          <p:cNvSpPr/>
          <p:nvPr/>
        </p:nvSpPr>
        <p:spPr>
          <a:xfrm>
            <a:off x="4006337" y="1158417"/>
            <a:ext cx="4309699" cy="681406"/>
          </a:xfrm>
          <a:prstGeom prst="rect">
            <a:avLst/>
          </a:prstGeom>
          <a:noFill/>
          <a:ln w="0">
            <a:noFill/>
          </a:ln>
        </p:spPr>
        <p:style>
          <a:lnRef idx="0">
            <a:scrgbClr r="0" g="0" b="0"/>
          </a:lnRef>
          <a:fillRef idx="0">
            <a:scrgbClr r="0" g="0" b="0"/>
          </a:fillRef>
          <a:effectRef idx="0">
            <a:scrgbClr r="0" g="0" b="0"/>
          </a:effectRef>
          <a:fontRef idx="minor"/>
        </p:style>
        <p:txBody>
          <a:bodyPr lIns="86805" tIns="43403" rIns="86805" bIns="43403" anchor="t">
            <a:spAutoFit/>
          </a:bodyPr>
          <a:lstStyle/>
          <a:p>
            <a:pPr algn="ctr">
              <a:tabLst>
                <a:tab pos="0" algn="l"/>
              </a:tabLst>
            </a:pPr>
            <a:r>
              <a:rPr lang="en-US" sz="1929" b="1" spc="-1" dirty="0">
                <a:solidFill>
                  <a:srgbClr val="002060"/>
                </a:solidFill>
                <a:latin typeface="Calibri"/>
                <a:ea typeface="DejaVu Sans"/>
              </a:rPr>
              <a:t>Low Energy Nuclear Physics (SHEF&amp; DRIBS-III project</a:t>
            </a:r>
            <a:endParaRPr lang="en-US" sz="1929" spc="-1" dirty="0">
              <a:latin typeface="Arial"/>
            </a:endParaRPr>
          </a:p>
        </p:txBody>
      </p:sp>
      <p:sp>
        <p:nvSpPr>
          <p:cNvPr id="124" name="CustomShape 3"/>
          <p:cNvSpPr/>
          <p:nvPr/>
        </p:nvSpPr>
        <p:spPr>
          <a:xfrm>
            <a:off x="8446071" y="1156249"/>
            <a:ext cx="3561786" cy="681406"/>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tabLst>
                <a:tab pos="0" algn="l"/>
              </a:tabLst>
            </a:pPr>
            <a:r>
              <a:rPr lang="en-US" sz="1929" b="1" spc="-1" dirty="0">
                <a:solidFill>
                  <a:srgbClr val="002060"/>
                </a:solidFill>
                <a:latin typeface="Calibri"/>
                <a:ea typeface="DejaVu Sans"/>
              </a:rPr>
              <a:t>Condensed matter and Neutron physics (IBR-2М+spectrometers)</a:t>
            </a:r>
            <a:endParaRPr lang="en-US" sz="1929" spc="-1" dirty="0">
              <a:latin typeface="Arial"/>
            </a:endParaRPr>
          </a:p>
        </p:txBody>
      </p:sp>
      <p:sp>
        <p:nvSpPr>
          <p:cNvPr id="125" name="CustomShape 4"/>
          <p:cNvSpPr/>
          <p:nvPr/>
        </p:nvSpPr>
        <p:spPr>
          <a:xfrm>
            <a:off x="143054" y="3644702"/>
            <a:ext cx="4110613" cy="384530"/>
          </a:xfrm>
          <a:prstGeom prst="rect">
            <a:avLst/>
          </a:prstGeom>
          <a:noFill/>
          <a:ln w="0">
            <a:noFill/>
          </a:ln>
        </p:spPr>
        <p:style>
          <a:lnRef idx="0">
            <a:scrgbClr r="0" g="0" b="0"/>
          </a:lnRef>
          <a:fillRef idx="0">
            <a:scrgbClr r="0" g="0" b="0"/>
          </a:fillRef>
          <a:effectRef idx="0">
            <a:scrgbClr r="0" g="0" b="0"/>
          </a:effectRef>
          <a:fontRef idx="minor"/>
        </p:style>
        <p:txBody>
          <a:bodyPr wrap="none" lIns="86805" tIns="43403" rIns="86805" bIns="43403" anchor="t">
            <a:spAutoFit/>
          </a:bodyPr>
          <a:lstStyle/>
          <a:p>
            <a:pPr>
              <a:tabLst>
                <a:tab pos="0" algn="l"/>
              </a:tabLst>
            </a:pPr>
            <a:r>
              <a:rPr lang="en-US" sz="1929" b="1" spc="-1" dirty="0">
                <a:solidFill>
                  <a:srgbClr val="002060"/>
                </a:solidFill>
                <a:latin typeface="Symbol" pitchFamily="2" charset="2"/>
                <a:ea typeface="DejaVu Sans"/>
              </a:rPr>
              <a:t>n</a:t>
            </a:r>
            <a:r>
              <a:rPr lang="en-US" sz="1929" b="1" spc="-1" dirty="0">
                <a:solidFill>
                  <a:srgbClr val="002060"/>
                </a:solidFill>
                <a:latin typeface="Calibri"/>
                <a:ea typeface="DejaVu Sans"/>
              </a:rPr>
              <a:t> &amp; </a:t>
            </a:r>
            <a:r>
              <a:rPr lang="en-US" sz="1929" b="1" spc="-1" dirty="0" err="1">
                <a:solidFill>
                  <a:srgbClr val="002060"/>
                </a:solidFill>
                <a:latin typeface="Calibri"/>
                <a:ea typeface="DejaVu Sans"/>
              </a:rPr>
              <a:t>Astroparticle</a:t>
            </a:r>
            <a:r>
              <a:rPr lang="en-US" sz="1929" b="1" spc="-1" dirty="0">
                <a:solidFill>
                  <a:srgbClr val="002060"/>
                </a:solidFill>
                <a:latin typeface="Calibri"/>
                <a:ea typeface="DejaVu Sans"/>
              </a:rPr>
              <a:t> physics (Baikal-GVD)</a:t>
            </a:r>
            <a:endParaRPr lang="en-US" sz="1929" spc="-1" dirty="0">
              <a:latin typeface="Arial"/>
            </a:endParaRPr>
          </a:p>
        </p:txBody>
      </p:sp>
      <p:sp>
        <p:nvSpPr>
          <p:cNvPr id="126" name="CustomShape 5"/>
          <p:cNvSpPr/>
          <p:nvPr/>
        </p:nvSpPr>
        <p:spPr>
          <a:xfrm>
            <a:off x="4652351" y="3637058"/>
            <a:ext cx="3156595" cy="384530"/>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tabLst>
                <a:tab pos="0" algn="l"/>
              </a:tabLst>
            </a:pPr>
            <a:r>
              <a:rPr lang="en-US" sz="1929" b="1" spc="-1" dirty="0">
                <a:solidFill>
                  <a:srgbClr val="002060"/>
                </a:solidFill>
                <a:latin typeface="Calibri"/>
                <a:ea typeface="DejaVu Sans"/>
              </a:rPr>
              <a:t>  IT and HPC (MICC)</a:t>
            </a:r>
            <a:endParaRPr lang="en-US" sz="1929" spc="-1" dirty="0">
              <a:latin typeface="Arial"/>
            </a:endParaRPr>
          </a:p>
        </p:txBody>
      </p:sp>
      <p:sp>
        <p:nvSpPr>
          <p:cNvPr id="136" name="CustomShape 15"/>
          <p:cNvSpPr/>
          <p:nvPr/>
        </p:nvSpPr>
        <p:spPr>
          <a:xfrm flipH="1">
            <a:off x="1332393" y="347"/>
            <a:ext cx="10614526" cy="757982"/>
          </a:xfrm>
          <a:prstGeom prst="rect">
            <a:avLst/>
          </a:prstGeom>
          <a:noFill/>
          <a:ln>
            <a:noFill/>
          </a:ln>
        </p:spPr>
        <p:style>
          <a:lnRef idx="2">
            <a:schemeClr val="accent1">
              <a:shade val="50000"/>
            </a:schemeClr>
          </a:lnRef>
          <a:fillRef idx="1">
            <a:schemeClr val="accent1"/>
          </a:fillRef>
          <a:effectRef idx="0">
            <a:schemeClr val="accent1"/>
          </a:effectRef>
          <a:fontRef idx="minor"/>
        </p:style>
      </p:sp>
      <p:sp>
        <p:nvSpPr>
          <p:cNvPr id="137" name="CustomShape 16"/>
          <p:cNvSpPr/>
          <p:nvPr/>
        </p:nvSpPr>
        <p:spPr>
          <a:xfrm>
            <a:off x="692118" y="158853"/>
            <a:ext cx="10787442" cy="440970"/>
          </a:xfrm>
          <a:prstGeom prst="rect">
            <a:avLst/>
          </a:prstGeom>
          <a:noFill/>
          <a:ln w="0">
            <a:noFill/>
          </a:ln>
        </p:spPr>
        <p:style>
          <a:lnRef idx="0">
            <a:scrgbClr r="0" g="0" b="0"/>
          </a:lnRef>
          <a:fillRef idx="0">
            <a:scrgbClr r="0" g="0" b="0"/>
          </a:fillRef>
          <a:effectRef idx="0">
            <a:scrgbClr r="0" g="0" b="0"/>
          </a:effectRef>
          <a:fontRef idx="minor"/>
        </p:style>
        <p:txBody>
          <a:bodyPr lIns="0" tIns="43403" rIns="0" bIns="43403" anchor="t">
            <a:noAutofit/>
          </a:bodyPr>
          <a:lstStyle/>
          <a:p>
            <a:pPr algn="ctr">
              <a:tabLst>
                <a:tab pos="0" algn="l"/>
              </a:tabLst>
            </a:pPr>
            <a:r>
              <a:rPr lang="en-US" sz="2800" b="1" cap="small" spc="-1" dirty="0">
                <a:solidFill>
                  <a:srgbClr val="2A6099"/>
                </a:solidFill>
                <a:latin typeface="Calibri"/>
                <a:ea typeface="Droid Sans Fallback"/>
              </a:rPr>
              <a:t>Implementation</a:t>
            </a:r>
            <a:r>
              <a:rPr lang="en-US" sz="2800" b="1" cap="small" spc="-1" dirty="0">
                <a:solidFill>
                  <a:srgbClr val="2A6099"/>
                </a:solidFill>
                <a:latin typeface="Calibri"/>
                <a:ea typeface="DejaVu Sans"/>
              </a:rPr>
              <a:t> of the 7-year Plan for the Development of JINR: 2016-2023</a:t>
            </a:r>
            <a:endParaRPr lang="en-US" sz="2800" spc="-1" dirty="0">
              <a:latin typeface="Arial"/>
            </a:endParaRPr>
          </a:p>
        </p:txBody>
      </p:sp>
      <p:pic>
        <p:nvPicPr>
          <p:cNvPr id="138" name="Рисунок 137"/>
          <p:cNvPicPr/>
          <p:nvPr/>
        </p:nvPicPr>
        <p:blipFill>
          <a:blip r:embed="rId3"/>
          <a:stretch/>
        </p:blipFill>
        <p:spPr>
          <a:xfrm>
            <a:off x="385477" y="1728241"/>
            <a:ext cx="3461787" cy="1789921"/>
          </a:xfrm>
          <a:prstGeom prst="rect">
            <a:avLst/>
          </a:prstGeom>
          <a:ln w="0">
            <a:noFill/>
          </a:ln>
        </p:spPr>
      </p:pic>
      <p:pic>
        <p:nvPicPr>
          <p:cNvPr id="139" name="Рисунок 138"/>
          <p:cNvPicPr/>
          <p:nvPr/>
        </p:nvPicPr>
        <p:blipFill>
          <a:blip r:embed="rId4"/>
          <a:stretch/>
        </p:blipFill>
        <p:spPr>
          <a:xfrm>
            <a:off x="4045573" y="1846259"/>
            <a:ext cx="4339560" cy="1569436"/>
          </a:xfrm>
          <a:prstGeom prst="rect">
            <a:avLst/>
          </a:prstGeom>
          <a:ln w="0">
            <a:noFill/>
          </a:ln>
        </p:spPr>
      </p:pic>
      <p:pic>
        <p:nvPicPr>
          <p:cNvPr id="140" name="Рисунок 139"/>
          <p:cNvPicPr/>
          <p:nvPr/>
        </p:nvPicPr>
        <p:blipFill>
          <a:blip r:embed="rId5"/>
          <a:stretch/>
        </p:blipFill>
        <p:spPr>
          <a:xfrm>
            <a:off x="8606313" y="1846259"/>
            <a:ext cx="3241302" cy="1587839"/>
          </a:xfrm>
          <a:prstGeom prst="rect">
            <a:avLst/>
          </a:prstGeom>
          <a:ln w="0">
            <a:noFill/>
          </a:ln>
        </p:spPr>
      </p:pic>
      <p:pic>
        <p:nvPicPr>
          <p:cNvPr id="141" name="Рисунок 140"/>
          <p:cNvPicPr/>
          <p:nvPr/>
        </p:nvPicPr>
        <p:blipFill>
          <a:blip r:embed="rId6"/>
          <a:stretch/>
        </p:blipFill>
        <p:spPr>
          <a:xfrm>
            <a:off x="402225" y="4053255"/>
            <a:ext cx="3452759" cy="1863532"/>
          </a:xfrm>
          <a:prstGeom prst="rect">
            <a:avLst/>
          </a:prstGeom>
          <a:ln w="0">
            <a:noFill/>
          </a:ln>
        </p:spPr>
      </p:pic>
      <p:pic>
        <p:nvPicPr>
          <p:cNvPr id="142" name="Рисунок 141"/>
          <p:cNvPicPr/>
          <p:nvPr/>
        </p:nvPicPr>
        <p:blipFill>
          <a:blip r:embed="rId7"/>
          <a:stretch/>
        </p:blipFill>
        <p:spPr>
          <a:xfrm>
            <a:off x="4121093" y="4107706"/>
            <a:ext cx="4188519" cy="1852421"/>
          </a:xfrm>
          <a:prstGeom prst="rect">
            <a:avLst/>
          </a:prstGeom>
          <a:ln w="0">
            <a:noFill/>
          </a:ln>
        </p:spPr>
      </p:pic>
      <p:sp>
        <p:nvSpPr>
          <p:cNvPr id="25" name="CustomShape 2">
            <a:extLst>
              <a:ext uri="{FF2B5EF4-FFF2-40B4-BE49-F238E27FC236}">
                <a16:creationId xmlns:a16="http://schemas.microsoft.com/office/drawing/2014/main" id="{67039474-3931-C049-9827-7B8947FCF114}"/>
              </a:ext>
            </a:extLst>
          </p:cNvPr>
          <p:cNvSpPr/>
          <p:nvPr/>
        </p:nvSpPr>
        <p:spPr>
          <a:xfrm>
            <a:off x="8606313" y="3668725"/>
            <a:ext cx="3241302" cy="384530"/>
          </a:xfrm>
          <a:prstGeom prst="rect">
            <a:avLst/>
          </a:prstGeom>
          <a:noFill/>
          <a:ln w="0">
            <a:noFill/>
          </a:ln>
        </p:spPr>
        <p:style>
          <a:lnRef idx="0">
            <a:scrgbClr r="0" g="0" b="0"/>
          </a:lnRef>
          <a:fillRef idx="0">
            <a:scrgbClr r="0" g="0" b="0"/>
          </a:fillRef>
          <a:effectRef idx="0">
            <a:scrgbClr r="0" g="0" b="0"/>
          </a:effectRef>
          <a:fontRef idx="minor"/>
        </p:style>
        <p:txBody>
          <a:bodyPr wrap="square" lIns="86805" tIns="43403" rIns="86805" bIns="43403" anchor="t">
            <a:spAutoFit/>
          </a:bodyPr>
          <a:lstStyle/>
          <a:p>
            <a:pPr algn="ctr">
              <a:tabLst>
                <a:tab pos="0" algn="l"/>
              </a:tabLst>
            </a:pPr>
            <a:r>
              <a:rPr lang="en-US" sz="1929" b="1" spc="-1" dirty="0">
                <a:solidFill>
                  <a:srgbClr val="002060"/>
                </a:solidFill>
                <a:latin typeface="Calibri"/>
                <a:ea typeface="DejaVu Sans"/>
              </a:rPr>
              <a:t>Life Sciences (RB, AB, BM) </a:t>
            </a:r>
            <a:endParaRPr lang="en-US" sz="1929" spc="-1" dirty="0">
              <a:latin typeface="Arial"/>
            </a:endParaRPr>
          </a:p>
        </p:txBody>
      </p:sp>
      <p:sp>
        <p:nvSpPr>
          <p:cNvPr id="26" name="CustomShape 16">
            <a:extLst>
              <a:ext uri="{FF2B5EF4-FFF2-40B4-BE49-F238E27FC236}">
                <a16:creationId xmlns:a16="http://schemas.microsoft.com/office/drawing/2014/main" id="{47385159-348C-A444-BB9B-92E6CDD76599}"/>
              </a:ext>
            </a:extLst>
          </p:cNvPr>
          <p:cNvSpPr/>
          <p:nvPr/>
        </p:nvSpPr>
        <p:spPr>
          <a:xfrm>
            <a:off x="662702" y="672220"/>
            <a:ext cx="10816858" cy="440970"/>
          </a:xfrm>
          <a:prstGeom prst="rect">
            <a:avLst/>
          </a:prstGeom>
          <a:noFill/>
          <a:ln w="0">
            <a:noFill/>
          </a:ln>
        </p:spPr>
        <p:style>
          <a:lnRef idx="0">
            <a:scrgbClr r="0" g="0" b="0"/>
          </a:lnRef>
          <a:fillRef idx="0">
            <a:scrgbClr r="0" g="0" b="0"/>
          </a:fillRef>
          <a:effectRef idx="0">
            <a:scrgbClr r="0" g="0" b="0"/>
          </a:effectRef>
          <a:fontRef idx="minor"/>
        </p:style>
        <p:txBody>
          <a:bodyPr lIns="0" tIns="43403" rIns="0" bIns="43403" anchor="t">
            <a:noAutofit/>
          </a:bodyPr>
          <a:lstStyle/>
          <a:p>
            <a:pPr algn="ctr">
              <a:tabLst>
                <a:tab pos="0" algn="l"/>
              </a:tabLst>
            </a:pPr>
            <a:r>
              <a:rPr lang="en-US" sz="2800" b="1" cap="small" spc="-1" dirty="0">
                <a:solidFill>
                  <a:srgbClr val="C00000"/>
                </a:solidFill>
                <a:latin typeface="Calibri"/>
                <a:ea typeface="Droid Sans Fallback"/>
              </a:rPr>
              <a:t>Basic Research Directions</a:t>
            </a:r>
            <a:endParaRPr lang="en-US" sz="2800" spc="-1" dirty="0">
              <a:solidFill>
                <a:srgbClr val="C00000"/>
              </a:solidFill>
              <a:latin typeface="Arial"/>
            </a:endParaRPr>
          </a:p>
        </p:txBody>
      </p:sp>
      <p:pic>
        <p:nvPicPr>
          <p:cNvPr id="27" name="Picture 5">
            <a:extLst>
              <a:ext uri="{FF2B5EF4-FFF2-40B4-BE49-F238E27FC236}">
                <a16:creationId xmlns:a16="http://schemas.microsoft.com/office/drawing/2014/main" id="{B4165E58-5AC0-694F-9850-0E82D3D4F61F}"/>
              </a:ext>
            </a:extLst>
          </p:cNvPr>
          <p:cNvPicPr/>
          <p:nvPr/>
        </p:nvPicPr>
        <p:blipFill>
          <a:blip r:embed="rId8"/>
          <a:stretch/>
        </p:blipFill>
        <p:spPr>
          <a:xfrm>
            <a:off x="8903120" y="4107706"/>
            <a:ext cx="2763947" cy="1798620"/>
          </a:xfrm>
          <a:prstGeom prst="rect">
            <a:avLst/>
          </a:prstGeom>
          <a:ln w="9525">
            <a:noFill/>
          </a:ln>
        </p:spPr>
      </p:pic>
    </p:spTree>
    <p:extLst>
      <p:ext uri="{BB962C8B-B14F-4D97-AF65-F5344CB8AC3E}">
        <p14:creationId xmlns:p14="http://schemas.microsoft.com/office/powerpoint/2010/main" val="2399681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PlaceHolder 2"/>
          <p:cNvSpPr>
            <a:spLocks noGrp="1"/>
          </p:cNvSpPr>
          <p:nvPr>
            <p:ph type="sldNum"/>
          </p:nvPr>
        </p:nvSpPr>
        <p:spPr>
          <a:xfrm>
            <a:off x="11296440" y="6217560"/>
            <a:ext cx="730800" cy="524160"/>
          </a:xfrm>
          <a:prstGeom prst="rect">
            <a:avLst/>
          </a:prstGeom>
          <a:noFill/>
          <a:ln w="0">
            <a:noFill/>
          </a:ln>
        </p:spPr>
        <p:txBody>
          <a:bodyPr lIns="90000" tIns="91440" rIns="90000" bIns="91440" anchor="ctr">
            <a:noAutofit/>
          </a:bodyPr>
          <a:lstStyle/>
          <a:p>
            <a:pPr algn="r">
              <a:lnSpc>
                <a:spcPct val="100000"/>
              </a:lnSpc>
              <a:buNone/>
            </a:pPr>
            <a:fld id="{0F84E62F-16F3-4F5E-B6B6-06466E26E87A}" type="slidenum">
              <a:rPr lang="ru" sz="1200" b="0" strike="noStrike" spc="-1">
                <a:solidFill>
                  <a:srgbClr val="8B8B8B"/>
                </a:solidFill>
                <a:latin typeface="Calibri"/>
              </a:rPr>
              <a:t>30</a:t>
            </a:fld>
            <a:endParaRPr lang="en-US" sz="1200" b="0" strike="noStrike" spc="-1">
              <a:latin typeface="Times New Roman"/>
            </a:endParaRPr>
          </a:p>
        </p:txBody>
      </p:sp>
      <p:sp>
        <p:nvSpPr>
          <p:cNvPr id="247" name="Прямоугольник 12"/>
          <p:cNvSpPr/>
          <p:nvPr/>
        </p:nvSpPr>
        <p:spPr>
          <a:xfrm flipH="1">
            <a:off x="-720" y="-55800"/>
            <a:ext cx="12191400" cy="739080"/>
          </a:xfrm>
          <a:prstGeom prst="rect">
            <a:avLst/>
          </a:prstGeom>
          <a:gradFill rotWithShape="0">
            <a:gsLst>
              <a:gs pos="82000">
                <a:srgbClr val="005582"/>
              </a:gs>
              <a:gs pos="100000">
                <a:srgbClr val="F2F2F2"/>
              </a:gs>
            </a:gsLst>
            <a:lin ang="10800000"/>
          </a:gradFill>
          <a:ln>
            <a:noFill/>
          </a:ln>
        </p:spPr>
        <p:style>
          <a:lnRef idx="2">
            <a:schemeClr val="accent1">
              <a:shade val="50000"/>
            </a:schemeClr>
          </a:lnRef>
          <a:fillRef idx="1">
            <a:schemeClr val="accent1"/>
          </a:fillRef>
          <a:effectRef idx="0">
            <a:schemeClr val="accent1"/>
          </a:effectRef>
          <a:fontRef idx="minor"/>
        </p:style>
      </p:sp>
      <p:pic>
        <p:nvPicPr>
          <p:cNvPr id="248" name="Рисунок 13"/>
          <p:cNvPicPr/>
          <p:nvPr/>
        </p:nvPicPr>
        <p:blipFill>
          <a:blip r:embed="rId3"/>
          <a:stretch/>
        </p:blipFill>
        <p:spPr>
          <a:xfrm>
            <a:off x="11080800" y="11880"/>
            <a:ext cx="970920" cy="676440"/>
          </a:xfrm>
          <a:prstGeom prst="rect">
            <a:avLst/>
          </a:prstGeom>
          <a:ln w="0">
            <a:noFill/>
          </a:ln>
        </p:spPr>
      </p:pic>
      <p:sp>
        <p:nvSpPr>
          <p:cNvPr id="249" name="TextBox 14"/>
          <p:cNvSpPr/>
          <p:nvPr/>
        </p:nvSpPr>
        <p:spPr>
          <a:xfrm>
            <a:off x="0" y="88920"/>
            <a:ext cx="11565720" cy="516600"/>
          </a:xfrm>
          <a:prstGeom prst="rect">
            <a:avLst/>
          </a:prstGeom>
          <a:noFill/>
          <a:ln w="0">
            <a:noFill/>
          </a:ln>
          <a:effectLst>
            <a:outerShdw blurRad="50760" dist="50760" dir="5400000" algn="ctr" rotWithShape="0">
              <a:schemeClr val="bg2">
                <a:lumMod val="10000"/>
              </a:scheme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2800" b="1" strike="noStrike" spc="-1">
                <a:solidFill>
                  <a:srgbClr val="FFFFFF"/>
                </a:solidFill>
                <a:latin typeface="Calibri"/>
                <a:ea typeface="DejaVu Sans"/>
              </a:rPr>
              <a:t>MICC as Resources Provider for NICA, LHC, HL LHC, Baikal-GVD, etc. </a:t>
            </a:r>
            <a:endParaRPr lang="en-US" sz="2800" b="0" strike="noStrike" spc="-1">
              <a:latin typeface="Arial"/>
            </a:endParaRPr>
          </a:p>
        </p:txBody>
      </p:sp>
      <p:sp>
        <p:nvSpPr>
          <p:cNvPr id="14" name="PlaceHolder 1">
            <a:extLst>
              <a:ext uri="{FF2B5EF4-FFF2-40B4-BE49-F238E27FC236}">
                <a16:creationId xmlns:a16="http://schemas.microsoft.com/office/drawing/2014/main" id="{CA72F9D7-52BD-E844-BD2F-C09AB1920624}"/>
              </a:ext>
            </a:extLst>
          </p:cNvPr>
          <p:cNvSpPr txBox="1">
            <a:spLocks/>
          </p:cNvSpPr>
          <p:nvPr/>
        </p:nvSpPr>
        <p:spPr>
          <a:xfrm>
            <a:off x="402840" y="986112"/>
            <a:ext cx="11162880" cy="1293336"/>
          </a:xfrm>
          <a:prstGeom prst="rect">
            <a:avLst/>
          </a:prstGeom>
          <a:noFill/>
          <a:ln w="0">
            <a:noFill/>
          </a:ln>
        </p:spPr>
        <p:txBody>
          <a:bodyPr tIns="91440" bIns="914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09480" indent="-457200" algn="just">
              <a:lnSpc>
                <a:spcPct val="100000"/>
              </a:lnSpc>
              <a:spcBef>
                <a:spcPts val="600"/>
              </a:spcBef>
              <a:buClr>
                <a:srgbClr val="000000"/>
              </a:buClr>
              <a:buFont typeface="Arial"/>
              <a:buChar char="●"/>
            </a:pPr>
            <a:r>
              <a:rPr lang="en-US" sz="1800" b="1" spc="-1" dirty="0">
                <a:solidFill>
                  <a:srgbClr val="000000"/>
                </a:solidFill>
                <a:latin typeface="Arial" panose="020B0604020202020204" pitchFamily="34" charset="0"/>
                <a:cs typeface="Arial" panose="020B0604020202020204" pitchFamily="34" charset="0"/>
              </a:rPr>
              <a:t>The are three pillars in HEP experiments</a:t>
            </a:r>
            <a:r>
              <a:rPr lang="ru-RU" sz="1800" b="1" spc="-1" dirty="0">
                <a:solidFill>
                  <a:srgbClr val="000000"/>
                </a:solidFill>
                <a:latin typeface="Arial" panose="020B0604020202020204" pitchFamily="34" charset="0"/>
                <a:cs typeface="Arial" panose="020B0604020202020204" pitchFamily="34" charset="0"/>
              </a:rPr>
              <a:t>: </a:t>
            </a:r>
            <a:r>
              <a:rPr lang="en-US" sz="1800" b="1" spc="-1" dirty="0">
                <a:solidFill>
                  <a:srgbClr val="FF0000"/>
                </a:solidFill>
                <a:latin typeface="Arial" panose="020B0604020202020204" pitchFamily="34" charset="0"/>
                <a:cs typeface="Arial" panose="020B0604020202020204" pitchFamily="34" charset="0"/>
              </a:rPr>
              <a:t>accelerators – detectors – </a:t>
            </a:r>
            <a:r>
              <a:rPr lang="en-US" sz="2400" b="1" spc="-1" dirty="0">
                <a:solidFill>
                  <a:srgbClr val="FF0000"/>
                </a:solidFill>
                <a:latin typeface="Arial" panose="020B0604020202020204" pitchFamily="34" charset="0"/>
                <a:cs typeface="Arial" panose="020B0604020202020204" pitchFamily="34" charset="0"/>
              </a:rPr>
              <a:t>computing</a:t>
            </a:r>
            <a:endParaRPr lang="ru-RU" sz="2400" spc="-1" dirty="0">
              <a:solidFill>
                <a:srgbClr val="000000"/>
              </a:solidFill>
              <a:latin typeface="Arial" panose="020B0604020202020204" pitchFamily="34" charset="0"/>
              <a:cs typeface="Arial" panose="020B0604020202020204" pitchFamily="34" charset="0"/>
            </a:endParaRPr>
          </a:p>
          <a:p>
            <a:pPr marL="609480" indent="-457200" algn="just">
              <a:lnSpc>
                <a:spcPct val="100000"/>
              </a:lnSpc>
              <a:spcBef>
                <a:spcPts val="600"/>
              </a:spcBef>
              <a:buClr>
                <a:srgbClr val="000000"/>
              </a:buClr>
              <a:buFont typeface="Arial"/>
              <a:buChar char="●"/>
              <a:tabLst>
                <a:tab pos="0" algn="l"/>
              </a:tabLst>
            </a:pPr>
            <a:r>
              <a:rPr lang="en-US" sz="1800" b="1" spc="-1" dirty="0">
                <a:solidFill>
                  <a:srgbClr val="000000"/>
                </a:solidFill>
                <a:latin typeface="Arial" panose="020B0604020202020204" pitchFamily="34" charset="0"/>
                <a:cs typeface="Arial" panose="020B0604020202020204" pitchFamily="34" charset="0"/>
              </a:rPr>
              <a:t>To achieve physical results, HEP projects must proceed a huge amount of experimental data.</a:t>
            </a:r>
            <a:endParaRPr lang="ru-RU" sz="1800" spc="-1" dirty="0">
              <a:solidFill>
                <a:srgbClr val="000000"/>
              </a:solidFill>
              <a:latin typeface="Arial" panose="020B0604020202020204" pitchFamily="34" charset="0"/>
              <a:cs typeface="Arial" panose="020B0604020202020204" pitchFamily="34" charset="0"/>
            </a:endParaRPr>
          </a:p>
          <a:p>
            <a:pPr marL="609480" indent="-457200" algn="just">
              <a:lnSpc>
                <a:spcPct val="100000"/>
              </a:lnSpc>
              <a:spcBef>
                <a:spcPts val="600"/>
              </a:spcBef>
              <a:buClr>
                <a:srgbClr val="0033CC"/>
              </a:buClr>
              <a:buFont typeface="Arial"/>
              <a:buChar char="●"/>
              <a:tabLst>
                <a:tab pos="0" algn="l"/>
              </a:tabLst>
            </a:pPr>
            <a:r>
              <a:rPr lang="en-US" sz="1800" b="1" spc="-1" dirty="0">
                <a:solidFill>
                  <a:srgbClr val="0033CC"/>
                </a:solidFill>
                <a:latin typeface="Arial" panose="020B0604020202020204" pitchFamily="34" charset="0"/>
                <a:cs typeface="Arial" panose="020B0604020202020204" pitchFamily="34" charset="0"/>
              </a:rPr>
              <a:t>Distributed heterogeneous computing </a:t>
            </a:r>
            <a:r>
              <a:rPr lang="en-US" sz="1800" b="1" spc="-1" dirty="0">
                <a:solidFill>
                  <a:srgbClr val="000000"/>
                </a:solidFill>
                <a:latin typeface="Arial" panose="020B0604020202020204" pitchFamily="34" charset="0"/>
                <a:cs typeface="Arial" panose="020B0604020202020204" pitchFamily="34" charset="0"/>
              </a:rPr>
              <a:t>must be used in future to support  strategic research. </a:t>
            </a:r>
            <a:endParaRPr lang="ru-RU" sz="1800" spc="-1" dirty="0">
              <a:solidFill>
                <a:srgbClr val="000000"/>
              </a:solidFill>
              <a:latin typeface="Arial" panose="020B0604020202020204" pitchFamily="34" charset="0"/>
              <a:cs typeface="Arial" panose="020B0604020202020204" pitchFamily="34" charset="0"/>
            </a:endParaRPr>
          </a:p>
        </p:txBody>
      </p:sp>
      <p:sp>
        <p:nvSpPr>
          <p:cNvPr id="15" name="Прямоугольник 1">
            <a:extLst>
              <a:ext uri="{FF2B5EF4-FFF2-40B4-BE49-F238E27FC236}">
                <a16:creationId xmlns:a16="http://schemas.microsoft.com/office/drawing/2014/main" id="{6BF9515C-C3C1-6348-851C-B91652CC1423}"/>
              </a:ext>
            </a:extLst>
          </p:cNvPr>
          <p:cNvSpPr/>
          <p:nvPr/>
        </p:nvSpPr>
        <p:spPr>
          <a:xfrm>
            <a:off x="506520" y="2209464"/>
            <a:ext cx="9844488"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152280">
              <a:lnSpc>
                <a:spcPct val="100000"/>
              </a:lnSpc>
              <a:buNone/>
              <a:tabLst>
                <a:tab pos="0" algn="l"/>
              </a:tabLst>
            </a:pPr>
            <a:r>
              <a:rPr lang="en-US" sz="2000" b="0" strike="noStrike" spc="-1" dirty="0">
                <a:solidFill>
                  <a:srgbClr val="000000"/>
                </a:solidFill>
                <a:latin typeface="Times New Roman"/>
              </a:rPr>
              <a:t>Needed computing for:  </a:t>
            </a:r>
            <a:r>
              <a:rPr lang="en-US" sz="2400" b="1" strike="noStrike" spc="-1" dirty="0">
                <a:solidFill>
                  <a:srgbClr val="0033CC"/>
                </a:solidFill>
                <a:latin typeface="Times New Roman"/>
              </a:rPr>
              <a:t>NICA</a:t>
            </a:r>
            <a:r>
              <a:rPr lang="en-US" sz="2400" b="0" strike="noStrike" spc="-1" dirty="0">
                <a:solidFill>
                  <a:srgbClr val="000000"/>
                </a:solidFill>
                <a:latin typeface="Times New Roman"/>
              </a:rPr>
              <a:t> </a:t>
            </a:r>
            <a:r>
              <a:rPr lang="en-US" sz="2400" b="1" strike="noStrike" spc="-1" dirty="0">
                <a:solidFill>
                  <a:srgbClr val="FF0000"/>
                </a:solidFill>
                <a:latin typeface="Times New Roman"/>
              </a:rPr>
              <a:t>Tier0 – Tier1 – number of Tier2</a:t>
            </a:r>
            <a:endParaRPr lang="en-US" sz="2400" b="0" strike="noStrike" spc="-1" dirty="0">
              <a:latin typeface="Arial"/>
            </a:endParaRPr>
          </a:p>
          <a:p>
            <a:pPr marL="152280">
              <a:lnSpc>
                <a:spcPct val="100000"/>
              </a:lnSpc>
              <a:buNone/>
              <a:tabLst>
                <a:tab pos="0" algn="l"/>
              </a:tabLst>
            </a:pPr>
            <a:r>
              <a:rPr lang="en-US" sz="2000" b="0" strike="noStrike" spc="-1" dirty="0">
                <a:solidFill>
                  <a:srgbClr val="000000"/>
                </a:solidFill>
                <a:latin typeface="Times New Roman"/>
              </a:rPr>
              <a:t>                                       </a:t>
            </a:r>
            <a:r>
              <a:rPr lang="en-US" sz="2000" b="1" strike="noStrike" spc="-1" dirty="0">
                <a:solidFill>
                  <a:srgbClr val="0033CC"/>
                </a:solidFill>
                <a:latin typeface="Times New Roman"/>
              </a:rPr>
              <a:t>Baikal-GVD</a:t>
            </a:r>
            <a:r>
              <a:rPr lang="en-US" sz="2000" b="1" strike="noStrike" spc="-1" dirty="0">
                <a:solidFill>
                  <a:srgbClr val="000000"/>
                </a:solidFill>
                <a:latin typeface="Times New Roman"/>
              </a:rPr>
              <a:t>,</a:t>
            </a:r>
            <a:r>
              <a:rPr lang="en-US" sz="2000" b="0" strike="noStrike" spc="-1" dirty="0">
                <a:solidFill>
                  <a:srgbClr val="000000"/>
                </a:solidFill>
                <a:latin typeface="Times New Roman"/>
              </a:rPr>
              <a:t>  NOVA, JUNO –  </a:t>
            </a:r>
            <a:r>
              <a:rPr lang="en-US" sz="2000" b="1" strike="noStrike" spc="-1" dirty="0">
                <a:solidFill>
                  <a:srgbClr val="FF0000"/>
                </a:solidFill>
                <a:latin typeface="Times New Roman"/>
              </a:rPr>
              <a:t>all types of resources</a:t>
            </a:r>
            <a:endParaRPr lang="en-US" sz="2000" b="0" strike="noStrike" spc="-1" dirty="0">
              <a:latin typeface="Arial"/>
            </a:endParaRPr>
          </a:p>
          <a:p>
            <a:pPr marL="152280">
              <a:lnSpc>
                <a:spcPct val="100000"/>
              </a:lnSpc>
              <a:buNone/>
              <a:tabLst>
                <a:tab pos="0" algn="l"/>
              </a:tabLst>
            </a:pPr>
            <a:r>
              <a:rPr lang="en-US" sz="2000" b="1" strike="noStrike" spc="-1" dirty="0">
                <a:solidFill>
                  <a:srgbClr val="000066"/>
                </a:solidFill>
                <a:latin typeface="Times New Roman"/>
              </a:rPr>
              <a:t>                                       </a:t>
            </a:r>
            <a:r>
              <a:rPr lang="en-US" sz="2000" b="1" strike="noStrike" spc="-1" dirty="0">
                <a:solidFill>
                  <a:srgbClr val="0033CC"/>
                </a:solidFill>
                <a:latin typeface="Times New Roman"/>
              </a:rPr>
              <a:t>LHC@HL-LHC </a:t>
            </a:r>
            <a:r>
              <a:rPr lang="en-US" sz="2000" b="0" strike="noStrike" spc="-1" dirty="0">
                <a:solidFill>
                  <a:srgbClr val="000000"/>
                </a:solidFill>
                <a:latin typeface="Times New Roman"/>
              </a:rPr>
              <a:t>– Tier1 for CMS, Tier2 for </a:t>
            </a:r>
            <a:r>
              <a:rPr lang="en-US" sz="2000" spc="-1" dirty="0">
                <a:solidFill>
                  <a:srgbClr val="000000"/>
                </a:solidFill>
                <a:latin typeface="Times New Roman"/>
              </a:rPr>
              <a:t>ATLAS, ALICE</a:t>
            </a:r>
            <a:endParaRPr lang="en-US" sz="2000" b="0" strike="noStrike" spc="-1" dirty="0">
              <a:latin typeface="Arial"/>
            </a:endParaRPr>
          </a:p>
        </p:txBody>
      </p:sp>
      <p:pic>
        <p:nvPicPr>
          <p:cNvPr id="16" name="83a81731-31e3-4965-84b1-33f07f340e6e.png" descr="83a81731-31e3-4965-84b1-33f07f340e6e.png">
            <a:extLst>
              <a:ext uri="{FF2B5EF4-FFF2-40B4-BE49-F238E27FC236}">
                <a16:creationId xmlns:a16="http://schemas.microsoft.com/office/drawing/2014/main" id="{CE73F39E-23BE-FA40-8EA4-1ACA2F51E626}"/>
              </a:ext>
            </a:extLst>
          </p:cNvPr>
          <p:cNvPicPr/>
          <p:nvPr/>
        </p:nvPicPr>
        <p:blipFill>
          <a:blip r:embed="rId4"/>
          <a:stretch/>
        </p:blipFill>
        <p:spPr>
          <a:xfrm>
            <a:off x="1984320" y="4005072"/>
            <a:ext cx="7443144" cy="2640528"/>
          </a:xfrm>
          <a:prstGeom prst="rect">
            <a:avLst/>
          </a:prstGeom>
          <a:ln w="12700">
            <a:noFill/>
          </a:ln>
        </p:spPr>
      </p:pic>
      <p:sp>
        <p:nvSpPr>
          <p:cNvPr id="17" name="Прямоугольник 11">
            <a:extLst>
              <a:ext uri="{FF2B5EF4-FFF2-40B4-BE49-F238E27FC236}">
                <a16:creationId xmlns:a16="http://schemas.microsoft.com/office/drawing/2014/main" id="{E0BEFEBB-3CA4-A54B-8A03-B661BD81C832}"/>
              </a:ext>
            </a:extLst>
          </p:cNvPr>
          <p:cNvSpPr/>
          <p:nvPr/>
        </p:nvSpPr>
        <p:spPr>
          <a:xfrm flipH="1">
            <a:off x="240" y="3251268"/>
            <a:ext cx="12191760" cy="669240"/>
          </a:xfrm>
          <a:prstGeom prst="rect">
            <a:avLst/>
          </a:prstGeom>
          <a:gradFill rotWithShape="0">
            <a:gsLst>
              <a:gs pos="82000">
                <a:srgbClr val="005582"/>
              </a:gs>
              <a:gs pos="100000">
                <a:srgbClr val="F2F2F2"/>
              </a:gs>
            </a:gsLst>
            <a:lin ang="0"/>
          </a:gradFill>
          <a:ln>
            <a:noFill/>
          </a:ln>
        </p:spPr>
        <p:style>
          <a:lnRef idx="2">
            <a:schemeClr val="accent1">
              <a:shade val="50000"/>
            </a:schemeClr>
          </a:lnRef>
          <a:fillRef idx="1">
            <a:schemeClr val="accent1"/>
          </a:fillRef>
          <a:effectRef idx="0">
            <a:schemeClr val="accent1"/>
          </a:effectRef>
          <a:fontRef idx="minor"/>
        </p:style>
      </p:sp>
      <p:sp>
        <p:nvSpPr>
          <p:cNvPr id="18" name="Прямоугольник 13">
            <a:extLst>
              <a:ext uri="{FF2B5EF4-FFF2-40B4-BE49-F238E27FC236}">
                <a16:creationId xmlns:a16="http://schemas.microsoft.com/office/drawing/2014/main" id="{4D861F06-0481-594C-B1B9-7924C9D3BBBB}"/>
              </a:ext>
            </a:extLst>
          </p:cNvPr>
          <p:cNvSpPr/>
          <p:nvPr/>
        </p:nvSpPr>
        <p:spPr>
          <a:xfrm>
            <a:off x="1555740" y="3319284"/>
            <a:ext cx="8454240" cy="516960"/>
          </a:xfrm>
          <a:prstGeom prst="rect">
            <a:avLst/>
          </a:prstGeom>
          <a:noFill/>
          <a:ln w="0">
            <a:noFill/>
          </a:ln>
          <a:effectLst>
            <a:outerShdw blurRad="50760" dist="37674" dir="2700000" algn="tl"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800" b="1" strike="noStrike" spc="-1" dirty="0">
                <a:solidFill>
                  <a:srgbClr val="FFFFFF"/>
                </a:solidFill>
                <a:latin typeface="Calibri"/>
              </a:rPr>
              <a:t>Big Data strategy at JINR</a:t>
            </a:r>
            <a:endParaRPr lang="en-US" sz="2800" b="0" strike="noStrike" spc="-1" dirty="0">
              <a:latin typeface="Arial"/>
            </a:endParaRPr>
          </a:p>
        </p:txBody>
      </p:sp>
    </p:spTree>
    <p:extLst>
      <p:ext uri="{BB962C8B-B14F-4D97-AF65-F5344CB8AC3E}">
        <p14:creationId xmlns:p14="http://schemas.microsoft.com/office/powerpoint/2010/main" val="12717659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3" name="Прямоугольник 4"/>
          <p:cNvSpPr/>
          <p:nvPr/>
        </p:nvSpPr>
        <p:spPr>
          <a:xfrm flipH="1">
            <a:off x="0" y="0"/>
            <a:ext cx="12191400" cy="739080"/>
          </a:xfrm>
          <a:prstGeom prst="rect">
            <a:avLst/>
          </a:prstGeom>
          <a:gradFill rotWithShape="0">
            <a:gsLst>
              <a:gs pos="82000">
                <a:srgbClr val="005582"/>
              </a:gs>
              <a:gs pos="100000">
                <a:srgbClr val="F2F2F2"/>
              </a:gs>
            </a:gsLst>
            <a:lin ang="10800000"/>
          </a:gradFill>
          <a:ln>
            <a:noFill/>
          </a:ln>
        </p:spPr>
        <p:style>
          <a:lnRef idx="2">
            <a:schemeClr val="accent1">
              <a:shade val="50000"/>
            </a:schemeClr>
          </a:lnRef>
          <a:fillRef idx="1">
            <a:schemeClr val="accent1"/>
          </a:fillRef>
          <a:effectRef idx="0">
            <a:schemeClr val="accent1"/>
          </a:effectRef>
          <a:fontRef idx="minor"/>
        </p:style>
      </p:sp>
      <p:pic>
        <p:nvPicPr>
          <p:cNvPr id="254" name="Рисунок 5"/>
          <p:cNvPicPr/>
          <p:nvPr/>
        </p:nvPicPr>
        <p:blipFill>
          <a:blip r:embed="rId3"/>
          <a:stretch/>
        </p:blipFill>
        <p:spPr>
          <a:xfrm>
            <a:off x="11080800" y="11880"/>
            <a:ext cx="970920" cy="676440"/>
          </a:xfrm>
          <a:prstGeom prst="rect">
            <a:avLst/>
          </a:prstGeom>
          <a:ln w="0">
            <a:noFill/>
          </a:ln>
        </p:spPr>
      </p:pic>
      <p:sp>
        <p:nvSpPr>
          <p:cNvPr id="255" name="TextBox 6"/>
          <p:cNvSpPr/>
          <p:nvPr/>
        </p:nvSpPr>
        <p:spPr>
          <a:xfrm>
            <a:off x="0" y="88920"/>
            <a:ext cx="11565720" cy="516600"/>
          </a:xfrm>
          <a:prstGeom prst="rect">
            <a:avLst/>
          </a:prstGeom>
          <a:noFill/>
          <a:ln w="0">
            <a:noFill/>
          </a:ln>
          <a:effectLst>
            <a:outerShdw blurRad="50760" dist="50760" dir="5400000" algn="ctr" rotWithShape="0">
              <a:schemeClr val="bg2">
                <a:lumMod val="10000"/>
              </a:schemeClr>
            </a:outerShdw>
          </a:effectLst>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2800" b="1" strike="noStrike" spc="-1">
                <a:solidFill>
                  <a:srgbClr val="FFFFFF"/>
                </a:solidFill>
                <a:latin typeface="Calibri"/>
                <a:ea typeface="DejaVu Sans"/>
              </a:rPr>
              <a:t>MICC as a Resource Provider for NICA, LHC, HL-LHC, Baikal-GVD, etc. </a:t>
            </a:r>
            <a:endParaRPr lang="en-US" sz="2800" b="0" strike="noStrike" spc="-1">
              <a:latin typeface="Arial"/>
            </a:endParaRPr>
          </a:p>
        </p:txBody>
      </p:sp>
      <p:pic>
        <p:nvPicPr>
          <p:cNvPr id="256" name="Рисунок 2"/>
          <p:cNvPicPr/>
          <p:nvPr/>
        </p:nvPicPr>
        <p:blipFill>
          <a:blip r:embed="rId4"/>
          <a:stretch/>
        </p:blipFill>
        <p:spPr>
          <a:xfrm>
            <a:off x="0" y="993744"/>
            <a:ext cx="3191256" cy="3326832"/>
          </a:xfrm>
          <a:prstGeom prst="rect">
            <a:avLst/>
          </a:prstGeom>
          <a:ln w="0">
            <a:noFill/>
          </a:ln>
        </p:spPr>
      </p:pic>
      <p:sp>
        <p:nvSpPr>
          <p:cNvPr id="8" name="PlaceHolder 2">
            <a:extLst>
              <a:ext uri="{FF2B5EF4-FFF2-40B4-BE49-F238E27FC236}">
                <a16:creationId xmlns:a16="http://schemas.microsoft.com/office/drawing/2014/main" id="{F53A1544-AA56-504A-B375-20BAED89ECBE}"/>
              </a:ext>
            </a:extLst>
          </p:cNvPr>
          <p:cNvSpPr txBox="1">
            <a:spLocks/>
          </p:cNvSpPr>
          <p:nvPr/>
        </p:nvSpPr>
        <p:spPr>
          <a:xfrm>
            <a:off x="5839327" y="898416"/>
            <a:ext cx="6352074" cy="5895576"/>
          </a:xfrm>
          <a:prstGeom prst="rect">
            <a:avLst/>
          </a:prstGeom>
          <a:noFill/>
          <a:ln w="0">
            <a:noFill/>
          </a:ln>
        </p:spPr>
        <p:txBody>
          <a:bodyPr lIns="122040" tIns="122040" rIns="122040" bIns="12204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600"/>
              </a:spcBef>
              <a:buFont typeface="Arial" panose="020B0604020202020204" pitchFamily="34" charset="0"/>
              <a:buNone/>
              <a:tabLst>
                <a:tab pos="0" algn="l"/>
              </a:tabLst>
            </a:pPr>
            <a:r>
              <a:rPr lang="en-US" sz="1600" spc="-1" dirty="0">
                <a:cs typeface="Arial" panose="020B0604020202020204" pitchFamily="34" charset="0"/>
              </a:rPr>
              <a:t>The need for </a:t>
            </a:r>
            <a:r>
              <a:rPr lang="ru" sz="1600" spc="-1" dirty="0">
                <a:cs typeface="Arial" panose="020B0604020202020204" pitchFamily="34" charset="0"/>
              </a:rPr>
              <a:t>4.8 Tbps </a:t>
            </a:r>
            <a:r>
              <a:rPr lang="en-US" sz="1600" spc="-1" dirty="0">
                <a:cs typeface="Arial" panose="020B0604020202020204" pitchFamily="34" charset="0"/>
              </a:rPr>
              <a:t>network capacity for LHCONE &amp;LHCOPN</a:t>
            </a:r>
            <a:r>
              <a:rPr lang="ru" sz="1600" spc="-1" dirty="0">
                <a:cs typeface="Arial" panose="020B0604020202020204" pitchFamily="34" charset="0"/>
              </a:rPr>
              <a:t> by the time of HL-LHC</a:t>
            </a:r>
            <a:r>
              <a:rPr lang="en-US" sz="1600" spc="-1" dirty="0">
                <a:cs typeface="Arial" panose="020B0604020202020204" pitchFamily="34" charset="0"/>
              </a:rPr>
              <a:t>. is estimated. </a:t>
            </a:r>
            <a:r>
              <a:rPr lang="ru" sz="1600" spc="-1" dirty="0">
                <a:cs typeface="Arial" panose="020B0604020202020204" pitchFamily="34" charset="0"/>
              </a:rPr>
              <a:t>1 – 1</a:t>
            </a:r>
            <a:r>
              <a:rPr lang="en-US" sz="1600" spc="-1" dirty="0">
                <a:cs typeface="Arial" panose="020B0604020202020204" pitchFamily="34" charset="0"/>
              </a:rPr>
              <a:t>.</a:t>
            </a:r>
            <a:r>
              <a:rPr lang="ru" sz="1600" spc="-1" dirty="0">
                <a:cs typeface="Arial" panose="020B0604020202020204" pitchFamily="34" charset="0"/>
              </a:rPr>
              <a:t>25 Tbps f</a:t>
            </a:r>
            <a:r>
              <a:rPr lang="en-US" sz="1600" spc="-1" dirty="0">
                <a:cs typeface="Arial" panose="020B0604020202020204" pitchFamily="34" charset="0"/>
              </a:rPr>
              <a:t>rom</a:t>
            </a:r>
            <a:r>
              <a:rPr lang="ru" sz="1600" spc="-1" dirty="0">
                <a:cs typeface="Arial" panose="020B0604020202020204" pitchFamily="34" charset="0"/>
              </a:rPr>
              <a:t> </a:t>
            </a:r>
            <a:r>
              <a:rPr lang="en-US" sz="1600" spc="-1" dirty="0">
                <a:cs typeface="Arial" panose="020B0604020202020204" pitchFamily="34" charset="0"/>
              </a:rPr>
              <a:t>LHCONE &amp;LHCOPN</a:t>
            </a:r>
            <a:r>
              <a:rPr lang="ru" sz="1600" spc="-1" dirty="0">
                <a:cs typeface="Arial" panose="020B0604020202020204" pitchFamily="34" charset="0"/>
              </a:rPr>
              <a:t> to JINR</a:t>
            </a:r>
            <a:r>
              <a:rPr lang="en-US" sz="1600" spc="-1" dirty="0">
                <a:cs typeface="Arial" panose="020B0604020202020204" pitchFamily="34" charset="0"/>
              </a:rPr>
              <a:t> </a:t>
            </a:r>
            <a:r>
              <a:rPr lang="ru" sz="1600" spc="-1" dirty="0">
                <a:cs typeface="Arial" panose="020B0604020202020204" pitchFamily="34" charset="0"/>
              </a:rPr>
              <a:t>will be required</a:t>
            </a:r>
            <a:r>
              <a:rPr lang="en-US" sz="1600" spc="-1" dirty="0">
                <a:cs typeface="Arial" panose="020B0604020202020204" pitchFamily="34" charset="0"/>
              </a:rPr>
              <a:t> for world wide experiments for HEP</a:t>
            </a:r>
            <a:r>
              <a:rPr lang="ru" sz="1600" spc="-1" dirty="0">
                <a:cs typeface="Arial" panose="020B0604020202020204" pitchFamily="34" charset="0"/>
              </a:rPr>
              <a:t>;</a:t>
            </a:r>
            <a:endParaRPr lang="en-US" sz="1600" spc="-1" dirty="0">
              <a:cs typeface="Arial" panose="020B0604020202020204" pitchFamily="34" charset="0"/>
            </a:endParaRPr>
          </a:p>
          <a:p>
            <a:pPr marL="0" algn="just">
              <a:lnSpc>
                <a:spcPct val="100000"/>
              </a:lnSpc>
              <a:spcBef>
                <a:spcPts val="600"/>
              </a:spcBef>
              <a:buNone/>
            </a:pPr>
            <a:r>
              <a:rPr lang="en-US" sz="1600" spc="-1" dirty="0">
                <a:cs typeface="Arial" panose="020B0604020202020204" pitchFamily="34" charset="0"/>
              </a:rPr>
              <a:t>Extension of the JINR cloud component  and creation of an integrated cloud environment using containerization technology: </a:t>
            </a:r>
            <a:r>
              <a:rPr lang="ru-RU" sz="1600" spc="-1" dirty="0">
                <a:solidFill>
                  <a:srgbClr val="000000"/>
                </a:solidFill>
                <a:cs typeface="Arial" panose="020B0604020202020204" pitchFamily="34" charset="0"/>
              </a:rPr>
              <a:t>с</a:t>
            </a:r>
            <a:r>
              <a:rPr lang="en-US" sz="1600" spc="-1" dirty="0" err="1">
                <a:solidFill>
                  <a:srgbClr val="000000"/>
                </a:solidFill>
                <a:ea typeface="Calibri"/>
              </a:rPr>
              <a:t>ontainers</a:t>
            </a:r>
            <a:r>
              <a:rPr lang="en-US" sz="1600" spc="-1" dirty="0">
                <a:solidFill>
                  <a:srgbClr val="000000"/>
                </a:solidFill>
                <a:ea typeface="Calibri"/>
              </a:rPr>
              <a:t> are a simple, portable, and reproducible way to run complex software. It is planned to implement a production-ready setup available for all users and experiments by 202</a:t>
            </a:r>
            <a:r>
              <a:rPr lang="ru-RU" sz="1600" spc="-1" dirty="0">
                <a:solidFill>
                  <a:srgbClr val="000000"/>
                </a:solidFill>
                <a:ea typeface="Calibri"/>
              </a:rPr>
              <a:t>5</a:t>
            </a:r>
            <a:r>
              <a:rPr lang="en-US" sz="1600" spc="-1" dirty="0">
                <a:solidFill>
                  <a:srgbClr val="000000"/>
                </a:solidFill>
                <a:ea typeface="Calibri"/>
              </a:rPr>
              <a:t>.</a:t>
            </a:r>
          </a:p>
          <a:p>
            <a:pPr marL="0" indent="0">
              <a:spcBef>
                <a:spcPts val="1001"/>
              </a:spcBef>
              <a:buClr>
                <a:srgbClr val="000066"/>
              </a:buClr>
              <a:buNone/>
            </a:pPr>
            <a:r>
              <a:rPr lang="en-US" sz="1600" spc="-1" dirty="0">
                <a:ea typeface="Times New Roman"/>
              </a:rPr>
              <a:t>Heterogeneous distributed</a:t>
            </a:r>
            <a:r>
              <a:rPr lang="ru-RU" sz="1600" spc="-1" dirty="0">
                <a:ea typeface="Times New Roman"/>
              </a:rPr>
              <a:t> </a:t>
            </a:r>
            <a:r>
              <a:rPr lang="en-US" sz="1600" spc="-1" dirty="0">
                <a:ea typeface="Times New Roman"/>
              </a:rPr>
              <a:t>computing environment for the MPD experiment (cores): </a:t>
            </a:r>
            <a:r>
              <a:rPr lang="en-US" sz="1600" spc="-1" dirty="0">
                <a:solidFill>
                  <a:srgbClr val="000066"/>
                </a:solidFill>
              </a:rPr>
              <a:t>Govorun”</a:t>
            </a:r>
            <a:r>
              <a:rPr lang="en-US" sz="1600" spc="-1" dirty="0">
                <a:solidFill>
                  <a:srgbClr val="000000"/>
                </a:solidFill>
              </a:rPr>
              <a:t>-</a:t>
            </a:r>
            <a:r>
              <a:rPr lang="en-US" sz="1600" spc="-1" dirty="0">
                <a:solidFill>
                  <a:srgbClr val="000066"/>
                </a:solidFill>
              </a:rPr>
              <a:t>1,586</a:t>
            </a:r>
            <a:r>
              <a:rPr lang="en-US" sz="1600" spc="-1" dirty="0">
                <a:solidFill>
                  <a:srgbClr val="000000"/>
                </a:solidFill>
              </a:rPr>
              <a:t>, </a:t>
            </a:r>
            <a:r>
              <a:rPr lang="en-US" sz="1600" spc="-1" dirty="0">
                <a:solidFill>
                  <a:srgbClr val="000066"/>
                </a:solidFill>
              </a:rPr>
              <a:t>Tier1</a:t>
            </a:r>
            <a:r>
              <a:rPr lang="en-US" sz="1600" spc="-1" dirty="0">
                <a:solidFill>
                  <a:srgbClr val="000000"/>
                </a:solidFill>
              </a:rPr>
              <a:t>- </a:t>
            </a:r>
            <a:r>
              <a:rPr lang="en-US" sz="1600" spc="-1" dirty="0">
                <a:solidFill>
                  <a:srgbClr val="000066"/>
                </a:solidFill>
              </a:rPr>
              <a:t>920</a:t>
            </a:r>
            <a:r>
              <a:rPr lang="en-US" sz="1600" spc="-1" dirty="0">
                <a:solidFill>
                  <a:srgbClr val="000000"/>
                </a:solidFill>
              </a:rPr>
              <a:t>, </a:t>
            </a:r>
            <a:r>
              <a:rPr lang="en-US" sz="1600" spc="-1" dirty="0">
                <a:solidFill>
                  <a:srgbClr val="000066"/>
                </a:solidFill>
              </a:rPr>
              <a:t>Tier2 </a:t>
            </a:r>
            <a:r>
              <a:rPr lang="en-US" sz="1600" spc="-1" dirty="0">
                <a:solidFill>
                  <a:srgbClr val="000000"/>
                </a:solidFill>
              </a:rPr>
              <a:t>- </a:t>
            </a:r>
            <a:r>
              <a:rPr lang="en-US" sz="1600" spc="-1" dirty="0">
                <a:solidFill>
                  <a:srgbClr val="000066"/>
                </a:solidFill>
              </a:rPr>
              <a:t>1,000</a:t>
            </a:r>
            <a:r>
              <a:rPr lang="en-US" sz="1600" spc="-1" dirty="0">
                <a:solidFill>
                  <a:srgbClr val="000000"/>
                </a:solidFill>
              </a:rPr>
              <a:t>, </a:t>
            </a:r>
            <a:r>
              <a:rPr lang="en-US" sz="1600" spc="-1" dirty="0">
                <a:solidFill>
                  <a:srgbClr val="000066"/>
                </a:solidFill>
              </a:rPr>
              <a:t>Clouds </a:t>
            </a:r>
            <a:r>
              <a:rPr lang="en-US" sz="1600" spc="-1" dirty="0">
                <a:solidFill>
                  <a:srgbClr val="000000"/>
                </a:solidFill>
              </a:rPr>
              <a:t>(JINR and JINR Member States): </a:t>
            </a:r>
            <a:r>
              <a:rPr lang="en-US" sz="1600" spc="-1" dirty="0">
                <a:solidFill>
                  <a:srgbClr val="000066"/>
                </a:solidFill>
              </a:rPr>
              <a:t>70</a:t>
            </a:r>
            <a:r>
              <a:rPr lang="en-US" sz="1600" spc="-1" dirty="0">
                <a:solidFill>
                  <a:srgbClr val="000000"/>
                </a:solidFill>
              </a:rPr>
              <a:t>, </a:t>
            </a:r>
            <a:r>
              <a:rPr lang="en-US" sz="1600" spc="-1" dirty="0">
                <a:solidFill>
                  <a:srgbClr val="000066"/>
                </a:solidFill>
              </a:rPr>
              <a:t>NICA offline cluster</a:t>
            </a:r>
            <a:r>
              <a:rPr lang="en-US" sz="1600" spc="-1" dirty="0">
                <a:solidFill>
                  <a:srgbClr val="000000"/>
                </a:solidFill>
              </a:rPr>
              <a:t>: </a:t>
            </a:r>
            <a:r>
              <a:rPr lang="en-US" sz="1600" spc="-1" dirty="0">
                <a:solidFill>
                  <a:srgbClr val="000066"/>
                </a:solidFill>
              </a:rPr>
              <a:t>250</a:t>
            </a:r>
            <a:r>
              <a:rPr lang="en-US" sz="1600" spc="-1" dirty="0">
                <a:solidFill>
                  <a:srgbClr val="000000"/>
                </a:solidFill>
              </a:rPr>
              <a:t>, </a:t>
            </a:r>
            <a:r>
              <a:rPr lang="en-US" sz="1600" spc="-1" dirty="0">
                <a:solidFill>
                  <a:srgbClr val="000066"/>
                </a:solidFill>
              </a:rPr>
              <a:t>UNAM</a:t>
            </a:r>
            <a:r>
              <a:rPr lang="en-US" sz="1600" spc="-1" dirty="0">
                <a:solidFill>
                  <a:srgbClr val="000000"/>
                </a:solidFill>
              </a:rPr>
              <a:t> – </a:t>
            </a:r>
            <a:r>
              <a:rPr lang="en-US" sz="1600" spc="-1" dirty="0">
                <a:solidFill>
                  <a:srgbClr val="000066"/>
                </a:solidFill>
              </a:rPr>
              <a:t>100, </a:t>
            </a:r>
            <a:r>
              <a:rPr lang="en-US" sz="1600" spc="-1" dirty="0">
                <a:solidFill>
                  <a:srgbClr val="000000"/>
                </a:solidFill>
              </a:rPr>
              <a:t>National Research Computer Network of Russia (</a:t>
            </a:r>
            <a:r>
              <a:rPr lang="en-US" sz="1600" spc="-1" dirty="0">
                <a:solidFill>
                  <a:srgbClr val="000066"/>
                </a:solidFill>
              </a:rPr>
              <a:t>NIKS</a:t>
            </a:r>
            <a:r>
              <a:rPr lang="en-US" sz="1600" spc="-1" dirty="0">
                <a:solidFill>
                  <a:srgbClr val="000000"/>
                </a:solidFill>
              </a:rPr>
              <a:t>, now resources from SPBTU and JSCC) – </a:t>
            </a:r>
            <a:r>
              <a:rPr lang="en-US" sz="1600" spc="-1" dirty="0">
                <a:solidFill>
                  <a:srgbClr val="000066"/>
                </a:solidFill>
              </a:rPr>
              <a:t>672;</a:t>
            </a:r>
          </a:p>
          <a:p>
            <a:pPr marL="0" indent="0">
              <a:spcBef>
                <a:spcPts val="1001"/>
              </a:spcBef>
              <a:buClr>
                <a:srgbClr val="000066"/>
              </a:buClr>
              <a:buNone/>
            </a:pPr>
            <a:r>
              <a:rPr lang="en-US" sz="1600" spc="-1" dirty="0"/>
              <a:t>The </a:t>
            </a:r>
            <a:r>
              <a:rPr lang="en-US" sz="1600" spc="-1" dirty="0" err="1"/>
              <a:t>Govorun</a:t>
            </a:r>
            <a:r>
              <a:rPr lang="en-US" sz="1600" spc="-1" dirty="0"/>
              <a:t> supercomputer will be developed as a research environment for JINR resource-intensive tasks, such as Parallel calculations, ML/DL/AI problems, Quantum computing, Data analysis and visualization tools, Calculations on application packages, Web services for applied programs, Training courses.</a:t>
            </a:r>
          </a:p>
          <a:p>
            <a:pPr marL="0" indent="0">
              <a:lnSpc>
                <a:spcPct val="100000"/>
              </a:lnSpc>
              <a:buClr>
                <a:srgbClr val="000000"/>
              </a:buClr>
              <a:buNone/>
              <a:tabLst>
                <a:tab pos="0" algn="l"/>
              </a:tabLst>
            </a:pPr>
            <a:r>
              <a:rPr lang="en-US" sz="1600" spc="-1" dirty="0"/>
              <a:t>Quantum computing and the quantum robust control design: Applied library of quantum algorithms for JINR projects; quantum control systems for NICA; Intelligent cognitive quantum robust controllers for intelligent control systems;</a:t>
            </a:r>
          </a:p>
          <a:p>
            <a:pPr marL="0" indent="0">
              <a:spcBef>
                <a:spcPts val="1001"/>
              </a:spcBef>
              <a:buClr>
                <a:srgbClr val="000066"/>
              </a:buClr>
              <a:buNone/>
            </a:pPr>
            <a:endParaRPr lang="en-US" sz="1600" spc="-1" dirty="0"/>
          </a:p>
          <a:p>
            <a:pPr marL="0" indent="0">
              <a:spcBef>
                <a:spcPts val="1001"/>
              </a:spcBef>
              <a:buClr>
                <a:srgbClr val="000066"/>
              </a:buClr>
              <a:buNone/>
            </a:pPr>
            <a:r>
              <a:rPr lang="en-US" sz="1600" spc="-1" dirty="0"/>
              <a:t> </a:t>
            </a:r>
          </a:p>
          <a:p>
            <a:pPr marL="0" indent="0">
              <a:spcBef>
                <a:spcPts val="1001"/>
              </a:spcBef>
              <a:buClr>
                <a:srgbClr val="000066"/>
              </a:buClr>
              <a:buNone/>
            </a:pPr>
            <a:endParaRPr lang="en-US" sz="1600" spc="-1" dirty="0"/>
          </a:p>
          <a:p>
            <a:pPr marL="0" algn="just">
              <a:lnSpc>
                <a:spcPct val="100000"/>
              </a:lnSpc>
              <a:spcBef>
                <a:spcPts val="600"/>
              </a:spcBef>
              <a:buNone/>
            </a:pPr>
            <a:endParaRPr lang="en-US" sz="1600" spc="-1" dirty="0">
              <a:cs typeface="Arial" panose="020B0604020202020204" pitchFamily="34" charset="0"/>
            </a:endParaRPr>
          </a:p>
          <a:p>
            <a:pPr marL="0" indent="0">
              <a:lnSpc>
                <a:spcPct val="100000"/>
              </a:lnSpc>
              <a:spcBef>
                <a:spcPts val="600"/>
              </a:spcBef>
              <a:buFont typeface="Arial" panose="020B0604020202020204" pitchFamily="34" charset="0"/>
              <a:buNone/>
              <a:tabLst>
                <a:tab pos="0" algn="l"/>
              </a:tabLst>
            </a:pPr>
            <a:endParaRPr lang="ru-RU" sz="1600" spc="-1" dirty="0">
              <a:solidFill>
                <a:srgbClr val="000000"/>
              </a:solidFill>
            </a:endParaRPr>
          </a:p>
        </p:txBody>
      </p:sp>
      <p:sp>
        <p:nvSpPr>
          <p:cNvPr id="9" name="TextBox 1">
            <a:extLst>
              <a:ext uri="{FF2B5EF4-FFF2-40B4-BE49-F238E27FC236}">
                <a16:creationId xmlns:a16="http://schemas.microsoft.com/office/drawing/2014/main" id="{B7B56937-2C3C-364C-9F90-34FA34D33F8F}"/>
              </a:ext>
            </a:extLst>
          </p:cNvPr>
          <p:cNvSpPr/>
          <p:nvPr/>
        </p:nvSpPr>
        <p:spPr>
          <a:xfrm>
            <a:off x="61978" y="696744"/>
            <a:ext cx="4718569"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tabLst>
                <a:tab pos="0" algn="l"/>
              </a:tabLst>
            </a:pPr>
            <a:r>
              <a:rPr lang="en-US" sz="1400" b="1" strike="noStrike" spc="-1" dirty="0">
                <a:solidFill>
                  <a:srgbClr val="FF0000"/>
                </a:solidFill>
              </a:rPr>
              <a:t>JINR Network must have connectivity  to NRENs of all countries participating in HEP computing</a:t>
            </a:r>
            <a:endParaRPr lang="en-US" sz="1400" b="0" strike="noStrike" spc="-1" dirty="0"/>
          </a:p>
        </p:txBody>
      </p:sp>
      <p:pic>
        <p:nvPicPr>
          <p:cNvPr id="10" name="Объект 5">
            <a:extLst>
              <a:ext uri="{FF2B5EF4-FFF2-40B4-BE49-F238E27FC236}">
                <a16:creationId xmlns:a16="http://schemas.microsoft.com/office/drawing/2014/main" id="{F3071DE4-77FD-7E4C-AD78-4BBD257FAAD9}"/>
              </a:ext>
            </a:extLst>
          </p:cNvPr>
          <p:cNvPicPr/>
          <p:nvPr/>
        </p:nvPicPr>
        <p:blipFill>
          <a:blip r:embed="rId5"/>
          <a:srcRect l="2271" t="8703" r="64299" b="9677"/>
          <a:stretch/>
        </p:blipFill>
        <p:spPr>
          <a:xfrm>
            <a:off x="3303413" y="1296864"/>
            <a:ext cx="2177695" cy="1711511"/>
          </a:xfrm>
          <a:prstGeom prst="rect">
            <a:avLst/>
          </a:prstGeom>
          <a:ln w="0">
            <a:noFill/>
          </a:ln>
        </p:spPr>
      </p:pic>
      <p:pic>
        <p:nvPicPr>
          <p:cNvPr id="11" name="Рисунок 26">
            <a:extLst>
              <a:ext uri="{FF2B5EF4-FFF2-40B4-BE49-F238E27FC236}">
                <a16:creationId xmlns:a16="http://schemas.microsoft.com/office/drawing/2014/main" id="{574A60A3-68A3-B743-87DA-A3D2E2F9DF11}"/>
              </a:ext>
            </a:extLst>
          </p:cNvPr>
          <p:cNvPicPr/>
          <p:nvPr/>
        </p:nvPicPr>
        <p:blipFill>
          <a:blip r:embed="rId6"/>
          <a:stretch/>
        </p:blipFill>
        <p:spPr>
          <a:xfrm>
            <a:off x="4069080" y="3108204"/>
            <a:ext cx="1848816" cy="1552860"/>
          </a:xfrm>
          <a:prstGeom prst="rect">
            <a:avLst/>
          </a:prstGeom>
          <a:ln w="0">
            <a:noFill/>
          </a:ln>
        </p:spPr>
      </p:pic>
      <p:pic>
        <p:nvPicPr>
          <p:cNvPr id="12" name="Рисунок 8">
            <a:extLst>
              <a:ext uri="{FF2B5EF4-FFF2-40B4-BE49-F238E27FC236}">
                <a16:creationId xmlns:a16="http://schemas.microsoft.com/office/drawing/2014/main" id="{65E29E0C-F359-E44B-9132-6FCB7ABD8A1A}"/>
              </a:ext>
            </a:extLst>
          </p:cNvPr>
          <p:cNvPicPr/>
          <p:nvPr/>
        </p:nvPicPr>
        <p:blipFill>
          <a:blip r:embed="rId7"/>
          <a:stretch/>
        </p:blipFill>
        <p:spPr>
          <a:xfrm>
            <a:off x="159498" y="4661064"/>
            <a:ext cx="2426616" cy="1974168"/>
          </a:xfrm>
          <a:prstGeom prst="rect">
            <a:avLst/>
          </a:prstGeom>
          <a:ln w="0">
            <a:noFill/>
          </a:ln>
        </p:spPr>
      </p:pic>
      <p:sp>
        <p:nvSpPr>
          <p:cNvPr id="13" name="Прямоугольник 8">
            <a:extLst>
              <a:ext uri="{FF2B5EF4-FFF2-40B4-BE49-F238E27FC236}">
                <a16:creationId xmlns:a16="http://schemas.microsoft.com/office/drawing/2014/main" id="{DBD9D850-4CB6-1E48-AAC7-EF9082653FCB}"/>
              </a:ext>
            </a:extLst>
          </p:cNvPr>
          <p:cNvSpPr/>
          <p:nvPr/>
        </p:nvSpPr>
        <p:spPr>
          <a:xfrm>
            <a:off x="2565396" y="4654206"/>
            <a:ext cx="2678148" cy="193753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285840" algn="just">
              <a:lnSpc>
                <a:spcPct val="100000"/>
              </a:lnSpc>
              <a:buClr>
                <a:srgbClr val="FFFFFF"/>
              </a:buClr>
              <a:buFont typeface="Arial"/>
              <a:buChar char="•"/>
            </a:pPr>
            <a:endParaRPr lang="en-US" sz="1200" b="0" strike="noStrike" spc="-1" dirty="0"/>
          </a:p>
          <a:p>
            <a:pPr algn="just">
              <a:lnSpc>
                <a:spcPct val="100000"/>
              </a:lnSpc>
              <a:buClr>
                <a:srgbClr val="FFFFFF"/>
              </a:buClr>
            </a:pPr>
            <a:r>
              <a:rPr lang="en-US" sz="1200" b="0" strike="noStrike" spc="-1" dirty="0"/>
              <a:t>Parallel computing</a:t>
            </a:r>
          </a:p>
          <a:p>
            <a:pPr algn="just">
              <a:lnSpc>
                <a:spcPct val="100000"/>
              </a:lnSpc>
              <a:buClr>
                <a:srgbClr val="FFFFFF"/>
              </a:buClr>
            </a:pPr>
            <a:r>
              <a:rPr lang="en-US" sz="1200" b="0" strike="noStrike" spc="-1" dirty="0"/>
              <a:t>ML/DL/AI tasks</a:t>
            </a:r>
          </a:p>
          <a:p>
            <a:pPr algn="just">
              <a:lnSpc>
                <a:spcPct val="100000"/>
              </a:lnSpc>
              <a:buClr>
                <a:srgbClr val="FFFFFF"/>
              </a:buClr>
            </a:pPr>
            <a:r>
              <a:rPr lang="en-US" sz="1200" b="0" strike="noStrike" spc="-1" dirty="0"/>
              <a:t>Quantum computing</a:t>
            </a:r>
          </a:p>
          <a:p>
            <a:pPr algn="just">
              <a:lnSpc>
                <a:spcPct val="100000"/>
              </a:lnSpc>
              <a:buClr>
                <a:srgbClr val="FFFFFF"/>
              </a:buClr>
            </a:pPr>
            <a:r>
              <a:rPr lang="en-US" sz="1200" b="0" strike="noStrike" spc="-1" dirty="0"/>
              <a:t>Tools for data analysis and visualization</a:t>
            </a:r>
          </a:p>
          <a:p>
            <a:pPr algn="just">
              <a:lnSpc>
                <a:spcPct val="100000"/>
              </a:lnSpc>
              <a:buClr>
                <a:srgbClr val="FFFFFF"/>
              </a:buClr>
            </a:pPr>
            <a:r>
              <a:rPr lang="en-US" sz="1200" b="0" strike="noStrike" spc="-1" dirty="0"/>
              <a:t>Calculations on application packages</a:t>
            </a:r>
          </a:p>
          <a:p>
            <a:pPr algn="just">
              <a:lnSpc>
                <a:spcPct val="100000"/>
              </a:lnSpc>
              <a:buClr>
                <a:srgbClr val="FFFFFF"/>
              </a:buClr>
            </a:pPr>
            <a:r>
              <a:rPr lang="en-US" sz="1200" b="0" strike="noStrike" spc="-1" dirty="0"/>
              <a:t>Web services for application programs</a:t>
            </a:r>
          </a:p>
          <a:p>
            <a:pPr algn="just">
              <a:lnSpc>
                <a:spcPct val="100000"/>
              </a:lnSpc>
              <a:buClr>
                <a:srgbClr val="FFFFFF"/>
              </a:buClr>
            </a:pPr>
            <a:r>
              <a:rPr lang="en-US" sz="1200" b="0" strike="noStrike" spc="-1" dirty="0"/>
              <a:t>Training courses</a:t>
            </a:r>
          </a:p>
        </p:txBody>
      </p:sp>
    </p:spTree>
    <p:extLst>
      <p:ext uri="{BB962C8B-B14F-4D97-AF65-F5344CB8AC3E}">
        <p14:creationId xmlns:p14="http://schemas.microsoft.com/office/powerpoint/2010/main" val="319164006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Рисунок 3">
            <a:extLst>
              <a:ext uri="{FF2B5EF4-FFF2-40B4-BE49-F238E27FC236}">
                <a16:creationId xmlns:a16="http://schemas.microsoft.com/office/drawing/2014/main" id="{DCAB51FD-F3DB-1B4D-81A0-97F3D2A9C83A}"/>
              </a:ext>
            </a:extLst>
          </p:cNvPr>
          <p:cNvPicPr>
            <a:picLocks noChangeAspect="1"/>
          </p:cNvPicPr>
          <p:nvPr/>
        </p:nvPicPr>
        <p:blipFill>
          <a:blip r:embed="rId2"/>
          <a:stretch>
            <a:fillRect/>
          </a:stretch>
        </p:blipFill>
        <p:spPr>
          <a:xfrm>
            <a:off x="1744610" y="469252"/>
            <a:ext cx="7078549" cy="5838512"/>
          </a:xfrm>
          <a:prstGeom prst="rect">
            <a:avLst/>
          </a:prstGeom>
        </p:spPr>
      </p:pic>
    </p:spTree>
    <p:extLst>
      <p:ext uri="{BB962C8B-B14F-4D97-AF65-F5344CB8AC3E}">
        <p14:creationId xmlns:p14="http://schemas.microsoft.com/office/powerpoint/2010/main" val="325440780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 name="Заголовок 1"/>
          <p:cNvSpPr/>
          <p:nvPr/>
        </p:nvSpPr>
        <p:spPr>
          <a:xfrm>
            <a:off x="583162" y="756492"/>
            <a:ext cx="3598653" cy="417983"/>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normAutofit lnSpcReduction="10000"/>
          </a:bodyPr>
          <a:lstStyle/>
          <a:p>
            <a:pPr>
              <a:lnSpc>
                <a:spcPct val="90000"/>
              </a:lnSpc>
              <a:buNone/>
              <a:tabLst>
                <a:tab pos="408240" algn="l"/>
              </a:tabLst>
            </a:pPr>
            <a:r>
              <a:rPr lang="en-US" sz="2400" b="1" strike="noStrike" spc="-1" dirty="0">
                <a:solidFill>
                  <a:srgbClr val="0000FF"/>
                </a:solidFill>
                <a:latin typeface="Calibri"/>
                <a:ea typeface="DejaVu Sans"/>
              </a:rPr>
              <a:t>THE IBR-2</a:t>
            </a:r>
            <a:r>
              <a:rPr lang="ru-RU" sz="2400" b="1" strike="noStrike" spc="-1" dirty="0">
                <a:solidFill>
                  <a:srgbClr val="0000FF"/>
                </a:solidFill>
                <a:latin typeface="Calibri"/>
                <a:ea typeface="DejaVu Sans"/>
              </a:rPr>
              <a:t> </a:t>
            </a:r>
            <a:r>
              <a:rPr lang="en-US" sz="2400" b="1" strike="noStrike" spc="-1" dirty="0">
                <a:solidFill>
                  <a:srgbClr val="0000FF"/>
                </a:solidFill>
                <a:latin typeface="Calibri"/>
                <a:ea typeface="DejaVu Sans"/>
              </a:rPr>
              <a:t>FACILITY</a:t>
            </a:r>
            <a:endParaRPr lang="en-US" sz="2400" b="0" strike="noStrike" spc="-1" dirty="0">
              <a:latin typeface="Arial"/>
            </a:endParaRPr>
          </a:p>
        </p:txBody>
      </p:sp>
      <p:sp>
        <p:nvSpPr>
          <p:cNvPr id="225" name="Подзаголовок 2"/>
          <p:cNvSpPr/>
          <p:nvPr/>
        </p:nvSpPr>
        <p:spPr>
          <a:xfrm>
            <a:off x="141761" y="1221363"/>
            <a:ext cx="5371489" cy="4570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noAutofit/>
          </a:bodyPr>
          <a:lstStyle/>
          <a:p>
            <a:pPr algn="just">
              <a:lnSpc>
                <a:spcPct val="115000"/>
              </a:lnSpc>
              <a:spcBef>
                <a:spcPts val="1001"/>
              </a:spcBef>
              <a:buNone/>
              <a:tabLst>
                <a:tab pos="0" algn="l"/>
              </a:tabLst>
            </a:pPr>
            <a:r>
              <a:rPr lang="en-US" sz="1800" b="0" strike="noStrike" spc="-1" dirty="0">
                <a:solidFill>
                  <a:srgbClr val="000000"/>
                </a:solidFill>
                <a:latin typeface="Calibri"/>
                <a:ea typeface="DejaVu Sans"/>
              </a:rPr>
              <a:t>	</a:t>
            </a:r>
            <a:r>
              <a:rPr lang="en-US" sz="2000" b="0" strike="noStrike" spc="-1" dirty="0">
                <a:solidFill>
                  <a:srgbClr val="000000"/>
                </a:solidFill>
                <a:latin typeface="Calibri"/>
                <a:ea typeface="DejaVu Sans"/>
              </a:rPr>
              <a:t>The service life of the core IBR-2 reactor is expected to end in 2032-35. </a:t>
            </a:r>
            <a:r>
              <a:rPr lang="en-US" sz="2000" b="1" strike="noStrike" spc="-1" dirty="0">
                <a:solidFill>
                  <a:srgbClr val="000000"/>
                </a:solidFill>
                <a:latin typeface="Calibri"/>
                <a:ea typeface="DejaVu Sans"/>
              </a:rPr>
              <a:t>The possibility to extend the operation of the IBR-2 until 2040 is being studied.</a:t>
            </a:r>
            <a:r>
              <a:rPr lang="en-US" sz="2000" b="0" strike="noStrike" spc="-1" dirty="0">
                <a:solidFill>
                  <a:srgbClr val="000000"/>
                </a:solidFill>
                <a:latin typeface="Calibri"/>
                <a:ea typeface="DejaVu Sans"/>
              </a:rPr>
              <a:t> </a:t>
            </a:r>
            <a:r>
              <a:rPr lang="en-US" sz="2000" spc="-1" dirty="0">
                <a:solidFill>
                  <a:srgbClr val="000000"/>
                </a:solidFill>
                <a:latin typeface="Calibri"/>
                <a:ea typeface="DejaVu Sans"/>
              </a:rPr>
              <a:t>T</a:t>
            </a:r>
            <a:r>
              <a:rPr lang="en-US" sz="2000" b="0" strike="noStrike" spc="-1" dirty="0">
                <a:solidFill>
                  <a:srgbClr val="000000"/>
                </a:solidFill>
                <a:latin typeface="Calibri"/>
                <a:ea typeface="DejaVu Sans"/>
              </a:rPr>
              <a:t>o extend the reactor core campaign</a:t>
            </a:r>
            <a:r>
              <a:rPr lang="en-US" sz="2000" spc="-1" dirty="0">
                <a:solidFill>
                  <a:srgbClr val="000000"/>
                </a:solidFill>
                <a:latin typeface="Calibri"/>
                <a:ea typeface="DejaVu Sans"/>
              </a:rPr>
              <a:t> – new fuel (manufacture of FA with FR) by 2025</a:t>
            </a:r>
            <a:r>
              <a:rPr lang="en-US" sz="2000" b="0" strike="noStrike" spc="-1" dirty="0">
                <a:solidFill>
                  <a:srgbClr val="000000"/>
                </a:solidFill>
                <a:latin typeface="Calibri"/>
                <a:ea typeface="DejaVu Sans"/>
              </a:rPr>
              <a:t>.</a:t>
            </a:r>
            <a:endParaRPr lang="en-US" sz="2000" b="0" strike="noStrike" spc="-1" dirty="0">
              <a:latin typeface="Arial"/>
            </a:endParaRPr>
          </a:p>
          <a:p>
            <a:pPr algn="just">
              <a:lnSpc>
                <a:spcPct val="115000"/>
              </a:lnSpc>
              <a:spcBef>
                <a:spcPts val="1001"/>
              </a:spcBef>
              <a:buNone/>
              <a:tabLst>
                <a:tab pos="0" algn="l"/>
              </a:tabLst>
            </a:pPr>
            <a:r>
              <a:rPr lang="en-US" sz="2000" b="0" strike="noStrike" spc="-1" dirty="0">
                <a:solidFill>
                  <a:srgbClr val="000000"/>
                </a:solidFill>
                <a:latin typeface="Calibri"/>
                <a:ea typeface="DejaVu Sans"/>
              </a:rPr>
              <a:t>	Considering the present-day tendency, </a:t>
            </a:r>
            <a:r>
              <a:rPr lang="en-US" sz="2000" b="1" strike="noStrike" spc="-1" dirty="0">
                <a:solidFill>
                  <a:srgbClr val="000000"/>
                </a:solidFill>
                <a:latin typeface="Calibri"/>
                <a:ea typeface="DejaVu Sans"/>
              </a:rPr>
              <a:t>after 2030 only five sources will be available in Europe</a:t>
            </a:r>
            <a:r>
              <a:rPr lang="en-US" sz="2000" b="0" strike="noStrike" spc="-1" dirty="0">
                <a:solidFill>
                  <a:srgbClr val="000000"/>
                </a:solidFill>
                <a:latin typeface="Calibri"/>
                <a:ea typeface="DejaVu Sans"/>
              </a:rPr>
              <a:t>: ISIS (</a:t>
            </a:r>
            <a:r>
              <a:rPr lang="en-US" sz="2000" b="0" strike="noStrike" spc="-1" dirty="0" err="1">
                <a:solidFill>
                  <a:srgbClr val="000000"/>
                </a:solidFill>
                <a:latin typeface="Calibri"/>
                <a:ea typeface="DejaVu Sans"/>
              </a:rPr>
              <a:t>Didcot</a:t>
            </a:r>
            <a:r>
              <a:rPr lang="en-US" sz="2000" b="0" strike="noStrike" spc="-1" dirty="0">
                <a:solidFill>
                  <a:srgbClr val="000000"/>
                </a:solidFill>
                <a:latin typeface="Calibri"/>
                <a:ea typeface="DejaVu Sans"/>
              </a:rPr>
              <a:t>, UK), SINQ (PSI, </a:t>
            </a:r>
            <a:r>
              <a:rPr lang="en-US" sz="2000" b="0" strike="noStrike" spc="-1" dirty="0" err="1">
                <a:solidFill>
                  <a:srgbClr val="000000"/>
                </a:solidFill>
                <a:latin typeface="Calibri"/>
                <a:ea typeface="DejaVu Sans"/>
              </a:rPr>
              <a:t>Villige</a:t>
            </a:r>
            <a:r>
              <a:rPr lang="en-US" sz="2000" b="0" strike="noStrike" spc="-1" dirty="0">
                <a:solidFill>
                  <a:srgbClr val="000000"/>
                </a:solidFill>
                <a:latin typeface="Calibri"/>
                <a:ea typeface="DejaVu Sans"/>
              </a:rPr>
              <a:t>), FRM II (TU Munich), and two new sources (ESS (Lund, Sweden) and reactor PIK (NRC KI, </a:t>
            </a:r>
            <a:r>
              <a:rPr lang="en-US" sz="2000" b="0" strike="noStrike" spc="-1" dirty="0" err="1">
                <a:solidFill>
                  <a:srgbClr val="000000"/>
                </a:solidFill>
                <a:latin typeface="Calibri"/>
                <a:ea typeface="DejaVu Sans"/>
              </a:rPr>
              <a:t>Gatchina</a:t>
            </a:r>
            <a:r>
              <a:rPr lang="en-US" sz="2000" b="0" strike="noStrike" spc="-1" dirty="0">
                <a:solidFill>
                  <a:srgbClr val="000000"/>
                </a:solidFill>
                <a:latin typeface="Calibri"/>
                <a:ea typeface="DejaVu Sans"/>
              </a:rPr>
              <a:t>, Russia), both under construction with the start of operations planned for 2023-2024. Oak Ridge (STS SNS) –</a:t>
            </a:r>
            <a:r>
              <a:rPr lang="en-US" sz="2000" b="1" strike="noStrike" spc="-1" dirty="0">
                <a:solidFill>
                  <a:srgbClr val="000000"/>
                </a:solidFill>
                <a:latin typeface="Calibri"/>
                <a:ea typeface="DejaVu Sans"/>
              </a:rPr>
              <a:t>is planned in 2037</a:t>
            </a:r>
            <a:r>
              <a:rPr lang="en-US" sz="2000" b="0" strike="noStrike" spc="-1" dirty="0">
                <a:solidFill>
                  <a:srgbClr val="000000"/>
                </a:solidFill>
                <a:latin typeface="Calibri"/>
                <a:ea typeface="DejaVu Sans"/>
              </a:rPr>
              <a:t>. </a:t>
            </a:r>
            <a:endParaRPr lang="en-US" sz="2000" b="0" strike="noStrike" spc="-1" dirty="0">
              <a:latin typeface="Arial"/>
            </a:endParaRPr>
          </a:p>
          <a:p>
            <a:pPr>
              <a:lnSpc>
                <a:spcPct val="115000"/>
              </a:lnSpc>
              <a:spcBef>
                <a:spcPts val="1001"/>
              </a:spcBef>
              <a:buNone/>
              <a:tabLst>
                <a:tab pos="0" algn="l"/>
              </a:tabLst>
            </a:pPr>
            <a:endParaRPr lang="en-US" sz="2000" b="0" strike="noStrike" spc="-1" dirty="0">
              <a:latin typeface="Arial"/>
            </a:endParaRPr>
          </a:p>
        </p:txBody>
      </p:sp>
      <p:grpSp>
        <p:nvGrpSpPr>
          <p:cNvPr id="5" name="Группа 21">
            <a:extLst>
              <a:ext uri="{FF2B5EF4-FFF2-40B4-BE49-F238E27FC236}">
                <a16:creationId xmlns:a16="http://schemas.microsoft.com/office/drawing/2014/main" id="{106D70D9-E60F-DC4D-AF7B-23438B259F21}"/>
              </a:ext>
            </a:extLst>
          </p:cNvPr>
          <p:cNvGrpSpPr/>
          <p:nvPr/>
        </p:nvGrpSpPr>
        <p:grpSpPr>
          <a:xfrm>
            <a:off x="8301790" y="962602"/>
            <a:ext cx="3813070" cy="3222769"/>
            <a:chOff x="0" y="1266480"/>
            <a:chExt cx="5774040" cy="4624920"/>
          </a:xfrm>
        </p:grpSpPr>
        <p:pic>
          <p:nvPicPr>
            <p:cNvPr id="6" name="Рисунок 4">
              <a:extLst>
                <a:ext uri="{FF2B5EF4-FFF2-40B4-BE49-F238E27FC236}">
                  <a16:creationId xmlns:a16="http://schemas.microsoft.com/office/drawing/2014/main" id="{4D0B0150-0DBA-F844-9DF7-5F5F1EA087F8}"/>
                </a:ext>
              </a:extLst>
            </p:cNvPr>
            <p:cNvPicPr/>
            <p:nvPr/>
          </p:nvPicPr>
          <p:blipFill>
            <a:blip r:embed="rId3">
              <a:extLst>
                <a:ext uri="{BEBA8EAE-BF5A-486C-A8C5-ECC9F3942E4B}">
                  <a14:imgProps xmlns:a14="http://schemas.microsoft.com/office/drawing/2010/main">
                    <a14:imgLayer r:embed="rId4">
                      <a14:imgEffect>
                        <a14:saturation sat="400000"/>
                      </a14:imgEffect>
                    </a14:imgLayer>
                  </a14:imgProps>
                </a:ext>
              </a:extLst>
            </a:blip>
            <a:stretch/>
          </p:blipFill>
          <p:spPr>
            <a:xfrm>
              <a:off x="0" y="1266480"/>
              <a:ext cx="5774040" cy="4624920"/>
            </a:xfrm>
            <a:prstGeom prst="rect">
              <a:avLst/>
            </a:prstGeom>
            <a:ln w="0">
              <a:noFill/>
            </a:ln>
          </p:spPr>
        </p:pic>
        <p:sp>
          <p:nvSpPr>
            <p:cNvPr id="7" name="TextBox 5">
              <a:extLst>
                <a:ext uri="{FF2B5EF4-FFF2-40B4-BE49-F238E27FC236}">
                  <a16:creationId xmlns:a16="http://schemas.microsoft.com/office/drawing/2014/main" id="{78573825-EB8A-B644-9E33-369BD49E4D33}"/>
                </a:ext>
              </a:extLst>
            </p:cNvPr>
            <p:cNvSpPr/>
            <p:nvPr/>
          </p:nvSpPr>
          <p:spPr>
            <a:xfrm>
              <a:off x="4780081" y="4100040"/>
              <a:ext cx="691201"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NRT</a:t>
              </a:r>
              <a:endParaRPr lang="en-US" sz="600" b="0" strike="noStrike" spc="-1">
                <a:latin typeface="Arial"/>
              </a:endParaRPr>
            </a:p>
          </p:txBody>
        </p:sp>
        <p:sp>
          <p:nvSpPr>
            <p:cNvPr id="8" name="TextBox 6">
              <a:extLst>
                <a:ext uri="{FF2B5EF4-FFF2-40B4-BE49-F238E27FC236}">
                  <a16:creationId xmlns:a16="http://schemas.microsoft.com/office/drawing/2014/main" id="{3CC9514F-11B8-8C41-B7CC-EB4D40B3ECAC}"/>
                </a:ext>
              </a:extLst>
            </p:cNvPr>
            <p:cNvSpPr/>
            <p:nvPr/>
          </p:nvSpPr>
          <p:spPr>
            <a:xfrm>
              <a:off x="4502880" y="4404238"/>
              <a:ext cx="691201"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FSS</a:t>
              </a:r>
              <a:endParaRPr lang="en-US" sz="600" b="0" strike="noStrike" spc="-1">
                <a:latin typeface="Arial"/>
              </a:endParaRPr>
            </a:p>
          </p:txBody>
        </p:sp>
        <p:sp>
          <p:nvSpPr>
            <p:cNvPr id="9" name="TextBox 7">
              <a:extLst>
                <a:ext uri="{FF2B5EF4-FFF2-40B4-BE49-F238E27FC236}">
                  <a16:creationId xmlns:a16="http://schemas.microsoft.com/office/drawing/2014/main" id="{297CA7D9-0606-C347-A900-7851AA5F0CFB}"/>
                </a:ext>
              </a:extLst>
            </p:cNvPr>
            <p:cNvSpPr/>
            <p:nvPr/>
          </p:nvSpPr>
          <p:spPr>
            <a:xfrm>
              <a:off x="4087080" y="4610520"/>
              <a:ext cx="691201"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DN-12</a:t>
              </a:r>
              <a:endParaRPr lang="en-US" sz="600" b="0" strike="noStrike" spc="-1">
                <a:latin typeface="Arial"/>
              </a:endParaRPr>
            </a:p>
          </p:txBody>
        </p:sp>
        <p:sp>
          <p:nvSpPr>
            <p:cNvPr id="10" name="TextBox 8">
              <a:extLst>
                <a:ext uri="{FF2B5EF4-FFF2-40B4-BE49-F238E27FC236}">
                  <a16:creationId xmlns:a16="http://schemas.microsoft.com/office/drawing/2014/main" id="{549A2496-F8E7-9C4A-98D4-A197D5D2D5EC}"/>
                </a:ext>
              </a:extLst>
            </p:cNvPr>
            <p:cNvSpPr/>
            <p:nvPr/>
          </p:nvSpPr>
          <p:spPr>
            <a:xfrm>
              <a:off x="3948839" y="5060518"/>
              <a:ext cx="691201"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FSD</a:t>
              </a:r>
              <a:endParaRPr lang="en-US" sz="600" b="0" strike="noStrike" spc="-1">
                <a:latin typeface="Arial"/>
              </a:endParaRPr>
            </a:p>
          </p:txBody>
        </p:sp>
        <p:sp>
          <p:nvSpPr>
            <p:cNvPr id="11" name="TextBox 9">
              <a:extLst>
                <a:ext uri="{FF2B5EF4-FFF2-40B4-BE49-F238E27FC236}">
                  <a16:creationId xmlns:a16="http://schemas.microsoft.com/office/drawing/2014/main" id="{A98FA657-3B67-3245-9BF0-992157DE8516}"/>
                </a:ext>
              </a:extLst>
            </p:cNvPr>
            <p:cNvSpPr/>
            <p:nvPr/>
          </p:nvSpPr>
          <p:spPr>
            <a:xfrm>
              <a:off x="2701800" y="5072039"/>
              <a:ext cx="760679"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GRAINS</a:t>
              </a:r>
              <a:endParaRPr lang="en-US" sz="600" b="0" strike="noStrike" spc="-1">
                <a:latin typeface="Arial"/>
              </a:endParaRPr>
            </a:p>
          </p:txBody>
        </p:sp>
        <p:sp>
          <p:nvSpPr>
            <p:cNvPr id="12" name="TextBox 10">
              <a:extLst>
                <a:ext uri="{FF2B5EF4-FFF2-40B4-BE49-F238E27FC236}">
                  <a16:creationId xmlns:a16="http://schemas.microsoft.com/office/drawing/2014/main" id="{3CB6B3B9-95FF-1242-80F7-550EECF488AE}"/>
                </a:ext>
              </a:extLst>
            </p:cNvPr>
            <p:cNvSpPr/>
            <p:nvPr/>
          </p:nvSpPr>
          <p:spPr>
            <a:xfrm>
              <a:off x="1503359" y="4710960"/>
              <a:ext cx="760679" cy="3982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REFLEX</a:t>
              </a:r>
              <a:endParaRPr lang="en-US" sz="600" b="0" strike="noStrike" spc="-1">
                <a:latin typeface="Arial"/>
              </a:endParaRPr>
            </a:p>
          </p:txBody>
        </p:sp>
        <p:sp>
          <p:nvSpPr>
            <p:cNvPr id="13" name="TextBox 11">
              <a:extLst>
                <a:ext uri="{FF2B5EF4-FFF2-40B4-BE49-F238E27FC236}">
                  <a16:creationId xmlns:a16="http://schemas.microsoft.com/office/drawing/2014/main" id="{60E3A0BF-54FC-A940-9A02-EA9DF1B96874}"/>
                </a:ext>
              </a:extLst>
            </p:cNvPr>
            <p:cNvSpPr/>
            <p:nvPr/>
          </p:nvSpPr>
          <p:spPr>
            <a:xfrm>
              <a:off x="1607400" y="4361400"/>
              <a:ext cx="760679"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REMUR</a:t>
              </a:r>
              <a:endParaRPr lang="en-US" sz="600" b="0" strike="noStrike" spc="-1">
                <a:latin typeface="Arial"/>
              </a:endParaRPr>
            </a:p>
          </p:txBody>
        </p:sp>
        <p:sp>
          <p:nvSpPr>
            <p:cNvPr id="14" name="TextBox 12">
              <a:extLst>
                <a:ext uri="{FF2B5EF4-FFF2-40B4-BE49-F238E27FC236}">
                  <a16:creationId xmlns:a16="http://schemas.microsoft.com/office/drawing/2014/main" id="{C5DC640B-9E39-D04E-9B95-D331F09D9CBD}"/>
                </a:ext>
              </a:extLst>
            </p:cNvPr>
            <p:cNvSpPr/>
            <p:nvPr/>
          </p:nvSpPr>
          <p:spPr>
            <a:xfrm>
              <a:off x="380159" y="3285000"/>
              <a:ext cx="760679"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dirty="0">
                  <a:solidFill>
                    <a:srgbClr val="000000"/>
                  </a:solidFill>
                  <a:latin typeface="Arial"/>
                  <a:ea typeface="DejaVu Sans"/>
                </a:rPr>
                <a:t>NERA</a:t>
              </a:r>
              <a:endParaRPr lang="en-US" sz="600" b="0" strike="noStrike" spc="-1" dirty="0">
                <a:latin typeface="Arial"/>
              </a:endParaRPr>
            </a:p>
          </p:txBody>
        </p:sp>
        <p:sp>
          <p:nvSpPr>
            <p:cNvPr id="15" name="TextBox 13">
              <a:extLst>
                <a:ext uri="{FF2B5EF4-FFF2-40B4-BE49-F238E27FC236}">
                  <a16:creationId xmlns:a16="http://schemas.microsoft.com/office/drawing/2014/main" id="{3EACCA18-ED6B-0245-BE73-7C66899AAB9B}"/>
                </a:ext>
              </a:extLst>
            </p:cNvPr>
            <p:cNvSpPr/>
            <p:nvPr/>
          </p:nvSpPr>
          <p:spPr>
            <a:xfrm>
              <a:off x="533519" y="2527560"/>
              <a:ext cx="844561"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dirty="0">
                  <a:solidFill>
                    <a:srgbClr val="000000"/>
                  </a:solidFill>
                  <a:latin typeface="Arial"/>
                  <a:ea typeface="DejaVu Sans"/>
                </a:rPr>
                <a:t>EPSILON</a:t>
              </a:r>
              <a:endParaRPr lang="en-US" sz="600" b="0" strike="noStrike" spc="-1" dirty="0">
                <a:latin typeface="Arial"/>
              </a:endParaRPr>
            </a:p>
          </p:txBody>
        </p:sp>
        <p:sp>
          <p:nvSpPr>
            <p:cNvPr id="16" name="TextBox 14">
              <a:extLst>
                <a:ext uri="{FF2B5EF4-FFF2-40B4-BE49-F238E27FC236}">
                  <a16:creationId xmlns:a16="http://schemas.microsoft.com/office/drawing/2014/main" id="{E272EBDC-40C7-EA4B-A4F8-04ED74AC0D6F}"/>
                </a:ext>
              </a:extLst>
            </p:cNvPr>
            <p:cNvSpPr/>
            <p:nvPr/>
          </p:nvSpPr>
          <p:spPr>
            <a:xfrm>
              <a:off x="417601" y="2675160"/>
              <a:ext cx="565201" cy="3982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SKAT</a:t>
              </a:r>
              <a:endParaRPr lang="en-US" sz="600" b="0" strike="noStrike" spc="-1">
                <a:latin typeface="Arial"/>
              </a:endParaRPr>
            </a:p>
          </p:txBody>
        </p:sp>
        <p:sp>
          <p:nvSpPr>
            <p:cNvPr id="17" name="TextBox 15">
              <a:extLst>
                <a:ext uri="{FF2B5EF4-FFF2-40B4-BE49-F238E27FC236}">
                  <a16:creationId xmlns:a16="http://schemas.microsoft.com/office/drawing/2014/main" id="{6C5CAF3C-BCD9-7144-B96E-93E8A753178E}"/>
                </a:ext>
              </a:extLst>
            </p:cNvPr>
            <p:cNvSpPr/>
            <p:nvPr/>
          </p:nvSpPr>
          <p:spPr>
            <a:xfrm>
              <a:off x="1763281" y="2660400"/>
              <a:ext cx="691201"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DN-6</a:t>
              </a:r>
              <a:endParaRPr lang="en-US" sz="600" b="0" strike="noStrike" spc="-1">
                <a:latin typeface="Arial"/>
              </a:endParaRPr>
            </a:p>
          </p:txBody>
        </p:sp>
        <p:sp>
          <p:nvSpPr>
            <p:cNvPr id="18" name="TextBox 16">
              <a:extLst>
                <a:ext uri="{FF2B5EF4-FFF2-40B4-BE49-F238E27FC236}">
                  <a16:creationId xmlns:a16="http://schemas.microsoft.com/office/drawing/2014/main" id="{7F78B5C7-AB87-A244-ABA0-B66AA6E65EF7}"/>
                </a:ext>
              </a:extLst>
            </p:cNvPr>
            <p:cNvSpPr/>
            <p:nvPr/>
          </p:nvSpPr>
          <p:spPr>
            <a:xfrm>
              <a:off x="2676240" y="3031559"/>
              <a:ext cx="691201"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RTD</a:t>
              </a:r>
              <a:endParaRPr lang="en-US" sz="600" b="0" strike="noStrike" spc="-1">
                <a:latin typeface="Arial"/>
              </a:endParaRPr>
            </a:p>
          </p:txBody>
        </p:sp>
        <p:sp>
          <p:nvSpPr>
            <p:cNvPr id="19" name="TextBox 17">
              <a:extLst>
                <a:ext uri="{FF2B5EF4-FFF2-40B4-BE49-F238E27FC236}">
                  <a16:creationId xmlns:a16="http://schemas.microsoft.com/office/drawing/2014/main" id="{18751CF3-D8E4-7F49-B2E5-765BC1F0F878}"/>
                </a:ext>
              </a:extLst>
            </p:cNvPr>
            <p:cNvSpPr/>
            <p:nvPr/>
          </p:nvSpPr>
          <p:spPr>
            <a:xfrm>
              <a:off x="2217240" y="2316240"/>
              <a:ext cx="691201"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HRFD</a:t>
              </a:r>
              <a:endParaRPr lang="en-US" sz="600" b="0" strike="noStrike" spc="-1">
                <a:latin typeface="Arial"/>
              </a:endParaRPr>
            </a:p>
          </p:txBody>
        </p:sp>
        <p:sp>
          <p:nvSpPr>
            <p:cNvPr id="20" name="TextBox 18">
              <a:extLst>
                <a:ext uri="{FF2B5EF4-FFF2-40B4-BE49-F238E27FC236}">
                  <a16:creationId xmlns:a16="http://schemas.microsoft.com/office/drawing/2014/main" id="{5608EA47-C376-2841-839F-408A9CE60FEA}"/>
                </a:ext>
              </a:extLst>
            </p:cNvPr>
            <p:cNvSpPr/>
            <p:nvPr/>
          </p:nvSpPr>
          <p:spPr>
            <a:xfrm>
              <a:off x="2814841" y="2202120"/>
              <a:ext cx="691201"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YuMO</a:t>
              </a:r>
              <a:endParaRPr lang="en-US" sz="600" b="0" strike="noStrike" spc="-1">
                <a:latin typeface="Arial"/>
              </a:endParaRPr>
            </a:p>
          </p:txBody>
        </p:sp>
        <p:sp>
          <p:nvSpPr>
            <p:cNvPr id="21" name="TextBox 19">
              <a:extLst>
                <a:ext uri="{FF2B5EF4-FFF2-40B4-BE49-F238E27FC236}">
                  <a16:creationId xmlns:a16="http://schemas.microsoft.com/office/drawing/2014/main" id="{ECE87B7D-5F3B-8649-B6A8-223BB79794A1}"/>
                </a:ext>
              </a:extLst>
            </p:cNvPr>
            <p:cNvSpPr/>
            <p:nvPr/>
          </p:nvSpPr>
          <p:spPr>
            <a:xfrm>
              <a:off x="4415400" y="1676880"/>
              <a:ext cx="768599" cy="39826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a:solidFill>
                    <a:srgbClr val="000000"/>
                  </a:solidFill>
                  <a:latin typeface="Arial"/>
                  <a:ea typeface="DejaVu Sans"/>
                </a:rPr>
                <a:t>BJN</a:t>
              </a:r>
              <a:endParaRPr lang="en-US" sz="600" b="0" strike="noStrike" spc="-1">
                <a:latin typeface="Arial"/>
              </a:endParaRPr>
            </a:p>
            <a:p>
              <a:pPr>
                <a:lnSpc>
                  <a:spcPct val="100000"/>
                </a:lnSpc>
                <a:buNone/>
                <a:tabLst>
                  <a:tab pos="408240" algn="l"/>
                </a:tabLst>
              </a:pPr>
              <a:r>
                <a:rPr lang="en-GB" sz="600" b="0" strike="noStrike" spc="-1">
                  <a:solidFill>
                    <a:srgbClr val="000000"/>
                  </a:solidFill>
                  <a:latin typeface="Arial"/>
                  <a:ea typeface="DejaVu Sans"/>
                </a:rPr>
                <a:t>(project)</a:t>
              </a:r>
              <a:endParaRPr lang="en-US" sz="600" b="0" strike="noStrike" spc="-1">
                <a:latin typeface="Arial"/>
              </a:endParaRPr>
            </a:p>
          </p:txBody>
        </p:sp>
        <p:sp>
          <p:nvSpPr>
            <p:cNvPr id="22" name="TextBox 20">
              <a:extLst>
                <a:ext uri="{FF2B5EF4-FFF2-40B4-BE49-F238E27FC236}">
                  <a16:creationId xmlns:a16="http://schemas.microsoft.com/office/drawing/2014/main" id="{2DD9BD27-EA7B-2F49-9E71-912FFC2C7770}"/>
                </a:ext>
              </a:extLst>
            </p:cNvPr>
            <p:cNvSpPr/>
            <p:nvPr/>
          </p:nvSpPr>
          <p:spPr>
            <a:xfrm>
              <a:off x="4318200" y="3146759"/>
              <a:ext cx="922321" cy="264809"/>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GB" sz="600" b="0" strike="noStrike" spc="-1" dirty="0">
                  <a:solidFill>
                    <a:srgbClr val="000000"/>
                  </a:solidFill>
                  <a:latin typeface="Arial"/>
                  <a:ea typeface="DejaVu Sans"/>
                </a:rPr>
                <a:t>KOLKHIDA</a:t>
              </a:r>
              <a:endParaRPr lang="en-US" sz="600" b="0" strike="noStrike" spc="-1" dirty="0">
                <a:latin typeface="Arial"/>
              </a:endParaRPr>
            </a:p>
          </p:txBody>
        </p:sp>
      </p:grpSp>
      <p:sp>
        <p:nvSpPr>
          <p:cNvPr id="2" name="Прямоугольник 1">
            <a:extLst>
              <a:ext uri="{FF2B5EF4-FFF2-40B4-BE49-F238E27FC236}">
                <a16:creationId xmlns:a16="http://schemas.microsoft.com/office/drawing/2014/main" id="{A8CA2269-49DC-5F4C-8593-0423811EAABA}"/>
              </a:ext>
            </a:extLst>
          </p:cNvPr>
          <p:cNvSpPr/>
          <p:nvPr/>
        </p:nvSpPr>
        <p:spPr>
          <a:xfrm>
            <a:off x="6289670" y="656058"/>
            <a:ext cx="3620158" cy="461665"/>
          </a:xfrm>
          <a:prstGeom prst="rect">
            <a:avLst/>
          </a:prstGeom>
        </p:spPr>
        <p:txBody>
          <a:bodyPr wrap="none">
            <a:spAutoFit/>
          </a:bodyPr>
          <a:lstStyle/>
          <a:p>
            <a:r>
              <a:rPr lang="en-GB" sz="2400" b="1" spc="-1" dirty="0">
                <a:solidFill>
                  <a:srgbClr val="0000FF"/>
                </a:solidFill>
                <a:latin typeface="Calibri"/>
              </a:rPr>
              <a:t>SPECTROMETER COMPLEX </a:t>
            </a:r>
            <a:endParaRPr lang="ru-RU" sz="2400" dirty="0"/>
          </a:p>
        </p:txBody>
      </p:sp>
      <p:sp>
        <p:nvSpPr>
          <p:cNvPr id="23" name="TextBox 22">
            <a:extLst>
              <a:ext uri="{FF2B5EF4-FFF2-40B4-BE49-F238E27FC236}">
                <a16:creationId xmlns:a16="http://schemas.microsoft.com/office/drawing/2014/main" id="{995DC502-AAD9-594F-A074-A131FE3CD771}"/>
              </a:ext>
            </a:extLst>
          </p:cNvPr>
          <p:cNvSpPr/>
          <p:nvPr/>
        </p:nvSpPr>
        <p:spPr>
          <a:xfrm>
            <a:off x="5798656" y="1109463"/>
            <a:ext cx="3065620" cy="258386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marL="342900" indent="-342900">
              <a:lnSpc>
                <a:spcPct val="100000"/>
              </a:lnSpc>
              <a:buFont typeface="Arial" panose="020B0604020202020204" pitchFamily="34" charset="0"/>
              <a:buChar char="•"/>
              <a:tabLst>
                <a:tab pos="408240" algn="l"/>
              </a:tabLst>
            </a:pPr>
            <a:r>
              <a:rPr lang="en-US" b="0" strike="noStrike" spc="-1" dirty="0">
                <a:solidFill>
                  <a:srgbClr val="000000"/>
                </a:solidFill>
                <a:latin typeface="Calibri" panose="020F0502020204030204" pitchFamily="34" charset="0"/>
                <a:ea typeface="DejaVu Sans"/>
                <a:cs typeface="Calibri" panose="020F0502020204030204" pitchFamily="34" charset="0"/>
              </a:rPr>
              <a:t>Development of the basic configuration</a:t>
            </a:r>
            <a:r>
              <a:rPr lang="ru-RU" b="0" strike="noStrike" spc="-1" dirty="0">
                <a:solidFill>
                  <a:srgbClr val="000000"/>
                </a:solidFill>
                <a:latin typeface="Calibri" panose="020F0502020204030204" pitchFamily="34" charset="0"/>
                <a:ea typeface="DejaVu Sans"/>
                <a:cs typeface="Calibri" panose="020F0502020204030204" pitchFamily="34" charset="0"/>
              </a:rPr>
              <a:t> </a:t>
            </a:r>
            <a:r>
              <a:rPr lang="en-GB" b="0" strike="noStrike" spc="-1" dirty="0">
                <a:solidFill>
                  <a:srgbClr val="000000"/>
                </a:solidFill>
                <a:latin typeface="Calibri" panose="020F0502020204030204" pitchFamily="34" charset="0"/>
                <a:ea typeface="DejaVu Sans"/>
                <a:cs typeface="Calibri" panose="020F0502020204030204" pitchFamily="34" charset="0"/>
              </a:rPr>
              <a:t>elements</a:t>
            </a:r>
            <a:r>
              <a:rPr lang="en-US" b="0" strike="noStrike" spc="-1" dirty="0">
                <a:solidFill>
                  <a:srgbClr val="000000"/>
                </a:solidFill>
                <a:latin typeface="Calibri" panose="020F0502020204030204" pitchFamily="34" charset="0"/>
                <a:ea typeface="DejaVu Sans"/>
                <a:cs typeface="Calibri" panose="020F0502020204030204" pitchFamily="34" charset="0"/>
              </a:rPr>
              <a:t> of the inverse geometry inelastic n-scattering spectrometer BJN.</a:t>
            </a:r>
            <a:endParaRPr lang="en-US" b="0" strike="noStrike" spc="-1" dirty="0">
              <a:latin typeface="Calibri" panose="020F0502020204030204" pitchFamily="34" charset="0"/>
              <a:cs typeface="Calibri" panose="020F0502020204030204" pitchFamily="34" charset="0"/>
            </a:endParaRPr>
          </a:p>
          <a:p>
            <a:pPr marL="342900" indent="-342900">
              <a:lnSpc>
                <a:spcPct val="100000"/>
              </a:lnSpc>
              <a:buFont typeface="Arial" panose="020B0604020202020204" pitchFamily="34" charset="0"/>
              <a:buChar char="•"/>
              <a:tabLst>
                <a:tab pos="408240" algn="l"/>
              </a:tabLst>
            </a:pPr>
            <a:r>
              <a:rPr lang="en-US" b="0" strike="noStrike" spc="-1" dirty="0">
                <a:solidFill>
                  <a:srgbClr val="000000"/>
                </a:solidFill>
                <a:latin typeface="Calibri" panose="020F0502020204030204" pitchFamily="34" charset="0"/>
                <a:ea typeface="DejaVu Sans"/>
                <a:cs typeface="Calibri" panose="020F0502020204030204" pitchFamily="34" charset="0"/>
              </a:rPr>
              <a:t>Completion of basic configuration of the small angle n-scattering and imaging spectrometer.</a:t>
            </a:r>
            <a:endParaRPr lang="en-US" b="0" strike="noStrike" spc="-1" dirty="0">
              <a:latin typeface="Calibri" panose="020F0502020204030204" pitchFamily="34" charset="0"/>
              <a:cs typeface="Calibri" panose="020F0502020204030204" pitchFamily="34" charset="0"/>
            </a:endParaRPr>
          </a:p>
        </p:txBody>
      </p:sp>
      <p:sp>
        <p:nvSpPr>
          <p:cNvPr id="3" name="Прямоугольник 2">
            <a:extLst>
              <a:ext uri="{FF2B5EF4-FFF2-40B4-BE49-F238E27FC236}">
                <a16:creationId xmlns:a16="http://schemas.microsoft.com/office/drawing/2014/main" id="{AFAC6B28-8EE2-3347-9EF1-3A44D0A53F12}"/>
              </a:ext>
            </a:extLst>
          </p:cNvPr>
          <p:cNvSpPr/>
          <p:nvPr/>
        </p:nvSpPr>
        <p:spPr>
          <a:xfrm>
            <a:off x="5798656" y="4207264"/>
            <a:ext cx="6150028" cy="2308324"/>
          </a:xfrm>
          <a:prstGeom prst="rect">
            <a:avLst/>
          </a:prstGeom>
        </p:spPr>
        <p:txBody>
          <a:bodyPr wrap="square">
            <a:spAutoFit/>
          </a:bodyPr>
          <a:lstStyle/>
          <a:p>
            <a:pPr marL="285750" indent="-285750" algn="just">
              <a:lnSpc>
                <a:spcPct val="100000"/>
              </a:lnSpc>
              <a:buFont typeface="Arial" panose="020B0604020202020204" pitchFamily="34" charset="0"/>
              <a:buChar char="•"/>
              <a:tabLst>
                <a:tab pos="408240" algn="l"/>
              </a:tabLst>
            </a:pPr>
            <a:r>
              <a:rPr lang="en-US" spc="-1" dirty="0">
                <a:solidFill>
                  <a:srgbClr val="000000"/>
                </a:solidFill>
                <a:latin typeface="Calibri"/>
              </a:rPr>
              <a:t>Modernization and reconstruction of spectrometers HRFD, </a:t>
            </a:r>
            <a:r>
              <a:rPr lang="en-US" spc="-1" dirty="0" err="1">
                <a:solidFill>
                  <a:srgbClr val="000000"/>
                </a:solidFill>
                <a:latin typeface="Calibri"/>
              </a:rPr>
              <a:t>YuMO</a:t>
            </a:r>
            <a:r>
              <a:rPr lang="en-US" spc="-1" dirty="0">
                <a:solidFill>
                  <a:srgbClr val="000000"/>
                </a:solidFill>
                <a:latin typeface="Calibri"/>
              </a:rPr>
              <a:t>, RTD, DN-6, DN-12, FSD, NERA, REMUR, REFLEX, SKAT, EPSILON, FSS, NRT, focused on improvement of technical parameters and extension of research capabilities.</a:t>
            </a:r>
            <a:endParaRPr lang="en-US" spc="-1" dirty="0"/>
          </a:p>
          <a:p>
            <a:pPr marL="285750" indent="-285750" algn="just">
              <a:lnSpc>
                <a:spcPct val="100000"/>
              </a:lnSpc>
              <a:buFont typeface="Arial" panose="020B0604020202020204" pitchFamily="34" charset="0"/>
              <a:buChar char="•"/>
              <a:tabLst>
                <a:tab pos="408240" algn="l"/>
              </a:tabLst>
            </a:pPr>
            <a:r>
              <a:rPr lang="en-US" spc="-1" dirty="0">
                <a:solidFill>
                  <a:srgbClr val="000000"/>
                </a:solidFill>
                <a:latin typeface="Calibri"/>
              </a:rPr>
              <a:t>Development of laboratory equipment for samples characterization and physical properties measurements.</a:t>
            </a:r>
            <a:endParaRPr lang="en-US" spc="-1" dirty="0"/>
          </a:p>
          <a:p>
            <a:pPr marL="285750" indent="-285750" algn="just">
              <a:buFont typeface="Arial" panose="020B0604020202020204" pitchFamily="34" charset="0"/>
              <a:buChar char="•"/>
              <a:tabLst>
                <a:tab pos="408240" algn="l"/>
              </a:tabLst>
            </a:pPr>
            <a:r>
              <a:rPr lang="en-US" spc="-1" dirty="0">
                <a:solidFill>
                  <a:srgbClr val="000000"/>
                </a:solidFill>
                <a:latin typeface="Calibri"/>
              </a:rPr>
              <a:t>Support and modernization of the complex of cryogenic moderators. </a:t>
            </a:r>
            <a:r>
              <a:rPr lang="en-US" b="1" spc="-1" dirty="0">
                <a:latin typeface="Calibri"/>
              </a:rPr>
              <a:t>New operating reliable UCN channel.</a:t>
            </a:r>
          </a:p>
        </p:txBody>
      </p:sp>
      <p:sp>
        <p:nvSpPr>
          <p:cNvPr id="25" name="TextBox 5">
            <a:extLst>
              <a:ext uri="{FF2B5EF4-FFF2-40B4-BE49-F238E27FC236}">
                <a16:creationId xmlns:a16="http://schemas.microsoft.com/office/drawing/2014/main" id="{26BBF2D8-9D82-3745-8748-1282F7529730}"/>
              </a:ext>
            </a:extLst>
          </p:cNvPr>
          <p:cNvSpPr/>
          <p:nvPr/>
        </p:nvSpPr>
        <p:spPr>
          <a:xfrm>
            <a:off x="56148" y="59334"/>
            <a:ext cx="11317705" cy="460211"/>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algn="ctr">
              <a:lnSpc>
                <a:spcPct val="100000"/>
              </a:lnSpc>
              <a:buNone/>
              <a:tabLst>
                <a:tab pos="408240" algn="l"/>
              </a:tabLst>
            </a:pPr>
            <a:r>
              <a:rPr lang="en-US" sz="2400" b="1" strike="noStrike" spc="-1" dirty="0">
                <a:solidFill>
                  <a:srgbClr val="FFFF00"/>
                </a:solidFill>
                <a:latin typeface="Calibri"/>
                <a:ea typeface="DejaVu Sans"/>
              </a:rPr>
              <a:t>Condensed Matter</a:t>
            </a:r>
            <a:r>
              <a:rPr lang="pl-PL" sz="2400" b="1" strike="noStrike" spc="-1" dirty="0">
                <a:solidFill>
                  <a:srgbClr val="FFFF00"/>
                </a:solidFill>
                <a:latin typeface="Calibri"/>
                <a:ea typeface="DejaVu Sans"/>
              </a:rPr>
              <a:t> </a:t>
            </a:r>
            <a:r>
              <a:rPr lang="pl-PL" sz="2400" b="1" strike="noStrike" spc="-1" dirty="0" err="1">
                <a:solidFill>
                  <a:srgbClr val="FFFF00"/>
                </a:solidFill>
                <a:latin typeface="Calibri"/>
                <a:ea typeface="DejaVu Sans"/>
              </a:rPr>
              <a:t>Ph</a:t>
            </a:r>
            <a:r>
              <a:rPr lang="en-US" sz="2400" b="1" spc="-1" dirty="0">
                <a:solidFill>
                  <a:srgbClr val="FFFF00"/>
                </a:solidFill>
                <a:latin typeface="Calibri"/>
                <a:ea typeface="DejaVu Sans"/>
              </a:rPr>
              <a:t>y</a:t>
            </a:r>
            <a:r>
              <a:rPr lang="pl-PL" sz="2400" b="1" strike="noStrike" spc="-1" dirty="0" err="1">
                <a:solidFill>
                  <a:srgbClr val="FFFF00"/>
                </a:solidFill>
                <a:latin typeface="Calibri"/>
                <a:ea typeface="DejaVu Sans"/>
              </a:rPr>
              <a:t>sics</a:t>
            </a:r>
            <a:r>
              <a:rPr lang="pl-PL" sz="2400" b="1" strike="noStrike" spc="-1" dirty="0">
                <a:solidFill>
                  <a:srgbClr val="FFFF00"/>
                </a:solidFill>
                <a:latin typeface="Calibri"/>
                <a:ea typeface="DejaVu Sans"/>
              </a:rPr>
              <a:t>, Neutron </a:t>
            </a:r>
            <a:r>
              <a:rPr lang="pl-PL" sz="2400" b="1" strike="noStrike" spc="-1" dirty="0" err="1">
                <a:solidFill>
                  <a:srgbClr val="FFFF00"/>
                </a:solidFill>
                <a:latin typeface="Calibri"/>
                <a:ea typeface="DejaVu Sans"/>
              </a:rPr>
              <a:t>Physics</a:t>
            </a:r>
            <a:r>
              <a:rPr lang="pl-PL" sz="2400" b="1" strike="noStrike" spc="-1" dirty="0">
                <a:solidFill>
                  <a:srgbClr val="FFFF00"/>
                </a:solidFill>
                <a:latin typeface="Calibri"/>
                <a:ea typeface="DejaVu Sans"/>
              </a:rPr>
              <a:t>. </a:t>
            </a:r>
            <a:r>
              <a:rPr lang="en-US" sz="2400" b="1" spc="-1" dirty="0">
                <a:solidFill>
                  <a:srgbClr val="FFFF00"/>
                </a:solidFill>
                <a:latin typeface="Calibri"/>
              </a:rPr>
              <a:t>Priority research directions in 2024-2030</a:t>
            </a:r>
            <a:endParaRPr lang="en-US" sz="2400" b="0" strike="noStrike" spc="-1" dirty="0">
              <a:solidFill>
                <a:srgbClr val="FFFF00"/>
              </a:solidFill>
              <a:latin typeface="Arial"/>
            </a:endParaRPr>
          </a:p>
        </p:txBody>
      </p:sp>
    </p:spTree>
    <p:extLst>
      <p:ext uri="{BB962C8B-B14F-4D97-AF65-F5344CB8AC3E}">
        <p14:creationId xmlns:p14="http://schemas.microsoft.com/office/powerpoint/2010/main" val="38227136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 name="Рисунок 4"/>
          <p:cNvPicPr/>
          <p:nvPr/>
        </p:nvPicPr>
        <p:blipFill>
          <a:blip r:embed="rId3"/>
          <a:stretch/>
        </p:blipFill>
        <p:spPr>
          <a:xfrm>
            <a:off x="9389093" y="-90305"/>
            <a:ext cx="2478759" cy="2565473"/>
          </a:xfrm>
          <a:prstGeom prst="rect">
            <a:avLst/>
          </a:prstGeom>
          <a:ln w="0">
            <a:noFill/>
          </a:ln>
        </p:spPr>
      </p:pic>
      <p:sp>
        <p:nvSpPr>
          <p:cNvPr id="83" name="TextBox 11"/>
          <p:cNvSpPr/>
          <p:nvPr/>
        </p:nvSpPr>
        <p:spPr>
          <a:xfrm>
            <a:off x="77668" y="2197913"/>
            <a:ext cx="11903773" cy="3717513"/>
          </a:xfrm>
          <a:prstGeom prst="rect">
            <a:avLst/>
          </a:prstGeom>
          <a:noFill/>
          <a:ln>
            <a:noFill/>
          </a:ln>
        </p:spPr>
        <p:style>
          <a:lnRef idx="2">
            <a:schemeClr val="dk1"/>
          </a:lnRef>
          <a:fillRef idx="1">
            <a:schemeClr val="lt1"/>
          </a:fillRef>
          <a:effectRef idx="0">
            <a:schemeClr val="dk1"/>
          </a:effectRef>
          <a:fontRef idx="minor"/>
        </p:style>
        <p:txBody>
          <a:bodyPr wrap="square" lIns="90000" tIns="45000" rIns="90000" bIns="45000" anchor="t">
            <a:spAutoFit/>
          </a:bodyPr>
          <a:lstStyle/>
          <a:p>
            <a:pPr algn="ctr">
              <a:lnSpc>
                <a:spcPct val="100000"/>
              </a:lnSpc>
              <a:spcBef>
                <a:spcPts val="201"/>
              </a:spcBef>
              <a:buNone/>
              <a:tabLst>
                <a:tab pos="0" algn="l"/>
              </a:tabLst>
            </a:pPr>
            <a:r>
              <a:rPr lang="en-US" sz="1800" b="1" strike="noStrike" spc="-1" dirty="0">
                <a:solidFill>
                  <a:srgbClr val="2A6099"/>
                </a:solidFill>
                <a:latin typeface="Arial"/>
                <a:ea typeface="MS Gothic"/>
              </a:rPr>
              <a:t>NEUTRON NUCLEAR PHYSICS IN DETAIL</a:t>
            </a:r>
            <a:endParaRPr lang="en-US" sz="1800" b="0" strike="noStrike" spc="-1" dirty="0">
              <a:latin typeface="Arial"/>
            </a:endParaRPr>
          </a:p>
          <a:p>
            <a:pPr algn="ctr">
              <a:lnSpc>
                <a:spcPct val="100000"/>
              </a:lnSpc>
              <a:spcBef>
                <a:spcPts val="201"/>
              </a:spcBef>
              <a:buNone/>
              <a:tabLst>
                <a:tab pos="0" algn="l"/>
              </a:tabLst>
            </a:pPr>
            <a:endParaRPr lang="en-US" sz="1800" b="0" strike="noStrike" spc="-1" dirty="0">
              <a:latin typeface="Arial"/>
            </a:endParaRPr>
          </a:p>
          <a:p>
            <a:pPr marL="343080" indent="-343080" algn="just">
              <a:lnSpc>
                <a:spcPct val="100000"/>
              </a:lnSpc>
              <a:buClr>
                <a:srgbClr val="000000"/>
              </a:buClr>
              <a:buSzPct val="150000"/>
              <a:buFont typeface="ntxsups"/>
              <a:buChar char="•"/>
              <a:tabLst>
                <a:tab pos="0" algn="l"/>
              </a:tabLst>
            </a:pPr>
            <a:r>
              <a:rPr lang="en-US" sz="1800" b="0" strike="noStrike" spc="-1" dirty="0">
                <a:solidFill>
                  <a:srgbClr val="000000"/>
                </a:solidFill>
                <a:latin typeface="Arial"/>
                <a:ea typeface="Times New Roman"/>
              </a:rPr>
              <a:t>Nuclear fission process: measurement of mass-energy and angular distributions of fragments, search for rare and exotic fission modes – quadruple and </a:t>
            </a:r>
            <a:r>
              <a:rPr lang="en-US" sz="1800" b="0" strike="noStrike" spc="-1" dirty="0" err="1">
                <a:solidFill>
                  <a:srgbClr val="000000"/>
                </a:solidFill>
                <a:latin typeface="Arial"/>
                <a:ea typeface="Times New Roman"/>
              </a:rPr>
              <a:t>quinary</a:t>
            </a:r>
            <a:r>
              <a:rPr lang="en-US" sz="1800" b="0" strike="noStrike" spc="-1" dirty="0">
                <a:solidFill>
                  <a:srgbClr val="000000"/>
                </a:solidFill>
                <a:latin typeface="Arial"/>
                <a:ea typeface="Times New Roman"/>
              </a:rPr>
              <a:t> fission; fission into three fragments of comparable mass; pion production in fission, </a:t>
            </a:r>
            <a:r>
              <a:rPr lang="en-US" sz="1800" b="0" strike="noStrike" spc="-1" dirty="0" err="1">
                <a:solidFill>
                  <a:srgbClr val="000000"/>
                </a:solidFill>
                <a:latin typeface="Arial"/>
                <a:ea typeface="Times New Roman"/>
              </a:rPr>
              <a:t>superdense</a:t>
            </a:r>
            <a:r>
              <a:rPr lang="en-US" sz="1800" b="0" strike="noStrike" spc="-1" dirty="0">
                <a:solidFill>
                  <a:srgbClr val="000000"/>
                </a:solidFill>
                <a:latin typeface="Arial"/>
                <a:ea typeface="Times New Roman"/>
              </a:rPr>
              <a:t> nuclei, cold fragmentation </a:t>
            </a:r>
            <a:r>
              <a:rPr lang="en-US" sz="1800" b="0" strike="noStrike" spc="-1" dirty="0" err="1">
                <a:solidFill>
                  <a:srgbClr val="000000"/>
                </a:solidFill>
                <a:latin typeface="Arial"/>
                <a:ea typeface="Times New Roman"/>
              </a:rPr>
              <a:t>etc</a:t>
            </a:r>
            <a:r>
              <a:rPr lang="en-US" sz="1800" b="0" strike="noStrike" spc="-1" dirty="0">
                <a:solidFill>
                  <a:srgbClr val="000000"/>
                </a:solidFill>
                <a:latin typeface="Arial"/>
                <a:ea typeface="Times New Roman"/>
              </a:rPr>
              <a:t>).</a:t>
            </a:r>
            <a:endParaRPr lang="en-US" sz="1800" b="0" strike="noStrike" spc="-1" dirty="0">
              <a:latin typeface="Arial"/>
            </a:endParaRPr>
          </a:p>
          <a:p>
            <a:pPr marL="343080" indent="-343080" algn="just">
              <a:lnSpc>
                <a:spcPct val="100000"/>
              </a:lnSpc>
              <a:buClr>
                <a:srgbClr val="000000"/>
              </a:buClr>
              <a:buSzPct val="150000"/>
              <a:buFont typeface="ntxsups"/>
              <a:buChar char="•"/>
              <a:tabLst>
                <a:tab pos="0" algn="l"/>
              </a:tabLst>
            </a:pPr>
            <a:r>
              <a:rPr lang="en-US" sz="1800" b="0" strike="noStrike" spc="-1" dirty="0">
                <a:solidFill>
                  <a:srgbClr val="000000"/>
                </a:solidFill>
                <a:latin typeface="Arial"/>
                <a:ea typeface="Times New Roman"/>
              </a:rPr>
              <a:t>Obtaining data for nuclear engineering and astrophysics: integral and differential neutron cross sections, angular correlations in the energy range from cold neutrons to ~ 1 GeV.</a:t>
            </a:r>
            <a:endParaRPr lang="en-US" sz="1800" b="0" strike="noStrike" spc="-1" dirty="0">
              <a:latin typeface="Arial"/>
            </a:endParaRPr>
          </a:p>
          <a:p>
            <a:pPr marL="343080" indent="-343080" algn="just">
              <a:lnSpc>
                <a:spcPct val="100000"/>
              </a:lnSpc>
              <a:buClr>
                <a:srgbClr val="000000"/>
              </a:buClr>
              <a:buSzPct val="150000"/>
              <a:buFont typeface="ntxsups"/>
              <a:buChar char="•"/>
              <a:tabLst>
                <a:tab pos="0" algn="l"/>
              </a:tabLst>
            </a:pPr>
            <a:r>
              <a:rPr lang="en-US" sz="1800" b="0" strike="noStrike" spc="-1" dirty="0">
                <a:solidFill>
                  <a:srgbClr val="000000"/>
                </a:solidFill>
                <a:latin typeface="Arial"/>
                <a:ea typeface="Times New Roman"/>
              </a:rPr>
              <a:t>Studying the structure of atomic nuclei using neutron-nuclear interactions: measurement and theoretical description of radiation strength functions, level densities of various nuclei.</a:t>
            </a:r>
            <a:endParaRPr lang="en-US" sz="1800" b="0" strike="noStrike" spc="-1" dirty="0">
              <a:latin typeface="Arial"/>
            </a:endParaRPr>
          </a:p>
          <a:p>
            <a:pPr marL="343080" indent="-343080" algn="just">
              <a:lnSpc>
                <a:spcPct val="100000"/>
              </a:lnSpc>
              <a:buClr>
                <a:srgbClr val="000000"/>
              </a:buClr>
              <a:buSzPct val="150000"/>
              <a:buFont typeface="ntxsups"/>
              <a:buChar char="•"/>
              <a:tabLst>
                <a:tab pos="0" algn="l"/>
              </a:tabLst>
            </a:pPr>
            <a:r>
              <a:rPr lang="en-US" sz="1800" b="0" strike="noStrike" spc="-1" dirty="0">
                <a:solidFill>
                  <a:srgbClr val="000000"/>
                </a:solidFill>
                <a:latin typeface="Arial"/>
                <a:ea typeface="Times New Roman"/>
              </a:rPr>
              <a:t>Development and application of the tagged neutron method for studying </a:t>
            </a:r>
            <a:r>
              <a:rPr lang="ru-RU" sz="1800" b="0" strike="noStrike" spc="-1" dirty="0">
                <a:solidFill>
                  <a:srgbClr val="000000"/>
                </a:solidFill>
                <a:latin typeface="Arial"/>
                <a:ea typeface="Times New Roman"/>
              </a:rPr>
              <a:t> </a:t>
            </a:r>
            <a:r>
              <a:rPr lang="en-US" sz="1800" b="0" strike="noStrike" spc="-1" dirty="0">
                <a:solidFill>
                  <a:srgbClr val="000000"/>
                </a:solidFill>
                <a:latin typeface="Arial"/>
                <a:ea typeface="Times New Roman"/>
              </a:rPr>
              <a:t>interaction of fast neutrons with nuclei. </a:t>
            </a:r>
            <a:endParaRPr lang="en-US" sz="1800" b="0" strike="noStrike" spc="-1" dirty="0">
              <a:latin typeface="Arial"/>
            </a:endParaRPr>
          </a:p>
          <a:p>
            <a:pPr marL="343080" indent="-343080" algn="just">
              <a:lnSpc>
                <a:spcPct val="100000"/>
              </a:lnSpc>
              <a:buClr>
                <a:srgbClr val="000000"/>
              </a:buClr>
              <a:buSzPct val="150000"/>
              <a:buFont typeface="ntxsups"/>
              <a:buChar char="•"/>
              <a:tabLst>
                <a:tab pos="0" algn="l"/>
              </a:tabLst>
            </a:pPr>
            <a:r>
              <a:rPr lang="en-US" sz="1800" b="0" strike="noStrike" spc="-1" dirty="0">
                <a:solidFill>
                  <a:srgbClr val="000000"/>
                </a:solidFill>
                <a:latin typeface="Arial"/>
                <a:ea typeface="Times New Roman"/>
              </a:rPr>
              <a:t>Development and application of neutron and nuclear methods : instrumental activation analysis; prompt </a:t>
            </a:r>
            <a:endParaRPr lang="en-US" sz="1800" b="0" strike="noStrike" spc="-1" dirty="0">
              <a:latin typeface="Arial"/>
            </a:endParaRPr>
          </a:p>
          <a:p>
            <a:pPr marL="357120" algn="just">
              <a:lnSpc>
                <a:spcPct val="100000"/>
              </a:lnSpc>
              <a:buNone/>
              <a:tabLst>
                <a:tab pos="0" algn="l"/>
              </a:tabLst>
            </a:pPr>
            <a:r>
              <a:rPr lang="en-US" sz="1800" b="0" strike="noStrike" spc="-1" dirty="0">
                <a:solidFill>
                  <a:srgbClr val="000000"/>
                </a:solidFill>
                <a:latin typeface="Arial"/>
                <a:ea typeface="Times New Roman"/>
              </a:rPr>
              <a:t>gamma neutron activation; elemental analysis with fast and tagged neutrons; </a:t>
            </a:r>
            <a:endParaRPr lang="en-US" sz="1800" b="0" strike="noStrike" spc="-1" dirty="0">
              <a:latin typeface="Arial"/>
            </a:endParaRPr>
          </a:p>
          <a:p>
            <a:pPr marL="357120" algn="just">
              <a:lnSpc>
                <a:spcPct val="100000"/>
              </a:lnSpc>
              <a:buNone/>
              <a:tabLst>
                <a:tab pos="0" algn="l"/>
              </a:tabLst>
            </a:pPr>
            <a:r>
              <a:rPr lang="en-US" sz="1800" b="0" strike="noStrike" spc="-1" dirty="0">
                <a:solidFill>
                  <a:srgbClr val="000000"/>
                </a:solidFill>
                <a:latin typeface="Arial"/>
                <a:ea typeface="Times New Roman"/>
              </a:rPr>
              <a:t>elemental analysis of surface layers of solids.</a:t>
            </a:r>
            <a:endParaRPr lang="ru-RU" sz="1800" b="0" strike="noStrike" spc="-1" dirty="0">
              <a:solidFill>
                <a:srgbClr val="000000"/>
              </a:solidFill>
              <a:latin typeface="Arial"/>
              <a:ea typeface="Times New Roman"/>
            </a:endParaRPr>
          </a:p>
        </p:txBody>
      </p:sp>
      <p:sp>
        <p:nvSpPr>
          <p:cNvPr id="84" name="TextBox 89"/>
          <p:cNvSpPr/>
          <p:nvPr/>
        </p:nvSpPr>
        <p:spPr>
          <a:xfrm>
            <a:off x="1878133" y="39597"/>
            <a:ext cx="9219240" cy="2305667"/>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nSpc>
                <a:spcPct val="150000"/>
              </a:lnSpc>
              <a:buNone/>
            </a:pPr>
            <a:r>
              <a:rPr lang="en-US" sz="1800" b="1" strike="noStrike" spc="-1" dirty="0">
                <a:solidFill>
                  <a:srgbClr val="2A6099"/>
                </a:solidFill>
                <a:latin typeface="Arial"/>
                <a:ea typeface="FandolFang R"/>
              </a:rPr>
              <a:t>   AT THE FRONTIERS OF BASIC RESEARCH WITH NEUTRONS</a:t>
            </a:r>
            <a:endParaRPr lang="en-US" sz="1800" b="0" strike="noStrike" spc="-1" dirty="0">
              <a:latin typeface="Arial"/>
            </a:endParaRPr>
          </a:p>
          <a:p>
            <a:pPr marL="216000" indent="-216000">
              <a:lnSpc>
                <a:spcPct val="100000"/>
              </a:lnSpc>
              <a:spcBef>
                <a:spcPts val="201"/>
              </a:spcBef>
              <a:buClr>
                <a:srgbClr val="000000"/>
              </a:buClr>
              <a:buSzPct val="45000"/>
              <a:buFont typeface="Wingdings" charset="2"/>
              <a:buChar char=""/>
              <a:tabLst>
                <a:tab pos="0" algn="l"/>
              </a:tabLst>
            </a:pPr>
            <a:r>
              <a:rPr lang="en-US" sz="1800" b="0" strike="noStrike" spc="-1" dirty="0">
                <a:solidFill>
                  <a:srgbClr val="000000"/>
                </a:solidFill>
                <a:latin typeface="Arial"/>
                <a:ea typeface="MS Gothic"/>
              </a:rPr>
              <a:t>Search and study of new effects of parity and T-invariance violation.</a:t>
            </a:r>
            <a:endParaRPr lang="en-US" sz="1800" b="0" strike="noStrike" spc="-1" dirty="0">
              <a:latin typeface="Arial"/>
            </a:endParaRPr>
          </a:p>
          <a:p>
            <a:pPr marL="216000" indent="-216000">
              <a:lnSpc>
                <a:spcPct val="100000"/>
              </a:lnSpc>
              <a:spcBef>
                <a:spcPts val="201"/>
              </a:spcBef>
              <a:buClr>
                <a:srgbClr val="000000"/>
              </a:buClr>
              <a:buSzPct val="45000"/>
              <a:buFont typeface="Wingdings" charset="2"/>
              <a:buChar char=""/>
              <a:tabLst>
                <a:tab pos="0" algn="l"/>
              </a:tabLst>
            </a:pPr>
            <a:r>
              <a:rPr lang="en-US" sz="1800" b="0" strike="noStrike" spc="-1" dirty="0">
                <a:solidFill>
                  <a:srgbClr val="000000"/>
                </a:solidFill>
                <a:latin typeface="Arial"/>
                <a:ea typeface="MS Gothic"/>
              </a:rPr>
              <a:t>Investigations of non-stationary quantum effects with slow neutrons.</a:t>
            </a:r>
            <a:endParaRPr lang="en-US" sz="1800" b="0" strike="noStrike" spc="-1" dirty="0">
              <a:latin typeface="Arial"/>
            </a:endParaRPr>
          </a:p>
          <a:p>
            <a:pPr marL="216000" indent="-216000">
              <a:lnSpc>
                <a:spcPct val="100000"/>
              </a:lnSpc>
              <a:spcBef>
                <a:spcPts val="201"/>
              </a:spcBef>
              <a:buClr>
                <a:srgbClr val="000000"/>
              </a:buClr>
              <a:buSzPct val="45000"/>
              <a:buFont typeface="Wingdings" charset="2"/>
              <a:buChar char=""/>
              <a:tabLst>
                <a:tab pos="0" algn="l"/>
              </a:tabLst>
            </a:pPr>
            <a:r>
              <a:rPr lang="en-US" sz="1800" b="0" strike="noStrike" spc="-1" dirty="0">
                <a:solidFill>
                  <a:srgbClr val="000000"/>
                </a:solidFill>
                <a:latin typeface="Arial"/>
                <a:ea typeface="MS Gothic"/>
              </a:rPr>
              <a:t>Precision measurement of the neutron lifetime</a:t>
            </a:r>
            <a:r>
              <a:rPr lang="ru-RU" sz="1800" b="0" strike="noStrike" spc="-1" dirty="0">
                <a:solidFill>
                  <a:srgbClr val="000000"/>
                </a:solidFill>
                <a:latin typeface="Arial"/>
                <a:ea typeface="MS Gothic"/>
              </a:rPr>
              <a:t> </a:t>
            </a:r>
            <a:r>
              <a:rPr lang="ru-RU" sz="1800" b="0" strike="noStrike" spc="-1" dirty="0">
                <a:solidFill>
                  <a:srgbClr val="C00000"/>
                </a:solidFill>
                <a:latin typeface="Arial"/>
                <a:ea typeface="MS Gothic"/>
              </a:rPr>
              <a:t>(</a:t>
            </a:r>
            <a:r>
              <a:rPr lang="en-US" sz="1800" b="0" strike="noStrike" spc="-1" dirty="0" err="1">
                <a:solidFill>
                  <a:srgbClr val="C00000"/>
                </a:solidFill>
                <a:latin typeface="Arial"/>
                <a:ea typeface="MS Gothic"/>
              </a:rPr>
              <a:t>abs.error</a:t>
            </a:r>
            <a:r>
              <a:rPr lang="en-US" sz="1800" b="0" strike="noStrike" spc="-1" dirty="0">
                <a:solidFill>
                  <a:srgbClr val="C00000"/>
                </a:solidFill>
                <a:latin typeface="Arial"/>
                <a:ea typeface="MS Gothic"/>
              </a:rPr>
              <a:t> &lt;1 sec)</a:t>
            </a:r>
            <a:r>
              <a:rPr lang="en-US" sz="1800" b="0" strike="noStrike" spc="-1" dirty="0">
                <a:solidFill>
                  <a:srgbClr val="000000"/>
                </a:solidFill>
                <a:latin typeface="Arial"/>
                <a:ea typeface="MS Gothic"/>
              </a:rPr>
              <a:t>.</a:t>
            </a:r>
            <a:endParaRPr lang="en-US" sz="1800" b="0" strike="noStrike" spc="-1" dirty="0">
              <a:latin typeface="Arial"/>
            </a:endParaRPr>
          </a:p>
          <a:p>
            <a:pPr marL="216000" indent="-216000">
              <a:lnSpc>
                <a:spcPct val="100000"/>
              </a:lnSpc>
              <a:spcBef>
                <a:spcPts val="201"/>
              </a:spcBef>
              <a:buClr>
                <a:srgbClr val="000000"/>
              </a:buClr>
              <a:buSzPct val="45000"/>
              <a:buFont typeface="Wingdings" charset="2"/>
              <a:buChar char=""/>
              <a:tabLst>
                <a:tab pos="0" algn="l"/>
              </a:tabLst>
            </a:pPr>
            <a:r>
              <a:rPr lang="en-US" sz="1800" b="0" strike="noStrike" spc="-1" dirty="0">
                <a:solidFill>
                  <a:srgbClr val="000000"/>
                </a:solidFill>
                <a:latin typeface="Arial"/>
                <a:ea typeface="MS Gothic"/>
              </a:rPr>
              <a:t>Study of gravitational properties and gravitational quantum states of </a:t>
            </a:r>
            <a:endParaRPr lang="en-US" sz="1800" b="0" strike="noStrike" spc="-1" dirty="0">
              <a:latin typeface="Arial"/>
            </a:endParaRPr>
          </a:p>
          <a:p>
            <a:pPr>
              <a:lnSpc>
                <a:spcPct val="100000"/>
              </a:lnSpc>
              <a:spcBef>
                <a:spcPts val="201"/>
              </a:spcBef>
              <a:buClr>
                <a:srgbClr val="000000"/>
              </a:buClr>
              <a:buSzPct val="45000"/>
              <a:tabLst>
                <a:tab pos="0" algn="l"/>
              </a:tabLst>
            </a:pPr>
            <a:r>
              <a:rPr lang="en-US" sz="1800" b="0" strike="noStrike" spc="-1" dirty="0">
                <a:solidFill>
                  <a:srgbClr val="000000"/>
                </a:solidFill>
                <a:latin typeface="Arial"/>
                <a:ea typeface="MS Gothic"/>
              </a:rPr>
              <a:t>the neutron.</a:t>
            </a:r>
            <a:r>
              <a:rPr lang="en-US" sz="1800" b="0" strike="noStrike" spc="-1" dirty="0">
                <a:solidFill>
                  <a:srgbClr val="000000"/>
                </a:solidFill>
                <a:latin typeface="Arial"/>
                <a:ea typeface="DejaVu Sans"/>
              </a:rPr>
              <a:t>   </a:t>
            </a:r>
            <a:endParaRPr lang="en-US" sz="1800" b="0" strike="noStrike" spc="-1" dirty="0">
              <a:latin typeface="Arial"/>
            </a:endParaRPr>
          </a:p>
        </p:txBody>
      </p:sp>
      <p:pic>
        <p:nvPicPr>
          <p:cNvPr id="85" name="Рисунок 1" descr="Изображение выглядит как текст, книга&#10;&#10;Автоматически созданное описание"/>
          <p:cNvPicPr/>
          <p:nvPr/>
        </p:nvPicPr>
        <p:blipFill>
          <a:blip r:embed="rId4"/>
          <a:srcRect t="6413" b="11243"/>
          <a:stretch/>
        </p:blipFill>
        <p:spPr>
          <a:xfrm>
            <a:off x="109800" y="215640"/>
            <a:ext cx="1706760" cy="2226600"/>
          </a:xfrm>
          <a:prstGeom prst="rect">
            <a:avLst/>
          </a:prstGeom>
          <a:ln w="0">
            <a:noFill/>
          </a:ln>
        </p:spPr>
      </p:pic>
      <p:sp>
        <p:nvSpPr>
          <p:cNvPr id="87" name="TextBox 8"/>
          <p:cNvSpPr/>
          <p:nvPr/>
        </p:nvSpPr>
        <p:spPr>
          <a:xfrm>
            <a:off x="0" y="1899000"/>
            <a:ext cx="1828440" cy="5158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400" b="1" strike="noStrike" spc="-1">
                <a:solidFill>
                  <a:srgbClr val="C9211E"/>
                </a:solidFill>
                <a:latin typeface="Calibri"/>
                <a:ea typeface="DejaVu Sans"/>
              </a:rPr>
              <a:t>Braking of  symmetries </a:t>
            </a:r>
            <a:endParaRPr lang="en-US" sz="1400" b="0" strike="noStrike" spc="-1">
              <a:latin typeface="Arial"/>
            </a:endParaRPr>
          </a:p>
        </p:txBody>
      </p:sp>
      <p:sp>
        <p:nvSpPr>
          <p:cNvPr id="89" name="TextBox 10"/>
          <p:cNvSpPr/>
          <p:nvPr/>
        </p:nvSpPr>
        <p:spPr>
          <a:xfrm>
            <a:off x="9203400" y="2197913"/>
            <a:ext cx="2632320" cy="3643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1" strike="noStrike" spc="-1" dirty="0">
                <a:solidFill>
                  <a:srgbClr val="000000"/>
                </a:solidFill>
                <a:latin typeface="Calibri"/>
                <a:ea typeface="DejaVu Sans"/>
              </a:rPr>
              <a:t> </a:t>
            </a:r>
            <a:r>
              <a:rPr lang="en-US" sz="1400" b="1" strike="noStrike" spc="-1" dirty="0">
                <a:solidFill>
                  <a:srgbClr val="C9211E"/>
                </a:solidFill>
                <a:latin typeface="Calibri"/>
                <a:ea typeface="DejaVu Sans"/>
              </a:rPr>
              <a:t>Peculiarities  in nuclear fission</a:t>
            </a:r>
            <a:r>
              <a:rPr lang="ru-RU" sz="1800" b="1" strike="noStrike" spc="-1" dirty="0">
                <a:solidFill>
                  <a:srgbClr val="000000"/>
                </a:solidFill>
                <a:latin typeface="Calibri"/>
                <a:ea typeface="DejaVu Sans"/>
              </a:rPr>
              <a:t> </a:t>
            </a:r>
            <a:endParaRPr lang="en-US" sz="1800" b="0" strike="noStrike" spc="-1" dirty="0">
              <a:latin typeface="Arial"/>
            </a:endParaRPr>
          </a:p>
        </p:txBody>
      </p:sp>
      <p:sp>
        <p:nvSpPr>
          <p:cNvPr id="2" name="Прямоугольник 1">
            <a:extLst>
              <a:ext uri="{FF2B5EF4-FFF2-40B4-BE49-F238E27FC236}">
                <a16:creationId xmlns:a16="http://schemas.microsoft.com/office/drawing/2014/main" id="{841751B0-A945-3944-9BFF-5211286DBE2C}"/>
              </a:ext>
            </a:extLst>
          </p:cNvPr>
          <p:cNvSpPr/>
          <p:nvPr/>
        </p:nvSpPr>
        <p:spPr>
          <a:xfrm>
            <a:off x="77668" y="6025882"/>
            <a:ext cx="12013573" cy="738664"/>
          </a:xfrm>
          <a:prstGeom prst="rect">
            <a:avLst/>
          </a:prstGeom>
        </p:spPr>
        <p:txBody>
          <a:bodyPr wrap="square">
            <a:spAutoFit/>
          </a:bodyPr>
          <a:lstStyle/>
          <a:p>
            <a:pPr algn="ctr">
              <a:lnSpc>
                <a:spcPct val="100000"/>
              </a:lnSpc>
              <a:buNone/>
              <a:tabLst>
                <a:tab pos="0" algn="l"/>
              </a:tabLst>
            </a:pPr>
            <a:r>
              <a:rPr lang="ru-RU" sz="1400" spc="-1" dirty="0" err="1">
                <a:solidFill>
                  <a:srgbClr val="C00000"/>
                </a:solidFill>
              </a:rPr>
              <a:t>The</a:t>
            </a:r>
            <a:r>
              <a:rPr lang="ru-RU" sz="1400" spc="-1" dirty="0">
                <a:solidFill>
                  <a:srgbClr val="C00000"/>
                </a:solidFill>
              </a:rPr>
              <a:t> </a:t>
            </a:r>
            <a:r>
              <a:rPr lang="ru-RU" sz="1400" spc="-1" dirty="0" err="1">
                <a:solidFill>
                  <a:srgbClr val="C00000"/>
                </a:solidFill>
              </a:rPr>
              <a:t>Nuclear</a:t>
            </a:r>
            <a:r>
              <a:rPr lang="ru-RU" sz="1400" spc="-1" dirty="0">
                <a:solidFill>
                  <a:srgbClr val="C00000"/>
                </a:solidFill>
              </a:rPr>
              <a:t> </a:t>
            </a:r>
            <a:r>
              <a:rPr lang="ru-RU" sz="1400" spc="-1" dirty="0" err="1">
                <a:solidFill>
                  <a:srgbClr val="C00000"/>
                </a:solidFill>
              </a:rPr>
              <a:t>Energy</a:t>
            </a:r>
            <a:r>
              <a:rPr lang="ru-RU" sz="1400" spc="-1" dirty="0">
                <a:solidFill>
                  <a:srgbClr val="C00000"/>
                </a:solidFill>
              </a:rPr>
              <a:t> </a:t>
            </a:r>
            <a:r>
              <a:rPr lang="ru-RU" sz="1400" spc="-1" dirty="0" err="1">
                <a:solidFill>
                  <a:srgbClr val="C00000"/>
                </a:solidFill>
              </a:rPr>
              <a:t>Agency's</a:t>
            </a:r>
            <a:r>
              <a:rPr lang="ru-RU" sz="1400" spc="-1" dirty="0">
                <a:solidFill>
                  <a:srgbClr val="C00000"/>
                </a:solidFill>
              </a:rPr>
              <a:t> </a:t>
            </a:r>
            <a:r>
              <a:rPr lang="ru-RU" sz="1400" spc="-1" dirty="0" err="1">
                <a:solidFill>
                  <a:srgbClr val="C00000"/>
                </a:solidFill>
              </a:rPr>
              <a:t>High</a:t>
            </a:r>
            <a:r>
              <a:rPr lang="ru-RU" sz="1400" spc="-1" dirty="0">
                <a:solidFill>
                  <a:srgbClr val="C00000"/>
                </a:solidFill>
              </a:rPr>
              <a:t> </a:t>
            </a:r>
            <a:r>
              <a:rPr lang="ru-RU" sz="1400" spc="-1" dirty="0" err="1">
                <a:solidFill>
                  <a:srgbClr val="C00000"/>
                </a:solidFill>
              </a:rPr>
              <a:t>Priority</a:t>
            </a:r>
            <a:r>
              <a:rPr lang="ru-RU" sz="1400" spc="-1" dirty="0">
                <a:solidFill>
                  <a:srgbClr val="C00000"/>
                </a:solidFill>
              </a:rPr>
              <a:t> </a:t>
            </a:r>
            <a:r>
              <a:rPr lang="ru-RU" sz="1400" spc="-1" dirty="0" err="1">
                <a:solidFill>
                  <a:srgbClr val="C00000"/>
                </a:solidFill>
              </a:rPr>
              <a:t>Nuclear</a:t>
            </a:r>
            <a:r>
              <a:rPr lang="ru-RU" sz="1400" spc="-1" dirty="0">
                <a:solidFill>
                  <a:srgbClr val="C00000"/>
                </a:solidFill>
              </a:rPr>
              <a:t> </a:t>
            </a:r>
            <a:r>
              <a:rPr lang="ru-RU" sz="1400" spc="-1" dirty="0" err="1">
                <a:solidFill>
                  <a:srgbClr val="C00000"/>
                </a:solidFill>
              </a:rPr>
              <a:t>Data</a:t>
            </a:r>
            <a:r>
              <a:rPr lang="ru-RU" sz="1400" spc="-1" dirty="0">
                <a:solidFill>
                  <a:srgbClr val="C00000"/>
                </a:solidFill>
              </a:rPr>
              <a:t> </a:t>
            </a:r>
            <a:r>
              <a:rPr lang="ru-RU" sz="1400" spc="-1" dirty="0" err="1">
                <a:solidFill>
                  <a:srgbClr val="C00000"/>
                </a:solidFill>
              </a:rPr>
              <a:t>Request</a:t>
            </a:r>
            <a:r>
              <a:rPr lang="ru-RU" sz="1400" spc="-1" dirty="0">
                <a:solidFill>
                  <a:srgbClr val="C00000"/>
                </a:solidFill>
              </a:rPr>
              <a:t> </a:t>
            </a:r>
            <a:r>
              <a:rPr lang="ru-RU" sz="1400" spc="-1" dirty="0" err="1">
                <a:solidFill>
                  <a:srgbClr val="C00000"/>
                </a:solidFill>
              </a:rPr>
              <a:t>List</a:t>
            </a:r>
            <a:r>
              <a:rPr lang="ru-RU" sz="1400" spc="-1" dirty="0">
                <a:solidFill>
                  <a:srgbClr val="C00000"/>
                </a:solidFill>
              </a:rPr>
              <a:t> (HPRL) </a:t>
            </a:r>
            <a:r>
              <a:rPr lang="ru-RU" sz="1400" spc="-1" dirty="0" err="1">
                <a:solidFill>
                  <a:srgbClr val="C00000"/>
                </a:solidFill>
              </a:rPr>
              <a:t>aims</a:t>
            </a:r>
            <a:r>
              <a:rPr lang="ru-RU" sz="1400" spc="-1" dirty="0">
                <a:solidFill>
                  <a:srgbClr val="C00000"/>
                </a:solidFill>
              </a:rPr>
              <a:t> </a:t>
            </a:r>
            <a:r>
              <a:rPr lang="ru-RU" sz="1400" spc="-1" dirty="0" err="1">
                <a:solidFill>
                  <a:srgbClr val="C00000"/>
                </a:solidFill>
              </a:rPr>
              <a:t>at</a:t>
            </a:r>
            <a:r>
              <a:rPr lang="ru-RU" sz="1400" spc="-1" dirty="0">
                <a:solidFill>
                  <a:srgbClr val="C00000"/>
                </a:solidFill>
              </a:rPr>
              <a:t> </a:t>
            </a:r>
            <a:r>
              <a:rPr lang="ru-RU" sz="1400" spc="-1" dirty="0" err="1">
                <a:solidFill>
                  <a:srgbClr val="C00000"/>
                </a:solidFill>
              </a:rPr>
              <a:t>identifying</a:t>
            </a:r>
            <a:r>
              <a:rPr lang="ru-RU" sz="1400" spc="-1" dirty="0">
                <a:solidFill>
                  <a:srgbClr val="C00000"/>
                </a:solidFill>
              </a:rPr>
              <a:t> </a:t>
            </a:r>
            <a:r>
              <a:rPr lang="ru-RU" sz="1400" spc="-1" dirty="0" err="1">
                <a:solidFill>
                  <a:srgbClr val="C00000"/>
                </a:solidFill>
              </a:rPr>
              <a:t>accuracy</a:t>
            </a:r>
            <a:r>
              <a:rPr lang="ru-RU" sz="1400" spc="-1" dirty="0">
                <a:solidFill>
                  <a:srgbClr val="C00000"/>
                </a:solidFill>
              </a:rPr>
              <a:t> </a:t>
            </a:r>
            <a:r>
              <a:rPr lang="ru-RU" sz="1400" spc="-1" dirty="0" err="1">
                <a:solidFill>
                  <a:srgbClr val="C00000"/>
                </a:solidFill>
              </a:rPr>
              <a:t>targets</a:t>
            </a:r>
            <a:r>
              <a:rPr lang="ru-RU" sz="1400" spc="-1" dirty="0">
                <a:solidFill>
                  <a:srgbClr val="C00000"/>
                </a:solidFill>
              </a:rPr>
              <a:t> </a:t>
            </a:r>
            <a:r>
              <a:rPr lang="ru-RU" sz="1400" spc="-1" dirty="0" err="1">
                <a:solidFill>
                  <a:srgbClr val="C00000"/>
                </a:solidFill>
              </a:rPr>
              <a:t>for</a:t>
            </a:r>
            <a:r>
              <a:rPr lang="ru-RU" sz="1400" spc="-1" dirty="0">
                <a:solidFill>
                  <a:srgbClr val="C00000"/>
                </a:solidFill>
              </a:rPr>
              <a:t> </a:t>
            </a:r>
            <a:r>
              <a:rPr lang="ru-RU" sz="1400" spc="-1" dirty="0" err="1">
                <a:solidFill>
                  <a:srgbClr val="C00000"/>
                </a:solidFill>
              </a:rPr>
              <a:t>the</a:t>
            </a:r>
            <a:r>
              <a:rPr lang="ru-RU" sz="1400" spc="-1" dirty="0">
                <a:solidFill>
                  <a:srgbClr val="C00000"/>
                </a:solidFill>
              </a:rPr>
              <a:t> </a:t>
            </a:r>
            <a:r>
              <a:rPr lang="ru-RU" sz="1400" spc="-1" dirty="0" err="1">
                <a:solidFill>
                  <a:srgbClr val="C00000"/>
                </a:solidFill>
              </a:rPr>
              <a:t>improvement</a:t>
            </a:r>
            <a:r>
              <a:rPr lang="ru-RU" sz="1400" spc="-1" dirty="0">
                <a:solidFill>
                  <a:srgbClr val="C00000"/>
                </a:solidFill>
              </a:rPr>
              <a:t> </a:t>
            </a:r>
            <a:r>
              <a:rPr lang="ru-RU" sz="1400" spc="-1" dirty="0" err="1">
                <a:solidFill>
                  <a:srgbClr val="C00000"/>
                </a:solidFill>
              </a:rPr>
              <a:t>of</a:t>
            </a:r>
            <a:r>
              <a:rPr lang="ru-RU" sz="1400" spc="-1" dirty="0">
                <a:solidFill>
                  <a:srgbClr val="C00000"/>
                </a:solidFill>
              </a:rPr>
              <a:t> </a:t>
            </a:r>
            <a:r>
              <a:rPr lang="ru-RU" sz="1400" spc="-1" dirty="0" err="1">
                <a:solidFill>
                  <a:srgbClr val="C00000"/>
                </a:solidFill>
              </a:rPr>
              <a:t>nuclear</a:t>
            </a:r>
            <a:r>
              <a:rPr lang="ru-RU" sz="1400" spc="-1" dirty="0">
                <a:solidFill>
                  <a:srgbClr val="C00000"/>
                </a:solidFill>
              </a:rPr>
              <a:t> </a:t>
            </a:r>
            <a:r>
              <a:rPr lang="ru-RU" sz="1400" spc="-1" dirty="0" err="1">
                <a:solidFill>
                  <a:srgbClr val="C00000"/>
                </a:solidFill>
              </a:rPr>
              <a:t>data</a:t>
            </a:r>
            <a:r>
              <a:rPr lang="ru-RU" sz="1400" spc="-1" dirty="0">
                <a:solidFill>
                  <a:srgbClr val="C00000"/>
                </a:solidFill>
              </a:rPr>
              <a:t>, </a:t>
            </a:r>
            <a:r>
              <a:rPr lang="ru-RU" sz="1400" spc="-1" dirty="0" err="1">
                <a:solidFill>
                  <a:srgbClr val="C00000"/>
                </a:solidFill>
              </a:rPr>
              <a:t>primarily</a:t>
            </a:r>
            <a:r>
              <a:rPr lang="ru-RU" sz="1400" spc="-1" dirty="0">
                <a:solidFill>
                  <a:srgbClr val="C00000"/>
                </a:solidFill>
              </a:rPr>
              <a:t> </a:t>
            </a:r>
            <a:r>
              <a:rPr lang="ru-RU" sz="1400" spc="-1" dirty="0" err="1">
                <a:solidFill>
                  <a:srgbClr val="C00000"/>
                </a:solidFill>
              </a:rPr>
              <a:t>for</a:t>
            </a:r>
            <a:r>
              <a:rPr lang="ru-RU" sz="1400" spc="-1" dirty="0">
                <a:solidFill>
                  <a:srgbClr val="C00000"/>
                </a:solidFill>
              </a:rPr>
              <a:t> </a:t>
            </a:r>
            <a:r>
              <a:rPr lang="ru-RU" sz="1400" spc="-1" dirty="0" err="1">
                <a:solidFill>
                  <a:srgbClr val="C00000"/>
                </a:solidFill>
              </a:rPr>
              <a:t>application</a:t>
            </a:r>
            <a:r>
              <a:rPr lang="ru-RU" sz="1400" spc="-1" dirty="0">
                <a:solidFill>
                  <a:srgbClr val="C00000"/>
                </a:solidFill>
              </a:rPr>
              <a:t> </a:t>
            </a:r>
            <a:r>
              <a:rPr lang="ru-RU" sz="1400" spc="-1" dirty="0" err="1">
                <a:solidFill>
                  <a:srgbClr val="C00000"/>
                </a:solidFill>
              </a:rPr>
              <a:t>in</a:t>
            </a:r>
            <a:r>
              <a:rPr lang="ru-RU" sz="1400" spc="-1" dirty="0">
                <a:solidFill>
                  <a:srgbClr val="C00000"/>
                </a:solidFill>
              </a:rPr>
              <a:t> </a:t>
            </a:r>
            <a:r>
              <a:rPr lang="ru-RU" sz="1400" spc="-1" dirty="0" err="1">
                <a:solidFill>
                  <a:srgbClr val="C00000"/>
                </a:solidFill>
              </a:rPr>
              <a:t>the</a:t>
            </a:r>
            <a:r>
              <a:rPr lang="ru-RU" sz="1400" spc="-1" dirty="0">
                <a:solidFill>
                  <a:srgbClr val="C00000"/>
                </a:solidFill>
              </a:rPr>
              <a:t> </a:t>
            </a:r>
            <a:r>
              <a:rPr lang="ru-RU" sz="1400" spc="-1" dirty="0" err="1">
                <a:solidFill>
                  <a:srgbClr val="C00000"/>
                </a:solidFill>
              </a:rPr>
              <a:t>nuclear</a:t>
            </a:r>
            <a:r>
              <a:rPr lang="ru-RU" sz="1400" spc="-1" dirty="0">
                <a:solidFill>
                  <a:srgbClr val="C00000"/>
                </a:solidFill>
              </a:rPr>
              <a:t> </a:t>
            </a:r>
            <a:r>
              <a:rPr lang="ru-RU" sz="1400" spc="-1" dirty="0" err="1">
                <a:solidFill>
                  <a:srgbClr val="C00000"/>
                </a:solidFill>
              </a:rPr>
              <a:t>industry</a:t>
            </a:r>
            <a:r>
              <a:rPr lang="ru-RU" sz="1400" spc="-1" dirty="0">
                <a:solidFill>
                  <a:srgbClr val="C00000"/>
                </a:solidFill>
              </a:rPr>
              <a:t>. </a:t>
            </a:r>
            <a:r>
              <a:rPr lang="en-US" sz="1400" spc="-1" dirty="0">
                <a:solidFill>
                  <a:srgbClr val="C00000"/>
                </a:solidFill>
              </a:rPr>
              <a:t>The facilities of FLNP JINR can provide the proper conditions (in particular, neutron energy range), to pursue the realization of measurements of most of the cross sections from the current HPRL</a:t>
            </a:r>
          </a:p>
        </p:txBody>
      </p:sp>
    </p:spTree>
    <p:extLst>
      <p:ext uri="{BB962C8B-B14F-4D97-AF65-F5344CB8AC3E}">
        <p14:creationId xmlns:p14="http://schemas.microsoft.com/office/powerpoint/2010/main" val="33985942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TextBox 90"/>
          <p:cNvSpPr/>
          <p:nvPr/>
        </p:nvSpPr>
        <p:spPr>
          <a:xfrm>
            <a:off x="1669500" y="5715992"/>
            <a:ext cx="8982360" cy="486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600" b="0" strike="noStrike" spc="-1" dirty="0">
                <a:solidFill>
                  <a:srgbClr val="005A81"/>
                </a:solidFill>
                <a:latin typeface="Calibri"/>
              </a:rPr>
              <a:t>Neutron Source Brightness comparison </a:t>
            </a:r>
            <a:r>
              <a:rPr lang="de-DE" sz="2600" b="0" strike="noStrike" spc="-1" dirty="0">
                <a:solidFill>
                  <a:srgbClr val="005A81"/>
                </a:solidFill>
                <a:latin typeface="Calibri"/>
              </a:rPr>
              <a:t>i</a:t>
            </a:r>
            <a:r>
              <a:rPr lang="en-GB" sz="2600" b="0" strike="noStrike" spc="-1" dirty="0" err="1">
                <a:solidFill>
                  <a:srgbClr val="005A81"/>
                </a:solidFill>
                <a:latin typeface="Calibri"/>
              </a:rPr>
              <a:t>ncluding</a:t>
            </a:r>
            <a:r>
              <a:rPr lang="en-GB" sz="2600" b="0" strike="noStrike" spc="-1" dirty="0">
                <a:solidFill>
                  <a:srgbClr val="005A81"/>
                </a:solidFill>
                <a:latin typeface="Calibri"/>
              </a:rPr>
              <a:t> </a:t>
            </a:r>
            <a:r>
              <a:rPr lang="en-GB" sz="2600" b="0" strike="noStrike" spc="-1" dirty="0">
                <a:solidFill>
                  <a:srgbClr val="FF0000"/>
                </a:solidFill>
                <a:latin typeface="Calibri"/>
              </a:rPr>
              <a:t> IBR-3 (NEPTUN)</a:t>
            </a:r>
            <a:endParaRPr lang="en-US" sz="2600" b="0" strike="noStrike" spc="-1" dirty="0">
              <a:latin typeface="Arial"/>
            </a:endParaRPr>
          </a:p>
        </p:txBody>
      </p:sp>
      <p:sp>
        <p:nvSpPr>
          <p:cNvPr id="95" name="TextBox 147"/>
          <p:cNvSpPr/>
          <p:nvPr/>
        </p:nvSpPr>
        <p:spPr>
          <a:xfrm>
            <a:off x="111916" y="6291659"/>
            <a:ext cx="11951368"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lnSpc>
                <a:spcPct val="100000"/>
              </a:lnSpc>
              <a:buNone/>
            </a:pPr>
            <a:r>
              <a:rPr lang="en-GB" sz="1800" b="0" strike="noStrike" spc="-1" dirty="0">
                <a:solidFill>
                  <a:srgbClr val="0432FF"/>
                </a:solidFill>
                <a:latin typeface="Calibri"/>
              </a:rPr>
              <a:t>For the majority of neutron instruments: peak brightness is generally more valuable than the average brightness </a:t>
            </a:r>
            <a:endParaRPr lang="en-US" sz="1800" b="0" strike="noStrike" spc="-1" dirty="0">
              <a:latin typeface="Arial"/>
            </a:endParaRPr>
          </a:p>
          <a:p>
            <a:pPr algn="ctr">
              <a:lnSpc>
                <a:spcPct val="100000"/>
              </a:lnSpc>
              <a:buNone/>
            </a:pPr>
            <a:r>
              <a:rPr lang="en-GB" sz="1400" b="0" i="1" strike="noStrike" spc="-1" dirty="0">
                <a:solidFill>
                  <a:srgbClr val="000000"/>
                </a:solidFill>
                <a:latin typeface="Calibri"/>
              </a:rPr>
              <a:t>(</a:t>
            </a:r>
            <a:r>
              <a:rPr lang="en-GB" sz="1400" b="0" i="1" strike="noStrike" spc="-1" dirty="0" err="1">
                <a:solidFill>
                  <a:srgbClr val="000000"/>
                </a:solidFill>
                <a:latin typeface="Calibri"/>
              </a:rPr>
              <a:t>K.Lefmann</a:t>
            </a:r>
            <a:r>
              <a:rPr lang="en-GB" sz="1400" b="0" i="1" strike="noStrike" spc="-1" dirty="0">
                <a:solidFill>
                  <a:srgbClr val="000000"/>
                </a:solidFill>
                <a:latin typeface="Calibri"/>
              </a:rPr>
              <a:t> et al., </a:t>
            </a:r>
            <a:r>
              <a:rPr lang="en-US" sz="1400" b="0" i="1" strike="noStrike" spc="-1" dirty="0">
                <a:solidFill>
                  <a:srgbClr val="000000"/>
                </a:solidFill>
                <a:latin typeface="Calibri"/>
              </a:rPr>
              <a:t>Rev. Sci. Instr. 84, 055106 (2013))</a:t>
            </a:r>
            <a:endParaRPr lang="en-US" sz="1400" b="0" strike="noStrike" spc="-1" dirty="0">
              <a:latin typeface="Arial"/>
            </a:endParaRPr>
          </a:p>
        </p:txBody>
      </p:sp>
      <p:grpSp>
        <p:nvGrpSpPr>
          <p:cNvPr id="2" name="Группа 1">
            <a:extLst>
              <a:ext uri="{FF2B5EF4-FFF2-40B4-BE49-F238E27FC236}">
                <a16:creationId xmlns:a16="http://schemas.microsoft.com/office/drawing/2014/main" id="{67CDD88A-3BA9-D142-9F60-04F570706AB4}"/>
              </a:ext>
            </a:extLst>
          </p:cNvPr>
          <p:cNvGrpSpPr/>
          <p:nvPr/>
        </p:nvGrpSpPr>
        <p:grpSpPr>
          <a:xfrm>
            <a:off x="2891492" y="776148"/>
            <a:ext cx="8765640" cy="4683240"/>
            <a:chOff x="1859400" y="758880"/>
            <a:chExt cx="8765640" cy="4683240"/>
          </a:xfrm>
        </p:grpSpPr>
        <p:grpSp>
          <p:nvGrpSpPr>
            <p:cNvPr id="47" name="Group 82"/>
            <p:cNvGrpSpPr/>
            <p:nvPr/>
          </p:nvGrpSpPr>
          <p:grpSpPr>
            <a:xfrm>
              <a:off x="2439000" y="758880"/>
              <a:ext cx="1819800" cy="686520"/>
              <a:chOff x="2439000" y="758880"/>
              <a:chExt cx="1819800" cy="686520"/>
            </a:xfrm>
          </p:grpSpPr>
          <p:sp>
            <p:nvSpPr>
              <p:cNvPr id="48" name="TextBox 83"/>
              <p:cNvSpPr/>
              <p:nvPr/>
            </p:nvSpPr>
            <p:spPr>
              <a:xfrm>
                <a:off x="2439000" y="758880"/>
                <a:ext cx="597240" cy="28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400" b="0" strike="noStrike" spc="-1">
                    <a:solidFill>
                      <a:srgbClr val="0188CC"/>
                    </a:solidFill>
                    <a:latin typeface="Calibri"/>
                  </a:rPr>
                  <a:t>USA</a:t>
                </a:r>
                <a:endParaRPr lang="en-US" sz="1400" b="0" strike="noStrike" spc="-1">
                  <a:latin typeface="Arial"/>
                </a:endParaRPr>
              </a:p>
            </p:txBody>
          </p:sp>
          <p:sp>
            <p:nvSpPr>
              <p:cNvPr id="49" name="TextBox 84"/>
              <p:cNvSpPr/>
              <p:nvPr/>
            </p:nvSpPr>
            <p:spPr>
              <a:xfrm>
                <a:off x="2441880" y="954360"/>
                <a:ext cx="597240" cy="28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400" b="0" strike="noStrike" spc="-1">
                    <a:solidFill>
                      <a:srgbClr val="FFBD8D"/>
                    </a:solidFill>
                    <a:latin typeface="Calibri"/>
                  </a:rPr>
                  <a:t>Asia</a:t>
                </a:r>
                <a:endParaRPr lang="en-US" sz="1400" b="0" strike="noStrike" spc="-1">
                  <a:latin typeface="Arial"/>
                </a:endParaRPr>
              </a:p>
            </p:txBody>
          </p:sp>
          <p:sp>
            <p:nvSpPr>
              <p:cNvPr id="50" name="TextBox 85"/>
              <p:cNvSpPr/>
              <p:nvPr/>
            </p:nvSpPr>
            <p:spPr>
              <a:xfrm>
                <a:off x="2441880" y="1163520"/>
                <a:ext cx="742320" cy="28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400" b="0" strike="noStrike" spc="-1">
                    <a:solidFill>
                      <a:srgbClr val="60CA00"/>
                    </a:solidFill>
                    <a:latin typeface="Calibri"/>
                  </a:rPr>
                  <a:t>Europe</a:t>
                </a:r>
                <a:endParaRPr lang="en-US" sz="1400" b="0" strike="noStrike" spc="-1">
                  <a:latin typeface="Arial"/>
                </a:endParaRPr>
              </a:p>
            </p:txBody>
          </p:sp>
          <p:sp>
            <p:nvSpPr>
              <p:cNvPr id="51" name="TextBox 86"/>
              <p:cNvSpPr/>
              <p:nvPr/>
            </p:nvSpPr>
            <p:spPr>
              <a:xfrm>
                <a:off x="3470040" y="1064880"/>
                <a:ext cx="784080" cy="28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400" b="0" strike="noStrike" spc="-1">
                    <a:solidFill>
                      <a:srgbClr val="000000"/>
                    </a:solidFill>
                    <a:latin typeface="Calibri"/>
                  </a:rPr>
                  <a:t>Planned</a:t>
                </a:r>
                <a:endParaRPr lang="en-US" sz="1400" b="0" strike="noStrike" spc="-1">
                  <a:latin typeface="Arial"/>
                </a:endParaRPr>
              </a:p>
            </p:txBody>
          </p:sp>
          <p:sp>
            <p:nvSpPr>
              <p:cNvPr id="52" name="TextBox 87"/>
              <p:cNvSpPr/>
              <p:nvPr/>
            </p:nvSpPr>
            <p:spPr>
              <a:xfrm>
                <a:off x="3474720" y="808560"/>
                <a:ext cx="784080" cy="281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400" b="0" strike="noStrike" spc="-1">
                    <a:solidFill>
                      <a:srgbClr val="000000"/>
                    </a:solidFill>
                    <a:latin typeface="Calibri"/>
                  </a:rPr>
                  <a:t>Existing</a:t>
                </a:r>
                <a:endParaRPr lang="en-US" sz="1400" b="0" strike="noStrike" spc="-1">
                  <a:latin typeface="Arial"/>
                </a:endParaRPr>
              </a:p>
            </p:txBody>
          </p:sp>
          <p:sp>
            <p:nvSpPr>
              <p:cNvPr id="53" name="Oval 88"/>
              <p:cNvSpPr/>
              <p:nvPr/>
            </p:nvSpPr>
            <p:spPr>
              <a:xfrm>
                <a:off x="3387960" y="1121040"/>
                <a:ext cx="97920" cy="97920"/>
              </a:xfrm>
              <a:prstGeom prst="ellipse">
                <a:avLst/>
              </a:prstGeom>
              <a:solidFill>
                <a:schemeClr val="bg1"/>
              </a:solidFill>
              <a:ln w="19050">
                <a:solidFill>
                  <a:srgbClr val="000000"/>
                </a:solidFill>
                <a:miter/>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54" name="Oval 89"/>
              <p:cNvSpPr/>
              <p:nvPr/>
            </p:nvSpPr>
            <p:spPr>
              <a:xfrm>
                <a:off x="3392640" y="854640"/>
                <a:ext cx="97920" cy="97920"/>
              </a:xfrm>
              <a:prstGeom prst="ellipse">
                <a:avLst/>
              </a:prstGeom>
              <a:solidFill>
                <a:schemeClr val="tx1"/>
              </a:solidFill>
              <a:ln w="19050">
                <a:solidFill>
                  <a:srgbClr val="000000"/>
                </a:solidFill>
                <a:miter/>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grpSp>
        <p:grpSp>
          <p:nvGrpSpPr>
            <p:cNvPr id="56" name="Group 4"/>
            <p:cNvGrpSpPr/>
            <p:nvPr/>
          </p:nvGrpSpPr>
          <p:grpSpPr>
            <a:xfrm>
              <a:off x="6160680" y="1551600"/>
              <a:ext cx="4464360" cy="3882960"/>
              <a:chOff x="6160680" y="1551600"/>
              <a:chExt cx="4464360" cy="3882960"/>
            </a:xfrm>
          </p:grpSpPr>
          <p:grpSp>
            <p:nvGrpSpPr>
              <p:cNvPr id="57" name="Group 80"/>
              <p:cNvGrpSpPr/>
              <p:nvPr/>
            </p:nvGrpSpPr>
            <p:grpSpPr>
              <a:xfrm>
                <a:off x="6160680" y="1551600"/>
                <a:ext cx="4464360" cy="3882960"/>
                <a:chOff x="6160680" y="1551600"/>
                <a:chExt cx="4464360" cy="3882960"/>
              </a:xfrm>
            </p:grpSpPr>
            <p:grpSp>
              <p:nvGrpSpPr>
                <p:cNvPr id="58" name="Group 33"/>
                <p:cNvGrpSpPr/>
                <p:nvPr/>
              </p:nvGrpSpPr>
              <p:grpSpPr>
                <a:xfrm>
                  <a:off x="6160680" y="1671480"/>
                  <a:ext cx="4464360" cy="3763080"/>
                  <a:chOff x="6160680" y="1671480"/>
                  <a:chExt cx="4464360" cy="3763080"/>
                </a:xfrm>
              </p:grpSpPr>
              <p:pic>
                <p:nvPicPr>
                  <p:cNvPr id="59" name="Picture 34"/>
                  <p:cNvPicPr/>
                  <p:nvPr/>
                </p:nvPicPr>
                <p:blipFill>
                  <a:blip r:embed="rId3"/>
                  <a:stretch/>
                </p:blipFill>
                <p:spPr>
                  <a:xfrm>
                    <a:off x="6160680" y="1671480"/>
                    <a:ext cx="4132440" cy="3763080"/>
                  </a:xfrm>
                  <a:prstGeom prst="rect">
                    <a:avLst/>
                  </a:prstGeom>
                  <a:ln w="0">
                    <a:noFill/>
                  </a:ln>
                </p:spPr>
              </p:pic>
              <p:sp>
                <p:nvSpPr>
                  <p:cNvPr id="60" name="TextBox 35"/>
                  <p:cNvSpPr/>
                  <p:nvPr/>
                </p:nvSpPr>
                <p:spPr>
                  <a:xfrm>
                    <a:off x="6963120" y="1869480"/>
                    <a:ext cx="1002240" cy="27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350" b="1" strike="noStrike" spc="-1">
                        <a:solidFill>
                          <a:srgbClr val="0432FF"/>
                        </a:solidFill>
                        <a:latin typeface="Calibri"/>
                      </a:rPr>
                      <a:t> </a:t>
                    </a:r>
                    <a:r>
                      <a:rPr lang="en-US" sz="1350" b="1" strike="noStrike" spc="-1">
                        <a:solidFill>
                          <a:srgbClr val="0432FF"/>
                        </a:solidFill>
                        <a:latin typeface="Symbol"/>
                      </a:rPr>
                      <a:t></a:t>
                    </a:r>
                    <a:r>
                      <a:rPr lang="en-US" sz="1350" b="1" strike="noStrike" spc="-1">
                        <a:solidFill>
                          <a:srgbClr val="0432FF"/>
                        </a:solidFill>
                        <a:latin typeface="Calibri"/>
                      </a:rPr>
                      <a:t> = 5 Å</a:t>
                    </a:r>
                    <a:endParaRPr lang="en-US" sz="1350" b="0" strike="noStrike" spc="-1">
                      <a:latin typeface="Arial"/>
                    </a:endParaRPr>
                  </a:p>
                </p:txBody>
              </p:sp>
              <p:sp>
                <p:nvSpPr>
                  <p:cNvPr id="61" name="TextBox 36"/>
                  <p:cNvSpPr/>
                  <p:nvPr/>
                </p:nvSpPr>
                <p:spPr>
                  <a:xfrm>
                    <a:off x="8393760" y="211932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0188CC"/>
                        </a:solidFill>
                        <a:latin typeface="Calibri"/>
                      </a:rPr>
                      <a:t>SNS-STS</a:t>
                    </a:r>
                    <a:endParaRPr lang="en-US" sz="1050" b="0" strike="noStrike" spc="-1">
                      <a:latin typeface="Arial"/>
                    </a:endParaRPr>
                  </a:p>
                </p:txBody>
              </p:sp>
              <p:sp>
                <p:nvSpPr>
                  <p:cNvPr id="62" name="TextBox 38"/>
                  <p:cNvSpPr/>
                  <p:nvPr/>
                </p:nvSpPr>
                <p:spPr>
                  <a:xfrm>
                    <a:off x="9097560" y="2854440"/>
                    <a:ext cx="680400" cy="37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90000"/>
                      </a:lnSpc>
                      <a:buNone/>
                    </a:pPr>
                    <a:r>
                      <a:rPr lang="en-US" sz="1050" b="0" strike="noStrike" spc="-1">
                        <a:solidFill>
                          <a:srgbClr val="60CA00"/>
                        </a:solidFill>
                        <a:latin typeface="Calibri"/>
                      </a:rPr>
                      <a:t>ESS </a:t>
                    </a:r>
                    <a:br/>
                    <a:r>
                      <a:rPr lang="en-US" sz="1050" b="0" strike="noStrike" spc="-1">
                        <a:solidFill>
                          <a:srgbClr val="60CA00"/>
                        </a:solidFill>
                        <a:latin typeface="Calibri"/>
                      </a:rPr>
                      <a:t>(2 MW)</a:t>
                    </a:r>
                    <a:endParaRPr lang="en-US" sz="1050" b="0" strike="noStrike" spc="-1">
                      <a:latin typeface="Arial"/>
                    </a:endParaRPr>
                  </a:p>
                </p:txBody>
              </p:sp>
              <p:sp>
                <p:nvSpPr>
                  <p:cNvPr id="63" name="TextBox 39"/>
                  <p:cNvSpPr/>
                  <p:nvPr/>
                </p:nvSpPr>
                <p:spPr>
                  <a:xfrm>
                    <a:off x="8029800" y="258804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FFC000"/>
                        </a:solidFill>
                        <a:latin typeface="Calibri"/>
                      </a:rPr>
                      <a:t>J-PARC</a:t>
                    </a:r>
                    <a:endParaRPr lang="en-US" sz="1050" b="0" strike="noStrike" spc="-1">
                      <a:latin typeface="Arial"/>
                    </a:endParaRPr>
                  </a:p>
                </p:txBody>
              </p:sp>
              <p:sp>
                <p:nvSpPr>
                  <p:cNvPr id="64" name="TextBox 40"/>
                  <p:cNvSpPr/>
                  <p:nvPr/>
                </p:nvSpPr>
                <p:spPr>
                  <a:xfrm>
                    <a:off x="7290360" y="2782440"/>
                    <a:ext cx="136656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0188CC"/>
                        </a:solidFill>
                        <a:latin typeface="Calibri"/>
                      </a:rPr>
                      <a:t>SNS-FTS (2 MW)</a:t>
                    </a:r>
                    <a:endParaRPr lang="en-US" sz="1050" b="0" strike="noStrike" spc="-1">
                      <a:latin typeface="Arial"/>
                    </a:endParaRPr>
                  </a:p>
                </p:txBody>
              </p:sp>
              <p:sp>
                <p:nvSpPr>
                  <p:cNvPr id="65" name="TextBox 41"/>
                  <p:cNvSpPr/>
                  <p:nvPr/>
                </p:nvSpPr>
                <p:spPr>
                  <a:xfrm>
                    <a:off x="8214480" y="3312000"/>
                    <a:ext cx="58536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050" b="0" strike="noStrike" spc="-1">
                        <a:solidFill>
                          <a:srgbClr val="FFC000"/>
                        </a:solidFill>
                        <a:latin typeface="Calibri"/>
                      </a:rPr>
                      <a:t>CSNS</a:t>
                    </a:r>
                    <a:endParaRPr lang="en-US" sz="1050" b="0" strike="noStrike" spc="-1">
                      <a:latin typeface="Arial"/>
                    </a:endParaRPr>
                  </a:p>
                </p:txBody>
              </p:sp>
              <p:sp>
                <p:nvSpPr>
                  <p:cNvPr id="66" name="TextBox 42"/>
                  <p:cNvSpPr/>
                  <p:nvPr/>
                </p:nvSpPr>
                <p:spPr>
                  <a:xfrm>
                    <a:off x="7574040" y="301644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0188CC"/>
                        </a:solidFill>
                        <a:latin typeface="Calibri"/>
                      </a:rPr>
                      <a:t>SNS-FTS</a:t>
                    </a:r>
                    <a:endParaRPr lang="en-US" sz="1050" b="0" strike="noStrike" spc="-1">
                      <a:latin typeface="Arial"/>
                    </a:endParaRPr>
                  </a:p>
                </p:txBody>
              </p:sp>
              <p:sp>
                <p:nvSpPr>
                  <p:cNvPr id="67" name="TextBox 43"/>
                  <p:cNvSpPr/>
                  <p:nvPr/>
                </p:nvSpPr>
                <p:spPr>
                  <a:xfrm>
                    <a:off x="7122960" y="323316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92D050"/>
                        </a:solidFill>
                        <a:latin typeface="Calibri"/>
                      </a:rPr>
                      <a:t>ISIS TS2</a:t>
                    </a:r>
                    <a:endParaRPr lang="en-US" sz="1050" b="0" strike="noStrike" spc="-1">
                      <a:latin typeface="Arial"/>
                    </a:endParaRPr>
                  </a:p>
                </p:txBody>
              </p:sp>
              <p:sp>
                <p:nvSpPr>
                  <p:cNvPr id="68" name="TextBox 44"/>
                  <p:cNvSpPr/>
                  <p:nvPr/>
                </p:nvSpPr>
                <p:spPr>
                  <a:xfrm>
                    <a:off x="6984720" y="365544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60CA00"/>
                        </a:solidFill>
                        <a:latin typeface="Calibri"/>
                      </a:rPr>
                      <a:t>ISIS TS1</a:t>
                    </a:r>
                    <a:endParaRPr lang="en-US" sz="1050" b="0" strike="noStrike" spc="-1">
                      <a:latin typeface="Arial"/>
                    </a:endParaRPr>
                  </a:p>
                </p:txBody>
              </p:sp>
              <p:sp>
                <p:nvSpPr>
                  <p:cNvPr id="69" name="TextBox 45"/>
                  <p:cNvSpPr/>
                  <p:nvPr/>
                </p:nvSpPr>
                <p:spPr>
                  <a:xfrm>
                    <a:off x="8767080" y="348300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0188CC"/>
                        </a:solidFill>
                        <a:latin typeface="Calibri"/>
                      </a:rPr>
                      <a:t>HFIR</a:t>
                    </a:r>
                    <a:endParaRPr lang="en-US" sz="1050" b="0" strike="noStrike" spc="-1">
                      <a:latin typeface="Arial"/>
                    </a:endParaRPr>
                  </a:p>
                </p:txBody>
              </p:sp>
              <p:sp>
                <p:nvSpPr>
                  <p:cNvPr id="70" name="TextBox 46"/>
                  <p:cNvSpPr/>
                  <p:nvPr/>
                </p:nvSpPr>
                <p:spPr>
                  <a:xfrm>
                    <a:off x="9428760" y="3773520"/>
                    <a:ext cx="3571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050" b="1" strike="noStrike" spc="-1">
                        <a:solidFill>
                          <a:srgbClr val="60CA00"/>
                        </a:solidFill>
                        <a:latin typeface="Calibri"/>
                      </a:rPr>
                      <a:t>ILL</a:t>
                    </a:r>
                    <a:endParaRPr lang="en-US" sz="1050" b="0" strike="noStrike" spc="-1">
                      <a:latin typeface="Arial"/>
                    </a:endParaRPr>
                  </a:p>
                </p:txBody>
              </p:sp>
              <p:sp>
                <p:nvSpPr>
                  <p:cNvPr id="71" name="TextBox 47"/>
                  <p:cNvSpPr/>
                  <p:nvPr/>
                </p:nvSpPr>
                <p:spPr>
                  <a:xfrm>
                    <a:off x="8553960" y="377892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1" strike="noStrike" spc="-1">
                        <a:solidFill>
                          <a:srgbClr val="60CA00"/>
                        </a:solidFill>
                        <a:latin typeface="Calibri"/>
                      </a:rPr>
                      <a:t>FRM-II</a:t>
                    </a:r>
                    <a:endParaRPr lang="en-US" sz="1050" b="0" strike="noStrike" spc="-1">
                      <a:latin typeface="Arial"/>
                    </a:endParaRPr>
                  </a:p>
                </p:txBody>
              </p:sp>
              <p:sp>
                <p:nvSpPr>
                  <p:cNvPr id="72" name="TextBox 48"/>
                  <p:cNvSpPr/>
                  <p:nvPr/>
                </p:nvSpPr>
                <p:spPr>
                  <a:xfrm>
                    <a:off x="8175600" y="412632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0188CC"/>
                        </a:solidFill>
                        <a:latin typeface="Calibri"/>
                      </a:rPr>
                      <a:t>NIST</a:t>
                    </a:r>
                    <a:endParaRPr lang="en-US" sz="1050" b="0" strike="noStrike" spc="-1">
                      <a:latin typeface="Arial"/>
                    </a:endParaRPr>
                  </a:p>
                </p:txBody>
              </p:sp>
              <p:sp>
                <p:nvSpPr>
                  <p:cNvPr id="73" name="TextBox 51"/>
                  <p:cNvSpPr/>
                  <p:nvPr/>
                </p:nvSpPr>
                <p:spPr>
                  <a:xfrm>
                    <a:off x="8073360" y="361584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050" b="0" strike="noStrike" spc="-1">
                        <a:solidFill>
                          <a:srgbClr val="A5A5A5"/>
                        </a:solidFill>
                        <a:latin typeface="Calibri"/>
                      </a:rPr>
                      <a:t>Lujan</a:t>
                    </a:r>
                    <a:endParaRPr lang="en-US" sz="1050" b="0" strike="noStrike" spc="-1">
                      <a:latin typeface="Arial"/>
                    </a:endParaRPr>
                  </a:p>
                </p:txBody>
              </p:sp>
              <p:sp>
                <p:nvSpPr>
                  <p:cNvPr id="74" name="TextBox 37"/>
                  <p:cNvSpPr/>
                  <p:nvPr/>
                </p:nvSpPr>
                <p:spPr>
                  <a:xfrm>
                    <a:off x="9756000" y="2352240"/>
                    <a:ext cx="869040" cy="23400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050" b="0" strike="noStrike" spc="-1">
                        <a:solidFill>
                          <a:srgbClr val="60CA00"/>
                        </a:solidFill>
                        <a:latin typeface="Calibri"/>
                      </a:rPr>
                      <a:t>ESS (5 MW)</a:t>
                    </a:r>
                    <a:endParaRPr lang="en-US" sz="1050" b="0" strike="noStrike" spc="-1">
                      <a:latin typeface="Arial"/>
                    </a:endParaRPr>
                  </a:p>
                </p:txBody>
              </p:sp>
              <p:sp>
                <p:nvSpPr>
                  <p:cNvPr id="75" name="TextBox 49"/>
                  <p:cNvSpPr/>
                  <p:nvPr/>
                </p:nvSpPr>
                <p:spPr>
                  <a:xfrm>
                    <a:off x="7980840" y="431316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66CB00"/>
                        </a:solidFill>
                        <a:latin typeface="Calibri"/>
                      </a:rPr>
                      <a:t>PSI</a:t>
                    </a:r>
                    <a:endParaRPr lang="en-US" sz="1050" b="0" strike="noStrike" spc="-1">
                      <a:latin typeface="Arial"/>
                    </a:endParaRPr>
                  </a:p>
                </p:txBody>
              </p:sp>
            </p:grpSp>
            <p:sp>
              <p:nvSpPr>
                <p:cNvPr id="76" name="Straight Connector 52"/>
                <p:cNvSpPr/>
                <p:nvPr/>
              </p:nvSpPr>
              <p:spPr>
                <a:xfrm flipH="1">
                  <a:off x="7713360" y="2084760"/>
                  <a:ext cx="1724400" cy="1870560"/>
                </a:xfrm>
                <a:prstGeom prst="line">
                  <a:avLst/>
                </a:prstGeom>
                <a:ln w="28575">
                  <a:solidFill>
                    <a:srgbClr val="FFFFFF">
                      <a:lumMod val="75000"/>
                    </a:srgbClr>
                  </a:solidFill>
                </a:ln>
              </p:spPr>
              <p:style>
                <a:lnRef idx="1">
                  <a:schemeClr val="accent1"/>
                </a:lnRef>
                <a:fillRef idx="0">
                  <a:schemeClr val="accent1"/>
                </a:fillRef>
                <a:effectRef idx="0">
                  <a:schemeClr val="accent1"/>
                </a:effectRef>
                <a:fontRef idx="minor"/>
              </p:style>
            </p:sp>
            <p:sp>
              <p:nvSpPr>
                <p:cNvPr id="77" name="Straight Connector 53"/>
                <p:cNvSpPr/>
                <p:nvPr/>
              </p:nvSpPr>
              <p:spPr>
                <a:xfrm flipH="1">
                  <a:off x="8952480" y="2510640"/>
                  <a:ext cx="748440" cy="774000"/>
                </a:xfrm>
                <a:prstGeom prst="line">
                  <a:avLst/>
                </a:prstGeom>
                <a:ln w="28575">
                  <a:solidFill>
                    <a:srgbClr val="FFFFFF">
                      <a:lumMod val="75000"/>
                    </a:srgbClr>
                  </a:solidFill>
                </a:ln>
              </p:spPr>
              <p:style>
                <a:lnRef idx="1">
                  <a:schemeClr val="accent1"/>
                </a:lnRef>
                <a:fillRef idx="0">
                  <a:schemeClr val="accent1"/>
                </a:fillRef>
                <a:effectRef idx="0">
                  <a:schemeClr val="accent1"/>
                </a:effectRef>
                <a:fontRef idx="minor"/>
              </p:style>
            </p:sp>
            <p:sp>
              <p:nvSpPr>
                <p:cNvPr id="78" name="TextBox 54"/>
                <p:cNvSpPr/>
                <p:nvPr/>
              </p:nvSpPr>
              <p:spPr>
                <a:xfrm>
                  <a:off x="8798400" y="1880640"/>
                  <a:ext cx="967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A6A6A6"/>
                      </a:solidFill>
                      <a:latin typeface="Calibri"/>
                    </a:rPr>
                    <a:t>short-pulse</a:t>
                  </a:r>
                  <a:endParaRPr lang="en-US" sz="1050" b="0" strike="noStrike" spc="-1">
                    <a:latin typeface="Arial"/>
                  </a:endParaRPr>
                </a:p>
              </p:txBody>
            </p:sp>
            <p:sp>
              <p:nvSpPr>
                <p:cNvPr id="79" name="TextBox 55"/>
                <p:cNvSpPr/>
                <p:nvPr/>
              </p:nvSpPr>
              <p:spPr>
                <a:xfrm>
                  <a:off x="8649360" y="3250440"/>
                  <a:ext cx="967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A6A6A6"/>
                      </a:solidFill>
                      <a:latin typeface="Calibri"/>
                    </a:rPr>
                    <a:t>long-pulse</a:t>
                  </a:r>
                  <a:endParaRPr lang="en-US" sz="1050" b="0" strike="noStrike" spc="-1">
                    <a:latin typeface="Arial"/>
                  </a:endParaRPr>
                </a:p>
              </p:txBody>
            </p:sp>
            <p:sp>
              <p:nvSpPr>
                <p:cNvPr id="80" name="Straight Connector 56"/>
                <p:cNvSpPr/>
                <p:nvPr/>
              </p:nvSpPr>
              <p:spPr>
                <a:xfrm>
                  <a:off x="8576640" y="2903400"/>
                  <a:ext cx="285840" cy="360"/>
                </a:xfrm>
                <a:prstGeom prst="line">
                  <a:avLst/>
                </a:prstGeom>
                <a:ln w="19050">
                  <a:solidFill>
                    <a:srgbClr val="0188CC"/>
                  </a:solidFill>
                </a:ln>
              </p:spPr>
              <p:style>
                <a:lnRef idx="1">
                  <a:schemeClr val="accent1"/>
                </a:lnRef>
                <a:fillRef idx="0">
                  <a:schemeClr val="accent1"/>
                </a:fillRef>
                <a:effectRef idx="0">
                  <a:schemeClr val="accent1"/>
                </a:effectRef>
                <a:fontRef idx="minor"/>
              </p:style>
            </p:sp>
            <p:sp>
              <p:nvSpPr>
                <p:cNvPr id="81" name="Straight Connector 57"/>
                <p:cNvSpPr/>
                <p:nvPr/>
              </p:nvSpPr>
              <p:spPr>
                <a:xfrm>
                  <a:off x="8336520" y="3132000"/>
                  <a:ext cx="399240" cy="360"/>
                </a:xfrm>
                <a:prstGeom prst="line">
                  <a:avLst/>
                </a:prstGeom>
                <a:ln w="19050">
                  <a:solidFill>
                    <a:srgbClr val="0188CC"/>
                  </a:solidFill>
                </a:ln>
              </p:spPr>
              <p:style>
                <a:lnRef idx="1">
                  <a:schemeClr val="accent1"/>
                </a:lnRef>
                <a:fillRef idx="0">
                  <a:schemeClr val="accent1"/>
                </a:fillRef>
                <a:effectRef idx="0">
                  <a:schemeClr val="accent1"/>
                </a:effectRef>
                <a:fontRef idx="minor"/>
              </p:style>
            </p:sp>
            <p:sp>
              <p:nvSpPr>
                <p:cNvPr id="82" name="Straight Connector 58"/>
                <p:cNvSpPr/>
                <p:nvPr/>
              </p:nvSpPr>
              <p:spPr>
                <a:xfrm flipH="1">
                  <a:off x="8619120" y="3677040"/>
                  <a:ext cx="982800" cy="1009440"/>
                </a:xfrm>
                <a:prstGeom prst="line">
                  <a:avLst/>
                </a:prstGeom>
                <a:ln w="28575">
                  <a:solidFill>
                    <a:srgbClr val="FFFFFF">
                      <a:lumMod val="75000"/>
                    </a:srgbClr>
                  </a:solidFill>
                </a:ln>
              </p:spPr>
              <p:style>
                <a:lnRef idx="1">
                  <a:schemeClr val="accent1"/>
                </a:lnRef>
                <a:fillRef idx="0">
                  <a:schemeClr val="accent1"/>
                </a:fillRef>
                <a:effectRef idx="0">
                  <a:schemeClr val="accent1"/>
                </a:effectRef>
                <a:fontRef idx="minor"/>
              </p:style>
            </p:sp>
            <p:sp>
              <p:nvSpPr>
                <p:cNvPr id="83" name="Rectangle 59"/>
                <p:cNvSpPr/>
                <p:nvPr/>
              </p:nvSpPr>
              <p:spPr>
                <a:xfrm>
                  <a:off x="7539120" y="4507200"/>
                  <a:ext cx="272160" cy="205560"/>
                </a:xfrm>
                <a:prstGeom prst="rect">
                  <a:avLst/>
                </a:prstGeom>
                <a:solidFill>
                  <a:schemeClr val="bg1"/>
                </a:solidFill>
                <a:ln w="19050">
                  <a:noFill/>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84" name="Oval 60"/>
                <p:cNvSpPr/>
                <p:nvPr/>
              </p:nvSpPr>
              <p:spPr>
                <a:xfrm>
                  <a:off x="8988840" y="4236480"/>
                  <a:ext cx="69480" cy="71280"/>
                </a:xfrm>
                <a:prstGeom prst="ellipse">
                  <a:avLst/>
                </a:prstGeom>
                <a:noFill/>
                <a:ln w="12700">
                  <a:solidFill>
                    <a:srgbClr val="0070C0"/>
                  </a:solidFill>
                  <a:miter/>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85" name="TextBox 61"/>
                <p:cNvSpPr/>
                <p:nvPr/>
              </p:nvSpPr>
              <p:spPr>
                <a:xfrm>
                  <a:off x="7466040" y="4541040"/>
                  <a:ext cx="115344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A6A6A6"/>
                      </a:solidFill>
                      <a:latin typeface="Calibri"/>
                    </a:rPr>
                    <a:t>steady-state</a:t>
                  </a:r>
                  <a:endParaRPr lang="en-US" sz="1050" b="0" strike="noStrike" spc="-1">
                    <a:latin typeface="Arial"/>
                  </a:endParaRPr>
                </a:p>
              </p:txBody>
            </p:sp>
            <p:sp>
              <p:nvSpPr>
                <p:cNvPr id="86" name="Straight Connector 63"/>
                <p:cNvSpPr/>
                <p:nvPr/>
              </p:nvSpPr>
              <p:spPr>
                <a:xfrm>
                  <a:off x="6984720" y="4320000"/>
                  <a:ext cx="1181160" cy="523080"/>
                </a:xfrm>
                <a:prstGeom prst="line">
                  <a:avLst/>
                </a:prstGeom>
                <a:ln>
                  <a:solidFill>
                    <a:srgbClr val="FFC000">
                      <a:alpha val="40000"/>
                    </a:srgbClr>
                  </a:solidFill>
                  <a:prstDash val="dash"/>
                </a:ln>
              </p:spPr>
              <p:style>
                <a:lnRef idx="1">
                  <a:schemeClr val="accent1"/>
                </a:lnRef>
                <a:fillRef idx="0">
                  <a:schemeClr val="accent1"/>
                </a:fillRef>
                <a:effectRef idx="0">
                  <a:schemeClr val="accent1"/>
                </a:effectRef>
                <a:fontRef idx="minor"/>
              </p:style>
            </p:sp>
            <p:sp>
              <p:nvSpPr>
                <p:cNvPr id="87" name="TextBox 64"/>
                <p:cNvSpPr/>
                <p:nvPr/>
              </p:nvSpPr>
              <p:spPr>
                <a:xfrm>
                  <a:off x="9842760" y="2517480"/>
                  <a:ext cx="713520" cy="2545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GB" sz="1200" b="1" strike="noStrike" spc="-1">
                      <a:solidFill>
                        <a:srgbClr val="60CA00"/>
                      </a:solidFill>
                      <a:latin typeface="Calibri"/>
                    </a:rPr>
                    <a:t>1⋅ 10</a:t>
                  </a:r>
                  <a:r>
                    <a:rPr lang="en-GB" sz="1200" b="1" strike="noStrike" spc="-1" baseline="30000">
                      <a:solidFill>
                        <a:srgbClr val="60CA00"/>
                      </a:solidFill>
                      <a:latin typeface="Calibri"/>
                    </a:rPr>
                    <a:t>14</a:t>
                  </a:r>
                  <a:endParaRPr lang="en-US" sz="1200" b="0" strike="noStrike" spc="-1">
                    <a:latin typeface="Arial"/>
                  </a:endParaRPr>
                </a:p>
              </p:txBody>
            </p:sp>
            <p:sp>
              <p:nvSpPr>
                <p:cNvPr id="88" name="TextBox 66"/>
                <p:cNvSpPr/>
                <p:nvPr/>
              </p:nvSpPr>
              <p:spPr>
                <a:xfrm>
                  <a:off x="8424720" y="2235240"/>
                  <a:ext cx="667080" cy="25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GB" sz="1200" b="1" strike="noStrike" spc="-1">
                      <a:solidFill>
                        <a:srgbClr val="0188CC"/>
                      </a:solidFill>
                      <a:latin typeface="Calibri"/>
                    </a:rPr>
                    <a:t>3x10</a:t>
                  </a:r>
                  <a:r>
                    <a:rPr lang="en-GB" sz="1200" b="1" strike="noStrike" spc="-1" baseline="30000">
                      <a:solidFill>
                        <a:srgbClr val="0188CC"/>
                      </a:solidFill>
                      <a:latin typeface="Calibri"/>
                    </a:rPr>
                    <a:t>14</a:t>
                  </a:r>
                  <a:endParaRPr lang="en-US" sz="1200" b="0" strike="noStrike" spc="-1">
                    <a:latin typeface="Arial"/>
                  </a:endParaRPr>
                </a:p>
              </p:txBody>
            </p:sp>
            <p:sp>
              <p:nvSpPr>
                <p:cNvPr id="89" name="Straight Arrow Connector 74"/>
                <p:cNvSpPr/>
                <p:nvPr/>
              </p:nvSpPr>
              <p:spPr>
                <a:xfrm flipV="1">
                  <a:off x="9446400" y="1774800"/>
                  <a:ext cx="291240" cy="302760"/>
                </a:xfrm>
                <a:custGeom>
                  <a:avLst/>
                  <a:gdLst/>
                  <a:ahLst/>
                  <a:cxnLst/>
                  <a:rect l="l" t="t" r="r" b="b"/>
                  <a:pathLst>
                    <a:path w="21600" h="21600">
                      <a:moveTo>
                        <a:pt x="0" y="0"/>
                      </a:moveTo>
                      <a:lnTo>
                        <a:pt x="21600" y="21600"/>
                      </a:lnTo>
                    </a:path>
                  </a:pathLst>
                </a:custGeom>
                <a:noFill/>
                <a:ln w="28575">
                  <a:solidFill>
                    <a:srgbClr val="FFFFFF">
                      <a:lumMod val="50000"/>
                      <a:alpha val="60000"/>
                    </a:srgbClr>
                  </a:solidFill>
                  <a:prstDash val="dash"/>
                </a:ln>
              </p:spPr>
              <p:style>
                <a:lnRef idx="1">
                  <a:schemeClr val="accent1"/>
                </a:lnRef>
                <a:fillRef idx="0">
                  <a:schemeClr val="accent1"/>
                </a:fillRef>
                <a:effectRef idx="0">
                  <a:schemeClr val="accent1"/>
                </a:effectRef>
                <a:fontRef idx="minor"/>
              </p:style>
            </p:sp>
            <p:sp>
              <p:nvSpPr>
                <p:cNvPr id="90" name="Oval 75"/>
                <p:cNvSpPr/>
                <p:nvPr/>
              </p:nvSpPr>
              <p:spPr>
                <a:xfrm flipH="1">
                  <a:off x="9562680" y="1807560"/>
                  <a:ext cx="82080" cy="82080"/>
                </a:xfrm>
                <a:prstGeom prst="ellipse">
                  <a:avLst/>
                </a:prstGeom>
                <a:noFill/>
                <a:ln w="19050">
                  <a:solidFill>
                    <a:srgbClr val="FF0000"/>
                  </a:solidFill>
                  <a:miter/>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91" name="TextBox 94"/>
                <p:cNvSpPr/>
                <p:nvPr/>
              </p:nvSpPr>
              <p:spPr>
                <a:xfrm>
                  <a:off x="9651240" y="2933640"/>
                  <a:ext cx="639000" cy="2545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ru-RU" sz="1200" b="1" strike="noStrike" spc="-1">
                      <a:solidFill>
                        <a:srgbClr val="60CA00"/>
                      </a:solidFill>
                      <a:latin typeface="Calibri"/>
                    </a:rPr>
                    <a:t>5</a:t>
                  </a:r>
                  <a:r>
                    <a:rPr lang="en-GB" sz="1200" b="1" strike="noStrike" spc="-1">
                      <a:solidFill>
                        <a:srgbClr val="60CA00"/>
                      </a:solidFill>
                      <a:latin typeface="Calibri"/>
                    </a:rPr>
                    <a:t>⋅ 10</a:t>
                  </a:r>
                  <a:r>
                    <a:rPr lang="en-GB" sz="1200" b="1" strike="noStrike" spc="-1" baseline="30000">
                      <a:solidFill>
                        <a:srgbClr val="60CA00"/>
                      </a:solidFill>
                      <a:latin typeface="Calibri"/>
                    </a:rPr>
                    <a:t>1</a:t>
                  </a:r>
                  <a:r>
                    <a:rPr lang="ru-RU" sz="1200" b="1" strike="noStrike" spc="-1" baseline="30000">
                      <a:solidFill>
                        <a:srgbClr val="60CA00"/>
                      </a:solidFill>
                      <a:latin typeface="Calibri"/>
                    </a:rPr>
                    <a:t>3</a:t>
                  </a:r>
                  <a:endParaRPr lang="en-US" sz="1200" b="0" strike="noStrike" spc="-1">
                    <a:latin typeface="Arial"/>
                  </a:endParaRPr>
                </a:p>
              </p:txBody>
            </p:sp>
            <p:sp>
              <p:nvSpPr>
                <p:cNvPr id="92" name="TextBox 102"/>
                <p:cNvSpPr/>
                <p:nvPr/>
              </p:nvSpPr>
              <p:spPr>
                <a:xfrm>
                  <a:off x="9724680" y="1551600"/>
                  <a:ext cx="869040" cy="25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GB" sz="1200" b="1" strike="noStrike" spc="-1">
                      <a:solidFill>
                        <a:srgbClr val="FF0000"/>
                      </a:solidFill>
                      <a:latin typeface="Calibri"/>
                    </a:rPr>
                    <a:t>9⋅ 10</a:t>
                  </a:r>
                  <a:r>
                    <a:rPr lang="en-GB" sz="1200" b="1" strike="noStrike" spc="-1" baseline="30000">
                      <a:solidFill>
                        <a:srgbClr val="FF0000"/>
                      </a:solidFill>
                      <a:latin typeface="Calibri"/>
                    </a:rPr>
                    <a:t>14</a:t>
                  </a:r>
                  <a:endParaRPr lang="en-US" sz="1200" b="0" strike="noStrike" spc="-1">
                    <a:latin typeface="Arial"/>
                  </a:endParaRPr>
                </a:p>
              </p:txBody>
            </p:sp>
          </p:grpSp>
          <p:sp>
            <p:nvSpPr>
              <p:cNvPr id="93" name="Oval 98"/>
              <p:cNvSpPr/>
              <p:nvPr/>
            </p:nvSpPr>
            <p:spPr>
              <a:xfrm flipH="1">
                <a:off x="9392040" y="3837600"/>
                <a:ext cx="71640" cy="71640"/>
              </a:xfrm>
              <a:prstGeom prst="ellipse">
                <a:avLst/>
              </a:prstGeom>
              <a:noFill/>
              <a:ln w="19050">
                <a:solidFill>
                  <a:srgbClr val="60CA00"/>
                </a:solidFill>
                <a:miter/>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94" name="TextBox 99"/>
              <p:cNvSpPr/>
              <p:nvPr/>
            </p:nvSpPr>
            <p:spPr>
              <a:xfrm>
                <a:off x="9258120" y="3899880"/>
                <a:ext cx="805680" cy="25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GB" sz="1200" b="1" strike="noStrike" spc="-1">
                    <a:solidFill>
                      <a:srgbClr val="60CA00"/>
                    </a:solidFill>
                    <a:latin typeface="Calibri"/>
                  </a:rPr>
                  <a:t>PIK</a:t>
                </a:r>
                <a:endParaRPr lang="en-US" sz="1200" b="0" strike="noStrike" spc="-1">
                  <a:latin typeface="Arial"/>
                </a:endParaRPr>
              </a:p>
            </p:txBody>
          </p:sp>
        </p:grpSp>
        <p:sp>
          <p:nvSpPr>
            <p:cNvPr id="96" name="TextBox 148"/>
            <p:cNvSpPr/>
            <p:nvPr/>
          </p:nvSpPr>
          <p:spPr>
            <a:xfrm>
              <a:off x="6277320" y="1150560"/>
              <a:ext cx="4330800" cy="303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GB" sz="1400" b="0" i="1" strike="noStrike" spc="-1">
                  <a:solidFill>
                    <a:srgbClr val="000000"/>
                  </a:solidFill>
                  <a:latin typeface="Calibri"/>
                </a:rPr>
                <a:t>Based upon previous slide provided by K.Andersen (ORNL)</a:t>
              </a:r>
              <a:endParaRPr lang="en-US" sz="1400" b="0" strike="noStrike" spc="-1">
                <a:latin typeface="Arial"/>
              </a:endParaRPr>
            </a:p>
          </p:txBody>
        </p:sp>
        <p:sp>
          <p:nvSpPr>
            <p:cNvPr id="97" name="TextBox 95"/>
            <p:cNvSpPr/>
            <p:nvPr/>
          </p:nvSpPr>
          <p:spPr>
            <a:xfrm>
              <a:off x="9028800" y="1558440"/>
              <a:ext cx="877680" cy="25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de-DE" sz="1200" b="1" strike="noStrike" spc="-1">
                  <a:solidFill>
                    <a:srgbClr val="FF0000"/>
                  </a:solidFill>
                  <a:latin typeface="Calibri"/>
                </a:rPr>
                <a:t>NEPTUNE:</a:t>
              </a:r>
              <a:endParaRPr lang="en-US" sz="1200" b="0" strike="noStrike" spc="-1">
                <a:latin typeface="Arial"/>
              </a:endParaRPr>
            </a:p>
          </p:txBody>
        </p:sp>
        <p:sp>
          <p:nvSpPr>
            <p:cNvPr id="98" name="TextBox 1"/>
            <p:cNvSpPr/>
            <p:nvPr/>
          </p:nvSpPr>
          <p:spPr>
            <a:xfrm>
              <a:off x="2690640" y="1369440"/>
              <a:ext cx="1359000" cy="3034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400" b="1" strike="noStrike" spc="-1">
                  <a:solidFill>
                    <a:srgbClr val="000000"/>
                  </a:solidFill>
                  <a:latin typeface="Calibri"/>
                </a:rPr>
                <a:t>Bold	   reactors</a:t>
              </a:r>
              <a:endParaRPr lang="en-US" sz="1400" b="0" strike="noStrike" spc="-1">
                <a:latin typeface="Arial"/>
              </a:endParaRPr>
            </a:p>
          </p:txBody>
        </p:sp>
        <p:grpSp>
          <p:nvGrpSpPr>
            <p:cNvPr id="99" name="Группа 2"/>
            <p:cNvGrpSpPr/>
            <p:nvPr/>
          </p:nvGrpSpPr>
          <p:grpSpPr>
            <a:xfrm>
              <a:off x="1859400" y="1571040"/>
              <a:ext cx="4228200" cy="3871080"/>
              <a:chOff x="1859400" y="1571040"/>
              <a:chExt cx="4228200" cy="3871080"/>
            </a:xfrm>
          </p:grpSpPr>
          <p:grpSp>
            <p:nvGrpSpPr>
              <p:cNvPr id="100" name="Group 79"/>
              <p:cNvGrpSpPr/>
              <p:nvPr/>
            </p:nvGrpSpPr>
            <p:grpSpPr>
              <a:xfrm>
                <a:off x="1859400" y="1571040"/>
                <a:ext cx="4228200" cy="3871080"/>
                <a:chOff x="1859400" y="1571040"/>
                <a:chExt cx="4228200" cy="3871080"/>
              </a:xfrm>
            </p:grpSpPr>
            <p:grpSp>
              <p:nvGrpSpPr>
                <p:cNvPr id="101" name="Group 8"/>
                <p:cNvGrpSpPr/>
                <p:nvPr/>
              </p:nvGrpSpPr>
              <p:grpSpPr>
                <a:xfrm>
                  <a:off x="1859400" y="1679040"/>
                  <a:ext cx="4132440" cy="3763080"/>
                  <a:chOff x="1859400" y="1679040"/>
                  <a:chExt cx="4132440" cy="3763080"/>
                </a:xfrm>
              </p:grpSpPr>
              <p:grpSp>
                <p:nvGrpSpPr>
                  <p:cNvPr id="102" name="Group 9"/>
                  <p:cNvGrpSpPr/>
                  <p:nvPr/>
                </p:nvGrpSpPr>
                <p:grpSpPr>
                  <a:xfrm>
                    <a:off x="1859400" y="1679040"/>
                    <a:ext cx="4132440" cy="3763080"/>
                    <a:chOff x="1859400" y="1679040"/>
                    <a:chExt cx="4132440" cy="3763080"/>
                  </a:xfrm>
                </p:grpSpPr>
                <p:pic>
                  <p:nvPicPr>
                    <p:cNvPr id="103" name="Picture 16"/>
                    <p:cNvPicPr/>
                    <p:nvPr/>
                  </p:nvPicPr>
                  <p:blipFill>
                    <a:blip r:embed="rId4"/>
                    <a:stretch/>
                  </p:blipFill>
                  <p:spPr>
                    <a:xfrm>
                      <a:off x="1859400" y="1679040"/>
                      <a:ext cx="4132440" cy="3763080"/>
                    </a:xfrm>
                    <a:prstGeom prst="rect">
                      <a:avLst/>
                    </a:prstGeom>
                    <a:ln w="0">
                      <a:noFill/>
                    </a:ln>
                  </p:spPr>
                </p:pic>
                <p:sp>
                  <p:nvSpPr>
                    <p:cNvPr id="104" name="TextBox 17"/>
                    <p:cNvSpPr/>
                    <p:nvPr/>
                  </p:nvSpPr>
                  <p:spPr>
                    <a:xfrm>
                      <a:off x="2676240" y="1880640"/>
                      <a:ext cx="1002240" cy="275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350" b="1" strike="noStrike" spc="-1">
                          <a:solidFill>
                            <a:srgbClr val="0432FF"/>
                          </a:solidFill>
                          <a:latin typeface="Calibri"/>
                        </a:rPr>
                        <a:t> </a:t>
                      </a:r>
                      <a:r>
                        <a:rPr lang="en-US" sz="1350" b="1" strike="noStrike" spc="-1">
                          <a:solidFill>
                            <a:srgbClr val="0432FF"/>
                          </a:solidFill>
                          <a:latin typeface="Symbol"/>
                        </a:rPr>
                        <a:t></a:t>
                      </a:r>
                      <a:r>
                        <a:rPr lang="en-US" sz="1350" b="1" strike="noStrike" spc="-1">
                          <a:solidFill>
                            <a:srgbClr val="0432FF"/>
                          </a:solidFill>
                          <a:latin typeface="Calibri"/>
                        </a:rPr>
                        <a:t> = 1 Å</a:t>
                      </a:r>
                      <a:endParaRPr lang="en-US" sz="1350" b="0" strike="noStrike" spc="-1">
                        <a:latin typeface="Arial"/>
                      </a:endParaRPr>
                    </a:p>
                  </p:txBody>
                </p:sp>
                <p:sp>
                  <p:nvSpPr>
                    <p:cNvPr id="105" name="TextBox 18"/>
                    <p:cNvSpPr/>
                    <p:nvPr/>
                  </p:nvSpPr>
                  <p:spPr>
                    <a:xfrm>
                      <a:off x="3318840" y="198108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0188CC"/>
                          </a:solidFill>
                          <a:latin typeface="Calibri"/>
                        </a:rPr>
                        <a:t>SNS-STS</a:t>
                      </a:r>
                      <a:endParaRPr lang="en-US" sz="1050" b="0" strike="noStrike" spc="-1">
                        <a:latin typeface="Arial"/>
                      </a:endParaRPr>
                    </a:p>
                  </p:txBody>
                </p:sp>
                <p:sp>
                  <p:nvSpPr>
                    <p:cNvPr id="106" name="TextBox 19"/>
                    <p:cNvSpPr/>
                    <p:nvPr/>
                  </p:nvSpPr>
                  <p:spPr>
                    <a:xfrm>
                      <a:off x="4900320" y="2254680"/>
                      <a:ext cx="718200" cy="37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90000"/>
                        </a:lnSpc>
                        <a:buNone/>
                      </a:pPr>
                      <a:r>
                        <a:rPr lang="en-US" sz="1050" b="0" strike="noStrike" spc="-1">
                          <a:solidFill>
                            <a:srgbClr val="66CB00"/>
                          </a:solidFill>
                          <a:latin typeface="Calibri"/>
                        </a:rPr>
                        <a:t>ESS </a:t>
                      </a:r>
                      <a:br/>
                      <a:r>
                        <a:rPr lang="en-US" sz="1050" b="0" strike="noStrike" spc="-1">
                          <a:solidFill>
                            <a:srgbClr val="66CB00"/>
                          </a:solidFill>
                          <a:latin typeface="Calibri"/>
                        </a:rPr>
                        <a:t>(5 MW)</a:t>
                      </a:r>
                      <a:endParaRPr lang="en-US" sz="1050" b="0" strike="noStrike" spc="-1">
                        <a:latin typeface="Arial"/>
                      </a:endParaRPr>
                    </a:p>
                  </p:txBody>
                </p:sp>
                <p:sp>
                  <p:nvSpPr>
                    <p:cNvPr id="107" name="TextBox 20"/>
                    <p:cNvSpPr/>
                    <p:nvPr/>
                  </p:nvSpPr>
                  <p:spPr>
                    <a:xfrm>
                      <a:off x="4653000" y="2999880"/>
                      <a:ext cx="680400" cy="377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90000"/>
                        </a:lnSpc>
                        <a:buNone/>
                      </a:pPr>
                      <a:r>
                        <a:rPr lang="en-US" sz="1050" b="0" strike="noStrike" spc="-1">
                          <a:solidFill>
                            <a:srgbClr val="60CA00"/>
                          </a:solidFill>
                          <a:latin typeface="Calibri"/>
                        </a:rPr>
                        <a:t>ESS </a:t>
                      </a:r>
                      <a:br/>
                      <a:r>
                        <a:rPr lang="en-US" sz="1050" b="0" strike="noStrike" spc="-1">
                          <a:solidFill>
                            <a:srgbClr val="60CA00"/>
                          </a:solidFill>
                          <a:latin typeface="Calibri"/>
                        </a:rPr>
                        <a:t>(2 MW)</a:t>
                      </a:r>
                      <a:endParaRPr lang="en-US" sz="1050" b="0" strike="noStrike" spc="-1">
                        <a:latin typeface="Arial"/>
                      </a:endParaRPr>
                    </a:p>
                  </p:txBody>
                </p:sp>
                <p:sp>
                  <p:nvSpPr>
                    <p:cNvPr id="108" name="TextBox 21"/>
                    <p:cNvSpPr/>
                    <p:nvPr/>
                  </p:nvSpPr>
                  <p:spPr>
                    <a:xfrm>
                      <a:off x="3145320" y="243468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FFBD8D"/>
                          </a:solidFill>
                          <a:latin typeface="Calibri"/>
                        </a:rPr>
                        <a:t>J-PARC</a:t>
                      </a:r>
                      <a:endParaRPr lang="en-US" sz="1050" b="0" strike="noStrike" spc="-1">
                        <a:latin typeface="Arial"/>
                      </a:endParaRPr>
                    </a:p>
                  </p:txBody>
                </p:sp>
                <p:sp>
                  <p:nvSpPr>
                    <p:cNvPr id="109" name="TextBox 22"/>
                    <p:cNvSpPr/>
                    <p:nvPr/>
                  </p:nvSpPr>
                  <p:spPr>
                    <a:xfrm>
                      <a:off x="3075480" y="2192040"/>
                      <a:ext cx="136656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0188CC"/>
                          </a:solidFill>
                          <a:latin typeface="Calibri"/>
                        </a:rPr>
                        <a:t>SNS-FTS (2 MW)</a:t>
                      </a:r>
                      <a:endParaRPr lang="en-US" sz="1050" b="0" strike="noStrike" spc="-1">
                        <a:latin typeface="Arial"/>
                      </a:endParaRPr>
                    </a:p>
                  </p:txBody>
                </p:sp>
                <p:sp>
                  <p:nvSpPr>
                    <p:cNvPr id="110" name="TextBox 23"/>
                    <p:cNvSpPr/>
                    <p:nvPr/>
                  </p:nvSpPr>
                  <p:spPr>
                    <a:xfrm>
                      <a:off x="3610080" y="2902680"/>
                      <a:ext cx="58536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050" b="0" strike="noStrike" spc="-1">
                          <a:solidFill>
                            <a:srgbClr val="FFBD8D"/>
                          </a:solidFill>
                          <a:latin typeface="Calibri"/>
                        </a:rPr>
                        <a:t>CSNS</a:t>
                      </a:r>
                      <a:endParaRPr lang="en-US" sz="1050" b="0" strike="noStrike" spc="-1">
                        <a:latin typeface="Arial"/>
                      </a:endParaRPr>
                    </a:p>
                  </p:txBody>
                </p:sp>
                <p:sp>
                  <p:nvSpPr>
                    <p:cNvPr id="111" name="TextBox 24"/>
                    <p:cNvSpPr/>
                    <p:nvPr/>
                  </p:nvSpPr>
                  <p:spPr>
                    <a:xfrm>
                      <a:off x="4163040" y="240480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0188CC"/>
                          </a:solidFill>
                          <a:latin typeface="Calibri"/>
                        </a:rPr>
                        <a:t>SNS-FTS</a:t>
                      </a:r>
                      <a:endParaRPr lang="en-US" sz="1050" b="0" strike="noStrike" spc="-1">
                        <a:latin typeface="Arial"/>
                      </a:endParaRPr>
                    </a:p>
                  </p:txBody>
                </p:sp>
                <p:sp>
                  <p:nvSpPr>
                    <p:cNvPr id="112" name="TextBox 25"/>
                    <p:cNvSpPr/>
                    <p:nvPr/>
                  </p:nvSpPr>
                  <p:spPr>
                    <a:xfrm>
                      <a:off x="2505960" y="324036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92D050"/>
                          </a:solidFill>
                          <a:latin typeface="Calibri"/>
                        </a:rPr>
                        <a:t>ISIS TS2</a:t>
                      </a:r>
                      <a:endParaRPr lang="en-US" sz="1050" b="0" strike="noStrike" spc="-1">
                        <a:latin typeface="Arial"/>
                      </a:endParaRPr>
                    </a:p>
                  </p:txBody>
                </p:sp>
                <p:sp>
                  <p:nvSpPr>
                    <p:cNvPr id="113" name="TextBox 26"/>
                    <p:cNvSpPr/>
                    <p:nvPr/>
                  </p:nvSpPr>
                  <p:spPr>
                    <a:xfrm>
                      <a:off x="3337560" y="315540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60CA00"/>
                          </a:solidFill>
                          <a:latin typeface="Calibri"/>
                        </a:rPr>
                        <a:t>ISIS TS1</a:t>
                      </a:r>
                      <a:endParaRPr lang="en-US" sz="1050" b="0" strike="noStrike" spc="-1">
                        <a:latin typeface="Arial"/>
                      </a:endParaRPr>
                    </a:p>
                  </p:txBody>
                </p:sp>
                <p:sp>
                  <p:nvSpPr>
                    <p:cNvPr id="114" name="TextBox 27"/>
                    <p:cNvSpPr/>
                    <p:nvPr/>
                  </p:nvSpPr>
                  <p:spPr>
                    <a:xfrm>
                      <a:off x="4632120" y="332064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0188CC"/>
                          </a:solidFill>
                          <a:latin typeface="Calibri"/>
                        </a:rPr>
                        <a:t>HFIR</a:t>
                      </a:r>
                      <a:endParaRPr lang="en-US" sz="1050" b="0" strike="noStrike" spc="-1">
                        <a:latin typeface="Arial"/>
                      </a:endParaRPr>
                    </a:p>
                  </p:txBody>
                </p:sp>
                <p:sp>
                  <p:nvSpPr>
                    <p:cNvPr id="115" name="TextBox 28"/>
                    <p:cNvSpPr/>
                    <p:nvPr/>
                  </p:nvSpPr>
                  <p:spPr>
                    <a:xfrm>
                      <a:off x="4790520" y="3480120"/>
                      <a:ext cx="3481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1" strike="noStrike" spc="-1">
                          <a:solidFill>
                            <a:srgbClr val="60CA00"/>
                          </a:solidFill>
                          <a:latin typeface="Calibri"/>
                        </a:rPr>
                        <a:t>ILL</a:t>
                      </a:r>
                      <a:endParaRPr lang="en-US" sz="1050" b="0" strike="noStrike" spc="-1">
                        <a:latin typeface="Arial"/>
                      </a:endParaRPr>
                    </a:p>
                  </p:txBody>
                </p:sp>
                <p:sp>
                  <p:nvSpPr>
                    <p:cNvPr id="116" name="TextBox 29"/>
                    <p:cNvSpPr/>
                    <p:nvPr/>
                  </p:nvSpPr>
                  <p:spPr>
                    <a:xfrm>
                      <a:off x="4437000" y="365688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1" strike="noStrike" spc="-1">
                          <a:solidFill>
                            <a:srgbClr val="60CA00"/>
                          </a:solidFill>
                          <a:latin typeface="Calibri"/>
                        </a:rPr>
                        <a:t>FRM-II</a:t>
                      </a:r>
                      <a:endParaRPr lang="en-US" sz="1050" b="0" strike="noStrike" spc="-1">
                        <a:latin typeface="Arial"/>
                      </a:endParaRPr>
                    </a:p>
                  </p:txBody>
                </p:sp>
                <p:sp>
                  <p:nvSpPr>
                    <p:cNvPr id="117" name="TextBox 30"/>
                    <p:cNvSpPr/>
                    <p:nvPr/>
                  </p:nvSpPr>
                  <p:spPr>
                    <a:xfrm>
                      <a:off x="3677760" y="4393080"/>
                      <a:ext cx="832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66CB00"/>
                          </a:solidFill>
                          <a:latin typeface="Calibri"/>
                        </a:rPr>
                        <a:t>PSI</a:t>
                      </a:r>
                      <a:endParaRPr lang="en-US" sz="1050" b="0" strike="noStrike" spc="-1">
                        <a:latin typeface="Arial"/>
                      </a:endParaRPr>
                    </a:p>
                  </p:txBody>
                </p:sp>
                <p:sp>
                  <p:nvSpPr>
                    <p:cNvPr id="118" name="Straight Connector 32"/>
                    <p:cNvSpPr/>
                    <p:nvPr/>
                  </p:nvSpPr>
                  <p:spPr>
                    <a:xfrm flipV="1">
                      <a:off x="5092560" y="3601080"/>
                      <a:ext cx="209520" cy="10080"/>
                    </a:xfrm>
                    <a:prstGeom prst="line">
                      <a:avLst/>
                    </a:prstGeom>
                    <a:ln w="19050">
                      <a:solidFill>
                        <a:srgbClr val="60CA00"/>
                      </a:solidFill>
                    </a:ln>
                  </p:spPr>
                  <p:style>
                    <a:lnRef idx="1">
                      <a:schemeClr val="accent1"/>
                    </a:lnRef>
                    <a:fillRef idx="0">
                      <a:schemeClr val="accent1"/>
                    </a:fillRef>
                    <a:effectRef idx="0">
                      <a:schemeClr val="accent1"/>
                    </a:effectRef>
                    <a:fontRef idx="minor"/>
                  </p:style>
                </p:sp>
              </p:grpSp>
              <p:sp>
                <p:nvSpPr>
                  <p:cNvPr id="119" name="Straight Connector 10"/>
                  <p:cNvSpPr/>
                  <p:nvPr/>
                </p:nvSpPr>
                <p:spPr>
                  <a:xfrm flipH="1">
                    <a:off x="3215880" y="2107080"/>
                    <a:ext cx="1550160" cy="1128600"/>
                  </a:xfrm>
                  <a:prstGeom prst="line">
                    <a:avLst/>
                  </a:prstGeom>
                  <a:ln w="28575">
                    <a:solidFill>
                      <a:srgbClr val="FFFFFF">
                        <a:lumMod val="75000"/>
                      </a:srgbClr>
                    </a:solidFill>
                  </a:ln>
                </p:spPr>
                <p:style>
                  <a:lnRef idx="1">
                    <a:schemeClr val="accent1"/>
                  </a:lnRef>
                  <a:fillRef idx="0">
                    <a:schemeClr val="accent1"/>
                  </a:fillRef>
                  <a:effectRef idx="0">
                    <a:schemeClr val="accent1"/>
                  </a:effectRef>
                  <a:fontRef idx="minor"/>
                </p:style>
              </p:sp>
              <p:sp>
                <p:nvSpPr>
                  <p:cNvPr id="120" name="Straight Connector 11"/>
                  <p:cNvSpPr/>
                  <p:nvPr/>
                </p:nvSpPr>
                <p:spPr>
                  <a:xfrm flipH="1">
                    <a:off x="4465440" y="2668680"/>
                    <a:ext cx="822600" cy="730440"/>
                  </a:xfrm>
                  <a:prstGeom prst="line">
                    <a:avLst/>
                  </a:prstGeom>
                  <a:ln w="28575">
                    <a:solidFill>
                      <a:srgbClr val="FFFFFF">
                        <a:lumMod val="75000"/>
                      </a:srgbClr>
                    </a:solidFill>
                  </a:ln>
                </p:spPr>
                <p:style>
                  <a:lnRef idx="1">
                    <a:schemeClr val="accent1"/>
                  </a:lnRef>
                  <a:fillRef idx="0">
                    <a:schemeClr val="accent1"/>
                  </a:fillRef>
                  <a:effectRef idx="0">
                    <a:schemeClr val="accent1"/>
                  </a:effectRef>
                  <a:fontRef idx="minor"/>
                </p:style>
              </p:sp>
              <p:sp>
                <p:nvSpPr>
                  <p:cNvPr id="121" name="TextBox 13"/>
                  <p:cNvSpPr/>
                  <p:nvPr/>
                </p:nvSpPr>
                <p:spPr>
                  <a:xfrm>
                    <a:off x="4268160" y="1853280"/>
                    <a:ext cx="614520" cy="144000"/>
                  </a:xfrm>
                  <a:prstGeom prst="rect">
                    <a:avLst/>
                  </a:prstGeom>
                  <a:noFill/>
                  <a:ln w="0">
                    <a:noFill/>
                  </a:ln>
                </p:spPr>
                <p:style>
                  <a:lnRef idx="0">
                    <a:scrgbClr r="0" g="0" b="0"/>
                  </a:lnRef>
                  <a:fillRef idx="0">
                    <a:scrgbClr r="0" g="0" b="0"/>
                  </a:fillRef>
                  <a:effectRef idx="0">
                    <a:scrgbClr r="0" g="0" b="0"/>
                  </a:effectRef>
                  <a:fontRef idx="minor"/>
                </p:style>
                <p:txBody>
                  <a:bodyPr lIns="0" tIns="0" rIns="0" bIns="0" anchor="t">
                    <a:spAutoFit/>
                  </a:bodyPr>
                  <a:lstStyle/>
                  <a:p>
                    <a:pPr algn="r">
                      <a:lnSpc>
                        <a:spcPct val="90000"/>
                      </a:lnSpc>
                      <a:buNone/>
                    </a:pPr>
                    <a:r>
                      <a:rPr lang="en-US" sz="1050" b="0" strike="noStrike" spc="-1">
                        <a:solidFill>
                          <a:srgbClr val="A6A6A6"/>
                        </a:solidFill>
                        <a:latin typeface="Calibri"/>
                      </a:rPr>
                      <a:t>short-pulse</a:t>
                    </a:r>
                    <a:endParaRPr lang="en-US" sz="1050" b="0" strike="noStrike" spc="-1">
                      <a:latin typeface="Arial"/>
                    </a:endParaRPr>
                  </a:p>
                </p:txBody>
              </p:sp>
              <p:sp>
                <p:nvSpPr>
                  <p:cNvPr id="122" name="TextBox 14"/>
                  <p:cNvSpPr/>
                  <p:nvPr/>
                </p:nvSpPr>
                <p:spPr>
                  <a:xfrm>
                    <a:off x="3813120" y="3370320"/>
                    <a:ext cx="967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A6A6A6"/>
                        </a:solidFill>
                        <a:latin typeface="Calibri"/>
                      </a:rPr>
                      <a:t>long-pulse</a:t>
                    </a:r>
                    <a:endParaRPr lang="en-US" sz="1050" b="0" strike="noStrike" spc="-1">
                      <a:latin typeface="Arial"/>
                    </a:endParaRPr>
                  </a:p>
                </p:txBody>
              </p:sp>
              <p:sp>
                <p:nvSpPr>
                  <p:cNvPr id="123" name="TextBox 15"/>
                  <p:cNvSpPr/>
                  <p:nvPr/>
                </p:nvSpPr>
                <p:spPr>
                  <a:xfrm>
                    <a:off x="3245400" y="4569840"/>
                    <a:ext cx="115344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A6A6A6"/>
                        </a:solidFill>
                        <a:latin typeface="Calibri"/>
                      </a:rPr>
                      <a:t>steady-state</a:t>
                    </a:r>
                    <a:endParaRPr lang="en-US" sz="1050" b="0" strike="noStrike" spc="-1">
                      <a:latin typeface="Arial"/>
                    </a:endParaRPr>
                  </a:p>
                </p:txBody>
              </p:sp>
              <p:sp>
                <p:nvSpPr>
                  <p:cNvPr id="124" name="Straight Connector 12"/>
                  <p:cNvSpPr/>
                  <p:nvPr/>
                </p:nvSpPr>
                <p:spPr>
                  <a:xfrm flipH="1">
                    <a:off x="4346280" y="3529440"/>
                    <a:ext cx="1105920" cy="1131840"/>
                  </a:xfrm>
                  <a:prstGeom prst="line">
                    <a:avLst/>
                  </a:prstGeom>
                  <a:ln w="28575">
                    <a:solidFill>
                      <a:srgbClr val="FFFFFF">
                        <a:lumMod val="75000"/>
                      </a:srgbClr>
                    </a:solidFill>
                  </a:ln>
                </p:spPr>
                <p:style>
                  <a:lnRef idx="1">
                    <a:schemeClr val="accent1"/>
                  </a:lnRef>
                  <a:fillRef idx="0">
                    <a:schemeClr val="accent1"/>
                  </a:fillRef>
                  <a:effectRef idx="0">
                    <a:schemeClr val="accent1"/>
                  </a:effectRef>
                  <a:fontRef idx="minor"/>
                </p:style>
              </p:sp>
            </p:grpSp>
            <p:sp>
              <p:nvSpPr>
                <p:cNvPr id="125" name="Straight Connector 62"/>
                <p:cNvSpPr/>
                <p:nvPr/>
              </p:nvSpPr>
              <p:spPr>
                <a:xfrm>
                  <a:off x="2678040" y="4329000"/>
                  <a:ext cx="1158120" cy="513000"/>
                </a:xfrm>
                <a:prstGeom prst="line">
                  <a:avLst/>
                </a:prstGeom>
                <a:ln>
                  <a:solidFill>
                    <a:srgbClr val="FFC000">
                      <a:alpha val="40000"/>
                    </a:srgbClr>
                  </a:solidFill>
                  <a:prstDash val="dash"/>
                </a:ln>
              </p:spPr>
              <p:style>
                <a:lnRef idx="1">
                  <a:schemeClr val="accent1"/>
                </a:lnRef>
                <a:fillRef idx="0">
                  <a:schemeClr val="accent1"/>
                </a:fillRef>
                <a:effectRef idx="0">
                  <a:schemeClr val="accent1"/>
                </a:effectRef>
                <a:fontRef idx="minor"/>
              </p:style>
            </p:sp>
            <p:sp>
              <p:nvSpPr>
                <p:cNvPr id="126" name="TextBox 65"/>
                <p:cNvSpPr/>
                <p:nvPr/>
              </p:nvSpPr>
              <p:spPr>
                <a:xfrm>
                  <a:off x="5447880" y="2271600"/>
                  <a:ext cx="639720" cy="2545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GB" sz="1200" b="1" strike="noStrike" spc="-1">
                      <a:solidFill>
                        <a:srgbClr val="60CA00"/>
                      </a:solidFill>
                      <a:latin typeface="Calibri"/>
                    </a:rPr>
                    <a:t>8⋅10</a:t>
                  </a:r>
                  <a:r>
                    <a:rPr lang="en-GB" sz="1200" b="1" strike="noStrike" spc="-1" baseline="30000">
                      <a:solidFill>
                        <a:srgbClr val="60CA00"/>
                      </a:solidFill>
                      <a:latin typeface="Calibri"/>
                    </a:rPr>
                    <a:t>14</a:t>
                  </a:r>
                  <a:endParaRPr lang="en-US" sz="1200" b="0" strike="noStrike" spc="-1">
                    <a:latin typeface="Arial"/>
                  </a:endParaRPr>
                </a:p>
              </p:txBody>
            </p:sp>
            <p:sp>
              <p:nvSpPr>
                <p:cNvPr id="127" name="Straight Arrow Connector 69"/>
                <p:cNvSpPr/>
                <p:nvPr/>
              </p:nvSpPr>
              <p:spPr>
                <a:xfrm flipV="1">
                  <a:off x="4750560" y="1816920"/>
                  <a:ext cx="412200" cy="299160"/>
                </a:xfrm>
                <a:custGeom>
                  <a:avLst/>
                  <a:gdLst/>
                  <a:ahLst/>
                  <a:cxnLst/>
                  <a:rect l="l" t="t" r="r" b="b"/>
                  <a:pathLst>
                    <a:path w="21600" h="21600">
                      <a:moveTo>
                        <a:pt x="0" y="0"/>
                      </a:moveTo>
                      <a:lnTo>
                        <a:pt x="21600" y="21600"/>
                      </a:lnTo>
                    </a:path>
                  </a:pathLst>
                </a:custGeom>
                <a:noFill/>
                <a:ln w="28575">
                  <a:solidFill>
                    <a:srgbClr val="FFFFFF">
                      <a:lumMod val="50000"/>
                      <a:alpha val="60000"/>
                    </a:srgbClr>
                  </a:solidFill>
                  <a:prstDash val="dash"/>
                </a:ln>
              </p:spPr>
              <p:style>
                <a:lnRef idx="1">
                  <a:schemeClr val="accent1"/>
                </a:lnRef>
                <a:fillRef idx="0">
                  <a:schemeClr val="accent1"/>
                </a:fillRef>
                <a:effectRef idx="0">
                  <a:schemeClr val="accent1"/>
                </a:effectRef>
                <a:fontRef idx="minor"/>
              </p:style>
            </p:sp>
            <p:sp>
              <p:nvSpPr>
                <p:cNvPr id="128" name="TextBox 72"/>
                <p:cNvSpPr/>
                <p:nvPr/>
              </p:nvSpPr>
              <p:spPr>
                <a:xfrm>
                  <a:off x="4429440" y="1571040"/>
                  <a:ext cx="927360" cy="25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de-DE" sz="1200" b="1" strike="noStrike" spc="-1">
                      <a:solidFill>
                        <a:srgbClr val="FF0000"/>
                      </a:solidFill>
                      <a:latin typeface="Calibri"/>
                    </a:rPr>
                    <a:t>NEPTUNE:</a:t>
                  </a:r>
                  <a:endParaRPr lang="en-US" sz="1200" b="0" strike="noStrike" spc="-1">
                    <a:latin typeface="Arial"/>
                  </a:endParaRPr>
                </a:p>
              </p:txBody>
            </p:sp>
            <p:sp>
              <p:nvSpPr>
                <p:cNvPr id="129" name="TextBox 71"/>
                <p:cNvSpPr/>
                <p:nvPr/>
              </p:nvSpPr>
              <p:spPr>
                <a:xfrm>
                  <a:off x="5123160" y="1571040"/>
                  <a:ext cx="888840" cy="25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GB" sz="1200" b="1" strike="noStrike" spc="-1">
                      <a:solidFill>
                        <a:srgbClr val="FF0000"/>
                      </a:solidFill>
                      <a:latin typeface="Calibri"/>
                    </a:rPr>
                    <a:t>7⋅10</a:t>
                  </a:r>
                  <a:r>
                    <a:rPr lang="en-GB" sz="1200" b="1" strike="noStrike" spc="-1" baseline="30000">
                      <a:solidFill>
                        <a:srgbClr val="FF0000"/>
                      </a:solidFill>
                      <a:latin typeface="Calibri"/>
                    </a:rPr>
                    <a:t>15</a:t>
                  </a:r>
                  <a:endParaRPr lang="en-US" sz="1200" b="0" strike="noStrike" spc="-1">
                    <a:latin typeface="Arial"/>
                  </a:endParaRPr>
                </a:p>
              </p:txBody>
            </p:sp>
          </p:grpSp>
          <p:sp>
            <p:nvSpPr>
              <p:cNvPr id="130" name="Oval 96"/>
              <p:cNvSpPr/>
              <p:nvPr/>
            </p:nvSpPr>
            <p:spPr>
              <a:xfrm flipH="1">
                <a:off x="5288760" y="3629160"/>
                <a:ext cx="71640" cy="71640"/>
              </a:xfrm>
              <a:prstGeom prst="ellipse">
                <a:avLst/>
              </a:prstGeom>
              <a:noFill/>
              <a:ln w="19050">
                <a:solidFill>
                  <a:srgbClr val="60CA00"/>
                </a:solidFill>
                <a:miter/>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131" name="TextBox 97"/>
              <p:cNvSpPr/>
              <p:nvPr/>
            </p:nvSpPr>
            <p:spPr>
              <a:xfrm>
                <a:off x="5242680" y="3691440"/>
                <a:ext cx="805680" cy="254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GB" sz="1200" b="1" strike="noStrike" spc="-1">
                    <a:solidFill>
                      <a:srgbClr val="60CA00"/>
                    </a:solidFill>
                    <a:latin typeface="Calibri"/>
                  </a:rPr>
                  <a:t>PIK</a:t>
                </a:r>
                <a:endParaRPr lang="en-US" sz="1200" b="0" strike="noStrike" spc="-1">
                  <a:latin typeface="Arial"/>
                </a:endParaRPr>
              </a:p>
            </p:txBody>
          </p:sp>
          <p:sp>
            <p:nvSpPr>
              <p:cNvPr id="132" name="Oval 103"/>
              <p:cNvSpPr/>
              <p:nvPr/>
            </p:nvSpPr>
            <p:spPr>
              <a:xfrm flipH="1">
                <a:off x="4042080" y="2878200"/>
                <a:ext cx="82080" cy="82080"/>
              </a:xfrm>
              <a:prstGeom prst="ellipse">
                <a:avLst/>
              </a:prstGeom>
              <a:solidFill>
                <a:srgbClr val="FF0000"/>
              </a:solidFill>
              <a:ln w="19050">
                <a:noFill/>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133" name="TextBox 104"/>
              <p:cNvSpPr/>
              <p:nvPr/>
            </p:nvSpPr>
            <p:spPr>
              <a:xfrm>
                <a:off x="4073760" y="2699640"/>
                <a:ext cx="80568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90000"/>
                  </a:lnSpc>
                  <a:buNone/>
                </a:pPr>
                <a:r>
                  <a:rPr lang="en-US" sz="1050" b="1" strike="noStrike" spc="-1">
                    <a:solidFill>
                      <a:srgbClr val="FF0000"/>
                    </a:solidFill>
                    <a:latin typeface="Calibri"/>
                  </a:rPr>
                  <a:t>IBR</a:t>
                </a:r>
                <a:r>
                  <a:rPr lang="de-DE" sz="1050" b="1" strike="noStrike" spc="-1">
                    <a:solidFill>
                      <a:srgbClr val="FF0000"/>
                    </a:solidFill>
                    <a:latin typeface="Calibri"/>
                  </a:rPr>
                  <a:t>-2</a:t>
                </a:r>
                <a:endParaRPr lang="en-US" sz="1050" b="0" strike="noStrike" spc="-1">
                  <a:latin typeface="Arial"/>
                </a:endParaRPr>
              </a:p>
            </p:txBody>
          </p:sp>
          <p:sp>
            <p:nvSpPr>
              <p:cNvPr id="134" name="TextBox 158"/>
              <p:cNvSpPr/>
              <p:nvPr/>
            </p:nvSpPr>
            <p:spPr>
              <a:xfrm>
                <a:off x="3870000" y="2958120"/>
                <a:ext cx="967320" cy="234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90000"/>
                  </a:lnSpc>
                  <a:buNone/>
                </a:pPr>
                <a:r>
                  <a:rPr lang="en-US" sz="1050" b="0" strike="noStrike" spc="-1">
                    <a:solidFill>
                      <a:srgbClr val="FF0000"/>
                    </a:solidFill>
                    <a:latin typeface="Calibri"/>
                  </a:rPr>
                  <a:t>long-pulse</a:t>
                </a:r>
                <a:endParaRPr lang="en-US" sz="1050" b="0" strike="noStrike" spc="-1">
                  <a:latin typeface="Arial"/>
                </a:endParaRPr>
              </a:p>
            </p:txBody>
          </p:sp>
          <p:sp>
            <p:nvSpPr>
              <p:cNvPr id="135" name="Oval 122"/>
              <p:cNvSpPr/>
              <p:nvPr/>
            </p:nvSpPr>
            <p:spPr>
              <a:xfrm flipH="1">
                <a:off x="5092200" y="1856160"/>
                <a:ext cx="82080" cy="82080"/>
              </a:xfrm>
              <a:prstGeom prst="ellipse">
                <a:avLst/>
              </a:prstGeom>
              <a:noFill/>
              <a:ln w="19050">
                <a:solidFill>
                  <a:srgbClr val="FF0000"/>
                </a:solidFill>
                <a:miter/>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136" name="Oval 103"/>
              <p:cNvSpPr/>
              <p:nvPr/>
            </p:nvSpPr>
            <p:spPr>
              <a:xfrm flipH="1">
                <a:off x="3551040" y="3043800"/>
                <a:ext cx="90360" cy="90360"/>
              </a:xfrm>
              <a:prstGeom prst="ellipse">
                <a:avLst/>
              </a:prstGeom>
              <a:solidFill>
                <a:schemeClr val="accent2">
                  <a:lumMod val="60000"/>
                  <a:lumOff val="40000"/>
                </a:schemeClr>
              </a:solidFill>
              <a:ln w="19050">
                <a:noFill/>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137" name="Oval 103"/>
              <p:cNvSpPr/>
              <p:nvPr/>
            </p:nvSpPr>
            <p:spPr>
              <a:xfrm flipH="1">
                <a:off x="3931560" y="2513520"/>
                <a:ext cx="90360" cy="90360"/>
              </a:xfrm>
              <a:prstGeom prst="ellipse">
                <a:avLst/>
              </a:prstGeom>
              <a:solidFill>
                <a:srgbClr val="FFBD8D"/>
              </a:solidFill>
              <a:ln w="19050">
                <a:noFill/>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138" name="Oval 103"/>
              <p:cNvSpPr/>
              <p:nvPr/>
            </p:nvSpPr>
            <p:spPr>
              <a:xfrm flipH="1">
                <a:off x="4583160" y="4329360"/>
                <a:ext cx="90360" cy="90360"/>
              </a:xfrm>
              <a:prstGeom prst="ellipse">
                <a:avLst/>
              </a:prstGeom>
              <a:solidFill>
                <a:schemeClr val="bg1"/>
              </a:solidFill>
              <a:ln w="19050">
                <a:noFill/>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grpSp>
        <p:sp>
          <p:nvSpPr>
            <p:cNvPr id="139" name="Oval 103"/>
            <p:cNvSpPr/>
            <p:nvPr/>
          </p:nvSpPr>
          <p:spPr>
            <a:xfrm flipH="1">
              <a:off x="8181000" y="3386880"/>
              <a:ext cx="90360" cy="90360"/>
            </a:xfrm>
            <a:prstGeom prst="ellipse">
              <a:avLst/>
            </a:prstGeom>
            <a:solidFill>
              <a:schemeClr val="accent2">
                <a:lumMod val="60000"/>
                <a:lumOff val="40000"/>
              </a:schemeClr>
            </a:solidFill>
            <a:ln w="19050">
              <a:noFill/>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140" name="Oval 103"/>
            <p:cNvSpPr/>
            <p:nvPr/>
          </p:nvSpPr>
          <p:spPr>
            <a:xfrm flipH="1">
              <a:off x="8748000" y="4468680"/>
              <a:ext cx="90360" cy="90360"/>
            </a:xfrm>
            <a:prstGeom prst="ellipse">
              <a:avLst/>
            </a:prstGeom>
            <a:solidFill>
              <a:schemeClr val="bg1"/>
            </a:solidFill>
            <a:ln w="19050">
              <a:noFill/>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sp>
          <p:nvSpPr>
            <p:cNvPr id="141" name="Oval 103"/>
            <p:cNvSpPr/>
            <p:nvPr/>
          </p:nvSpPr>
          <p:spPr>
            <a:xfrm flipH="1">
              <a:off x="8827560" y="2674440"/>
              <a:ext cx="90360" cy="90360"/>
            </a:xfrm>
            <a:prstGeom prst="ellipse">
              <a:avLst/>
            </a:prstGeom>
            <a:solidFill>
              <a:schemeClr val="accent2">
                <a:lumMod val="60000"/>
                <a:lumOff val="40000"/>
              </a:schemeClr>
            </a:solidFill>
            <a:ln w="19050">
              <a:noFill/>
            </a:ln>
            <a:effectLst>
              <a:outerShdw blurRad="57240" dist="19080" dir="5400000" algn="ctr" rotWithShape="0">
                <a:srgbClr val="000000">
                  <a:alpha val="63000"/>
                </a:srgbClr>
              </a:outerShdw>
            </a:effectLst>
            <a:scene3d>
              <a:camera prst="orthographicFront">
                <a:rot lat="0" lon="0" rev="0"/>
              </a:camera>
              <a:lightRig rig="threePt" dir="t">
                <a:rot lat="0" lon="0" rev="1200000"/>
              </a:lightRig>
            </a:scene3d>
          </p:spPr>
          <p:style>
            <a:lnRef idx="0">
              <a:schemeClr val="accent1"/>
            </a:lnRef>
            <a:fillRef idx="3">
              <a:schemeClr val="accent1"/>
            </a:fillRef>
            <a:effectRef idx="3">
              <a:schemeClr val="accent1"/>
            </a:effectRef>
            <a:fontRef idx="minor"/>
          </p:style>
        </p:sp>
      </p:grpSp>
      <p:sp>
        <p:nvSpPr>
          <p:cNvPr id="142" name="TextBox 5">
            <a:extLst>
              <a:ext uri="{FF2B5EF4-FFF2-40B4-BE49-F238E27FC236}">
                <a16:creationId xmlns:a16="http://schemas.microsoft.com/office/drawing/2014/main" id="{8F6291B1-2739-3F4F-9858-BBE955640B22}"/>
              </a:ext>
            </a:extLst>
          </p:cNvPr>
          <p:cNvSpPr/>
          <p:nvPr/>
        </p:nvSpPr>
        <p:spPr>
          <a:xfrm>
            <a:off x="56148" y="59334"/>
            <a:ext cx="11317705" cy="460211"/>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algn="ctr">
              <a:lnSpc>
                <a:spcPct val="100000"/>
              </a:lnSpc>
              <a:buNone/>
              <a:tabLst>
                <a:tab pos="408240" algn="l"/>
              </a:tabLst>
            </a:pPr>
            <a:r>
              <a:rPr lang="en-US" sz="2400" b="1" strike="noStrike" spc="-1" dirty="0">
                <a:solidFill>
                  <a:srgbClr val="FFFF00"/>
                </a:solidFill>
                <a:latin typeface="Calibri"/>
                <a:ea typeface="DejaVu Sans"/>
              </a:rPr>
              <a:t>Condensed Matter</a:t>
            </a:r>
            <a:r>
              <a:rPr lang="pl-PL" sz="2400" b="1" strike="noStrike" spc="-1" dirty="0">
                <a:solidFill>
                  <a:srgbClr val="FFFF00"/>
                </a:solidFill>
                <a:latin typeface="Calibri"/>
                <a:ea typeface="DejaVu Sans"/>
              </a:rPr>
              <a:t> </a:t>
            </a:r>
            <a:r>
              <a:rPr lang="pl-PL" sz="2400" b="1" strike="noStrike" spc="-1" dirty="0" err="1">
                <a:solidFill>
                  <a:srgbClr val="FFFF00"/>
                </a:solidFill>
                <a:latin typeface="Calibri"/>
                <a:ea typeface="DejaVu Sans"/>
              </a:rPr>
              <a:t>Ph</a:t>
            </a:r>
            <a:r>
              <a:rPr lang="en-US" sz="2400" b="1" spc="-1" dirty="0">
                <a:solidFill>
                  <a:srgbClr val="FFFF00"/>
                </a:solidFill>
                <a:latin typeface="Calibri"/>
                <a:ea typeface="DejaVu Sans"/>
              </a:rPr>
              <a:t>y</a:t>
            </a:r>
            <a:r>
              <a:rPr lang="pl-PL" sz="2400" b="1" strike="noStrike" spc="-1" dirty="0" err="1">
                <a:solidFill>
                  <a:srgbClr val="FFFF00"/>
                </a:solidFill>
                <a:latin typeface="Calibri"/>
                <a:ea typeface="DejaVu Sans"/>
              </a:rPr>
              <a:t>sics</a:t>
            </a:r>
            <a:r>
              <a:rPr lang="pl-PL" sz="2400" b="1" strike="noStrike" spc="-1" dirty="0">
                <a:solidFill>
                  <a:srgbClr val="FFFF00"/>
                </a:solidFill>
                <a:latin typeface="Calibri"/>
                <a:ea typeface="DejaVu Sans"/>
              </a:rPr>
              <a:t>, Neutron </a:t>
            </a:r>
            <a:r>
              <a:rPr lang="pl-PL" sz="2400" b="1" strike="noStrike" spc="-1" dirty="0" err="1">
                <a:solidFill>
                  <a:srgbClr val="FFFF00"/>
                </a:solidFill>
                <a:latin typeface="Calibri"/>
                <a:ea typeface="DejaVu Sans"/>
              </a:rPr>
              <a:t>Physics</a:t>
            </a:r>
            <a:r>
              <a:rPr lang="pl-PL" sz="2400" b="1" strike="noStrike" spc="-1" dirty="0">
                <a:solidFill>
                  <a:srgbClr val="FFFF00"/>
                </a:solidFill>
                <a:latin typeface="Calibri"/>
                <a:ea typeface="DejaVu Sans"/>
              </a:rPr>
              <a:t>. </a:t>
            </a:r>
            <a:r>
              <a:rPr lang="en-US" sz="2400" b="1" spc="-1" dirty="0">
                <a:solidFill>
                  <a:srgbClr val="FFFF00"/>
                </a:solidFill>
                <a:latin typeface="Calibri"/>
              </a:rPr>
              <a:t>Priority research directions in 2024-2030</a:t>
            </a:r>
            <a:endParaRPr lang="en-US" sz="2400" b="0" strike="noStrike" spc="-1" dirty="0">
              <a:solidFill>
                <a:srgbClr val="FFFF00"/>
              </a:solidFill>
              <a:latin typeface="Arial"/>
            </a:endParaRPr>
          </a:p>
        </p:txBody>
      </p:sp>
      <p:sp>
        <p:nvSpPr>
          <p:cNvPr id="143" name="CustomShape 8">
            <a:extLst>
              <a:ext uri="{FF2B5EF4-FFF2-40B4-BE49-F238E27FC236}">
                <a16:creationId xmlns:a16="http://schemas.microsoft.com/office/drawing/2014/main" id="{026E973C-E2EE-9D4E-966E-5EBB6CF53A6A}"/>
              </a:ext>
            </a:extLst>
          </p:cNvPr>
          <p:cNvSpPr/>
          <p:nvPr/>
        </p:nvSpPr>
        <p:spPr>
          <a:xfrm>
            <a:off x="182765" y="1418913"/>
            <a:ext cx="2201698" cy="2248950"/>
          </a:xfrm>
          <a:custGeom>
            <a:avLst/>
            <a:gdLst/>
            <a:ahLst/>
            <a:cxnLst/>
            <a:rect l="l" t="t" r="r" b="b"/>
            <a:pathLst>
              <a:path w="21600" h="21600">
                <a:moveTo>
                  <a:pt x="0" y="0"/>
                </a:moveTo>
                <a:lnTo>
                  <a:pt x="21600" y="0"/>
                </a:lnTo>
                <a:lnTo>
                  <a:pt x="21600" y="21600"/>
                </a:lnTo>
                <a:lnTo>
                  <a:pt x="0" y="21600"/>
                </a:lnTo>
                <a:lnTo>
                  <a:pt x="0" y="0"/>
                </a:lnTo>
                <a:close/>
              </a:path>
            </a:pathLst>
          </a:custGeom>
          <a:noFill/>
          <a:ln>
            <a:noFill/>
          </a:ln>
        </p:spPr>
        <p:style>
          <a:lnRef idx="0">
            <a:scrgbClr r="0" g="0" b="0"/>
          </a:lnRef>
          <a:fillRef idx="0">
            <a:scrgbClr r="0" g="0" b="0"/>
          </a:fillRef>
          <a:effectRef idx="0">
            <a:scrgbClr r="0" g="0" b="0"/>
          </a:effectRef>
          <a:fontRef idx="minor"/>
        </p:style>
        <p:txBody>
          <a:bodyPr wrap="square" lIns="90000" tIns="46800" rIns="90000" bIns="46800">
            <a:spAutoFit/>
          </a:bodyPr>
          <a:lstStyle/>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strike="noStrike" spc="-1" dirty="0">
                <a:solidFill>
                  <a:srgbClr val="C9211E"/>
                </a:solidFill>
                <a:latin typeface="Arial"/>
                <a:ea typeface="Arial"/>
              </a:rPr>
              <a:t>The goal – is to have the BEST neutron source in the world by 2037:</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spc="-1" dirty="0">
                <a:solidFill>
                  <a:srgbClr val="C9211E"/>
                </a:solidFill>
                <a:latin typeface="Arial"/>
              </a:rPr>
              <a:t>7*10^15 (TN)</a:t>
            </a:r>
          </a:p>
          <a:p>
            <a:pPr algn="ctr">
              <a:lnSpc>
                <a:spcPct val="100000"/>
              </a:lnSpc>
              <a:tabLst>
                <a:tab pos="0" algn="l"/>
                <a:tab pos="914400" algn="l"/>
                <a:tab pos="1828800" algn="l"/>
                <a:tab pos="2743200" algn="l"/>
                <a:tab pos="3657600" algn="l"/>
                <a:tab pos="4572000" algn="l"/>
                <a:tab pos="5486400" algn="l"/>
                <a:tab pos="6400800" algn="l"/>
                <a:tab pos="7315200" algn="l"/>
                <a:tab pos="8229600" algn="l"/>
                <a:tab pos="9144000" algn="l"/>
                <a:tab pos="10058400" algn="l"/>
              </a:tabLst>
            </a:pPr>
            <a:r>
              <a:rPr lang="en-GB" sz="2000" b="1" strike="noStrike" spc="-1" dirty="0">
                <a:solidFill>
                  <a:srgbClr val="C9211E"/>
                </a:solidFill>
                <a:latin typeface="Arial"/>
              </a:rPr>
              <a:t>9*10^14 (CN)</a:t>
            </a:r>
            <a:endParaRPr lang="en-CA" sz="2000" b="0" strike="noStrike" spc="-1" dirty="0">
              <a:latin typeface="Arial"/>
            </a:endParaRPr>
          </a:p>
        </p:txBody>
      </p:sp>
    </p:spTree>
    <p:extLst>
      <p:ext uri="{BB962C8B-B14F-4D97-AF65-F5344CB8AC3E}">
        <p14:creationId xmlns:p14="http://schemas.microsoft.com/office/powerpoint/2010/main" val="30571774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Рисунок 4"/>
          <p:cNvPicPr/>
          <p:nvPr/>
        </p:nvPicPr>
        <p:blipFill>
          <a:blip r:embed="rId3"/>
          <a:srcRect t="6516"/>
          <a:stretch/>
        </p:blipFill>
        <p:spPr>
          <a:xfrm>
            <a:off x="299880" y="1164600"/>
            <a:ext cx="11590560" cy="5421240"/>
          </a:xfrm>
          <a:prstGeom prst="rect">
            <a:avLst/>
          </a:prstGeom>
          <a:ln w="0">
            <a:noFill/>
          </a:ln>
        </p:spPr>
      </p:pic>
      <p:pic>
        <p:nvPicPr>
          <p:cNvPr id="227" name="Picture 2"/>
          <p:cNvPicPr/>
          <p:nvPr/>
        </p:nvPicPr>
        <p:blipFill>
          <a:blip r:embed="rId4"/>
          <a:stretch/>
        </p:blipFill>
        <p:spPr>
          <a:xfrm>
            <a:off x="0" y="0"/>
            <a:ext cx="12190680" cy="633600"/>
          </a:xfrm>
          <a:prstGeom prst="rect">
            <a:avLst/>
          </a:prstGeom>
          <a:ln w="0">
            <a:noFill/>
          </a:ln>
        </p:spPr>
      </p:pic>
      <p:sp>
        <p:nvSpPr>
          <p:cNvPr id="228" name="TextBox 5"/>
          <p:cNvSpPr/>
          <p:nvPr/>
        </p:nvSpPr>
        <p:spPr>
          <a:xfrm>
            <a:off x="299880" y="671400"/>
            <a:ext cx="1117944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pl-PL" sz="2400" b="1" strike="noStrike" spc="-1">
                <a:solidFill>
                  <a:srgbClr val="0000FF"/>
                </a:solidFill>
                <a:latin typeface="Calibri"/>
                <a:ea typeface="DejaVu Sans"/>
              </a:rPr>
              <a:t>Road map of the </a:t>
            </a:r>
            <a:r>
              <a:rPr lang="ru-RU" sz="2400" b="1" strike="noStrike" spc="-1">
                <a:solidFill>
                  <a:srgbClr val="0000FF"/>
                </a:solidFill>
                <a:latin typeface="Calibri"/>
                <a:ea typeface="DejaVu Sans"/>
              </a:rPr>
              <a:t>NEPTUNE neutron source (IBR-3)</a:t>
            </a:r>
            <a:r>
              <a:rPr lang="pl-PL" sz="2400" b="1" strike="noStrike" spc="-1">
                <a:solidFill>
                  <a:srgbClr val="0000FF"/>
                </a:solidFill>
                <a:latin typeface="Calibri"/>
                <a:ea typeface="DejaVu Sans"/>
              </a:rPr>
              <a:t> project for 2022-2030</a:t>
            </a:r>
            <a:endParaRPr lang="en-US" sz="2400" b="0" strike="noStrike" spc="-1">
              <a:latin typeface="Arial"/>
            </a:endParaRPr>
          </a:p>
        </p:txBody>
      </p:sp>
    </p:spTree>
    <p:extLst>
      <p:ext uri="{BB962C8B-B14F-4D97-AF65-F5344CB8AC3E}">
        <p14:creationId xmlns:p14="http://schemas.microsoft.com/office/powerpoint/2010/main" val="325382585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 name="Rectangle 5"/>
          <p:cNvSpPr/>
          <p:nvPr/>
        </p:nvSpPr>
        <p:spPr>
          <a:xfrm>
            <a:off x="35747" y="1198362"/>
            <a:ext cx="5796386" cy="175287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ctr" anchorCtr="1">
            <a:spAutoFit/>
          </a:bodyPr>
          <a:lstStyle/>
          <a:p>
            <a:pPr marL="285750" indent="-285750">
              <a:lnSpc>
                <a:spcPct val="100000"/>
              </a:lnSpc>
              <a:buFont typeface="Arial" panose="020B0604020202020204" pitchFamily="34" charset="0"/>
              <a:buChar char="•"/>
              <a:tabLst>
                <a:tab pos="625320" algn="l"/>
              </a:tabLst>
            </a:pPr>
            <a:r>
              <a:rPr lang="en-US" b="0" strike="noStrike" spc="-1" dirty="0">
                <a:solidFill>
                  <a:srgbClr val="000000"/>
                </a:solidFill>
                <a:ea typeface="DejaVu Sans"/>
              </a:rPr>
              <a:t>Condensed Matter Physics and Materials Science</a:t>
            </a:r>
            <a:endParaRPr lang="en-US" b="0" strike="noStrike" spc="-1" dirty="0"/>
          </a:p>
          <a:p>
            <a:pPr marL="285750" indent="-285750">
              <a:lnSpc>
                <a:spcPct val="100000"/>
              </a:lnSpc>
              <a:buFont typeface="Arial" panose="020B0604020202020204" pitchFamily="34" charset="0"/>
              <a:buChar char="•"/>
              <a:tabLst>
                <a:tab pos="625320" algn="l"/>
              </a:tabLst>
            </a:pPr>
            <a:r>
              <a:rPr lang="en-US" b="0" strike="noStrike" spc="-1" dirty="0">
                <a:solidFill>
                  <a:srgbClr val="000000"/>
                </a:solidFill>
                <a:ea typeface="DejaVu Sans"/>
              </a:rPr>
              <a:t>Physics of </a:t>
            </a:r>
            <a:r>
              <a:rPr lang="en-US" b="0" strike="noStrike" spc="-1" dirty="0" err="1">
                <a:solidFill>
                  <a:srgbClr val="000000"/>
                </a:solidFill>
                <a:ea typeface="DejaVu Sans"/>
              </a:rPr>
              <a:t>Nanosystems</a:t>
            </a:r>
            <a:r>
              <a:rPr lang="en-US" b="0" strike="noStrike" spc="-1" dirty="0">
                <a:solidFill>
                  <a:srgbClr val="000000"/>
                </a:solidFill>
                <a:ea typeface="DejaVu Sans"/>
              </a:rPr>
              <a:t> and Nanoscale Phenomena</a:t>
            </a:r>
            <a:endParaRPr lang="en-US" b="0" strike="noStrike" spc="-1" dirty="0"/>
          </a:p>
          <a:p>
            <a:pPr marL="285750" indent="-285750">
              <a:lnSpc>
                <a:spcPct val="100000"/>
              </a:lnSpc>
              <a:buFont typeface="Arial" panose="020B0604020202020204" pitchFamily="34" charset="0"/>
              <a:buChar char="•"/>
              <a:tabLst>
                <a:tab pos="625320" algn="l"/>
              </a:tabLst>
            </a:pPr>
            <a:r>
              <a:rPr lang="en-US" b="0" strike="noStrike" spc="-1" dirty="0">
                <a:solidFill>
                  <a:srgbClr val="000000"/>
                </a:solidFill>
                <a:ea typeface="DejaVu Sans"/>
              </a:rPr>
              <a:t>Physics of Complex Liquids and Polymers</a:t>
            </a:r>
            <a:endParaRPr lang="en-US" b="0" strike="noStrike" spc="-1" dirty="0"/>
          </a:p>
          <a:p>
            <a:pPr marL="285750" indent="-285750">
              <a:lnSpc>
                <a:spcPct val="100000"/>
              </a:lnSpc>
              <a:buFont typeface="Arial" panose="020B0604020202020204" pitchFamily="34" charset="0"/>
              <a:buChar char="•"/>
              <a:tabLst>
                <a:tab pos="625320" algn="l"/>
              </a:tabLst>
            </a:pPr>
            <a:r>
              <a:rPr lang="en-US" b="0" strike="noStrike" spc="-1" dirty="0">
                <a:solidFill>
                  <a:srgbClr val="000000"/>
                </a:solidFill>
                <a:ea typeface="DejaVu Sans"/>
              </a:rPr>
              <a:t>Biophysics and Pharmacology</a:t>
            </a:r>
            <a:endParaRPr lang="en-US" b="0" strike="noStrike" spc="-1" dirty="0"/>
          </a:p>
          <a:p>
            <a:pPr marL="285750" indent="-285750">
              <a:lnSpc>
                <a:spcPct val="100000"/>
              </a:lnSpc>
              <a:buFont typeface="Arial" panose="020B0604020202020204" pitchFamily="34" charset="0"/>
              <a:buChar char="•"/>
              <a:tabLst>
                <a:tab pos="625320" algn="l"/>
              </a:tabLst>
            </a:pPr>
            <a:r>
              <a:rPr lang="en-US" b="0" strike="noStrike" spc="-1" dirty="0">
                <a:solidFill>
                  <a:srgbClr val="000000"/>
                </a:solidFill>
                <a:ea typeface="DejaVu Sans"/>
              </a:rPr>
              <a:t>Applied Materials and Engineering Sciences</a:t>
            </a:r>
            <a:endParaRPr lang="en-US" b="0" strike="noStrike" spc="-1" dirty="0"/>
          </a:p>
        </p:txBody>
      </p:sp>
      <p:grpSp>
        <p:nvGrpSpPr>
          <p:cNvPr id="146" name="Группа 16"/>
          <p:cNvGrpSpPr/>
          <p:nvPr/>
        </p:nvGrpSpPr>
        <p:grpSpPr>
          <a:xfrm>
            <a:off x="52112" y="3490171"/>
            <a:ext cx="1905051" cy="1419727"/>
            <a:chOff x="7319160" y="1379880"/>
            <a:chExt cx="1870560" cy="1294560"/>
          </a:xfrm>
        </p:grpSpPr>
        <p:pic>
          <p:nvPicPr>
            <p:cNvPr id="147" name="Picture 3"/>
            <p:cNvPicPr/>
            <p:nvPr/>
          </p:nvPicPr>
          <p:blipFill>
            <a:blip r:embed="rId3"/>
            <a:stretch/>
          </p:blipFill>
          <p:spPr>
            <a:xfrm>
              <a:off x="7319160" y="1379880"/>
              <a:ext cx="1870560" cy="1294560"/>
            </a:xfrm>
            <a:prstGeom prst="rect">
              <a:avLst/>
            </a:prstGeom>
            <a:ln w="0">
              <a:noFill/>
            </a:ln>
          </p:spPr>
        </p:pic>
        <p:sp>
          <p:nvSpPr>
            <p:cNvPr id="148" name="Прямоугольник 18"/>
            <p:cNvSpPr/>
            <p:nvPr/>
          </p:nvSpPr>
          <p:spPr>
            <a:xfrm>
              <a:off x="7373520" y="1416240"/>
              <a:ext cx="136080" cy="1828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p:style>
        </p:sp>
      </p:grpSp>
      <p:pic>
        <p:nvPicPr>
          <p:cNvPr id="149" name="Picture 23"/>
          <p:cNvPicPr/>
          <p:nvPr/>
        </p:nvPicPr>
        <p:blipFill rotWithShape="1">
          <a:blip r:embed="rId4"/>
          <a:srcRect l="19281" r="17956"/>
          <a:stretch/>
        </p:blipFill>
        <p:spPr>
          <a:xfrm>
            <a:off x="3469105" y="3612009"/>
            <a:ext cx="2245895" cy="1135080"/>
          </a:xfrm>
          <a:prstGeom prst="rect">
            <a:avLst/>
          </a:prstGeom>
          <a:ln w="0">
            <a:noFill/>
          </a:ln>
        </p:spPr>
      </p:pic>
      <p:pic>
        <p:nvPicPr>
          <p:cNvPr id="150" name="Рисунок 20"/>
          <p:cNvPicPr/>
          <p:nvPr/>
        </p:nvPicPr>
        <p:blipFill>
          <a:blip r:embed="rId5">
            <a:extLst>
              <a:ext uri="{BEBA8EAE-BF5A-486C-A8C5-ECC9F3942E4B}">
                <a14:imgProps xmlns:a14="http://schemas.microsoft.com/office/drawing/2010/main">
                  <a14:imgLayer r:embed="rId6">
                    <a14:imgEffect>
                      <a14:sharpenSoften amount="50000"/>
                    </a14:imgEffect>
                  </a14:imgLayer>
                </a14:imgProps>
              </a:ext>
            </a:extLst>
          </a:blip>
          <a:srcRect l="17836" r="21835"/>
          <a:stretch/>
        </p:blipFill>
        <p:spPr>
          <a:xfrm>
            <a:off x="1937497" y="3253998"/>
            <a:ext cx="1318117" cy="1575101"/>
          </a:xfrm>
          <a:prstGeom prst="rect">
            <a:avLst/>
          </a:prstGeom>
          <a:ln w="0">
            <a:noFill/>
          </a:ln>
        </p:spPr>
      </p:pic>
      <p:pic>
        <p:nvPicPr>
          <p:cNvPr id="151" name="Рисунок 22"/>
          <p:cNvPicPr/>
          <p:nvPr/>
        </p:nvPicPr>
        <p:blipFill>
          <a:blip r:embed="rId7"/>
          <a:stretch/>
        </p:blipFill>
        <p:spPr>
          <a:xfrm>
            <a:off x="3258129" y="5069471"/>
            <a:ext cx="2198730" cy="1307266"/>
          </a:xfrm>
          <a:prstGeom prst="rect">
            <a:avLst/>
          </a:prstGeom>
          <a:ln w="0">
            <a:noFill/>
          </a:ln>
        </p:spPr>
      </p:pic>
      <p:pic>
        <p:nvPicPr>
          <p:cNvPr id="152" name="Рисунок 24"/>
          <p:cNvPicPr/>
          <p:nvPr/>
        </p:nvPicPr>
        <p:blipFill>
          <a:blip r:embed="rId8">
            <a:extLst>
              <a:ext uri="{BEBA8EAE-BF5A-486C-A8C5-ECC9F3942E4B}">
                <a14:imgProps xmlns:a14="http://schemas.microsoft.com/office/drawing/2010/main">
                  <a14:imgLayer r:embed="rId9">
                    <a14:imgEffect>
                      <a14:saturation sat="400000"/>
                    </a14:imgEffect>
                  </a14:imgLayer>
                </a14:imgProps>
              </a:ext>
            </a:extLst>
          </a:blip>
          <a:stretch/>
        </p:blipFill>
        <p:spPr>
          <a:xfrm>
            <a:off x="138901" y="5220232"/>
            <a:ext cx="2772484" cy="909879"/>
          </a:xfrm>
          <a:prstGeom prst="rect">
            <a:avLst/>
          </a:prstGeom>
          <a:ln w="0">
            <a:noFill/>
          </a:ln>
        </p:spPr>
      </p:pic>
      <p:sp>
        <p:nvSpPr>
          <p:cNvPr id="153" name="TextBox 4"/>
          <p:cNvSpPr/>
          <p:nvPr/>
        </p:nvSpPr>
        <p:spPr>
          <a:xfrm>
            <a:off x="3108447" y="671255"/>
            <a:ext cx="6260585" cy="42943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a:lnSpc>
                <a:spcPct val="100000"/>
              </a:lnSpc>
              <a:buNone/>
              <a:tabLst>
                <a:tab pos="625320" algn="l"/>
              </a:tabLst>
            </a:pPr>
            <a:r>
              <a:rPr lang="en-US" sz="2200" b="1" strike="noStrike" spc="-1" dirty="0">
                <a:solidFill>
                  <a:srgbClr val="0000FF"/>
                </a:solidFill>
                <a:latin typeface="Calibri"/>
                <a:ea typeface="DejaVu Sans"/>
              </a:rPr>
              <a:t> NEUTRON RESEARCH, OPTICAL RESEARCH of CM</a:t>
            </a:r>
            <a:endParaRPr lang="en-US" sz="2200" b="0" strike="noStrike" spc="-1" dirty="0">
              <a:latin typeface="Arial"/>
            </a:endParaRPr>
          </a:p>
        </p:txBody>
      </p:sp>
      <p:sp>
        <p:nvSpPr>
          <p:cNvPr id="11" name="TextBox 5">
            <a:extLst>
              <a:ext uri="{FF2B5EF4-FFF2-40B4-BE49-F238E27FC236}">
                <a16:creationId xmlns:a16="http://schemas.microsoft.com/office/drawing/2014/main" id="{0DBE6894-310E-0B40-B3F5-750652E99338}"/>
              </a:ext>
            </a:extLst>
          </p:cNvPr>
          <p:cNvSpPr/>
          <p:nvPr/>
        </p:nvSpPr>
        <p:spPr>
          <a:xfrm>
            <a:off x="56147" y="28478"/>
            <a:ext cx="11317705" cy="460211"/>
          </a:xfrm>
          <a:prstGeom prst="rect">
            <a:avLst/>
          </a:prstGeom>
          <a:solidFill>
            <a:schemeClr val="accent1"/>
          </a:solid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algn="ctr">
              <a:lnSpc>
                <a:spcPct val="100000"/>
              </a:lnSpc>
              <a:buNone/>
              <a:tabLst>
                <a:tab pos="408240" algn="l"/>
              </a:tabLst>
            </a:pPr>
            <a:r>
              <a:rPr lang="en-US" sz="2400" b="1" strike="noStrike" spc="-1" dirty="0">
                <a:solidFill>
                  <a:srgbClr val="FFFF00"/>
                </a:solidFill>
                <a:latin typeface="Calibri"/>
                <a:ea typeface="DejaVu Sans"/>
              </a:rPr>
              <a:t>Condensed Matter</a:t>
            </a:r>
            <a:r>
              <a:rPr lang="pl-PL" sz="2400" b="1" strike="noStrike" spc="-1" dirty="0">
                <a:solidFill>
                  <a:srgbClr val="FFFF00"/>
                </a:solidFill>
                <a:latin typeface="Calibri"/>
                <a:ea typeface="DejaVu Sans"/>
              </a:rPr>
              <a:t> </a:t>
            </a:r>
            <a:r>
              <a:rPr lang="pl-PL" sz="2400" b="1" strike="noStrike" spc="-1" dirty="0" err="1">
                <a:solidFill>
                  <a:srgbClr val="FFFF00"/>
                </a:solidFill>
                <a:latin typeface="Calibri"/>
                <a:ea typeface="DejaVu Sans"/>
              </a:rPr>
              <a:t>Ph</a:t>
            </a:r>
            <a:r>
              <a:rPr lang="en-US" sz="2400" b="1" spc="-1" dirty="0">
                <a:solidFill>
                  <a:srgbClr val="FFFF00"/>
                </a:solidFill>
                <a:latin typeface="Calibri"/>
                <a:ea typeface="DejaVu Sans"/>
              </a:rPr>
              <a:t>y</a:t>
            </a:r>
            <a:r>
              <a:rPr lang="pl-PL" sz="2400" b="1" strike="noStrike" spc="-1" dirty="0" err="1">
                <a:solidFill>
                  <a:srgbClr val="FFFF00"/>
                </a:solidFill>
                <a:latin typeface="Calibri"/>
                <a:ea typeface="DejaVu Sans"/>
              </a:rPr>
              <a:t>sics</a:t>
            </a:r>
            <a:r>
              <a:rPr lang="pl-PL" sz="2400" b="1" strike="noStrike" spc="-1" dirty="0">
                <a:solidFill>
                  <a:srgbClr val="FFFF00"/>
                </a:solidFill>
                <a:latin typeface="Calibri"/>
                <a:ea typeface="DejaVu Sans"/>
              </a:rPr>
              <a:t>, Neutron </a:t>
            </a:r>
            <a:r>
              <a:rPr lang="pl-PL" sz="2400" b="1" strike="noStrike" spc="-1" dirty="0" err="1">
                <a:solidFill>
                  <a:srgbClr val="FFFF00"/>
                </a:solidFill>
                <a:latin typeface="Calibri"/>
                <a:ea typeface="DejaVu Sans"/>
              </a:rPr>
              <a:t>Physics</a:t>
            </a:r>
            <a:r>
              <a:rPr lang="pl-PL" sz="2400" b="1" strike="noStrike" spc="-1" dirty="0">
                <a:solidFill>
                  <a:srgbClr val="FFFF00"/>
                </a:solidFill>
                <a:latin typeface="Calibri"/>
                <a:ea typeface="DejaVu Sans"/>
              </a:rPr>
              <a:t>. </a:t>
            </a:r>
            <a:r>
              <a:rPr lang="en-US" sz="2400" b="1" spc="-1" dirty="0">
                <a:solidFill>
                  <a:srgbClr val="FFFF00"/>
                </a:solidFill>
                <a:latin typeface="Calibri"/>
              </a:rPr>
              <a:t>Priority research directions in 2024-2030</a:t>
            </a:r>
            <a:endParaRPr lang="en-US" sz="2400" b="0" strike="noStrike" spc="-1" dirty="0">
              <a:solidFill>
                <a:srgbClr val="FFFF00"/>
              </a:solidFill>
              <a:latin typeface="Arial"/>
            </a:endParaRPr>
          </a:p>
        </p:txBody>
      </p:sp>
      <p:sp>
        <p:nvSpPr>
          <p:cNvPr id="12" name="TextBox 7">
            <a:extLst>
              <a:ext uri="{FF2B5EF4-FFF2-40B4-BE49-F238E27FC236}">
                <a16:creationId xmlns:a16="http://schemas.microsoft.com/office/drawing/2014/main" id="{90955DE5-6BB3-8F49-A4D4-65BA1FEC80A1}"/>
              </a:ext>
            </a:extLst>
          </p:cNvPr>
          <p:cNvSpPr/>
          <p:nvPr/>
        </p:nvSpPr>
        <p:spPr>
          <a:xfrm>
            <a:off x="6113225" y="1291140"/>
            <a:ext cx="6055895" cy="101420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a:lnSpc>
                <a:spcPct val="100000"/>
              </a:lnSpc>
              <a:buNone/>
              <a:tabLst>
                <a:tab pos="408240" algn="l"/>
              </a:tabLst>
            </a:pPr>
            <a:r>
              <a:rPr lang="en-US" strike="noStrike" spc="-1" dirty="0">
                <a:latin typeface="Arial"/>
                <a:ea typeface="DejaVu Sans"/>
              </a:rPr>
              <a:t>Vibrational spectroscopy &amp; microscopy: Raman and FT-IR</a:t>
            </a:r>
          </a:p>
          <a:p>
            <a:pPr>
              <a:lnSpc>
                <a:spcPct val="100000"/>
              </a:lnSpc>
              <a:buNone/>
              <a:tabLst>
                <a:tab pos="408240" algn="l"/>
              </a:tabLst>
            </a:pPr>
            <a:r>
              <a:rPr lang="en-US" sz="1400" spc="-1" dirty="0">
                <a:solidFill>
                  <a:srgbClr val="C00000"/>
                </a:solidFill>
              </a:rPr>
              <a:t>CARS:</a:t>
            </a:r>
            <a:r>
              <a:rPr lang="en-US" sz="1400" spc="-1" dirty="0">
                <a:solidFill>
                  <a:srgbClr val="002060"/>
                </a:solidFill>
              </a:rPr>
              <a:t> </a:t>
            </a:r>
            <a:r>
              <a:rPr lang="en-US" sz="1400" spc="-1" dirty="0">
                <a:solidFill>
                  <a:srgbClr val="C00000"/>
                </a:solidFill>
              </a:rPr>
              <a:t>C</a:t>
            </a:r>
            <a:r>
              <a:rPr lang="en-US" sz="1400" spc="-1" dirty="0">
                <a:solidFill>
                  <a:srgbClr val="000000"/>
                </a:solidFill>
              </a:rPr>
              <a:t>oherent</a:t>
            </a:r>
            <a:r>
              <a:rPr lang="en-US" sz="1400" spc="-1" dirty="0">
                <a:solidFill>
                  <a:srgbClr val="002060"/>
                </a:solidFill>
              </a:rPr>
              <a:t> </a:t>
            </a:r>
            <a:r>
              <a:rPr lang="en-US" sz="1400" spc="-1" dirty="0" err="1">
                <a:solidFill>
                  <a:srgbClr val="C00000"/>
                </a:solidFill>
              </a:rPr>
              <a:t>a</a:t>
            </a:r>
            <a:r>
              <a:rPr lang="en-US" sz="1400" spc="-1" dirty="0" err="1">
                <a:solidFill>
                  <a:srgbClr val="000000"/>
                </a:solidFill>
              </a:rPr>
              <a:t>ntiStokes</a:t>
            </a:r>
            <a:r>
              <a:rPr lang="en-US" sz="1400" spc="-1" dirty="0">
                <a:solidFill>
                  <a:srgbClr val="002060"/>
                </a:solidFill>
              </a:rPr>
              <a:t> </a:t>
            </a:r>
            <a:r>
              <a:rPr lang="en-US" sz="1400" spc="-1" dirty="0">
                <a:solidFill>
                  <a:srgbClr val="C00000"/>
                </a:solidFill>
              </a:rPr>
              <a:t>R</a:t>
            </a:r>
            <a:r>
              <a:rPr lang="en-US" sz="1400" spc="-1" dirty="0">
                <a:solidFill>
                  <a:srgbClr val="000000"/>
                </a:solidFill>
              </a:rPr>
              <a:t>aman</a:t>
            </a:r>
            <a:r>
              <a:rPr lang="en-US" sz="1400" spc="-1" dirty="0">
                <a:solidFill>
                  <a:srgbClr val="002060"/>
                </a:solidFill>
              </a:rPr>
              <a:t> </a:t>
            </a:r>
            <a:r>
              <a:rPr lang="en-US" sz="1400" spc="-1" dirty="0">
                <a:solidFill>
                  <a:srgbClr val="000000"/>
                </a:solidFill>
              </a:rPr>
              <a:t>using </a:t>
            </a:r>
            <a:r>
              <a:rPr lang="en-US" sz="1400" spc="-1" dirty="0" err="1">
                <a:solidFill>
                  <a:srgbClr val="000000"/>
                </a:solidFill>
              </a:rPr>
              <a:t>ps</a:t>
            </a:r>
            <a:r>
              <a:rPr lang="en-US" sz="1400" spc="-1" dirty="0">
                <a:solidFill>
                  <a:srgbClr val="000000"/>
                </a:solidFill>
              </a:rPr>
              <a:t> lasers</a:t>
            </a:r>
            <a:endParaRPr lang="en-US" sz="1400" spc="-1" dirty="0"/>
          </a:p>
          <a:p>
            <a:pPr>
              <a:lnSpc>
                <a:spcPct val="100000"/>
              </a:lnSpc>
              <a:buNone/>
              <a:tabLst>
                <a:tab pos="408240" algn="l"/>
              </a:tabLst>
            </a:pPr>
            <a:r>
              <a:rPr lang="en-US" sz="1400" spc="-1" dirty="0">
                <a:solidFill>
                  <a:srgbClr val="C00000"/>
                </a:solidFill>
              </a:rPr>
              <a:t>SERS:</a:t>
            </a:r>
            <a:r>
              <a:rPr lang="en-US" sz="1400" spc="-1" dirty="0">
                <a:solidFill>
                  <a:srgbClr val="002060"/>
                </a:solidFill>
              </a:rPr>
              <a:t> </a:t>
            </a:r>
            <a:r>
              <a:rPr lang="en-US" sz="1400" spc="-1" dirty="0">
                <a:solidFill>
                  <a:srgbClr val="C00000"/>
                </a:solidFill>
              </a:rPr>
              <a:t>S</a:t>
            </a:r>
            <a:r>
              <a:rPr lang="en-US" sz="1400" spc="-1" dirty="0">
                <a:solidFill>
                  <a:srgbClr val="000000"/>
                </a:solidFill>
              </a:rPr>
              <a:t>urface</a:t>
            </a:r>
            <a:r>
              <a:rPr lang="en-US" sz="1400" spc="-1" dirty="0">
                <a:solidFill>
                  <a:srgbClr val="002060"/>
                </a:solidFill>
              </a:rPr>
              <a:t>-</a:t>
            </a:r>
            <a:r>
              <a:rPr lang="en-US" sz="1400" spc="-1" dirty="0">
                <a:solidFill>
                  <a:srgbClr val="C00000"/>
                </a:solidFill>
              </a:rPr>
              <a:t>e</a:t>
            </a:r>
            <a:r>
              <a:rPr lang="en-US" sz="1400" spc="-1" dirty="0">
                <a:solidFill>
                  <a:srgbClr val="000000"/>
                </a:solidFill>
              </a:rPr>
              <a:t>nhanced</a:t>
            </a:r>
            <a:r>
              <a:rPr lang="en-US" sz="1400" spc="-1" dirty="0">
                <a:solidFill>
                  <a:srgbClr val="002060"/>
                </a:solidFill>
              </a:rPr>
              <a:t> </a:t>
            </a:r>
            <a:r>
              <a:rPr lang="en-US" sz="1400" spc="-1" dirty="0">
                <a:solidFill>
                  <a:srgbClr val="C00000"/>
                </a:solidFill>
              </a:rPr>
              <a:t>R</a:t>
            </a:r>
            <a:r>
              <a:rPr lang="en-US" sz="1400" spc="-1" dirty="0">
                <a:solidFill>
                  <a:srgbClr val="000000"/>
                </a:solidFill>
              </a:rPr>
              <a:t>aman</a:t>
            </a:r>
            <a:r>
              <a:rPr lang="en-US" sz="1400" spc="-1" dirty="0">
                <a:solidFill>
                  <a:srgbClr val="002060"/>
                </a:solidFill>
              </a:rPr>
              <a:t> </a:t>
            </a:r>
            <a:r>
              <a:rPr lang="en-US" sz="1400" spc="-1" dirty="0">
                <a:solidFill>
                  <a:srgbClr val="000000"/>
                </a:solidFill>
              </a:rPr>
              <a:t>– a few molecules sensitivity</a:t>
            </a:r>
            <a:endParaRPr lang="en-US" sz="1400" spc="-1" dirty="0"/>
          </a:p>
          <a:p>
            <a:pPr>
              <a:lnSpc>
                <a:spcPct val="100000"/>
              </a:lnSpc>
              <a:buNone/>
              <a:tabLst>
                <a:tab pos="408240" algn="l"/>
              </a:tabLst>
            </a:pPr>
            <a:r>
              <a:rPr lang="en-US" sz="1400" spc="-1" dirty="0">
                <a:solidFill>
                  <a:srgbClr val="C00000"/>
                </a:solidFill>
              </a:rPr>
              <a:t>SECARS:</a:t>
            </a:r>
            <a:r>
              <a:rPr lang="en-US" sz="1400" spc="-1" dirty="0">
                <a:solidFill>
                  <a:srgbClr val="002060"/>
                </a:solidFill>
              </a:rPr>
              <a:t> </a:t>
            </a:r>
            <a:r>
              <a:rPr lang="en-US" sz="1400" spc="-1" dirty="0">
                <a:solidFill>
                  <a:srgbClr val="C00000"/>
                </a:solidFill>
              </a:rPr>
              <a:t>S</a:t>
            </a:r>
            <a:r>
              <a:rPr lang="en-US" sz="1400" spc="-1" dirty="0">
                <a:solidFill>
                  <a:srgbClr val="000000"/>
                </a:solidFill>
              </a:rPr>
              <a:t>urface</a:t>
            </a:r>
            <a:r>
              <a:rPr lang="en-US" sz="1400" spc="-1" dirty="0">
                <a:solidFill>
                  <a:srgbClr val="002060"/>
                </a:solidFill>
              </a:rPr>
              <a:t>-</a:t>
            </a:r>
            <a:r>
              <a:rPr lang="en-US" sz="1400" spc="-1" dirty="0">
                <a:solidFill>
                  <a:srgbClr val="C00000"/>
                </a:solidFill>
              </a:rPr>
              <a:t>e</a:t>
            </a:r>
            <a:r>
              <a:rPr lang="en-US" sz="1400" spc="-1" dirty="0">
                <a:solidFill>
                  <a:srgbClr val="000000"/>
                </a:solidFill>
              </a:rPr>
              <a:t>nhanced</a:t>
            </a:r>
            <a:r>
              <a:rPr lang="en-US" sz="1400" spc="-1" dirty="0">
                <a:solidFill>
                  <a:srgbClr val="002060"/>
                </a:solidFill>
              </a:rPr>
              <a:t> </a:t>
            </a:r>
            <a:r>
              <a:rPr lang="en-US" sz="1400" spc="-1" dirty="0">
                <a:solidFill>
                  <a:srgbClr val="000000"/>
                </a:solidFill>
              </a:rPr>
              <a:t>CARS</a:t>
            </a:r>
            <a:endParaRPr lang="en-US" sz="1600" spc="-1" dirty="0"/>
          </a:p>
        </p:txBody>
      </p:sp>
      <p:pic>
        <p:nvPicPr>
          <p:cNvPr id="13" name="Picture 4">
            <a:extLst>
              <a:ext uri="{FF2B5EF4-FFF2-40B4-BE49-F238E27FC236}">
                <a16:creationId xmlns:a16="http://schemas.microsoft.com/office/drawing/2014/main" id="{A37331A0-4BD8-8842-8296-182197496DB5}"/>
              </a:ext>
            </a:extLst>
          </p:cNvPr>
          <p:cNvPicPr/>
          <p:nvPr/>
        </p:nvPicPr>
        <p:blipFill>
          <a:blip r:embed="rId10"/>
          <a:stretch/>
        </p:blipFill>
        <p:spPr>
          <a:xfrm>
            <a:off x="6523270" y="2430848"/>
            <a:ext cx="3012099" cy="1355547"/>
          </a:xfrm>
          <a:prstGeom prst="rect">
            <a:avLst/>
          </a:prstGeom>
          <a:ln w="9525">
            <a:solidFill>
              <a:srgbClr val="000000"/>
            </a:solidFill>
            <a:miter/>
          </a:ln>
        </p:spPr>
      </p:pic>
      <p:pic>
        <p:nvPicPr>
          <p:cNvPr id="14" name="Рисунок 5" descr="fig2.jpg">
            <a:extLst>
              <a:ext uri="{FF2B5EF4-FFF2-40B4-BE49-F238E27FC236}">
                <a16:creationId xmlns:a16="http://schemas.microsoft.com/office/drawing/2014/main" id="{C8BAFB4A-ADF0-5840-8387-89351A893FDE}"/>
              </a:ext>
            </a:extLst>
          </p:cNvPr>
          <p:cNvPicPr/>
          <p:nvPr/>
        </p:nvPicPr>
        <p:blipFill>
          <a:blip r:embed="rId11"/>
          <a:stretch/>
        </p:blipFill>
        <p:spPr>
          <a:xfrm>
            <a:off x="9816461" y="2403771"/>
            <a:ext cx="1985945" cy="1382624"/>
          </a:xfrm>
          <a:prstGeom prst="rect">
            <a:avLst/>
          </a:prstGeom>
          <a:ln w="9525">
            <a:solidFill>
              <a:srgbClr val="000000"/>
            </a:solidFill>
            <a:miter/>
          </a:ln>
        </p:spPr>
      </p:pic>
      <p:sp>
        <p:nvSpPr>
          <p:cNvPr id="2" name="Прямоугольник 1">
            <a:extLst>
              <a:ext uri="{FF2B5EF4-FFF2-40B4-BE49-F238E27FC236}">
                <a16:creationId xmlns:a16="http://schemas.microsoft.com/office/drawing/2014/main" id="{54DBBE75-90E9-BF48-B19D-B0259A2FFE75}"/>
              </a:ext>
            </a:extLst>
          </p:cNvPr>
          <p:cNvSpPr/>
          <p:nvPr/>
        </p:nvSpPr>
        <p:spPr>
          <a:xfrm>
            <a:off x="6258788" y="4178651"/>
            <a:ext cx="5764767" cy="923330"/>
          </a:xfrm>
          <a:prstGeom prst="rect">
            <a:avLst/>
          </a:prstGeom>
        </p:spPr>
        <p:txBody>
          <a:bodyPr wrap="square">
            <a:spAutoFit/>
          </a:bodyPr>
          <a:lstStyle/>
          <a:p>
            <a:pPr algn="ctr">
              <a:tabLst>
                <a:tab pos="408240" algn="l"/>
              </a:tabLst>
            </a:pPr>
            <a:r>
              <a:rPr lang="en-US" spc="-1" dirty="0">
                <a:solidFill>
                  <a:srgbClr val="0000FF"/>
                </a:solidFill>
              </a:rPr>
              <a:t>Micro-spectroscopic study of programmed cell death – </a:t>
            </a:r>
            <a:r>
              <a:rPr lang="en-US" spc="-1" dirty="0" err="1">
                <a:solidFill>
                  <a:srgbClr val="0000FF"/>
                </a:solidFill>
              </a:rPr>
              <a:t>NETosis</a:t>
            </a:r>
            <a:r>
              <a:rPr lang="en-US" spc="-1" dirty="0">
                <a:solidFill>
                  <a:srgbClr val="0000FF"/>
                </a:solidFill>
              </a:rPr>
              <a:t> and Apoptosis: </a:t>
            </a:r>
            <a:r>
              <a:rPr lang="en-US" spc="-1" dirty="0">
                <a:solidFill>
                  <a:srgbClr val="000000"/>
                </a:solidFill>
              </a:rPr>
              <a:t>Light-triggered </a:t>
            </a:r>
            <a:r>
              <a:rPr lang="en-US" spc="-1" dirty="0" err="1">
                <a:solidFill>
                  <a:srgbClr val="000000"/>
                </a:solidFill>
              </a:rPr>
              <a:t>NETosis</a:t>
            </a:r>
            <a:r>
              <a:rPr lang="en-US" spc="-1" dirty="0">
                <a:solidFill>
                  <a:srgbClr val="000000"/>
                </a:solidFill>
              </a:rPr>
              <a:t> and Apoptosis, including UV and NIR exposure</a:t>
            </a:r>
            <a:endParaRPr lang="en-US" spc="-1" dirty="0"/>
          </a:p>
        </p:txBody>
      </p:sp>
      <p:pic>
        <p:nvPicPr>
          <p:cNvPr id="16" name="Рисунок 17">
            <a:extLst>
              <a:ext uri="{FF2B5EF4-FFF2-40B4-BE49-F238E27FC236}">
                <a16:creationId xmlns:a16="http://schemas.microsoft.com/office/drawing/2014/main" id="{A80AED45-583E-5741-BF3D-C4E0183B03B7}"/>
              </a:ext>
            </a:extLst>
          </p:cNvPr>
          <p:cNvPicPr/>
          <p:nvPr/>
        </p:nvPicPr>
        <p:blipFill>
          <a:blip r:embed="rId12"/>
          <a:stretch/>
        </p:blipFill>
        <p:spPr>
          <a:xfrm>
            <a:off x="6866595" y="5220232"/>
            <a:ext cx="2376347" cy="1301012"/>
          </a:xfrm>
          <a:prstGeom prst="rect">
            <a:avLst/>
          </a:prstGeom>
          <a:ln w="0">
            <a:noFill/>
          </a:ln>
        </p:spPr>
      </p:pic>
      <p:pic>
        <p:nvPicPr>
          <p:cNvPr id="17" name="Picture 2" descr="Ion channels in the regulation of apoptosis - ScienceDirect">
            <a:extLst>
              <a:ext uri="{FF2B5EF4-FFF2-40B4-BE49-F238E27FC236}">
                <a16:creationId xmlns:a16="http://schemas.microsoft.com/office/drawing/2014/main" id="{D423CE5E-C057-054C-ADCB-EFCE96582D0C}"/>
              </a:ext>
            </a:extLst>
          </p:cNvPr>
          <p:cNvPicPr/>
          <p:nvPr/>
        </p:nvPicPr>
        <p:blipFill>
          <a:blip r:embed="rId13"/>
          <a:stretch/>
        </p:blipFill>
        <p:spPr>
          <a:xfrm>
            <a:off x="9535369" y="5115796"/>
            <a:ext cx="1743379" cy="1214616"/>
          </a:xfrm>
          <a:prstGeom prst="rect">
            <a:avLst/>
          </a:prstGeom>
          <a:ln w="0">
            <a:noFill/>
          </a:ln>
        </p:spPr>
      </p:pic>
      <p:sp>
        <p:nvSpPr>
          <p:cNvPr id="4" name="Прямоугольник 3">
            <a:extLst>
              <a:ext uri="{FF2B5EF4-FFF2-40B4-BE49-F238E27FC236}">
                <a16:creationId xmlns:a16="http://schemas.microsoft.com/office/drawing/2014/main" id="{455F4B70-6D4B-3B4D-BDDA-87650AA7397C}"/>
              </a:ext>
            </a:extLst>
          </p:cNvPr>
          <p:cNvSpPr/>
          <p:nvPr/>
        </p:nvSpPr>
        <p:spPr>
          <a:xfrm>
            <a:off x="6398629" y="3819966"/>
            <a:ext cx="5756288" cy="307777"/>
          </a:xfrm>
          <a:prstGeom prst="rect">
            <a:avLst/>
          </a:prstGeom>
        </p:spPr>
        <p:txBody>
          <a:bodyPr wrap="square">
            <a:spAutoFit/>
          </a:bodyPr>
          <a:lstStyle/>
          <a:p>
            <a:pPr>
              <a:lnSpc>
                <a:spcPct val="100000"/>
              </a:lnSpc>
              <a:buNone/>
              <a:tabLst>
                <a:tab pos="408240" algn="l"/>
              </a:tabLst>
            </a:pPr>
            <a:r>
              <a:rPr lang="en-US" sz="1400" b="1" spc="-1" dirty="0">
                <a:solidFill>
                  <a:srgbClr val="000000"/>
                </a:solidFill>
              </a:rPr>
              <a:t>Ultra-low frequency (ULF) Raman spectroscopy (10 cm</a:t>
            </a:r>
            <a:r>
              <a:rPr lang="en-US" sz="1400" b="1" spc="-1" baseline="30000" dirty="0">
                <a:solidFill>
                  <a:srgbClr val="000000"/>
                </a:solidFill>
              </a:rPr>
              <a:t>-1</a:t>
            </a:r>
            <a:r>
              <a:rPr lang="en-US" sz="1400" b="1" spc="-1" dirty="0">
                <a:solidFill>
                  <a:srgbClr val="000000"/>
                </a:solidFill>
              </a:rPr>
              <a:t> - 50 cm</a:t>
            </a:r>
            <a:r>
              <a:rPr lang="en-US" sz="1400" b="1" spc="-1" baseline="30000" dirty="0">
                <a:solidFill>
                  <a:srgbClr val="000000"/>
                </a:solidFill>
              </a:rPr>
              <a:t>-1</a:t>
            </a:r>
            <a:r>
              <a:rPr lang="en-US" sz="1400" b="1" spc="-1" dirty="0">
                <a:solidFill>
                  <a:srgbClr val="000000"/>
                </a:solidFill>
              </a:rPr>
              <a:t>) </a:t>
            </a:r>
            <a:r>
              <a:rPr lang="ru-RU" sz="1400" b="1" spc="-1" dirty="0">
                <a:solidFill>
                  <a:srgbClr val="000000"/>
                </a:solidFill>
              </a:rPr>
              <a:t> </a:t>
            </a:r>
            <a:r>
              <a:rPr lang="ru-RU" sz="1400" spc="-1" dirty="0">
                <a:solidFill>
                  <a:srgbClr val="000000"/>
                </a:solidFill>
              </a:rPr>
              <a:t>  </a:t>
            </a:r>
            <a:endParaRPr lang="en-US" sz="1400" spc="-1" dirty="0"/>
          </a:p>
        </p:txBody>
      </p:sp>
    </p:spTree>
    <p:extLst>
      <p:ext uri="{BB962C8B-B14F-4D97-AF65-F5344CB8AC3E}">
        <p14:creationId xmlns:p14="http://schemas.microsoft.com/office/powerpoint/2010/main" val="268928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 name="TextBox 3"/>
          <p:cNvSpPr/>
          <p:nvPr/>
        </p:nvSpPr>
        <p:spPr>
          <a:xfrm>
            <a:off x="168442" y="79560"/>
            <a:ext cx="11921798" cy="266081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a:spcAft>
                <a:spcPts val="600"/>
              </a:spcAft>
              <a:buNone/>
            </a:pPr>
            <a:r>
              <a:rPr lang="en-US" sz="1600" b="1" strike="noStrike" spc="-1" dirty="0">
                <a:solidFill>
                  <a:srgbClr val="2A6099"/>
                </a:solidFill>
                <a:latin typeface="Arial"/>
                <a:ea typeface="DejaVu Sans"/>
              </a:rPr>
              <a:t>INFRASTRUCTURE DEVELOPMENT FOR THE NEUTRON NUCLEAR PHYSICS PROGRAM AT FLNP:</a:t>
            </a:r>
            <a:endParaRPr lang="en-US" sz="1600" b="0" strike="noStrike" spc="-1" dirty="0">
              <a:latin typeface="Arial"/>
            </a:endParaRPr>
          </a:p>
          <a:p>
            <a:pPr indent="-285840">
              <a:spcAft>
                <a:spcPts val="600"/>
              </a:spcAft>
              <a:buClr>
                <a:srgbClr val="000000"/>
              </a:buClr>
              <a:buFont typeface="StarSymbol"/>
              <a:buChar char="-"/>
            </a:pPr>
            <a:r>
              <a:rPr lang="en-US" sz="1800" b="0" strike="noStrike" spc="-1" dirty="0">
                <a:solidFill>
                  <a:srgbClr val="000000"/>
                </a:solidFill>
                <a:latin typeface="Arial"/>
                <a:ea typeface="Times New Roman"/>
              </a:rPr>
              <a:t>increase </a:t>
            </a:r>
            <a:r>
              <a:rPr lang="ro-RO" sz="1800" b="0" strike="noStrike" spc="-1" dirty="0">
                <a:solidFill>
                  <a:srgbClr val="000000"/>
                </a:solidFill>
                <a:latin typeface="Arial"/>
                <a:ea typeface="Times New Roman"/>
              </a:rPr>
              <a:t>of </a:t>
            </a:r>
            <a:r>
              <a:rPr lang="en-US" sz="1800" b="0" strike="noStrike" spc="-1" dirty="0">
                <a:solidFill>
                  <a:srgbClr val="000000"/>
                </a:solidFill>
                <a:latin typeface="Arial"/>
                <a:ea typeface="Times New Roman"/>
              </a:rPr>
              <a:t>the intensity of the neutron flux </a:t>
            </a:r>
            <a:r>
              <a:rPr lang="ro-RO" sz="1800" b="0" strike="noStrike" spc="-1" dirty="0">
                <a:solidFill>
                  <a:srgbClr val="000000"/>
                </a:solidFill>
                <a:latin typeface="Arial"/>
                <a:ea typeface="Times New Roman"/>
              </a:rPr>
              <a:t>at</a:t>
            </a:r>
            <a:r>
              <a:rPr lang="en-US" sz="1800" b="0" strike="noStrike" spc="-1" dirty="0">
                <a:solidFill>
                  <a:srgbClr val="000000"/>
                </a:solidFill>
                <a:latin typeface="Arial"/>
                <a:ea typeface="Times New Roman"/>
              </a:rPr>
              <a:t> the IREN facility to several units times </a:t>
            </a:r>
            <a:r>
              <a:rPr lang="en-US" sz="1800" b="1" strike="noStrike" spc="-1" dirty="0">
                <a:solidFill>
                  <a:srgbClr val="C00000"/>
                </a:solidFill>
                <a:latin typeface="Arial"/>
                <a:ea typeface="Times New Roman"/>
              </a:rPr>
              <a:t>10</a:t>
            </a:r>
            <a:r>
              <a:rPr lang="en-US" sz="1800" b="1" strike="noStrike" spc="-1" baseline="30000" dirty="0">
                <a:solidFill>
                  <a:srgbClr val="C00000"/>
                </a:solidFill>
                <a:latin typeface="Arial"/>
                <a:ea typeface="Times New Roman"/>
              </a:rPr>
              <a:t>12</a:t>
            </a:r>
            <a:r>
              <a:rPr lang="en-US" sz="1800" b="1" strike="noStrike" spc="-1" dirty="0">
                <a:solidFill>
                  <a:srgbClr val="C00000"/>
                </a:solidFill>
                <a:latin typeface="Arial"/>
                <a:ea typeface="Times New Roman"/>
              </a:rPr>
              <a:t> n/sec </a:t>
            </a:r>
            <a:r>
              <a:rPr lang="en-US" sz="1800" b="0" strike="noStrike" spc="-1" dirty="0">
                <a:solidFill>
                  <a:srgbClr val="000000"/>
                </a:solidFill>
                <a:latin typeface="Arial"/>
                <a:ea typeface="Times New Roman"/>
              </a:rPr>
              <a:t>and modernization of experimental halls of the facility;</a:t>
            </a:r>
            <a:endParaRPr lang="en-US" sz="1800" b="0" strike="noStrike" spc="-1" dirty="0">
              <a:latin typeface="Arial"/>
            </a:endParaRPr>
          </a:p>
          <a:p>
            <a:pPr indent="-285840">
              <a:spcAft>
                <a:spcPts val="600"/>
              </a:spcAft>
              <a:buClr>
                <a:srgbClr val="000000"/>
              </a:buClr>
              <a:buFont typeface="StarSymbol"/>
              <a:buChar char="-"/>
            </a:pPr>
            <a:r>
              <a:rPr lang="en-US" sz="1800" b="0" strike="noStrike" spc="-1" dirty="0">
                <a:solidFill>
                  <a:srgbClr val="000000"/>
                </a:solidFill>
                <a:latin typeface="Arial"/>
                <a:ea typeface="Times New Roman"/>
              </a:rPr>
              <a:t>increase </a:t>
            </a:r>
            <a:r>
              <a:rPr lang="ro-RO" sz="1800" b="0" strike="noStrike" spc="-1" dirty="0">
                <a:solidFill>
                  <a:srgbClr val="000000"/>
                </a:solidFill>
                <a:latin typeface="Arial"/>
                <a:ea typeface="Times New Roman"/>
              </a:rPr>
              <a:t>of </a:t>
            </a:r>
            <a:r>
              <a:rPr lang="en-US" sz="1800" b="0" strike="noStrike" spc="-1" dirty="0">
                <a:solidFill>
                  <a:srgbClr val="000000"/>
                </a:solidFill>
                <a:latin typeface="Arial"/>
                <a:ea typeface="Times New Roman"/>
              </a:rPr>
              <a:t>the beam current of the EG-5 accelerator to 50 </a:t>
            </a:r>
            <a:r>
              <a:rPr lang="en-US" sz="1800" b="0" strike="noStrike" spc="-1" dirty="0" err="1">
                <a:solidFill>
                  <a:srgbClr val="000000"/>
                </a:solidFill>
                <a:latin typeface="Arial"/>
                <a:ea typeface="Times New Roman"/>
              </a:rPr>
              <a:t>μA</a:t>
            </a:r>
            <a:r>
              <a:rPr lang="en-US" sz="1800" b="0" strike="noStrike" spc="-1" dirty="0">
                <a:solidFill>
                  <a:srgbClr val="000000"/>
                </a:solidFill>
                <a:latin typeface="Arial"/>
                <a:ea typeface="Times New Roman"/>
              </a:rPr>
              <a:t> and the beam energy to 4.1 MeV;</a:t>
            </a:r>
            <a:endParaRPr lang="en-US" sz="1800" b="0" strike="noStrike" spc="-1" dirty="0">
              <a:latin typeface="Arial"/>
            </a:endParaRPr>
          </a:p>
          <a:p>
            <a:pPr indent="-285840">
              <a:spcAft>
                <a:spcPts val="600"/>
              </a:spcAft>
              <a:buClr>
                <a:srgbClr val="000000"/>
              </a:buClr>
              <a:buFont typeface="StarSymbol"/>
              <a:buChar char="-"/>
            </a:pPr>
            <a:r>
              <a:rPr lang="en-US" sz="1800" b="0" strike="noStrike" spc="-1" dirty="0">
                <a:solidFill>
                  <a:srgbClr val="000000"/>
                </a:solidFill>
                <a:latin typeface="Arial"/>
                <a:ea typeface="Times New Roman"/>
              </a:rPr>
              <a:t>creation </a:t>
            </a:r>
            <a:r>
              <a:rPr lang="ro-RO" sz="1800" b="0" strike="noStrike" spc="-1" dirty="0">
                <a:solidFill>
                  <a:srgbClr val="000000"/>
                </a:solidFill>
                <a:latin typeface="Arial"/>
                <a:ea typeface="Times New Roman"/>
              </a:rPr>
              <a:t>of </a:t>
            </a:r>
            <a:r>
              <a:rPr lang="en-US" sz="1800" b="0" strike="noStrike" spc="-1" dirty="0">
                <a:solidFill>
                  <a:srgbClr val="000000"/>
                </a:solidFill>
                <a:latin typeface="Arial"/>
                <a:ea typeface="Times New Roman"/>
              </a:rPr>
              <a:t>a UCN source at IBR-2 (</a:t>
            </a:r>
            <a:r>
              <a:rPr lang="en-US" sz="1800" b="1" strike="noStrike" spc="-1" dirty="0">
                <a:solidFill>
                  <a:srgbClr val="C00000"/>
                </a:solidFill>
                <a:latin typeface="Arial"/>
                <a:ea typeface="Times New Roman"/>
              </a:rPr>
              <a:t>&gt;10n/cm</a:t>
            </a:r>
            <a:r>
              <a:rPr lang="en-US" sz="1800" b="1" strike="noStrike" spc="-1" baseline="30000" dirty="0">
                <a:solidFill>
                  <a:srgbClr val="C00000"/>
                </a:solidFill>
                <a:latin typeface="Arial"/>
                <a:ea typeface="Times New Roman"/>
              </a:rPr>
              <a:t>3</a:t>
            </a:r>
            <a:r>
              <a:rPr lang="en-US" sz="1800" b="0" strike="noStrike" spc="-1" dirty="0">
                <a:solidFill>
                  <a:srgbClr val="000000"/>
                </a:solidFill>
                <a:latin typeface="Arial"/>
                <a:ea typeface="Times New Roman"/>
              </a:rPr>
              <a:t>);</a:t>
            </a:r>
            <a:endParaRPr lang="en-US" sz="1800" b="0" strike="noStrike" spc="-1" dirty="0">
              <a:latin typeface="Arial"/>
            </a:endParaRPr>
          </a:p>
          <a:p>
            <a:pPr indent="-285840">
              <a:spcAft>
                <a:spcPts val="600"/>
              </a:spcAft>
              <a:buClr>
                <a:srgbClr val="000000"/>
              </a:buClr>
              <a:buFont typeface="StarSymbol"/>
              <a:buChar char="-"/>
            </a:pPr>
            <a:r>
              <a:rPr lang="en-US" sz="1800" b="0" strike="noStrike" spc="-1" dirty="0">
                <a:solidFill>
                  <a:srgbClr val="000000"/>
                </a:solidFill>
                <a:latin typeface="Arial"/>
                <a:ea typeface="Times New Roman"/>
              </a:rPr>
              <a:t>development of experimental infrastructure (creation of neutron polarizer, new detector systems etc.) for neutron beams </a:t>
            </a:r>
            <a:r>
              <a:rPr lang="ro-RO" sz="1800" b="0" strike="noStrike" spc="-1" dirty="0">
                <a:solidFill>
                  <a:srgbClr val="000000"/>
                </a:solidFill>
                <a:latin typeface="Arial"/>
                <a:ea typeface="Times New Roman"/>
              </a:rPr>
              <a:t>at </a:t>
            </a:r>
            <a:r>
              <a:rPr lang="ro-RO" sz="1800" b="0" strike="noStrike" spc="-1" dirty="0" err="1">
                <a:solidFill>
                  <a:srgbClr val="000000"/>
                </a:solidFill>
                <a:latin typeface="Arial"/>
                <a:ea typeface="Times New Roman"/>
              </a:rPr>
              <a:t>the</a:t>
            </a:r>
            <a:r>
              <a:rPr lang="ro-RO" sz="1800" b="0" strike="noStrike" spc="-1" dirty="0">
                <a:solidFill>
                  <a:srgbClr val="000000"/>
                </a:solidFill>
                <a:latin typeface="Arial"/>
                <a:ea typeface="Times New Roman"/>
              </a:rPr>
              <a:t> </a:t>
            </a:r>
            <a:r>
              <a:rPr lang="en-US" sz="1800" b="0" strike="noStrike" spc="-1" dirty="0">
                <a:solidFill>
                  <a:srgbClr val="000000"/>
                </a:solidFill>
                <a:latin typeface="Arial"/>
                <a:ea typeface="Times New Roman"/>
              </a:rPr>
              <a:t>IBR-2 and IREN facilities</a:t>
            </a:r>
            <a:r>
              <a:rPr lang="ru-RU" sz="1800" b="0" strike="noStrike" spc="-1" dirty="0">
                <a:solidFill>
                  <a:srgbClr val="000000"/>
                </a:solidFill>
                <a:latin typeface="Arial"/>
                <a:ea typeface="Times New Roman"/>
              </a:rPr>
              <a:t>;</a:t>
            </a:r>
            <a:endParaRPr lang="en-US" sz="1800" b="0" strike="noStrike" spc="-1" dirty="0">
              <a:latin typeface="Arial"/>
            </a:endParaRPr>
          </a:p>
          <a:p>
            <a:pPr indent="-285840">
              <a:spcAft>
                <a:spcPts val="600"/>
              </a:spcAft>
              <a:buClr>
                <a:srgbClr val="000000"/>
              </a:buClr>
              <a:buFont typeface="StarSymbol"/>
              <a:buChar char="-"/>
            </a:pPr>
            <a:r>
              <a:rPr lang="ro-RO" sz="1800" b="0" strike="noStrike" spc="-1" dirty="0">
                <a:solidFill>
                  <a:srgbClr val="000000"/>
                </a:solidFill>
                <a:latin typeface="Arial"/>
                <a:ea typeface="Times New Roman"/>
              </a:rPr>
              <a:t>m</a:t>
            </a:r>
            <a:r>
              <a:rPr lang="en-US" sz="1800" b="0" strike="noStrike" spc="-1" dirty="0" err="1">
                <a:solidFill>
                  <a:srgbClr val="000000"/>
                </a:solidFill>
                <a:latin typeface="Arial"/>
                <a:ea typeface="Times New Roman"/>
              </a:rPr>
              <a:t>odernization</a:t>
            </a:r>
            <a:r>
              <a:rPr lang="en-US" sz="1800" b="0" strike="noStrike" spc="-1" dirty="0">
                <a:solidFill>
                  <a:srgbClr val="000000"/>
                </a:solidFill>
                <a:latin typeface="Arial"/>
                <a:ea typeface="Times New Roman"/>
              </a:rPr>
              <a:t> of laboratories for work with neutron generator a</a:t>
            </a:r>
            <a:r>
              <a:rPr lang="ro-RO" sz="1800" b="0" strike="noStrike" spc="-1" dirty="0">
                <a:solidFill>
                  <a:srgbClr val="000000"/>
                </a:solidFill>
                <a:latin typeface="Arial"/>
                <a:ea typeface="Times New Roman"/>
              </a:rPr>
              <a:t>n</a:t>
            </a:r>
            <a:r>
              <a:rPr lang="en-US" sz="1800" b="0" strike="noStrike" spc="-1" dirty="0">
                <a:solidFill>
                  <a:srgbClr val="000000"/>
                </a:solidFill>
                <a:latin typeface="Arial"/>
                <a:ea typeface="Times New Roman"/>
              </a:rPr>
              <a:t>d for applied research.</a:t>
            </a:r>
            <a:endParaRPr lang="en-US" sz="1800" b="0" strike="noStrike" spc="-1" dirty="0">
              <a:latin typeface="Arial"/>
            </a:endParaRPr>
          </a:p>
        </p:txBody>
      </p:sp>
      <p:pic>
        <p:nvPicPr>
          <p:cNvPr id="111" name="Рисунок 96"/>
          <p:cNvPicPr/>
          <p:nvPr/>
        </p:nvPicPr>
        <p:blipFill>
          <a:blip r:embed="rId3"/>
          <a:stretch/>
        </p:blipFill>
        <p:spPr>
          <a:xfrm>
            <a:off x="5691240" y="2969640"/>
            <a:ext cx="3650400" cy="2667600"/>
          </a:xfrm>
          <a:prstGeom prst="rect">
            <a:avLst/>
          </a:prstGeom>
          <a:ln w="0">
            <a:noFill/>
          </a:ln>
        </p:spPr>
      </p:pic>
      <p:pic>
        <p:nvPicPr>
          <p:cNvPr id="112" name="Рисунок 97"/>
          <p:cNvPicPr/>
          <p:nvPr/>
        </p:nvPicPr>
        <p:blipFill>
          <a:blip r:embed="rId4"/>
          <a:stretch/>
        </p:blipFill>
        <p:spPr>
          <a:xfrm>
            <a:off x="3577680" y="2924280"/>
            <a:ext cx="1967760" cy="2758680"/>
          </a:xfrm>
          <a:prstGeom prst="rect">
            <a:avLst/>
          </a:prstGeom>
          <a:ln w="0">
            <a:noFill/>
          </a:ln>
        </p:spPr>
      </p:pic>
      <p:pic>
        <p:nvPicPr>
          <p:cNvPr id="113" name="Рисунок 3"/>
          <p:cNvPicPr/>
          <p:nvPr/>
        </p:nvPicPr>
        <p:blipFill>
          <a:blip r:embed="rId5"/>
          <a:stretch/>
        </p:blipFill>
        <p:spPr>
          <a:xfrm>
            <a:off x="2903040" y="5388840"/>
            <a:ext cx="9187200" cy="1468800"/>
          </a:xfrm>
          <a:prstGeom prst="rect">
            <a:avLst/>
          </a:prstGeom>
          <a:ln w="0">
            <a:noFill/>
          </a:ln>
        </p:spPr>
      </p:pic>
      <p:sp>
        <p:nvSpPr>
          <p:cNvPr id="115" name="Rectangle 15"/>
          <p:cNvSpPr/>
          <p:nvPr/>
        </p:nvSpPr>
        <p:spPr>
          <a:xfrm>
            <a:off x="360" y="3416052"/>
            <a:ext cx="3577320" cy="2122204"/>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tabLst>
                <a:tab pos="0" algn="l"/>
              </a:tabLst>
            </a:pPr>
            <a:r>
              <a:rPr lang="en-US" sz="1200" b="0" strike="noStrike" spc="-1" dirty="0">
                <a:solidFill>
                  <a:srgbClr val="000000"/>
                </a:solidFill>
                <a:latin typeface="Arial"/>
                <a:ea typeface="DejaVu Sans"/>
              </a:rPr>
              <a:t>At present, there are </a:t>
            </a:r>
            <a:r>
              <a:rPr lang="en-US" sz="1200" b="0" strike="noStrike" spc="-1" dirty="0">
                <a:solidFill>
                  <a:srgbClr val="0000FF"/>
                </a:solidFill>
                <a:latin typeface="Arial"/>
                <a:ea typeface="DejaVu Sans"/>
              </a:rPr>
              <a:t>no more than 11 accelerator</a:t>
            </a:r>
            <a:r>
              <a:rPr lang="en-US" sz="1200" b="0" strike="noStrike" spc="-1" dirty="0">
                <a:solidFill>
                  <a:srgbClr val="000000"/>
                </a:solidFill>
                <a:latin typeface="Arial"/>
                <a:ea typeface="DejaVu Sans"/>
              </a:rPr>
              <a:t> complexes </a:t>
            </a:r>
            <a:r>
              <a:rPr lang="en-US" sz="1200" b="0" strike="noStrike" spc="-1" dirty="0">
                <a:solidFill>
                  <a:srgbClr val="0000FF"/>
                </a:solidFill>
                <a:latin typeface="Arial"/>
                <a:ea typeface="DejaVu Sans"/>
              </a:rPr>
              <a:t>in the Russian Federation and the JINR p</a:t>
            </a:r>
            <a:r>
              <a:rPr lang="ru-RU" sz="1200" b="0" strike="noStrike" spc="-1" dirty="0" err="1">
                <a:solidFill>
                  <a:srgbClr val="0000FF"/>
                </a:solidFill>
                <a:latin typeface="Arial"/>
                <a:ea typeface="DejaVu Sans"/>
              </a:rPr>
              <a:t>articipating</a:t>
            </a:r>
            <a:r>
              <a:rPr lang="ru-RU" sz="1200" b="0" strike="noStrike" spc="-1" dirty="0">
                <a:solidFill>
                  <a:srgbClr val="0000FF"/>
                </a:solidFill>
                <a:latin typeface="Arial"/>
                <a:ea typeface="DejaVu Sans"/>
              </a:rPr>
              <a:t> </a:t>
            </a:r>
            <a:r>
              <a:rPr lang="ru-RU" sz="1200" b="0" strike="noStrike" spc="-1" dirty="0" err="1">
                <a:solidFill>
                  <a:srgbClr val="0000FF"/>
                </a:solidFill>
                <a:latin typeface="Arial"/>
                <a:ea typeface="DejaVu Sans"/>
              </a:rPr>
              <a:t>countries</a:t>
            </a:r>
            <a:r>
              <a:rPr lang="en-US" sz="1200" b="0" strike="noStrike" spc="-1" dirty="0">
                <a:solidFill>
                  <a:srgbClr val="0000FF"/>
                </a:solidFill>
                <a:latin typeface="Arial"/>
                <a:ea typeface="DejaVu Sans"/>
              </a:rPr>
              <a:t> </a:t>
            </a:r>
            <a:r>
              <a:rPr lang="en-US" sz="1200" b="0" strike="noStrike" spc="-1" dirty="0">
                <a:solidFill>
                  <a:srgbClr val="000000"/>
                </a:solidFill>
                <a:latin typeface="Arial"/>
                <a:ea typeface="DejaVu Sans"/>
              </a:rPr>
              <a:t>(~</a:t>
            </a:r>
            <a:r>
              <a:rPr lang="ru-RU" sz="1200" b="0" strike="noStrike" spc="-1" dirty="0">
                <a:solidFill>
                  <a:srgbClr val="000000"/>
                </a:solidFill>
                <a:latin typeface="Arial"/>
                <a:ea typeface="DejaVu Sans"/>
              </a:rPr>
              <a:t>1</a:t>
            </a:r>
            <a:r>
              <a:rPr lang="en-US" sz="1200" b="0" strike="noStrike" spc="-1" dirty="0">
                <a:solidFill>
                  <a:srgbClr val="000000"/>
                </a:solidFill>
                <a:latin typeface="Arial"/>
                <a:ea typeface="DejaVu Sans"/>
              </a:rPr>
              <a:t>8 000 ones around the World</a:t>
            </a:r>
            <a:r>
              <a:rPr lang="ru-RU" sz="1200" b="0" strike="noStrike" spc="-1" dirty="0">
                <a:solidFill>
                  <a:srgbClr val="000000"/>
                </a:solidFill>
                <a:latin typeface="Arial"/>
                <a:ea typeface="DejaVu Sans"/>
              </a:rPr>
              <a:t>,</a:t>
            </a:r>
            <a:r>
              <a:rPr lang="en-US" sz="1200" b="0" strike="noStrike" spc="-1" dirty="0">
                <a:solidFill>
                  <a:srgbClr val="000000"/>
                </a:solidFill>
                <a:latin typeface="Arial"/>
                <a:ea typeface="DejaVu Sans"/>
              </a:rPr>
              <a:t> 20</a:t>
            </a:r>
            <a:r>
              <a:rPr lang="ru-RU" sz="1200" b="0" strike="noStrike" spc="-1" dirty="0">
                <a:solidFill>
                  <a:srgbClr val="000000"/>
                </a:solidFill>
                <a:latin typeface="Arial"/>
                <a:ea typeface="DejaVu Sans"/>
              </a:rPr>
              <a:t>1</a:t>
            </a:r>
            <a:r>
              <a:rPr lang="en-US" sz="1200" b="0" strike="noStrike" spc="-1" dirty="0">
                <a:solidFill>
                  <a:srgbClr val="000000"/>
                </a:solidFill>
                <a:latin typeface="Arial"/>
                <a:ea typeface="DejaVu Sans"/>
              </a:rPr>
              <a:t>2)</a:t>
            </a:r>
            <a:r>
              <a:rPr lang="ru-RU" sz="1200" b="0" strike="noStrike" spc="-1" dirty="0">
                <a:solidFill>
                  <a:srgbClr val="000000"/>
                </a:solidFill>
                <a:latin typeface="Arial"/>
                <a:ea typeface="DejaVu Sans"/>
              </a:rPr>
              <a:t>. </a:t>
            </a:r>
            <a:endParaRPr lang="en-US" sz="1200" b="0" strike="noStrike" spc="-1" dirty="0">
              <a:latin typeface="Arial"/>
            </a:endParaRPr>
          </a:p>
          <a:p>
            <a:pPr algn="just">
              <a:lnSpc>
                <a:spcPct val="100000"/>
              </a:lnSpc>
              <a:buNone/>
              <a:tabLst>
                <a:tab pos="0" algn="l"/>
              </a:tabLst>
            </a:pPr>
            <a:endParaRPr lang="en-US" sz="1200" b="0" strike="noStrike" spc="-1" dirty="0">
              <a:latin typeface="Arial"/>
            </a:endParaRPr>
          </a:p>
          <a:p>
            <a:pPr algn="just">
              <a:lnSpc>
                <a:spcPct val="100000"/>
              </a:lnSpc>
              <a:buNone/>
              <a:tabLst>
                <a:tab pos="0" algn="l"/>
              </a:tabLst>
            </a:pPr>
            <a:r>
              <a:rPr lang="en-US" sz="1200" b="0" strike="noStrike" spc="-1" dirty="0">
                <a:solidFill>
                  <a:srgbClr val="0000FF"/>
                </a:solidFill>
                <a:latin typeface="Arial"/>
                <a:ea typeface="DejaVu Sans"/>
              </a:rPr>
              <a:t>Only 5</a:t>
            </a:r>
            <a:r>
              <a:rPr lang="en-US" sz="1200" b="0" strike="noStrike" spc="-1" dirty="0">
                <a:solidFill>
                  <a:srgbClr val="000000"/>
                </a:solidFill>
                <a:latin typeface="Arial"/>
                <a:ea typeface="DejaVu Sans"/>
              </a:rPr>
              <a:t> of them are intended for </a:t>
            </a:r>
            <a:r>
              <a:rPr lang="en-US" sz="1200" b="0" strike="noStrike" spc="-1" dirty="0">
                <a:solidFill>
                  <a:srgbClr val="0000FF"/>
                </a:solidFill>
                <a:latin typeface="Arial"/>
                <a:ea typeface="DejaVu Sans"/>
              </a:rPr>
              <a:t>reactions with fast neutrons </a:t>
            </a:r>
            <a:r>
              <a:rPr lang="en-US" sz="1200" b="0" strike="noStrike" spc="-1" dirty="0">
                <a:solidFill>
                  <a:srgbClr val="000000"/>
                </a:solidFill>
                <a:latin typeface="Arial"/>
                <a:ea typeface="DejaVu Sans"/>
              </a:rPr>
              <a:t>studies</a:t>
            </a:r>
            <a:r>
              <a:rPr lang="ru-RU" sz="1200" b="0" strike="noStrike" spc="-1" dirty="0">
                <a:solidFill>
                  <a:srgbClr val="0000FF"/>
                </a:solidFill>
                <a:latin typeface="Arial"/>
                <a:ea typeface="DejaVu Sans"/>
              </a:rPr>
              <a:t> </a:t>
            </a:r>
            <a:r>
              <a:rPr lang="en-US" sz="1200" b="0" strike="noStrike" spc="-1" dirty="0">
                <a:solidFill>
                  <a:srgbClr val="000000"/>
                </a:solidFill>
                <a:latin typeface="Arial"/>
                <a:ea typeface="DejaVu Sans"/>
              </a:rPr>
              <a:t>(~</a:t>
            </a:r>
            <a:r>
              <a:rPr lang="ru-RU" sz="1200" b="0" strike="noStrike" spc="-1" dirty="0">
                <a:solidFill>
                  <a:srgbClr val="000000"/>
                </a:solidFill>
                <a:latin typeface="Arial"/>
                <a:ea typeface="DejaVu Sans"/>
              </a:rPr>
              <a:t>1</a:t>
            </a:r>
            <a:r>
              <a:rPr lang="en-US" sz="1200" b="0" strike="noStrike" spc="-1" dirty="0">
                <a:solidFill>
                  <a:srgbClr val="000000"/>
                </a:solidFill>
                <a:latin typeface="Arial"/>
                <a:ea typeface="DejaVu Sans"/>
              </a:rPr>
              <a:t>500 around the World).</a:t>
            </a:r>
            <a:r>
              <a:rPr lang="ru-RU" sz="1200" b="0" strike="noStrike" spc="-1" dirty="0">
                <a:solidFill>
                  <a:srgbClr val="000000"/>
                </a:solidFill>
                <a:latin typeface="Arial"/>
                <a:ea typeface="DejaVu Sans"/>
              </a:rPr>
              <a:t> </a:t>
            </a:r>
            <a:endParaRPr lang="en-US" sz="1200" b="0" strike="noStrike" spc="-1" dirty="0">
              <a:latin typeface="Arial"/>
            </a:endParaRPr>
          </a:p>
          <a:p>
            <a:pPr algn="just">
              <a:lnSpc>
                <a:spcPct val="100000"/>
              </a:lnSpc>
              <a:buNone/>
              <a:tabLst>
                <a:tab pos="0" algn="l"/>
              </a:tabLst>
            </a:pPr>
            <a:endParaRPr lang="en-US" sz="1200" b="0" strike="noStrike" spc="-1" dirty="0">
              <a:latin typeface="Arial"/>
            </a:endParaRPr>
          </a:p>
          <a:p>
            <a:pPr algn="just">
              <a:lnSpc>
                <a:spcPct val="100000"/>
              </a:lnSpc>
              <a:buNone/>
              <a:tabLst>
                <a:tab pos="0" algn="l"/>
              </a:tabLst>
            </a:pPr>
            <a:r>
              <a:rPr lang="en-US" sz="1200" b="0" strike="noStrike" spc="-1" dirty="0">
                <a:solidFill>
                  <a:srgbClr val="0000FF"/>
                </a:solidFill>
                <a:latin typeface="Arial"/>
                <a:ea typeface="DejaVu Sans"/>
              </a:rPr>
              <a:t>Only 2</a:t>
            </a:r>
            <a:r>
              <a:rPr lang="en-US" sz="1200" b="0" strike="noStrike" spc="-1" dirty="0">
                <a:solidFill>
                  <a:srgbClr val="000000"/>
                </a:solidFill>
                <a:latin typeface="Arial"/>
                <a:ea typeface="DejaVu Sans"/>
              </a:rPr>
              <a:t> (</a:t>
            </a:r>
            <a:r>
              <a:rPr lang="en-US" sz="1200" b="0" strike="noStrike" spc="-1" dirty="0" err="1">
                <a:solidFill>
                  <a:srgbClr val="000000"/>
                </a:solidFill>
                <a:latin typeface="Arial"/>
                <a:ea typeface="DejaVu Sans"/>
              </a:rPr>
              <a:t>Sarov</a:t>
            </a:r>
            <a:r>
              <a:rPr lang="en-US" sz="1200" b="0" strike="noStrike" spc="-1" dirty="0">
                <a:solidFill>
                  <a:srgbClr val="000000"/>
                </a:solidFill>
                <a:latin typeface="Arial"/>
                <a:ea typeface="DejaVu Sans"/>
              </a:rPr>
              <a:t> (RF), Sumy</a:t>
            </a:r>
            <a:r>
              <a:rPr lang="ru-RU" sz="1200" b="0" strike="noStrike" spc="-1" dirty="0">
                <a:solidFill>
                  <a:srgbClr val="000000"/>
                </a:solidFill>
                <a:latin typeface="Arial"/>
                <a:ea typeface="DejaVu Sans"/>
              </a:rPr>
              <a:t>(</a:t>
            </a:r>
            <a:r>
              <a:rPr lang="en-US" sz="1200" b="0" strike="noStrike" spc="-1" dirty="0">
                <a:solidFill>
                  <a:srgbClr val="000000"/>
                </a:solidFill>
                <a:latin typeface="Arial"/>
                <a:ea typeface="DejaVu Sans"/>
              </a:rPr>
              <a:t>Ukraine)) are equipped with a </a:t>
            </a:r>
            <a:r>
              <a:rPr lang="en-US" sz="1200" b="0" strike="noStrike" spc="-1" dirty="0" err="1">
                <a:solidFill>
                  <a:srgbClr val="0000FF"/>
                </a:solidFill>
                <a:latin typeface="Arial"/>
                <a:ea typeface="DejaVu Sans"/>
              </a:rPr>
              <a:t>microbeam</a:t>
            </a:r>
            <a:r>
              <a:rPr lang="en-US" sz="1200" b="0" strike="noStrike" spc="-1" dirty="0">
                <a:solidFill>
                  <a:srgbClr val="0000FF"/>
                </a:solidFill>
                <a:latin typeface="Arial"/>
                <a:ea typeface="DejaVu Sans"/>
              </a:rPr>
              <a:t> spectrometer </a:t>
            </a:r>
            <a:r>
              <a:rPr lang="en-US" sz="1200" b="0" strike="noStrike" spc="-1" dirty="0">
                <a:solidFill>
                  <a:srgbClr val="000000"/>
                </a:solidFill>
                <a:latin typeface="Arial"/>
                <a:ea typeface="DejaVu Sans"/>
              </a:rPr>
              <a:t>(~ 50 around the World</a:t>
            </a:r>
            <a:r>
              <a:rPr lang="ru-RU" sz="1200" b="0" strike="noStrike" spc="-1" dirty="0">
                <a:solidFill>
                  <a:srgbClr val="000000"/>
                </a:solidFill>
                <a:latin typeface="Arial"/>
                <a:ea typeface="DejaVu Sans"/>
              </a:rPr>
              <a:t>,</a:t>
            </a:r>
            <a:r>
              <a:rPr lang="en-US" sz="1200" b="0" strike="noStrike" spc="-1" dirty="0">
                <a:solidFill>
                  <a:srgbClr val="000000"/>
                </a:solidFill>
                <a:latin typeface="Arial"/>
                <a:ea typeface="DejaVu Sans"/>
              </a:rPr>
              <a:t> 2008)</a:t>
            </a:r>
            <a:r>
              <a:rPr lang="ru-RU" sz="1200" b="0" strike="noStrike" spc="-1" dirty="0">
                <a:solidFill>
                  <a:srgbClr val="000000"/>
                </a:solidFill>
                <a:latin typeface="Arial"/>
                <a:ea typeface="DejaVu Sans"/>
              </a:rPr>
              <a:t>.</a:t>
            </a:r>
            <a:endParaRPr lang="en-US" sz="1200" b="0" strike="noStrike" spc="-1" dirty="0">
              <a:latin typeface="Arial"/>
            </a:endParaRPr>
          </a:p>
        </p:txBody>
      </p:sp>
      <p:sp>
        <p:nvSpPr>
          <p:cNvPr id="116" name="TextBox 8"/>
          <p:cNvSpPr/>
          <p:nvPr/>
        </p:nvSpPr>
        <p:spPr>
          <a:xfrm>
            <a:off x="9580320" y="2977560"/>
            <a:ext cx="2097000" cy="2462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pPr>
            <a:r>
              <a:rPr lang="en-US" sz="1200" b="0" strike="noStrike" spc="-1">
                <a:solidFill>
                  <a:srgbClr val="000000"/>
                </a:solidFill>
                <a:latin typeface="Arial"/>
                <a:ea typeface="DejaVu Sans"/>
              </a:rPr>
              <a:t>IREN is a source of resonance neutrons with parameters comparable to the</a:t>
            </a:r>
            <a:r>
              <a:rPr lang="ru-RU" sz="1200" b="0" strike="noStrike" spc="-1">
                <a:solidFill>
                  <a:srgbClr val="000000"/>
                </a:solidFill>
                <a:latin typeface="Arial"/>
                <a:ea typeface="DejaVu Sans"/>
              </a:rPr>
              <a:t> </a:t>
            </a:r>
            <a:r>
              <a:rPr lang="en-US" sz="1200" b="0" strike="noStrike" spc="-1">
                <a:solidFill>
                  <a:srgbClr val="000000"/>
                </a:solidFill>
                <a:latin typeface="Arial"/>
                <a:ea typeface="DejaVu Sans"/>
              </a:rPr>
              <a:t>facilities of the same class in the world. It allows us to realize a research program on fundamental nuclear physics with neutrons and nuclear data measurements similar to the program at neutron sources like GELINA (IRMM, Geel).</a:t>
            </a:r>
            <a:endParaRPr lang="en-US" sz="1200" b="0" strike="noStrike" spc="-1">
              <a:latin typeface="Arial"/>
            </a:endParaRPr>
          </a:p>
        </p:txBody>
      </p:sp>
    </p:spTree>
    <p:extLst>
      <p:ext uri="{BB962C8B-B14F-4D97-AF65-F5344CB8AC3E}">
        <p14:creationId xmlns:p14="http://schemas.microsoft.com/office/powerpoint/2010/main" val="37088217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 name="Рисунок 4"/>
          <p:cNvPicPr/>
          <p:nvPr/>
        </p:nvPicPr>
        <p:blipFill>
          <a:blip r:embed="rId3"/>
          <a:srcRect t="10230" b="11868"/>
          <a:stretch/>
        </p:blipFill>
        <p:spPr>
          <a:xfrm>
            <a:off x="1280547" y="1241280"/>
            <a:ext cx="9116520" cy="4113347"/>
          </a:xfrm>
          <a:prstGeom prst="rect">
            <a:avLst/>
          </a:prstGeom>
          <a:ln w="0">
            <a:noFill/>
          </a:ln>
        </p:spPr>
      </p:pic>
      <p:sp>
        <p:nvSpPr>
          <p:cNvPr id="250" name="Прямоугольник 11"/>
          <p:cNvSpPr/>
          <p:nvPr/>
        </p:nvSpPr>
        <p:spPr>
          <a:xfrm>
            <a:off x="3406493" y="851374"/>
            <a:ext cx="5008680" cy="3333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strike="noStrike" spc="-1" dirty="0">
                <a:solidFill>
                  <a:srgbClr val="002060"/>
                </a:solidFill>
                <a:latin typeface="Arial"/>
                <a:ea typeface="DejaVu Sans"/>
              </a:rPr>
              <a:t>FLEROV LABORATORY OF NUCLEAR REACTIONS</a:t>
            </a:r>
            <a:endParaRPr lang="en-US" sz="1600" b="0" strike="noStrike" spc="-1" dirty="0">
              <a:latin typeface="Arial"/>
            </a:endParaRPr>
          </a:p>
        </p:txBody>
      </p:sp>
      <p:sp>
        <p:nvSpPr>
          <p:cNvPr id="251" name="Text Box 3"/>
          <p:cNvSpPr/>
          <p:nvPr/>
        </p:nvSpPr>
        <p:spPr>
          <a:xfrm>
            <a:off x="670300" y="5729040"/>
            <a:ext cx="5636720" cy="829543"/>
          </a:xfrm>
          <a:prstGeom prst="rect">
            <a:avLst/>
          </a:prstGeom>
          <a:noFill/>
          <a:ln w="9525">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a:lnSpc>
                <a:spcPct val="100000"/>
              </a:lnSpc>
              <a:buClr>
                <a:srgbClr val="FF3300"/>
              </a:buClr>
              <a:buFont typeface="Arial"/>
              <a:buChar char="•"/>
            </a:pPr>
            <a:r>
              <a:rPr lang="en-US" sz="2400" b="1" strike="noStrike" spc="-1" dirty="0">
                <a:solidFill>
                  <a:srgbClr val="002060"/>
                </a:solidFill>
                <a:latin typeface="Arial"/>
                <a:ea typeface="DejaVu Sans"/>
              </a:rPr>
              <a:t>Heavy and </a:t>
            </a:r>
            <a:r>
              <a:rPr lang="en-US" sz="2400" b="1" strike="noStrike" spc="-1" dirty="0" err="1">
                <a:solidFill>
                  <a:srgbClr val="002060"/>
                </a:solidFill>
                <a:latin typeface="Arial"/>
                <a:ea typeface="DejaVu Sans"/>
              </a:rPr>
              <a:t>superheavy</a:t>
            </a:r>
            <a:r>
              <a:rPr lang="en-US" sz="2400" b="1" strike="noStrike" spc="-1" dirty="0">
                <a:solidFill>
                  <a:srgbClr val="002060"/>
                </a:solidFill>
                <a:latin typeface="Arial"/>
                <a:ea typeface="DejaVu Sans"/>
              </a:rPr>
              <a:t> nuclei</a:t>
            </a:r>
            <a:endParaRPr lang="en-US" sz="2400" b="0" strike="noStrike" spc="-1" dirty="0">
              <a:latin typeface="Arial"/>
            </a:endParaRPr>
          </a:p>
          <a:p>
            <a:pPr marL="285840" indent="-285840">
              <a:lnSpc>
                <a:spcPct val="100000"/>
              </a:lnSpc>
              <a:buClr>
                <a:srgbClr val="FF3300"/>
              </a:buClr>
              <a:buFont typeface="Arial"/>
              <a:buChar char="•"/>
            </a:pPr>
            <a:r>
              <a:rPr lang="en-US" sz="2400" b="1" strike="noStrike" spc="-1" dirty="0">
                <a:solidFill>
                  <a:srgbClr val="002060"/>
                </a:solidFill>
                <a:latin typeface="Arial"/>
                <a:ea typeface="DejaVu Sans"/>
              </a:rPr>
              <a:t>Light exotic nuclei</a:t>
            </a:r>
            <a:endParaRPr lang="en-US" sz="2400" b="0" strike="noStrike" spc="-1" dirty="0">
              <a:latin typeface="Arial"/>
            </a:endParaRPr>
          </a:p>
        </p:txBody>
      </p:sp>
      <p:sp>
        <p:nvSpPr>
          <p:cNvPr id="253" name="Text Box 3"/>
          <p:cNvSpPr/>
          <p:nvPr/>
        </p:nvSpPr>
        <p:spPr>
          <a:xfrm>
            <a:off x="5641440" y="5729040"/>
            <a:ext cx="6779160" cy="829543"/>
          </a:xfrm>
          <a:prstGeom prst="rect">
            <a:avLst/>
          </a:prstGeom>
          <a:noFill/>
          <a:ln w="9525">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nSpc>
                <a:spcPct val="100000"/>
              </a:lnSpc>
              <a:buClr>
                <a:srgbClr val="FF3300"/>
              </a:buClr>
              <a:buFont typeface="Arial"/>
              <a:buChar char="•"/>
            </a:pPr>
            <a:r>
              <a:rPr lang="en-US" sz="2400" b="1" strike="noStrike" spc="-1" dirty="0">
                <a:solidFill>
                  <a:srgbClr val="002060"/>
                </a:solidFill>
                <a:latin typeface="Arial"/>
                <a:ea typeface="DejaVu Sans"/>
              </a:rPr>
              <a:t>Radiation effects and nanotechnolog</a:t>
            </a:r>
            <a:r>
              <a:rPr lang="en-US" sz="2400" b="1" spc="-1" dirty="0">
                <a:solidFill>
                  <a:srgbClr val="002060"/>
                </a:solidFill>
                <a:latin typeface="Arial"/>
                <a:ea typeface="DejaVu Sans"/>
              </a:rPr>
              <a:t>ies</a:t>
            </a:r>
            <a:endParaRPr lang="en-US" sz="2400" b="0" strike="noStrike" spc="-1" dirty="0">
              <a:latin typeface="Arial"/>
            </a:endParaRPr>
          </a:p>
          <a:p>
            <a:pPr marL="343080" indent="-343080">
              <a:lnSpc>
                <a:spcPct val="100000"/>
              </a:lnSpc>
              <a:buClr>
                <a:srgbClr val="FF3300"/>
              </a:buClr>
              <a:buFont typeface="Arial"/>
              <a:buChar char="•"/>
            </a:pPr>
            <a:r>
              <a:rPr lang="en-US" sz="2400" b="1" strike="noStrike" spc="-1" dirty="0">
                <a:solidFill>
                  <a:srgbClr val="002060"/>
                </a:solidFill>
                <a:latin typeface="Arial"/>
                <a:ea typeface="DejaVu Sans"/>
              </a:rPr>
              <a:t>Accelerator technologies</a:t>
            </a:r>
            <a:endParaRPr lang="en-US" sz="2400" b="0" strike="noStrike" spc="-1" dirty="0">
              <a:latin typeface="Arial"/>
            </a:endParaRPr>
          </a:p>
        </p:txBody>
      </p:sp>
      <p:pic>
        <p:nvPicPr>
          <p:cNvPr id="254" name="Рисунок 1"/>
          <p:cNvPicPr/>
          <p:nvPr/>
        </p:nvPicPr>
        <p:blipFill>
          <a:blip r:embed="rId4"/>
          <a:stretch/>
        </p:blipFill>
        <p:spPr>
          <a:xfrm>
            <a:off x="10803466" y="133200"/>
            <a:ext cx="1148893" cy="939541"/>
          </a:xfrm>
          <a:prstGeom prst="rect">
            <a:avLst/>
          </a:prstGeom>
          <a:ln w="0">
            <a:noFill/>
          </a:ln>
        </p:spPr>
      </p:pic>
      <p:sp>
        <p:nvSpPr>
          <p:cNvPr id="248" name="Text Box 2"/>
          <p:cNvSpPr/>
          <p:nvPr/>
        </p:nvSpPr>
        <p:spPr>
          <a:xfrm>
            <a:off x="1783500" y="2243642"/>
            <a:ext cx="771588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spcBef>
                <a:spcPts val="1400"/>
              </a:spcBef>
              <a:buNone/>
            </a:pPr>
            <a:r>
              <a:rPr lang="en-US" sz="2800" b="1" strike="noStrike" spc="-1" dirty="0">
                <a:solidFill>
                  <a:srgbClr val="FFFF00"/>
                </a:solidFill>
                <a:latin typeface="Arial"/>
                <a:ea typeface="DejaVu Sans"/>
              </a:rPr>
              <a:t>DRIBS-III ACCELERATOR COMPLEX</a:t>
            </a:r>
            <a:endParaRPr lang="en-US" sz="2800" b="0" strike="noStrike" spc="-1" dirty="0">
              <a:solidFill>
                <a:srgbClr val="FFFF00"/>
              </a:solidFill>
              <a:latin typeface="Arial"/>
            </a:endParaRPr>
          </a:p>
        </p:txBody>
      </p:sp>
      <p:sp>
        <p:nvSpPr>
          <p:cNvPr id="9" name="TextBox 5">
            <a:extLst>
              <a:ext uri="{FF2B5EF4-FFF2-40B4-BE49-F238E27FC236}">
                <a16:creationId xmlns:a16="http://schemas.microsoft.com/office/drawing/2014/main" id="{7D352E10-FB18-AA47-857A-2144663FE401}"/>
              </a:ext>
            </a:extLst>
          </p:cNvPr>
          <p:cNvSpPr/>
          <p:nvPr/>
        </p:nvSpPr>
        <p:spPr>
          <a:xfrm>
            <a:off x="0" y="81204"/>
            <a:ext cx="9719733"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nchorCtr="1">
            <a:spAutoFit/>
          </a:bodyPr>
          <a:lstStyle/>
          <a:p>
            <a:pPr algn="ctr">
              <a:lnSpc>
                <a:spcPct val="100000"/>
              </a:lnSpc>
              <a:buNone/>
              <a:tabLst>
                <a:tab pos="408240" algn="l"/>
              </a:tabLst>
            </a:pPr>
            <a:r>
              <a:rPr lang="en-US" sz="2800" b="1" strike="noStrike" spc="-1" dirty="0">
                <a:solidFill>
                  <a:srgbClr val="002060"/>
                </a:solidFill>
                <a:latin typeface="Calibri"/>
                <a:ea typeface="DejaVu Sans"/>
              </a:rPr>
              <a:t>Nuclear Physics</a:t>
            </a:r>
            <a:r>
              <a:rPr lang="pl-PL" sz="2800" b="1" strike="noStrike" spc="-1" dirty="0">
                <a:solidFill>
                  <a:srgbClr val="002060"/>
                </a:solidFill>
                <a:latin typeface="Calibri"/>
                <a:ea typeface="DejaVu Sans"/>
              </a:rPr>
              <a:t>. </a:t>
            </a:r>
            <a:r>
              <a:rPr lang="en-US" sz="2800" b="1" spc="-1" dirty="0">
                <a:solidFill>
                  <a:srgbClr val="002060"/>
                </a:solidFill>
                <a:latin typeface="Calibri"/>
              </a:rPr>
              <a:t>Priority research directions in 2024-2030</a:t>
            </a:r>
            <a:endParaRPr lang="en-US" sz="2800" b="0" strike="noStrike" spc="-1" dirty="0">
              <a:solidFill>
                <a:srgbClr val="002060"/>
              </a:solidFill>
              <a:latin typeface="Arial"/>
            </a:endParaRPr>
          </a:p>
        </p:txBody>
      </p:sp>
    </p:spTree>
    <p:extLst>
      <p:ext uri="{BB962C8B-B14F-4D97-AF65-F5344CB8AC3E}">
        <p14:creationId xmlns:p14="http://schemas.microsoft.com/office/powerpoint/2010/main" val="20614460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 name="Picture 15" descr="A picture containing sky, outdoor, road, highway&#10;&#10;Description automatically generated"/>
          <p:cNvPicPr/>
          <p:nvPr/>
        </p:nvPicPr>
        <p:blipFill>
          <a:blip r:embed="rId2"/>
          <a:stretch/>
        </p:blipFill>
        <p:spPr>
          <a:xfrm>
            <a:off x="245106" y="701027"/>
            <a:ext cx="6003293" cy="3423600"/>
          </a:xfrm>
          <a:prstGeom prst="rect">
            <a:avLst/>
          </a:prstGeom>
          <a:ln w="0">
            <a:noFill/>
          </a:ln>
        </p:spPr>
      </p:pic>
      <p:pic>
        <p:nvPicPr>
          <p:cNvPr id="358" name="Рисунок 44"/>
          <p:cNvPicPr/>
          <p:nvPr/>
        </p:nvPicPr>
        <p:blipFill>
          <a:blip r:embed="rId3"/>
          <a:stretch/>
        </p:blipFill>
        <p:spPr>
          <a:xfrm>
            <a:off x="3973611" y="4266204"/>
            <a:ext cx="3425350" cy="1716659"/>
          </a:xfrm>
          <a:prstGeom prst="rect">
            <a:avLst/>
          </a:prstGeom>
          <a:ln w="0">
            <a:noFill/>
          </a:ln>
        </p:spPr>
      </p:pic>
      <p:sp>
        <p:nvSpPr>
          <p:cNvPr id="360" name="TextBox 32"/>
          <p:cNvSpPr/>
          <p:nvPr/>
        </p:nvSpPr>
        <p:spPr>
          <a:xfrm>
            <a:off x="72779" y="6176102"/>
            <a:ext cx="11724840" cy="617818"/>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7000"/>
              </a:lnSpc>
              <a:buNone/>
              <a:tabLst>
                <a:tab pos="0" algn="l"/>
              </a:tabLst>
            </a:pPr>
            <a:r>
              <a:rPr lang="ru-RU" sz="1600" b="0" strike="noStrike" spc="-1" dirty="0" err="1">
                <a:solidFill>
                  <a:srgbClr val="000000"/>
                </a:solidFill>
                <a:latin typeface="Arial"/>
                <a:ea typeface="Times New Roman"/>
              </a:rPr>
              <a:t>The</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iron</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ion</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beam</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was</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accelerated</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for</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the</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first</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time</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to</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a</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design</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energy</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of</a:t>
            </a:r>
            <a:r>
              <a:rPr lang="ru-RU" sz="1600" b="0" strike="noStrike" spc="-1" dirty="0">
                <a:solidFill>
                  <a:srgbClr val="000000"/>
                </a:solidFill>
                <a:latin typeface="Arial"/>
                <a:ea typeface="Times New Roman"/>
              </a:rPr>
              <a:t> 578 </a:t>
            </a:r>
            <a:r>
              <a:rPr lang="ru-RU" sz="1600" b="0" strike="noStrike" spc="-1" dirty="0" err="1">
                <a:solidFill>
                  <a:srgbClr val="000000"/>
                </a:solidFill>
                <a:latin typeface="Arial"/>
                <a:ea typeface="Times New Roman"/>
              </a:rPr>
              <a:t>MeV</a:t>
            </a:r>
            <a:r>
              <a:rPr lang="ru-RU" sz="1600" b="0" strike="noStrike" spc="-1" dirty="0">
                <a:solidFill>
                  <a:srgbClr val="000000"/>
                </a:solidFill>
                <a:latin typeface="Arial"/>
                <a:ea typeface="Times New Roman"/>
              </a:rPr>
              <a:t>/</a:t>
            </a:r>
            <a:r>
              <a:rPr lang="ru-RU" sz="1600" b="0" strike="noStrike" spc="-1" dirty="0" err="1">
                <a:solidFill>
                  <a:srgbClr val="000000"/>
                </a:solidFill>
                <a:latin typeface="Arial"/>
                <a:ea typeface="Times New Roman"/>
              </a:rPr>
              <a:t>nucleon</a:t>
            </a:r>
            <a:r>
              <a:rPr lang="ru-RU" sz="1600" b="0" strike="noStrike" spc="-1" dirty="0">
                <a:solidFill>
                  <a:srgbClr val="000000"/>
                </a:solidFill>
                <a:latin typeface="Arial"/>
                <a:ea typeface="Times New Roman"/>
              </a:rPr>
              <a:t>. </a:t>
            </a:r>
            <a:r>
              <a:rPr lang="en-US" sz="1600" b="0" strike="noStrike" spc="-1" dirty="0">
                <a:solidFill>
                  <a:srgbClr val="000000"/>
                </a:solidFill>
                <a:latin typeface="Arial"/>
                <a:ea typeface="Times New Roman"/>
              </a:rPr>
              <a:t>The </a:t>
            </a:r>
            <a:r>
              <a:rPr lang="ru-RU" sz="1600" b="0" strike="noStrike" spc="-1" dirty="0" err="1">
                <a:solidFill>
                  <a:srgbClr val="000000"/>
                </a:solidFill>
                <a:latin typeface="Arial"/>
                <a:ea typeface="Times New Roman"/>
              </a:rPr>
              <a:t>electron</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cooling</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of</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the</a:t>
            </a:r>
            <a:r>
              <a:rPr lang="ru-RU" sz="1600" b="0" strike="noStrike" spc="-1" dirty="0">
                <a:solidFill>
                  <a:srgbClr val="000000"/>
                </a:solidFill>
                <a:latin typeface="Arial"/>
                <a:ea typeface="Times New Roman"/>
              </a:rPr>
              <a:t> 56Fe14 </a:t>
            </a:r>
            <a:r>
              <a:rPr lang="ru-RU" sz="1600" b="0" strike="noStrike" spc="-1" dirty="0" err="1">
                <a:solidFill>
                  <a:srgbClr val="000000"/>
                </a:solidFill>
                <a:latin typeface="Arial"/>
                <a:ea typeface="Times New Roman"/>
              </a:rPr>
              <a:t>ion</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beam</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was</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carried</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out</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In</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January</a:t>
            </a:r>
            <a:r>
              <a:rPr lang="ru-RU" sz="1600" b="0" strike="noStrike" spc="-1" dirty="0">
                <a:solidFill>
                  <a:srgbClr val="000000"/>
                </a:solidFill>
                <a:latin typeface="Arial"/>
                <a:ea typeface="Times New Roman"/>
              </a:rPr>
              <a:t> 2022, </a:t>
            </a:r>
            <a:r>
              <a:rPr lang="ru-RU" sz="1600" b="0" strike="noStrike" spc="-1" dirty="0" err="1">
                <a:solidFill>
                  <a:srgbClr val="000000"/>
                </a:solidFill>
                <a:latin typeface="Arial"/>
                <a:ea typeface="Times New Roman"/>
              </a:rPr>
              <a:t>the</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first</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full</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acceleration</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cycle</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has</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started</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at</a:t>
            </a:r>
            <a:r>
              <a:rPr lang="ru-RU" sz="1600" b="0" strike="noStrike" spc="-1" dirty="0">
                <a:solidFill>
                  <a:srgbClr val="000000"/>
                </a:solidFill>
                <a:latin typeface="Arial"/>
                <a:ea typeface="Times New Roman"/>
              </a:rPr>
              <a:t> </a:t>
            </a:r>
            <a:r>
              <a:rPr lang="ru-RU" sz="1600" b="0" strike="noStrike" spc="-1" dirty="0" err="1">
                <a:solidFill>
                  <a:srgbClr val="000000"/>
                </a:solidFill>
                <a:latin typeface="Arial"/>
                <a:ea typeface="Times New Roman"/>
              </a:rPr>
              <a:t>the</a:t>
            </a:r>
            <a:r>
              <a:rPr lang="ru-RU" sz="1600" b="0" strike="noStrike" spc="-1" dirty="0">
                <a:solidFill>
                  <a:srgbClr val="000000"/>
                </a:solidFill>
                <a:latin typeface="Arial"/>
                <a:ea typeface="Times New Roman"/>
              </a:rPr>
              <a:t> BOOSTER-NICLOTRON </a:t>
            </a:r>
            <a:r>
              <a:rPr lang="ru-RU" sz="1600" b="0" strike="noStrike" spc="-1" dirty="0" err="1">
                <a:solidFill>
                  <a:srgbClr val="000000"/>
                </a:solidFill>
                <a:latin typeface="Arial"/>
                <a:ea typeface="Times New Roman"/>
              </a:rPr>
              <a:t>complex</a:t>
            </a:r>
            <a:r>
              <a:rPr lang="ru-RU" sz="1600" b="0" strike="noStrike" spc="-1" dirty="0">
                <a:solidFill>
                  <a:srgbClr val="000000"/>
                </a:solidFill>
                <a:latin typeface="Arial"/>
                <a:ea typeface="Times New Roman"/>
              </a:rPr>
              <a:t>.</a:t>
            </a:r>
            <a:endParaRPr lang="en-US" sz="1600" b="0" strike="noStrike" spc="-1" dirty="0">
              <a:latin typeface="Arial"/>
            </a:endParaRPr>
          </a:p>
        </p:txBody>
      </p:sp>
      <p:sp>
        <p:nvSpPr>
          <p:cNvPr id="362" name="TextBox 33"/>
          <p:cNvSpPr/>
          <p:nvPr/>
        </p:nvSpPr>
        <p:spPr>
          <a:xfrm>
            <a:off x="1837173" y="184067"/>
            <a:ext cx="396972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ru-RU" sz="2800" b="1" strike="noStrike" spc="-1" dirty="0">
                <a:solidFill>
                  <a:srgbClr val="0070C0"/>
                </a:solidFill>
                <a:latin typeface="Calibri"/>
              </a:rPr>
              <a:t>PROJECT NICA  2017-2021</a:t>
            </a:r>
            <a:endParaRPr lang="en-US" sz="2800" b="0" strike="noStrike" spc="-1" dirty="0">
              <a:latin typeface="Arial"/>
            </a:endParaRPr>
          </a:p>
        </p:txBody>
      </p:sp>
      <p:sp>
        <p:nvSpPr>
          <p:cNvPr id="363" name="TextBox 34"/>
          <p:cNvSpPr/>
          <p:nvPr/>
        </p:nvSpPr>
        <p:spPr>
          <a:xfrm>
            <a:off x="506941" y="3573546"/>
            <a:ext cx="90036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ru-RU" sz="2800" b="1" strike="noStrike" spc="-1" dirty="0">
                <a:solidFill>
                  <a:srgbClr val="FFFFFF"/>
                </a:solidFill>
                <a:latin typeface="Calibri"/>
              </a:rPr>
              <a:t>2021</a:t>
            </a:r>
            <a:endParaRPr lang="en-US" sz="2800" b="0" strike="noStrike" spc="-1" dirty="0">
              <a:solidFill>
                <a:srgbClr val="FFFFFF"/>
              </a:solidFill>
              <a:latin typeface="Arial"/>
            </a:endParaRPr>
          </a:p>
        </p:txBody>
      </p:sp>
      <p:sp>
        <p:nvSpPr>
          <p:cNvPr id="364" name="TextBox 363"/>
          <p:cNvSpPr txBox="1"/>
          <p:nvPr/>
        </p:nvSpPr>
        <p:spPr>
          <a:xfrm>
            <a:off x="10758600" y="2486520"/>
            <a:ext cx="1128600" cy="446040"/>
          </a:xfrm>
          <a:prstGeom prst="rect">
            <a:avLst/>
          </a:prstGeom>
          <a:noFill/>
          <a:ln w="0">
            <a:noFill/>
          </a:ln>
        </p:spPr>
        <p:txBody>
          <a:bodyPr lIns="90000" tIns="45000" rIns="90000" bIns="45000" anchor="t">
            <a:noAutofit/>
          </a:bodyPr>
          <a:lstStyle/>
          <a:p>
            <a:r>
              <a:rPr lang="ru-RU" sz="2800" b="1" strike="noStrike" spc="-1">
                <a:solidFill>
                  <a:srgbClr val="FFFFFF"/>
                </a:solidFill>
                <a:latin typeface="Calibri"/>
              </a:rPr>
              <a:t>2018</a:t>
            </a:r>
            <a:endParaRPr lang="en-US" sz="2800" b="0" strike="noStrike" spc="-1">
              <a:solidFill>
                <a:srgbClr val="FFFFFF"/>
              </a:solidFill>
              <a:latin typeface="Arial"/>
            </a:endParaRPr>
          </a:p>
        </p:txBody>
      </p:sp>
      <p:pic>
        <p:nvPicPr>
          <p:cNvPr id="12" name="Рисунок 11" descr="panorama.jpg">
            <a:extLst>
              <a:ext uri="{FF2B5EF4-FFF2-40B4-BE49-F238E27FC236}">
                <a16:creationId xmlns:a16="http://schemas.microsoft.com/office/drawing/2014/main" id="{12B18B3E-5EED-F344-A3BC-06EE258BA3DF}"/>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l="1555"/>
          <a:stretch/>
        </p:blipFill>
        <p:spPr>
          <a:xfrm>
            <a:off x="129846" y="4269203"/>
            <a:ext cx="3773644" cy="1504451"/>
          </a:xfrm>
          <a:prstGeom prst="rect">
            <a:avLst/>
          </a:prstGeom>
        </p:spPr>
      </p:pic>
      <p:pic>
        <p:nvPicPr>
          <p:cNvPr id="10" name="Рисунок 9">
            <a:extLst>
              <a:ext uri="{FF2B5EF4-FFF2-40B4-BE49-F238E27FC236}">
                <a16:creationId xmlns:a16="http://schemas.microsoft.com/office/drawing/2014/main" id="{89585BB3-9B8C-D542-8847-3D51F4CFC078}"/>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398960" y="37764"/>
            <a:ext cx="4398659" cy="2991185"/>
          </a:xfrm>
          <a:prstGeom prst="rect">
            <a:avLst/>
          </a:prstGeom>
        </p:spPr>
      </p:pic>
      <p:sp>
        <p:nvSpPr>
          <p:cNvPr id="2" name="TextBox 1">
            <a:extLst>
              <a:ext uri="{FF2B5EF4-FFF2-40B4-BE49-F238E27FC236}">
                <a16:creationId xmlns:a16="http://schemas.microsoft.com/office/drawing/2014/main" id="{1A99AE01-08B7-B742-8AE5-FD43DC65E1BD}"/>
              </a:ext>
            </a:extLst>
          </p:cNvPr>
          <p:cNvSpPr txBox="1"/>
          <p:nvPr/>
        </p:nvSpPr>
        <p:spPr>
          <a:xfrm>
            <a:off x="10317986" y="2628839"/>
            <a:ext cx="1410964" cy="400110"/>
          </a:xfrm>
          <a:prstGeom prst="rect">
            <a:avLst/>
          </a:prstGeom>
          <a:noFill/>
        </p:spPr>
        <p:txBody>
          <a:bodyPr wrap="none" rtlCol="0">
            <a:spAutoFit/>
          </a:bodyPr>
          <a:lstStyle/>
          <a:p>
            <a:r>
              <a:rPr lang="en-US" sz="2000" b="1" dirty="0">
                <a:solidFill>
                  <a:srgbClr val="FFFF00"/>
                </a:solidFill>
              </a:rPr>
              <a:t>2016-2017</a:t>
            </a:r>
            <a:endParaRPr lang="ru-RU" sz="2000" b="1" dirty="0">
              <a:solidFill>
                <a:srgbClr val="FFFF00"/>
              </a:solidFill>
            </a:endParaRPr>
          </a:p>
        </p:txBody>
      </p:sp>
      <p:pic>
        <p:nvPicPr>
          <p:cNvPr id="13" name="Picture 7">
            <a:extLst>
              <a:ext uri="{FF2B5EF4-FFF2-40B4-BE49-F238E27FC236}">
                <a16:creationId xmlns:a16="http://schemas.microsoft.com/office/drawing/2014/main" id="{5A41A5A2-146D-9E4E-9194-32F0EFE962EB}"/>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t="3899" r="8050" b="10381"/>
          <a:stretch/>
        </p:blipFill>
        <p:spPr>
          <a:xfrm>
            <a:off x="7568109" y="3119340"/>
            <a:ext cx="4319091" cy="2962551"/>
          </a:xfrm>
          <a:prstGeom prst="rect">
            <a:avLst/>
          </a:prstGeom>
        </p:spPr>
      </p:pic>
    </p:spTree>
    <p:extLst>
      <p:ext uri="{BB962C8B-B14F-4D97-AF65-F5344CB8AC3E}">
        <p14:creationId xmlns:p14="http://schemas.microsoft.com/office/powerpoint/2010/main" val="14016212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8" name="Рисунок 10"/>
          <p:cNvPicPr/>
          <p:nvPr/>
        </p:nvPicPr>
        <p:blipFill>
          <a:blip r:embed="rId3"/>
          <a:srcRect l="4754" t="2943" r="10410" b="5885"/>
          <a:stretch/>
        </p:blipFill>
        <p:spPr>
          <a:xfrm>
            <a:off x="1176840" y="3717000"/>
            <a:ext cx="2746080" cy="1398240"/>
          </a:xfrm>
          <a:prstGeom prst="rect">
            <a:avLst/>
          </a:prstGeom>
          <a:ln w="0">
            <a:noFill/>
          </a:ln>
        </p:spPr>
      </p:pic>
      <p:grpSp>
        <p:nvGrpSpPr>
          <p:cNvPr id="269" name="Группа 23"/>
          <p:cNvGrpSpPr/>
          <p:nvPr/>
        </p:nvGrpSpPr>
        <p:grpSpPr>
          <a:xfrm>
            <a:off x="6716880" y="3680280"/>
            <a:ext cx="1499040" cy="364320"/>
            <a:chOff x="6716880" y="3680280"/>
            <a:chExt cx="1499040" cy="364320"/>
          </a:xfrm>
        </p:grpSpPr>
        <p:sp>
          <p:nvSpPr>
            <p:cNvPr id="270" name="TextBox 22"/>
            <p:cNvSpPr/>
            <p:nvPr/>
          </p:nvSpPr>
          <p:spPr>
            <a:xfrm>
              <a:off x="6716880" y="3680280"/>
              <a:ext cx="149904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Calibri"/>
                  <a:ea typeface="DejaVu Sans"/>
                </a:rPr>
                <a:t>known  nuclei</a:t>
              </a:r>
              <a:endParaRPr lang="en-US" sz="1800" b="0" strike="noStrike" spc="-1">
                <a:latin typeface="Arial"/>
              </a:endParaRPr>
            </a:p>
          </p:txBody>
        </p:sp>
      </p:grpSp>
      <p:sp>
        <p:nvSpPr>
          <p:cNvPr id="271" name="TextBox 6"/>
          <p:cNvSpPr/>
          <p:nvPr/>
        </p:nvSpPr>
        <p:spPr>
          <a:xfrm>
            <a:off x="5986800" y="1186920"/>
            <a:ext cx="271512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baseline="30000">
                <a:solidFill>
                  <a:srgbClr val="4A452A"/>
                </a:solidFill>
                <a:latin typeface="Arial"/>
                <a:ea typeface="DejaVu Sans"/>
              </a:rPr>
              <a:t>50</a:t>
            </a:r>
            <a:r>
              <a:rPr lang="en-US" sz="1800" b="0" strike="noStrike" spc="-1">
                <a:solidFill>
                  <a:srgbClr val="4A452A"/>
                </a:solidFill>
                <a:latin typeface="Arial"/>
                <a:ea typeface="DejaVu Sans"/>
              </a:rPr>
              <a:t>Ti + </a:t>
            </a:r>
            <a:r>
              <a:rPr lang="en-US" sz="1800" b="0" strike="noStrike" spc="-1" baseline="30000">
                <a:solidFill>
                  <a:srgbClr val="4A452A"/>
                </a:solidFill>
                <a:latin typeface="Arial"/>
                <a:ea typeface="DejaVu Sans"/>
              </a:rPr>
              <a:t>249</a:t>
            </a:r>
            <a:r>
              <a:rPr lang="en-US" sz="1800" b="0" strike="noStrike" spc="-1">
                <a:solidFill>
                  <a:srgbClr val="4A452A"/>
                </a:solidFill>
                <a:latin typeface="Arial"/>
                <a:ea typeface="DejaVu Sans"/>
              </a:rPr>
              <a:t>Bk → 3n + </a:t>
            </a:r>
            <a:r>
              <a:rPr lang="en-US" sz="1800" b="1" strike="noStrike" spc="-1" baseline="30000">
                <a:solidFill>
                  <a:srgbClr val="4A452A"/>
                </a:solidFill>
                <a:latin typeface="Arial"/>
                <a:ea typeface="DejaVu Sans"/>
              </a:rPr>
              <a:t>296</a:t>
            </a:r>
            <a:r>
              <a:rPr lang="en-US" sz="1800" b="1" strike="noStrike" spc="-1">
                <a:solidFill>
                  <a:srgbClr val="4A452A"/>
                </a:solidFill>
                <a:latin typeface="Arial"/>
                <a:ea typeface="DejaVu Sans"/>
              </a:rPr>
              <a:t>119</a:t>
            </a:r>
            <a:endParaRPr lang="en-US" sz="1800" b="0" strike="noStrike" spc="-1">
              <a:latin typeface="Arial"/>
            </a:endParaRPr>
          </a:p>
        </p:txBody>
      </p:sp>
      <p:sp>
        <p:nvSpPr>
          <p:cNvPr id="272" name="TextBox 11"/>
          <p:cNvSpPr/>
          <p:nvPr/>
        </p:nvSpPr>
        <p:spPr>
          <a:xfrm>
            <a:off x="6501960" y="739080"/>
            <a:ext cx="287532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baseline="30000">
                <a:solidFill>
                  <a:srgbClr val="4A452A"/>
                </a:solidFill>
                <a:latin typeface="Arial"/>
                <a:ea typeface="DejaVu Sans"/>
              </a:rPr>
              <a:t>54</a:t>
            </a:r>
            <a:r>
              <a:rPr lang="en-US" sz="1800" b="0" strike="noStrike" spc="-1">
                <a:solidFill>
                  <a:srgbClr val="4A452A"/>
                </a:solidFill>
                <a:latin typeface="Arial"/>
                <a:ea typeface="DejaVu Sans"/>
              </a:rPr>
              <a:t>Cr + </a:t>
            </a:r>
            <a:r>
              <a:rPr lang="en-US" sz="1800" b="0" strike="noStrike" spc="-1" baseline="30000">
                <a:solidFill>
                  <a:srgbClr val="4A452A"/>
                </a:solidFill>
                <a:latin typeface="Arial"/>
                <a:ea typeface="DejaVu Sans"/>
              </a:rPr>
              <a:t>248</a:t>
            </a:r>
            <a:r>
              <a:rPr lang="en-US" sz="1800" b="0" strike="noStrike" spc="-1">
                <a:solidFill>
                  <a:srgbClr val="4A452A"/>
                </a:solidFill>
                <a:latin typeface="Arial"/>
                <a:ea typeface="DejaVu Sans"/>
              </a:rPr>
              <a:t>Cm → 3n + </a:t>
            </a:r>
            <a:r>
              <a:rPr lang="en-US" sz="1800" b="1" strike="noStrike" spc="-1" baseline="30000">
                <a:solidFill>
                  <a:srgbClr val="4A452A"/>
                </a:solidFill>
                <a:latin typeface="Arial"/>
                <a:ea typeface="DejaVu Sans"/>
              </a:rPr>
              <a:t>299</a:t>
            </a:r>
            <a:r>
              <a:rPr lang="en-US" sz="1800" b="1" strike="noStrike" spc="-1">
                <a:solidFill>
                  <a:srgbClr val="4A452A"/>
                </a:solidFill>
                <a:latin typeface="Arial"/>
                <a:ea typeface="DejaVu Sans"/>
              </a:rPr>
              <a:t>120</a:t>
            </a:r>
            <a:endParaRPr lang="en-US" sz="1800" b="0" strike="noStrike" spc="-1">
              <a:latin typeface="Arial"/>
            </a:endParaRPr>
          </a:p>
        </p:txBody>
      </p:sp>
      <p:sp>
        <p:nvSpPr>
          <p:cNvPr id="273" name="Соединительная линия уступом 15"/>
          <p:cNvSpPr/>
          <p:nvPr/>
        </p:nvSpPr>
        <p:spPr>
          <a:xfrm>
            <a:off x="8776800" y="1125360"/>
            <a:ext cx="1129680" cy="456480"/>
          </a:xfrm>
          <a:prstGeom prst="bentConnector3">
            <a:avLst>
              <a:gd name="adj1" fmla="val 50211"/>
            </a:avLst>
          </a:prstGeom>
          <a:noFill/>
          <a:ln w="19050">
            <a:solidFill>
              <a:srgbClr val="4A7EBB"/>
            </a:solidFill>
            <a:round/>
          </a:ln>
        </p:spPr>
        <p:style>
          <a:lnRef idx="1">
            <a:schemeClr val="accent1"/>
          </a:lnRef>
          <a:fillRef idx="0">
            <a:schemeClr val="accent1"/>
          </a:fillRef>
          <a:effectRef idx="0">
            <a:schemeClr val="accent1"/>
          </a:effectRef>
          <a:fontRef idx="minor"/>
        </p:style>
      </p:sp>
      <p:sp>
        <p:nvSpPr>
          <p:cNvPr id="274" name="Соединительная линия уступом 19"/>
          <p:cNvSpPr/>
          <p:nvPr/>
        </p:nvSpPr>
        <p:spPr>
          <a:xfrm>
            <a:off x="8151480" y="1582200"/>
            <a:ext cx="1129680" cy="299880"/>
          </a:xfrm>
          <a:prstGeom prst="bentConnector3">
            <a:avLst>
              <a:gd name="adj1" fmla="val 50000"/>
            </a:avLst>
          </a:prstGeom>
          <a:noFill/>
          <a:ln w="19050">
            <a:solidFill>
              <a:srgbClr val="4A7EBB"/>
            </a:solidFill>
            <a:round/>
          </a:ln>
        </p:spPr>
        <p:style>
          <a:lnRef idx="1">
            <a:schemeClr val="accent1"/>
          </a:lnRef>
          <a:fillRef idx="0">
            <a:schemeClr val="accent1"/>
          </a:fillRef>
          <a:effectRef idx="0">
            <a:schemeClr val="accent1"/>
          </a:effectRef>
          <a:fontRef idx="minor"/>
        </p:style>
      </p:sp>
      <p:sp>
        <p:nvSpPr>
          <p:cNvPr id="275" name="Овал 2"/>
          <p:cNvSpPr/>
          <p:nvPr/>
        </p:nvSpPr>
        <p:spPr>
          <a:xfrm>
            <a:off x="9887040" y="1555560"/>
            <a:ext cx="45000" cy="45000"/>
          </a:xfrm>
          <a:prstGeom prst="ellipse">
            <a:avLst/>
          </a:prstGeom>
          <a:solidFill>
            <a:schemeClr val="bg1"/>
          </a:solidFill>
          <a:ln w="19050">
            <a:solidFill>
              <a:srgbClr val="3A5F8B"/>
            </a:solidFill>
            <a:round/>
          </a:ln>
        </p:spPr>
        <p:style>
          <a:lnRef idx="2">
            <a:schemeClr val="accent1">
              <a:shade val="50000"/>
            </a:schemeClr>
          </a:lnRef>
          <a:fillRef idx="1">
            <a:schemeClr val="accent1"/>
          </a:fillRef>
          <a:effectRef idx="0">
            <a:schemeClr val="accent1"/>
          </a:effectRef>
          <a:fontRef idx="minor"/>
        </p:style>
      </p:sp>
      <p:sp>
        <p:nvSpPr>
          <p:cNvPr id="276" name="Овал 13"/>
          <p:cNvSpPr/>
          <p:nvPr/>
        </p:nvSpPr>
        <p:spPr>
          <a:xfrm>
            <a:off x="9255240" y="1858680"/>
            <a:ext cx="45000" cy="45000"/>
          </a:xfrm>
          <a:prstGeom prst="ellipse">
            <a:avLst/>
          </a:prstGeom>
          <a:solidFill>
            <a:schemeClr val="bg1"/>
          </a:solidFill>
          <a:ln w="19050">
            <a:solidFill>
              <a:srgbClr val="3A5F8B"/>
            </a:solidFill>
            <a:round/>
          </a:ln>
        </p:spPr>
        <p:style>
          <a:lnRef idx="2">
            <a:schemeClr val="accent1">
              <a:shade val="50000"/>
            </a:schemeClr>
          </a:lnRef>
          <a:fillRef idx="1">
            <a:schemeClr val="accent1"/>
          </a:fillRef>
          <a:effectRef idx="0">
            <a:schemeClr val="accent1"/>
          </a:effectRef>
          <a:fontRef idx="minor"/>
        </p:style>
      </p:sp>
      <p:sp>
        <p:nvSpPr>
          <p:cNvPr id="277" name="Прямоугольник 7"/>
          <p:cNvSpPr/>
          <p:nvPr/>
        </p:nvSpPr>
        <p:spPr>
          <a:xfrm>
            <a:off x="11251440" y="1462680"/>
            <a:ext cx="308880" cy="27576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p:style>
      </p:sp>
      <p:sp>
        <p:nvSpPr>
          <p:cNvPr id="278" name="Прямоугольник 20"/>
          <p:cNvSpPr/>
          <p:nvPr/>
        </p:nvSpPr>
        <p:spPr>
          <a:xfrm rot="16200000">
            <a:off x="10394640" y="2026080"/>
            <a:ext cx="308880" cy="2757600"/>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p:style>
      </p:sp>
      <p:sp>
        <p:nvSpPr>
          <p:cNvPr id="279" name="Прямоугольник 18"/>
          <p:cNvSpPr/>
          <p:nvPr/>
        </p:nvSpPr>
        <p:spPr>
          <a:xfrm>
            <a:off x="11254320" y="3239640"/>
            <a:ext cx="299520" cy="310680"/>
          </a:xfrm>
          <a:prstGeom prst="rect">
            <a:avLst/>
          </a:prstGeom>
          <a:solidFill>
            <a:schemeClr val="bg2">
              <a:lumMod val="25000"/>
            </a:schemeClr>
          </a:solidFill>
          <a:ln w="3175">
            <a:solidFill>
              <a:srgbClr val="3A5F8B"/>
            </a:solidFill>
            <a:round/>
          </a:ln>
        </p:spPr>
        <p:style>
          <a:lnRef idx="2">
            <a:schemeClr val="accent1">
              <a:shade val="50000"/>
            </a:schemeClr>
          </a:lnRef>
          <a:fillRef idx="1">
            <a:schemeClr val="accent1"/>
          </a:fillRef>
          <a:effectRef idx="0">
            <a:schemeClr val="accent1"/>
          </a:effectRef>
          <a:fontRef idx="minor"/>
        </p:style>
      </p:sp>
      <p:sp>
        <p:nvSpPr>
          <p:cNvPr id="280" name="TextBox 25"/>
          <p:cNvSpPr/>
          <p:nvPr/>
        </p:nvSpPr>
        <p:spPr>
          <a:xfrm>
            <a:off x="11242440" y="3251520"/>
            <a:ext cx="36216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FFFFFF"/>
                </a:solidFill>
                <a:latin typeface="Geometr415 Blk BT"/>
                <a:ea typeface="DejaVu Sans"/>
              </a:rPr>
              <a:t>Fl</a:t>
            </a:r>
            <a:endParaRPr lang="en-US" sz="1800" b="0" strike="noStrike" spc="-1">
              <a:latin typeface="Arial"/>
            </a:endParaRPr>
          </a:p>
        </p:txBody>
      </p:sp>
      <p:sp>
        <p:nvSpPr>
          <p:cNvPr id="281" name="TextBox 26"/>
          <p:cNvSpPr/>
          <p:nvPr/>
        </p:nvSpPr>
        <p:spPr>
          <a:xfrm>
            <a:off x="10918800" y="3201840"/>
            <a:ext cx="395640" cy="242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000" b="0" strike="noStrike" spc="-1">
                <a:solidFill>
                  <a:srgbClr val="000000"/>
                </a:solidFill>
                <a:latin typeface="Geometr415 Blk BT"/>
                <a:ea typeface="DejaVu Sans"/>
              </a:rPr>
              <a:t>298</a:t>
            </a:r>
            <a:endParaRPr lang="en-US" sz="1000" b="0" strike="noStrike" spc="-1">
              <a:latin typeface="Arial"/>
            </a:endParaRPr>
          </a:p>
        </p:txBody>
      </p:sp>
      <p:sp>
        <p:nvSpPr>
          <p:cNvPr id="282" name="TextBox 24"/>
          <p:cNvSpPr/>
          <p:nvPr/>
        </p:nvSpPr>
        <p:spPr>
          <a:xfrm>
            <a:off x="4897080" y="71640"/>
            <a:ext cx="6412320" cy="455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1" i="1" strike="noStrike" spc="-1">
                <a:solidFill>
                  <a:srgbClr val="C00000"/>
                </a:solidFill>
                <a:latin typeface="Arial"/>
                <a:ea typeface="DejaVu Sans"/>
              </a:rPr>
              <a:t> </a:t>
            </a:r>
            <a:r>
              <a:rPr lang="en-US" sz="2400" b="1" strike="noStrike" spc="-1">
                <a:solidFill>
                  <a:srgbClr val="C00000"/>
                </a:solidFill>
                <a:latin typeface="Arial"/>
                <a:ea typeface="DejaVu Sans"/>
              </a:rPr>
              <a:t>Synthesis of new elements @ SHE Factory</a:t>
            </a:r>
            <a:endParaRPr lang="en-US" sz="2400" b="0" strike="noStrike" spc="-1">
              <a:latin typeface="Arial"/>
            </a:endParaRPr>
          </a:p>
        </p:txBody>
      </p:sp>
      <p:grpSp>
        <p:nvGrpSpPr>
          <p:cNvPr id="283" name="Группа 12"/>
          <p:cNvGrpSpPr/>
          <p:nvPr/>
        </p:nvGrpSpPr>
        <p:grpSpPr>
          <a:xfrm>
            <a:off x="8896680" y="4578120"/>
            <a:ext cx="3091680" cy="1727280"/>
            <a:chOff x="8425800" y="4341960"/>
            <a:chExt cx="3091680" cy="1727280"/>
          </a:xfrm>
        </p:grpSpPr>
        <p:sp>
          <p:nvSpPr>
            <p:cNvPr id="284" name="TextBox 8"/>
            <p:cNvSpPr/>
            <p:nvPr/>
          </p:nvSpPr>
          <p:spPr>
            <a:xfrm>
              <a:off x="8425800" y="4341960"/>
              <a:ext cx="3091680" cy="17272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dirty="0">
                  <a:solidFill>
                    <a:srgbClr val="000000"/>
                  </a:solidFill>
                  <a:latin typeface="Arial"/>
                  <a:ea typeface="DejaVu Sans"/>
                </a:rPr>
                <a:t>Test reactions (2022-2023):</a:t>
              </a:r>
              <a:endParaRPr lang="en-US" sz="1800" b="0" strike="noStrike" spc="-1" dirty="0">
                <a:latin typeface="Arial"/>
              </a:endParaRPr>
            </a:p>
            <a:p>
              <a:pPr>
                <a:lnSpc>
                  <a:spcPct val="100000"/>
                </a:lnSpc>
                <a:spcBef>
                  <a:spcPts val="1199"/>
                </a:spcBef>
                <a:buNone/>
              </a:pPr>
              <a:r>
                <a:rPr lang="en-US" sz="1800" b="0" strike="noStrike" spc="-1" baseline="30000" dirty="0">
                  <a:solidFill>
                    <a:srgbClr val="0D0D0D"/>
                  </a:solidFill>
                  <a:latin typeface="Arial"/>
                  <a:ea typeface="DejaVu Sans"/>
                </a:rPr>
                <a:t>238</a:t>
              </a:r>
              <a:r>
                <a:rPr lang="en-US" sz="1800" b="0" strike="noStrike" spc="-1" dirty="0">
                  <a:solidFill>
                    <a:srgbClr val="0D0D0D"/>
                  </a:solidFill>
                  <a:latin typeface="Arial"/>
                  <a:ea typeface="DejaVu Sans"/>
                </a:rPr>
                <a:t>U + </a:t>
              </a:r>
              <a:r>
                <a:rPr lang="en-US" sz="1800" b="0" strike="noStrike" spc="-1" baseline="30000" dirty="0">
                  <a:solidFill>
                    <a:srgbClr val="0D0D0D"/>
                  </a:solidFill>
                  <a:latin typeface="Arial"/>
                  <a:ea typeface="DejaVu Sans"/>
                </a:rPr>
                <a:t>54</a:t>
              </a:r>
              <a:r>
                <a:rPr lang="en-US" sz="1800" b="0" strike="noStrike" spc="-1" dirty="0">
                  <a:solidFill>
                    <a:srgbClr val="0D0D0D"/>
                  </a:solidFill>
                  <a:latin typeface="Arial"/>
                  <a:ea typeface="DejaVu Sans"/>
                </a:rPr>
                <a:t>Cr   → </a:t>
              </a:r>
              <a:r>
                <a:rPr lang="en-US" sz="1800" b="0" strike="noStrike" spc="-1" baseline="30000" dirty="0">
                  <a:solidFill>
                    <a:srgbClr val="0D0D0D"/>
                  </a:solidFill>
                  <a:latin typeface="Arial"/>
                  <a:ea typeface="DejaVu Sans"/>
                </a:rPr>
                <a:t>292</a:t>
              </a:r>
              <a:r>
                <a:rPr lang="en-US" sz="1800" b="0" strike="noStrike" spc="-1" dirty="0">
                  <a:solidFill>
                    <a:srgbClr val="0D0D0D"/>
                  </a:solidFill>
                  <a:latin typeface="Arial"/>
                  <a:ea typeface="DejaVu Sans"/>
                </a:rPr>
                <a:t>Lv*</a:t>
              </a:r>
              <a:endParaRPr lang="en-US" sz="1800" b="0" strike="noStrike" spc="-1" dirty="0">
                <a:latin typeface="Arial"/>
              </a:endParaRPr>
            </a:p>
            <a:p>
              <a:pPr>
                <a:lnSpc>
                  <a:spcPct val="100000"/>
                </a:lnSpc>
                <a:spcBef>
                  <a:spcPts val="601"/>
                </a:spcBef>
                <a:buNone/>
              </a:pPr>
              <a:r>
                <a:rPr lang="en-US" sz="1800" b="0" strike="noStrike" spc="-1" baseline="30000" dirty="0">
                  <a:solidFill>
                    <a:srgbClr val="0D0D0D"/>
                  </a:solidFill>
                  <a:latin typeface="Arial"/>
                  <a:ea typeface="DejaVu Sans"/>
                </a:rPr>
                <a:t>242</a:t>
              </a:r>
              <a:r>
                <a:rPr lang="en-US" sz="1800" b="0" strike="noStrike" spc="-1" dirty="0">
                  <a:solidFill>
                    <a:srgbClr val="0D0D0D"/>
                  </a:solidFill>
                  <a:latin typeface="Arial"/>
                  <a:ea typeface="DejaVu Sans"/>
                </a:rPr>
                <a:t>Pu + </a:t>
              </a:r>
              <a:r>
                <a:rPr lang="en-US" sz="1800" b="0" strike="noStrike" spc="-1" baseline="30000" dirty="0">
                  <a:solidFill>
                    <a:srgbClr val="0D0D0D"/>
                  </a:solidFill>
                  <a:latin typeface="Arial"/>
                  <a:ea typeface="DejaVu Sans"/>
                </a:rPr>
                <a:t>50</a:t>
              </a:r>
              <a:r>
                <a:rPr lang="en-US" sz="1800" b="0" strike="noStrike" spc="-1" dirty="0">
                  <a:solidFill>
                    <a:srgbClr val="0D0D0D"/>
                  </a:solidFill>
                  <a:latin typeface="Arial"/>
                  <a:ea typeface="DejaVu Sans"/>
                </a:rPr>
                <a:t>Ti  → </a:t>
              </a:r>
              <a:r>
                <a:rPr lang="en-US" sz="1800" b="0" strike="noStrike" spc="-1" baseline="30000" dirty="0">
                  <a:solidFill>
                    <a:srgbClr val="0D0D0D"/>
                  </a:solidFill>
                  <a:latin typeface="Arial"/>
                  <a:ea typeface="DejaVu Sans"/>
                </a:rPr>
                <a:t>292</a:t>
              </a:r>
              <a:r>
                <a:rPr lang="en-US" sz="1800" b="0" strike="noStrike" spc="-1" dirty="0">
                  <a:solidFill>
                    <a:srgbClr val="0D0D0D"/>
                  </a:solidFill>
                  <a:latin typeface="Arial"/>
                  <a:ea typeface="DejaVu Sans"/>
                </a:rPr>
                <a:t>Lv*</a:t>
              </a:r>
              <a:endParaRPr lang="en-US" sz="1800" b="0" strike="noStrike" spc="-1" dirty="0">
                <a:latin typeface="Arial"/>
              </a:endParaRPr>
            </a:p>
            <a:p>
              <a:pPr>
                <a:lnSpc>
                  <a:spcPct val="100000"/>
                </a:lnSpc>
                <a:buNone/>
              </a:pPr>
              <a:r>
                <a:rPr lang="en-US" sz="1800" b="0" strike="noStrike" spc="-1" baseline="30000" dirty="0">
                  <a:solidFill>
                    <a:srgbClr val="C00000"/>
                  </a:solidFill>
                  <a:latin typeface="Arial"/>
                  <a:ea typeface="DejaVu Sans"/>
                </a:rPr>
                <a:t>245</a:t>
              </a:r>
              <a:r>
                <a:rPr lang="en-US" sz="1800" b="0" strike="noStrike" spc="-1" dirty="0">
                  <a:solidFill>
                    <a:srgbClr val="C00000"/>
                  </a:solidFill>
                  <a:latin typeface="Arial"/>
                  <a:ea typeface="DejaVu Sans"/>
                </a:rPr>
                <a:t>Cm + </a:t>
              </a:r>
              <a:r>
                <a:rPr lang="en-US" sz="1800" b="0" strike="noStrike" spc="-1" baseline="30000" dirty="0">
                  <a:solidFill>
                    <a:srgbClr val="C00000"/>
                  </a:solidFill>
                  <a:latin typeface="Arial"/>
                  <a:ea typeface="DejaVu Sans"/>
                </a:rPr>
                <a:t>48</a:t>
              </a:r>
              <a:r>
                <a:rPr lang="en-US" sz="1800" b="0" strike="noStrike" spc="-1" dirty="0">
                  <a:solidFill>
                    <a:srgbClr val="C00000"/>
                  </a:solidFill>
                  <a:latin typeface="Arial"/>
                  <a:ea typeface="DejaVu Sans"/>
                </a:rPr>
                <a:t>Ca→ </a:t>
              </a:r>
              <a:r>
                <a:rPr lang="en-US" sz="1800" b="0" strike="noStrike" spc="-1" baseline="30000" dirty="0">
                  <a:solidFill>
                    <a:srgbClr val="C00000"/>
                  </a:solidFill>
                  <a:latin typeface="Arial"/>
                  <a:ea typeface="DejaVu Sans"/>
                </a:rPr>
                <a:t>293</a:t>
              </a:r>
              <a:r>
                <a:rPr lang="en-US" sz="1800" b="0" strike="noStrike" spc="-1" dirty="0">
                  <a:solidFill>
                    <a:srgbClr val="C00000"/>
                  </a:solidFill>
                  <a:latin typeface="Arial"/>
                  <a:ea typeface="DejaVu Sans"/>
                </a:rPr>
                <a:t>Lv* </a:t>
              </a:r>
              <a:endParaRPr lang="en-US" sz="1800" b="0" strike="noStrike" spc="-1" dirty="0">
                <a:latin typeface="Arial"/>
              </a:endParaRPr>
            </a:p>
            <a:p>
              <a:pPr>
                <a:lnSpc>
                  <a:spcPct val="100000"/>
                </a:lnSpc>
                <a:buNone/>
              </a:pPr>
              <a:r>
                <a:rPr lang="en-US" sz="1800" b="0" strike="noStrike" spc="-1" dirty="0">
                  <a:solidFill>
                    <a:srgbClr val="C00000"/>
                  </a:solidFill>
                  <a:latin typeface="Arial"/>
                  <a:ea typeface="DejaVu Sans"/>
                </a:rPr>
                <a:t>                     </a:t>
              </a:r>
              <a:r>
                <a:rPr lang="el-GR" sz="1800" b="0" strike="noStrike" spc="-1" dirty="0">
                  <a:solidFill>
                    <a:srgbClr val="C00000"/>
                  </a:solidFill>
                  <a:latin typeface="Arial"/>
                  <a:ea typeface="DejaVu Sans"/>
                </a:rPr>
                <a:t>σ</a:t>
              </a:r>
              <a:r>
                <a:rPr lang="en-US" sz="1800" b="0" strike="noStrike" spc="-1" baseline="-25000" dirty="0">
                  <a:solidFill>
                    <a:srgbClr val="C00000"/>
                  </a:solidFill>
                  <a:latin typeface="Arial"/>
                  <a:ea typeface="DejaVu Sans"/>
                </a:rPr>
                <a:t>3n</a:t>
              </a:r>
              <a:r>
                <a:rPr lang="en-US" sz="1800" b="0" strike="noStrike" spc="-1" dirty="0">
                  <a:solidFill>
                    <a:srgbClr val="C00000"/>
                  </a:solidFill>
                  <a:latin typeface="Arial"/>
                  <a:ea typeface="DejaVu Sans"/>
                </a:rPr>
                <a:t>= 4pb </a:t>
              </a:r>
              <a:endParaRPr lang="en-US" sz="1800" b="0" strike="noStrike" spc="-1" dirty="0">
                <a:latin typeface="Arial"/>
              </a:endParaRPr>
            </a:p>
          </p:txBody>
        </p:sp>
        <p:sp>
          <p:nvSpPr>
            <p:cNvPr id="285" name="Прямоугольник 9"/>
            <p:cNvSpPr/>
            <p:nvPr/>
          </p:nvSpPr>
          <p:spPr>
            <a:xfrm>
              <a:off x="8474760" y="4743720"/>
              <a:ext cx="2673360" cy="431280"/>
            </a:xfrm>
            <a:prstGeom prst="rect">
              <a:avLst/>
            </a:prstGeom>
            <a:noFill/>
            <a:ln>
              <a:noFill/>
            </a:ln>
          </p:spPr>
          <p:style>
            <a:lnRef idx="2">
              <a:schemeClr val="accent1">
                <a:shade val="50000"/>
              </a:schemeClr>
            </a:lnRef>
            <a:fillRef idx="1">
              <a:schemeClr val="accent1"/>
            </a:fillRef>
            <a:effectRef idx="0">
              <a:schemeClr val="accent1"/>
            </a:effectRef>
            <a:fontRef idx="minor"/>
          </p:style>
        </p:sp>
      </p:grpSp>
      <p:sp>
        <p:nvSpPr>
          <p:cNvPr id="286" name="TextBox 28"/>
          <p:cNvSpPr/>
          <p:nvPr/>
        </p:nvSpPr>
        <p:spPr>
          <a:xfrm>
            <a:off x="298080" y="1778760"/>
            <a:ext cx="6439320" cy="2010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000000"/>
              </a:buClr>
              <a:buFont typeface="Arial"/>
              <a:buChar char="•"/>
            </a:pPr>
            <a:r>
              <a:rPr lang="en-US" sz="1800" b="1" strike="noStrike" spc="-1">
                <a:solidFill>
                  <a:srgbClr val="000000"/>
                </a:solidFill>
                <a:latin typeface="Arial"/>
                <a:ea typeface="DejaVu Sans"/>
              </a:rPr>
              <a:t>Cooperation with Rosatom (Russia)</a:t>
            </a:r>
            <a:r>
              <a:rPr lang="ru-RU" sz="1800" b="1" strike="noStrike" spc="-1">
                <a:solidFill>
                  <a:srgbClr val="000000"/>
                </a:solidFill>
                <a:latin typeface="Arial"/>
                <a:ea typeface="DejaVu Sans"/>
              </a:rPr>
              <a:t> </a:t>
            </a:r>
            <a:r>
              <a:rPr lang="en-US" sz="1800" b="1" strike="noStrike" spc="-1">
                <a:solidFill>
                  <a:srgbClr val="000000"/>
                </a:solidFill>
                <a:latin typeface="Arial"/>
                <a:ea typeface="DejaVu Sans"/>
              </a:rPr>
              <a:t>and ORNL (USA):</a:t>
            </a:r>
            <a:br/>
            <a:r>
              <a:rPr lang="en-US" sz="1800" b="0" i="1" strike="noStrike" spc="-1">
                <a:solidFill>
                  <a:srgbClr val="000000"/>
                </a:solidFill>
                <a:latin typeface="Arial"/>
                <a:ea typeface="DejaVu Sans"/>
              </a:rPr>
              <a:t>Isotopically enriched heavy actinide materials</a:t>
            </a:r>
            <a:endParaRPr lang="en-US" sz="1800" b="0" strike="noStrike" spc="-1">
              <a:latin typeface="Arial"/>
            </a:endParaRPr>
          </a:p>
          <a:p>
            <a:pPr>
              <a:lnSpc>
                <a:spcPct val="100000"/>
              </a:lnSpc>
              <a:buNone/>
            </a:pPr>
            <a:endParaRPr lang="en-US" sz="1800" b="0" strike="noStrike" spc="-1">
              <a:latin typeface="Arial"/>
            </a:endParaRPr>
          </a:p>
          <a:p>
            <a:pPr marL="285840" indent="-285840">
              <a:lnSpc>
                <a:spcPct val="100000"/>
              </a:lnSpc>
              <a:buClr>
                <a:srgbClr val="000000"/>
              </a:buClr>
              <a:buFont typeface="Arial"/>
              <a:buChar char="•"/>
            </a:pPr>
            <a:r>
              <a:rPr lang="en-US" sz="1800" b="1" strike="noStrike" spc="-1">
                <a:solidFill>
                  <a:srgbClr val="000000"/>
                </a:solidFill>
                <a:latin typeface="Arial"/>
                <a:ea typeface="DejaVu Sans"/>
              </a:rPr>
              <a:t>Radiochemical laboratory of class 1:</a:t>
            </a:r>
            <a:br/>
            <a:r>
              <a:rPr lang="en-US" sz="1800" b="0" i="1" strike="noStrike" spc="-1">
                <a:solidFill>
                  <a:srgbClr val="000000"/>
                </a:solidFill>
                <a:latin typeface="Arial"/>
                <a:ea typeface="DejaVu Sans"/>
              </a:rPr>
              <a:t>Stability studies &amp;</a:t>
            </a:r>
            <a:br/>
            <a:r>
              <a:rPr lang="en-US" sz="1800" b="0" i="1" strike="noStrike" spc="-1">
                <a:solidFill>
                  <a:srgbClr val="000000"/>
                </a:solidFill>
                <a:latin typeface="Arial"/>
                <a:ea typeface="DejaVu Sans"/>
              </a:rPr>
              <a:t>Manufacturing and regeneration</a:t>
            </a:r>
            <a:endParaRPr lang="en-US" sz="1800" b="0" strike="noStrike" spc="-1">
              <a:latin typeface="Arial"/>
            </a:endParaRPr>
          </a:p>
          <a:p>
            <a:pPr>
              <a:lnSpc>
                <a:spcPct val="100000"/>
              </a:lnSpc>
              <a:buNone/>
            </a:pPr>
            <a:endParaRPr lang="en-US" sz="1800" b="0" strike="noStrike" spc="-1">
              <a:latin typeface="Arial"/>
            </a:endParaRPr>
          </a:p>
        </p:txBody>
      </p:sp>
      <p:sp>
        <p:nvSpPr>
          <p:cNvPr id="287" name="TextBox 30"/>
          <p:cNvSpPr/>
          <p:nvPr/>
        </p:nvSpPr>
        <p:spPr>
          <a:xfrm>
            <a:off x="223851" y="5311108"/>
            <a:ext cx="3898218" cy="119887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a:lnSpc>
                <a:spcPct val="100000"/>
              </a:lnSpc>
              <a:buClr>
                <a:srgbClr val="000000"/>
              </a:buClr>
              <a:buFont typeface="Arial"/>
              <a:buChar char="•"/>
            </a:pPr>
            <a:r>
              <a:rPr lang="en-US" sz="1800" b="1" strike="noStrike" spc="-1" dirty="0">
                <a:solidFill>
                  <a:srgbClr val="000000"/>
                </a:solidFill>
                <a:latin typeface="Arial"/>
                <a:ea typeface="DejaVu Sans"/>
              </a:rPr>
              <a:t>Production of high-intensity beams of </a:t>
            </a:r>
            <a:r>
              <a:rPr lang="en-US" sz="1800" b="1" strike="noStrike" spc="-1" baseline="30000" dirty="0">
                <a:solidFill>
                  <a:srgbClr val="000000"/>
                </a:solidFill>
                <a:latin typeface="Arial"/>
                <a:ea typeface="DejaVu Sans"/>
              </a:rPr>
              <a:t>50</a:t>
            </a:r>
            <a:r>
              <a:rPr lang="en-US" sz="1800" b="1" strike="noStrike" spc="-1" dirty="0">
                <a:solidFill>
                  <a:srgbClr val="000000"/>
                </a:solidFill>
                <a:latin typeface="Arial"/>
                <a:ea typeface="DejaVu Sans"/>
              </a:rPr>
              <a:t>Ti, </a:t>
            </a:r>
            <a:r>
              <a:rPr lang="en-US" sz="1800" b="1" strike="noStrike" spc="-1" baseline="30000" dirty="0">
                <a:solidFill>
                  <a:srgbClr val="000000"/>
                </a:solidFill>
                <a:latin typeface="Arial"/>
                <a:ea typeface="DejaVu Sans"/>
              </a:rPr>
              <a:t>54</a:t>
            </a:r>
            <a:r>
              <a:rPr lang="en-US" sz="1800" b="1" strike="noStrike" spc="-1" dirty="0">
                <a:solidFill>
                  <a:srgbClr val="000000"/>
                </a:solidFill>
                <a:latin typeface="Arial"/>
                <a:ea typeface="DejaVu Sans"/>
              </a:rPr>
              <a:t>Cr and others</a:t>
            </a:r>
            <a:endParaRPr lang="en-US" sz="1800" b="0" strike="noStrike" spc="-1" dirty="0">
              <a:latin typeface="Arial"/>
            </a:endParaRPr>
          </a:p>
          <a:p>
            <a:pPr>
              <a:lnSpc>
                <a:spcPct val="100000"/>
              </a:lnSpc>
              <a:buNone/>
            </a:pPr>
            <a:endParaRPr lang="en-US" sz="1800" b="0" strike="noStrike" spc="-1" dirty="0">
              <a:latin typeface="Arial"/>
            </a:endParaRPr>
          </a:p>
          <a:p>
            <a:pPr marL="285840" indent="-285840">
              <a:lnSpc>
                <a:spcPct val="100000"/>
              </a:lnSpc>
              <a:buClr>
                <a:srgbClr val="000000"/>
              </a:buClr>
              <a:buFont typeface="Arial"/>
              <a:buChar char="•"/>
            </a:pPr>
            <a:r>
              <a:rPr lang="en-US" sz="1800" b="1" strike="noStrike" spc="-1" dirty="0">
                <a:solidFill>
                  <a:srgbClr val="000000"/>
                </a:solidFill>
                <a:latin typeface="Arial"/>
                <a:ea typeface="DejaVu Sans"/>
              </a:rPr>
              <a:t>New ECR-28 GHz (2024)</a:t>
            </a:r>
            <a:endParaRPr lang="en-US" sz="1800" b="0" strike="noStrike" spc="-1" dirty="0">
              <a:latin typeface="Arial"/>
            </a:endParaRPr>
          </a:p>
        </p:txBody>
      </p:sp>
      <p:pic>
        <p:nvPicPr>
          <p:cNvPr id="288" name="Рисунок 31" descr="IMG_3099.JPG"/>
          <p:cNvPicPr/>
          <p:nvPr/>
        </p:nvPicPr>
        <p:blipFill>
          <a:blip r:embed="rId4"/>
          <a:srcRect l="15026" r="7674"/>
          <a:stretch/>
        </p:blipFill>
        <p:spPr>
          <a:xfrm>
            <a:off x="1703520" y="225360"/>
            <a:ext cx="1552320" cy="1508040"/>
          </a:xfrm>
          <a:prstGeom prst="rect">
            <a:avLst/>
          </a:prstGeom>
          <a:ln w="0">
            <a:noFill/>
          </a:ln>
        </p:spPr>
      </p:pic>
      <p:sp>
        <p:nvSpPr>
          <p:cNvPr id="289" name="Прямоугольник 10"/>
          <p:cNvSpPr/>
          <p:nvPr/>
        </p:nvSpPr>
        <p:spPr>
          <a:xfrm>
            <a:off x="305280" y="757080"/>
            <a:ext cx="125532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Arial"/>
                <a:ea typeface="DejaVu Sans"/>
              </a:rPr>
              <a:t>TARGETS</a:t>
            </a:r>
            <a:endParaRPr lang="en-US" sz="1800" b="0" strike="noStrike" spc="-1">
              <a:latin typeface="Arial"/>
            </a:endParaRPr>
          </a:p>
        </p:txBody>
      </p:sp>
      <p:sp>
        <p:nvSpPr>
          <p:cNvPr id="290" name="Прямоугольник 14"/>
          <p:cNvSpPr/>
          <p:nvPr/>
        </p:nvSpPr>
        <p:spPr>
          <a:xfrm>
            <a:off x="183960" y="4213800"/>
            <a:ext cx="86364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Calibri"/>
                <a:ea typeface="DejaVu Sans"/>
              </a:rPr>
              <a:t>BEAMS</a:t>
            </a:r>
            <a:endParaRPr lang="en-US" sz="1800" b="0" strike="noStrike" spc="-1">
              <a:latin typeface="Arial"/>
            </a:endParaRPr>
          </a:p>
        </p:txBody>
      </p:sp>
      <p:pic>
        <p:nvPicPr>
          <p:cNvPr id="291" name="Рисунок 290"/>
          <p:cNvPicPr/>
          <p:nvPr/>
        </p:nvPicPr>
        <p:blipFill>
          <a:blip r:embed="rId5"/>
          <a:stretch/>
        </p:blipFill>
        <p:spPr>
          <a:xfrm>
            <a:off x="4229280" y="1981080"/>
            <a:ext cx="5231880" cy="4660560"/>
          </a:xfrm>
          <a:prstGeom prst="rect">
            <a:avLst/>
          </a:prstGeom>
          <a:ln w="0">
            <a:noFill/>
          </a:ln>
        </p:spPr>
      </p:pic>
      <p:pic>
        <p:nvPicPr>
          <p:cNvPr id="292" name="Рисунок 291"/>
          <p:cNvPicPr/>
          <p:nvPr/>
        </p:nvPicPr>
        <p:blipFill>
          <a:blip r:embed="rId6"/>
          <a:stretch/>
        </p:blipFill>
        <p:spPr>
          <a:xfrm>
            <a:off x="7848720" y="1397160"/>
            <a:ext cx="2222280" cy="1891800"/>
          </a:xfrm>
          <a:prstGeom prst="rect">
            <a:avLst/>
          </a:prstGeom>
          <a:ln w="0">
            <a:noFill/>
          </a:ln>
        </p:spPr>
      </p:pic>
      <p:grpSp>
        <p:nvGrpSpPr>
          <p:cNvPr id="27" name="Группа 26">
            <a:extLst>
              <a:ext uri="{FF2B5EF4-FFF2-40B4-BE49-F238E27FC236}">
                <a16:creationId xmlns:a16="http://schemas.microsoft.com/office/drawing/2014/main" id="{BB3747DC-DC03-0F4F-A1E9-CA53B66FA446}"/>
              </a:ext>
            </a:extLst>
          </p:cNvPr>
          <p:cNvGrpSpPr/>
          <p:nvPr/>
        </p:nvGrpSpPr>
        <p:grpSpPr>
          <a:xfrm>
            <a:off x="4726094" y="3250440"/>
            <a:ext cx="3994920" cy="2677320"/>
            <a:chOff x="1332934" y="3790800"/>
            <a:chExt cx="4391640" cy="2937960"/>
          </a:xfrm>
        </p:grpSpPr>
        <p:pic>
          <p:nvPicPr>
            <p:cNvPr id="28" name="Рисунок 8">
              <a:extLst>
                <a:ext uri="{FF2B5EF4-FFF2-40B4-BE49-F238E27FC236}">
                  <a16:creationId xmlns:a16="http://schemas.microsoft.com/office/drawing/2014/main" id="{883D6C44-60E3-494F-9BBF-0936AD9117BE}"/>
                </a:ext>
              </a:extLst>
            </p:cNvPr>
            <p:cNvPicPr/>
            <p:nvPr/>
          </p:nvPicPr>
          <p:blipFill>
            <a:blip r:embed="rId7"/>
            <a:stretch/>
          </p:blipFill>
          <p:spPr>
            <a:xfrm>
              <a:off x="1332934" y="3822840"/>
              <a:ext cx="4391640" cy="2905920"/>
            </a:xfrm>
            <a:prstGeom prst="rect">
              <a:avLst/>
            </a:prstGeom>
            <a:ln w="0">
              <a:noFill/>
            </a:ln>
          </p:spPr>
        </p:pic>
        <p:grpSp>
          <p:nvGrpSpPr>
            <p:cNvPr id="29" name="Группа 4">
              <a:extLst>
                <a:ext uri="{FF2B5EF4-FFF2-40B4-BE49-F238E27FC236}">
                  <a16:creationId xmlns:a16="http://schemas.microsoft.com/office/drawing/2014/main" id="{64F3E0BA-497A-7E48-AD89-D3CDCA26D792}"/>
                </a:ext>
              </a:extLst>
            </p:cNvPr>
            <p:cNvGrpSpPr/>
            <p:nvPr/>
          </p:nvGrpSpPr>
          <p:grpSpPr>
            <a:xfrm>
              <a:off x="2682574" y="3790800"/>
              <a:ext cx="2078640" cy="1393920"/>
              <a:chOff x="2640240" y="3687480"/>
              <a:chExt cx="2078640" cy="1393920"/>
            </a:xfrm>
          </p:grpSpPr>
          <p:sp>
            <p:nvSpPr>
              <p:cNvPr id="30" name="Стрелка вправо 5">
                <a:extLst>
                  <a:ext uri="{FF2B5EF4-FFF2-40B4-BE49-F238E27FC236}">
                    <a16:creationId xmlns:a16="http://schemas.microsoft.com/office/drawing/2014/main" id="{72D7FF61-DF33-ED42-94CB-DEFF1F71183A}"/>
                  </a:ext>
                </a:extLst>
              </p:cNvPr>
              <p:cNvSpPr/>
              <p:nvPr/>
            </p:nvSpPr>
            <p:spPr>
              <a:xfrm>
                <a:off x="4110480" y="4856760"/>
                <a:ext cx="403920" cy="224640"/>
              </a:xfrm>
              <a:prstGeom prst="rightArrow">
                <a:avLst>
                  <a:gd name="adj1" fmla="val 50000"/>
                  <a:gd name="adj2" fmla="val 50000"/>
                </a:avLst>
              </a:prstGeom>
              <a:gradFill rotWithShape="0">
                <a:gsLst>
                  <a:gs pos="0">
                    <a:srgbClr val="66008F"/>
                  </a:gs>
                  <a:gs pos="100000">
                    <a:srgbClr val="BA0066"/>
                  </a:gs>
                </a:gsLst>
                <a:lin ang="10800000"/>
              </a:gra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31" name="Стрелка вправо 6">
                <a:extLst>
                  <a:ext uri="{FF2B5EF4-FFF2-40B4-BE49-F238E27FC236}">
                    <a16:creationId xmlns:a16="http://schemas.microsoft.com/office/drawing/2014/main" id="{02470D35-2857-AE45-92B5-8ECD5909B6C6}"/>
                  </a:ext>
                </a:extLst>
              </p:cNvPr>
              <p:cNvSpPr/>
              <p:nvPr/>
            </p:nvSpPr>
            <p:spPr>
              <a:xfrm rot="10800000">
                <a:off x="2640240" y="4520520"/>
                <a:ext cx="403920" cy="224640"/>
              </a:xfrm>
              <a:prstGeom prst="rightArrow">
                <a:avLst>
                  <a:gd name="adj1" fmla="val 50000"/>
                  <a:gd name="adj2" fmla="val 50000"/>
                </a:avLst>
              </a:prstGeom>
              <a:gradFill rotWithShape="0">
                <a:gsLst>
                  <a:gs pos="0">
                    <a:srgbClr val="66008F"/>
                  </a:gs>
                  <a:gs pos="100000">
                    <a:srgbClr val="BA0066"/>
                  </a:gs>
                </a:gsLst>
                <a:lin ang="0"/>
              </a:gradFill>
              <a:ln>
                <a:solidFill>
                  <a:srgbClr val="3A5F8B"/>
                </a:solidFill>
                <a:round/>
              </a:ln>
            </p:spPr>
            <p:style>
              <a:lnRef idx="2">
                <a:schemeClr val="accent1">
                  <a:shade val="50000"/>
                </a:schemeClr>
              </a:lnRef>
              <a:fillRef idx="1">
                <a:schemeClr val="accent1"/>
              </a:fillRef>
              <a:effectRef idx="0">
                <a:schemeClr val="accent1"/>
              </a:effectRef>
              <a:fontRef idx="minor"/>
            </p:style>
          </p:sp>
          <p:sp>
            <p:nvSpPr>
              <p:cNvPr id="32" name="Стрелка вправо 7">
                <a:extLst>
                  <a:ext uri="{FF2B5EF4-FFF2-40B4-BE49-F238E27FC236}">
                    <a16:creationId xmlns:a16="http://schemas.microsoft.com/office/drawing/2014/main" id="{35607EC1-D2EB-A147-83AB-780FA5DE8224}"/>
                  </a:ext>
                </a:extLst>
              </p:cNvPr>
              <p:cNvSpPr/>
              <p:nvPr/>
            </p:nvSpPr>
            <p:spPr>
              <a:xfrm rot="19618200">
                <a:off x="4286160" y="3779280"/>
                <a:ext cx="403920" cy="224640"/>
              </a:xfrm>
              <a:prstGeom prst="rightArrow">
                <a:avLst>
                  <a:gd name="adj1" fmla="val 50000"/>
                  <a:gd name="adj2" fmla="val 50000"/>
                </a:avLst>
              </a:prstGeom>
              <a:gradFill rotWithShape="0">
                <a:gsLst>
                  <a:gs pos="0">
                    <a:srgbClr val="66008F"/>
                  </a:gs>
                  <a:gs pos="100000">
                    <a:srgbClr val="BA0066"/>
                  </a:gs>
                </a:gsLst>
                <a:lin ang="8814000"/>
              </a:gradFill>
              <a:ln>
                <a:solidFill>
                  <a:srgbClr val="3A5F8B"/>
                </a:solidFill>
                <a:round/>
              </a:ln>
            </p:spPr>
            <p:style>
              <a:lnRef idx="2">
                <a:schemeClr val="accent1">
                  <a:shade val="50000"/>
                </a:schemeClr>
              </a:lnRef>
              <a:fillRef idx="1">
                <a:schemeClr val="accent1"/>
              </a:fillRef>
              <a:effectRef idx="0">
                <a:schemeClr val="accent1"/>
              </a:effectRef>
              <a:fontRef idx="minor"/>
            </p:style>
          </p:sp>
        </p:grpSp>
      </p:grpSp>
    </p:spTree>
    <p:extLst>
      <p:ext uri="{BB962C8B-B14F-4D97-AF65-F5344CB8AC3E}">
        <p14:creationId xmlns:p14="http://schemas.microsoft.com/office/powerpoint/2010/main" val="3038558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ext Box 2"/>
          <p:cNvSpPr/>
          <p:nvPr/>
        </p:nvSpPr>
        <p:spPr>
          <a:xfrm>
            <a:off x="119160" y="74160"/>
            <a:ext cx="119026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800" b="1" strike="noStrike" spc="-1">
                <a:solidFill>
                  <a:srgbClr val="C00000"/>
                </a:solidFill>
                <a:latin typeface="Arial"/>
                <a:ea typeface="DejaVu Sans"/>
              </a:rPr>
              <a:t>SHE research program with existing separators @ SHE Factory</a:t>
            </a:r>
            <a:endParaRPr lang="en-US" sz="2800" b="0" strike="noStrike" spc="-1">
              <a:latin typeface="Arial"/>
            </a:endParaRPr>
          </a:p>
        </p:txBody>
      </p:sp>
      <p:pic>
        <p:nvPicPr>
          <p:cNvPr id="294" name="Picture 3"/>
          <p:cNvPicPr/>
          <p:nvPr/>
        </p:nvPicPr>
        <p:blipFill>
          <a:blip r:embed="rId2"/>
          <a:srcRect r="1637"/>
          <a:stretch/>
        </p:blipFill>
        <p:spPr>
          <a:xfrm>
            <a:off x="407520" y="764640"/>
            <a:ext cx="4319640" cy="3238920"/>
          </a:xfrm>
          <a:prstGeom prst="rect">
            <a:avLst/>
          </a:prstGeom>
          <a:ln w="0">
            <a:noFill/>
          </a:ln>
        </p:spPr>
      </p:pic>
      <p:pic>
        <p:nvPicPr>
          <p:cNvPr id="295" name="Рисунок 7" descr="z2.bmp"/>
          <p:cNvPicPr/>
          <p:nvPr/>
        </p:nvPicPr>
        <p:blipFill>
          <a:blip r:embed="rId3"/>
          <a:srcRect r="17181" b="11767"/>
          <a:stretch/>
        </p:blipFill>
        <p:spPr>
          <a:xfrm>
            <a:off x="6455880" y="764640"/>
            <a:ext cx="5406840" cy="3239640"/>
          </a:xfrm>
          <a:prstGeom prst="rect">
            <a:avLst/>
          </a:prstGeom>
          <a:ln w="0">
            <a:noFill/>
          </a:ln>
        </p:spPr>
      </p:pic>
      <p:sp>
        <p:nvSpPr>
          <p:cNvPr id="296" name="Прямоугольник 8"/>
          <p:cNvSpPr/>
          <p:nvPr/>
        </p:nvSpPr>
        <p:spPr>
          <a:xfrm>
            <a:off x="9934560" y="3358080"/>
            <a:ext cx="1915200" cy="638640"/>
          </a:xfrm>
          <a:prstGeom prst="rect">
            <a:avLst/>
          </a:prstGeom>
          <a:solidFill>
            <a:srgbClr val="BEBCB3"/>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FFFFFF"/>
                </a:solidFill>
                <a:latin typeface="Arial"/>
                <a:ea typeface="DejaVu Sans"/>
              </a:rPr>
              <a:t>DGFRS-2:</a:t>
            </a:r>
            <a:endParaRPr lang="en-US" sz="1800" b="0" strike="noStrike" spc="-1">
              <a:latin typeface="Arial"/>
            </a:endParaRPr>
          </a:p>
          <a:p>
            <a:pPr>
              <a:lnSpc>
                <a:spcPct val="100000"/>
              </a:lnSpc>
              <a:buNone/>
            </a:pPr>
            <a:r>
              <a:rPr lang="en-US" sz="1800" b="0" i="1" strike="noStrike" spc="-1">
                <a:solidFill>
                  <a:srgbClr val="FFFFFF"/>
                </a:solidFill>
                <a:latin typeface="Arial"/>
                <a:ea typeface="DejaVu Sans"/>
              </a:rPr>
              <a:t>launched in 2020</a:t>
            </a:r>
            <a:endParaRPr lang="en-US" sz="1800" b="0" strike="noStrike" spc="-1">
              <a:latin typeface="Arial"/>
            </a:endParaRPr>
          </a:p>
        </p:txBody>
      </p:sp>
      <p:sp>
        <p:nvSpPr>
          <p:cNvPr id="297" name="Прямоугольник 9"/>
          <p:cNvSpPr/>
          <p:nvPr/>
        </p:nvSpPr>
        <p:spPr>
          <a:xfrm>
            <a:off x="2701080" y="3358080"/>
            <a:ext cx="2015640" cy="638640"/>
          </a:xfrm>
          <a:prstGeom prst="rect">
            <a:avLst/>
          </a:prstGeom>
          <a:solidFill>
            <a:srgbClr val="BBAC95"/>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FFFFFF"/>
                </a:solidFill>
                <a:latin typeface="Arial"/>
                <a:ea typeface="DejaVu Sans"/>
              </a:rPr>
              <a:t>DGFRS-3:</a:t>
            </a:r>
            <a:endParaRPr lang="en-US" sz="1800" b="0" strike="noStrike" spc="-1">
              <a:latin typeface="Arial"/>
            </a:endParaRPr>
          </a:p>
          <a:p>
            <a:pPr>
              <a:lnSpc>
                <a:spcPct val="100000"/>
              </a:lnSpc>
              <a:buNone/>
            </a:pPr>
            <a:r>
              <a:rPr lang="en-US" sz="1800" b="0" i="1" strike="noStrike" spc="-1">
                <a:solidFill>
                  <a:srgbClr val="FFFFFF"/>
                </a:solidFill>
                <a:latin typeface="Arial"/>
                <a:ea typeface="DejaVu Sans"/>
              </a:rPr>
              <a:t>launch in 2022</a:t>
            </a:r>
            <a:endParaRPr lang="en-US" sz="1800" b="0" strike="noStrike" spc="-1">
              <a:latin typeface="Arial"/>
            </a:endParaRPr>
          </a:p>
        </p:txBody>
      </p:sp>
      <p:sp>
        <p:nvSpPr>
          <p:cNvPr id="298" name="TextBox 11"/>
          <p:cNvSpPr/>
          <p:nvPr/>
        </p:nvSpPr>
        <p:spPr>
          <a:xfrm>
            <a:off x="6095880" y="4192920"/>
            <a:ext cx="5807160" cy="25588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000000"/>
              </a:buClr>
              <a:buFont typeface="Arial"/>
              <a:buChar char="•"/>
            </a:pPr>
            <a:r>
              <a:rPr lang="en-US" sz="1800" b="0" strike="noStrike" spc="-1">
                <a:solidFill>
                  <a:srgbClr val="000000"/>
                </a:solidFill>
                <a:latin typeface="Arial"/>
                <a:ea typeface="DejaVu Sans"/>
              </a:rPr>
              <a:t>Synthesis of new SHE;</a:t>
            </a:r>
            <a:endParaRPr lang="en-US" sz="1800" b="0" strike="noStrike" spc="-1">
              <a:latin typeface="Arial"/>
            </a:endParaRPr>
          </a:p>
          <a:p>
            <a:pPr>
              <a:lnSpc>
                <a:spcPct val="100000"/>
              </a:lnSpc>
              <a:buNone/>
            </a:pPr>
            <a:endParaRPr lang="en-US" sz="1800" b="0" strike="noStrike" spc="-1">
              <a:latin typeface="Arial"/>
            </a:endParaRPr>
          </a:p>
          <a:p>
            <a:pPr marL="285840" indent="-285840">
              <a:lnSpc>
                <a:spcPct val="100000"/>
              </a:lnSpc>
              <a:buClr>
                <a:srgbClr val="000000"/>
              </a:buClr>
              <a:buFont typeface="Arial"/>
              <a:buChar char="•"/>
            </a:pPr>
            <a:r>
              <a:rPr lang="en-US" sz="1800" b="0" strike="noStrike" spc="-1">
                <a:solidFill>
                  <a:srgbClr val="000000"/>
                </a:solidFill>
                <a:latin typeface="Arial"/>
                <a:ea typeface="DejaVu Sans"/>
              </a:rPr>
              <a:t>Synthesis of new neutron-deficient isotopes of SHE:</a:t>
            </a:r>
            <a:br/>
            <a:r>
              <a:rPr lang="en-US" sz="1800" b="0" strike="noStrike" spc="-1">
                <a:solidFill>
                  <a:srgbClr val="000000"/>
                </a:solidFill>
                <a:latin typeface="Arial"/>
                <a:ea typeface="DejaVu Sans"/>
              </a:rPr>
              <a:t>“shaping” of island of stability;</a:t>
            </a:r>
            <a:endParaRPr lang="en-US" sz="1800" b="0" strike="noStrike" spc="-1">
              <a:latin typeface="Arial"/>
            </a:endParaRPr>
          </a:p>
          <a:p>
            <a:pPr>
              <a:lnSpc>
                <a:spcPct val="100000"/>
              </a:lnSpc>
              <a:buNone/>
            </a:pPr>
            <a:endParaRPr lang="en-US" sz="1800" b="0" strike="noStrike" spc="-1">
              <a:latin typeface="Arial"/>
            </a:endParaRPr>
          </a:p>
          <a:p>
            <a:pPr marL="285840" indent="-285840">
              <a:lnSpc>
                <a:spcPct val="100000"/>
              </a:lnSpc>
              <a:buClr>
                <a:srgbClr val="000000"/>
              </a:buClr>
              <a:buFont typeface="Arial"/>
              <a:buChar char="•"/>
            </a:pPr>
            <a:r>
              <a:rPr lang="en-US" sz="1800" b="0" strike="noStrike" spc="-1">
                <a:solidFill>
                  <a:srgbClr val="000000"/>
                </a:solidFill>
                <a:latin typeface="Arial"/>
                <a:ea typeface="DejaVu Sans"/>
              </a:rPr>
              <a:t>Search for rear decay channels in </a:t>
            </a:r>
            <a:r>
              <a:rPr lang="en-US" sz="1800" b="0" strike="noStrike" spc="-1" baseline="30000">
                <a:solidFill>
                  <a:srgbClr val="000000"/>
                </a:solidFill>
                <a:latin typeface="Arial"/>
                <a:ea typeface="DejaVu Sans"/>
              </a:rPr>
              <a:t>48</a:t>
            </a:r>
            <a:r>
              <a:rPr lang="en-US" sz="1800" b="0" strike="noStrike" spc="-1">
                <a:solidFill>
                  <a:srgbClr val="000000"/>
                </a:solidFill>
                <a:latin typeface="Arial"/>
                <a:ea typeface="DejaVu Sans"/>
              </a:rPr>
              <a:t>Ca-induced reactions (EC, pxn, 1-2n): towards island of stability;</a:t>
            </a:r>
            <a:endParaRPr lang="en-US" sz="1800" b="0" strike="noStrike" spc="-1">
              <a:latin typeface="Arial"/>
            </a:endParaRPr>
          </a:p>
          <a:p>
            <a:pPr>
              <a:lnSpc>
                <a:spcPct val="100000"/>
              </a:lnSpc>
              <a:buNone/>
            </a:pPr>
            <a:endParaRPr lang="en-US" sz="1800" b="0" strike="noStrike" spc="-1">
              <a:latin typeface="Arial"/>
            </a:endParaRPr>
          </a:p>
          <a:p>
            <a:pPr marL="285840" indent="-285840">
              <a:lnSpc>
                <a:spcPct val="100000"/>
              </a:lnSpc>
              <a:buClr>
                <a:srgbClr val="000000"/>
              </a:buClr>
              <a:buFont typeface="Arial"/>
              <a:buChar char="•"/>
            </a:pPr>
            <a:r>
              <a:rPr lang="en-US" sz="1800" b="0" strike="noStrike" spc="-1">
                <a:solidFill>
                  <a:srgbClr val="000000"/>
                </a:solidFill>
                <a:latin typeface="Arial"/>
                <a:ea typeface="DejaVu Sans"/>
              </a:rPr>
              <a:t>Decay modes, excitation functions, etc.</a:t>
            </a:r>
            <a:endParaRPr lang="en-US" sz="1800" b="0" strike="noStrike" spc="-1">
              <a:latin typeface="Arial"/>
            </a:endParaRPr>
          </a:p>
        </p:txBody>
      </p:sp>
      <p:sp>
        <p:nvSpPr>
          <p:cNvPr id="299" name="TextBox 12"/>
          <p:cNvSpPr/>
          <p:nvPr/>
        </p:nvSpPr>
        <p:spPr>
          <a:xfrm>
            <a:off x="288000" y="4192920"/>
            <a:ext cx="5807160" cy="20102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285840" indent="-285840">
              <a:lnSpc>
                <a:spcPct val="100000"/>
              </a:lnSpc>
              <a:buClr>
                <a:srgbClr val="000000"/>
              </a:buClr>
              <a:buFont typeface="Arial"/>
              <a:buChar char="•"/>
            </a:pPr>
            <a:r>
              <a:rPr lang="en-US" sz="1800" b="0" strike="noStrike" spc="-1">
                <a:solidFill>
                  <a:srgbClr val="000000"/>
                </a:solidFill>
                <a:latin typeface="Arial"/>
                <a:ea typeface="DejaVu Sans"/>
              </a:rPr>
              <a:t>Spectroscopy of SHE;</a:t>
            </a:r>
            <a:endParaRPr lang="en-US" sz="1800" b="0" strike="noStrike" spc="-1">
              <a:latin typeface="Arial"/>
            </a:endParaRPr>
          </a:p>
          <a:p>
            <a:pPr>
              <a:lnSpc>
                <a:spcPct val="100000"/>
              </a:lnSpc>
              <a:buNone/>
            </a:pPr>
            <a:endParaRPr lang="en-US" sz="1800" b="0" strike="noStrike" spc="-1">
              <a:latin typeface="Arial"/>
            </a:endParaRPr>
          </a:p>
          <a:p>
            <a:pPr marL="285840" indent="-285840">
              <a:lnSpc>
                <a:spcPct val="100000"/>
              </a:lnSpc>
              <a:buClr>
                <a:srgbClr val="000000"/>
              </a:buClr>
              <a:buFont typeface="Arial"/>
              <a:buChar char="•"/>
            </a:pPr>
            <a:r>
              <a:rPr lang="en-US" sz="1800" b="0" strike="noStrike" spc="-1">
                <a:solidFill>
                  <a:srgbClr val="000000"/>
                </a:solidFill>
                <a:latin typeface="Arial"/>
                <a:ea typeface="DejaVu Sans"/>
              </a:rPr>
              <a:t>Chemical studies for SH nuclei with half-lives</a:t>
            </a:r>
            <a:br/>
            <a:r>
              <a:rPr lang="en-US" sz="1800" b="1" strike="noStrike" spc="-1">
                <a:solidFill>
                  <a:srgbClr val="000000"/>
                </a:solidFill>
                <a:latin typeface="Arial"/>
                <a:ea typeface="DejaVu Sans"/>
              </a:rPr>
              <a:t>longer than 1 sec </a:t>
            </a:r>
            <a:r>
              <a:rPr lang="en-US" sz="1800" b="0" strike="noStrike" spc="-1">
                <a:solidFill>
                  <a:srgbClr val="000000"/>
                </a:solidFill>
                <a:latin typeface="Arial"/>
                <a:ea typeface="DejaVu Sans"/>
              </a:rPr>
              <a:t>(114 and lighter);</a:t>
            </a:r>
            <a:endParaRPr lang="en-US" sz="1800" b="0" strike="noStrike" spc="-1">
              <a:latin typeface="Arial"/>
            </a:endParaRPr>
          </a:p>
          <a:p>
            <a:pPr>
              <a:lnSpc>
                <a:spcPct val="100000"/>
              </a:lnSpc>
              <a:buNone/>
            </a:pPr>
            <a:endParaRPr lang="en-US" sz="1800" b="0" strike="noStrike" spc="-1">
              <a:latin typeface="Arial"/>
            </a:endParaRPr>
          </a:p>
          <a:p>
            <a:pPr marL="285840" indent="-285840">
              <a:lnSpc>
                <a:spcPct val="100000"/>
              </a:lnSpc>
              <a:buClr>
                <a:srgbClr val="000000"/>
              </a:buClr>
              <a:buFont typeface="Arial"/>
              <a:buChar char="•"/>
            </a:pPr>
            <a:r>
              <a:rPr lang="en-US" sz="1800" b="0" strike="noStrike" spc="-1">
                <a:solidFill>
                  <a:srgbClr val="000000"/>
                </a:solidFill>
                <a:latin typeface="Arial"/>
                <a:ea typeface="DejaVu Sans"/>
              </a:rPr>
              <a:t>Precise mass measurements</a:t>
            </a:r>
            <a:br/>
            <a:r>
              <a:rPr lang="en-US" sz="1800" b="0" strike="noStrike" spc="-1">
                <a:solidFill>
                  <a:srgbClr val="000000"/>
                </a:solidFill>
                <a:latin typeface="Arial"/>
                <a:ea typeface="DejaVu Sans"/>
              </a:rPr>
              <a:t>(new developments are due);</a:t>
            </a:r>
            <a:endParaRPr lang="en-US" sz="1800" b="0" strike="noStrike" spc="-1">
              <a:latin typeface="Arial"/>
            </a:endParaRPr>
          </a:p>
        </p:txBody>
      </p:sp>
    </p:spTree>
    <p:extLst>
      <p:ext uri="{BB962C8B-B14F-4D97-AF65-F5344CB8AC3E}">
        <p14:creationId xmlns:p14="http://schemas.microsoft.com/office/powerpoint/2010/main" val="31570260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0" name="Text Box 2"/>
          <p:cNvSpPr/>
          <p:nvPr/>
        </p:nvSpPr>
        <p:spPr>
          <a:xfrm>
            <a:off x="119160" y="74160"/>
            <a:ext cx="1190268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800" b="1" strike="noStrike" spc="-1">
                <a:solidFill>
                  <a:srgbClr val="C00000"/>
                </a:solidFill>
                <a:latin typeface="Arial"/>
                <a:ea typeface="DejaVu Sans"/>
              </a:rPr>
              <a:t>R&amp;D and launch of new experimental setups at SHE Factory</a:t>
            </a:r>
            <a:endParaRPr lang="en-US" sz="2800" b="0" strike="noStrike" spc="-1">
              <a:latin typeface="Arial"/>
            </a:endParaRPr>
          </a:p>
        </p:txBody>
      </p:sp>
      <p:pic>
        <p:nvPicPr>
          <p:cNvPr id="301" name="Picture 2"/>
          <p:cNvPicPr/>
          <p:nvPr/>
        </p:nvPicPr>
        <p:blipFill>
          <a:blip r:embed="rId3"/>
          <a:stretch/>
        </p:blipFill>
        <p:spPr>
          <a:xfrm>
            <a:off x="824760" y="963360"/>
            <a:ext cx="3744720" cy="2351520"/>
          </a:xfrm>
          <a:prstGeom prst="rect">
            <a:avLst/>
          </a:prstGeom>
          <a:ln w="0">
            <a:noFill/>
          </a:ln>
        </p:spPr>
      </p:pic>
      <p:sp>
        <p:nvSpPr>
          <p:cNvPr id="302" name="TextBox 18"/>
          <p:cNvSpPr/>
          <p:nvPr/>
        </p:nvSpPr>
        <p:spPr>
          <a:xfrm>
            <a:off x="5018287" y="1115393"/>
            <a:ext cx="6597980" cy="193753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000" b="1" strike="noStrike" spc="-1" dirty="0">
                <a:solidFill>
                  <a:srgbClr val="002060"/>
                </a:solidFill>
                <a:ea typeface="DejaVu Sans"/>
              </a:rPr>
              <a:t>GASSOL – Solenoid-based separator</a:t>
            </a:r>
            <a:r>
              <a:rPr lang="en-US" sz="2000" b="0" strike="noStrike" spc="-1" dirty="0">
                <a:solidFill>
                  <a:srgbClr val="002060"/>
                </a:solidFill>
                <a:ea typeface="DejaVu Sans"/>
              </a:rPr>
              <a:t> (2025)</a:t>
            </a:r>
            <a:endParaRPr lang="en-US" sz="2000" b="0" strike="noStrike" spc="-1" dirty="0"/>
          </a:p>
          <a:p>
            <a:pPr>
              <a:lnSpc>
                <a:spcPct val="100000"/>
              </a:lnSpc>
              <a:buNone/>
            </a:pPr>
            <a:endParaRPr lang="en-US" sz="2000" b="0" strike="noStrike" spc="-1" dirty="0"/>
          </a:p>
          <a:p>
            <a:pPr marL="285840" indent="-285840">
              <a:lnSpc>
                <a:spcPct val="100000"/>
              </a:lnSpc>
              <a:buClr>
                <a:srgbClr val="000000"/>
              </a:buClr>
              <a:buFont typeface="Arial"/>
              <a:buChar char="•"/>
            </a:pPr>
            <a:r>
              <a:rPr lang="en-US" sz="2000" b="1" i="1" strike="noStrike" spc="-1" dirty="0">
                <a:solidFill>
                  <a:srgbClr val="000000"/>
                </a:solidFill>
                <a:ea typeface="DejaVu Sans"/>
              </a:rPr>
              <a:t>Stopping SH atoms in a small volume of 1-2  cm</a:t>
            </a:r>
            <a:r>
              <a:rPr lang="en-US" sz="2000" b="1" i="1" strike="noStrike" spc="-1" baseline="30000" dirty="0">
                <a:solidFill>
                  <a:srgbClr val="000000"/>
                </a:solidFill>
                <a:ea typeface="DejaVu Sans"/>
              </a:rPr>
              <a:t>3</a:t>
            </a:r>
            <a:endParaRPr lang="en-US" sz="2000" b="1" strike="noStrike" spc="-1" dirty="0"/>
          </a:p>
          <a:p>
            <a:pPr>
              <a:lnSpc>
                <a:spcPct val="100000"/>
              </a:lnSpc>
              <a:buNone/>
            </a:pPr>
            <a:endParaRPr lang="en-US" sz="2000" b="1" strike="noStrike" spc="-1" dirty="0"/>
          </a:p>
          <a:p>
            <a:pPr marL="285840" indent="-285840">
              <a:lnSpc>
                <a:spcPct val="100000"/>
              </a:lnSpc>
              <a:buClr>
                <a:srgbClr val="000000"/>
              </a:buClr>
              <a:buFont typeface="Arial"/>
              <a:buChar char="•"/>
            </a:pPr>
            <a:r>
              <a:rPr lang="en-US" sz="2000" b="1" i="1" strike="noStrike" spc="-1" dirty="0">
                <a:solidFill>
                  <a:srgbClr val="000000"/>
                </a:solidFill>
                <a:ea typeface="DejaVu Sans"/>
              </a:rPr>
              <a:t>Chemistry of short-lived SHE T</a:t>
            </a:r>
            <a:r>
              <a:rPr lang="en-US" sz="2000" b="1" i="1" strike="noStrike" spc="-1" baseline="-25000" dirty="0">
                <a:solidFill>
                  <a:srgbClr val="000000"/>
                </a:solidFill>
                <a:ea typeface="DejaVu Sans"/>
              </a:rPr>
              <a:t>1/2</a:t>
            </a:r>
            <a:r>
              <a:rPr lang="en-US" sz="2000" b="1" i="1" strike="noStrike" spc="-1" dirty="0">
                <a:solidFill>
                  <a:srgbClr val="000000"/>
                </a:solidFill>
                <a:ea typeface="DejaVu Sans"/>
              </a:rPr>
              <a:t> ≥ 30 </a:t>
            </a:r>
            <a:r>
              <a:rPr lang="en-US" sz="2000" b="1" i="1" strike="noStrike" spc="-1" dirty="0" err="1">
                <a:solidFill>
                  <a:srgbClr val="000000"/>
                </a:solidFill>
                <a:ea typeface="DejaVu Sans"/>
              </a:rPr>
              <a:t>ms</a:t>
            </a:r>
            <a:br>
              <a:rPr sz="2400" b="1" dirty="0"/>
            </a:br>
            <a:r>
              <a:rPr lang="en-US" sz="2000" b="1" i="1" strike="noStrike" spc="-1" dirty="0">
                <a:solidFill>
                  <a:srgbClr val="000000"/>
                </a:solidFill>
                <a:ea typeface="DejaVu Sans"/>
              </a:rPr>
              <a:t>(up to element 117)</a:t>
            </a:r>
            <a:endParaRPr lang="en-US" sz="2000" b="1" strike="noStrike" spc="-1" dirty="0"/>
          </a:p>
        </p:txBody>
      </p:sp>
      <p:sp>
        <p:nvSpPr>
          <p:cNvPr id="303" name="TextBox 4"/>
          <p:cNvSpPr/>
          <p:nvPr/>
        </p:nvSpPr>
        <p:spPr>
          <a:xfrm>
            <a:off x="7003800" y="4900060"/>
            <a:ext cx="501804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1" strike="noStrike" spc="-1" dirty="0">
                <a:solidFill>
                  <a:srgbClr val="002060"/>
                </a:solidFill>
                <a:latin typeface="Arial"/>
                <a:ea typeface="DejaVu Sans"/>
              </a:rPr>
              <a:t>Mass-spectrometry of SHE: </a:t>
            </a:r>
            <a:r>
              <a:rPr lang="en-US" sz="1800" b="1" strike="noStrike" spc="-1" dirty="0">
                <a:solidFill>
                  <a:srgbClr val="002060"/>
                </a:solidFill>
                <a:latin typeface="Symbol"/>
                <a:ea typeface="DejaVu Sans"/>
              </a:rPr>
              <a:t>D</a:t>
            </a:r>
            <a:r>
              <a:rPr lang="en-US" sz="1800" b="1" strike="noStrike" spc="-1" dirty="0">
                <a:solidFill>
                  <a:srgbClr val="002060"/>
                </a:solidFill>
                <a:latin typeface="Arial"/>
                <a:ea typeface="DejaVu Sans"/>
              </a:rPr>
              <a:t>M / M ~ 10</a:t>
            </a:r>
            <a:r>
              <a:rPr lang="en-US" sz="1800" b="1" strike="noStrike" spc="-1" baseline="30000" dirty="0">
                <a:solidFill>
                  <a:srgbClr val="002060"/>
                </a:solidFill>
                <a:latin typeface="Arial"/>
                <a:ea typeface="DejaVu Sans"/>
              </a:rPr>
              <a:t>-7</a:t>
            </a:r>
            <a:endParaRPr lang="en-US" sz="1800" b="0" strike="noStrike" spc="-1" dirty="0">
              <a:latin typeface="Arial"/>
            </a:endParaRPr>
          </a:p>
          <a:p>
            <a:pPr>
              <a:lnSpc>
                <a:spcPct val="100000"/>
              </a:lnSpc>
              <a:buNone/>
            </a:pPr>
            <a:endParaRPr lang="en-US" sz="1800" b="0" strike="noStrike" spc="-1" dirty="0">
              <a:latin typeface="Arial"/>
            </a:endParaRPr>
          </a:p>
          <a:p>
            <a:pPr>
              <a:lnSpc>
                <a:spcPct val="100000"/>
              </a:lnSpc>
              <a:buNone/>
            </a:pPr>
            <a:r>
              <a:rPr lang="en-US" sz="1800" b="1" strike="noStrike" spc="-1" dirty="0">
                <a:solidFill>
                  <a:srgbClr val="002060"/>
                </a:solidFill>
                <a:latin typeface="Arial"/>
                <a:ea typeface="DejaVu Sans"/>
              </a:rPr>
              <a:t>Other developments under consideration</a:t>
            </a:r>
            <a:r>
              <a:rPr lang="en-US" sz="1800" b="0" strike="noStrike" spc="-1" dirty="0">
                <a:solidFill>
                  <a:srgbClr val="002060"/>
                </a:solidFill>
                <a:latin typeface="Arial"/>
                <a:ea typeface="DejaVu Sans"/>
              </a:rPr>
              <a:t>: </a:t>
            </a:r>
            <a:r>
              <a:rPr lang="en-US" sz="1800" b="0" strike="noStrike" spc="-1" dirty="0">
                <a:solidFill>
                  <a:srgbClr val="000000"/>
                </a:solidFill>
                <a:latin typeface="Arial"/>
                <a:ea typeface="DejaVu Sans"/>
              </a:rPr>
              <a:t>Laser spectroscopy; Penning trap setup; etc.</a:t>
            </a:r>
            <a:endParaRPr lang="en-US" sz="1800" b="0" strike="noStrike" spc="-1" dirty="0">
              <a:latin typeface="Arial"/>
            </a:endParaRPr>
          </a:p>
        </p:txBody>
      </p:sp>
      <p:grpSp>
        <p:nvGrpSpPr>
          <p:cNvPr id="304" name="Группа 6"/>
          <p:cNvGrpSpPr/>
          <p:nvPr/>
        </p:nvGrpSpPr>
        <p:grpSpPr>
          <a:xfrm>
            <a:off x="686160" y="3629880"/>
            <a:ext cx="5930640" cy="2770560"/>
            <a:chOff x="686160" y="3629880"/>
            <a:chExt cx="5930640" cy="2770560"/>
          </a:xfrm>
        </p:grpSpPr>
        <p:sp>
          <p:nvSpPr>
            <p:cNvPr id="305" name="TextBox 3"/>
            <p:cNvSpPr/>
            <p:nvPr/>
          </p:nvSpPr>
          <p:spPr>
            <a:xfrm>
              <a:off x="3200040" y="4591080"/>
              <a:ext cx="483840" cy="8211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4800" b="0" strike="noStrike" spc="-1">
                  <a:solidFill>
                    <a:srgbClr val="000000"/>
                  </a:solidFill>
                  <a:latin typeface="Calibri"/>
                  <a:ea typeface="DejaVu Sans"/>
                </a:rPr>
                <a:t>+</a:t>
              </a:r>
              <a:endParaRPr lang="en-US" sz="4800" b="0" strike="noStrike" spc="-1">
                <a:latin typeface="Arial"/>
              </a:endParaRPr>
            </a:p>
          </p:txBody>
        </p:sp>
        <p:pic>
          <p:nvPicPr>
            <p:cNvPr id="306" name="Picture 2"/>
            <p:cNvPicPr/>
            <p:nvPr/>
          </p:nvPicPr>
          <p:blipFill>
            <a:blip r:embed="rId4"/>
            <a:stretch/>
          </p:blipFill>
          <p:spPr>
            <a:xfrm rot="10800000">
              <a:off x="686160" y="3919320"/>
              <a:ext cx="2515680" cy="2309760"/>
            </a:xfrm>
            <a:prstGeom prst="rect">
              <a:avLst/>
            </a:prstGeom>
            <a:ln w="9525">
              <a:noFill/>
            </a:ln>
          </p:spPr>
        </p:pic>
        <p:pic>
          <p:nvPicPr>
            <p:cNvPr id="307" name="Picture 39" descr="А2"/>
            <p:cNvPicPr/>
            <p:nvPr/>
          </p:nvPicPr>
          <p:blipFill>
            <a:blip r:embed="rId5"/>
            <a:stretch/>
          </p:blipFill>
          <p:spPr>
            <a:xfrm>
              <a:off x="3639960" y="4103280"/>
              <a:ext cx="2976840" cy="2297160"/>
            </a:xfrm>
            <a:prstGeom prst="rect">
              <a:avLst/>
            </a:prstGeom>
            <a:ln w="0">
              <a:noFill/>
            </a:ln>
          </p:spPr>
        </p:pic>
        <p:sp>
          <p:nvSpPr>
            <p:cNvPr id="308" name="Прямоугольник 2"/>
            <p:cNvSpPr/>
            <p:nvPr/>
          </p:nvSpPr>
          <p:spPr>
            <a:xfrm>
              <a:off x="3879000" y="4262760"/>
              <a:ext cx="2566440" cy="3643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1" i="1" strike="noStrike" spc="-1">
                  <a:solidFill>
                    <a:srgbClr val="000000"/>
                  </a:solidFill>
                  <a:latin typeface="Arial"/>
                  <a:ea typeface="DejaVu Sans"/>
                </a:rPr>
                <a:t>MR-TOF-MS (2025)</a:t>
              </a:r>
              <a:endParaRPr lang="en-US" sz="1800" b="0" strike="noStrike" spc="-1">
                <a:latin typeface="Arial"/>
              </a:endParaRPr>
            </a:p>
          </p:txBody>
        </p:sp>
        <p:sp>
          <p:nvSpPr>
            <p:cNvPr id="309" name="Прямоугольник 1"/>
            <p:cNvSpPr/>
            <p:nvPr/>
          </p:nvSpPr>
          <p:spPr>
            <a:xfrm>
              <a:off x="721440" y="3629880"/>
              <a:ext cx="2205720" cy="912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endParaRPr lang="en-US" sz="1800" b="0" strike="noStrike" spc="-1">
                <a:latin typeface="Arial"/>
              </a:endParaRPr>
            </a:p>
            <a:p>
              <a:pPr algn="ctr">
                <a:lnSpc>
                  <a:spcPct val="100000"/>
                </a:lnSpc>
                <a:buNone/>
              </a:pPr>
              <a:r>
                <a:rPr lang="en-US" sz="1800" b="1" i="1" strike="noStrike" spc="-1">
                  <a:solidFill>
                    <a:srgbClr val="000000"/>
                  </a:solidFill>
                  <a:latin typeface="Arial"/>
                  <a:ea typeface="DejaVu Sans"/>
                </a:rPr>
                <a:t>Gas catcher (2023) </a:t>
              </a:r>
              <a:endParaRPr lang="en-US" sz="1800" b="0" strike="noStrike" spc="-1">
                <a:latin typeface="Arial"/>
              </a:endParaRPr>
            </a:p>
          </p:txBody>
        </p:sp>
      </p:grpSp>
    </p:spTree>
    <p:extLst>
      <p:ext uri="{BB962C8B-B14F-4D97-AF65-F5344CB8AC3E}">
        <p14:creationId xmlns:p14="http://schemas.microsoft.com/office/powerpoint/2010/main" val="33071209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 name="TextBox 2"/>
          <p:cNvSpPr/>
          <p:nvPr/>
        </p:nvSpPr>
        <p:spPr>
          <a:xfrm>
            <a:off x="113607" y="2631108"/>
            <a:ext cx="8974800" cy="369186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a:lnSpc>
                <a:spcPct val="100000"/>
              </a:lnSpc>
              <a:buClr>
                <a:srgbClr val="000000"/>
              </a:buClr>
              <a:buFont typeface="Arial"/>
              <a:buChar char="•"/>
            </a:pPr>
            <a:r>
              <a:rPr lang="en-US" sz="1800" b="1" strike="noStrike" spc="-1" dirty="0" err="1">
                <a:solidFill>
                  <a:srgbClr val="000000"/>
                </a:solidFill>
                <a:latin typeface="Arial"/>
                <a:ea typeface="DejaVu Sans"/>
              </a:rPr>
              <a:t>Multinucleon</a:t>
            </a:r>
            <a:r>
              <a:rPr lang="en-US" sz="1800" b="1" strike="noStrike" spc="-1" dirty="0">
                <a:solidFill>
                  <a:srgbClr val="000000"/>
                </a:solidFill>
                <a:latin typeface="Arial"/>
                <a:ea typeface="DejaVu Sans"/>
              </a:rPr>
              <a:t> transfer reactions:</a:t>
            </a:r>
            <a:br>
              <a:rPr dirty="0"/>
            </a:br>
            <a:r>
              <a:rPr lang="en-US" sz="1800" b="0" i="1" strike="noStrike" spc="-1" dirty="0">
                <a:solidFill>
                  <a:srgbClr val="000000"/>
                </a:solidFill>
                <a:latin typeface="Arial"/>
                <a:ea typeface="DejaVu Sans"/>
              </a:rPr>
              <a:t>Study of reaction mechanism;</a:t>
            </a:r>
            <a:br>
              <a:rPr dirty="0"/>
            </a:br>
            <a:r>
              <a:rPr lang="en-US" sz="1800" b="0" i="1" strike="noStrike" spc="-1" dirty="0">
                <a:solidFill>
                  <a:srgbClr val="000000"/>
                </a:solidFill>
                <a:latin typeface="Arial"/>
                <a:ea typeface="DejaVu Sans"/>
              </a:rPr>
              <a:t>Production of new isotopes of </a:t>
            </a:r>
          </a:p>
          <a:p>
            <a:pPr>
              <a:lnSpc>
                <a:spcPct val="100000"/>
              </a:lnSpc>
              <a:buClr>
                <a:srgbClr val="000000"/>
              </a:buClr>
            </a:pPr>
            <a:r>
              <a:rPr lang="en-US" i="1" spc="-1" dirty="0">
                <a:solidFill>
                  <a:srgbClr val="000000"/>
                </a:solidFill>
                <a:latin typeface="Arial"/>
                <a:ea typeface="DejaVu Sans"/>
              </a:rPr>
              <a:t>            </a:t>
            </a:r>
            <a:r>
              <a:rPr lang="en-US" sz="1800" b="0" i="1" strike="noStrike" spc="-1" dirty="0">
                <a:solidFill>
                  <a:srgbClr val="000000"/>
                </a:solidFill>
                <a:latin typeface="Arial"/>
                <a:ea typeface="DejaVu Sans"/>
              </a:rPr>
              <a:t>heavy and SH nuclei;</a:t>
            </a:r>
            <a:br>
              <a:rPr dirty="0"/>
            </a:br>
            <a:r>
              <a:rPr lang="en-US" dirty="0"/>
              <a:t>     </a:t>
            </a:r>
            <a:r>
              <a:rPr lang="en-US" sz="1800" b="0" i="1" strike="noStrike" spc="-1" dirty="0">
                <a:solidFill>
                  <a:srgbClr val="000000"/>
                </a:solidFill>
                <a:latin typeface="Arial"/>
                <a:ea typeface="DejaVu Sans"/>
              </a:rPr>
              <a:t>Study of properties of new nuclei.</a:t>
            </a:r>
            <a:endParaRPr lang="en-US" sz="1800" b="0" strike="noStrike" spc="-1" dirty="0">
              <a:latin typeface="Arial"/>
            </a:endParaRPr>
          </a:p>
          <a:p>
            <a:pPr>
              <a:lnSpc>
                <a:spcPct val="100000"/>
              </a:lnSpc>
              <a:buNone/>
            </a:pPr>
            <a:endParaRPr lang="en-US" sz="1800" b="0" strike="noStrike" spc="-1" dirty="0">
              <a:latin typeface="Arial"/>
            </a:endParaRPr>
          </a:p>
          <a:p>
            <a:pPr marL="285840" indent="-285840">
              <a:lnSpc>
                <a:spcPct val="100000"/>
              </a:lnSpc>
              <a:buClr>
                <a:srgbClr val="000000"/>
              </a:buClr>
              <a:buFont typeface="Arial"/>
              <a:buChar char="•"/>
            </a:pPr>
            <a:r>
              <a:rPr lang="en-US" sz="1800" b="1" strike="noStrike" spc="-1" dirty="0">
                <a:solidFill>
                  <a:srgbClr val="000000"/>
                </a:solidFill>
                <a:latin typeface="Arial"/>
                <a:ea typeface="DejaVu Sans"/>
              </a:rPr>
              <a:t>Decay spectroscopy of heavy nuclei: </a:t>
            </a:r>
            <a:r>
              <a:rPr lang="en-US" sz="1800" b="0" i="1" strike="noStrike" spc="-1" dirty="0">
                <a:solidFill>
                  <a:srgbClr val="000000"/>
                </a:solidFill>
                <a:latin typeface="Arial"/>
                <a:ea typeface="DejaVu Sans"/>
              </a:rPr>
              <a:t>actinides and light </a:t>
            </a:r>
            <a:r>
              <a:rPr lang="en-US" sz="1800" b="0" i="1" strike="noStrike" spc="-1" dirty="0" err="1">
                <a:solidFill>
                  <a:srgbClr val="000000"/>
                </a:solidFill>
                <a:latin typeface="Arial"/>
                <a:ea typeface="DejaVu Sans"/>
              </a:rPr>
              <a:t>transactinides</a:t>
            </a:r>
            <a:endParaRPr lang="en-US" sz="1800" b="0" strike="noStrike" spc="-1" dirty="0">
              <a:latin typeface="Arial"/>
            </a:endParaRPr>
          </a:p>
          <a:p>
            <a:pPr>
              <a:lnSpc>
                <a:spcPct val="100000"/>
              </a:lnSpc>
              <a:buNone/>
            </a:pPr>
            <a:endParaRPr lang="en-US" sz="1800" b="0" strike="noStrike" spc="-1" dirty="0">
              <a:latin typeface="Arial"/>
            </a:endParaRPr>
          </a:p>
          <a:p>
            <a:pPr marL="285840" indent="-285840">
              <a:lnSpc>
                <a:spcPct val="100000"/>
              </a:lnSpc>
              <a:buClr>
                <a:srgbClr val="000000"/>
              </a:buClr>
              <a:buFont typeface="Arial"/>
              <a:buChar char="•"/>
            </a:pPr>
            <a:r>
              <a:rPr lang="en-US" sz="1800" b="1" strike="noStrike" spc="-1" dirty="0">
                <a:solidFill>
                  <a:srgbClr val="000000"/>
                </a:solidFill>
                <a:latin typeface="Arial"/>
                <a:ea typeface="DejaVu Sans"/>
              </a:rPr>
              <a:t>Study of fusion-fission and </a:t>
            </a:r>
            <a:r>
              <a:rPr lang="en-US" sz="1800" b="1" strike="noStrike" spc="-1" dirty="0" err="1">
                <a:solidFill>
                  <a:srgbClr val="000000"/>
                </a:solidFill>
                <a:latin typeface="Arial"/>
                <a:ea typeface="DejaVu Sans"/>
              </a:rPr>
              <a:t>quasifission</a:t>
            </a:r>
            <a:r>
              <a:rPr lang="en-US" sz="1800" b="1" strike="noStrike" spc="-1" dirty="0">
                <a:solidFill>
                  <a:srgbClr val="000000"/>
                </a:solidFill>
                <a:latin typeface="Arial"/>
                <a:ea typeface="DejaVu Sans"/>
              </a:rPr>
              <a:t> reactions leading to heaviest nuclei</a:t>
            </a:r>
            <a:endParaRPr lang="en-US" sz="1800" b="0" strike="noStrike" spc="-1" dirty="0">
              <a:latin typeface="Arial"/>
            </a:endParaRPr>
          </a:p>
          <a:p>
            <a:pPr>
              <a:lnSpc>
                <a:spcPct val="100000"/>
              </a:lnSpc>
              <a:buNone/>
            </a:pPr>
            <a:endParaRPr lang="en-US" sz="1800" b="0" strike="noStrike" spc="-1" dirty="0">
              <a:latin typeface="Arial"/>
            </a:endParaRPr>
          </a:p>
          <a:p>
            <a:pPr marL="285840" indent="-285840">
              <a:lnSpc>
                <a:spcPct val="100000"/>
              </a:lnSpc>
              <a:buClr>
                <a:srgbClr val="000000"/>
              </a:buClr>
              <a:buFont typeface="Arial"/>
              <a:buChar char="•"/>
            </a:pPr>
            <a:r>
              <a:rPr lang="en-US" sz="1800" b="1" strike="noStrike" spc="-1" dirty="0">
                <a:solidFill>
                  <a:srgbClr val="000000"/>
                </a:solidFill>
                <a:latin typeface="Arial"/>
                <a:ea typeface="DejaVu Sans"/>
              </a:rPr>
              <a:t>Low-energy and spontaneous fission of heaviest nuclei</a:t>
            </a:r>
            <a:endParaRPr lang="en-US" sz="1800" b="0" strike="noStrike" spc="-1" dirty="0">
              <a:latin typeface="Arial"/>
            </a:endParaRPr>
          </a:p>
          <a:p>
            <a:pPr>
              <a:lnSpc>
                <a:spcPct val="100000"/>
              </a:lnSpc>
              <a:buNone/>
            </a:pPr>
            <a:endParaRPr lang="en-US" sz="1800" b="0" strike="noStrike" spc="-1" dirty="0">
              <a:latin typeface="Arial"/>
            </a:endParaRPr>
          </a:p>
          <a:p>
            <a:pPr marL="285840" indent="-285840">
              <a:lnSpc>
                <a:spcPct val="100000"/>
              </a:lnSpc>
              <a:buClr>
                <a:srgbClr val="000000"/>
              </a:buClr>
              <a:buFont typeface="Arial"/>
              <a:buChar char="•"/>
            </a:pPr>
            <a:r>
              <a:rPr lang="en-US" sz="1800" b="1" strike="noStrike" spc="-1" dirty="0">
                <a:solidFill>
                  <a:srgbClr val="000000"/>
                </a:solidFill>
                <a:latin typeface="Arial"/>
                <a:ea typeface="DejaVu Sans"/>
              </a:rPr>
              <a:t>Study of nuclei at high excitation energies (several hundred of MeV)</a:t>
            </a:r>
            <a:endParaRPr lang="en-US" sz="1800" b="0" strike="noStrike" spc="-1" dirty="0">
              <a:latin typeface="Arial"/>
            </a:endParaRPr>
          </a:p>
        </p:txBody>
      </p:sp>
      <p:pic>
        <p:nvPicPr>
          <p:cNvPr id="314" name="Рисунок 313"/>
          <p:cNvPicPr/>
          <p:nvPr/>
        </p:nvPicPr>
        <p:blipFill>
          <a:blip r:embed="rId2"/>
          <a:stretch/>
        </p:blipFill>
        <p:spPr>
          <a:xfrm>
            <a:off x="4253984" y="1178715"/>
            <a:ext cx="7772040" cy="3123720"/>
          </a:xfrm>
          <a:prstGeom prst="rect">
            <a:avLst/>
          </a:prstGeom>
          <a:ln w="0">
            <a:noFill/>
          </a:ln>
        </p:spPr>
      </p:pic>
      <p:sp>
        <p:nvSpPr>
          <p:cNvPr id="5" name="TextBox 3">
            <a:extLst>
              <a:ext uri="{FF2B5EF4-FFF2-40B4-BE49-F238E27FC236}">
                <a16:creationId xmlns:a16="http://schemas.microsoft.com/office/drawing/2014/main" id="{9069B228-A37D-E94F-A5AE-C3E9CD01FA7B}"/>
              </a:ext>
            </a:extLst>
          </p:cNvPr>
          <p:cNvSpPr/>
          <p:nvPr/>
        </p:nvSpPr>
        <p:spPr>
          <a:xfrm>
            <a:off x="113607" y="197813"/>
            <a:ext cx="891979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2800" b="1" strike="noStrike" spc="-1" dirty="0">
                <a:solidFill>
                  <a:srgbClr val="C00000"/>
                </a:solidFill>
                <a:latin typeface="Arial"/>
                <a:ea typeface="DejaVu Sans"/>
              </a:rPr>
              <a:t>Nuclear reaction studies</a:t>
            </a:r>
            <a:r>
              <a:rPr lang="en-US" sz="2800" spc="-1" dirty="0">
                <a:solidFill>
                  <a:srgbClr val="C00000"/>
                </a:solidFill>
                <a:latin typeface="Arial"/>
              </a:rPr>
              <a:t> @ </a:t>
            </a:r>
            <a:r>
              <a:rPr lang="en-US" sz="2800" b="0" strike="noStrike" spc="-1" dirty="0">
                <a:solidFill>
                  <a:srgbClr val="C00000"/>
                </a:solidFill>
                <a:latin typeface="Arial"/>
                <a:ea typeface="DejaVu Sans"/>
              </a:rPr>
              <a:t>reconstructed U-400R</a:t>
            </a:r>
            <a:endParaRPr lang="en-US" sz="2800" b="0" strike="noStrike" spc="-1" dirty="0">
              <a:solidFill>
                <a:srgbClr val="C00000"/>
              </a:solidFill>
              <a:latin typeface="Arial"/>
            </a:endParaRPr>
          </a:p>
        </p:txBody>
      </p:sp>
      <p:sp>
        <p:nvSpPr>
          <p:cNvPr id="2" name="Прямоугольник 1">
            <a:extLst>
              <a:ext uri="{FF2B5EF4-FFF2-40B4-BE49-F238E27FC236}">
                <a16:creationId xmlns:a16="http://schemas.microsoft.com/office/drawing/2014/main" id="{5333D07D-6194-C849-B7F6-EEFE28D1500A}"/>
              </a:ext>
            </a:extLst>
          </p:cNvPr>
          <p:cNvSpPr/>
          <p:nvPr/>
        </p:nvSpPr>
        <p:spPr>
          <a:xfrm>
            <a:off x="113607" y="719579"/>
            <a:ext cx="6677891" cy="369332"/>
          </a:xfrm>
          <a:prstGeom prst="rect">
            <a:avLst/>
          </a:prstGeom>
        </p:spPr>
        <p:txBody>
          <a:bodyPr wrap="square">
            <a:spAutoFit/>
          </a:bodyPr>
          <a:lstStyle/>
          <a:p>
            <a:pPr>
              <a:lnSpc>
                <a:spcPct val="100000"/>
              </a:lnSpc>
            </a:pPr>
            <a:r>
              <a:rPr lang="en-GB" b="1" i="1" spc="-1" dirty="0" err="1">
                <a:solidFill>
                  <a:srgbClr val="FF0000"/>
                </a:solidFill>
                <a:latin typeface="Calibri"/>
                <a:ea typeface="MS Mincho"/>
              </a:rPr>
              <a:t>Ambiti</a:t>
            </a:r>
            <a:r>
              <a:rPr lang="en-US" b="1" i="1" spc="-1" dirty="0">
                <a:solidFill>
                  <a:srgbClr val="FF0000"/>
                </a:solidFill>
                <a:latin typeface="Calibri"/>
                <a:ea typeface="MS Mincho"/>
              </a:rPr>
              <a:t>on</a:t>
            </a:r>
            <a:r>
              <a:rPr lang="en-GB" b="1" i="1" spc="-1" dirty="0">
                <a:solidFill>
                  <a:srgbClr val="FF0000"/>
                </a:solidFill>
                <a:latin typeface="Calibri"/>
                <a:ea typeface="MS Mincho"/>
              </a:rPr>
              <a:t>s: up to 2.6 mA (U-beam, 10^10.. 10^11), energy variation</a:t>
            </a:r>
            <a:endParaRPr lang="en-CA" spc="-1" dirty="0">
              <a:solidFill>
                <a:srgbClr val="FF0000"/>
              </a:solidFill>
            </a:endParaRPr>
          </a:p>
        </p:txBody>
      </p:sp>
    </p:spTree>
    <p:extLst>
      <p:ext uri="{BB962C8B-B14F-4D97-AF65-F5344CB8AC3E}">
        <p14:creationId xmlns:p14="http://schemas.microsoft.com/office/powerpoint/2010/main" val="360230582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 name="Прямоугольник 3"/>
          <p:cNvSpPr/>
          <p:nvPr/>
        </p:nvSpPr>
        <p:spPr>
          <a:xfrm>
            <a:off x="3111840" y="100800"/>
            <a:ext cx="5679360" cy="6998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2000" b="1" strike="noStrike" spc="-1">
                <a:solidFill>
                  <a:srgbClr val="C00000"/>
                </a:solidFill>
                <a:latin typeface="Arial"/>
                <a:ea typeface="DejaVu Sans"/>
              </a:rPr>
              <a:t>U400R accelerator complex:</a:t>
            </a:r>
            <a:endParaRPr lang="en-US" sz="2000" b="0" strike="noStrike" spc="-1">
              <a:latin typeface="Arial"/>
            </a:endParaRPr>
          </a:p>
          <a:p>
            <a:pPr algn="ctr">
              <a:lnSpc>
                <a:spcPct val="100000"/>
              </a:lnSpc>
              <a:buNone/>
            </a:pPr>
            <a:r>
              <a:rPr lang="en-US" sz="2000" b="1" strike="noStrike" spc="-1">
                <a:solidFill>
                  <a:srgbClr val="C00000"/>
                </a:solidFill>
                <a:latin typeface="Arial"/>
                <a:ea typeface="DejaVu Sans"/>
              </a:rPr>
              <a:t>reconstruction of the cyclotron; new building</a:t>
            </a:r>
            <a:endParaRPr lang="en-US" sz="2000" b="0" strike="noStrike" spc="-1">
              <a:latin typeface="Arial"/>
            </a:endParaRPr>
          </a:p>
        </p:txBody>
      </p:sp>
      <p:graphicFrame>
        <p:nvGraphicFramePr>
          <p:cNvPr id="316" name="Таблица 5"/>
          <p:cNvGraphicFramePr/>
          <p:nvPr/>
        </p:nvGraphicFramePr>
        <p:xfrm>
          <a:off x="7577640" y="2827800"/>
          <a:ext cx="4176000" cy="3504960"/>
        </p:xfrm>
        <a:graphic>
          <a:graphicData uri="http://schemas.openxmlformats.org/drawingml/2006/table">
            <a:tbl>
              <a:tblPr/>
              <a:tblGrid>
                <a:gridCol w="945360">
                  <a:extLst>
                    <a:ext uri="{9D8B030D-6E8A-4147-A177-3AD203B41FA5}">
                      <a16:colId xmlns:a16="http://schemas.microsoft.com/office/drawing/2014/main" val="20000"/>
                    </a:ext>
                  </a:extLst>
                </a:gridCol>
                <a:gridCol w="1526040">
                  <a:extLst>
                    <a:ext uri="{9D8B030D-6E8A-4147-A177-3AD203B41FA5}">
                      <a16:colId xmlns:a16="http://schemas.microsoft.com/office/drawing/2014/main" val="20001"/>
                    </a:ext>
                  </a:extLst>
                </a:gridCol>
                <a:gridCol w="1704600">
                  <a:extLst>
                    <a:ext uri="{9D8B030D-6E8A-4147-A177-3AD203B41FA5}">
                      <a16:colId xmlns:a16="http://schemas.microsoft.com/office/drawing/2014/main" val="20002"/>
                    </a:ext>
                  </a:extLst>
                </a:gridCol>
              </a:tblGrid>
              <a:tr h="487440">
                <a:tc>
                  <a:txBody>
                    <a:bodyPr/>
                    <a:lstStyle/>
                    <a:p>
                      <a:pPr algn="ctr">
                        <a:lnSpc>
                          <a:spcPct val="100000"/>
                        </a:lnSpc>
                        <a:buNone/>
                      </a:pPr>
                      <a:r>
                        <a:rPr lang="en-US" sz="1200" b="0" strike="noStrike" spc="-1">
                          <a:solidFill>
                            <a:srgbClr val="000000"/>
                          </a:solidFill>
                          <a:latin typeface="Arial"/>
                        </a:rPr>
                        <a:t>Ion</a:t>
                      </a:r>
                      <a:endParaRPr lang="en-US" sz="12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Ion Energy, (MeV/nucleon)</a:t>
                      </a:r>
                      <a:endParaRPr lang="en-US" sz="12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Intensity of the extracted beam</a:t>
                      </a:r>
                      <a:endParaRPr lang="en-US" sz="1200" b="0" strike="noStrike" spc="-1">
                        <a:latin typeface="Arial"/>
                      </a:endParaRPr>
                    </a:p>
                  </a:txBody>
                  <a:tcPr marL="68400" marR="68400">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0"/>
                  </a:ext>
                </a:extLst>
              </a:tr>
              <a:tr h="243360">
                <a:tc>
                  <a:txBody>
                    <a:bodyPr/>
                    <a:lstStyle/>
                    <a:p>
                      <a:pPr algn="ctr">
                        <a:lnSpc>
                          <a:spcPct val="100000"/>
                        </a:lnSpc>
                        <a:buNone/>
                      </a:pPr>
                      <a:r>
                        <a:rPr lang="en-US" sz="1200" b="0" strike="noStrike" spc="-1" baseline="30000">
                          <a:solidFill>
                            <a:srgbClr val="000000"/>
                          </a:solidFill>
                          <a:latin typeface="Arial"/>
                        </a:rPr>
                        <a:t>4</a:t>
                      </a:r>
                      <a:r>
                        <a:rPr lang="en-US" sz="1200" b="0" strike="noStrike" spc="-1">
                          <a:solidFill>
                            <a:srgbClr val="000000"/>
                          </a:solidFill>
                          <a:latin typeface="Arial"/>
                        </a:rPr>
                        <a:t> He </a:t>
                      </a:r>
                      <a:r>
                        <a:rPr lang="en-US" sz="1200" b="0" strike="noStrike" spc="-1" baseline="30000">
                          <a:solidFill>
                            <a:srgbClr val="000000"/>
                          </a:solidFill>
                          <a:latin typeface="Arial"/>
                        </a:rPr>
                        <a:t>1+</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6.4 - 27</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23 рμА *</a:t>
                      </a:r>
                      <a:endParaRPr lang="en-US" sz="1200" b="0" strike="noStrike" spc="-1">
                        <a:latin typeface="Arial"/>
                      </a:endParaRPr>
                    </a:p>
                  </a:txBody>
                  <a:tcPr marL="68400" marR="68400" anchor="b">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1"/>
                  </a:ext>
                </a:extLst>
              </a:tr>
              <a:tr h="243360">
                <a:tc>
                  <a:txBody>
                    <a:bodyPr/>
                    <a:lstStyle/>
                    <a:p>
                      <a:pPr algn="ctr">
                        <a:lnSpc>
                          <a:spcPct val="100000"/>
                        </a:lnSpc>
                        <a:buNone/>
                      </a:pPr>
                      <a:r>
                        <a:rPr lang="en-US" sz="1200" b="0" strike="noStrike" spc="-1" baseline="30000">
                          <a:solidFill>
                            <a:srgbClr val="000000"/>
                          </a:solidFill>
                          <a:latin typeface="Arial"/>
                        </a:rPr>
                        <a:t>16</a:t>
                      </a:r>
                      <a:r>
                        <a:rPr lang="en-US" sz="1200" b="0" strike="noStrike" spc="-1">
                          <a:solidFill>
                            <a:srgbClr val="000000"/>
                          </a:solidFill>
                          <a:latin typeface="Arial"/>
                        </a:rPr>
                        <a:t> O </a:t>
                      </a:r>
                      <a:r>
                        <a:rPr lang="en-US" sz="1200" b="0" strike="noStrike" spc="-1" baseline="30000">
                          <a:solidFill>
                            <a:srgbClr val="000000"/>
                          </a:solidFill>
                          <a:latin typeface="Arial"/>
                        </a:rPr>
                        <a:t>2+</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1.6 - 8</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19.5 рμА *</a:t>
                      </a:r>
                      <a:endParaRPr lang="en-US" sz="1200" b="0" strike="noStrike" spc="-1">
                        <a:latin typeface="Arial"/>
                      </a:endParaRPr>
                    </a:p>
                  </a:txBody>
                  <a:tcPr marL="68400" marR="68400" anchor="b">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2"/>
                  </a:ext>
                </a:extLst>
              </a:tr>
              <a:tr h="243360">
                <a:tc>
                  <a:txBody>
                    <a:bodyPr/>
                    <a:lstStyle/>
                    <a:p>
                      <a:pPr algn="ctr">
                        <a:lnSpc>
                          <a:spcPct val="100000"/>
                        </a:lnSpc>
                        <a:buNone/>
                      </a:pPr>
                      <a:r>
                        <a:rPr lang="en-US" sz="1200" b="0" strike="noStrike" spc="-1" baseline="30000">
                          <a:solidFill>
                            <a:srgbClr val="000000"/>
                          </a:solidFill>
                          <a:latin typeface="Arial"/>
                        </a:rPr>
                        <a:t>16</a:t>
                      </a:r>
                      <a:r>
                        <a:rPr lang="en-US" sz="1200" b="0" strike="noStrike" spc="-1">
                          <a:solidFill>
                            <a:srgbClr val="000000"/>
                          </a:solidFill>
                          <a:latin typeface="Arial"/>
                        </a:rPr>
                        <a:t> O </a:t>
                      </a:r>
                      <a:r>
                        <a:rPr lang="en-US" sz="1200" b="0" strike="noStrike" spc="-1" baseline="30000">
                          <a:solidFill>
                            <a:srgbClr val="000000"/>
                          </a:solidFill>
                          <a:latin typeface="Arial"/>
                        </a:rPr>
                        <a:t>4+</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6.4 - 27</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5.8 рμА *</a:t>
                      </a:r>
                      <a:endParaRPr lang="en-US" sz="1200" b="0" strike="noStrike" spc="-1">
                        <a:latin typeface="Arial"/>
                      </a:endParaRPr>
                    </a:p>
                  </a:txBody>
                  <a:tcPr marL="68400" marR="68400" anchor="b">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3"/>
                  </a:ext>
                </a:extLst>
              </a:tr>
              <a:tr h="243360">
                <a:tc>
                  <a:txBody>
                    <a:bodyPr/>
                    <a:lstStyle/>
                    <a:p>
                      <a:pPr algn="ctr">
                        <a:lnSpc>
                          <a:spcPct val="100000"/>
                        </a:lnSpc>
                        <a:buNone/>
                      </a:pPr>
                      <a:r>
                        <a:rPr lang="en-US" sz="1200" b="0" strike="noStrike" spc="-1" baseline="30000">
                          <a:solidFill>
                            <a:srgbClr val="000000"/>
                          </a:solidFill>
                          <a:latin typeface="Arial"/>
                        </a:rPr>
                        <a:t>40</a:t>
                      </a:r>
                      <a:r>
                        <a:rPr lang="en-US" sz="1200" b="0" strike="noStrike" spc="-1">
                          <a:solidFill>
                            <a:srgbClr val="000000"/>
                          </a:solidFill>
                          <a:latin typeface="Arial"/>
                        </a:rPr>
                        <a:t> Ar </a:t>
                      </a:r>
                      <a:r>
                        <a:rPr lang="en-US" sz="1200" b="0" strike="noStrike" spc="-1" baseline="30000">
                          <a:solidFill>
                            <a:srgbClr val="000000"/>
                          </a:solidFill>
                          <a:latin typeface="Arial"/>
                        </a:rPr>
                        <a:t>4+</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1 - 5.1</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10 рμА </a:t>
                      </a:r>
                      <a:endParaRPr lang="en-US" sz="1200" b="0" strike="noStrike" spc="-1">
                        <a:latin typeface="Arial"/>
                      </a:endParaRPr>
                    </a:p>
                  </a:txBody>
                  <a:tcPr marL="68400" marR="68400" anchor="b">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4"/>
                  </a:ext>
                </a:extLst>
              </a:tr>
              <a:tr h="243360">
                <a:tc>
                  <a:txBody>
                    <a:bodyPr/>
                    <a:lstStyle/>
                    <a:p>
                      <a:pPr algn="ctr">
                        <a:lnSpc>
                          <a:spcPct val="100000"/>
                        </a:lnSpc>
                        <a:buNone/>
                      </a:pPr>
                      <a:r>
                        <a:rPr lang="en-US" sz="1200" b="0" strike="noStrike" spc="-1" baseline="30000">
                          <a:solidFill>
                            <a:srgbClr val="000000"/>
                          </a:solidFill>
                          <a:latin typeface="Arial"/>
                        </a:rPr>
                        <a:t>48</a:t>
                      </a:r>
                      <a:r>
                        <a:rPr lang="en-US" sz="1200" b="0" strike="noStrike" spc="-1">
                          <a:solidFill>
                            <a:srgbClr val="000000"/>
                          </a:solidFill>
                          <a:latin typeface="Arial"/>
                        </a:rPr>
                        <a:t> Ca </a:t>
                      </a:r>
                      <a:r>
                        <a:rPr lang="en-US" sz="1200" b="0" strike="noStrike" spc="-1" baseline="30000">
                          <a:solidFill>
                            <a:srgbClr val="000000"/>
                          </a:solidFill>
                          <a:latin typeface="Arial"/>
                        </a:rPr>
                        <a:t>6+</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1.6 - 8</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2.5 рμА</a:t>
                      </a:r>
                      <a:endParaRPr lang="en-US" sz="1200" b="0" strike="noStrike" spc="-1">
                        <a:latin typeface="Arial"/>
                      </a:endParaRPr>
                    </a:p>
                  </a:txBody>
                  <a:tcPr marL="68400" marR="68400" anchor="b">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5"/>
                  </a:ext>
                </a:extLst>
              </a:tr>
              <a:tr h="243360">
                <a:tc>
                  <a:txBody>
                    <a:bodyPr/>
                    <a:lstStyle/>
                    <a:p>
                      <a:pPr algn="ctr">
                        <a:lnSpc>
                          <a:spcPct val="100000"/>
                        </a:lnSpc>
                        <a:buNone/>
                      </a:pPr>
                      <a:r>
                        <a:rPr lang="en-US" sz="1200" b="0" strike="noStrike" spc="-1" baseline="30000">
                          <a:solidFill>
                            <a:srgbClr val="000000"/>
                          </a:solidFill>
                          <a:latin typeface="Arial"/>
                        </a:rPr>
                        <a:t>48</a:t>
                      </a:r>
                      <a:r>
                        <a:rPr lang="en-US" sz="1200" b="0" strike="noStrike" spc="-1">
                          <a:solidFill>
                            <a:srgbClr val="000000"/>
                          </a:solidFill>
                          <a:latin typeface="Arial"/>
                        </a:rPr>
                        <a:t> Ca </a:t>
                      </a:r>
                      <a:r>
                        <a:rPr lang="en-US" sz="1200" b="0" strike="noStrike" spc="-1" baseline="30000">
                          <a:solidFill>
                            <a:srgbClr val="000000"/>
                          </a:solidFill>
                          <a:latin typeface="Arial"/>
                        </a:rPr>
                        <a:t>7+</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2.1 - 11</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2.1 рμА</a:t>
                      </a:r>
                      <a:endParaRPr lang="en-US" sz="1200" b="0" strike="noStrike" spc="-1">
                        <a:latin typeface="Arial"/>
                      </a:endParaRPr>
                    </a:p>
                  </a:txBody>
                  <a:tcPr marL="68400" marR="68400" anchor="b">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6"/>
                  </a:ext>
                </a:extLst>
              </a:tr>
              <a:tr h="243360">
                <a:tc>
                  <a:txBody>
                    <a:bodyPr/>
                    <a:lstStyle/>
                    <a:p>
                      <a:pPr algn="ctr">
                        <a:lnSpc>
                          <a:spcPct val="100000"/>
                        </a:lnSpc>
                        <a:buNone/>
                      </a:pPr>
                      <a:r>
                        <a:rPr lang="en-US" sz="1200" b="0" strike="noStrike" spc="-1" baseline="30000">
                          <a:solidFill>
                            <a:srgbClr val="000000"/>
                          </a:solidFill>
                          <a:latin typeface="Arial"/>
                        </a:rPr>
                        <a:t>50</a:t>
                      </a:r>
                      <a:r>
                        <a:rPr lang="en-US" sz="1200" b="0" strike="noStrike" spc="-1">
                          <a:solidFill>
                            <a:srgbClr val="000000"/>
                          </a:solidFill>
                          <a:latin typeface="Arial"/>
                        </a:rPr>
                        <a:t> Ti </a:t>
                      </a:r>
                      <a:r>
                        <a:rPr lang="en-US" sz="1200" b="0" strike="noStrike" spc="-1" baseline="30000">
                          <a:solidFill>
                            <a:srgbClr val="000000"/>
                          </a:solidFill>
                          <a:latin typeface="Arial"/>
                        </a:rPr>
                        <a:t>10+</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4.1 - 21</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1 рμА</a:t>
                      </a:r>
                      <a:endParaRPr lang="en-US" sz="1200" b="0" strike="noStrike" spc="-1">
                        <a:latin typeface="Arial"/>
                      </a:endParaRPr>
                    </a:p>
                  </a:txBody>
                  <a:tcPr marL="68400" marR="68400" anchor="b">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7"/>
                  </a:ext>
                </a:extLst>
              </a:tr>
              <a:tr h="243360">
                <a:tc>
                  <a:txBody>
                    <a:bodyPr/>
                    <a:lstStyle/>
                    <a:p>
                      <a:pPr algn="ctr">
                        <a:lnSpc>
                          <a:spcPct val="100000"/>
                        </a:lnSpc>
                        <a:buNone/>
                      </a:pPr>
                      <a:r>
                        <a:rPr lang="en-US" sz="1200" b="0" strike="noStrike" spc="-1" baseline="30000">
                          <a:solidFill>
                            <a:srgbClr val="000000"/>
                          </a:solidFill>
                          <a:latin typeface="Arial"/>
                        </a:rPr>
                        <a:t>58</a:t>
                      </a:r>
                      <a:r>
                        <a:rPr lang="en-US" sz="1200" b="0" strike="noStrike" spc="-1">
                          <a:solidFill>
                            <a:srgbClr val="000000"/>
                          </a:solidFill>
                          <a:latin typeface="Arial"/>
                        </a:rPr>
                        <a:t> Fe </a:t>
                      </a:r>
                      <a:r>
                        <a:rPr lang="en-US" sz="1200" b="0" strike="noStrike" spc="-1" baseline="30000">
                          <a:solidFill>
                            <a:srgbClr val="000000"/>
                          </a:solidFill>
                          <a:latin typeface="Arial"/>
                        </a:rPr>
                        <a:t>7+</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1.2 - 7.5</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1 рμА</a:t>
                      </a:r>
                      <a:endParaRPr lang="en-US" sz="1200" b="0" strike="noStrike" spc="-1">
                        <a:latin typeface="Arial"/>
                      </a:endParaRPr>
                    </a:p>
                  </a:txBody>
                  <a:tcPr marL="68400" marR="68400" anchor="b">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8"/>
                  </a:ext>
                </a:extLst>
              </a:tr>
              <a:tr h="243360">
                <a:tc>
                  <a:txBody>
                    <a:bodyPr/>
                    <a:lstStyle/>
                    <a:p>
                      <a:pPr algn="ctr">
                        <a:lnSpc>
                          <a:spcPct val="100000"/>
                        </a:lnSpc>
                        <a:buNone/>
                      </a:pPr>
                      <a:r>
                        <a:rPr lang="en-US" sz="1200" b="0" strike="noStrike" spc="-1" baseline="30000">
                          <a:solidFill>
                            <a:srgbClr val="000000"/>
                          </a:solidFill>
                          <a:latin typeface="Arial"/>
                        </a:rPr>
                        <a:t>84</a:t>
                      </a:r>
                      <a:r>
                        <a:rPr lang="en-US" sz="1200" b="0" strike="noStrike" spc="-1">
                          <a:solidFill>
                            <a:srgbClr val="000000"/>
                          </a:solidFill>
                          <a:latin typeface="Arial"/>
                        </a:rPr>
                        <a:t> Kr </a:t>
                      </a:r>
                      <a:r>
                        <a:rPr lang="en-US" sz="1200" b="0" strike="noStrike" spc="-1" baseline="30000">
                          <a:solidFill>
                            <a:srgbClr val="000000"/>
                          </a:solidFill>
                          <a:latin typeface="Arial"/>
                        </a:rPr>
                        <a:t>7+</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0.8 - 3.5</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1.4 рμА</a:t>
                      </a:r>
                      <a:endParaRPr lang="en-US" sz="1200" b="0" strike="noStrike" spc="-1">
                        <a:latin typeface="Arial"/>
                      </a:endParaRPr>
                    </a:p>
                  </a:txBody>
                  <a:tcPr marL="68400" marR="68400" anchor="b">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09"/>
                  </a:ext>
                </a:extLst>
              </a:tr>
              <a:tr h="243360">
                <a:tc>
                  <a:txBody>
                    <a:bodyPr/>
                    <a:lstStyle/>
                    <a:p>
                      <a:pPr algn="ctr">
                        <a:lnSpc>
                          <a:spcPct val="100000"/>
                        </a:lnSpc>
                        <a:buNone/>
                      </a:pPr>
                      <a:r>
                        <a:rPr lang="en-US" sz="1200" b="0" strike="noStrike" spc="-1" baseline="30000">
                          <a:solidFill>
                            <a:srgbClr val="000000"/>
                          </a:solidFill>
                          <a:latin typeface="Arial"/>
                        </a:rPr>
                        <a:t>132</a:t>
                      </a:r>
                      <a:r>
                        <a:rPr lang="en-US" sz="1200" b="0" strike="noStrike" spc="-1">
                          <a:solidFill>
                            <a:srgbClr val="000000"/>
                          </a:solidFill>
                          <a:latin typeface="Arial"/>
                        </a:rPr>
                        <a:t> Xe</a:t>
                      </a:r>
                      <a:r>
                        <a:rPr lang="en-US" sz="1200" b="0" strike="noStrike" spc="-1" baseline="30000">
                          <a:solidFill>
                            <a:srgbClr val="000000"/>
                          </a:solidFill>
                          <a:latin typeface="Arial"/>
                        </a:rPr>
                        <a:t> 11+</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0.8 - 3.5</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0" strike="noStrike" spc="-1">
                          <a:solidFill>
                            <a:srgbClr val="000000"/>
                          </a:solidFill>
                          <a:latin typeface="Arial"/>
                        </a:rPr>
                        <a:t>0.9 рμА</a:t>
                      </a:r>
                      <a:endParaRPr lang="en-US" sz="1200" b="0" strike="noStrike" spc="-1">
                        <a:latin typeface="Arial"/>
                      </a:endParaRPr>
                    </a:p>
                  </a:txBody>
                  <a:tcPr marL="68400" marR="68400" anchor="b">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0"/>
                  </a:ext>
                </a:extLst>
              </a:tr>
              <a:tr h="246960">
                <a:tc>
                  <a:txBody>
                    <a:bodyPr/>
                    <a:lstStyle/>
                    <a:p>
                      <a:pPr algn="ctr">
                        <a:lnSpc>
                          <a:spcPct val="100000"/>
                        </a:lnSpc>
                        <a:buNone/>
                      </a:pPr>
                      <a:r>
                        <a:rPr lang="en-US" sz="1200" b="1" strike="noStrike" spc="-1" baseline="30000">
                          <a:solidFill>
                            <a:srgbClr val="C00000"/>
                          </a:solidFill>
                          <a:latin typeface="Arial"/>
                        </a:rPr>
                        <a:t>238</a:t>
                      </a:r>
                      <a:r>
                        <a:rPr lang="en-US" sz="1200" b="1" strike="noStrike" spc="-1">
                          <a:solidFill>
                            <a:srgbClr val="C00000"/>
                          </a:solidFill>
                          <a:latin typeface="Arial"/>
                        </a:rPr>
                        <a:t> U</a:t>
                      </a:r>
                      <a:r>
                        <a:rPr lang="en-US" sz="1200" b="1" strike="noStrike" spc="-1" baseline="30000">
                          <a:solidFill>
                            <a:srgbClr val="C00000"/>
                          </a:solidFill>
                          <a:latin typeface="Arial"/>
                        </a:rPr>
                        <a:t> 27+</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1" strike="noStrike" spc="-1">
                          <a:solidFill>
                            <a:srgbClr val="C00000"/>
                          </a:solidFill>
                          <a:latin typeface="Arial"/>
                        </a:rPr>
                        <a:t>1.5 - 8</a:t>
                      </a:r>
                      <a:endParaRPr lang="en-US" sz="1200" b="0" strike="noStrike" spc="-1">
                        <a:latin typeface="Arial"/>
                      </a:endParaRPr>
                    </a:p>
                  </a:txBody>
                  <a:tcPr marL="68400" marR="68400" anchor="ctr">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tc>
                  <a:txBody>
                    <a:bodyPr/>
                    <a:lstStyle/>
                    <a:p>
                      <a:pPr algn="ctr">
                        <a:lnSpc>
                          <a:spcPct val="100000"/>
                        </a:lnSpc>
                        <a:buNone/>
                      </a:pPr>
                      <a:r>
                        <a:rPr lang="en-US" sz="1200" b="1" strike="noStrike" spc="-1">
                          <a:solidFill>
                            <a:srgbClr val="C00000"/>
                          </a:solidFill>
                          <a:latin typeface="Arial"/>
                        </a:rPr>
                        <a:t>0.1 рμА</a:t>
                      </a:r>
                      <a:endParaRPr lang="en-US" sz="1200" b="0" strike="noStrike" spc="-1">
                        <a:latin typeface="Arial"/>
                      </a:endParaRPr>
                    </a:p>
                  </a:txBody>
                  <a:tcPr marL="68400" marR="68400" anchor="b">
                    <a:lnL w="12240">
                      <a:solidFill>
                        <a:srgbClr val="FFFFFF"/>
                      </a:solidFill>
                    </a:lnL>
                    <a:lnR w="12240">
                      <a:solidFill>
                        <a:srgbClr val="FFFFFF"/>
                      </a:solidFill>
                    </a:lnR>
                    <a:lnT w="12240">
                      <a:solidFill>
                        <a:srgbClr val="FFFFFF"/>
                      </a:solidFill>
                    </a:lnT>
                    <a:lnB w="12240">
                      <a:solidFill>
                        <a:srgbClr val="FFFFFF"/>
                      </a:solidFill>
                    </a:lnB>
                    <a:solidFill>
                      <a:srgbClr val="E9ECF3"/>
                    </a:solidFill>
                  </a:tcPr>
                </a:tc>
                <a:extLst>
                  <a:ext uri="{0D108BD9-81ED-4DB2-BD59-A6C34878D82A}">
                    <a16:rowId xmlns:a16="http://schemas.microsoft.com/office/drawing/2014/main" val="10011"/>
                  </a:ext>
                </a:extLst>
              </a:tr>
            </a:tbl>
          </a:graphicData>
        </a:graphic>
      </p:graphicFrame>
      <p:sp>
        <p:nvSpPr>
          <p:cNvPr id="317" name="TextBox 1"/>
          <p:cNvSpPr/>
          <p:nvPr/>
        </p:nvSpPr>
        <p:spPr>
          <a:xfrm>
            <a:off x="6938640" y="1131120"/>
            <a:ext cx="4938480" cy="154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000000"/>
                </a:solidFill>
                <a:latin typeface="Arial"/>
                <a:ea typeface="DejaVu Sans"/>
              </a:rPr>
              <a:t>Main goals</a:t>
            </a:r>
            <a:r>
              <a:rPr lang="en-US" sz="1600" b="0" strike="noStrike" spc="-1">
                <a:solidFill>
                  <a:srgbClr val="000000"/>
                </a:solidFill>
                <a:latin typeface="Arial"/>
                <a:ea typeface="DejaVu Sans"/>
              </a:rPr>
              <a:t>:</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ea typeface="DejaVu Sans"/>
              </a:rPr>
              <a:t>Ensuring a smooth variation of energy;</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ea typeface="DejaVu Sans"/>
              </a:rPr>
              <a:t>Decrease of the energy spread to </a:t>
            </a:r>
            <a:r>
              <a:rPr lang="en-US" sz="1600" b="0" strike="noStrike" spc="-1">
                <a:solidFill>
                  <a:srgbClr val="000000"/>
                </a:solidFill>
                <a:latin typeface="Symbol"/>
                <a:ea typeface="DejaVu Sans"/>
              </a:rPr>
              <a:t></a:t>
            </a:r>
            <a:r>
              <a:rPr lang="en-US" sz="1600" b="0" strike="noStrike" spc="-1">
                <a:solidFill>
                  <a:srgbClr val="000000"/>
                </a:solidFill>
                <a:latin typeface="Arial"/>
                <a:ea typeface="DejaVu Sans"/>
              </a:rPr>
              <a:t>E/E=10</a:t>
            </a:r>
            <a:r>
              <a:rPr lang="en-US" sz="1600" b="0" strike="noStrike" spc="-1" baseline="30000">
                <a:solidFill>
                  <a:srgbClr val="000000"/>
                </a:solidFill>
                <a:latin typeface="Arial"/>
                <a:ea typeface="DejaVu Sans"/>
              </a:rPr>
              <a:t>-3</a:t>
            </a:r>
            <a:r>
              <a:rPr lang="en-US" sz="1600" b="0" strike="noStrike" spc="-1">
                <a:solidFill>
                  <a:srgbClr val="000000"/>
                </a:solidFill>
                <a:latin typeface="Arial"/>
                <a:ea typeface="DejaVu Sans"/>
              </a:rPr>
              <a:t>;</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ea typeface="DejaVu Sans"/>
              </a:rPr>
              <a:t>Improvement of the emittance to 10</a:t>
            </a:r>
            <a:r>
              <a:rPr lang="en-US" sz="1600" b="0" strike="noStrike" spc="-1">
                <a:solidFill>
                  <a:srgbClr val="000000"/>
                </a:solidFill>
                <a:latin typeface="Symbol"/>
                <a:ea typeface="DejaVu Sans"/>
              </a:rPr>
              <a:t></a:t>
            </a:r>
            <a:r>
              <a:rPr lang="en-US" sz="1600" b="0" strike="noStrike" spc="-1">
                <a:solidFill>
                  <a:srgbClr val="000000"/>
                </a:solidFill>
                <a:latin typeface="Arial"/>
                <a:ea typeface="DejaVu Sans"/>
              </a:rPr>
              <a:t> mm</a:t>
            </a:r>
            <a:r>
              <a:rPr lang="en-US" sz="1600" b="0" strike="noStrike" spc="-1">
                <a:solidFill>
                  <a:srgbClr val="000000"/>
                </a:solidFill>
                <a:latin typeface="Symbol"/>
                <a:ea typeface="DejaVu Sans"/>
              </a:rPr>
              <a:t></a:t>
            </a:r>
            <a:r>
              <a:rPr lang="en-US" sz="1600" b="0" strike="noStrike" spc="-1">
                <a:solidFill>
                  <a:srgbClr val="000000"/>
                </a:solidFill>
                <a:latin typeface="Arial"/>
                <a:ea typeface="DejaVu Sans"/>
              </a:rPr>
              <a:t>mrad;</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ea typeface="DejaVu Sans"/>
              </a:rPr>
              <a:t>Increase of the intensity of accelerated ions.</a:t>
            </a:r>
            <a:endParaRPr lang="en-US" sz="1600" b="0" strike="noStrike" spc="-1">
              <a:latin typeface="Arial"/>
            </a:endParaRPr>
          </a:p>
        </p:txBody>
      </p:sp>
      <p:grpSp>
        <p:nvGrpSpPr>
          <p:cNvPr id="318" name="Группа 10"/>
          <p:cNvGrpSpPr/>
          <p:nvPr/>
        </p:nvGrpSpPr>
        <p:grpSpPr>
          <a:xfrm>
            <a:off x="839520" y="1089000"/>
            <a:ext cx="5441400" cy="2738160"/>
            <a:chOff x="839520" y="1089000"/>
            <a:chExt cx="5441400" cy="2738160"/>
          </a:xfrm>
        </p:grpSpPr>
        <p:pic>
          <p:nvPicPr>
            <p:cNvPr id="319" name="Рисунок 2"/>
            <p:cNvPicPr/>
            <p:nvPr/>
          </p:nvPicPr>
          <p:blipFill>
            <a:blip r:embed="rId2"/>
            <a:stretch/>
          </p:blipFill>
          <p:spPr>
            <a:xfrm>
              <a:off x="839520" y="1089000"/>
              <a:ext cx="5441400" cy="2738160"/>
            </a:xfrm>
            <a:prstGeom prst="rect">
              <a:avLst/>
            </a:prstGeom>
            <a:ln w="0">
              <a:noFill/>
            </a:ln>
          </p:spPr>
        </p:pic>
        <p:grpSp>
          <p:nvGrpSpPr>
            <p:cNvPr id="320" name="Группа 9"/>
            <p:cNvGrpSpPr/>
            <p:nvPr/>
          </p:nvGrpSpPr>
          <p:grpSpPr>
            <a:xfrm>
              <a:off x="4617720" y="1464840"/>
              <a:ext cx="1045440" cy="2178360"/>
              <a:chOff x="4617720" y="1464840"/>
              <a:chExt cx="1045440" cy="2178360"/>
            </a:xfrm>
          </p:grpSpPr>
          <p:sp>
            <p:nvSpPr>
              <p:cNvPr id="321" name="TextBox 6"/>
              <p:cNvSpPr/>
              <p:nvPr/>
            </p:nvSpPr>
            <p:spPr>
              <a:xfrm>
                <a:off x="4617720" y="1464840"/>
                <a:ext cx="1007280" cy="638640"/>
              </a:xfrm>
              <a:prstGeom prst="rect">
                <a:avLst/>
              </a:prstGeom>
              <a:solidFill>
                <a:schemeClr val="bg1"/>
              </a:solidFill>
              <a:ln w="0">
                <a:solidFill>
                  <a:srgbClr val="FFFFFF"/>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2060"/>
                    </a:solidFill>
                    <a:latin typeface="Arial"/>
                    <a:ea typeface="DejaVu Sans"/>
                  </a:rPr>
                  <a:t>NEW SETUP</a:t>
                </a:r>
                <a:endParaRPr lang="en-US" sz="1800" b="0" strike="noStrike" spc="-1">
                  <a:latin typeface="Arial"/>
                </a:endParaRPr>
              </a:p>
            </p:txBody>
          </p:sp>
          <p:sp>
            <p:nvSpPr>
              <p:cNvPr id="322" name="TextBox 7"/>
              <p:cNvSpPr/>
              <p:nvPr/>
            </p:nvSpPr>
            <p:spPr>
              <a:xfrm>
                <a:off x="4617720" y="2181240"/>
                <a:ext cx="1007280" cy="638640"/>
              </a:xfrm>
              <a:prstGeom prst="rect">
                <a:avLst/>
              </a:prstGeom>
              <a:solidFill>
                <a:schemeClr val="bg1"/>
              </a:solidFill>
              <a:ln w="0">
                <a:solidFill>
                  <a:srgbClr val="FFFFFF"/>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2060"/>
                    </a:solidFill>
                    <a:latin typeface="Arial"/>
                    <a:ea typeface="DejaVu Sans"/>
                  </a:rPr>
                  <a:t>NEW SETUP</a:t>
                </a:r>
                <a:endParaRPr lang="en-US" sz="1800" b="0" strike="noStrike" spc="-1">
                  <a:latin typeface="Arial"/>
                </a:endParaRPr>
              </a:p>
            </p:txBody>
          </p:sp>
          <p:sp>
            <p:nvSpPr>
              <p:cNvPr id="323" name="TextBox 8"/>
              <p:cNvSpPr/>
              <p:nvPr/>
            </p:nvSpPr>
            <p:spPr>
              <a:xfrm>
                <a:off x="4655880" y="3004560"/>
                <a:ext cx="1007280" cy="638640"/>
              </a:xfrm>
              <a:prstGeom prst="rect">
                <a:avLst/>
              </a:prstGeom>
              <a:solidFill>
                <a:schemeClr val="bg1"/>
              </a:solidFill>
              <a:ln w="0">
                <a:solidFill>
                  <a:srgbClr val="FFFFFF"/>
                </a:solid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2060"/>
                    </a:solidFill>
                    <a:latin typeface="Arial"/>
                    <a:ea typeface="DejaVu Sans"/>
                  </a:rPr>
                  <a:t>NEW SETUP</a:t>
                </a:r>
                <a:endParaRPr lang="en-US" sz="1800" b="0" strike="noStrike" spc="-1">
                  <a:latin typeface="Arial"/>
                </a:endParaRPr>
              </a:p>
            </p:txBody>
          </p:sp>
        </p:grpSp>
      </p:grpSp>
      <p:sp>
        <p:nvSpPr>
          <p:cNvPr id="324" name="TextBox 11"/>
          <p:cNvSpPr/>
          <p:nvPr/>
        </p:nvSpPr>
        <p:spPr>
          <a:xfrm>
            <a:off x="4458960" y="822240"/>
            <a:ext cx="148392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2060"/>
                </a:solidFill>
                <a:latin typeface="Arial"/>
                <a:ea typeface="DejaVu Sans"/>
              </a:rPr>
              <a:t>New building</a:t>
            </a:r>
            <a:endParaRPr lang="en-US" sz="1800" b="0" strike="noStrike" spc="-1">
              <a:latin typeface="Arial"/>
            </a:endParaRPr>
          </a:p>
        </p:txBody>
      </p:sp>
      <p:sp>
        <p:nvSpPr>
          <p:cNvPr id="325" name="Прямоугольник 12"/>
          <p:cNvSpPr/>
          <p:nvPr/>
        </p:nvSpPr>
        <p:spPr>
          <a:xfrm>
            <a:off x="4223880" y="1123200"/>
            <a:ext cx="2056680" cy="2737080"/>
          </a:xfrm>
          <a:prstGeom prst="rect">
            <a:avLst/>
          </a:prstGeom>
          <a:noFill/>
          <a:ln>
            <a:solidFill>
              <a:srgbClr val="3A5F8B"/>
            </a:solidFill>
            <a:prstDash val="dash"/>
            <a:round/>
          </a:ln>
        </p:spPr>
        <p:style>
          <a:lnRef idx="2">
            <a:schemeClr val="accent1">
              <a:shade val="50000"/>
            </a:schemeClr>
          </a:lnRef>
          <a:fillRef idx="1">
            <a:schemeClr val="accent1"/>
          </a:fillRef>
          <a:effectRef idx="0">
            <a:schemeClr val="accent1"/>
          </a:effectRef>
          <a:fontRef idx="minor"/>
        </p:style>
      </p:sp>
      <p:graphicFrame>
        <p:nvGraphicFramePr>
          <p:cNvPr id="326" name="Таблица 14"/>
          <p:cNvGraphicFramePr/>
          <p:nvPr>
            <p:extLst>
              <p:ext uri="{D42A27DB-BD31-4B8C-83A1-F6EECF244321}">
                <p14:modId xmlns:p14="http://schemas.microsoft.com/office/powerpoint/2010/main" val="2140754988"/>
              </p:ext>
            </p:extLst>
          </p:nvPr>
        </p:nvGraphicFramePr>
        <p:xfrm>
          <a:off x="136358" y="3931143"/>
          <a:ext cx="7178841" cy="2803631"/>
        </p:xfrm>
        <a:graphic>
          <a:graphicData uri="http://schemas.openxmlformats.org/drawingml/2006/table">
            <a:tbl>
              <a:tblPr/>
              <a:tblGrid>
                <a:gridCol w="658516">
                  <a:extLst>
                    <a:ext uri="{9D8B030D-6E8A-4147-A177-3AD203B41FA5}">
                      <a16:colId xmlns:a16="http://schemas.microsoft.com/office/drawing/2014/main" val="20000"/>
                    </a:ext>
                  </a:extLst>
                </a:gridCol>
                <a:gridCol w="2181528">
                  <a:extLst>
                    <a:ext uri="{9D8B030D-6E8A-4147-A177-3AD203B41FA5}">
                      <a16:colId xmlns:a16="http://schemas.microsoft.com/office/drawing/2014/main" val="20001"/>
                    </a:ext>
                  </a:extLst>
                </a:gridCol>
                <a:gridCol w="839354">
                  <a:extLst>
                    <a:ext uri="{9D8B030D-6E8A-4147-A177-3AD203B41FA5}">
                      <a16:colId xmlns:a16="http://schemas.microsoft.com/office/drawing/2014/main" val="20002"/>
                    </a:ext>
                  </a:extLst>
                </a:gridCol>
                <a:gridCol w="333448">
                  <a:extLst>
                    <a:ext uri="{9D8B030D-6E8A-4147-A177-3AD203B41FA5}">
                      <a16:colId xmlns:a16="http://schemas.microsoft.com/office/drawing/2014/main" val="20003"/>
                    </a:ext>
                  </a:extLst>
                </a:gridCol>
                <a:gridCol w="478119">
                  <a:extLst>
                    <a:ext uri="{9D8B030D-6E8A-4147-A177-3AD203B41FA5}">
                      <a16:colId xmlns:a16="http://schemas.microsoft.com/office/drawing/2014/main" val="20004"/>
                    </a:ext>
                  </a:extLst>
                </a:gridCol>
                <a:gridCol w="561481">
                  <a:extLst>
                    <a:ext uri="{9D8B030D-6E8A-4147-A177-3AD203B41FA5}">
                      <a16:colId xmlns:a16="http://schemas.microsoft.com/office/drawing/2014/main" val="20005"/>
                    </a:ext>
                  </a:extLst>
                </a:gridCol>
                <a:gridCol w="508994">
                  <a:extLst>
                    <a:ext uri="{9D8B030D-6E8A-4147-A177-3AD203B41FA5}">
                      <a16:colId xmlns:a16="http://schemas.microsoft.com/office/drawing/2014/main" val="20006"/>
                    </a:ext>
                  </a:extLst>
                </a:gridCol>
                <a:gridCol w="508994">
                  <a:extLst>
                    <a:ext uri="{9D8B030D-6E8A-4147-A177-3AD203B41FA5}">
                      <a16:colId xmlns:a16="http://schemas.microsoft.com/office/drawing/2014/main" val="20007"/>
                    </a:ext>
                  </a:extLst>
                </a:gridCol>
                <a:gridCol w="553983">
                  <a:extLst>
                    <a:ext uri="{9D8B030D-6E8A-4147-A177-3AD203B41FA5}">
                      <a16:colId xmlns:a16="http://schemas.microsoft.com/office/drawing/2014/main" val="20008"/>
                    </a:ext>
                  </a:extLst>
                </a:gridCol>
                <a:gridCol w="554424">
                  <a:extLst>
                    <a:ext uri="{9D8B030D-6E8A-4147-A177-3AD203B41FA5}">
                      <a16:colId xmlns:a16="http://schemas.microsoft.com/office/drawing/2014/main" val="20009"/>
                    </a:ext>
                  </a:extLst>
                </a:gridCol>
              </a:tblGrid>
              <a:tr h="496189">
                <a:tc>
                  <a:txBody>
                    <a:bodyPr/>
                    <a:lstStyle/>
                    <a:p>
                      <a:pPr algn="ctr">
                        <a:lnSpc>
                          <a:spcPct val="100000"/>
                        </a:lnSpc>
                        <a:buNone/>
                      </a:pPr>
                      <a:r>
                        <a:rPr lang="en-US" sz="1600" b="1" strike="noStrike" spc="-1">
                          <a:solidFill>
                            <a:srgbClr val="000000"/>
                          </a:solidFill>
                          <a:latin typeface="Times New Roman"/>
                          <a:ea typeface="Calibri"/>
                        </a:rPr>
                        <a:t>No.</a:t>
                      </a:r>
                      <a:endParaRPr lang="en-US" sz="16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600" b="1" strike="noStrike" spc="-1">
                          <a:solidFill>
                            <a:srgbClr val="000000"/>
                          </a:solidFill>
                          <a:latin typeface="Times New Roman"/>
                          <a:ea typeface="Calibri"/>
                        </a:rPr>
                        <a:t>Works</a:t>
                      </a:r>
                      <a:endParaRPr lang="en-US" sz="1600" b="0" strike="noStrike" spc="-1">
                        <a:latin typeface="Arial"/>
                      </a:endParaRPr>
                    </a:p>
                    <a:p>
                      <a:pPr algn="ctr">
                        <a:lnSpc>
                          <a:spcPct val="100000"/>
                        </a:lnSpc>
                        <a:buNone/>
                      </a:pPr>
                      <a:r>
                        <a:rPr lang="en-US" sz="1600" b="1" strike="noStrike" spc="-1">
                          <a:solidFill>
                            <a:srgbClr val="000000"/>
                          </a:solidFill>
                          <a:latin typeface="Times New Roman"/>
                          <a:ea typeface="Calibri"/>
                        </a:rPr>
                        <a:t> </a:t>
                      </a:r>
                      <a:endParaRPr lang="en-US" sz="16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gn="ctr">
                        <a:lnSpc>
                          <a:spcPct val="100000"/>
                        </a:lnSpc>
                        <a:buNone/>
                      </a:pPr>
                      <a:r>
                        <a:rPr lang="en-US" sz="1600" b="1" strike="noStrike" spc="-1">
                          <a:solidFill>
                            <a:srgbClr val="000000"/>
                          </a:solidFill>
                          <a:latin typeface="Times New Roman"/>
                          <a:ea typeface="Calibri"/>
                        </a:rPr>
                        <a:t>2022</a:t>
                      </a:r>
                      <a:endParaRPr lang="en-US" sz="16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tc gridSpan="2">
                  <a:txBody>
                    <a:bodyPr/>
                    <a:lstStyle/>
                    <a:p>
                      <a:pPr algn="ctr">
                        <a:lnSpc>
                          <a:spcPct val="100000"/>
                        </a:lnSpc>
                        <a:buNone/>
                      </a:pPr>
                      <a:r>
                        <a:rPr lang="en-US" sz="1600" b="1" strike="noStrike" spc="-1">
                          <a:solidFill>
                            <a:srgbClr val="000000"/>
                          </a:solidFill>
                          <a:latin typeface="Times New Roman"/>
                          <a:ea typeface="Calibri"/>
                        </a:rPr>
                        <a:t>2023</a:t>
                      </a:r>
                      <a:endParaRPr lang="en-US" sz="16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tc gridSpan="2">
                  <a:txBody>
                    <a:bodyPr/>
                    <a:lstStyle/>
                    <a:p>
                      <a:pPr algn="ctr">
                        <a:lnSpc>
                          <a:spcPct val="100000"/>
                        </a:lnSpc>
                        <a:buNone/>
                      </a:pPr>
                      <a:r>
                        <a:rPr lang="en-US" sz="1600" b="1" strike="noStrike" spc="-1">
                          <a:solidFill>
                            <a:srgbClr val="000000"/>
                          </a:solidFill>
                          <a:latin typeface="Times New Roman"/>
                          <a:ea typeface="Calibri"/>
                        </a:rPr>
                        <a:t>2024</a:t>
                      </a:r>
                      <a:endParaRPr lang="en-US" sz="16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tc gridSpan="2">
                  <a:txBody>
                    <a:bodyPr/>
                    <a:lstStyle/>
                    <a:p>
                      <a:pPr algn="ctr">
                        <a:lnSpc>
                          <a:spcPct val="100000"/>
                        </a:lnSpc>
                        <a:buNone/>
                      </a:pPr>
                      <a:r>
                        <a:rPr lang="en-US" sz="1600" b="1" strike="noStrike" spc="-1">
                          <a:solidFill>
                            <a:srgbClr val="000000"/>
                          </a:solidFill>
                          <a:latin typeface="Times New Roman"/>
                          <a:ea typeface="Calibri"/>
                        </a:rPr>
                        <a:t>2025</a:t>
                      </a:r>
                      <a:endParaRPr lang="en-US" sz="16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0"/>
                  </a:ext>
                </a:extLst>
              </a:tr>
              <a:tr h="313383">
                <a:tc>
                  <a:txBody>
                    <a:bodyPr/>
                    <a:lstStyle/>
                    <a:p>
                      <a:pPr algn="ctr">
                        <a:lnSpc>
                          <a:spcPct val="100000"/>
                        </a:lnSpc>
                        <a:buNone/>
                      </a:pPr>
                      <a:r>
                        <a:rPr lang="en-US" sz="1600" b="0" strike="noStrike" spc="-1" dirty="0">
                          <a:solidFill>
                            <a:srgbClr val="000000"/>
                          </a:solidFill>
                          <a:latin typeface="Times New Roman"/>
                          <a:ea typeface="Calibri"/>
                        </a:rPr>
                        <a:t>1.</a:t>
                      </a:r>
                      <a:endParaRPr lang="en-US" sz="1600" b="0" strike="noStrike" spc="-1" dirty="0">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a:solidFill>
                            <a:srgbClr val="000000"/>
                          </a:solidFill>
                          <a:latin typeface="Times New Roman"/>
                          <a:ea typeface="Calibri"/>
                        </a:rPr>
                        <a:t>Equipment picking</a:t>
                      </a:r>
                      <a:endParaRPr lang="en-US"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tc>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a:txBody>
                    <a:bodyPr/>
                    <a:lstStyle/>
                    <a:p>
                      <a:endParaRPr lang="ru-RU"/>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1"/>
                  </a:ext>
                </a:extLst>
              </a:tr>
              <a:tr h="182435">
                <a:tc>
                  <a:txBody>
                    <a:bodyPr/>
                    <a:lstStyle/>
                    <a:p>
                      <a:pPr algn="ctr">
                        <a:lnSpc>
                          <a:spcPct val="100000"/>
                        </a:lnSpc>
                        <a:buNone/>
                      </a:pPr>
                      <a:r>
                        <a:rPr lang="en-US" sz="1600" b="0" strike="noStrike" spc="-1">
                          <a:solidFill>
                            <a:srgbClr val="000000"/>
                          </a:solidFill>
                          <a:latin typeface="Times New Roman"/>
                          <a:ea typeface="Calibri"/>
                        </a:rPr>
                        <a:t>2.</a:t>
                      </a:r>
                      <a:endParaRPr lang="en-US" sz="16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dirty="0">
                          <a:solidFill>
                            <a:srgbClr val="000000"/>
                          </a:solidFill>
                          <a:latin typeface="Times New Roman"/>
                          <a:ea typeface="Calibri"/>
                        </a:rPr>
                        <a:t>U400 dismantling</a:t>
                      </a:r>
                      <a:endParaRPr lang="en-US" sz="1400" b="0" strike="noStrike" spc="-1" dirty="0">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tc>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C000"/>
                    </a:solidFill>
                  </a:tcPr>
                </a:tc>
                <a:tc>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2"/>
                  </a:ext>
                </a:extLst>
              </a:tr>
              <a:tr h="443959">
                <a:tc>
                  <a:txBody>
                    <a:bodyPr/>
                    <a:lstStyle/>
                    <a:p>
                      <a:pPr algn="ctr">
                        <a:lnSpc>
                          <a:spcPct val="100000"/>
                        </a:lnSpc>
                        <a:buNone/>
                      </a:pPr>
                      <a:r>
                        <a:rPr lang="en-US" sz="1600" b="0" strike="noStrike" spc="-1">
                          <a:solidFill>
                            <a:srgbClr val="000000"/>
                          </a:solidFill>
                          <a:latin typeface="Times New Roman"/>
                          <a:ea typeface="Calibri"/>
                        </a:rPr>
                        <a:t>3.</a:t>
                      </a:r>
                      <a:endParaRPr lang="en-US" sz="16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dirty="0">
                          <a:solidFill>
                            <a:srgbClr val="000000"/>
                          </a:solidFill>
                          <a:latin typeface="Times New Roman"/>
                          <a:ea typeface="Calibri"/>
                        </a:rPr>
                        <a:t>Equipment assembling</a:t>
                      </a:r>
                      <a:endParaRPr lang="en-US" sz="1400" b="0" strike="noStrike" spc="-1" dirty="0">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nSpc>
                          <a:spcPct val="100000"/>
                        </a:lnSpc>
                        <a:buNone/>
                      </a:pPr>
                      <a:r>
                        <a:rPr lang="en-US" sz="1200" b="0" strike="noStrike" spc="-1" dirty="0">
                          <a:solidFill>
                            <a:srgbClr val="000000"/>
                          </a:solidFill>
                          <a:latin typeface="Times New Roman"/>
                          <a:ea typeface="Calibri"/>
                        </a:rPr>
                        <a:t> </a:t>
                      </a:r>
                      <a:endParaRPr lang="en-US" sz="1200" b="0" strike="noStrike" spc="-1" dirty="0">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tc>
                  <a:txBody>
                    <a:bodyPr/>
                    <a:lstStyle/>
                    <a:p>
                      <a:pPr>
                        <a:lnSpc>
                          <a:spcPct val="100000"/>
                        </a:lnSpc>
                        <a:buNone/>
                      </a:pPr>
                      <a:r>
                        <a:rPr lang="en-US" sz="1200" b="0" strike="noStrike" spc="-1" dirty="0">
                          <a:solidFill>
                            <a:srgbClr val="000000"/>
                          </a:solidFill>
                          <a:latin typeface="Times New Roman"/>
                          <a:ea typeface="Calibri"/>
                        </a:rPr>
                        <a:t> </a:t>
                      </a:r>
                      <a:endParaRPr lang="en-US" sz="1200" b="0" strike="noStrike" spc="-1" dirty="0">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0000"/>
                    </a:solid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0000"/>
                    </a:solidFill>
                  </a:tcPr>
                </a:tc>
                <a:tc hMerge="1">
                  <a:txBody>
                    <a:bodyPr/>
                    <a:lstStyle/>
                    <a:p>
                      <a:endParaRPr lang="ru-RU"/>
                    </a:p>
                  </a:txBody>
                  <a:tcPr marL="90000" marR="90000">
                    <a:solidFill>
                      <a:srgbClr val="729FCF"/>
                    </a:solidFill>
                  </a:tcPr>
                </a:tc>
                <a:tc>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0000"/>
                    </a:solidFill>
                  </a:tcPr>
                </a:tc>
                <a:tc>
                  <a:txBody>
                    <a:bodyPr/>
                    <a:lstStyle/>
                    <a:p>
                      <a:endParaRPr lang="ru-RU"/>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3"/>
                  </a:ext>
                </a:extLst>
              </a:tr>
              <a:tr h="548111">
                <a:tc>
                  <a:txBody>
                    <a:bodyPr/>
                    <a:lstStyle/>
                    <a:p>
                      <a:pPr algn="ctr">
                        <a:lnSpc>
                          <a:spcPct val="100000"/>
                        </a:lnSpc>
                        <a:buNone/>
                      </a:pPr>
                      <a:r>
                        <a:rPr lang="en-US" sz="1600" b="0" strike="noStrike" spc="-1">
                          <a:solidFill>
                            <a:srgbClr val="000000"/>
                          </a:solidFill>
                          <a:latin typeface="Times New Roman"/>
                          <a:ea typeface="Calibri"/>
                        </a:rPr>
                        <a:t>4.</a:t>
                      </a:r>
                      <a:endParaRPr lang="en-US" sz="16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a:solidFill>
                            <a:srgbClr val="000000"/>
                          </a:solidFill>
                          <a:latin typeface="Times New Roman"/>
                          <a:ea typeface="Calibri"/>
                        </a:rPr>
                        <a:t>Construction of the New Experimental Hall</a:t>
                      </a:r>
                      <a:endParaRPr lang="en-US"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200" b="0" strike="noStrike" spc="-1" dirty="0">
                          <a:solidFill>
                            <a:srgbClr val="000000"/>
                          </a:solidFill>
                          <a:latin typeface="Times New Roman"/>
                          <a:ea typeface="Calibri"/>
                        </a:rPr>
                        <a:t> </a:t>
                      </a:r>
                      <a:endParaRPr lang="en-US" sz="1200" b="0" strike="noStrike" spc="-1" dirty="0">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endParaRPr lang="ru-RU"/>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00B0F0"/>
                    </a:solid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00B0F0"/>
                    </a:solidFill>
                  </a:tcPr>
                </a:tc>
                <a:tc hMerge="1">
                  <a:txBody>
                    <a:bodyPr/>
                    <a:lstStyle/>
                    <a:p>
                      <a:endParaRPr lang="ru-RU"/>
                    </a:p>
                  </a:txBody>
                  <a:tcPr marL="90000" marR="90000">
                    <a:solidFill>
                      <a:srgbClr val="729FCF"/>
                    </a:solid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00B0F0"/>
                    </a:solidFill>
                  </a:tcPr>
                </a:tc>
                <a:tc hMerge="1">
                  <a:txBody>
                    <a:bodyPr/>
                    <a:lstStyle/>
                    <a:p>
                      <a:endParaRPr lang="ru-RU"/>
                    </a:p>
                  </a:txBody>
                  <a:tcPr marL="90000" marR="90000">
                    <a:solidFill>
                      <a:srgbClr val="729FCF"/>
                    </a:solidFill>
                  </a:tcPr>
                </a:tc>
                <a:tc>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00B0F0"/>
                    </a:solidFill>
                  </a:tcPr>
                </a:tc>
                <a:tc>
                  <a:txBody>
                    <a:bodyPr/>
                    <a:lstStyle/>
                    <a:p>
                      <a:endParaRPr lang="ru-RU"/>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4"/>
                  </a:ext>
                </a:extLst>
              </a:tr>
              <a:tr h="443959">
                <a:tc>
                  <a:txBody>
                    <a:bodyPr/>
                    <a:lstStyle/>
                    <a:p>
                      <a:pPr algn="ctr">
                        <a:lnSpc>
                          <a:spcPct val="100000"/>
                        </a:lnSpc>
                        <a:buNone/>
                      </a:pPr>
                      <a:r>
                        <a:rPr lang="en-US" sz="1600" b="0" strike="noStrike" spc="-1">
                          <a:solidFill>
                            <a:srgbClr val="000000"/>
                          </a:solidFill>
                          <a:latin typeface="Times New Roman"/>
                          <a:ea typeface="Calibri"/>
                        </a:rPr>
                        <a:t>5.</a:t>
                      </a:r>
                      <a:endParaRPr lang="en-US" sz="16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400" b="0" strike="noStrike" spc="-1">
                          <a:solidFill>
                            <a:srgbClr val="000000"/>
                          </a:solidFill>
                          <a:latin typeface="Times New Roman"/>
                          <a:ea typeface="Calibri"/>
                        </a:rPr>
                        <a:t>Beam tuning, U400R commissioning</a:t>
                      </a:r>
                      <a:endParaRPr lang="en-US" sz="14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tc gridSpan="2">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tc>
                  <a:txBody>
                    <a:bodyPr/>
                    <a:lstStyle/>
                    <a:p>
                      <a:pPr>
                        <a:lnSpc>
                          <a:spcPct val="100000"/>
                        </a:lnSpc>
                        <a:buNone/>
                      </a:pPr>
                      <a:r>
                        <a:rPr lang="en-US" sz="1200" b="0" strike="noStrike" spc="-1">
                          <a:solidFill>
                            <a:srgbClr val="000000"/>
                          </a:solidFill>
                          <a:latin typeface="Times New Roman"/>
                          <a:ea typeface="Calibri"/>
                        </a:rPr>
                        <a:t> </a:t>
                      </a:r>
                      <a:endParaRPr lang="en-US" sz="1200" b="0" strike="noStrike" spc="-1">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nSpc>
                          <a:spcPct val="100000"/>
                        </a:lnSpc>
                        <a:buNone/>
                      </a:pPr>
                      <a:r>
                        <a:rPr lang="en-US" sz="1200" b="0" strike="noStrike" spc="-1" dirty="0">
                          <a:solidFill>
                            <a:srgbClr val="000000"/>
                          </a:solidFill>
                          <a:latin typeface="Times New Roman"/>
                          <a:ea typeface="Calibri"/>
                        </a:rPr>
                        <a:t> </a:t>
                      </a:r>
                      <a:endParaRPr lang="en-US" sz="1200" b="0" strike="noStrike" spc="-1" dirty="0">
                        <a:latin typeface="Arial"/>
                      </a:endParaRPr>
                    </a:p>
                  </a:txBody>
                  <a:tcPr marL="68400" marR="68400">
                    <a:lnL w="12240">
                      <a:solidFill>
                        <a:srgbClr val="000000"/>
                      </a:solidFill>
                    </a:lnL>
                    <a:lnR w="12240">
                      <a:solidFill>
                        <a:srgbClr val="000000"/>
                      </a:solidFill>
                    </a:lnR>
                    <a:lnT w="12240">
                      <a:solidFill>
                        <a:srgbClr val="000000"/>
                      </a:solidFill>
                    </a:lnT>
                    <a:lnB w="12240">
                      <a:solidFill>
                        <a:srgbClr val="000000"/>
                      </a:solidFill>
                    </a:lnB>
                    <a:solidFill>
                      <a:srgbClr val="FF0000"/>
                    </a:solidFill>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405357036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 name="Прямоугольник 1"/>
          <p:cNvSpPr/>
          <p:nvPr/>
        </p:nvSpPr>
        <p:spPr>
          <a:xfrm>
            <a:off x="662734" y="6286023"/>
            <a:ext cx="6214320" cy="394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just">
              <a:lnSpc>
                <a:spcPct val="100000"/>
              </a:lnSpc>
              <a:buNone/>
            </a:pPr>
            <a:r>
              <a:rPr lang="en-US" sz="2000" b="1" strike="noStrike" spc="-1" dirty="0">
                <a:solidFill>
                  <a:srgbClr val="C00000"/>
                </a:solidFill>
                <a:latin typeface="Arial"/>
                <a:ea typeface="DejaVu Sans"/>
              </a:rPr>
              <a:t>Fragment separator ACCULINNA-II @ U400M</a:t>
            </a:r>
            <a:endParaRPr lang="en-US" sz="2000" b="0" strike="noStrike" spc="-1" dirty="0">
              <a:latin typeface="Arial"/>
            </a:endParaRPr>
          </a:p>
        </p:txBody>
      </p:sp>
      <p:pic>
        <p:nvPicPr>
          <p:cNvPr id="329" name="Рисунок 11"/>
          <p:cNvPicPr/>
          <p:nvPr/>
        </p:nvPicPr>
        <p:blipFill>
          <a:blip r:embed="rId2"/>
          <a:srcRect r="20440"/>
          <a:stretch/>
        </p:blipFill>
        <p:spPr>
          <a:xfrm>
            <a:off x="242640" y="759240"/>
            <a:ext cx="4124520" cy="3173040"/>
          </a:xfrm>
          <a:prstGeom prst="rect">
            <a:avLst/>
          </a:prstGeom>
          <a:ln w="0">
            <a:noFill/>
          </a:ln>
        </p:spPr>
      </p:pic>
      <p:sp>
        <p:nvSpPr>
          <p:cNvPr id="330" name="Прямоугольник 5"/>
          <p:cNvSpPr/>
          <p:nvPr/>
        </p:nvSpPr>
        <p:spPr>
          <a:xfrm>
            <a:off x="3052800" y="4581000"/>
            <a:ext cx="114552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002060"/>
                </a:solidFill>
                <a:latin typeface="Arial"/>
                <a:ea typeface="DejaVu Sans"/>
              </a:rPr>
              <a:t>RF kicker</a:t>
            </a:r>
            <a:endParaRPr lang="en-US" sz="1800" b="0" strike="noStrike" spc="-1">
              <a:latin typeface="Arial"/>
            </a:endParaRPr>
          </a:p>
        </p:txBody>
      </p:sp>
      <p:sp>
        <p:nvSpPr>
          <p:cNvPr id="331" name="Прямоугольник 6"/>
          <p:cNvSpPr/>
          <p:nvPr/>
        </p:nvSpPr>
        <p:spPr>
          <a:xfrm>
            <a:off x="241200" y="3298923"/>
            <a:ext cx="4125960" cy="644877"/>
          </a:xfrm>
          <a:prstGeom prst="rect">
            <a:avLst/>
          </a:prstGeom>
          <a:solidFill>
            <a:srgbClr val="806320"/>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0" strike="noStrike" spc="-1" dirty="0">
                <a:solidFill>
                  <a:srgbClr val="FFFFFF"/>
                </a:solidFill>
                <a:latin typeface="Arial"/>
                <a:ea typeface="DejaVu Sans"/>
              </a:rPr>
              <a:t>Under modernization until end of 2022</a:t>
            </a:r>
            <a:endParaRPr lang="en-US" sz="1800" b="0" strike="noStrike" spc="-1" dirty="0">
              <a:latin typeface="Arial"/>
            </a:endParaRPr>
          </a:p>
          <a:p>
            <a:pPr>
              <a:lnSpc>
                <a:spcPct val="100000"/>
              </a:lnSpc>
              <a:buNone/>
            </a:pPr>
            <a:r>
              <a:rPr lang="ru-RU" sz="1800" b="0" strike="noStrike" spc="-1" dirty="0">
                <a:solidFill>
                  <a:srgbClr val="FFFFFF"/>
                </a:solidFill>
                <a:latin typeface="Arial"/>
                <a:ea typeface="DejaVu Sans"/>
              </a:rPr>
              <a:t>2023-2030 - </a:t>
            </a:r>
            <a:r>
              <a:rPr lang="en-US" sz="1800" b="0" strike="noStrike" spc="-1" dirty="0">
                <a:solidFill>
                  <a:srgbClr val="FFFFFF"/>
                </a:solidFill>
                <a:latin typeface="Arial"/>
                <a:ea typeface="DejaVu Sans"/>
              </a:rPr>
              <a:t>operation</a:t>
            </a:r>
            <a:endParaRPr lang="en-US" sz="1800" b="0" strike="noStrike" spc="-1" dirty="0">
              <a:latin typeface="Arial"/>
            </a:endParaRPr>
          </a:p>
        </p:txBody>
      </p:sp>
      <p:sp>
        <p:nvSpPr>
          <p:cNvPr id="332" name="Прямоугольник 13"/>
          <p:cNvSpPr/>
          <p:nvPr/>
        </p:nvSpPr>
        <p:spPr>
          <a:xfrm>
            <a:off x="4550554" y="498011"/>
            <a:ext cx="4653000" cy="2833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1" strike="noStrike" spc="-1" dirty="0">
                <a:solidFill>
                  <a:srgbClr val="002060"/>
                </a:solidFill>
                <a:latin typeface="Arial"/>
                <a:ea typeface="DejaVu Sans"/>
              </a:rPr>
              <a:t>Tasks:</a:t>
            </a:r>
            <a:endParaRPr lang="en-US" sz="1800" b="0" strike="noStrike" spc="-1" dirty="0">
              <a:latin typeface="Arial"/>
            </a:endParaRPr>
          </a:p>
          <a:p>
            <a:pPr marL="285840" indent="-285840">
              <a:lnSpc>
                <a:spcPct val="100000"/>
              </a:lnSpc>
              <a:buClr>
                <a:srgbClr val="002060"/>
              </a:buClr>
              <a:buFont typeface="Arial"/>
              <a:buChar char="•"/>
            </a:pPr>
            <a:r>
              <a:rPr lang="en-US" sz="1800" b="0" strike="noStrike" spc="-1" dirty="0">
                <a:solidFill>
                  <a:srgbClr val="002060"/>
                </a:solidFill>
                <a:latin typeface="Arial"/>
                <a:ea typeface="DejaVu Sans"/>
              </a:rPr>
              <a:t>Nucleon halo, neutron skin;</a:t>
            </a:r>
            <a:endParaRPr lang="en-US" sz="1800" b="0" strike="noStrike" spc="-1" dirty="0">
              <a:latin typeface="Arial"/>
            </a:endParaRPr>
          </a:p>
          <a:p>
            <a:pPr marL="285840" indent="-285840">
              <a:lnSpc>
                <a:spcPct val="100000"/>
              </a:lnSpc>
              <a:buClr>
                <a:srgbClr val="002060"/>
              </a:buClr>
              <a:buFont typeface="Arial"/>
              <a:buChar char="•"/>
            </a:pPr>
            <a:r>
              <a:rPr lang="en-US" sz="1800" b="0" strike="noStrike" spc="-1" dirty="0">
                <a:solidFill>
                  <a:srgbClr val="002060"/>
                </a:solidFill>
                <a:latin typeface="Arial"/>
                <a:ea typeface="DejaVu Sans"/>
              </a:rPr>
              <a:t>Exotic decays:</a:t>
            </a:r>
            <a:br>
              <a:rPr dirty="0"/>
            </a:br>
            <a:r>
              <a:rPr lang="en-US" sz="1800" b="0" strike="noStrike" spc="-1" dirty="0">
                <a:solidFill>
                  <a:srgbClr val="002060"/>
                </a:solidFill>
                <a:latin typeface="Symbol"/>
                <a:ea typeface="DejaVu Sans"/>
              </a:rPr>
              <a:t>b</a:t>
            </a:r>
            <a:r>
              <a:rPr lang="en-US" sz="1800" b="0" strike="noStrike" spc="-1" dirty="0">
                <a:solidFill>
                  <a:srgbClr val="002060"/>
                </a:solidFill>
                <a:latin typeface="Arial"/>
                <a:ea typeface="DejaVu Sans"/>
              </a:rPr>
              <a:t>-delayed, 2p, 2n radioactivity, etc.;</a:t>
            </a:r>
            <a:endParaRPr lang="en-US" sz="1800" b="0" strike="noStrike" spc="-1" dirty="0">
              <a:latin typeface="Arial"/>
            </a:endParaRPr>
          </a:p>
          <a:p>
            <a:pPr marL="285840" indent="-285840">
              <a:lnSpc>
                <a:spcPct val="100000"/>
              </a:lnSpc>
              <a:buClr>
                <a:srgbClr val="002060"/>
              </a:buClr>
              <a:buFont typeface="Arial"/>
              <a:buChar char="•"/>
            </a:pPr>
            <a:r>
              <a:rPr lang="en-US" sz="1800" b="0" strike="noStrike" spc="-1" dirty="0">
                <a:solidFill>
                  <a:srgbClr val="002060"/>
                </a:solidFill>
                <a:latin typeface="Arial"/>
                <a:ea typeface="DejaVu Sans"/>
              </a:rPr>
              <a:t>Soft excitation mode;</a:t>
            </a:r>
            <a:endParaRPr lang="en-US" sz="1800" b="0" strike="noStrike" spc="-1" dirty="0">
              <a:latin typeface="Arial"/>
            </a:endParaRPr>
          </a:p>
          <a:p>
            <a:pPr marL="285840" indent="-285840">
              <a:lnSpc>
                <a:spcPct val="100000"/>
              </a:lnSpc>
              <a:buClr>
                <a:srgbClr val="002060"/>
              </a:buClr>
              <a:buFont typeface="Arial"/>
              <a:buChar char="•"/>
            </a:pPr>
            <a:r>
              <a:rPr lang="en-US" sz="1800" b="0" strike="noStrike" spc="-1" dirty="0">
                <a:solidFill>
                  <a:srgbClr val="002060"/>
                </a:solidFill>
                <a:latin typeface="Arial"/>
                <a:ea typeface="DejaVu Sans"/>
              </a:rPr>
              <a:t>New magic numbers;</a:t>
            </a:r>
            <a:endParaRPr lang="en-US" sz="1800" b="0" strike="noStrike" spc="-1" dirty="0">
              <a:latin typeface="Arial"/>
            </a:endParaRPr>
          </a:p>
          <a:p>
            <a:pPr marL="285840" indent="-285840">
              <a:lnSpc>
                <a:spcPct val="100000"/>
              </a:lnSpc>
              <a:buClr>
                <a:srgbClr val="002060"/>
              </a:buClr>
              <a:buFont typeface="Arial"/>
              <a:buChar char="•"/>
            </a:pPr>
            <a:r>
              <a:rPr lang="en-US" sz="1800" b="0" strike="noStrike" spc="-1" dirty="0">
                <a:solidFill>
                  <a:srgbClr val="002060"/>
                </a:solidFill>
                <a:latin typeface="Arial"/>
                <a:ea typeface="DejaVu Sans"/>
              </a:rPr>
              <a:t>Spectroscopy of exotic nuclei;</a:t>
            </a:r>
            <a:endParaRPr lang="en-US" sz="1800" b="0" strike="noStrike" spc="-1" dirty="0">
              <a:latin typeface="Arial"/>
            </a:endParaRPr>
          </a:p>
          <a:p>
            <a:pPr marL="285840" indent="-285840">
              <a:lnSpc>
                <a:spcPct val="100000"/>
              </a:lnSpc>
              <a:buClr>
                <a:srgbClr val="002060"/>
              </a:buClr>
              <a:buFont typeface="Arial"/>
              <a:buChar char="•"/>
            </a:pPr>
            <a:r>
              <a:rPr lang="en-US" sz="1800" b="0" strike="noStrike" spc="-1" dirty="0">
                <a:solidFill>
                  <a:srgbClr val="002060"/>
                </a:solidFill>
                <a:latin typeface="Arial"/>
                <a:ea typeface="DejaVu Sans"/>
              </a:rPr>
              <a:t>Cluster states;</a:t>
            </a:r>
            <a:endParaRPr lang="en-US" sz="1800" b="0" strike="noStrike" spc="-1" dirty="0">
              <a:latin typeface="Arial"/>
            </a:endParaRPr>
          </a:p>
          <a:p>
            <a:pPr marL="285840" indent="-285840">
              <a:lnSpc>
                <a:spcPct val="100000"/>
              </a:lnSpc>
              <a:buClr>
                <a:srgbClr val="002060"/>
              </a:buClr>
              <a:buFont typeface="Arial"/>
              <a:buChar char="•"/>
            </a:pPr>
            <a:r>
              <a:rPr lang="en-US" sz="1800" b="0" strike="noStrike" spc="-1" dirty="0">
                <a:solidFill>
                  <a:srgbClr val="002060"/>
                </a:solidFill>
                <a:latin typeface="Arial"/>
                <a:ea typeface="DejaVu Sans"/>
              </a:rPr>
              <a:t>Reactions with RIBs;</a:t>
            </a:r>
            <a:endParaRPr lang="en-US" sz="1800" b="0" strike="noStrike" spc="-1" dirty="0">
              <a:latin typeface="Arial"/>
            </a:endParaRPr>
          </a:p>
          <a:p>
            <a:pPr marL="285840" indent="-285840">
              <a:lnSpc>
                <a:spcPct val="100000"/>
              </a:lnSpc>
              <a:buClr>
                <a:srgbClr val="002060"/>
              </a:buClr>
              <a:buFont typeface="Arial"/>
              <a:buChar char="•"/>
            </a:pPr>
            <a:r>
              <a:rPr lang="en-US" sz="1800" b="0" strike="noStrike" spc="-1" dirty="0">
                <a:solidFill>
                  <a:srgbClr val="002060"/>
                </a:solidFill>
                <a:latin typeface="Arial"/>
                <a:ea typeface="DejaVu Sans"/>
              </a:rPr>
              <a:t>Astrophysical applications.</a:t>
            </a:r>
            <a:endParaRPr lang="en-US" sz="1800" b="0" strike="noStrike" spc="-1" dirty="0">
              <a:latin typeface="Arial"/>
            </a:endParaRPr>
          </a:p>
        </p:txBody>
      </p:sp>
      <p:pic>
        <p:nvPicPr>
          <p:cNvPr id="333" name="Рисунок 2"/>
          <p:cNvPicPr/>
          <p:nvPr/>
        </p:nvPicPr>
        <p:blipFill>
          <a:blip r:embed="rId3"/>
          <a:srcRect l="5311" r="22986"/>
          <a:stretch/>
        </p:blipFill>
        <p:spPr>
          <a:xfrm>
            <a:off x="8904240" y="509040"/>
            <a:ext cx="2936880" cy="1923480"/>
          </a:xfrm>
          <a:prstGeom prst="rect">
            <a:avLst/>
          </a:prstGeom>
          <a:ln w="0">
            <a:noFill/>
          </a:ln>
        </p:spPr>
      </p:pic>
      <p:pic>
        <p:nvPicPr>
          <p:cNvPr id="334" name="Рисунок 3"/>
          <p:cNvPicPr/>
          <p:nvPr/>
        </p:nvPicPr>
        <p:blipFill>
          <a:blip r:embed="rId4"/>
          <a:stretch/>
        </p:blipFill>
        <p:spPr>
          <a:xfrm>
            <a:off x="263520" y="4149000"/>
            <a:ext cx="6713280" cy="2109960"/>
          </a:xfrm>
          <a:prstGeom prst="rect">
            <a:avLst/>
          </a:prstGeom>
          <a:ln w="0">
            <a:noFill/>
          </a:ln>
        </p:spPr>
      </p:pic>
      <p:pic>
        <p:nvPicPr>
          <p:cNvPr id="336" name="Рисунок 9"/>
          <p:cNvPicPr/>
          <p:nvPr/>
        </p:nvPicPr>
        <p:blipFill>
          <a:blip r:embed="rId5"/>
          <a:stretch/>
        </p:blipFill>
        <p:spPr>
          <a:xfrm>
            <a:off x="8913600" y="2472120"/>
            <a:ext cx="2927520" cy="1862640"/>
          </a:xfrm>
          <a:prstGeom prst="rect">
            <a:avLst/>
          </a:prstGeom>
          <a:ln w="0">
            <a:noFill/>
          </a:ln>
        </p:spPr>
      </p:pic>
      <p:pic>
        <p:nvPicPr>
          <p:cNvPr id="337" name="Рисунок 10"/>
          <p:cNvPicPr/>
          <p:nvPr/>
        </p:nvPicPr>
        <p:blipFill>
          <a:blip r:embed="rId6"/>
          <a:stretch/>
        </p:blipFill>
        <p:spPr>
          <a:xfrm>
            <a:off x="8913600" y="4374000"/>
            <a:ext cx="2927520" cy="2018880"/>
          </a:xfrm>
          <a:prstGeom prst="rect">
            <a:avLst/>
          </a:prstGeom>
          <a:ln w="0">
            <a:noFill/>
          </a:ln>
        </p:spPr>
      </p:pic>
      <p:sp>
        <p:nvSpPr>
          <p:cNvPr id="2" name="Прямоугольник 1">
            <a:extLst>
              <a:ext uri="{FF2B5EF4-FFF2-40B4-BE49-F238E27FC236}">
                <a16:creationId xmlns:a16="http://schemas.microsoft.com/office/drawing/2014/main" id="{1216B564-CD68-9048-B0E2-E044844252AF}"/>
              </a:ext>
            </a:extLst>
          </p:cNvPr>
          <p:cNvSpPr/>
          <p:nvPr/>
        </p:nvSpPr>
        <p:spPr>
          <a:xfrm>
            <a:off x="0" y="27575"/>
            <a:ext cx="9765633" cy="461665"/>
          </a:xfrm>
          <a:prstGeom prst="rect">
            <a:avLst/>
          </a:prstGeom>
        </p:spPr>
        <p:txBody>
          <a:bodyPr wrap="square">
            <a:spAutoFit/>
          </a:bodyPr>
          <a:lstStyle/>
          <a:p>
            <a:pPr algn="ctr">
              <a:lnSpc>
                <a:spcPct val="100000"/>
              </a:lnSpc>
              <a:buNone/>
            </a:pPr>
            <a:r>
              <a:rPr lang="en-US" sz="2400" b="1" spc="-1" dirty="0">
                <a:solidFill>
                  <a:srgbClr val="002060"/>
                </a:solidFill>
              </a:rPr>
              <a:t>Radioactive Ion-Beam research</a:t>
            </a:r>
            <a:r>
              <a:rPr lang="en-US" sz="2400" b="1" spc="-1" dirty="0"/>
              <a:t>. </a:t>
            </a:r>
            <a:r>
              <a:rPr lang="en-US" sz="2400" spc="-1" dirty="0">
                <a:solidFill>
                  <a:srgbClr val="002060"/>
                </a:solidFill>
              </a:rPr>
              <a:t>Basic facility: modernized U-400M</a:t>
            </a:r>
            <a:endParaRPr lang="en-US" sz="2400" spc="-1" dirty="0"/>
          </a:p>
        </p:txBody>
      </p:sp>
      <p:sp>
        <p:nvSpPr>
          <p:cNvPr id="3" name="Прямоугольник 2">
            <a:extLst>
              <a:ext uri="{FF2B5EF4-FFF2-40B4-BE49-F238E27FC236}">
                <a16:creationId xmlns:a16="http://schemas.microsoft.com/office/drawing/2014/main" id="{4B509067-8104-7C45-BED0-300FFB80F43D}"/>
              </a:ext>
            </a:extLst>
          </p:cNvPr>
          <p:cNvSpPr/>
          <p:nvPr/>
        </p:nvSpPr>
        <p:spPr>
          <a:xfrm>
            <a:off x="4574451" y="3555439"/>
            <a:ext cx="3755900" cy="369332"/>
          </a:xfrm>
          <a:prstGeom prst="rect">
            <a:avLst/>
          </a:prstGeom>
        </p:spPr>
        <p:txBody>
          <a:bodyPr wrap="none">
            <a:spAutoFit/>
          </a:bodyPr>
          <a:lstStyle/>
          <a:p>
            <a:pPr marL="5400">
              <a:lnSpc>
                <a:spcPct val="100000"/>
              </a:lnSpc>
              <a:buClr>
                <a:srgbClr val="000000"/>
              </a:buClr>
            </a:pPr>
            <a:r>
              <a:rPr lang="en-GB" b="1" spc="-1" dirty="0">
                <a:solidFill>
                  <a:srgbClr val="FF0000"/>
                </a:solidFill>
                <a:ea typeface="MS Mincho"/>
              </a:rPr>
              <a:t>Ambitions: E up to 80AMeV, I x 2</a:t>
            </a:r>
            <a:endParaRPr lang="en-GB" b="1" spc="-1" dirty="0">
              <a:solidFill>
                <a:srgbClr val="FF0000"/>
              </a:solidFill>
              <a:latin typeface="Calibri"/>
              <a:ea typeface="MS Mincho"/>
            </a:endParaRPr>
          </a:p>
        </p:txBody>
      </p:sp>
    </p:spTree>
    <p:extLst>
      <p:ext uri="{BB962C8B-B14F-4D97-AF65-F5344CB8AC3E}">
        <p14:creationId xmlns:p14="http://schemas.microsoft.com/office/powerpoint/2010/main" val="1429543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 name="Прямоугольник 2"/>
          <p:cNvSpPr/>
          <p:nvPr/>
        </p:nvSpPr>
        <p:spPr>
          <a:xfrm>
            <a:off x="152280" y="468720"/>
            <a:ext cx="7671240" cy="1461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1800" b="0" strike="noStrike" spc="-1">
                <a:solidFill>
                  <a:srgbClr val="000000"/>
                </a:solidFill>
                <a:latin typeface="Times New Roman"/>
                <a:ea typeface="Calibri"/>
              </a:rPr>
              <a:t>In the forthcoming decade, RIBs experimental program will be realized mainly at the fragment-separator ACCULINNA-2 at the U-400M cyclotron complex.</a:t>
            </a:r>
            <a:endParaRPr lang="en-US" sz="1800" b="0" strike="noStrike" spc="-1">
              <a:latin typeface="Arial"/>
            </a:endParaRPr>
          </a:p>
          <a:p>
            <a:pPr>
              <a:lnSpc>
                <a:spcPct val="100000"/>
              </a:lnSpc>
              <a:buNone/>
            </a:pPr>
            <a:endParaRPr lang="en-US" sz="1800" b="0" strike="noStrike" spc="-1">
              <a:latin typeface="Arial"/>
            </a:endParaRPr>
          </a:p>
          <a:p>
            <a:pPr>
              <a:lnSpc>
                <a:spcPct val="100000"/>
              </a:lnSpc>
              <a:buNone/>
            </a:pPr>
            <a:r>
              <a:rPr lang="en-US" sz="1800" b="0" strike="noStrike" spc="-1">
                <a:solidFill>
                  <a:srgbClr val="000000"/>
                </a:solidFill>
                <a:latin typeface="Times New Roman"/>
                <a:ea typeface="Calibri Light"/>
              </a:rPr>
              <a:t>Two</a:t>
            </a:r>
            <a:r>
              <a:rPr lang="en-GB" sz="1800" b="0" strike="noStrike" spc="-1">
                <a:solidFill>
                  <a:srgbClr val="000000"/>
                </a:solidFill>
                <a:latin typeface="Times New Roman"/>
                <a:ea typeface="Calibri Light"/>
              </a:rPr>
              <a:t> principal ways of long-term RIB technique development up to 2030</a:t>
            </a:r>
            <a:br/>
            <a:r>
              <a:rPr lang="en-GB" sz="1800" b="0" strike="noStrike" spc="-1">
                <a:solidFill>
                  <a:srgbClr val="000000"/>
                </a:solidFill>
                <a:latin typeface="Times New Roman"/>
                <a:ea typeface="Calibri Light"/>
              </a:rPr>
              <a:t>and beyond are being considered</a:t>
            </a:r>
            <a:endParaRPr lang="en-US" sz="1800" b="0" strike="noStrike" spc="-1">
              <a:latin typeface="Arial"/>
            </a:endParaRPr>
          </a:p>
        </p:txBody>
      </p:sp>
      <p:sp>
        <p:nvSpPr>
          <p:cNvPr id="339" name="Прямоугольник 5"/>
          <p:cNvSpPr/>
          <p:nvPr/>
        </p:nvSpPr>
        <p:spPr>
          <a:xfrm>
            <a:off x="150840" y="1959480"/>
            <a:ext cx="5869800" cy="3656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GB" sz="1800" b="1" strike="noStrike" spc="-1">
                <a:solidFill>
                  <a:srgbClr val="000000"/>
                </a:solidFill>
                <a:latin typeface="Times New Roman"/>
                <a:ea typeface="Calibri Light"/>
              </a:rPr>
              <a:t>I</a:t>
            </a:r>
            <a:endParaRPr lang="en-US" sz="1800" b="0" strike="noStrike" spc="-1">
              <a:latin typeface="Arial"/>
            </a:endParaRPr>
          </a:p>
          <a:p>
            <a:pPr>
              <a:lnSpc>
                <a:spcPct val="100000"/>
              </a:lnSpc>
              <a:buNone/>
            </a:pPr>
            <a:r>
              <a:rPr lang="en-GB" sz="1800" b="1" strike="noStrike" spc="-1">
                <a:solidFill>
                  <a:srgbClr val="000000"/>
                </a:solidFill>
                <a:latin typeface="Times New Roman"/>
                <a:ea typeface="Calibri Light"/>
              </a:rPr>
              <a:t>Nuclides lighter than Xenon:</a:t>
            </a:r>
            <a:endParaRPr lang="en-US" sz="1800" b="0" strike="noStrike" spc="-1">
              <a:latin typeface="Arial"/>
            </a:endParaRPr>
          </a:p>
          <a:p>
            <a:pPr>
              <a:lnSpc>
                <a:spcPct val="100000"/>
              </a:lnSpc>
              <a:buNone/>
            </a:pPr>
            <a:r>
              <a:rPr lang="en-GB" sz="1800" b="0" strike="noStrike" spc="-1">
                <a:solidFill>
                  <a:srgbClr val="000000"/>
                </a:solidFill>
                <a:latin typeface="Times New Roman"/>
                <a:ea typeface="Calibri Light"/>
              </a:rPr>
              <a:t>New accelerator complex:</a:t>
            </a:r>
            <a:endParaRPr lang="en-US" sz="1800" b="0" strike="noStrike" spc="-1">
              <a:latin typeface="Arial"/>
            </a:endParaRPr>
          </a:p>
          <a:p>
            <a:pPr>
              <a:lnSpc>
                <a:spcPct val="100000"/>
              </a:lnSpc>
              <a:buNone/>
            </a:pPr>
            <a:r>
              <a:rPr lang="en-GB" sz="1800" b="0" strike="noStrike" spc="-1">
                <a:solidFill>
                  <a:srgbClr val="000000"/>
                </a:solidFill>
                <a:latin typeface="Times New Roman"/>
                <a:ea typeface="Calibri Light"/>
              </a:rPr>
              <a:t>beams of heavy ions up to Xe with energies up to 100A MeV</a:t>
            </a:r>
            <a:endParaRPr lang="en-US" sz="1800" b="0" strike="noStrike" spc="-1">
              <a:latin typeface="Arial"/>
            </a:endParaRPr>
          </a:p>
          <a:p>
            <a:pPr>
              <a:lnSpc>
                <a:spcPct val="100000"/>
              </a:lnSpc>
              <a:buNone/>
            </a:pPr>
            <a:r>
              <a:rPr lang="en-GB" sz="1800" b="0" strike="noStrike" spc="-1">
                <a:solidFill>
                  <a:srgbClr val="000000"/>
                </a:solidFill>
                <a:latin typeface="Times New Roman"/>
                <a:ea typeface="Calibri Light"/>
              </a:rPr>
              <a:t>(tandem of two new cyclotrons or a LINAC).</a:t>
            </a:r>
            <a:endParaRPr lang="en-US" sz="1800" b="0" strike="noStrike" spc="-1">
              <a:latin typeface="Arial"/>
            </a:endParaRPr>
          </a:p>
          <a:p>
            <a:pPr algn="ctr">
              <a:lnSpc>
                <a:spcPct val="100000"/>
              </a:lnSpc>
              <a:buNone/>
            </a:pPr>
            <a:endParaRPr lang="en-US" sz="1800" b="0" strike="noStrike" spc="-1">
              <a:latin typeface="Arial"/>
            </a:endParaRPr>
          </a:p>
          <a:p>
            <a:pPr algn="ctr">
              <a:lnSpc>
                <a:spcPct val="100000"/>
              </a:lnSpc>
              <a:buNone/>
            </a:pPr>
            <a:r>
              <a:rPr lang="en-GB" sz="1800" b="1" strike="noStrike" spc="-1">
                <a:solidFill>
                  <a:srgbClr val="000000"/>
                </a:solidFill>
                <a:latin typeface="Times New Roman"/>
                <a:ea typeface="Calibri Light"/>
              </a:rPr>
              <a:t>II</a:t>
            </a:r>
            <a:endParaRPr lang="en-US" sz="1800" b="0" strike="noStrike" spc="-1">
              <a:latin typeface="Arial"/>
            </a:endParaRPr>
          </a:p>
          <a:p>
            <a:pPr marL="343080" indent="-343080">
              <a:lnSpc>
                <a:spcPct val="100000"/>
              </a:lnSpc>
              <a:buClr>
                <a:srgbClr val="000000"/>
              </a:buClr>
              <a:buFont typeface="Calibri"/>
              <a:buAutoNum type="arabicPeriod"/>
            </a:pPr>
            <a:r>
              <a:rPr lang="en-GB" sz="1800" b="0" strike="noStrike" spc="-1">
                <a:solidFill>
                  <a:srgbClr val="000000"/>
                </a:solidFill>
                <a:latin typeface="Times New Roman"/>
                <a:ea typeface="Calibri Light"/>
              </a:rPr>
              <a:t>Production at U400M;</a:t>
            </a:r>
            <a:endParaRPr lang="en-US" sz="1800" b="0" strike="noStrike" spc="-1">
              <a:latin typeface="Arial"/>
            </a:endParaRPr>
          </a:p>
          <a:p>
            <a:pPr marL="343080" indent="-343080">
              <a:lnSpc>
                <a:spcPct val="100000"/>
              </a:lnSpc>
              <a:buClr>
                <a:srgbClr val="000000"/>
              </a:buClr>
              <a:buFont typeface="Calibri"/>
              <a:buAutoNum type="arabicPeriod"/>
            </a:pPr>
            <a:r>
              <a:rPr lang="en-GB" sz="1800" b="0" strike="noStrike" spc="-1">
                <a:solidFill>
                  <a:srgbClr val="000000"/>
                </a:solidFill>
                <a:latin typeface="Times New Roman"/>
                <a:ea typeface="Calibri Light"/>
              </a:rPr>
              <a:t>Transport and post-acceleration at U400R.</a:t>
            </a:r>
            <a:endParaRPr lang="en-US" sz="1800" b="0" strike="noStrike" spc="-1">
              <a:latin typeface="Arial"/>
            </a:endParaRPr>
          </a:p>
          <a:p>
            <a:pPr>
              <a:lnSpc>
                <a:spcPct val="100000"/>
              </a:lnSpc>
              <a:buNone/>
            </a:pPr>
            <a:r>
              <a:rPr lang="en-GB" sz="1800" b="1" strike="noStrike" spc="-1">
                <a:solidFill>
                  <a:srgbClr val="000000"/>
                </a:solidFill>
                <a:latin typeface="Times New Roman"/>
                <a:ea typeface="Calibri Light"/>
              </a:rPr>
              <a:t>Secondary beams:</a:t>
            </a:r>
            <a:endParaRPr lang="en-US" sz="1800" b="0" strike="noStrike" spc="-1">
              <a:latin typeface="Arial"/>
            </a:endParaRPr>
          </a:p>
          <a:p>
            <a:pPr>
              <a:lnSpc>
                <a:spcPct val="100000"/>
              </a:lnSpc>
              <a:buNone/>
            </a:pPr>
            <a:r>
              <a:rPr lang="en-GB" sz="1800" b="0" strike="noStrike" spc="-1">
                <a:solidFill>
                  <a:srgbClr val="000000"/>
                </a:solidFill>
                <a:latin typeface="Times New Roman"/>
                <a:ea typeface="Calibri Light"/>
              </a:rPr>
              <a:t>Energy range: 0.8 – 28A MeV</a:t>
            </a:r>
            <a:endParaRPr lang="en-US" sz="1800" b="0" strike="noStrike" spc="-1">
              <a:latin typeface="Arial"/>
            </a:endParaRPr>
          </a:p>
          <a:p>
            <a:pPr>
              <a:lnSpc>
                <a:spcPct val="100000"/>
              </a:lnSpc>
              <a:buNone/>
            </a:pPr>
            <a:r>
              <a:rPr lang="en-GB" sz="1800" b="0" strike="noStrike" spc="-1">
                <a:solidFill>
                  <a:srgbClr val="000000"/>
                </a:solidFill>
                <a:latin typeface="Times New Roman"/>
                <a:ea typeface="Calibri Light"/>
              </a:rPr>
              <a:t>Intensity: up to 10</a:t>
            </a:r>
            <a:r>
              <a:rPr lang="en-GB" sz="1800" b="0" strike="noStrike" spc="-1" baseline="30000">
                <a:solidFill>
                  <a:srgbClr val="000000"/>
                </a:solidFill>
                <a:latin typeface="Times New Roman"/>
                <a:ea typeface="Calibri Light"/>
              </a:rPr>
              <a:t>9</a:t>
            </a:r>
            <a:r>
              <a:rPr lang="en-GB" sz="1800" b="0" strike="noStrike" spc="-1">
                <a:solidFill>
                  <a:srgbClr val="000000"/>
                </a:solidFill>
                <a:latin typeface="Times New Roman"/>
                <a:ea typeface="Calibri Light"/>
              </a:rPr>
              <a:t> s</a:t>
            </a:r>
            <a:r>
              <a:rPr lang="en-GB" sz="1800" b="0" strike="noStrike" spc="-1" baseline="30000">
                <a:solidFill>
                  <a:srgbClr val="000000"/>
                </a:solidFill>
                <a:latin typeface="Times New Roman"/>
                <a:ea typeface="Calibri Light"/>
              </a:rPr>
              <a:t>-1</a:t>
            </a:r>
            <a:endParaRPr lang="en-US" sz="1800" b="0" strike="noStrike" spc="-1">
              <a:latin typeface="Arial"/>
            </a:endParaRPr>
          </a:p>
          <a:p>
            <a:pPr>
              <a:lnSpc>
                <a:spcPct val="100000"/>
              </a:lnSpc>
              <a:buNone/>
            </a:pPr>
            <a:endParaRPr lang="en-US" sz="1800" b="0" strike="noStrike" spc="-1">
              <a:latin typeface="Arial"/>
            </a:endParaRPr>
          </a:p>
        </p:txBody>
      </p:sp>
      <p:sp>
        <p:nvSpPr>
          <p:cNvPr id="340" name="Прямоугольник 6"/>
          <p:cNvSpPr/>
          <p:nvPr/>
        </p:nvSpPr>
        <p:spPr>
          <a:xfrm>
            <a:off x="2904120" y="67680"/>
            <a:ext cx="5231160" cy="364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r>
              <a:rPr lang="en-US" sz="1800" b="1" strike="noStrike" spc="-1">
                <a:solidFill>
                  <a:srgbClr val="C00000"/>
                </a:solidFill>
                <a:latin typeface="Arial"/>
                <a:ea typeface="DejaVu Sans"/>
              </a:rPr>
              <a:t>Rare isotope research: long-term perspectives</a:t>
            </a:r>
            <a:endParaRPr lang="en-US" sz="1800" b="0" strike="noStrike" spc="-1">
              <a:latin typeface="Arial"/>
            </a:endParaRPr>
          </a:p>
        </p:txBody>
      </p:sp>
      <p:pic>
        <p:nvPicPr>
          <p:cNvPr id="341" name="Рисунок 7"/>
          <p:cNvPicPr/>
          <p:nvPr/>
        </p:nvPicPr>
        <p:blipFill>
          <a:blip r:embed="rId2"/>
          <a:stretch/>
        </p:blipFill>
        <p:spPr>
          <a:xfrm>
            <a:off x="3214800" y="972360"/>
            <a:ext cx="8857080" cy="5330160"/>
          </a:xfrm>
          <a:prstGeom prst="rect">
            <a:avLst/>
          </a:prstGeom>
          <a:ln w="0">
            <a:noFill/>
          </a:ln>
        </p:spPr>
      </p:pic>
      <p:sp>
        <p:nvSpPr>
          <p:cNvPr id="342" name="Овал 8"/>
          <p:cNvSpPr/>
          <p:nvPr/>
        </p:nvSpPr>
        <p:spPr>
          <a:xfrm rot="3139200">
            <a:off x="3189600" y="5309640"/>
            <a:ext cx="791280" cy="1224720"/>
          </a:xfrm>
          <a:prstGeom prst="ellipse">
            <a:avLst/>
          </a:prstGeom>
          <a:solidFill>
            <a:srgbClr val="E3E3E5">
              <a:alpha val="65000"/>
            </a:srgbClr>
          </a:solidFill>
          <a:ln w="12700">
            <a:solidFill>
              <a:srgbClr val="8F8B66"/>
            </a:solidFill>
            <a:round/>
          </a:ln>
        </p:spPr>
        <p:style>
          <a:lnRef idx="2">
            <a:schemeClr val="accent1">
              <a:shade val="50000"/>
            </a:schemeClr>
          </a:lnRef>
          <a:fillRef idx="1">
            <a:schemeClr val="accent1"/>
          </a:fillRef>
          <a:effectRef idx="0">
            <a:schemeClr val="accent1"/>
          </a:effectRef>
          <a:fontRef idx="minor"/>
        </p:style>
      </p:sp>
      <p:sp>
        <p:nvSpPr>
          <p:cNvPr id="343" name="Овал 9"/>
          <p:cNvSpPr/>
          <p:nvPr/>
        </p:nvSpPr>
        <p:spPr>
          <a:xfrm rot="3277200">
            <a:off x="4387320" y="3548520"/>
            <a:ext cx="916560" cy="2957040"/>
          </a:xfrm>
          <a:prstGeom prst="ellipse">
            <a:avLst/>
          </a:prstGeom>
          <a:solidFill>
            <a:srgbClr val="806320">
              <a:alpha val="65000"/>
            </a:srgbClr>
          </a:solidFill>
          <a:ln w="12700">
            <a:solidFill>
              <a:srgbClr val="8F8B66"/>
            </a:solidFill>
            <a:round/>
          </a:ln>
        </p:spPr>
        <p:style>
          <a:lnRef idx="2">
            <a:schemeClr val="accent1">
              <a:shade val="50000"/>
            </a:schemeClr>
          </a:lnRef>
          <a:fillRef idx="1">
            <a:schemeClr val="accent1"/>
          </a:fillRef>
          <a:effectRef idx="0">
            <a:schemeClr val="accent1"/>
          </a:effectRef>
          <a:fontRef idx="minor"/>
        </p:style>
      </p:sp>
      <p:sp>
        <p:nvSpPr>
          <p:cNvPr id="344" name="Овал 10"/>
          <p:cNvSpPr/>
          <p:nvPr/>
        </p:nvSpPr>
        <p:spPr>
          <a:xfrm rot="3595800">
            <a:off x="7902720" y="322200"/>
            <a:ext cx="875880" cy="5386320"/>
          </a:xfrm>
          <a:prstGeom prst="ellipse">
            <a:avLst/>
          </a:prstGeom>
          <a:solidFill>
            <a:srgbClr val="6F717E">
              <a:alpha val="65000"/>
            </a:srgbClr>
          </a:solidFill>
          <a:ln w="12700">
            <a:solidFill>
              <a:srgbClr val="8F8B66"/>
            </a:solidFill>
            <a:round/>
          </a:ln>
        </p:spPr>
        <p:style>
          <a:lnRef idx="2">
            <a:schemeClr val="accent1">
              <a:shade val="50000"/>
            </a:schemeClr>
          </a:lnRef>
          <a:fillRef idx="1">
            <a:schemeClr val="accent1"/>
          </a:fillRef>
          <a:effectRef idx="0">
            <a:schemeClr val="accent1"/>
          </a:effectRef>
          <a:fontRef idx="minor"/>
        </p:style>
      </p:sp>
      <p:sp>
        <p:nvSpPr>
          <p:cNvPr id="345" name="TextBox 11"/>
          <p:cNvSpPr/>
          <p:nvPr/>
        </p:nvSpPr>
        <p:spPr>
          <a:xfrm rot="19075200">
            <a:off x="1780560" y="5673960"/>
            <a:ext cx="1701720" cy="63828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r>
              <a:rPr lang="en-US" sz="1800" b="0" strike="noStrike" spc="-1">
                <a:solidFill>
                  <a:srgbClr val="C00000"/>
                </a:solidFill>
                <a:latin typeface="Arial"/>
                <a:ea typeface="DejaVu Sans"/>
              </a:rPr>
              <a:t>ACCULINNA-2</a:t>
            </a:r>
            <a:br/>
            <a:r>
              <a:rPr lang="en-US" sz="1800" b="0" strike="noStrike" spc="-1">
                <a:solidFill>
                  <a:srgbClr val="C00000"/>
                </a:solidFill>
                <a:latin typeface="Arial"/>
                <a:ea typeface="DejaVu Sans"/>
              </a:rPr>
              <a:t>@ U400M</a:t>
            </a:r>
            <a:endParaRPr lang="en-US" sz="1800" b="0" strike="noStrike" spc="-1">
              <a:latin typeface="Arial"/>
            </a:endParaRPr>
          </a:p>
        </p:txBody>
      </p:sp>
      <p:sp>
        <p:nvSpPr>
          <p:cNvPr id="346" name="TextBox 12"/>
          <p:cNvSpPr/>
          <p:nvPr/>
        </p:nvSpPr>
        <p:spPr>
          <a:xfrm rot="19431000">
            <a:off x="3993840" y="4784040"/>
            <a:ext cx="1715400" cy="363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C00000"/>
                </a:solidFill>
                <a:latin typeface="Arial"/>
                <a:ea typeface="DejaVu Sans"/>
              </a:rPr>
              <a:t>A new complex</a:t>
            </a:r>
            <a:endParaRPr lang="en-US" sz="1800" b="0" strike="noStrike" spc="-1">
              <a:latin typeface="Arial"/>
            </a:endParaRPr>
          </a:p>
        </p:txBody>
      </p:sp>
      <p:sp>
        <p:nvSpPr>
          <p:cNvPr id="347" name="Овал 14"/>
          <p:cNvSpPr/>
          <p:nvPr/>
        </p:nvSpPr>
        <p:spPr>
          <a:xfrm rot="3730200">
            <a:off x="10120320" y="699480"/>
            <a:ext cx="528840" cy="1521720"/>
          </a:xfrm>
          <a:prstGeom prst="ellipse">
            <a:avLst/>
          </a:prstGeom>
          <a:solidFill>
            <a:srgbClr val="E3E3E5">
              <a:alpha val="65000"/>
            </a:srgbClr>
          </a:solidFill>
          <a:ln w="12700">
            <a:solidFill>
              <a:srgbClr val="8F8B66"/>
            </a:solidFill>
            <a:round/>
          </a:ln>
        </p:spPr>
        <p:style>
          <a:lnRef idx="2">
            <a:schemeClr val="accent1">
              <a:shade val="50000"/>
            </a:schemeClr>
          </a:lnRef>
          <a:fillRef idx="1">
            <a:schemeClr val="accent1"/>
          </a:fillRef>
          <a:effectRef idx="0">
            <a:schemeClr val="accent1"/>
          </a:effectRef>
          <a:fontRef idx="minor"/>
        </p:style>
      </p:sp>
      <p:sp>
        <p:nvSpPr>
          <p:cNvPr id="348" name="TextBox 13"/>
          <p:cNvSpPr/>
          <p:nvPr/>
        </p:nvSpPr>
        <p:spPr>
          <a:xfrm rot="19857600">
            <a:off x="6382800" y="2596680"/>
            <a:ext cx="3696480" cy="3643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800" b="0" strike="noStrike" spc="-1">
                <a:solidFill>
                  <a:srgbClr val="C00000"/>
                </a:solidFill>
                <a:latin typeface="Arial"/>
                <a:ea typeface="DejaVu Sans"/>
              </a:rPr>
              <a:t>Multinucleon transfer @ U400R</a:t>
            </a:r>
            <a:endParaRPr lang="en-US" sz="1800" b="0" strike="noStrike" spc="-1">
              <a:latin typeface="Arial"/>
            </a:endParaRPr>
          </a:p>
        </p:txBody>
      </p:sp>
      <p:sp>
        <p:nvSpPr>
          <p:cNvPr id="349" name="TextBox 15"/>
          <p:cNvSpPr/>
          <p:nvPr/>
        </p:nvSpPr>
        <p:spPr>
          <a:xfrm>
            <a:off x="10153080" y="717120"/>
            <a:ext cx="1476000" cy="3643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C00000"/>
                </a:solidFill>
                <a:latin typeface="Arial"/>
                <a:ea typeface="DejaVu Sans"/>
              </a:rPr>
              <a:t>SHE Factory</a:t>
            </a:r>
            <a:endParaRPr lang="en-US" sz="1800" b="0" strike="noStrike" spc="-1">
              <a:latin typeface="Arial"/>
            </a:endParaRPr>
          </a:p>
        </p:txBody>
      </p:sp>
      <p:sp>
        <p:nvSpPr>
          <p:cNvPr id="350" name="Прямоугольник 4"/>
          <p:cNvSpPr/>
          <p:nvPr/>
        </p:nvSpPr>
        <p:spPr>
          <a:xfrm>
            <a:off x="7763040" y="4538520"/>
            <a:ext cx="4192560" cy="91296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GB" sz="1800" b="1" strike="noStrike" spc="-1">
                <a:solidFill>
                  <a:srgbClr val="000000"/>
                </a:solidFill>
                <a:latin typeface="Times New Roman"/>
                <a:ea typeface="Calibri Light"/>
              </a:rPr>
              <a:t>Nuclides heavier than Xenon:</a:t>
            </a:r>
            <a:endParaRPr lang="en-US" sz="1800" b="0" strike="noStrike" spc="-1">
              <a:latin typeface="Arial"/>
            </a:endParaRPr>
          </a:p>
          <a:p>
            <a:pPr>
              <a:lnSpc>
                <a:spcPct val="100000"/>
              </a:lnSpc>
              <a:buNone/>
            </a:pPr>
            <a:r>
              <a:rPr lang="en-GB" sz="1800" b="0" strike="noStrike" spc="-1">
                <a:solidFill>
                  <a:srgbClr val="000000"/>
                </a:solidFill>
                <a:latin typeface="Times New Roman"/>
                <a:ea typeface="Calibri Light"/>
              </a:rPr>
              <a:t>Production in</a:t>
            </a:r>
            <a:endParaRPr lang="en-US" sz="1800" b="0" strike="noStrike" spc="-1">
              <a:latin typeface="Arial"/>
            </a:endParaRPr>
          </a:p>
          <a:p>
            <a:pPr>
              <a:lnSpc>
                <a:spcPct val="100000"/>
              </a:lnSpc>
              <a:buNone/>
            </a:pPr>
            <a:r>
              <a:rPr lang="en-GB" sz="1800" b="0" strike="noStrike" spc="-1">
                <a:solidFill>
                  <a:srgbClr val="000000"/>
                </a:solidFill>
                <a:latin typeface="Times New Roman"/>
                <a:ea typeface="Calibri Light"/>
              </a:rPr>
              <a:t>multinucleon transfer reactions at U400R</a:t>
            </a:r>
            <a:endParaRPr lang="en-US" sz="1800" b="0" strike="noStrike" spc="-1">
              <a:latin typeface="Arial"/>
            </a:endParaRPr>
          </a:p>
        </p:txBody>
      </p:sp>
    </p:spTree>
    <p:extLst>
      <p:ext uri="{BB962C8B-B14F-4D97-AF65-F5344CB8AC3E}">
        <p14:creationId xmlns:p14="http://schemas.microsoft.com/office/powerpoint/2010/main" val="25649983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64" name="Таблица 1"/>
          <p:cNvGraphicFramePr/>
          <p:nvPr>
            <p:extLst>
              <p:ext uri="{D42A27DB-BD31-4B8C-83A1-F6EECF244321}">
                <p14:modId xmlns:p14="http://schemas.microsoft.com/office/powerpoint/2010/main" val="3030848663"/>
              </p:ext>
            </p:extLst>
          </p:nvPr>
        </p:nvGraphicFramePr>
        <p:xfrm>
          <a:off x="263520" y="1412640"/>
          <a:ext cx="11448720" cy="4068960"/>
        </p:xfrm>
        <a:graphic>
          <a:graphicData uri="http://schemas.openxmlformats.org/drawingml/2006/table">
            <a:tbl>
              <a:tblPr/>
              <a:tblGrid>
                <a:gridCol w="1687680">
                  <a:extLst>
                    <a:ext uri="{9D8B030D-6E8A-4147-A177-3AD203B41FA5}">
                      <a16:colId xmlns:a16="http://schemas.microsoft.com/office/drawing/2014/main" val="20000"/>
                    </a:ext>
                  </a:extLst>
                </a:gridCol>
                <a:gridCol w="1173960">
                  <a:extLst>
                    <a:ext uri="{9D8B030D-6E8A-4147-A177-3AD203B41FA5}">
                      <a16:colId xmlns:a16="http://schemas.microsoft.com/office/drawing/2014/main" val="20001"/>
                    </a:ext>
                  </a:extLst>
                </a:gridCol>
                <a:gridCol w="1100880">
                  <a:extLst>
                    <a:ext uri="{9D8B030D-6E8A-4147-A177-3AD203B41FA5}">
                      <a16:colId xmlns:a16="http://schemas.microsoft.com/office/drawing/2014/main" val="20002"/>
                    </a:ext>
                  </a:extLst>
                </a:gridCol>
                <a:gridCol w="1027440">
                  <a:extLst>
                    <a:ext uri="{9D8B030D-6E8A-4147-A177-3AD203B41FA5}">
                      <a16:colId xmlns:a16="http://schemas.microsoft.com/office/drawing/2014/main" val="20003"/>
                    </a:ext>
                  </a:extLst>
                </a:gridCol>
                <a:gridCol w="146520">
                  <a:extLst>
                    <a:ext uri="{9D8B030D-6E8A-4147-A177-3AD203B41FA5}">
                      <a16:colId xmlns:a16="http://schemas.microsoft.com/office/drawing/2014/main" val="20004"/>
                    </a:ext>
                  </a:extLst>
                </a:gridCol>
                <a:gridCol w="1173960">
                  <a:extLst>
                    <a:ext uri="{9D8B030D-6E8A-4147-A177-3AD203B41FA5}">
                      <a16:colId xmlns:a16="http://schemas.microsoft.com/office/drawing/2014/main" val="20005"/>
                    </a:ext>
                  </a:extLst>
                </a:gridCol>
                <a:gridCol w="954000">
                  <a:extLst>
                    <a:ext uri="{9D8B030D-6E8A-4147-A177-3AD203B41FA5}">
                      <a16:colId xmlns:a16="http://schemas.microsoft.com/office/drawing/2014/main" val="20006"/>
                    </a:ext>
                  </a:extLst>
                </a:gridCol>
                <a:gridCol w="954000">
                  <a:extLst>
                    <a:ext uri="{9D8B030D-6E8A-4147-A177-3AD203B41FA5}">
                      <a16:colId xmlns:a16="http://schemas.microsoft.com/office/drawing/2014/main" val="20007"/>
                    </a:ext>
                  </a:extLst>
                </a:gridCol>
                <a:gridCol w="1100880">
                  <a:extLst>
                    <a:ext uri="{9D8B030D-6E8A-4147-A177-3AD203B41FA5}">
                      <a16:colId xmlns:a16="http://schemas.microsoft.com/office/drawing/2014/main" val="20008"/>
                    </a:ext>
                  </a:extLst>
                </a:gridCol>
                <a:gridCol w="1100880">
                  <a:extLst>
                    <a:ext uri="{9D8B030D-6E8A-4147-A177-3AD203B41FA5}">
                      <a16:colId xmlns:a16="http://schemas.microsoft.com/office/drawing/2014/main" val="20009"/>
                    </a:ext>
                  </a:extLst>
                </a:gridCol>
                <a:gridCol w="1028520">
                  <a:extLst>
                    <a:ext uri="{9D8B030D-6E8A-4147-A177-3AD203B41FA5}">
                      <a16:colId xmlns:a16="http://schemas.microsoft.com/office/drawing/2014/main" val="20010"/>
                    </a:ext>
                  </a:extLst>
                </a:gridCol>
              </a:tblGrid>
              <a:tr h="370800">
                <a:tc>
                  <a:txBody>
                    <a:bodyPr/>
                    <a:lstStyle/>
                    <a:p>
                      <a:endParaRPr lang="ru-RU"/>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2022</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2023</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gn="ctr">
                        <a:lnSpc>
                          <a:spcPct val="100000"/>
                        </a:lnSpc>
                        <a:buNone/>
                      </a:pPr>
                      <a:r>
                        <a:rPr lang="en-US" sz="1800" b="0" strike="noStrike" spc="-1">
                          <a:solidFill>
                            <a:srgbClr val="000000"/>
                          </a:solidFill>
                          <a:latin typeface="Arial"/>
                        </a:rPr>
                        <a:t>2024</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hMerge="1">
                  <a:txBody>
                    <a:bodyPr/>
                    <a:lstStyle/>
                    <a:p>
                      <a:endParaRPr lang="ru-RU"/>
                    </a:p>
                  </a:txBody>
                  <a:tcPr marL="90000" marR="90000">
                    <a:solidFill>
                      <a:srgbClr val="729FCF"/>
                    </a:solidFill>
                  </a:tcPr>
                </a:tc>
                <a:tc>
                  <a:txBody>
                    <a:bodyPr/>
                    <a:lstStyle/>
                    <a:p>
                      <a:pPr algn="ctr">
                        <a:lnSpc>
                          <a:spcPct val="100000"/>
                        </a:lnSpc>
                        <a:buNone/>
                      </a:pPr>
                      <a:r>
                        <a:rPr lang="en-US" sz="1800" b="0" strike="noStrike" spc="-1">
                          <a:solidFill>
                            <a:srgbClr val="000000"/>
                          </a:solidFill>
                          <a:latin typeface="Arial"/>
                        </a:rPr>
                        <a:t>2025</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2026</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2027</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2028</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2029</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800" b="0" strike="noStrike" spc="-1">
                          <a:solidFill>
                            <a:srgbClr val="000000"/>
                          </a:solidFill>
                          <a:latin typeface="Arial"/>
                        </a:rPr>
                        <a:t>2030</a:t>
                      </a:r>
                      <a:endParaRPr lang="en-US" sz="1800" b="0" strike="noStrike" spc="-1">
                        <a:latin typeface="Arial"/>
                      </a:endParaRPr>
                    </a:p>
                  </a:txBody>
                  <a:tcPr>
                    <a:lnL w="12240">
                      <a:solidFill>
                        <a:srgbClr val="000000"/>
                      </a:solidFill>
                    </a:lnL>
                    <a:lnR w="12240">
                      <a:solidFill>
                        <a:srgbClr val="000000"/>
                      </a:solidFill>
                    </a:lnR>
                    <a:lnT w="12240">
                      <a:solidFill>
                        <a:srgbClr val="000000"/>
                      </a:solidFill>
                    </a:lnT>
                    <a:lnB w="12240">
                      <a:solidFill>
                        <a:srgbClr val="000000"/>
                      </a:solidFill>
                    </a:lnB>
                    <a:noFill/>
                  </a:tcPr>
                </a:tc>
                <a:extLst>
                  <a:ext uri="{0D108BD9-81ED-4DB2-BD59-A6C34878D82A}">
                    <a16:rowId xmlns:a16="http://schemas.microsoft.com/office/drawing/2014/main" val="10000"/>
                  </a:ext>
                </a:extLst>
              </a:tr>
              <a:tr h="370800">
                <a:tc>
                  <a:txBody>
                    <a:bodyPr/>
                    <a:lstStyle/>
                    <a:p>
                      <a:pPr>
                        <a:lnSpc>
                          <a:spcPct val="100000"/>
                        </a:lnSpc>
                        <a:buNone/>
                      </a:pPr>
                      <a:r>
                        <a:rPr lang="en-US" sz="1800" b="1" strike="noStrike" spc="-1">
                          <a:solidFill>
                            <a:srgbClr val="000000"/>
                          </a:solidFill>
                          <a:latin typeface="Arial"/>
                        </a:rPr>
                        <a:t>SHE Factory</a:t>
                      </a:r>
                      <a:endParaRPr lang="en-US" sz="18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tc gridSpan="10">
                  <a:txBody>
                    <a:bodyPr/>
                    <a:lstStyle/>
                    <a:p>
                      <a:pPr algn="ctr">
                        <a:lnSpc>
                          <a:spcPct val="100000"/>
                        </a:lnSpc>
                        <a:buNone/>
                      </a:pPr>
                      <a:r>
                        <a:rPr lang="en-US" sz="1600" b="0" strike="noStrike" spc="-1">
                          <a:solidFill>
                            <a:srgbClr val="000000"/>
                          </a:solidFill>
                          <a:latin typeface="Arial"/>
                        </a:rPr>
                        <a:t>Operation. Development of new setups</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1"/>
                  </a:ext>
                </a:extLst>
              </a:tr>
              <a:tr h="543240">
                <a:tc>
                  <a:txBody>
                    <a:bodyPr/>
                    <a:lstStyle/>
                    <a:p>
                      <a:pPr>
                        <a:lnSpc>
                          <a:spcPct val="100000"/>
                        </a:lnSpc>
                        <a:buNone/>
                      </a:pPr>
                      <a:r>
                        <a:rPr lang="en-US" sz="1800" b="1" strike="noStrike" spc="-1">
                          <a:solidFill>
                            <a:srgbClr val="000000"/>
                          </a:solidFill>
                          <a:latin typeface="Arial"/>
                        </a:rPr>
                        <a:t>U400M</a:t>
                      </a:r>
                      <a:endParaRPr lang="en-US" sz="18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600" b="0" strike="noStrike" spc="-1">
                          <a:solidFill>
                            <a:srgbClr val="000000"/>
                          </a:solidFill>
                          <a:latin typeface="Arial"/>
                        </a:rPr>
                        <a:t>Moderni-zation</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FFFF00"/>
                    </a:solidFill>
                  </a:tcPr>
                </a:tc>
                <a:tc gridSpan="9">
                  <a:txBody>
                    <a:bodyPr/>
                    <a:lstStyle/>
                    <a:p>
                      <a:pPr algn="ctr">
                        <a:lnSpc>
                          <a:spcPct val="100000"/>
                        </a:lnSpc>
                        <a:buNone/>
                      </a:pPr>
                      <a:r>
                        <a:rPr lang="en-US" sz="1600" b="0" strike="noStrike" spc="-1">
                          <a:solidFill>
                            <a:srgbClr val="000000"/>
                          </a:solidFill>
                          <a:latin typeface="Arial"/>
                        </a:rPr>
                        <a:t>Operation. Development of new detectors</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2"/>
                  </a:ext>
                </a:extLst>
              </a:tr>
              <a:tr h="768960">
                <a:tc>
                  <a:txBody>
                    <a:bodyPr/>
                    <a:lstStyle/>
                    <a:p>
                      <a:pPr>
                        <a:lnSpc>
                          <a:spcPct val="100000"/>
                        </a:lnSpc>
                        <a:buNone/>
                      </a:pPr>
                      <a:r>
                        <a:rPr lang="en-US" sz="1800" b="1" strike="noStrike" spc="-1">
                          <a:solidFill>
                            <a:srgbClr val="000000"/>
                          </a:solidFill>
                          <a:latin typeface="Arial"/>
                        </a:rPr>
                        <a:t>U400R</a:t>
                      </a:r>
                      <a:endParaRPr lang="en-US" sz="18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tc>
                  <a:txBody>
                    <a:bodyPr/>
                    <a:lstStyle/>
                    <a:p>
                      <a:pPr algn="ctr">
                        <a:lnSpc>
                          <a:spcPct val="100000"/>
                        </a:lnSpc>
                        <a:buNone/>
                      </a:pPr>
                      <a:r>
                        <a:rPr lang="en-US" sz="1600" b="0" strike="noStrike" spc="-1">
                          <a:solidFill>
                            <a:srgbClr val="000000"/>
                          </a:solidFill>
                          <a:latin typeface="Arial"/>
                        </a:rPr>
                        <a:t>Operation</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gridSpan="4">
                  <a:txBody>
                    <a:bodyPr/>
                    <a:lstStyle/>
                    <a:p>
                      <a:pPr marL="285840" indent="-285840">
                        <a:lnSpc>
                          <a:spcPct val="100000"/>
                        </a:lnSpc>
                        <a:buClr>
                          <a:srgbClr val="000000"/>
                        </a:buClr>
                        <a:buFont typeface="Arial"/>
                        <a:buChar char="•"/>
                      </a:pPr>
                      <a:r>
                        <a:rPr lang="en-US" sz="1600" b="0" strike="noStrike" spc="-1">
                          <a:solidFill>
                            <a:srgbClr val="000000"/>
                          </a:solidFill>
                          <a:latin typeface="Arial"/>
                        </a:rPr>
                        <a:t>New experimental hall constr.</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rPr>
                        <a:t>Modernization of U400→U400R</a:t>
                      </a:r>
                      <a:endParaRPr lang="en-US" sz="1600" b="0" strike="noStrike" spc="-1">
                        <a:latin typeface="Arial"/>
                      </a:endParaRPr>
                    </a:p>
                    <a:p>
                      <a:pPr marL="285840" indent="-285840">
                        <a:lnSpc>
                          <a:spcPct val="100000"/>
                        </a:lnSpc>
                        <a:buClr>
                          <a:srgbClr val="000000"/>
                        </a:buClr>
                        <a:buFont typeface="Arial"/>
                        <a:buChar char="•"/>
                      </a:pPr>
                      <a:r>
                        <a:rPr lang="en-US" sz="1600" b="0" strike="noStrike" spc="-1">
                          <a:solidFill>
                            <a:srgbClr val="000000"/>
                          </a:solidFill>
                          <a:latin typeface="Arial"/>
                        </a:rPr>
                        <a:t>Development of new setups</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FFFF0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gridSpan="5">
                  <a:txBody>
                    <a:bodyPr/>
                    <a:lstStyle/>
                    <a:p>
                      <a:pPr algn="ctr">
                        <a:lnSpc>
                          <a:spcPct val="100000"/>
                        </a:lnSpc>
                        <a:buNone/>
                      </a:pPr>
                      <a:r>
                        <a:rPr lang="en-US" sz="1600" b="0" strike="noStrike" spc="-1">
                          <a:solidFill>
                            <a:srgbClr val="000000"/>
                          </a:solidFill>
                          <a:latin typeface="Arial"/>
                        </a:rPr>
                        <a:t>Operation. Development of new setups</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3"/>
                  </a:ext>
                </a:extLst>
              </a:tr>
              <a:tr h="370800">
                <a:tc>
                  <a:txBody>
                    <a:bodyPr/>
                    <a:lstStyle/>
                    <a:p>
                      <a:pPr>
                        <a:lnSpc>
                          <a:spcPct val="100000"/>
                        </a:lnSpc>
                        <a:buNone/>
                        <a:tabLst>
                          <a:tab pos="0" algn="l"/>
                        </a:tabLst>
                      </a:pPr>
                      <a:r>
                        <a:rPr lang="en-US" sz="1800" b="1" strike="noStrike" spc="-1">
                          <a:solidFill>
                            <a:srgbClr val="000000"/>
                          </a:solidFill>
                          <a:latin typeface="Arial"/>
                        </a:rPr>
                        <a:t>DC-140</a:t>
                      </a:r>
                      <a:endParaRPr lang="en-US" sz="18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gn="ctr">
                        <a:lnSpc>
                          <a:spcPct val="100000"/>
                        </a:lnSpc>
                        <a:buNone/>
                      </a:pPr>
                      <a:r>
                        <a:rPr lang="en-US" sz="1600" b="0" strike="noStrike" spc="-1">
                          <a:solidFill>
                            <a:srgbClr val="000000"/>
                          </a:solidFill>
                          <a:latin typeface="Arial"/>
                        </a:rPr>
                        <a:t>Construction</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FFFF00"/>
                    </a:solidFill>
                  </a:tcPr>
                </a:tc>
                <a:tc hMerge="1">
                  <a:txBody>
                    <a:bodyPr/>
                    <a:lstStyle/>
                    <a:p>
                      <a:endParaRPr lang="ru-RU"/>
                    </a:p>
                  </a:txBody>
                  <a:tcPr marL="90000" marR="90000">
                    <a:solidFill>
                      <a:srgbClr val="729FCF"/>
                    </a:solidFill>
                  </a:tcPr>
                </a:tc>
                <a:tc gridSpan="8">
                  <a:txBody>
                    <a:bodyPr/>
                    <a:lstStyle/>
                    <a:p>
                      <a:pPr algn="ctr">
                        <a:lnSpc>
                          <a:spcPct val="100000"/>
                        </a:lnSpc>
                        <a:buNone/>
                        <a:tabLst>
                          <a:tab pos="0" algn="l"/>
                        </a:tabLst>
                      </a:pPr>
                      <a:r>
                        <a:rPr lang="en-US" sz="1600" b="0" strike="noStrike" spc="-1">
                          <a:solidFill>
                            <a:srgbClr val="000000"/>
                          </a:solidFill>
                          <a:latin typeface="Arial"/>
                        </a:rPr>
                        <a:t>Operation </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4"/>
                  </a:ext>
                </a:extLst>
              </a:tr>
              <a:tr h="859680">
                <a:tc>
                  <a:txBody>
                    <a:bodyPr/>
                    <a:lstStyle/>
                    <a:p>
                      <a:pPr>
                        <a:lnSpc>
                          <a:spcPct val="100000"/>
                        </a:lnSpc>
                        <a:buNone/>
                        <a:tabLst>
                          <a:tab pos="0" algn="l"/>
                        </a:tabLst>
                      </a:pPr>
                      <a:r>
                        <a:rPr lang="en-US" sz="1800" b="1" strike="noStrike" spc="-1">
                          <a:solidFill>
                            <a:srgbClr val="000000"/>
                          </a:solidFill>
                          <a:latin typeface="Arial"/>
                        </a:rPr>
                        <a:t>Class I Radio-Chemical Lab</a:t>
                      </a:r>
                      <a:endParaRPr lang="en-US" sz="18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tc gridSpan="2">
                  <a:txBody>
                    <a:bodyPr/>
                    <a:lstStyle/>
                    <a:p>
                      <a:pPr algn="ctr">
                        <a:lnSpc>
                          <a:spcPct val="100000"/>
                        </a:lnSpc>
                        <a:buNone/>
                      </a:pPr>
                      <a:r>
                        <a:rPr lang="en-US" sz="1600" b="0" strike="noStrike" spc="-1">
                          <a:solidFill>
                            <a:srgbClr val="000000"/>
                          </a:solidFill>
                          <a:latin typeface="Arial"/>
                        </a:rPr>
                        <a:t>Pre-design</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F2DCDB"/>
                    </a:solidFill>
                  </a:tcPr>
                </a:tc>
                <a:tc hMerge="1">
                  <a:txBody>
                    <a:bodyPr/>
                    <a:lstStyle/>
                    <a:p>
                      <a:endParaRPr lang="ru-RU"/>
                    </a:p>
                  </a:txBody>
                  <a:tcPr marL="90000" marR="90000">
                    <a:solidFill>
                      <a:srgbClr val="729FCF"/>
                    </a:solidFill>
                  </a:tcPr>
                </a:tc>
                <a:tc gridSpan="3">
                  <a:txBody>
                    <a:bodyPr/>
                    <a:lstStyle/>
                    <a:p>
                      <a:pPr algn="ctr">
                        <a:lnSpc>
                          <a:spcPct val="100000"/>
                        </a:lnSpc>
                        <a:buNone/>
                      </a:pPr>
                      <a:r>
                        <a:rPr lang="en-US" sz="1600" b="0" strike="noStrike" spc="-1">
                          <a:solidFill>
                            <a:srgbClr val="000000"/>
                          </a:solidFill>
                          <a:latin typeface="Arial"/>
                        </a:rPr>
                        <a:t>Design</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B7DEE8"/>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gridSpan="3">
                  <a:txBody>
                    <a:bodyPr/>
                    <a:lstStyle/>
                    <a:p>
                      <a:pPr algn="ctr">
                        <a:lnSpc>
                          <a:spcPct val="100000"/>
                        </a:lnSpc>
                        <a:buNone/>
                      </a:pPr>
                      <a:r>
                        <a:rPr lang="en-US" sz="1600" b="0" strike="noStrike" spc="-1">
                          <a:solidFill>
                            <a:srgbClr val="000000"/>
                          </a:solidFill>
                          <a:latin typeface="Arial"/>
                        </a:rPr>
                        <a:t>Construction</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FFFF00"/>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gridSpan="2">
                  <a:txBody>
                    <a:bodyPr/>
                    <a:lstStyle/>
                    <a:p>
                      <a:pPr algn="ctr">
                        <a:lnSpc>
                          <a:spcPct val="100000"/>
                        </a:lnSpc>
                        <a:buNone/>
                      </a:pPr>
                      <a:r>
                        <a:rPr lang="en-US" sz="1600" b="0" strike="noStrike" spc="-1">
                          <a:solidFill>
                            <a:srgbClr val="000000"/>
                          </a:solidFill>
                          <a:latin typeface="Arial"/>
                        </a:rPr>
                        <a:t>Operation</a:t>
                      </a:r>
                      <a:endParaRPr lang="en-US" sz="16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92D050"/>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5"/>
                  </a:ext>
                </a:extLst>
              </a:tr>
              <a:tr h="603720">
                <a:tc>
                  <a:txBody>
                    <a:bodyPr/>
                    <a:lstStyle/>
                    <a:p>
                      <a:pPr>
                        <a:lnSpc>
                          <a:spcPct val="100000"/>
                        </a:lnSpc>
                        <a:buNone/>
                        <a:tabLst>
                          <a:tab pos="0" algn="l"/>
                        </a:tabLst>
                      </a:pPr>
                      <a:r>
                        <a:rPr lang="en-US" sz="1800" b="1" strike="noStrike" spc="-1">
                          <a:solidFill>
                            <a:srgbClr val="000000"/>
                          </a:solidFill>
                          <a:latin typeface="Arial"/>
                        </a:rPr>
                        <a:t>New RIBs complex </a:t>
                      </a:r>
                      <a:endParaRPr lang="en-US" sz="1800" b="0" strike="noStrike" spc="-1">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noFill/>
                  </a:tcPr>
                </a:tc>
                <a:tc gridSpan="3">
                  <a:txBody>
                    <a:bodyPr/>
                    <a:lstStyle/>
                    <a:p>
                      <a:pPr algn="ctr">
                        <a:lnSpc>
                          <a:spcPct val="100000"/>
                        </a:lnSpc>
                        <a:buNone/>
                        <a:tabLst>
                          <a:tab pos="0" algn="l"/>
                        </a:tabLst>
                      </a:pPr>
                      <a:r>
                        <a:rPr lang="en-US" sz="1600" b="0" strike="noStrike" spc="-1" dirty="0">
                          <a:solidFill>
                            <a:srgbClr val="000000"/>
                          </a:solidFill>
                          <a:latin typeface="Arial"/>
                        </a:rPr>
                        <a:t>Feasibility Studies, Pre-Design</a:t>
                      </a:r>
                      <a:endParaRPr lang="en-US" sz="1600" b="0" strike="noStrike" spc="-1" dirty="0">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F2DCDB"/>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gridSpan="5">
                  <a:txBody>
                    <a:bodyPr/>
                    <a:lstStyle/>
                    <a:p>
                      <a:pPr algn="ctr">
                        <a:lnSpc>
                          <a:spcPct val="100000"/>
                        </a:lnSpc>
                        <a:buNone/>
                      </a:pPr>
                      <a:r>
                        <a:rPr lang="en-US" sz="1600" b="0" strike="noStrike" spc="-1" dirty="0">
                          <a:solidFill>
                            <a:srgbClr val="000000"/>
                          </a:solidFill>
                          <a:latin typeface="Arial"/>
                        </a:rPr>
                        <a:t>International Evaluation, Design</a:t>
                      </a:r>
                      <a:endParaRPr lang="en-US" sz="1600" b="0" strike="noStrike" spc="-1" dirty="0">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B7DEE8"/>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hMerge="1">
                  <a:txBody>
                    <a:bodyPr/>
                    <a:lstStyle/>
                    <a:p>
                      <a:endParaRPr lang="ru-RU"/>
                    </a:p>
                  </a:txBody>
                  <a:tcPr marL="90000" marR="90000">
                    <a:solidFill>
                      <a:srgbClr val="729FCF"/>
                    </a:solidFill>
                  </a:tcPr>
                </a:tc>
                <a:tc gridSpan="2">
                  <a:txBody>
                    <a:bodyPr/>
                    <a:lstStyle/>
                    <a:p>
                      <a:pPr algn="ctr">
                        <a:lnSpc>
                          <a:spcPct val="100000"/>
                        </a:lnSpc>
                        <a:buNone/>
                        <a:tabLst>
                          <a:tab pos="0" algn="l"/>
                        </a:tabLst>
                      </a:pPr>
                      <a:r>
                        <a:rPr lang="en-US" sz="1600" b="0" strike="noStrike" spc="-1" dirty="0">
                          <a:solidFill>
                            <a:srgbClr val="000000"/>
                          </a:solidFill>
                          <a:latin typeface="Arial"/>
                        </a:rPr>
                        <a:t>Start of construction</a:t>
                      </a:r>
                      <a:endParaRPr lang="en-US" sz="1600" b="0" strike="noStrike" spc="-1" dirty="0">
                        <a:latin typeface="Arial"/>
                      </a:endParaRPr>
                    </a:p>
                    <a:p>
                      <a:pPr algn="ctr">
                        <a:lnSpc>
                          <a:spcPct val="100000"/>
                        </a:lnSpc>
                        <a:buNone/>
                        <a:tabLst>
                          <a:tab pos="0" algn="l"/>
                        </a:tabLst>
                      </a:pPr>
                      <a:r>
                        <a:rPr lang="ru-RU" sz="1500" b="1" strike="noStrike" spc="-1" dirty="0">
                          <a:solidFill>
                            <a:srgbClr val="C9211E"/>
                          </a:solidFill>
                          <a:latin typeface="Arial"/>
                        </a:rPr>
                        <a:t>(</a:t>
                      </a:r>
                      <a:r>
                        <a:rPr lang="en-US" sz="1500" b="1" strike="noStrike" spc="-1" dirty="0">
                          <a:solidFill>
                            <a:srgbClr val="C9211E"/>
                          </a:solidFill>
                          <a:latin typeface="Arial"/>
                        </a:rPr>
                        <a:t>Funding is required)</a:t>
                      </a:r>
                      <a:endParaRPr lang="en-US" sz="1500" b="0" strike="noStrike" spc="-1" dirty="0">
                        <a:latin typeface="Arial"/>
                      </a:endParaRPr>
                    </a:p>
                  </a:txBody>
                  <a:tcPr anchor="ctr">
                    <a:lnL w="12240">
                      <a:solidFill>
                        <a:srgbClr val="000000"/>
                      </a:solidFill>
                    </a:lnL>
                    <a:lnR w="12240">
                      <a:solidFill>
                        <a:srgbClr val="000000"/>
                      </a:solidFill>
                    </a:lnR>
                    <a:lnT w="12240">
                      <a:solidFill>
                        <a:srgbClr val="000000"/>
                      </a:solidFill>
                    </a:lnT>
                    <a:lnB w="12240">
                      <a:solidFill>
                        <a:srgbClr val="000000"/>
                      </a:solidFill>
                    </a:lnB>
                    <a:solidFill>
                      <a:srgbClr val="FFFF00"/>
                    </a:solidFill>
                  </a:tcPr>
                </a:tc>
                <a:tc hMerge="1">
                  <a:txBody>
                    <a:bodyPr/>
                    <a:lstStyle/>
                    <a:p>
                      <a:endParaRPr lang="ru-RU"/>
                    </a:p>
                  </a:txBody>
                  <a:tcPr marL="90000" marR="90000">
                    <a:solidFill>
                      <a:srgbClr val="729FCF"/>
                    </a:solidFill>
                  </a:tcPr>
                </a:tc>
                <a:extLst>
                  <a:ext uri="{0D108BD9-81ED-4DB2-BD59-A6C34878D82A}">
                    <a16:rowId xmlns:a16="http://schemas.microsoft.com/office/drawing/2014/main" val="10006"/>
                  </a:ext>
                </a:extLst>
              </a:tr>
            </a:tbl>
          </a:graphicData>
        </a:graphic>
      </p:graphicFrame>
      <p:sp>
        <p:nvSpPr>
          <p:cNvPr id="365" name="TextBox 3"/>
          <p:cNvSpPr/>
          <p:nvPr/>
        </p:nvSpPr>
        <p:spPr>
          <a:xfrm>
            <a:off x="3991680" y="795570"/>
            <a:ext cx="3992400" cy="4557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r>
              <a:rPr lang="en-US" sz="2400" b="1" strike="noStrike" spc="-1" dirty="0">
                <a:solidFill>
                  <a:srgbClr val="C00000"/>
                </a:solidFill>
                <a:latin typeface="Arial"/>
                <a:ea typeface="DejaVu Sans"/>
              </a:rPr>
              <a:t>Long-term plan up to 2030</a:t>
            </a:r>
            <a:endParaRPr lang="en-US" sz="2400" b="0" strike="noStrike" spc="-1" dirty="0">
              <a:latin typeface="Arial"/>
            </a:endParaRPr>
          </a:p>
        </p:txBody>
      </p:sp>
      <p:sp>
        <p:nvSpPr>
          <p:cNvPr id="4" name="TextBox 5">
            <a:extLst>
              <a:ext uri="{FF2B5EF4-FFF2-40B4-BE49-F238E27FC236}">
                <a16:creationId xmlns:a16="http://schemas.microsoft.com/office/drawing/2014/main" id="{496AF668-54FA-7A4C-A70B-0DCCB23B6A0D}"/>
              </a:ext>
            </a:extLst>
          </p:cNvPr>
          <p:cNvSpPr/>
          <p:nvPr/>
        </p:nvSpPr>
        <p:spPr>
          <a:xfrm>
            <a:off x="263520" y="5870790"/>
            <a:ext cx="11743996" cy="61409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US" sz="1700" spc="-1" dirty="0">
                <a:solidFill>
                  <a:srgbClr val="000000"/>
                </a:solidFill>
                <a:latin typeface="Arial" panose="020B0604020202020204" pitchFamily="34" charset="0"/>
                <a:cs typeface="Arial" panose="020B0604020202020204" pitchFamily="34" charset="0"/>
              </a:rPr>
              <a:t>A: Minimal+ program. </a:t>
            </a:r>
            <a:r>
              <a:rPr lang="en-US" sz="1700" b="1" spc="-1" dirty="0">
                <a:solidFill>
                  <a:srgbClr val="000000"/>
                </a:solidFill>
                <a:latin typeface="Arial" panose="020B0604020202020204" pitchFamily="34" charset="0"/>
                <a:cs typeface="Arial" panose="020B0604020202020204" pitchFamily="34" charset="0"/>
              </a:rPr>
              <a:t>RIBs on the base of the operating cyclotrons U400M+U400R</a:t>
            </a:r>
            <a:endParaRPr lang="en-US" sz="1700" b="0" strike="noStrike" spc="-1" dirty="0">
              <a:solidFill>
                <a:srgbClr val="000000"/>
              </a:solidFill>
              <a:latin typeface="Arial" panose="020B0604020202020204" pitchFamily="34" charset="0"/>
              <a:ea typeface="DejaVu Sans"/>
              <a:cs typeface="Arial" panose="020B0604020202020204" pitchFamily="34" charset="0"/>
            </a:endParaRPr>
          </a:p>
          <a:p>
            <a:r>
              <a:rPr lang="en-US" sz="1700" b="0" strike="noStrike" spc="-1" dirty="0">
                <a:solidFill>
                  <a:srgbClr val="000000"/>
                </a:solidFill>
                <a:latin typeface="Arial" panose="020B0604020202020204" pitchFamily="34" charset="0"/>
                <a:ea typeface="DejaVu Sans"/>
                <a:cs typeface="Arial" panose="020B0604020202020204" pitchFamily="34" charset="0"/>
              </a:rPr>
              <a:t>B: Maximal program. </a:t>
            </a:r>
            <a:r>
              <a:rPr lang="en-US" sz="1700" b="1" strike="noStrike" spc="-1" dirty="0">
                <a:solidFill>
                  <a:srgbClr val="000000"/>
                </a:solidFill>
                <a:latin typeface="Arial" panose="020B0604020202020204" pitchFamily="34" charset="0"/>
                <a:ea typeface="DejaVu Sans"/>
                <a:cs typeface="Arial" panose="020B0604020202020204" pitchFamily="34" charset="0"/>
              </a:rPr>
              <a:t>RIBs on the base of a tandem of new </a:t>
            </a:r>
            <a:r>
              <a:rPr lang="en-US" sz="1700" b="1" spc="-1" dirty="0">
                <a:solidFill>
                  <a:srgbClr val="000000"/>
                </a:solidFill>
                <a:latin typeface="Arial" panose="020B0604020202020204" pitchFamily="34" charset="0"/>
                <a:cs typeface="Arial" panose="020B0604020202020204" pitchFamily="34" charset="0"/>
              </a:rPr>
              <a:t>cyclotrons E1-E2 (100 </a:t>
            </a:r>
            <a:r>
              <a:rPr lang="en-US" sz="1700" b="1" spc="-1" dirty="0" err="1">
                <a:solidFill>
                  <a:srgbClr val="000000"/>
                </a:solidFill>
                <a:latin typeface="Arial" panose="020B0604020202020204" pitchFamily="34" charset="0"/>
                <a:cs typeface="Arial" panose="020B0604020202020204" pitchFamily="34" charset="0"/>
              </a:rPr>
              <a:t>AMeV</a:t>
            </a:r>
            <a:r>
              <a:rPr lang="en-US" sz="1700" b="1" spc="-1" dirty="0">
                <a:solidFill>
                  <a:srgbClr val="000000"/>
                </a:solidFill>
                <a:latin typeface="Arial" panose="020B0604020202020204" pitchFamily="34" charset="0"/>
                <a:cs typeface="Arial" panose="020B0604020202020204" pitchFamily="34" charset="0"/>
              </a:rPr>
              <a:t>), </a:t>
            </a:r>
            <a:r>
              <a:rPr lang="en-US" sz="1700" b="1" strike="noStrike" spc="-1" dirty="0">
                <a:solidFill>
                  <a:srgbClr val="000000"/>
                </a:solidFill>
                <a:latin typeface="Arial" panose="020B0604020202020204" pitchFamily="34" charset="0"/>
                <a:ea typeface="DejaVu Sans"/>
                <a:cs typeface="Arial" panose="020B0604020202020204" pitchFamily="34" charset="0"/>
              </a:rPr>
              <a:t>or 100 </a:t>
            </a:r>
            <a:r>
              <a:rPr lang="en-US" sz="1700" b="1" strike="noStrike" spc="-1" dirty="0" err="1">
                <a:solidFill>
                  <a:srgbClr val="000000"/>
                </a:solidFill>
                <a:latin typeface="Arial" panose="020B0604020202020204" pitchFamily="34" charset="0"/>
                <a:ea typeface="DejaVu Sans"/>
                <a:cs typeface="Arial" panose="020B0604020202020204" pitchFamily="34" charset="0"/>
              </a:rPr>
              <a:t>AMeV</a:t>
            </a:r>
            <a:r>
              <a:rPr lang="en-US" sz="1700" b="1" strike="noStrike" spc="-1" dirty="0">
                <a:solidFill>
                  <a:srgbClr val="000000"/>
                </a:solidFill>
                <a:latin typeface="Arial" panose="020B0604020202020204" pitchFamily="34" charset="0"/>
                <a:ea typeface="DejaVu Sans"/>
                <a:cs typeface="Arial" panose="020B0604020202020204" pitchFamily="34" charset="0"/>
              </a:rPr>
              <a:t> LINAC.  </a:t>
            </a:r>
            <a:endParaRPr lang="en-US" sz="1700" b="0" strike="noStrike" spc="-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6675933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 name="PlaceHolder 1"/>
          <p:cNvSpPr>
            <a:spLocks noGrp="1"/>
          </p:cNvSpPr>
          <p:nvPr>
            <p:ph type="title"/>
          </p:nvPr>
        </p:nvSpPr>
        <p:spPr>
          <a:xfrm>
            <a:off x="2016021" y="121328"/>
            <a:ext cx="9466729" cy="484560"/>
          </a:xfrm>
          <a:prstGeom prst="rect">
            <a:avLst/>
          </a:prstGeom>
          <a:noFill/>
          <a:ln w="0">
            <a:noFill/>
          </a:ln>
        </p:spPr>
        <p:txBody>
          <a:bodyPr lIns="90000" tIns="45000" rIns="90000" bIns="45000" anchor="ctr">
            <a:noAutofit/>
          </a:bodyPr>
          <a:lstStyle/>
          <a:p>
            <a:pPr algn="ctr">
              <a:lnSpc>
                <a:spcPct val="90000"/>
              </a:lnSpc>
              <a:buNone/>
            </a:pPr>
            <a:r>
              <a:rPr lang="en-US" sz="2400" b="1" strike="noStrike" spc="-1" dirty="0">
                <a:solidFill>
                  <a:srgbClr val="002060"/>
                </a:solidFill>
                <a:latin typeface="Times New Roman"/>
              </a:rPr>
              <a:t>Life Science Research (Laboratory of Radiation Biology, other Labs)</a:t>
            </a:r>
            <a:endParaRPr lang="en-US" sz="2400" b="0" strike="noStrike" spc="-1" dirty="0">
              <a:latin typeface="Arial"/>
            </a:endParaRPr>
          </a:p>
        </p:txBody>
      </p:sp>
      <p:pic>
        <p:nvPicPr>
          <p:cNvPr id="122" name="Рисунок 7"/>
          <p:cNvPicPr/>
          <p:nvPr/>
        </p:nvPicPr>
        <p:blipFill>
          <a:blip r:embed="rId3"/>
          <a:stretch/>
        </p:blipFill>
        <p:spPr>
          <a:xfrm>
            <a:off x="449697" y="-33819"/>
            <a:ext cx="965160" cy="962280"/>
          </a:xfrm>
          <a:prstGeom prst="rect">
            <a:avLst/>
          </a:prstGeom>
          <a:ln w="0">
            <a:noFill/>
          </a:ln>
        </p:spPr>
      </p:pic>
      <p:sp>
        <p:nvSpPr>
          <p:cNvPr id="123" name="Прямоугольник 11"/>
          <p:cNvSpPr/>
          <p:nvPr/>
        </p:nvSpPr>
        <p:spPr>
          <a:xfrm>
            <a:off x="228764" y="1051141"/>
            <a:ext cx="6427020" cy="644877"/>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tabLst>
                <a:tab pos="0" algn="l"/>
              </a:tabLst>
            </a:pPr>
            <a:r>
              <a:rPr lang="en-US" spc="-1" dirty="0">
                <a:solidFill>
                  <a:schemeClr val="accent5">
                    <a:lumMod val="50000"/>
                  </a:schemeClr>
                </a:solidFill>
              </a:rPr>
              <a:t>Goal: One of the world </a:t>
            </a:r>
            <a:r>
              <a:rPr lang="en-ZA" spc="-1" dirty="0">
                <a:solidFill>
                  <a:schemeClr val="accent5">
                    <a:lumMod val="50000"/>
                  </a:schemeClr>
                </a:solidFill>
              </a:rPr>
              <a:t>attractive place </a:t>
            </a:r>
            <a:r>
              <a:rPr lang="en-ZA" sz="1800" b="0" strike="noStrike" spc="-1" dirty="0">
                <a:solidFill>
                  <a:schemeClr val="accent5">
                    <a:lumMod val="50000"/>
                  </a:schemeClr>
                </a:solidFill>
                <a:ea typeface="DejaVu Sans"/>
              </a:rPr>
              <a:t>for </a:t>
            </a:r>
            <a:r>
              <a:rPr lang="en-US" sz="1800" b="0" strike="noStrike" spc="-1" dirty="0">
                <a:solidFill>
                  <a:schemeClr val="accent5">
                    <a:lumMod val="50000"/>
                  </a:schemeClr>
                </a:solidFill>
                <a:ea typeface="DejaVu Sans"/>
              </a:rPr>
              <a:t>accelerator-based radiation biology</a:t>
            </a:r>
            <a:r>
              <a:rPr lang="en-US" spc="-1" dirty="0">
                <a:solidFill>
                  <a:schemeClr val="accent5">
                    <a:lumMod val="50000"/>
                  </a:schemeClr>
                </a:solidFill>
                <a:ea typeface="DejaVu Sans"/>
              </a:rPr>
              <a:t>, consolidated by </a:t>
            </a:r>
            <a:r>
              <a:rPr lang="en-US" spc="-1" dirty="0" err="1">
                <a:solidFill>
                  <a:schemeClr val="accent5">
                    <a:lumMod val="50000"/>
                  </a:schemeClr>
                </a:solidFill>
                <a:ea typeface="DejaVu Sans"/>
              </a:rPr>
              <a:t>Interlab</a:t>
            </a:r>
            <a:r>
              <a:rPr lang="en-US" spc="-1" dirty="0">
                <a:solidFill>
                  <a:schemeClr val="accent5">
                    <a:lumMod val="50000"/>
                  </a:schemeClr>
                </a:solidFill>
                <a:ea typeface="DejaVu Sans"/>
              </a:rPr>
              <a:t>. Research Program</a:t>
            </a:r>
            <a:endParaRPr lang="en-US" sz="1800" b="0" strike="noStrike" spc="-1" dirty="0">
              <a:solidFill>
                <a:schemeClr val="accent5">
                  <a:lumMod val="50000"/>
                </a:schemeClr>
              </a:solidFill>
            </a:endParaRPr>
          </a:p>
        </p:txBody>
      </p:sp>
      <p:sp>
        <p:nvSpPr>
          <p:cNvPr id="124" name="Прямоугольник 1"/>
          <p:cNvSpPr/>
          <p:nvPr/>
        </p:nvSpPr>
        <p:spPr>
          <a:xfrm>
            <a:off x="6749386" y="670500"/>
            <a:ext cx="158148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1800" b="1" strike="noStrike" spc="-1">
                <a:solidFill>
                  <a:srgbClr val="002060"/>
                </a:solidFill>
                <a:latin typeface="Times New Roman"/>
                <a:ea typeface="DejaVu Sans"/>
              </a:rPr>
              <a:t>Molecular Radiobiology</a:t>
            </a:r>
            <a:endParaRPr lang="en-US" sz="1800" b="0" strike="noStrike" spc="-1">
              <a:latin typeface="Arial"/>
            </a:endParaRPr>
          </a:p>
        </p:txBody>
      </p:sp>
      <p:sp>
        <p:nvSpPr>
          <p:cNvPr id="126" name="Прямоугольник 12"/>
          <p:cNvSpPr/>
          <p:nvPr/>
        </p:nvSpPr>
        <p:spPr>
          <a:xfrm>
            <a:off x="6779266" y="2389140"/>
            <a:ext cx="140760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1800" b="1" strike="noStrike" spc="-1">
                <a:solidFill>
                  <a:srgbClr val="002060"/>
                </a:solidFill>
                <a:latin typeface="Times New Roman"/>
                <a:ea typeface="DejaVu Sans"/>
              </a:rPr>
              <a:t>Radiation Genetics</a:t>
            </a:r>
            <a:endParaRPr lang="en-US" sz="1800" b="0" strike="noStrike" spc="-1">
              <a:latin typeface="Arial"/>
            </a:endParaRPr>
          </a:p>
        </p:txBody>
      </p:sp>
      <p:sp>
        <p:nvSpPr>
          <p:cNvPr id="127" name="Прямоугольник 14"/>
          <p:cNvSpPr/>
          <p:nvPr/>
        </p:nvSpPr>
        <p:spPr>
          <a:xfrm>
            <a:off x="6885826" y="4092300"/>
            <a:ext cx="15170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1800" b="1" strike="noStrike" spc="-1">
                <a:solidFill>
                  <a:srgbClr val="002060"/>
                </a:solidFill>
                <a:latin typeface="Times New Roman"/>
                <a:ea typeface="DejaVu Sans"/>
              </a:rPr>
              <a:t>Radiation Cytogenetics</a:t>
            </a:r>
            <a:endParaRPr lang="en-US" sz="1800" b="0" strike="noStrike" spc="-1">
              <a:latin typeface="Arial"/>
            </a:endParaRPr>
          </a:p>
        </p:txBody>
      </p:sp>
      <p:sp>
        <p:nvSpPr>
          <p:cNvPr id="128" name="Прямоугольник 15"/>
          <p:cNvSpPr/>
          <p:nvPr/>
        </p:nvSpPr>
        <p:spPr>
          <a:xfrm>
            <a:off x="8617207" y="670500"/>
            <a:ext cx="15386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1800" b="1" strike="noStrike" spc="-1">
                <a:solidFill>
                  <a:srgbClr val="002060"/>
                </a:solidFill>
                <a:latin typeface="Times New Roman"/>
                <a:ea typeface="DejaVu Sans"/>
              </a:rPr>
              <a:t>Clinical Radiobiology</a:t>
            </a:r>
            <a:endParaRPr lang="en-US" sz="1800" b="0" strike="noStrike" spc="-1">
              <a:latin typeface="Arial"/>
            </a:endParaRPr>
          </a:p>
        </p:txBody>
      </p:sp>
      <p:sp>
        <p:nvSpPr>
          <p:cNvPr id="129" name="Прямоугольник 16"/>
          <p:cNvSpPr/>
          <p:nvPr/>
        </p:nvSpPr>
        <p:spPr>
          <a:xfrm>
            <a:off x="8501647" y="2411460"/>
            <a:ext cx="17384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1800" b="1" strike="noStrike" spc="-1">
                <a:solidFill>
                  <a:srgbClr val="002060"/>
                </a:solidFill>
                <a:latin typeface="Times New Roman"/>
                <a:ea typeface="DejaVu Sans"/>
              </a:rPr>
              <a:t>Radiation Physiology</a:t>
            </a:r>
            <a:endParaRPr lang="en-US" sz="1800" b="0" strike="noStrike" spc="-1">
              <a:latin typeface="Arial"/>
            </a:endParaRPr>
          </a:p>
        </p:txBody>
      </p:sp>
      <p:sp>
        <p:nvSpPr>
          <p:cNvPr id="130" name="Прямоугольник 17"/>
          <p:cNvSpPr/>
          <p:nvPr/>
        </p:nvSpPr>
        <p:spPr>
          <a:xfrm>
            <a:off x="8586247" y="4132260"/>
            <a:ext cx="15692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1800" b="1" strike="noStrike" spc="-1">
                <a:solidFill>
                  <a:srgbClr val="002060"/>
                </a:solidFill>
                <a:latin typeface="Times New Roman"/>
                <a:ea typeface="DejaVu Sans"/>
              </a:rPr>
              <a:t>Radiation Neuroscience</a:t>
            </a:r>
            <a:endParaRPr lang="en-US" sz="1800" b="0" strike="noStrike" spc="-1">
              <a:latin typeface="Arial"/>
            </a:endParaRPr>
          </a:p>
        </p:txBody>
      </p:sp>
      <p:sp>
        <p:nvSpPr>
          <p:cNvPr id="131" name="Прямоугольник 18"/>
          <p:cNvSpPr/>
          <p:nvPr/>
        </p:nvSpPr>
        <p:spPr>
          <a:xfrm>
            <a:off x="10240087" y="2438240"/>
            <a:ext cx="15775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1800" b="1" strike="noStrike" spc="-1" dirty="0">
                <a:solidFill>
                  <a:srgbClr val="002060"/>
                </a:solidFill>
                <a:latin typeface="Times New Roman"/>
                <a:ea typeface="DejaVu Sans"/>
              </a:rPr>
              <a:t>Radiation Protection</a:t>
            </a:r>
            <a:endParaRPr lang="en-US" sz="1800" b="0" strike="noStrike" spc="-1" dirty="0">
              <a:latin typeface="Arial"/>
            </a:endParaRPr>
          </a:p>
        </p:txBody>
      </p:sp>
      <p:sp>
        <p:nvSpPr>
          <p:cNvPr id="132" name="Прямоугольник 19"/>
          <p:cNvSpPr/>
          <p:nvPr/>
        </p:nvSpPr>
        <p:spPr>
          <a:xfrm>
            <a:off x="10283647" y="4264740"/>
            <a:ext cx="1605240" cy="3639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US" sz="1800" b="1" strike="noStrike" spc="-1">
                <a:solidFill>
                  <a:srgbClr val="002060"/>
                </a:solidFill>
                <a:latin typeface="Times New Roman"/>
                <a:ea typeface="DejaVu Sans"/>
              </a:rPr>
              <a:t>Astrobiology</a:t>
            </a:r>
            <a:endParaRPr lang="en-US" sz="1800" b="0" strike="noStrike" spc="-1">
              <a:latin typeface="Arial"/>
            </a:endParaRPr>
          </a:p>
        </p:txBody>
      </p:sp>
      <p:sp>
        <p:nvSpPr>
          <p:cNvPr id="133" name="Прямоугольник 20"/>
          <p:cNvSpPr/>
          <p:nvPr/>
        </p:nvSpPr>
        <p:spPr>
          <a:xfrm>
            <a:off x="10137127" y="677700"/>
            <a:ext cx="181944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tabLst>
                <a:tab pos="0" algn="l"/>
              </a:tabLst>
            </a:pPr>
            <a:r>
              <a:rPr lang="en-US" sz="1800" b="1" strike="noStrike" spc="-1">
                <a:solidFill>
                  <a:srgbClr val="002060"/>
                </a:solidFill>
                <a:latin typeface="Times New Roman"/>
                <a:ea typeface="DejaVu Sans"/>
              </a:rPr>
              <a:t>Mathematical Modeling</a:t>
            </a:r>
            <a:endParaRPr lang="en-US" sz="1800" b="0" strike="noStrike" spc="-1">
              <a:latin typeface="Arial"/>
            </a:endParaRPr>
          </a:p>
        </p:txBody>
      </p:sp>
      <p:pic>
        <p:nvPicPr>
          <p:cNvPr id="134" name="Рисунок 3"/>
          <p:cNvPicPr/>
          <p:nvPr/>
        </p:nvPicPr>
        <p:blipFill>
          <a:blip r:embed="rId4"/>
          <a:stretch/>
        </p:blipFill>
        <p:spPr>
          <a:xfrm>
            <a:off x="8736007" y="3121020"/>
            <a:ext cx="1379880" cy="970200"/>
          </a:xfrm>
          <a:prstGeom prst="rect">
            <a:avLst/>
          </a:prstGeom>
          <a:ln w="0">
            <a:noFill/>
          </a:ln>
        </p:spPr>
      </p:pic>
      <p:pic>
        <p:nvPicPr>
          <p:cNvPr id="135" name="Рисунок 5"/>
          <p:cNvPicPr/>
          <p:nvPr/>
        </p:nvPicPr>
        <p:blipFill>
          <a:blip r:embed="rId5"/>
          <a:stretch/>
        </p:blipFill>
        <p:spPr>
          <a:xfrm>
            <a:off x="10365007" y="4756860"/>
            <a:ext cx="1461960" cy="1023120"/>
          </a:xfrm>
          <a:prstGeom prst="rect">
            <a:avLst/>
          </a:prstGeom>
          <a:ln w="0">
            <a:noFill/>
          </a:ln>
        </p:spPr>
      </p:pic>
      <p:pic>
        <p:nvPicPr>
          <p:cNvPr id="136" name="Рисунок 21"/>
          <p:cNvPicPr/>
          <p:nvPr/>
        </p:nvPicPr>
        <p:blipFill>
          <a:blip r:embed="rId6"/>
          <a:stretch/>
        </p:blipFill>
        <p:spPr>
          <a:xfrm>
            <a:off x="6935506" y="3085380"/>
            <a:ext cx="1311120" cy="938520"/>
          </a:xfrm>
          <a:prstGeom prst="rect">
            <a:avLst/>
          </a:prstGeom>
          <a:ln w="0">
            <a:noFill/>
          </a:ln>
        </p:spPr>
      </p:pic>
      <p:pic>
        <p:nvPicPr>
          <p:cNvPr id="137" name="Рисунок 22"/>
          <p:cNvPicPr/>
          <p:nvPr/>
        </p:nvPicPr>
        <p:blipFill>
          <a:blip r:embed="rId7"/>
          <a:stretch/>
        </p:blipFill>
        <p:spPr>
          <a:xfrm>
            <a:off x="8736007" y="1376100"/>
            <a:ext cx="1316160" cy="946800"/>
          </a:xfrm>
          <a:prstGeom prst="rect">
            <a:avLst/>
          </a:prstGeom>
          <a:ln w="0">
            <a:noFill/>
          </a:ln>
        </p:spPr>
      </p:pic>
      <p:pic>
        <p:nvPicPr>
          <p:cNvPr id="138" name="Рисунок 23"/>
          <p:cNvPicPr/>
          <p:nvPr/>
        </p:nvPicPr>
        <p:blipFill>
          <a:blip r:embed="rId8"/>
          <a:stretch/>
        </p:blipFill>
        <p:spPr>
          <a:xfrm>
            <a:off x="8740687" y="4815540"/>
            <a:ext cx="1330200" cy="964440"/>
          </a:xfrm>
          <a:prstGeom prst="rect">
            <a:avLst/>
          </a:prstGeom>
          <a:ln w="0">
            <a:noFill/>
          </a:ln>
        </p:spPr>
      </p:pic>
      <p:pic>
        <p:nvPicPr>
          <p:cNvPr id="139" name="Picture 2"/>
          <p:cNvPicPr/>
          <p:nvPr/>
        </p:nvPicPr>
        <p:blipFill>
          <a:blip r:embed="rId9"/>
          <a:stretch/>
        </p:blipFill>
        <p:spPr>
          <a:xfrm>
            <a:off x="10331527" y="3151800"/>
            <a:ext cx="1495440" cy="934920"/>
          </a:xfrm>
          <a:prstGeom prst="rect">
            <a:avLst/>
          </a:prstGeom>
          <a:ln w="9525">
            <a:noFill/>
          </a:ln>
        </p:spPr>
      </p:pic>
      <p:pic>
        <p:nvPicPr>
          <p:cNvPr id="140" name="Picture 5"/>
          <p:cNvPicPr/>
          <p:nvPr/>
        </p:nvPicPr>
        <p:blipFill>
          <a:blip r:embed="rId10"/>
          <a:stretch/>
        </p:blipFill>
        <p:spPr>
          <a:xfrm>
            <a:off x="6956026" y="1376100"/>
            <a:ext cx="1244880" cy="935640"/>
          </a:xfrm>
          <a:prstGeom prst="rect">
            <a:avLst/>
          </a:prstGeom>
          <a:ln w="9525">
            <a:noFill/>
          </a:ln>
        </p:spPr>
      </p:pic>
      <p:pic>
        <p:nvPicPr>
          <p:cNvPr id="141" name="Рисунок 29"/>
          <p:cNvPicPr/>
          <p:nvPr/>
        </p:nvPicPr>
        <p:blipFill>
          <a:blip r:embed="rId11"/>
          <a:stretch/>
        </p:blipFill>
        <p:spPr>
          <a:xfrm>
            <a:off x="10404257" y="1373580"/>
            <a:ext cx="1383459" cy="940680"/>
          </a:xfrm>
          <a:prstGeom prst="rect">
            <a:avLst/>
          </a:prstGeom>
          <a:ln w="0">
            <a:noFill/>
          </a:ln>
        </p:spPr>
      </p:pic>
      <p:pic>
        <p:nvPicPr>
          <p:cNvPr id="142" name="Рисунок 31"/>
          <p:cNvPicPr/>
          <p:nvPr/>
        </p:nvPicPr>
        <p:blipFill>
          <a:blip r:embed="rId12"/>
          <a:srcRect r="42870" b="61306"/>
          <a:stretch/>
        </p:blipFill>
        <p:spPr>
          <a:xfrm>
            <a:off x="6944866" y="4763340"/>
            <a:ext cx="1386000" cy="978840"/>
          </a:xfrm>
          <a:prstGeom prst="rect">
            <a:avLst/>
          </a:prstGeom>
          <a:ln w="0">
            <a:noFill/>
          </a:ln>
        </p:spPr>
      </p:pic>
      <p:sp>
        <p:nvSpPr>
          <p:cNvPr id="24" name="Прямоугольник 2">
            <a:extLst>
              <a:ext uri="{FF2B5EF4-FFF2-40B4-BE49-F238E27FC236}">
                <a16:creationId xmlns:a16="http://schemas.microsoft.com/office/drawing/2014/main" id="{97177B8E-03DD-ED47-9D50-C33081B35BDB}"/>
              </a:ext>
            </a:extLst>
          </p:cNvPr>
          <p:cNvSpPr/>
          <p:nvPr/>
        </p:nvSpPr>
        <p:spPr>
          <a:xfrm>
            <a:off x="130408" y="1754033"/>
            <a:ext cx="6627727" cy="481524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just">
              <a:lnSpc>
                <a:spcPct val="100000"/>
              </a:lnSpc>
              <a:spcAft>
                <a:spcPts val="600"/>
              </a:spcAft>
              <a:buNone/>
              <a:tabLst>
                <a:tab pos="0" algn="l"/>
              </a:tabLst>
            </a:pPr>
            <a:r>
              <a:rPr lang="en-US" sz="1600" b="1" strike="noStrike" spc="-1" dirty="0">
                <a:solidFill>
                  <a:srgbClr val="C00000"/>
                </a:solidFill>
                <a:ea typeface="DejaVu Sans"/>
              </a:rPr>
              <a:t>Expected </a:t>
            </a:r>
            <a:r>
              <a:rPr lang="en-US" sz="1600" b="1" spc="-1" dirty="0">
                <a:solidFill>
                  <a:srgbClr val="C00000"/>
                </a:solidFill>
                <a:ea typeface="DejaVu Sans"/>
              </a:rPr>
              <a:t>in 2030:</a:t>
            </a:r>
            <a:endParaRPr lang="en-US" sz="1600" b="1" strike="noStrike" spc="-1" dirty="0">
              <a:solidFill>
                <a:srgbClr val="C00000"/>
              </a:solidFill>
            </a:endParaRPr>
          </a:p>
          <a:p>
            <a:pPr indent="-343080" algn="just">
              <a:lnSpc>
                <a:spcPct val="100000"/>
              </a:lnSpc>
              <a:spcAft>
                <a:spcPts val="600"/>
              </a:spcAft>
              <a:buClr>
                <a:srgbClr val="002060"/>
              </a:buClr>
              <a:buFont typeface="Arial"/>
              <a:buChar char="•"/>
              <a:tabLst>
                <a:tab pos="0" algn="l"/>
              </a:tabLst>
            </a:pPr>
            <a:r>
              <a:rPr lang="en-US" sz="1600" b="1" strike="noStrike" spc="-1" dirty="0">
                <a:solidFill>
                  <a:srgbClr val="C00000"/>
                </a:solidFill>
                <a:ea typeface="DejaVu Sans"/>
              </a:rPr>
              <a:t>New fundamental data on molecular, tissue and organismal effects of radiations with different physical characteristics </a:t>
            </a:r>
            <a:endParaRPr lang="en-US" sz="1600" b="1" strike="noStrike" spc="-1" dirty="0">
              <a:solidFill>
                <a:srgbClr val="C00000"/>
              </a:solidFill>
            </a:endParaRPr>
          </a:p>
          <a:p>
            <a:pPr indent="-343080" algn="just">
              <a:lnSpc>
                <a:spcPct val="100000"/>
              </a:lnSpc>
              <a:spcAft>
                <a:spcPts val="600"/>
              </a:spcAft>
              <a:buClr>
                <a:srgbClr val="002060"/>
              </a:buClr>
              <a:buFont typeface="Arial"/>
              <a:buChar char="•"/>
              <a:tabLst>
                <a:tab pos="0" algn="l"/>
              </a:tabLst>
            </a:pPr>
            <a:r>
              <a:rPr lang="en-US" sz="1600" b="1" strike="noStrike" spc="-1" dirty="0">
                <a:solidFill>
                  <a:srgbClr val="C00000"/>
                </a:solidFill>
                <a:ea typeface="DejaVu Sans"/>
              </a:rPr>
              <a:t>Understanding the mechanisms of radiation brain damage and brain diseases</a:t>
            </a:r>
            <a:endParaRPr lang="en-US" sz="1600" b="1" strike="noStrike" spc="-1" dirty="0">
              <a:solidFill>
                <a:srgbClr val="C00000"/>
              </a:solidFill>
            </a:endParaRPr>
          </a:p>
          <a:p>
            <a:pPr indent="-343080" algn="just">
              <a:lnSpc>
                <a:spcPct val="100000"/>
              </a:lnSpc>
              <a:spcAft>
                <a:spcPts val="600"/>
              </a:spcAft>
              <a:buClr>
                <a:srgbClr val="002060"/>
              </a:buClr>
              <a:buFont typeface="Arial"/>
              <a:buChar char="•"/>
              <a:tabLst>
                <a:tab pos="0" algn="l"/>
              </a:tabLst>
            </a:pPr>
            <a:r>
              <a:rPr lang="en-US" sz="1600" b="1" strike="noStrike" spc="-1" dirty="0">
                <a:solidFill>
                  <a:srgbClr val="C00000"/>
                </a:solidFill>
                <a:ea typeface="DejaVu Sans"/>
              </a:rPr>
              <a:t>Estimation of radiation risks for astronauts during the interplanetary space travel</a:t>
            </a:r>
            <a:endParaRPr lang="en-US" sz="1600" b="1" strike="noStrike" spc="-1" dirty="0">
              <a:solidFill>
                <a:srgbClr val="C00000"/>
              </a:solidFill>
            </a:endParaRPr>
          </a:p>
          <a:p>
            <a:pPr indent="-343080" algn="just">
              <a:lnSpc>
                <a:spcPct val="100000"/>
              </a:lnSpc>
              <a:spcAft>
                <a:spcPts val="600"/>
              </a:spcAft>
              <a:buClr>
                <a:srgbClr val="002060"/>
              </a:buClr>
              <a:buFont typeface="Arial"/>
              <a:buChar char="•"/>
              <a:tabLst>
                <a:tab pos="0" algn="l"/>
              </a:tabLst>
            </a:pPr>
            <a:r>
              <a:rPr lang="en-US" sz="1600" b="1" strike="noStrike" spc="-1" dirty="0">
                <a:solidFill>
                  <a:srgbClr val="C00000"/>
                </a:solidFill>
                <a:ea typeface="DejaVu Sans"/>
              </a:rPr>
              <a:t>Development of new methods to increase the efficiency of particle and radionuclide therapy of cancer</a:t>
            </a:r>
            <a:endParaRPr lang="en-US" sz="1600" b="1" strike="noStrike" spc="-1" dirty="0">
              <a:solidFill>
                <a:srgbClr val="C00000"/>
              </a:solidFill>
            </a:endParaRPr>
          </a:p>
          <a:p>
            <a:pPr indent="-343080" algn="just">
              <a:lnSpc>
                <a:spcPct val="100000"/>
              </a:lnSpc>
              <a:spcAft>
                <a:spcPts val="600"/>
              </a:spcAft>
              <a:buClr>
                <a:srgbClr val="002060"/>
              </a:buClr>
              <a:buFont typeface="Arial"/>
              <a:buChar char="•"/>
              <a:tabLst>
                <a:tab pos="0" algn="l"/>
              </a:tabLst>
            </a:pPr>
            <a:r>
              <a:rPr lang="en-US" sz="1600" b="1" strike="noStrike" spc="-1" dirty="0">
                <a:solidFill>
                  <a:srgbClr val="C00000"/>
                </a:solidFill>
                <a:ea typeface="DejaVu Sans"/>
              </a:rPr>
              <a:t>Understanding of prebiotic synthesis pathways, search of life traces in space</a:t>
            </a:r>
            <a:endParaRPr lang="en-US" sz="1600" b="1" strike="noStrike" spc="-1" dirty="0">
              <a:solidFill>
                <a:srgbClr val="C00000"/>
              </a:solidFill>
            </a:endParaRPr>
          </a:p>
          <a:p>
            <a:pPr indent="-343080" algn="just">
              <a:lnSpc>
                <a:spcPct val="100000"/>
              </a:lnSpc>
              <a:spcAft>
                <a:spcPts val="600"/>
              </a:spcAft>
              <a:buClr>
                <a:srgbClr val="002060"/>
              </a:buClr>
              <a:buFont typeface="Arial"/>
              <a:buChar char="•"/>
              <a:tabLst>
                <a:tab pos="0" algn="l"/>
              </a:tabLst>
            </a:pPr>
            <a:r>
              <a:rPr lang="en-US" sz="1600" b="1" strike="noStrike" spc="-1" dirty="0">
                <a:solidFill>
                  <a:srgbClr val="C00000"/>
                </a:solidFill>
                <a:ea typeface="DejaVu Sans"/>
              </a:rPr>
              <a:t>New mathematical models and computation approaches for radiobiology, bioinformatics and medicine</a:t>
            </a:r>
            <a:endParaRPr lang="en-US" sz="1600" b="1" strike="noStrike" spc="-1" dirty="0">
              <a:solidFill>
                <a:srgbClr val="C00000"/>
              </a:solidFill>
            </a:endParaRPr>
          </a:p>
          <a:p>
            <a:pPr indent="-343080" algn="just">
              <a:lnSpc>
                <a:spcPct val="100000"/>
              </a:lnSpc>
              <a:spcAft>
                <a:spcPts val="600"/>
              </a:spcAft>
              <a:buClr>
                <a:srgbClr val="002060"/>
              </a:buClr>
              <a:buFont typeface="Arial"/>
              <a:buChar char="•"/>
              <a:tabLst>
                <a:tab pos="0" algn="l"/>
              </a:tabLst>
            </a:pPr>
            <a:r>
              <a:rPr lang="en-US" sz="1600" b="1" strike="noStrike" spc="-1" dirty="0">
                <a:solidFill>
                  <a:srgbClr val="C00000"/>
                </a:solidFill>
                <a:ea typeface="DejaVu Sans"/>
              </a:rPr>
              <a:t>Development of new research protocols involving: omics-technologies, super-resolution bio-imaging, new irradiation setups, automated biological data processing with machine learning</a:t>
            </a:r>
            <a:endParaRPr lang="en-US" sz="1600" b="1" strike="noStrike" spc="-1" dirty="0">
              <a:solidFill>
                <a:srgbClr val="C00000"/>
              </a:solidFill>
            </a:endParaRPr>
          </a:p>
        </p:txBody>
      </p:sp>
    </p:spTree>
    <p:extLst>
      <p:ext uri="{BB962C8B-B14F-4D97-AF65-F5344CB8AC3E}">
        <p14:creationId xmlns:p14="http://schemas.microsoft.com/office/powerpoint/2010/main" val="25097127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 name="CustomShape 1"/>
          <p:cNvSpPr/>
          <p:nvPr/>
        </p:nvSpPr>
        <p:spPr>
          <a:xfrm>
            <a:off x="510988" y="90360"/>
            <a:ext cx="10766612" cy="580413"/>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algn="ctr">
              <a:lnSpc>
                <a:spcPct val="100000"/>
              </a:lnSpc>
              <a:buNone/>
            </a:pPr>
            <a:r>
              <a:rPr lang="en-US" sz="3200" b="1" strike="noStrike" spc="-1" dirty="0">
                <a:solidFill>
                  <a:srgbClr val="002060"/>
                </a:solidFill>
                <a:ea typeface="DejaVu Sans"/>
              </a:rPr>
              <a:t>World </a:t>
            </a:r>
            <a:r>
              <a:rPr lang="en-US" sz="3200" b="1" spc="-1" dirty="0">
                <a:solidFill>
                  <a:srgbClr val="002060"/>
                </a:solidFill>
              </a:rPr>
              <a:t>landscape. Research trends in radiobiology</a:t>
            </a:r>
            <a:endParaRPr lang="en-US" sz="3200" b="0" strike="noStrike" spc="-1" dirty="0"/>
          </a:p>
        </p:txBody>
      </p:sp>
      <p:sp>
        <p:nvSpPr>
          <p:cNvPr id="177" name="Прямоугольник 4"/>
          <p:cNvSpPr/>
          <p:nvPr/>
        </p:nvSpPr>
        <p:spPr>
          <a:xfrm>
            <a:off x="139595" y="2383779"/>
            <a:ext cx="5184720" cy="30917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US" sz="1800" b="1" strike="noStrike" spc="-1" dirty="0">
                <a:solidFill>
                  <a:srgbClr val="002060"/>
                </a:solidFill>
                <a:ea typeface="DejaVu Sans"/>
              </a:rPr>
              <a:t>JINR advantages</a:t>
            </a:r>
            <a:endParaRPr lang="en-US" sz="1800" b="0" strike="noStrike" spc="-1" dirty="0"/>
          </a:p>
          <a:p>
            <a:pPr>
              <a:lnSpc>
                <a:spcPct val="100000"/>
              </a:lnSpc>
              <a:buNone/>
              <a:tabLst>
                <a:tab pos="0" algn="l"/>
              </a:tabLst>
            </a:pPr>
            <a:endParaRPr lang="en-US" sz="1800" b="0" strike="noStrike" spc="-1" dirty="0"/>
          </a:p>
          <a:p>
            <a:pPr marL="285840" indent="-285840">
              <a:lnSpc>
                <a:spcPct val="100000"/>
              </a:lnSpc>
              <a:spcAft>
                <a:spcPts val="601"/>
              </a:spcAft>
              <a:buClr>
                <a:srgbClr val="002060"/>
              </a:buClr>
              <a:buFont typeface="Arial"/>
              <a:buChar char="•"/>
              <a:tabLst>
                <a:tab pos="0" algn="l"/>
              </a:tabLst>
            </a:pPr>
            <a:r>
              <a:rPr lang="en-US" sz="1800" b="0" strike="noStrike" spc="-1" dirty="0">
                <a:solidFill>
                  <a:srgbClr val="002060"/>
                </a:solidFill>
                <a:ea typeface="DejaVu Sans"/>
              </a:rPr>
              <a:t>Multiple radiation sources with applied channels (protons, neutrons, heavy ions, radionuclides)</a:t>
            </a:r>
            <a:endParaRPr lang="en-US" sz="1800" b="0" strike="noStrike" spc="-1" dirty="0"/>
          </a:p>
          <a:p>
            <a:pPr marL="285840" indent="-285840">
              <a:lnSpc>
                <a:spcPct val="100000"/>
              </a:lnSpc>
              <a:spcAft>
                <a:spcPts val="601"/>
              </a:spcAft>
              <a:buClr>
                <a:srgbClr val="002060"/>
              </a:buClr>
              <a:buFont typeface="Arial"/>
              <a:buChar char="•"/>
              <a:tabLst>
                <a:tab pos="0" algn="l"/>
              </a:tabLst>
            </a:pPr>
            <a:r>
              <a:rPr lang="en-US" sz="1800" b="0" strike="noStrike" spc="-1" dirty="0">
                <a:solidFill>
                  <a:srgbClr val="002060"/>
                </a:solidFill>
                <a:ea typeface="DejaVu Sans"/>
              </a:rPr>
              <a:t>Specialized Laboratory and team of specialists</a:t>
            </a:r>
            <a:endParaRPr lang="en-US" sz="1800" b="0" strike="noStrike" spc="-1" dirty="0"/>
          </a:p>
          <a:p>
            <a:pPr marL="285840" indent="-285840">
              <a:lnSpc>
                <a:spcPct val="100000"/>
              </a:lnSpc>
              <a:spcAft>
                <a:spcPts val="601"/>
              </a:spcAft>
              <a:buClr>
                <a:srgbClr val="002060"/>
              </a:buClr>
              <a:buFont typeface="Arial"/>
              <a:buChar char="•"/>
              <a:tabLst>
                <a:tab pos="0" algn="l"/>
              </a:tabLst>
            </a:pPr>
            <a:r>
              <a:rPr lang="en-US" sz="1800" b="0" strike="noStrike" spc="-1" dirty="0">
                <a:solidFill>
                  <a:srgbClr val="002060"/>
                </a:solidFill>
                <a:ea typeface="DejaVu Sans"/>
              </a:rPr>
              <a:t>Infrastructure for large scale animal research including primates</a:t>
            </a:r>
            <a:endParaRPr lang="en-US" sz="1800" b="0" strike="noStrike" spc="-1" dirty="0"/>
          </a:p>
          <a:p>
            <a:pPr marL="285840" indent="-285840">
              <a:lnSpc>
                <a:spcPct val="100000"/>
              </a:lnSpc>
              <a:spcAft>
                <a:spcPts val="601"/>
              </a:spcAft>
              <a:buClr>
                <a:srgbClr val="002060"/>
              </a:buClr>
              <a:buFont typeface="Arial"/>
              <a:buChar char="•"/>
              <a:tabLst>
                <a:tab pos="0" algn="l"/>
              </a:tabLst>
            </a:pPr>
            <a:r>
              <a:rPr lang="en-US" sz="1800" b="0" strike="noStrike" spc="-1" dirty="0">
                <a:solidFill>
                  <a:srgbClr val="002060"/>
                </a:solidFill>
                <a:ea typeface="DejaVu Sans"/>
              </a:rPr>
              <a:t>Member of International Biophysics Collaboration</a:t>
            </a:r>
            <a:endParaRPr lang="en-US" sz="1800" b="0" strike="noStrike" spc="-1" dirty="0"/>
          </a:p>
        </p:txBody>
      </p:sp>
      <p:sp>
        <p:nvSpPr>
          <p:cNvPr id="178" name="Прямоугольник 5"/>
          <p:cNvSpPr/>
          <p:nvPr/>
        </p:nvSpPr>
        <p:spPr>
          <a:xfrm>
            <a:off x="5387788" y="2145942"/>
            <a:ext cx="6580094" cy="424586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tabLst>
                <a:tab pos="0" algn="l"/>
              </a:tabLst>
            </a:pPr>
            <a:r>
              <a:rPr lang="en-US" sz="1800" b="1" strike="noStrike" spc="-1" dirty="0">
                <a:solidFill>
                  <a:srgbClr val="7030A0"/>
                </a:solidFill>
                <a:ea typeface="DejaVu Sans"/>
              </a:rPr>
              <a:t>Leading accelerator centers with biomedical programs:</a:t>
            </a:r>
            <a:endParaRPr lang="en-US" sz="1800" b="0" strike="noStrike" spc="-1" dirty="0">
              <a:solidFill>
                <a:srgbClr val="7030A0"/>
              </a:solidFill>
            </a:endParaRPr>
          </a:p>
          <a:p>
            <a:pPr>
              <a:lnSpc>
                <a:spcPct val="100000"/>
              </a:lnSpc>
              <a:buNone/>
              <a:tabLst>
                <a:tab pos="0" algn="l"/>
              </a:tabLst>
            </a:pPr>
            <a:endParaRPr lang="en-US" sz="1800" b="0" strike="noStrike" spc="-1" dirty="0">
              <a:solidFill>
                <a:srgbClr val="7030A0"/>
              </a:solidFill>
            </a:endParaRPr>
          </a:p>
          <a:p>
            <a:pPr>
              <a:lnSpc>
                <a:spcPct val="100000"/>
              </a:lnSpc>
              <a:buNone/>
              <a:tabLst>
                <a:tab pos="0" algn="l"/>
              </a:tabLst>
            </a:pPr>
            <a:r>
              <a:rPr lang="en-US" sz="1800" b="0" i="1" strike="noStrike" spc="-1" dirty="0">
                <a:solidFill>
                  <a:srgbClr val="7030A0"/>
                </a:solidFill>
                <a:ea typeface="DejaVu Sans"/>
              </a:rPr>
              <a:t>in operation:</a:t>
            </a:r>
            <a:endParaRPr lang="en-US" sz="1800" b="0" strike="noStrike" spc="-1" dirty="0">
              <a:solidFill>
                <a:srgbClr val="7030A0"/>
              </a:solidFill>
            </a:endParaRPr>
          </a:p>
          <a:p>
            <a:pPr>
              <a:lnSpc>
                <a:spcPct val="100000"/>
              </a:lnSpc>
              <a:buNone/>
              <a:tabLst>
                <a:tab pos="0" algn="l"/>
              </a:tabLst>
            </a:pPr>
            <a:r>
              <a:rPr lang="en-US" sz="1800" b="0" strike="noStrike" spc="-1" dirty="0">
                <a:solidFill>
                  <a:srgbClr val="7030A0"/>
                </a:solidFill>
                <a:ea typeface="DejaVu Sans"/>
              </a:rPr>
              <a:t>Germany:	GSI (protons, heavy ions)</a:t>
            </a:r>
            <a:endParaRPr lang="en-US" sz="1800" b="0" strike="noStrike" spc="-1" dirty="0">
              <a:solidFill>
                <a:srgbClr val="7030A0"/>
              </a:solidFill>
            </a:endParaRPr>
          </a:p>
          <a:p>
            <a:pPr>
              <a:lnSpc>
                <a:spcPct val="100000"/>
              </a:lnSpc>
              <a:buNone/>
              <a:tabLst>
                <a:tab pos="0" algn="l"/>
              </a:tabLst>
            </a:pPr>
            <a:r>
              <a:rPr lang="en-US" sz="1800" b="0" strike="noStrike" spc="-1" dirty="0">
                <a:solidFill>
                  <a:srgbClr val="7030A0"/>
                </a:solidFill>
                <a:ea typeface="DejaVu Sans"/>
              </a:rPr>
              <a:t>France:		GANIL-SPIRAL2 (protons, heavy ions, 	</a:t>
            </a:r>
            <a:r>
              <a:rPr lang="en-US" spc="-1" dirty="0">
                <a:solidFill>
                  <a:srgbClr val="7030A0"/>
                </a:solidFill>
                <a:ea typeface="DejaVu Sans"/>
              </a:rPr>
              <a:t>                             </a:t>
            </a:r>
            <a:r>
              <a:rPr lang="en-US" sz="1800" b="0" strike="noStrike" spc="-1" dirty="0">
                <a:solidFill>
                  <a:srgbClr val="7030A0"/>
                </a:solidFill>
                <a:ea typeface="DejaVu Sans"/>
              </a:rPr>
              <a:t>neutrons, radionuclides)</a:t>
            </a:r>
            <a:endParaRPr lang="en-US" sz="1800" b="0" strike="noStrike" spc="-1" dirty="0">
              <a:solidFill>
                <a:srgbClr val="7030A0"/>
              </a:solidFill>
            </a:endParaRPr>
          </a:p>
          <a:p>
            <a:pPr>
              <a:lnSpc>
                <a:spcPct val="100000"/>
              </a:lnSpc>
              <a:buNone/>
              <a:tabLst>
                <a:tab pos="0" algn="l"/>
              </a:tabLst>
            </a:pPr>
            <a:r>
              <a:rPr lang="en-US" sz="1800" b="0" strike="noStrike" spc="-1" dirty="0">
                <a:solidFill>
                  <a:srgbClr val="7030A0"/>
                </a:solidFill>
                <a:ea typeface="DejaVu Sans"/>
              </a:rPr>
              <a:t>Italy:</a:t>
            </a:r>
            <a:r>
              <a:rPr lang="en-US" spc="-1" dirty="0">
                <a:solidFill>
                  <a:srgbClr val="7030A0"/>
                </a:solidFill>
                <a:ea typeface="DejaVu Sans"/>
              </a:rPr>
              <a:t> 		</a:t>
            </a:r>
            <a:r>
              <a:rPr lang="en-US" sz="1800" b="0" strike="noStrike" spc="-1" dirty="0">
                <a:solidFill>
                  <a:srgbClr val="7030A0"/>
                </a:solidFill>
                <a:ea typeface="DejaVu Sans"/>
              </a:rPr>
              <a:t>CNAO, LNS-INFN (protons, neutrons, </a:t>
            </a:r>
            <a:r>
              <a:rPr lang="en-US" spc="-1" dirty="0">
                <a:solidFill>
                  <a:srgbClr val="7030A0"/>
                </a:solidFill>
                <a:ea typeface="DejaVu Sans"/>
              </a:rPr>
              <a:t> 	                              </a:t>
            </a:r>
            <a:r>
              <a:rPr lang="en-US" sz="1800" b="0" strike="noStrike" spc="-1" dirty="0">
                <a:solidFill>
                  <a:srgbClr val="7030A0"/>
                </a:solidFill>
                <a:ea typeface="DejaVu Sans"/>
              </a:rPr>
              <a:t>heavy ions, radionuclides)</a:t>
            </a:r>
            <a:endParaRPr lang="en-US" sz="1800" b="0" strike="noStrike" spc="-1" dirty="0">
              <a:solidFill>
                <a:srgbClr val="7030A0"/>
              </a:solidFill>
            </a:endParaRPr>
          </a:p>
          <a:p>
            <a:pPr>
              <a:lnSpc>
                <a:spcPct val="100000"/>
              </a:lnSpc>
              <a:buNone/>
              <a:tabLst>
                <a:tab pos="0" algn="l"/>
              </a:tabLst>
            </a:pPr>
            <a:r>
              <a:rPr lang="en-US" sz="1800" b="0" strike="noStrike" spc="-1" dirty="0">
                <a:solidFill>
                  <a:srgbClr val="7030A0"/>
                </a:solidFill>
                <a:ea typeface="DejaVu Sans"/>
              </a:rPr>
              <a:t>Japan:		HIMAC (protons, heavy ions)</a:t>
            </a:r>
            <a:endParaRPr lang="en-US" sz="1800" b="0" strike="noStrike" spc="-1" dirty="0">
              <a:solidFill>
                <a:srgbClr val="7030A0"/>
              </a:solidFill>
            </a:endParaRPr>
          </a:p>
          <a:p>
            <a:pPr>
              <a:lnSpc>
                <a:spcPct val="100000"/>
              </a:lnSpc>
              <a:buNone/>
              <a:tabLst>
                <a:tab pos="0" algn="l"/>
              </a:tabLst>
            </a:pPr>
            <a:r>
              <a:rPr lang="en-US" sz="1800" b="0" strike="noStrike" spc="-1" dirty="0">
                <a:solidFill>
                  <a:srgbClr val="7030A0"/>
                </a:solidFill>
                <a:ea typeface="DejaVu Sans"/>
              </a:rPr>
              <a:t>South Africa:	</a:t>
            </a:r>
            <a:r>
              <a:rPr lang="en-US" sz="1800" b="0" strike="noStrike" spc="-1" dirty="0" err="1">
                <a:solidFill>
                  <a:srgbClr val="7030A0"/>
                </a:solidFill>
                <a:ea typeface="DejaVu Sans"/>
              </a:rPr>
              <a:t>iThemba</a:t>
            </a:r>
            <a:r>
              <a:rPr lang="en-US" sz="1800" b="0" strike="noStrike" spc="-1" dirty="0">
                <a:solidFill>
                  <a:srgbClr val="7030A0"/>
                </a:solidFill>
                <a:ea typeface="DejaVu Sans"/>
              </a:rPr>
              <a:t> (protons, neutrons, radionuclides)</a:t>
            </a:r>
            <a:endParaRPr lang="en-US" sz="1800" b="0" strike="noStrike" spc="-1" dirty="0">
              <a:solidFill>
                <a:srgbClr val="7030A0"/>
              </a:solidFill>
            </a:endParaRPr>
          </a:p>
          <a:p>
            <a:pPr>
              <a:lnSpc>
                <a:spcPct val="100000"/>
              </a:lnSpc>
              <a:buNone/>
              <a:tabLst>
                <a:tab pos="0" algn="l"/>
              </a:tabLst>
            </a:pPr>
            <a:r>
              <a:rPr lang="en-US" sz="1800" b="0" strike="noStrike" spc="-1" dirty="0">
                <a:solidFill>
                  <a:srgbClr val="7030A0"/>
                </a:solidFill>
                <a:ea typeface="DejaVu Sans"/>
              </a:rPr>
              <a:t>USA:		NSRL at BNL (heavy ions +cosmic spectrum)</a:t>
            </a:r>
            <a:endParaRPr lang="en-US" sz="1800" b="0" strike="noStrike" spc="-1" dirty="0">
              <a:solidFill>
                <a:srgbClr val="7030A0"/>
              </a:solidFill>
            </a:endParaRPr>
          </a:p>
          <a:p>
            <a:pPr>
              <a:lnSpc>
                <a:spcPct val="100000"/>
              </a:lnSpc>
              <a:buNone/>
              <a:tabLst>
                <a:tab pos="0" algn="l"/>
              </a:tabLst>
            </a:pPr>
            <a:endParaRPr lang="en-US" sz="1800" b="0" strike="noStrike" spc="-1" dirty="0">
              <a:solidFill>
                <a:srgbClr val="7030A0"/>
              </a:solidFill>
            </a:endParaRPr>
          </a:p>
          <a:p>
            <a:pPr>
              <a:lnSpc>
                <a:spcPct val="100000"/>
              </a:lnSpc>
              <a:buNone/>
              <a:tabLst>
                <a:tab pos="0" algn="l"/>
              </a:tabLst>
            </a:pPr>
            <a:r>
              <a:rPr lang="en-US" sz="1800" b="0" i="1" strike="noStrike" spc="-1" dirty="0">
                <a:solidFill>
                  <a:srgbClr val="7030A0"/>
                </a:solidFill>
                <a:ea typeface="DejaVu Sans"/>
              </a:rPr>
              <a:t>under construction:</a:t>
            </a:r>
            <a:endParaRPr lang="en-US" sz="1800" b="0" strike="noStrike" spc="-1" dirty="0">
              <a:solidFill>
                <a:srgbClr val="7030A0"/>
              </a:solidFill>
            </a:endParaRPr>
          </a:p>
          <a:p>
            <a:pPr>
              <a:lnSpc>
                <a:spcPct val="100000"/>
              </a:lnSpc>
              <a:buNone/>
              <a:tabLst>
                <a:tab pos="0" algn="l"/>
              </a:tabLst>
            </a:pPr>
            <a:r>
              <a:rPr lang="en-US" sz="1800" b="0" strike="noStrike" spc="-1" dirty="0">
                <a:solidFill>
                  <a:srgbClr val="7030A0"/>
                </a:solidFill>
                <a:ea typeface="DejaVu Sans"/>
              </a:rPr>
              <a:t>FAIR (Germany), FRIB (USA), RAON (Korea), HIAF (China)</a:t>
            </a:r>
            <a:endParaRPr lang="en-US" sz="1800" b="0" strike="noStrike" spc="-1" dirty="0">
              <a:solidFill>
                <a:srgbClr val="7030A0"/>
              </a:solidFill>
            </a:endParaRPr>
          </a:p>
          <a:p>
            <a:pPr>
              <a:lnSpc>
                <a:spcPct val="100000"/>
              </a:lnSpc>
              <a:buNone/>
              <a:tabLst>
                <a:tab pos="0" algn="l"/>
              </a:tabLst>
            </a:pPr>
            <a:r>
              <a:rPr lang="en-US" sz="1800" b="0" strike="noStrike" spc="-1" dirty="0">
                <a:solidFill>
                  <a:srgbClr val="7030A0"/>
                </a:solidFill>
                <a:ea typeface="DejaVu Sans"/>
              </a:rPr>
              <a:t>ELI (Europe), </a:t>
            </a:r>
            <a:r>
              <a:rPr lang="en-US" sz="1800" b="0" strike="noStrike" spc="-1" dirty="0" err="1">
                <a:solidFill>
                  <a:srgbClr val="7030A0"/>
                </a:solidFill>
                <a:ea typeface="DejaVu Sans"/>
              </a:rPr>
              <a:t>LhARA</a:t>
            </a:r>
            <a:r>
              <a:rPr lang="en-US" sz="1800" b="0" strike="noStrike" spc="-1" dirty="0">
                <a:solidFill>
                  <a:srgbClr val="7030A0"/>
                </a:solidFill>
                <a:ea typeface="DejaVu Sans"/>
              </a:rPr>
              <a:t> (UK)</a:t>
            </a:r>
            <a:endParaRPr lang="en-US" sz="1800" b="0" strike="noStrike" spc="-1" dirty="0">
              <a:solidFill>
                <a:srgbClr val="7030A0"/>
              </a:solidFill>
            </a:endParaRPr>
          </a:p>
        </p:txBody>
      </p:sp>
      <p:sp>
        <p:nvSpPr>
          <p:cNvPr id="179" name="Прямоугольник 6"/>
          <p:cNvSpPr/>
          <p:nvPr/>
        </p:nvSpPr>
        <p:spPr>
          <a:xfrm>
            <a:off x="256136" y="927838"/>
            <a:ext cx="11832840" cy="1198875"/>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US" sz="1800" b="1" i="1" strike="noStrike" spc="-1" dirty="0">
                <a:solidFill>
                  <a:srgbClr val="002060"/>
                </a:solidFill>
                <a:ea typeface="DejaVu Sans"/>
              </a:rPr>
              <a:t>Space radiation risks:      </a:t>
            </a:r>
            <a:r>
              <a:rPr lang="en-US" sz="1800" b="0" strike="noStrike" spc="-1" dirty="0">
                <a:solidFill>
                  <a:srgbClr val="002060"/>
                </a:solidFill>
                <a:ea typeface="DejaVu Sans"/>
              </a:rPr>
              <a:t>brain damage, probability of cancer</a:t>
            </a:r>
            <a:endParaRPr lang="en-US" sz="1800" b="0" strike="noStrike" spc="-1" dirty="0"/>
          </a:p>
          <a:p>
            <a:pPr>
              <a:lnSpc>
                <a:spcPct val="100000"/>
              </a:lnSpc>
              <a:buNone/>
              <a:tabLst>
                <a:tab pos="0" algn="l"/>
              </a:tabLst>
            </a:pPr>
            <a:endParaRPr lang="en-US" sz="1800" b="1" i="1" strike="noStrike" spc="-1" dirty="0">
              <a:solidFill>
                <a:srgbClr val="002060"/>
              </a:solidFill>
              <a:ea typeface="DejaVu Sans"/>
            </a:endParaRPr>
          </a:p>
          <a:p>
            <a:pPr>
              <a:lnSpc>
                <a:spcPct val="100000"/>
              </a:lnSpc>
              <a:buNone/>
              <a:tabLst>
                <a:tab pos="0" algn="l"/>
              </a:tabLst>
            </a:pPr>
            <a:r>
              <a:rPr lang="en-US" sz="1800" b="1" i="1" strike="noStrike" spc="-1" dirty="0">
                <a:solidFill>
                  <a:srgbClr val="002060"/>
                </a:solidFill>
                <a:ea typeface="DejaVu Sans"/>
              </a:rPr>
              <a:t>Particle therapy and radiation medicine: 	</a:t>
            </a:r>
            <a:r>
              <a:rPr lang="en-US" sz="1800" b="0" strike="noStrike" spc="-1" dirty="0">
                <a:solidFill>
                  <a:srgbClr val="002060"/>
                </a:solidFill>
                <a:ea typeface="DejaVu Sans"/>
              </a:rPr>
              <a:t>FLASH effect, radioactive ion beams (RIB), mini-beam radiotherapy, 					combination with drugs and immune-therapy, </a:t>
            </a:r>
            <a:r>
              <a:rPr lang="en-US" sz="1800" b="0" strike="noStrike" spc="-1" dirty="0" err="1">
                <a:solidFill>
                  <a:srgbClr val="002060"/>
                </a:solidFill>
                <a:ea typeface="DejaVu Sans"/>
              </a:rPr>
              <a:t>theranostics</a:t>
            </a:r>
            <a:r>
              <a:rPr lang="en-US" sz="1800" b="0" strike="noStrike" spc="-1" dirty="0">
                <a:solidFill>
                  <a:srgbClr val="002060"/>
                </a:solidFill>
                <a:ea typeface="DejaVu Sans"/>
              </a:rPr>
              <a:t>, new radionuclides </a:t>
            </a:r>
            <a:endParaRPr lang="en-US" sz="1800" b="0" strike="noStrike" spc="-1" dirty="0"/>
          </a:p>
        </p:txBody>
      </p:sp>
    </p:spTree>
    <p:extLst>
      <p:ext uri="{BB962C8B-B14F-4D97-AF65-F5344CB8AC3E}">
        <p14:creationId xmlns:p14="http://schemas.microsoft.com/office/powerpoint/2010/main" val="124029877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 name="TextBox 1"/>
          <p:cNvSpPr/>
          <p:nvPr/>
        </p:nvSpPr>
        <p:spPr>
          <a:xfrm>
            <a:off x="267480" y="3760560"/>
            <a:ext cx="5026680" cy="7581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a:solidFill>
                  <a:srgbClr val="000000"/>
                </a:solidFill>
                <a:latin typeface="Calibri"/>
                <a:ea typeface="Times New Roman"/>
              </a:rPr>
              <a:t>The most accurate measurement of the relative decay probability BR</a:t>
            </a:r>
            <a:r>
              <a:rPr lang="en-US" sz="1400" b="0" strike="noStrike" spc="-1">
                <a:solidFill>
                  <a:srgbClr val="000000"/>
                </a:solidFill>
                <a:latin typeface="Times New Roman"/>
                <a:ea typeface="Times New Roman"/>
              </a:rPr>
              <a:t>(K</a:t>
            </a:r>
            <a:r>
              <a:rPr lang="en-US" sz="1400" b="0" strike="noStrike" spc="-1" baseline="30000">
                <a:solidFill>
                  <a:srgbClr val="000000"/>
                </a:solidFill>
                <a:latin typeface="Times New Roman"/>
                <a:ea typeface="Times New Roman"/>
              </a:rPr>
              <a:t>+</a:t>
            </a:r>
            <a:r>
              <a:rPr lang="en-US" sz="1400" b="0" strike="noStrike" spc="-1">
                <a:solidFill>
                  <a:srgbClr val="000000"/>
                </a:solidFill>
                <a:latin typeface="Times New Roman"/>
                <a:ea typeface="Times New Roman"/>
              </a:rPr>
              <a:t>→</a:t>
            </a:r>
            <a:r>
              <a:rPr lang="en-US" sz="1400" b="0" strike="noStrike" spc="-1">
                <a:solidFill>
                  <a:srgbClr val="000000"/>
                </a:solidFill>
                <a:latin typeface="Symbol"/>
                <a:ea typeface="Times New Roman"/>
              </a:rPr>
              <a:t>p</a:t>
            </a:r>
            <a:r>
              <a:rPr lang="en-US" sz="1400" b="0" strike="noStrike" spc="-1" baseline="30000">
                <a:solidFill>
                  <a:srgbClr val="000000"/>
                </a:solidFill>
                <a:latin typeface="Calibri"/>
                <a:ea typeface="Times New Roman"/>
              </a:rPr>
              <a:t>+</a:t>
            </a:r>
            <a:r>
              <a:rPr lang="en-US" sz="1400" b="0" strike="noStrike" spc="-1">
                <a:solidFill>
                  <a:srgbClr val="000000"/>
                </a:solidFill>
                <a:latin typeface="Symbol"/>
                <a:ea typeface="Calibri"/>
              </a:rPr>
              <a:t>nn</a:t>
            </a:r>
            <a:r>
              <a:rPr lang="en-US" sz="1400" b="0" strike="noStrike" spc="-1">
                <a:solidFill>
                  <a:srgbClr val="000000"/>
                </a:solidFill>
                <a:latin typeface="Times New Roman"/>
                <a:ea typeface="Times New Roman"/>
              </a:rPr>
              <a:t>) = (11.0</a:t>
            </a:r>
            <a:r>
              <a:rPr lang="en-US" sz="1400" b="0" strike="noStrike" spc="-1" baseline="30000">
                <a:solidFill>
                  <a:srgbClr val="000000"/>
                </a:solidFill>
                <a:latin typeface="Times New Roman"/>
                <a:ea typeface="Times New Roman"/>
              </a:rPr>
              <a:t>+4,0</a:t>
            </a:r>
            <a:r>
              <a:rPr lang="en-US" sz="1400" b="0" strike="noStrike" spc="-1" baseline="-25000">
                <a:solidFill>
                  <a:srgbClr val="000000"/>
                </a:solidFill>
                <a:latin typeface="Times New Roman"/>
                <a:ea typeface="Times New Roman"/>
              </a:rPr>
              <a:t>-3.5</a:t>
            </a:r>
            <a:r>
              <a:rPr lang="en-US" sz="1400" b="0" strike="noStrike" spc="-1">
                <a:solidFill>
                  <a:srgbClr val="000000"/>
                </a:solidFill>
                <a:latin typeface="Times New Roman"/>
                <a:ea typeface="Times New Roman"/>
              </a:rPr>
              <a:t> ± 0.3</a:t>
            </a:r>
            <a:r>
              <a:rPr lang="en-US" sz="1400" b="0" strike="noStrike" spc="-1" baseline="-25000">
                <a:solidFill>
                  <a:srgbClr val="000000"/>
                </a:solidFill>
                <a:latin typeface="Times New Roman"/>
                <a:ea typeface="Times New Roman"/>
              </a:rPr>
              <a:t>syst.</a:t>
            </a:r>
            <a:r>
              <a:rPr lang="en-US" sz="1400" b="0" strike="noStrike" spc="-1">
                <a:solidFill>
                  <a:srgbClr val="000000"/>
                </a:solidFill>
                <a:latin typeface="Times New Roman"/>
                <a:ea typeface="Times New Roman"/>
              </a:rPr>
              <a:t>)×10</a:t>
            </a:r>
            <a:r>
              <a:rPr lang="en-US" sz="1400" b="0" strike="noStrike" spc="-1" baseline="30000">
                <a:solidFill>
                  <a:srgbClr val="000000"/>
                </a:solidFill>
                <a:latin typeface="Times New Roman"/>
                <a:ea typeface="Times New Roman"/>
              </a:rPr>
              <a:t>-11</a:t>
            </a:r>
            <a:r>
              <a:rPr lang="en-US" sz="1400" b="0" strike="noStrike" spc="-1">
                <a:solidFill>
                  <a:srgbClr val="000000"/>
                </a:solidFill>
                <a:latin typeface="Times New Roman"/>
                <a:ea typeface="Times New Roman"/>
              </a:rPr>
              <a:t>, </a:t>
            </a:r>
            <a:r>
              <a:rPr lang="en-US" sz="1400" b="0" strike="noStrike" spc="-1">
                <a:solidFill>
                  <a:srgbClr val="000000"/>
                </a:solidFill>
                <a:latin typeface="Calibri"/>
                <a:ea typeface="Times New Roman"/>
              </a:rPr>
              <a:t>which agrees with the expectations of the Standard Model </a:t>
            </a:r>
            <a:r>
              <a:rPr lang="en-US" sz="1400" b="0" strike="noStrike" spc="-1">
                <a:solidFill>
                  <a:srgbClr val="000000"/>
                </a:solidFill>
                <a:latin typeface="Times New Roman"/>
                <a:ea typeface="Times New Roman"/>
              </a:rPr>
              <a:t>(8.4±0.1)×10</a:t>
            </a:r>
            <a:r>
              <a:rPr lang="en-US" sz="1400" b="0" strike="noStrike" spc="-1" baseline="30000">
                <a:solidFill>
                  <a:srgbClr val="000000"/>
                </a:solidFill>
                <a:latin typeface="Times New Roman"/>
                <a:ea typeface="Times New Roman"/>
              </a:rPr>
              <a:t>-11</a:t>
            </a:r>
            <a:r>
              <a:rPr lang="en-US" sz="1400" b="0" strike="noStrike" spc="-1">
                <a:solidFill>
                  <a:srgbClr val="000000"/>
                </a:solidFill>
                <a:latin typeface="Times New Roman"/>
                <a:ea typeface="Times New Roman"/>
              </a:rPr>
              <a:t>.</a:t>
            </a:r>
            <a:endParaRPr lang="en-US" sz="1400" b="0" strike="noStrike" spc="-1">
              <a:latin typeface="Arial"/>
            </a:endParaRPr>
          </a:p>
        </p:txBody>
      </p:sp>
      <p:pic>
        <p:nvPicPr>
          <p:cNvPr id="424" name="Picture 9"/>
          <p:cNvPicPr/>
          <p:nvPr/>
        </p:nvPicPr>
        <p:blipFill>
          <a:blip r:embed="rId2"/>
          <a:stretch/>
        </p:blipFill>
        <p:spPr>
          <a:xfrm>
            <a:off x="403920" y="1315440"/>
            <a:ext cx="4293000" cy="2444760"/>
          </a:xfrm>
          <a:prstGeom prst="rect">
            <a:avLst/>
          </a:prstGeom>
          <a:ln w="0">
            <a:noFill/>
          </a:ln>
        </p:spPr>
      </p:pic>
      <p:sp>
        <p:nvSpPr>
          <p:cNvPr id="425" name="TextBox 3"/>
          <p:cNvSpPr/>
          <p:nvPr/>
        </p:nvSpPr>
        <p:spPr>
          <a:xfrm>
            <a:off x="2782440" y="217440"/>
            <a:ext cx="673740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800" b="1" strike="noStrike" spc="-1">
                <a:solidFill>
                  <a:srgbClr val="2A6099"/>
                </a:solidFill>
                <a:latin typeface="Calibri"/>
              </a:rPr>
              <a:t>JINR GROUPS IN EXPERIMENTS AT  SPS, RHIC</a:t>
            </a:r>
            <a:endParaRPr lang="en-US" sz="2800" b="1" strike="noStrike" spc="-1">
              <a:solidFill>
                <a:srgbClr val="2A6099"/>
              </a:solidFill>
              <a:latin typeface="Arial"/>
            </a:endParaRPr>
          </a:p>
        </p:txBody>
      </p:sp>
      <p:sp>
        <p:nvSpPr>
          <p:cNvPr id="426" name="TextBox 4"/>
          <p:cNvSpPr/>
          <p:nvPr/>
        </p:nvSpPr>
        <p:spPr>
          <a:xfrm>
            <a:off x="271800" y="3391200"/>
            <a:ext cx="75420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Calibri"/>
              </a:rPr>
              <a:t>NA62</a:t>
            </a:r>
            <a:r>
              <a:rPr lang="en-US" sz="1800" b="0" strike="noStrike" spc="-1">
                <a:solidFill>
                  <a:srgbClr val="000000"/>
                </a:solidFill>
                <a:latin typeface="Calibri"/>
              </a:rPr>
              <a:t> </a:t>
            </a:r>
            <a:endParaRPr lang="en-US" sz="1800" b="0" strike="noStrike" spc="-1">
              <a:latin typeface="Arial"/>
            </a:endParaRPr>
          </a:p>
        </p:txBody>
      </p:sp>
      <p:sp>
        <p:nvSpPr>
          <p:cNvPr id="427" name="TextBox 7"/>
          <p:cNvSpPr/>
          <p:nvPr/>
        </p:nvSpPr>
        <p:spPr>
          <a:xfrm>
            <a:off x="1083240" y="872280"/>
            <a:ext cx="331596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C00000"/>
                </a:solidFill>
                <a:latin typeface="Calibri"/>
                <a:ea typeface="Times New Roman"/>
              </a:rPr>
              <a:t>Very rare decay of a charged kaon</a:t>
            </a:r>
            <a:endParaRPr lang="en-US" sz="1800" b="0" strike="noStrike" spc="-1">
              <a:latin typeface="Arial"/>
            </a:endParaRPr>
          </a:p>
        </p:txBody>
      </p:sp>
      <p:pic>
        <p:nvPicPr>
          <p:cNvPr id="428" name="Picture 10"/>
          <p:cNvPicPr/>
          <p:nvPr/>
        </p:nvPicPr>
        <p:blipFill>
          <a:blip r:embed="rId3"/>
          <a:stretch/>
        </p:blipFill>
        <p:spPr>
          <a:xfrm>
            <a:off x="6489360" y="1375560"/>
            <a:ext cx="3057120" cy="2207160"/>
          </a:xfrm>
          <a:prstGeom prst="rect">
            <a:avLst/>
          </a:prstGeom>
          <a:ln w="9525">
            <a:noFill/>
          </a:ln>
        </p:spPr>
      </p:pic>
      <p:sp>
        <p:nvSpPr>
          <p:cNvPr id="429" name="TextBox 8"/>
          <p:cNvSpPr/>
          <p:nvPr/>
        </p:nvSpPr>
        <p:spPr>
          <a:xfrm>
            <a:off x="9884880" y="1500120"/>
            <a:ext cx="1902960" cy="13690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a:solidFill>
                  <a:srgbClr val="000000"/>
                </a:solidFill>
                <a:latin typeface="Calibri"/>
              </a:rPr>
              <a:t>No sign of Critical Point in a scan of particle production in collisions of nuclei with various sizes at a set of energies</a:t>
            </a:r>
            <a:endParaRPr lang="en-US" sz="1400" b="0" strike="noStrike" spc="-1">
              <a:latin typeface="Arial"/>
            </a:endParaRPr>
          </a:p>
        </p:txBody>
      </p:sp>
      <p:sp>
        <p:nvSpPr>
          <p:cNvPr id="430" name="TextBox 19"/>
          <p:cNvSpPr/>
          <p:nvPr/>
        </p:nvSpPr>
        <p:spPr>
          <a:xfrm>
            <a:off x="9865080" y="1130760"/>
            <a:ext cx="75420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Calibri"/>
              </a:rPr>
              <a:t>NA61</a:t>
            </a:r>
            <a:r>
              <a:rPr lang="en-US" sz="1800" b="0" strike="noStrike" spc="-1">
                <a:solidFill>
                  <a:srgbClr val="000000"/>
                </a:solidFill>
                <a:latin typeface="Calibri"/>
              </a:rPr>
              <a:t> </a:t>
            </a:r>
            <a:endParaRPr lang="en-US" sz="1800" b="0" strike="noStrike" spc="-1">
              <a:latin typeface="Arial"/>
            </a:endParaRPr>
          </a:p>
        </p:txBody>
      </p:sp>
      <p:sp>
        <p:nvSpPr>
          <p:cNvPr id="431" name="TextBox 22"/>
          <p:cNvSpPr/>
          <p:nvPr/>
        </p:nvSpPr>
        <p:spPr>
          <a:xfrm>
            <a:off x="6367320" y="843480"/>
            <a:ext cx="384012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C00000"/>
                </a:solidFill>
                <a:latin typeface="Calibri"/>
                <a:ea typeface="Times New Roman"/>
              </a:rPr>
              <a:t>Energy and size scan of colliding system</a:t>
            </a:r>
            <a:endParaRPr lang="en-US" sz="1800" b="0" strike="noStrike" spc="-1">
              <a:latin typeface="Arial"/>
            </a:endParaRPr>
          </a:p>
        </p:txBody>
      </p:sp>
      <p:pic>
        <p:nvPicPr>
          <p:cNvPr id="432" name="Picture 11"/>
          <p:cNvPicPr/>
          <p:nvPr/>
        </p:nvPicPr>
        <p:blipFill>
          <a:blip r:embed="rId4"/>
          <a:stretch/>
        </p:blipFill>
        <p:spPr>
          <a:xfrm>
            <a:off x="8064000" y="3977640"/>
            <a:ext cx="3385440" cy="2772360"/>
          </a:xfrm>
          <a:prstGeom prst="rect">
            <a:avLst/>
          </a:prstGeom>
          <a:ln w="0">
            <a:noFill/>
          </a:ln>
        </p:spPr>
      </p:pic>
      <p:sp>
        <p:nvSpPr>
          <p:cNvPr id="433" name="TextBox 24"/>
          <p:cNvSpPr/>
          <p:nvPr/>
        </p:nvSpPr>
        <p:spPr>
          <a:xfrm>
            <a:off x="8177040" y="3580560"/>
            <a:ext cx="341496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0" strike="noStrike" spc="-1">
                <a:solidFill>
                  <a:srgbClr val="C00000"/>
                </a:solidFill>
                <a:latin typeface="Calibri"/>
                <a:ea typeface="Times New Roman"/>
              </a:rPr>
              <a:t>Transversity in </a:t>
            </a:r>
            <a:r>
              <a:rPr lang="el-GR" sz="1800" b="0" strike="noStrike" spc="-1">
                <a:solidFill>
                  <a:srgbClr val="C00000"/>
                </a:solidFill>
                <a:latin typeface="Calibri"/>
                <a:ea typeface="Times New Roman"/>
              </a:rPr>
              <a:t>Λ</a:t>
            </a:r>
            <a:r>
              <a:rPr lang="en-US" sz="1800" b="0" strike="noStrike" spc="-1">
                <a:solidFill>
                  <a:srgbClr val="C00000"/>
                </a:solidFill>
                <a:latin typeface="Calibri"/>
                <a:ea typeface="Times New Roman"/>
              </a:rPr>
              <a:t> polarization in DIS</a:t>
            </a:r>
            <a:endParaRPr lang="en-US" sz="1800" b="0" strike="noStrike" spc="-1">
              <a:latin typeface="Arial"/>
            </a:endParaRPr>
          </a:p>
        </p:txBody>
      </p:sp>
      <p:sp>
        <p:nvSpPr>
          <p:cNvPr id="434" name="TextBox 25"/>
          <p:cNvSpPr/>
          <p:nvPr/>
        </p:nvSpPr>
        <p:spPr>
          <a:xfrm>
            <a:off x="6404400" y="3871440"/>
            <a:ext cx="11152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Calibri"/>
              </a:rPr>
              <a:t>COMPASS</a:t>
            </a:r>
            <a:endParaRPr lang="en-US" sz="1800" b="0" strike="noStrike" spc="-1">
              <a:latin typeface="Arial"/>
            </a:endParaRPr>
          </a:p>
        </p:txBody>
      </p:sp>
      <p:sp>
        <p:nvSpPr>
          <p:cNvPr id="435" name="TextBox 26"/>
          <p:cNvSpPr/>
          <p:nvPr/>
        </p:nvSpPr>
        <p:spPr>
          <a:xfrm>
            <a:off x="6444720" y="4179600"/>
            <a:ext cx="1572840" cy="17953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a:solidFill>
                  <a:srgbClr val="000000"/>
                </a:solidFill>
                <a:latin typeface="Calibri"/>
              </a:rPr>
              <a:t>Spin transfer for the full phase-space (top) and for the current fragmentation region (bottom), as a function of x, z and PT . </a:t>
            </a:r>
            <a:endParaRPr lang="en-US" sz="1400" b="0" strike="noStrike" spc="-1">
              <a:latin typeface="Arial"/>
            </a:endParaRPr>
          </a:p>
        </p:txBody>
      </p:sp>
      <p:pic>
        <p:nvPicPr>
          <p:cNvPr id="436" name="Picture 12"/>
          <p:cNvPicPr/>
          <p:nvPr/>
        </p:nvPicPr>
        <p:blipFill>
          <a:blip r:embed="rId5"/>
          <a:stretch/>
        </p:blipFill>
        <p:spPr>
          <a:xfrm>
            <a:off x="267480" y="4646160"/>
            <a:ext cx="1901520" cy="2129760"/>
          </a:xfrm>
          <a:prstGeom prst="rect">
            <a:avLst/>
          </a:prstGeom>
          <a:ln w="0">
            <a:noFill/>
          </a:ln>
        </p:spPr>
      </p:pic>
      <p:sp>
        <p:nvSpPr>
          <p:cNvPr id="437" name="TextBox 28"/>
          <p:cNvSpPr/>
          <p:nvPr/>
        </p:nvSpPr>
        <p:spPr>
          <a:xfrm>
            <a:off x="2466360" y="5071320"/>
            <a:ext cx="1901520" cy="15822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a:solidFill>
                  <a:srgbClr val="000000"/>
                </a:solidFill>
                <a:latin typeface="Calibri"/>
              </a:rPr>
              <a:t>The fourth order net-proton fluctuations κσ</a:t>
            </a:r>
            <a:r>
              <a:rPr lang="en-US" sz="1400" b="0" strike="noStrike" spc="-1" baseline="30000">
                <a:solidFill>
                  <a:srgbClr val="000000"/>
                </a:solidFill>
                <a:latin typeface="Calibri"/>
              </a:rPr>
              <a:t>2</a:t>
            </a:r>
            <a:r>
              <a:rPr lang="en-US" sz="1400" b="0" strike="noStrike" spc="-1">
                <a:solidFill>
                  <a:srgbClr val="000000"/>
                </a:solidFill>
                <a:latin typeface="Calibri"/>
              </a:rPr>
              <a:t> in most central (0–5 %) Au+Au collisions as a function of collision energy from STAR BES-I measurements</a:t>
            </a:r>
            <a:endParaRPr lang="en-US" sz="1400" b="0" strike="noStrike" spc="-1">
              <a:latin typeface="Arial"/>
            </a:endParaRPr>
          </a:p>
        </p:txBody>
      </p:sp>
      <p:sp>
        <p:nvSpPr>
          <p:cNvPr id="438" name="TextBox 29"/>
          <p:cNvSpPr/>
          <p:nvPr/>
        </p:nvSpPr>
        <p:spPr>
          <a:xfrm>
            <a:off x="2459880" y="4738320"/>
            <a:ext cx="69912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Calibri"/>
              </a:rPr>
              <a:t>STAR</a:t>
            </a:r>
            <a:r>
              <a:rPr lang="en-US" sz="1800" b="0" strike="noStrike" spc="-1">
                <a:solidFill>
                  <a:srgbClr val="000000"/>
                </a:solidFill>
                <a:latin typeface="Calibri"/>
              </a:rPr>
              <a:t> </a:t>
            </a:r>
            <a:endParaRPr lang="en-US" sz="1800" b="0" strike="noStrike" spc="-1">
              <a:latin typeface="Arial"/>
            </a:endParaRPr>
          </a:p>
        </p:txBody>
      </p:sp>
    </p:spTree>
    <p:extLst>
      <p:ext uri="{BB962C8B-B14F-4D97-AF65-F5344CB8AC3E}">
        <p14:creationId xmlns:p14="http://schemas.microsoft.com/office/powerpoint/2010/main" val="146076303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 name="CustomShape 3"/>
          <p:cNvSpPr/>
          <p:nvPr/>
        </p:nvSpPr>
        <p:spPr>
          <a:xfrm>
            <a:off x="1848338" y="92635"/>
            <a:ext cx="8654760" cy="426525"/>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algn="ctr">
              <a:lnSpc>
                <a:spcPct val="100000"/>
              </a:lnSpc>
              <a:buNone/>
            </a:pPr>
            <a:r>
              <a:rPr lang="en-US" sz="2200" b="1" strike="noStrike" spc="-1" dirty="0">
                <a:solidFill>
                  <a:srgbClr val="002060"/>
                </a:solidFill>
                <a:latin typeface="Times New Roman"/>
                <a:ea typeface="DejaVu Sans"/>
              </a:rPr>
              <a:t>JINR Life Science Program: Basic and Applied Research</a:t>
            </a:r>
            <a:endParaRPr lang="en-US" sz="2200" b="0" strike="noStrike" spc="-1" dirty="0">
              <a:latin typeface="Arial"/>
            </a:endParaRPr>
          </a:p>
        </p:txBody>
      </p:sp>
      <p:pic>
        <p:nvPicPr>
          <p:cNvPr id="144" name="Рисунок 41"/>
          <p:cNvPicPr/>
          <p:nvPr/>
        </p:nvPicPr>
        <p:blipFill>
          <a:blip r:embed="rId3"/>
          <a:stretch/>
        </p:blipFill>
        <p:spPr>
          <a:xfrm>
            <a:off x="4894276" y="1353908"/>
            <a:ext cx="732372" cy="690385"/>
          </a:xfrm>
          <a:prstGeom prst="rect">
            <a:avLst/>
          </a:prstGeom>
          <a:ln w="0">
            <a:noFill/>
          </a:ln>
        </p:spPr>
      </p:pic>
      <p:sp>
        <p:nvSpPr>
          <p:cNvPr id="145" name="CustomShape 6"/>
          <p:cNvSpPr/>
          <p:nvPr/>
        </p:nvSpPr>
        <p:spPr>
          <a:xfrm>
            <a:off x="572096" y="2264080"/>
            <a:ext cx="3036960" cy="1565298"/>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marL="285840" indent="-285840">
              <a:lnSpc>
                <a:spcPct val="100000"/>
              </a:lnSpc>
              <a:buClr>
                <a:srgbClr val="002060"/>
              </a:buClr>
              <a:buFont typeface="Arial"/>
              <a:buChar char="•"/>
            </a:pPr>
            <a:r>
              <a:rPr lang="en-CA" sz="1600" strike="noStrike" spc="-1" dirty="0">
                <a:solidFill>
                  <a:schemeClr val="accent5">
                    <a:lumMod val="50000"/>
                  </a:schemeClr>
                </a:solidFill>
                <a:ea typeface="DejaVu Sans"/>
              </a:rPr>
              <a:t>Study for p-therapy</a:t>
            </a:r>
          </a:p>
          <a:p>
            <a:pPr marL="285840" indent="-285840">
              <a:lnSpc>
                <a:spcPct val="100000"/>
              </a:lnSpc>
              <a:buClr>
                <a:srgbClr val="002060"/>
              </a:buClr>
              <a:buFont typeface="Arial"/>
              <a:buChar char="•"/>
            </a:pPr>
            <a:r>
              <a:rPr lang="en-US" sz="1600" spc="-1" dirty="0">
                <a:solidFill>
                  <a:schemeClr val="accent5">
                    <a:lumMod val="50000"/>
                  </a:schemeClr>
                </a:solidFill>
              </a:rPr>
              <a:t>Study of damage suppressor of tardigrades</a:t>
            </a:r>
          </a:p>
          <a:p>
            <a:pPr marL="285840" indent="-285840">
              <a:lnSpc>
                <a:spcPct val="100000"/>
              </a:lnSpc>
              <a:buClr>
                <a:srgbClr val="002060"/>
              </a:buClr>
              <a:buFont typeface="Arial"/>
              <a:buChar char="•"/>
            </a:pPr>
            <a:r>
              <a:rPr lang="en-US" sz="1600" spc="-1" dirty="0">
                <a:solidFill>
                  <a:schemeClr val="accent5">
                    <a:lumMod val="50000"/>
                  </a:schemeClr>
                </a:solidFill>
              </a:rPr>
              <a:t>Study of genetic </a:t>
            </a:r>
            <a:r>
              <a:rPr lang="en-US" sz="1600" spc="-1" dirty="0" err="1">
                <a:solidFill>
                  <a:schemeClr val="accent5">
                    <a:lumMod val="50000"/>
                  </a:schemeClr>
                </a:solidFill>
              </a:rPr>
              <a:t>modify’s</a:t>
            </a:r>
            <a:r>
              <a:rPr lang="en-US" sz="1600" spc="-1" dirty="0">
                <a:solidFill>
                  <a:schemeClr val="accent5">
                    <a:lumMod val="50000"/>
                  </a:schemeClr>
                </a:solidFill>
              </a:rPr>
              <a:t> due to radiation dose</a:t>
            </a:r>
            <a:endParaRPr lang="en-US" sz="1600" strike="noStrike" spc="-1" dirty="0">
              <a:solidFill>
                <a:schemeClr val="accent5">
                  <a:lumMod val="50000"/>
                </a:schemeClr>
              </a:solidFill>
            </a:endParaRPr>
          </a:p>
          <a:p>
            <a:pPr marL="285840" indent="-285840">
              <a:lnSpc>
                <a:spcPct val="100000"/>
              </a:lnSpc>
              <a:buClr>
                <a:srgbClr val="002060"/>
              </a:buClr>
              <a:buFont typeface="Arial"/>
              <a:buChar char="•"/>
            </a:pPr>
            <a:r>
              <a:rPr lang="en-CA" sz="1600" strike="noStrike" spc="-1" dirty="0">
                <a:solidFill>
                  <a:schemeClr val="accent5">
                    <a:lumMod val="50000"/>
                  </a:schemeClr>
                </a:solidFill>
                <a:ea typeface="DejaVu Sans"/>
              </a:rPr>
              <a:t>Detectors and Tomography</a:t>
            </a:r>
            <a:endParaRPr lang="en-US" sz="1600" strike="noStrike" spc="-1" dirty="0">
              <a:solidFill>
                <a:schemeClr val="accent5">
                  <a:lumMod val="50000"/>
                </a:schemeClr>
              </a:solidFill>
            </a:endParaRPr>
          </a:p>
        </p:txBody>
      </p:sp>
      <p:sp>
        <p:nvSpPr>
          <p:cNvPr id="146" name="CustomShape 6"/>
          <p:cNvSpPr/>
          <p:nvPr/>
        </p:nvSpPr>
        <p:spPr>
          <a:xfrm>
            <a:off x="8842643" y="4852718"/>
            <a:ext cx="2968106" cy="1072856"/>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marL="285840" indent="-285840">
              <a:lnSpc>
                <a:spcPct val="100000"/>
              </a:lnSpc>
              <a:buClr>
                <a:srgbClr val="002060"/>
              </a:buClr>
              <a:buFont typeface="Arial"/>
              <a:buChar char="•"/>
            </a:pPr>
            <a:r>
              <a:rPr lang="en-CA" sz="1600" spc="-1" dirty="0">
                <a:solidFill>
                  <a:srgbClr val="002060"/>
                </a:solidFill>
                <a:ea typeface="DejaVu Sans"/>
              </a:rPr>
              <a:t>Ion </a:t>
            </a:r>
            <a:r>
              <a:rPr lang="en-CA" sz="1600" b="0" strike="noStrike" spc="-1" dirty="0">
                <a:solidFill>
                  <a:srgbClr val="002060"/>
                </a:solidFill>
                <a:ea typeface="DejaVu Sans"/>
              </a:rPr>
              <a:t>beams for cellular research</a:t>
            </a:r>
            <a:endParaRPr lang="en-US" sz="1600" b="0" strike="noStrike" spc="-1" dirty="0"/>
          </a:p>
          <a:p>
            <a:pPr marL="285840" indent="-285840">
              <a:lnSpc>
                <a:spcPct val="100000"/>
              </a:lnSpc>
              <a:buClr>
                <a:srgbClr val="002060"/>
              </a:buClr>
              <a:buFont typeface="Arial"/>
              <a:buChar char="•"/>
            </a:pPr>
            <a:r>
              <a:rPr lang="en-CA" sz="1600" b="0" strike="noStrike" spc="-1" dirty="0">
                <a:solidFill>
                  <a:srgbClr val="002060"/>
                </a:solidFill>
                <a:ea typeface="DejaVu Sans"/>
              </a:rPr>
              <a:t>Radionuclides synthesis for radiation medicine</a:t>
            </a:r>
            <a:endParaRPr lang="en-US" sz="1600" b="0" strike="noStrike" spc="-1" dirty="0"/>
          </a:p>
        </p:txBody>
      </p:sp>
      <p:sp>
        <p:nvSpPr>
          <p:cNvPr id="147" name="CustomShape 6"/>
          <p:cNvSpPr/>
          <p:nvPr/>
        </p:nvSpPr>
        <p:spPr>
          <a:xfrm>
            <a:off x="461968" y="4648446"/>
            <a:ext cx="2962440" cy="1195966"/>
          </a:xfrm>
          <a:prstGeom prst="rect">
            <a:avLst/>
          </a:prstGeom>
          <a:noFill/>
          <a:ln w="0">
            <a:noFill/>
          </a:ln>
        </p:spPr>
        <p:style>
          <a:lnRef idx="0">
            <a:scrgbClr r="0" g="0" b="0"/>
          </a:lnRef>
          <a:fillRef idx="0">
            <a:scrgbClr r="0" g="0" b="0"/>
          </a:fillRef>
          <a:effectRef idx="0">
            <a:scrgbClr r="0" g="0" b="0"/>
          </a:effectRef>
          <a:fontRef idx="minor"/>
        </p:style>
        <p:txBody>
          <a:bodyPr lIns="86760" tIns="43560" rIns="86760" bIns="43560" anchor="t">
            <a:spAutoFit/>
          </a:bodyPr>
          <a:lstStyle/>
          <a:p>
            <a:pPr marL="285840" indent="-285840">
              <a:lnSpc>
                <a:spcPct val="100000"/>
              </a:lnSpc>
              <a:buClr>
                <a:srgbClr val="002060"/>
              </a:buClr>
              <a:buFont typeface="Arial"/>
              <a:buChar char="•"/>
            </a:pPr>
            <a:r>
              <a:rPr lang="en-CA" sz="1800" b="0" strike="noStrike" spc="-1" dirty="0">
                <a:solidFill>
                  <a:srgbClr val="002060"/>
                </a:solidFill>
                <a:latin typeface="Calibri"/>
                <a:ea typeface="DejaVu Sans"/>
              </a:rPr>
              <a:t>Beamline for neutron capture therapy of cancer</a:t>
            </a:r>
            <a:endParaRPr lang="en-US" sz="1800" b="0" strike="noStrike" spc="-1" dirty="0">
              <a:latin typeface="Arial"/>
            </a:endParaRPr>
          </a:p>
          <a:p>
            <a:pPr marL="285840" indent="-285840">
              <a:lnSpc>
                <a:spcPct val="100000"/>
              </a:lnSpc>
              <a:buClr>
                <a:srgbClr val="002060"/>
              </a:buClr>
              <a:buFont typeface="Arial"/>
              <a:buChar char="•"/>
            </a:pPr>
            <a:r>
              <a:rPr lang="en-CA" sz="1800" b="0" strike="noStrike" spc="-1" dirty="0">
                <a:solidFill>
                  <a:srgbClr val="002060"/>
                </a:solidFill>
                <a:latin typeface="Calibri"/>
                <a:ea typeface="DejaVu Sans"/>
              </a:rPr>
              <a:t>Structural biology</a:t>
            </a:r>
          </a:p>
          <a:p>
            <a:pPr marL="285840" indent="-285840">
              <a:lnSpc>
                <a:spcPct val="100000"/>
              </a:lnSpc>
              <a:buClr>
                <a:srgbClr val="002060"/>
              </a:buClr>
              <a:buFont typeface="Arial"/>
              <a:buChar char="•"/>
            </a:pPr>
            <a:r>
              <a:rPr lang="en-CA" spc="-1" dirty="0">
                <a:solidFill>
                  <a:srgbClr val="002060"/>
                </a:solidFill>
                <a:latin typeface="Calibri"/>
              </a:rPr>
              <a:t>Ecology</a:t>
            </a:r>
            <a:endParaRPr lang="en-US" sz="1800" b="0" strike="noStrike" spc="-1" dirty="0">
              <a:latin typeface="Arial"/>
            </a:endParaRPr>
          </a:p>
        </p:txBody>
      </p:sp>
      <p:sp>
        <p:nvSpPr>
          <p:cNvPr id="148" name="CustomShape 6"/>
          <p:cNvSpPr/>
          <p:nvPr/>
        </p:nvSpPr>
        <p:spPr>
          <a:xfrm>
            <a:off x="4908762" y="4922849"/>
            <a:ext cx="3556800" cy="1072856"/>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marL="285840" indent="-285840">
              <a:lnSpc>
                <a:spcPct val="100000"/>
              </a:lnSpc>
              <a:buClr>
                <a:srgbClr val="002060"/>
              </a:buClr>
              <a:buFont typeface="Arial"/>
              <a:buChar char="•"/>
            </a:pPr>
            <a:r>
              <a:rPr lang="en-CA" sz="1600" b="0" strike="noStrike" spc="-1" dirty="0">
                <a:solidFill>
                  <a:srgbClr val="002060"/>
                </a:solidFill>
                <a:ea typeface="DejaVu Sans"/>
              </a:rPr>
              <a:t>High performance computing</a:t>
            </a:r>
            <a:endParaRPr lang="en-US" sz="1600" b="0" strike="noStrike" spc="-1" dirty="0"/>
          </a:p>
          <a:p>
            <a:pPr marL="285840" indent="-285840">
              <a:lnSpc>
                <a:spcPct val="100000"/>
              </a:lnSpc>
              <a:buClr>
                <a:srgbClr val="002060"/>
              </a:buClr>
              <a:buFont typeface="Arial"/>
              <a:buChar char="•"/>
            </a:pPr>
            <a:r>
              <a:rPr lang="en-CA" sz="1600" b="0" strike="noStrike" spc="-1" dirty="0">
                <a:solidFill>
                  <a:srgbClr val="002060"/>
                </a:solidFill>
                <a:ea typeface="DejaVu Sans"/>
              </a:rPr>
              <a:t>System for biological data storage and processing</a:t>
            </a:r>
          </a:p>
          <a:p>
            <a:pPr marL="285840" indent="-285840">
              <a:lnSpc>
                <a:spcPct val="100000"/>
              </a:lnSpc>
              <a:buClr>
                <a:srgbClr val="002060"/>
              </a:buClr>
              <a:buFont typeface="Arial"/>
              <a:buChar char="•"/>
            </a:pPr>
            <a:r>
              <a:rPr lang="en-CA" sz="1600" spc="-1" dirty="0">
                <a:solidFill>
                  <a:srgbClr val="002060"/>
                </a:solidFill>
              </a:rPr>
              <a:t>Bioinformatics, Machine Learning</a:t>
            </a:r>
            <a:endParaRPr lang="en-US" sz="1600" b="0" strike="noStrike" spc="-1" dirty="0"/>
          </a:p>
        </p:txBody>
      </p:sp>
      <p:sp>
        <p:nvSpPr>
          <p:cNvPr id="149" name="CustomShape 6"/>
          <p:cNvSpPr/>
          <p:nvPr/>
        </p:nvSpPr>
        <p:spPr>
          <a:xfrm>
            <a:off x="8745615" y="2916103"/>
            <a:ext cx="2923264" cy="826635"/>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marL="285840" indent="-285840">
              <a:lnSpc>
                <a:spcPct val="100000"/>
              </a:lnSpc>
              <a:buClr>
                <a:srgbClr val="002060"/>
              </a:buClr>
              <a:buFont typeface="Arial"/>
              <a:buChar char="•"/>
            </a:pPr>
            <a:r>
              <a:rPr lang="en-CA" sz="1600" b="0" strike="noStrike" spc="-1" dirty="0">
                <a:solidFill>
                  <a:srgbClr val="002060"/>
                </a:solidFill>
                <a:ea typeface="DejaVu Sans"/>
              </a:rPr>
              <a:t>Heavy ion beamlines for radiobiology, beam therapy, animal research</a:t>
            </a:r>
            <a:endParaRPr lang="en-US" sz="1600" b="0" strike="noStrike" spc="-1" dirty="0"/>
          </a:p>
        </p:txBody>
      </p:sp>
      <p:pic>
        <p:nvPicPr>
          <p:cNvPr id="150" name="Рисунок 3"/>
          <p:cNvPicPr/>
          <p:nvPr/>
        </p:nvPicPr>
        <p:blipFill>
          <a:blip r:embed="rId4"/>
          <a:stretch/>
        </p:blipFill>
        <p:spPr>
          <a:xfrm>
            <a:off x="10018395" y="2286823"/>
            <a:ext cx="1536120" cy="653760"/>
          </a:xfrm>
          <a:prstGeom prst="rect">
            <a:avLst/>
          </a:prstGeom>
          <a:ln w="0">
            <a:noFill/>
          </a:ln>
        </p:spPr>
      </p:pic>
      <p:pic>
        <p:nvPicPr>
          <p:cNvPr id="151" name="Рисунок 4"/>
          <p:cNvPicPr/>
          <p:nvPr/>
        </p:nvPicPr>
        <p:blipFill>
          <a:blip r:embed="rId5"/>
          <a:stretch/>
        </p:blipFill>
        <p:spPr>
          <a:xfrm>
            <a:off x="8803215" y="1486138"/>
            <a:ext cx="984240" cy="1024200"/>
          </a:xfrm>
          <a:prstGeom prst="rect">
            <a:avLst/>
          </a:prstGeom>
          <a:ln w="0">
            <a:noFill/>
          </a:ln>
        </p:spPr>
      </p:pic>
      <p:pic>
        <p:nvPicPr>
          <p:cNvPr id="152" name="Рисунок 5"/>
          <p:cNvPicPr/>
          <p:nvPr/>
        </p:nvPicPr>
        <p:blipFill>
          <a:blip r:embed="rId6"/>
          <a:stretch/>
        </p:blipFill>
        <p:spPr>
          <a:xfrm>
            <a:off x="4057182" y="5074831"/>
            <a:ext cx="998640" cy="694080"/>
          </a:xfrm>
          <a:prstGeom prst="rect">
            <a:avLst/>
          </a:prstGeom>
          <a:ln w="0">
            <a:noFill/>
          </a:ln>
        </p:spPr>
      </p:pic>
      <p:pic>
        <p:nvPicPr>
          <p:cNvPr id="153" name="Рисунок 6"/>
          <p:cNvPicPr/>
          <p:nvPr/>
        </p:nvPicPr>
        <p:blipFill>
          <a:blip r:embed="rId7"/>
          <a:stretch/>
        </p:blipFill>
        <p:spPr>
          <a:xfrm>
            <a:off x="675589" y="4040852"/>
            <a:ext cx="723801" cy="705767"/>
          </a:xfrm>
          <a:prstGeom prst="rect">
            <a:avLst/>
          </a:prstGeom>
          <a:ln w="0">
            <a:noFill/>
          </a:ln>
        </p:spPr>
      </p:pic>
      <p:pic>
        <p:nvPicPr>
          <p:cNvPr id="154" name="Рисунок 7"/>
          <p:cNvPicPr/>
          <p:nvPr/>
        </p:nvPicPr>
        <p:blipFill>
          <a:blip r:embed="rId8"/>
          <a:stretch/>
        </p:blipFill>
        <p:spPr>
          <a:xfrm>
            <a:off x="545826" y="1443828"/>
            <a:ext cx="864720" cy="834120"/>
          </a:xfrm>
          <a:prstGeom prst="rect">
            <a:avLst/>
          </a:prstGeom>
          <a:ln w="0">
            <a:noFill/>
          </a:ln>
        </p:spPr>
      </p:pic>
      <p:pic>
        <p:nvPicPr>
          <p:cNvPr id="155" name="Рисунок 8"/>
          <p:cNvPicPr/>
          <p:nvPr/>
        </p:nvPicPr>
        <p:blipFill>
          <a:blip r:embed="rId9"/>
          <a:stretch/>
        </p:blipFill>
        <p:spPr>
          <a:xfrm>
            <a:off x="8937323" y="4130347"/>
            <a:ext cx="852480" cy="700200"/>
          </a:xfrm>
          <a:prstGeom prst="rect">
            <a:avLst/>
          </a:prstGeom>
          <a:ln w="0">
            <a:noFill/>
          </a:ln>
        </p:spPr>
      </p:pic>
      <p:sp>
        <p:nvSpPr>
          <p:cNvPr id="156" name="CustomShape 6"/>
          <p:cNvSpPr/>
          <p:nvPr/>
        </p:nvSpPr>
        <p:spPr>
          <a:xfrm>
            <a:off x="4887260" y="3349612"/>
            <a:ext cx="2712091" cy="549636"/>
          </a:xfrm>
          <a:prstGeom prst="rect">
            <a:avLst/>
          </a:prstGeom>
          <a:noFill/>
          <a:ln w="0">
            <a:noFill/>
          </a:ln>
        </p:spPr>
        <p:style>
          <a:lnRef idx="0">
            <a:scrgbClr r="0" g="0" b="0"/>
          </a:lnRef>
          <a:fillRef idx="0">
            <a:scrgbClr r="0" g="0" b="0"/>
          </a:fillRef>
          <a:effectRef idx="0">
            <a:scrgbClr r="0" g="0" b="0"/>
          </a:effectRef>
          <a:fontRef idx="minor"/>
        </p:style>
        <p:txBody>
          <a:bodyPr wrap="square" lIns="86760" tIns="43560" rIns="86760" bIns="43560" anchor="t">
            <a:spAutoFit/>
          </a:bodyPr>
          <a:lstStyle/>
          <a:p>
            <a:pPr>
              <a:lnSpc>
                <a:spcPct val="100000"/>
              </a:lnSpc>
              <a:buNone/>
              <a:tabLst>
                <a:tab pos="0" algn="l"/>
              </a:tabLst>
            </a:pPr>
            <a:r>
              <a:rPr lang="en-CA" sz="1500" b="0" strike="noStrike" spc="-1" dirty="0">
                <a:solidFill>
                  <a:srgbClr val="002060"/>
                </a:solidFill>
                <a:ea typeface="DejaVu Sans"/>
              </a:rPr>
              <a:t>Infrastructure for molecular, cellular and animal research </a:t>
            </a:r>
            <a:endParaRPr lang="en-US" sz="1500" b="0" strike="noStrike" spc="-1" dirty="0"/>
          </a:p>
        </p:txBody>
      </p:sp>
      <p:sp>
        <p:nvSpPr>
          <p:cNvPr id="157" name="Скругленный прямоугольник 1"/>
          <p:cNvSpPr/>
          <p:nvPr/>
        </p:nvSpPr>
        <p:spPr>
          <a:xfrm>
            <a:off x="437480" y="1493377"/>
            <a:ext cx="3150720" cy="2374889"/>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58" name="Скругленный прямоугольник 21"/>
          <p:cNvSpPr/>
          <p:nvPr/>
        </p:nvSpPr>
        <p:spPr>
          <a:xfrm>
            <a:off x="432088" y="4075934"/>
            <a:ext cx="3150720" cy="1878952"/>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59" name="Скругленный прямоугольник 22"/>
          <p:cNvSpPr/>
          <p:nvPr/>
        </p:nvSpPr>
        <p:spPr>
          <a:xfrm>
            <a:off x="3916062" y="4584227"/>
            <a:ext cx="4549500" cy="1347480"/>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0" name="Скругленный прямоугольник 23"/>
          <p:cNvSpPr/>
          <p:nvPr/>
        </p:nvSpPr>
        <p:spPr>
          <a:xfrm>
            <a:off x="8713403" y="3999818"/>
            <a:ext cx="3023704" cy="1955068"/>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1" name="Скругленный прямоугольник 24"/>
          <p:cNvSpPr/>
          <p:nvPr/>
        </p:nvSpPr>
        <p:spPr>
          <a:xfrm>
            <a:off x="8718795" y="1548011"/>
            <a:ext cx="3066660" cy="2359892"/>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pic>
        <p:nvPicPr>
          <p:cNvPr id="162" name="Рисунок 9"/>
          <p:cNvPicPr/>
          <p:nvPr/>
        </p:nvPicPr>
        <p:blipFill>
          <a:blip r:embed="rId10"/>
          <a:stretch/>
        </p:blipFill>
        <p:spPr>
          <a:xfrm>
            <a:off x="8917335" y="2426863"/>
            <a:ext cx="881640" cy="442080"/>
          </a:xfrm>
          <a:prstGeom prst="rect">
            <a:avLst/>
          </a:prstGeom>
          <a:ln w="0">
            <a:noFill/>
          </a:ln>
        </p:spPr>
      </p:pic>
      <p:sp>
        <p:nvSpPr>
          <p:cNvPr id="163" name="Двойная стрелка влево/вправо 10"/>
          <p:cNvSpPr/>
          <p:nvPr/>
        </p:nvSpPr>
        <p:spPr>
          <a:xfrm>
            <a:off x="3733986" y="2484413"/>
            <a:ext cx="660240" cy="297360"/>
          </a:xfrm>
          <a:prstGeom prst="leftRightArrow">
            <a:avLst>
              <a:gd name="adj1" fmla="val 50000"/>
              <a:gd name="adj2" fmla="val 50000"/>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4" name="Двойная стрелка влево/вправо 28"/>
          <p:cNvSpPr/>
          <p:nvPr/>
        </p:nvSpPr>
        <p:spPr>
          <a:xfrm rot="19554853">
            <a:off x="3742516" y="3834478"/>
            <a:ext cx="660240" cy="297360"/>
          </a:xfrm>
          <a:prstGeom prst="leftRightArrow">
            <a:avLst>
              <a:gd name="adj1" fmla="val 50000"/>
              <a:gd name="adj2" fmla="val 50000"/>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5" name="Двойная стрелка влево/вправо 29"/>
          <p:cNvSpPr/>
          <p:nvPr/>
        </p:nvSpPr>
        <p:spPr>
          <a:xfrm rot="1867800">
            <a:off x="7911877" y="3878205"/>
            <a:ext cx="660240" cy="297360"/>
          </a:xfrm>
          <a:prstGeom prst="leftRightArrow">
            <a:avLst>
              <a:gd name="adj1" fmla="val 50000"/>
              <a:gd name="adj2" fmla="val 50000"/>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6" name="Двойная стрелка влево/вправо 30"/>
          <p:cNvSpPr/>
          <p:nvPr/>
        </p:nvSpPr>
        <p:spPr>
          <a:xfrm>
            <a:off x="7951706" y="2508181"/>
            <a:ext cx="660240" cy="297360"/>
          </a:xfrm>
          <a:prstGeom prst="leftRightArrow">
            <a:avLst>
              <a:gd name="adj1" fmla="val 50000"/>
              <a:gd name="adj2" fmla="val 50000"/>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7" name="Двойная стрелка влево/вправо 31"/>
          <p:cNvSpPr/>
          <p:nvPr/>
        </p:nvSpPr>
        <p:spPr>
          <a:xfrm rot="16200000">
            <a:off x="5952907" y="4124952"/>
            <a:ext cx="529149" cy="278880"/>
          </a:xfrm>
          <a:prstGeom prst="leftRightArrow">
            <a:avLst>
              <a:gd name="adj1" fmla="val 50000"/>
              <a:gd name="adj2" fmla="val 50000"/>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8" name="Скругленный прямоугольник 32"/>
          <p:cNvSpPr/>
          <p:nvPr/>
        </p:nvSpPr>
        <p:spPr>
          <a:xfrm>
            <a:off x="4592766" y="1344860"/>
            <a:ext cx="3285990" cy="2621832"/>
          </a:xfrm>
          <a:prstGeom prst="roundRect">
            <a:avLst>
              <a:gd name="adj" fmla="val 16667"/>
            </a:avLst>
          </a:prstGeom>
          <a:noFill/>
          <a:ln>
            <a:solidFill>
              <a:srgbClr val="3A5F8B"/>
            </a:solidFill>
          </a:ln>
        </p:spPr>
        <p:style>
          <a:lnRef idx="2">
            <a:schemeClr val="accent1">
              <a:shade val="50000"/>
            </a:schemeClr>
          </a:lnRef>
          <a:fillRef idx="1">
            <a:schemeClr val="accent1"/>
          </a:fillRef>
          <a:effectRef idx="0">
            <a:schemeClr val="accent1"/>
          </a:effectRef>
          <a:fontRef idx="minor"/>
        </p:style>
      </p:sp>
      <p:sp>
        <p:nvSpPr>
          <p:cNvPr id="169" name="Прямоугольник 11"/>
          <p:cNvSpPr/>
          <p:nvPr/>
        </p:nvSpPr>
        <p:spPr>
          <a:xfrm>
            <a:off x="1352946" y="1492788"/>
            <a:ext cx="1998000" cy="81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CA" sz="1600" b="1" strike="noStrike" spc="-1">
                <a:solidFill>
                  <a:srgbClr val="0070C0"/>
                </a:solidFill>
                <a:latin typeface="Calibri"/>
                <a:ea typeface="DejaVu Sans"/>
              </a:rPr>
              <a:t>Dzhelepov Laboratory of Nuclear Problems</a:t>
            </a:r>
            <a:endParaRPr lang="en-US" sz="1600" b="0" strike="noStrike" spc="-1">
              <a:latin typeface="Arial"/>
            </a:endParaRPr>
          </a:p>
        </p:txBody>
      </p:sp>
      <p:sp>
        <p:nvSpPr>
          <p:cNvPr id="170" name="Прямоугольник 34"/>
          <p:cNvSpPr/>
          <p:nvPr/>
        </p:nvSpPr>
        <p:spPr>
          <a:xfrm>
            <a:off x="1469289" y="4123238"/>
            <a:ext cx="19980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CA" sz="1600" b="1" strike="noStrike" spc="-1" dirty="0">
                <a:solidFill>
                  <a:srgbClr val="0070C0"/>
                </a:solidFill>
                <a:latin typeface="Calibri"/>
                <a:ea typeface="DejaVu Sans"/>
              </a:rPr>
              <a:t>Frank Laboratory of Neutron Physics</a:t>
            </a:r>
            <a:endParaRPr lang="en-US" sz="1600" b="0" strike="noStrike" spc="-1" dirty="0">
              <a:latin typeface="Arial"/>
            </a:endParaRPr>
          </a:p>
        </p:txBody>
      </p:sp>
      <p:sp>
        <p:nvSpPr>
          <p:cNvPr id="171" name="Прямоугольник 12"/>
          <p:cNvSpPr/>
          <p:nvPr/>
        </p:nvSpPr>
        <p:spPr>
          <a:xfrm>
            <a:off x="9927495" y="1636902"/>
            <a:ext cx="1857960" cy="583321"/>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CA" sz="1600" b="1" strike="noStrike" spc="-1" dirty="0" err="1">
                <a:solidFill>
                  <a:srgbClr val="0070C0"/>
                </a:solidFill>
                <a:latin typeface="Calibri"/>
                <a:ea typeface="DejaVu Sans"/>
              </a:rPr>
              <a:t>Veksler</a:t>
            </a:r>
            <a:r>
              <a:rPr lang="en-CA" sz="1600" b="1" strike="noStrike" spc="-1" dirty="0">
                <a:solidFill>
                  <a:srgbClr val="0070C0"/>
                </a:solidFill>
                <a:latin typeface="Calibri"/>
                <a:ea typeface="DejaVu Sans"/>
              </a:rPr>
              <a:t> and </a:t>
            </a:r>
            <a:r>
              <a:rPr lang="en-CA" sz="1600" b="1" strike="noStrike" spc="-1" dirty="0" err="1">
                <a:solidFill>
                  <a:srgbClr val="0070C0"/>
                </a:solidFill>
                <a:latin typeface="Calibri"/>
                <a:ea typeface="DejaVu Sans"/>
              </a:rPr>
              <a:t>Baldin</a:t>
            </a:r>
            <a:r>
              <a:rPr lang="en-CA" sz="1600" b="1" strike="noStrike" spc="-1" dirty="0">
                <a:solidFill>
                  <a:srgbClr val="0070C0"/>
                </a:solidFill>
                <a:latin typeface="Calibri"/>
                <a:ea typeface="DejaVu Sans"/>
              </a:rPr>
              <a:t> Laboratory of HEP</a:t>
            </a:r>
            <a:endParaRPr lang="en-US" sz="1600" b="0" strike="noStrike" spc="-1" dirty="0">
              <a:latin typeface="Arial"/>
            </a:endParaRPr>
          </a:p>
        </p:txBody>
      </p:sp>
      <p:sp>
        <p:nvSpPr>
          <p:cNvPr id="172" name="Прямоугольник 36"/>
          <p:cNvSpPr/>
          <p:nvPr/>
        </p:nvSpPr>
        <p:spPr>
          <a:xfrm>
            <a:off x="9820185" y="4209570"/>
            <a:ext cx="1998000" cy="576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CA" sz="1600" b="1" strike="noStrike" spc="-1" dirty="0" err="1">
                <a:solidFill>
                  <a:srgbClr val="0070C0"/>
                </a:solidFill>
                <a:latin typeface="Calibri"/>
                <a:ea typeface="DejaVu Sans"/>
              </a:rPr>
              <a:t>Flerov</a:t>
            </a:r>
            <a:r>
              <a:rPr lang="en-CA" sz="1600" b="1" strike="noStrike" spc="-1" dirty="0">
                <a:solidFill>
                  <a:srgbClr val="0070C0"/>
                </a:solidFill>
                <a:latin typeface="Calibri"/>
                <a:ea typeface="DejaVu Sans"/>
              </a:rPr>
              <a:t> Laboratory of Nuclear Reactions</a:t>
            </a:r>
            <a:endParaRPr lang="en-US" sz="1600" b="0" strike="noStrike" spc="-1" dirty="0">
              <a:latin typeface="Arial"/>
            </a:endParaRPr>
          </a:p>
        </p:txBody>
      </p:sp>
      <p:sp>
        <p:nvSpPr>
          <p:cNvPr id="173" name="Прямоугольник 37"/>
          <p:cNvSpPr/>
          <p:nvPr/>
        </p:nvSpPr>
        <p:spPr>
          <a:xfrm>
            <a:off x="4118950" y="4642187"/>
            <a:ext cx="4195633" cy="33710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tabLst>
                <a:tab pos="0" algn="l"/>
              </a:tabLst>
            </a:pPr>
            <a:r>
              <a:rPr lang="en-CA" sz="1600" b="1" strike="noStrike" spc="-1" dirty="0" err="1">
                <a:solidFill>
                  <a:srgbClr val="0070C0"/>
                </a:solidFill>
                <a:latin typeface="Calibri"/>
                <a:ea typeface="DejaVu Sans"/>
              </a:rPr>
              <a:t>Mecheryakov</a:t>
            </a:r>
            <a:r>
              <a:rPr lang="en-CA" sz="1600" b="1" strike="noStrike" spc="-1" dirty="0">
                <a:solidFill>
                  <a:srgbClr val="0070C0"/>
                </a:solidFill>
                <a:latin typeface="Calibri"/>
                <a:ea typeface="DejaVu Sans"/>
              </a:rPr>
              <a:t> Lab. of Information Technologies</a:t>
            </a:r>
            <a:endParaRPr lang="en-US" sz="1600" b="0" strike="noStrike" spc="-1" dirty="0">
              <a:latin typeface="Arial"/>
            </a:endParaRPr>
          </a:p>
        </p:txBody>
      </p:sp>
      <p:sp>
        <p:nvSpPr>
          <p:cNvPr id="174" name="Прямоугольник 38"/>
          <p:cNvSpPr/>
          <p:nvPr/>
        </p:nvSpPr>
        <p:spPr>
          <a:xfrm>
            <a:off x="5766688" y="1344860"/>
            <a:ext cx="2142720" cy="638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CA" sz="1800" b="1" strike="noStrike" spc="-1" dirty="0">
                <a:solidFill>
                  <a:srgbClr val="0070C0"/>
                </a:solidFill>
                <a:latin typeface="Calibri"/>
                <a:ea typeface="DejaVu Sans"/>
              </a:rPr>
              <a:t>Laboratory of Radiation Biology</a:t>
            </a:r>
            <a:endParaRPr lang="en-US" sz="1800" b="0" strike="noStrike" spc="-1" dirty="0">
              <a:latin typeface="Arial"/>
            </a:endParaRPr>
          </a:p>
        </p:txBody>
      </p:sp>
      <p:sp>
        <p:nvSpPr>
          <p:cNvPr id="175" name="Прямоугольник 14"/>
          <p:cNvSpPr/>
          <p:nvPr/>
        </p:nvSpPr>
        <p:spPr>
          <a:xfrm>
            <a:off x="4731162" y="1949992"/>
            <a:ext cx="3073140" cy="147587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3080" indent="-343080">
              <a:lnSpc>
                <a:spcPct val="100000"/>
              </a:lnSpc>
              <a:buClr>
                <a:srgbClr val="002060"/>
              </a:buClr>
              <a:buFont typeface="Arial"/>
              <a:buChar char="•"/>
            </a:pPr>
            <a:r>
              <a:rPr lang="en-CA" sz="1500" strike="noStrike" spc="-1" dirty="0">
                <a:solidFill>
                  <a:srgbClr val="002060"/>
                </a:solidFill>
                <a:ea typeface="DejaVu Sans"/>
              </a:rPr>
              <a:t>Fundamental Radiobiology</a:t>
            </a:r>
            <a:endParaRPr lang="en-US" sz="1500" strike="noStrike" spc="-1" dirty="0"/>
          </a:p>
          <a:p>
            <a:pPr marL="343080" indent="-343080">
              <a:lnSpc>
                <a:spcPct val="100000"/>
              </a:lnSpc>
              <a:buClr>
                <a:srgbClr val="002060"/>
              </a:buClr>
              <a:buFont typeface="Arial"/>
              <a:buChar char="•"/>
            </a:pPr>
            <a:r>
              <a:rPr lang="en-CA" sz="1500" strike="noStrike" spc="-1" dirty="0">
                <a:solidFill>
                  <a:srgbClr val="002060"/>
                </a:solidFill>
                <a:ea typeface="DejaVu Sans"/>
              </a:rPr>
              <a:t>Radiation Neuroscience</a:t>
            </a:r>
            <a:endParaRPr lang="en-US" sz="1500" strike="noStrike" spc="-1" dirty="0"/>
          </a:p>
          <a:p>
            <a:pPr marL="343080" indent="-343080">
              <a:lnSpc>
                <a:spcPct val="100000"/>
              </a:lnSpc>
              <a:buClr>
                <a:srgbClr val="002060"/>
              </a:buClr>
              <a:buFont typeface="Arial"/>
              <a:buChar char="•"/>
            </a:pPr>
            <a:r>
              <a:rPr lang="en-CA" sz="1500" strike="noStrike" spc="-1" dirty="0">
                <a:solidFill>
                  <a:srgbClr val="002060"/>
                </a:solidFill>
                <a:ea typeface="DejaVu Sans"/>
              </a:rPr>
              <a:t>Clinical Radiobiology</a:t>
            </a:r>
            <a:endParaRPr lang="en-US" sz="1500" strike="noStrike" spc="-1" dirty="0"/>
          </a:p>
          <a:p>
            <a:pPr marL="343080" indent="-343080">
              <a:lnSpc>
                <a:spcPct val="100000"/>
              </a:lnSpc>
              <a:buClr>
                <a:srgbClr val="002060"/>
              </a:buClr>
              <a:buFont typeface="Arial"/>
              <a:buChar char="•"/>
            </a:pPr>
            <a:r>
              <a:rPr lang="en-CA" sz="1500" strike="noStrike" spc="-1" dirty="0">
                <a:solidFill>
                  <a:srgbClr val="002060"/>
                </a:solidFill>
                <a:ea typeface="DejaVu Sans"/>
              </a:rPr>
              <a:t>Mathematical Modeling</a:t>
            </a:r>
            <a:endParaRPr lang="en-US" sz="1500" strike="noStrike" spc="-1" dirty="0"/>
          </a:p>
          <a:p>
            <a:pPr marL="343080" indent="-343080">
              <a:lnSpc>
                <a:spcPct val="100000"/>
              </a:lnSpc>
              <a:buClr>
                <a:srgbClr val="002060"/>
              </a:buClr>
              <a:buFont typeface="Arial"/>
              <a:buChar char="•"/>
            </a:pPr>
            <a:r>
              <a:rPr lang="en-CA" sz="1500" strike="noStrike" spc="-1" dirty="0">
                <a:solidFill>
                  <a:srgbClr val="002060"/>
                </a:solidFill>
                <a:ea typeface="DejaVu Sans"/>
              </a:rPr>
              <a:t>Radiation Protection</a:t>
            </a:r>
            <a:endParaRPr lang="en-US" sz="1500" strike="noStrike" spc="-1" dirty="0"/>
          </a:p>
          <a:p>
            <a:pPr marL="343080" indent="-343080">
              <a:lnSpc>
                <a:spcPct val="100000"/>
              </a:lnSpc>
              <a:buClr>
                <a:srgbClr val="002060"/>
              </a:buClr>
              <a:buFont typeface="Arial"/>
              <a:buChar char="•"/>
            </a:pPr>
            <a:r>
              <a:rPr lang="en-CA" sz="1500" strike="noStrike" spc="-1" dirty="0">
                <a:solidFill>
                  <a:srgbClr val="002060"/>
                </a:solidFill>
                <a:ea typeface="DejaVu Sans"/>
              </a:rPr>
              <a:t>Astrobiology</a:t>
            </a:r>
            <a:endParaRPr lang="en-US" sz="1500" strike="noStrike" spc="-1" dirty="0"/>
          </a:p>
        </p:txBody>
      </p:sp>
      <p:sp>
        <p:nvSpPr>
          <p:cNvPr id="2" name="Прямоугольник 1">
            <a:extLst>
              <a:ext uri="{FF2B5EF4-FFF2-40B4-BE49-F238E27FC236}">
                <a16:creationId xmlns:a16="http://schemas.microsoft.com/office/drawing/2014/main" id="{16C92EED-84D4-CD4E-B2D2-9F0D32F2E220}"/>
              </a:ext>
            </a:extLst>
          </p:cNvPr>
          <p:cNvSpPr/>
          <p:nvPr/>
        </p:nvSpPr>
        <p:spPr>
          <a:xfrm>
            <a:off x="62493" y="6139375"/>
            <a:ext cx="12066754" cy="646331"/>
          </a:xfrm>
          <a:prstGeom prst="rect">
            <a:avLst/>
          </a:prstGeom>
          <a:solidFill>
            <a:schemeClr val="accent6">
              <a:lumMod val="20000"/>
              <a:lumOff val="80000"/>
            </a:schemeClr>
          </a:solidFill>
        </p:spPr>
        <p:txBody>
          <a:bodyPr wrap="square">
            <a:spAutoFit/>
          </a:bodyPr>
          <a:lstStyle/>
          <a:p>
            <a:pPr algn="ctr">
              <a:lnSpc>
                <a:spcPct val="100000"/>
              </a:lnSpc>
              <a:buClr>
                <a:srgbClr val="002060"/>
              </a:buClr>
            </a:pPr>
            <a:r>
              <a:rPr lang="en-US" spc="-1" dirty="0">
                <a:solidFill>
                  <a:srgbClr val="002060"/>
                </a:solidFill>
              </a:rPr>
              <a:t>Development of vivarium, animal imaging and tomography, super-resolution microscopy; Equipment for multi-OMICS research; Construction of radiochemical class III lab blocks</a:t>
            </a:r>
            <a:r>
              <a:rPr lang="en-US" spc="-1" dirty="0"/>
              <a:t>; </a:t>
            </a:r>
            <a:r>
              <a:rPr lang="en-US" spc="-1" dirty="0">
                <a:solidFill>
                  <a:srgbClr val="002060"/>
                </a:solidFill>
              </a:rPr>
              <a:t>R&amp;D on compact irradiators for cellular research.</a:t>
            </a:r>
            <a:endParaRPr lang="en-US" spc="-1" dirty="0"/>
          </a:p>
        </p:txBody>
      </p:sp>
      <p:sp>
        <p:nvSpPr>
          <p:cNvPr id="3" name="Прямоугольник 2">
            <a:extLst>
              <a:ext uri="{FF2B5EF4-FFF2-40B4-BE49-F238E27FC236}">
                <a16:creationId xmlns:a16="http://schemas.microsoft.com/office/drawing/2014/main" id="{B913713A-3DFC-A445-A6D4-E2A188FD5EE0}"/>
              </a:ext>
            </a:extLst>
          </p:cNvPr>
          <p:cNvSpPr/>
          <p:nvPr/>
        </p:nvSpPr>
        <p:spPr>
          <a:xfrm>
            <a:off x="62493" y="571435"/>
            <a:ext cx="12066754" cy="685188"/>
          </a:xfrm>
          <a:prstGeom prst="rect">
            <a:avLst/>
          </a:prstGeom>
        </p:spPr>
        <p:txBody>
          <a:bodyPr wrap="square">
            <a:spAutoFit/>
          </a:bodyPr>
          <a:lstStyle/>
          <a:p>
            <a:pPr algn="ctr">
              <a:lnSpc>
                <a:spcPct val="107000"/>
              </a:lnSpc>
            </a:pPr>
            <a:r>
              <a:rPr lang="en-US" sz="1200" dirty="0">
                <a:solidFill>
                  <a:prstClr val="black"/>
                </a:solidFill>
              </a:rPr>
              <a:t>Applied Research and Innovation Committee at NICA</a:t>
            </a:r>
            <a:r>
              <a:rPr lang="ru-RU" sz="1200" dirty="0">
                <a:solidFill>
                  <a:prstClr val="black"/>
                </a:solidFill>
              </a:rPr>
              <a:t> </a:t>
            </a:r>
            <a:r>
              <a:rPr lang="en-US" sz="1200" dirty="0">
                <a:solidFill>
                  <a:prstClr val="black"/>
                </a:solidFill>
              </a:rPr>
              <a:t>(NICA ARIC) – core of future SAC</a:t>
            </a:r>
            <a:r>
              <a:rPr lang="ru-RU" sz="1200" dirty="0">
                <a:solidFill>
                  <a:prstClr val="black"/>
                </a:solidFill>
              </a:rPr>
              <a:t>:</a:t>
            </a:r>
            <a:r>
              <a:rPr lang="en-US" sz="1200" dirty="0">
                <a:solidFill>
                  <a:prstClr val="black"/>
                </a:solidFill>
              </a:rPr>
              <a:t> </a:t>
            </a:r>
            <a:r>
              <a:rPr lang="en-US" sz="1200" dirty="0"/>
              <a:t>F. </a:t>
            </a:r>
            <a:r>
              <a:rPr lang="en-US" sz="1200" dirty="0" err="1"/>
              <a:t>Cucinotta</a:t>
            </a:r>
            <a:r>
              <a:rPr lang="en-US" sz="1200" dirty="0"/>
              <a:t> (Univ. of Nevada, USA), M. Durante (GSI, Germany), T. </a:t>
            </a:r>
            <a:r>
              <a:rPr lang="en-US" sz="1200" dirty="0" err="1"/>
              <a:t>Hei</a:t>
            </a:r>
            <a:r>
              <a:rPr lang="en-US" sz="1200" dirty="0"/>
              <a:t> (Columbia </a:t>
            </a:r>
            <a:r>
              <a:rPr lang="en-US" sz="1200" dirty="0" err="1"/>
              <a:t>Univ</a:t>
            </a:r>
            <a:r>
              <a:rPr lang="en-US" sz="1200" dirty="0"/>
              <a:t>, USA), Rubén </a:t>
            </a:r>
            <a:r>
              <a:rPr lang="en-US" sz="1200" dirty="0" err="1"/>
              <a:t>García</a:t>
            </a:r>
            <a:r>
              <a:rPr lang="en-US" sz="1200" dirty="0"/>
              <a:t> </a:t>
            </a:r>
            <a:r>
              <a:rPr lang="en-US" sz="1200" dirty="0" err="1"/>
              <a:t>Alía</a:t>
            </a:r>
            <a:r>
              <a:rPr lang="en-US" sz="1200" dirty="0"/>
              <a:t> (RADNEXT Project, CERN), C. </a:t>
            </a:r>
            <a:r>
              <a:rPr lang="en-US" sz="1200" dirty="0" err="1"/>
              <a:t>Trautmann</a:t>
            </a:r>
            <a:r>
              <a:rPr lang="en-US" sz="1200" dirty="0"/>
              <a:t> (GSI, Germany), A. </a:t>
            </a:r>
            <a:r>
              <a:rPr lang="en-US" sz="1200" dirty="0" err="1"/>
              <a:t>Paccagnella</a:t>
            </a:r>
            <a:r>
              <a:rPr lang="en-US" sz="1200" dirty="0"/>
              <a:t> (Univ. of Padua, Italy), A. </a:t>
            </a:r>
            <a:r>
              <a:rPr lang="en-US" sz="1200" dirty="0" err="1"/>
              <a:t>Pesce</a:t>
            </a:r>
            <a:r>
              <a:rPr lang="en-US" sz="1200" dirty="0"/>
              <a:t> (ESA), Yu. </a:t>
            </a:r>
            <a:r>
              <a:rPr lang="en-US" sz="1200" dirty="0" err="1"/>
              <a:t>Titarenko</a:t>
            </a:r>
            <a:r>
              <a:rPr lang="en-US" sz="1200" dirty="0"/>
              <a:t> (ITEP KI, Russia), H. Sakurai (</a:t>
            </a:r>
            <a:r>
              <a:rPr lang="en-US" sz="1200" dirty="0" err="1"/>
              <a:t>Nishina</a:t>
            </a:r>
            <a:r>
              <a:rPr lang="en-US" sz="1200" dirty="0"/>
              <a:t> Center, RIKEN, Japan), A. </a:t>
            </a:r>
            <a:r>
              <a:rPr lang="en-US" sz="1200" dirty="0" err="1"/>
              <a:t>Osipov</a:t>
            </a:r>
            <a:r>
              <a:rPr lang="en-US" sz="1200" dirty="0"/>
              <a:t> (</a:t>
            </a:r>
            <a:r>
              <a:rPr lang="en-US" sz="1200" dirty="0" err="1"/>
              <a:t>Burnasyan</a:t>
            </a:r>
            <a:r>
              <a:rPr lang="en-US" sz="1200" dirty="0"/>
              <a:t> Center FMBA, Russia), F. </a:t>
            </a:r>
            <a:r>
              <a:rPr lang="en-US" sz="1200" dirty="0" err="1"/>
              <a:t>Azaiez</a:t>
            </a:r>
            <a:r>
              <a:rPr lang="en-US" sz="1200" dirty="0"/>
              <a:t> (</a:t>
            </a:r>
            <a:r>
              <a:rPr lang="en-US" sz="1200" dirty="0" err="1"/>
              <a:t>iThemba</a:t>
            </a:r>
            <a:r>
              <a:rPr lang="en-US" sz="1200" dirty="0"/>
              <a:t> LABS, South Africa).</a:t>
            </a:r>
            <a:endParaRPr lang="ru-RU" sz="1200" dirty="0"/>
          </a:p>
        </p:txBody>
      </p:sp>
    </p:spTree>
    <p:extLst>
      <p:ext uri="{BB962C8B-B14F-4D97-AF65-F5344CB8AC3E}">
        <p14:creationId xmlns:p14="http://schemas.microsoft.com/office/powerpoint/2010/main" val="206459527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BFC9738-7F43-4934-8E03-86D4C61BA673}"/>
              </a:ext>
            </a:extLst>
          </p:cNvPr>
          <p:cNvSpPr txBox="1"/>
          <p:nvPr/>
        </p:nvSpPr>
        <p:spPr>
          <a:xfrm>
            <a:off x="4481564" y="886042"/>
            <a:ext cx="3275734" cy="461665"/>
          </a:xfrm>
          <a:prstGeom prst="rect">
            <a:avLst/>
          </a:prstGeom>
          <a:noFill/>
        </p:spPr>
        <p:txBody>
          <a:bodyPr wrap="square" rtlCol="0">
            <a:spAutoFit/>
          </a:bodyPr>
          <a:lstStyle/>
          <a:p>
            <a:pPr algn="ctr"/>
            <a:r>
              <a:rPr lang="en-US" sz="2400" dirty="0"/>
              <a:t>Life Science @</a:t>
            </a:r>
            <a:r>
              <a:rPr lang="ru-RU" sz="2400" dirty="0"/>
              <a:t> </a:t>
            </a:r>
            <a:r>
              <a:rPr lang="en-US" sz="2400" dirty="0"/>
              <a:t>JINR</a:t>
            </a:r>
            <a:endParaRPr lang="ru-RU" sz="2400" dirty="0"/>
          </a:p>
        </p:txBody>
      </p:sp>
      <p:grpSp>
        <p:nvGrpSpPr>
          <p:cNvPr id="28" name="Группа 27">
            <a:extLst>
              <a:ext uri="{FF2B5EF4-FFF2-40B4-BE49-F238E27FC236}">
                <a16:creationId xmlns:a16="http://schemas.microsoft.com/office/drawing/2014/main" id="{9F522630-6706-40F0-A438-6FCE07D050C9}"/>
              </a:ext>
            </a:extLst>
          </p:cNvPr>
          <p:cNvGrpSpPr/>
          <p:nvPr/>
        </p:nvGrpSpPr>
        <p:grpSpPr>
          <a:xfrm>
            <a:off x="3574046" y="3529987"/>
            <a:ext cx="1688805" cy="707317"/>
            <a:chOff x="2191278" y="1107837"/>
            <a:chExt cx="1749101" cy="960541"/>
          </a:xfrm>
        </p:grpSpPr>
        <p:sp>
          <p:nvSpPr>
            <p:cNvPr id="29" name="Овал 28">
              <a:extLst>
                <a:ext uri="{FF2B5EF4-FFF2-40B4-BE49-F238E27FC236}">
                  <a16:creationId xmlns:a16="http://schemas.microsoft.com/office/drawing/2014/main" id="{851DCDAE-9FD9-4250-B28D-8DC2F43AE1F8}"/>
                </a:ext>
              </a:extLst>
            </p:cNvPr>
            <p:cNvSpPr/>
            <p:nvPr/>
          </p:nvSpPr>
          <p:spPr>
            <a:xfrm>
              <a:off x="2191278" y="1107837"/>
              <a:ext cx="1749101" cy="9605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0" name="TextBox 29">
              <a:extLst>
                <a:ext uri="{FF2B5EF4-FFF2-40B4-BE49-F238E27FC236}">
                  <a16:creationId xmlns:a16="http://schemas.microsoft.com/office/drawing/2014/main" id="{BC219DA3-1BAC-4183-853B-78374063A37A}"/>
                </a:ext>
              </a:extLst>
            </p:cNvPr>
            <p:cNvSpPr txBox="1"/>
            <p:nvPr/>
          </p:nvSpPr>
          <p:spPr>
            <a:xfrm>
              <a:off x="2591039" y="1243289"/>
              <a:ext cx="937702" cy="710536"/>
            </a:xfrm>
            <a:prstGeom prst="rect">
              <a:avLst/>
            </a:prstGeom>
            <a:noFill/>
          </p:spPr>
          <p:txBody>
            <a:bodyPr wrap="none" rtlCol="0">
              <a:spAutoFit/>
            </a:bodyPr>
            <a:lstStyle/>
            <a:p>
              <a:pPr algn="ctr"/>
              <a:r>
                <a:rPr lang="en-US" sz="1400" dirty="0"/>
                <a:t>Intern, </a:t>
              </a:r>
            </a:p>
            <a:p>
              <a:pPr algn="ctr"/>
              <a:r>
                <a:rPr lang="en-US" sz="1400" dirty="0"/>
                <a:t>Steer.com</a:t>
              </a:r>
              <a:endParaRPr lang="ru-RU" sz="1400" dirty="0">
                <a:latin typeface="Times New Roman" panose="02020603050405020304" pitchFamily="18" charset="0"/>
                <a:cs typeface="Times New Roman" panose="02020603050405020304" pitchFamily="18" charset="0"/>
              </a:endParaRPr>
            </a:p>
          </p:txBody>
        </p:sp>
      </p:grpSp>
      <p:grpSp>
        <p:nvGrpSpPr>
          <p:cNvPr id="31" name="Группа 30">
            <a:extLst>
              <a:ext uri="{FF2B5EF4-FFF2-40B4-BE49-F238E27FC236}">
                <a16:creationId xmlns:a16="http://schemas.microsoft.com/office/drawing/2014/main" id="{579BE047-DA0B-4715-AC95-A40F480CD779}"/>
              </a:ext>
            </a:extLst>
          </p:cNvPr>
          <p:cNvGrpSpPr/>
          <p:nvPr/>
        </p:nvGrpSpPr>
        <p:grpSpPr>
          <a:xfrm>
            <a:off x="1607576" y="3344957"/>
            <a:ext cx="2041306" cy="838431"/>
            <a:chOff x="2191278" y="1107837"/>
            <a:chExt cx="1749101" cy="1128422"/>
          </a:xfrm>
        </p:grpSpPr>
        <p:sp>
          <p:nvSpPr>
            <p:cNvPr id="32" name="Овал 31">
              <a:extLst>
                <a:ext uri="{FF2B5EF4-FFF2-40B4-BE49-F238E27FC236}">
                  <a16:creationId xmlns:a16="http://schemas.microsoft.com/office/drawing/2014/main" id="{7D643B53-F92E-46F2-A1A1-EC3A06A3C1ED}"/>
                </a:ext>
              </a:extLst>
            </p:cNvPr>
            <p:cNvSpPr/>
            <p:nvPr/>
          </p:nvSpPr>
          <p:spPr>
            <a:xfrm>
              <a:off x="2191278" y="1107837"/>
              <a:ext cx="1749101" cy="9605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3" name="TextBox 32">
              <a:extLst>
                <a:ext uri="{FF2B5EF4-FFF2-40B4-BE49-F238E27FC236}">
                  <a16:creationId xmlns:a16="http://schemas.microsoft.com/office/drawing/2014/main" id="{CE8908B9-36CE-482E-8C2B-106FBA0A5F31}"/>
                </a:ext>
              </a:extLst>
            </p:cNvPr>
            <p:cNvSpPr txBox="1"/>
            <p:nvPr/>
          </p:nvSpPr>
          <p:spPr>
            <a:xfrm>
              <a:off x="2225083" y="1155657"/>
              <a:ext cx="1694976" cy="1080602"/>
            </a:xfrm>
            <a:prstGeom prst="rect">
              <a:avLst/>
            </a:prstGeom>
            <a:noFill/>
          </p:spPr>
          <p:txBody>
            <a:bodyPr wrap="square" rtlCol="0">
              <a:spAutoFit/>
            </a:bodyPr>
            <a:lstStyle/>
            <a:p>
              <a:pPr algn="ctr"/>
              <a:r>
                <a:rPr lang="ru-RU" sz="1400" dirty="0"/>
                <a:t>Темы, проекты,</a:t>
              </a:r>
            </a:p>
            <a:p>
              <a:pPr algn="ctr"/>
              <a:r>
                <a:rPr lang="ru-RU" sz="1400" dirty="0">
                  <a:cs typeface="Times New Roman" panose="02020603050405020304" pitchFamily="18" charset="0"/>
                </a:rPr>
                <a:t>Коллаборации, ПТП</a:t>
              </a:r>
            </a:p>
          </p:txBody>
        </p:sp>
      </p:grpSp>
      <p:grpSp>
        <p:nvGrpSpPr>
          <p:cNvPr id="34" name="Группа 33">
            <a:extLst>
              <a:ext uri="{FF2B5EF4-FFF2-40B4-BE49-F238E27FC236}">
                <a16:creationId xmlns:a16="http://schemas.microsoft.com/office/drawing/2014/main" id="{76DEC20D-4337-45D6-8243-8BC7918F0E0D}"/>
              </a:ext>
            </a:extLst>
          </p:cNvPr>
          <p:cNvGrpSpPr/>
          <p:nvPr/>
        </p:nvGrpSpPr>
        <p:grpSpPr>
          <a:xfrm>
            <a:off x="9273267" y="3491229"/>
            <a:ext cx="1736113" cy="765512"/>
            <a:chOff x="2191278" y="1107837"/>
            <a:chExt cx="1798100" cy="1039570"/>
          </a:xfrm>
        </p:grpSpPr>
        <p:sp>
          <p:nvSpPr>
            <p:cNvPr id="35" name="Овал 34">
              <a:extLst>
                <a:ext uri="{FF2B5EF4-FFF2-40B4-BE49-F238E27FC236}">
                  <a16:creationId xmlns:a16="http://schemas.microsoft.com/office/drawing/2014/main" id="{5A3EBE63-5034-4A88-87FB-733CC564028F}"/>
                </a:ext>
              </a:extLst>
            </p:cNvPr>
            <p:cNvSpPr/>
            <p:nvPr/>
          </p:nvSpPr>
          <p:spPr>
            <a:xfrm>
              <a:off x="2191278" y="1107837"/>
              <a:ext cx="1749101" cy="9605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6" name="TextBox 35">
              <a:extLst>
                <a:ext uri="{FF2B5EF4-FFF2-40B4-BE49-F238E27FC236}">
                  <a16:creationId xmlns:a16="http://schemas.microsoft.com/office/drawing/2014/main" id="{26367CF4-718E-4B1B-9EE1-CF67879B01F2}"/>
                </a:ext>
              </a:extLst>
            </p:cNvPr>
            <p:cNvSpPr txBox="1"/>
            <p:nvPr/>
          </p:nvSpPr>
          <p:spPr>
            <a:xfrm>
              <a:off x="2296998" y="1144297"/>
              <a:ext cx="1692380" cy="1003110"/>
            </a:xfrm>
            <a:prstGeom prst="rect">
              <a:avLst/>
            </a:prstGeom>
            <a:noFill/>
          </p:spPr>
          <p:txBody>
            <a:bodyPr wrap="none" rtlCol="0">
              <a:spAutoFit/>
            </a:bodyPr>
            <a:lstStyle/>
            <a:p>
              <a:pPr algn="ctr"/>
              <a:r>
                <a:rPr lang="ru-RU" sz="1400" dirty="0"/>
                <a:t>Международный</a:t>
              </a:r>
              <a:r>
                <a:rPr lang="en-US" sz="1400" dirty="0"/>
                <a:t> </a:t>
              </a:r>
              <a:endParaRPr lang="ru-RU" sz="1400" dirty="0"/>
            </a:p>
            <a:p>
              <a:pPr algn="ctr"/>
              <a:r>
                <a:rPr lang="ru-RU" sz="1400" dirty="0"/>
                <a:t>инфраструктурный</a:t>
              </a:r>
            </a:p>
            <a:p>
              <a:pPr algn="ctr"/>
              <a:r>
                <a:rPr lang="ru-RU" sz="1400" dirty="0">
                  <a:cs typeface="Times New Roman" panose="02020603050405020304" pitchFamily="18" charset="0"/>
                </a:rPr>
                <a:t>фонд</a:t>
              </a:r>
            </a:p>
          </p:txBody>
        </p:sp>
      </p:grpSp>
      <p:grpSp>
        <p:nvGrpSpPr>
          <p:cNvPr id="37" name="Группа 36">
            <a:extLst>
              <a:ext uri="{FF2B5EF4-FFF2-40B4-BE49-F238E27FC236}">
                <a16:creationId xmlns:a16="http://schemas.microsoft.com/office/drawing/2014/main" id="{DDF85D37-24E3-4468-A8DF-6094C0BC2927}"/>
              </a:ext>
            </a:extLst>
          </p:cNvPr>
          <p:cNvGrpSpPr/>
          <p:nvPr/>
        </p:nvGrpSpPr>
        <p:grpSpPr>
          <a:xfrm>
            <a:off x="7237106" y="3519047"/>
            <a:ext cx="1688805" cy="707317"/>
            <a:chOff x="2191278" y="1107837"/>
            <a:chExt cx="1749101" cy="960541"/>
          </a:xfrm>
        </p:grpSpPr>
        <p:sp>
          <p:nvSpPr>
            <p:cNvPr id="38" name="Овал 37">
              <a:extLst>
                <a:ext uri="{FF2B5EF4-FFF2-40B4-BE49-F238E27FC236}">
                  <a16:creationId xmlns:a16="http://schemas.microsoft.com/office/drawing/2014/main" id="{D3D86FDD-6C9D-4A2C-ABF7-1B135AD0C80F}"/>
                </a:ext>
              </a:extLst>
            </p:cNvPr>
            <p:cNvSpPr/>
            <p:nvPr/>
          </p:nvSpPr>
          <p:spPr>
            <a:xfrm>
              <a:off x="2191278" y="1107837"/>
              <a:ext cx="1749101" cy="9605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39" name="TextBox 38">
              <a:extLst>
                <a:ext uri="{FF2B5EF4-FFF2-40B4-BE49-F238E27FC236}">
                  <a16:creationId xmlns:a16="http://schemas.microsoft.com/office/drawing/2014/main" id="{329869F9-3EB1-4E0C-8617-5650D780027A}"/>
                </a:ext>
              </a:extLst>
            </p:cNvPr>
            <p:cNvSpPr txBox="1"/>
            <p:nvPr/>
          </p:nvSpPr>
          <p:spPr>
            <a:xfrm>
              <a:off x="2276053" y="1327869"/>
              <a:ext cx="1579548" cy="417963"/>
            </a:xfrm>
            <a:prstGeom prst="rect">
              <a:avLst/>
            </a:prstGeom>
            <a:noFill/>
          </p:spPr>
          <p:txBody>
            <a:bodyPr wrap="none" rtlCol="0">
              <a:spAutoFit/>
            </a:bodyPr>
            <a:lstStyle/>
            <a:p>
              <a:pPr algn="ctr"/>
              <a:r>
                <a:rPr lang="ru-RU" sz="1400" dirty="0">
                  <a:cs typeface="Times New Roman" panose="02020603050405020304" pitchFamily="18" charset="0"/>
                </a:rPr>
                <a:t>Технолог. кластер</a:t>
              </a:r>
            </a:p>
          </p:txBody>
        </p:sp>
      </p:grpSp>
      <p:grpSp>
        <p:nvGrpSpPr>
          <p:cNvPr id="40" name="Группа 39">
            <a:extLst>
              <a:ext uri="{FF2B5EF4-FFF2-40B4-BE49-F238E27FC236}">
                <a16:creationId xmlns:a16="http://schemas.microsoft.com/office/drawing/2014/main" id="{B79A078D-3E04-4A37-AE69-3FFBDFBDD993}"/>
              </a:ext>
            </a:extLst>
          </p:cNvPr>
          <p:cNvGrpSpPr/>
          <p:nvPr/>
        </p:nvGrpSpPr>
        <p:grpSpPr>
          <a:xfrm>
            <a:off x="5376479" y="3511383"/>
            <a:ext cx="1688805" cy="707317"/>
            <a:chOff x="2191278" y="1107837"/>
            <a:chExt cx="1749101" cy="960541"/>
          </a:xfrm>
        </p:grpSpPr>
        <p:sp>
          <p:nvSpPr>
            <p:cNvPr id="41" name="Овал 40">
              <a:extLst>
                <a:ext uri="{FF2B5EF4-FFF2-40B4-BE49-F238E27FC236}">
                  <a16:creationId xmlns:a16="http://schemas.microsoft.com/office/drawing/2014/main" id="{D587F07C-C989-4F10-9AFD-C9ACB05AD99B}"/>
                </a:ext>
              </a:extLst>
            </p:cNvPr>
            <p:cNvSpPr/>
            <p:nvPr/>
          </p:nvSpPr>
          <p:spPr>
            <a:xfrm>
              <a:off x="2191278" y="1107837"/>
              <a:ext cx="1749101" cy="960541"/>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42" name="TextBox 41">
              <a:extLst>
                <a:ext uri="{FF2B5EF4-FFF2-40B4-BE49-F238E27FC236}">
                  <a16:creationId xmlns:a16="http://schemas.microsoft.com/office/drawing/2014/main" id="{7BEAAF85-F601-4BCD-8ADD-8354DEC754BE}"/>
                </a:ext>
              </a:extLst>
            </p:cNvPr>
            <p:cNvSpPr txBox="1"/>
            <p:nvPr/>
          </p:nvSpPr>
          <p:spPr>
            <a:xfrm>
              <a:off x="2335989" y="1400023"/>
              <a:ext cx="1459680" cy="417963"/>
            </a:xfrm>
            <a:prstGeom prst="rect">
              <a:avLst/>
            </a:prstGeom>
            <a:noFill/>
          </p:spPr>
          <p:txBody>
            <a:bodyPr wrap="none" rtlCol="0">
              <a:spAutoFit/>
            </a:bodyPr>
            <a:lstStyle/>
            <a:p>
              <a:pPr algn="ctr"/>
              <a:r>
                <a:rPr lang="ru-RU" sz="1400" dirty="0"/>
                <a:t>Взнос РФ в </a:t>
              </a:r>
              <a:r>
                <a:rPr lang="en-US" sz="1400" dirty="0"/>
                <a:t>NICA</a:t>
              </a:r>
              <a:endParaRPr lang="ru-RU" sz="1400" dirty="0"/>
            </a:p>
          </p:txBody>
        </p:sp>
      </p:grpSp>
      <p:sp>
        <p:nvSpPr>
          <p:cNvPr id="43" name="TextBox 42">
            <a:extLst>
              <a:ext uri="{FF2B5EF4-FFF2-40B4-BE49-F238E27FC236}">
                <a16:creationId xmlns:a16="http://schemas.microsoft.com/office/drawing/2014/main" id="{C7A97C55-1B36-4D69-8351-9DA7CEE121C7}"/>
              </a:ext>
            </a:extLst>
          </p:cNvPr>
          <p:cNvSpPr txBox="1"/>
          <p:nvPr/>
        </p:nvSpPr>
        <p:spPr>
          <a:xfrm>
            <a:off x="1465596" y="4103039"/>
            <a:ext cx="2254676" cy="1815882"/>
          </a:xfrm>
          <a:prstGeom prst="rect">
            <a:avLst/>
          </a:prstGeom>
          <a:noFill/>
          <a:ln>
            <a:solidFill>
              <a:schemeClr val="tx1"/>
            </a:solidFill>
          </a:ln>
        </p:spPr>
        <p:txBody>
          <a:bodyPr wrap="square" rtlCol="0">
            <a:spAutoFit/>
          </a:bodyPr>
          <a:lstStyle/>
          <a:p>
            <a:r>
              <a:rPr lang="ru-RU" sz="1600" dirty="0">
                <a:cs typeface="Times New Roman" panose="02020603050405020304" pitchFamily="18" charset="0"/>
              </a:rPr>
              <a:t>Международная новая Научная Программа </a:t>
            </a:r>
          </a:p>
          <a:p>
            <a:r>
              <a:rPr lang="ru-RU" sz="1600" dirty="0">
                <a:cs typeface="Times New Roman" panose="02020603050405020304" pitchFamily="18" charset="0"/>
              </a:rPr>
              <a:t>ЛРБ в следующей </a:t>
            </a:r>
            <a:r>
              <a:rPr lang="ru-RU" sz="1600" dirty="0" err="1">
                <a:cs typeface="Times New Roman" panose="02020603050405020304" pitchFamily="18" charset="0"/>
              </a:rPr>
              <a:t>7-летке</a:t>
            </a:r>
            <a:r>
              <a:rPr lang="ru-RU" sz="1600" dirty="0">
                <a:cs typeface="Times New Roman" panose="02020603050405020304" pitchFamily="18" charset="0"/>
              </a:rPr>
              <a:t> (</a:t>
            </a:r>
            <a:r>
              <a:rPr lang="ru-RU" sz="1600" dirty="0" err="1">
                <a:cs typeface="Times New Roman" panose="02020603050405020304" pitchFamily="18" charset="0"/>
              </a:rPr>
              <a:t>Коорд</a:t>
            </a:r>
            <a:r>
              <a:rPr lang="ru-RU" sz="1600" dirty="0">
                <a:cs typeface="Times New Roman" panose="02020603050405020304" pitchFamily="18" charset="0"/>
              </a:rPr>
              <a:t>. </a:t>
            </a:r>
            <a:r>
              <a:rPr lang="ru-RU" sz="1600" dirty="0" err="1">
                <a:cs typeface="Times New Roman" panose="02020603050405020304" pitchFamily="18" charset="0"/>
              </a:rPr>
              <a:t>Л.Костов</a:t>
            </a:r>
            <a:r>
              <a:rPr lang="ru-RU" sz="1600" dirty="0">
                <a:cs typeface="Times New Roman" panose="02020603050405020304" pitchFamily="18" charset="0"/>
              </a:rPr>
              <a:t>, А.Н.Бугай, С.Г.Арутюнян</a:t>
            </a:r>
          </a:p>
        </p:txBody>
      </p:sp>
      <p:sp>
        <p:nvSpPr>
          <p:cNvPr id="44" name="TextBox 43">
            <a:extLst>
              <a:ext uri="{FF2B5EF4-FFF2-40B4-BE49-F238E27FC236}">
                <a16:creationId xmlns:a16="http://schemas.microsoft.com/office/drawing/2014/main" id="{20065310-BCCD-4A73-BE70-55EBF21E58A5}"/>
              </a:ext>
            </a:extLst>
          </p:cNvPr>
          <p:cNvSpPr txBox="1"/>
          <p:nvPr/>
        </p:nvSpPr>
        <p:spPr>
          <a:xfrm>
            <a:off x="3859888" y="4378155"/>
            <a:ext cx="2450116" cy="1569660"/>
          </a:xfrm>
          <a:prstGeom prst="rect">
            <a:avLst/>
          </a:prstGeom>
          <a:noFill/>
          <a:ln>
            <a:solidFill>
              <a:schemeClr val="tx1"/>
            </a:solidFill>
          </a:ln>
        </p:spPr>
        <p:txBody>
          <a:bodyPr wrap="square" rtlCol="0">
            <a:spAutoFit/>
          </a:bodyPr>
          <a:lstStyle/>
          <a:p>
            <a:r>
              <a:rPr lang="ru-RU" sz="1600" dirty="0" err="1">
                <a:cs typeface="Times New Roman" panose="02020603050405020304" pitchFamily="18" charset="0"/>
              </a:rPr>
              <a:t>Коллаборация</a:t>
            </a:r>
            <a:r>
              <a:rPr lang="ru-RU" sz="1600" dirty="0">
                <a:cs typeface="Times New Roman" panose="02020603050405020304" pitchFamily="18" charset="0"/>
              </a:rPr>
              <a:t> </a:t>
            </a:r>
            <a:r>
              <a:rPr lang="en-US" sz="1600" dirty="0">
                <a:cs typeface="Times New Roman" panose="02020603050405020304" pitchFamily="18" charset="0"/>
              </a:rPr>
              <a:t>ARIADNA@NICA</a:t>
            </a:r>
            <a:endParaRPr lang="ru-RU" sz="1600" dirty="0">
              <a:cs typeface="Times New Roman" panose="02020603050405020304" pitchFamily="18" charset="0"/>
            </a:endParaRPr>
          </a:p>
          <a:p>
            <a:r>
              <a:rPr lang="ru-RU" sz="1600" dirty="0">
                <a:cs typeface="Times New Roman" panose="02020603050405020304" pitchFamily="18" charset="0"/>
              </a:rPr>
              <a:t>отв. ЛФВЭ</a:t>
            </a:r>
          </a:p>
          <a:p>
            <a:r>
              <a:rPr lang="ru-RU" sz="1600" dirty="0">
                <a:cs typeface="Times New Roman" panose="02020603050405020304" pitchFamily="18" charset="0"/>
              </a:rPr>
              <a:t>Координаторы: </a:t>
            </a:r>
            <a:r>
              <a:rPr lang="en-GB" sz="1600" dirty="0">
                <a:cs typeface="Times New Roman" panose="02020603050405020304" pitchFamily="18" charset="0"/>
              </a:rPr>
              <a:t>ISC + </a:t>
            </a:r>
            <a:r>
              <a:rPr lang="ru-RU" sz="1600" dirty="0">
                <a:cs typeface="Times New Roman" panose="02020603050405020304" pitchFamily="18" charset="0"/>
              </a:rPr>
              <a:t>А.С.Сорин, О.В.Белов, </a:t>
            </a:r>
            <a:r>
              <a:rPr lang="ru-RU" sz="1600" dirty="0" err="1">
                <a:cs typeface="Times New Roman" panose="02020603050405020304" pitchFamily="18" charset="0"/>
              </a:rPr>
              <a:t>Е.М.Сыресин</a:t>
            </a:r>
            <a:endParaRPr lang="ru-RU" sz="1600" dirty="0">
              <a:cs typeface="Times New Roman" panose="02020603050405020304" pitchFamily="18" charset="0"/>
            </a:endParaRPr>
          </a:p>
        </p:txBody>
      </p:sp>
      <p:sp>
        <p:nvSpPr>
          <p:cNvPr id="46" name="TextBox 45">
            <a:extLst>
              <a:ext uri="{FF2B5EF4-FFF2-40B4-BE49-F238E27FC236}">
                <a16:creationId xmlns:a16="http://schemas.microsoft.com/office/drawing/2014/main" id="{32D59514-3BE0-43C0-8EC1-E814A3DD7AD3}"/>
              </a:ext>
            </a:extLst>
          </p:cNvPr>
          <p:cNvSpPr txBox="1"/>
          <p:nvPr/>
        </p:nvSpPr>
        <p:spPr>
          <a:xfrm>
            <a:off x="6577459" y="4350064"/>
            <a:ext cx="2450116" cy="1569660"/>
          </a:xfrm>
          <a:prstGeom prst="rect">
            <a:avLst/>
          </a:prstGeom>
          <a:noFill/>
          <a:ln>
            <a:solidFill>
              <a:schemeClr val="tx1"/>
            </a:solidFill>
          </a:ln>
        </p:spPr>
        <p:txBody>
          <a:bodyPr wrap="square" rtlCol="0">
            <a:spAutoFit/>
          </a:bodyPr>
          <a:lstStyle/>
          <a:p>
            <a:r>
              <a:rPr lang="ru-RU" sz="1600" dirty="0" err="1">
                <a:cs typeface="Times New Roman" panose="02020603050405020304" pitchFamily="18" charset="0"/>
              </a:rPr>
              <a:t>Иновационные</a:t>
            </a:r>
            <a:r>
              <a:rPr lang="ru-RU" sz="1600" dirty="0">
                <a:cs typeface="Times New Roman" panose="02020603050405020304" pitchFamily="18" charset="0"/>
              </a:rPr>
              <a:t> </a:t>
            </a:r>
            <a:r>
              <a:rPr lang="en-GB" sz="1600" dirty="0">
                <a:cs typeface="Times New Roman" panose="02020603050405020304" pitchFamily="18" charset="0"/>
              </a:rPr>
              <a:t>R&amp;D</a:t>
            </a:r>
            <a:r>
              <a:rPr lang="ru-RU" sz="1600" dirty="0">
                <a:cs typeface="Times New Roman" panose="02020603050405020304" pitchFamily="18" charset="0"/>
              </a:rPr>
              <a:t> и установки:</a:t>
            </a:r>
          </a:p>
          <a:p>
            <a:r>
              <a:rPr lang="ru-RU" sz="1600" dirty="0" err="1">
                <a:cs typeface="Times New Roman" panose="02020603050405020304" pitchFamily="18" charset="0"/>
              </a:rPr>
              <a:t>Наноцентр</a:t>
            </a:r>
            <a:r>
              <a:rPr lang="ru-RU" sz="1600" dirty="0">
                <a:cs typeface="Times New Roman" panose="02020603050405020304" pitchFamily="18" charset="0"/>
              </a:rPr>
              <a:t> + ДЦ-140 + </a:t>
            </a:r>
            <a:r>
              <a:rPr lang="en-US" sz="1600" dirty="0">
                <a:cs typeface="Times New Roman" panose="02020603050405020304" pitchFamily="18" charset="0"/>
              </a:rPr>
              <a:t>PX</a:t>
            </a:r>
            <a:r>
              <a:rPr lang="ru-RU" sz="1600" dirty="0">
                <a:cs typeface="Times New Roman" panose="02020603050405020304" pitchFamily="18" charset="0"/>
              </a:rPr>
              <a:t>Л</a:t>
            </a:r>
            <a:r>
              <a:rPr lang="en-US" sz="1600" dirty="0">
                <a:cs typeface="Times New Roman" panose="02020603050405020304" pitchFamily="18" charset="0"/>
              </a:rPr>
              <a:t>-I</a:t>
            </a:r>
            <a:r>
              <a:rPr lang="ru-RU" sz="1600" dirty="0">
                <a:cs typeface="Times New Roman" panose="02020603050405020304" pitchFamily="18" charset="0"/>
              </a:rPr>
              <a:t> (ЛЯР); </a:t>
            </a:r>
            <a:r>
              <a:rPr lang="en-GB" sz="1600" dirty="0">
                <a:cs typeface="Times New Roman" panose="02020603050405020304" pitchFamily="18" charset="0"/>
              </a:rPr>
              <a:t>MSC-230 (</a:t>
            </a:r>
            <a:r>
              <a:rPr lang="ru-RU" sz="1600" dirty="0">
                <a:cs typeface="Times New Roman" panose="02020603050405020304" pitchFamily="18" charset="0"/>
              </a:rPr>
              <a:t>ЛЯП), ИБР-2М (ЛФН).</a:t>
            </a:r>
            <a:endParaRPr lang="en-US" sz="1600" dirty="0">
              <a:cs typeface="Times New Roman" panose="02020603050405020304" pitchFamily="18" charset="0"/>
            </a:endParaRPr>
          </a:p>
          <a:p>
            <a:r>
              <a:rPr lang="ru-RU" sz="1600" dirty="0" err="1">
                <a:cs typeface="Times New Roman" panose="02020603050405020304" pitchFamily="18" charset="0"/>
              </a:rPr>
              <a:t>Коорд</a:t>
            </a:r>
            <a:r>
              <a:rPr lang="ru-RU" sz="1600" dirty="0">
                <a:cs typeface="Times New Roman" panose="02020603050405020304" pitchFamily="18" charset="0"/>
              </a:rPr>
              <a:t>. С.Н.Дмитриев</a:t>
            </a:r>
            <a:endParaRPr lang="en-GB" sz="1600" dirty="0">
              <a:cs typeface="Times New Roman" panose="02020603050405020304" pitchFamily="18" charset="0"/>
            </a:endParaRPr>
          </a:p>
        </p:txBody>
      </p:sp>
      <p:sp>
        <p:nvSpPr>
          <p:cNvPr id="45" name="TextBox 44">
            <a:extLst>
              <a:ext uri="{FF2B5EF4-FFF2-40B4-BE49-F238E27FC236}">
                <a16:creationId xmlns:a16="http://schemas.microsoft.com/office/drawing/2014/main" id="{3B3DECB2-32D7-4145-AC35-FF95A806F3A7}"/>
              </a:ext>
            </a:extLst>
          </p:cNvPr>
          <p:cNvSpPr txBox="1"/>
          <p:nvPr/>
        </p:nvSpPr>
        <p:spPr>
          <a:xfrm>
            <a:off x="9295030" y="4300151"/>
            <a:ext cx="2425246" cy="1569660"/>
          </a:xfrm>
          <a:prstGeom prst="rect">
            <a:avLst/>
          </a:prstGeom>
          <a:noFill/>
          <a:ln>
            <a:solidFill>
              <a:schemeClr val="tx1"/>
            </a:solidFill>
          </a:ln>
        </p:spPr>
        <p:txBody>
          <a:bodyPr wrap="square" rtlCol="0">
            <a:spAutoFit/>
          </a:bodyPr>
          <a:lstStyle/>
          <a:p>
            <a:r>
              <a:rPr lang="ru-RU" sz="1600" dirty="0">
                <a:cs typeface="Times New Roman" panose="02020603050405020304" pitchFamily="18" charset="0"/>
              </a:rPr>
              <a:t>Филиал МГУ</a:t>
            </a:r>
            <a:r>
              <a:rPr lang="en-GB" sz="1600" dirty="0">
                <a:cs typeface="Times New Roman" panose="02020603050405020304" pitchFamily="18" charset="0"/>
              </a:rPr>
              <a:t> (</a:t>
            </a:r>
            <a:r>
              <a:rPr lang="ru-RU" sz="1600" dirty="0">
                <a:cs typeface="Times New Roman" panose="02020603050405020304" pitchFamily="18" charset="0"/>
              </a:rPr>
              <a:t>БИ, ФМ, БМ, РХ), </a:t>
            </a:r>
          </a:p>
          <a:p>
            <a:r>
              <a:rPr lang="en-GB" sz="1600" dirty="0">
                <a:cs typeface="Times New Roman" panose="02020603050405020304" pitchFamily="18" charset="0"/>
              </a:rPr>
              <a:t>JINR High School</a:t>
            </a:r>
            <a:r>
              <a:rPr lang="ru-RU" sz="1600" dirty="0">
                <a:cs typeface="Times New Roman" panose="02020603050405020304" pitchFamily="18" charset="0"/>
              </a:rPr>
              <a:t> (</a:t>
            </a:r>
            <a:r>
              <a:rPr lang="en-GB" sz="1600" dirty="0" err="1">
                <a:cs typeface="Times New Roman" panose="02020603050405020304" pitchFamily="18" charset="0"/>
              </a:rPr>
              <a:t>LifeScience</a:t>
            </a:r>
            <a:r>
              <a:rPr lang="en-GB" sz="1600" dirty="0">
                <a:cs typeface="Times New Roman" panose="02020603050405020304" pitchFamily="18" charset="0"/>
              </a:rPr>
              <a:t> </a:t>
            </a:r>
            <a:r>
              <a:rPr lang="en-GB" sz="1600" dirty="0" err="1">
                <a:cs typeface="Times New Roman" panose="02020603050405020304" pitchFamily="18" charset="0"/>
              </a:rPr>
              <a:t>Int.School</a:t>
            </a:r>
            <a:r>
              <a:rPr lang="en-GB" sz="1600" dirty="0">
                <a:cs typeface="Times New Roman" panose="02020603050405020304" pitchFamily="18" charset="0"/>
              </a:rPr>
              <a:t>).</a:t>
            </a:r>
          </a:p>
          <a:p>
            <a:r>
              <a:rPr lang="en-GB" sz="1600" dirty="0">
                <a:cs typeface="Times New Roman" panose="02020603050405020304" pitchFamily="18" charset="0"/>
              </a:rPr>
              <a:t>+ </a:t>
            </a:r>
            <a:r>
              <a:rPr lang="ru-RU" sz="1600" dirty="0">
                <a:cs typeface="Times New Roman" panose="02020603050405020304" pitchFamily="18" charset="0"/>
              </a:rPr>
              <a:t>ФМБА, РАН, МФТИ, МИФИ, РХТУ, </a:t>
            </a:r>
          </a:p>
        </p:txBody>
      </p:sp>
      <p:grpSp>
        <p:nvGrpSpPr>
          <p:cNvPr id="57" name="Группа 56">
            <a:extLst>
              <a:ext uri="{FF2B5EF4-FFF2-40B4-BE49-F238E27FC236}">
                <a16:creationId xmlns:a16="http://schemas.microsoft.com/office/drawing/2014/main" id="{80589AC3-2D3F-48D4-A09A-69B00C4C4CB1}"/>
              </a:ext>
            </a:extLst>
          </p:cNvPr>
          <p:cNvGrpSpPr/>
          <p:nvPr/>
        </p:nvGrpSpPr>
        <p:grpSpPr>
          <a:xfrm>
            <a:off x="257858" y="557324"/>
            <a:ext cx="896497" cy="5454596"/>
            <a:chOff x="590071" y="865689"/>
            <a:chExt cx="514069" cy="5044835"/>
          </a:xfrm>
        </p:grpSpPr>
        <p:sp>
          <p:nvSpPr>
            <p:cNvPr id="58" name="Полилиния: фигура 57">
              <a:extLst>
                <a:ext uri="{FF2B5EF4-FFF2-40B4-BE49-F238E27FC236}">
                  <a16:creationId xmlns:a16="http://schemas.microsoft.com/office/drawing/2014/main" id="{F3D05EB4-6A9C-4F7A-A9DF-0FF32B57D153}"/>
                </a:ext>
              </a:extLst>
            </p:cNvPr>
            <p:cNvSpPr/>
            <p:nvPr/>
          </p:nvSpPr>
          <p:spPr>
            <a:xfrm rot="16200000">
              <a:off x="478042" y="5284426"/>
              <a:ext cx="744197" cy="507999"/>
            </a:xfrm>
            <a:custGeom>
              <a:avLst/>
              <a:gdLst>
                <a:gd name="connsiteX0" fmla="*/ 0 w 1269999"/>
                <a:gd name="connsiteY0" fmla="*/ 0 h 507999"/>
                <a:gd name="connsiteX1" fmla="*/ 1016000 w 1269999"/>
                <a:gd name="connsiteY1" fmla="*/ 0 h 507999"/>
                <a:gd name="connsiteX2" fmla="*/ 1269999 w 1269999"/>
                <a:gd name="connsiteY2" fmla="*/ 254000 h 507999"/>
                <a:gd name="connsiteX3" fmla="*/ 1016000 w 1269999"/>
                <a:gd name="connsiteY3" fmla="*/ 507999 h 507999"/>
                <a:gd name="connsiteX4" fmla="*/ 0 w 1269999"/>
                <a:gd name="connsiteY4" fmla="*/ 507999 h 507999"/>
                <a:gd name="connsiteX5" fmla="*/ 254000 w 1269999"/>
                <a:gd name="connsiteY5" fmla="*/ 254000 h 507999"/>
                <a:gd name="connsiteX6" fmla="*/ 0 w 1269999"/>
                <a:gd name="connsiteY6" fmla="*/ 0 h 5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999" h="507999">
                  <a:moveTo>
                    <a:pt x="0" y="0"/>
                  </a:moveTo>
                  <a:lnTo>
                    <a:pt x="1016000" y="0"/>
                  </a:lnTo>
                  <a:lnTo>
                    <a:pt x="1269999" y="254000"/>
                  </a:lnTo>
                  <a:lnTo>
                    <a:pt x="1016000" y="507999"/>
                  </a:lnTo>
                  <a:lnTo>
                    <a:pt x="0" y="507999"/>
                  </a:lnTo>
                  <a:lnTo>
                    <a:pt x="254000" y="254000"/>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0"/>
                <a:satOff val="0"/>
                <a:lumOff val="0"/>
                <a:alphaOff val="0"/>
              </a:schemeClr>
            </a:fillRef>
            <a:effectRef idx="2">
              <a:schemeClr val="accent5">
                <a:hueOff val="0"/>
                <a:satOff val="0"/>
                <a:lumOff val="0"/>
                <a:alphaOff val="0"/>
              </a:schemeClr>
            </a:effectRef>
            <a:fontRef idx="minor">
              <a:schemeClr val="lt1"/>
            </a:fontRef>
          </p:style>
          <p:txBody>
            <a:bodyPr spcFirstLastPara="0" vert="vert" wrap="square" lIns="322007" tIns="22670" rIns="276670" bIns="22669" numCol="1" spcCol="1270" anchor="ctr" anchorCtr="0">
              <a:noAutofit/>
            </a:bodyPr>
            <a:lstStyle/>
            <a:p>
              <a:pPr marL="0" lvl="0" indent="0" algn="ctr" defTabSz="755650">
                <a:lnSpc>
                  <a:spcPct val="90000"/>
                </a:lnSpc>
                <a:spcBef>
                  <a:spcPct val="0"/>
                </a:spcBef>
                <a:spcAft>
                  <a:spcPct val="35000"/>
                </a:spcAft>
                <a:buNone/>
              </a:pPr>
              <a:r>
                <a:rPr lang="ru-RU" sz="1700" kern="1200" dirty="0"/>
                <a:t>2021</a:t>
              </a:r>
            </a:p>
          </p:txBody>
        </p:sp>
        <p:sp>
          <p:nvSpPr>
            <p:cNvPr id="60" name="Полилиния: фигура 59">
              <a:extLst>
                <a:ext uri="{FF2B5EF4-FFF2-40B4-BE49-F238E27FC236}">
                  <a16:creationId xmlns:a16="http://schemas.microsoft.com/office/drawing/2014/main" id="{B89ED518-7802-46D4-A342-CED6E4448229}"/>
                </a:ext>
              </a:extLst>
            </p:cNvPr>
            <p:cNvSpPr/>
            <p:nvPr/>
          </p:nvSpPr>
          <p:spPr>
            <a:xfrm rot="16200000">
              <a:off x="421441" y="4487322"/>
              <a:ext cx="845262" cy="507999"/>
            </a:xfrm>
            <a:custGeom>
              <a:avLst/>
              <a:gdLst>
                <a:gd name="connsiteX0" fmla="*/ 0 w 1269999"/>
                <a:gd name="connsiteY0" fmla="*/ 0 h 507999"/>
                <a:gd name="connsiteX1" fmla="*/ 1016000 w 1269999"/>
                <a:gd name="connsiteY1" fmla="*/ 0 h 507999"/>
                <a:gd name="connsiteX2" fmla="*/ 1269999 w 1269999"/>
                <a:gd name="connsiteY2" fmla="*/ 254000 h 507999"/>
                <a:gd name="connsiteX3" fmla="*/ 1016000 w 1269999"/>
                <a:gd name="connsiteY3" fmla="*/ 507999 h 507999"/>
                <a:gd name="connsiteX4" fmla="*/ 0 w 1269999"/>
                <a:gd name="connsiteY4" fmla="*/ 507999 h 507999"/>
                <a:gd name="connsiteX5" fmla="*/ 254000 w 1269999"/>
                <a:gd name="connsiteY5" fmla="*/ 254000 h 507999"/>
                <a:gd name="connsiteX6" fmla="*/ 0 w 1269999"/>
                <a:gd name="connsiteY6" fmla="*/ 0 h 5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999" h="507999">
                  <a:moveTo>
                    <a:pt x="0" y="0"/>
                  </a:moveTo>
                  <a:lnTo>
                    <a:pt x="1016000" y="0"/>
                  </a:lnTo>
                  <a:lnTo>
                    <a:pt x="1269999" y="254000"/>
                  </a:lnTo>
                  <a:lnTo>
                    <a:pt x="1016000" y="507999"/>
                  </a:lnTo>
                  <a:lnTo>
                    <a:pt x="0" y="507999"/>
                  </a:lnTo>
                  <a:lnTo>
                    <a:pt x="254000" y="254000"/>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2252848"/>
                <a:satOff val="-5806"/>
                <a:lumOff val="-3922"/>
                <a:alphaOff val="0"/>
              </a:schemeClr>
            </a:fillRef>
            <a:effectRef idx="2">
              <a:schemeClr val="accent5">
                <a:hueOff val="-2252848"/>
                <a:satOff val="-5806"/>
                <a:lumOff val="-3922"/>
                <a:alphaOff val="0"/>
              </a:schemeClr>
            </a:effectRef>
            <a:fontRef idx="minor">
              <a:schemeClr val="lt1"/>
            </a:fontRef>
          </p:style>
          <p:txBody>
            <a:bodyPr spcFirstLastPara="0" vert="vert" wrap="square" lIns="322007" tIns="22670" rIns="276670" bIns="22669" numCol="1" spcCol="1270" anchor="ctr" anchorCtr="0">
              <a:noAutofit/>
            </a:bodyPr>
            <a:lstStyle/>
            <a:p>
              <a:pPr marL="0" lvl="0" indent="0" algn="ctr" defTabSz="755650">
                <a:lnSpc>
                  <a:spcPct val="90000"/>
                </a:lnSpc>
                <a:spcBef>
                  <a:spcPct val="0"/>
                </a:spcBef>
                <a:spcAft>
                  <a:spcPct val="35000"/>
                </a:spcAft>
                <a:buNone/>
              </a:pPr>
              <a:r>
                <a:rPr lang="ru-RU" sz="1700" kern="1200" dirty="0"/>
                <a:t>2022</a:t>
              </a:r>
            </a:p>
          </p:txBody>
        </p:sp>
        <p:sp>
          <p:nvSpPr>
            <p:cNvPr id="61" name="Полилиния: фигура 60">
              <a:extLst>
                <a:ext uri="{FF2B5EF4-FFF2-40B4-BE49-F238E27FC236}">
                  <a16:creationId xmlns:a16="http://schemas.microsoft.com/office/drawing/2014/main" id="{CC758C5F-67A3-46EC-B19F-C2D42D4D9232}"/>
                </a:ext>
              </a:extLst>
            </p:cNvPr>
            <p:cNvSpPr/>
            <p:nvPr/>
          </p:nvSpPr>
          <p:spPr>
            <a:xfrm rot="16200000">
              <a:off x="387807" y="3631263"/>
              <a:ext cx="912528" cy="507999"/>
            </a:xfrm>
            <a:custGeom>
              <a:avLst/>
              <a:gdLst>
                <a:gd name="connsiteX0" fmla="*/ 0 w 1269999"/>
                <a:gd name="connsiteY0" fmla="*/ 0 h 507999"/>
                <a:gd name="connsiteX1" fmla="*/ 1016000 w 1269999"/>
                <a:gd name="connsiteY1" fmla="*/ 0 h 507999"/>
                <a:gd name="connsiteX2" fmla="*/ 1269999 w 1269999"/>
                <a:gd name="connsiteY2" fmla="*/ 254000 h 507999"/>
                <a:gd name="connsiteX3" fmla="*/ 1016000 w 1269999"/>
                <a:gd name="connsiteY3" fmla="*/ 507999 h 507999"/>
                <a:gd name="connsiteX4" fmla="*/ 0 w 1269999"/>
                <a:gd name="connsiteY4" fmla="*/ 507999 h 507999"/>
                <a:gd name="connsiteX5" fmla="*/ 254000 w 1269999"/>
                <a:gd name="connsiteY5" fmla="*/ 254000 h 507999"/>
                <a:gd name="connsiteX6" fmla="*/ 0 w 1269999"/>
                <a:gd name="connsiteY6" fmla="*/ 0 h 5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999" h="507999">
                  <a:moveTo>
                    <a:pt x="0" y="0"/>
                  </a:moveTo>
                  <a:lnTo>
                    <a:pt x="1016000" y="0"/>
                  </a:lnTo>
                  <a:lnTo>
                    <a:pt x="1269999" y="254000"/>
                  </a:lnTo>
                  <a:lnTo>
                    <a:pt x="1016000" y="507999"/>
                  </a:lnTo>
                  <a:lnTo>
                    <a:pt x="0" y="507999"/>
                  </a:lnTo>
                  <a:lnTo>
                    <a:pt x="254000" y="254000"/>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3379271"/>
                <a:satOff val="-8710"/>
                <a:lumOff val="-5883"/>
                <a:alphaOff val="0"/>
              </a:schemeClr>
            </a:fillRef>
            <a:effectRef idx="2">
              <a:schemeClr val="accent5">
                <a:hueOff val="-3379271"/>
                <a:satOff val="-8710"/>
                <a:lumOff val="-5883"/>
                <a:alphaOff val="0"/>
              </a:schemeClr>
            </a:effectRef>
            <a:fontRef idx="minor">
              <a:schemeClr val="lt1"/>
            </a:fontRef>
          </p:style>
          <p:txBody>
            <a:bodyPr spcFirstLastPara="0" vert="vert" wrap="square" lIns="322007" tIns="22670" rIns="276670" bIns="22669" numCol="1" spcCol="1270" anchor="ctr" anchorCtr="0">
              <a:noAutofit/>
            </a:bodyPr>
            <a:lstStyle/>
            <a:p>
              <a:pPr marL="0" lvl="0" indent="0" algn="ctr" defTabSz="755650">
                <a:lnSpc>
                  <a:spcPct val="90000"/>
                </a:lnSpc>
                <a:spcBef>
                  <a:spcPct val="0"/>
                </a:spcBef>
                <a:spcAft>
                  <a:spcPct val="35000"/>
                </a:spcAft>
                <a:buNone/>
              </a:pPr>
              <a:r>
                <a:rPr lang="ru-RU" sz="1700" kern="1200" dirty="0"/>
                <a:t>2023</a:t>
              </a:r>
            </a:p>
          </p:txBody>
        </p:sp>
        <p:sp>
          <p:nvSpPr>
            <p:cNvPr id="62" name="Полилиния: фигура 61">
              <a:extLst>
                <a:ext uri="{FF2B5EF4-FFF2-40B4-BE49-F238E27FC236}">
                  <a16:creationId xmlns:a16="http://schemas.microsoft.com/office/drawing/2014/main" id="{98E787E2-D1D8-4DB8-A173-248A9FF4CC07}"/>
                </a:ext>
              </a:extLst>
            </p:cNvPr>
            <p:cNvSpPr/>
            <p:nvPr/>
          </p:nvSpPr>
          <p:spPr>
            <a:xfrm rot="16200000">
              <a:off x="399227" y="2730154"/>
              <a:ext cx="889690" cy="507999"/>
            </a:xfrm>
            <a:custGeom>
              <a:avLst/>
              <a:gdLst>
                <a:gd name="connsiteX0" fmla="*/ 0 w 1269999"/>
                <a:gd name="connsiteY0" fmla="*/ 0 h 507999"/>
                <a:gd name="connsiteX1" fmla="*/ 1016000 w 1269999"/>
                <a:gd name="connsiteY1" fmla="*/ 0 h 507999"/>
                <a:gd name="connsiteX2" fmla="*/ 1269999 w 1269999"/>
                <a:gd name="connsiteY2" fmla="*/ 254000 h 507999"/>
                <a:gd name="connsiteX3" fmla="*/ 1016000 w 1269999"/>
                <a:gd name="connsiteY3" fmla="*/ 507999 h 507999"/>
                <a:gd name="connsiteX4" fmla="*/ 0 w 1269999"/>
                <a:gd name="connsiteY4" fmla="*/ 507999 h 507999"/>
                <a:gd name="connsiteX5" fmla="*/ 254000 w 1269999"/>
                <a:gd name="connsiteY5" fmla="*/ 254000 h 507999"/>
                <a:gd name="connsiteX6" fmla="*/ 0 w 1269999"/>
                <a:gd name="connsiteY6" fmla="*/ 0 h 5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999" h="507999">
                  <a:moveTo>
                    <a:pt x="0" y="0"/>
                  </a:moveTo>
                  <a:lnTo>
                    <a:pt x="1016000" y="0"/>
                  </a:lnTo>
                  <a:lnTo>
                    <a:pt x="1269999" y="254000"/>
                  </a:lnTo>
                  <a:lnTo>
                    <a:pt x="1016000" y="507999"/>
                  </a:lnTo>
                  <a:lnTo>
                    <a:pt x="0" y="507999"/>
                  </a:lnTo>
                  <a:lnTo>
                    <a:pt x="254000" y="254000"/>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4505695"/>
                <a:satOff val="-11613"/>
                <a:lumOff val="-7843"/>
                <a:alphaOff val="0"/>
              </a:schemeClr>
            </a:fillRef>
            <a:effectRef idx="2">
              <a:schemeClr val="accent5">
                <a:hueOff val="-4505695"/>
                <a:satOff val="-11613"/>
                <a:lumOff val="-7843"/>
                <a:alphaOff val="0"/>
              </a:schemeClr>
            </a:effectRef>
            <a:fontRef idx="minor">
              <a:schemeClr val="lt1"/>
            </a:fontRef>
          </p:style>
          <p:txBody>
            <a:bodyPr spcFirstLastPara="0" vert="vert" wrap="square" lIns="322007" tIns="22670" rIns="276670" bIns="22669" numCol="1" spcCol="1270" anchor="ctr" anchorCtr="0">
              <a:noAutofit/>
            </a:bodyPr>
            <a:lstStyle/>
            <a:p>
              <a:pPr marL="0" lvl="0" indent="0" algn="ctr" defTabSz="755650">
                <a:lnSpc>
                  <a:spcPct val="90000"/>
                </a:lnSpc>
                <a:spcBef>
                  <a:spcPct val="0"/>
                </a:spcBef>
                <a:spcAft>
                  <a:spcPct val="35000"/>
                </a:spcAft>
                <a:buNone/>
              </a:pPr>
              <a:r>
                <a:rPr lang="ru-RU" sz="1700" kern="1200" dirty="0"/>
                <a:t>2024</a:t>
              </a:r>
            </a:p>
          </p:txBody>
        </p:sp>
        <p:sp>
          <p:nvSpPr>
            <p:cNvPr id="63" name="Полилиния: фигура 62">
              <a:extLst>
                <a:ext uri="{FF2B5EF4-FFF2-40B4-BE49-F238E27FC236}">
                  <a16:creationId xmlns:a16="http://schemas.microsoft.com/office/drawing/2014/main" id="{EE4A2BEA-788B-47E3-B73E-B1407EE502FD}"/>
                </a:ext>
              </a:extLst>
            </p:cNvPr>
            <p:cNvSpPr/>
            <p:nvPr/>
          </p:nvSpPr>
          <p:spPr>
            <a:xfrm rot="16200000">
              <a:off x="399225" y="1885533"/>
              <a:ext cx="889692" cy="507999"/>
            </a:xfrm>
            <a:custGeom>
              <a:avLst/>
              <a:gdLst>
                <a:gd name="connsiteX0" fmla="*/ 0 w 1269999"/>
                <a:gd name="connsiteY0" fmla="*/ 0 h 507999"/>
                <a:gd name="connsiteX1" fmla="*/ 1016000 w 1269999"/>
                <a:gd name="connsiteY1" fmla="*/ 0 h 507999"/>
                <a:gd name="connsiteX2" fmla="*/ 1269999 w 1269999"/>
                <a:gd name="connsiteY2" fmla="*/ 254000 h 507999"/>
                <a:gd name="connsiteX3" fmla="*/ 1016000 w 1269999"/>
                <a:gd name="connsiteY3" fmla="*/ 507999 h 507999"/>
                <a:gd name="connsiteX4" fmla="*/ 0 w 1269999"/>
                <a:gd name="connsiteY4" fmla="*/ 507999 h 507999"/>
                <a:gd name="connsiteX5" fmla="*/ 254000 w 1269999"/>
                <a:gd name="connsiteY5" fmla="*/ 254000 h 507999"/>
                <a:gd name="connsiteX6" fmla="*/ 0 w 1269999"/>
                <a:gd name="connsiteY6" fmla="*/ 0 h 5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999" h="507999">
                  <a:moveTo>
                    <a:pt x="0" y="0"/>
                  </a:moveTo>
                  <a:lnTo>
                    <a:pt x="1016000" y="0"/>
                  </a:lnTo>
                  <a:lnTo>
                    <a:pt x="1269999" y="254000"/>
                  </a:lnTo>
                  <a:lnTo>
                    <a:pt x="1016000" y="507999"/>
                  </a:lnTo>
                  <a:lnTo>
                    <a:pt x="0" y="507999"/>
                  </a:lnTo>
                  <a:lnTo>
                    <a:pt x="254000" y="254000"/>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5632119"/>
                <a:satOff val="-14516"/>
                <a:lumOff val="-9804"/>
                <a:alphaOff val="0"/>
              </a:schemeClr>
            </a:fillRef>
            <a:effectRef idx="2">
              <a:schemeClr val="accent5">
                <a:hueOff val="-5632119"/>
                <a:satOff val="-14516"/>
                <a:lumOff val="-9804"/>
                <a:alphaOff val="0"/>
              </a:schemeClr>
            </a:effectRef>
            <a:fontRef idx="minor">
              <a:schemeClr val="lt1"/>
            </a:fontRef>
          </p:style>
          <p:txBody>
            <a:bodyPr spcFirstLastPara="0" vert="vert" wrap="square" lIns="322007" tIns="22670" rIns="276670" bIns="22669" numCol="1" spcCol="1270" anchor="ctr" anchorCtr="0">
              <a:noAutofit/>
            </a:bodyPr>
            <a:lstStyle/>
            <a:p>
              <a:pPr marL="0" lvl="0" indent="0" algn="ctr" defTabSz="755650">
                <a:lnSpc>
                  <a:spcPct val="90000"/>
                </a:lnSpc>
                <a:spcBef>
                  <a:spcPct val="0"/>
                </a:spcBef>
                <a:spcAft>
                  <a:spcPct val="35000"/>
                </a:spcAft>
                <a:buNone/>
              </a:pPr>
              <a:r>
                <a:rPr lang="ru-RU" sz="1700" kern="1200" dirty="0"/>
                <a:t>2025</a:t>
              </a:r>
            </a:p>
          </p:txBody>
        </p:sp>
        <p:sp>
          <p:nvSpPr>
            <p:cNvPr id="64" name="Полилиния: фигура 63">
              <a:extLst>
                <a:ext uri="{FF2B5EF4-FFF2-40B4-BE49-F238E27FC236}">
                  <a16:creationId xmlns:a16="http://schemas.microsoft.com/office/drawing/2014/main" id="{8818DD0F-A488-4907-992A-7D8624B4A925}"/>
                </a:ext>
              </a:extLst>
            </p:cNvPr>
            <p:cNvSpPr/>
            <p:nvPr/>
          </p:nvSpPr>
          <p:spPr>
            <a:xfrm rot="16200000">
              <a:off x="399225" y="1056535"/>
              <a:ext cx="889692" cy="507999"/>
            </a:xfrm>
            <a:custGeom>
              <a:avLst/>
              <a:gdLst>
                <a:gd name="connsiteX0" fmla="*/ 0 w 1269999"/>
                <a:gd name="connsiteY0" fmla="*/ 0 h 507999"/>
                <a:gd name="connsiteX1" fmla="*/ 1016000 w 1269999"/>
                <a:gd name="connsiteY1" fmla="*/ 0 h 507999"/>
                <a:gd name="connsiteX2" fmla="*/ 1269999 w 1269999"/>
                <a:gd name="connsiteY2" fmla="*/ 254000 h 507999"/>
                <a:gd name="connsiteX3" fmla="*/ 1016000 w 1269999"/>
                <a:gd name="connsiteY3" fmla="*/ 507999 h 507999"/>
                <a:gd name="connsiteX4" fmla="*/ 0 w 1269999"/>
                <a:gd name="connsiteY4" fmla="*/ 507999 h 507999"/>
                <a:gd name="connsiteX5" fmla="*/ 254000 w 1269999"/>
                <a:gd name="connsiteY5" fmla="*/ 254000 h 507999"/>
                <a:gd name="connsiteX6" fmla="*/ 0 w 1269999"/>
                <a:gd name="connsiteY6" fmla="*/ 0 h 50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269999" h="507999">
                  <a:moveTo>
                    <a:pt x="0" y="0"/>
                  </a:moveTo>
                  <a:lnTo>
                    <a:pt x="1016000" y="0"/>
                  </a:lnTo>
                  <a:lnTo>
                    <a:pt x="1269999" y="254000"/>
                  </a:lnTo>
                  <a:lnTo>
                    <a:pt x="1016000" y="507999"/>
                  </a:lnTo>
                  <a:lnTo>
                    <a:pt x="0" y="507999"/>
                  </a:lnTo>
                  <a:lnTo>
                    <a:pt x="254000" y="254000"/>
                  </a:lnTo>
                  <a:lnTo>
                    <a:pt x="0" y="0"/>
                  </a:lnTo>
                  <a:close/>
                </a:path>
              </a:pathLst>
            </a:custGeom>
            <a:scene3d>
              <a:camera prst="orthographicFront"/>
              <a:lightRig rig="threePt" dir="t">
                <a:rot lat="0" lon="0" rev="7500000"/>
              </a:lightRig>
            </a:scene3d>
            <a:sp3d prstMaterial="plastic">
              <a:bevelT w="127000" h="25400" prst="relaxedInset"/>
            </a:sp3d>
          </p:spPr>
          <p:style>
            <a:lnRef idx="0">
              <a:schemeClr val="lt1">
                <a:hueOff val="0"/>
                <a:satOff val="0"/>
                <a:lumOff val="0"/>
                <a:alphaOff val="0"/>
              </a:schemeClr>
            </a:lnRef>
            <a:fillRef idx="3">
              <a:schemeClr val="accent5">
                <a:hueOff val="-6758543"/>
                <a:satOff val="-17419"/>
                <a:lumOff val="-11765"/>
                <a:alphaOff val="0"/>
              </a:schemeClr>
            </a:fillRef>
            <a:effectRef idx="2">
              <a:schemeClr val="accent5">
                <a:hueOff val="-6758543"/>
                <a:satOff val="-17419"/>
                <a:lumOff val="-11765"/>
                <a:alphaOff val="0"/>
              </a:schemeClr>
            </a:effectRef>
            <a:fontRef idx="minor">
              <a:schemeClr val="lt1"/>
            </a:fontRef>
          </p:style>
          <p:txBody>
            <a:bodyPr spcFirstLastPara="0" vert="vert" wrap="square" lIns="322007" tIns="22670" rIns="276670" bIns="22669" numCol="1" spcCol="1270" anchor="ctr" anchorCtr="0">
              <a:noAutofit/>
            </a:bodyPr>
            <a:lstStyle/>
            <a:p>
              <a:pPr marL="0" lvl="0" indent="0" algn="ctr" defTabSz="755650">
                <a:lnSpc>
                  <a:spcPct val="90000"/>
                </a:lnSpc>
                <a:spcBef>
                  <a:spcPct val="0"/>
                </a:spcBef>
                <a:spcAft>
                  <a:spcPct val="35000"/>
                </a:spcAft>
                <a:buNone/>
              </a:pPr>
              <a:r>
                <a:rPr lang="ru-RU" sz="1700" dirty="0"/>
                <a:t>2026</a:t>
              </a:r>
              <a:endParaRPr lang="ru-RU" sz="1700" kern="1200" dirty="0"/>
            </a:p>
          </p:txBody>
        </p:sp>
      </p:grpSp>
      <p:cxnSp>
        <p:nvCxnSpPr>
          <p:cNvPr id="69" name="Прямая со стрелкой 68">
            <a:extLst>
              <a:ext uri="{FF2B5EF4-FFF2-40B4-BE49-F238E27FC236}">
                <a16:creationId xmlns:a16="http://schemas.microsoft.com/office/drawing/2014/main" id="{36AC60E2-1B72-43F6-A547-5992A7DB6BA6}"/>
              </a:ext>
            </a:extLst>
          </p:cNvPr>
          <p:cNvCxnSpPr>
            <a:cxnSpLocks/>
          </p:cNvCxnSpPr>
          <p:nvPr/>
        </p:nvCxnSpPr>
        <p:spPr>
          <a:xfrm flipV="1">
            <a:off x="4301935" y="1434436"/>
            <a:ext cx="898102" cy="2925116"/>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47" name="Прямая со стрелкой 46">
            <a:extLst>
              <a:ext uri="{FF2B5EF4-FFF2-40B4-BE49-F238E27FC236}">
                <a16:creationId xmlns:a16="http://schemas.microsoft.com/office/drawing/2014/main" id="{303114BD-E524-484D-A5AF-4C9941C096E5}"/>
              </a:ext>
            </a:extLst>
          </p:cNvPr>
          <p:cNvCxnSpPr>
            <a:cxnSpLocks/>
          </p:cNvCxnSpPr>
          <p:nvPr/>
        </p:nvCxnSpPr>
        <p:spPr>
          <a:xfrm flipV="1">
            <a:off x="6061444" y="1434436"/>
            <a:ext cx="0" cy="2925115"/>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49" name="Прямая со стрелкой 48">
            <a:extLst>
              <a:ext uri="{FF2B5EF4-FFF2-40B4-BE49-F238E27FC236}">
                <a16:creationId xmlns:a16="http://schemas.microsoft.com/office/drawing/2014/main" id="{3EE90896-78AF-024F-8160-B58B328E1BB2}"/>
              </a:ext>
            </a:extLst>
          </p:cNvPr>
          <p:cNvCxnSpPr>
            <a:cxnSpLocks/>
          </p:cNvCxnSpPr>
          <p:nvPr/>
        </p:nvCxnSpPr>
        <p:spPr>
          <a:xfrm flipV="1">
            <a:off x="2359629" y="1415832"/>
            <a:ext cx="2146635" cy="2668603"/>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65" name="Прямая со стрелкой 64">
            <a:extLst>
              <a:ext uri="{FF2B5EF4-FFF2-40B4-BE49-F238E27FC236}">
                <a16:creationId xmlns:a16="http://schemas.microsoft.com/office/drawing/2014/main" id="{D586D645-6EF8-3749-A705-A08292C7BBC7}"/>
              </a:ext>
            </a:extLst>
          </p:cNvPr>
          <p:cNvCxnSpPr>
            <a:cxnSpLocks/>
          </p:cNvCxnSpPr>
          <p:nvPr/>
        </p:nvCxnSpPr>
        <p:spPr>
          <a:xfrm flipH="1" flipV="1">
            <a:off x="7022650" y="1406339"/>
            <a:ext cx="1393011" cy="2909143"/>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cxnSp>
        <p:nvCxnSpPr>
          <p:cNvPr id="66" name="Прямая со стрелкой 65">
            <a:extLst>
              <a:ext uri="{FF2B5EF4-FFF2-40B4-BE49-F238E27FC236}">
                <a16:creationId xmlns:a16="http://schemas.microsoft.com/office/drawing/2014/main" id="{4E850BA9-D8A7-154D-B654-68BC9FE7CCA6}"/>
              </a:ext>
            </a:extLst>
          </p:cNvPr>
          <p:cNvCxnSpPr>
            <a:cxnSpLocks/>
          </p:cNvCxnSpPr>
          <p:nvPr/>
        </p:nvCxnSpPr>
        <p:spPr>
          <a:xfrm flipH="1" flipV="1">
            <a:off x="7870389" y="1415832"/>
            <a:ext cx="2192066" cy="2853943"/>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70" name="Овал 69">
            <a:extLst>
              <a:ext uri="{FF2B5EF4-FFF2-40B4-BE49-F238E27FC236}">
                <a16:creationId xmlns:a16="http://schemas.microsoft.com/office/drawing/2014/main" id="{29F64A38-BE6B-3446-9C87-31B3DF9DE9CD}"/>
              </a:ext>
            </a:extLst>
          </p:cNvPr>
          <p:cNvSpPr/>
          <p:nvPr/>
        </p:nvSpPr>
        <p:spPr>
          <a:xfrm>
            <a:off x="1597526" y="1539533"/>
            <a:ext cx="9228666" cy="721684"/>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72" name="Овал 71">
            <a:extLst>
              <a:ext uri="{FF2B5EF4-FFF2-40B4-BE49-F238E27FC236}">
                <a16:creationId xmlns:a16="http://schemas.microsoft.com/office/drawing/2014/main" id="{AFF8D1C4-0816-2A45-8E94-F9D5ACC2848E}"/>
              </a:ext>
            </a:extLst>
          </p:cNvPr>
          <p:cNvSpPr/>
          <p:nvPr/>
        </p:nvSpPr>
        <p:spPr>
          <a:xfrm>
            <a:off x="2568933" y="836535"/>
            <a:ext cx="7548736" cy="579297"/>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cxnSp>
        <p:nvCxnSpPr>
          <p:cNvPr id="73" name="Прямая со стрелкой 72">
            <a:extLst>
              <a:ext uri="{FF2B5EF4-FFF2-40B4-BE49-F238E27FC236}">
                <a16:creationId xmlns:a16="http://schemas.microsoft.com/office/drawing/2014/main" id="{EB0ECBDA-5530-0B4A-AAED-1DA049A60BF0}"/>
              </a:ext>
            </a:extLst>
          </p:cNvPr>
          <p:cNvCxnSpPr>
            <a:cxnSpLocks/>
          </p:cNvCxnSpPr>
          <p:nvPr/>
        </p:nvCxnSpPr>
        <p:spPr>
          <a:xfrm flipH="1" flipV="1">
            <a:off x="8413760" y="1406339"/>
            <a:ext cx="2410294" cy="2872498"/>
          </a:xfrm>
          <a:prstGeom prst="straightConnector1">
            <a:avLst/>
          </a:prstGeom>
          <a:ln w="12700">
            <a:prstDash val="dash"/>
            <a:tailEnd type="triangle"/>
          </a:ln>
        </p:spPr>
        <p:style>
          <a:lnRef idx="1">
            <a:schemeClr val="dk1"/>
          </a:lnRef>
          <a:fillRef idx="0">
            <a:schemeClr val="dk1"/>
          </a:fillRef>
          <a:effectRef idx="0">
            <a:schemeClr val="dk1"/>
          </a:effectRef>
          <a:fontRef idx="minor">
            <a:schemeClr val="tx1"/>
          </a:fontRef>
        </p:style>
      </p:cxnSp>
      <p:sp>
        <p:nvSpPr>
          <p:cNvPr id="59" name="Овал 58">
            <a:extLst>
              <a:ext uri="{FF2B5EF4-FFF2-40B4-BE49-F238E27FC236}">
                <a16:creationId xmlns:a16="http://schemas.microsoft.com/office/drawing/2014/main" id="{433BEE76-EF69-7347-9FD7-1AEE7D6746A2}"/>
              </a:ext>
            </a:extLst>
          </p:cNvPr>
          <p:cNvSpPr/>
          <p:nvPr/>
        </p:nvSpPr>
        <p:spPr>
          <a:xfrm>
            <a:off x="1633274" y="2415612"/>
            <a:ext cx="9157170" cy="853208"/>
          </a:xfrm>
          <a:prstGeom prst="ellipse">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
        <p:nvSpPr>
          <p:cNvPr id="67" name="TextBox 66">
            <a:extLst>
              <a:ext uri="{FF2B5EF4-FFF2-40B4-BE49-F238E27FC236}">
                <a16:creationId xmlns:a16="http://schemas.microsoft.com/office/drawing/2014/main" id="{0642EDA3-455B-D64E-B024-CD16CF398559}"/>
              </a:ext>
            </a:extLst>
          </p:cNvPr>
          <p:cNvSpPr txBox="1"/>
          <p:nvPr/>
        </p:nvSpPr>
        <p:spPr>
          <a:xfrm>
            <a:off x="4901117" y="2636720"/>
            <a:ext cx="2839853" cy="400110"/>
          </a:xfrm>
          <a:prstGeom prst="rect">
            <a:avLst/>
          </a:prstGeom>
          <a:noFill/>
        </p:spPr>
        <p:txBody>
          <a:bodyPr wrap="square" rtlCol="0">
            <a:spAutoFit/>
          </a:bodyPr>
          <a:lstStyle/>
          <a:p>
            <a:pPr algn="ctr"/>
            <a:r>
              <a:rPr lang="en-US" sz="2000" dirty="0"/>
              <a:t>New PAC ?</a:t>
            </a:r>
            <a:endParaRPr lang="ru-RU" sz="2000" dirty="0"/>
          </a:p>
        </p:txBody>
      </p:sp>
      <p:sp>
        <p:nvSpPr>
          <p:cNvPr id="68" name="TextBox 67">
            <a:extLst>
              <a:ext uri="{FF2B5EF4-FFF2-40B4-BE49-F238E27FC236}">
                <a16:creationId xmlns:a16="http://schemas.microsoft.com/office/drawing/2014/main" id="{EF00A9D7-F18A-9949-B7FA-CA30AFCD5EAD}"/>
              </a:ext>
            </a:extLst>
          </p:cNvPr>
          <p:cNvSpPr txBox="1"/>
          <p:nvPr/>
        </p:nvSpPr>
        <p:spPr>
          <a:xfrm>
            <a:off x="3648882" y="1731478"/>
            <a:ext cx="4941099" cy="400110"/>
          </a:xfrm>
          <a:prstGeom prst="rect">
            <a:avLst/>
          </a:prstGeom>
          <a:noFill/>
        </p:spPr>
        <p:txBody>
          <a:bodyPr wrap="square" rtlCol="0">
            <a:spAutoFit/>
          </a:bodyPr>
          <a:lstStyle/>
          <a:p>
            <a:pPr algn="ctr"/>
            <a:r>
              <a:rPr lang="en-US" sz="2000" dirty="0"/>
              <a:t>International Innovation Center of JINR</a:t>
            </a:r>
            <a:endParaRPr lang="ru-RU" sz="2000" dirty="0"/>
          </a:p>
        </p:txBody>
      </p:sp>
    </p:spTree>
    <p:extLst>
      <p:ext uri="{BB962C8B-B14F-4D97-AF65-F5344CB8AC3E}">
        <p14:creationId xmlns:p14="http://schemas.microsoft.com/office/powerpoint/2010/main" val="24876796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7" name="Прямоугольник 3"/>
          <p:cNvSpPr/>
          <p:nvPr/>
        </p:nvSpPr>
        <p:spPr>
          <a:xfrm>
            <a:off x="0" y="-16223"/>
            <a:ext cx="3425339" cy="46021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r>
              <a:rPr lang="en-US" sz="2400" b="1" strike="noStrike" spc="-1" dirty="0">
                <a:solidFill>
                  <a:srgbClr val="2A6099"/>
                </a:solidFill>
                <a:latin typeface="Calibri"/>
                <a:ea typeface="DejaVu Sans"/>
              </a:rPr>
              <a:t>PARTICLE PHYSICS </a:t>
            </a:r>
            <a:r>
              <a:rPr lang="ru-RU" sz="2400" b="1" strike="noStrike" spc="-1" dirty="0">
                <a:solidFill>
                  <a:srgbClr val="2A6099"/>
                </a:solidFill>
                <a:latin typeface="Calibri"/>
                <a:ea typeface="DejaVu Sans"/>
              </a:rPr>
              <a:t>(</a:t>
            </a:r>
            <a:r>
              <a:rPr lang="en-US" sz="2400" b="1" strike="noStrike" spc="-1" dirty="0">
                <a:solidFill>
                  <a:srgbClr val="2A6099"/>
                </a:solidFill>
                <a:latin typeface="Calibri"/>
                <a:ea typeface="DejaVu Sans"/>
              </a:rPr>
              <a:t>DLNP</a:t>
            </a:r>
            <a:r>
              <a:rPr lang="ru-RU" sz="2400" b="1" strike="noStrike" spc="-1" dirty="0">
                <a:solidFill>
                  <a:srgbClr val="2A6099"/>
                </a:solidFill>
                <a:latin typeface="Calibri"/>
                <a:ea typeface="DejaVu Sans"/>
              </a:rPr>
              <a:t>)</a:t>
            </a:r>
            <a:endParaRPr lang="en-US" sz="2400" b="0" strike="noStrike" spc="-1" dirty="0">
              <a:latin typeface="Arial"/>
            </a:endParaRPr>
          </a:p>
        </p:txBody>
      </p:sp>
      <p:sp>
        <p:nvSpPr>
          <p:cNvPr id="398" name="Прямоугольник 4"/>
          <p:cNvSpPr/>
          <p:nvPr/>
        </p:nvSpPr>
        <p:spPr>
          <a:xfrm>
            <a:off x="1909080" y="577080"/>
            <a:ext cx="9327240" cy="1219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gn="just">
              <a:lnSpc>
                <a:spcPct val="120000"/>
              </a:lnSpc>
              <a:spcAft>
                <a:spcPts val="1001"/>
              </a:spcAft>
              <a:buClr>
                <a:srgbClr val="000000"/>
              </a:buClr>
              <a:buFont typeface="ntxsups"/>
              <a:buChar char="•"/>
              <a:tabLst>
                <a:tab pos="457200" algn="l"/>
              </a:tabLst>
            </a:pPr>
            <a:r>
              <a:rPr lang="en-US" sz="1600" b="0" strike="noStrike" spc="-1">
                <a:solidFill>
                  <a:srgbClr val="000000"/>
                </a:solidFill>
                <a:latin typeface="Arial Rounded MT Bold"/>
                <a:ea typeface="DejaVu Sans"/>
              </a:rPr>
              <a:t>Search for beyond Standart Model phenomena</a:t>
            </a:r>
            <a:r>
              <a:rPr lang="en-US" sz="1600" b="0" strike="noStrike" spc="-1">
                <a:solidFill>
                  <a:srgbClr val="FF0000"/>
                </a:solidFill>
                <a:latin typeface="Arial Rounded MT Bold"/>
                <a:ea typeface="DejaVu Sans"/>
              </a:rPr>
              <a:t>: ATLAS, COMET</a:t>
            </a:r>
            <a:endParaRPr lang="en-US" sz="1600" b="0" strike="noStrike" spc="-1">
              <a:latin typeface="Arial"/>
            </a:endParaRPr>
          </a:p>
          <a:p>
            <a:pPr marL="343080" indent="-343080" algn="just">
              <a:lnSpc>
                <a:spcPct val="120000"/>
              </a:lnSpc>
              <a:spcAft>
                <a:spcPts val="1001"/>
              </a:spcAft>
              <a:buClr>
                <a:srgbClr val="000000"/>
              </a:buClr>
              <a:buFont typeface="ntxsups"/>
              <a:buChar char="•"/>
              <a:tabLst>
                <a:tab pos="457200" algn="l"/>
              </a:tabLst>
            </a:pPr>
            <a:r>
              <a:rPr lang="en-US" sz="1600" b="0" strike="noStrike" spc="-1">
                <a:solidFill>
                  <a:srgbClr val="000000"/>
                </a:solidFill>
                <a:latin typeface="Arial Rounded MT Bold"/>
                <a:ea typeface="DejaVu Sans"/>
              </a:rPr>
              <a:t>Spin and orbital momentum composition of the proton: </a:t>
            </a:r>
            <a:r>
              <a:rPr lang="en-US" sz="1600" b="0" strike="noStrike" spc="-1">
                <a:solidFill>
                  <a:srgbClr val="FF0000"/>
                </a:solidFill>
                <a:latin typeface="Arial Rounded MT Bold"/>
                <a:ea typeface="DejaVu Sans"/>
              </a:rPr>
              <a:t>COMPASS/AMBER</a:t>
            </a:r>
            <a:endParaRPr lang="en-US" sz="1600" b="0" strike="noStrike" spc="-1">
              <a:latin typeface="Arial"/>
            </a:endParaRPr>
          </a:p>
          <a:p>
            <a:pPr marL="343080" indent="-343080" algn="just">
              <a:lnSpc>
                <a:spcPct val="120000"/>
              </a:lnSpc>
              <a:spcAft>
                <a:spcPts val="1001"/>
              </a:spcAft>
              <a:buClr>
                <a:srgbClr val="000000"/>
              </a:buClr>
              <a:buFont typeface="ntxsups"/>
              <a:buChar char="•"/>
              <a:tabLst>
                <a:tab pos="457200" algn="l"/>
              </a:tabLst>
            </a:pPr>
            <a:r>
              <a:rPr lang="en-US" sz="1600" b="0" strike="noStrike" spc="-1">
                <a:solidFill>
                  <a:srgbClr val="000000"/>
                </a:solidFill>
                <a:latin typeface="Arial Rounded MT Bold"/>
                <a:ea typeface="DejaVu Sans"/>
              </a:rPr>
              <a:t>Spectroscopy of charmed particles production in electron-positron annihilations: </a:t>
            </a:r>
            <a:r>
              <a:rPr lang="en-US" sz="1600" b="0" strike="noStrike" spc="-1">
                <a:solidFill>
                  <a:srgbClr val="FF0000"/>
                </a:solidFill>
                <a:latin typeface="Arial Rounded MT Bold"/>
                <a:ea typeface="DejaVu Sans"/>
              </a:rPr>
              <a:t>BES-III</a:t>
            </a:r>
            <a:endParaRPr lang="en-US" sz="1600" b="0" strike="noStrike" spc="-1">
              <a:latin typeface="Arial"/>
            </a:endParaRPr>
          </a:p>
        </p:txBody>
      </p:sp>
      <p:sp>
        <p:nvSpPr>
          <p:cNvPr id="399" name="Прямоугольник 7"/>
          <p:cNvSpPr/>
          <p:nvPr/>
        </p:nvSpPr>
        <p:spPr>
          <a:xfrm>
            <a:off x="3757320" y="5721840"/>
            <a:ext cx="4069080" cy="727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20000"/>
              </a:lnSpc>
              <a:spcAft>
                <a:spcPts val="1001"/>
              </a:spcAft>
              <a:buNone/>
              <a:tabLst>
                <a:tab pos="457200" algn="l"/>
              </a:tabLst>
            </a:pPr>
            <a:r>
              <a:rPr lang="en-US" sz="1400" b="0" strike="noStrike" spc="-1">
                <a:solidFill>
                  <a:srgbClr val="FF0000"/>
                </a:solidFill>
                <a:latin typeface="Arial Rounded MT Bold"/>
                <a:ea typeface="DejaVu Sans"/>
              </a:rPr>
              <a:t>BES-III: </a:t>
            </a:r>
            <a:r>
              <a:rPr lang="en-US" sz="1400" b="0" strike="noStrike" spc="-1">
                <a:solidFill>
                  <a:srgbClr val="000000"/>
                </a:solidFill>
                <a:latin typeface="Arial Rounded MT Bold"/>
                <a:ea typeface="DejaVu Sans"/>
              </a:rPr>
              <a:t>new experience in data analysis</a:t>
            </a:r>
            <a:endParaRPr lang="en-US" sz="1400" b="0" strike="noStrike" spc="-1">
              <a:latin typeface="Arial"/>
            </a:endParaRPr>
          </a:p>
          <a:p>
            <a:pPr>
              <a:lnSpc>
                <a:spcPct val="120000"/>
              </a:lnSpc>
              <a:spcAft>
                <a:spcPts val="1001"/>
              </a:spcAft>
              <a:buNone/>
              <a:tabLst>
                <a:tab pos="457200" algn="l"/>
              </a:tabLst>
            </a:pPr>
            <a:r>
              <a:rPr lang="en-US" sz="1400" b="0" strike="noStrike" spc="-1">
                <a:solidFill>
                  <a:srgbClr val="000000"/>
                </a:solidFill>
                <a:latin typeface="Arial Rounded MT Bold"/>
                <a:ea typeface="DejaVu Sans"/>
              </a:rPr>
              <a:t>Involvement in sophisticated measurements</a:t>
            </a:r>
            <a:endParaRPr lang="en-US" sz="1400" b="0" strike="noStrike" spc="-1">
              <a:latin typeface="Arial"/>
            </a:endParaRPr>
          </a:p>
        </p:txBody>
      </p:sp>
      <p:sp>
        <p:nvSpPr>
          <p:cNvPr id="400" name="Прямоугольник 8"/>
          <p:cNvSpPr/>
          <p:nvPr/>
        </p:nvSpPr>
        <p:spPr>
          <a:xfrm>
            <a:off x="354600" y="5136120"/>
            <a:ext cx="3053520" cy="1493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20000"/>
              </a:lnSpc>
              <a:spcAft>
                <a:spcPts val="1001"/>
              </a:spcAft>
              <a:buNone/>
              <a:tabLst>
                <a:tab pos="457200" algn="l"/>
              </a:tabLst>
            </a:pPr>
            <a:r>
              <a:rPr lang="en-US" sz="1400" b="0" strike="noStrike" spc="-1">
                <a:solidFill>
                  <a:srgbClr val="FF0000"/>
                </a:solidFill>
                <a:latin typeface="Arial Rounded MT Bold"/>
                <a:ea typeface="DejaVu Sans"/>
              </a:rPr>
              <a:t>ATLAS: </a:t>
            </a:r>
            <a:r>
              <a:rPr lang="en-US" sz="1400" b="0" strike="noStrike" spc="-1">
                <a:solidFill>
                  <a:srgbClr val="000000"/>
                </a:solidFill>
                <a:latin typeface="Arial Rounded MT Bold"/>
                <a:ea typeface="DejaVu Sans"/>
              </a:rPr>
              <a:t>new experience with </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detector construction, </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detector simulation, </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data analysis</a:t>
            </a:r>
            <a:endParaRPr lang="en-US" sz="1400" b="0" strike="noStrike" spc="-1">
              <a:latin typeface="Arial"/>
            </a:endParaRPr>
          </a:p>
        </p:txBody>
      </p:sp>
      <p:sp>
        <p:nvSpPr>
          <p:cNvPr id="401" name="Прямоугольник 13"/>
          <p:cNvSpPr/>
          <p:nvPr/>
        </p:nvSpPr>
        <p:spPr>
          <a:xfrm>
            <a:off x="4053240" y="1994040"/>
            <a:ext cx="4440960" cy="1493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20000"/>
              </a:lnSpc>
              <a:spcAft>
                <a:spcPts val="1001"/>
              </a:spcAft>
              <a:buNone/>
              <a:tabLst>
                <a:tab pos="457200" algn="l"/>
              </a:tabLst>
            </a:pPr>
            <a:r>
              <a:rPr lang="en-US" sz="1400" b="0" strike="noStrike" spc="-1">
                <a:solidFill>
                  <a:srgbClr val="FF0000"/>
                </a:solidFill>
                <a:latin typeface="Arial Rounded MT Bold"/>
                <a:ea typeface="DejaVu Sans"/>
              </a:rPr>
              <a:t>COMET: </a:t>
            </a:r>
            <a:r>
              <a:rPr lang="en-US" sz="1400" b="0" strike="noStrike" spc="-1">
                <a:solidFill>
                  <a:srgbClr val="000000"/>
                </a:solidFill>
                <a:latin typeface="Arial Rounded MT Bold"/>
                <a:ea typeface="DejaVu Sans"/>
              </a:rPr>
              <a:t>new experience in </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detector construction </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development of ultra-thin straw tubes (12 um)</a:t>
            </a:r>
            <a:endParaRPr lang="en-US" sz="1400" b="0" strike="noStrike" spc="-1">
              <a:latin typeface="Arial"/>
            </a:endParaRPr>
          </a:p>
          <a:p>
            <a:pPr marL="285840" indent="-285840">
              <a:lnSpc>
                <a:spcPct val="120000"/>
              </a:lnSpc>
              <a:spcAft>
                <a:spcPts val="1001"/>
              </a:spcAft>
              <a:buClr>
                <a:srgbClr val="000000"/>
              </a:buClr>
              <a:buFont typeface="Arial"/>
              <a:buChar char="•"/>
              <a:tabLst>
                <a:tab pos="457200" algn="l"/>
              </a:tabLst>
            </a:pPr>
            <a:r>
              <a:rPr lang="en-US" sz="1400" b="0" strike="noStrike" spc="-1">
                <a:solidFill>
                  <a:srgbClr val="000000"/>
                </a:solidFill>
                <a:latin typeface="Arial Rounded MT Bold"/>
                <a:ea typeface="DejaVu Sans"/>
              </a:rPr>
              <a:t>characterization of calorimeters.</a:t>
            </a:r>
            <a:endParaRPr lang="en-US" sz="1400" b="0" strike="noStrike" spc="-1">
              <a:latin typeface="Arial"/>
            </a:endParaRPr>
          </a:p>
        </p:txBody>
      </p:sp>
      <p:pic>
        <p:nvPicPr>
          <p:cNvPr id="402" name="Picture 8" descr="Эксперимент ATLAS | Официальный сайт НИЯУ МИФИ"/>
          <p:cNvPicPr/>
          <p:nvPr/>
        </p:nvPicPr>
        <p:blipFill>
          <a:blip r:embed="rId2"/>
          <a:stretch/>
        </p:blipFill>
        <p:spPr>
          <a:xfrm>
            <a:off x="262440" y="2792160"/>
            <a:ext cx="3237840" cy="2178360"/>
          </a:xfrm>
          <a:prstGeom prst="rect">
            <a:avLst/>
          </a:prstGeom>
          <a:ln w="0">
            <a:noFill/>
          </a:ln>
        </p:spPr>
      </p:pic>
      <p:sp>
        <p:nvSpPr>
          <p:cNvPr id="403" name="TextBox 6"/>
          <p:cNvSpPr/>
          <p:nvPr/>
        </p:nvSpPr>
        <p:spPr>
          <a:xfrm>
            <a:off x="270360" y="2807640"/>
            <a:ext cx="78120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ATLAS</a:t>
            </a:r>
            <a:endParaRPr lang="en-US" sz="1600" b="0" strike="noStrike" spc="-1">
              <a:latin typeface="Arial"/>
            </a:endParaRPr>
          </a:p>
        </p:txBody>
      </p:sp>
      <p:pic>
        <p:nvPicPr>
          <p:cNvPr id="404" name="Picture 9" descr="Эксперимент «COMET»: ученые ИЯФ помогают в поиске новых элементарных частиц  | Academ.info - Академия новостей"/>
          <p:cNvPicPr/>
          <p:nvPr/>
        </p:nvPicPr>
        <p:blipFill>
          <a:blip r:embed="rId3"/>
          <a:stretch/>
        </p:blipFill>
        <p:spPr>
          <a:xfrm>
            <a:off x="8750160" y="2006640"/>
            <a:ext cx="2908440" cy="1744560"/>
          </a:xfrm>
          <a:prstGeom prst="rect">
            <a:avLst/>
          </a:prstGeom>
          <a:ln w="0">
            <a:noFill/>
          </a:ln>
        </p:spPr>
      </p:pic>
      <p:sp>
        <p:nvSpPr>
          <p:cNvPr id="405" name="TextBox 7"/>
          <p:cNvSpPr/>
          <p:nvPr/>
        </p:nvSpPr>
        <p:spPr>
          <a:xfrm>
            <a:off x="8619120" y="3345120"/>
            <a:ext cx="95292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COMET</a:t>
            </a:r>
            <a:endParaRPr lang="en-US" sz="1600" b="0" strike="noStrike" spc="-1">
              <a:latin typeface="Arial"/>
            </a:endParaRPr>
          </a:p>
        </p:txBody>
      </p:sp>
      <p:pic>
        <p:nvPicPr>
          <p:cNvPr id="406" name="Picture 11" descr="BESIII collaboration catches new particle | symmetry magazine"/>
          <p:cNvPicPr/>
          <p:nvPr/>
        </p:nvPicPr>
        <p:blipFill>
          <a:blip r:embed="rId4"/>
          <a:stretch/>
        </p:blipFill>
        <p:spPr>
          <a:xfrm>
            <a:off x="4196520" y="3801240"/>
            <a:ext cx="2640240" cy="1484280"/>
          </a:xfrm>
          <a:prstGeom prst="rect">
            <a:avLst/>
          </a:prstGeom>
          <a:ln w="0">
            <a:noFill/>
          </a:ln>
        </p:spPr>
      </p:pic>
      <p:sp>
        <p:nvSpPr>
          <p:cNvPr id="407" name="TextBox 33"/>
          <p:cNvSpPr/>
          <p:nvPr/>
        </p:nvSpPr>
        <p:spPr>
          <a:xfrm>
            <a:off x="6038280" y="5133600"/>
            <a:ext cx="95292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BES-III</a:t>
            </a:r>
            <a:endParaRPr lang="en-US" sz="1600" b="0" strike="noStrike" spc="-1">
              <a:latin typeface="Arial"/>
            </a:endParaRPr>
          </a:p>
        </p:txBody>
      </p:sp>
      <p:pic>
        <p:nvPicPr>
          <p:cNvPr id="408" name="Picture 12" descr="COMPASS spins in new directions - CERN Bulletin"/>
          <p:cNvPicPr/>
          <p:nvPr/>
        </p:nvPicPr>
        <p:blipFill>
          <a:blip r:embed="rId5"/>
          <a:stretch/>
        </p:blipFill>
        <p:spPr>
          <a:xfrm>
            <a:off x="8224200" y="4697280"/>
            <a:ext cx="2697840" cy="2082960"/>
          </a:xfrm>
          <a:prstGeom prst="rect">
            <a:avLst/>
          </a:prstGeom>
          <a:ln w="0">
            <a:noFill/>
          </a:ln>
        </p:spPr>
      </p:pic>
      <p:sp>
        <p:nvSpPr>
          <p:cNvPr id="409" name="TextBox 34"/>
          <p:cNvSpPr/>
          <p:nvPr/>
        </p:nvSpPr>
        <p:spPr>
          <a:xfrm>
            <a:off x="9943920" y="4725000"/>
            <a:ext cx="1737360" cy="333000"/>
          </a:xfrm>
          <a:prstGeom prst="rect">
            <a:avLst/>
          </a:prstGeom>
          <a:solidFill>
            <a:schemeClr val="bg1">
              <a:lumMod val="85000"/>
            </a:schemeClr>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600" b="1" strike="noStrike" spc="-1">
                <a:solidFill>
                  <a:srgbClr val="FF0000"/>
                </a:solidFill>
                <a:latin typeface="Calibri"/>
                <a:ea typeface="DejaVu Sans"/>
              </a:rPr>
              <a:t>COMPAS/AMBER</a:t>
            </a:r>
            <a:endParaRPr lang="en-US" sz="1600" b="0" strike="noStrike" spc="-1">
              <a:latin typeface="Arial"/>
            </a:endParaRPr>
          </a:p>
        </p:txBody>
      </p:sp>
      <p:sp>
        <p:nvSpPr>
          <p:cNvPr id="410" name="Прямоугольник 15"/>
          <p:cNvSpPr/>
          <p:nvPr/>
        </p:nvSpPr>
        <p:spPr>
          <a:xfrm>
            <a:off x="7356021" y="3845160"/>
            <a:ext cx="4900899" cy="73618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20000"/>
              </a:lnSpc>
              <a:spcAft>
                <a:spcPts val="1001"/>
              </a:spcAft>
              <a:buNone/>
              <a:tabLst>
                <a:tab pos="457200" algn="l"/>
              </a:tabLst>
            </a:pPr>
            <a:r>
              <a:rPr lang="en-US" sz="1400" b="0" strike="noStrike" spc="-1" dirty="0">
                <a:solidFill>
                  <a:srgbClr val="FF0000"/>
                </a:solidFill>
                <a:latin typeface="Arial Rounded MT Bold"/>
                <a:ea typeface="DejaVu Sans"/>
              </a:rPr>
              <a:t>COMPAS/AMBER: </a:t>
            </a:r>
            <a:r>
              <a:rPr lang="en-US" sz="1400" b="0" strike="noStrike" spc="-1" dirty="0">
                <a:solidFill>
                  <a:srgbClr val="000000"/>
                </a:solidFill>
                <a:latin typeface="Arial Rounded MT Bold"/>
                <a:ea typeface="DejaVu Sans"/>
              </a:rPr>
              <a:t>new experience in data analysis</a:t>
            </a:r>
            <a:endParaRPr lang="en-US" sz="1400" b="0" strike="noStrike" spc="-1" dirty="0">
              <a:latin typeface="Arial"/>
            </a:endParaRPr>
          </a:p>
          <a:p>
            <a:pPr>
              <a:lnSpc>
                <a:spcPct val="120000"/>
              </a:lnSpc>
              <a:spcAft>
                <a:spcPts val="1001"/>
              </a:spcAft>
              <a:buNone/>
              <a:tabLst>
                <a:tab pos="457200" algn="l"/>
              </a:tabLst>
            </a:pPr>
            <a:r>
              <a:rPr lang="en-US" sz="1400" b="0" strike="noStrike" spc="-1" dirty="0">
                <a:solidFill>
                  <a:srgbClr val="000000"/>
                </a:solidFill>
                <a:latin typeface="Arial Rounded MT Bold"/>
                <a:ea typeface="DejaVu Sans"/>
              </a:rPr>
              <a:t>Involvement in sophisticated measurements</a:t>
            </a:r>
            <a:endParaRPr lang="en-US" sz="1400" b="0" strike="noStrike" spc="-1" dirty="0">
              <a:latin typeface="Arial"/>
            </a:endParaRPr>
          </a:p>
        </p:txBody>
      </p:sp>
    </p:spTree>
    <p:extLst>
      <p:ext uri="{BB962C8B-B14F-4D97-AF65-F5344CB8AC3E}">
        <p14:creationId xmlns:p14="http://schemas.microsoft.com/office/powerpoint/2010/main" val="245399337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 name="TextBox 20"/>
          <p:cNvSpPr/>
          <p:nvPr/>
        </p:nvSpPr>
        <p:spPr>
          <a:xfrm>
            <a:off x="173446" y="99639"/>
            <a:ext cx="11930130" cy="583321"/>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en-US" sz="1600" b="1" spc="-1" dirty="0">
                <a:solidFill>
                  <a:srgbClr val="4472C4"/>
                </a:solidFill>
                <a:latin typeface="Calibri"/>
              </a:rPr>
              <a:t>Involvement in external experiments -</a:t>
            </a:r>
            <a:r>
              <a:rPr lang="ru-RU" sz="1600" b="1" spc="-1" dirty="0"/>
              <a:t> </a:t>
            </a:r>
            <a:r>
              <a:rPr lang="en-US" sz="1600" spc="-1" dirty="0">
                <a:solidFill>
                  <a:srgbClr val="000000"/>
                </a:solidFill>
                <a:latin typeface="Calibri"/>
                <a:ea typeface="DejaVu Sans"/>
              </a:rPr>
              <a:t>for </a:t>
            </a:r>
            <a:r>
              <a:rPr lang="en-US" sz="1600" b="0" strike="noStrike" spc="-1" dirty="0">
                <a:solidFill>
                  <a:srgbClr val="000000"/>
                </a:solidFill>
                <a:latin typeface="Calibri"/>
                <a:ea typeface="DejaVu Sans"/>
              </a:rPr>
              <a:t>mutual benefit from the exchange of new scientific information and technological know-how with the emphasis on the </a:t>
            </a:r>
            <a:r>
              <a:rPr lang="en-US" sz="1600" b="0" u="sng" strike="noStrike" spc="-1" dirty="0">
                <a:solidFill>
                  <a:srgbClr val="000000"/>
                </a:solidFill>
                <a:latin typeface="Calibri"/>
                <a:ea typeface="DejaVu Sans"/>
              </a:rPr>
              <a:t>tasks </a:t>
            </a:r>
            <a:r>
              <a:rPr lang="en-US" sz="1600" u="sng" spc="-1" dirty="0">
                <a:solidFill>
                  <a:srgbClr val="000000"/>
                </a:solidFill>
                <a:latin typeface="Calibri"/>
                <a:ea typeface="DejaVu Sans"/>
              </a:rPr>
              <a:t>initiated/supported by the JINR groups</a:t>
            </a:r>
            <a:endParaRPr lang="en-US" sz="1600" b="0" strike="noStrike" spc="-1" dirty="0">
              <a:latin typeface="Arial"/>
            </a:endParaRPr>
          </a:p>
        </p:txBody>
      </p:sp>
      <p:sp>
        <p:nvSpPr>
          <p:cNvPr id="390" name="TextBox 21"/>
          <p:cNvSpPr/>
          <p:nvPr/>
        </p:nvSpPr>
        <p:spPr>
          <a:xfrm>
            <a:off x="173446" y="585174"/>
            <a:ext cx="6168213" cy="507685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600" b="0" strike="noStrike" spc="-1" dirty="0">
                <a:solidFill>
                  <a:srgbClr val="000000"/>
                </a:solidFill>
                <a:latin typeface="Calibri"/>
                <a:ea typeface="DejaVu Sans"/>
              </a:rPr>
              <a:t>In </a:t>
            </a:r>
            <a:r>
              <a:rPr lang="en-US" sz="1600" b="1" strike="noStrike" spc="-1" dirty="0">
                <a:solidFill>
                  <a:srgbClr val="C00000"/>
                </a:solidFill>
                <a:latin typeface="Calibri"/>
                <a:ea typeface="DejaVu Sans"/>
              </a:rPr>
              <a:t>LHC experiments </a:t>
            </a:r>
            <a:r>
              <a:rPr lang="en-US" sz="1600" b="0" strike="noStrike" spc="-1" dirty="0">
                <a:solidFill>
                  <a:srgbClr val="000000"/>
                </a:solidFill>
                <a:latin typeface="Calibri"/>
                <a:ea typeface="DejaVu Sans"/>
              </a:rPr>
              <a:t>JINR physicists will continue analyses of data obtained in Run1-2 and Run3 (2022-2025), and will participate in</a:t>
            </a:r>
          </a:p>
          <a:p>
            <a:pPr>
              <a:lnSpc>
                <a:spcPct val="100000"/>
              </a:lnSpc>
              <a:buNone/>
            </a:pPr>
            <a:r>
              <a:rPr lang="en-US" sz="1600" b="0" strike="noStrike" spc="-1" dirty="0">
                <a:solidFill>
                  <a:srgbClr val="000000"/>
                </a:solidFill>
                <a:latin typeface="Calibri"/>
                <a:ea typeface="DejaVu Sans"/>
              </a:rPr>
              <a:t>the detector upgrades:</a:t>
            </a:r>
          </a:p>
          <a:p>
            <a:pPr>
              <a:lnSpc>
                <a:spcPct val="100000"/>
              </a:lnSpc>
              <a:buNone/>
            </a:pPr>
            <a:endParaRPr lang="en-US" sz="400" b="0" strike="noStrike" spc="-1" dirty="0">
              <a:latin typeface="Arial"/>
            </a:endParaRPr>
          </a:p>
          <a:p>
            <a:pPr>
              <a:lnSpc>
                <a:spcPct val="100000"/>
              </a:lnSpc>
              <a:buNone/>
            </a:pPr>
            <a:r>
              <a:rPr lang="en-US" sz="1600" b="1" strike="noStrike" spc="-1" dirty="0">
                <a:solidFill>
                  <a:srgbClr val="000000"/>
                </a:solidFill>
                <a:latin typeface="Calibri"/>
                <a:ea typeface="DejaVu Sans"/>
              </a:rPr>
              <a:t>ATLAS </a:t>
            </a:r>
            <a:r>
              <a:rPr lang="en-US" sz="1600" strike="noStrike" spc="-1" dirty="0">
                <a:solidFill>
                  <a:srgbClr val="000000"/>
                </a:solidFill>
                <a:latin typeface="Calibri"/>
                <a:ea typeface="DejaVu Sans"/>
              </a:rPr>
              <a:t>– searches for exotic chiral Z*/W*, supersymmetric charged Higgs bosons, intrinsic heavy quarks component in the proton; study of the Higgs </a:t>
            </a:r>
            <a:r>
              <a:rPr lang="en-US" sz="1600" spc="-1" dirty="0">
                <a:solidFill>
                  <a:srgbClr val="000000"/>
                </a:solidFill>
                <a:latin typeface="Calibri"/>
                <a:ea typeface="DejaVu Sans"/>
              </a:rPr>
              <a:t>sector in VH( bb), </a:t>
            </a:r>
            <a:r>
              <a:rPr lang="en-US" sz="1600" spc="-1" dirty="0" err="1">
                <a:solidFill>
                  <a:srgbClr val="000000"/>
                </a:solidFill>
                <a:latin typeface="Calibri"/>
                <a:ea typeface="DejaVu Sans"/>
              </a:rPr>
              <a:t>tH</a:t>
            </a:r>
            <a:r>
              <a:rPr lang="en-US" sz="1600" spc="-1" dirty="0">
                <a:solidFill>
                  <a:srgbClr val="000000"/>
                </a:solidFill>
                <a:latin typeface="Calibri"/>
                <a:ea typeface="DejaVu Sans"/>
              </a:rPr>
              <a:t> and </a:t>
            </a:r>
            <a:r>
              <a:rPr lang="en-US" sz="1600" spc="-1" dirty="0" err="1">
                <a:solidFill>
                  <a:srgbClr val="000000"/>
                </a:solidFill>
                <a:latin typeface="Calibri"/>
                <a:ea typeface="DejaVu Sans"/>
              </a:rPr>
              <a:t>ttH</a:t>
            </a:r>
            <a:r>
              <a:rPr lang="en-US" sz="1600" spc="-1" dirty="0">
                <a:solidFill>
                  <a:srgbClr val="000000"/>
                </a:solidFill>
                <a:latin typeface="Calibri"/>
                <a:ea typeface="DejaVu Sans"/>
              </a:rPr>
              <a:t>/W processes, the </a:t>
            </a:r>
            <a:r>
              <a:rPr lang="en-US" sz="1600" spc="-1" dirty="0" err="1">
                <a:solidFill>
                  <a:srgbClr val="000000"/>
                </a:solidFill>
                <a:latin typeface="Calibri"/>
                <a:ea typeface="DejaVu Sans"/>
              </a:rPr>
              <a:t>B</a:t>
            </a:r>
            <a:r>
              <a:rPr lang="en-US" sz="1600" spc="-1" baseline="-25000" dirty="0" err="1">
                <a:solidFill>
                  <a:srgbClr val="000000"/>
                </a:solidFill>
                <a:latin typeface="Calibri"/>
                <a:ea typeface="DejaVu Sans"/>
              </a:rPr>
              <a:t>c</a:t>
            </a:r>
            <a:r>
              <a:rPr lang="en-US" sz="1600" spc="-1" dirty="0">
                <a:solidFill>
                  <a:srgbClr val="000000"/>
                </a:solidFill>
                <a:latin typeface="Calibri"/>
                <a:ea typeface="DejaVu Sans"/>
              </a:rPr>
              <a:t> state properties and Penta-/Tetraquark states, Bose-Einstein correlations</a:t>
            </a:r>
          </a:p>
          <a:p>
            <a:r>
              <a:rPr lang="en-US" sz="1600" b="1" spc="-1" dirty="0">
                <a:solidFill>
                  <a:srgbClr val="000000"/>
                </a:solidFill>
                <a:latin typeface="Calibri"/>
                <a:ea typeface="DejaVu Sans"/>
              </a:rPr>
              <a:t>ALICE</a:t>
            </a:r>
            <a:r>
              <a:rPr lang="en-US" sz="1600" b="0" strike="noStrike" spc="-1" dirty="0">
                <a:solidFill>
                  <a:srgbClr val="000000"/>
                </a:solidFill>
                <a:latin typeface="Calibri"/>
                <a:ea typeface="DejaVu Sans"/>
              </a:rPr>
              <a:t> </a:t>
            </a:r>
            <a:r>
              <a:rPr lang="en-US" sz="1600" b="1" strike="noStrike" spc="-1" dirty="0">
                <a:solidFill>
                  <a:srgbClr val="000000"/>
                </a:solidFill>
                <a:latin typeface="Calibri"/>
                <a:ea typeface="DejaVu Sans"/>
              </a:rPr>
              <a:t> – </a:t>
            </a:r>
            <a:r>
              <a:rPr lang="en-US" sz="1600" strike="noStrike" spc="-1" dirty="0">
                <a:solidFill>
                  <a:srgbClr val="000000"/>
                </a:solidFill>
                <a:latin typeface="Calibri"/>
                <a:ea typeface="DejaVu Sans"/>
              </a:rPr>
              <a:t>charged kaon </a:t>
            </a:r>
            <a:r>
              <a:rPr lang="en-US" sz="1600" strike="noStrike" spc="-1" dirty="0" err="1">
                <a:solidFill>
                  <a:srgbClr val="000000"/>
                </a:solidFill>
                <a:latin typeface="Calibri"/>
                <a:ea typeface="DejaVu Sans"/>
              </a:rPr>
              <a:t>femtoscopy</a:t>
            </a:r>
            <a:endParaRPr lang="en-US" sz="1600" strike="noStrike" spc="-1" dirty="0">
              <a:solidFill>
                <a:srgbClr val="000000"/>
              </a:solidFill>
              <a:latin typeface="Calibri"/>
              <a:ea typeface="DejaVu Sans"/>
            </a:endParaRPr>
          </a:p>
          <a:p>
            <a:pPr>
              <a:lnSpc>
                <a:spcPct val="100000"/>
              </a:lnSpc>
              <a:buNone/>
            </a:pPr>
            <a:r>
              <a:rPr lang="en-US" sz="1600" b="1" strike="noStrike" spc="-1" dirty="0">
                <a:solidFill>
                  <a:srgbClr val="000000"/>
                </a:solidFill>
                <a:latin typeface="Calibri"/>
                <a:ea typeface="DejaVu Sans"/>
              </a:rPr>
              <a:t>CMS</a:t>
            </a:r>
            <a:r>
              <a:rPr lang="en-US" sz="1600" b="0" strike="noStrike" spc="-1" dirty="0">
                <a:solidFill>
                  <a:srgbClr val="000000"/>
                </a:solidFill>
                <a:latin typeface="Calibri"/>
                <a:ea typeface="DejaVu Sans"/>
              </a:rPr>
              <a:t> </a:t>
            </a:r>
            <a:r>
              <a:rPr lang="en-US" sz="1600" b="1" strike="noStrike" spc="-1" dirty="0">
                <a:solidFill>
                  <a:srgbClr val="000000"/>
                </a:solidFill>
                <a:latin typeface="Calibri"/>
                <a:ea typeface="DejaVu Sans"/>
              </a:rPr>
              <a:t> – </a:t>
            </a:r>
            <a:r>
              <a:rPr lang="en-US" sz="1600" spc="-1" dirty="0">
                <a:solidFill>
                  <a:srgbClr val="000000"/>
                </a:solidFill>
                <a:latin typeface="Calibri"/>
                <a:ea typeface="DejaVu Sans"/>
              </a:rPr>
              <a:t>searches for BSM in heavy di-muon states; extra-dimensions with TeV-scale gravity, dark matter searches; study of SM in the </a:t>
            </a:r>
            <a:r>
              <a:rPr lang="en-US" sz="1600" spc="-1" dirty="0" err="1">
                <a:solidFill>
                  <a:srgbClr val="000000"/>
                </a:solidFill>
                <a:latin typeface="Calibri"/>
                <a:ea typeface="DejaVu Sans"/>
              </a:rPr>
              <a:t>Drell</a:t>
            </a:r>
            <a:r>
              <a:rPr lang="en-US" sz="1600" spc="-1" dirty="0">
                <a:solidFill>
                  <a:srgbClr val="000000"/>
                </a:solidFill>
                <a:latin typeface="Calibri"/>
                <a:ea typeface="DejaVu Sans"/>
              </a:rPr>
              <a:t>-Yan processes, study of compositeness and lepton non-universalities to search for quantum black holes and RPV-SUSY, searches for the long-lived particles</a:t>
            </a:r>
            <a:endParaRPr lang="en-US" sz="1600" b="1" strike="noStrike" spc="-1" dirty="0">
              <a:solidFill>
                <a:srgbClr val="000000"/>
              </a:solidFill>
              <a:latin typeface="Calibri"/>
              <a:ea typeface="DejaVu Sans"/>
            </a:endParaRPr>
          </a:p>
          <a:p>
            <a:pPr>
              <a:lnSpc>
                <a:spcPct val="100000"/>
              </a:lnSpc>
              <a:buNone/>
            </a:pPr>
            <a:r>
              <a:rPr lang="en-US" sz="1600" b="1" strike="noStrike" spc="-1" dirty="0">
                <a:solidFill>
                  <a:srgbClr val="C00000"/>
                </a:solidFill>
                <a:latin typeface="Calibri"/>
                <a:ea typeface="DejaVu Sans"/>
              </a:rPr>
              <a:t>LHC experiments upgrade </a:t>
            </a:r>
            <a:r>
              <a:rPr lang="en-US" sz="1600" b="1" strike="noStrike" spc="-1" dirty="0" err="1">
                <a:solidFill>
                  <a:srgbClr val="C00000"/>
                </a:solidFill>
                <a:latin typeface="Calibri"/>
                <a:ea typeface="DejaVu Sans"/>
              </a:rPr>
              <a:t>MoUs</a:t>
            </a:r>
            <a:r>
              <a:rPr lang="en-US" sz="1600" b="1" strike="noStrike" spc="-1" dirty="0">
                <a:solidFill>
                  <a:srgbClr val="C00000"/>
                </a:solidFill>
                <a:latin typeface="Calibri"/>
                <a:ea typeface="DejaVu Sans"/>
              </a:rPr>
              <a:t> (until 2028):</a:t>
            </a:r>
          </a:p>
          <a:p>
            <a:pPr>
              <a:lnSpc>
                <a:spcPct val="100000"/>
              </a:lnSpc>
              <a:buNone/>
            </a:pPr>
            <a:r>
              <a:rPr lang="en-US" sz="1600" b="1" strike="noStrike" spc="-1" dirty="0">
                <a:solidFill>
                  <a:srgbClr val="000000"/>
                </a:solidFill>
                <a:latin typeface="Calibri"/>
                <a:ea typeface="DejaVu Sans"/>
              </a:rPr>
              <a:t>ATLAS</a:t>
            </a:r>
            <a:r>
              <a:rPr lang="en-US" sz="1600" b="0" strike="noStrike" spc="-1" dirty="0">
                <a:solidFill>
                  <a:srgbClr val="000000"/>
                </a:solidFill>
                <a:latin typeface="Calibri"/>
                <a:ea typeface="DejaVu Sans"/>
              </a:rPr>
              <a:t> – upgrade of calorimeters, muon spectrometer, development</a:t>
            </a:r>
          </a:p>
          <a:p>
            <a:pPr>
              <a:lnSpc>
                <a:spcPct val="100000"/>
              </a:lnSpc>
              <a:buNone/>
            </a:pPr>
            <a:r>
              <a:rPr lang="en-US" sz="1600" b="0" strike="noStrike" spc="-1" dirty="0">
                <a:solidFill>
                  <a:srgbClr val="000000"/>
                </a:solidFill>
                <a:latin typeface="Calibri"/>
                <a:ea typeface="DejaVu Sans"/>
              </a:rPr>
              <a:t>of high-granularity timing detector,</a:t>
            </a:r>
            <a:r>
              <a:rPr lang="en-US" sz="1600" spc="-1" dirty="0">
                <a:latin typeface="Arial"/>
              </a:rPr>
              <a:t> </a:t>
            </a:r>
            <a:r>
              <a:rPr lang="en-US" sz="1600" b="0" strike="noStrike" spc="-1" dirty="0">
                <a:solidFill>
                  <a:srgbClr val="000000"/>
                </a:solidFill>
                <a:latin typeface="Calibri"/>
                <a:ea typeface="DejaVu Sans"/>
              </a:rPr>
              <a:t>enlargement of </a:t>
            </a:r>
            <a:r>
              <a:rPr lang="ru-RU" sz="1600" b="0" strike="noStrike" spc="-1" dirty="0">
                <a:solidFill>
                  <a:srgbClr val="000000"/>
                </a:solidFill>
                <a:latin typeface="Calibri"/>
                <a:ea typeface="DejaVu Sans"/>
              </a:rPr>
              <a:t> </a:t>
            </a:r>
            <a:r>
              <a:rPr lang="en-US" sz="1600" b="0" strike="noStrike" spc="-1" dirty="0" err="1">
                <a:solidFill>
                  <a:srgbClr val="000000"/>
                </a:solidFill>
                <a:latin typeface="Calibri"/>
                <a:ea typeface="DejaVu Sans"/>
              </a:rPr>
              <a:t>Micromegas</a:t>
            </a:r>
            <a:r>
              <a:rPr lang="en-US" sz="1600" b="0" strike="noStrike" spc="-1" dirty="0">
                <a:solidFill>
                  <a:srgbClr val="000000"/>
                </a:solidFill>
                <a:latin typeface="Calibri"/>
                <a:ea typeface="DejaVu Sans"/>
              </a:rPr>
              <a:t> technology for NICA</a:t>
            </a:r>
            <a:endParaRPr lang="en-US" sz="1600" b="0" strike="noStrike" spc="-1" dirty="0">
              <a:latin typeface="Arial"/>
            </a:endParaRPr>
          </a:p>
          <a:p>
            <a:pPr>
              <a:lnSpc>
                <a:spcPct val="100000"/>
              </a:lnSpc>
              <a:buNone/>
            </a:pPr>
            <a:r>
              <a:rPr lang="en-US" sz="1600" b="1" strike="noStrike" spc="-1" dirty="0">
                <a:solidFill>
                  <a:srgbClr val="000000"/>
                </a:solidFill>
                <a:latin typeface="Calibri"/>
                <a:ea typeface="DejaVu Sans"/>
              </a:rPr>
              <a:t>ALICE</a:t>
            </a:r>
            <a:r>
              <a:rPr lang="en-US" sz="1600" b="0" strike="noStrike" spc="-1" dirty="0">
                <a:solidFill>
                  <a:srgbClr val="000000"/>
                </a:solidFill>
                <a:latin typeface="Calibri"/>
                <a:ea typeface="DejaVu Sans"/>
              </a:rPr>
              <a:t>  – upgrade of </a:t>
            </a:r>
            <a:r>
              <a:rPr lang="en-US" sz="1600" b="0" strike="noStrike" spc="-1" dirty="0" err="1">
                <a:solidFill>
                  <a:srgbClr val="000000"/>
                </a:solidFill>
                <a:latin typeface="Calibri"/>
                <a:ea typeface="DejaVu Sans"/>
              </a:rPr>
              <a:t>PHOton</a:t>
            </a:r>
            <a:r>
              <a:rPr lang="en-US" sz="1600" b="0" strike="noStrike" spc="-1" dirty="0">
                <a:solidFill>
                  <a:srgbClr val="000000"/>
                </a:solidFill>
                <a:latin typeface="Calibri"/>
                <a:ea typeface="DejaVu Sans"/>
              </a:rPr>
              <a:t> Spectrometer (PHOS)</a:t>
            </a:r>
            <a:endParaRPr lang="en-US" sz="1600" b="0" strike="noStrike" spc="-1" dirty="0">
              <a:latin typeface="Arial"/>
            </a:endParaRPr>
          </a:p>
          <a:p>
            <a:pPr>
              <a:lnSpc>
                <a:spcPct val="100000"/>
              </a:lnSpc>
              <a:buNone/>
            </a:pPr>
            <a:r>
              <a:rPr lang="en-US" sz="1600" b="1" strike="noStrike" spc="-1" dirty="0">
                <a:solidFill>
                  <a:srgbClr val="000000"/>
                </a:solidFill>
                <a:latin typeface="Calibri"/>
                <a:ea typeface="DejaVu Sans"/>
              </a:rPr>
              <a:t>CMS</a:t>
            </a:r>
            <a:r>
              <a:rPr lang="en-US" sz="1600" b="0" strike="noStrike" spc="-1" dirty="0">
                <a:solidFill>
                  <a:srgbClr val="000000"/>
                </a:solidFill>
                <a:latin typeface="Calibri"/>
                <a:ea typeface="DejaVu Sans"/>
              </a:rPr>
              <a:t> –     upgrade of muon system, calorimeters, a decisive</a:t>
            </a:r>
            <a:r>
              <a:rPr lang="en-US" sz="1600" spc="-1" dirty="0">
                <a:latin typeface="Arial"/>
              </a:rPr>
              <a:t> </a:t>
            </a:r>
            <a:r>
              <a:rPr lang="en-US" sz="1600" b="0" strike="noStrike" spc="-1" dirty="0">
                <a:solidFill>
                  <a:srgbClr val="000000"/>
                </a:solidFill>
                <a:latin typeface="Calibri"/>
                <a:ea typeface="DejaVu Sans"/>
              </a:rPr>
              <a:t>part in   </a:t>
            </a:r>
          </a:p>
          <a:p>
            <a:pPr>
              <a:lnSpc>
                <a:spcPct val="100000"/>
              </a:lnSpc>
              <a:buNone/>
            </a:pPr>
            <a:r>
              <a:rPr lang="en-US" sz="1600" b="0" strike="noStrike" spc="-1" dirty="0">
                <a:solidFill>
                  <a:srgbClr val="000000"/>
                </a:solidFill>
                <a:latin typeface="Calibri"/>
                <a:ea typeface="DejaVu Sans"/>
              </a:rPr>
              <a:t>development of the novel high-granularity endcap calorimeter</a:t>
            </a:r>
            <a:r>
              <a:rPr lang="ru-RU" sz="1600" b="0" strike="noStrike" spc="-1" dirty="0">
                <a:solidFill>
                  <a:srgbClr val="000000"/>
                </a:solidFill>
                <a:latin typeface="Calibri"/>
                <a:ea typeface="DejaVu Sans"/>
              </a:rPr>
              <a:t>.</a:t>
            </a:r>
            <a:endParaRPr lang="en-US" sz="1600" b="0" strike="noStrike" spc="-1" dirty="0">
              <a:latin typeface="Arial"/>
            </a:endParaRPr>
          </a:p>
        </p:txBody>
      </p:sp>
      <p:sp>
        <p:nvSpPr>
          <p:cNvPr id="391" name="TextBox 23"/>
          <p:cNvSpPr/>
          <p:nvPr/>
        </p:nvSpPr>
        <p:spPr>
          <a:xfrm>
            <a:off x="6307544" y="613987"/>
            <a:ext cx="5711366" cy="644877"/>
          </a:xfrm>
          <a:prstGeom prst="rect">
            <a:avLst/>
          </a:prstGeom>
          <a:solidFill>
            <a:schemeClr val="accent1">
              <a:lumMod val="20000"/>
              <a:lumOff val="80000"/>
            </a:schemeClr>
          </a:solid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800" b="0" i="1" strike="noStrike" spc="-1" dirty="0">
                <a:solidFill>
                  <a:srgbClr val="000000"/>
                </a:solidFill>
                <a:latin typeface="Calibri"/>
                <a:ea typeface="DejaVu Sans"/>
              </a:rPr>
              <a:t> </a:t>
            </a:r>
            <a:r>
              <a:rPr lang="en-US" sz="1800" b="1" i="1" strike="noStrike" spc="-1" dirty="0">
                <a:solidFill>
                  <a:srgbClr val="000000"/>
                </a:solidFill>
                <a:latin typeface="Calibri"/>
                <a:ea typeface="DejaVu Sans"/>
              </a:rPr>
              <a:t>Complementing the on-site research in line with the JINR </a:t>
            </a:r>
            <a:endParaRPr lang="en-US" sz="1800" b="1" i="1" strike="noStrike" spc="-1" dirty="0">
              <a:latin typeface="Arial"/>
            </a:endParaRPr>
          </a:p>
          <a:p>
            <a:pPr>
              <a:lnSpc>
                <a:spcPct val="100000"/>
              </a:lnSpc>
              <a:buNone/>
            </a:pPr>
            <a:r>
              <a:rPr lang="en-US" sz="1800" b="1" i="1" strike="noStrike" spc="-1" dirty="0">
                <a:solidFill>
                  <a:srgbClr val="000000"/>
                </a:solidFill>
                <a:latin typeface="Calibri"/>
                <a:ea typeface="DejaVu Sans"/>
              </a:rPr>
              <a:t>      culture of participating in fore-front research off-site</a:t>
            </a:r>
            <a:endParaRPr lang="en-US" sz="1800" b="1" i="1" strike="noStrike" spc="-1" dirty="0">
              <a:latin typeface="Arial"/>
            </a:endParaRPr>
          </a:p>
        </p:txBody>
      </p:sp>
      <p:sp>
        <p:nvSpPr>
          <p:cNvPr id="392" name="TextBox 25"/>
          <p:cNvSpPr/>
          <p:nvPr/>
        </p:nvSpPr>
        <p:spPr>
          <a:xfrm>
            <a:off x="6307544" y="1313002"/>
            <a:ext cx="5884456" cy="501530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nSpc>
                <a:spcPct val="100000"/>
              </a:lnSpc>
              <a:buNone/>
            </a:pPr>
            <a:r>
              <a:rPr lang="en-US" sz="1600" b="1" strike="noStrike" spc="-1" dirty="0">
                <a:solidFill>
                  <a:srgbClr val="C00000"/>
                </a:solidFill>
                <a:latin typeface="Calibri"/>
                <a:ea typeface="DejaVu Sans"/>
              </a:rPr>
              <a:t>SPS</a:t>
            </a:r>
            <a:r>
              <a:rPr lang="en-US" sz="1600" b="0" strike="noStrike" spc="-1" dirty="0">
                <a:solidFill>
                  <a:srgbClr val="000000"/>
                </a:solidFill>
                <a:latin typeface="Calibri"/>
                <a:ea typeface="DejaVu Sans"/>
              </a:rPr>
              <a:t> - mass-production of MRPC chambers for TOF system of </a:t>
            </a:r>
            <a:r>
              <a:rPr lang="en-US" sz="1600" b="1" strike="noStrike" spc="-1" dirty="0">
                <a:solidFill>
                  <a:srgbClr val="000000"/>
                </a:solidFill>
                <a:latin typeface="Calibri"/>
                <a:ea typeface="DejaVu Sans"/>
              </a:rPr>
              <a:t>NA61</a:t>
            </a:r>
            <a:r>
              <a:rPr lang="en-US" sz="1600" b="0" strike="noStrike" spc="-1" dirty="0">
                <a:solidFill>
                  <a:srgbClr val="000000"/>
                </a:solidFill>
                <a:latin typeface="Calibri"/>
                <a:ea typeface="DejaVu Sans"/>
              </a:rPr>
              <a:t>, DAQ and slow control systems, which are of crucial importance for realization of NA64 and NA62 – a valuable experience for NICA</a:t>
            </a:r>
          </a:p>
          <a:p>
            <a:pPr>
              <a:lnSpc>
                <a:spcPct val="100000"/>
              </a:lnSpc>
              <a:buNone/>
            </a:pPr>
            <a:r>
              <a:rPr lang="en-US" sz="1600" b="1" strike="noStrike" spc="-1" dirty="0">
                <a:solidFill>
                  <a:srgbClr val="000000"/>
                </a:solidFill>
                <a:latin typeface="Calibri"/>
                <a:ea typeface="DejaVu Sans"/>
              </a:rPr>
              <a:t>NA62</a:t>
            </a:r>
            <a:r>
              <a:rPr lang="en-US" sz="1600" b="0" strike="noStrike" spc="-1" dirty="0">
                <a:solidFill>
                  <a:srgbClr val="000000"/>
                </a:solidFill>
                <a:latin typeface="Calibri"/>
                <a:ea typeface="DejaVu Sans"/>
              </a:rPr>
              <a:t> – CKM matrix determination, and study of strong interactions at low energies in the framework of Chiral Perturbation Theory using rare kaon decays measurement</a:t>
            </a:r>
          </a:p>
          <a:p>
            <a:pPr>
              <a:lnSpc>
                <a:spcPct val="100000"/>
              </a:lnSpc>
              <a:buNone/>
            </a:pPr>
            <a:r>
              <a:rPr lang="en-US" sz="1600" b="1" strike="noStrike" spc="-1" dirty="0">
                <a:solidFill>
                  <a:srgbClr val="000000"/>
                </a:solidFill>
                <a:latin typeface="Calibri"/>
                <a:ea typeface="DejaVu Sans"/>
              </a:rPr>
              <a:t>NA64</a:t>
            </a:r>
            <a:r>
              <a:rPr lang="en-US" sz="1600" b="0" strike="noStrike" spc="-1" dirty="0">
                <a:solidFill>
                  <a:srgbClr val="000000"/>
                </a:solidFill>
                <a:latin typeface="Calibri"/>
                <a:ea typeface="DejaVu Sans"/>
              </a:rPr>
              <a:t> – BSM search for production of a dark photon</a:t>
            </a:r>
            <a:endParaRPr lang="en-US" sz="1600" b="0" strike="noStrike" spc="-1" dirty="0">
              <a:latin typeface="Arial"/>
            </a:endParaRPr>
          </a:p>
          <a:p>
            <a:pPr>
              <a:lnSpc>
                <a:spcPct val="100000"/>
              </a:lnSpc>
              <a:buNone/>
            </a:pPr>
            <a:endParaRPr lang="en-US" sz="1600" b="0" strike="noStrike" spc="-1" dirty="0">
              <a:latin typeface="Arial"/>
            </a:endParaRPr>
          </a:p>
          <a:p>
            <a:pPr>
              <a:lnSpc>
                <a:spcPct val="100000"/>
              </a:lnSpc>
              <a:buNone/>
            </a:pPr>
            <a:r>
              <a:rPr lang="en-US" sz="1600" b="1" strike="noStrike" spc="-1" dirty="0">
                <a:solidFill>
                  <a:srgbClr val="C00000"/>
                </a:solidFill>
                <a:latin typeface="Calibri"/>
                <a:ea typeface="DejaVu Sans"/>
              </a:rPr>
              <a:t>RICH</a:t>
            </a:r>
            <a:r>
              <a:rPr lang="en-US" sz="1600" b="0" strike="noStrike" spc="-1" dirty="0">
                <a:solidFill>
                  <a:srgbClr val="000000"/>
                </a:solidFill>
                <a:latin typeface="Calibri"/>
                <a:ea typeface="DejaVu Sans"/>
              </a:rPr>
              <a:t> - beam energy scan made by STAR is one of the key components of the NICA physics </a:t>
            </a:r>
            <a:r>
              <a:rPr lang="en-US" sz="1600" b="0" strike="noStrike" spc="-1" dirty="0" err="1">
                <a:solidFill>
                  <a:srgbClr val="000000"/>
                </a:solidFill>
                <a:latin typeface="Calibri"/>
                <a:ea typeface="DejaVu Sans"/>
              </a:rPr>
              <a:t>programme</a:t>
            </a:r>
            <a:r>
              <a:rPr lang="en-US" sz="1600" b="0" strike="noStrike" spc="-1" dirty="0">
                <a:solidFill>
                  <a:srgbClr val="000000"/>
                </a:solidFill>
                <a:latin typeface="Calibri"/>
                <a:ea typeface="DejaVu Sans"/>
              </a:rPr>
              <a:t> and STAR members engagement is above rubies</a:t>
            </a:r>
            <a:endParaRPr lang="en-US" sz="1600" b="0" strike="noStrike" spc="-1" dirty="0">
              <a:latin typeface="Arial"/>
            </a:endParaRPr>
          </a:p>
          <a:p>
            <a:pPr>
              <a:lnSpc>
                <a:spcPct val="100000"/>
              </a:lnSpc>
              <a:buNone/>
            </a:pPr>
            <a:endParaRPr lang="en-US" sz="1600" b="0" strike="noStrike" spc="-1" dirty="0">
              <a:latin typeface="Arial"/>
            </a:endParaRPr>
          </a:p>
          <a:p>
            <a:pPr>
              <a:lnSpc>
                <a:spcPct val="100000"/>
              </a:lnSpc>
              <a:buNone/>
            </a:pPr>
            <a:r>
              <a:rPr lang="en-US" sz="1600" b="1" strike="noStrike" spc="-1" dirty="0">
                <a:solidFill>
                  <a:srgbClr val="C00000"/>
                </a:solidFill>
                <a:latin typeface="Calibri"/>
                <a:ea typeface="DejaVu Sans"/>
              </a:rPr>
              <a:t>FAIR/GSI </a:t>
            </a:r>
            <a:r>
              <a:rPr lang="en-US" sz="1600" b="0" strike="noStrike" spc="-1" dirty="0">
                <a:solidFill>
                  <a:srgbClr val="000000"/>
                </a:solidFill>
                <a:latin typeface="Calibri"/>
                <a:ea typeface="DejaVu Sans"/>
              </a:rPr>
              <a:t>projects are also beneficial for NICA: </a:t>
            </a:r>
            <a:endParaRPr lang="en-US" sz="1600" b="0" strike="noStrike" spc="-1" dirty="0">
              <a:latin typeface="Arial"/>
            </a:endParaRPr>
          </a:p>
          <a:p>
            <a:pPr marL="285840" indent="-285840">
              <a:lnSpc>
                <a:spcPct val="100000"/>
              </a:lnSpc>
              <a:buClr>
                <a:srgbClr val="000000"/>
              </a:buClr>
              <a:buFont typeface="StarSymbol"/>
              <a:buChar char="-"/>
            </a:pPr>
            <a:r>
              <a:rPr lang="en-US" sz="1600" b="0" strike="noStrike" spc="-1" dirty="0">
                <a:solidFill>
                  <a:srgbClr val="000000"/>
                </a:solidFill>
                <a:latin typeface="Calibri"/>
                <a:ea typeface="DejaVu Sans"/>
              </a:rPr>
              <a:t>silicon tracker technology in CBM will be implemented in BM@N and SPD experiments </a:t>
            </a:r>
            <a:endParaRPr lang="en-US" sz="1600" b="0" strike="noStrike" spc="-1" dirty="0">
              <a:latin typeface="Arial"/>
            </a:endParaRPr>
          </a:p>
          <a:p>
            <a:pPr marL="285840" indent="-285840">
              <a:lnSpc>
                <a:spcPct val="100000"/>
              </a:lnSpc>
              <a:buClr>
                <a:srgbClr val="000000"/>
              </a:buClr>
              <a:buFont typeface="StarSymbol"/>
              <a:buChar char="-"/>
            </a:pPr>
            <a:r>
              <a:rPr lang="en-US" sz="1600" b="0" strike="noStrike" spc="-1" dirty="0">
                <a:solidFill>
                  <a:srgbClr val="000000"/>
                </a:solidFill>
                <a:latin typeface="Calibri"/>
                <a:ea typeface="DejaVu Sans"/>
              </a:rPr>
              <a:t>high speed electronics with PASTTRECK chip from HADES will be used for straw-tracker of SPD. </a:t>
            </a:r>
            <a:endParaRPr lang="en-US" sz="1600" b="0" strike="noStrike" spc="-1" dirty="0">
              <a:latin typeface="Arial"/>
            </a:endParaRPr>
          </a:p>
          <a:p>
            <a:pPr marL="285840" indent="-285840">
              <a:lnSpc>
                <a:spcPct val="100000"/>
              </a:lnSpc>
              <a:buClr>
                <a:srgbClr val="000000"/>
              </a:buClr>
              <a:buFont typeface="StarSymbol"/>
              <a:buChar char="-"/>
            </a:pPr>
            <a:r>
              <a:rPr lang="en-US" sz="1600" b="0" strike="noStrike" spc="-1" dirty="0">
                <a:solidFill>
                  <a:srgbClr val="000000"/>
                </a:solidFill>
                <a:latin typeface="Calibri"/>
                <a:ea typeface="DejaVu Sans"/>
              </a:rPr>
              <a:t>superconducting dipole magnet CBM, R&amp;D for track gas detectors and scintillation detectors with </a:t>
            </a:r>
            <a:r>
              <a:rPr lang="en-US" sz="1600" b="0" strike="noStrike" spc="-1" dirty="0" err="1">
                <a:solidFill>
                  <a:srgbClr val="000000"/>
                </a:solidFill>
                <a:latin typeface="Calibri"/>
                <a:ea typeface="DejaVu Sans"/>
              </a:rPr>
              <a:t>SiPM</a:t>
            </a:r>
            <a:r>
              <a:rPr lang="en-US" sz="1600" b="0" strike="noStrike" spc="-1" dirty="0">
                <a:solidFill>
                  <a:srgbClr val="000000"/>
                </a:solidFill>
                <a:latin typeface="Calibri"/>
                <a:ea typeface="DejaVu Sans"/>
              </a:rPr>
              <a:t> readout is very helpful in preparation of NICA experiments</a:t>
            </a:r>
            <a:endParaRPr lang="en-US" sz="1600" b="0" strike="noStrike" spc="-1" dirty="0">
              <a:latin typeface="Arial"/>
            </a:endParaRPr>
          </a:p>
        </p:txBody>
      </p:sp>
      <p:pic>
        <p:nvPicPr>
          <p:cNvPr id="10" name="Picture 3">
            <a:extLst>
              <a:ext uri="{FF2B5EF4-FFF2-40B4-BE49-F238E27FC236}">
                <a16:creationId xmlns:a16="http://schemas.microsoft.com/office/drawing/2014/main" id="{A2E9FE26-0C4D-9F41-8A8B-0D555C34710A}"/>
              </a:ext>
            </a:extLst>
          </p:cNvPr>
          <p:cNvPicPr/>
          <p:nvPr/>
        </p:nvPicPr>
        <p:blipFill>
          <a:blip r:embed="rId2"/>
          <a:stretch/>
        </p:blipFill>
        <p:spPr>
          <a:xfrm>
            <a:off x="258245" y="5662033"/>
            <a:ext cx="5927906" cy="1195967"/>
          </a:xfrm>
          <a:prstGeom prst="rect">
            <a:avLst/>
          </a:prstGeom>
          <a:ln w="0">
            <a:noFill/>
          </a:ln>
        </p:spPr>
      </p:pic>
      <p:sp>
        <p:nvSpPr>
          <p:cNvPr id="11" name="Прямоугольник 3">
            <a:extLst>
              <a:ext uri="{FF2B5EF4-FFF2-40B4-BE49-F238E27FC236}">
                <a16:creationId xmlns:a16="http://schemas.microsoft.com/office/drawing/2014/main" id="{56FB00E8-DC82-0C4F-ACF6-C232694E0EC1}"/>
              </a:ext>
            </a:extLst>
          </p:cNvPr>
          <p:cNvSpPr/>
          <p:nvPr/>
        </p:nvSpPr>
        <p:spPr>
          <a:xfrm>
            <a:off x="8153645" y="6328306"/>
            <a:ext cx="3729653" cy="46021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r>
              <a:rPr lang="en-US" sz="2400" b="1" strike="noStrike" spc="-1" dirty="0">
                <a:solidFill>
                  <a:srgbClr val="2A6099"/>
                </a:solidFill>
                <a:latin typeface="Calibri"/>
                <a:ea typeface="DejaVu Sans"/>
              </a:rPr>
              <a:t>PARTICLE PHYSICS </a:t>
            </a:r>
            <a:r>
              <a:rPr lang="ru-RU" sz="2400" b="1" strike="noStrike" spc="-1" dirty="0">
                <a:solidFill>
                  <a:srgbClr val="2A6099"/>
                </a:solidFill>
                <a:latin typeface="Calibri"/>
                <a:ea typeface="DejaVu Sans"/>
              </a:rPr>
              <a:t>(</a:t>
            </a:r>
            <a:r>
              <a:rPr lang="en-US" sz="2400" b="1" strike="noStrike" spc="-1" dirty="0">
                <a:solidFill>
                  <a:srgbClr val="2A6099"/>
                </a:solidFill>
                <a:latin typeface="Calibri"/>
                <a:ea typeface="DejaVu Sans"/>
              </a:rPr>
              <a:t>VBLHEP</a:t>
            </a:r>
            <a:r>
              <a:rPr lang="ru-RU" sz="2400" b="1" strike="noStrike" spc="-1" dirty="0">
                <a:solidFill>
                  <a:srgbClr val="2A6099"/>
                </a:solidFill>
                <a:latin typeface="Calibri"/>
                <a:ea typeface="DejaVu Sans"/>
              </a:rPr>
              <a:t>)</a:t>
            </a:r>
            <a:endParaRPr lang="en-US" sz="2400" b="0" strike="noStrike" spc="-1" dirty="0">
              <a:latin typeface="Arial"/>
            </a:endParaRPr>
          </a:p>
        </p:txBody>
      </p:sp>
    </p:spTree>
    <p:extLst>
      <p:ext uri="{BB962C8B-B14F-4D97-AF65-F5344CB8AC3E}">
        <p14:creationId xmlns:p14="http://schemas.microsoft.com/office/powerpoint/2010/main" val="22863185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 name="TextBox 41"/>
          <p:cNvSpPr/>
          <p:nvPr/>
        </p:nvSpPr>
        <p:spPr>
          <a:xfrm>
            <a:off x="420120" y="234000"/>
            <a:ext cx="6112800" cy="292320"/>
          </a:xfrm>
          <a:prstGeom prst="rect">
            <a:avLst/>
          </a:prstGeom>
          <a:noFill/>
          <a:ln w="0">
            <a:noFill/>
          </a:ln>
        </p:spPr>
        <p:style>
          <a:lnRef idx="0">
            <a:scrgbClr r="0" g="0" b="0"/>
          </a:lnRef>
          <a:fillRef idx="0">
            <a:scrgbClr r="0" g="0" b="0"/>
          </a:fillRef>
          <a:effectRef idx="0">
            <a:scrgbClr r="0" g="0" b="0"/>
          </a:effectRef>
          <a:fontRef idx="minor"/>
        </p:style>
      </p:sp>
      <p:sp>
        <p:nvSpPr>
          <p:cNvPr id="421" name="Прямоугольник 1"/>
          <p:cNvSpPr/>
          <p:nvPr/>
        </p:nvSpPr>
        <p:spPr>
          <a:xfrm>
            <a:off x="36720" y="106200"/>
            <a:ext cx="5382720" cy="4554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1" strike="noStrike" spc="-1" dirty="0">
                <a:solidFill>
                  <a:srgbClr val="2A6099"/>
                </a:solidFill>
                <a:latin typeface="Calibri"/>
                <a:ea typeface="DejaVu Sans"/>
              </a:rPr>
              <a:t>NEUTRINO AND ASTROPARTICLE PHYSICS</a:t>
            </a:r>
            <a:endParaRPr lang="en-US" sz="2400" b="0" strike="noStrike" spc="-1" dirty="0">
              <a:latin typeface="Arial"/>
            </a:endParaRPr>
          </a:p>
        </p:txBody>
      </p:sp>
      <p:sp>
        <p:nvSpPr>
          <p:cNvPr id="422" name="TextBox 42"/>
          <p:cNvSpPr/>
          <p:nvPr/>
        </p:nvSpPr>
        <p:spPr>
          <a:xfrm>
            <a:off x="6534720" y="150840"/>
            <a:ext cx="4554360" cy="448200"/>
          </a:xfrm>
          <a:prstGeom prst="rect">
            <a:avLst/>
          </a:prstGeom>
          <a:noFill/>
          <a:ln w="0">
            <a:noFill/>
          </a:ln>
          <a:effectLst>
            <a:outerShdw blurRad="50760" dist="50760" dir="5400000" algn="ctr" rotWithShape="0">
              <a:srgbClr val="000000">
                <a:alpha val="43000"/>
              </a:srgbClr>
            </a:outerShdw>
          </a:effectLst>
        </p:spPr>
        <p:style>
          <a:lnRef idx="0">
            <a:scrgbClr r="0" g="0" b="0"/>
          </a:lnRef>
          <a:fillRef idx="0">
            <a:scrgbClr r="0" g="0" b="0"/>
          </a:fillRef>
          <a:effectRef idx="0">
            <a:scrgbClr r="0" g="0" b="0"/>
          </a:effectRef>
          <a:fontRef idx="minor"/>
        </p:style>
        <p:txBody>
          <a:bodyPr lIns="82800" tIns="41400" rIns="82800" bIns="41400" anchor="t">
            <a:spAutoFit/>
          </a:bodyPr>
          <a:lstStyle/>
          <a:p>
            <a:pPr>
              <a:lnSpc>
                <a:spcPct val="100000"/>
              </a:lnSpc>
              <a:buNone/>
            </a:pPr>
            <a:r>
              <a:rPr lang="en-US" sz="2400" b="1" u="sng" strike="noStrike" spc="-1">
                <a:solidFill>
                  <a:srgbClr val="000000"/>
                </a:solidFill>
                <a:uFillTx/>
                <a:latin typeface="Times New Roman"/>
                <a:ea typeface="DejaVu Sans"/>
              </a:rPr>
              <a:t>Neutrino oscillation experiments</a:t>
            </a:r>
            <a:endParaRPr lang="en-US" sz="2400" b="0" strike="noStrike" spc="-1">
              <a:latin typeface="Arial"/>
            </a:endParaRPr>
          </a:p>
        </p:txBody>
      </p:sp>
      <p:sp>
        <p:nvSpPr>
          <p:cNvPr id="423" name="Прямоугольник 22"/>
          <p:cNvSpPr/>
          <p:nvPr/>
        </p:nvSpPr>
        <p:spPr>
          <a:xfrm>
            <a:off x="3184071" y="765720"/>
            <a:ext cx="8828409" cy="122965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3080" indent="-343080" algn="r">
              <a:spcAft>
                <a:spcPts val="600"/>
              </a:spcAft>
              <a:buClr>
                <a:srgbClr val="000000"/>
              </a:buClr>
              <a:buFont typeface="ntxsups"/>
              <a:buChar char="•"/>
              <a:tabLst>
                <a:tab pos="457200" algn="l"/>
              </a:tabLst>
            </a:pPr>
            <a:r>
              <a:rPr lang="en-US" sz="1600" b="0" strike="noStrike" spc="-1" dirty="0">
                <a:solidFill>
                  <a:srgbClr val="000000"/>
                </a:solidFill>
                <a:latin typeface="Arial Rounded MT Bold"/>
                <a:ea typeface="Times New Roman"/>
              </a:rPr>
              <a:t>Determination of CP-violating phase: </a:t>
            </a:r>
            <a:r>
              <a:rPr lang="en-US" sz="1600" b="0" strike="noStrike" spc="-1" dirty="0">
                <a:solidFill>
                  <a:srgbClr val="FF0000"/>
                </a:solidFill>
                <a:latin typeface="Arial Rounded MT Bold"/>
                <a:ea typeface="Times New Roman"/>
              </a:rPr>
              <a:t>DUNE </a:t>
            </a:r>
            <a:r>
              <a:rPr lang="en-US" sz="1600" b="0" strike="noStrike" spc="-1" dirty="0">
                <a:latin typeface="Arial Rounded MT Bold"/>
                <a:ea typeface="Times New Roman"/>
              </a:rPr>
              <a:t>(</a:t>
            </a:r>
            <a:r>
              <a:rPr lang="en-US" sz="1600" spc="-1" dirty="0">
                <a:solidFill>
                  <a:srgbClr val="FF0000"/>
                </a:solidFill>
                <a:latin typeface="Arial Rounded MT Bold"/>
                <a:ea typeface="Times New Roman"/>
              </a:rPr>
              <a:t>5σ significance </a:t>
            </a:r>
            <a:r>
              <a:rPr lang="en-US" sz="1600" spc="-1" dirty="0">
                <a:solidFill>
                  <a:srgbClr val="000000"/>
                </a:solidFill>
                <a:latin typeface="Arial Rounded MT Bold"/>
                <a:ea typeface="Times New Roman"/>
              </a:rPr>
              <a:t>in just two years)</a:t>
            </a:r>
            <a:endParaRPr lang="en-US" sz="1600" b="0" strike="noStrike" spc="-1" dirty="0">
              <a:latin typeface="Arial"/>
            </a:endParaRPr>
          </a:p>
          <a:p>
            <a:pPr marL="343080" indent="-343080" algn="r">
              <a:spcAft>
                <a:spcPts val="600"/>
              </a:spcAft>
              <a:buClr>
                <a:srgbClr val="000000"/>
              </a:buClr>
              <a:buFont typeface="ntxsups"/>
              <a:buChar char="•"/>
              <a:tabLst>
                <a:tab pos="457200" algn="l"/>
              </a:tabLst>
            </a:pPr>
            <a:r>
              <a:rPr lang="en-US" sz="1600" b="0" strike="noStrike" spc="-1" dirty="0">
                <a:solidFill>
                  <a:srgbClr val="000000"/>
                </a:solidFill>
                <a:latin typeface="Arial Rounded MT Bold"/>
                <a:ea typeface="Times New Roman"/>
              </a:rPr>
              <a:t>Determination of </a:t>
            </a:r>
            <a:r>
              <a:rPr lang="en-US" sz="1600" spc="-1" dirty="0">
                <a:solidFill>
                  <a:srgbClr val="000000"/>
                </a:solidFill>
                <a:latin typeface="Symbol" pitchFamily="2" charset="2"/>
              </a:rPr>
              <a:t>n </a:t>
            </a:r>
            <a:r>
              <a:rPr lang="en-US" sz="1600" b="0" strike="noStrike" spc="-1" dirty="0">
                <a:solidFill>
                  <a:srgbClr val="000000"/>
                </a:solidFill>
                <a:latin typeface="Arial Rounded MT Bold"/>
                <a:ea typeface="Times New Roman"/>
              </a:rPr>
              <a:t>mass ordering: </a:t>
            </a:r>
            <a:r>
              <a:rPr lang="en-US" sz="1600" b="0" strike="noStrike" spc="-1" dirty="0" err="1">
                <a:solidFill>
                  <a:srgbClr val="FF0000"/>
                </a:solidFill>
                <a:latin typeface="Arial Rounded MT Bold"/>
                <a:ea typeface="Times New Roman"/>
              </a:rPr>
              <a:t>NOvA</a:t>
            </a:r>
            <a:r>
              <a:rPr lang="en-US" sz="1600" b="0" strike="noStrike" spc="-1" dirty="0">
                <a:solidFill>
                  <a:srgbClr val="FF0000"/>
                </a:solidFill>
                <a:latin typeface="Arial Rounded MT Bold"/>
                <a:ea typeface="Times New Roman"/>
              </a:rPr>
              <a:t> </a:t>
            </a:r>
            <a:r>
              <a:rPr lang="en-US" sz="1600" spc="-1" dirty="0">
                <a:latin typeface="Arial Rounded MT Bold"/>
                <a:ea typeface="Times New Roman"/>
              </a:rPr>
              <a:t>(</a:t>
            </a:r>
            <a:r>
              <a:rPr lang="en-US" sz="1600" spc="-1" dirty="0">
                <a:latin typeface="Arial Rounded MT Bold"/>
              </a:rPr>
              <a:t>gaining new </a:t>
            </a:r>
            <a:r>
              <a:rPr lang="en-US" sz="1600" spc="-1" dirty="0">
                <a:solidFill>
                  <a:srgbClr val="000000"/>
                </a:solidFill>
                <a:latin typeface="Arial Rounded MT Bold"/>
              </a:rPr>
              <a:t>experience)</a:t>
            </a:r>
            <a:r>
              <a:rPr lang="en-US" sz="1600" b="0" strike="noStrike" spc="-1" dirty="0">
                <a:solidFill>
                  <a:srgbClr val="000000"/>
                </a:solidFill>
                <a:latin typeface="Arial Rounded MT Bold"/>
                <a:ea typeface="Times New Roman"/>
              </a:rPr>
              <a:t>, </a:t>
            </a:r>
            <a:r>
              <a:rPr lang="en-US" sz="1600" b="0" strike="noStrike" spc="-1" dirty="0">
                <a:solidFill>
                  <a:srgbClr val="FF0000"/>
                </a:solidFill>
                <a:latin typeface="Arial Rounded MT Bold"/>
                <a:ea typeface="Times New Roman"/>
              </a:rPr>
              <a:t>JUNO</a:t>
            </a:r>
          </a:p>
          <a:p>
            <a:pPr marL="343080" indent="-343080" algn="r">
              <a:spcAft>
                <a:spcPts val="600"/>
              </a:spcAft>
              <a:buClr>
                <a:srgbClr val="000000"/>
              </a:buClr>
              <a:buFont typeface="ntxsups"/>
              <a:buChar char="•"/>
              <a:tabLst>
                <a:tab pos="457200" algn="l"/>
              </a:tabLst>
            </a:pPr>
            <a:r>
              <a:rPr lang="en-US" sz="1600" b="0" strike="noStrike" spc="-1" dirty="0">
                <a:solidFill>
                  <a:srgbClr val="000000"/>
                </a:solidFill>
                <a:latin typeface="Arial Rounded MT Bold"/>
                <a:ea typeface="Times New Roman"/>
              </a:rPr>
              <a:t>Precise determination of elements of the lepton mixing matrix: </a:t>
            </a:r>
            <a:r>
              <a:rPr lang="en-US" sz="1600" b="0" strike="noStrike" spc="-1" dirty="0">
                <a:solidFill>
                  <a:srgbClr val="FF0000"/>
                </a:solidFill>
                <a:latin typeface="Arial Rounded MT Bold"/>
                <a:ea typeface="Times New Roman"/>
              </a:rPr>
              <a:t>JUNO </a:t>
            </a:r>
            <a:r>
              <a:rPr lang="en-US" sz="1600" spc="-1" dirty="0">
                <a:latin typeface="Arial Rounded MT Bold"/>
                <a:ea typeface="Times New Roman"/>
              </a:rPr>
              <a:t>(</a:t>
            </a:r>
            <a:r>
              <a:rPr lang="en-US" sz="1600" spc="-1" dirty="0">
                <a:latin typeface="Arial Rounded MT Bold"/>
              </a:rPr>
              <a:t>gaining further </a:t>
            </a:r>
            <a:r>
              <a:rPr lang="en-US" sz="1600" spc="-1" dirty="0">
                <a:solidFill>
                  <a:srgbClr val="000000"/>
                </a:solidFill>
                <a:latin typeface="Arial Rounded MT Bold"/>
              </a:rPr>
              <a:t>experience with reactor neutrino)</a:t>
            </a:r>
            <a:r>
              <a:rPr lang="en-US" sz="1600" b="0" strike="noStrike" spc="-1" dirty="0">
                <a:solidFill>
                  <a:srgbClr val="000000"/>
                </a:solidFill>
                <a:latin typeface="Arial Rounded MT Bold"/>
                <a:ea typeface="Times New Roman"/>
              </a:rPr>
              <a:t>, </a:t>
            </a:r>
            <a:r>
              <a:rPr lang="en-US" sz="1600" b="0" strike="noStrike" spc="-1" dirty="0">
                <a:solidFill>
                  <a:srgbClr val="FF0000"/>
                </a:solidFill>
                <a:latin typeface="Arial Rounded MT Bold"/>
                <a:ea typeface="Times New Roman"/>
              </a:rPr>
              <a:t>DUNE</a:t>
            </a:r>
            <a:endParaRPr lang="en-US" sz="1600" b="0" strike="noStrike" spc="-1" dirty="0">
              <a:latin typeface="Arial"/>
            </a:endParaRPr>
          </a:p>
        </p:txBody>
      </p:sp>
      <p:sp>
        <p:nvSpPr>
          <p:cNvPr id="430" name="Прямоугольник 25"/>
          <p:cNvSpPr/>
          <p:nvPr/>
        </p:nvSpPr>
        <p:spPr>
          <a:xfrm>
            <a:off x="3506040" y="4568760"/>
            <a:ext cx="183240" cy="367920"/>
          </a:xfrm>
          <a:prstGeom prst="rect">
            <a:avLst/>
          </a:prstGeom>
          <a:noFill/>
          <a:ln w="0">
            <a:noFill/>
          </a:ln>
        </p:spPr>
        <p:style>
          <a:lnRef idx="0">
            <a:scrgbClr r="0" g="0" b="0"/>
          </a:lnRef>
          <a:fillRef idx="0">
            <a:scrgbClr r="0" g="0" b="0"/>
          </a:fillRef>
          <a:effectRef idx="0">
            <a:scrgbClr r="0" g="0" b="0"/>
          </a:effectRef>
          <a:fontRef idx="minor"/>
        </p:style>
      </p:sp>
      <p:sp>
        <p:nvSpPr>
          <p:cNvPr id="17" name="TextBox 46">
            <a:extLst>
              <a:ext uri="{FF2B5EF4-FFF2-40B4-BE49-F238E27FC236}">
                <a16:creationId xmlns:a16="http://schemas.microsoft.com/office/drawing/2014/main" id="{3F6599EE-2443-0643-B477-118072710E42}"/>
              </a:ext>
            </a:extLst>
          </p:cNvPr>
          <p:cNvSpPr/>
          <p:nvPr/>
        </p:nvSpPr>
        <p:spPr>
          <a:xfrm>
            <a:off x="6725392" y="2067948"/>
            <a:ext cx="4554360" cy="448200"/>
          </a:xfrm>
          <a:prstGeom prst="rect">
            <a:avLst/>
          </a:prstGeom>
          <a:noFill/>
          <a:ln w="0">
            <a:noFill/>
          </a:ln>
          <a:effectLst>
            <a:outerShdw blurRad="50760" dist="50760" dir="5400000" algn="ctr" rotWithShape="0">
              <a:srgbClr val="000000">
                <a:alpha val="43000"/>
              </a:srgbClr>
            </a:outerShdw>
          </a:effectLst>
        </p:spPr>
        <p:style>
          <a:lnRef idx="0">
            <a:scrgbClr r="0" g="0" b="0"/>
          </a:lnRef>
          <a:fillRef idx="0">
            <a:scrgbClr r="0" g="0" b="0"/>
          </a:fillRef>
          <a:effectRef idx="0">
            <a:scrgbClr r="0" g="0" b="0"/>
          </a:effectRef>
          <a:fontRef idx="minor"/>
        </p:style>
        <p:txBody>
          <a:bodyPr lIns="82800" tIns="41400" rIns="82800" bIns="41400" anchor="t">
            <a:spAutoFit/>
          </a:bodyPr>
          <a:lstStyle/>
          <a:p>
            <a:pPr>
              <a:lnSpc>
                <a:spcPct val="100000"/>
              </a:lnSpc>
              <a:buNone/>
            </a:pPr>
            <a:r>
              <a:rPr lang="en-US" sz="2400" b="1" u="sng" strike="noStrike" spc="-1" dirty="0">
                <a:solidFill>
                  <a:srgbClr val="000000"/>
                </a:solidFill>
                <a:uFillTx/>
                <a:latin typeface="Times New Roman"/>
                <a:ea typeface="DejaVu Sans"/>
              </a:rPr>
              <a:t>Physical properties of neutrino</a:t>
            </a:r>
            <a:endParaRPr lang="en-US" sz="2400" b="0" strike="noStrike" spc="-1" dirty="0">
              <a:latin typeface="Arial"/>
            </a:endParaRPr>
          </a:p>
        </p:txBody>
      </p:sp>
      <p:sp>
        <p:nvSpPr>
          <p:cNvPr id="18" name="Прямоугольник 29">
            <a:extLst>
              <a:ext uri="{FF2B5EF4-FFF2-40B4-BE49-F238E27FC236}">
                <a16:creationId xmlns:a16="http://schemas.microsoft.com/office/drawing/2014/main" id="{BE9F979A-597D-E24A-BB72-70C9C2C83630}"/>
              </a:ext>
            </a:extLst>
          </p:cNvPr>
          <p:cNvSpPr/>
          <p:nvPr/>
        </p:nvSpPr>
        <p:spPr>
          <a:xfrm>
            <a:off x="4025610" y="2653462"/>
            <a:ext cx="8097552" cy="130659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43080" indent="-343080" algn="r">
              <a:spcAft>
                <a:spcPts val="600"/>
              </a:spcAft>
              <a:buClr>
                <a:srgbClr val="000000"/>
              </a:buClr>
              <a:buFont typeface="ntxsups"/>
              <a:buChar char="•"/>
              <a:tabLst>
                <a:tab pos="457200" algn="l"/>
              </a:tabLst>
            </a:pPr>
            <a:r>
              <a:rPr lang="en-US" sz="1600" b="0" strike="noStrike" spc="-1" dirty="0">
                <a:solidFill>
                  <a:srgbClr val="000000"/>
                </a:solidFill>
                <a:latin typeface="Arial Rounded MT Bold"/>
                <a:ea typeface="DejaVu Sans"/>
              </a:rPr>
              <a:t>Determine if a neutrino is a </a:t>
            </a:r>
            <a:r>
              <a:rPr lang="en-US" sz="1600" b="0" strike="noStrike" spc="-1" dirty="0" err="1">
                <a:solidFill>
                  <a:srgbClr val="000000"/>
                </a:solidFill>
                <a:latin typeface="Arial Rounded MT Bold"/>
                <a:ea typeface="DejaVu Sans"/>
              </a:rPr>
              <a:t>Majorana</a:t>
            </a:r>
            <a:r>
              <a:rPr lang="en-US" sz="1600" b="0" strike="noStrike" spc="-1" dirty="0">
                <a:solidFill>
                  <a:srgbClr val="000000"/>
                </a:solidFill>
                <a:latin typeface="Arial Rounded MT Bold"/>
                <a:ea typeface="DejaVu Sans"/>
              </a:rPr>
              <a:t> particle: </a:t>
            </a:r>
            <a:r>
              <a:rPr lang="en-US" sz="1600" b="0" strike="noStrike" spc="-1" dirty="0" err="1">
                <a:solidFill>
                  <a:srgbClr val="FF0000"/>
                </a:solidFill>
                <a:latin typeface="Arial Rounded MT Bold"/>
                <a:ea typeface="DejaVu Sans"/>
              </a:rPr>
              <a:t>SuperNEMO</a:t>
            </a:r>
            <a:r>
              <a:rPr lang="en-US" sz="1600" b="0" strike="noStrike" spc="-1" dirty="0">
                <a:solidFill>
                  <a:srgbClr val="000000"/>
                </a:solidFill>
                <a:latin typeface="Arial Rounded MT Bold"/>
                <a:ea typeface="DejaVu Sans"/>
              </a:rPr>
              <a:t>, </a:t>
            </a:r>
            <a:r>
              <a:rPr lang="en-US" sz="1600" b="0" strike="noStrike" spc="-1" dirty="0">
                <a:solidFill>
                  <a:srgbClr val="FF0000"/>
                </a:solidFill>
                <a:latin typeface="Arial Rounded MT Bold"/>
                <a:ea typeface="DejaVu Sans"/>
              </a:rPr>
              <a:t>GERDA-LEGEND</a:t>
            </a:r>
            <a:endParaRPr lang="en-US" sz="1600" b="0" strike="noStrike" spc="-1" dirty="0">
              <a:latin typeface="Arial"/>
            </a:endParaRPr>
          </a:p>
          <a:p>
            <a:pPr marL="343080" indent="-343080" algn="r">
              <a:spcAft>
                <a:spcPts val="600"/>
              </a:spcAft>
              <a:buClr>
                <a:srgbClr val="000000"/>
              </a:buClr>
              <a:buFont typeface="ntxsups"/>
              <a:buChar char="•"/>
              <a:tabLst>
                <a:tab pos="457200" algn="l"/>
              </a:tabLst>
            </a:pPr>
            <a:r>
              <a:rPr lang="en-US" sz="1600" b="0" strike="noStrike" spc="-1" dirty="0">
                <a:solidFill>
                  <a:srgbClr val="000000"/>
                </a:solidFill>
                <a:latin typeface="Arial Rounded MT Bold"/>
                <a:ea typeface="DejaVu Sans"/>
              </a:rPr>
              <a:t>Coherent elastic </a:t>
            </a:r>
            <a:r>
              <a:rPr lang="en-US" sz="1600" b="0" strike="noStrike" spc="-1" dirty="0">
                <a:solidFill>
                  <a:srgbClr val="000000"/>
                </a:solidFill>
                <a:latin typeface="Symbol" pitchFamily="2" charset="2"/>
                <a:ea typeface="DejaVu Sans"/>
              </a:rPr>
              <a:t>n</a:t>
            </a:r>
            <a:r>
              <a:rPr lang="en-US" sz="1600" b="0" strike="noStrike" spc="-1" dirty="0">
                <a:solidFill>
                  <a:srgbClr val="000000"/>
                </a:solidFill>
                <a:latin typeface="Arial Rounded MT Bold"/>
                <a:ea typeface="DejaVu Sans"/>
              </a:rPr>
              <a:t>-nucleus scattering process at reactors: </a:t>
            </a:r>
            <a:r>
              <a:rPr lang="en-US" sz="1600" b="0" strike="noStrike" spc="-1" dirty="0" err="1">
                <a:solidFill>
                  <a:srgbClr val="FF0000"/>
                </a:solidFill>
                <a:latin typeface="Arial Rounded MT Bold"/>
                <a:ea typeface="DejaVu Sans"/>
              </a:rPr>
              <a:t>nuGEN</a:t>
            </a:r>
            <a:r>
              <a:rPr lang="en-US" sz="1600" b="0" strike="noStrike" spc="-1" dirty="0">
                <a:solidFill>
                  <a:srgbClr val="FF0000"/>
                </a:solidFill>
                <a:latin typeface="Arial Rounded MT Bold"/>
                <a:ea typeface="DejaVu Sans"/>
              </a:rPr>
              <a:t> (GEMMA)</a:t>
            </a:r>
            <a:endParaRPr lang="en-US" sz="1600" b="0" strike="noStrike" spc="-1" dirty="0">
              <a:latin typeface="Arial"/>
            </a:endParaRPr>
          </a:p>
          <a:p>
            <a:pPr marL="343080" indent="-343080" algn="r">
              <a:spcAft>
                <a:spcPts val="600"/>
              </a:spcAft>
              <a:buClr>
                <a:srgbClr val="000000"/>
              </a:buClr>
              <a:buFont typeface="ntxsups"/>
              <a:buChar char="•"/>
              <a:tabLst>
                <a:tab pos="457200" algn="l"/>
              </a:tabLst>
            </a:pPr>
            <a:r>
              <a:rPr lang="en-US" sz="1600" b="0" strike="noStrike" spc="-1" dirty="0">
                <a:solidFill>
                  <a:srgbClr val="000000"/>
                </a:solidFill>
                <a:latin typeface="Arial Rounded MT Bold"/>
                <a:ea typeface="DejaVu Sans"/>
              </a:rPr>
              <a:t>Sterile neutrino oscillation: </a:t>
            </a:r>
            <a:r>
              <a:rPr lang="en-US" sz="1600" b="0" strike="noStrike" spc="-1" dirty="0">
                <a:solidFill>
                  <a:srgbClr val="FF0000"/>
                </a:solidFill>
                <a:latin typeface="Arial Rounded MT Bold"/>
                <a:ea typeface="DejaVu Sans"/>
              </a:rPr>
              <a:t>DANSS</a:t>
            </a:r>
          </a:p>
          <a:p>
            <a:pPr algn="r">
              <a:spcAft>
                <a:spcPts val="600"/>
              </a:spcAft>
              <a:buClr>
                <a:srgbClr val="000000"/>
              </a:buClr>
              <a:tabLst>
                <a:tab pos="457200" algn="l"/>
              </a:tabLst>
            </a:pPr>
            <a:r>
              <a:rPr lang="en-US" sz="1600" spc="-1" dirty="0">
                <a:solidFill>
                  <a:srgbClr val="000000"/>
                </a:solidFill>
                <a:latin typeface="Arial Rounded MT Bold"/>
              </a:rPr>
              <a:t>Motivation: involvement in possible major discovery, new instruments</a:t>
            </a:r>
            <a:endParaRPr lang="en-US" sz="1600" b="0" strike="noStrike" spc="-1" dirty="0">
              <a:latin typeface="Arial"/>
            </a:endParaRPr>
          </a:p>
        </p:txBody>
      </p:sp>
      <p:sp>
        <p:nvSpPr>
          <p:cNvPr id="19" name="TextBox 2">
            <a:extLst>
              <a:ext uri="{FF2B5EF4-FFF2-40B4-BE49-F238E27FC236}">
                <a16:creationId xmlns:a16="http://schemas.microsoft.com/office/drawing/2014/main" id="{CD51064B-DA4D-3140-991E-EED55989FC32}"/>
              </a:ext>
            </a:extLst>
          </p:cNvPr>
          <p:cNvSpPr/>
          <p:nvPr/>
        </p:nvSpPr>
        <p:spPr>
          <a:xfrm>
            <a:off x="7059278" y="3960058"/>
            <a:ext cx="4554360" cy="452940"/>
          </a:xfrm>
          <a:prstGeom prst="rect">
            <a:avLst/>
          </a:prstGeom>
          <a:noFill/>
          <a:ln w="0">
            <a:noFill/>
          </a:ln>
          <a:effectLst>
            <a:outerShdw blurRad="50760" dist="50760" dir="5400000" algn="ctr" rotWithShape="0">
              <a:srgbClr val="000000">
                <a:alpha val="43000"/>
              </a:srgbClr>
            </a:outerShdw>
          </a:effectLst>
        </p:spPr>
        <p:style>
          <a:lnRef idx="0">
            <a:scrgbClr r="0" g="0" b="0"/>
          </a:lnRef>
          <a:fillRef idx="0">
            <a:scrgbClr r="0" g="0" b="0"/>
          </a:fillRef>
          <a:effectRef idx="0">
            <a:scrgbClr r="0" g="0" b="0"/>
          </a:effectRef>
          <a:fontRef idx="minor"/>
        </p:style>
        <p:txBody>
          <a:bodyPr lIns="82800" tIns="41400" rIns="82800" bIns="41400" anchor="t">
            <a:spAutoFit/>
          </a:bodyPr>
          <a:lstStyle/>
          <a:p>
            <a:pPr algn="r">
              <a:lnSpc>
                <a:spcPct val="100000"/>
              </a:lnSpc>
              <a:buNone/>
            </a:pPr>
            <a:r>
              <a:rPr lang="en-US" sz="2400" b="1" u="sng" strike="noStrike" spc="-1" dirty="0">
                <a:solidFill>
                  <a:srgbClr val="000000"/>
                </a:solidFill>
                <a:uFillTx/>
                <a:latin typeface="Times New Roman"/>
                <a:ea typeface="DejaVu Sans"/>
              </a:rPr>
              <a:t>Dark Matter discovery</a:t>
            </a:r>
            <a:endParaRPr lang="en-US" sz="2400" b="0" strike="noStrike" spc="-1" dirty="0">
              <a:latin typeface="Arial"/>
            </a:endParaRPr>
          </a:p>
        </p:txBody>
      </p:sp>
      <p:sp>
        <p:nvSpPr>
          <p:cNvPr id="20" name="Прямоугольник 34">
            <a:extLst>
              <a:ext uri="{FF2B5EF4-FFF2-40B4-BE49-F238E27FC236}">
                <a16:creationId xmlns:a16="http://schemas.microsoft.com/office/drawing/2014/main" id="{F0174428-D86B-1043-A6F4-9C905CEC2DD7}"/>
              </a:ext>
            </a:extLst>
          </p:cNvPr>
          <p:cNvSpPr/>
          <p:nvPr/>
        </p:nvSpPr>
        <p:spPr>
          <a:xfrm>
            <a:off x="4025610" y="4492855"/>
            <a:ext cx="7929720" cy="130659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marL="343080" indent="-343080" algn="r">
              <a:spcAft>
                <a:spcPts val="600"/>
              </a:spcAft>
              <a:buClr>
                <a:srgbClr val="000000"/>
              </a:buClr>
              <a:buFont typeface="ntxsups"/>
              <a:buChar char="•"/>
              <a:tabLst>
                <a:tab pos="457200" algn="l"/>
              </a:tabLst>
            </a:pPr>
            <a:r>
              <a:rPr lang="en-US" sz="1600" b="0" strike="noStrike" spc="-1" dirty="0">
                <a:solidFill>
                  <a:srgbClr val="000000"/>
                </a:solidFill>
                <a:latin typeface="Arial Rounded MT Bold"/>
                <a:ea typeface="DejaVu Sans"/>
              </a:rPr>
              <a:t>Existence of the dark matter particles: </a:t>
            </a:r>
            <a:r>
              <a:rPr lang="en-US" sz="1600" b="0" strike="noStrike" spc="-1" dirty="0" err="1">
                <a:solidFill>
                  <a:srgbClr val="FF0000"/>
                </a:solidFill>
                <a:latin typeface="Arial Rounded MT Bold"/>
                <a:ea typeface="DejaVu Sans"/>
              </a:rPr>
              <a:t>DarkSide</a:t>
            </a:r>
            <a:r>
              <a:rPr lang="en-US" sz="1600" b="0" strike="noStrike" spc="-1" dirty="0">
                <a:solidFill>
                  <a:srgbClr val="000000"/>
                </a:solidFill>
                <a:latin typeface="Arial Rounded MT Bold"/>
                <a:ea typeface="DejaVu Sans"/>
              </a:rPr>
              <a:t>, </a:t>
            </a:r>
            <a:r>
              <a:rPr lang="en-US" sz="1600" b="0" strike="noStrike" spc="-1" dirty="0">
                <a:solidFill>
                  <a:srgbClr val="FF0000"/>
                </a:solidFill>
                <a:latin typeface="Arial Rounded MT Bold"/>
                <a:ea typeface="DejaVu Sans"/>
              </a:rPr>
              <a:t>EDELWEISS</a:t>
            </a:r>
            <a:endParaRPr lang="en-US" sz="1600" b="0" strike="noStrike" spc="-1" dirty="0">
              <a:latin typeface="Arial"/>
            </a:endParaRPr>
          </a:p>
          <a:p>
            <a:pPr marL="343080" indent="-343080" algn="r">
              <a:spcAft>
                <a:spcPts val="600"/>
              </a:spcAft>
              <a:buClr>
                <a:srgbClr val="000000"/>
              </a:buClr>
              <a:buFont typeface="ntxsups"/>
              <a:buChar char="•"/>
              <a:tabLst>
                <a:tab pos="457200" algn="l"/>
              </a:tabLst>
            </a:pPr>
            <a:r>
              <a:rPr lang="en-US" sz="1600" b="0" strike="noStrike" spc="-1" dirty="0">
                <a:solidFill>
                  <a:srgbClr val="000000"/>
                </a:solidFill>
                <a:latin typeface="Arial Rounded MT Bold"/>
                <a:ea typeface="DejaVu Sans"/>
              </a:rPr>
              <a:t>Sources of high-energy (exceeding tens of </a:t>
            </a:r>
            <a:r>
              <a:rPr lang="en-US" sz="1600" b="0" strike="noStrike" spc="-1" dirty="0" err="1">
                <a:solidFill>
                  <a:srgbClr val="000000"/>
                </a:solidFill>
                <a:latin typeface="Arial Rounded MT Bold"/>
                <a:ea typeface="DejaVu Sans"/>
              </a:rPr>
              <a:t>TeV</a:t>
            </a:r>
            <a:r>
              <a:rPr lang="en-US" sz="1600" b="0" strike="noStrike" spc="-1" dirty="0">
                <a:solidFill>
                  <a:srgbClr val="000000"/>
                </a:solidFill>
                <a:latin typeface="Arial Rounded MT Bold"/>
                <a:ea typeface="DejaVu Sans"/>
              </a:rPr>
              <a:t>) gammas: </a:t>
            </a:r>
            <a:r>
              <a:rPr lang="en-US" sz="1600" b="0" strike="noStrike" spc="-1" dirty="0">
                <a:solidFill>
                  <a:srgbClr val="FF0000"/>
                </a:solidFill>
                <a:latin typeface="Arial Rounded MT Bold"/>
                <a:ea typeface="DejaVu Sans"/>
              </a:rPr>
              <a:t>TAIGA</a:t>
            </a:r>
            <a:endParaRPr lang="en-US" sz="1600" b="0" strike="noStrike" spc="-1" dirty="0">
              <a:latin typeface="Arial"/>
            </a:endParaRPr>
          </a:p>
          <a:p>
            <a:pPr marL="343080" indent="-343080" algn="r">
              <a:spcAft>
                <a:spcPts val="600"/>
              </a:spcAft>
              <a:buClr>
                <a:srgbClr val="000000"/>
              </a:buClr>
              <a:buFont typeface="ntxsups"/>
              <a:buChar char="•"/>
              <a:tabLst>
                <a:tab pos="457200" algn="l"/>
              </a:tabLst>
            </a:pPr>
            <a:r>
              <a:rPr lang="en-US" sz="1600" b="0" strike="noStrike" spc="-1" dirty="0">
                <a:solidFill>
                  <a:srgbClr val="000000"/>
                </a:solidFill>
                <a:latin typeface="Arial Rounded MT Bold"/>
                <a:ea typeface="DejaVu Sans"/>
              </a:rPr>
              <a:t>Determination of nuclear matrix elements via muon capture: </a:t>
            </a:r>
            <a:r>
              <a:rPr lang="en-US" sz="1600" b="0" strike="noStrike" spc="-1" dirty="0">
                <a:solidFill>
                  <a:srgbClr val="FF0000"/>
                </a:solidFill>
                <a:latin typeface="Arial Rounded MT Bold"/>
                <a:ea typeface="DejaVu Sans"/>
              </a:rPr>
              <a:t>MONUMENT</a:t>
            </a:r>
          </a:p>
          <a:p>
            <a:pPr algn="r">
              <a:spcAft>
                <a:spcPts val="600"/>
              </a:spcAft>
              <a:buClr>
                <a:srgbClr val="000000"/>
              </a:buClr>
              <a:tabLst>
                <a:tab pos="457200" algn="l"/>
              </a:tabLst>
            </a:pPr>
            <a:r>
              <a:rPr lang="en-US" sz="1600" spc="-1" dirty="0">
                <a:latin typeface="Arial Rounded MT Bold"/>
              </a:rPr>
              <a:t>Motivation: gaining new </a:t>
            </a:r>
            <a:r>
              <a:rPr lang="en-US" sz="1600" spc="-1" dirty="0">
                <a:solidFill>
                  <a:srgbClr val="000000"/>
                </a:solidFill>
                <a:latin typeface="Arial Rounded MT Bold"/>
              </a:rPr>
              <a:t>experience)</a:t>
            </a:r>
            <a:endParaRPr lang="en-US" sz="1600" b="0" strike="noStrike" spc="-1" dirty="0">
              <a:latin typeface="Arial"/>
            </a:endParaRPr>
          </a:p>
        </p:txBody>
      </p:sp>
      <p:pic>
        <p:nvPicPr>
          <p:cNvPr id="2" name="Рисунок 1">
            <a:extLst>
              <a:ext uri="{FF2B5EF4-FFF2-40B4-BE49-F238E27FC236}">
                <a16:creationId xmlns:a16="http://schemas.microsoft.com/office/drawing/2014/main" id="{E5349406-82DB-D844-8D6B-4E4C27BB742C}"/>
              </a:ext>
            </a:extLst>
          </p:cNvPr>
          <p:cNvPicPr>
            <a:picLocks noChangeAspect="1"/>
          </p:cNvPicPr>
          <p:nvPr/>
        </p:nvPicPr>
        <p:blipFill rotWithShape="1">
          <a:blip r:embed="rId2"/>
          <a:srcRect r="52113"/>
          <a:stretch/>
        </p:blipFill>
        <p:spPr>
          <a:xfrm>
            <a:off x="94409" y="1703020"/>
            <a:ext cx="3742806" cy="5087737"/>
          </a:xfrm>
          <a:prstGeom prst="rect">
            <a:avLst/>
          </a:prstGeom>
        </p:spPr>
      </p:pic>
    </p:spTree>
    <p:extLst>
      <p:ext uri="{BB962C8B-B14F-4D97-AF65-F5344CB8AC3E}">
        <p14:creationId xmlns:p14="http://schemas.microsoft.com/office/powerpoint/2010/main" val="28020257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ECE46203-63ED-2B43-A766-03471F1C987D}"/>
              </a:ext>
            </a:extLst>
          </p:cNvPr>
          <p:cNvSpPr>
            <a:spLocks noGrp="1"/>
          </p:cNvSpPr>
          <p:nvPr>
            <p:ph type="title"/>
          </p:nvPr>
        </p:nvSpPr>
        <p:spPr/>
        <p:txBody>
          <a:bodyPr/>
          <a:lstStyle/>
          <a:p>
            <a:r>
              <a:rPr lang="en-US" dirty="0"/>
              <a:t>Collaborations</a:t>
            </a:r>
            <a:endParaRPr lang="ru-RU" dirty="0"/>
          </a:p>
        </p:txBody>
      </p:sp>
      <p:sp>
        <p:nvSpPr>
          <p:cNvPr id="3" name="Подзаголовок 2">
            <a:extLst>
              <a:ext uri="{FF2B5EF4-FFF2-40B4-BE49-F238E27FC236}">
                <a16:creationId xmlns:a16="http://schemas.microsoft.com/office/drawing/2014/main" id="{F933978F-7300-BF43-AE4A-C05104990021}"/>
              </a:ext>
            </a:extLst>
          </p:cNvPr>
          <p:cNvSpPr>
            <a:spLocks noGrp="1"/>
          </p:cNvSpPr>
          <p:nvPr>
            <p:ph type="subTitle"/>
          </p:nvPr>
        </p:nvSpPr>
        <p:spPr>
          <a:xfrm>
            <a:off x="609480" y="1895465"/>
            <a:ext cx="10972440" cy="3977280"/>
          </a:xfrm>
        </p:spPr>
        <p:txBody>
          <a:bodyPr/>
          <a:lstStyle/>
          <a:p>
            <a:r>
              <a:rPr lang="en-US" dirty="0"/>
              <a:t>FAIR/GSI</a:t>
            </a:r>
          </a:p>
          <a:p>
            <a:r>
              <a:rPr lang="en-US" dirty="0"/>
              <a:t>RHIC (BNL)</a:t>
            </a:r>
          </a:p>
          <a:p>
            <a:r>
              <a:rPr lang="en-US" dirty="0"/>
              <a:t>IN2P3, GANIL</a:t>
            </a:r>
          </a:p>
          <a:p>
            <a:r>
              <a:rPr lang="en-US" dirty="0"/>
              <a:t>INFN</a:t>
            </a:r>
          </a:p>
          <a:p>
            <a:r>
              <a:rPr lang="en-US" dirty="0"/>
              <a:t>NRC KI, ROSATOM</a:t>
            </a:r>
          </a:p>
          <a:p>
            <a:r>
              <a:rPr lang="en-US" dirty="0"/>
              <a:t>USA </a:t>
            </a:r>
            <a:r>
              <a:rPr lang="en-US" dirty="0" err="1"/>
              <a:t>NLabs</a:t>
            </a:r>
            <a:endParaRPr lang="en-US" dirty="0"/>
          </a:p>
          <a:p>
            <a:r>
              <a:rPr lang="en-US" dirty="0"/>
              <a:t>KEK, HK (Japan)</a:t>
            </a:r>
          </a:p>
          <a:p>
            <a:r>
              <a:rPr lang="en-US" dirty="0"/>
              <a:t>…</a:t>
            </a:r>
          </a:p>
          <a:p>
            <a:endParaRPr lang="ru-RU" dirty="0"/>
          </a:p>
        </p:txBody>
      </p:sp>
    </p:spTree>
    <p:extLst>
      <p:ext uri="{BB962C8B-B14F-4D97-AF65-F5344CB8AC3E}">
        <p14:creationId xmlns:p14="http://schemas.microsoft.com/office/powerpoint/2010/main" val="130043700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3" name="Group 1"/>
          <p:cNvGrpSpPr/>
          <p:nvPr/>
        </p:nvGrpSpPr>
        <p:grpSpPr>
          <a:xfrm>
            <a:off x="72000" y="2178360"/>
            <a:ext cx="5951880" cy="4221360"/>
            <a:chOff x="72000" y="2178360"/>
            <a:chExt cx="5951880" cy="4221360"/>
          </a:xfrm>
        </p:grpSpPr>
        <p:pic>
          <p:nvPicPr>
            <p:cNvPr id="234" name="Obraz 41"/>
            <p:cNvPicPr/>
            <p:nvPr/>
          </p:nvPicPr>
          <p:blipFill>
            <a:blip r:embed="rId3"/>
            <a:stretch/>
          </p:blipFill>
          <p:spPr>
            <a:xfrm>
              <a:off x="72000" y="2178360"/>
              <a:ext cx="5951880" cy="4221360"/>
            </a:xfrm>
            <a:prstGeom prst="rect">
              <a:avLst/>
            </a:prstGeom>
            <a:ln w="0">
              <a:noFill/>
            </a:ln>
          </p:spPr>
        </p:pic>
        <p:pic>
          <p:nvPicPr>
            <p:cNvPr id="235" name="Obraz 5"/>
            <p:cNvPicPr/>
            <p:nvPr/>
          </p:nvPicPr>
          <p:blipFill>
            <a:blip r:embed="rId4"/>
            <a:stretch/>
          </p:blipFill>
          <p:spPr>
            <a:xfrm rot="16200000">
              <a:off x="4507200" y="5033880"/>
              <a:ext cx="1397160" cy="415800"/>
            </a:xfrm>
            <a:prstGeom prst="rect">
              <a:avLst/>
            </a:prstGeom>
            <a:ln w="0">
              <a:noFill/>
            </a:ln>
          </p:spPr>
        </p:pic>
      </p:grpSp>
      <p:sp>
        <p:nvSpPr>
          <p:cNvPr id="236" name="Title 8"/>
          <p:cNvSpPr/>
          <p:nvPr/>
        </p:nvSpPr>
        <p:spPr>
          <a:xfrm>
            <a:off x="430560" y="85320"/>
            <a:ext cx="11318760" cy="4554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408240" algn="l"/>
              </a:tabLst>
            </a:pPr>
            <a:r>
              <a:rPr lang="en-US" sz="2400" b="1" strike="noStrike" spc="-1">
                <a:solidFill>
                  <a:srgbClr val="0000FF"/>
                </a:solidFill>
                <a:latin typeface="Calibri"/>
                <a:ea typeface="DejaVu Sans"/>
              </a:rPr>
              <a:t>SOLCRYS – A JINR FACILITY FOR STRUCTURAL RESEARCH AT SYNCHROTRON SOLARIS</a:t>
            </a:r>
            <a:endParaRPr lang="en-US" sz="2400" b="0" strike="noStrike" spc="-1">
              <a:latin typeface="Arial"/>
            </a:endParaRPr>
          </a:p>
        </p:txBody>
      </p:sp>
      <p:sp>
        <p:nvSpPr>
          <p:cNvPr id="237" name="Rectangle 3"/>
          <p:cNvSpPr/>
          <p:nvPr/>
        </p:nvSpPr>
        <p:spPr>
          <a:xfrm>
            <a:off x="5643000" y="598680"/>
            <a:ext cx="6406560" cy="2797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marL="114480">
              <a:lnSpc>
                <a:spcPct val="100000"/>
              </a:lnSpc>
              <a:buNone/>
              <a:tabLst>
                <a:tab pos="390600" algn="l"/>
              </a:tabLst>
            </a:pPr>
            <a:r>
              <a:rPr lang="en-US" sz="1800" b="1" strike="noStrike" spc="-1">
                <a:solidFill>
                  <a:srgbClr val="0000FF"/>
                </a:solidFill>
                <a:latin typeface="Calibri"/>
                <a:ea typeface="DejaVu Sans"/>
              </a:rPr>
              <a:t>Condensed Matter Research</a:t>
            </a:r>
            <a:endParaRPr lang="en-US" sz="1800" b="0" strike="noStrike" spc="-1">
              <a:latin typeface="Arial"/>
            </a:endParaRPr>
          </a:p>
          <a:p>
            <a:pPr marL="857160" lvl="1" indent="-285840">
              <a:lnSpc>
                <a:spcPct val="100000"/>
              </a:lnSpc>
              <a:buClr>
                <a:srgbClr val="04576F"/>
              </a:buClr>
              <a:buFont typeface="Wingdings" charset="2"/>
              <a:buChar char=""/>
              <a:tabLst>
                <a:tab pos="390600" algn="l"/>
              </a:tabLst>
            </a:pPr>
            <a:r>
              <a:rPr lang="en-US" sz="1600" b="1" strike="noStrike" spc="-1">
                <a:solidFill>
                  <a:srgbClr val="000000"/>
                </a:solidFill>
                <a:latin typeface="Calibri Light"/>
                <a:ea typeface="DejaVu Sans"/>
              </a:rPr>
              <a:t>Materials science</a:t>
            </a:r>
            <a:endParaRPr lang="en-US" sz="1600" b="0" strike="noStrike" spc="-1">
              <a:latin typeface="Arial"/>
            </a:endParaRPr>
          </a:p>
          <a:p>
            <a:pPr marL="114480">
              <a:lnSpc>
                <a:spcPct val="100000"/>
              </a:lnSpc>
              <a:buNone/>
              <a:tabLst>
                <a:tab pos="390600" algn="l"/>
              </a:tabLst>
            </a:pPr>
            <a:r>
              <a:rPr lang="en-US" sz="1600" b="0" strike="noStrike" spc="-1">
                <a:solidFill>
                  <a:srgbClr val="000000"/>
                </a:solidFill>
                <a:latin typeface="Calibri Light"/>
                <a:ea typeface="DejaVu Sans"/>
              </a:rPr>
              <a:t>structure of crystalline materials,  semiconductors and new electronic materials, alloys and nanocomposites, polymers and fibers</a:t>
            </a:r>
            <a:endParaRPr lang="en-US" sz="1600" b="0" strike="noStrike" spc="-1">
              <a:latin typeface="Arial"/>
            </a:endParaRPr>
          </a:p>
          <a:p>
            <a:pPr marL="857160" lvl="1" indent="-285840">
              <a:lnSpc>
                <a:spcPct val="100000"/>
              </a:lnSpc>
              <a:buClr>
                <a:srgbClr val="04576F"/>
              </a:buClr>
              <a:buFont typeface="Wingdings" charset="2"/>
              <a:buChar char=""/>
              <a:tabLst>
                <a:tab pos="390600" algn="l"/>
              </a:tabLst>
            </a:pPr>
            <a:r>
              <a:rPr lang="en-US" sz="1600" b="1" strike="noStrike" spc="-1">
                <a:solidFill>
                  <a:srgbClr val="000000"/>
                </a:solidFill>
                <a:latin typeface="Calibri Light"/>
                <a:ea typeface="DejaVu Sans"/>
              </a:rPr>
              <a:t>Chemistry</a:t>
            </a:r>
            <a:endParaRPr lang="en-US" sz="1600" b="0" strike="noStrike" spc="-1">
              <a:latin typeface="Arial"/>
            </a:endParaRPr>
          </a:p>
          <a:p>
            <a:pPr marL="114480">
              <a:lnSpc>
                <a:spcPct val="100000"/>
              </a:lnSpc>
              <a:buNone/>
              <a:tabLst>
                <a:tab pos="390600" algn="l"/>
              </a:tabLst>
            </a:pPr>
            <a:r>
              <a:rPr lang="en-US" sz="1600" b="0" strike="noStrike" spc="-1">
                <a:solidFill>
                  <a:srgbClr val="000000"/>
                </a:solidFill>
                <a:latin typeface="Calibri Light"/>
                <a:ea typeface="DejaVu Sans"/>
              </a:rPr>
              <a:t>catalysis, porous materials</a:t>
            </a:r>
            <a:endParaRPr lang="en-US" sz="1600" b="0" strike="noStrike" spc="-1">
              <a:latin typeface="Arial"/>
            </a:endParaRPr>
          </a:p>
          <a:p>
            <a:pPr marL="857160" lvl="1" indent="-285840">
              <a:lnSpc>
                <a:spcPct val="100000"/>
              </a:lnSpc>
              <a:buClr>
                <a:srgbClr val="04576F"/>
              </a:buClr>
              <a:buFont typeface="Wingdings" charset="2"/>
              <a:buChar char=""/>
              <a:tabLst>
                <a:tab pos="390600" algn="l"/>
              </a:tabLst>
            </a:pPr>
            <a:r>
              <a:rPr lang="en-US" sz="1600" b="1" strike="noStrike" spc="-1">
                <a:solidFill>
                  <a:srgbClr val="000000"/>
                </a:solidFill>
                <a:latin typeface="Calibri Light"/>
                <a:ea typeface="DejaVu Sans"/>
              </a:rPr>
              <a:t>Pharmacy</a:t>
            </a:r>
            <a:endParaRPr lang="en-US" sz="1600" b="0" strike="noStrike" spc="-1">
              <a:latin typeface="Arial"/>
            </a:endParaRPr>
          </a:p>
          <a:p>
            <a:pPr marL="114480">
              <a:lnSpc>
                <a:spcPct val="100000"/>
              </a:lnSpc>
              <a:buNone/>
              <a:tabLst>
                <a:tab pos="390600" algn="l"/>
              </a:tabLst>
            </a:pPr>
            <a:r>
              <a:rPr lang="en-US" sz="1600" b="0" strike="noStrike" spc="-1">
                <a:solidFill>
                  <a:srgbClr val="000000"/>
                </a:solidFill>
                <a:latin typeface="Calibri Light"/>
                <a:ea typeface="DejaVu Sans"/>
              </a:rPr>
              <a:t>drug polymorphism, drug carriers, gels, lotions, creams</a:t>
            </a:r>
            <a:endParaRPr lang="en-US" sz="1600" b="0" strike="noStrike" spc="-1">
              <a:latin typeface="Arial"/>
            </a:endParaRPr>
          </a:p>
          <a:p>
            <a:pPr marL="857160" lvl="1" indent="-285840">
              <a:lnSpc>
                <a:spcPct val="100000"/>
              </a:lnSpc>
              <a:buClr>
                <a:srgbClr val="04576F"/>
              </a:buClr>
              <a:buFont typeface="Wingdings" charset="2"/>
              <a:buChar char=""/>
              <a:tabLst>
                <a:tab pos="390600" algn="l"/>
              </a:tabLst>
            </a:pPr>
            <a:r>
              <a:rPr lang="en-US" sz="1600" b="1" strike="noStrike" spc="-1">
                <a:solidFill>
                  <a:srgbClr val="000000"/>
                </a:solidFill>
                <a:latin typeface="Calibri Light"/>
                <a:ea typeface="DejaVu Sans"/>
              </a:rPr>
              <a:t>Structural biology</a:t>
            </a:r>
            <a:endParaRPr lang="en-US" sz="1600" b="0" strike="noStrike" spc="-1">
              <a:latin typeface="Arial"/>
            </a:endParaRPr>
          </a:p>
          <a:p>
            <a:pPr marL="114480">
              <a:lnSpc>
                <a:spcPct val="100000"/>
              </a:lnSpc>
              <a:buNone/>
              <a:tabLst>
                <a:tab pos="390600" algn="l"/>
              </a:tabLst>
            </a:pPr>
            <a:r>
              <a:rPr lang="en-US" sz="1600" b="0" strike="noStrike" spc="-1">
                <a:solidFill>
                  <a:srgbClr val="000000"/>
                </a:solidFill>
                <a:latin typeface="Calibri Light"/>
                <a:ea typeface="DejaVu Sans"/>
              </a:rPr>
              <a:t>proteins and nucleic acids, biomacromolecular solutions</a:t>
            </a:r>
            <a:endParaRPr lang="en-US" sz="1600" b="0" strike="noStrike" spc="-1">
              <a:latin typeface="Arial"/>
            </a:endParaRPr>
          </a:p>
        </p:txBody>
      </p:sp>
      <p:sp>
        <p:nvSpPr>
          <p:cNvPr id="238" name="Прямоугольник 6"/>
          <p:cNvSpPr/>
          <p:nvPr/>
        </p:nvSpPr>
        <p:spPr>
          <a:xfrm>
            <a:off x="3240" y="622440"/>
            <a:ext cx="5011200" cy="1186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nSpc>
                <a:spcPct val="100000"/>
              </a:lnSpc>
              <a:buNone/>
              <a:tabLst>
                <a:tab pos="390600" algn="l"/>
              </a:tabLst>
            </a:pPr>
            <a:r>
              <a:rPr lang="en-US" sz="1800" b="1" strike="noStrike" spc="-1">
                <a:solidFill>
                  <a:srgbClr val="0000FF"/>
                </a:solidFill>
                <a:latin typeface="Calibri"/>
                <a:ea typeface="DejaVu Sans"/>
              </a:rPr>
              <a:t>Beam-lines</a:t>
            </a:r>
            <a:endParaRPr lang="en-US" sz="1800" b="0" strike="noStrike" spc="-1">
              <a:latin typeface="Arial"/>
            </a:endParaRPr>
          </a:p>
          <a:p>
            <a:pPr marL="743040" lvl="1" indent="-285840">
              <a:lnSpc>
                <a:spcPct val="100000"/>
              </a:lnSpc>
              <a:buClr>
                <a:srgbClr val="04576F"/>
              </a:buClr>
              <a:buFont typeface="Wingdings" charset="2"/>
              <a:buChar char=""/>
              <a:tabLst>
                <a:tab pos="390600" algn="l"/>
              </a:tabLst>
            </a:pPr>
            <a:r>
              <a:rPr lang="pl-PL" sz="1800" b="0" strike="noStrike" spc="-1">
                <a:solidFill>
                  <a:srgbClr val="000000"/>
                </a:solidFill>
                <a:latin typeface="Calibri Light"/>
                <a:ea typeface="DejaVu Sans"/>
              </a:rPr>
              <a:t>MX – </a:t>
            </a:r>
            <a:r>
              <a:rPr lang="pl-PL" sz="1800" b="1" strike="noStrike" spc="-1">
                <a:solidFill>
                  <a:srgbClr val="000000"/>
                </a:solidFill>
                <a:latin typeface="Calibri Light"/>
                <a:ea typeface="DejaVu Sans"/>
              </a:rPr>
              <a:t>Macromolecular Crystallography</a:t>
            </a:r>
            <a:endParaRPr lang="en-US" sz="1800" b="0" strike="noStrike" spc="-1">
              <a:latin typeface="Arial"/>
            </a:endParaRPr>
          </a:p>
          <a:p>
            <a:pPr marL="743040" lvl="1" indent="-285840">
              <a:lnSpc>
                <a:spcPct val="100000"/>
              </a:lnSpc>
              <a:buClr>
                <a:srgbClr val="04576F"/>
              </a:buClr>
              <a:buFont typeface="Wingdings" charset="2"/>
              <a:buChar char=""/>
              <a:tabLst>
                <a:tab pos="390600" algn="l"/>
              </a:tabLst>
            </a:pPr>
            <a:r>
              <a:rPr lang="pl-PL" sz="1800" b="0" strike="noStrike" spc="-1">
                <a:solidFill>
                  <a:srgbClr val="000000"/>
                </a:solidFill>
                <a:latin typeface="Calibri Light"/>
                <a:ea typeface="DejaVu Sans"/>
              </a:rPr>
              <a:t>SAXS –</a:t>
            </a:r>
            <a:r>
              <a:rPr lang="en-US" sz="1800" b="0" strike="noStrike" spc="-1">
                <a:solidFill>
                  <a:srgbClr val="000000"/>
                </a:solidFill>
                <a:latin typeface="Calibri Light"/>
                <a:ea typeface="DejaVu Sans"/>
              </a:rPr>
              <a:t> </a:t>
            </a:r>
            <a:r>
              <a:rPr lang="pl-PL" sz="1800" b="1" strike="noStrike" spc="-1">
                <a:solidFill>
                  <a:srgbClr val="000000"/>
                </a:solidFill>
                <a:latin typeface="Calibri Light"/>
                <a:ea typeface="DejaVu Sans"/>
              </a:rPr>
              <a:t>S</a:t>
            </a:r>
            <a:r>
              <a:rPr lang="en-US" sz="1800" b="1" strike="noStrike" spc="-1">
                <a:solidFill>
                  <a:srgbClr val="000000"/>
                </a:solidFill>
                <a:latin typeface="Calibri Light"/>
                <a:ea typeface="DejaVu Sans"/>
              </a:rPr>
              <a:t>mall </a:t>
            </a:r>
            <a:r>
              <a:rPr lang="pl-PL" sz="1800" b="1" strike="noStrike" spc="-1">
                <a:solidFill>
                  <a:srgbClr val="000000"/>
                </a:solidFill>
                <a:latin typeface="Calibri Light"/>
                <a:ea typeface="DejaVu Sans"/>
              </a:rPr>
              <a:t>A</a:t>
            </a:r>
            <a:r>
              <a:rPr lang="en-US" sz="1800" b="1" strike="noStrike" spc="-1">
                <a:solidFill>
                  <a:srgbClr val="000000"/>
                </a:solidFill>
                <a:latin typeface="Calibri Light"/>
                <a:ea typeface="DejaVu Sans"/>
              </a:rPr>
              <a:t>ngle X-ray</a:t>
            </a:r>
            <a:r>
              <a:rPr lang="pl-PL" sz="1800" b="1" strike="noStrike" spc="-1">
                <a:solidFill>
                  <a:srgbClr val="000000"/>
                </a:solidFill>
                <a:latin typeface="Calibri Light"/>
                <a:ea typeface="DejaVu Sans"/>
              </a:rPr>
              <a:t> S</a:t>
            </a:r>
            <a:r>
              <a:rPr lang="en-US" sz="1800" b="1" strike="noStrike" spc="-1">
                <a:solidFill>
                  <a:srgbClr val="000000"/>
                </a:solidFill>
                <a:latin typeface="Calibri Light"/>
                <a:ea typeface="DejaVu Sans"/>
              </a:rPr>
              <a:t>cattering</a:t>
            </a:r>
            <a:endParaRPr lang="en-US" sz="1800" b="0" strike="noStrike" spc="-1">
              <a:latin typeface="Arial"/>
            </a:endParaRPr>
          </a:p>
          <a:p>
            <a:pPr marL="743040" lvl="1" indent="-285840">
              <a:lnSpc>
                <a:spcPct val="100000"/>
              </a:lnSpc>
              <a:buClr>
                <a:srgbClr val="04576F"/>
              </a:buClr>
              <a:buFont typeface="Wingdings" charset="2"/>
              <a:buChar char=""/>
              <a:tabLst>
                <a:tab pos="390600" algn="l"/>
              </a:tabLst>
            </a:pPr>
            <a:r>
              <a:rPr lang="pl-PL" sz="1800" b="0" strike="noStrike" spc="-1">
                <a:solidFill>
                  <a:srgbClr val="000000"/>
                </a:solidFill>
                <a:latin typeface="Calibri Light"/>
                <a:ea typeface="DejaVu Sans"/>
              </a:rPr>
              <a:t>PD – </a:t>
            </a:r>
            <a:r>
              <a:rPr lang="pl-PL" sz="1800" b="1" strike="noStrike" spc="-1">
                <a:solidFill>
                  <a:srgbClr val="000000"/>
                </a:solidFill>
                <a:latin typeface="Calibri Light"/>
                <a:ea typeface="DejaVu Sans"/>
              </a:rPr>
              <a:t>P</a:t>
            </a:r>
            <a:r>
              <a:rPr lang="en-US" sz="1800" b="1" strike="noStrike" spc="-1">
                <a:solidFill>
                  <a:srgbClr val="000000"/>
                </a:solidFill>
                <a:latin typeface="Calibri Light"/>
                <a:ea typeface="DejaVu Sans"/>
              </a:rPr>
              <a:t>owder </a:t>
            </a:r>
            <a:r>
              <a:rPr lang="pl-PL" sz="1800" b="1" strike="noStrike" spc="-1">
                <a:solidFill>
                  <a:srgbClr val="000000"/>
                </a:solidFill>
                <a:latin typeface="Calibri Light"/>
                <a:ea typeface="DejaVu Sans"/>
              </a:rPr>
              <a:t>D</a:t>
            </a:r>
            <a:r>
              <a:rPr lang="en-US" sz="1800" b="1" strike="noStrike" spc="-1">
                <a:solidFill>
                  <a:srgbClr val="000000"/>
                </a:solidFill>
                <a:latin typeface="Calibri Light"/>
                <a:ea typeface="DejaVu Sans"/>
              </a:rPr>
              <a:t>iffraction</a:t>
            </a:r>
            <a:endParaRPr lang="en-US" sz="1800" b="0" strike="noStrike" spc="-1">
              <a:latin typeface="Arial"/>
            </a:endParaRPr>
          </a:p>
        </p:txBody>
      </p:sp>
      <p:pic>
        <p:nvPicPr>
          <p:cNvPr id="239" name="Picture 7" descr="Chart, bar chart&#10;&#10;Description automatically generated"/>
          <p:cNvPicPr/>
          <p:nvPr/>
        </p:nvPicPr>
        <p:blipFill>
          <a:blip r:embed="rId5"/>
          <a:stretch/>
        </p:blipFill>
        <p:spPr>
          <a:xfrm>
            <a:off x="5810400" y="3324240"/>
            <a:ext cx="6311160" cy="3460320"/>
          </a:xfrm>
          <a:prstGeom prst="rect">
            <a:avLst/>
          </a:prstGeom>
          <a:ln w="0">
            <a:noFill/>
          </a:ln>
        </p:spPr>
      </p:pic>
      <p:sp>
        <p:nvSpPr>
          <p:cNvPr id="240" name="Rectangle 11"/>
          <p:cNvSpPr/>
          <p:nvPr/>
        </p:nvSpPr>
        <p:spPr>
          <a:xfrm>
            <a:off x="5881320" y="6319440"/>
            <a:ext cx="1385640" cy="424080"/>
          </a:xfrm>
          <a:prstGeom prst="rect">
            <a:avLst/>
          </a:prstGeom>
          <a:noFill/>
          <a:ln>
            <a:solidFill>
              <a:srgbClr val="0000FF"/>
            </a:solidFill>
          </a:ln>
        </p:spPr>
        <p:style>
          <a:lnRef idx="2">
            <a:schemeClr val="accent6"/>
          </a:lnRef>
          <a:fillRef idx="1">
            <a:schemeClr val="lt1"/>
          </a:fillRef>
          <a:effectRef idx="0">
            <a:schemeClr val="accent6"/>
          </a:effectRef>
          <a:fontRef idx="minor"/>
        </p:style>
      </p:sp>
    </p:spTree>
    <p:extLst>
      <p:ext uri="{BB962C8B-B14F-4D97-AF65-F5344CB8AC3E}">
        <p14:creationId xmlns:p14="http://schemas.microsoft.com/office/powerpoint/2010/main" val="37827381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 name="CustomShape 1"/>
          <p:cNvSpPr/>
          <p:nvPr/>
        </p:nvSpPr>
        <p:spPr>
          <a:xfrm>
            <a:off x="762445" y="164759"/>
            <a:ext cx="10643683" cy="518541"/>
          </a:xfrm>
          <a:prstGeom prst="rect">
            <a:avLst/>
          </a:prstGeom>
          <a:noFill/>
          <a:ln>
            <a:noFill/>
          </a:ln>
        </p:spPr>
        <p:style>
          <a:lnRef idx="0">
            <a:scrgbClr r="0" g="0" b="0"/>
          </a:lnRef>
          <a:fillRef idx="0">
            <a:scrgbClr r="0" g="0" b="0"/>
          </a:fillRef>
          <a:effectRef idx="0">
            <a:scrgbClr r="0" g="0" b="0"/>
          </a:effectRef>
          <a:fontRef idx="minor"/>
        </p:style>
        <p:txBody>
          <a:bodyPr wrap="square" lIns="86805" tIns="43403" rIns="86805" bIns="43403">
            <a:spAutoFit/>
          </a:bodyPr>
          <a:lstStyle/>
          <a:p>
            <a:pPr algn="ctr">
              <a:spcAft>
                <a:spcPts val="580"/>
              </a:spcAft>
              <a:tabLst>
                <a:tab pos="0" algn="l"/>
              </a:tabLst>
            </a:pPr>
            <a:r>
              <a:rPr lang="en-US" sz="2800" b="1" cap="small" spc="-1" dirty="0">
                <a:solidFill>
                  <a:srgbClr val="0066CC"/>
                </a:solidFill>
                <a:latin typeface="Calibri"/>
                <a:ea typeface="DejaVu Sans"/>
              </a:rPr>
              <a:t>INNOVATIONS: International Centre for Nuclear Technologies Research</a:t>
            </a:r>
            <a:endParaRPr lang="en-CA" sz="2800" spc="-1" dirty="0">
              <a:latin typeface="Arial"/>
            </a:endParaRPr>
          </a:p>
        </p:txBody>
      </p:sp>
      <p:sp>
        <p:nvSpPr>
          <p:cNvPr id="370" name="CustomShape 2"/>
          <p:cNvSpPr/>
          <p:nvPr/>
        </p:nvSpPr>
        <p:spPr>
          <a:xfrm>
            <a:off x="91605" y="724631"/>
            <a:ext cx="7547351" cy="5781520"/>
          </a:xfrm>
          <a:prstGeom prst="rect">
            <a:avLst/>
          </a:prstGeom>
          <a:noFill/>
          <a:ln>
            <a:noFill/>
          </a:ln>
        </p:spPr>
        <p:style>
          <a:lnRef idx="0">
            <a:scrgbClr r="0" g="0" b="0"/>
          </a:lnRef>
          <a:fillRef idx="0">
            <a:scrgbClr r="0" g="0" b="0"/>
          </a:fillRef>
          <a:effectRef idx="0">
            <a:scrgbClr r="0" g="0" b="0"/>
          </a:effectRef>
          <a:fontRef idx="minor"/>
        </p:style>
        <p:txBody>
          <a:bodyPr wrap="square" lIns="86805" tIns="43403" rIns="86805" bIns="43403">
            <a:spAutoFit/>
          </a:bodyPr>
          <a:lstStyle/>
          <a:p>
            <a:pPr algn="just">
              <a:spcAft>
                <a:spcPts val="580"/>
              </a:spcAft>
              <a:tabLst>
                <a:tab pos="0" algn="l"/>
              </a:tabLst>
            </a:pPr>
            <a:r>
              <a:rPr lang="en-US" sz="1700" spc="-1" dirty="0">
                <a:solidFill>
                  <a:srgbClr val="000000"/>
                </a:solidFill>
                <a:latin typeface="Calibri"/>
                <a:ea typeface="DejaVu Sans"/>
              </a:rPr>
              <a:t>Development of technologies and methods in the field of nuclear and radiation medicine, radiation materials science, advanced training of specialists for JINR Member States for radiation biology, medical physics, material studies.</a:t>
            </a:r>
            <a:endParaRPr lang="en-CA" sz="1700" spc="-1" dirty="0">
              <a:latin typeface="Arial"/>
            </a:endParaRPr>
          </a:p>
          <a:p>
            <a:pPr algn="just">
              <a:spcAft>
                <a:spcPts val="580"/>
              </a:spcAft>
              <a:tabLst>
                <a:tab pos="0" algn="l"/>
              </a:tabLst>
            </a:pPr>
            <a:r>
              <a:rPr lang="en-US" sz="1700" b="1" spc="-1" dirty="0">
                <a:solidFill>
                  <a:srgbClr val="000000"/>
                </a:solidFill>
                <a:latin typeface="Calibri"/>
                <a:ea typeface="DejaVu Sans"/>
              </a:rPr>
              <a:t>               Main stages:</a:t>
            </a:r>
            <a:endParaRPr lang="en-CA" sz="1700" spc="-1" dirty="0">
              <a:latin typeface="Arial"/>
            </a:endParaRPr>
          </a:p>
          <a:p>
            <a:pPr marL="275693" indent="-274651" algn="just">
              <a:spcAft>
                <a:spcPts val="580"/>
              </a:spcAft>
              <a:buClr>
                <a:srgbClr val="000000"/>
              </a:buClr>
              <a:buFont typeface="StarSymbol"/>
              <a:buChar char="-"/>
              <a:tabLst>
                <a:tab pos="0" algn="l"/>
              </a:tabLst>
            </a:pPr>
            <a:r>
              <a:rPr lang="en-GB" sz="1700" spc="-1" dirty="0">
                <a:solidFill>
                  <a:srgbClr val="000000"/>
                </a:solidFill>
                <a:latin typeface="Calibri"/>
                <a:ea typeface="DejaVu Sans"/>
              </a:rPr>
              <a:t>Radiation biology: </a:t>
            </a:r>
            <a:r>
              <a:rPr lang="en-GB" sz="1700" b="1" spc="-1" dirty="0">
                <a:solidFill>
                  <a:srgbClr val="FF0000"/>
                </a:solidFill>
                <a:latin typeface="Calibri"/>
                <a:ea typeface="DejaVu Sans"/>
              </a:rPr>
              <a:t>OMICS@LRB</a:t>
            </a:r>
            <a:r>
              <a:rPr lang="en-GB" sz="1700" spc="-1" dirty="0">
                <a:solidFill>
                  <a:srgbClr val="000000"/>
                </a:solidFill>
                <a:latin typeface="Calibri"/>
                <a:ea typeface="DejaVu Sans"/>
              </a:rPr>
              <a:t> and </a:t>
            </a:r>
            <a:r>
              <a:rPr lang="en-GB" sz="1700" spc="-1" dirty="0" err="1">
                <a:solidFill>
                  <a:srgbClr val="000000"/>
                </a:solidFill>
                <a:latin typeface="Calibri"/>
                <a:ea typeface="DejaVu Sans"/>
              </a:rPr>
              <a:t>neuroradiobiological</a:t>
            </a:r>
            <a:r>
              <a:rPr lang="en-GB" sz="1700" spc="-1" dirty="0">
                <a:solidFill>
                  <a:srgbClr val="000000"/>
                </a:solidFill>
                <a:latin typeface="Calibri"/>
                <a:ea typeface="DejaVu Sans"/>
              </a:rPr>
              <a:t> studies. Radiation neuroscience. Approaches to increase radiosensitivity: pharmaceuticals, transgene systems, targeted delivery (molecular vectors) and radionuclide;</a:t>
            </a:r>
            <a:endParaRPr lang="en-CA" sz="1700" spc="-1" dirty="0">
              <a:latin typeface="Arial"/>
            </a:endParaRPr>
          </a:p>
          <a:p>
            <a:pPr marL="275693" indent="-274651" algn="just">
              <a:spcAft>
                <a:spcPts val="580"/>
              </a:spcAft>
              <a:buClr>
                <a:srgbClr val="FF0000"/>
              </a:buClr>
              <a:buFont typeface="StarSymbol"/>
              <a:buChar char="-"/>
              <a:tabLst>
                <a:tab pos="0" algn="l"/>
              </a:tabLst>
            </a:pPr>
            <a:r>
              <a:rPr lang="en-US" sz="1700" b="1" spc="-1" dirty="0">
                <a:solidFill>
                  <a:srgbClr val="FF0000"/>
                </a:solidFill>
                <a:latin typeface="Calibri"/>
                <a:ea typeface="DejaVu Sans"/>
              </a:rPr>
              <a:t>ARIADNA</a:t>
            </a:r>
            <a:r>
              <a:rPr lang="en-US" sz="1700" spc="-1" dirty="0">
                <a:solidFill>
                  <a:srgbClr val="000000"/>
                </a:solidFill>
                <a:latin typeface="Calibri"/>
                <a:ea typeface="DejaVu Sans"/>
              </a:rPr>
              <a:t>: Applied </a:t>
            </a:r>
            <a:r>
              <a:rPr lang="en-US" sz="1700" spc="-1" dirty="0" err="1">
                <a:solidFill>
                  <a:srgbClr val="000000"/>
                </a:solidFill>
                <a:latin typeface="Calibri"/>
                <a:ea typeface="DejaVu Sans"/>
              </a:rPr>
              <a:t>beams@NICA</a:t>
            </a:r>
            <a:r>
              <a:rPr lang="en-US" sz="1700" spc="-1" dirty="0">
                <a:solidFill>
                  <a:srgbClr val="000000"/>
                </a:solidFill>
                <a:latin typeface="Calibri"/>
                <a:ea typeface="DejaVu Sans"/>
              </a:rPr>
              <a:t> (ions from MeV/u to GeV/u): radiobiological studies (400-800 MeV/n); radiation testing of semiconductor electronics (3; 150-350 MeV/n); nuclear physics @ 1-4.5 GeV/n. </a:t>
            </a:r>
            <a:r>
              <a:rPr lang="en-US" sz="1700" b="1" u="sng" spc="-1" dirty="0">
                <a:solidFill>
                  <a:srgbClr val="7030A0"/>
                </a:solidFill>
                <a:latin typeface="Calibri"/>
                <a:ea typeface="DejaVu Sans"/>
              </a:rPr>
              <a:t>Full-scale start in 2023</a:t>
            </a:r>
            <a:r>
              <a:rPr lang="en-US" sz="1700" spc="-1" dirty="0">
                <a:solidFill>
                  <a:srgbClr val="000000"/>
                </a:solidFill>
                <a:latin typeface="Calibri"/>
                <a:ea typeface="DejaVu Sans"/>
              </a:rPr>
              <a:t>;</a:t>
            </a:r>
            <a:endParaRPr lang="en-CA" sz="1700" spc="-1" dirty="0">
              <a:latin typeface="Arial"/>
            </a:endParaRPr>
          </a:p>
          <a:p>
            <a:pPr marL="275693" indent="-274651" algn="just">
              <a:spcAft>
                <a:spcPts val="580"/>
              </a:spcAft>
              <a:buClr>
                <a:srgbClr val="000000"/>
              </a:buClr>
              <a:buFont typeface="StarSymbol"/>
              <a:buChar char="-"/>
              <a:tabLst>
                <a:tab pos="0" algn="l"/>
              </a:tabLst>
            </a:pPr>
            <a:r>
              <a:rPr lang="en-US" sz="1700" spc="-1" dirty="0">
                <a:solidFill>
                  <a:srgbClr val="000000"/>
                </a:solidFill>
                <a:latin typeface="Calibri"/>
                <a:ea typeface="DejaVu Sans"/>
              </a:rPr>
              <a:t>New facility with </a:t>
            </a:r>
            <a:r>
              <a:rPr lang="en-US" sz="1700" b="1" spc="-1" dirty="0">
                <a:solidFill>
                  <a:srgbClr val="FF0000"/>
                </a:solidFill>
                <a:latin typeface="Calibri"/>
                <a:ea typeface="DejaVu Sans"/>
              </a:rPr>
              <a:t>DC-140 cyclotron</a:t>
            </a:r>
            <a:r>
              <a:rPr lang="en-US" sz="1700" spc="-1" dirty="0">
                <a:solidFill>
                  <a:srgbClr val="000000"/>
                </a:solidFill>
                <a:latin typeface="Calibri"/>
                <a:ea typeface="DejaVu Sans"/>
              </a:rPr>
              <a:t> for electronic component testing, radiation material science, track pore membrane research and production, etc. </a:t>
            </a:r>
            <a:r>
              <a:rPr lang="en-US" sz="1700" b="1" u="sng" spc="-1" dirty="0">
                <a:solidFill>
                  <a:srgbClr val="7030A0"/>
                </a:solidFill>
                <a:latin typeface="Calibri"/>
                <a:ea typeface="DejaVu Sans"/>
              </a:rPr>
              <a:t>Period of realization: 2021–2023</a:t>
            </a:r>
            <a:r>
              <a:rPr lang="en-US" sz="1700" spc="-1" dirty="0">
                <a:solidFill>
                  <a:srgbClr val="000000"/>
                </a:solidFill>
                <a:latin typeface="Calibri"/>
                <a:ea typeface="DejaVu Sans"/>
              </a:rPr>
              <a:t>;</a:t>
            </a:r>
            <a:endParaRPr lang="en-CA" sz="1700" spc="-1" dirty="0">
              <a:latin typeface="Arial"/>
            </a:endParaRPr>
          </a:p>
          <a:p>
            <a:pPr marL="275693" indent="-274651" algn="just">
              <a:spcAft>
                <a:spcPts val="580"/>
              </a:spcAft>
              <a:buClr>
                <a:srgbClr val="000000"/>
              </a:buClr>
              <a:buFont typeface="StarSymbol"/>
              <a:buChar char="-"/>
              <a:tabLst>
                <a:tab pos="0" algn="l"/>
              </a:tabLst>
            </a:pPr>
            <a:r>
              <a:rPr lang="en-GB" sz="1700" spc="-1" dirty="0">
                <a:solidFill>
                  <a:srgbClr val="000000"/>
                </a:solidFill>
                <a:latin typeface="Calibri"/>
                <a:ea typeface="DejaVu Sans"/>
              </a:rPr>
              <a:t>New research </a:t>
            </a:r>
            <a:r>
              <a:rPr lang="en-GB" sz="1700" b="1" spc="-1" dirty="0">
                <a:solidFill>
                  <a:srgbClr val="FF0000"/>
                </a:solidFill>
                <a:latin typeface="Calibri"/>
                <a:ea typeface="DejaVu Sans"/>
              </a:rPr>
              <a:t>proton cyclotron </a:t>
            </a:r>
            <a:r>
              <a:rPr lang="en-GB" sz="1700" spc="-1" dirty="0">
                <a:solidFill>
                  <a:srgbClr val="000000"/>
                </a:solidFill>
                <a:latin typeface="Calibri"/>
                <a:ea typeface="DejaVu Sans"/>
              </a:rPr>
              <a:t>(</a:t>
            </a:r>
            <a:r>
              <a:rPr lang="en-GB" sz="1700" b="1" spc="-1" dirty="0">
                <a:solidFill>
                  <a:srgbClr val="FF0000"/>
                </a:solidFill>
                <a:latin typeface="Calibri"/>
                <a:ea typeface="DejaVu Sans"/>
              </a:rPr>
              <a:t>MSC-230</a:t>
            </a:r>
            <a:r>
              <a:rPr lang="en-GB" sz="1700" spc="-1" dirty="0">
                <a:solidFill>
                  <a:srgbClr val="000000"/>
                </a:solidFill>
                <a:latin typeface="Calibri"/>
                <a:ea typeface="DejaVu Sans"/>
              </a:rPr>
              <a:t>)</a:t>
            </a:r>
            <a:r>
              <a:rPr lang="en-GB" sz="1700" b="1" spc="-1" dirty="0">
                <a:solidFill>
                  <a:srgbClr val="FF0000"/>
                </a:solidFill>
                <a:latin typeface="Calibri"/>
                <a:ea typeface="DejaVu Sans"/>
              </a:rPr>
              <a:t> </a:t>
            </a:r>
            <a:r>
              <a:rPr lang="en-GB" sz="1700" spc="-1" dirty="0">
                <a:solidFill>
                  <a:srgbClr val="000000"/>
                </a:solidFill>
                <a:latin typeface="Calibri"/>
                <a:ea typeface="DejaVu Sans"/>
              </a:rPr>
              <a:t>for R&amp;D in beam therapy: treatment planning; </a:t>
            </a:r>
            <a:r>
              <a:rPr lang="en-GB" sz="1700" spc="-1" dirty="0" err="1">
                <a:solidFill>
                  <a:srgbClr val="000000"/>
                </a:solidFill>
                <a:latin typeface="Calibri"/>
                <a:ea typeface="DejaVu Sans"/>
              </a:rPr>
              <a:t>radiomodificators</a:t>
            </a:r>
            <a:r>
              <a:rPr lang="en-GB" sz="1700" spc="-1" dirty="0">
                <a:solidFill>
                  <a:srgbClr val="000000"/>
                </a:solidFill>
                <a:latin typeface="Calibri"/>
                <a:ea typeface="DejaVu Sans"/>
              </a:rPr>
              <a:t> for photon and proton therapy, flash-therapy, pencil beam (</a:t>
            </a:r>
            <a:r>
              <a:rPr lang="en-GB" sz="1700" spc="-1" dirty="0">
                <a:solidFill>
                  <a:srgbClr val="000000"/>
                </a:solidFill>
                <a:latin typeface="Calibri"/>
              </a:rPr>
              <a:t>10 µA, &gt;5 Grey/</a:t>
            </a:r>
            <a:r>
              <a:rPr lang="en-GB" sz="1700" spc="-1" dirty="0" err="1">
                <a:solidFill>
                  <a:srgbClr val="000000"/>
                </a:solidFill>
                <a:latin typeface="Calibri"/>
              </a:rPr>
              <a:t>liter</a:t>
            </a:r>
            <a:r>
              <a:rPr lang="en-GB" sz="1700" spc="-1" dirty="0">
                <a:solidFill>
                  <a:srgbClr val="000000"/>
                </a:solidFill>
                <a:latin typeface="Calibri"/>
              </a:rPr>
              <a:t> target @ 50 </a:t>
            </a:r>
            <a:r>
              <a:rPr lang="en-GB" sz="1700" spc="-1" dirty="0" err="1">
                <a:solidFill>
                  <a:srgbClr val="000000"/>
                </a:solidFill>
                <a:latin typeface="Calibri"/>
              </a:rPr>
              <a:t>ms</a:t>
            </a:r>
            <a:r>
              <a:rPr lang="en-GB" sz="1700" spc="-1" dirty="0">
                <a:solidFill>
                  <a:srgbClr val="000000"/>
                </a:solidFill>
                <a:latin typeface="Calibri"/>
              </a:rPr>
              <a:t> pulse). </a:t>
            </a:r>
            <a:r>
              <a:rPr lang="en-GB" sz="1700" spc="-1" dirty="0">
                <a:solidFill>
                  <a:srgbClr val="000000"/>
                </a:solidFill>
                <a:latin typeface="Calibri"/>
                <a:ea typeface="DejaVu Sans"/>
              </a:rPr>
              <a:t>As a pilot facility for future medical </a:t>
            </a:r>
            <a:r>
              <a:rPr lang="en-GB" sz="1700" spc="-1" dirty="0" err="1">
                <a:solidFill>
                  <a:srgbClr val="000000"/>
                </a:solidFill>
                <a:latin typeface="Calibri"/>
                <a:ea typeface="DejaVu Sans"/>
              </a:rPr>
              <a:t>centr</a:t>
            </a:r>
            <a:r>
              <a:rPr lang="en-US" sz="1700" spc="-1" dirty="0">
                <a:solidFill>
                  <a:srgbClr val="000000"/>
                </a:solidFill>
                <a:latin typeface="Calibri"/>
                <a:ea typeface="DejaVu Sans"/>
              </a:rPr>
              <a:t>e</a:t>
            </a:r>
            <a:r>
              <a:rPr lang="en-GB" sz="1700" spc="-1" dirty="0">
                <a:solidFill>
                  <a:srgbClr val="000000"/>
                </a:solidFill>
                <a:latin typeface="Calibri"/>
                <a:ea typeface="DejaVu Sans"/>
              </a:rPr>
              <a:t>. </a:t>
            </a:r>
            <a:r>
              <a:rPr lang="en-GB" sz="1700" b="1" u="sng" spc="-1" dirty="0">
                <a:solidFill>
                  <a:srgbClr val="7030A0"/>
                </a:solidFill>
                <a:latin typeface="Calibri"/>
                <a:ea typeface="DejaVu Sans"/>
              </a:rPr>
              <a:t>Period of realization: 2021–2024 (beam start in 2023)</a:t>
            </a:r>
            <a:r>
              <a:rPr lang="en-GB" sz="1700" spc="-1" dirty="0">
                <a:solidFill>
                  <a:srgbClr val="000000"/>
                </a:solidFill>
                <a:latin typeface="Calibri"/>
                <a:ea typeface="DejaVu Sans"/>
              </a:rPr>
              <a:t>.</a:t>
            </a:r>
            <a:endParaRPr lang="en-CA" sz="1700" spc="-1" dirty="0">
              <a:latin typeface="Arial"/>
            </a:endParaRPr>
          </a:p>
          <a:p>
            <a:pPr marL="275693" indent="-274651" algn="just">
              <a:spcAft>
                <a:spcPts val="580"/>
              </a:spcAft>
              <a:buClr>
                <a:srgbClr val="000000"/>
              </a:buClr>
              <a:buFont typeface="StarSymbol"/>
              <a:buChar char="-"/>
              <a:tabLst>
                <a:tab pos="0" algn="l"/>
              </a:tabLst>
            </a:pPr>
            <a:r>
              <a:rPr lang="en-US" sz="1700" spc="-1" dirty="0">
                <a:solidFill>
                  <a:srgbClr val="000000"/>
                </a:solidFill>
                <a:latin typeface="Calibri"/>
                <a:ea typeface="DejaVu Sans"/>
              </a:rPr>
              <a:t>New facility: </a:t>
            </a:r>
            <a:r>
              <a:rPr lang="en-US" sz="1700" b="1" spc="-1" dirty="0">
                <a:solidFill>
                  <a:srgbClr val="FF0000"/>
                </a:solidFill>
                <a:latin typeface="Calibri"/>
                <a:ea typeface="DejaVu Sans"/>
              </a:rPr>
              <a:t>Radiochemical Laboratory Class-I </a:t>
            </a:r>
            <a:r>
              <a:rPr lang="en-US" sz="1700" spc="-1" dirty="0">
                <a:solidFill>
                  <a:srgbClr val="000000"/>
                </a:solidFill>
                <a:latin typeface="Calibri"/>
                <a:ea typeface="DejaVu Sans"/>
              </a:rPr>
              <a:t>for production of radioisotopes (Ac</a:t>
            </a:r>
            <a:r>
              <a:rPr lang="en-US" sz="1700" spc="-1" baseline="30000" dirty="0">
                <a:solidFill>
                  <a:srgbClr val="000000"/>
                </a:solidFill>
                <a:latin typeface="Calibri"/>
                <a:ea typeface="DejaVu Sans"/>
              </a:rPr>
              <a:t>225</a:t>
            </a:r>
            <a:r>
              <a:rPr lang="en-US" sz="1700" spc="-1" dirty="0">
                <a:solidFill>
                  <a:srgbClr val="000000"/>
                </a:solidFill>
                <a:latin typeface="Calibri"/>
                <a:ea typeface="DejaVu Sans"/>
              </a:rPr>
              <a:t>, </a:t>
            </a:r>
            <a:r>
              <a:rPr lang="en-US" sz="1700" spc="-1" baseline="30000" dirty="0">
                <a:solidFill>
                  <a:srgbClr val="000000"/>
                </a:solidFill>
                <a:latin typeface="Calibri"/>
                <a:ea typeface="DejaVu Sans"/>
              </a:rPr>
              <a:t>99m</a:t>
            </a:r>
            <a:r>
              <a:rPr lang="en-US" sz="1700" spc="-1" dirty="0">
                <a:solidFill>
                  <a:srgbClr val="000000"/>
                </a:solidFill>
                <a:latin typeface="Calibri"/>
                <a:ea typeface="DejaVu Sans"/>
              </a:rPr>
              <a:t>Tc) for nuclear medicine in photonuclear reactions @ 40MeV </a:t>
            </a:r>
            <a:r>
              <a:rPr lang="en-US" sz="1700" spc="-1" dirty="0" err="1">
                <a:solidFill>
                  <a:srgbClr val="000000"/>
                </a:solidFill>
                <a:latin typeface="Calibri"/>
                <a:ea typeface="DejaVu Sans"/>
              </a:rPr>
              <a:t>Rhodotron</a:t>
            </a:r>
            <a:r>
              <a:rPr lang="en-US" sz="1700" spc="-1" dirty="0">
                <a:solidFill>
                  <a:srgbClr val="000000"/>
                </a:solidFill>
                <a:latin typeface="Calibri"/>
                <a:ea typeface="DejaVu Sans"/>
              </a:rPr>
              <a:t> accelerator. </a:t>
            </a:r>
            <a:r>
              <a:rPr lang="en-US" sz="1700" b="1" u="sng" spc="-1" dirty="0">
                <a:solidFill>
                  <a:srgbClr val="7030A0"/>
                </a:solidFill>
                <a:latin typeface="Calibri"/>
                <a:ea typeface="DejaVu Sans"/>
              </a:rPr>
              <a:t>Period of realization: 2022–2027</a:t>
            </a:r>
            <a:r>
              <a:rPr lang="en-US" sz="1700" b="1" u="sng" spc="-1" dirty="0">
                <a:solidFill>
                  <a:srgbClr val="000000"/>
                </a:solidFill>
                <a:latin typeface="Calibri"/>
                <a:ea typeface="DejaVu Sans"/>
              </a:rPr>
              <a:t>.</a:t>
            </a:r>
            <a:endParaRPr lang="en-CA" sz="1700" spc="-1" dirty="0">
              <a:latin typeface="Arial"/>
            </a:endParaRPr>
          </a:p>
        </p:txBody>
      </p:sp>
      <p:grpSp>
        <p:nvGrpSpPr>
          <p:cNvPr id="371" name="Group 3"/>
          <p:cNvGrpSpPr/>
          <p:nvPr/>
        </p:nvGrpSpPr>
        <p:grpSpPr>
          <a:xfrm>
            <a:off x="7647637" y="4529370"/>
            <a:ext cx="2294780" cy="1901379"/>
            <a:chOff x="7692840" y="3006000"/>
            <a:chExt cx="2379240" cy="1971360"/>
          </a:xfrm>
        </p:grpSpPr>
        <p:sp>
          <p:nvSpPr>
            <p:cNvPr id="372" name="CustomShape 4"/>
            <p:cNvSpPr/>
            <p:nvPr/>
          </p:nvSpPr>
          <p:spPr>
            <a:xfrm>
              <a:off x="7729920" y="3006000"/>
              <a:ext cx="2342160" cy="1971360"/>
            </a:xfrm>
            <a:prstGeom prst="rect">
              <a:avLst/>
            </a:prstGeom>
            <a:solidFill>
              <a:schemeClr val="bg1"/>
            </a:solidFill>
            <a:ln w="9360">
              <a:round/>
            </a:ln>
          </p:spPr>
          <p:style>
            <a:lnRef idx="2">
              <a:schemeClr val="accent1">
                <a:shade val="50000"/>
              </a:schemeClr>
            </a:lnRef>
            <a:fillRef idx="1">
              <a:schemeClr val="accent1"/>
            </a:fillRef>
            <a:effectRef idx="0">
              <a:schemeClr val="accent1"/>
            </a:effectRef>
            <a:fontRef idx="minor"/>
          </p:style>
        </p:sp>
        <p:sp>
          <p:nvSpPr>
            <p:cNvPr id="373" name="CustomShape 5"/>
            <p:cNvSpPr/>
            <p:nvPr/>
          </p:nvSpPr>
          <p:spPr>
            <a:xfrm>
              <a:off x="7692840" y="4695120"/>
              <a:ext cx="2328480" cy="266121"/>
            </a:xfrm>
            <a:prstGeom prst="rect">
              <a:avLst/>
            </a:prstGeom>
            <a:noFill/>
            <a:ln>
              <a:noFill/>
            </a:ln>
          </p:spPr>
          <p:style>
            <a:lnRef idx="0">
              <a:scrgbClr r="0" g="0" b="0"/>
            </a:lnRef>
            <a:fillRef idx="0">
              <a:scrgbClr r="0" g="0" b="0"/>
            </a:fillRef>
            <a:effectRef idx="0">
              <a:scrgbClr r="0" g="0" b="0"/>
            </a:effectRef>
            <a:fontRef idx="minor"/>
          </p:style>
          <p:txBody>
            <a:bodyPr wrap="square" lIns="86805" tIns="43403" rIns="86805" bIns="43403">
              <a:spAutoFit/>
            </a:bodyPr>
            <a:lstStyle/>
            <a:p>
              <a:pPr algn="ctr">
                <a:lnSpc>
                  <a:spcPct val="80000"/>
                </a:lnSpc>
              </a:pPr>
              <a:r>
                <a:rPr lang="en-US" sz="1350" b="1" spc="-1" dirty="0">
                  <a:solidFill>
                    <a:srgbClr val="000000"/>
                  </a:solidFill>
                  <a:latin typeface="Calibri"/>
                  <a:ea typeface="DejaVu Sans"/>
                </a:rPr>
                <a:t>MSC-</a:t>
              </a:r>
              <a:r>
                <a:rPr lang="en-GB" sz="1350" b="1" spc="-1" dirty="0">
                  <a:solidFill>
                    <a:srgbClr val="000000"/>
                  </a:solidFill>
                  <a:latin typeface="Calibri"/>
                  <a:ea typeface="DejaVu Sans"/>
                </a:rPr>
                <a:t>230 </a:t>
              </a:r>
              <a:r>
                <a:rPr lang="ru-RU" sz="1350" b="1" spc="-1" dirty="0">
                  <a:solidFill>
                    <a:srgbClr val="000000"/>
                  </a:solidFill>
                  <a:latin typeface="Calibri"/>
                  <a:ea typeface="DejaVu Sans"/>
                </a:rPr>
                <a:t>(</a:t>
              </a:r>
              <a:r>
                <a:rPr lang="en-GB" sz="1350" b="1" spc="-1" dirty="0">
                  <a:solidFill>
                    <a:srgbClr val="000000"/>
                  </a:solidFill>
                  <a:latin typeface="Calibri"/>
                  <a:ea typeface="DejaVu Sans"/>
                </a:rPr>
                <a:t>general view</a:t>
              </a:r>
              <a:r>
                <a:rPr lang="ru-RU" sz="1350" b="1" spc="-1" dirty="0">
                  <a:solidFill>
                    <a:srgbClr val="000000"/>
                  </a:solidFill>
                  <a:latin typeface="Calibri"/>
                  <a:ea typeface="DejaVu Sans"/>
                </a:rPr>
                <a:t>)</a:t>
              </a:r>
              <a:endParaRPr lang="en-CA" sz="1350" spc="-1" dirty="0">
                <a:latin typeface="Arial"/>
              </a:endParaRPr>
            </a:p>
          </p:txBody>
        </p:sp>
      </p:grpSp>
      <p:grpSp>
        <p:nvGrpSpPr>
          <p:cNvPr id="3" name="Группа 2">
            <a:extLst>
              <a:ext uri="{FF2B5EF4-FFF2-40B4-BE49-F238E27FC236}">
                <a16:creationId xmlns:a16="http://schemas.microsoft.com/office/drawing/2014/main" id="{CCD7F9A3-A8F5-7E46-B8AC-36F388660BFB}"/>
              </a:ext>
            </a:extLst>
          </p:cNvPr>
          <p:cNvGrpSpPr/>
          <p:nvPr/>
        </p:nvGrpSpPr>
        <p:grpSpPr>
          <a:xfrm>
            <a:off x="9834088" y="724631"/>
            <a:ext cx="2266307" cy="1892429"/>
            <a:chOff x="7683401" y="957257"/>
            <a:chExt cx="2266307" cy="1892429"/>
          </a:xfrm>
        </p:grpSpPr>
        <p:grpSp>
          <p:nvGrpSpPr>
            <p:cNvPr id="377" name="Group 9"/>
            <p:cNvGrpSpPr/>
            <p:nvPr/>
          </p:nvGrpSpPr>
          <p:grpSpPr>
            <a:xfrm>
              <a:off x="7683401" y="957257"/>
              <a:ext cx="2266307" cy="1892429"/>
              <a:chOff x="7729920" y="917640"/>
              <a:chExt cx="2349720" cy="1962081"/>
            </a:xfrm>
          </p:grpSpPr>
          <p:sp>
            <p:nvSpPr>
              <p:cNvPr id="378" name="CustomShape 10"/>
              <p:cNvSpPr/>
              <p:nvPr/>
            </p:nvSpPr>
            <p:spPr>
              <a:xfrm>
                <a:off x="7751880" y="2613600"/>
                <a:ext cx="2327760" cy="266121"/>
              </a:xfrm>
              <a:prstGeom prst="rect">
                <a:avLst/>
              </a:prstGeom>
              <a:solidFill>
                <a:schemeClr val="bg1">
                  <a:alpha val="61000"/>
                </a:schemeClr>
              </a:solidFill>
              <a:ln>
                <a:noFill/>
              </a:ln>
            </p:spPr>
            <p:style>
              <a:lnRef idx="0">
                <a:scrgbClr r="0" g="0" b="0"/>
              </a:lnRef>
              <a:fillRef idx="0">
                <a:scrgbClr r="0" g="0" b="0"/>
              </a:fillRef>
              <a:effectRef idx="0">
                <a:scrgbClr r="0" g="0" b="0"/>
              </a:effectRef>
              <a:fontRef idx="minor"/>
            </p:style>
            <p:txBody>
              <a:bodyPr lIns="86805" tIns="43403" rIns="86805" bIns="43403">
                <a:spAutoFit/>
              </a:bodyPr>
              <a:lstStyle/>
              <a:p>
                <a:pPr algn="ctr">
                  <a:lnSpc>
                    <a:spcPct val="80000"/>
                  </a:lnSpc>
                </a:pPr>
                <a:r>
                  <a:rPr lang="en-US" sz="1350" b="1" spc="-1">
                    <a:solidFill>
                      <a:srgbClr val="000000"/>
                    </a:solidFill>
                    <a:latin typeface="Calibri"/>
                    <a:ea typeface="DejaVu Sans"/>
                  </a:rPr>
                  <a:t>DC</a:t>
                </a:r>
                <a:r>
                  <a:rPr lang="ru-RU" sz="1350" b="1" spc="-1">
                    <a:solidFill>
                      <a:srgbClr val="000000"/>
                    </a:solidFill>
                    <a:latin typeface="Calibri"/>
                    <a:ea typeface="DejaVu Sans"/>
                  </a:rPr>
                  <a:t>-140</a:t>
                </a:r>
                <a:r>
                  <a:rPr lang="en-US" sz="1350" b="1" spc="-1">
                    <a:solidFill>
                      <a:srgbClr val="000000"/>
                    </a:solidFill>
                    <a:latin typeface="Calibri"/>
                    <a:ea typeface="DejaVu Sans"/>
                  </a:rPr>
                  <a:t> </a:t>
                </a:r>
                <a:r>
                  <a:rPr lang="ru-RU" sz="1350" b="1" spc="-1">
                    <a:solidFill>
                      <a:srgbClr val="000000"/>
                    </a:solidFill>
                    <a:latin typeface="Calibri"/>
                    <a:ea typeface="DejaVu Sans"/>
                  </a:rPr>
                  <a:t>(</a:t>
                </a:r>
                <a:r>
                  <a:rPr lang="en-GB" sz="1350" b="1" spc="-1">
                    <a:solidFill>
                      <a:srgbClr val="000000"/>
                    </a:solidFill>
                    <a:latin typeface="Calibri"/>
                    <a:ea typeface="DejaVu Sans"/>
                  </a:rPr>
                  <a:t>schematic design</a:t>
                </a:r>
                <a:r>
                  <a:rPr lang="ru-RU" sz="1350" b="1" spc="-1">
                    <a:solidFill>
                      <a:srgbClr val="000000"/>
                    </a:solidFill>
                    <a:latin typeface="Calibri"/>
                    <a:ea typeface="DejaVu Sans"/>
                  </a:rPr>
                  <a:t>)</a:t>
                </a:r>
                <a:endParaRPr lang="en-CA" sz="1350" spc="-1">
                  <a:latin typeface="Arial"/>
                </a:endParaRPr>
              </a:p>
            </p:txBody>
          </p:sp>
          <p:sp>
            <p:nvSpPr>
              <p:cNvPr id="379" name="CustomShape 11"/>
              <p:cNvSpPr/>
              <p:nvPr/>
            </p:nvSpPr>
            <p:spPr>
              <a:xfrm>
                <a:off x="7729920" y="917640"/>
                <a:ext cx="2342160" cy="1932840"/>
              </a:xfrm>
              <a:prstGeom prst="rect">
                <a:avLst/>
              </a:prstGeom>
              <a:noFill/>
              <a:ln w="9360">
                <a:round/>
              </a:ln>
            </p:spPr>
            <p:style>
              <a:lnRef idx="2">
                <a:schemeClr val="accent1">
                  <a:shade val="50000"/>
                </a:schemeClr>
              </a:lnRef>
              <a:fillRef idx="1">
                <a:schemeClr val="accent1"/>
              </a:fillRef>
              <a:effectRef idx="0">
                <a:schemeClr val="accent1"/>
              </a:effectRef>
              <a:fontRef idx="minor"/>
            </p:style>
          </p:sp>
        </p:grpSp>
        <p:pic>
          <p:nvPicPr>
            <p:cNvPr id="383" name="Рисунок 20"/>
            <p:cNvPicPr/>
            <p:nvPr/>
          </p:nvPicPr>
          <p:blipFill>
            <a:blip r:embed="rId3"/>
            <a:stretch/>
          </p:blipFill>
          <p:spPr>
            <a:xfrm>
              <a:off x="7749026" y="1023576"/>
              <a:ext cx="2127766" cy="1537492"/>
            </a:xfrm>
            <a:prstGeom prst="rect">
              <a:avLst/>
            </a:prstGeom>
            <a:ln>
              <a:noFill/>
            </a:ln>
          </p:spPr>
        </p:pic>
      </p:grpSp>
      <p:sp>
        <p:nvSpPr>
          <p:cNvPr id="22" name="object 5">
            <a:extLst>
              <a:ext uri="{FF2B5EF4-FFF2-40B4-BE49-F238E27FC236}">
                <a16:creationId xmlns:a16="http://schemas.microsoft.com/office/drawing/2014/main" id="{396F49F3-D761-9347-9DEA-9812D5A566E2}"/>
              </a:ext>
            </a:extLst>
          </p:cNvPr>
          <p:cNvSpPr/>
          <p:nvPr/>
        </p:nvSpPr>
        <p:spPr>
          <a:xfrm>
            <a:off x="9986862" y="4507441"/>
            <a:ext cx="2113533" cy="1901379"/>
          </a:xfrm>
          <a:custGeom>
            <a:avLst/>
            <a:gdLst/>
            <a:ahLst/>
            <a:cxnLst/>
            <a:rect l="l" t="t" r="r" b="b"/>
            <a:pathLst>
              <a:path w="1899284" h="1858010">
                <a:moveTo>
                  <a:pt x="0" y="1857756"/>
                </a:moveTo>
                <a:lnTo>
                  <a:pt x="1898903" y="1857756"/>
                </a:lnTo>
                <a:lnTo>
                  <a:pt x="1898903" y="0"/>
                </a:lnTo>
                <a:lnTo>
                  <a:pt x="0" y="0"/>
                </a:lnTo>
                <a:lnTo>
                  <a:pt x="0" y="1857756"/>
                </a:lnTo>
                <a:close/>
              </a:path>
            </a:pathLst>
          </a:custGeom>
          <a:ln w="9144">
            <a:solidFill>
              <a:srgbClr val="385D89"/>
            </a:solidFill>
          </a:ln>
        </p:spPr>
        <p:txBody>
          <a:bodyPr wrap="square" lIns="0" tIns="0" rIns="0" bIns="0" rtlCol="0"/>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400" b="1" dirty="0">
              <a:solidFill>
                <a:prstClr val="black"/>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ru-RU"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400" b="1" dirty="0">
              <a:solidFill>
                <a:prstClr val="black"/>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ru-RU" sz="1400" b="1" dirty="0">
              <a:solidFill>
                <a:prstClr val="black"/>
              </a:solidFill>
              <a:latin typeface="Calibri"/>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ru-RU" sz="1400" b="1" i="0" u="none" strike="noStrike" kern="1200" cap="none" spc="0" normalizeH="0" baseline="0" noProof="0" dirty="0">
                <a:ln>
                  <a:noFill/>
                </a:ln>
                <a:solidFill>
                  <a:prstClr val="black"/>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Radiochemical Lab Class-I</a:t>
            </a:r>
            <a:endParaRPr kumimoji="0" sz="1400" b="1" i="0" u="none" strike="noStrike" kern="1200" cap="none" spc="0" normalizeH="0" baseline="0" noProof="0" dirty="0">
              <a:ln>
                <a:noFill/>
              </a:ln>
              <a:solidFill>
                <a:prstClr val="black"/>
              </a:solidFill>
              <a:effectLst/>
              <a:uLnTx/>
              <a:uFillTx/>
              <a:latin typeface="Calibri"/>
              <a:ea typeface="+mn-ea"/>
              <a:cs typeface="+mn-cs"/>
            </a:endParaRPr>
          </a:p>
        </p:txBody>
      </p:sp>
      <p:pic>
        <p:nvPicPr>
          <p:cNvPr id="23" name="Picture 6">
            <a:extLst>
              <a:ext uri="{FF2B5EF4-FFF2-40B4-BE49-F238E27FC236}">
                <a16:creationId xmlns:a16="http://schemas.microsoft.com/office/drawing/2014/main" id="{CC05AC84-C7AC-194C-9787-F241871D0E36}"/>
              </a:ext>
            </a:extLst>
          </p:cNvPr>
          <p:cNvPicPr>
            <a:picLocks noChangeAspect="1"/>
          </p:cNvPicPr>
          <p:nvPr/>
        </p:nvPicPr>
        <p:blipFill>
          <a:blip r:embed="rId4"/>
          <a:stretch>
            <a:fillRect/>
          </a:stretch>
        </p:blipFill>
        <p:spPr>
          <a:xfrm>
            <a:off x="10067528" y="4552257"/>
            <a:ext cx="1941371" cy="1634473"/>
          </a:xfrm>
          <a:prstGeom prst="rect">
            <a:avLst/>
          </a:prstGeom>
        </p:spPr>
      </p:pic>
      <p:pic>
        <p:nvPicPr>
          <p:cNvPr id="26" name="Рисунок 25">
            <a:extLst>
              <a:ext uri="{FF2B5EF4-FFF2-40B4-BE49-F238E27FC236}">
                <a16:creationId xmlns:a16="http://schemas.microsoft.com/office/drawing/2014/main" id="{42ADE5C2-D59F-1444-8386-99E957BB9EB1}"/>
              </a:ext>
            </a:extLst>
          </p:cNvPr>
          <p:cNvPicPr/>
          <p:nvPr/>
        </p:nvPicPr>
        <p:blipFill>
          <a:blip r:embed="rId5"/>
          <a:stretch/>
        </p:blipFill>
        <p:spPr>
          <a:xfrm>
            <a:off x="7638956" y="819597"/>
            <a:ext cx="2113533" cy="1657213"/>
          </a:xfrm>
          <a:prstGeom prst="rect">
            <a:avLst/>
          </a:prstGeom>
          <a:ln>
            <a:noFill/>
          </a:ln>
        </p:spPr>
      </p:pic>
      <p:pic>
        <p:nvPicPr>
          <p:cNvPr id="28" name="Рисунок 27">
            <a:extLst>
              <a:ext uri="{FF2B5EF4-FFF2-40B4-BE49-F238E27FC236}">
                <a16:creationId xmlns:a16="http://schemas.microsoft.com/office/drawing/2014/main" id="{615C409A-43AB-0143-B596-E301A74B4D14}"/>
              </a:ext>
            </a:extLst>
          </p:cNvPr>
          <p:cNvPicPr/>
          <p:nvPr/>
        </p:nvPicPr>
        <p:blipFill rotWithShape="1">
          <a:blip r:embed="rId6">
            <a:extLst>
              <a:ext uri="{28A0092B-C50C-407E-A947-70E740481C1C}">
                <a14:useLocalDpi xmlns:a14="http://schemas.microsoft.com/office/drawing/2010/main" val="0"/>
              </a:ext>
            </a:extLst>
          </a:blip>
          <a:srcRect l="6285" t="13469" r="7900" b="16835"/>
          <a:stretch/>
        </p:blipFill>
        <p:spPr bwMode="auto">
          <a:xfrm>
            <a:off x="7704581" y="4533862"/>
            <a:ext cx="2237835" cy="1609119"/>
          </a:xfrm>
          <a:prstGeom prst="rect">
            <a:avLst/>
          </a:prstGeom>
          <a:ln>
            <a:noFill/>
          </a:ln>
          <a:extLst>
            <a:ext uri="{53640926-AAD7-44D8-BBD7-CCE9431645EC}">
              <a14:shadowObscured xmlns:a14="http://schemas.microsoft.com/office/drawing/2010/main"/>
            </a:ext>
          </a:extLst>
        </p:spPr>
      </p:pic>
      <p:pic>
        <p:nvPicPr>
          <p:cNvPr id="4" name="Рисунок 3">
            <a:extLst>
              <a:ext uri="{FF2B5EF4-FFF2-40B4-BE49-F238E27FC236}">
                <a16:creationId xmlns:a16="http://schemas.microsoft.com/office/drawing/2014/main" id="{C1F24A2C-7E75-AE48-A3D2-4D1104D80837}"/>
              </a:ext>
            </a:extLst>
          </p:cNvPr>
          <p:cNvPicPr>
            <a:picLocks noChangeAspect="1"/>
          </p:cNvPicPr>
          <p:nvPr/>
        </p:nvPicPr>
        <p:blipFill>
          <a:blip r:embed="rId7"/>
          <a:stretch>
            <a:fillRect/>
          </a:stretch>
        </p:blipFill>
        <p:spPr>
          <a:xfrm>
            <a:off x="7828895" y="2649376"/>
            <a:ext cx="4271500" cy="1796382"/>
          </a:xfrm>
          <a:prstGeom prst="rect">
            <a:avLst/>
          </a:prstGeom>
        </p:spPr>
      </p:pic>
      <p:pic>
        <p:nvPicPr>
          <p:cNvPr id="24" name="Рисунок 23">
            <a:extLst>
              <a:ext uri="{FF2B5EF4-FFF2-40B4-BE49-F238E27FC236}">
                <a16:creationId xmlns:a16="http://schemas.microsoft.com/office/drawing/2014/main" id="{139E7C91-7AC1-8E4E-A607-EC36E4C6F9C9}"/>
              </a:ext>
            </a:extLst>
          </p:cNvPr>
          <p:cNvPicPr>
            <a:picLocks noChangeAspect="1"/>
          </p:cNvPicPr>
          <p:nvPr/>
        </p:nvPicPr>
        <p:blipFill>
          <a:blip r:embed="rId8"/>
          <a:stretch>
            <a:fillRect/>
          </a:stretch>
        </p:blipFill>
        <p:spPr>
          <a:xfrm>
            <a:off x="7828895" y="2649376"/>
            <a:ext cx="1220527" cy="501958"/>
          </a:xfrm>
          <a:prstGeom prst="rect">
            <a:avLst/>
          </a:prstGeom>
        </p:spPr>
      </p:pic>
    </p:spTree>
    <p:extLst>
      <p:ext uri="{BB962C8B-B14F-4D97-AF65-F5344CB8AC3E}">
        <p14:creationId xmlns:p14="http://schemas.microsoft.com/office/powerpoint/2010/main" val="219362209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8" name="Прямоугольник 16"/>
          <p:cNvSpPr/>
          <p:nvPr/>
        </p:nvSpPr>
        <p:spPr>
          <a:xfrm>
            <a:off x="1480851" y="167192"/>
            <a:ext cx="9093172" cy="460211"/>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1" strike="noStrike" spc="-1" dirty="0">
                <a:solidFill>
                  <a:srgbClr val="2A6099"/>
                </a:solidFill>
                <a:latin typeface="Calibri"/>
                <a:ea typeface="DejaVu Sans"/>
              </a:rPr>
              <a:t>DETECTOR R&amp;D (only some examples from DLNP, FLNP. Will be added)</a:t>
            </a:r>
            <a:endParaRPr lang="en-US" sz="2400" b="0" strike="noStrike" spc="-1" dirty="0">
              <a:latin typeface="Arial"/>
            </a:endParaRPr>
          </a:p>
        </p:txBody>
      </p:sp>
      <p:sp>
        <p:nvSpPr>
          <p:cNvPr id="459" name="Прямоугольник 17"/>
          <p:cNvSpPr/>
          <p:nvPr/>
        </p:nvSpPr>
        <p:spPr>
          <a:xfrm>
            <a:off x="248652" y="795070"/>
            <a:ext cx="11339387" cy="12604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indent="-285840">
              <a:spcAft>
                <a:spcPts val="600"/>
              </a:spcAft>
              <a:buClr>
                <a:srgbClr val="000000"/>
              </a:buClr>
              <a:buFont typeface="Arial"/>
              <a:buChar char="•"/>
              <a:tabLst>
                <a:tab pos="457200" algn="l"/>
              </a:tabLst>
            </a:pPr>
            <a:r>
              <a:rPr lang="en-US" sz="1600" b="1" strike="noStrike" spc="-1" dirty="0">
                <a:solidFill>
                  <a:srgbClr val="000000"/>
                </a:solidFill>
                <a:ea typeface="DejaVu Sans"/>
              </a:rPr>
              <a:t> New </a:t>
            </a:r>
            <a:r>
              <a:rPr lang="en-US" sz="1600" b="1" strike="noStrike" spc="-1" dirty="0" err="1">
                <a:solidFill>
                  <a:srgbClr val="000000"/>
                </a:solidFill>
                <a:ea typeface="DejaVu Sans"/>
              </a:rPr>
              <a:t>HPGe</a:t>
            </a:r>
            <a:r>
              <a:rPr lang="en-US" sz="1600" b="1" strike="noStrike" spc="-1" dirty="0">
                <a:solidFill>
                  <a:srgbClr val="000000"/>
                </a:solidFill>
                <a:ea typeface="DejaVu Sans"/>
              </a:rPr>
              <a:t> detectors and new Si detectors: </a:t>
            </a:r>
            <a:r>
              <a:rPr lang="en-US" sz="1600" b="1" strike="noStrike" spc="-1" dirty="0">
                <a:solidFill>
                  <a:srgbClr val="FF0000"/>
                </a:solidFill>
                <a:ea typeface="DejaVu Sans"/>
              </a:rPr>
              <a:t>HPGE, </a:t>
            </a:r>
            <a:r>
              <a:rPr lang="en-US" sz="1600" b="1" strike="noStrike" spc="-1" dirty="0" err="1">
                <a:solidFill>
                  <a:srgbClr val="FF0000"/>
                </a:solidFill>
                <a:ea typeface="DejaVu Sans"/>
              </a:rPr>
              <a:t>NewSiPM</a:t>
            </a:r>
            <a:r>
              <a:rPr lang="en-US" sz="1600" b="1" strike="noStrike" spc="-1" dirty="0">
                <a:solidFill>
                  <a:srgbClr val="FF0000"/>
                </a:solidFill>
                <a:ea typeface="DejaVu Sans"/>
              </a:rPr>
              <a:t>. </a:t>
            </a:r>
            <a:r>
              <a:rPr lang="en-US" sz="1600" b="1" spc="-1" dirty="0">
                <a:solidFill>
                  <a:srgbClr val="000000"/>
                </a:solidFill>
              </a:rPr>
              <a:t>detection of ultra-low recoil energies of target nuclei in dark matter searches, </a:t>
            </a:r>
            <a:r>
              <a:rPr lang="en-US" sz="1600" b="1" spc="-1" dirty="0" err="1">
                <a:solidFill>
                  <a:srgbClr val="000000"/>
                </a:solidFill>
              </a:rPr>
              <a:t>CEvNS</a:t>
            </a:r>
            <a:r>
              <a:rPr lang="en-US" sz="1600" b="1" spc="-1" dirty="0">
                <a:solidFill>
                  <a:srgbClr val="000000"/>
                </a:solidFill>
              </a:rPr>
              <a:t>. Provide a “colorful” tomography</a:t>
            </a:r>
            <a:endParaRPr lang="en-US" sz="1600" b="1" strike="noStrike" spc="-1" dirty="0"/>
          </a:p>
          <a:p>
            <a:pPr algn="just">
              <a:spcAft>
                <a:spcPts val="600"/>
              </a:spcAft>
              <a:buClr>
                <a:srgbClr val="000000"/>
              </a:buClr>
              <a:buFont typeface="ntxsups"/>
              <a:buChar char="•"/>
              <a:tabLst>
                <a:tab pos="457200" algn="l"/>
              </a:tabLst>
            </a:pPr>
            <a:r>
              <a:rPr lang="en-US" sz="1600" b="1" strike="noStrike" spc="-1" dirty="0">
                <a:solidFill>
                  <a:srgbClr val="000000"/>
                </a:solidFill>
                <a:ea typeface="DejaVu Sans"/>
              </a:rPr>
              <a:t> New electron accelerator (200 MeV) for calibration of detectors: </a:t>
            </a:r>
            <a:r>
              <a:rPr lang="en-US" sz="1600" b="1" strike="noStrike" spc="-1" dirty="0">
                <a:solidFill>
                  <a:srgbClr val="FF0000"/>
                </a:solidFill>
                <a:ea typeface="DejaVu Sans"/>
              </a:rPr>
              <a:t>Linac-200</a:t>
            </a:r>
            <a:endParaRPr lang="en-US" sz="1600" b="1" strike="noStrike" spc="-1" dirty="0"/>
          </a:p>
          <a:p>
            <a:pPr algn="just">
              <a:spcAft>
                <a:spcPts val="600"/>
              </a:spcAft>
              <a:buClr>
                <a:srgbClr val="000000"/>
              </a:buClr>
              <a:buFont typeface="ntxsups"/>
              <a:buChar char="•"/>
              <a:tabLst>
                <a:tab pos="457200" algn="l"/>
              </a:tabLst>
            </a:pPr>
            <a:r>
              <a:rPr lang="en-US" sz="1800" b="1" strike="noStrike" spc="-1" dirty="0">
                <a:solidFill>
                  <a:srgbClr val="000000"/>
                </a:solidFill>
                <a:ea typeface="DejaVu Sans"/>
              </a:rPr>
              <a:t> </a:t>
            </a:r>
            <a:r>
              <a:rPr lang="en-US" sz="1600" b="1" strike="noStrike" spc="-1" dirty="0">
                <a:solidFill>
                  <a:srgbClr val="000000"/>
                </a:solidFill>
                <a:ea typeface="DejaVu Sans"/>
              </a:rPr>
              <a:t>Development of positron annihilation spectroscopy: </a:t>
            </a:r>
            <a:r>
              <a:rPr lang="en-US" sz="1600" b="1" strike="noStrike" spc="-1" dirty="0">
                <a:solidFill>
                  <a:srgbClr val="FF0000"/>
                </a:solidFill>
                <a:ea typeface="DejaVu Sans"/>
              </a:rPr>
              <a:t>PAS</a:t>
            </a:r>
            <a:endParaRPr lang="en-US" sz="1600" b="1" strike="noStrike" spc="-1" dirty="0"/>
          </a:p>
        </p:txBody>
      </p:sp>
      <p:sp>
        <p:nvSpPr>
          <p:cNvPr id="462" name="Прямоугольник 20"/>
          <p:cNvSpPr/>
          <p:nvPr/>
        </p:nvSpPr>
        <p:spPr>
          <a:xfrm>
            <a:off x="5658315" y="2127060"/>
            <a:ext cx="5194170" cy="1075764"/>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spcAft>
                <a:spcPts val="600"/>
              </a:spcAft>
              <a:buNone/>
              <a:tabLst>
                <a:tab pos="457200" algn="l"/>
              </a:tabLst>
            </a:pPr>
            <a:r>
              <a:rPr lang="en-US" sz="1600" b="1" strike="noStrike" spc="-1" dirty="0">
                <a:solidFill>
                  <a:srgbClr val="FF0000"/>
                </a:solidFill>
                <a:ea typeface="DejaVu Sans"/>
              </a:rPr>
              <a:t>PAS (positron annihilation spectroscopy): </a:t>
            </a:r>
            <a:r>
              <a:rPr lang="en-US" sz="1600" b="1" strike="noStrike" spc="-1" dirty="0">
                <a:solidFill>
                  <a:srgbClr val="000000"/>
                </a:solidFill>
                <a:ea typeface="DejaVu Sans"/>
              </a:rPr>
              <a:t>provides a new non-invasive method to study material properties in terms of internal stresses and defects.</a:t>
            </a:r>
            <a:r>
              <a:rPr lang="en-US" sz="1600" b="1" spc="-1" dirty="0"/>
              <a:t> </a:t>
            </a:r>
            <a:r>
              <a:rPr lang="en-US" sz="1600" b="1" strike="noStrike" spc="-1" dirty="0">
                <a:solidFill>
                  <a:srgbClr val="000000"/>
                </a:solidFill>
                <a:ea typeface="DejaVu Sans"/>
              </a:rPr>
              <a:t>Important in many areas of material science</a:t>
            </a:r>
            <a:endParaRPr lang="en-US" sz="1600" b="1" strike="noStrike" spc="-1" dirty="0"/>
          </a:p>
        </p:txBody>
      </p:sp>
      <p:sp>
        <p:nvSpPr>
          <p:cNvPr id="463" name="Прямоугольник 21"/>
          <p:cNvSpPr/>
          <p:nvPr/>
        </p:nvSpPr>
        <p:spPr>
          <a:xfrm>
            <a:off x="326880" y="2127060"/>
            <a:ext cx="4724400" cy="122965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spcAft>
                <a:spcPts val="600"/>
              </a:spcAft>
              <a:buNone/>
              <a:tabLst>
                <a:tab pos="457200" algn="l"/>
              </a:tabLst>
            </a:pPr>
            <a:r>
              <a:rPr lang="en-US" sz="1600" b="1" strike="noStrike" spc="-1" dirty="0">
                <a:solidFill>
                  <a:srgbClr val="FF0000"/>
                </a:solidFill>
                <a:ea typeface="DejaVu Sans"/>
              </a:rPr>
              <a:t>@LINAC-200: </a:t>
            </a:r>
            <a:r>
              <a:rPr lang="en-US" sz="1600" b="1" strike="noStrike" spc="-1" dirty="0">
                <a:solidFill>
                  <a:srgbClr val="000000"/>
                </a:solidFill>
                <a:ea typeface="DejaVu Sans"/>
              </a:rPr>
              <a:t>production of </a:t>
            </a:r>
            <a:endParaRPr lang="en-US" sz="1600" b="1" strike="noStrike" spc="-1" dirty="0"/>
          </a:p>
          <a:p>
            <a:pPr indent="-285840">
              <a:spcAft>
                <a:spcPts val="600"/>
              </a:spcAft>
              <a:buClr>
                <a:srgbClr val="000000"/>
              </a:buClr>
              <a:buFont typeface="Arial"/>
              <a:buChar char="•"/>
              <a:tabLst>
                <a:tab pos="457200" algn="l"/>
              </a:tabLst>
            </a:pPr>
            <a:r>
              <a:rPr lang="en-US" sz="1600" b="1" strike="noStrike" spc="-1" dirty="0">
                <a:solidFill>
                  <a:srgbClr val="000000"/>
                </a:solidFill>
                <a:ea typeface="DejaVu Sans"/>
              </a:rPr>
              <a:t>twisted electrons with orbital moments up to several hundreds (in Planck constant units)</a:t>
            </a:r>
            <a:endParaRPr lang="en-US" sz="1600" b="1" strike="noStrike" spc="-1" dirty="0"/>
          </a:p>
          <a:p>
            <a:pPr indent="-285840">
              <a:spcAft>
                <a:spcPts val="600"/>
              </a:spcAft>
              <a:buClr>
                <a:srgbClr val="000000"/>
              </a:buClr>
              <a:buFont typeface="Arial"/>
              <a:buChar char="•"/>
              <a:tabLst>
                <a:tab pos="457200" algn="l"/>
              </a:tabLst>
            </a:pPr>
            <a:r>
              <a:rPr lang="en-US" sz="1600" b="1" strike="noStrike" spc="-1" dirty="0">
                <a:solidFill>
                  <a:srgbClr val="000000"/>
                </a:solidFill>
                <a:ea typeface="DejaVu Sans"/>
              </a:rPr>
              <a:t>radio-biological studies</a:t>
            </a:r>
            <a:endParaRPr lang="en-US" sz="1600" b="1" strike="noStrike" spc="-1" dirty="0"/>
          </a:p>
        </p:txBody>
      </p:sp>
      <p:sp>
        <p:nvSpPr>
          <p:cNvPr id="12" name="TextBox 4">
            <a:extLst>
              <a:ext uri="{FF2B5EF4-FFF2-40B4-BE49-F238E27FC236}">
                <a16:creationId xmlns:a16="http://schemas.microsoft.com/office/drawing/2014/main" id="{B95684BF-077B-7B42-872B-0EC48D0BBEE7}"/>
              </a:ext>
            </a:extLst>
          </p:cNvPr>
          <p:cNvSpPr/>
          <p:nvPr/>
        </p:nvSpPr>
        <p:spPr>
          <a:xfrm>
            <a:off x="326880" y="3830702"/>
            <a:ext cx="11261160" cy="2368425"/>
          </a:xfrm>
          <a:prstGeom prst="rect">
            <a:avLst/>
          </a:prstGeom>
          <a:solidFill>
            <a:schemeClr val="accent6">
              <a:lumMod val="20000"/>
              <a:lumOff val="80000"/>
            </a:schemeClr>
          </a:solidFill>
          <a:ln w="0">
            <a:noFill/>
          </a:ln>
        </p:spPr>
        <p:style>
          <a:lnRef idx="0">
            <a:scrgbClr r="0" g="0" b="0"/>
          </a:lnRef>
          <a:fillRef idx="0">
            <a:scrgbClr r="0" g="0" b="0"/>
          </a:fillRef>
          <a:effectRef idx="0">
            <a:scrgbClr r="0" g="0" b="0"/>
          </a:effectRef>
          <a:fontRef idx="minor"/>
        </p:style>
        <p:txBody>
          <a:bodyPr lIns="90000" tIns="45000" rIns="90000" bIns="45000" anchor="t" anchorCtr="1">
            <a:spAutoFit/>
          </a:bodyPr>
          <a:lstStyle/>
          <a:p>
            <a:pPr algn="just">
              <a:lnSpc>
                <a:spcPct val="100000"/>
              </a:lnSpc>
              <a:buClr>
                <a:srgbClr val="000000"/>
              </a:buClr>
              <a:tabLst>
                <a:tab pos="408240" algn="l"/>
              </a:tabLst>
            </a:pPr>
            <a:r>
              <a:rPr lang="en-US" b="1" spc="-1" dirty="0">
                <a:solidFill>
                  <a:srgbClr val="0000FF"/>
                </a:solidFill>
                <a:latin typeface="Calibri"/>
              </a:rPr>
              <a:t>DETECTOR TECHNOLOGIES FOR NEUTRON SCATTERING STATIONS</a:t>
            </a:r>
            <a:endParaRPr lang="ru-RU" sz="1800" b="0" strike="noStrike" spc="-1" dirty="0">
              <a:solidFill>
                <a:srgbClr val="000000"/>
              </a:solidFill>
              <a:latin typeface="Arial"/>
              <a:ea typeface="DejaVu Sans"/>
            </a:endParaRPr>
          </a:p>
          <a:p>
            <a:pPr marL="285840" indent="-285840" algn="just">
              <a:lnSpc>
                <a:spcPct val="100000"/>
              </a:lnSpc>
              <a:buClr>
                <a:srgbClr val="000000"/>
              </a:buClr>
              <a:buFont typeface="Arial"/>
              <a:buChar char="•"/>
              <a:tabLst>
                <a:tab pos="408240" algn="l"/>
              </a:tabLst>
            </a:pPr>
            <a:r>
              <a:rPr lang="en-US" sz="1800" b="0" strike="noStrike" spc="-1" dirty="0">
                <a:solidFill>
                  <a:srgbClr val="000000"/>
                </a:solidFill>
                <a:latin typeface="Arial"/>
                <a:ea typeface="DejaVu Sans"/>
              </a:rPr>
              <a:t>Development of advanced position-sensitive gas detectors with </a:t>
            </a:r>
            <a:r>
              <a:rPr lang="ru-RU" sz="1800" b="0" strike="noStrike" spc="-1" baseline="30000" dirty="0">
                <a:solidFill>
                  <a:srgbClr val="000000"/>
                </a:solidFill>
                <a:latin typeface="Arial"/>
                <a:ea typeface="DejaVu Sans"/>
              </a:rPr>
              <a:t>3</a:t>
            </a:r>
            <a:r>
              <a:rPr lang="ru-RU" sz="1800" b="0" strike="noStrike" spc="-1" dirty="0">
                <a:solidFill>
                  <a:srgbClr val="000000"/>
                </a:solidFill>
                <a:latin typeface="Arial"/>
                <a:ea typeface="DejaVu Sans"/>
              </a:rPr>
              <a:t>Не</a:t>
            </a:r>
            <a:r>
              <a:rPr lang="en-US" sz="1800" b="0" strike="noStrike" spc="-1" dirty="0">
                <a:solidFill>
                  <a:srgbClr val="000000"/>
                </a:solidFill>
                <a:latin typeface="Arial"/>
                <a:ea typeface="DejaVu Sans"/>
              </a:rPr>
              <a:t> gas converter</a:t>
            </a:r>
            <a:r>
              <a:rPr lang="ru-RU" sz="1800" b="0" strike="noStrike" spc="-1" dirty="0">
                <a:solidFill>
                  <a:srgbClr val="000000"/>
                </a:solidFill>
                <a:latin typeface="Arial"/>
                <a:ea typeface="DejaVu Sans"/>
              </a:rPr>
              <a:t> </a:t>
            </a:r>
            <a:r>
              <a:rPr lang="en-US" sz="1800" b="0" strike="noStrike" spc="-1" dirty="0">
                <a:solidFill>
                  <a:srgbClr val="000000"/>
                </a:solidFill>
                <a:latin typeface="Arial"/>
                <a:ea typeface="DejaVu Sans"/>
              </a:rPr>
              <a:t>based on tubes with resistive </a:t>
            </a:r>
            <a:r>
              <a:rPr lang="pl-PL" sz="1800" b="0" strike="noStrike" spc="-1" dirty="0" err="1">
                <a:solidFill>
                  <a:srgbClr val="000000"/>
                </a:solidFill>
                <a:latin typeface="Arial"/>
                <a:ea typeface="DejaVu Sans"/>
              </a:rPr>
              <a:t>anode</a:t>
            </a:r>
            <a:r>
              <a:rPr lang="pl-PL" sz="1800" b="0" strike="noStrike" spc="-1" dirty="0">
                <a:solidFill>
                  <a:srgbClr val="000000"/>
                </a:solidFill>
                <a:latin typeface="Arial"/>
                <a:ea typeface="DejaVu Sans"/>
              </a:rPr>
              <a:t>.</a:t>
            </a:r>
            <a:endParaRPr lang="en-US" sz="1800" b="0" strike="noStrike" spc="-1" dirty="0">
              <a:latin typeface="Arial"/>
            </a:endParaRPr>
          </a:p>
          <a:p>
            <a:pPr marL="285840" indent="-285840" algn="just">
              <a:lnSpc>
                <a:spcPct val="100000"/>
              </a:lnSpc>
              <a:buClr>
                <a:srgbClr val="000000"/>
              </a:buClr>
              <a:buFont typeface="Arial"/>
              <a:buChar char="•"/>
              <a:tabLst>
                <a:tab pos="0" algn="l"/>
              </a:tabLst>
            </a:pPr>
            <a:r>
              <a:rPr lang="en-US" sz="1800" b="0" strike="noStrike" spc="-1" dirty="0">
                <a:solidFill>
                  <a:srgbClr val="000000"/>
                </a:solidFill>
                <a:latin typeface="Arial"/>
                <a:ea typeface="DejaVu Sans"/>
              </a:rPr>
              <a:t>Development of gas neutron counters, position-sensitive detectors with </a:t>
            </a:r>
            <a:r>
              <a:rPr lang="ru-RU" sz="1800" b="0" strike="noStrike" spc="-1" baseline="30000" dirty="0">
                <a:solidFill>
                  <a:srgbClr val="000000"/>
                </a:solidFill>
                <a:latin typeface="Arial"/>
                <a:ea typeface="DejaVu Sans"/>
              </a:rPr>
              <a:t>10</a:t>
            </a:r>
            <a:r>
              <a:rPr lang="ru-RU" sz="1800" b="0" strike="noStrike" spc="-1" dirty="0">
                <a:solidFill>
                  <a:srgbClr val="000000"/>
                </a:solidFill>
                <a:latin typeface="Arial"/>
                <a:ea typeface="DejaVu Sans"/>
              </a:rPr>
              <a:t>В</a:t>
            </a:r>
            <a:r>
              <a:rPr lang="ru-RU" sz="1800" b="0" strike="noStrike" spc="-1" baseline="-25000" dirty="0">
                <a:solidFill>
                  <a:srgbClr val="000000"/>
                </a:solidFill>
                <a:latin typeface="Arial"/>
                <a:ea typeface="DejaVu Sans"/>
              </a:rPr>
              <a:t>4</a:t>
            </a:r>
            <a:r>
              <a:rPr lang="ru-RU" sz="1800" b="0" strike="noStrike" spc="-1" dirty="0">
                <a:solidFill>
                  <a:srgbClr val="000000"/>
                </a:solidFill>
                <a:latin typeface="Arial"/>
                <a:ea typeface="DejaVu Sans"/>
              </a:rPr>
              <a:t>С</a:t>
            </a:r>
            <a:r>
              <a:rPr lang="en-US" sz="1800" b="0" strike="noStrike" spc="-1" dirty="0">
                <a:solidFill>
                  <a:srgbClr val="000000"/>
                </a:solidFill>
                <a:latin typeface="Arial"/>
                <a:ea typeface="DejaVu Sans"/>
              </a:rPr>
              <a:t> boron</a:t>
            </a:r>
            <a:r>
              <a:rPr lang="ru-RU" sz="1800" b="0" strike="noStrike" spc="-1" dirty="0">
                <a:solidFill>
                  <a:srgbClr val="000000"/>
                </a:solidFill>
                <a:latin typeface="Arial"/>
                <a:ea typeface="DejaVu Sans"/>
              </a:rPr>
              <a:t> </a:t>
            </a:r>
            <a:r>
              <a:rPr lang="en-US" sz="1800" b="0" strike="noStrike" spc="-1" dirty="0">
                <a:solidFill>
                  <a:srgbClr val="000000"/>
                </a:solidFill>
                <a:latin typeface="Arial"/>
                <a:ea typeface="DejaVu Sans"/>
              </a:rPr>
              <a:t>carbide converter.</a:t>
            </a:r>
            <a:endParaRPr lang="en-US" sz="1800" b="0" strike="noStrike" spc="-1" dirty="0">
              <a:latin typeface="Arial"/>
            </a:endParaRPr>
          </a:p>
          <a:p>
            <a:pPr marL="285840" indent="-285840" algn="just">
              <a:lnSpc>
                <a:spcPct val="100000"/>
              </a:lnSpc>
              <a:buClr>
                <a:srgbClr val="000000"/>
              </a:buClr>
              <a:buFont typeface="Arial"/>
              <a:buChar char="•"/>
              <a:tabLst>
                <a:tab pos="0" algn="l"/>
              </a:tabLst>
            </a:pPr>
            <a:r>
              <a:rPr lang="en-US" sz="1800" b="0" strike="noStrike" spc="-1" dirty="0">
                <a:solidFill>
                  <a:srgbClr val="000000"/>
                </a:solidFill>
                <a:latin typeface="Arial"/>
                <a:ea typeface="DejaVu Sans"/>
              </a:rPr>
              <a:t>Construction of a pilot site for the deposition of thin-film boron-containing coatings</a:t>
            </a:r>
            <a:r>
              <a:rPr lang="ru-RU" sz="1800" b="0" strike="noStrike" spc="-1" dirty="0">
                <a:solidFill>
                  <a:srgbClr val="000000"/>
                </a:solidFill>
                <a:latin typeface="Arial"/>
                <a:ea typeface="DejaVu Sans"/>
              </a:rPr>
              <a:t> </a:t>
            </a:r>
            <a:r>
              <a:rPr lang="en-US" sz="1800" b="0" strike="noStrike" spc="-1" dirty="0">
                <a:solidFill>
                  <a:srgbClr val="000000"/>
                </a:solidFill>
                <a:latin typeface="Arial"/>
                <a:ea typeface="DejaVu Sans"/>
              </a:rPr>
              <a:t>and, on the basis of it, laboratories for the production of detectors.</a:t>
            </a:r>
            <a:endParaRPr lang="en-US" sz="1800" b="0" strike="noStrike" spc="-1" dirty="0">
              <a:latin typeface="Arial"/>
            </a:endParaRPr>
          </a:p>
          <a:p>
            <a:pPr marL="285840" indent="-285840" algn="just">
              <a:lnSpc>
                <a:spcPct val="100000"/>
              </a:lnSpc>
              <a:buClr>
                <a:srgbClr val="000000"/>
              </a:buClr>
              <a:buFont typeface="Arial"/>
              <a:buChar char="•"/>
              <a:tabLst>
                <a:tab pos="0" algn="l"/>
              </a:tabLst>
            </a:pPr>
            <a:r>
              <a:rPr lang="en-US" sz="1800" b="0" strike="noStrike" spc="-1" dirty="0">
                <a:solidFill>
                  <a:srgbClr val="000000"/>
                </a:solidFill>
                <a:latin typeface="Arial"/>
                <a:ea typeface="DejaVu Sans"/>
              </a:rPr>
              <a:t>Implementation of novel advanced data acquisition electronics to ensure record</a:t>
            </a:r>
            <a:r>
              <a:rPr lang="ru-RU" sz="1800" b="0" strike="noStrike" spc="-1" dirty="0">
                <a:solidFill>
                  <a:srgbClr val="000000"/>
                </a:solidFill>
                <a:latin typeface="Arial"/>
                <a:ea typeface="DejaVu Sans"/>
              </a:rPr>
              <a:t> </a:t>
            </a:r>
            <a:r>
              <a:rPr lang="en-US" sz="1800" b="0" strike="noStrike" spc="-1" dirty="0">
                <a:solidFill>
                  <a:srgbClr val="000000"/>
                </a:solidFill>
                <a:latin typeface="Arial"/>
                <a:ea typeface="DejaVu Sans"/>
              </a:rPr>
              <a:t>parameters in terms of speed, spatial and temporal resolution.</a:t>
            </a:r>
            <a:endParaRPr lang="en-US" sz="1800" b="0" strike="noStrike" spc="-1" dirty="0">
              <a:latin typeface="Arial"/>
            </a:endParaRPr>
          </a:p>
        </p:txBody>
      </p:sp>
    </p:spTree>
    <p:extLst>
      <p:ext uri="{BB962C8B-B14F-4D97-AF65-F5344CB8AC3E}">
        <p14:creationId xmlns:p14="http://schemas.microsoft.com/office/powerpoint/2010/main" val="2355404100"/>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0134075-BC76-2F48-956E-CB7FFEBD5ACB}"/>
              </a:ext>
            </a:extLst>
          </p:cNvPr>
          <p:cNvSpPr>
            <a:spLocks noGrp="1"/>
          </p:cNvSpPr>
          <p:nvPr>
            <p:ph type="title"/>
          </p:nvPr>
        </p:nvSpPr>
        <p:spPr>
          <a:xfrm>
            <a:off x="484272" y="257558"/>
            <a:ext cx="10972440" cy="1144800"/>
          </a:xfrm>
        </p:spPr>
        <p:txBody>
          <a:bodyPr/>
          <a:lstStyle/>
          <a:p>
            <a:r>
              <a:rPr lang="en-US" sz="3600" dirty="0"/>
              <a:t>Accelerator R&amp;D</a:t>
            </a:r>
            <a:endParaRPr lang="ru-RU" sz="3600" dirty="0"/>
          </a:p>
        </p:txBody>
      </p:sp>
      <p:sp>
        <p:nvSpPr>
          <p:cNvPr id="3" name="Объект 2">
            <a:extLst>
              <a:ext uri="{FF2B5EF4-FFF2-40B4-BE49-F238E27FC236}">
                <a16:creationId xmlns:a16="http://schemas.microsoft.com/office/drawing/2014/main" id="{0D3DDDC5-100C-4D4A-BA93-6187640D022B}"/>
              </a:ext>
            </a:extLst>
          </p:cNvPr>
          <p:cNvSpPr>
            <a:spLocks noGrp="1"/>
          </p:cNvSpPr>
          <p:nvPr>
            <p:ph/>
          </p:nvPr>
        </p:nvSpPr>
        <p:spPr>
          <a:xfrm>
            <a:off x="484272" y="1604518"/>
            <a:ext cx="11222856" cy="4339081"/>
          </a:xfrm>
        </p:spPr>
        <p:txBody>
          <a:bodyPr/>
          <a:lstStyle/>
          <a:p>
            <a:pPr marL="457200" indent="-457200">
              <a:lnSpc>
                <a:spcPct val="100000"/>
              </a:lnSpc>
              <a:spcAft>
                <a:spcPts val="1200"/>
              </a:spcAft>
              <a:buFont typeface="Arial" panose="020B0604020202020204" pitchFamily="34" charset="0"/>
              <a:buChar char="•"/>
            </a:pPr>
            <a:r>
              <a:rPr lang="en-US" sz="2800" dirty="0">
                <a:latin typeface="+mn-lt"/>
              </a:rPr>
              <a:t>Intensive ion sources: ESIS, ECR (Z&gt;35+, I&gt;e9, &gt; 28GHz);</a:t>
            </a:r>
          </a:p>
          <a:p>
            <a:pPr marL="457200" indent="-457200">
              <a:lnSpc>
                <a:spcPct val="100000"/>
              </a:lnSpc>
              <a:spcAft>
                <a:spcPts val="1200"/>
              </a:spcAft>
              <a:buFont typeface="Arial" panose="020B0604020202020204" pitchFamily="34" charset="0"/>
              <a:buChar char="•"/>
            </a:pPr>
            <a:r>
              <a:rPr lang="en-US" sz="2800" dirty="0">
                <a:latin typeface="+mn-lt"/>
              </a:rPr>
              <a:t>HTSC (77K+) magnets (&gt;4T, &gt;4T/s), coils (&gt;30 kA);</a:t>
            </a:r>
          </a:p>
          <a:p>
            <a:pPr marL="457200" indent="-457200">
              <a:lnSpc>
                <a:spcPct val="100000"/>
              </a:lnSpc>
              <a:spcAft>
                <a:spcPts val="1200"/>
              </a:spcAft>
              <a:buFont typeface="Arial" panose="020B0604020202020204" pitchFamily="34" charset="0"/>
              <a:buChar char="•"/>
            </a:pPr>
            <a:r>
              <a:rPr lang="en-US" sz="2800" dirty="0">
                <a:latin typeface="+mn-lt"/>
              </a:rPr>
              <a:t>Ultrafast beam cooling (~ 10-100 </a:t>
            </a:r>
            <a:r>
              <a:rPr lang="en-US" sz="2800" dirty="0" err="1">
                <a:latin typeface="+mn-lt"/>
              </a:rPr>
              <a:t>msec</a:t>
            </a:r>
            <a:r>
              <a:rPr lang="en-US" sz="2800" dirty="0">
                <a:latin typeface="+mn-lt"/>
              </a:rPr>
              <a:t>) for bright ion beams (I&gt;e9);</a:t>
            </a:r>
          </a:p>
          <a:p>
            <a:pPr marL="457200" indent="-457200">
              <a:lnSpc>
                <a:spcPct val="100000"/>
              </a:lnSpc>
              <a:spcAft>
                <a:spcPts val="1200"/>
              </a:spcAft>
              <a:buFont typeface="Arial" panose="020B0604020202020204" pitchFamily="34" charset="0"/>
              <a:buChar char="•"/>
            </a:pPr>
            <a:r>
              <a:rPr lang="en-US" sz="2800" dirty="0">
                <a:latin typeface="+mn-lt"/>
              </a:rPr>
              <a:t>SC RF for linear accelerator structures (&gt;10MV/m, @4.5K);</a:t>
            </a:r>
          </a:p>
          <a:p>
            <a:pPr marL="457200" indent="-457200">
              <a:lnSpc>
                <a:spcPct val="100000"/>
              </a:lnSpc>
              <a:spcAft>
                <a:spcPts val="1200"/>
              </a:spcAft>
              <a:buFont typeface="Arial" panose="020B0604020202020204" pitchFamily="34" charset="0"/>
              <a:buChar char="•"/>
            </a:pPr>
            <a:r>
              <a:rPr lang="en-US" sz="2800" dirty="0">
                <a:latin typeface="+mn-lt"/>
              </a:rPr>
              <a:t>Colliders (pp, ii, ep, </a:t>
            </a:r>
            <a:r>
              <a:rPr lang="en-US" sz="2800" dirty="0" err="1">
                <a:latin typeface="+mn-lt"/>
              </a:rPr>
              <a:t>ei</a:t>
            </a:r>
            <a:r>
              <a:rPr lang="en-US" sz="2800" dirty="0">
                <a:latin typeface="+mn-lt"/>
              </a:rPr>
              <a:t>, </a:t>
            </a:r>
            <a:r>
              <a:rPr lang="en-US" sz="2800" dirty="0" err="1">
                <a:latin typeface="+mn-lt"/>
              </a:rPr>
              <a:t>i</a:t>
            </a:r>
            <a:r>
              <a:rPr lang="en-US" sz="2800" dirty="0" err="1">
                <a:latin typeface="Symbol" pitchFamily="2" charset="2"/>
              </a:rPr>
              <a:t>g</a:t>
            </a:r>
            <a:r>
              <a:rPr lang="en-US" sz="2800" dirty="0">
                <a:latin typeface="+mn-lt"/>
              </a:rPr>
              <a:t>)</a:t>
            </a:r>
          </a:p>
          <a:p>
            <a:pPr marL="457200" indent="-457200">
              <a:lnSpc>
                <a:spcPct val="100000"/>
              </a:lnSpc>
              <a:spcAft>
                <a:spcPts val="1200"/>
              </a:spcAft>
              <a:buFont typeface="Arial" panose="020B0604020202020204" pitchFamily="34" charset="0"/>
              <a:buChar char="•"/>
            </a:pPr>
            <a:r>
              <a:rPr lang="en-US" sz="2800" dirty="0">
                <a:latin typeface="+mn-lt"/>
              </a:rPr>
              <a:t>FCC challenges for metrology, feed-back systems, precision laser inclinometers (PLI)</a:t>
            </a:r>
          </a:p>
          <a:p>
            <a:pPr marL="457200" indent="-457200">
              <a:lnSpc>
                <a:spcPct val="100000"/>
              </a:lnSpc>
              <a:spcAft>
                <a:spcPts val="1200"/>
              </a:spcAft>
              <a:buFont typeface="Arial" panose="020B0604020202020204" pitchFamily="34" charset="0"/>
              <a:buChar char="•"/>
            </a:pPr>
            <a:r>
              <a:rPr lang="en-US" sz="2800" dirty="0">
                <a:latin typeface="+mn-lt"/>
              </a:rPr>
              <a:t>Flash-therapy, pencil beam</a:t>
            </a:r>
            <a:endParaRPr lang="ru-RU" sz="2800" dirty="0">
              <a:latin typeface="+mn-lt"/>
            </a:endParaRPr>
          </a:p>
        </p:txBody>
      </p:sp>
    </p:spTree>
    <p:extLst>
      <p:ext uri="{BB962C8B-B14F-4D97-AF65-F5344CB8AC3E}">
        <p14:creationId xmlns:p14="http://schemas.microsoft.com/office/powerpoint/2010/main" val="42816326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5" name="Рисунок 2"/>
          <p:cNvPicPr/>
          <p:nvPr/>
        </p:nvPicPr>
        <p:blipFill>
          <a:blip r:embed="rId2"/>
          <a:stretch/>
        </p:blipFill>
        <p:spPr>
          <a:xfrm>
            <a:off x="6081120" y="1126440"/>
            <a:ext cx="2959560" cy="2093400"/>
          </a:xfrm>
          <a:prstGeom prst="rect">
            <a:avLst/>
          </a:prstGeom>
          <a:ln w="0">
            <a:noFill/>
          </a:ln>
        </p:spPr>
      </p:pic>
      <p:sp>
        <p:nvSpPr>
          <p:cNvPr id="406" name="Прямоугольник 4"/>
          <p:cNvSpPr/>
          <p:nvPr/>
        </p:nvSpPr>
        <p:spPr>
          <a:xfrm>
            <a:off x="6039000" y="545040"/>
            <a:ext cx="3121200" cy="577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ts val="1919"/>
              </a:lnSpc>
              <a:buNone/>
            </a:pPr>
            <a:r>
              <a:rPr lang="en-US" sz="1600" b="0" strike="noStrike" spc="-1">
                <a:solidFill>
                  <a:srgbClr val="C00000"/>
                </a:solidFill>
                <a:latin typeface="Calibri"/>
              </a:rPr>
              <a:t>New resonances (extra gauge bosons and graviton states)</a:t>
            </a:r>
            <a:endParaRPr lang="en-US" sz="1600" b="0" strike="noStrike" spc="-1">
              <a:latin typeface="Arial"/>
            </a:endParaRPr>
          </a:p>
        </p:txBody>
      </p:sp>
      <p:sp>
        <p:nvSpPr>
          <p:cNvPr id="407" name="Rectangle 2"/>
          <p:cNvSpPr/>
          <p:nvPr/>
        </p:nvSpPr>
        <p:spPr>
          <a:xfrm>
            <a:off x="6176520" y="3480480"/>
            <a:ext cx="3435480" cy="1159560"/>
          </a:xfrm>
          <a:prstGeom prst="rect">
            <a:avLst/>
          </a:prstGeom>
          <a:noFill/>
          <a:ln w="0">
            <a:noFill/>
          </a:ln>
        </p:spPr>
        <p:style>
          <a:lnRef idx="0">
            <a:scrgbClr r="0" g="0" b="0"/>
          </a:lnRef>
          <a:fillRef idx="0">
            <a:scrgbClr r="0" g="0" b="0"/>
          </a:fillRef>
          <a:effectRef idx="0">
            <a:scrgbClr r="0" g="0" b="0"/>
          </a:effectRef>
          <a:fontRef idx="minor"/>
        </p:style>
        <p:txBody>
          <a:bodyPr lIns="90000" tIns="46800" rIns="90000" bIns="46800" anchor="t">
            <a:spAutoFit/>
          </a:bodyPr>
          <a:lstStyle/>
          <a:p>
            <a:pPr>
              <a:lnSpc>
                <a:spcPct val="100000"/>
              </a:lnSpc>
              <a:buNone/>
              <a:tabLst>
                <a:tab pos="0" algn="l"/>
              </a:tabLst>
            </a:pPr>
            <a:r>
              <a:rPr lang="en-US" sz="1400" b="0" strike="noStrike" spc="-1">
                <a:solidFill>
                  <a:srgbClr val="10243E"/>
                </a:solidFill>
                <a:latin typeface="Calibri"/>
              </a:rPr>
              <a:t>Upper limits are set on the ratio of the product of the production cross section and converted into lower limits on the masses of various hypothetical particles (spin-1 extra gauge bosons and spin-2 KK-gravitons)</a:t>
            </a:r>
            <a:endParaRPr lang="en-US" sz="1400" b="0" strike="noStrike" spc="-1">
              <a:latin typeface="Arial"/>
            </a:endParaRPr>
          </a:p>
        </p:txBody>
      </p:sp>
      <p:pic>
        <p:nvPicPr>
          <p:cNvPr id="408" name="Рисунок 6"/>
          <p:cNvPicPr/>
          <p:nvPr/>
        </p:nvPicPr>
        <p:blipFill>
          <a:blip r:embed="rId3"/>
          <a:stretch/>
        </p:blipFill>
        <p:spPr>
          <a:xfrm>
            <a:off x="9397800" y="1188000"/>
            <a:ext cx="2570400" cy="2012400"/>
          </a:xfrm>
          <a:prstGeom prst="rect">
            <a:avLst/>
          </a:prstGeom>
          <a:ln w="0">
            <a:noFill/>
          </a:ln>
        </p:spPr>
      </p:pic>
      <p:sp>
        <p:nvSpPr>
          <p:cNvPr id="409" name="Прямоугольник 5"/>
          <p:cNvSpPr/>
          <p:nvPr/>
        </p:nvSpPr>
        <p:spPr>
          <a:xfrm>
            <a:off x="10069200" y="686880"/>
            <a:ext cx="804240" cy="3337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strike="noStrike" spc="-1">
                <a:solidFill>
                  <a:srgbClr val="C00000"/>
                </a:solidFill>
                <a:latin typeface="Calibri"/>
              </a:rPr>
              <a:t>H → μμ</a:t>
            </a:r>
            <a:endParaRPr lang="en-US" sz="1600" b="0" strike="noStrike" spc="-1">
              <a:latin typeface="Arial"/>
            </a:endParaRPr>
          </a:p>
        </p:txBody>
      </p:sp>
      <p:pic>
        <p:nvPicPr>
          <p:cNvPr id="410" name="Picture 5"/>
          <p:cNvPicPr/>
          <p:nvPr/>
        </p:nvPicPr>
        <p:blipFill>
          <a:blip r:embed="rId4"/>
          <a:stretch/>
        </p:blipFill>
        <p:spPr>
          <a:xfrm>
            <a:off x="2637000" y="1002240"/>
            <a:ext cx="3121200" cy="2252160"/>
          </a:xfrm>
          <a:prstGeom prst="rect">
            <a:avLst/>
          </a:prstGeom>
          <a:ln w="0">
            <a:noFill/>
          </a:ln>
        </p:spPr>
      </p:pic>
      <p:sp>
        <p:nvSpPr>
          <p:cNvPr id="411" name="TextBox 9"/>
          <p:cNvSpPr/>
          <p:nvPr/>
        </p:nvSpPr>
        <p:spPr>
          <a:xfrm>
            <a:off x="53280" y="3210480"/>
            <a:ext cx="6379920" cy="971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a:solidFill>
                  <a:srgbClr val="000000"/>
                </a:solidFill>
                <a:latin typeface="Calibri"/>
              </a:rPr>
              <a:t>The production of a Higgs boson in association with a W or Z boson is established with observed (expected) significances of 4.0</a:t>
            </a:r>
            <a:r>
              <a:rPr lang="el-GR" sz="1400" b="0" strike="noStrike" spc="-1">
                <a:solidFill>
                  <a:srgbClr val="000000"/>
                </a:solidFill>
                <a:latin typeface="Calibri"/>
              </a:rPr>
              <a:t>σ</a:t>
            </a:r>
            <a:r>
              <a:rPr lang="en-US" sz="1400" b="0" strike="noStrike" spc="-1">
                <a:solidFill>
                  <a:srgbClr val="000000"/>
                </a:solidFill>
                <a:latin typeface="Calibri"/>
              </a:rPr>
              <a:t> (4.1) and 5.3</a:t>
            </a:r>
            <a:r>
              <a:rPr lang="el-GR" sz="1400" b="0" strike="noStrike" spc="-1">
                <a:solidFill>
                  <a:srgbClr val="000000"/>
                </a:solidFill>
                <a:latin typeface="Calibri"/>
              </a:rPr>
              <a:t>σ</a:t>
            </a:r>
            <a:r>
              <a:rPr lang="en-US" sz="1400" b="0" strike="noStrike" spc="-1">
                <a:solidFill>
                  <a:srgbClr val="000000"/>
                </a:solidFill>
                <a:latin typeface="Calibri"/>
              </a:rPr>
              <a:t> (5.1), respectively. Cross-sections of VH→ℓℓbb are measured as a function of the pV</a:t>
            </a:r>
            <a:r>
              <a:rPr lang="en-US" sz="1400" b="0" strike="noStrike" spc="-1" baseline="-25000">
                <a:solidFill>
                  <a:srgbClr val="000000"/>
                </a:solidFill>
                <a:latin typeface="Calibri"/>
              </a:rPr>
              <a:t>T</a:t>
            </a:r>
            <a:r>
              <a:rPr lang="en-US" sz="1400" b="0" strike="noStrike" spc="-1">
                <a:solidFill>
                  <a:srgbClr val="000000"/>
                </a:solidFill>
                <a:latin typeface="Calibri"/>
              </a:rPr>
              <a:t> in kinematic fiducial volumes in the simplified template cross-section framework.</a:t>
            </a:r>
            <a:endParaRPr lang="en-US" sz="1400" b="0" strike="noStrike" spc="-1">
              <a:latin typeface="Arial"/>
            </a:endParaRPr>
          </a:p>
        </p:txBody>
      </p:sp>
      <p:pic>
        <p:nvPicPr>
          <p:cNvPr id="412" name="Picture 6"/>
          <p:cNvPicPr/>
          <p:nvPr/>
        </p:nvPicPr>
        <p:blipFill>
          <a:blip r:embed="rId5"/>
          <a:stretch/>
        </p:blipFill>
        <p:spPr>
          <a:xfrm>
            <a:off x="173880" y="956520"/>
            <a:ext cx="2261520" cy="2178720"/>
          </a:xfrm>
          <a:prstGeom prst="rect">
            <a:avLst/>
          </a:prstGeom>
          <a:ln w="0">
            <a:noFill/>
          </a:ln>
        </p:spPr>
      </p:pic>
      <p:sp>
        <p:nvSpPr>
          <p:cNvPr id="413" name="TextBox 10"/>
          <p:cNvSpPr/>
          <p:nvPr/>
        </p:nvSpPr>
        <p:spPr>
          <a:xfrm>
            <a:off x="2563200" y="37440"/>
            <a:ext cx="6470640" cy="516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800" b="1" strike="noStrike" spc="-1">
                <a:solidFill>
                  <a:srgbClr val="2E75B6"/>
                </a:solidFill>
                <a:latin typeface="Calibri"/>
              </a:rPr>
              <a:t>JINR GROUPS IN THE EXPERIMENTS AT LHC</a:t>
            </a:r>
            <a:endParaRPr lang="en-US" sz="2800" b="1" strike="noStrike" spc="-1">
              <a:latin typeface="Arial"/>
            </a:endParaRPr>
          </a:p>
        </p:txBody>
      </p:sp>
      <p:sp>
        <p:nvSpPr>
          <p:cNvPr id="414" name="TextBox 11"/>
          <p:cNvSpPr/>
          <p:nvPr/>
        </p:nvSpPr>
        <p:spPr>
          <a:xfrm>
            <a:off x="9778320" y="3440520"/>
            <a:ext cx="1720440" cy="5166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400" b="0" strike="noStrike" spc="-1">
                <a:solidFill>
                  <a:srgbClr val="000000"/>
                </a:solidFill>
                <a:latin typeface="Calibri"/>
              </a:rPr>
              <a:t>Observation of very rare H → μμ decay </a:t>
            </a:r>
            <a:endParaRPr lang="en-US" sz="1400" b="0" strike="noStrike" spc="-1">
              <a:latin typeface="Arial"/>
            </a:endParaRPr>
          </a:p>
        </p:txBody>
      </p:sp>
      <p:sp>
        <p:nvSpPr>
          <p:cNvPr id="415" name="Прямоугольник 8"/>
          <p:cNvSpPr/>
          <p:nvPr/>
        </p:nvSpPr>
        <p:spPr>
          <a:xfrm>
            <a:off x="231480" y="582120"/>
            <a:ext cx="5425200" cy="33372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600" b="0" strike="noStrike" spc="-1">
                <a:solidFill>
                  <a:srgbClr val="C00000"/>
                </a:solidFill>
                <a:latin typeface="Calibri"/>
              </a:rPr>
              <a:t>Study of associated production of Higgs and W/Z boson (H→bb)</a:t>
            </a:r>
            <a:endParaRPr lang="en-US" sz="1600" b="0" strike="noStrike" spc="-1">
              <a:latin typeface="Arial"/>
            </a:endParaRPr>
          </a:p>
        </p:txBody>
      </p:sp>
      <p:pic>
        <p:nvPicPr>
          <p:cNvPr id="416" name="Picture 7"/>
          <p:cNvPicPr/>
          <p:nvPr/>
        </p:nvPicPr>
        <p:blipFill>
          <a:blip r:embed="rId6"/>
          <a:stretch/>
        </p:blipFill>
        <p:spPr>
          <a:xfrm>
            <a:off x="100080" y="4471920"/>
            <a:ext cx="2536560" cy="2310840"/>
          </a:xfrm>
          <a:prstGeom prst="rect">
            <a:avLst/>
          </a:prstGeom>
          <a:ln w="0">
            <a:noFill/>
          </a:ln>
        </p:spPr>
      </p:pic>
      <p:pic>
        <p:nvPicPr>
          <p:cNvPr id="417" name="Picture 8"/>
          <p:cNvPicPr/>
          <p:nvPr/>
        </p:nvPicPr>
        <p:blipFill>
          <a:blip r:embed="rId7"/>
          <a:stretch/>
        </p:blipFill>
        <p:spPr>
          <a:xfrm>
            <a:off x="2637000" y="4716720"/>
            <a:ext cx="2414520" cy="2108520"/>
          </a:xfrm>
          <a:prstGeom prst="rect">
            <a:avLst/>
          </a:prstGeom>
          <a:ln w="0">
            <a:noFill/>
          </a:ln>
        </p:spPr>
      </p:pic>
      <p:sp>
        <p:nvSpPr>
          <p:cNvPr id="418" name="TextBox 12"/>
          <p:cNvSpPr/>
          <p:nvPr/>
        </p:nvSpPr>
        <p:spPr>
          <a:xfrm>
            <a:off x="195840" y="4136040"/>
            <a:ext cx="497772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0000"/>
                </a:solidFill>
                <a:latin typeface="Calibri"/>
              </a:rPr>
              <a:t>                     </a:t>
            </a:r>
            <a:r>
              <a:rPr lang="en-US" sz="1800" b="0" strike="noStrike" spc="-1">
                <a:solidFill>
                  <a:srgbClr val="C00000"/>
                </a:solidFill>
                <a:latin typeface="Calibri"/>
              </a:rPr>
              <a:t>Kaon femtoscopy (K</a:t>
            </a:r>
            <a:r>
              <a:rPr lang="en-US" sz="1800" b="0" strike="noStrike" spc="-1" baseline="30000">
                <a:solidFill>
                  <a:srgbClr val="C00000"/>
                </a:solidFill>
                <a:latin typeface="Calibri"/>
              </a:rPr>
              <a:t>+</a:t>
            </a:r>
            <a:r>
              <a:rPr lang="en-US" sz="1800" b="0" strike="noStrike" spc="-1">
                <a:solidFill>
                  <a:srgbClr val="C00000"/>
                </a:solidFill>
                <a:latin typeface="Calibri"/>
              </a:rPr>
              <a:t>K</a:t>
            </a:r>
            <a:r>
              <a:rPr lang="en-US" sz="1800" b="0" strike="noStrike" spc="-1" baseline="30000">
                <a:solidFill>
                  <a:srgbClr val="C00000"/>
                </a:solidFill>
                <a:latin typeface="Calibri"/>
              </a:rPr>
              <a:t>- </a:t>
            </a:r>
            <a:r>
              <a:rPr lang="en-US" sz="1800" b="0" strike="noStrike" spc="-1">
                <a:solidFill>
                  <a:srgbClr val="C00000"/>
                </a:solidFill>
                <a:latin typeface="Calibri"/>
              </a:rPr>
              <a:t>pairs)   </a:t>
            </a:r>
            <a:endParaRPr lang="en-US" sz="1800" b="0" strike="noStrike" spc="-1">
              <a:latin typeface="Arial"/>
            </a:endParaRPr>
          </a:p>
        </p:txBody>
      </p:sp>
      <p:sp>
        <p:nvSpPr>
          <p:cNvPr id="419" name="TextBox 13"/>
          <p:cNvSpPr/>
          <p:nvPr/>
        </p:nvSpPr>
        <p:spPr>
          <a:xfrm>
            <a:off x="5173920" y="5040360"/>
            <a:ext cx="6650640" cy="16398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a:solidFill>
                  <a:srgbClr val="000000"/>
                </a:solidFill>
                <a:latin typeface="Calibri"/>
              </a:rPr>
              <a:t>Final results are obtained for femtoscopic correlation analysis of nonidentical K+K- pairs in Pb-Pb collisions at 2.76 TeV (per nucleon pair). The kaon emitting source radii were compared to Correlation Function (CF) predicted by Final State Interaction (FSI) model (R.Lednicky and V.Lyuboshitz). Masses and widths of f</a:t>
            </a:r>
            <a:r>
              <a:rPr lang="en-US" sz="1400" b="0" strike="noStrike" spc="-1" baseline="-25000">
                <a:solidFill>
                  <a:srgbClr val="000000"/>
                </a:solidFill>
                <a:latin typeface="Calibri"/>
              </a:rPr>
              <a:t>0</a:t>
            </a:r>
            <a:r>
              <a:rPr lang="en-US" sz="1400" b="0" strike="noStrike" spc="-1">
                <a:solidFill>
                  <a:srgbClr val="000000"/>
                </a:solidFill>
                <a:latin typeface="Calibri"/>
              </a:rPr>
              <a:t>, a</a:t>
            </a:r>
            <a:r>
              <a:rPr lang="en-US" sz="1400" b="0" strike="noStrike" spc="-1" baseline="-25000">
                <a:solidFill>
                  <a:srgbClr val="000000"/>
                </a:solidFill>
                <a:latin typeface="Calibri"/>
              </a:rPr>
              <a:t>0 </a:t>
            </a:r>
            <a:r>
              <a:rPr lang="en-US" sz="1400" b="0" strike="noStrike" spc="-1">
                <a:solidFill>
                  <a:srgbClr val="000000"/>
                </a:solidFill>
                <a:latin typeface="Calibri"/>
              </a:rPr>
              <a:t>and φ mesons obtained from the fit are close the ones from the PDG. The kaon emitting source radii (R</a:t>
            </a:r>
            <a:r>
              <a:rPr lang="en-US" sz="1400" b="0" strike="noStrike" spc="-1" baseline="-25000">
                <a:solidFill>
                  <a:srgbClr val="000000"/>
                </a:solidFill>
                <a:latin typeface="Calibri"/>
              </a:rPr>
              <a:t>inv</a:t>
            </a:r>
            <a:r>
              <a:rPr lang="en-US" sz="1400" b="0" strike="noStrike" spc="-1">
                <a:solidFill>
                  <a:srgbClr val="000000"/>
                </a:solidFill>
                <a:latin typeface="Calibri"/>
              </a:rPr>
              <a:t>) versus transverse pair momentum correspond the ones obtained in the analysis of identical charged kaons</a:t>
            </a:r>
            <a:endParaRPr lang="en-US" sz="1400" b="0" strike="noStrike" spc="-1">
              <a:latin typeface="Arial"/>
            </a:endParaRPr>
          </a:p>
        </p:txBody>
      </p:sp>
      <p:sp>
        <p:nvSpPr>
          <p:cNvPr id="420" name="TextBox 14"/>
          <p:cNvSpPr/>
          <p:nvPr/>
        </p:nvSpPr>
        <p:spPr>
          <a:xfrm>
            <a:off x="5177880" y="4671000"/>
            <a:ext cx="7084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Calibri"/>
              </a:rPr>
              <a:t>ALICE</a:t>
            </a:r>
            <a:endParaRPr lang="en-US" sz="1800" b="0" strike="noStrike" spc="-1">
              <a:latin typeface="Arial"/>
            </a:endParaRPr>
          </a:p>
        </p:txBody>
      </p:sp>
      <p:sp>
        <p:nvSpPr>
          <p:cNvPr id="421" name="TextBox 15"/>
          <p:cNvSpPr/>
          <p:nvPr/>
        </p:nvSpPr>
        <p:spPr>
          <a:xfrm>
            <a:off x="9041040" y="3117600"/>
            <a:ext cx="73656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0000"/>
                </a:solidFill>
                <a:latin typeface="Calibri"/>
              </a:rPr>
              <a:t>CMS</a:t>
            </a:r>
            <a:endParaRPr lang="en-US" sz="1800" b="0" strike="noStrike" spc="-1">
              <a:latin typeface="Arial"/>
            </a:endParaRPr>
          </a:p>
        </p:txBody>
      </p:sp>
      <p:sp>
        <p:nvSpPr>
          <p:cNvPr id="422" name="TextBox 16"/>
          <p:cNvSpPr/>
          <p:nvPr/>
        </p:nvSpPr>
        <p:spPr>
          <a:xfrm>
            <a:off x="77040" y="2937600"/>
            <a:ext cx="7570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Calibri"/>
              </a:rPr>
              <a:t>ATLAS</a:t>
            </a:r>
            <a:endParaRPr lang="en-US" sz="1800" b="0" strike="noStrike" spc="-1">
              <a:latin typeface="Arial"/>
            </a:endParaRPr>
          </a:p>
        </p:txBody>
      </p:sp>
    </p:spTree>
    <p:extLst>
      <p:ext uri="{BB962C8B-B14F-4D97-AF65-F5344CB8AC3E}">
        <p14:creationId xmlns:p14="http://schemas.microsoft.com/office/powerpoint/2010/main" val="101701025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Прямая соединительная линия 38"/>
          <p:cNvSpPr/>
          <p:nvPr/>
        </p:nvSpPr>
        <p:spPr>
          <a:xfrm flipH="1" flipV="1">
            <a:off x="1988280" y="3886200"/>
            <a:ext cx="297720" cy="457200"/>
          </a:xfrm>
          <a:prstGeom prst="line">
            <a:avLst/>
          </a:prstGeom>
          <a:ln>
            <a:solidFill>
              <a:srgbClr val="000000"/>
            </a:solidFill>
          </a:ln>
        </p:spPr>
        <p:style>
          <a:lnRef idx="1">
            <a:schemeClr val="dk1"/>
          </a:lnRef>
          <a:fillRef idx="0">
            <a:schemeClr val="dk1"/>
          </a:fillRef>
          <a:effectRef idx="0">
            <a:schemeClr val="dk1"/>
          </a:effectRef>
          <a:fontRef idx="minor"/>
        </p:style>
      </p:sp>
      <p:sp>
        <p:nvSpPr>
          <p:cNvPr id="43" name="Прямая соединительная линия 41"/>
          <p:cNvSpPr/>
          <p:nvPr/>
        </p:nvSpPr>
        <p:spPr>
          <a:xfrm flipH="1">
            <a:off x="685800" y="3858480"/>
            <a:ext cx="228600" cy="484920"/>
          </a:xfrm>
          <a:prstGeom prst="line">
            <a:avLst/>
          </a:prstGeom>
          <a:ln>
            <a:solidFill>
              <a:srgbClr val="000000"/>
            </a:solidFill>
          </a:ln>
        </p:spPr>
        <p:style>
          <a:lnRef idx="1">
            <a:schemeClr val="dk1"/>
          </a:lnRef>
          <a:fillRef idx="0">
            <a:schemeClr val="dk1"/>
          </a:fillRef>
          <a:effectRef idx="0">
            <a:schemeClr val="dk1"/>
          </a:effectRef>
          <a:fontRef idx="minor"/>
        </p:style>
      </p:sp>
      <p:sp>
        <p:nvSpPr>
          <p:cNvPr id="44" name="Прямая соединительная линия 13"/>
          <p:cNvSpPr/>
          <p:nvPr/>
        </p:nvSpPr>
        <p:spPr>
          <a:xfrm flipV="1">
            <a:off x="2139480" y="2575800"/>
            <a:ext cx="184680" cy="255960"/>
          </a:xfrm>
          <a:prstGeom prst="line">
            <a:avLst/>
          </a:prstGeom>
          <a:ln>
            <a:solidFill>
              <a:srgbClr val="000000"/>
            </a:solidFill>
          </a:ln>
        </p:spPr>
        <p:style>
          <a:lnRef idx="1">
            <a:schemeClr val="accent1"/>
          </a:lnRef>
          <a:fillRef idx="0">
            <a:schemeClr val="accent1"/>
          </a:fillRef>
          <a:effectRef idx="0">
            <a:schemeClr val="accent1"/>
          </a:effectRef>
          <a:fontRef idx="minor"/>
        </p:style>
      </p:sp>
      <p:sp>
        <p:nvSpPr>
          <p:cNvPr id="45" name="Прямая соединительная линия 15"/>
          <p:cNvSpPr/>
          <p:nvPr/>
        </p:nvSpPr>
        <p:spPr>
          <a:xfrm flipH="1" flipV="1">
            <a:off x="869760" y="2575800"/>
            <a:ext cx="252000" cy="255960"/>
          </a:xfrm>
          <a:prstGeom prst="line">
            <a:avLst/>
          </a:prstGeom>
          <a:ln>
            <a:solidFill>
              <a:srgbClr val="000000"/>
            </a:solidFill>
          </a:ln>
        </p:spPr>
        <p:style>
          <a:lnRef idx="1">
            <a:schemeClr val="dk1"/>
          </a:lnRef>
          <a:fillRef idx="0">
            <a:schemeClr val="dk1"/>
          </a:fillRef>
          <a:effectRef idx="0">
            <a:schemeClr val="dk1"/>
          </a:effectRef>
          <a:fontRef idx="minor"/>
        </p:style>
      </p:sp>
      <p:sp>
        <p:nvSpPr>
          <p:cNvPr id="46" name="Прямоугольник 256"/>
          <p:cNvSpPr/>
          <p:nvPr/>
        </p:nvSpPr>
        <p:spPr>
          <a:xfrm>
            <a:off x="3148560" y="613440"/>
            <a:ext cx="6408720" cy="6132960"/>
          </a:xfrm>
          <a:prstGeom prst="rect">
            <a:avLst/>
          </a:prstGeom>
          <a:gradFill rotWithShape="0">
            <a:gsLst>
              <a:gs pos="0">
                <a:srgbClr val="F2FCF8"/>
              </a:gs>
              <a:gs pos="100000">
                <a:srgbClr val="89E8C4"/>
              </a:gs>
            </a:gsLst>
            <a:lin ang="5400000"/>
          </a:gradFill>
          <a:ln w="19050">
            <a:solidFill>
              <a:srgbClr val="8439BD"/>
            </a:solidFill>
            <a:prstDash val="sysDash"/>
          </a:ln>
        </p:spPr>
        <p:style>
          <a:lnRef idx="2">
            <a:schemeClr val="accent4"/>
          </a:lnRef>
          <a:fillRef idx="1">
            <a:schemeClr val="lt1"/>
          </a:fillRef>
          <a:effectRef idx="0">
            <a:schemeClr val="accent4"/>
          </a:effectRef>
          <a:fontRef idx="minor"/>
        </p:style>
      </p:sp>
      <p:sp>
        <p:nvSpPr>
          <p:cNvPr id="47" name="Прямая соединительная линия 22"/>
          <p:cNvSpPr/>
          <p:nvPr/>
        </p:nvSpPr>
        <p:spPr>
          <a:xfrm flipV="1">
            <a:off x="6929640" y="3053160"/>
            <a:ext cx="1126800" cy="21312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48" name="Прямая соединительная линия 25"/>
          <p:cNvSpPr/>
          <p:nvPr/>
        </p:nvSpPr>
        <p:spPr>
          <a:xfrm flipH="1" flipV="1">
            <a:off x="4477680" y="1956960"/>
            <a:ext cx="472320" cy="86076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49" name="Прямая соединительная линия 27"/>
          <p:cNvSpPr/>
          <p:nvPr/>
        </p:nvSpPr>
        <p:spPr>
          <a:xfrm flipV="1">
            <a:off x="5919480" y="2022120"/>
            <a:ext cx="173520" cy="50832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50" name="Прямая соединительная линия 29"/>
          <p:cNvSpPr/>
          <p:nvPr/>
        </p:nvSpPr>
        <p:spPr>
          <a:xfrm flipV="1">
            <a:off x="6316920" y="1861920"/>
            <a:ext cx="1531800" cy="109368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51" name="Прямая соединительная линия 31"/>
          <p:cNvSpPr/>
          <p:nvPr/>
        </p:nvSpPr>
        <p:spPr>
          <a:xfrm flipH="1" flipV="1">
            <a:off x="2350080" y="3429000"/>
            <a:ext cx="2242440" cy="11196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52" name="Прямая соединительная линия 33"/>
          <p:cNvSpPr/>
          <p:nvPr/>
        </p:nvSpPr>
        <p:spPr>
          <a:xfrm>
            <a:off x="6419520" y="4588200"/>
            <a:ext cx="1681920" cy="92376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53" name="Прямая соединительная линия 35"/>
          <p:cNvSpPr/>
          <p:nvPr/>
        </p:nvSpPr>
        <p:spPr>
          <a:xfrm>
            <a:off x="5777280" y="4815000"/>
            <a:ext cx="376920" cy="61344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54" name="PlaceHolder 1"/>
          <p:cNvSpPr>
            <a:spLocks noGrp="1"/>
          </p:cNvSpPr>
          <p:nvPr>
            <p:ph/>
          </p:nvPr>
        </p:nvSpPr>
        <p:spPr>
          <a:xfrm>
            <a:off x="391680" y="171360"/>
            <a:ext cx="11606400" cy="366840"/>
          </a:xfrm>
          <a:prstGeom prst="rect">
            <a:avLst/>
          </a:prstGeom>
          <a:gradFill rotWithShape="0">
            <a:gsLst>
              <a:gs pos="0">
                <a:srgbClr val="647BE9"/>
              </a:gs>
              <a:gs pos="100000">
                <a:srgbClr val="4063EC"/>
              </a:gs>
            </a:gsLst>
            <a:lin ang="5400000"/>
          </a:gradFill>
          <a:ln w="6480">
            <a:solidFill>
              <a:srgbClr val="4868E5"/>
            </a:solidFill>
            <a:miter/>
          </a:ln>
          <a:effectLst>
            <a:outerShdw blurRad="44280" dist="28080" dir="5400000" rotWithShape="0">
              <a:srgbClr val="000000">
                <a:alpha val="32000"/>
              </a:srgbClr>
            </a:outerShdw>
          </a:effectLst>
        </p:spPr>
        <p:txBody>
          <a:bodyPr lIns="90000" tIns="45000" rIns="90000" bIns="45000" anchor="t">
            <a:normAutofit/>
          </a:bodyPr>
          <a:lstStyle/>
          <a:p>
            <a:pPr algn="ctr">
              <a:lnSpc>
                <a:spcPct val="90000"/>
              </a:lnSpc>
              <a:spcBef>
                <a:spcPts val="901"/>
              </a:spcBef>
              <a:buNone/>
              <a:tabLst>
                <a:tab pos="0" algn="l"/>
              </a:tabLst>
            </a:pPr>
            <a:r>
              <a:rPr lang="en-US" sz="2000" b="1" strike="noStrike" spc="-1">
                <a:solidFill>
                  <a:srgbClr val="FFFFFF"/>
                </a:solidFill>
                <a:latin typeface="Times New Roman"/>
              </a:rPr>
              <a:t>TOPICAL PLAN</a:t>
            </a:r>
            <a:r>
              <a:rPr lang="ru-RU" sz="2000" b="1" strike="noStrike" spc="-1">
                <a:solidFill>
                  <a:srgbClr val="FFFFFF"/>
                </a:solidFill>
                <a:latin typeface="Times New Roman"/>
              </a:rPr>
              <a:t> </a:t>
            </a:r>
            <a:r>
              <a:rPr lang="en-US" sz="2000" b="1" strike="noStrike" spc="-1">
                <a:solidFill>
                  <a:srgbClr val="FFFFFF"/>
                </a:solidFill>
                <a:latin typeface="Times New Roman"/>
              </a:rPr>
              <a:t>for JINR Research and International Cooperation </a:t>
            </a:r>
            <a:r>
              <a:rPr lang="en-US" sz="2000" b="1" i="1" strike="noStrike" spc="-1">
                <a:solidFill>
                  <a:srgbClr val="FFFFFF"/>
                </a:solidFill>
                <a:latin typeface="Times New Roman"/>
              </a:rPr>
              <a:t>Structure</a:t>
            </a:r>
            <a:endParaRPr lang="en-US" sz="2000" b="0" strike="noStrike" spc="-1">
              <a:latin typeface="Arial"/>
            </a:endParaRPr>
          </a:p>
        </p:txBody>
      </p:sp>
      <p:sp>
        <p:nvSpPr>
          <p:cNvPr id="55" name="Овал 146"/>
          <p:cNvSpPr/>
          <p:nvPr/>
        </p:nvSpPr>
        <p:spPr>
          <a:xfrm>
            <a:off x="685800" y="2514600"/>
            <a:ext cx="1663920" cy="1556280"/>
          </a:xfrm>
          <a:prstGeom prst="ellipse">
            <a:avLst/>
          </a:prstGeom>
          <a:solidFill>
            <a:schemeClr val="accent1">
              <a:lumMod val="40000"/>
              <a:lumOff val="60000"/>
            </a:schemeClr>
          </a:solidFill>
          <a:ln w="28575" cap="rnd">
            <a:solidFill>
              <a:srgbClr val="FF0000"/>
            </a:solid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629"/>
              </a:spcAft>
              <a:buNone/>
            </a:pPr>
            <a:r>
              <a:rPr lang="en-US" sz="1800" b="1" strike="noStrike" spc="-1">
                <a:solidFill>
                  <a:srgbClr val="000000"/>
                </a:solidFill>
                <a:latin typeface="Times New Roman"/>
                <a:ea typeface="DejaVu Sans"/>
              </a:rPr>
              <a:t>I</a:t>
            </a:r>
            <a:endParaRPr lang="en-US" sz="1800" b="0" strike="noStrike" spc="-1">
              <a:latin typeface="Arial"/>
            </a:endParaRPr>
          </a:p>
          <a:p>
            <a:pPr algn="ctr">
              <a:lnSpc>
                <a:spcPct val="90000"/>
              </a:lnSpc>
              <a:spcAft>
                <a:spcPts val="629"/>
              </a:spcAft>
              <a:buNone/>
            </a:pPr>
            <a:r>
              <a:rPr lang="en-US" sz="1400" b="1" strike="noStrike" spc="-1">
                <a:solidFill>
                  <a:srgbClr val="000000"/>
                </a:solidFill>
                <a:latin typeface="Times New Roman"/>
                <a:ea typeface="DejaVu Sans"/>
              </a:rPr>
              <a:t>Basic scientific  infrastructure projects</a:t>
            </a:r>
            <a:endParaRPr lang="en-US" sz="1400" b="0" strike="noStrike" spc="-1">
              <a:latin typeface="Arial"/>
            </a:endParaRPr>
          </a:p>
        </p:txBody>
      </p:sp>
      <p:sp>
        <p:nvSpPr>
          <p:cNvPr id="56" name="Овал 149"/>
          <p:cNvSpPr/>
          <p:nvPr/>
        </p:nvSpPr>
        <p:spPr>
          <a:xfrm>
            <a:off x="3364560" y="824400"/>
            <a:ext cx="1395720" cy="1273680"/>
          </a:xfrm>
          <a:prstGeom prst="ellipse">
            <a:avLst/>
          </a:prstGeom>
          <a:solidFill>
            <a:schemeClr val="accent2">
              <a:lumMod val="40000"/>
              <a:lumOff val="60000"/>
            </a:schemeClr>
          </a:solidFill>
          <a:ln w="28575">
            <a:no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629"/>
              </a:spcAft>
              <a:buNone/>
            </a:pPr>
            <a:r>
              <a:rPr lang="en-US" sz="1800" b="1" strike="noStrike" spc="-1">
                <a:solidFill>
                  <a:srgbClr val="000000"/>
                </a:solidFill>
                <a:latin typeface="Times New Roman"/>
                <a:ea typeface="DejaVu Sans"/>
              </a:rPr>
              <a:t>II </a:t>
            </a:r>
            <a:r>
              <a:rPr lang="en-US" sz="1400" b="1" strike="noStrike" spc="-1">
                <a:solidFill>
                  <a:srgbClr val="000000"/>
                </a:solidFill>
                <a:latin typeface="Times New Roman"/>
                <a:ea typeface="DejaVu Sans"/>
              </a:rPr>
              <a:t>Theoretical Physics</a:t>
            </a:r>
            <a:endParaRPr lang="en-US" sz="1400" b="0" strike="noStrike" spc="-1">
              <a:latin typeface="Arial"/>
            </a:endParaRPr>
          </a:p>
        </p:txBody>
      </p:sp>
      <p:sp>
        <p:nvSpPr>
          <p:cNvPr id="57" name="Овал 143"/>
          <p:cNvSpPr/>
          <p:nvPr/>
        </p:nvSpPr>
        <p:spPr>
          <a:xfrm>
            <a:off x="7927560" y="5337720"/>
            <a:ext cx="1188000" cy="1188000"/>
          </a:xfrm>
          <a:prstGeom prst="ellipse">
            <a:avLst/>
          </a:prstGeom>
          <a:solidFill>
            <a:schemeClr val="accent4">
              <a:lumMod val="40000"/>
              <a:lumOff val="60000"/>
            </a:schemeClr>
          </a:solidFill>
          <a:ln w="28575" cap="rnd">
            <a:solidFill>
              <a:srgbClr val="FF0000"/>
            </a:solid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629"/>
              </a:spcAft>
              <a:buNone/>
            </a:pPr>
            <a:r>
              <a:rPr lang="en-US" sz="1400" b="1" strike="noStrike" spc="-1">
                <a:solidFill>
                  <a:srgbClr val="000000"/>
                </a:solidFill>
                <a:latin typeface="Times New Roman"/>
                <a:ea typeface="DejaVu Sans"/>
              </a:rPr>
              <a:t>VI</a:t>
            </a:r>
            <a:endParaRPr lang="en-US" sz="1400" b="0" strike="noStrike" spc="-1">
              <a:latin typeface="Arial"/>
            </a:endParaRPr>
          </a:p>
          <a:p>
            <a:pPr algn="ctr">
              <a:lnSpc>
                <a:spcPct val="90000"/>
              </a:lnSpc>
              <a:spcAft>
                <a:spcPts val="629"/>
              </a:spcAft>
              <a:buNone/>
            </a:pPr>
            <a:r>
              <a:rPr lang="en-US" sz="1400" b="1" strike="noStrike" spc="-1">
                <a:solidFill>
                  <a:srgbClr val="000000"/>
                </a:solidFill>
                <a:latin typeface="Times New Roman"/>
                <a:ea typeface="DejaVu Sans"/>
              </a:rPr>
              <a:t>Life Sciences</a:t>
            </a:r>
            <a:endParaRPr lang="en-US" sz="1400" b="0" strike="noStrike" spc="-1">
              <a:latin typeface="Arial"/>
            </a:endParaRPr>
          </a:p>
        </p:txBody>
      </p:sp>
      <p:sp>
        <p:nvSpPr>
          <p:cNvPr id="58" name="Овал 17"/>
          <p:cNvSpPr/>
          <p:nvPr/>
        </p:nvSpPr>
        <p:spPr>
          <a:xfrm>
            <a:off x="4607280" y="2475360"/>
            <a:ext cx="2339280" cy="2339280"/>
          </a:xfrm>
          <a:prstGeom prst="ellipse">
            <a:avLst/>
          </a:prstGeom>
          <a:solidFill>
            <a:schemeClr val="bg1"/>
          </a:solidFill>
          <a:ln w="28575">
            <a:noFill/>
          </a:ln>
          <a:effectLst>
            <a:outerShdw blurRad="44280" dist="2808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balanced" dir="t">
                <a:rot lat="0" lon="0" rev="8700000"/>
              </a:lightRig>
            </a:scene3d>
            <a:sp3d>
              <a:bevelT w="190500" h="38100"/>
            </a:sp3d>
          </a:bodyPr>
          <a:lstStyle/>
          <a:p>
            <a:pPr algn="ctr">
              <a:lnSpc>
                <a:spcPct val="90000"/>
              </a:lnSpc>
              <a:spcAft>
                <a:spcPts val="839"/>
              </a:spcAft>
              <a:buNone/>
            </a:pPr>
            <a:r>
              <a:rPr lang="en-US" sz="2400" b="1" strike="noStrike" spc="-1">
                <a:solidFill>
                  <a:srgbClr val="000000"/>
                </a:solidFill>
                <a:latin typeface="Times New Roman"/>
                <a:ea typeface="DejaVu Sans"/>
              </a:rPr>
              <a:t>Topical Plan</a:t>
            </a:r>
            <a:endParaRPr lang="en-US" sz="2400" b="0" strike="noStrike" spc="-1">
              <a:latin typeface="Arial"/>
            </a:endParaRPr>
          </a:p>
        </p:txBody>
      </p:sp>
      <p:sp>
        <p:nvSpPr>
          <p:cNvPr id="59" name="Овал 152"/>
          <p:cNvSpPr/>
          <p:nvPr/>
        </p:nvSpPr>
        <p:spPr>
          <a:xfrm>
            <a:off x="5553360" y="847440"/>
            <a:ext cx="1328040" cy="1215360"/>
          </a:xfrm>
          <a:prstGeom prst="ellipse">
            <a:avLst/>
          </a:prstGeom>
          <a:solidFill>
            <a:srgbClr val="FFC000"/>
          </a:solidFill>
          <a:ln w="28575">
            <a:no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561"/>
              </a:spcAft>
              <a:buNone/>
            </a:pPr>
            <a:r>
              <a:rPr lang="en-US" sz="1400" b="1" strike="noStrike" spc="-1" dirty="0">
                <a:solidFill>
                  <a:srgbClr val="000000"/>
                </a:solidFill>
                <a:latin typeface="Times New Roman"/>
                <a:ea typeface="DejaVu Sans"/>
              </a:rPr>
              <a:t>III </a:t>
            </a:r>
            <a:r>
              <a:rPr lang="en-US" sz="1600" b="1" strike="noStrike" spc="-1" dirty="0">
                <a:solidFill>
                  <a:srgbClr val="000000"/>
                </a:solidFill>
                <a:latin typeface="Times New Roman"/>
                <a:ea typeface="DejaVu Sans"/>
              </a:rPr>
              <a:t>Particle</a:t>
            </a:r>
            <a:r>
              <a:rPr lang="en-US" sz="1400" b="1" strike="noStrike" spc="-1" dirty="0">
                <a:solidFill>
                  <a:srgbClr val="000000"/>
                </a:solidFill>
                <a:latin typeface="Times New Roman"/>
                <a:ea typeface="DejaVu Sans"/>
              </a:rPr>
              <a:t> </a:t>
            </a:r>
            <a:r>
              <a:rPr lang="en-US" sz="1600" b="1" strike="noStrike" spc="-1" dirty="0">
                <a:solidFill>
                  <a:srgbClr val="000000"/>
                </a:solidFill>
                <a:latin typeface="Times New Roman"/>
                <a:ea typeface="DejaVu Sans"/>
              </a:rPr>
              <a:t>Physics</a:t>
            </a:r>
            <a:endParaRPr lang="en-US" sz="1600" b="0" strike="noStrike" spc="-1" dirty="0">
              <a:latin typeface="Arial"/>
            </a:endParaRPr>
          </a:p>
          <a:p>
            <a:pPr algn="ctr">
              <a:lnSpc>
                <a:spcPct val="90000"/>
              </a:lnSpc>
              <a:spcAft>
                <a:spcPts val="281"/>
              </a:spcAft>
              <a:buNone/>
            </a:pPr>
            <a:endParaRPr lang="en-US" sz="1600" b="0" strike="noStrike" spc="-1" dirty="0">
              <a:latin typeface="Arial"/>
            </a:endParaRPr>
          </a:p>
        </p:txBody>
      </p:sp>
      <p:sp>
        <p:nvSpPr>
          <p:cNvPr id="60" name="Овал 158"/>
          <p:cNvSpPr/>
          <p:nvPr/>
        </p:nvSpPr>
        <p:spPr>
          <a:xfrm>
            <a:off x="5486400" y="5153400"/>
            <a:ext cx="1534320" cy="1449000"/>
          </a:xfrm>
          <a:prstGeom prst="ellipse">
            <a:avLst/>
          </a:prstGeom>
          <a:solidFill>
            <a:schemeClr val="accent5">
              <a:lumMod val="40000"/>
              <a:lumOff val="60000"/>
            </a:schemeClr>
          </a:solidFill>
          <a:ln w="28575" cap="rnd">
            <a:solidFill>
              <a:srgbClr val="FF0000"/>
            </a:solid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524"/>
              </a:spcAft>
              <a:buNone/>
            </a:pPr>
            <a:r>
              <a:rPr lang="en-US" sz="1500" b="1" strike="noStrike" spc="-1">
                <a:solidFill>
                  <a:srgbClr val="000000"/>
                </a:solidFill>
                <a:latin typeface="Times New Roman"/>
                <a:ea typeface="DejaVu Sans"/>
              </a:rPr>
              <a:t>VII </a:t>
            </a:r>
            <a:r>
              <a:rPr lang="en-US" sz="1400" b="1" strike="noStrike" spc="-1">
                <a:solidFill>
                  <a:srgbClr val="000000"/>
                </a:solidFill>
                <a:latin typeface="Times New Roman"/>
                <a:ea typeface="DejaVu Sans"/>
              </a:rPr>
              <a:t>Information</a:t>
            </a:r>
            <a:r>
              <a:rPr lang="en-US" sz="1500" b="0" strike="noStrike" spc="-1">
                <a:solidFill>
                  <a:srgbClr val="000000"/>
                </a:solidFill>
                <a:latin typeface="Times New Roman"/>
                <a:ea typeface="DejaVu Sans"/>
              </a:rPr>
              <a:t> </a:t>
            </a:r>
            <a:r>
              <a:rPr lang="en-US" sz="1500" b="1" strike="noStrike" spc="-1">
                <a:solidFill>
                  <a:srgbClr val="000000"/>
                </a:solidFill>
                <a:latin typeface="Times New Roman"/>
                <a:ea typeface="DejaVu Sans"/>
              </a:rPr>
              <a:t>Technology</a:t>
            </a:r>
            <a:endParaRPr lang="en-US" sz="1500" b="0" strike="noStrike" spc="-1">
              <a:latin typeface="Arial"/>
            </a:endParaRPr>
          </a:p>
        </p:txBody>
      </p:sp>
      <p:sp>
        <p:nvSpPr>
          <p:cNvPr id="61" name="Овал 49"/>
          <p:cNvSpPr/>
          <p:nvPr/>
        </p:nvSpPr>
        <p:spPr>
          <a:xfrm>
            <a:off x="7674840" y="847440"/>
            <a:ext cx="1188000" cy="1188000"/>
          </a:xfrm>
          <a:prstGeom prst="ellipse">
            <a:avLst/>
          </a:prstGeom>
          <a:solidFill>
            <a:srgbClr val="92D050"/>
          </a:solidFill>
          <a:ln w="28575">
            <a:no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629"/>
              </a:spcAft>
              <a:buNone/>
            </a:pPr>
            <a:r>
              <a:rPr lang="en-US" sz="1400" b="1" strike="noStrike" spc="-1">
                <a:solidFill>
                  <a:srgbClr val="000000"/>
                </a:solidFill>
                <a:latin typeface="Times New Roman"/>
                <a:ea typeface="DejaVu Sans"/>
              </a:rPr>
              <a:t>IV Nuclear Physics </a:t>
            </a:r>
            <a:endParaRPr lang="en-US" sz="1400" b="0" strike="noStrike" spc="-1">
              <a:latin typeface="Arial"/>
            </a:endParaRPr>
          </a:p>
          <a:p>
            <a:pPr algn="ctr">
              <a:lnSpc>
                <a:spcPct val="90000"/>
              </a:lnSpc>
              <a:spcAft>
                <a:spcPts val="281"/>
              </a:spcAft>
              <a:buNone/>
            </a:pPr>
            <a:endParaRPr lang="en-US" sz="1400" b="0" strike="noStrike" spc="-1">
              <a:latin typeface="Arial"/>
            </a:endParaRPr>
          </a:p>
        </p:txBody>
      </p:sp>
      <p:sp>
        <p:nvSpPr>
          <p:cNvPr id="62" name="Овал 18"/>
          <p:cNvSpPr/>
          <p:nvPr/>
        </p:nvSpPr>
        <p:spPr>
          <a:xfrm>
            <a:off x="8056440" y="2399760"/>
            <a:ext cx="1279440" cy="1306080"/>
          </a:xfrm>
          <a:prstGeom prst="ellipse">
            <a:avLst/>
          </a:prstGeom>
          <a:solidFill>
            <a:schemeClr val="accent4">
              <a:lumMod val="20000"/>
              <a:lumOff val="80000"/>
            </a:schemeClr>
          </a:solidFill>
          <a:ln w="28575">
            <a:no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561"/>
              </a:spcAft>
              <a:buNone/>
            </a:pPr>
            <a:r>
              <a:rPr lang="en-US" sz="1600" b="1" strike="noStrike" spc="-1" dirty="0">
                <a:solidFill>
                  <a:srgbClr val="000000"/>
                </a:solidFill>
                <a:latin typeface="Times New Roman" panose="02020603050405020304" pitchFamily="18" charset="0"/>
                <a:ea typeface="DejaVu Sans"/>
                <a:cs typeface="Times New Roman" panose="02020603050405020304" pitchFamily="18" charset="0"/>
              </a:rPr>
              <a:t>V </a:t>
            </a:r>
            <a:r>
              <a:rPr lang="en-US" sz="1450" b="1" strike="noStrike" spc="-1" dirty="0">
                <a:solidFill>
                  <a:srgbClr val="000000"/>
                </a:solidFill>
                <a:latin typeface="Times New Roman" panose="02020603050405020304" pitchFamily="18" charset="0"/>
                <a:ea typeface="DejaVu Sans"/>
                <a:cs typeface="Times New Roman" panose="02020603050405020304" pitchFamily="18" charset="0"/>
              </a:rPr>
              <a:t>Condensed</a:t>
            </a:r>
            <a:r>
              <a:rPr lang="en-US" sz="1600" b="1" strike="noStrike" spc="-1" dirty="0">
                <a:solidFill>
                  <a:srgbClr val="000000"/>
                </a:solidFill>
                <a:latin typeface="Times New Roman" panose="02020603050405020304" pitchFamily="18" charset="0"/>
                <a:ea typeface="DejaVu Sans"/>
                <a:cs typeface="Times New Roman" panose="02020603050405020304" pitchFamily="18" charset="0"/>
              </a:rPr>
              <a:t> Matter Physics</a:t>
            </a:r>
            <a:endParaRPr lang="en-US" sz="1600" b="0" strike="noStrike" spc="-1" dirty="0">
              <a:latin typeface="Times New Roman" panose="02020603050405020304" pitchFamily="18" charset="0"/>
              <a:cs typeface="Times New Roman" panose="02020603050405020304" pitchFamily="18" charset="0"/>
            </a:endParaRPr>
          </a:p>
          <a:p>
            <a:pPr algn="ctr">
              <a:lnSpc>
                <a:spcPct val="90000"/>
              </a:lnSpc>
              <a:spcAft>
                <a:spcPts val="281"/>
              </a:spcAft>
              <a:buNone/>
            </a:pPr>
            <a:endParaRPr lang="en-US" sz="1600" b="0" strike="noStrike" spc="-1" dirty="0">
              <a:latin typeface="Times New Roman" panose="02020603050405020304" pitchFamily="18" charset="0"/>
              <a:cs typeface="Times New Roman" panose="02020603050405020304" pitchFamily="18" charset="0"/>
            </a:endParaRPr>
          </a:p>
        </p:txBody>
      </p:sp>
      <p:sp>
        <p:nvSpPr>
          <p:cNvPr id="63" name="Овал 19"/>
          <p:cNvSpPr/>
          <p:nvPr/>
        </p:nvSpPr>
        <p:spPr>
          <a:xfrm>
            <a:off x="203760" y="4133880"/>
            <a:ext cx="992520" cy="972360"/>
          </a:xfrm>
          <a:prstGeom prst="ellipse">
            <a:avLst/>
          </a:prstGeom>
          <a:solidFill>
            <a:schemeClr val="accent4"/>
          </a:solidFill>
          <a:ln w="28575">
            <a:noFill/>
          </a:ln>
          <a:effectLst>
            <a:glow rad="101520">
              <a:srgbClr val="00B7C5">
                <a:alpha val="40000"/>
              </a:srgbClr>
            </a:glow>
          </a:effectLst>
        </p:spPr>
        <p:style>
          <a:lnRef idx="2">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700"/>
              </a:spcAft>
              <a:buNone/>
            </a:pPr>
            <a:r>
              <a:rPr lang="en-US" sz="2000" b="1" strike="noStrike" spc="-1">
                <a:solidFill>
                  <a:srgbClr val="000000"/>
                </a:solidFill>
                <a:latin typeface="Times New Roman"/>
                <a:ea typeface="DejaVu Sans"/>
              </a:rPr>
              <a:t>NICA</a:t>
            </a:r>
            <a:endParaRPr lang="en-US" sz="2000" b="0" strike="noStrike" spc="-1">
              <a:latin typeface="Arial"/>
            </a:endParaRPr>
          </a:p>
        </p:txBody>
      </p:sp>
      <p:sp>
        <p:nvSpPr>
          <p:cNvPr id="64" name="Овал 21"/>
          <p:cNvSpPr/>
          <p:nvPr/>
        </p:nvSpPr>
        <p:spPr>
          <a:xfrm>
            <a:off x="1988280" y="4168440"/>
            <a:ext cx="1011240" cy="970200"/>
          </a:xfrm>
          <a:prstGeom prst="ellipse">
            <a:avLst/>
          </a:prstGeom>
          <a:solidFill>
            <a:schemeClr val="accent4"/>
          </a:solidFill>
          <a:ln w="28575">
            <a:noFill/>
          </a:ln>
          <a:effectLst>
            <a:glow rad="101520">
              <a:srgbClr val="00B7C5">
                <a:alpha val="40000"/>
              </a:srgbClr>
            </a:glow>
          </a:effectLst>
        </p:spPr>
        <p:style>
          <a:lnRef idx="2">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56"/>
              </a:spcAft>
              <a:buNone/>
            </a:pPr>
            <a:r>
              <a:rPr lang="en-US" sz="1300" b="1" strike="noStrike" spc="-1">
                <a:solidFill>
                  <a:srgbClr val="000000"/>
                </a:solidFill>
                <a:latin typeface="Times New Roman"/>
                <a:ea typeface="DejaVu Sans"/>
              </a:rPr>
              <a:t>BAIKAL-GVD</a:t>
            </a:r>
            <a:endParaRPr lang="en-US" sz="1300" b="0" strike="noStrike" spc="-1">
              <a:latin typeface="Arial"/>
            </a:endParaRPr>
          </a:p>
        </p:txBody>
      </p:sp>
      <p:sp>
        <p:nvSpPr>
          <p:cNvPr id="65" name="Овал 23"/>
          <p:cNvSpPr/>
          <p:nvPr/>
        </p:nvSpPr>
        <p:spPr>
          <a:xfrm>
            <a:off x="190080" y="1746000"/>
            <a:ext cx="913680" cy="913680"/>
          </a:xfrm>
          <a:prstGeom prst="ellipse">
            <a:avLst/>
          </a:prstGeom>
          <a:solidFill>
            <a:schemeClr val="accent4"/>
          </a:solidFill>
          <a:ln w="28575">
            <a:noFill/>
          </a:ln>
          <a:effectLst>
            <a:glow rad="101520">
              <a:srgbClr val="00B7C5">
                <a:alpha val="40000"/>
              </a:srgbClr>
            </a:glow>
          </a:effectLst>
        </p:spPr>
        <p:style>
          <a:lnRef idx="2">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629"/>
              </a:spcAft>
              <a:buNone/>
            </a:pPr>
            <a:r>
              <a:rPr lang="en-US" sz="1800" b="1" strike="noStrike" spc="-1">
                <a:solidFill>
                  <a:srgbClr val="000000"/>
                </a:solidFill>
                <a:latin typeface="Times New Roman"/>
                <a:ea typeface="DejaVu Sans"/>
              </a:rPr>
              <a:t>IBR-2</a:t>
            </a:r>
            <a:endParaRPr lang="en-US" sz="1800" b="0" strike="noStrike" spc="-1">
              <a:latin typeface="Arial"/>
            </a:endParaRPr>
          </a:p>
        </p:txBody>
      </p:sp>
      <p:sp>
        <p:nvSpPr>
          <p:cNvPr id="66" name="Овал 24"/>
          <p:cNvSpPr/>
          <p:nvPr/>
        </p:nvSpPr>
        <p:spPr>
          <a:xfrm>
            <a:off x="2084400" y="1713240"/>
            <a:ext cx="913680" cy="913680"/>
          </a:xfrm>
          <a:prstGeom prst="ellipse">
            <a:avLst/>
          </a:prstGeom>
          <a:solidFill>
            <a:schemeClr val="accent4"/>
          </a:solidFill>
          <a:ln w="28575">
            <a:noFill/>
          </a:ln>
          <a:effectLst>
            <a:glow rad="101520">
              <a:srgbClr val="00B7C5">
                <a:alpha val="40000"/>
              </a:srgbClr>
            </a:glow>
          </a:effectLst>
        </p:spPr>
        <p:style>
          <a:lnRef idx="2">
            <a:scrgbClr r="0" g="0" b="0"/>
          </a:lnRef>
          <a:fillRef idx="0">
            <a:scrgbClr r="0" g="0" b="0"/>
          </a:fillRef>
          <a:effectRef idx="0">
            <a:scrgbClr r="0" g="0" b="0"/>
          </a:effectRef>
          <a:fontRef idx="minor"/>
        </p:style>
        <p:txBody>
          <a:bodyPr lIns="5760" tIns="5760" rIns="5760" bIns="54000" numCol="1" spcCol="1440" anchor="ctr">
            <a:noAutofit/>
          </a:bodyPr>
          <a:lstStyle/>
          <a:p>
            <a:pPr algn="ctr">
              <a:lnSpc>
                <a:spcPct val="90000"/>
              </a:lnSpc>
              <a:spcAft>
                <a:spcPts val="490"/>
              </a:spcAft>
              <a:buNone/>
            </a:pPr>
            <a:r>
              <a:rPr lang="en-US" sz="1400" b="1" strike="noStrike" spc="-1">
                <a:solidFill>
                  <a:srgbClr val="000000"/>
                </a:solidFill>
                <a:latin typeface="Times New Roman"/>
                <a:ea typeface="DejaVu Sans"/>
              </a:rPr>
              <a:t>DRIBS-III</a:t>
            </a:r>
            <a:endParaRPr lang="en-US" sz="1400" b="0" strike="noStrike" spc="-1">
              <a:latin typeface="Arial"/>
            </a:endParaRPr>
          </a:p>
        </p:txBody>
      </p:sp>
      <p:sp>
        <p:nvSpPr>
          <p:cNvPr id="67" name="Прямая соединительная линия 245"/>
          <p:cNvSpPr/>
          <p:nvPr/>
        </p:nvSpPr>
        <p:spPr>
          <a:xfrm>
            <a:off x="6947280" y="3879360"/>
            <a:ext cx="3740040" cy="711000"/>
          </a:xfrm>
          <a:prstGeom prst="line">
            <a:avLst/>
          </a:prstGeom>
          <a:ln w="28575">
            <a:solidFill>
              <a:srgbClr val="000000"/>
            </a:solidFill>
            <a:prstDash val="sysDot"/>
          </a:ln>
        </p:spPr>
        <p:style>
          <a:lnRef idx="1">
            <a:schemeClr val="accent1"/>
          </a:lnRef>
          <a:fillRef idx="0">
            <a:schemeClr val="accent1"/>
          </a:fillRef>
          <a:effectRef idx="0">
            <a:schemeClr val="accent1"/>
          </a:effectRef>
          <a:fontRef idx="minor"/>
        </p:style>
      </p:sp>
      <p:sp>
        <p:nvSpPr>
          <p:cNvPr id="68" name="Овал 236"/>
          <p:cNvSpPr/>
          <p:nvPr/>
        </p:nvSpPr>
        <p:spPr>
          <a:xfrm>
            <a:off x="10215000" y="3778200"/>
            <a:ext cx="1800720" cy="1600200"/>
          </a:xfrm>
          <a:prstGeom prst="ellipse">
            <a:avLst/>
          </a:prstGeom>
          <a:solidFill>
            <a:srgbClr val="FFFF00"/>
          </a:solidFill>
          <a:ln w="28575" cap="rnd">
            <a:solidFill>
              <a:srgbClr val="FF0000"/>
            </a:solidFill>
          </a:ln>
          <a:effectLst>
            <a:glow rad="101520">
              <a:srgbClr val="FFFF00">
                <a:alpha val="60000"/>
              </a:srgbClr>
            </a:glow>
          </a:effectLst>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490"/>
              </a:spcAft>
              <a:buNone/>
            </a:pPr>
            <a:r>
              <a:rPr lang="en-US" sz="1400" b="1" strike="noStrike" spc="-1">
                <a:solidFill>
                  <a:srgbClr val="000000"/>
                </a:solidFill>
                <a:latin typeface="Times New Roman"/>
                <a:ea typeface="DejaVu Sans"/>
              </a:rPr>
              <a:t>IX </a:t>
            </a:r>
            <a:endParaRPr lang="en-US" sz="1400" b="0" strike="noStrike" spc="-1">
              <a:latin typeface="Arial"/>
            </a:endParaRPr>
          </a:p>
          <a:p>
            <a:pPr algn="ctr">
              <a:lnSpc>
                <a:spcPct val="90000"/>
              </a:lnSpc>
              <a:spcAft>
                <a:spcPts val="490"/>
              </a:spcAft>
              <a:buNone/>
            </a:pPr>
            <a:r>
              <a:rPr lang="en-US" sz="1200" b="1" strike="noStrike" spc="-1">
                <a:solidFill>
                  <a:srgbClr val="000000"/>
                </a:solidFill>
                <a:latin typeface="Times New Roman"/>
                <a:ea typeface="DejaVu Sans"/>
              </a:rPr>
              <a:t>Analytical and Methodological Problems</a:t>
            </a:r>
            <a:br/>
            <a:r>
              <a:rPr lang="en-US" sz="1200" b="1" strike="noStrike" spc="-1">
                <a:solidFill>
                  <a:srgbClr val="000000"/>
                </a:solidFill>
                <a:latin typeface="Times New Roman"/>
                <a:ea typeface="DejaVu Sans"/>
              </a:rPr>
              <a:t>of Scientific Research Organization</a:t>
            </a:r>
            <a:endParaRPr lang="en-US" sz="1200" b="0" strike="noStrike" spc="-1">
              <a:latin typeface="Arial"/>
            </a:endParaRPr>
          </a:p>
        </p:txBody>
      </p:sp>
      <p:sp>
        <p:nvSpPr>
          <p:cNvPr id="69" name="Прямоугольник 285"/>
          <p:cNvSpPr/>
          <p:nvPr/>
        </p:nvSpPr>
        <p:spPr>
          <a:xfrm>
            <a:off x="9631080" y="1573920"/>
            <a:ext cx="2313720" cy="2222640"/>
          </a:xfrm>
          <a:prstGeom prst="rect">
            <a:avLst/>
          </a:prstGeom>
          <a:noFill/>
          <a:ln>
            <a:solidFill>
              <a:srgbClr val="4868E5"/>
            </a:solidFill>
          </a:ln>
          <a:effectLst>
            <a:outerShdw blurRad="50760" dist="37674" dir="2700000" algn="tl" rotWithShape="0">
              <a:srgbClr val="000000">
                <a:alpha val="40000"/>
              </a:srgbClr>
            </a:outerShdw>
          </a:effectLst>
        </p:spPr>
        <p:style>
          <a:lnRef idx="2">
            <a:schemeClr val="accent4"/>
          </a:lnRef>
          <a:fillRef idx="1">
            <a:schemeClr val="lt1"/>
          </a:fillRef>
          <a:effectRef idx="0">
            <a:schemeClr val="accent4"/>
          </a:effectRef>
          <a:fontRef idx="minor"/>
        </p:style>
        <p:txBody>
          <a:bodyPr lIns="90000" tIns="45000" rIns="90000" bIns="45000" anchor="t">
            <a:noAutofit/>
          </a:bodyPr>
          <a:lstStyle/>
          <a:p>
            <a:pPr>
              <a:lnSpc>
                <a:spcPct val="100000"/>
              </a:lnSpc>
              <a:buNone/>
            </a:pPr>
            <a:r>
              <a:rPr lang="en-US" sz="1600" b="1" strike="noStrike" spc="-1">
                <a:solidFill>
                  <a:srgbClr val="262626"/>
                </a:solidFill>
                <a:latin typeface="Times New Roman"/>
                <a:ea typeface="DejaVu Sans"/>
              </a:rPr>
              <a:t>Sections    II-X include:</a:t>
            </a:r>
            <a:endParaRPr lang="en-US" sz="1600" b="0" strike="noStrike" spc="-1">
              <a:latin typeface="Arial"/>
            </a:endParaRPr>
          </a:p>
          <a:p>
            <a:pPr>
              <a:lnSpc>
                <a:spcPct val="100000"/>
              </a:lnSpc>
              <a:buNone/>
            </a:pPr>
            <a:r>
              <a:rPr lang="en-US" sz="1600" b="1" strike="noStrike" spc="-1">
                <a:solidFill>
                  <a:srgbClr val="262626"/>
                </a:solidFill>
                <a:latin typeface="Times New Roman"/>
                <a:ea typeface="DejaVu Sans"/>
              </a:rPr>
              <a:t>-Themes </a:t>
            </a:r>
            <a:endParaRPr lang="en-US" sz="1600" b="0" strike="noStrike" spc="-1">
              <a:latin typeface="Arial"/>
            </a:endParaRPr>
          </a:p>
          <a:p>
            <a:pPr>
              <a:lnSpc>
                <a:spcPct val="100000"/>
              </a:lnSpc>
              <a:buNone/>
            </a:pPr>
            <a:r>
              <a:rPr lang="en-US" sz="1600" b="1" strike="noStrike" spc="-1">
                <a:solidFill>
                  <a:srgbClr val="262626"/>
                </a:solidFill>
                <a:latin typeface="Times New Roman"/>
                <a:ea typeface="DejaVu Sans"/>
              </a:rPr>
              <a:t>-Projects</a:t>
            </a:r>
            <a:endParaRPr lang="en-US" sz="1600" b="0" strike="noStrike" spc="-1">
              <a:latin typeface="Arial"/>
            </a:endParaRPr>
          </a:p>
          <a:p>
            <a:pPr>
              <a:lnSpc>
                <a:spcPct val="100000"/>
              </a:lnSpc>
              <a:buNone/>
            </a:pPr>
            <a:r>
              <a:rPr lang="en-US" sz="1600" b="0" strike="noStrike" spc="-1">
                <a:solidFill>
                  <a:srgbClr val="262626"/>
                </a:solidFill>
                <a:latin typeface="Times New Roman"/>
                <a:ea typeface="DejaVu Sans"/>
              </a:rPr>
              <a:t>-subprojects </a:t>
            </a:r>
            <a:r>
              <a:rPr lang="en-US" sz="1200" b="0" strike="noStrike" spc="-1">
                <a:solidFill>
                  <a:srgbClr val="000000"/>
                </a:solidFill>
                <a:latin typeface="Times New Roman"/>
                <a:ea typeface="DejaVu Sans"/>
              </a:rPr>
              <a:t>(optional)</a:t>
            </a:r>
            <a:endParaRPr lang="en-US" sz="1200" b="0" strike="noStrike" spc="-1">
              <a:latin typeface="Arial"/>
            </a:endParaRPr>
          </a:p>
          <a:p>
            <a:pPr>
              <a:lnSpc>
                <a:spcPct val="100000"/>
              </a:lnSpc>
              <a:buNone/>
            </a:pPr>
            <a:r>
              <a:rPr lang="en-US" sz="1600" b="0" strike="noStrike" spc="-1">
                <a:solidFill>
                  <a:srgbClr val="000000"/>
                </a:solidFill>
                <a:latin typeface="Times New Roman"/>
                <a:ea typeface="DejaVu Sans"/>
              </a:rPr>
              <a:t>-activities </a:t>
            </a:r>
            <a:r>
              <a:rPr lang="en-US" sz="1200" b="0" strike="noStrike" spc="-1">
                <a:solidFill>
                  <a:srgbClr val="000000"/>
                </a:solidFill>
                <a:latin typeface="Times New Roman"/>
                <a:ea typeface="DejaVu Sans"/>
              </a:rPr>
              <a:t>(optional)</a:t>
            </a:r>
            <a:endParaRPr lang="en-US" sz="1200" b="0" strike="noStrike" spc="-1">
              <a:latin typeface="Arial"/>
            </a:endParaRPr>
          </a:p>
          <a:p>
            <a:pPr>
              <a:lnSpc>
                <a:spcPct val="100000"/>
              </a:lnSpc>
              <a:buNone/>
            </a:pPr>
            <a:endParaRPr lang="en-US" sz="1200" b="0" strike="noStrike" spc="-1">
              <a:latin typeface="Arial"/>
            </a:endParaRPr>
          </a:p>
          <a:p>
            <a:pPr>
              <a:lnSpc>
                <a:spcPct val="100000"/>
              </a:lnSpc>
              <a:buNone/>
            </a:pPr>
            <a:r>
              <a:rPr lang="en-US" sz="1400" b="1" u="sng" strike="noStrike" spc="-1">
                <a:solidFill>
                  <a:srgbClr val="2A6099"/>
                </a:solidFill>
                <a:uFillTx/>
                <a:latin typeface="Times New Roman"/>
                <a:ea typeface="DejaVu Sans"/>
              </a:rPr>
              <a:t>Section VIII include R&amp;D:</a:t>
            </a:r>
            <a:endParaRPr lang="en-US" sz="1400" b="0" strike="noStrike" spc="-1">
              <a:latin typeface="Arial"/>
            </a:endParaRPr>
          </a:p>
          <a:p>
            <a:pPr>
              <a:lnSpc>
                <a:spcPct val="100000"/>
              </a:lnSpc>
              <a:buNone/>
            </a:pPr>
            <a:r>
              <a:rPr lang="en-US" sz="1400" b="1" strike="noStrike" spc="-1">
                <a:solidFill>
                  <a:srgbClr val="2A6099"/>
                </a:solidFill>
                <a:latin typeface="Times New Roman"/>
                <a:ea typeface="DejaVu Sans"/>
              </a:rPr>
              <a:t>Detectors and accelerators</a:t>
            </a:r>
            <a:endParaRPr lang="en-US" sz="1400" b="0" strike="noStrike" spc="-1">
              <a:latin typeface="Arial"/>
            </a:endParaRPr>
          </a:p>
          <a:p>
            <a:pPr>
              <a:lnSpc>
                <a:spcPct val="100000"/>
              </a:lnSpc>
              <a:buNone/>
            </a:pPr>
            <a:endParaRPr lang="en-US" sz="1400" b="0" strike="noStrike" spc="-1">
              <a:latin typeface="Arial"/>
            </a:endParaRPr>
          </a:p>
          <a:p>
            <a:pPr>
              <a:lnSpc>
                <a:spcPct val="100000"/>
              </a:lnSpc>
              <a:buNone/>
            </a:pPr>
            <a:endParaRPr lang="en-US" sz="1400" b="0" strike="noStrike" spc="-1">
              <a:latin typeface="Arial"/>
            </a:endParaRPr>
          </a:p>
          <a:p>
            <a:pPr>
              <a:lnSpc>
                <a:spcPct val="100000"/>
              </a:lnSpc>
              <a:buNone/>
            </a:pPr>
            <a:endParaRPr lang="en-US" sz="1400" b="0" strike="noStrike" spc="-1">
              <a:latin typeface="Arial"/>
            </a:endParaRPr>
          </a:p>
          <a:p>
            <a:pPr>
              <a:lnSpc>
                <a:spcPct val="100000"/>
              </a:lnSpc>
              <a:buNone/>
            </a:pPr>
            <a:endParaRPr lang="en-US" sz="1400" b="0" strike="noStrike" spc="-1">
              <a:latin typeface="Arial"/>
            </a:endParaRPr>
          </a:p>
        </p:txBody>
      </p:sp>
      <p:sp>
        <p:nvSpPr>
          <p:cNvPr id="70" name="Прямоугольник 288"/>
          <p:cNvSpPr/>
          <p:nvPr/>
        </p:nvSpPr>
        <p:spPr>
          <a:xfrm>
            <a:off x="391680" y="588600"/>
            <a:ext cx="2438280" cy="1011240"/>
          </a:xfrm>
          <a:prstGeom prst="rect">
            <a:avLst/>
          </a:prstGeom>
          <a:noFill/>
          <a:ln>
            <a:solidFill>
              <a:srgbClr val="0070C0"/>
            </a:solidFill>
          </a:ln>
          <a:effectLst>
            <a:outerShdw blurRad="50760" dist="38160" dir="5400000" algn="t" rotWithShape="0">
              <a:srgbClr val="000000">
                <a:alpha val="40000"/>
              </a:srgbClr>
            </a:outerShdw>
          </a:effectLst>
        </p:spPr>
        <p:style>
          <a:lnRef idx="2">
            <a:schemeClr val="accent4"/>
          </a:lnRef>
          <a:fillRef idx="1">
            <a:schemeClr val="lt1"/>
          </a:fillRef>
          <a:effectRef idx="0">
            <a:schemeClr val="accent4"/>
          </a:effectRef>
          <a:fontRef idx="minor"/>
        </p:style>
        <p:txBody>
          <a:bodyPr lIns="90000" tIns="45000" rIns="90000" bIns="45000" anchor="t">
            <a:noAutofit/>
          </a:bodyPr>
          <a:lstStyle/>
          <a:p>
            <a:pPr>
              <a:lnSpc>
                <a:spcPct val="100000"/>
              </a:lnSpc>
              <a:buNone/>
            </a:pPr>
            <a:r>
              <a:rPr lang="en-US" sz="1600" b="1" strike="noStrike" spc="-1" dirty="0">
                <a:solidFill>
                  <a:srgbClr val="262626"/>
                </a:solidFill>
                <a:latin typeface="Times New Roman" panose="02020603050405020304" pitchFamily="18" charset="0"/>
                <a:ea typeface="DejaVu Sans"/>
                <a:cs typeface="Times New Roman" panose="02020603050405020304" pitchFamily="18" charset="0"/>
              </a:rPr>
              <a:t>Section I include:</a:t>
            </a:r>
            <a:endParaRPr lang="en-US" sz="1600" b="0" strike="noStrike" spc="-1" dirty="0">
              <a:latin typeface="Times New Roman" panose="02020603050405020304" pitchFamily="18" charset="0"/>
              <a:cs typeface="Times New Roman" panose="02020603050405020304" pitchFamily="18" charset="0"/>
            </a:endParaRPr>
          </a:p>
          <a:p>
            <a:pPr>
              <a:lnSpc>
                <a:spcPct val="100000"/>
              </a:lnSpc>
              <a:buNone/>
            </a:pPr>
            <a:r>
              <a:rPr lang="ru-RU" sz="1600" b="1" strike="noStrike" spc="-1" dirty="0">
                <a:solidFill>
                  <a:srgbClr val="262626"/>
                </a:solidFill>
                <a:latin typeface="Times New Roman" panose="02020603050405020304" pitchFamily="18" charset="0"/>
                <a:ea typeface="DejaVu Sans"/>
                <a:cs typeface="Times New Roman" panose="02020603050405020304" pitchFamily="18" charset="0"/>
              </a:rPr>
              <a:t>-</a:t>
            </a:r>
            <a:r>
              <a:rPr lang="en-US" sz="1600" b="1" strike="noStrike" spc="-1" dirty="0">
                <a:solidFill>
                  <a:srgbClr val="262626"/>
                </a:solidFill>
                <a:latin typeface="Times New Roman" panose="02020603050405020304" pitchFamily="18" charset="0"/>
                <a:ea typeface="DejaVu Sans"/>
                <a:cs typeface="Times New Roman" panose="02020603050405020304" pitchFamily="18" charset="0"/>
              </a:rPr>
              <a:t>projects</a:t>
            </a:r>
            <a:endParaRPr lang="en-US" sz="1600" b="0" strike="noStrike" spc="-1" dirty="0">
              <a:latin typeface="Times New Roman" panose="02020603050405020304" pitchFamily="18" charset="0"/>
              <a:cs typeface="Times New Roman" panose="02020603050405020304" pitchFamily="18" charset="0"/>
            </a:endParaRPr>
          </a:p>
          <a:p>
            <a:pPr>
              <a:lnSpc>
                <a:spcPct val="100000"/>
              </a:lnSpc>
              <a:buNone/>
            </a:pPr>
            <a:r>
              <a:rPr lang="en-US" sz="1600" b="0" strike="noStrike" spc="-1" dirty="0">
                <a:solidFill>
                  <a:srgbClr val="262626"/>
                </a:solidFill>
                <a:latin typeface="Times New Roman" panose="02020603050405020304" pitchFamily="18" charset="0"/>
                <a:ea typeface="DejaVu Sans"/>
                <a:cs typeface="Times New Roman" panose="02020603050405020304" pitchFamily="18" charset="0"/>
              </a:rPr>
              <a:t>-subprojects (optional)</a:t>
            </a:r>
            <a:endParaRPr lang="en-US" sz="1600" b="0" strike="noStrike" spc="-1" dirty="0">
              <a:latin typeface="Times New Roman" panose="02020603050405020304" pitchFamily="18" charset="0"/>
              <a:cs typeface="Times New Roman" panose="02020603050405020304" pitchFamily="18" charset="0"/>
            </a:endParaRPr>
          </a:p>
          <a:p>
            <a:pPr>
              <a:lnSpc>
                <a:spcPct val="100000"/>
              </a:lnSpc>
              <a:buNone/>
            </a:pPr>
            <a:r>
              <a:rPr lang="en-US" sz="1600" b="0" strike="noStrike" spc="-1" dirty="0">
                <a:solidFill>
                  <a:srgbClr val="262626"/>
                </a:solidFill>
                <a:latin typeface="Times New Roman" panose="02020603050405020304" pitchFamily="18" charset="0"/>
                <a:ea typeface="DejaVu Sans"/>
                <a:cs typeface="Times New Roman" panose="02020603050405020304" pitchFamily="18" charset="0"/>
              </a:rPr>
              <a:t>-activities </a:t>
            </a:r>
            <a:r>
              <a:rPr lang="en-US" sz="1600" b="0" strike="noStrike" spc="-1" dirty="0">
                <a:solidFill>
                  <a:srgbClr val="000000"/>
                </a:solidFill>
                <a:latin typeface="Times New Roman" panose="02020603050405020304" pitchFamily="18" charset="0"/>
                <a:ea typeface="DejaVu Sans"/>
                <a:cs typeface="Times New Roman" panose="02020603050405020304" pitchFamily="18" charset="0"/>
              </a:rPr>
              <a:t>(optional)</a:t>
            </a:r>
            <a:endParaRPr lang="en-US" sz="1600" b="0" strike="noStrike" spc="-1" dirty="0">
              <a:latin typeface="Times New Roman" panose="02020603050405020304" pitchFamily="18" charset="0"/>
              <a:cs typeface="Times New Roman" panose="02020603050405020304" pitchFamily="18" charset="0"/>
            </a:endParaRPr>
          </a:p>
          <a:p>
            <a:pPr>
              <a:lnSpc>
                <a:spcPct val="100000"/>
              </a:lnSpc>
              <a:buNone/>
            </a:pPr>
            <a:endParaRPr lang="en-US" sz="1600" b="0" strike="noStrike" spc="-1" dirty="0">
              <a:latin typeface="Arial"/>
            </a:endParaRPr>
          </a:p>
        </p:txBody>
      </p:sp>
      <p:sp>
        <p:nvSpPr>
          <p:cNvPr id="71" name="Овал 50"/>
          <p:cNvSpPr/>
          <p:nvPr/>
        </p:nvSpPr>
        <p:spPr>
          <a:xfrm>
            <a:off x="3429000" y="5329800"/>
            <a:ext cx="1362960" cy="1323720"/>
          </a:xfrm>
          <a:prstGeom prst="ellipse">
            <a:avLst/>
          </a:prstGeom>
          <a:solidFill>
            <a:schemeClr val="bg1">
              <a:lumMod val="75000"/>
            </a:schemeClr>
          </a:solidFill>
          <a:ln w="28575" cap="rnd">
            <a:solidFill>
              <a:srgbClr val="FF0000"/>
            </a:solidFill>
          </a:ln>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490"/>
              </a:spcAft>
              <a:buNone/>
            </a:pPr>
            <a:r>
              <a:rPr lang="en-US" sz="1400" b="1" strike="noStrike" spc="-1" dirty="0">
                <a:solidFill>
                  <a:srgbClr val="000000"/>
                </a:solidFill>
                <a:latin typeface="Times New Roman"/>
                <a:ea typeface="DejaVu Sans"/>
              </a:rPr>
              <a:t>VIII </a:t>
            </a:r>
          </a:p>
          <a:p>
            <a:pPr algn="ctr">
              <a:lnSpc>
                <a:spcPct val="90000"/>
              </a:lnSpc>
              <a:spcAft>
                <a:spcPts val="490"/>
              </a:spcAft>
              <a:buNone/>
            </a:pPr>
            <a:r>
              <a:rPr lang="en-US" sz="1400" b="1" strike="noStrike" spc="-1" dirty="0">
                <a:solidFill>
                  <a:srgbClr val="000000"/>
                </a:solidFill>
                <a:latin typeface="Times New Roman"/>
                <a:ea typeface="DejaVu Sans"/>
              </a:rPr>
              <a:t>R&amp;D, Applied research</a:t>
            </a:r>
            <a:endParaRPr lang="en-US" sz="1400" b="0" strike="noStrike" spc="-1" dirty="0">
              <a:latin typeface="Arial"/>
            </a:endParaRPr>
          </a:p>
        </p:txBody>
      </p:sp>
      <p:sp>
        <p:nvSpPr>
          <p:cNvPr id="72" name="Овал 53"/>
          <p:cNvSpPr/>
          <p:nvPr/>
        </p:nvSpPr>
        <p:spPr>
          <a:xfrm>
            <a:off x="9703440" y="5301720"/>
            <a:ext cx="1328040" cy="1293840"/>
          </a:xfrm>
          <a:prstGeom prst="ellipse">
            <a:avLst/>
          </a:prstGeom>
          <a:solidFill>
            <a:srgbClr val="FFFF00"/>
          </a:solidFill>
          <a:ln w="28575" cap="rnd">
            <a:solidFill>
              <a:srgbClr val="FF0000"/>
            </a:solidFill>
          </a:ln>
          <a:effectLst>
            <a:glow rad="101520">
              <a:srgbClr val="FFFF00">
                <a:alpha val="60000"/>
              </a:srgbClr>
            </a:glow>
          </a:effectLst>
          <a:scene3d>
            <a:camera prst="orthographicFront">
              <a:rot lat="0" lon="0" rev="0"/>
            </a:camera>
            <a:lightRig rig="contrasting" dir="t">
              <a:rot lat="0" lon="0" rev="7800000"/>
            </a:lightRig>
          </a:scene3d>
          <a:sp3d>
            <a:bevelT w="139700" h="139700"/>
          </a:sp3d>
        </p:spPr>
        <p:style>
          <a:lnRef idx="2">
            <a:scrgbClr r="0" g="0" b="0"/>
          </a:lnRef>
          <a:fillRef idx="0">
            <a:scrgbClr r="0" g="0" b="0"/>
          </a:fillRef>
          <a:effectRef idx="0">
            <a:scrgbClr r="0" g="0" b="0"/>
          </a:effectRef>
          <a:fontRef idx="minor"/>
        </p:style>
        <p:txBody>
          <a:bodyPr lIns="5760" tIns="5760" rIns="5760" bIns="54000" numCol="1" spcCol="1440" anchor="ctr">
            <a:noAutofit/>
            <a:scene3d>
              <a:camera prst="orthographicFront">
                <a:rot lat="0" lon="0" rev="0"/>
              </a:camera>
              <a:lightRig rig="contrasting" dir="t">
                <a:rot lat="0" lon="0" rev="7800000"/>
              </a:lightRig>
            </a:scene3d>
            <a:sp3d>
              <a:bevelT w="139700" h="139700"/>
            </a:sp3d>
          </a:bodyPr>
          <a:lstStyle/>
          <a:p>
            <a:pPr algn="ctr">
              <a:lnSpc>
                <a:spcPct val="90000"/>
              </a:lnSpc>
              <a:spcAft>
                <a:spcPts val="490"/>
              </a:spcAft>
              <a:buNone/>
            </a:pPr>
            <a:r>
              <a:rPr lang="en-US" sz="1400" b="1" strike="noStrike" spc="-1">
                <a:solidFill>
                  <a:srgbClr val="000000"/>
                </a:solidFill>
                <a:latin typeface="Times New Roman"/>
                <a:ea typeface="DejaVu Sans"/>
              </a:rPr>
              <a:t>X Educational Programme</a:t>
            </a:r>
            <a:endParaRPr lang="en-US" sz="1400" b="0" strike="noStrike" spc="-1">
              <a:latin typeface="Arial"/>
            </a:endParaRPr>
          </a:p>
        </p:txBody>
      </p:sp>
      <p:sp>
        <p:nvSpPr>
          <p:cNvPr id="73" name="Блок-схема: документ 39"/>
          <p:cNvSpPr/>
          <p:nvPr/>
        </p:nvSpPr>
        <p:spPr>
          <a:xfrm>
            <a:off x="9651960" y="755640"/>
            <a:ext cx="2407067" cy="685800"/>
          </a:xfrm>
          <a:prstGeom prst="flowChartDocument">
            <a:avLst/>
          </a:prstGeom>
          <a:solidFill>
            <a:schemeClr val="tx2"/>
          </a:solidFill>
          <a:ln>
            <a:solidFill>
              <a:srgbClr val="4868E5"/>
            </a:solidFill>
          </a:ln>
          <a:effectLst>
            <a:glow rad="139680">
              <a:srgbClr val="2E59FF">
                <a:alpha val="40000"/>
              </a:srgbClr>
            </a:glo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400" b="1" strike="noStrike" spc="-1" dirty="0">
                <a:solidFill>
                  <a:srgbClr val="FFFFFF"/>
                </a:solidFill>
                <a:ea typeface="DejaVu Sans"/>
              </a:rPr>
              <a:t>Human and financial resources – </a:t>
            </a:r>
            <a:r>
              <a:rPr lang="en-US" sz="1400" b="1" spc="-1" dirty="0">
                <a:solidFill>
                  <a:srgbClr val="FFFFFF"/>
                </a:solidFill>
                <a:ea typeface="DejaVu Sans"/>
              </a:rPr>
              <a:t>also </a:t>
            </a:r>
            <a:r>
              <a:rPr lang="en-US" sz="1400" b="1" strike="noStrike" spc="-1" dirty="0">
                <a:solidFill>
                  <a:srgbClr val="FFFFFF"/>
                </a:solidFill>
                <a:ea typeface="DejaVu Sans"/>
              </a:rPr>
              <a:t>Projects</a:t>
            </a:r>
            <a:endParaRPr lang="en-US" sz="1400" b="1" strike="noStrike" spc="-1" dirty="0"/>
          </a:p>
        </p:txBody>
      </p:sp>
      <p:sp>
        <p:nvSpPr>
          <p:cNvPr id="74" name="Прямая соединительная линия 74"/>
          <p:cNvSpPr/>
          <p:nvPr/>
        </p:nvSpPr>
        <p:spPr>
          <a:xfrm flipH="1">
            <a:off x="4500360" y="4538520"/>
            <a:ext cx="548640" cy="928080"/>
          </a:xfrm>
          <a:prstGeom prst="line">
            <a:avLst/>
          </a:prstGeom>
          <a:ln w="28575">
            <a:solidFill>
              <a:srgbClr val="000000"/>
            </a:solidFill>
          </a:ln>
        </p:spPr>
        <p:style>
          <a:lnRef idx="1">
            <a:schemeClr val="accent1"/>
          </a:lnRef>
          <a:fillRef idx="0">
            <a:schemeClr val="accent1"/>
          </a:fillRef>
          <a:effectRef idx="0">
            <a:schemeClr val="accent1"/>
          </a:effectRef>
          <a:fontRef idx="minor"/>
        </p:style>
      </p:sp>
      <p:sp>
        <p:nvSpPr>
          <p:cNvPr id="75" name="Прямая соединительная линия 85"/>
          <p:cNvSpPr/>
          <p:nvPr/>
        </p:nvSpPr>
        <p:spPr>
          <a:xfrm>
            <a:off x="6881760" y="4160880"/>
            <a:ext cx="3196080" cy="1330200"/>
          </a:xfrm>
          <a:prstGeom prst="line">
            <a:avLst/>
          </a:prstGeom>
          <a:ln w="28575">
            <a:solidFill>
              <a:srgbClr val="000000"/>
            </a:solidFill>
            <a:prstDash val="sysDot"/>
          </a:ln>
        </p:spPr>
        <p:style>
          <a:lnRef idx="1">
            <a:schemeClr val="accent1"/>
          </a:lnRef>
          <a:fillRef idx="0">
            <a:schemeClr val="accent1"/>
          </a:fillRef>
          <a:effectRef idx="0">
            <a:schemeClr val="accent1"/>
          </a:effectRef>
          <a:fontRef idx="minor"/>
        </p:style>
      </p:sp>
      <p:sp>
        <p:nvSpPr>
          <p:cNvPr id="76" name="Блок-схема: документ 1"/>
          <p:cNvSpPr/>
          <p:nvPr/>
        </p:nvSpPr>
        <p:spPr>
          <a:xfrm>
            <a:off x="228600" y="5714640"/>
            <a:ext cx="2301120" cy="685800"/>
          </a:xfrm>
          <a:prstGeom prst="flowChartDocument">
            <a:avLst/>
          </a:prstGeom>
          <a:solidFill>
            <a:srgbClr val="EEEEEE"/>
          </a:solidFill>
          <a:ln>
            <a:solidFill>
              <a:srgbClr val="FF0000"/>
            </a:solidFill>
          </a:ln>
          <a:effectLst>
            <a:glow rad="139680">
              <a:srgbClr val="2E59FF">
                <a:alpha val="40000"/>
              </a:srgbClr>
            </a:glo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noAutofit/>
          </a:bodyPr>
          <a:lstStyle/>
          <a:p>
            <a:pPr algn="ctr">
              <a:lnSpc>
                <a:spcPct val="100000"/>
              </a:lnSpc>
              <a:buNone/>
            </a:pPr>
            <a:r>
              <a:rPr lang="en-US" sz="1600" b="1" strike="noStrike" spc="-1">
                <a:solidFill>
                  <a:srgbClr val="C9211E"/>
                </a:solidFill>
                <a:latin typeface="Avenir Next LT Pro Light"/>
                <a:ea typeface="DejaVu Sans"/>
              </a:rPr>
              <a:t>SCIENTIFIC</a:t>
            </a:r>
            <a:endParaRPr lang="en-US" sz="1600" b="0" strike="noStrike" spc="-1">
              <a:latin typeface="Arial"/>
            </a:endParaRPr>
          </a:p>
          <a:p>
            <a:pPr algn="ctr">
              <a:lnSpc>
                <a:spcPct val="100000"/>
              </a:lnSpc>
              <a:buNone/>
            </a:pPr>
            <a:r>
              <a:rPr lang="en-US" sz="1600" b="1" strike="noStrike" spc="-1">
                <a:solidFill>
                  <a:srgbClr val="C9211E"/>
                </a:solidFill>
                <a:latin typeface="Avenir Next LT Pro Light"/>
                <a:ea typeface="DejaVu Sans"/>
              </a:rPr>
              <a:t>DIRECTIONS</a:t>
            </a:r>
            <a:endParaRPr lang="en-US" sz="1600" b="0" strike="noStrike" spc="-1">
              <a:latin typeface="Arial"/>
            </a:endParaRPr>
          </a:p>
        </p:txBody>
      </p:sp>
      <p:sp>
        <p:nvSpPr>
          <p:cNvPr id="77" name="Прямая соединительная линия 76"/>
          <p:cNvSpPr/>
          <p:nvPr/>
        </p:nvSpPr>
        <p:spPr>
          <a:xfrm>
            <a:off x="2530080" y="5943600"/>
            <a:ext cx="670320" cy="360"/>
          </a:xfrm>
          <a:prstGeom prst="line">
            <a:avLst/>
          </a:prstGeom>
          <a:ln w="54720">
            <a:solidFill>
              <a:srgbClr val="FF0000"/>
            </a:solidFill>
            <a:round/>
            <a:tailEnd type="triangle" w="med" len="med"/>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428019906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a:extLst>
              <a:ext uri="{FF2B5EF4-FFF2-40B4-BE49-F238E27FC236}">
                <a16:creationId xmlns:a16="http://schemas.microsoft.com/office/drawing/2014/main" id="{05114853-5F61-9A4A-8B92-68F95F5EF8D6}"/>
              </a:ext>
            </a:extLst>
          </p:cNvPr>
          <p:cNvSpPr>
            <a:spLocks noGrp="1"/>
          </p:cNvSpPr>
          <p:nvPr>
            <p:ph/>
          </p:nvPr>
        </p:nvSpPr>
        <p:spPr>
          <a:xfrm>
            <a:off x="190513" y="3249424"/>
            <a:ext cx="11840620" cy="3346109"/>
          </a:xfrm>
        </p:spPr>
        <p:txBody>
          <a:bodyPr>
            <a:normAutofit/>
          </a:bodyPr>
          <a:lstStyle/>
          <a:p>
            <a:pPr marL="0" indent="0">
              <a:buNone/>
            </a:pPr>
            <a:r>
              <a:rPr lang="ru-RU" sz="2400" dirty="0"/>
              <a:t>ОИЯИ имеет многолетнюю историю успешного участия в передовых экспериментах на зарубежных площадках в области релятивистской физики тяжелых ионов, физики элементарных частиц и нейтринной физики. Предлагаемый план предусматривает продолжение участия Института в экспериментах в ускорительных центрах мира (</a:t>
            </a:r>
            <a:r>
              <a:rPr lang="en-US" sz="2400" dirty="0"/>
              <a:t>CERN</a:t>
            </a:r>
            <a:r>
              <a:rPr lang="ru-RU" sz="2400" dirty="0"/>
              <a:t>, </a:t>
            </a:r>
            <a:r>
              <a:rPr lang="en-US" sz="2400" dirty="0"/>
              <a:t>FAIR</a:t>
            </a:r>
            <a:r>
              <a:rPr lang="ru-RU" sz="2400" dirty="0"/>
              <a:t>/</a:t>
            </a:r>
            <a:r>
              <a:rPr lang="en-US" sz="2400" dirty="0"/>
              <a:t>GSI, DESY</a:t>
            </a:r>
            <a:r>
              <a:rPr lang="ru-RU" sz="2400" dirty="0"/>
              <a:t>, </a:t>
            </a:r>
            <a:r>
              <a:rPr lang="en-US" sz="2400" dirty="0"/>
              <a:t>BNL, </a:t>
            </a:r>
            <a:r>
              <a:rPr lang="en-US" sz="2400" dirty="0" err="1"/>
              <a:t>etc</a:t>
            </a:r>
            <a:r>
              <a:rPr lang="ru-RU" sz="2400" dirty="0"/>
              <a:t>), а также в нейтринных экспериментах, где созданы уникальные условия для проведения исследований. Ключевым фактором должна быть взаимная выгода от обмена данными, новыми научными технологиями и теоретическими разработками. Участие ОИЯИ должно быть весомым и зависеть от научной значимости и масштаба получаемых данных, а также от роли ученых из ОИЯИ.</a:t>
            </a:r>
          </a:p>
        </p:txBody>
      </p:sp>
      <p:sp>
        <p:nvSpPr>
          <p:cNvPr id="4" name="Объект 2">
            <a:extLst>
              <a:ext uri="{FF2B5EF4-FFF2-40B4-BE49-F238E27FC236}">
                <a16:creationId xmlns:a16="http://schemas.microsoft.com/office/drawing/2014/main" id="{60371BA0-8A46-9642-A6E5-0381CD1F28EA}"/>
              </a:ext>
            </a:extLst>
          </p:cNvPr>
          <p:cNvSpPr txBox="1">
            <a:spLocks/>
          </p:cNvSpPr>
          <p:nvPr/>
        </p:nvSpPr>
        <p:spPr>
          <a:xfrm>
            <a:off x="190513" y="1561017"/>
            <a:ext cx="11840620" cy="1461582"/>
          </a:xfrm>
          <a:prstGeom prst="rect">
            <a:avLst/>
          </a:prstGeom>
          <a:noFill/>
          <a:ln w="0">
            <a:noFill/>
          </a:ln>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00000"/>
              </a:lnSpc>
            </a:pPr>
            <a:r>
              <a:rPr lang="en-US" sz="2400" b="1" dirty="0">
                <a:solidFill>
                  <a:srgbClr val="0432FF"/>
                </a:solidFill>
                <a:latin typeface="+mn-lt"/>
              </a:rPr>
              <a:t>@</a:t>
            </a:r>
            <a:r>
              <a:rPr lang="en-US" sz="2400" b="1" dirty="0" err="1">
                <a:solidFill>
                  <a:srgbClr val="0432FF"/>
                </a:solidFill>
                <a:latin typeface="+mn-lt"/>
              </a:rPr>
              <a:t>Dubna</a:t>
            </a:r>
            <a:r>
              <a:rPr lang="en-US" sz="2400" b="1" dirty="0">
                <a:solidFill>
                  <a:srgbClr val="0432FF"/>
                </a:solidFill>
                <a:latin typeface="+mn-lt"/>
              </a:rPr>
              <a:t>: </a:t>
            </a:r>
            <a:r>
              <a:rPr lang="ru-RU" sz="2400" b="1" dirty="0">
                <a:solidFill>
                  <a:srgbClr val="0432FF"/>
                </a:solidFill>
                <a:latin typeface="+mn-lt"/>
              </a:rPr>
              <a:t>проведение фундаментальных исследований по направлениям (фронты)– задачи и уровень/масштаб претендующие на мировое лидерство</a:t>
            </a:r>
            <a:r>
              <a:rPr lang="en-US" sz="2400" b="1" dirty="0">
                <a:solidFill>
                  <a:srgbClr val="0432FF"/>
                </a:solidFill>
                <a:latin typeface="+mn-lt"/>
              </a:rPr>
              <a:t>.</a:t>
            </a:r>
            <a:r>
              <a:rPr lang="ru-RU" sz="2400" b="1" dirty="0">
                <a:solidFill>
                  <a:srgbClr val="0432FF"/>
                </a:solidFill>
                <a:latin typeface="+mn-lt"/>
              </a:rPr>
              <a:t> Проекты («план/сроки - результат») – это каркасный инструмент.</a:t>
            </a:r>
          </a:p>
        </p:txBody>
      </p:sp>
      <p:sp>
        <p:nvSpPr>
          <p:cNvPr id="5" name="Прямоугольник 4">
            <a:extLst>
              <a:ext uri="{FF2B5EF4-FFF2-40B4-BE49-F238E27FC236}">
                <a16:creationId xmlns:a16="http://schemas.microsoft.com/office/drawing/2014/main" id="{36BB0A21-D8B5-2D4E-9BC6-FBD82361369C}"/>
              </a:ext>
            </a:extLst>
          </p:cNvPr>
          <p:cNvSpPr/>
          <p:nvPr/>
        </p:nvSpPr>
        <p:spPr>
          <a:xfrm>
            <a:off x="190513" y="215978"/>
            <a:ext cx="11239487" cy="1200329"/>
          </a:xfrm>
          <a:prstGeom prst="rect">
            <a:avLst/>
          </a:prstGeom>
        </p:spPr>
        <p:txBody>
          <a:bodyPr wrap="square">
            <a:spAutoFit/>
          </a:bodyPr>
          <a:lstStyle/>
          <a:p>
            <a:r>
              <a:rPr lang="ru-RU" sz="2400" b="1" dirty="0">
                <a:solidFill>
                  <a:srgbClr val="C00000"/>
                </a:solidFill>
              </a:rPr>
              <a:t>7-летка 2024-2030: </a:t>
            </a:r>
          </a:p>
          <a:p>
            <a:r>
              <a:rPr lang="ru-RU" sz="2400" b="1" dirty="0">
                <a:solidFill>
                  <a:srgbClr val="C00000"/>
                </a:solidFill>
              </a:rPr>
              <a:t> - Эксперименты, Набор и анализ данных, Физика: «Сбор урожая».</a:t>
            </a:r>
          </a:p>
          <a:p>
            <a:r>
              <a:rPr lang="ru-RU" sz="2400" b="1" dirty="0">
                <a:solidFill>
                  <a:srgbClr val="C00000"/>
                </a:solidFill>
              </a:rPr>
              <a:t> - </a:t>
            </a:r>
            <a:r>
              <a:rPr lang="en-US" sz="2400" b="1" dirty="0">
                <a:solidFill>
                  <a:srgbClr val="C00000"/>
                </a:solidFill>
              </a:rPr>
              <a:t>advanced R&amp;D, Feasibility studies for new large-scale project.</a:t>
            </a:r>
            <a:endParaRPr lang="ru-RU" sz="2400" b="1" dirty="0">
              <a:solidFill>
                <a:srgbClr val="C00000"/>
              </a:solidFill>
            </a:endParaRPr>
          </a:p>
        </p:txBody>
      </p:sp>
    </p:spTree>
    <p:extLst>
      <p:ext uri="{BB962C8B-B14F-4D97-AF65-F5344CB8AC3E}">
        <p14:creationId xmlns:p14="http://schemas.microsoft.com/office/powerpoint/2010/main" val="409699882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17">
            <a:extLst>
              <a:ext uri="{FF2B5EF4-FFF2-40B4-BE49-F238E27FC236}">
                <a16:creationId xmlns:a16="http://schemas.microsoft.com/office/drawing/2014/main" id="{D6A7A3C8-F9FB-DE4A-B307-380CDA5730E0}"/>
              </a:ext>
            </a:extLst>
          </p:cNvPr>
          <p:cNvSpPr/>
          <p:nvPr/>
        </p:nvSpPr>
        <p:spPr>
          <a:xfrm>
            <a:off x="297890" y="1711582"/>
            <a:ext cx="1980659" cy="3896014"/>
          </a:xfrm>
          <a:prstGeom prst="roundRect">
            <a:avLst>
              <a:gd name="adj" fmla="val 1925"/>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Light" panose="020B0502040204020203" pitchFamily="34" charset="0"/>
              <a:ea typeface="+mn-ea"/>
              <a:cs typeface="Segoe UI Light" panose="020B0502040204020203" pitchFamily="34" charset="0"/>
            </a:endParaRPr>
          </a:p>
        </p:txBody>
      </p:sp>
      <p:graphicFrame>
        <p:nvGraphicFramePr>
          <p:cNvPr id="5" name="Table 26">
            <a:extLst>
              <a:ext uri="{FF2B5EF4-FFF2-40B4-BE49-F238E27FC236}">
                <a16:creationId xmlns:a16="http://schemas.microsoft.com/office/drawing/2014/main" id="{6C662A6C-212D-1645-B3BB-8DB0E0C64D9E}"/>
              </a:ext>
            </a:extLst>
          </p:cNvPr>
          <p:cNvGraphicFramePr>
            <a:graphicFrameLocks noGrp="1"/>
          </p:cNvGraphicFramePr>
          <p:nvPr>
            <p:extLst/>
          </p:nvPr>
        </p:nvGraphicFramePr>
        <p:xfrm>
          <a:off x="2133599" y="1298220"/>
          <a:ext cx="9715501" cy="4713412"/>
        </p:xfrm>
        <a:graphic>
          <a:graphicData uri="http://schemas.openxmlformats.org/drawingml/2006/table">
            <a:tbl>
              <a:tblPr firstRow="1" bandRow="1">
                <a:tableStyleId>{5C22544A-7EE6-4342-B048-85BDC9FD1C3A}</a:tableStyleId>
              </a:tblPr>
              <a:tblGrid>
                <a:gridCol w="1463707">
                  <a:extLst>
                    <a:ext uri="{9D8B030D-6E8A-4147-A177-3AD203B41FA5}">
                      <a16:colId xmlns:a16="http://schemas.microsoft.com/office/drawing/2014/main" val="1753857746"/>
                    </a:ext>
                  </a:extLst>
                </a:gridCol>
                <a:gridCol w="1448331">
                  <a:extLst>
                    <a:ext uri="{9D8B030D-6E8A-4147-A177-3AD203B41FA5}">
                      <a16:colId xmlns:a16="http://schemas.microsoft.com/office/drawing/2014/main" val="3839628296"/>
                    </a:ext>
                  </a:extLst>
                </a:gridCol>
                <a:gridCol w="1259217">
                  <a:extLst>
                    <a:ext uri="{9D8B030D-6E8A-4147-A177-3AD203B41FA5}">
                      <a16:colId xmlns:a16="http://schemas.microsoft.com/office/drawing/2014/main" val="3818326835"/>
                    </a:ext>
                  </a:extLst>
                </a:gridCol>
                <a:gridCol w="1351468">
                  <a:extLst>
                    <a:ext uri="{9D8B030D-6E8A-4147-A177-3AD203B41FA5}">
                      <a16:colId xmlns:a16="http://schemas.microsoft.com/office/drawing/2014/main" val="653935270"/>
                    </a:ext>
                  </a:extLst>
                </a:gridCol>
                <a:gridCol w="1333017">
                  <a:extLst>
                    <a:ext uri="{9D8B030D-6E8A-4147-A177-3AD203B41FA5}">
                      <a16:colId xmlns:a16="http://schemas.microsoft.com/office/drawing/2014/main" val="3585966568"/>
                    </a:ext>
                  </a:extLst>
                </a:gridCol>
                <a:gridCol w="1397594">
                  <a:extLst>
                    <a:ext uri="{9D8B030D-6E8A-4147-A177-3AD203B41FA5}">
                      <a16:colId xmlns:a16="http://schemas.microsoft.com/office/drawing/2014/main" val="2764494003"/>
                    </a:ext>
                  </a:extLst>
                </a:gridCol>
                <a:gridCol w="1462167">
                  <a:extLst>
                    <a:ext uri="{9D8B030D-6E8A-4147-A177-3AD203B41FA5}">
                      <a16:colId xmlns:a16="http://schemas.microsoft.com/office/drawing/2014/main" val="1930318674"/>
                    </a:ext>
                  </a:extLst>
                </a:gridCol>
              </a:tblGrid>
              <a:tr h="523105">
                <a:tc>
                  <a:txBody>
                    <a:bodyPr/>
                    <a:lstStyle/>
                    <a:p>
                      <a:pPr algn="ctr"/>
                      <a:r>
                        <a:rPr lang="en-US" sz="1400" dirty="0">
                          <a:solidFill>
                            <a:schemeClr val="tx1"/>
                          </a:solidFill>
                        </a:rPr>
                        <a:t>2020</a:t>
                      </a:r>
                    </a:p>
                  </a:txBody>
                  <a:tcPr marL="0" marR="0" anchor="ctr">
                    <a:lnL w="12700" cmpd="sng">
                      <a:noFill/>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1"/>
                          </a:solidFill>
                        </a:rPr>
                        <a:t>2023</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1"/>
                          </a:solidFill>
                        </a:rPr>
                        <a:t>2026</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1"/>
                          </a:solidFill>
                        </a:rPr>
                        <a:t>2029</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1"/>
                          </a:solidFill>
                        </a:rPr>
                        <a:t>~ 2032</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1"/>
                          </a:solidFill>
                        </a:rPr>
                        <a:t>~ 2035</a:t>
                      </a:r>
                    </a:p>
                  </a:txBody>
                  <a:tcPr marL="0" marR="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en-US" sz="1400" dirty="0">
                          <a:solidFill>
                            <a:schemeClr val="tx1"/>
                          </a:solidFill>
                        </a:rPr>
                        <a:t>~ 2038</a:t>
                      </a:r>
                    </a:p>
                  </a:txBody>
                  <a:tcPr marL="0" marR="0" anchor="ctr">
                    <a:lnL w="12700" cap="flat" cmpd="sng" algn="ctr">
                      <a:solidFill>
                        <a:schemeClr val="bg1"/>
                      </a:solidFill>
                      <a:prstDash val="solid"/>
                      <a:round/>
                      <a:headEnd type="none" w="med" len="med"/>
                      <a:tailEnd type="none" w="med" len="med"/>
                    </a:lnL>
                    <a:lnR w="12700" cap="flat" cmpd="sng" algn="ctr">
                      <a:noFill/>
                      <a:prstDash val="solid"/>
                      <a:round/>
                      <a:headEnd type="none" w="med" len="med"/>
                      <a:tailEnd type="none" w="med" len="med"/>
                    </a:lnR>
                    <a:lnT w="12700" cmpd="sng">
                      <a:noFill/>
                    </a:lnT>
                    <a:lnB w="38100" cmpd="sng">
                      <a:noFill/>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4707638"/>
                  </a:ext>
                </a:extLst>
              </a:tr>
              <a:tr h="380937">
                <a:tc>
                  <a:txBody>
                    <a:bodyPr/>
                    <a:lstStyle/>
                    <a:p>
                      <a:pPr algn="ctr"/>
                      <a:endParaRPr lang="en-US" sz="1400" dirty="0">
                        <a:solidFill>
                          <a:schemeClr val="tx1"/>
                        </a:solidFill>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mpd="sng">
                      <a:noFill/>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014984132"/>
                  </a:ext>
                </a:extLst>
              </a:tr>
              <a:tr h="380937">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782458596"/>
                  </a:ext>
                </a:extLst>
              </a:tr>
              <a:tr h="380937">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966468518"/>
                  </a:ext>
                </a:extLst>
              </a:tr>
              <a:tr h="380937">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bg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007102285"/>
                  </a:ext>
                </a:extLst>
              </a:tr>
              <a:tr h="380937">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147505235"/>
                  </a:ext>
                </a:extLst>
              </a:tr>
              <a:tr h="380937">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402475816"/>
                  </a:ext>
                </a:extLst>
              </a:tr>
              <a:tr h="380937">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865352866"/>
                  </a:ext>
                </a:extLst>
              </a:tr>
              <a:tr h="380937">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151664192"/>
                  </a:ext>
                </a:extLst>
              </a:tr>
              <a:tr h="380937">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751848330"/>
                  </a:ext>
                </a:extLst>
              </a:tr>
              <a:tr h="380937">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295998660"/>
                  </a:ext>
                </a:extLst>
              </a:tr>
              <a:tr h="380937">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400" dirty="0">
                        <a:solidFill>
                          <a:schemeClr val="tx1"/>
                        </a:solidFill>
                      </a:endParaRPr>
                    </a:p>
                  </a:txBody>
                  <a:tcPr anchor="ctr">
                    <a:lnL w="12700" cmpd="sng">
                      <a:noFill/>
                    </a:lnL>
                    <a:lnR w="12700" cmpd="sng">
                      <a:noFill/>
                    </a:lnR>
                    <a:lnT w="12700" cap="flat" cmpd="sng" algn="ctr">
                      <a:solidFill>
                        <a:schemeClr val="bg1">
                          <a:lumMod val="75000"/>
                        </a:schemeClr>
                      </a:solidFill>
                      <a:prstDash val="solid"/>
                      <a:round/>
                      <a:headEnd type="none" w="med" len="med"/>
                      <a:tailEnd type="none" w="med" len="med"/>
                    </a:lnT>
                    <a:lnB w="12700" cap="flat" cmpd="sng" algn="ctr">
                      <a:solidFill>
                        <a:schemeClr val="bg1">
                          <a:lumMod val="7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1496064910"/>
                  </a:ext>
                </a:extLst>
              </a:tr>
            </a:tbl>
          </a:graphicData>
        </a:graphic>
      </p:graphicFrame>
      <p:sp>
        <p:nvSpPr>
          <p:cNvPr id="6" name="Title 1">
            <a:extLst>
              <a:ext uri="{FF2B5EF4-FFF2-40B4-BE49-F238E27FC236}">
                <a16:creationId xmlns:a16="http://schemas.microsoft.com/office/drawing/2014/main" id="{12BCC4D8-0A31-9741-8EBC-86D1566CAFD1}"/>
              </a:ext>
            </a:extLst>
          </p:cNvPr>
          <p:cNvSpPr txBox="1">
            <a:spLocks/>
          </p:cNvSpPr>
          <p:nvPr/>
        </p:nvSpPr>
        <p:spPr>
          <a:xfrm>
            <a:off x="294247" y="1558790"/>
            <a:ext cx="1758614" cy="915973"/>
          </a:xfrm>
          <a:prstGeom prst="rect">
            <a:avLst/>
          </a:prstGeom>
          <a:noFill/>
        </p:spPr>
        <p:txBody>
          <a:bodyPr vert="horz" lIns="0" tIns="4572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DRIBS, SHE-Factory</a:t>
            </a:r>
          </a:p>
        </p:txBody>
      </p:sp>
      <p:sp>
        <p:nvSpPr>
          <p:cNvPr id="7" name="Title 1">
            <a:extLst>
              <a:ext uri="{FF2B5EF4-FFF2-40B4-BE49-F238E27FC236}">
                <a16:creationId xmlns:a16="http://schemas.microsoft.com/office/drawing/2014/main" id="{F449ACA2-02DF-5E46-B882-ACDAD38CFA7B}"/>
              </a:ext>
            </a:extLst>
          </p:cNvPr>
          <p:cNvSpPr txBox="1">
            <a:spLocks/>
          </p:cNvSpPr>
          <p:nvPr/>
        </p:nvSpPr>
        <p:spPr>
          <a:xfrm>
            <a:off x="287248" y="2562567"/>
            <a:ext cx="1758614" cy="351896"/>
          </a:xfrm>
          <a:prstGeom prst="rect">
            <a:avLst/>
          </a:prstGeom>
          <a:noFill/>
        </p:spPr>
        <p:txBody>
          <a:bodyPr vert="horz" lIns="0" tIns="4572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NICA MPD</a:t>
            </a:r>
          </a:p>
        </p:txBody>
      </p:sp>
      <p:sp>
        <p:nvSpPr>
          <p:cNvPr id="8" name="Title 1">
            <a:extLst>
              <a:ext uri="{FF2B5EF4-FFF2-40B4-BE49-F238E27FC236}">
                <a16:creationId xmlns:a16="http://schemas.microsoft.com/office/drawing/2014/main" id="{03D34916-FA1B-E84C-9AF8-F2EB1EA90653}"/>
              </a:ext>
            </a:extLst>
          </p:cNvPr>
          <p:cNvSpPr txBox="1">
            <a:spLocks/>
          </p:cNvSpPr>
          <p:nvPr/>
        </p:nvSpPr>
        <p:spPr>
          <a:xfrm>
            <a:off x="310315" y="3724840"/>
            <a:ext cx="1150701" cy="344364"/>
          </a:xfrm>
          <a:prstGeom prst="rect">
            <a:avLst/>
          </a:prstGeom>
          <a:noFill/>
        </p:spPr>
        <p:txBody>
          <a:bodyPr vert="horz" lIns="0" tIns="4572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sz="1400" b="1" dirty="0">
                <a:solidFill>
                  <a:srgbClr val="00B050"/>
                </a:solidFill>
                <a:latin typeface="Arial" panose="020B0604020202020204" pitchFamily="34" charset="0"/>
                <a:cs typeface="Arial" panose="020B0604020202020204" pitchFamily="34" charset="0"/>
              </a:rPr>
              <a:t>DNS-IV</a:t>
            </a:r>
            <a:endParaRPr kumimoji="0" lang="en-US" sz="1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endParaRPr>
          </a:p>
        </p:txBody>
      </p:sp>
      <p:sp>
        <p:nvSpPr>
          <p:cNvPr id="9" name="Title 1">
            <a:extLst>
              <a:ext uri="{FF2B5EF4-FFF2-40B4-BE49-F238E27FC236}">
                <a16:creationId xmlns:a16="http://schemas.microsoft.com/office/drawing/2014/main" id="{2B129184-9B51-2845-8E63-C11949850CB3}"/>
              </a:ext>
            </a:extLst>
          </p:cNvPr>
          <p:cNvSpPr txBox="1">
            <a:spLocks/>
          </p:cNvSpPr>
          <p:nvPr/>
        </p:nvSpPr>
        <p:spPr>
          <a:xfrm>
            <a:off x="308998" y="4156552"/>
            <a:ext cx="1150701" cy="290285"/>
          </a:xfrm>
          <a:prstGeom prst="rect">
            <a:avLst/>
          </a:prstGeom>
          <a:noFill/>
        </p:spPr>
        <p:txBody>
          <a:bodyPr vert="horz" lIns="0" tIns="4572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Baikal - GVD</a:t>
            </a:r>
          </a:p>
        </p:txBody>
      </p:sp>
      <p:sp>
        <p:nvSpPr>
          <p:cNvPr id="10" name="Title 1">
            <a:extLst>
              <a:ext uri="{FF2B5EF4-FFF2-40B4-BE49-F238E27FC236}">
                <a16:creationId xmlns:a16="http://schemas.microsoft.com/office/drawing/2014/main" id="{A3D583BF-A504-D841-9A45-A418B44CAB5F}"/>
              </a:ext>
            </a:extLst>
          </p:cNvPr>
          <p:cNvSpPr txBox="1">
            <a:spLocks/>
          </p:cNvSpPr>
          <p:nvPr/>
        </p:nvSpPr>
        <p:spPr>
          <a:xfrm>
            <a:off x="328513" y="4851723"/>
            <a:ext cx="1150701" cy="399908"/>
          </a:xfrm>
          <a:prstGeom prst="rect">
            <a:avLst/>
          </a:prstGeom>
          <a:noFill/>
        </p:spPr>
        <p:txBody>
          <a:bodyPr vert="horz" lIns="0" tIns="4572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Life Science</a:t>
            </a:r>
          </a:p>
        </p:txBody>
      </p:sp>
      <p:sp>
        <p:nvSpPr>
          <p:cNvPr id="11" name="Title 1">
            <a:extLst>
              <a:ext uri="{FF2B5EF4-FFF2-40B4-BE49-F238E27FC236}">
                <a16:creationId xmlns:a16="http://schemas.microsoft.com/office/drawing/2014/main" id="{A3B70229-63E4-DA40-83F6-9A882AF0F9CB}"/>
              </a:ext>
            </a:extLst>
          </p:cNvPr>
          <p:cNvSpPr txBox="1">
            <a:spLocks/>
          </p:cNvSpPr>
          <p:nvPr/>
        </p:nvSpPr>
        <p:spPr>
          <a:xfrm>
            <a:off x="308998" y="5255285"/>
            <a:ext cx="2725454" cy="361508"/>
          </a:xfrm>
          <a:prstGeom prst="rect">
            <a:avLst/>
          </a:prstGeom>
          <a:noFill/>
        </p:spPr>
        <p:txBody>
          <a:bodyPr vert="horz" lIns="0" tIns="4572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Segoe UI Light" panose="020B0502040204020203" pitchFamily="34" charset="0"/>
                <a:ea typeface="+mj-ea"/>
                <a:cs typeface="Segoe UI Light" panose="020B0502040204020203" pitchFamily="34" charset="0"/>
              </a:rPr>
              <a:t>FCC, ILC, GWI, …</a:t>
            </a:r>
          </a:p>
        </p:txBody>
      </p:sp>
      <p:sp>
        <p:nvSpPr>
          <p:cNvPr id="12" name="TextBox 11">
            <a:extLst>
              <a:ext uri="{FF2B5EF4-FFF2-40B4-BE49-F238E27FC236}">
                <a16:creationId xmlns:a16="http://schemas.microsoft.com/office/drawing/2014/main" id="{026A33B8-2CC4-E44A-8611-264A4C686A9A}"/>
              </a:ext>
            </a:extLst>
          </p:cNvPr>
          <p:cNvSpPr txBox="1"/>
          <p:nvPr/>
        </p:nvSpPr>
        <p:spPr>
          <a:xfrm>
            <a:off x="215568" y="2221129"/>
            <a:ext cx="182792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FRB </a:t>
            </a:r>
            <a:r>
              <a:rPr kumimoji="0" lang="en-US" sz="1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t>
            </a:r>
            <a:r>
              <a:rPr kumimoji="0" lang="en-US" sz="1400" b="1" i="0" u="none" strike="noStrike" kern="1200" cap="none" spc="0" normalizeH="0" baseline="0" noProof="0" dirty="0" err="1">
                <a:ln>
                  <a:noFill/>
                </a:ln>
                <a:solidFill>
                  <a:srgbClr val="00B050"/>
                </a:solidFill>
                <a:effectLst/>
                <a:uLnTx/>
                <a:uFillTx/>
                <a:latin typeface="Arial" panose="020B0604020202020204" pitchFamily="34" charset="0"/>
                <a:cs typeface="Arial" panose="020B0604020202020204" pitchFamily="34" charset="0"/>
              </a:rPr>
              <a:t>Flerov</a:t>
            </a:r>
            <a:r>
              <a:rPr kumimoji="0" lang="en-US" sz="1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Lab</a:t>
            </a:r>
          </a:p>
        </p:txBody>
      </p:sp>
      <p:sp>
        <p:nvSpPr>
          <p:cNvPr id="13" name="TextBox 12">
            <a:extLst>
              <a:ext uri="{FF2B5EF4-FFF2-40B4-BE49-F238E27FC236}">
                <a16:creationId xmlns:a16="http://schemas.microsoft.com/office/drawing/2014/main" id="{3C45A80E-3579-2E44-8434-1EF02D85F4C6}"/>
              </a:ext>
            </a:extLst>
          </p:cNvPr>
          <p:cNvSpPr txBox="1"/>
          <p:nvPr/>
        </p:nvSpPr>
        <p:spPr>
          <a:xfrm>
            <a:off x="204564" y="2982978"/>
            <a:ext cx="1304684"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NICA SPD</a:t>
            </a:r>
          </a:p>
        </p:txBody>
      </p:sp>
      <p:sp>
        <p:nvSpPr>
          <p:cNvPr id="14" name="TextBox 13">
            <a:extLst>
              <a:ext uri="{FF2B5EF4-FFF2-40B4-BE49-F238E27FC236}">
                <a16:creationId xmlns:a16="http://schemas.microsoft.com/office/drawing/2014/main" id="{6887BDA8-4294-CA4B-97B4-708A311C5AA2}"/>
              </a:ext>
            </a:extLst>
          </p:cNvPr>
          <p:cNvSpPr txBox="1"/>
          <p:nvPr/>
        </p:nvSpPr>
        <p:spPr>
          <a:xfrm>
            <a:off x="201638" y="3365996"/>
            <a:ext cx="2029453"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NICA </a:t>
            </a:r>
            <a:r>
              <a:rPr lang="en-US" sz="1400" b="1" dirty="0">
                <a:solidFill>
                  <a:srgbClr val="00B050"/>
                </a:solidFill>
                <a:latin typeface="Arial" panose="020B0604020202020204" pitchFamily="34" charset="0"/>
                <a:cs typeface="Arial" panose="020B0604020202020204" pitchFamily="34" charset="0"/>
              </a:rPr>
              <a:t>- </a:t>
            </a:r>
            <a:r>
              <a:rPr kumimoji="0" lang="en-US" sz="1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III </a:t>
            </a:r>
            <a:r>
              <a:rPr kumimoji="0" lang="en-US" sz="13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(EIC, others</a:t>
            </a:r>
            <a:r>
              <a:rPr kumimoji="0" lang="ru-RU" sz="13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a:t>
            </a:r>
          </a:p>
        </p:txBody>
      </p:sp>
      <p:sp>
        <p:nvSpPr>
          <p:cNvPr id="15" name="TextBox 14">
            <a:extLst>
              <a:ext uri="{FF2B5EF4-FFF2-40B4-BE49-F238E27FC236}">
                <a16:creationId xmlns:a16="http://schemas.microsoft.com/office/drawing/2014/main" id="{FA5EB3F2-4259-3542-B009-6B66EE234D5A}"/>
              </a:ext>
            </a:extLst>
          </p:cNvPr>
          <p:cNvSpPr txBox="1"/>
          <p:nvPr/>
        </p:nvSpPr>
        <p:spPr>
          <a:xfrm>
            <a:off x="215568" y="4515162"/>
            <a:ext cx="2295706" cy="30777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B050"/>
                </a:solidFill>
                <a:effectLst/>
                <a:uLnTx/>
                <a:uFillTx/>
                <a:latin typeface="Symbol" pitchFamily="2" charset="2"/>
                <a:cs typeface="Arial" panose="020B0604020202020204" pitchFamily="34" charset="0"/>
              </a:rPr>
              <a:t>n</a:t>
            </a:r>
            <a:r>
              <a:rPr kumimoji="0" lang="en-US" sz="1400" b="1" i="0" u="none" strike="noStrike" kern="1200" cap="none" spc="0" normalizeH="0" baseline="0" noProof="0" dirty="0">
                <a:ln>
                  <a:noFill/>
                </a:ln>
                <a:solidFill>
                  <a:srgbClr val="00B050"/>
                </a:solidFill>
                <a:effectLst/>
                <a:uLnTx/>
                <a:uFillTx/>
                <a:latin typeface="Arial" panose="020B0604020202020204" pitchFamily="34" charset="0"/>
                <a:cs typeface="Arial" panose="020B0604020202020204" pitchFamily="34" charset="0"/>
              </a:rPr>
              <a:t> &amp; AP Physics</a:t>
            </a:r>
          </a:p>
        </p:txBody>
      </p:sp>
      <p:sp>
        <p:nvSpPr>
          <p:cNvPr id="16" name="TextBox 15">
            <a:extLst>
              <a:ext uri="{FF2B5EF4-FFF2-40B4-BE49-F238E27FC236}">
                <a16:creationId xmlns:a16="http://schemas.microsoft.com/office/drawing/2014/main" id="{E2C3747D-A615-724E-826A-9E8998D72031}"/>
              </a:ext>
            </a:extLst>
          </p:cNvPr>
          <p:cNvSpPr txBox="1"/>
          <p:nvPr/>
        </p:nvSpPr>
        <p:spPr>
          <a:xfrm>
            <a:off x="2870741" y="357788"/>
            <a:ext cx="7569183" cy="646331"/>
          </a:xfrm>
          <a:prstGeom prst="rect">
            <a:avLst/>
          </a:prstGeom>
          <a:solidFill>
            <a:schemeClr val="bg1"/>
          </a:solidFill>
        </p:spPr>
        <p:txBody>
          <a:bodyPr wrap="square"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small" spc="0" normalizeH="0" baseline="0" noProof="0" dirty="0">
                <a:ln>
                  <a:noFill/>
                </a:ln>
                <a:solidFill>
                  <a:prstClr val="black"/>
                </a:solidFill>
                <a:effectLst/>
                <a:uLnTx/>
                <a:uFillTx/>
                <a:ea typeface="+mn-ea"/>
                <a:cs typeface="+mn-cs"/>
              </a:rPr>
              <a:t>Matrix of JINR Key Projects</a:t>
            </a:r>
          </a:p>
        </p:txBody>
      </p:sp>
      <p:sp>
        <p:nvSpPr>
          <p:cNvPr id="17" name="Title 1">
            <a:extLst>
              <a:ext uri="{FF2B5EF4-FFF2-40B4-BE49-F238E27FC236}">
                <a16:creationId xmlns:a16="http://schemas.microsoft.com/office/drawing/2014/main" id="{6A583047-8A3C-8B47-8D18-B53FF7FF126C}"/>
              </a:ext>
            </a:extLst>
          </p:cNvPr>
          <p:cNvSpPr txBox="1">
            <a:spLocks/>
          </p:cNvSpPr>
          <p:nvPr/>
        </p:nvSpPr>
        <p:spPr>
          <a:xfrm>
            <a:off x="294247" y="5679089"/>
            <a:ext cx="2178505" cy="352234"/>
          </a:xfrm>
          <a:prstGeom prst="rect">
            <a:avLst/>
          </a:prstGeom>
          <a:noFill/>
        </p:spPr>
        <p:txBody>
          <a:bodyPr vert="horz" lIns="0" tIns="45720" rIns="0" bIns="45720" rtlCol="0" anchor="ctr" anchorCtr="0">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cs typeface="Arial" panose="020B0604020202020204" pitchFamily="34" charset="0"/>
              </a:rPr>
              <a:t>Innovation center</a:t>
            </a:r>
          </a:p>
        </p:txBody>
      </p:sp>
      <p:sp>
        <p:nvSpPr>
          <p:cNvPr id="18" name="Rectangle: Rounded Corners 37">
            <a:extLst>
              <a:ext uri="{FF2B5EF4-FFF2-40B4-BE49-F238E27FC236}">
                <a16:creationId xmlns:a16="http://schemas.microsoft.com/office/drawing/2014/main" id="{42EDBA8A-6417-EE41-BCBA-C9EEA34A16B1}"/>
              </a:ext>
            </a:extLst>
          </p:cNvPr>
          <p:cNvSpPr/>
          <p:nvPr/>
        </p:nvSpPr>
        <p:spPr>
          <a:xfrm>
            <a:off x="2225039" y="1845457"/>
            <a:ext cx="9624061" cy="333829"/>
          </a:xfrm>
          <a:prstGeom prst="roundRect">
            <a:avLst>
              <a:gd name="adj" fmla="val 50000"/>
            </a:avLst>
          </a:prstGeom>
          <a:pattFill prst="pct70">
            <a:fgClr>
              <a:schemeClr val="accent1">
                <a:lumMod val="40000"/>
                <a:lumOff val="60000"/>
              </a:schemeClr>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Operation and development</a:t>
            </a:r>
          </a:p>
        </p:txBody>
      </p:sp>
      <p:sp>
        <p:nvSpPr>
          <p:cNvPr id="19" name="Rectangle: Rounded Corners 39">
            <a:extLst>
              <a:ext uri="{FF2B5EF4-FFF2-40B4-BE49-F238E27FC236}">
                <a16:creationId xmlns:a16="http://schemas.microsoft.com/office/drawing/2014/main" id="{25533F00-171C-B949-8B93-1A2B71A37D75}"/>
              </a:ext>
            </a:extLst>
          </p:cNvPr>
          <p:cNvSpPr/>
          <p:nvPr/>
        </p:nvSpPr>
        <p:spPr>
          <a:xfrm>
            <a:off x="9240252" y="2230123"/>
            <a:ext cx="2608847" cy="328550"/>
          </a:xfrm>
          <a:prstGeom prst="roundRect">
            <a:avLst>
              <a:gd name="adj" fmla="val 50000"/>
            </a:avLst>
          </a:prstGeom>
          <a:pattFill prst="pct70">
            <a:fgClr>
              <a:schemeClr val="accent1">
                <a:lumMod val="60000"/>
                <a:lumOff val="40000"/>
              </a:schemeClr>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Operation</a:t>
            </a:r>
          </a:p>
        </p:txBody>
      </p:sp>
      <p:sp>
        <p:nvSpPr>
          <p:cNvPr id="20" name="Rectangle: Rounded Corners 46">
            <a:extLst>
              <a:ext uri="{FF2B5EF4-FFF2-40B4-BE49-F238E27FC236}">
                <a16:creationId xmlns:a16="http://schemas.microsoft.com/office/drawing/2014/main" id="{174E6E20-30DA-754C-A8F2-2FAC8D145971}"/>
              </a:ext>
            </a:extLst>
          </p:cNvPr>
          <p:cNvSpPr/>
          <p:nvPr/>
        </p:nvSpPr>
        <p:spPr>
          <a:xfrm>
            <a:off x="2206641" y="2221129"/>
            <a:ext cx="1328201" cy="352234"/>
          </a:xfrm>
          <a:prstGeom prst="roundRect">
            <a:avLst>
              <a:gd name="adj" fmla="val 50000"/>
            </a:avLst>
          </a:prstGeom>
          <a:pattFill prst="dkDnDiag">
            <a:fgClr>
              <a:srgbClr val="FFC000"/>
            </a:fgClr>
            <a:bgClr>
              <a:srgbClr val="F7A5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R&amp;D</a:t>
            </a:r>
          </a:p>
        </p:txBody>
      </p:sp>
      <p:sp>
        <p:nvSpPr>
          <p:cNvPr id="21" name="Rectangle: Rounded Corners 50">
            <a:extLst>
              <a:ext uri="{FF2B5EF4-FFF2-40B4-BE49-F238E27FC236}">
                <a16:creationId xmlns:a16="http://schemas.microsoft.com/office/drawing/2014/main" id="{649483F0-220A-334F-8088-0BE52B859D37}"/>
              </a:ext>
            </a:extLst>
          </p:cNvPr>
          <p:cNvSpPr/>
          <p:nvPr/>
        </p:nvSpPr>
        <p:spPr>
          <a:xfrm>
            <a:off x="3572321" y="2206478"/>
            <a:ext cx="2095301" cy="379095"/>
          </a:xfrm>
          <a:prstGeom prst="roundRect">
            <a:avLst>
              <a:gd name="adj" fmla="val 50000"/>
            </a:avLst>
          </a:prstGeom>
          <a:pattFill prst="dkDnDiag">
            <a:fgClr>
              <a:srgbClr val="002060"/>
            </a:fgClr>
            <a:bgClr>
              <a:srgbClr val="0070C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300" dirty="0">
                <a:solidFill>
                  <a:prstClr val="white"/>
                </a:solidFill>
                <a:latin typeface="Segoe UI Light" panose="020B0502040204020203" pitchFamily="34" charset="0"/>
                <a:cs typeface="Segoe UI Light" panose="020B0502040204020203" pitchFamily="34" charset="0"/>
              </a:rPr>
              <a:t>Feasibility Studies + R&amp;D</a:t>
            </a:r>
          </a:p>
        </p:txBody>
      </p:sp>
      <p:sp>
        <p:nvSpPr>
          <p:cNvPr id="22" name="Rectangle: Rounded Corners 45">
            <a:extLst>
              <a:ext uri="{FF2B5EF4-FFF2-40B4-BE49-F238E27FC236}">
                <a16:creationId xmlns:a16="http://schemas.microsoft.com/office/drawing/2014/main" id="{45EFAE9E-7E55-2644-A0C0-FAF71D551992}"/>
              </a:ext>
            </a:extLst>
          </p:cNvPr>
          <p:cNvSpPr/>
          <p:nvPr/>
        </p:nvSpPr>
        <p:spPr>
          <a:xfrm>
            <a:off x="5673889" y="2206879"/>
            <a:ext cx="741820" cy="373303"/>
          </a:xfrm>
          <a:prstGeom prst="roundRect">
            <a:avLst>
              <a:gd name="adj" fmla="val 50000"/>
            </a:avLst>
          </a:prstGeom>
          <a:pattFill prst="dkDnDiag">
            <a:fgClr>
              <a:srgbClr val="FF0000"/>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Decision</a:t>
            </a:r>
            <a:endParaRPr kumimoji="0" lang="en-US" sz="9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23" name="Rectangle: Rounded Corners 46">
            <a:extLst>
              <a:ext uri="{FF2B5EF4-FFF2-40B4-BE49-F238E27FC236}">
                <a16:creationId xmlns:a16="http://schemas.microsoft.com/office/drawing/2014/main" id="{34C7C580-2A1A-A84E-AA10-720D1FD2E130}"/>
              </a:ext>
            </a:extLst>
          </p:cNvPr>
          <p:cNvSpPr/>
          <p:nvPr/>
        </p:nvSpPr>
        <p:spPr>
          <a:xfrm>
            <a:off x="6421976" y="2224844"/>
            <a:ext cx="2814631" cy="33382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Phased construction</a:t>
            </a:r>
          </a:p>
        </p:txBody>
      </p:sp>
      <p:sp>
        <p:nvSpPr>
          <p:cNvPr id="24" name="Rectangle: Rounded Corners 46">
            <a:extLst>
              <a:ext uri="{FF2B5EF4-FFF2-40B4-BE49-F238E27FC236}">
                <a16:creationId xmlns:a16="http://schemas.microsoft.com/office/drawing/2014/main" id="{E5975505-E8BE-D043-83D7-56205D15B294}"/>
              </a:ext>
            </a:extLst>
          </p:cNvPr>
          <p:cNvSpPr/>
          <p:nvPr/>
        </p:nvSpPr>
        <p:spPr>
          <a:xfrm>
            <a:off x="2216557" y="2607406"/>
            <a:ext cx="2812643" cy="33382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Construction</a:t>
            </a:r>
          </a:p>
        </p:txBody>
      </p:sp>
      <p:sp>
        <p:nvSpPr>
          <p:cNvPr id="25" name="Rectangle: Rounded Corners 39">
            <a:extLst>
              <a:ext uri="{FF2B5EF4-FFF2-40B4-BE49-F238E27FC236}">
                <a16:creationId xmlns:a16="http://schemas.microsoft.com/office/drawing/2014/main" id="{A3DFC181-09DA-7F44-A79A-AF6F7F7BDEC6}"/>
              </a:ext>
            </a:extLst>
          </p:cNvPr>
          <p:cNvSpPr/>
          <p:nvPr/>
        </p:nvSpPr>
        <p:spPr>
          <a:xfrm>
            <a:off x="5058576" y="2600996"/>
            <a:ext cx="1339050" cy="328550"/>
          </a:xfrm>
          <a:prstGeom prst="roundRect">
            <a:avLst>
              <a:gd name="adj" fmla="val 50000"/>
            </a:avLst>
          </a:prstGeom>
          <a:pattFill prst="pct70">
            <a:fgClr>
              <a:schemeClr val="accent1">
                <a:lumMod val="60000"/>
                <a:lumOff val="40000"/>
              </a:schemeClr>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Operation</a:t>
            </a:r>
          </a:p>
        </p:txBody>
      </p:sp>
      <p:sp>
        <p:nvSpPr>
          <p:cNvPr id="26" name="Rectangle: Rounded Corners 39">
            <a:extLst>
              <a:ext uri="{FF2B5EF4-FFF2-40B4-BE49-F238E27FC236}">
                <a16:creationId xmlns:a16="http://schemas.microsoft.com/office/drawing/2014/main" id="{A580EEFA-3737-7540-BD44-634B5A3F7283}"/>
              </a:ext>
            </a:extLst>
          </p:cNvPr>
          <p:cNvSpPr/>
          <p:nvPr/>
        </p:nvSpPr>
        <p:spPr>
          <a:xfrm>
            <a:off x="6427002" y="2600996"/>
            <a:ext cx="2641461" cy="328550"/>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upgrade</a:t>
            </a:r>
          </a:p>
        </p:txBody>
      </p:sp>
      <p:sp>
        <p:nvSpPr>
          <p:cNvPr id="27" name="Rectangle: Rounded Corners 39">
            <a:extLst>
              <a:ext uri="{FF2B5EF4-FFF2-40B4-BE49-F238E27FC236}">
                <a16:creationId xmlns:a16="http://schemas.microsoft.com/office/drawing/2014/main" id="{25BE822E-DFAB-CD4D-9EC4-6448FF1A4309}"/>
              </a:ext>
            </a:extLst>
          </p:cNvPr>
          <p:cNvSpPr/>
          <p:nvPr/>
        </p:nvSpPr>
        <p:spPr>
          <a:xfrm>
            <a:off x="9105942" y="2612685"/>
            <a:ext cx="2743158" cy="328550"/>
          </a:xfrm>
          <a:prstGeom prst="roundRect">
            <a:avLst>
              <a:gd name="adj" fmla="val 50000"/>
            </a:avLst>
          </a:prstGeom>
          <a:pattFill prst="pct70">
            <a:fgClr>
              <a:schemeClr val="accent1">
                <a:lumMod val="60000"/>
                <a:lumOff val="40000"/>
              </a:schemeClr>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Operation</a:t>
            </a:r>
          </a:p>
        </p:txBody>
      </p:sp>
      <p:sp>
        <p:nvSpPr>
          <p:cNvPr id="28" name="Rectangle: Rounded Corners 46">
            <a:extLst>
              <a:ext uri="{FF2B5EF4-FFF2-40B4-BE49-F238E27FC236}">
                <a16:creationId xmlns:a16="http://schemas.microsoft.com/office/drawing/2014/main" id="{35C98976-992E-A944-ACA0-D202012B725C}"/>
              </a:ext>
            </a:extLst>
          </p:cNvPr>
          <p:cNvSpPr/>
          <p:nvPr/>
        </p:nvSpPr>
        <p:spPr>
          <a:xfrm>
            <a:off x="2161413" y="2989343"/>
            <a:ext cx="2897163" cy="352234"/>
          </a:xfrm>
          <a:prstGeom prst="roundRect">
            <a:avLst>
              <a:gd name="adj" fmla="val 50000"/>
            </a:avLst>
          </a:prstGeom>
          <a:pattFill prst="dkDnDiag">
            <a:fgClr>
              <a:srgbClr val="FFC000"/>
            </a:fgClr>
            <a:bgClr>
              <a:srgbClr val="F7A5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R&amp;D + Design</a:t>
            </a:r>
          </a:p>
        </p:txBody>
      </p:sp>
      <p:sp>
        <p:nvSpPr>
          <p:cNvPr id="29" name="Rectangle: Rounded Corners 46">
            <a:extLst>
              <a:ext uri="{FF2B5EF4-FFF2-40B4-BE49-F238E27FC236}">
                <a16:creationId xmlns:a16="http://schemas.microsoft.com/office/drawing/2014/main" id="{978F0037-40BF-7240-BDA7-CE9C9820FF1C}"/>
              </a:ext>
            </a:extLst>
          </p:cNvPr>
          <p:cNvSpPr/>
          <p:nvPr/>
        </p:nvSpPr>
        <p:spPr>
          <a:xfrm>
            <a:off x="5101407" y="2980342"/>
            <a:ext cx="1902878" cy="352234"/>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Construction and commissioning</a:t>
            </a:r>
          </a:p>
        </p:txBody>
      </p:sp>
      <p:sp>
        <p:nvSpPr>
          <p:cNvPr id="30" name="Rectangle: Rounded Corners 39">
            <a:extLst>
              <a:ext uri="{FF2B5EF4-FFF2-40B4-BE49-F238E27FC236}">
                <a16:creationId xmlns:a16="http://schemas.microsoft.com/office/drawing/2014/main" id="{25F91B59-5D4E-BE4C-91D3-6719F5B3EAF6}"/>
              </a:ext>
            </a:extLst>
          </p:cNvPr>
          <p:cNvSpPr/>
          <p:nvPr/>
        </p:nvSpPr>
        <p:spPr>
          <a:xfrm>
            <a:off x="7007929" y="2989343"/>
            <a:ext cx="3491008" cy="328550"/>
          </a:xfrm>
          <a:prstGeom prst="roundRect">
            <a:avLst>
              <a:gd name="adj" fmla="val 50000"/>
            </a:avLst>
          </a:prstGeom>
          <a:pattFill prst="pct70">
            <a:fgClr>
              <a:schemeClr val="accent1">
                <a:lumMod val="60000"/>
                <a:lumOff val="40000"/>
              </a:schemeClr>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Operation</a:t>
            </a:r>
          </a:p>
        </p:txBody>
      </p:sp>
      <p:sp>
        <p:nvSpPr>
          <p:cNvPr id="31" name="Rectangle: Rounded Corners 39">
            <a:extLst>
              <a:ext uri="{FF2B5EF4-FFF2-40B4-BE49-F238E27FC236}">
                <a16:creationId xmlns:a16="http://schemas.microsoft.com/office/drawing/2014/main" id="{DA90D5EE-390D-4644-B443-8467B3514CA0}"/>
              </a:ext>
            </a:extLst>
          </p:cNvPr>
          <p:cNvSpPr/>
          <p:nvPr/>
        </p:nvSpPr>
        <p:spPr>
          <a:xfrm>
            <a:off x="10514426" y="2977973"/>
            <a:ext cx="1325030" cy="328550"/>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Segoe UI Light" panose="020B0502040204020203" pitchFamily="34" charset="0"/>
                <a:ea typeface="+mn-ea"/>
                <a:cs typeface="Segoe UI Light" panose="020B0502040204020203" pitchFamily="34" charset="0"/>
              </a:rPr>
              <a:t>upgrade</a:t>
            </a:r>
            <a:endPar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2" name="Rectangle: Rounded Corners 46">
            <a:extLst>
              <a:ext uri="{FF2B5EF4-FFF2-40B4-BE49-F238E27FC236}">
                <a16:creationId xmlns:a16="http://schemas.microsoft.com/office/drawing/2014/main" id="{E9D9DA6C-61EA-D245-999F-62990A285DCB}"/>
              </a:ext>
            </a:extLst>
          </p:cNvPr>
          <p:cNvSpPr/>
          <p:nvPr/>
        </p:nvSpPr>
        <p:spPr>
          <a:xfrm>
            <a:off x="2161413" y="3366326"/>
            <a:ext cx="2897163" cy="35223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Feasibility Studies + R&amp;D</a:t>
            </a:r>
          </a:p>
        </p:txBody>
      </p:sp>
      <p:sp>
        <p:nvSpPr>
          <p:cNvPr id="33" name="Rectangle: Rounded Corners 46">
            <a:extLst>
              <a:ext uri="{FF2B5EF4-FFF2-40B4-BE49-F238E27FC236}">
                <a16:creationId xmlns:a16="http://schemas.microsoft.com/office/drawing/2014/main" id="{7B72B7BD-10FA-CA46-9E8A-AE7B032DE2B2}"/>
              </a:ext>
            </a:extLst>
          </p:cNvPr>
          <p:cNvSpPr/>
          <p:nvPr/>
        </p:nvSpPr>
        <p:spPr>
          <a:xfrm>
            <a:off x="5076176" y="3372742"/>
            <a:ext cx="1328201" cy="352234"/>
          </a:xfrm>
          <a:prstGeom prst="roundRect">
            <a:avLst>
              <a:gd name="adj" fmla="val 50000"/>
            </a:avLst>
          </a:prstGeom>
          <a:pattFill prst="dkDnDiag">
            <a:fgClr>
              <a:srgbClr val="FFC000"/>
            </a:fgClr>
            <a:bgClr>
              <a:srgbClr val="F7A5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Internationa</a:t>
            </a:r>
            <a:r>
              <a:rPr lang="en-US" sz="1200" dirty="0">
                <a:solidFill>
                  <a:prstClr val="white"/>
                </a:solidFill>
                <a:latin typeface="Segoe UI Light" panose="020B0502040204020203" pitchFamily="34" charset="0"/>
                <a:cs typeface="Segoe UI Light" panose="020B0502040204020203" pitchFamily="34" charset="0"/>
              </a:rPr>
              <a:t>l Program + </a:t>
            </a:r>
            <a:r>
              <a:rPr kumimoji="0" lang="en-US" sz="12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R&amp;D</a:t>
            </a:r>
          </a:p>
        </p:txBody>
      </p:sp>
      <p:sp>
        <p:nvSpPr>
          <p:cNvPr id="34" name="Rectangle: Rounded Corners 50">
            <a:extLst>
              <a:ext uri="{FF2B5EF4-FFF2-40B4-BE49-F238E27FC236}">
                <a16:creationId xmlns:a16="http://schemas.microsoft.com/office/drawing/2014/main" id="{8465B1F8-3CF7-6149-8AAC-E7EB9E591541}"/>
              </a:ext>
            </a:extLst>
          </p:cNvPr>
          <p:cNvSpPr/>
          <p:nvPr/>
        </p:nvSpPr>
        <p:spPr>
          <a:xfrm>
            <a:off x="6421977" y="3359311"/>
            <a:ext cx="2588984" cy="379095"/>
          </a:xfrm>
          <a:prstGeom prst="roundRect">
            <a:avLst>
              <a:gd name="adj" fmla="val 50000"/>
            </a:avLst>
          </a:prstGeom>
          <a:pattFill prst="dkDnDiag">
            <a:fgClr>
              <a:srgbClr val="002060"/>
            </a:fgClr>
            <a:bgClr>
              <a:srgbClr val="0070C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Technical design and prototyping</a:t>
            </a:r>
          </a:p>
        </p:txBody>
      </p:sp>
      <p:sp>
        <p:nvSpPr>
          <p:cNvPr id="35" name="Rectangle: Rounded Corners 39">
            <a:extLst>
              <a:ext uri="{FF2B5EF4-FFF2-40B4-BE49-F238E27FC236}">
                <a16:creationId xmlns:a16="http://schemas.microsoft.com/office/drawing/2014/main" id="{ABEEC685-3BAF-7848-A7D4-40573CCA449E}"/>
              </a:ext>
            </a:extLst>
          </p:cNvPr>
          <p:cNvSpPr/>
          <p:nvPr/>
        </p:nvSpPr>
        <p:spPr>
          <a:xfrm>
            <a:off x="9028561" y="3372742"/>
            <a:ext cx="2789741" cy="328550"/>
          </a:xfrm>
          <a:prstGeom prst="roundRect">
            <a:avLst>
              <a:gd name="adj" fmla="val 50000"/>
            </a:avLst>
          </a:prstGeom>
          <a:pattFill prst="pct70">
            <a:fgClr>
              <a:schemeClr val="accent1">
                <a:lumMod val="60000"/>
                <a:lumOff val="40000"/>
              </a:schemeClr>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Operation</a:t>
            </a:r>
          </a:p>
        </p:txBody>
      </p:sp>
      <p:sp>
        <p:nvSpPr>
          <p:cNvPr id="36" name="Rectangle: Rounded Corners 50">
            <a:extLst>
              <a:ext uri="{FF2B5EF4-FFF2-40B4-BE49-F238E27FC236}">
                <a16:creationId xmlns:a16="http://schemas.microsoft.com/office/drawing/2014/main" id="{7AB3EEDB-CBBE-D844-9749-03CA74D3419E}"/>
              </a:ext>
            </a:extLst>
          </p:cNvPr>
          <p:cNvSpPr/>
          <p:nvPr/>
        </p:nvSpPr>
        <p:spPr>
          <a:xfrm>
            <a:off x="2161412" y="3746548"/>
            <a:ext cx="2867787" cy="379095"/>
          </a:xfrm>
          <a:prstGeom prst="roundRect">
            <a:avLst>
              <a:gd name="adj" fmla="val 50000"/>
            </a:avLst>
          </a:prstGeom>
          <a:pattFill prst="dkDnDiag">
            <a:fgClr>
              <a:srgbClr val="002060"/>
            </a:fgClr>
            <a:bgClr>
              <a:srgbClr val="0070C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Technical design and prototyping</a:t>
            </a:r>
          </a:p>
        </p:txBody>
      </p:sp>
      <p:sp>
        <p:nvSpPr>
          <p:cNvPr id="37" name="Rectangle: Rounded Corners 45">
            <a:extLst>
              <a:ext uri="{FF2B5EF4-FFF2-40B4-BE49-F238E27FC236}">
                <a16:creationId xmlns:a16="http://schemas.microsoft.com/office/drawing/2014/main" id="{20E611E1-C5B0-5F41-8A0D-F526C4596C62}"/>
              </a:ext>
            </a:extLst>
          </p:cNvPr>
          <p:cNvSpPr/>
          <p:nvPr/>
        </p:nvSpPr>
        <p:spPr>
          <a:xfrm>
            <a:off x="5084048" y="3743503"/>
            <a:ext cx="741820" cy="353583"/>
          </a:xfrm>
          <a:prstGeom prst="roundRect">
            <a:avLst>
              <a:gd name="adj" fmla="val 50000"/>
            </a:avLst>
          </a:prstGeom>
          <a:pattFill prst="dkDnDiag">
            <a:fgClr>
              <a:srgbClr val="FF0000"/>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Decision</a:t>
            </a:r>
            <a:endParaRPr kumimoji="0" lang="en-US" sz="9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38" name="Rectangle: Rounded Corners 46">
            <a:extLst>
              <a:ext uri="{FF2B5EF4-FFF2-40B4-BE49-F238E27FC236}">
                <a16:creationId xmlns:a16="http://schemas.microsoft.com/office/drawing/2014/main" id="{DD08E547-A037-5B46-9C71-D219516F175D}"/>
              </a:ext>
            </a:extLst>
          </p:cNvPr>
          <p:cNvSpPr/>
          <p:nvPr/>
        </p:nvSpPr>
        <p:spPr>
          <a:xfrm>
            <a:off x="5856164" y="3761089"/>
            <a:ext cx="4658262" cy="33382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Construction</a:t>
            </a:r>
          </a:p>
        </p:txBody>
      </p:sp>
      <p:sp>
        <p:nvSpPr>
          <p:cNvPr id="39" name="Rectangle: Rounded Corners 39">
            <a:extLst>
              <a:ext uri="{FF2B5EF4-FFF2-40B4-BE49-F238E27FC236}">
                <a16:creationId xmlns:a16="http://schemas.microsoft.com/office/drawing/2014/main" id="{86DD9B2A-675F-1F48-B88B-81AABFCB811D}"/>
              </a:ext>
            </a:extLst>
          </p:cNvPr>
          <p:cNvSpPr/>
          <p:nvPr/>
        </p:nvSpPr>
        <p:spPr>
          <a:xfrm>
            <a:off x="10544722" y="3756994"/>
            <a:ext cx="1308022" cy="328550"/>
          </a:xfrm>
          <a:prstGeom prst="roundRect">
            <a:avLst>
              <a:gd name="adj" fmla="val 50000"/>
            </a:avLst>
          </a:prstGeom>
          <a:pattFill prst="pct70">
            <a:fgClr>
              <a:schemeClr val="accent1">
                <a:lumMod val="60000"/>
                <a:lumOff val="40000"/>
              </a:schemeClr>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Operation</a:t>
            </a:r>
            <a:endParaRPr kumimoji="0" lang="en-US" sz="1400" b="1" i="0" u="none" strike="noStrike" kern="120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endParaRPr>
          </a:p>
        </p:txBody>
      </p:sp>
      <p:sp>
        <p:nvSpPr>
          <p:cNvPr id="40" name="Rectangle: Rounded Corners 46">
            <a:extLst>
              <a:ext uri="{FF2B5EF4-FFF2-40B4-BE49-F238E27FC236}">
                <a16:creationId xmlns:a16="http://schemas.microsoft.com/office/drawing/2014/main" id="{880D6E35-0139-5F4F-BCBE-8FD484F8A7F2}"/>
              </a:ext>
            </a:extLst>
          </p:cNvPr>
          <p:cNvSpPr/>
          <p:nvPr/>
        </p:nvSpPr>
        <p:spPr>
          <a:xfrm>
            <a:off x="2179046" y="4135903"/>
            <a:ext cx="3646822" cy="33382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Construction and data acquisition</a:t>
            </a:r>
          </a:p>
        </p:txBody>
      </p:sp>
      <p:sp>
        <p:nvSpPr>
          <p:cNvPr id="41" name="Rectangle: Rounded Corners 39">
            <a:extLst>
              <a:ext uri="{FF2B5EF4-FFF2-40B4-BE49-F238E27FC236}">
                <a16:creationId xmlns:a16="http://schemas.microsoft.com/office/drawing/2014/main" id="{12F50505-3E10-F74D-82A3-D4AA570C90FD}"/>
              </a:ext>
            </a:extLst>
          </p:cNvPr>
          <p:cNvSpPr/>
          <p:nvPr/>
        </p:nvSpPr>
        <p:spPr>
          <a:xfrm>
            <a:off x="5859985" y="4141182"/>
            <a:ext cx="4654441" cy="328550"/>
          </a:xfrm>
          <a:prstGeom prst="roundRect">
            <a:avLst>
              <a:gd name="adj" fmla="val 50000"/>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upgrade and data acquisition</a:t>
            </a:r>
          </a:p>
        </p:txBody>
      </p:sp>
      <p:sp>
        <p:nvSpPr>
          <p:cNvPr id="42" name="Rectangle: Rounded Corners 39">
            <a:extLst>
              <a:ext uri="{FF2B5EF4-FFF2-40B4-BE49-F238E27FC236}">
                <a16:creationId xmlns:a16="http://schemas.microsoft.com/office/drawing/2014/main" id="{DE504D34-FF92-4740-B888-3240E96DD135}"/>
              </a:ext>
            </a:extLst>
          </p:cNvPr>
          <p:cNvSpPr/>
          <p:nvPr/>
        </p:nvSpPr>
        <p:spPr>
          <a:xfrm>
            <a:off x="10538116" y="4131485"/>
            <a:ext cx="1308022" cy="328550"/>
          </a:xfrm>
          <a:prstGeom prst="roundRect">
            <a:avLst>
              <a:gd name="adj" fmla="val 50000"/>
            </a:avLst>
          </a:prstGeom>
          <a:pattFill prst="pct70">
            <a:fgClr>
              <a:schemeClr val="accent1">
                <a:lumMod val="60000"/>
                <a:lumOff val="40000"/>
              </a:schemeClr>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Operation</a:t>
            </a:r>
          </a:p>
        </p:txBody>
      </p:sp>
      <p:sp>
        <p:nvSpPr>
          <p:cNvPr id="43" name="Rectangle: Rounded Corners 46">
            <a:extLst>
              <a:ext uri="{FF2B5EF4-FFF2-40B4-BE49-F238E27FC236}">
                <a16:creationId xmlns:a16="http://schemas.microsoft.com/office/drawing/2014/main" id="{61AE454B-B1A4-0543-99C0-8CC5A2ABCF78}"/>
              </a:ext>
            </a:extLst>
          </p:cNvPr>
          <p:cNvSpPr/>
          <p:nvPr/>
        </p:nvSpPr>
        <p:spPr>
          <a:xfrm>
            <a:off x="2160157" y="4504794"/>
            <a:ext cx="9658145" cy="35223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International scientific program</a:t>
            </a:r>
          </a:p>
        </p:txBody>
      </p:sp>
      <p:sp>
        <p:nvSpPr>
          <p:cNvPr id="44" name="Rectangle: Rounded Corners 39">
            <a:extLst>
              <a:ext uri="{FF2B5EF4-FFF2-40B4-BE49-F238E27FC236}">
                <a16:creationId xmlns:a16="http://schemas.microsoft.com/office/drawing/2014/main" id="{17CD5F6F-0731-7146-A113-7D216E6CA162}"/>
              </a:ext>
            </a:extLst>
          </p:cNvPr>
          <p:cNvSpPr/>
          <p:nvPr/>
        </p:nvSpPr>
        <p:spPr>
          <a:xfrm>
            <a:off x="4304963" y="4883252"/>
            <a:ext cx="7508459" cy="386840"/>
          </a:xfrm>
          <a:prstGeom prst="roundRect">
            <a:avLst>
              <a:gd name="adj" fmla="val 50000"/>
            </a:avLst>
          </a:prstGeom>
          <a:pattFill prst="pct70">
            <a:fgClr>
              <a:schemeClr val="accent1">
                <a:lumMod val="60000"/>
                <a:lumOff val="40000"/>
              </a:schemeClr>
            </a:fgClr>
            <a:bgClr>
              <a:schemeClr val="accent1">
                <a:lumMod val="75000"/>
              </a:schemeClr>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defRPr/>
            </a:pPr>
            <a:r>
              <a:rPr lang="en-US" sz="1600" dirty="0">
                <a:solidFill>
                  <a:schemeClr val="tx1"/>
                </a:solidFill>
                <a:latin typeface="Segoe UI Light" panose="020B0502040204020203" pitchFamily="34" charset="0"/>
                <a:cs typeface="Segoe UI Light" panose="020B0502040204020203" pitchFamily="34" charset="0"/>
              </a:rPr>
              <a:t>International scientific program</a:t>
            </a:r>
          </a:p>
        </p:txBody>
      </p:sp>
      <p:sp>
        <p:nvSpPr>
          <p:cNvPr id="45" name="Rectangle: Rounded Corners 50">
            <a:extLst>
              <a:ext uri="{FF2B5EF4-FFF2-40B4-BE49-F238E27FC236}">
                <a16:creationId xmlns:a16="http://schemas.microsoft.com/office/drawing/2014/main" id="{EBE53D06-6B9B-E343-8CF9-81B437D3DDAB}"/>
              </a:ext>
            </a:extLst>
          </p:cNvPr>
          <p:cNvSpPr/>
          <p:nvPr/>
        </p:nvSpPr>
        <p:spPr>
          <a:xfrm>
            <a:off x="2160157" y="5290695"/>
            <a:ext cx="4511726" cy="336446"/>
          </a:xfrm>
          <a:prstGeom prst="roundRect">
            <a:avLst>
              <a:gd name="adj" fmla="val 50000"/>
            </a:avLst>
          </a:prstGeom>
          <a:pattFill prst="dkDnDiag">
            <a:fgClr>
              <a:srgbClr val="002060"/>
            </a:fgClr>
            <a:bgClr>
              <a:srgbClr val="0070C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Participation in Feasibility Studies</a:t>
            </a:r>
            <a:r>
              <a:rPr lang="en-US" sz="1400" dirty="0">
                <a:solidFill>
                  <a:prstClr val="white"/>
                </a:solidFill>
                <a:latin typeface="Segoe UI Light" panose="020B0502040204020203" pitchFamily="34" charset="0"/>
                <a:cs typeface="Segoe UI Light" panose="020B0502040204020203" pitchFamily="34" charset="0"/>
              </a:rPr>
              <a:t>, advanced </a:t>
            </a: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R&amp;D</a:t>
            </a:r>
          </a:p>
        </p:txBody>
      </p:sp>
      <p:sp>
        <p:nvSpPr>
          <p:cNvPr id="46" name="Rectangle: Rounded Corners 45">
            <a:extLst>
              <a:ext uri="{FF2B5EF4-FFF2-40B4-BE49-F238E27FC236}">
                <a16:creationId xmlns:a16="http://schemas.microsoft.com/office/drawing/2014/main" id="{981B4F3B-A29A-9D4E-AF35-B1F57DB80953}"/>
              </a:ext>
            </a:extLst>
          </p:cNvPr>
          <p:cNvSpPr/>
          <p:nvPr/>
        </p:nvSpPr>
        <p:spPr>
          <a:xfrm>
            <a:off x="6685904" y="5287769"/>
            <a:ext cx="981299" cy="336447"/>
          </a:xfrm>
          <a:prstGeom prst="roundRect">
            <a:avLst>
              <a:gd name="adj" fmla="val 50000"/>
            </a:avLst>
          </a:prstGeom>
          <a:pattFill prst="dkDnDiag">
            <a:fgClr>
              <a:srgbClr val="FF0000"/>
            </a:fgClr>
            <a:bgClr>
              <a:srgbClr val="C000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Decision</a:t>
            </a:r>
            <a:endParaRPr kumimoji="0" lang="en-US" sz="900" b="1"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endParaRPr>
          </a:p>
        </p:txBody>
      </p:sp>
      <p:sp>
        <p:nvSpPr>
          <p:cNvPr id="47" name="Rectangle: Rounded Corners 46">
            <a:extLst>
              <a:ext uri="{FF2B5EF4-FFF2-40B4-BE49-F238E27FC236}">
                <a16:creationId xmlns:a16="http://schemas.microsoft.com/office/drawing/2014/main" id="{04451490-BE7F-8341-AA73-084DCC830315}"/>
              </a:ext>
            </a:extLst>
          </p:cNvPr>
          <p:cNvSpPr/>
          <p:nvPr/>
        </p:nvSpPr>
        <p:spPr>
          <a:xfrm>
            <a:off x="7681224" y="5290387"/>
            <a:ext cx="2788498" cy="333829"/>
          </a:xfrm>
          <a:prstGeom prst="roundRect">
            <a:avLst>
              <a:gd name="adj" fmla="val 50000"/>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Participation in construction</a:t>
            </a:r>
          </a:p>
        </p:txBody>
      </p:sp>
      <p:sp>
        <p:nvSpPr>
          <p:cNvPr id="49" name="Rectangle: Rounded Corners 39">
            <a:extLst>
              <a:ext uri="{FF2B5EF4-FFF2-40B4-BE49-F238E27FC236}">
                <a16:creationId xmlns:a16="http://schemas.microsoft.com/office/drawing/2014/main" id="{43F46CCB-073D-9B42-9C10-8B5AD1399525}"/>
              </a:ext>
            </a:extLst>
          </p:cNvPr>
          <p:cNvSpPr/>
          <p:nvPr/>
        </p:nvSpPr>
        <p:spPr>
          <a:xfrm>
            <a:off x="4844376" y="5624216"/>
            <a:ext cx="6969046" cy="378333"/>
          </a:xfrm>
          <a:prstGeom prst="roundRect">
            <a:avLst>
              <a:gd name="adj" fmla="val 50000"/>
            </a:avLst>
          </a:prstGeom>
          <a:solidFill>
            <a:schemeClr val="accent1">
              <a:lumMod val="40000"/>
              <a:lumOff val="60000"/>
            </a:schemeClr>
          </a:solid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ysClr val="windowText" lastClr="000000"/>
                </a:solidFill>
                <a:effectLst/>
                <a:uLnTx/>
                <a:uFillTx/>
                <a:latin typeface="Segoe UI Light" panose="020B0502040204020203" pitchFamily="34" charset="0"/>
                <a:ea typeface="+mn-ea"/>
                <a:cs typeface="Segoe UI Light" panose="020B0502040204020203" pitchFamily="34" charset="0"/>
              </a:rPr>
              <a:t>Operation and regular modernization </a:t>
            </a:r>
          </a:p>
        </p:txBody>
      </p:sp>
      <p:sp>
        <p:nvSpPr>
          <p:cNvPr id="48" name="Rectangle: Rounded Corners 46">
            <a:extLst>
              <a:ext uri="{FF2B5EF4-FFF2-40B4-BE49-F238E27FC236}">
                <a16:creationId xmlns:a16="http://schemas.microsoft.com/office/drawing/2014/main" id="{305BD572-72F8-4642-A744-2480F1308D03}"/>
              </a:ext>
            </a:extLst>
          </p:cNvPr>
          <p:cNvSpPr/>
          <p:nvPr/>
        </p:nvSpPr>
        <p:spPr>
          <a:xfrm>
            <a:off x="3603162" y="5641042"/>
            <a:ext cx="2134091" cy="361508"/>
          </a:xfrm>
          <a:prstGeom prst="roundRect">
            <a:avLst>
              <a:gd name="adj" fmla="val 50000"/>
            </a:avLst>
          </a:prstGeom>
          <a:solidFill>
            <a:srgbClr val="7030A0">
              <a:alpha val="5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Construction</a:t>
            </a:r>
          </a:p>
        </p:txBody>
      </p:sp>
      <p:sp>
        <p:nvSpPr>
          <p:cNvPr id="50" name="Rectangle: Rounded Corners 46">
            <a:extLst>
              <a:ext uri="{FF2B5EF4-FFF2-40B4-BE49-F238E27FC236}">
                <a16:creationId xmlns:a16="http://schemas.microsoft.com/office/drawing/2014/main" id="{F197F45E-AE0D-CD42-BBC7-4C31BB802BE0}"/>
              </a:ext>
            </a:extLst>
          </p:cNvPr>
          <p:cNvSpPr/>
          <p:nvPr/>
        </p:nvSpPr>
        <p:spPr>
          <a:xfrm>
            <a:off x="2185636" y="5661417"/>
            <a:ext cx="1425598" cy="352234"/>
          </a:xfrm>
          <a:prstGeom prst="roundRect">
            <a:avLst>
              <a:gd name="adj" fmla="val 50000"/>
            </a:avLst>
          </a:prstGeom>
          <a:pattFill prst="dkDnDiag">
            <a:fgClr>
              <a:srgbClr val="FFC000"/>
            </a:fgClr>
            <a:bgClr>
              <a:srgbClr val="F7A500"/>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R&amp;D + Design</a:t>
            </a:r>
          </a:p>
        </p:txBody>
      </p:sp>
      <p:sp>
        <p:nvSpPr>
          <p:cNvPr id="52" name="Rectangle: Rounded Corners 46">
            <a:extLst>
              <a:ext uri="{FF2B5EF4-FFF2-40B4-BE49-F238E27FC236}">
                <a16:creationId xmlns:a16="http://schemas.microsoft.com/office/drawing/2014/main" id="{94BD1AAA-19BB-6B4C-8D20-AD5831E32D98}"/>
              </a:ext>
            </a:extLst>
          </p:cNvPr>
          <p:cNvSpPr/>
          <p:nvPr/>
        </p:nvSpPr>
        <p:spPr>
          <a:xfrm>
            <a:off x="2184342" y="4902458"/>
            <a:ext cx="2116978" cy="352234"/>
          </a:xfrm>
          <a:prstGeom prst="roundRect">
            <a:avLst>
              <a:gd name="adj" fmla="val 50000"/>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Formulation of </a:t>
            </a:r>
            <a:r>
              <a:rPr lang="en-US" sz="1300" dirty="0">
                <a:solidFill>
                  <a:prstClr val="white"/>
                </a:solidFill>
                <a:latin typeface="Segoe UI Light" panose="020B0502040204020203" pitchFamily="34" charset="0"/>
                <a:cs typeface="Segoe UI Light" panose="020B0502040204020203" pitchFamily="34" charset="0"/>
              </a:rPr>
              <a:t>I</a:t>
            </a:r>
            <a:r>
              <a:rPr kumimoji="0" lang="en-US" sz="1300" b="0" i="0" u="none" strike="noStrike" kern="1200" cap="none" spc="0" normalizeH="0" baseline="0" noProof="0" dirty="0" err="1">
                <a:ln>
                  <a:noFill/>
                </a:ln>
                <a:solidFill>
                  <a:prstClr val="white"/>
                </a:solidFill>
                <a:effectLst/>
                <a:uLnTx/>
                <a:uFillTx/>
                <a:latin typeface="Segoe UI Light" panose="020B0502040204020203" pitchFamily="34" charset="0"/>
                <a:ea typeface="+mn-ea"/>
                <a:cs typeface="Segoe UI Light" panose="020B0502040204020203" pitchFamily="34" charset="0"/>
              </a:rPr>
              <a:t>nternat</a:t>
            </a:r>
            <a:r>
              <a:rPr lang="en-US" sz="1300" dirty="0" err="1">
                <a:solidFill>
                  <a:prstClr val="white"/>
                </a:solidFill>
                <a:latin typeface="Segoe UI Light" panose="020B0502040204020203" pitchFamily="34" charset="0"/>
                <a:cs typeface="Segoe UI Light" panose="020B0502040204020203" pitchFamily="34" charset="0"/>
              </a:rPr>
              <a:t>i-onal</a:t>
            </a:r>
            <a:r>
              <a:rPr kumimoji="0" lang="en-US" sz="1300" b="0" i="0" u="none" strike="noStrike" kern="1200" cap="none" spc="0" normalizeH="0" baseline="0" noProof="0" dirty="0">
                <a:ln>
                  <a:noFill/>
                </a:ln>
                <a:solidFill>
                  <a:prstClr val="white"/>
                </a:solidFill>
                <a:effectLst/>
                <a:uLnTx/>
                <a:uFillTx/>
                <a:latin typeface="Segoe UI Light" panose="020B0502040204020203" pitchFamily="34" charset="0"/>
                <a:ea typeface="+mn-ea"/>
                <a:cs typeface="Segoe UI Light" panose="020B0502040204020203" pitchFamily="34" charset="0"/>
              </a:rPr>
              <a:t> scientific program</a:t>
            </a:r>
          </a:p>
        </p:txBody>
      </p:sp>
    </p:spTree>
    <p:extLst>
      <p:ext uri="{BB962C8B-B14F-4D97-AF65-F5344CB8AC3E}">
        <p14:creationId xmlns:p14="http://schemas.microsoft.com/office/powerpoint/2010/main" val="350786043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3B8E8119-255B-8048-A78A-4EAC81C99A45}"/>
              </a:ext>
            </a:extLst>
          </p:cNvPr>
          <p:cNvSpPr>
            <a:spLocks noGrp="1"/>
          </p:cNvSpPr>
          <p:nvPr>
            <p:ph type="title"/>
          </p:nvPr>
        </p:nvSpPr>
        <p:spPr>
          <a:xfrm>
            <a:off x="1334268" y="93755"/>
            <a:ext cx="11294244" cy="1144800"/>
          </a:xfrm>
        </p:spPr>
        <p:txBody>
          <a:bodyPr/>
          <a:lstStyle/>
          <a:p>
            <a:r>
              <a:rPr lang="ru-RU" dirty="0"/>
              <a:t>Важные элементы новой 7-летки</a:t>
            </a:r>
          </a:p>
        </p:txBody>
      </p:sp>
      <p:sp>
        <p:nvSpPr>
          <p:cNvPr id="3" name="Объект 2">
            <a:extLst>
              <a:ext uri="{FF2B5EF4-FFF2-40B4-BE49-F238E27FC236}">
                <a16:creationId xmlns:a16="http://schemas.microsoft.com/office/drawing/2014/main" id="{37C9607A-AE74-7247-9B14-3B5DB855AAAC}"/>
              </a:ext>
            </a:extLst>
          </p:cNvPr>
          <p:cNvSpPr>
            <a:spLocks noGrp="1"/>
          </p:cNvSpPr>
          <p:nvPr>
            <p:ph/>
          </p:nvPr>
        </p:nvSpPr>
        <p:spPr>
          <a:xfrm>
            <a:off x="194440" y="1177615"/>
            <a:ext cx="11781772" cy="4644979"/>
          </a:xfrm>
        </p:spPr>
        <p:txBody>
          <a:bodyPr>
            <a:noAutofit/>
          </a:bodyPr>
          <a:lstStyle/>
          <a:p>
            <a:pPr marL="457200" indent="-457200">
              <a:lnSpc>
                <a:spcPct val="100000"/>
              </a:lnSpc>
              <a:spcAft>
                <a:spcPts val="600"/>
              </a:spcAft>
              <a:buFont typeface="Arial" panose="020B0604020202020204" pitchFamily="34" charset="0"/>
              <a:buChar char="•"/>
            </a:pPr>
            <a:r>
              <a:rPr lang="ru-RU" sz="2600" dirty="0"/>
              <a:t>Для достижения целей 7-летки нужны люди, а для них условия: современная прозрачная стимулирующая к карьерному росту система оплаты труда; достойные рабочие места и офисы; цифровые сервисы; </a:t>
            </a:r>
          </a:p>
          <a:p>
            <a:pPr marL="457200" indent="-457200">
              <a:lnSpc>
                <a:spcPct val="100000"/>
              </a:lnSpc>
              <a:spcAft>
                <a:spcPts val="600"/>
              </a:spcAft>
              <a:buFont typeface="Arial" panose="020B0604020202020204" pitchFamily="34" charset="0"/>
              <a:buChar char="•"/>
            </a:pPr>
            <a:r>
              <a:rPr lang="ru-RU" sz="2600" dirty="0"/>
              <a:t>Надежная работа установок (энергетика, безопасность, </a:t>
            </a:r>
            <a:r>
              <a:rPr lang="ru-RU" sz="2600" dirty="0" err="1"/>
              <a:t>ОТиТБ</a:t>
            </a:r>
            <a:r>
              <a:rPr lang="ru-RU" sz="2600" dirty="0"/>
              <a:t>);</a:t>
            </a:r>
            <a:endParaRPr lang="en-US" sz="2600" dirty="0"/>
          </a:p>
          <a:p>
            <a:pPr marL="457200" indent="-457200">
              <a:lnSpc>
                <a:spcPct val="100000"/>
              </a:lnSpc>
              <a:spcAft>
                <a:spcPts val="600"/>
              </a:spcAft>
              <a:buFont typeface="Arial" panose="020B0604020202020204" pitchFamily="34" charset="0"/>
              <a:buChar char="•"/>
            </a:pPr>
            <a:r>
              <a:rPr lang="ru-RU" sz="2600" dirty="0"/>
              <a:t>Образовательная компонента (УНЦ, Высшая школа в Дубне, Лицей);</a:t>
            </a:r>
            <a:endParaRPr lang="en-US" sz="2600" dirty="0"/>
          </a:p>
          <a:p>
            <a:pPr marL="457200" indent="-457200">
              <a:lnSpc>
                <a:spcPct val="100000"/>
              </a:lnSpc>
              <a:spcAft>
                <a:spcPts val="600"/>
              </a:spcAft>
              <a:buFont typeface="Arial" panose="020B0604020202020204" pitchFamily="34" charset="0"/>
              <a:buChar char="•"/>
            </a:pPr>
            <a:r>
              <a:rPr lang="ru-RU" sz="2600" dirty="0"/>
              <a:t>Развитие социальной интернациональной среды: современная медицина, программы </a:t>
            </a:r>
            <a:r>
              <a:rPr lang="ru-RU" sz="2600" dirty="0" err="1"/>
              <a:t>соц.поддержки</a:t>
            </a:r>
            <a:r>
              <a:rPr lang="ru-RU" sz="2600" dirty="0"/>
              <a:t>, строительство жилья, участие в развитии комфортной городской среды;</a:t>
            </a:r>
          </a:p>
          <a:p>
            <a:pPr marL="457200" indent="-457200">
              <a:lnSpc>
                <a:spcPct val="100000"/>
              </a:lnSpc>
              <a:spcAft>
                <a:spcPts val="600"/>
              </a:spcAft>
              <a:buFont typeface="Arial" panose="020B0604020202020204" pitchFamily="34" charset="0"/>
              <a:buChar char="•"/>
            </a:pPr>
            <a:r>
              <a:rPr lang="ru-RU" sz="2600" dirty="0"/>
              <a:t>Новые экологические стандарты в работе Института;</a:t>
            </a:r>
          </a:p>
          <a:p>
            <a:pPr marL="457200" indent="-457200">
              <a:lnSpc>
                <a:spcPct val="100000"/>
              </a:lnSpc>
              <a:spcAft>
                <a:spcPts val="600"/>
              </a:spcAft>
              <a:buFont typeface="Arial" panose="020B0604020202020204" pitchFamily="34" charset="0"/>
              <a:buChar char="•"/>
            </a:pPr>
            <a:r>
              <a:rPr lang="ru-RU" sz="2600" dirty="0" err="1"/>
              <a:t>Проактивное</a:t>
            </a:r>
            <a:r>
              <a:rPr lang="ru-RU" sz="2600" dirty="0"/>
              <a:t> развитие инструментов МНТС и Информационных коммуникаций.</a:t>
            </a:r>
            <a:r>
              <a:rPr lang="en-US" sz="2600" dirty="0"/>
              <a:t> </a:t>
            </a:r>
            <a:r>
              <a:rPr lang="ru-RU" sz="2600" dirty="0"/>
              <a:t>Вовлечение новых стран в орбиту ОИЯИ.</a:t>
            </a:r>
          </a:p>
        </p:txBody>
      </p:sp>
      <p:sp>
        <p:nvSpPr>
          <p:cNvPr id="4" name="Прямоугольник 3">
            <a:extLst>
              <a:ext uri="{FF2B5EF4-FFF2-40B4-BE49-F238E27FC236}">
                <a16:creationId xmlns:a16="http://schemas.microsoft.com/office/drawing/2014/main" id="{657AFD18-C351-0149-ACB9-D3F1845F1007}"/>
              </a:ext>
            </a:extLst>
          </p:cNvPr>
          <p:cNvSpPr/>
          <p:nvPr/>
        </p:nvSpPr>
        <p:spPr>
          <a:xfrm>
            <a:off x="3341580" y="6039017"/>
            <a:ext cx="7824193" cy="523220"/>
          </a:xfrm>
          <a:prstGeom prst="rect">
            <a:avLst/>
          </a:prstGeom>
        </p:spPr>
        <p:txBody>
          <a:bodyPr wrap="none">
            <a:spAutoFit/>
          </a:bodyPr>
          <a:lstStyle/>
          <a:p>
            <a:r>
              <a:rPr lang="ru-RU" sz="2800" b="1" dirty="0">
                <a:solidFill>
                  <a:srgbClr val="C00000"/>
                </a:solidFill>
              </a:rPr>
              <a:t>На это также будем планировать ресурсы.</a:t>
            </a:r>
          </a:p>
        </p:txBody>
      </p:sp>
    </p:spTree>
    <p:extLst>
      <p:ext uri="{BB962C8B-B14F-4D97-AF65-F5344CB8AC3E}">
        <p14:creationId xmlns:p14="http://schemas.microsoft.com/office/powerpoint/2010/main" val="344165245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a:extLst>
              <a:ext uri="{FF2B5EF4-FFF2-40B4-BE49-F238E27FC236}">
                <a16:creationId xmlns:a16="http://schemas.microsoft.com/office/drawing/2014/main" id="{CDF62C20-D3E6-3446-B35B-0C91729BF8C5}"/>
              </a:ext>
            </a:extLst>
          </p:cNvPr>
          <p:cNvSpPr>
            <a:spLocks noGrp="1"/>
          </p:cNvSpPr>
          <p:nvPr>
            <p:ph type="title"/>
          </p:nvPr>
        </p:nvSpPr>
        <p:spPr>
          <a:xfrm>
            <a:off x="690401" y="2620290"/>
            <a:ext cx="10972440" cy="1144800"/>
          </a:xfrm>
        </p:spPr>
        <p:txBody>
          <a:bodyPr/>
          <a:lstStyle/>
          <a:p>
            <a:pPr algn="ctr"/>
            <a:r>
              <a:rPr lang="en-US" dirty="0"/>
              <a:t>Thank you for your attention !</a:t>
            </a:r>
            <a:endParaRPr lang="ru-RU" dirty="0"/>
          </a:p>
        </p:txBody>
      </p:sp>
    </p:spTree>
    <p:extLst>
      <p:ext uri="{BB962C8B-B14F-4D97-AF65-F5344CB8AC3E}">
        <p14:creationId xmlns:p14="http://schemas.microsoft.com/office/powerpoint/2010/main" val="22395614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 name="Рисунок 3"/>
          <p:cNvPicPr/>
          <p:nvPr/>
        </p:nvPicPr>
        <p:blipFill>
          <a:blip r:embed="rId2"/>
          <a:srcRect t="7867" r="539" b="1141"/>
          <a:stretch/>
        </p:blipFill>
        <p:spPr>
          <a:xfrm>
            <a:off x="7951320" y="718560"/>
            <a:ext cx="3786840" cy="1893240"/>
          </a:xfrm>
          <a:prstGeom prst="rect">
            <a:avLst/>
          </a:prstGeom>
          <a:ln w="0">
            <a:noFill/>
          </a:ln>
        </p:spPr>
      </p:pic>
      <p:sp>
        <p:nvSpPr>
          <p:cNvPr id="331" name="Прямоугольник 6"/>
          <p:cNvSpPr/>
          <p:nvPr/>
        </p:nvSpPr>
        <p:spPr>
          <a:xfrm>
            <a:off x="1907280" y="688320"/>
            <a:ext cx="6043680" cy="639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r">
              <a:lnSpc>
                <a:spcPct val="100000"/>
              </a:lnSpc>
              <a:buNone/>
            </a:pPr>
            <a:r>
              <a:rPr lang="ru-RU" sz="1800" b="1" strike="noStrike" spc="-1">
                <a:solidFill>
                  <a:srgbClr val="000000"/>
                </a:solidFill>
                <a:latin typeface="Arial"/>
              </a:rPr>
              <a:t>2017. </a:t>
            </a:r>
            <a:r>
              <a:rPr lang="en-US" sz="1800" b="1" strike="noStrike" spc="-1">
                <a:solidFill>
                  <a:srgbClr val="000000"/>
                </a:solidFill>
                <a:latin typeface="Arial"/>
              </a:rPr>
              <a:t>Inauguration of elements</a:t>
            </a:r>
            <a:endParaRPr lang="en-US" sz="1800" b="0" strike="noStrike" spc="-1">
              <a:latin typeface="Arial"/>
            </a:endParaRPr>
          </a:p>
          <a:p>
            <a:pPr>
              <a:lnSpc>
                <a:spcPct val="100000"/>
              </a:lnSpc>
              <a:buNone/>
            </a:pPr>
            <a:r>
              <a:rPr lang="en-US" sz="1800" b="1" strike="noStrike" spc="-1">
                <a:solidFill>
                  <a:srgbClr val="000000"/>
                </a:solidFill>
                <a:latin typeface="Arial"/>
              </a:rPr>
              <a:t>115 (Moscovium), 117 (Tennessine), 118 (Oganesson)</a:t>
            </a:r>
            <a:endParaRPr lang="en-US" sz="1800" b="0" strike="noStrike" spc="-1">
              <a:latin typeface="Arial"/>
            </a:endParaRPr>
          </a:p>
        </p:txBody>
      </p:sp>
      <p:grpSp>
        <p:nvGrpSpPr>
          <p:cNvPr id="332" name="Группа 21"/>
          <p:cNvGrpSpPr/>
          <p:nvPr/>
        </p:nvGrpSpPr>
        <p:grpSpPr>
          <a:xfrm>
            <a:off x="6317640" y="2805120"/>
            <a:ext cx="5467320" cy="1773360"/>
            <a:chOff x="6317640" y="2805120"/>
            <a:chExt cx="5467320" cy="1773360"/>
          </a:xfrm>
        </p:grpSpPr>
        <p:pic>
          <p:nvPicPr>
            <p:cNvPr id="333" name="Рисунок 5"/>
            <p:cNvPicPr/>
            <p:nvPr/>
          </p:nvPicPr>
          <p:blipFill>
            <a:blip r:embed="rId3"/>
            <a:stretch/>
          </p:blipFill>
          <p:spPr>
            <a:xfrm>
              <a:off x="6317640" y="2805120"/>
              <a:ext cx="5467320" cy="1773360"/>
            </a:xfrm>
            <a:prstGeom prst="rect">
              <a:avLst/>
            </a:prstGeom>
            <a:ln w="0">
              <a:noFill/>
            </a:ln>
          </p:spPr>
        </p:pic>
        <p:sp>
          <p:nvSpPr>
            <p:cNvPr id="334" name="Прямоугольник 7"/>
            <p:cNvSpPr/>
            <p:nvPr/>
          </p:nvSpPr>
          <p:spPr>
            <a:xfrm>
              <a:off x="6324480" y="4192560"/>
              <a:ext cx="5459040" cy="364680"/>
            </a:xfrm>
            <a:prstGeom prst="rect">
              <a:avLst/>
            </a:prstGeom>
            <a:solidFill>
              <a:srgbClr val="7C7052"/>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FFFFFF"/>
                  </a:solidFill>
                  <a:latin typeface="Arial"/>
                </a:rPr>
                <a:t>2017. Commissioning ACCULINNA-2 separator</a:t>
              </a:r>
              <a:endParaRPr lang="en-US" sz="1800" b="0" strike="noStrike" spc="-1">
                <a:latin typeface="Arial"/>
              </a:endParaRPr>
            </a:p>
          </p:txBody>
        </p:sp>
      </p:grpSp>
      <p:grpSp>
        <p:nvGrpSpPr>
          <p:cNvPr id="335" name="Группа 20"/>
          <p:cNvGrpSpPr/>
          <p:nvPr/>
        </p:nvGrpSpPr>
        <p:grpSpPr>
          <a:xfrm>
            <a:off x="123120" y="2790360"/>
            <a:ext cx="6012360" cy="1790640"/>
            <a:chOff x="123120" y="2790360"/>
            <a:chExt cx="6012360" cy="1790640"/>
          </a:xfrm>
        </p:grpSpPr>
        <p:pic>
          <p:nvPicPr>
            <p:cNvPr id="336" name="Рисунок 4"/>
            <p:cNvPicPr/>
            <p:nvPr/>
          </p:nvPicPr>
          <p:blipFill>
            <a:blip r:embed="rId4"/>
            <a:stretch/>
          </p:blipFill>
          <p:spPr>
            <a:xfrm>
              <a:off x="191520" y="2791440"/>
              <a:ext cx="2948760" cy="1697400"/>
            </a:xfrm>
            <a:prstGeom prst="rect">
              <a:avLst/>
            </a:prstGeom>
            <a:ln w="0">
              <a:noFill/>
            </a:ln>
          </p:spPr>
        </p:pic>
        <p:pic>
          <p:nvPicPr>
            <p:cNvPr id="337" name="Рисунок 13"/>
            <p:cNvPicPr/>
            <p:nvPr/>
          </p:nvPicPr>
          <p:blipFill>
            <a:blip r:embed="rId5"/>
            <a:stretch/>
          </p:blipFill>
          <p:spPr>
            <a:xfrm>
              <a:off x="3151080" y="2790360"/>
              <a:ext cx="2984400" cy="1790640"/>
            </a:xfrm>
            <a:prstGeom prst="rect">
              <a:avLst/>
            </a:prstGeom>
            <a:ln w="0">
              <a:noFill/>
            </a:ln>
          </p:spPr>
        </p:pic>
        <p:sp>
          <p:nvSpPr>
            <p:cNvPr id="338" name="Прямоугольник 9"/>
            <p:cNvSpPr/>
            <p:nvPr/>
          </p:nvSpPr>
          <p:spPr>
            <a:xfrm>
              <a:off x="123120" y="4214880"/>
              <a:ext cx="6012000" cy="364680"/>
            </a:xfrm>
            <a:prstGeom prst="rect">
              <a:avLst/>
            </a:prstGeom>
            <a:solidFill>
              <a:srgbClr val="E0E0DE"/>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000000"/>
                  </a:solidFill>
                  <a:latin typeface="Arial"/>
                </a:rPr>
                <a:t>2019. Commissioning of Superheavy Element Factory</a:t>
              </a:r>
              <a:endParaRPr lang="en-US" sz="1800" b="0" strike="noStrike" spc="-1">
                <a:latin typeface="Arial"/>
              </a:endParaRPr>
            </a:p>
          </p:txBody>
        </p:sp>
      </p:grpSp>
      <p:grpSp>
        <p:nvGrpSpPr>
          <p:cNvPr id="339" name="Группа 26"/>
          <p:cNvGrpSpPr/>
          <p:nvPr/>
        </p:nvGrpSpPr>
        <p:grpSpPr>
          <a:xfrm>
            <a:off x="5463360" y="4752720"/>
            <a:ext cx="6321600" cy="1843560"/>
            <a:chOff x="5463360" y="4752720"/>
            <a:chExt cx="6321600" cy="1843560"/>
          </a:xfrm>
        </p:grpSpPr>
        <p:pic>
          <p:nvPicPr>
            <p:cNvPr id="340" name="Рисунок 16"/>
            <p:cNvPicPr/>
            <p:nvPr/>
          </p:nvPicPr>
          <p:blipFill>
            <a:blip r:embed="rId6"/>
            <a:stretch/>
          </p:blipFill>
          <p:spPr>
            <a:xfrm>
              <a:off x="7559280" y="4774320"/>
              <a:ext cx="4225680" cy="1819080"/>
            </a:xfrm>
            <a:prstGeom prst="rect">
              <a:avLst/>
            </a:prstGeom>
            <a:ln w="0">
              <a:noFill/>
            </a:ln>
          </p:spPr>
        </p:pic>
        <p:grpSp>
          <p:nvGrpSpPr>
            <p:cNvPr id="341" name="Группа 22"/>
            <p:cNvGrpSpPr/>
            <p:nvPr/>
          </p:nvGrpSpPr>
          <p:grpSpPr>
            <a:xfrm>
              <a:off x="5463360" y="4752720"/>
              <a:ext cx="6290640" cy="1843560"/>
              <a:chOff x="5463360" y="4752720"/>
              <a:chExt cx="6290640" cy="1843560"/>
            </a:xfrm>
          </p:grpSpPr>
          <p:sp>
            <p:nvSpPr>
              <p:cNvPr id="342" name="Прямоугольник 11"/>
              <p:cNvSpPr/>
              <p:nvPr/>
            </p:nvSpPr>
            <p:spPr>
              <a:xfrm>
                <a:off x="7346880" y="4752720"/>
                <a:ext cx="4407120" cy="364680"/>
              </a:xfrm>
              <a:prstGeom prst="rect">
                <a:avLst/>
              </a:prstGeom>
              <a:solidFill>
                <a:srgbClr val="C3B997"/>
              </a:solid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FFFFFF"/>
                    </a:solidFill>
                    <a:latin typeface="Arial"/>
                  </a:rPr>
                  <a:t>2021. First experiments at SHE Factory</a:t>
                </a:r>
                <a:endParaRPr lang="en-US" sz="1800" b="0" strike="noStrike" spc="-1">
                  <a:latin typeface="Arial"/>
                </a:endParaRPr>
              </a:p>
            </p:txBody>
          </p:sp>
          <p:pic>
            <p:nvPicPr>
              <p:cNvPr id="343" name="Рисунок 18" descr="zz2.bmp"/>
              <p:cNvPicPr/>
              <p:nvPr/>
            </p:nvPicPr>
            <p:blipFill>
              <a:blip r:embed="rId7"/>
              <a:srcRect b="16117"/>
              <a:stretch/>
            </p:blipFill>
            <p:spPr>
              <a:xfrm>
                <a:off x="5463360" y="5094360"/>
                <a:ext cx="2360160" cy="1501920"/>
              </a:xfrm>
              <a:prstGeom prst="rect">
                <a:avLst/>
              </a:prstGeom>
              <a:ln w="0">
                <a:noFill/>
              </a:ln>
            </p:spPr>
          </p:pic>
        </p:grpSp>
      </p:grpSp>
      <p:grpSp>
        <p:nvGrpSpPr>
          <p:cNvPr id="344" name="Группа 23"/>
          <p:cNvGrpSpPr/>
          <p:nvPr/>
        </p:nvGrpSpPr>
        <p:grpSpPr>
          <a:xfrm>
            <a:off x="194760" y="4809240"/>
            <a:ext cx="4616640" cy="1839240"/>
            <a:chOff x="194760" y="4809240"/>
            <a:chExt cx="4616640" cy="1839240"/>
          </a:xfrm>
        </p:grpSpPr>
        <p:pic>
          <p:nvPicPr>
            <p:cNvPr id="345" name="Рисунок 14"/>
            <p:cNvPicPr/>
            <p:nvPr/>
          </p:nvPicPr>
          <p:blipFill>
            <a:blip r:embed="rId8"/>
            <a:srcRect r="13344"/>
            <a:stretch/>
          </p:blipFill>
          <p:spPr>
            <a:xfrm>
              <a:off x="1608120" y="4852440"/>
              <a:ext cx="3203280" cy="1796040"/>
            </a:xfrm>
            <a:prstGeom prst="rect">
              <a:avLst/>
            </a:prstGeom>
            <a:ln w="0">
              <a:noFill/>
            </a:ln>
          </p:spPr>
        </p:pic>
        <p:pic>
          <p:nvPicPr>
            <p:cNvPr id="346" name="Рисунок 17"/>
            <p:cNvPicPr/>
            <p:nvPr/>
          </p:nvPicPr>
          <p:blipFill>
            <a:blip r:embed="rId9"/>
            <a:srcRect l="20740" t="24763" r="43298"/>
            <a:stretch/>
          </p:blipFill>
          <p:spPr>
            <a:xfrm>
              <a:off x="194760" y="4852440"/>
              <a:ext cx="1287360" cy="1796040"/>
            </a:xfrm>
            <a:prstGeom prst="rect">
              <a:avLst/>
            </a:prstGeom>
            <a:ln w="0">
              <a:noFill/>
            </a:ln>
          </p:spPr>
        </p:pic>
        <p:pic>
          <p:nvPicPr>
            <p:cNvPr id="347" name="Рисунок 15"/>
            <p:cNvPicPr/>
            <p:nvPr/>
          </p:nvPicPr>
          <p:blipFill>
            <a:blip r:embed="rId10"/>
            <a:stretch/>
          </p:blipFill>
          <p:spPr>
            <a:xfrm>
              <a:off x="3023280" y="4829760"/>
              <a:ext cx="1788120" cy="898200"/>
            </a:xfrm>
            <a:prstGeom prst="rect">
              <a:avLst/>
            </a:prstGeom>
            <a:ln w="0">
              <a:noFill/>
            </a:ln>
          </p:spPr>
        </p:pic>
        <p:sp>
          <p:nvSpPr>
            <p:cNvPr id="348" name="Прямоугольник 19"/>
            <p:cNvSpPr/>
            <p:nvPr/>
          </p:nvSpPr>
          <p:spPr>
            <a:xfrm>
              <a:off x="848160" y="4809240"/>
              <a:ext cx="6868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FFFFFF"/>
                  </a:solidFill>
                  <a:latin typeface="Arial"/>
                </a:rPr>
                <a:t>2019</a:t>
              </a:r>
              <a:endParaRPr lang="en-US" sz="1800" b="0" strike="noStrike" spc="-1">
                <a:latin typeface="Arial"/>
              </a:endParaRPr>
            </a:p>
          </p:txBody>
        </p:sp>
      </p:grpSp>
      <p:pic>
        <p:nvPicPr>
          <p:cNvPr id="349" name="Рисунок 25"/>
          <p:cNvPicPr/>
          <p:nvPr/>
        </p:nvPicPr>
        <p:blipFill>
          <a:blip r:embed="rId11"/>
          <a:srcRect l="16796" r="51"/>
          <a:stretch/>
        </p:blipFill>
        <p:spPr>
          <a:xfrm>
            <a:off x="676080" y="1566360"/>
            <a:ext cx="6983640" cy="1038960"/>
          </a:xfrm>
          <a:prstGeom prst="rect">
            <a:avLst/>
          </a:prstGeom>
          <a:ln w="0">
            <a:noFill/>
          </a:ln>
        </p:spPr>
      </p:pic>
      <p:sp>
        <p:nvSpPr>
          <p:cNvPr id="350" name="TextBox 27"/>
          <p:cNvSpPr/>
          <p:nvPr/>
        </p:nvSpPr>
        <p:spPr>
          <a:xfrm>
            <a:off x="2851200" y="133920"/>
            <a:ext cx="5922000" cy="456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2400" b="1" strike="noStrike" spc="-1">
                <a:solidFill>
                  <a:srgbClr val="C00000"/>
                </a:solidFill>
                <a:latin typeface="Arial"/>
              </a:rPr>
              <a:t>FLNR main achievements for 2017-2021</a:t>
            </a:r>
            <a:endParaRPr lang="en-US" sz="2400" b="0" strike="noStrike" spc="-1">
              <a:latin typeface="Arial"/>
            </a:endParaRPr>
          </a:p>
        </p:txBody>
      </p:sp>
      <p:grpSp>
        <p:nvGrpSpPr>
          <p:cNvPr id="351" name="Группа 24"/>
          <p:cNvGrpSpPr/>
          <p:nvPr/>
        </p:nvGrpSpPr>
        <p:grpSpPr>
          <a:xfrm>
            <a:off x="47880" y="409320"/>
            <a:ext cx="1746360" cy="1091520"/>
            <a:chOff x="47880" y="409320"/>
            <a:chExt cx="1746360" cy="1091520"/>
          </a:xfrm>
        </p:grpSpPr>
        <p:pic>
          <p:nvPicPr>
            <p:cNvPr id="352" name="Picture 2" descr="IUPAC"/>
            <p:cNvPicPr/>
            <p:nvPr/>
          </p:nvPicPr>
          <p:blipFill>
            <a:blip r:embed="rId12"/>
            <a:stretch/>
          </p:blipFill>
          <p:spPr>
            <a:xfrm>
              <a:off x="672480" y="409320"/>
              <a:ext cx="482400" cy="403200"/>
            </a:xfrm>
            <a:prstGeom prst="rect">
              <a:avLst/>
            </a:prstGeom>
            <a:ln w="0">
              <a:noFill/>
            </a:ln>
          </p:spPr>
        </p:pic>
        <p:pic>
          <p:nvPicPr>
            <p:cNvPr id="353" name="Picture 4" descr="IUPAC"/>
            <p:cNvPicPr/>
            <p:nvPr/>
          </p:nvPicPr>
          <p:blipFill>
            <a:blip r:embed="rId13"/>
            <a:stretch/>
          </p:blipFill>
          <p:spPr>
            <a:xfrm>
              <a:off x="352800" y="856440"/>
              <a:ext cx="1121760" cy="210240"/>
            </a:xfrm>
            <a:prstGeom prst="rect">
              <a:avLst/>
            </a:prstGeom>
            <a:ln w="0">
              <a:noFill/>
            </a:ln>
          </p:spPr>
        </p:pic>
        <p:sp>
          <p:nvSpPr>
            <p:cNvPr id="354" name="TextBox 5"/>
            <p:cNvSpPr/>
            <p:nvPr/>
          </p:nvSpPr>
          <p:spPr>
            <a:xfrm>
              <a:off x="47880" y="1091520"/>
              <a:ext cx="1746360" cy="4093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a:lnSpc>
                  <a:spcPct val="100000"/>
                </a:lnSpc>
                <a:buNone/>
              </a:pPr>
              <a:r>
                <a:rPr lang="en-US" sz="1050" b="0" strike="noStrike" spc="-1">
                  <a:solidFill>
                    <a:srgbClr val="FF0000"/>
                  </a:solidFill>
                  <a:latin typeface="Arial"/>
                </a:rPr>
                <a:t>International Union of Pure</a:t>
              </a:r>
              <a:endParaRPr lang="en-US" sz="1050" b="0" strike="noStrike" spc="-1">
                <a:latin typeface="Arial"/>
              </a:endParaRPr>
            </a:p>
            <a:p>
              <a:pPr algn="ctr">
                <a:lnSpc>
                  <a:spcPct val="100000"/>
                </a:lnSpc>
                <a:buNone/>
              </a:pPr>
              <a:r>
                <a:rPr lang="en-US" sz="1050" b="0" strike="noStrike" spc="-1">
                  <a:solidFill>
                    <a:srgbClr val="FF0000"/>
                  </a:solidFill>
                  <a:latin typeface="Arial"/>
                </a:rPr>
                <a:t>and Applied Chemistry</a:t>
              </a:r>
              <a:endParaRPr lang="en-US" sz="1050" b="0" strike="noStrike" spc="-1">
                <a:latin typeface="Arial"/>
              </a:endParaRPr>
            </a:p>
          </p:txBody>
        </p:sp>
      </p:grpSp>
    </p:spTree>
    <p:extLst>
      <p:ext uri="{BB962C8B-B14F-4D97-AF65-F5344CB8AC3E}">
        <p14:creationId xmlns:p14="http://schemas.microsoft.com/office/powerpoint/2010/main" val="9356741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9" name="Объект 2"/>
          <p:cNvSpPr/>
          <p:nvPr/>
        </p:nvSpPr>
        <p:spPr>
          <a:xfrm>
            <a:off x="1833785" y="59040"/>
            <a:ext cx="5148906" cy="575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algn="ctr">
              <a:lnSpc>
                <a:spcPct val="100000"/>
              </a:lnSpc>
              <a:spcBef>
                <a:spcPts val="561"/>
              </a:spcBef>
              <a:buNone/>
            </a:pPr>
            <a:r>
              <a:rPr lang="en-US" sz="2800" b="1" strike="noStrike" spc="-1" dirty="0">
                <a:solidFill>
                  <a:srgbClr val="C00000"/>
                </a:solidFill>
                <a:latin typeface="Times New Roman"/>
                <a:ea typeface="DejaVu Sans"/>
              </a:rPr>
              <a:t>SHE research: Main </a:t>
            </a:r>
            <a:r>
              <a:rPr lang="en-US" sz="2800" b="1" spc="-1" dirty="0">
                <a:solidFill>
                  <a:srgbClr val="C00000"/>
                </a:solidFill>
                <a:latin typeface="Times New Roman"/>
                <a:ea typeface="DejaVu Sans"/>
              </a:rPr>
              <a:t>results</a:t>
            </a:r>
            <a:endParaRPr lang="en-US" sz="2800" b="0" strike="noStrike" spc="-1" dirty="0">
              <a:latin typeface="Arial"/>
            </a:endParaRPr>
          </a:p>
        </p:txBody>
      </p:sp>
      <p:pic>
        <p:nvPicPr>
          <p:cNvPr id="265" name="Picture 2" descr="ZD135 SHEF"/>
          <p:cNvPicPr/>
          <p:nvPr/>
        </p:nvPicPr>
        <p:blipFill>
          <a:blip r:embed="rId2"/>
          <a:srcRect l="11832" t="-926" r="15631" b="12404"/>
          <a:stretch/>
        </p:blipFill>
        <p:spPr>
          <a:xfrm>
            <a:off x="7825680" y="0"/>
            <a:ext cx="4175640" cy="2831400"/>
          </a:xfrm>
          <a:prstGeom prst="rect">
            <a:avLst/>
          </a:prstGeom>
          <a:ln w="0">
            <a:noFill/>
          </a:ln>
        </p:spPr>
      </p:pic>
      <p:pic>
        <p:nvPicPr>
          <p:cNvPr id="266" name="Рисунок 11"/>
          <p:cNvPicPr/>
          <p:nvPr/>
        </p:nvPicPr>
        <p:blipFill>
          <a:blip r:embed="rId3"/>
          <a:srcRect l="15890" t="3002"/>
          <a:stretch/>
        </p:blipFill>
        <p:spPr>
          <a:xfrm>
            <a:off x="7824240" y="3822840"/>
            <a:ext cx="4177440" cy="2842920"/>
          </a:xfrm>
          <a:prstGeom prst="rect">
            <a:avLst/>
          </a:prstGeom>
          <a:ln w="0">
            <a:noFill/>
          </a:ln>
        </p:spPr>
      </p:pic>
      <p:sp>
        <p:nvSpPr>
          <p:cNvPr id="267" name="TextBox 12"/>
          <p:cNvSpPr/>
          <p:nvPr/>
        </p:nvSpPr>
        <p:spPr>
          <a:xfrm>
            <a:off x="7824240" y="2821680"/>
            <a:ext cx="4177440" cy="1461240"/>
          </a:xfrm>
          <a:prstGeom prst="rect">
            <a:avLst/>
          </a:prstGeom>
          <a:solidFill>
            <a:srgbClr val="6F717E"/>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FFFFFF"/>
                </a:solidFill>
                <a:latin typeface="Arial"/>
                <a:ea typeface="DejaVu Sans"/>
              </a:rPr>
              <a:t>Beam of</a:t>
            </a:r>
            <a:r>
              <a:rPr lang="ru-RU" sz="1800" b="1" strike="noStrike" spc="-1">
                <a:solidFill>
                  <a:srgbClr val="FFFFFF"/>
                </a:solidFill>
                <a:latin typeface="Arial"/>
                <a:ea typeface="DejaVu Sans"/>
              </a:rPr>
              <a:t> </a:t>
            </a:r>
            <a:r>
              <a:rPr lang="en-US" sz="1800" b="1" strike="noStrike" spc="-1" baseline="30000">
                <a:solidFill>
                  <a:srgbClr val="FFFFFF"/>
                </a:solidFill>
                <a:latin typeface="Arial"/>
                <a:ea typeface="DejaVu Sans"/>
              </a:rPr>
              <a:t>48</a:t>
            </a:r>
            <a:r>
              <a:rPr lang="en-US" sz="1800" b="1" strike="noStrike" spc="-1">
                <a:solidFill>
                  <a:srgbClr val="FFFFFF"/>
                </a:solidFill>
                <a:latin typeface="Arial"/>
                <a:ea typeface="DejaVu Sans"/>
              </a:rPr>
              <a:t>Ca @ DC-280:</a:t>
            </a:r>
            <a:endParaRPr lang="en-US" sz="1800" b="0" strike="noStrike" spc="-1">
              <a:latin typeface="Arial"/>
            </a:endParaRPr>
          </a:p>
          <a:p>
            <a:pPr marL="285840" indent="-285840">
              <a:lnSpc>
                <a:spcPct val="100000"/>
              </a:lnSpc>
              <a:buClr>
                <a:srgbClr val="FFFFFF"/>
              </a:buClr>
              <a:buFont typeface="Arial"/>
              <a:buChar char="•"/>
            </a:pPr>
            <a:r>
              <a:rPr lang="en-US" sz="1800" b="0" i="1" strike="noStrike" spc="-1">
                <a:solidFill>
                  <a:srgbClr val="FFFFFF"/>
                </a:solidFill>
                <a:latin typeface="Arial"/>
                <a:ea typeface="DejaVu Sans"/>
              </a:rPr>
              <a:t>Intensity</a:t>
            </a:r>
            <a:r>
              <a:rPr lang="ru-RU" sz="1800" b="0" i="1" strike="noStrike" spc="-1">
                <a:solidFill>
                  <a:srgbClr val="FFFFFF"/>
                </a:solidFill>
                <a:latin typeface="Arial"/>
                <a:ea typeface="DejaVu Sans"/>
              </a:rPr>
              <a:t>:</a:t>
            </a:r>
            <a:r>
              <a:rPr lang="en-US" sz="1800" b="0" i="1" strike="noStrike" spc="-1">
                <a:solidFill>
                  <a:srgbClr val="FFFFFF"/>
                </a:solidFill>
                <a:latin typeface="Arial"/>
                <a:ea typeface="DejaVu Sans"/>
              </a:rPr>
              <a:t> up to 6∙</a:t>
            </a:r>
            <a:r>
              <a:rPr lang="ru-RU" sz="1800" b="0" i="1" strike="noStrike" spc="-1">
                <a:solidFill>
                  <a:srgbClr val="FFFFFF"/>
                </a:solidFill>
                <a:latin typeface="Arial"/>
                <a:ea typeface="DejaVu Sans"/>
              </a:rPr>
              <a:t>10</a:t>
            </a:r>
            <a:r>
              <a:rPr lang="ru-RU" sz="1800" b="0" i="1" strike="noStrike" spc="-1" baseline="30000">
                <a:solidFill>
                  <a:srgbClr val="FFFFFF"/>
                </a:solidFill>
                <a:latin typeface="Arial"/>
                <a:ea typeface="DejaVu Sans"/>
              </a:rPr>
              <a:t>1</a:t>
            </a:r>
            <a:r>
              <a:rPr lang="en-US" sz="1800" b="0" i="1" strike="noStrike" spc="-1" baseline="30000">
                <a:solidFill>
                  <a:srgbClr val="FFFFFF"/>
                </a:solidFill>
                <a:latin typeface="Arial"/>
                <a:ea typeface="DejaVu Sans"/>
              </a:rPr>
              <a:t>3</a:t>
            </a:r>
            <a:r>
              <a:rPr lang="ru-RU" sz="1800" b="0" i="1" strike="noStrike" spc="-1">
                <a:solidFill>
                  <a:srgbClr val="FFFFFF"/>
                </a:solidFill>
                <a:latin typeface="Arial"/>
                <a:ea typeface="DejaVu Sans"/>
              </a:rPr>
              <a:t> </a:t>
            </a:r>
            <a:r>
              <a:rPr lang="en-US" sz="1800" b="0" i="1" strike="noStrike" spc="-1">
                <a:solidFill>
                  <a:srgbClr val="FFFFFF"/>
                </a:solidFill>
                <a:latin typeface="Arial"/>
                <a:ea typeface="DejaVu Sans"/>
              </a:rPr>
              <a:t>ions/s, 10 p</a:t>
            </a:r>
            <a:r>
              <a:rPr lang="en-US" sz="1800" b="0" i="1" strike="noStrike" spc="-1">
                <a:solidFill>
                  <a:srgbClr val="FFFFFF"/>
                </a:solidFill>
                <a:latin typeface="Symbol"/>
                <a:ea typeface="DejaVu Sans"/>
              </a:rPr>
              <a:t>m</a:t>
            </a:r>
            <a:r>
              <a:rPr lang="en-US" sz="1800" b="0" i="1" strike="noStrike" spc="-1">
                <a:solidFill>
                  <a:srgbClr val="FFFFFF"/>
                </a:solidFill>
                <a:latin typeface="Arial"/>
                <a:ea typeface="DejaVu Sans"/>
              </a:rPr>
              <a:t>A</a:t>
            </a:r>
            <a:endParaRPr lang="en-US" sz="1800" b="0" strike="noStrike" spc="-1">
              <a:latin typeface="Arial"/>
            </a:endParaRPr>
          </a:p>
          <a:p>
            <a:pPr marL="285840" indent="-285840">
              <a:lnSpc>
                <a:spcPct val="100000"/>
              </a:lnSpc>
              <a:buClr>
                <a:srgbClr val="FFFFFF"/>
              </a:buClr>
              <a:buFont typeface="Arial"/>
              <a:buChar char="•"/>
            </a:pPr>
            <a:r>
              <a:rPr lang="en-US" sz="1800" b="0" i="1" strike="noStrike" spc="-1">
                <a:solidFill>
                  <a:srgbClr val="FFFFFF"/>
                </a:solidFill>
                <a:latin typeface="Arial"/>
                <a:ea typeface="DejaVu Sans"/>
              </a:rPr>
              <a:t>Energy</a:t>
            </a:r>
            <a:r>
              <a:rPr lang="ru-RU" sz="1800" b="0" i="1" strike="noStrike" spc="-1">
                <a:solidFill>
                  <a:srgbClr val="FFFFFF"/>
                </a:solidFill>
                <a:latin typeface="Arial"/>
                <a:ea typeface="DejaVu Sans"/>
              </a:rPr>
              <a:t>:</a:t>
            </a:r>
            <a:r>
              <a:rPr lang="en-US" sz="1800" b="0" i="1" strike="noStrike" spc="-1">
                <a:solidFill>
                  <a:srgbClr val="FFFFFF"/>
                </a:solidFill>
                <a:latin typeface="Arial"/>
                <a:ea typeface="DejaVu Sans"/>
              </a:rPr>
              <a:t> 5 - 8</a:t>
            </a:r>
            <a:r>
              <a:rPr lang="ru-RU" sz="1800" b="0" i="1" strike="noStrike" spc="-1">
                <a:solidFill>
                  <a:srgbClr val="FFFFFF"/>
                </a:solidFill>
                <a:latin typeface="Arial"/>
                <a:ea typeface="DejaVu Sans"/>
              </a:rPr>
              <a:t> </a:t>
            </a:r>
            <a:r>
              <a:rPr lang="en-US" sz="1800" b="0" i="1" strike="noStrike" spc="-1">
                <a:solidFill>
                  <a:srgbClr val="FFFFFF"/>
                </a:solidFill>
                <a:latin typeface="Arial"/>
                <a:ea typeface="DejaVu Sans"/>
              </a:rPr>
              <a:t>A·MeV</a:t>
            </a:r>
            <a:endParaRPr lang="en-US" sz="1800" b="0" strike="noStrike" spc="-1">
              <a:latin typeface="Arial"/>
            </a:endParaRPr>
          </a:p>
          <a:p>
            <a:pPr marL="285840" indent="-285840">
              <a:lnSpc>
                <a:spcPct val="100000"/>
              </a:lnSpc>
              <a:buClr>
                <a:srgbClr val="FFFFFF"/>
              </a:buClr>
              <a:buFont typeface="Arial"/>
              <a:buChar char="•"/>
            </a:pPr>
            <a:r>
              <a:rPr lang="en-US" sz="1800" b="0" i="1" strike="noStrike" spc="-1">
                <a:solidFill>
                  <a:srgbClr val="FFFFFF"/>
                </a:solidFill>
                <a:latin typeface="Arial"/>
                <a:ea typeface="DejaVu Sans"/>
              </a:rPr>
              <a:t>Efficiency: ~50%</a:t>
            </a:r>
            <a:endParaRPr lang="en-US" sz="1800" b="0" strike="noStrike" spc="-1">
              <a:latin typeface="Arial"/>
            </a:endParaRPr>
          </a:p>
        </p:txBody>
      </p:sp>
      <p:sp>
        <p:nvSpPr>
          <p:cNvPr id="12" name="Прямоугольник 11">
            <a:extLst>
              <a:ext uri="{FF2B5EF4-FFF2-40B4-BE49-F238E27FC236}">
                <a16:creationId xmlns:a16="http://schemas.microsoft.com/office/drawing/2014/main" id="{FBB23A4A-89FF-6A4E-AB07-D8A36FB209A5}"/>
              </a:ext>
            </a:extLst>
          </p:cNvPr>
          <p:cNvSpPr/>
          <p:nvPr/>
        </p:nvSpPr>
        <p:spPr>
          <a:xfrm>
            <a:off x="278182" y="753248"/>
            <a:ext cx="6975472" cy="707886"/>
          </a:xfrm>
          <a:prstGeom prst="rect">
            <a:avLst/>
          </a:prstGeom>
          <a:noFill/>
        </p:spPr>
        <p:txBody>
          <a:bodyPr wrap="square">
            <a:spAutoFit/>
          </a:bodyPr>
          <a:lstStyle/>
          <a:p>
            <a:r>
              <a:rPr lang="en-US" sz="2000" b="1" dirty="0">
                <a:solidFill>
                  <a:srgbClr val="C00000"/>
                </a:solidFill>
                <a:latin typeface="Arial" panose="020B0604020202020204" pitchFamily="34" charset="0"/>
                <a:ea typeface="MS Mincho"/>
                <a:cs typeface="Arial" panose="020B0604020202020204" pitchFamily="34" charset="0"/>
              </a:rPr>
              <a:t>Overall, decay properties of about 30 isotopes of elements from </a:t>
            </a:r>
            <a:r>
              <a:rPr lang="en-US" sz="2000" b="1" baseline="-25000" dirty="0">
                <a:solidFill>
                  <a:srgbClr val="C00000"/>
                </a:solidFill>
                <a:latin typeface="Arial" panose="020B0604020202020204" pitchFamily="34" charset="0"/>
                <a:ea typeface="MS Mincho"/>
                <a:cs typeface="Arial" panose="020B0604020202020204" pitchFamily="34" charset="0"/>
              </a:rPr>
              <a:t>103</a:t>
            </a:r>
            <a:r>
              <a:rPr lang="en-US" sz="2000" b="1" dirty="0">
                <a:solidFill>
                  <a:srgbClr val="C00000"/>
                </a:solidFill>
                <a:latin typeface="Arial" panose="020B0604020202020204" pitchFamily="34" charset="0"/>
                <a:ea typeface="MS Mincho"/>
                <a:cs typeface="Arial" panose="020B0604020202020204" pitchFamily="34" charset="0"/>
              </a:rPr>
              <a:t>Lr to </a:t>
            </a:r>
            <a:r>
              <a:rPr lang="en-US" sz="2000" b="1" baseline="-25000" dirty="0">
                <a:solidFill>
                  <a:srgbClr val="C00000"/>
                </a:solidFill>
                <a:latin typeface="Arial" panose="020B0604020202020204" pitchFamily="34" charset="0"/>
                <a:ea typeface="MS Mincho"/>
                <a:cs typeface="Arial" panose="020B0604020202020204" pitchFamily="34" charset="0"/>
              </a:rPr>
              <a:t>115</a:t>
            </a:r>
            <a:r>
              <a:rPr lang="en-US" sz="2000" b="1" dirty="0">
                <a:solidFill>
                  <a:srgbClr val="C00000"/>
                </a:solidFill>
                <a:latin typeface="Arial" panose="020B0604020202020204" pitchFamily="34" charset="0"/>
                <a:ea typeface="MS Mincho"/>
                <a:cs typeface="Arial" panose="020B0604020202020204" pitchFamily="34" charset="0"/>
              </a:rPr>
              <a:t>Mc have been studied</a:t>
            </a:r>
            <a:endParaRPr lang="ru-RU" sz="2000" b="1" dirty="0">
              <a:solidFill>
                <a:srgbClr val="C00000"/>
              </a:solidFill>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C6434E7C-D2C4-8645-97C1-ADF05FA7D53E}"/>
              </a:ext>
            </a:extLst>
          </p:cNvPr>
          <p:cNvSpPr txBox="1"/>
          <p:nvPr/>
        </p:nvSpPr>
        <p:spPr>
          <a:xfrm>
            <a:off x="278182" y="1660359"/>
            <a:ext cx="7344749" cy="707886"/>
          </a:xfrm>
          <a:prstGeom prst="rect">
            <a:avLst/>
          </a:prstGeom>
          <a:noFill/>
        </p:spPr>
        <p:txBody>
          <a:bodyPr wrap="square" rtlCol="0">
            <a:spAutoFit/>
          </a:bodyPr>
          <a:lstStyle/>
          <a:p>
            <a:r>
              <a:rPr lang="en-US" sz="2000" i="1" dirty="0">
                <a:solidFill>
                  <a:srgbClr val="002060"/>
                </a:solidFill>
                <a:latin typeface="Arial" panose="020B0604020202020204" pitchFamily="34" charset="0"/>
                <a:cs typeface="Arial" panose="020B0604020202020204" pitchFamily="34" charset="0"/>
              </a:rPr>
              <a:t>Beam time in the in 2021: 5000 h including 3400 h for experiments at DGFRS-2</a:t>
            </a:r>
            <a:endParaRPr lang="ru-RU" sz="2000" i="1" dirty="0">
              <a:solidFill>
                <a:srgbClr val="002060"/>
              </a:solidFill>
              <a:latin typeface="Arial" panose="020B0604020202020204" pitchFamily="34" charset="0"/>
              <a:cs typeface="Arial" panose="020B0604020202020204" pitchFamily="34" charset="0"/>
            </a:endParaRPr>
          </a:p>
        </p:txBody>
      </p:sp>
      <p:sp>
        <p:nvSpPr>
          <p:cNvPr id="15" name="Rectangle 2">
            <a:extLst>
              <a:ext uri="{FF2B5EF4-FFF2-40B4-BE49-F238E27FC236}">
                <a16:creationId xmlns:a16="http://schemas.microsoft.com/office/drawing/2014/main" id="{629E5578-9807-8443-981F-006F12A59A57}"/>
              </a:ext>
            </a:extLst>
          </p:cNvPr>
          <p:cNvSpPr txBox="1">
            <a:spLocks noChangeArrowheads="1"/>
          </p:cNvSpPr>
          <p:nvPr/>
        </p:nvSpPr>
        <p:spPr bwMode="auto">
          <a:xfrm>
            <a:off x="225227" y="4136172"/>
            <a:ext cx="6003345" cy="1128984"/>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2400" b="1" kern="0" dirty="0">
                <a:solidFill>
                  <a:srgbClr val="002060"/>
                </a:solidFill>
                <a:latin typeface="Arial" panose="020B0604020202020204" pitchFamily="34" charset="0"/>
                <a:cs typeface="Arial" panose="020B0604020202020204" pitchFamily="34" charset="0"/>
              </a:rPr>
              <a:t>Experiment </a:t>
            </a:r>
            <a:r>
              <a:rPr lang="en-US" altLang="ja-JP" sz="2800" b="1" kern="0" baseline="30000" dirty="0">
                <a:solidFill>
                  <a:srgbClr val="002060"/>
                </a:solidFill>
                <a:latin typeface="Arial" panose="020B0604020202020204" pitchFamily="34" charset="0"/>
                <a:cs typeface="Arial" panose="020B0604020202020204" pitchFamily="34" charset="0"/>
              </a:rPr>
              <a:t>242</a:t>
            </a:r>
            <a:r>
              <a:rPr lang="en-US" altLang="ja-JP" sz="2400" b="1" kern="0" dirty="0">
                <a:solidFill>
                  <a:srgbClr val="002060"/>
                </a:solidFill>
                <a:latin typeface="Arial" panose="020B0604020202020204" pitchFamily="34" charset="0"/>
                <a:cs typeface="Arial" panose="020B0604020202020204" pitchFamily="34" charset="0"/>
              </a:rPr>
              <a:t>Pu+</a:t>
            </a:r>
            <a:r>
              <a:rPr lang="en-US" altLang="ja-JP" sz="2800" b="1" kern="0" baseline="30000" dirty="0">
                <a:solidFill>
                  <a:srgbClr val="002060"/>
                </a:solidFill>
                <a:latin typeface="Arial" panose="020B0604020202020204" pitchFamily="34" charset="0"/>
                <a:cs typeface="Arial" panose="020B0604020202020204" pitchFamily="34" charset="0"/>
              </a:rPr>
              <a:t>48</a:t>
            </a:r>
            <a:r>
              <a:rPr lang="en-US" altLang="ja-JP" sz="2400" b="1" kern="0" dirty="0">
                <a:solidFill>
                  <a:srgbClr val="002060"/>
                </a:solidFill>
                <a:latin typeface="Arial" panose="020B0604020202020204" pitchFamily="34" charset="0"/>
                <a:cs typeface="Arial" panose="020B0604020202020204" pitchFamily="34" charset="0"/>
              </a:rPr>
              <a:t>Ca</a:t>
            </a:r>
            <a:r>
              <a:rPr lang="ru-RU" altLang="ja-JP" sz="2400" b="1" kern="0" dirty="0">
                <a:solidFill>
                  <a:srgbClr val="002060"/>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ru-RU"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30000" noProof="0" dirty="0">
                <a:ln>
                  <a:noFill/>
                </a:ln>
                <a:solidFill>
                  <a:srgbClr val="002060"/>
                </a:solidFill>
                <a:effectLst/>
                <a:uLnTx/>
                <a:uFillTx/>
                <a:latin typeface="Arial" panose="020B0604020202020204" pitchFamily="34" charset="0"/>
                <a:cs typeface="Arial" panose="020B0604020202020204" pitchFamily="34" charset="0"/>
              </a:rPr>
              <a:t>290</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Fl*</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dirty="0">
                <a:solidFill>
                  <a:srgbClr val="002060"/>
                </a:solidFill>
                <a:latin typeface="Arial" panose="020B0604020202020204" pitchFamily="34" charset="0"/>
                <a:cs typeface="Arial" panose="020B0604020202020204" pitchFamily="34" charset="0"/>
              </a:rPr>
              <a:t>94 events for </a:t>
            </a:r>
            <a:r>
              <a:rPr lang="en-US" sz="2000" baseline="30000" dirty="0">
                <a:solidFill>
                  <a:srgbClr val="002060"/>
                </a:solidFill>
                <a:latin typeface="Arial" panose="020B0604020202020204" pitchFamily="34" charset="0"/>
                <a:cs typeface="Arial" panose="020B0604020202020204" pitchFamily="34" charset="0"/>
              </a:rPr>
              <a:t>286,287</a:t>
            </a:r>
            <a:r>
              <a:rPr lang="en-US" sz="2000" dirty="0">
                <a:solidFill>
                  <a:srgbClr val="002060"/>
                </a:solidFill>
                <a:latin typeface="Arial" panose="020B0604020202020204" pitchFamily="34" charset="0"/>
                <a:cs typeface="Arial" panose="020B0604020202020204" pitchFamily="34" charset="0"/>
              </a:rPr>
              <a:t>Fl;</a:t>
            </a:r>
          </a:p>
          <a:p>
            <a:pPr marL="342900" lvl="0" indent="-342900" fontAlgn="base">
              <a:spcBef>
                <a:spcPct val="0"/>
              </a:spcBef>
              <a:spcAft>
                <a:spcPct val="0"/>
              </a:spcAft>
              <a:buFont typeface="Arial" panose="020B0604020202020204" pitchFamily="34" charset="0"/>
              <a:buChar char="•"/>
              <a:defRPr/>
            </a:pPr>
            <a:r>
              <a:rPr lang="en-US" sz="2000" dirty="0">
                <a:solidFill>
                  <a:srgbClr val="002060"/>
                </a:solidFill>
                <a:latin typeface="Arial" panose="020B0604020202020204" pitchFamily="34" charset="0"/>
                <a:cs typeface="Arial" panose="020B0604020202020204" pitchFamily="34" charset="0"/>
              </a:rPr>
              <a:t>triple increase of known before flerovium atoms;</a:t>
            </a:r>
          </a:p>
        </p:txBody>
      </p:sp>
      <p:sp>
        <p:nvSpPr>
          <p:cNvPr id="16" name="Rectangle 2">
            <a:extLst>
              <a:ext uri="{FF2B5EF4-FFF2-40B4-BE49-F238E27FC236}">
                <a16:creationId xmlns:a16="http://schemas.microsoft.com/office/drawing/2014/main" id="{A72B2E9B-CF81-3047-A2C6-B01E15EFC115}"/>
              </a:ext>
            </a:extLst>
          </p:cNvPr>
          <p:cNvSpPr txBox="1">
            <a:spLocks noChangeArrowheads="1"/>
          </p:cNvSpPr>
          <p:nvPr/>
        </p:nvSpPr>
        <p:spPr bwMode="auto">
          <a:xfrm>
            <a:off x="224833" y="2400577"/>
            <a:ext cx="5462374" cy="1957468"/>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2400" b="1" kern="0" dirty="0">
                <a:solidFill>
                  <a:srgbClr val="002060"/>
                </a:solidFill>
                <a:latin typeface="Arial" panose="020B0604020202020204" pitchFamily="34" charset="0"/>
                <a:cs typeface="Arial" panose="020B0604020202020204" pitchFamily="34" charset="0"/>
              </a:rPr>
              <a:t>Experiment </a:t>
            </a:r>
            <a:r>
              <a:rPr lang="en-US" altLang="ja-JP" sz="2800" b="1" kern="0" baseline="30000" dirty="0">
                <a:solidFill>
                  <a:srgbClr val="002060"/>
                </a:solidFill>
                <a:latin typeface="Arial" panose="020B0604020202020204" pitchFamily="34" charset="0"/>
                <a:cs typeface="Arial" panose="020B0604020202020204" pitchFamily="34" charset="0"/>
              </a:rPr>
              <a:t>243</a:t>
            </a:r>
            <a:r>
              <a:rPr lang="en-US" altLang="ja-JP" sz="2400" b="1" kern="0" dirty="0">
                <a:solidFill>
                  <a:srgbClr val="002060"/>
                </a:solidFill>
                <a:latin typeface="Arial" panose="020B0604020202020204" pitchFamily="34" charset="0"/>
                <a:cs typeface="Arial" panose="020B0604020202020204" pitchFamily="34" charset="0"/>
              </a:rPr>
              <a:t>Am+</a:t>
            </a:r>
            <a:r>
              <a:rPr lang="en-US" altLang="ja-JP" sz="2800" b="1" kern="0" baseline="30000" dirty="0">
                <a:solidFill>
                  <a:srgbClr val="002060"/>
                </a:solidFill>
                <a:latin typeface="Arial" panose="020B0604020202020204" pitchFamily="34" charset="0"/>
                <a:cs typeface="Arial" panose="020B0604020202020204" pitchFamily="34" charset="0"/>
              </a:rPr>
              <a:t>48</a:t>
            </a:r>
            <a:r>
              <a:rPr lang="en-US" altLang="ja-JP" sz="2400" b="1" kern="0" dirty="0">
                <a:solidFill>
                  <a:srgbClr val="002060"/>
                </a:solidFill>
                <a:latin typeface="Arial" panose="020B0604020202020204" pitchFamily="34" charset="0"/>
                <a:cs typeface="Arial" panose="020B0604020202020204" pitchFamily="34" charset="0"/>
              </a:rPr>
              <a:t>Ca</a:t>
            </a:r>
            <a:r>
              <a:rPr lang="ru-RU" altLang="ja-JP" sz="2400" b="1" kern="0" dirty="0">
                <a:solidFill>
                  <a:srgbClr val="002060"/>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ru-RU"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30000" noProof="0" dirty="0">
                <a:ln>
                  <a:noFill/>
                </a:ln>
                <a:solidFill>
                  <a:srgbClr val="002060"/>
                </a:solidFill>
                <a:effectLst/>
                <a:uLnTx/>
                <a:uFillTx/>
                <a:latin typeface="Arial" panose="020B0604020202020204" pitchFamily="34" charset="0"/>
                <a:cs typeface="Arial" panose="020B0604020202020204" pitchFamily="34" charset="0"/>
              </a:rPr>
              <a:t>291</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Mc*</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dirty="0">
                <a:solidFill>
                  <a:srgbClr val="002060"/>
                </a:solidFill>
                <a:latin typeface="Arial" panose="020B0604020202020204" pitchFamily="34" charset="0"/>
                <a:cs typeface="Arial" panose="020B0604020202020204" pitchFamily="34" charset="0"/>
              </a:rPr>
              <a:t>67 events for </a:t>
            </a:r>
            <a:r>
              <a:rPr lang="en-US" sz="2000" baseline="30000" dirty="0">
                <a:solidFill>
                  <a:srgbClr val="002060"/>
                </a:solidFill>
                <a:latin typeface="Arial" panose="020B0604020202020204" pitchFamily="34" charset="0"/>
                <a:cs typeface="Arial" panose="020B0604020202020204" pitchFamily="34" charset="0"/>
              </a:rPr>
              <a:t>286-289</a:t>
            </a:r>
            <a:r>
              <a:rPr lang="en-US" sz="2000" dirty="0">
                <a:solidFill>
                  <a:srgbClr val="002060"/>
                </a:solidFill>
                <a:latin typeface="Arial" panose="020B0604020202020204" pitchFamily="34" charset="0"/>
                <a:cs typeface="Arial" panose="020B0604020202020204" pitchFamily="34" charset="0"/>
              </a:rPr>
              <a:t>Mc;</a:t>
            </a:r>
          </a:p>
          <a:p>
            <a:pPr marL="342900" lvl="0" indent="-342900" fontAlgn="base">
              <a:spcBef>
                <a:spcPct val="0"/>
              </a:spcBef>
              <a:spcAft>
                <a:spcPct val="0"/>
              </a:spcAft>
              <a:buFont typeface="Arial" panose="020B0604020202020204" pitchFamily="34" charset="0"/>
              <a:buChar char="•"/>
              <a:defRPr/>
            </a:pPr>
            <a:r>
              <a:rPr lang="en-US" sz="2000" dirty="0">
                <a:solidFill>
                  <a:srgbClr val="002060"/>
                </a:solidFill>
                <a:latin typeface="Arial" panose="020B0604020202020204" pitchFamily="34" charset="0"/>
                <a:cs typeface="Arial" panose="020B0604020202020204" pitchFamily="34" charset="0"/>
              </a:rPr>
              <a:t>doubling known before moscovium atoms;</a:t>
            </a:r>
          </a:p>
          <a:p>
            <a:pPr marL="342900" lvl="0" indent="-342900" fontAlgn="base">
              <a:spcBef>
                <a:spcPct val="0"/>
              </a:spcBef>
              <a:spcAft>
                <a:spcPct val="0"/>
              </a:spcAft>
              <a:buFont typeface="Arial" panose="020B0604020202020204" pitchFamily="34" charset="0"/>
              <a:buChar char="•"/>
              <a:defRPr/>
            </a:pPr>
            <a:r>
              <a:rPr kumimoji="0" lang="en-US" sz="2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discovery of new </a:t>
            </a:r>
            <a:r>
              <a:rPr lang="en-US" sz="2000" baseline="30000" dirty="0">
                <a:solidFill>
                  <a:srgbClr val="002060"/>
                </a:solidFill>
                <a:latin typeface="Arial" panose="020B0604020202020204" pitchFamily="34" charset="0"/>
                <a:cs typeface="Arial" panose="020B0604020202020204" pitchFamily="34" charset="0"/>
              </a:rPr>
              <a:t>286</a:t>
            </a:r>
            <a:r>
              <a:rPr lang="en-US" sz="2000" dirty="0">
                <a:solidFill>
                  <a:srgbClr val="002060"/>
                </a:solidFill>
                <a:latin typeface="Arial" panose="020B0604020202020204" pitchFamily="34" charset="0"/>
                <a:cs typeface="Arial" panose="020B0604020202020204" pitchFamily="34" charset="0"/>
              </a:rPr>
              <a:t>Mc  and </a:t>
            </a:r>
            <a:r>
              <a:rPr lang="en-US" sz="2000" baseline="30000" dirty="0">
                <a:solidFill>
                  <a:srgbClr val="002060"/>
                </a:solidFill>
                <a:latin typeface="Arial" panose="020B0604020202020204" pitchFamily="34" charset="0"/>
                <a:cs typeface="Arial" panose="020B0604020202020204" pitchFamily="34" charset="0"/>
              </a:rPr>
              <a:t>264</a:t>
            </a:r>
            <a:r>
              <a:rPr lang="en-US" sz="2000" dirty="0">
                <a:solidFill>
                  <a:srgbClr val="002060"/>
                </a:solidFill>
                <a:latin typeface="Arial" panose="020B0604020202020204" pitchFamily="34" charset="0"/>
                <a:cs typeface="Arial" panose="020B0604020202020204" pitchFamily="34" charset="0"/>
              </a:rPr>
              <a:t>Lr  isotopes</a:t>
            </a:r>
            <a:r>
              <a:rPr kumimoji="0" lang="en-US" sz="2000"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p>
        </p:txBody>
      </p:sp>
      <p:sp>
        <p:nvSpPr>
          <p:cNvPr id="17" name="Rectangle 2">
            <a:extLst>
              <a:ext uri="{FF2B5EF4-FFF2-40B4-BE49-F238E27FC236}">
                <a16:creationId xmlns:a16="http://schemas.microsoft.com/office/drawing/2014/main" id="{4C345D24-A87A-2A41-B2C8-53F2B2EBE903}"/>
              </a:ext>
            </a:extLst>
          </p:cNvPr>
          <p:cNvSpPr txBox="1">
            <a:spLocks noChangeArrowheads="1"/>
          </p:cNvSpPr>
          <p:nvPr/>
        </p:nvSpPr>
        <p:spPr bwMode="auto">
          <a:xfrm>
            <a:off x="278182" y="5265156"/>
            <a:ext cx="6003345" cy="113777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lang="en-US" altLang="ja-JP" sz="2400" b="1" kern="0" dirty="0">
                <a:solidFill>
                  <a:srgbClr val="002060"/>
                </a:solidFill>
                <a:latin typeface="Arial" panose="020B0604020202020204" pitchFamily="34" charset="0"/>
                <a:cs typeface="Arial" panose="020B0604020202020204" pitchFamily="34" charset="0"/>
              </a:rPr>
              <a:t>Experiment </a:t>
            </a:r>
            <a:r>
              <a:rPr lang="en-US" altLang="ja-JP" sz="2800" b="1" kern="0" baseline="30000" dirty="0">
                <a:solidFill>
                  <a:srgbClr val="002060"/>
                </a:solidFill>
                <a:latin typeface="Arial" panose="020B0604020202020204" pitchFamily="34" charset="0"/>
                <a:cs typeface="Arial" panose="020B0604020202020204" pitchFamily="34" charset="0"/>
              </a:rPr>
              <a:t>238</a:t>
            </a:r>
            <a:r>
              <a:rPr lang="en-US" altLang="ja-JP" sz="2400" b="1" kern="0" dirty="0">
                <a:solidFill>
                  <a:srgbClr val="002060"/>
                </a:solidFill>
                <a:latin typeface="Arial" panose="020B0604020202020204" pitchFamily="34" charset="0"/>
                <a:cs typeface="Arial" panose="020B0604020202020204" pitchFamily="34" charset="0"/>
              </a:rPr>
              <a:t>U+</a:t>
            </a:r>
            <a:r>
              <a:rPr lang="en-US" altLang="ja-JP" sz="2800" b="1" kern="0" baseline="30000" dirty="0">
                <a:solidFill>
                  <a:srgbClr val="002060"/>
                </a:solidFill>
                <a:latin typeface="Arial" panose="020B0604020202020204" pitchFamily="34" charset="0"/>
                <a:cs typeface="Arial" panose="020B0604020202020204" pitchFamily="34" charset="0"/>
              </a:rPr>
              <a:t>48</a:t>
            </a:r>
            <a:r>
              <a:rPr lang="en-US" altLang="ja-JP" sz="2400" b="1" kern="0" dirty="0">
                <a:solidFill>
                  <a:srgbClr val="002060"/>
                </a:solidFill>
                <a:latin typeface="Arial" panose="020B0604020202020204" pitchFamily="34" charset="0"/>
                <a:cs typeface="Arial" panose="020B0604020202020204" pitchFamily="34" charset="0"/>
              </a:rPr>
              <a:t>Ca</a:t>
            </a:r>
            <a:r>
              <a:rPr lang="ru-RU" altLang="ja-JP" sz="2400" b="1" kern="0" dirty="0">
                <a:solidFill>
                  <a:srgbClr val="002060"/>
                </a:solidFill>
                <a:latin typeface="Arial" panose="020B0604020202020204" pitchFamily="34" charset="0"/>
                <a:cs typeface="Arial" panose="020B0604020202020204" pitchFamily="34" charset="0"/>
              </a:rPr>
              <a:t> </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a:t>
            </a:r>
            <a:r>
              <a:rPr kumimoji="0" lang="ru-RU"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 </a:t>
            </a:r>
            <a:r>
              <a:rPr kumimoji="0" lang="en-US" sz="2400" b="1" i="0" u="none" strike="noStrike" kern="1200" cap="none" spc="0" normalizeH="0" baseline="30000" noProof="0" dirty="0">
                <a:ln>
                  <a:noFill/>
                </a:ln>
                <a:solidFill>
                  <a:srgbClr val="002060"/>
                </a:solidFill>
                <a:effectLst/>
                <a:uLnTx/>
                <a:uFillTx/>
                <a:latin typeface="Arial" panose="020B0604020202020204" pitchFamily="34" charset="0"/>
                <a:cs typeface="Arial" panose="020B0604020202020204" pitchFamily="34" charset="0"/>
              </a:rPr>
              <a:t>286</a:t>
            </a:r>
            <a:r>
              <a:rPr kumimoji="0" lang="en-US" sz="2400" b="1" i="0" u="none" strike="noStrike" kern="1200" cap="none" spc="0" normalizeH="0" baseline="0" noProof="0" dirty="0">
                <a:ln>
                  <a:noFill/>
                </a:ln>
                <a:solidFill>
                  <a:srgbClr val="002060"/>
                </a:solidFill>
                <a:effectLst/>
                <a:uLnTx/>
                <a:uFillTx/>
                <a:latin typeface="Arial" panose="020B0604020202020204" pitchFamily="34" charset="0"/>
                <a:cs typeface="Arial" panose="020B0604020202020204" pitchFamily="34" charset="0"/>
              </a:rPr>
              <a:t>Cn*</a:t>
            </a:r>
          </a:p>
          <a:p>
            <a:pPr marL="342900" marR="0" lvl="0" indent="-342900" algn="l" defTabSz="914400" rtl="0" eaLnBrk="1" fontAlgn="base" latinLnBrk="0" hangingPunct="1">
              <a:lnSpc>
                <a:spcPct val="100000"/>
              </a:lnSpc>
              <a:spcBef>
                <a:spcPct val="0"/>
              </a:spcBef>
              <a:spcAft>
                <a:spcPct val="0"/>
              </a:spcAft>
              <a:buClrTx/>
              <a:buSzTx/>
              <a:buFont typeface="Arial" panose="020B0604020202020204" pitchFamily="34" charset="0"/>
              <a:buChar char="•"/>
              <a:tabLst/>
              <a:defRPr/>
            </a:pPr>
            <a:r>
              <a:rPr lang="en-US" sz="2000" dirty="0">
                <a:solidFill>
                  <a:srgbClr val="002060"/>
                </a:solidFill>
                <a:latin typeface="Arial" panose="020B0604020202020204" pitchFamily="34" charset="0"/>
                <a:cs typeface="Arial" panose="020B0604020202020204" pitchFamily="34" charset="0"/>
              </a:rPr>
              <a:t>16 events for </a:t>
            </a:r>
            <a:r>
              <a:rPr lang="en-US" sz="2000" baseline="30000" dirty="0">
                <a:solidFill>
                  <a:srgbClr val="002060"/>
                </a:solidFill>
                <a:latin typeface="Arial" panose="020B0604020202020204" pitchFamily="34" charset="0"/>
                <a:cs typeface="Arial" panose="020B0604020202020204" pitchFamily="34" charset="0"/>
              </a:rPr>
              <a:t>283</a:t>
            </a:r>
            <a:r>
              <a:rPr lang="en-US" sz="2000" dirty="0">
                <a:solidFill>
                  <a:srgbClr val="002060"/>
                </a:solidFill>
                <a:latin typeface="Arial" panose="020B0604020202020204" pitchFamily="34" charset="0"/>
                <a:cs typeface="Arial" panose="020B0604020202020204" pitchFamily="34" charset="0"/>
              </a:rPr>
              <a:t>Cn;</a:t>
            </a:r>
          </a:p>
          <a:p>
            <a:pPr marL="342900" lvl="0" indent="-342900" fontAlgn="base">
              <a:spcBef>
                <a:spcPct val="0"/>
              </a:spcBef>
              <a:spcAft>
                <a:spcPct val="0"/>
              </a:spcAft>
              <a:buFont typeface="Arial" panose="020B0604020202020204" pitchFamily="34" charset="0"/>
              <a:buChar char="•"/>
              <a:defRPr/>
            </a:pPr>
            <a:r>
              <a:rPr lang="en-US" sz="2000" dirty="0">
                <a:solidFill>
                  <a:srgbClr val="002060"/>
                </a:solidFill>
                <a:latin typeface="Arial" panose="020B0604020202020204" pitchFamily="34" charset="0"/>
                <a:cs typeface="Arial" panose="020B0604020202020204" pitchFamily="34" charset="0"/>
              </a:rPr>
              <a:t>increase of beam intensity up to 6.5 </a:t>
            </a:r>
            <a:r>
              <a:rPr lang="en-US" sz="2000" dirty="0" err="1">
                <a:solidFill>
                  <a:srgbClr val="002060"/>
                </a:solidFill>
                <a:latin typeface="Arial" panose="020B0604020202020204" pitchFamily="34" charset="0"/>
                <a:cs typeface="Arial" panose="020B0604020202020204" pitchFamily="34" charset="0"/>
              </a:rPr>
              <a:t>pµA</a:t>
            </a:r>
            <a:r>
              <a:rPr lang="en-US" sz="2000" dirty="0">
                <a:solidFill>
                  <a:srgbClr val="002060"/>
                </a:solidFill>
                <a:latin typeface="Arial" panose="020B0604020202020204" pitchFamily="34" charset="0"/>
                <a:cs typeface="Arial" panose="020B0604020202020204" pitchFamily="34" charset="0"/>
              </a:rPr>
              <a:t>;</a:t>
            </a:r>
          </a:p>
        </p:txBody>
      </p:sp>
    </p:spTree>
    <p:extLst>
      <p:ext uri="{BB962C8B-B14F-4D97-AF65-F5344CB8AC3E}">
        <p14:creationId xmlns:p14="http://schemas.microsoft.com/office/powerpoint/2010/main" val="251351587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7" name="Группа 3"/>
          <p:cNvGrpSpPr/>
          <p:nvPr/>
        </p:nvGrpSpPr>
        <p:grpSpPr>
          <a:xfrm>
            <a:off x="122400" y="137520"/>
            <a:ext cx="3177720" cy="2524320"/>
            <a:chOff x="122400" y="137520"/>
            <a:chExt cx="3177720" cy="2524320"/>
          </a:xfrm>
        </p:grpSpPr>
        <p:pic>
          <p:nvPicPr>
            <p:cNvPr id="48" name="Picture 1"/>
            <p:cNvPicPr/>
            <p:nvPr/>
          </p:nvPicPr>
          <p:blipFill>
            <a:blip r:embed="rId3"/>
            <a:srcRect l="15802" t="27873" r="59062" b="26341"/>
            <a:stretch/>
          </p:blipFill>
          <p:spPr>
            <a:xfrm>
              <a:off x="122400" y="1217160"/>
              <a:ext cx="510480" cy="387720"/>
            </a:xfrm>
            <a:prstGeom prst="rect">
              <a:avLst/>
            </a:prstGeom>
            <a:ln w="9525">
              <a:noFill/>
            </a:ln>
          </p:spPr>
        </p:pic>
        <p:pic>
          <p:nvPicPr>
            <p:cNvPr id="49" name="Picture 1"/>
            <p:cNvPicPr/>
            <p:nvPr/>
          </p:nvPicPr>
          <p:blipFill>
            <a:blip r:embed="rId4"/>
            <a:srcRect l="48164" t="18427" r="31845" b="16392"/>
            <a:stretch/>
          </p:blipFill>
          <p:spPr>
            <a:xfrm>
              <a:off x="1199520" y="1142280"/>
              <a:ext cx="433800" cy="590400"/>
            </a:xfrm>
            <a:prstGeom prst="rect">
              <a:avLst/>
            </a:prstGeom>
            <a:ln w="9525">
              <a:noFill/>
            </a:ln>
          </p:spPr>
        </p:pic>
        <p:pic>
          <p:nvPicPr>
            <p:cNvPr id="50" name="Picture 1"/>
            <p:cNvPicPr/>
            <p:nvPr/>
          </p:nvPicPr>
          <p:blipFill>
            <a:blip r:embed="rId5"/>
            <a:srcRect l="80990" t="65547" r="825" b="626"/>
            <a:stretch/>
          </p:blipFill>
          <p:spPr>
            <a:xfrm>
              <a:off x="2378880" y="985680"/>
              <a:ext cx="329760" cy="255960"/>
            </a:xfrm>
            <a:prstGeom prst="rect">
              <a:avLst/>
            </a:prstGeom>
            <a:ln w="9525">
              <a:noFill/>
            </a:ln>
          </p:spPr>
        </p:pic>
        <p:pic>
          <p:nvPicPr>
            <p:cNvPr id="51" name="Picture 1"/>
            <p:cNvPicPr/>
            <p:nvPr/>
          </p:nvPicPr>
          <p:blipFill>
            <a:blip r:embed="rId5"/>
            <a:srcRect l="80990" t="65547" r="825" b="626"/>
            <a:stretch/>
          </p:blipFill>
          <p:spPr>
            <a:xfrm>
              <a:off x="1987560" y="1674720"/>
              <a:ext cx="329760" cy="255960"/>
            </a:xfrm>
            <a:prstGeom prst="rect">
              <a:avLst/>
            </a:prstGeom>
            <a:ln w="9525">
              <a:noFill/>
            </a:ln>
          </p:spPr>
        </p:pic>
        <p:sp>
          <p:nvSpPr>
            <p:cNvPr id="52" name="Стрелка вправо 18"/>
            <p:cNvSpPr/>
            <p:nvPr/>
          </p:nvSpPr>
          <p:spPr>
            <a:xfrm>
              <a:off x="837360" y="1362960"/>
              <a:ext cx="120240" cy="8496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53" name="Стрелка вправо 19"/>
            <p:cNvSpPr/>
            <p:nvPr/>
          </p:nvSpPr>
          <p:spPr>
            <a:xfrm>
              <a:off x="1941120" y="1368720"/>
              <a:ext cx="120240" cy="84960"/>
            </a:xfrm>
            <a:prstGeom prst="rightArrow">
              <a:avLst>
                <a:gd name="adj1" fmla="val 50000"/>
                <a:gd name="adj2" fmla="val 50000"/>
              </a:avLst>
            </a:prstGeom>
            <a:solidFill>
              <a:srgbClr val="4472C4"/>
            </a:solidFill>
            <a:ln>
              <a:solidFill>
                <a:srgbClr val="325490"/>
              </a:solidFill>
            </a:ln>
          </p:spPr>
          <p:style>
            <a:lnRef idx="2">
              <a:schemeClr val="accent1">
                <a:shade val="50000"/>
              </a:schemeClr>
            </a:lnRef>
            <a:fillRef idx="1">
              <a:schemeClr val="accent1"/>
            </a:fillRef>
            <a:effectRef idx="0">
              <a:schemeClr val="accent1"/>
            </a:effectRef>
            <a:fontRef idx="minor"/>
          </p:style>
        </p:sp>
        <p:sp>
          <p:nvSpPr>
            <p:cNvPr id="54" name="Выгнутая вправо стрелка 20"/>
            <p:cNvSpPr/>
            <p:nvPr/>
          </p:nvSpPr>
          <p:spPr>
            <a:xfrm>
              <a:off x="1636200" y="1284480"/>
              <a:ext cx="129600" cy="341280"/>
            </a:xfrm>
            <a:prstGeom prst="curvedLeftArrow">
              <a:avLst>
                <a:gd name="adj1" fmla="val 14919"/>
                <a:gd name="adj2" fmla="val 70522"/>
                <a:gd name="adj3" fmla="val 4393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p:style>
        </p:sp>
        <p:sp>
          <p:nvSpPr>
            <p:cNvPr id="55" name="Выгнутая вправо стрелка 21"/>
            <p:cNvSpPr/>
            <p:nvPr/>
          </p:nvSpPr>
          <p:spPr>
            <a:xfrm flipH="1" flipV="1">
              <a:off x="1059840" y="1262160"/>
              <a:ext cx="128160" cy="341280"/>
            </a:xfrm>
            <a:prstGeom prst="curvedLeftArrow">
              <a:avLst>
                <a:gd name="adj1" fmla="val 14919"/>
                <a:gd name="adj2" fmla="val 70522"/>
                <a:gd name="adj3" fmla="val 43939"/>
              </a:avLst>
            </a:prstGeom>
            <a:solidFill>
              <a:schemeClr val="accent2"/>
            </a:solidFill>
            <a:ln>
              <a:solidFill>
                <a:srgbClr val="0070C0"/>
              </a:solidFill>
            </a:ln>
          </p:spPr>
          <p:style>
            <a:lnRef idx="2">
              <a:schemeClr val="accent1">
                <a:shade val="50000"/>
              </a:schemeClr>
            </a:lnRef>
            <a:fillRef idx="1">
              <a:schemeClr val="accent1"/>
            </a:fillRef>
            <a:effectRef idx="0">
              <a:schemeClr val="accent1"/>
            </a:effectRef>
            <a:fontRef idx="minor"/>
          </p:style>
        </p:sp>
        <p:grpSp>
          <p:nvGrpSpPr>
            <p:cNvPr id="56" name="Группа 54"/>
            <p:cNvGrpSpPr/>
            <p:nvPr/>
          </p:nvGrpSpPr>
          <p:grpSpPr>
            <a:xfrm>
              <a:off x="1217880" y="679680"/>
              <a:ext cx="389880" cy="433440"/>
              <a:chOff x="1217880" y="679680"/>
              <a:chExt cx="389880" cy="433440"/>
            </a:xfrm>
          </p:grpSpPr>
          <p:pic>
            <p:nvPicPr>
              <p:cNvPr id="57" name="Picture 1"/>
              <p:cNvPicPr/>
              <p:nvPr/>
            </p:nvPicPr>
            <p:blipFill>
              <a:blip r:embed="rId6"/>
              <a:srcRect l="84001" t="44146" r="11828" b="47890"/>
              <a:stretch/>
            </p:blipFill>
            <p:spPr>
              <a:xfrm>
                <a:off x="1431720" y="815040"/>
                <a:ext cx="88920" cy="70920"/>
              </a:xfrm>
              <a:prstGeom prst="rect">
                <a:avLst/>
              </a:prstGeom>
              <a:ln w="9525">
                <a:noFill/>
              </a:ln>
            </p:spPr>
          </p:pic>
          <p:sp>
            <p:nvSpPr>
              <p:cNvPr id="58" name="Прямая со стрелкой 47"/>
              <p:cNvSpPr/>
              <p:nvPr/>
            </p:nvSpPr>
            <p:spPr>
              <a:xfrm flipH="1" flipV="1">
                <a:off x="1217160" y="693360"/>
                <a:ext cx="86760" cy="419400"/>
              </a:xfrm>
              <a:custGeom>
                <a:avLst/>
                <a:gdLst/>
                <a:ahLst/>
                <a:cxnLst/>
                <a:rect l="l" t="t" r="r" b="b"/>
                <a:pathLst>
                  <a:path w="21600" h="21600">
                    <a:moveTo>
                      <a:pt x="0" y="0"/>
                    </a:moveTo>
                    <a:lnTo>
                      <a:pt x="21600" y="21600"/>
                    </a:lnTo>
                  </a:path>
                </a:pathLst>
              </a:custGeom>
              <a:noFill/>
              <a:ln>
                <a:solidFill>
                  <a:srgbClr val="C00000"/>
                </a:solidFill>
                <a:tailEnd type="arrow" w="med" len="med"/>
              </a:ln>
            </p:spPr>
            <p:style>
              <a:lnRef idx="1">
                <a:schemeClr val="accent1"/>
              </a:lnRef>
              <a:fillRef idx="0">
                <a:schemeClr val="accent1"/>
              </a:fillRef>
              <a:effectRef idx="0">
                <a:schemeClr val="accent1"/>
              </a:effectRef>
              <a:fontRef idx="minor"/>
            </p:style>
          </p:sp>
          <p:sp>
            <p:nvSpPr>
              <p:cNvPr id="59" name="Прямая со стрелкой 48"/>
              <p:cNvSpPr/>
              <p:nvPr/>
            </p:nvSpPr>
            <p:spPr>
              <a:xfrm flipV="1">
                <a:off x="1498680" y="679680"/>
                <a:ext cx="109080" cy="425520"/>
              </a:xfrm>
              <a:custGeom>
                <a:avLst/>
                <a:gdLst/>
                <a:ahLst/>
                <a:cxnLst/>
                <a:rect l="l" t="t" r="r" b="b"/>
                <a:pathLst>
                  <a:path w="21600" h="21600">
                    <a:moveTo>
                      <a:pt x="0" y="0"/>
                    </a:moveTo>
                    <a:lnTo>
                      <a:pt x="21600" y="21600"/>
                    </a:lnTo>
                  </a:path>
                </a:pathLst>
              </a:custGeom>
              <a:noFill/>
              <a:ln>
                <a:solidFill>
                  <a:srgbClr val="C00000"/>
                </a:solidFill>
                <a:tailEnd type="arrow" w="med" len="med"/>
              </a:ln>
            </p:spPr>
            <p:style>
              <a:lnRef idx="1">
                <a:schemeClr val="accent1"/>
              </a:lnRef>
              <a:fillRef idx="0">
                <a:schemeClr val="accent1"/>
              </a:fillRef>
              <a:effectRef idx="0">
                <a:schemeClr val="accent1"/>
              </a:effectRef>
              <a:fontRef idx="minor"/>
            </p:style>
          </p:sp>
        </p:grpSp>
        <p:grpSp>
          <p:nvGrpSpPr>
            <p:cNvPr id="60" name="Группа 53"/>
            <p:cNvGrpSpPr/>
            <p:nvPr/>
          </p:nvGrpSpPr>
          <p:grpSpPr>
            <a:xfrm>
              <a:off x="1234800" y="1753200"/>
              <a:ext cx="389880" cy="433800"/>
              <a:chOff x="1234800" y="1753200"/>
              <a:chExt cx="389880" cy="433800"/>
            </a:xfrm>
          </p:grpSpPr>
          <p:pic>
            <p:nvPicPr>
              <p:cNvPr id="61" name="Picture 1"/>
              <p:cNvPicPr/>
              <p:nvPr/>
            </p:nvPicPr>
            <p:blipFill>
              <a:blip r:embed="rId6"/>
              <a:srcRect l="84001" t="44146" r="11828" b="47890"/>
              <a:stretch/>
            </p:blipFill>
            <p:spPr>
              <a:xfrm rot="10800000" flipH="1">
                <a:off x="1448640" y="1981080"/>
                <a:ext cx="88920" cy="70920"/>
              </a:xfrm>
              <a:prstGeom prst="rect">
                <a:avLst/>
              </a:prstGeom>
              <a:ln w="9525">
                <a:noFill/>
              </a:ln>
            </p:spPr>
          </p:pic>
          <p:sp>
            <p:nvSpPr>
              <p:cNvPr id="62" name="Прямая со стрелкой 44"/>
              <p:cNvSpPr/>
              <p:nvPr/>
            </p:nvSpPr>
            <p:spPr>
              <a:xfrm flipH="1">
                <a:off x="1234440" y="1753200"/>
                <a:ext cx="86760" cy="419400"/>
              </a:xfrm>
              <a:custGeom>
                <a:avLst/>
                <a:gdLst/>
                <a:ahLst/>
                <a:cxnLst/>
                <a:rect l="l" t="t" r="r" b="b"/>
                <a:pathLst>
                  <a:path w="21600" h="21600">
                    <a:moveTo>
                      <a:pt x="0" y="0"/>
                    </a:moveTo>
                    <a:lnTo>
                      <a:pt x="21600" y="21600"/>
                    </a:lnTo>
                  </a:path>
                </a:pathLst>
              </a:custGeom>
              <a:noFill/>
              <a:ln>
                <a:solidFill>
                  <a:srgbClr val="C00000"/>
                </a:solidFill>
                <a:tailEnd type="arrow" w="med" len="med"/>
              </a:ln>
            </p:spPr>
            <p:style>
              <a:lnRef idx="1">
                <a:schemeClr val="accent1"/>
              </a:lnRef>
              <a:fillRef idx="0">
                <a:schemeClr val="accent1"/>
              </a:fillRef>
              <a:effectRef idx="0">
                <a:schemeClr val="accent1"/>
              </a:effectRef>
              <a:fontRef idx="minor"/>
            </p:style>
          </p:sp>
          <p:sp>
            <p:nvSpPr>
              <p:cNvPr id="63" name="Прямая со стрелкой 45"/>
              <p:cNvSpPr/>
              <p:nvPr/>
            </p:nvSpPr>
            <p:spPr>
              <a:xfrm>
                <a:off x="1515600" y="1761480"/>
                <a:ext cx="109080" cy="425520"/>
              </a:xfrm>
              <a:custGeom>
                <a:avLst/>
                <a:gdLst/>
                <a:ahLst/>
                <a:cxnLst/>
                <a:rect l="l" t="t" r="r" b="b"/>
                <a:pathLst>
                  <a:path w="21600" h="21600">
                    <a:moveTo>
                      <a:pt x="0" y="0"/>
                    </a:moveTo>
                    <a:lnTo>
                      <a:pt x="21600" y="21600"/>
                    </a:lnTo>
                  </a:path>
                </a:pathLst>
              </a:custGeom>
              <a:noFill/>
              <a:ln>
                <a:solidFill>
                  <a:srgbClr val="C00000"/>
                </a:solidFill>
                <a:tailEnd type="arrow" w="med" len="med"/>
              </a:ln>
            </p:spPr>
            <p:style>
              <a:lnRef idx="1">
                <a:schemeClr val="accent1"/>
              </a:lnRef>
              <a:fillRef idx="0">
                <a:schemeClr val="accent1"/>
              </a:fillRef>
              <a:effectRef idx="0">
                <a:schemeClr val="accent1"/>
              </a:effectRef>
              <a:fontRef idx="minor"/>
            </p:style>
          </p:sp>
        </p:grpSp>
        <p:sp>
          <p:nvSpPr>
            <p:cNvPr id="64" name="Прямая соединительная линия 14"/>
            <p:cNvSpPr/>
            <p:nvPr/>
          </p:nvSpPr>
          <p:spPr>
            <a:xfrm flipV="1">
              <a:off x="1914480" y="459000"/>
              <a:ext cx="984240" cy="1729440"/>
            </a:xfrm>
            <a:prstGeom prst="line">
              <a:avLst/>
            </a:prstGeom>
            <a:ln>
              <a:solidFill>
                <a:srgbClr val="000000"/>
              </a:solidFill>
              <a:prstDash val="dash"/>
              <a:headEnd type="stealth" w="med" len="med"/>
              <a:tailEnd type="stealth" w="med" len="med"/>
            </a:ln>
          </p:spPr>
          <p:style>
            <a:lnRef idx="1">
              <a:schemeClr val="accent1"/>
            </a:lnRef>
            <a:fillRef idx="0">
              <a:schemeClr val="accent1"/>
            </a:fillRef>
            <a:effectRef idx="0">
              <a:schemeClr val="accent1"/>
            </a:effectRef>
            <a:fontRef idx="minor"/>
          </p:style>
        </p:sp>
        <p:sp>
          <p:nvSpPr>
            <p:cNvPr id="65" name="Прямая соединительная линия 15"/>
            <p:cNvSpPr/>
            <p:nvPr/>
          </p:nvSpPr>
          <p:spPr>
            <a:xfrm flipH="1" flipV="1">
              <a:off x="1413000" y="651240"/>
              <a:ext cx="9360" cy="1572480"/>
            </a:xfrm>
            <a:prstGeom prst="line">
              <a:avLst/>
            </a:prstGeom>
            <a:ln>
              <a:solidFill>
                <a:srgbClr val="C00000"/>
              </a:solidFill>
              <a:prstDash val="dash"/>
              <a:headEnd type="arrow" w="med" len="med"/>
              <a:tailEnd type="arrow" w="med" len="med"/>
            </a:ln>
          </p:spPr>
          <p:style>
            <a:lnRef idx="1">
              <a:schemeClr val="accent1"/>
            </a:lnRef>
            <a:fillRef idx="0">
              <a:schemeClr val="accent1"/>
            </a:fillRef>
            <a:effectRef idx="0">
              <a:schemeClr val="accent1"/>
            </a:effectRef>
            <a:fontRef idx="minor"/>
          </p:style>
        </p:sp>
        <p:sp>
          <p:nvSpPr>
            <p:cNvPr id="66" name="Прямая соединительная линия 16"/>
            <p:cNvSpPr/>
            <p:nvPr/>
          </p:nvSpPr>
          <p:spPr>
            <a:xfrm flipV="1">
              <a:off x="2360160" y="338040"/>
              <a:ext cx="360" cy="2077920"/>
            </a:xfrm>
            <a:prstGeom prst="line">
              <a:avLst/>
            </a:prstGeom>
            <a:ln>
              <a:solidFill>
                <a:srgbClr val="C00000"/>
              </a:solidFill>
              <a:prstDash val="dash"/>
              <a:headEnd type="arrow" w="med" len="med"/>
              <a:tailEnd type="arrow" w="med" len="med"/>
            </a:ln>
          </p:spPr>
          <p:style>
            <a:lnRef idx="1">
              <a:schemeClr val="accent1"/>
            </a:lnRef>
            <a:fillRef idx="0">
              <a:schemeClr val="accent1"/>
            </a:fillRef>
            <a:effectRef idx="0">
              <a:schemeClr val="accent1"/>
            </a:effectRef>
            <a:fontRef idx="minor"/>
          </p:style>
        </p:sp>
        <p:sp>
          <p:nvSpPr>
            <p:cNvPr id="67" name="Полилиния 33"/>
            <p:cNvSpPr/>
            <p:nvPr/>
          </p:nvSpPr>
          <p:spPr>
            <a:xfrm>
              <a:off x="2360520" y="864720"/>
              <a:ext cx="287640" cy="70920"/>
            </a:xfrm>
            <a:custGeom>
              <a:avLst/>
              <a:gdLst/>
              <a:ahLst/>
              <a:cxnLst/>
              <a:rect l="l" t="t" r="r" b="b"/>
              <a:pathLst>
                <a:path w="318499" h="102741">
                  <a:moveTo>
                    <a:pt x="0" y="0"/>
                  </a:moveTo>
                  <a:cubicBezTo>
                    <a:pt x="60789" y="1712"/>
                    <a:pt x="121578" y="3425"/>
                    <a:pt x="174661" y="20548"/>
                  </a:cubicBezTo>
                  <a:cubicBezTo>
                    <a:pt x="227744" y="37671"/>
                    <a:pt x="273121" y="70206"/>
                    <a:pt x="318499" y="102741"/>
                  </a:cubicBezTo>
                </a:path>
              </a:pathLst>
            </a:custGeom>
            <a:noFill/>
            <a:ln>
              <a:solidFill>
                <a:srgbClr val="000000"/>
              </a:solidFill>
              <a:headEnd type="arrow" w="med" len="med"/>
              <a:tailEnd type="arrow" w="med" len="med"/>
            </a:ln>
          </p:spPr>
          <p:style>
            <a:lnRef idx="1">
              <a:schemeClr val="accent1"/>
            </a:lnRef>
            <a:fillRef idx="0">
              <a:schemeClr val="accent1"/>
            </a:fillRef>
            <a:effectRef idx="0">
              <a:schemeClr val="accent1"/>
            </a:effectRef>
            <a:fontRef idx="minor"/>
          </p:style>
        </p:sp>
        <p:sp>
          <p:nvSpPr>
            <p:cNvPr id="68" name="TextBox 18"/>
            <p:cNvSpPr/>
            <p:nvPr/>
          </p:nvSpPr>
          <p:spPr>
            <a:xfrm>
              <a:off x="824040" y="501840"/>
              <a:ext cx="941760" cy="226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900" b="1" strike="noStrike" spc="-1">
                  <a:solidFill>
                    <a:srgbClr val="000000"/>
                  </a:solidFill>
                  <a:latin typeface="Calibri"/>
                </a:rPr>
                <a:t>neutrons, </a:t>
              </a:r>
              <a:r>
                <a:rPr lang="el-GR" sz="900" b="1" strike="noStrike" spc="-1">
                  <a:solidFill>
                    <a:srgbClr val="000000"/>
                  </a:solidFill>
                  <a:latin typeface="Calibri"/>
                </a:rPr>
                <a:t>γ</a:t>
              </a:r>
              <a:r>
                <a:rPr lang="en-US" sz="900" b="1" strike="noStrike" spc="-1">
                  <a:solidFill>
                    <a:srgbClr val="000000"/>
                  </a:solidFill>
                  <a:latin typeface="Calibri"/>
                </a:rPr>
                <a:t>-rays</a:t>
              </a:r>
              <a:endParaRPr lang="en-US" sz="900" b="0" strike="noStrike" spc="-1">
                <a:latin typeface="Arial"/>
              </a:endParaRPr>
            </a:p>
          </p:txBody>
        </p:sp>
        <p:sp>
          <p:nvSpPr>
            <p:cNvPr id="69" name="TextBox 19"/>
            <p:cNvSpPr/>
            <p:nvPr/>
          </p:nvSpPr>
          <p:spPr>
            <a:xfrm>
              <a:off x="748440" y="2201400"/>
              <a:ext cx="941760" cy="226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900" b="1" strike="noStrike" spc="-1">
                  <a:solidFill>
                    <a:srgbClr val="000000"/>
                  </a:solidFill>
                  <a:latin typeface="Calibri"/>
                </a:rPr>
                <a:t>neutrons, </a:t>
              </a:r>
              <a:r>
                <a:rPr lang="el-GR" sz="900" b="1" strike="noStrike" spc="-1">
                  <a:solidFill>
                    <a:srgbClr val="000000"/>
                  </a:solidFill>
                  <a:latin typeface="Calibri"/>
                </a:rPr>
                <a:t>γ</a:t>
              </a:r>
              <a:r>
                <a:rPr lang="en-US" sz="900" b="1" strike="noStrike" spc="-1">
                  <a:solidFill>
                    <a:srgbClr val="000000"/>
                  </a:solidFill>
                  <a:latin typeface="Calibri"/>
                </a:rPr>
                <a:t>-rays</a:t>
              </a:r>
              <a:endParaRPr lang="en-US" sz="900" b="0" strike="noStrike" spc="-1">
                <a:latin typeface="Arial"/>
              </a:endParaRPr>
            </a:p>
          </p:txBody>
        </p:sp>
        <p:sp>
          <p:nvSpPr>
            <p:cNvPr id="70" name="TextBox 20"/>
            <p:cNvSpPr/>
            <p:nvPr/>
          </p:nvSpPr>
          <p:spPr>
            <a:xfrm>
              <a:off x="149400" y="1034280"/>
              <a:ext cx="394560" cy="2570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100" b="1" strike="noStrike" spc="-1" baseline="30000">
                  <a:solidFill>
                    <a:srgbClr val="000000"/>
                  </a:solidFill>
                  <a:latin typeface="Calibri"/>
                </a:rPr>
                <a:t>235</a:t>
              </a:r>
              <a:r>
                <a:rPr lang="en-US" sz="1100" b="1" strike="noStrike" spc="-1">
                  <a:solidFill>
                    <a:srgbClr val="000000"/>
                  </a:solidFill>
                  <a:latin typeface="Calibri"/>
                </a:rPr>
                <a:t>U</a:t>
              </a:r>
              <a:endParaRPr lang="en-US" sz="1100" b="0" strike="noStrike" spc="-1">
                <a:latin typeface="Arial"/>
              </a:endParaRPr>
            </a:p>
          </p:txBody>
        </p:sp>
        <p:grpSp>
          <p:nvGrpSpPr>
            <p:cNvPr id="71" name="Группа 89"/>
            <p:cNvGrpSpPr/>
            <p:nvPr/>
          </p:nvGrpSpPr>
          <p:grpSpPr>
            <a:xfrm>
              <a:off x="2172600" y="365400"/>
              <a:ext cx="390240" cy="433440"/>
              <a:chOff x="2172600" y="365400"/>
              <a:chExt cx="390240" cy="433440"/>
            </a:xfrm>
          </p:grpSpPr>
          <p:pic>
            <p:nvPicPr>
              <p:cNvPr id="72" name="Picture 1"/>
              <p:cNvPicPr/>
              <p:nvPr/>
            </p:nvPicPr>
            <p:blipFill>
              <a:blip r:embed="rId6"/>
              <a:srcRect l="84001" t="44146" r="11828" b="47890"/>
              <a:stretch/>
            </p:blipFill>
            <p:spPr>
              <a:xfrm>
                <a:off x="2386800" y="500760"/>
                <a:ext cx="88920" cy="70920"/>
              </a:xfrm>
              <a:prstGeom prst="rect">
                <a:avLst/>
              </a:prstGeom>
              <a:ln w="9525">
                <a:noFill/>
              </a:ln>
            </p:spPr>
          </p:pic>
          <p:sp>
            <p:nvSpPr>
              <p:cNvPr id="73" name="Прямая со стрелкой 41"/>
              <p:cNvSpPr/>
              <p:nvPr/>
            </p:nvSpPr>
            <p:spPr>
              <a:xfrm flipH="1" flipV="1">
                <a:off x="2172240" y="379080"/>
                <a:ext cx="86760" cy="419400"/>
              </a:xfrm>
              <a:custGeom>
                <a:avLst/>
                <a:gdLst/>
                <a:ahLst/>
                <a:cxnLst/>
                <a:rect l="l" t="t" r="r" b="b"/>
                <a:pathLst>
                  <a:path w="21600" h="21600">
                    <a:moveTo>
                      <a:pt x="0" y="0"/>
                    </a:moveTo>
                    <a:lnTo>
                      <a:pt x="21600" y="21600"/>
                    </a:lnTo>
                  </a:path>
                </a:pathLst>
              </a:custGeom>
              <a:noFill/>
              <a:ln>
                <a:solidFill>
                  <a:srgbClr val="C00000"/>
                </a:solidFill>
                <a:tailEnd type="arrow" w="med" len="med"/>
              </a:ln>
            </p:spPr>
            <p:style>
              <a:lnRef idx="1">
                <a:schemeClr val="accent1"/>
              </a:lnRef>
              <a:fillRef idx="0">
                <a:schemeClr val="accent1"/>
              </a:fillRef>
              <a:effectRef idx="0">
                <a:schemeClr val="accent1"/>
              </a:effectRef>
              <a:fontRef idx="minor"/>
            </p:style>
          </p:sp>
          <p:sp>
            <p:nvSpPr>
              <p:cNvPr id="74" name="Прямая со стрелкой 42"/>
              <p:cNvSpPr/>
              <p:nvPr/>
            </p:nvSpPr>
            <p:spPr>
              <a:xfrm flipV="1">
                <a:off x="2453760" y="365040"/>
                <a:ext cx="109080" cy="425520"/>
              </a:xfrm>
              <a:custGeom>
                <a:avLst/>
                <a:gdLst/>
                <a:ahLst/>
                <a:cxnLst/>
                <a:rect l="l" t="t" r="r" b="b"/>
                <a:pathLst>
                  <a:path w="21600" h="21600">
                    <a:moveTo>
                      <a:pt x="0" y="0"/>
                    </a:moveTo>
                    <a:lnTo>
                      <a:pt x="21600" y="21600"/>
                    </a:lnTo>
                  </a:path>
                </a:pathLst>
              </a:custGeom>
              <a:noFill/>
              <a:ln>
                <a:solidFill>
                  <a:srgbClr val="C00000"/>
                </a:solidFill>
                <a:tailEnd type="arrow" w="med" len="med"/>
              </a:ln>
            </p:spPr>
            <p:style>
              <a:lnRef idx="1">
                <a:schemeClr val="accent1"/>
              </a:lnRef>
              <a:fillRef idx="0">
                <a:schemeClr val="accent1"/>
              </a:fillRef>
              <a:effectRef idx="0">
                <a:schemeClr val="accent1"/>
              </a:effectRef>
              <a:fontRef idx="minor"/>
            </p:style>
          </p:sp>
        </p:grpSp>
        <p:grpSp>
          <p:nvGrpSpPr>
            <p:cNvPr id="75" name="Группа 94"/>
            <p:cNvGrpSpPr/>
            <p:nvPr/>
          </p:nvGrpSpPr>
          <p:grpSpPr>
            <a:xfrm>
              <a:off x="2180520" y="1937160"/>
              <a:ext cx="389880" cy="433800"/>
              <a:chOff x="2180520" y="1937160"/>
              <a:chExt cx="389880" cy="433800"/>
            </a:xfrm>
          </p:grpSpPr>
          <p:pic>
            <p:nvPicPr>
              <p:cNvPr id="76" name="Picture 1"/>
              <p:cNvPicPr/>
              <p:nvPr/>
            </p:nvPicPr>
            <p:blipFill>
              <a:blip r:embed="rId6"/>
              <a:srcRect l="84001" t="44146" r="11828" b="47890"/>
              <a:stretch/>
            </p:blipFill>
            <p:spPr>
              <a:xfrm rot="10800000" flipH="1">
                <a:off x="2394360" y="2165040"/>
                <a:ext cx="88920" cy="70920"/>
              </a:xfrm>
              <a:prstGeom prst="rect">
                <a:avLst/>
              </a:prstGeom>
              <a:ln w="9525">
                <a:noFill/>
              </a:ln>
            </p:spPr>
          </p:pic>
          <p:sp>
            <p:nvSpPr>
              <p:cNvPr id="77" name="Прямая со стрелкой 38"/>
              <p:cNvSpPr/>
              <p:nvPr/>
            </p:nvSpPr>
            <p:spPr>
              <a:xfrm flipH="1">
                <a:off x="2180160" y="1937160"/>
                <a:ext cx="86760" cy="419400"/>
              </a:xfrm>
              <a:custGeom>
                <a:avLst/>
                <a:gdLst/>
                <a:ahLst/>
                <a:cxnLst/>
                <a:rect l="l" t="t" r="r" b="b"/>
                <a:pathLst>
                  <a:path w="21600" h="21600">
                    <a:moveTo>
                      <a:pt x="0" y="0"/>
                    </a:moveTo>
                    <a:lnTo>
                      <a:pt x="21600" y="21600"/>
                    </a:lnTo>
                  </a:path>
                </a:pathLst>
              </a:custGeom>
              <a:noFill/>
              <a:ln>
                <a:solidFill>
                  <a:srgbClr val="C00000"/>
                </a:solidFill>
                <a:tailEnd type="arrow" w="med" len="med"/>
              </a:ln>
            </p:spPr>
            <p:style>
              <a:lnRef idx="1">
                <a:schemeClr val="accent1"/>
              </a:lnRef>
              <a:fillRef idx="0">
                <a:schemeClr val="accent1"/>
              </a:fillRef>
              <a:effectRef idx="0">
                <a:schemeClr val="accent1"/>
              </a:effectRef>
              <a:fontRef idx="minor"/>
            </p:style>
          </p:sp>
          <p:sp>
            <p:nvSpPr>
              <p:cNvPr id="78" name="Прямая со стрелкой 39"/>
              <p:cNvSpPr/>
              <p:nvPr/>
            </p:nvSpPr>
            <p:spPr>
              <a:xfrm>
                <a:off x="2461320" y="1945440"/>
                <a:ext cx="109080" cy="425520"/>
              </a:xfrm>
              <a:custGeom>
                <a:avLst/>
                <a:gdLst/>
                <a:ahLst/>
                <a:cxnLst/>
                <a:rect l="l" t="t" r="r" b="b"/>
                <a:pathLst>
                  <a:path w="21600" h="21600">
                    <a:moveTo>
                      <a:pt x="0" y="0"/>
                    </a:moveTo>
                    <a:lnTo>
                      <a:pt x="21600" y="21600"/>
                    </a:lnTo>
                  </a:path>
                </a:pathLst>
              </a:custGeom>
              <a:noFill/>
              <a:ln>
                <a:solidFill>
                  <a:srgbClr val="C00000"/>
                </a:solidFill>
                <a:tailEnd type="arrow" w="med" len="med"/>
              </a:ln>
            </p:spPr>
            <p:style>
              <a:lnRef idx="1">
                <a:schemeClr val="accent1"/>
              </a:lnRef>
              <a:fillRef idx="0">
                <a:schemeClr val="accent1"/>
              </a:fillRef>
              <a:effectRef idx="0">
                <a:schemeClr val="accent1"/>
              </a:effectRef>
              <a:fontRef idx="minor"/>
            </p:style>
          </p:sp>
        </p:grpSp>
        <p:sp>
          <p:nvSpPr>
            <p:cNvPr id="79" name="TextBox 23"/>
            <p:cNvSpPr/>
            <p:nvPr/>
          </p:nvSpPr>
          <p:spPr>
            <a:xfrm>
              <a:off x="1732680" y="137520"/>
              <a:ext cx="941760" cy="226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900" b="1" strike="noStrike" spc="-1">
                  <a:solidFill>
                    <a:srgbClr val="000000"/>
                  </a:solidFill>
                  <a:latin typeface="Calibri"/>
                </a:rPr>
                <a:t>neutrons, </a:t>
              </a:r>
              <a:r>
                <a:rPr lang="el-GR" sz="900" b="1" strike="noStrike" spc="-1">
                  <a:solidFill>
                    <a:srgbClr val="000000"/>
                  </a:solidFill>
                  <a:latin typeface="Calibri"/>
                </a:rPr>
                <a:t>γ</a:t>
              </a:r>
              <a:r>
                <a:rPr lang="en-US" sz="900" b="1" strike="noStrike" spc="-1">
                  <a:solidFill>
                    <a:srgbClr val="000000"/>
                  </a:solidFill>
                  <a:latin typeface="Calibri"/>
                </a:rPr>
                <a:t>-rays</a:t>
              </a:r>
              <a:endParaRPr lang="en-US" sz="900" b="0" strike="noStrike" spc="-1">
                <a:latin typeface="Arial"/>
              </a:endParaRPr>
            </a:p>
          </p:txBody>
        </p:sp>
        <p:sp>
          <p:nvSpPr>
            <p:cNvPr id="80" name="TextBox 24"/>
            <p:cNvSpPr/>
            <p:nvPr/>
          </p:nvSpPr>
          <p:spPr>
            <a:xfrm>
              <a:off x="1731240" y="2435040"/>
              <a:ext cx="941760" cy="226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900" b="1" strike="noStrike" spc="-1">
                  <a:solidFill>
                    <a:srgbClr val="000000"/>
                  </a:solidFill>
                  <a:latin typeface="Calibri"/>
                </a:rPr>
                <a:t>neutrons, </a:t>
              </a:r>
              <a:r>
                <a:rPr lang="el-GR" sz="900" b="1" strike="noStrike" spc="-1">
                  <a:solidFill>
                    <a:srgbClr val="000000"/>
                  </a:solidFill>
                  <a:latin typeface="Calibri"/>
                </a:rPr>
                <a:t>γ</a:t>
              </a:r>
              <a:r>
                <a:rPr lang="en-US" sz="900" b="1" strike="noStrike" spc="-1">
                  <a:solidFill>
                    <a:srgbClr val="000000"/>
                  </a:solidFill>
                  <a:latin typeface="Calibri"/>
                </a:rPr>
                <a:t>-rays</a:t>
              </a:r>
              <a:endParaRPr lang="en-US" sz="900" b="0" strike="noStrike" spc="-1">
                <a:latin typeface="Arial"/>
              </a:endParaRPr>
            </a:p>
          </p:txBody>
        </p:sp>
        <p:sp>
          <p:nvSpPr>
            <p:cNvPr id="81" name="TextBox 25"/>
            <p:cNvSpPr/>
            <p:nvPr/>
          </p:nvSpPr>
          <p:spPr>
            <a:xfrm>
              <a:off x="2488680" y="1273320"/>
              <a:ext cx="662760" cy="3639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900" b="1" strike="noStrike" spc="-1">
                  <a:solidFill>
                    <a:srgbClr val="000000"/>
                  </a:solidFill>
                  <a:latin typeface="Calibri"/>
                </a:rPr>
                <a:t>Fission</a:t>
              </a:r>
              <a:endParaRPr lang="en-US" sz="900" b="0" strike="noStrike" spc="-1">
                <a:latin typeface="Arial"/>
              </a:endParaRPr>
            </a:p>
            <a:p>
              <a:pPr>
                <a:lnSpc>
                  <a:spcPct val="100000"/>
                </a:lnSpc>
                <a:buNone/>
              </a:pPr>
              <a:r>
                <a:rPr lang="en-US" sz="900" b="1" strike="noStrike" spc="-1">
                  <a:solidFill>
                    <a:srgbClr val="000000"/>
                  </a:solidFill>
                  <a:latin typeface="Calibri"/>
                </a:rPr>
                <a:t>fragments</a:t>
              </a:r>
              <a:endParaRPr lang="en-US" sz="900" b="0" strike="noStrike" spc="-1">
                <a:latin typeface="Arial"/>
              </a:endParaRPr>
            </a:p>
          </p:txBody>
        </p:sp>
        <p:sp>
          <p:nvSpPr>
            <p:cNvPr id="82" name="TextBox 26"/>
            <p:cNvSpPr/>
            <p:nvPr/>
          </p:nvSpPr>
          <p:spPr>
            <a:xfrm>
              <a:off x="2318760" y="677520"/>
              <a:ext cx="981360" cy="22680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900" b="1" strike="noStrike" spc="-1">
                  <a:solidFill>
                    <a:srgbClr val="000000"/>
                  </a:solidFill>
                  <a:latin typeface="Calibri"/>
                </a:rPr>
                <a:t>Angle of rotation</a:t>
              </a:r>
              <a:endParaRPr lang="en-US" sz="900" b="0" strike="noStrike" spc="-1">
                <a:latin typeface="Arial"/>
              </a:endParaRPr>
            </a:p>
          </p:txBody>
        </p:sp>
        <p:sp>
          <p:nvSpPr>
            <p:cNvPr id="83" name="Полилиния 51"/>
            <p:cNvSpPr/>
            <p:nvPr/>
          </p:nvSpPr>
          <p:spPr>
            <a:xfrm rot="160200">
              <a:off x="2688840" y="1159560"/>
              <a:ext cx="176400" cy="116280"/>
            </a:xfrm>
            <a:custGeom>
              <a:avLst/>
              <a:gdLst/>
              <a:ahLst/>
              <a:cxnLst/>
              <a:rect l="l" t="t" r="r" b="b"/>
              <a:pathLst>
                <a:path w="163810" h="186447">
                  <a:moveTo>
                    <a:pt x="0" y="0"/>
                  </a:moveTo>
                  <a:cubicBezTo>
                    <a:pt x="47090" y="15411"/>
                    <a:pt x="75301" y="52573"/>
                    <a:pt x="102603" y="83647"/>
                  </a:cubicBezTo>
                  <a:cubicBezTo>
                    <a:pt x="129905" y="114721"/>
                    <a:pt x="152679" y="140213"/>
                    <a:pt x="163810" y="186447"/>
                  </a:cubicBezTo>
                </a:path>
              </a:pathLst>
            </a:custGeom>
            <a:noFill/>
            <a:ln w="44450">
              <a:solidFill>
                <a:srgbClr val="ED7D31"/>
              </a:solidFill>
              <a:tailEnd type="stealth" w="med" len="med"/>
            </a:ln>
          </p:spPr>
          <p:style>
            <a:lnRef idx="1">
              <a:schemeClr val="accent1"/>
            </a:lnRef>
            <a:fillRef idx="0">
              <a:schemeClr val="accent1"/>
            </a:fillRef>
            <a:effectRef idx="0">
              <a:schemeClr val="accent1"/>
            </a:effectRef>
            <a:fontRef idx="minor"/>
          </p:style>
        </p:sp>
        <p:sp>
          <p:nvSpPr>
            <p:cNvPr id="84" name="Полилиния 52"/>
            <p:cNvSpPr/>
            <p:nvPr/>
          </p:nvSpPr>
          <p:spPr>
            <a:xfrm rot="512400" flipH="1" flipV="1">
              <a:off x="1853640" y="1608840"/>
              <a:ext cx="176400" cy="116280"/>
            </a:xfrm>
            <a:custGeom>
              <a:avLst/>
              <a:gdLst/>
              <a:ahLst/>
              <a:cxnLst/>
              <a:rect l="l" t="t" r="r" b="b"/>
              <a:pathLst>
                <a:path w="163810" h="186447">
                  <a:moveTo>
                    <a:pt x="0" y="0"/>
                  </a:moveTo>
                  <a:cubicBezTo>
                    <a:pt x="47090" y="15411"/>
                    <a:pt x="75301" y="52573"/>
                    <a:pt x="102603" y="83647"/>
                  </a:cubicBezTo>
                  <a:cubicBezTo>
                    <a:pt x="129905" y="114721"/>
                    <a:pt x="152679" y="140213"/>
                    <a:pt x="163810" y="186447"/>
                  </a:cubicBezTo>
                </a:path>
              </a:pathLst>
            </a:custGeom>
            <a:noFill/>
            <a:ln w="44450">
              <a:solidFill>
                <a:srgbClr val="ED7D31"/>
              </a:solidFill>
              <a:tailEnd type="stealth" w="med" len="med"/>
            </a:ln>
          </p:spPr>
          <p:style>
            <a:lnRef idx="1">
              <a:schemeClr val="accent1"/>
            </a:lnRef>
            <a:fillRef idx="0">
              <a:schemeClr val="accent1"/>
            </a:fillRef>
            <a:effectRef idx="0">
              <a:schemeClr val="accent1"/>
            </a:effectRef>
            <a:fontRef idx="minor"/>
          </p:style>
        </p:sp>
      </p:grpSp>
      <p:sp>
        <p:nvSpPr>
          <p:cNvPr id="85" name="TextBox 50"/>
          <p:cNvSpPr/>
          <p:nvPr/>
        </p:nvSpPr>
        <p:spPr>
          <a:xfrm>
            <a:off x="45720" y="2645640"/>
            <a:ext cx="4815360" cy="72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400" b="0" strike="noStrike" spc="-1" dirty="0">
                <a:solidFill>
                  <a:srgbClr val="000000"/>
                </a:solidFill>
                <a:latin typeface="Calibri"/>
              </a:rPr>
              <a:t>The dependence of the angle of fission axis rotation </a:t>
            </a:r>
            <a:endParaRPr lang="en-US" sz="1400" b="0" strike="noStrike" spc="-1" dirty="0">
              <a:latin typeface="Arial"/>
            </a:endParaRPr>
          </a:p>
          <a:p>
            <a:pPr>
              <a:lnSpc>
                <a:spcPct val="100000"/>
              </a:lnSpc>
              <a:buNone/>
            </a:pPr>
            <a:r>
              <a:rPr lang="en-US" sz="1400" b="0" strike="noStrike" spc="-1" dirty="0">
                <a:solidFill>
                  <a:srgbClr val="000000"/>
                </a:solidFill>
                <a:latin typeface="Calibri"/>
              </a:rPr>
              <a:t>(T-odd ROT effect) after neutron capture on the energy of the neutron in binary fission has been measured</a:t>
            </a:r>
            <a:r>
              <a:rPr lang="en-US" sz="1400" b="1" strike="noStrike" spc="-1" dirty="0">
                <a:solidFill>
                  <a:srgbClr val="000000"/>
                </a:solidFill>
                <a:latin typeface="Calibri"/>
              </a:rPr>
              <a:t> for the first time. </a:t>
            </a:r>
            <a:endParaRPr lang="en-US" sz="1400" b="0" strike="noStrike" spc="-1" dirty="0">
              <a:latin typeface="Arial"/>
            </a:endParaRPr>
          </a:p>
        </p:txBody>
      </p:sp>
      <p:sp>
        <p:nvSpPr>
          <p:cNvPr id="86" name="TextBox 51"/>
          <p:cNvSpPr/>
          <p:nvPr/>
        </p:nvSpPr>
        <p:spPr>
          <a:xfrm>
            <a:off x="3628800" y="11880"/>
            <a:ext cx="527436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000000"/>
                </a:solidFill>
                <a:latin typeface="Calibri"/>
              </a:rPr>
              <a:t>Neutron nuclear physics. Important results 2017-2021</a:t>
            </a:r>
            <a:endParaRPr lang="en-US" sz="1800" b="0" strike="noStrike" spc="-1">
              <a:latin typeface="Arial"/>
            </a:endParaRPr>
          </a:p>
        </p:txBody>
      </p:sp>
      <p:sp>
        <p:nvSpPr>
          <p:cNvPr id="87" name="TextBox 52"/>
          <p:cNvSpPr/>
          <p:nvPr/>
        </p:nvSpPr>
        <p:spPr>
          <a:xfrm>
            <a:off x="5516280" y="373320"/>
            <a:ext cx="6243120" cy="942840"/>
          </a:xfrm>
          <a:prstGeom prst="rect">
            <a:avLst/>
          </a:prstGeom>
          <a:solidFill>
            <a:schemeClr val="bg1"/>
          </a:solid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en-US" sz="1400" b="1" strike="noStrike" spc="-1">
                <a:solidFill>
                  <a:srgbClr val="000000"/>
                </a:solidFill>
                <a:latin typeface="Calibri"/>
              </a:rPr>
              <a:t>New important for astrophysics, nuclear engendering and nuclear physics cross sections</a:t>
            </a:r>
            <a:r>
              <a:rPr lang="en-US" sz="1400" b="0" strike="noStrike" spc="-1">
                <a:solidFill>
                  <a:srgbClr val="000000"/>
                </a:solidFill>
                <a:latin typeface="Calibri"/>
              </a:rPr>
              <a:t> of neutron induced reactions were measured. </a:t>
            </a:r>
            <a:endParaRPr lang="en-US" sz="1400" b="0" strike="noStrike" spc="-1">
              <a:latin typeface="Arial"/>
            </a:endParaRPr>
          </a:p>
          <a:p>
            <a:pPr algn="ctr">
              <a:lnSpc>
                <a:spcPct val="100000"/>
              </a:lnSpc>
              <a:buNone/>
            </a:pPr>
            <a:r>
              <a:rPr lang="en-US" sz="1400" b="0" strike="noStrike" spc="-1">
                <a:solidFill>
                  <a:srgbClr val="000000"/>
                </a:solidFill>
                <a:latin typeface="Calibri"/>
              </a:rPr>
              <a:t>New methodic for angular distribution measurement was developed. </a:t>
            </a:r>
            <a:endParaRPr lang="en-US" sz="1400" b="0" strike="noStrike" spc="-1">
              <a:latin typeface="Arial"/>
            </a:endParaRPr>
          </a:p>
          <a:p>
            <a:pPr>
              <a:lnSpc>
                <a:spcPct val="100000"/>
              </a:lnSpc>
              <a:buNone/>
            </a:pPr>
            <a:endParaRPr lang="en-US" sz="1400" b="0" strike="noStrike" spc="-1">
              <a:latin typeface="Arial"/>
            </a:endParaRPr>
          </a:p>
        </p:txBody>
      </p:sp>
      <p:pic>
        <p:nvPicPr>
          <p:cNvPr id="88" name="Рисунок 2"/>
          <p:cNvPicPr/>
          <p:nvPr/>
        </p:nvPicPr>
        <p:blipFill>
          <a:blip r:embed="rId7"/>
          <a:stretch/>
        </p:blipFill>
        <p:spPr>
          <a:xfrm>
            <a:off x="5313600" y="1075320"/>
            <a:ext cx="6793920" cy="2874240"/>
          </a:xfrm>
          <a:prstGeom prst="rect">
            <a:avLst/>
          </a:prstGeom>
          <a:ln w="0">
            <a:noFill/>
          </a:ln>
        </p:spPr>
      </p:pic>
      <p:sp>
        <p:nvSpPr>
          <p:cNvPr id="89" name="TextBox 54"/>
          <p:cNvSpPr/>
          <p:nvPr/>
        </p:nvSpPr>
        <p:spPr>
          <a:xfrm>
            <a:off x="82800" y="400680"/>
            <a:ext cx="827280" cy="3646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en-US" sz="1800" b="1" strike="noStrike" spc="-1">
                <a:solidFill>
                  <a:srgbClr val="FF0000"/>
                </a:solidFill>
                <a:latin typeface="Calibri"/>
              </a:rPr>
              <a:t>Fission</a:t>
            </a:r>
            <a:endParaRPr lang="en-US" sz="1800" b="0" strike="noStrike" spc="-1">
              <a:latin typeface="Arial"/>
            </a:endParaRPr>
          </a:p>
        </p:txBody>
      </p:sp>
      <p:sp>
        <p:nvSpPr>
          <p:cNvPr id="90" name="TextBox 113"/>
          <p:cNvSpPr/>
          <p:nvPr/>
        </p:nvSpPr>
        <p:spPr>
          <a:xfrm>
            <a:off x="2006640" y="3411720"/>
            <a:ext cx="19828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FF0000"/>
                </a:solidFill>
                <a:latin typeface="Calibri"/>
              </a:rPr>
              <a:t>Applied research</a:t>
            </a:r>
            <a:endParaRPr lang="en-US" sz="1800" b="0" strike="noStrike" spc="-1">
              <a:latin typeface="Arial"/>
            </a:endParaRPr>
          </a:p>
        </p:txBody>
      </p:sp>
      <p:sp>
        <p:nvSpPr>
          <p:cNvPr id="91" name="TextBox 114"/>
          <p:cNvSpPr/>
          <p:nvPr/>
        </p:nvSpPr>
        <p:spPr>
          <a:xfrm>
            <a:off x="6927480" y="1351440"/>
            <a:ext cx="143244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FF0000"/>
                </a:solidFill>
                <a:latin typeface="Calibri"/>
              </a:rPr>
              <a:t>Nuclear data</a:t>
            </a:r>
            <a:endParaRPr lang="en-US" sz="1800" b="0" strike="noStrike" spc="-1">
              <a:latin typeface="Arial"/>
            </a:endParaRPr>
          </a:p>
        </p:txBody>
      </p:sp>
      <p:sp>
        <p:nvSpPr>
          <p:cNvPr id="92" name="TextBox 115"/>
          <p:cNvSpPr/>
          <p:nvPr/>
        </p:nvSpPr>
        <p:spPr>
          <a:xfrm>
            <a:off x="6336000" y="4275000"/>
            <a:ext cx="3143880" cy="3646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pPr>
            <a:r>
              <a:rPr lang="en-US" sz="1800" b="1" strike="noStrike" spc="-1">
                <a:solidFill>
                  <a:srgbClr val="FF0000"/>
                </a:solidFill>
                <a:latin typeface="Calibri"/>
              </a:rPr>
              <a:t>New idea for UCN source</a:t>
            </a:r>
            <a:endParaRPr lang="en-US" sz="1800" b="0" strike="noStrike" spc="-1">
              <a:latin typeface="Arial"/>
            </a:endParaRPr>
          </a:p>
        </p:txBody>
      </p:sp>
      <p:pic>
        <p:nvPicPr>
          <p:cNvPr id="93" name="Рисунок 116" descr="Изображение выглядит как сидит, игра, компьютер, легкий&#10;&#10;Автоматически созданное описание"/>
          <p:cNvPicPr/>
          <p:nvPr/>
        </p:nvPicPr>
        <p:blipFill>
          <a:blip r:embed="rId8"/>
          <a:stretch/>
        </p:blipFill>
        <p:spPr>
          <a:xfrm>
            <a:off x="6987600" y="4085280"/>
            <a:ext cx="5051520" cy="1823400"/>
          </a:xfrm>
          <a:prstGeom prst="rect">
            <a:avLst/>
          </a:prstGeom>
          <a:ln w="0">
            <a:noFill/>
          </a:ln>
        </p:spPr>
      </p:pic>
      <p:sp>
        <p:nvSpPr>
          <p:cNvPr id="94" name="TextBox 117"/>
          <p:cNvSpPr/>
          <p:nvPr/>
        </p:nvSpPr>
        <p:spPr>
          <a:xfrm>
            <a:off x="6694920" y="5980680"/>
            <a:ext cx="5496480" cy="8204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nSpc>
                <a:spcPct val="100000"/>
              </a:lnSpc>
              <a:buNone/>
              <a:tabLst>
                <a:tab pos="0" algn="l"/>
              </a:tabLst>
            </a:pPr>
            <a:r>
              <a:rPr lang="en-US" sz="1600" b="0" strike="noStrike" spc="-1">
                <a:solidFill>
                  <a:srgbClr val="000000"/>
                </a:solidFill>
                <a:latin typeface="Calibri"/>
              </a:rPr>
              <a:t>1 - main moderator, 2 - converter moderator, 3 - neutron guide, 4 - temporary lens with diffraction gratings, 5 - fast valve, 6 - storage trap</a:t>
            </a:r>
            <a:endParaRPr lang="en-US" sz="1600" b="0" strike="noStrike" spc="-1">
              <a:latin typeface="Arial"/>
            </a:endParaRPr>
          </a:p>
        </p:txBody>
      </p:sp>
      <p:grpSp>
        <p:nvGrpSpPr>
          <p:cNvPr id="95" name="Group 17"/>
          <p:cNvGrpSpPr/>
          <p:nvPr/>
        </p:nvGrpSpPr>
        <p:grpSpPr>
          <a:xfrm>
            <a:off x="257760" y="4149000"/>
            <a:ext cx="5480640" cy="2475360"/>
            <a:chOff x="257760" y="4149000"/>
            <a:chExt cx="5480640" cy="2475360"/>
          </a:xfrm>
        </p:grpSpPr>
        <p:pic>
          <p:nvPicPr>
            <p:cNvPr id="96" name="Рисунок 2"/>
            <p:cNvPicPr/>
            <p:nvPr/>
          </p:nvPicPr>
          <p:blipFill>
            <a:blip r:embed="rId9"/>
            <a:stretch/>
          </p:blipFill>
          <p:spPr>
            <a:xfrm>
              <a:off x="3404880" y="4192200"/>
              <a:ext cx="2333520" cy="1785960"/>
            </a:xfrm>
            <a:prstGeom prst="rect">
              <a:avLst/>
            </a:prstGeom>
            <a:ln w="0">
              <a:noFill/>
            </a:ln>
          </p:spPr>
        </p:pic>
        <p:pic>
          <p:nvPicPr>
            <p:cNvPr id="97" name="Рисунок 3"/>
            <p:cNvPicPr/>
            <p:nvPr/>
          </p:nvPicPr>
          <p:blipFill>
            <a:blip r:embed="rId10"/>
            <a:stretch/>
          </p:blipFill>
          <p:spPr>
            <a:xfrm>
              <a:off x="1820160" y="4401000"/>
              <a:ext cx="1213920" cy="826200"/>
            </a:xfrm>
            <a:prstGeom prst="rect">
              <a:avLst/>
            </a:prstGeom>
            <a:ln w="0">
              <a:noFill/>
            </a:ln>
          </p:spPr>
        </p:pic>
        <p:pic>
          <p:nvPicPr>
            <p:cNvPr id="98" name="Picture 92" descr="Картинки по запросу мозг"/>
            <p:cNvPicPr/>
            <p:nvPr/>
          </p:nvPicPr>
          <p:blipFill>
            <a:blip r:embed="rId11"/>
            <a:stretch/>
          </p:blipFill>
          <p:spPr>
            <a:xfrm>
              <a:off x="5320080" y="4149000"/>
              <a:ext cx="392400" cy="314640"/>
            </a:xfrm>
            <a:prstGeom prst="rect">
              <a:avLst/>
            </a:prstGeom>
            <a:ln w="0">
              <a:noFill/>
            </a:ln>
          </p:spPr>
        </p:pic>
        <p:pic>
          <p:nvPicPr>
            <p:cNvPr id="99" name="Picture 4"/>
            <p:cNvPicPr/>
            <p:nvPr/>
          </p:nvPicPr>
          <p:blipFill>
            <a:blip r:embed="rId12"/>
            <a:stretch/>
          </p:blipFill>
          <p:spPr>
            <a:xfrm>
              <a:off x="257760" y="5798160"/>
              <a:ext cx="1197000" cy="803880"/>
            </a:xfrm>
            <a:prstGeom prst="rect">
              <a:avLst/>
            </a:prstGeom>
            <a:ln w="0">
              <a:noFill/>
            </a:ln>
          </p:spPr>
        </p:pic>
        <p:pic>
          <p:nvPicPr>
            <p:cNvPr id="100" name="Picture 5"/>
            <p:cNvPicPr/>
            <p:nvPr/>
          </p:nvPicPr>
          <p:blipFill>
            <a:blip r:embed="rId13"/>
            <a:stretch/>
          </p:blipFill>
          <p:spPr>
            <a:xfrm>
              <a:off x="1832760" y="5820480"/>
              <a:ext cx="1224360" cy="803880"/>
            </a:xfrm>
            <a:prstGeom prst="rect">
              <a:avLst/>
            </a:prstGeom>
            <a:ln w="0">
              <a:noFill/>
            </a:ln>
          </p:spPr>
        </p:pic>
        <p:pic>
          <p:nvPicPr>
            <p:cNvPr id="101" name="Picture 6" descr="HERB SPEARMINT GREEN MINT MENTHA SPICATA 4000 SEEDS 5060407962962 | eBay"/>
            <p:cNvPicPr/>
            <p:nvPr/>
          </p:nvPicPr>
          <p:blipFill>
            <a:blip r:embed="rId14"/>
            <a:stretch/>
          </p:blipFill>
          <p:spPr>
            <a:xfrm>
              <a:off x="311400" y="4401000"/>
              <a:ext cx="1197000" cy="833760"/>
            </a:xfrm>
            <a:prstGeom prst="rect">
              <a:avLst/>
            </a:prstGeom>
            <a:ln w="0">
              <a:noFill/>
            </a:ln>
          </p:spPr>
        </p:pic>
        <p:pic>
          <p:nvPicPr>
            <p:cNvPr id="102" name="Picture 2"/>
            <p:cNvPicPr/>
            <p:nvPr/>
          </p:nvPicPr>
          <p:blipFill>
            <a:blip r:embed="rId15"/>
            <a:stretch/>
          </p:blipFill>
          <p:spPr>
            <a:xfrm>
              <a:off x="1239840" y="5188320"/>
              <a:ext cx="817920" cy="654480"/>
            </a:xfrm>
            <a:prstGeom prst="rect">
              <a:avLst/>
            </a:prstGeom>
            <a:ln w="0">
              <a:noFill/>
            </a:ln>
          </p:spPr>
        </p:pic>
      </p:grpSp>
      <p:sp>
        <p:nvSpPr>
          <p:cNvPr id="103" name="TextBox 126"/>
          <p:cNvSpPr/>
          <p:nvPr/>
        </p:nvSpPr>
        <p:spPr>
          <a:xfrm>
            <a:off x="440640" y="3789720"/>
            <a:ext cx="4300560" cy="3337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ro-RO" sz="1600" b="1" strike="noStrike" spc="-1">
                <a:solidFill>
                  <a:srgbClr val="002060"/>
                </a:solidFill>
                <a:latin typeface="Calibri"/>
              </a:rPr>
              <a:t>Effect of metal nanoparticles on living organisms </a:t>
            </a:r>
            <a:endParaRPr lang="en-US" sz="1600" b="0" strike="noStrike" spc="-1">
              <a:latin typeface="Arial"/>
            </a:endParaRPr>
          </a:p>
        </p:txBody>
      </p:sp>
      <p:sp>
        <p:nvSpPr>
          <p:cNvPr id="104" name="TextBox 127"/>
          <p:cNvSpPr/>
          <p:nvPr/>
        </p:nvSpPr>
        <p:spPr>
          <a:xfrm>
            <a:off x="1903680" y="6572520"/>
            <a:ext cx="1170000" cy="272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ro-RO" sz="1200" b="0" strike="noStrike" spc="-1">
                <a:solidFill>
                  <a:srgbClr val="002060"/>
                </a:solidFill>
                <a:latin typeface="Calibri"/>
              </a:rPr>
              <a:t>Microorganisms</a:t>
            </a:r>
            <a:endParaRPr lang="en-US" sz="1200" b="0" strike="noStrike" spc="-1">
              <a:latin typeface="Arial"/>
            </a:endParaRPr>
          </a:p>
        </p:txBody>
      </p:sp>
      <p:sp>
        <p:nvSpPr>
          <p:cNvPr id="105" name="TextBox 128"/>
          <p:cNvSpPr/>
          <p:nvPr/>
        </p:nvSpPr>
        <p:spPr>
          <a:xfrm>
            <a:off x="264960" y="5188320"/>
            <a:ext cx="1203840" cy="272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ro-RO" sz="1200" b="0" strike="noStrike" spc="-1">
                <a:solidFill>
                  <a:srgbClr val="002060"/>
                </a:solidFill>
                <a:latin typeface="Calibri"/>
              </a:rPr>
              <a:t>Medicinal plants</a:t>
            </a:r>
            <a:endParaRPr lang="en-US" sz="1200" b="0" strike="noStrike" spc="-1">
              <a:latin typeface="Arial"/>
            </a:endParaRPr>
          </a:p>
        </p:txBody>
      </p:sp>
      <p:sp>
        <p:nvSpPr>
          <p:cNvPr id="106" name="TextBox 129"/>
          <p:cNvSpPr/>
          <p:nvPr/>
        </p:nvSpPr>
        <p:spPr>
          <a:xfrm>
            <a:off x="2116440" y="5188320"/>
            <a:ext cx="675000" cy="272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ro-RO" sz="1200" b="0" strike="noStrike" spc="-1">
                <a:solidFill>
                  <a:srgbClr val="002060"/>
                </a:solidFill>
                <a:latin typeface="Calibri"/>
              </a:rPr>
              <a:t>Animals</a:t>
            </a:r>
            <a:endParaRPr lang="en-US" sz="1200" b="0" strike="noStrike" spc="-1">
              <a:latin typeface="Arial"/>
            </a:endParaRPr>
          </a:p>
        </p:txBody>
      </p:sp>
      <p:sp>
        <p:nvSpPr>
          <p:cNvPr id="107" name="TextBox 130"/>
          <p:cNvSpPr/>
          <p:nvPr/>
        </p:nvSpPr>
        <p:spPr>
          <a:xfrm>
            <a:off x="503640" y="6564960"/>
            <a:ext cx="633600" cy="27288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nSpc>
                <a:spcPct val="100000"/>
              </a:lnSpc>
              <a:buNone/>
            </a:pPr>
            <a:r>
              <a:rPr lang="ru-RU" sz="1200" b="0" strike="noStrike" spc="-1">
                <a:solidFill>
                  <a:srgbClr val="002060"/>
                </a:solidFill>
                <a:latin typeface="Calibri"/>
              </a:rPr>
              <a:t>С</a:t>
            </a:r>
            <a:r>
              <a:rPr lang="en-US" sz="1200" b="0" strike="noStrike" spc="-1">
                <a:solidFill>
                  <a:srgbClr val="002060"/>
                </a:solidFill>
                <a:latin typeface="Calibri"/>
              </a:rPr>
              <a:t>ereals</a:t>
            </a:r>
            <a:endParaRPr lang="en-US" sz="1200" b="0" strike="noStrike" spc="-1">
              <a:latin typeface="Arial"/>
            </a:endParaRPr>
          </a:p>
        </p:txBody>
      </p:sp>
      <p:sp>
        <p:nvSpPr>
          <p:cNvPr id="108" name="TextBox 131"/>
          <p:cNvSpPr/>
          <p:nvPr/>
        </p:nvSpPr>
        <p:spPr>
          <a:xfrm>
            <a:off x="3549960" y="5923080"/>
            <a:ext cx="2089080" cy="7297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a:lnSpc>
                <a:spcPct val="100000"/>
              </a:lnSpc>
              <a:buNone/>
            </a:pPr>
            <a:r>
              <a:rPr lang="ro-RO" sz="1400" b="0" strike="noStrike" spc="-1">
                <a:solidFill>
                  <a:srgbClr val="002060"/>
                </a:solidFill>
                <a:latin typeface="Calibri"/>
              </a:rPr>
              <a:t>Accumulation of silver nanoparticles </a:t>
            </a:r>
            <a:r>
              <a:rPr lang="ro-RO" sz="1400" b="0" strike="noStrike" spc="-1">
                <a:solidFill>
                  <a:srgbClr val="FF0000"/>
                </a:solidFill>
                <a:latin typeface="Calibri"/>
              </a:rPr>
              <a:t>in brain of mice and their offspring</a:t>
            </a:r>
            <a:endParaRPr lang="en-US" sz="1400" b="0" strike="noStrike" spc="-1">
              <a:latin typeface="Arial"/>
            </a:endParaRPr>
          </a:p>
        </p:txBody>
      </p:sp>
      <p:sp>
        <p:nvSpPr>
          <p:cNvPr id="109" name="Arrow: Right 11"/>
          <p:cNvSpPr/>
          <p:nvPr/>
        </p:nvSpPr>
        <p:spPr>
          <a:xfrm>
            <a:off x="3084840" y="4980600"/>
            <a:ext cx="403200" cy="45360"/>
          </a:xfrm>
          <a:prstGeom prst="rightArrow">
            <a:avLst>
              <a:gd name="adj1" fmla="val 50000"/>
              <a:gd name="adj2" fmla="val 50000"/>
            </a:avLst>
          </a:prstGeom>
          <a:solidFill>
            <a:srgbClr val="4472C4"/>
          </a:solidFill>
          <a:ln w="19050">
            <a:solidFill>
              <a:srgbClr val="002060"/>
            </a:solidFill>
            <a:miter/>
          </a:ln>
        </p:spPr>
        <p:style>
          <a:lnRef idx="0">
            <a:scrgbClr r="0" g="0" b="0"/>
          </a:lnRef>
          <a:fillRef idx="0">
            <a:scrgbClr r="0" g="0" b="0"/>
          </a:fillRef>
          <a:effectRef idx="0">
            <a:scrgbClr r="0" g="0" b="0"/>
          </a:effectRef>
          <a:fontRef idx="minor"/>
        </p:style>
      </p:sp>
    </p:spTree>
    <p:extLst>
      <p:ext uri="{BB962C8B-B14F-4D97-AF65-F5344CB8AC3E}">
        <p14:creationId xmlns:p14="http://schemas.microsoft.com/office/powerpoint/2010/main" val="345626905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miter/>
        </a:ln>
        <a:ln w="25400" cap="flat" cmpd="sng" algn="ctr">
          <a:solidFill>
            <a:schemeClr val="phClr"/>
          </a:solidFill>
          <a:prstDash val="solid"/>
          <a:miter/>
        </a:ln>
        <a:ln w="38100" cap="flat" cmpd="sng" algn="ctr">
          <a:solidFill>
            <a:schemeClr val="phClr"/>
          </a:solidFill>
          <a:prstDash val="solid"/>
          <a:miter/>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3314</TotalTime>
  <Words>12974</Words>
  <Application>Microsoft Macintosh PowerPoint</Application>
  <PresentationFormat>Широкоэкранный</PresentationFormat>
  <Paragraphs>1432</Paragraphs>
  <Slides>64</Slides>
  <Notes>28</Notes>
  <HiddenSlides>0</HiddenSlides>
  <MMClips>0</MMClips>
  <ScaleCrop>false</ScaleCrop>
  <HeadingPairs>
    <vt:vector size="6" baseType="variant">
      <vt:variant>
        <vt:lpstr>Использованные шрифты</vt:lpstr>
      </vt:variant>
      <vt:variant>
        <vt:i4>22</vt:i4>
      </vt:variant>
      <vt:variant>
        <vt:lpstr>Тема</vt:lpstr>
      </vt:variant>
      <vt:variant>
        <vt:i4>1</vt:i4>
      </vt:variant>
      <vt:variant>
        <vt:lpstr>Заголовки слайдов</vt:lpstr>
      </vt:variant>
      <vt:variant>
        <vt:i4>64</vt:i4>
      </vt:variant>
    </vt:vector>
  </HeadingPairs>
  <TitlesOfParts>
    <vt:vector size="87" baseType="lpstr">
      <vt:lpstr>Microsoft YaHei</vt:lpstr>
      <vt:lpstr>MS Gothic</vt:lpstr>
      <vt:lpstr>MS Mincho</vt:lpstr>
      <vt:lpstr>SimSun</vt:lpstr>
      <vt:lpstr>ヒラギノ角ゴ Pro W3</vt:lpstr>
      <vt:lpstr>Arial</vt:lpstr>
      <vt:lpstr>Arial</vt:lpstr>
      <vt:lpstr>Arial Rounded MT Bold</vt:lpstr>
      <vt:lpstr>Avenir Next LT Pro Light</vt:lpstr>
      <vt:lpstr>Calibri</vt:lpstr>
      <vt:lpstr>Calibri Light</vt:lpstr>
      <vt:lpstr>DejaVu Sans</vt:lpstr>
      <vt:lpstr>Droid Sans Fallback</vt:lpstr>
      <vt:lpstr>FandolFang R</vt:lpstr>
      <vt:lpstr>Geometr415 Blk BT</vt:lpstr>
      <vt:lpstr>ntxsups</vt:lpstr>
      <vt:lpstr>Palatino Linotype</vt:lpstr>
      <vt:lpstr>Segoe UI Light</vt:lpstr>
      <vt:lpstr>StarSymbol</vt:lpstr>
      <vt:lpstr>Symbol</vt:lpstr>
      <vt:lpstr>Times New Roman</vt:lpstr>
      <vt:lpstr>Wingdings</vt:lpstr>
      <vt:lpstr>Office Theme</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Directions of the Research Program 2024-2030</vt:lpstr>
      <vt:lpstr>Презентация PowerPoint</vt:lpstr>
      <vt:lpstr>Презентация PowerPoint</vt:lpstr>
      <vt:lpstr>Презентация PowerPoint</vt:lpstr>
      <vt:lpstr>Презентация PowerPoint</vt:lpstr>
      <vt:lpstr>Презентация PowerPoint</vt:lpstr>
      <vt:lpstr>SPD project (2022-2032)</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Life Science Research (Laboratory of Radiation Biology, other Labs)</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Collaborations</vt:lpstr>
      <vt:lpstr>Презентация PowerPoint</vt:lpstr>
      <vt:lpstr>Презентация PowerPoint</vt:lpstr>
      <vt:lpstr>Презентация PowerPoint</vt:lpstr>
      <vt:lpstr>Accelerator R&amp;D</vt:lpstr>
      <vt:lpstr>Презентация PowerPoint</vt:lpstr>
      <vt:lpstr>Презентация PowerPoint</vt:lpstr>
      <vt:lpstr>Презентация PowerPoint</vt:lpstr>
      <vt:lpstr>Важные элементы новой 7-летки</vt:lpstr>
      <vt:lpstr>Thank you for your attention !</vt:lpstr>
    </vt:vector>
  </TitlesOfParts>
  <LinksUpToDate>false</LinksUpToDate>
  <SharedDoc>false</SharedDoc>
  <HyperlinksChanged>false</HyperlinksChanged>
  <AppVersion>16.0010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subject/>
  <dc:creator>strizh</dc:creator>
  <dc:description/>
  <cp:lastModifiedBy>Пользователь Microsoft Office</cp:lastModifiedBy>
  <cp:revision>269</cp:revision>
  <dcterms:created xsi:type="dcterms:W3CDTF">2022-02-03T09:36:00Z</dcterms:created>
  <dcterms:modified xsi:type="dcterms:W3CDTF">2022-02-17T10:27:33Z</dcterms:modified>
  <dc:language>en-US</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1</vt:i4>
  </property>
  <property fmtid="{D5CDD505-2E9C-101B-9397-08002B2CF9AE}" pid="3" name="PresentationFormat">
    <vt:lpwstr>Широкоэкранный</vt:lpwstr>
  </property>
  <property fmtid="{D5CDD505-2E9C-101B-9397-08002B2CF9AE}" pid="4" name="Slides">
    <vt:i4>1</vt:i4>
  </property>
</Properties>
</file>