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81.png" ContentType="image/png"/>
  <Override PartName="/ppt/media/image112.png" ContentType="image/png"/>
  <Override PartName="/ppt/media/image180.png" ContentType="image/png"/>
  <Override PartName="/ppt/media/image111.png" ContentType="image/png"/>
  <Override PartName="/ppt/media/image106.png" ContentType="image/png"/>
  <Override PartName="/ppt/media/image174.png" ContentType="image/png"/>
  <Override PartName="/ppt/media/image105.png" ContentType="image/png"/>
  <Override PartName="/ppt/media/image173.png" ContentType="image/png"/>
  <Override PartName="/ppt/media/image104.png" ContentType="image/png"/>
  <Override PartName="/ppt/media/image172.png" ContentType="image/png"/>
  <Override PartName="/ppt/media/image103.png" ContentType="image/png"/>
  <Override PartName="/ppt/media/image171.png" ContentType="image/png"/>
  <Override PartName="/ppt/media/image102.png" ContentType="image/png"/>
  <Override PartName="/ppt/media/image170.png" ContentType="image/png"/>
  <Override PartName="/ppt/media/image101.png" ContentType="image/png"/>
  <Override PartName="/ppt/media/image99.png" ContentType="image/png"/>
  <Override PartName="/ppt/media/image98.png" ContentType="image/png"/>
  <Override PartName="/ppt/media/image97.png" ContentType="image/png"/>
  <Override PartName="/ppt/media/image29.png" ContentType="image/png"/>
  <Override PartName="/ppt/media/image96.png" ContentType="image/png"/>
  <Override PartName="/ppt/media/image28.png" ContentType="image/png"/>
  <Override PartName="/ppt/media/image95.png" ContentType="image/png"/>
  <Override PartName="/ppt/media/image27.png" ContentType="image/png"/>
  <Override PartName="/ppt/media/image89.png" ContentType="image/png"/>
  <Override PartName="/ppt/media/image88.png" ContentType="image/png"/>
  <Override PartName="/ppt/media/image87.png" ContentType="image/png"/>
  <Override PartName="/ppt/media/image19.png" ContentType="image/png"/>
  <Override PartName="/ppt/media/image79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120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38.png" ContentType="image/png"/>
  <Override PartName="/ppt/media/image8.png" ContentType="image/png"/>
  <Override PartName="/ppt/media/image30.png" ContentType="image/png"/>
  <Override PartName="/ppt/media/image127.png" ContentType="image/png"/>
  <Override PartName="/ppt/media/image1.png" ContentType="image/png"/>
  <Override PartName="/ppt/media/image153.png" ContentType="image/png"/>
  <Override PartName="/ppt/media/image39.png" ContentType="image/png"/>
  <Override PartName="/ppt/media/image50.png" ContentType="image/png"/>
  <Override PartName="/ppt/media/image147.png" ContentType="image/png"/>
  <Override PartName="/ppt/media/image51.png" ContentType="image/png"/>
  <Override PartName="/ppt/media/image148.png" ContentType="image/png"/>
  <Override PartName="/ppt/media/image52.png" ContentType="image/png"/>
  <Override PartName="/ppt/media/image149.png" ContentType="image/png"/>
  <Override PartName="/ppt/media/image53.png" ContentType="image/png"/>
  <Override PartName="/ppt/media/image128.png" ContentType="image/png"/>
  <Override PartName="/ppt/media/image129.png" ContentType="image/png"/>
  <Override PartName="/ppt/media/image32.png" ContentType="image/png"/>
  <Override PartName="/ppt/media/image133.png" ContentType="image/png"/>
  <Override PartName="/ppt/media/image134.png" ContentType="image/png"/>
  <Override PartName="/ppt/media/image49.png" ContentType="image/png"/>
  <Override PartName="/ppt/media/image100.png" ContentType="image/png"/>
  <Override PartName="/ppt/media/image135.png" ContentType="image/png"/>
  <Override PartName="/ppt/media/image160.png" ContentType="image/png"/>
  <Override PartName="/ppt/media/image161.png" ContentType="image/png"/>
  <Override PartName="/ppt/media/image162.png" ContentType="image/png"/>
  <Override PartName="/ppt/media/image40.png" ContentType="image/png"/>
  <Override PartName="/ppt/media/image137.png" ContentType="image/png"/>
  <Override PartName="/ppt/media/image163.png" ContentType="image/png"/>
  <Override PartName="/ppt/media/image152.png" ContentType="image/png"/>
  <Override PartName="/ppt/media/image41.png" ContentType="image/png"/>
  <Override PartName="/ppt/media/image138.png" ContentType="image/png"/>
  <Override PartName="/ppt/media/image164.png" ContentType="image/png"/>
  <Override PartName="/ppt/media/image42.png" ContentType="image/png"/>
  <Override PartName="/ppt/media/image139.png" ContentType="image/png"/>
  <Override PartName="/ppt/media/image165.png" ContentType="image/png"/>
  <Override PartName="/ppt/media/image45.png" ContentType="image/png"/>
  <Override PartName="/ppt/media/image131.png" ContentType="image/png"/>
  <Override PartName="/ppt/media/image168.png" ContentType="image/png"/>
  <Override PartName="/ppt/media/image46.png" ContentType="image/png"/>
  <Override PartName="/ppt/media/image132.png" ContentType="image/png"/>
  <Override PartName="/ppt/media/image169.png" ContentType="image/png"/>
  <Override PartName="/ppt/media/image43.png" ContentType="image/png"/>
  <Override PartName="/ppt/media/image166.png" ContentType="image/png"/>
  <Override PartName="/ppt/media/image143.png" ContentType="image/png"/>
  <Override PartName="/ppt/media/image44.png" ContentType="image/png"/>
  <Override PartName="/ppt/media/image130.png" ContentType="image/png"/>
  <Override PartName="/ppt/media/image167.png" ContentType="image/png"/>
  <Override PartName="/ppt/media/image144.png" ContentType="image/png"/>
  <Override PartName="/ppt/media/image151.png" ContentType="image/png"/>
  <Override PartName="/ppt/media/image150.png" ContentType="image/png"/>
  <Override PartName="/ppt/media/image146.png" ContentType="image/png"/>
  <Override PartName="/ppt/media/image145.png" ContentType="image/png"/>
  <Override PartName="/ppt/media/image56.png" ContentType="image/png"/>
  <Override PartName="/ppt/media/image179.png" ContentType="image/png"/>
  <Override PartName="/ppt/media/image85.png" ContentType="image/png"/>
  <Override PartName="/ppt/media/image17.png" ContentType="image/png"/>
  <Override PartName="/ppt/media/image142.png" ContentType="image/png"/>
  <Override PartName="/ppt/media/image55.png" ContentType="image/png"/>
  <Override PartName="/ppt/media/image178.png" ContentType="image/png"/>
  <Override PartName="/ppt/media/image13.png" ContentType="image/png"/>
  <Override PartName="/ppt/media/image81.png" ContentType="image/png"/>
  <Override PartName="/ppt/media/image141.png" ContentType="image/png"/>
  <Override PartName="/ppt/media/image54.png" ContentType="image/png"/>
  <Override PartName="/ppt/media/image140.png" ContentType="image/png"/>
  <Override PartName="/ppt/media/image136.png" ContentType="image/png"/>
  <Override PartName="/ppt/media/image177.png" ContentType="image/png"/>
  <Override PartName="/ppt/media/image109.png" ContentType="image/png"/>
  <Override PartName="/ppt/media/image80.png" ContentType="image/png"/>
  <Override PartName="/ppt/media/image12.png" ContentType="image/png"/>
  <Override PartName="/ppt/media/image37.png" ContentType="image/png"/>
  <Override PartName="/ppt/media/image62.png" ContentType="image/png"/>
  <Override PartName="/ppt/media/image159.png" ContentType="image/png"/>
  <Override PartName="/ppt/media/image7.png" ContentType="image/png"/>
  <Override PartName="/ppt/media/image16.png" ContentType="image/png"/>
  <Override PartName="/ppt/media/image84.png" ContentType="image/png"/>
  <Override PartName="/ppt/media/image48.png" ContentType="image/png"/>
  <Override PartName="/ppt/media/image11.png" ContentType="image/png"/>
  <Override PartName="/ppt/media/image108.png" ContentType="image/png"/>
  <Override PartName="/ppt/media/image176.png" ContentType="image/png"/>
  <Override PartName="/ppt/media/image82.png" ContentType="image/png"/>
  <Override PartName="/ppt/media/image14.png" ContentType="image/png"/>
  <Override PartName="/ppt/media/image36.png" ContentType="image/png"/>
  <Override PartName="/ppt/media/image61.png" ContentType="image/png"/>
  <Override PartName="/ppt/media/image158.png" ContentType="image/png"/>
  <Override PartName="/ppt/media/image6.png" ContentType="image/png"/>
  <Override PartName="/ppt/media/image15.png" ContentType="image/png"/>
  <Override PartName="/ppt/media/image83.png" ContentType="image/png"/>
  <Override PartName="/ppt/media/image18.png" ContentType="image/png"/>
  <Override PartName="/ppt/media/image86.png" ContentType="image/png"/>
  <Override PartName="/ppt/media/image31.png" ContentType="image/png"/>
  <Override PartName="/ppt/media/image9.png" ContentType="image/png"/>
  <Override PartName="/ppt/media/image47.png" ContentType="image/png"/>
  <Override PartName="/ppt/media/image10.png" ContentType="image/png"/>
  <Override PartName="/ppt/media/image175.png" ContentType="image/png"/>
  <Override PartName="/ppt/media/image107.png" ContentType="image/png"/>
  <Override PartName="/ppt/media/image35.png" ContentType="image/png"/>
  <Override PartName="/ppt/media/image5.png" ContentType="image/png"/>
  <Override PartName="/ppt/media/image157.png" ContentType="image/png"/>
  <Override PartName="/ppt/media/image60.png" ContentType="image/png"/>
  <Override PartName="/ppt/media/image34.png" ContentType="image/png"/>
  <Override PartName="/ppt/media/image4.png" ContentType="image/png"/>
  <Override PartName="/ppt/media/image156.png" ContentType="image/png"/>
  <Override PartName="/ppt/media/image33.png" ContentType="image/png"/>
  <Override PartName="/ppt/media/image3.png" ContentType="image/png"/>
  <Override PartName="/ppt/media/image155.png" ContentType="image/png"/>
  <Override PartName="/ppt/media/image94.png" ContentType="image/png"/>
  <Override PartName="/ppt/media/image26.png" ContentType="image/png"/>
  <Override PartName="/ppt/media/image2.png" ContentType="image/png"/>
  <Override PartName="/ppt/media/image154.png" ContentType="image/png"/>
  <Override PartName="/ppt/media/image93.png" ContentType="image/png"/>
  <Override PartName="/ppt/media/image25.png" ContentType="image/png"/>
  <Override PartName="/ppt/media/image92.png" ContentType="image/png"/>
  <Override PartName="/ppt/media/image2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91.png" ContentType="image/png"/>
  <Override PartName="/ppt/media/image23.png" ContentType="image/png"/>
  <Override PartName="/ppt/media/image63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4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6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BM@N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32.png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35.png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5.png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0.png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60.png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65.png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70.png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75.png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80.png"/><Relationship Id="rId2" Type="http://schemas.openxmlformats.org/officeDocument/2006/relationships/image" Target="../media/image181.png"/><Relationship Id="rId3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714920" y="5500800"/>
            <a:ext cx="3566160" cy="10659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solidFill>
              <a:srgbClr val="002776"/>
            </a:solidFill>
            <a:round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BM@N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collaboration meeting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14.09.2022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836000" y="180000"/>
            <a:ext cx="7122240" cy="431424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6" name="CustomShape 3"/>
          <p:cNvSpPr/>
          <p:nvPr/>
        </p:nvSpPr>
        <p:spPr>
          <a:xfrm>
            <a:off x="1980000" y="288000"/>
            <a:ext cx="6834240" cy="406224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8000"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8000"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Production of </a:t>
            </a:r>
            <a:r>
              <a:rPr b="0" i="1" lang="en-US" sz="3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99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 and </a:t>
            </a:r>
            <a:r>
              <a:rPr b="0" i="1" lang="en-US" sz="3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99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 mesons in 3.2 AGeV argon-nucleus interactions at the Nuclotron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142920" y="3714840"/>
            <a:ext cx="3852000" cy="16372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Рисунок 13" descr=""/>
          <p:cNvPicPr/>
          <p:nvPr/>
        </p:nvPicPr>
        <p:blipFill>
          <a:blip r:embed="rId2"/>
          <a:stretch/>
        </p:blipFill>
        <p:spPr>
          <a:xfrm>
            <a:off x="928800" y="5786280"/>
            <a:ext cx="2352960" cy="714240"/>
          </a:xfrm>
          <a:prstGeom prst="rect">
            <a:avLst/>
          </a:prstGeom>
          <a:ln>
            <a:noFill/>
          </a:ln>
        </p:spPr>
      </p:pic>
      <p:sp>
        <p:nvSpPr>
          <p:cNvPr id="119" name="CustomShape 5"/>
          <p:cNvSpPr/>
          <p:nvPr/>
        </p:nvSpPr>
        <p:spPr>
          <a:xfrm>
            <a:off x="142920" y="3786120"/>
            <a:ext cx="3637440" cy="156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180000" algn="ctr">
              <a:lnSpc>
                <a:spcPct val="100000"/>
              </a:lnSpc>
            </a:pPr>
            <a:r>
              <a:rPr b="0" lang="en-US" sz="23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M.Kapishin, L.Kovachev, </a:t>
            </a:r>
            <a:r>
              <a:rPr b="0" lang="en-US" sz="2300" spc="-1" strike="noStrike" u="sng">
                <a:solidFill>
                  <a:srgbClr val="002776"/>
                </a:solidFill>
                <a:uFillTx/>
                <a:latin typeface="Times New Roman"/>
                <a:ea typeface="DejaVu Sans"/>
              </a:rPr>
              <a:t>V.Plotnikov</a:t>
            </a:r>
            <a:r>
              <a:rPr b="0" lang="en-US" sz="23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Yu.Petukhov, I.Rufanov, M.Zavertyaev, A.Zinchenko  </a:t>
            </a:r>
            <a:endParaRPr b="0" lang="en-US" sz="2300" spc="-1" strike="noStrike">
              <a:latin typeface="Arial"/>
            </a:endParaRPr>
          </a:p>
          <a:p>
            <a:pPr marL="180000" algn="ctr">
              <a:lnSpc>
                <a:spcPct val="120000"/>
              </a:lnSpc>
              <a:spcBef>
                <a:spcPts val="601"/>
              </a:spcBef>
            </a:pPr>
            <a:r>
              <a:rPr b="0" i="1" lang="en-US" sz="20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  </a:t>
            </a:r>
            <a:endParaRPr b="0" lang="en-US" sz="2000" spc="-1" strike="noStrike">
              <a:latin typeface="Arial"/>
            </a:endParaRPr>
          </a:p>
          <a:p>
            <a:pPr marL="180000" algn="ctr">
              <a:lnSpc>
                <a:spcPct val="110000"/>
              </a:lnSpc>
              <a:spcBef>
                <a:spcPts val="601"/>
              </a:spcBef>
              <a:spcAft>
                <a:spcPts val="601"/>
              </a:spcAft>
            </a:pPr>
            <a:r>
              <a:rPr b="0" i="1" lang="en-US" sz="20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VBLHEP, JINR, Dubna, Russia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20" name="Рисунок 18" descr=""/>
          <p:cNvPicPr/>
          <p:nvPr/>
        </p:nvPicPr>
        <p:blipFill>
          <a:blip r:embed="rId3"/>
          <a:stretch/>
        </p:blipFill>
        <p:spPr>
          <a:xfrm>
            <a:off x="6929280" y="357120"/>
            <a:ext cx="1794240" cy="101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Comparison of experimental data and MC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68CEF06-E84D-45C4-8EFE-D260A0E79F5F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10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38160" y="5097600"/>
            <a:ext cx="913824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3a.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energy: comparison of experimental distributions (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 lines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 and Monte Carlo GEANT distributions of events generated with the DCM-SMM model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lines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): Distribution of the distance of the closest approach DCA between tracks and the vertex in the plane perpendicular to the beam direction;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χ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2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of reconstructed tracks; number of tracks reconstructed in the primary vertex; number of hits per track reconstructed in 3 Si + 6 GEM detectors.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27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1022040" y="885240"/>
            <a:ext cx="3429360" cy="209052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3"/>
          <a:stretch/>
        </p:blipFill>
        <p:spPr>
          <a:xfrm>
            <a:off x="4622400" y="885240"/>
            <a:ext cx="3429360" cy="209052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4"/>
          <a:stretch/>
        </p:blipFill>
        <p:spPr>
          <a:xfrm>
            <a:off x="1022040" y="3081240"/>
            <a:ext cx="3429360" cy="209052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5"/>
          <a:stretch/>
        </p:blipFill>
        <p:spPr>
          <a:xfrm>
            <a:off x="4622400" y="3081240"/>
            <a:ext cx="3429360" cy="209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Comparison of experimental data and MC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EDDB5F8-DD33-4F56-850C-4690D46709E1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38160" y="5709600"/>
            <a:ext cx="91382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3b.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energy: comparison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experimental data (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 curves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 and DCM-SMM + GEANT Monte Carlo simulation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curves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): total momentum of identified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(upper plots); transverse momentum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(lower plots).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40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1913400" y="942120"/>
            <a:ext cx="5217480" cy="240948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1913760" y="3332160"/>
            <a:ext cx="5217480" cy="240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Comparison of experimental data and MC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E9F9D16-74CC-41C0-ACF7-D82CB466FF96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12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50" name="CustomShape 8"/>
          <p:cNvSpPr/>
          <p:nvPr/>
        </p:nvSpPr>
        <p:spPr>
          <a:xfrm>
            <a:off x="38160" y="5133600"/>
            <a:ext cx="91382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3c.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energy: comparison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ToF-700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experimental data (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 curves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 and DCM-SMM + GEANT Monte Carlo simulation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curves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): total momentum of identified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(upper plots); transverse momentum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(lower plots).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51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1188720" y="1159200"/>
            <a:ext cx="3225240" cy="189468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3"/>
          <a:stretch/>
        </p:blipFill>
        <p:spPr>
          <a:xfrm>
            <a:off x="4557600" y="1159200"/>
            <a:ext cx="3225240" cy="1894680"/>
          </a:xfrm>
          <a:prstGeom prst="rect">
            <a:avLst/>
          </a:prstGeom>
          <a:ln>
            <a:noFill/>
          </a:ln>
        </p:spPr>
      </p:pic>
      <p:pic>
        <p:nvPicPr>
          <p:cNvPr id="254" name="" descr=""/>
          <p:cNvPicPr/>
          <p:nvPr/>
        </p:nvPicPr>
        <p:blipFill>
          <a:blip r:embed="rId4"/>
          <a:stretch/>
        </p:blipFill>
        <p:spPr>
          <a:xfrm>
            <a:off x="1188720" y="3019680"/>
            <a:ext cx="3225240" cy="189468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5"/>
          <a:stretch/>
        </p:blipFill>
        <p:spPr>
          <a:xfrm>
            <a:off x="4557600" y="3019680"/>
            <a:ext cx="3225240" cy="189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Decomposition of efficiency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03C1020-09AC-4A35-A2AC-67CF5EE70F46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62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263" name="Table 8"/>
          <p:cNvGraphicFramePr/>
          <p:nvPr/>
        </p:nvGraphicFramePr>
        <p:xfrm>
          <a:off x="1474200" y="1608840"/>
          <a:ext cx="6095160" cy="158652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5479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Reconstruction efficiency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rec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ε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acc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· ε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cuts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</a:tr>
              <a:tr h="5194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utkal"/>
                        </a:rPr>
                        <a:t>+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utkal"/>
                        </a:rPr>
                        <a:t>/K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utkal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geometrical acceptance in detectors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acc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N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acc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(y,p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 / N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gen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(y,p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</a:tr>
              <a:tr h="5194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Efficiency of reconstruction of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/ 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within the detector geometrical acceptance after applying kinematic and spatial cuts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cuts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N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rec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(y,p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 / N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acc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(y,p</a:t>
                      </a:r>
                      <a:r>
                        <a:rPr b="0" i="1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d0ff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4" name="CustomShape 9"/>
          <p:cNvSpPr/>
          <p:nvPr/>
        </p:nvSpPr>
        <p:spPr>
          <a:xfrm>
            <a:off x="457200" y="4249440"/>
            <a:ext cx="8317440" cy="116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After the event simulation and reconstruction the successfully reconstructed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were counted in the numerator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acc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. The detector acceptance was taken 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acc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/N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gen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where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gen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is the total number of generated MC events. The number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after applying kinematic and spatial cuts (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cuts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 gave the “selection cuts” efficiency with respect to the number of accepted ones from above.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5" name="CustomShape 10"/>
          <p:cNvSpPr/>
          <p:nvPr/>
        </p:nvSpPr>
        <p:spPr>
          <a:xfrm>
            <a:off x="1387800" y="1180080"/>
            <a:ext cx="55918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Table 4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. Decomposition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utkal"/>
              </a:rPr>
              <a:t>+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utkal"/>
              </a:rPr>
              <a:t>/K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utkal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reconstruction efficiency.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66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Efficiency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Ar+Cu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interactions for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D735BB8-A6AA-44A5-95AA-C52844876388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14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3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74" name="CustomShape 8"/>
          <p:cNvSpPr/>
          <p:nvPr/>
        </p:nvSpPr>
        <p:spPr>
          <a:xfrm>
            <a:off x="214200" y="5104800"/>
            <a:ext cx="8924040" cy="12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Fig.12a.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geometrical acceptance (left plots); efficiency of reconstruction of accepted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after applying kinematic and spatial cuts (middle plots) and full reconstruction efficiency (right plots) shown in bins of rapidity y lab in the laboratory system, transverse momentum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. Results are shown for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5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27360" y="1164960"/>
            <a:ext cx="3008520" cy="169992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3"/>
          <a:stretch/>
        </p:blipFill>
        <p:spPr>
          <a:xfrm>
            <a:off x="3017880" y="1170000"/>
            <a:ext cx="3105000" cy="1713600"/>
          </a:xfrm>
          <a:prstGeom prst="rect">
            <a:avLst/>
          </a:prstGeom>
          <a:ln>
            <a:noFill/>
          </a:ln>
        </p:spPr>
      </p:pic>
      <p:pic>
        <p:nvPicPr>
          <p:cNvPr id="278" name="" descr=""/>
          <p:cNvPicPr/>
          <p:nvPr/>
        </p:nvPicPr>
        <p:blipFill>
          <a:blip r:embed="rId4"/>
          <a:stretch/>
        </p:blipFill>
        <p:spPr>
          <a:xfrm>
            <a:off x="6111360" y="1164960"/>
            <a:ext cx="2901600" cy="173592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5"/>
          <a:stretch/>
        </p:blipFill>
        <p:spPr>
          <a:xfrm>
            <a:off x="-8640" y="2955240"/>
            <a:ext cx="3073680" cy="183924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6"/>
          <a:stretch/>
        </p:blipFill>
        <p:spPr>
          <a:xfrm>
            <a:off x="3009600" y="2923560"/>
            <a:ext cx="3113280" cy="189648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7"/>
          <a:stretch/>
        </p:blipFill>
        <p:spPr>
          <a:xfrm>
            <a:off x="6090480" y="2945520"/>
            <a:ext cx="2926440" cy="189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Efficiency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Ar+Cu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interactions for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835DF7F-4A50-4A54-B016-33A64708979C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15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8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9" name="CustomShape 8"/>
          <p:cNvSpPr/>
          <p:nvPr/>
        </p:nvSpPr>
        <p:spPr>
          <a:xfrm>
            <a:off x="214200" y="4780800"/>
            <a:ext cx="8924040" cy="12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Fig.12b.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geometrical acceptance (left plots); efficiency of reconstruction of accepted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after applying kinematic and spatial cuts (middle plots) and full reconstruction efficiency (right plots) shown in bins of rapidity y lab in the laboratory system, transverse momentum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. Results are shown for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90" name="Рисунок 18_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27360" y="1222920"/>
            <a:ext cx="2935800" cy="159228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2912400" y="1252440"/>
            <a:ext cx="2936160" cy="1592280"/>
          </a:xfrm>
          <a:prstGeom prst="rect">
            <a:avLst/>
          </a:prstGeom>
          <a:ln>
            <a:noFill/>
          </a:ln>
        </p:spPr>
      </p:pic>
      <p:pic>
        <p:nvPicPr>
          <p:cNvPr id="293" name="" descr=""/>
          <p:cNvPicPr/>
          <p:nvPr/>
        </p:nvPicPr>
        <p:blipFill>
          <a:blip r:embed="rId4"/>
          <a:stretch/>
        </p:blipFill>
        <p:spPr>
          <a:xfrm>
            <a:off x="5907600" y="1215000"/>
            <a:ext cx="2958480" cy="167040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5"/>
          <a:stretch/>
        </p:blipFill>
        <p:spPr>
          <a:xfrm>
            <a:off x="2868480" y="2838960"/>
            <a:ext cx="2980080" cy="1783080"/>
          </a:xfrm>
          <a:prstGeom prst="rect">
            <a:avLst/>
          </a:prstGeom>
          <a:ln>
            <a:noFill/>
          </a:ln>
        </p:spPr>
      </p:pic>
      <p:pic>
        <p:nvPicPr>
          <p:cNvPr id="295" name="" descr=""/>
          <p:cNvPicPr/>
          <p:nvPr/>
        </p:nvPicPr>
        <p:blipFill>
          <a:blip r:embed="rId6"/>
          <a:stretch/>
        </p:blipFill>
        <p:spPr>
          <a:xfrm>
            <a:off x="5924160" y="2848320"/>
            <a:ext cx="2922480" cy="1860480"/>
          </a:xfrm>
          <a:prstGeom prst="rect">
            <a:avLst/>
          </a:prstGeom>
          <a:ln>
            <a:noFill/>
          </a:ln>
        </p:spPr>
      </p:pic>
      <p:pic>
        <p:nvPicPr>
          <p:cNvPr id="296" name="" descr=""/>
          <p:cNvPicPr/>
          <p:nvPr/>
        </p:nvPicPr>
        <p:blipFill>
          <a:blip r:embed="rId7"/>
          <a:stretch/>
        </p:blipFill>
        <p:spPr>
          <a:xfrm>
            <a:off x="27360" y="2848320"/>
            <a:ext cx="2950560" cy="176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Trigger efficiency for Barrel Detector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18BCE9C-9F00-42B0-808C-FD2D026820A7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16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02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3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304" name="Table 8"/>
          <p:cNvGraphicFramePr/>
          <p:nvPr/>
        </p:nvGraphicFramePr>
        <p:xfrm>
          <a:off x="172080" y="2103840"/>
          <a:ext cx="8768520" cy="1499400"/>
        </p:xfrm>
        <a:graphic>
          <a:graphicData uri="http://schemas.openxmlformats.org/drawingml/2006/table">
            <a:tbl>
              <a:tblPr/>
              <a:tblGrid>
                <a:gridCol w="1939320"/>
                <a:gridCol w="1365840"/>
                <a:gridCol w="1365840"/>
                <a:gridCol w="1365840"/>
                <a:gridCol w="1365840"/>
                <a:gridCol w="1366200"/>
              </a:tblGrid>
              <a:tr h="36252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Trigger / Target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8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mesons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625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(BD&gt;=2)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0.80±0.03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0.96±0.01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0.66±0.02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0.92±0.01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0.97±0.01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(BD&gt;=4)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0.48±0.02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0.88±0.01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0.95±0.01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0.97±0.01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5" name="CustomShape 9"/>
          <p:cNvSpPr/>
          <p:nvPr/>
        </p:nvSpPr>
        <p:spPr>
          <a:xfrm>
            <a:off x="4479480" y="43920"/>
            <a:ext cx="1789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10"/>
          <p:cNvSpPr/>
          <p:nvPr/>
        </p:nvSpPr>
        <p:spPr>
          <a:xfrm>
            <a:off x="928800" y="1323000"/>
            <a:ext cx="7495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5a.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Mean BD trigger efficiency evaluated for events with reconstructed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in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interactions of the argon beam with the whole set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targets.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7" name="CustomShape 11"/>
          <p:cNvSpPr/>
          <p:nvPr/>
        </p:nvSpPr>
        <p:spPr>
          <a:xfrm>
            <a:off x="1440" y="91080"/>
            <a:ext cx="217800" cy="271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308" name="Рисунок 18_3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309" name="Table 12"/>
          <p:cNvGraphicFramePr/>
          <p:nvPr/>
        </p:nvGraphicFramePr>
        <p:xfrm>
          <a:off x="172440" y="4233600"/>
          <a:ext cx="8768520" cy="2031120"/>
        </p:xfrm>
        <a:graphic>
          <a:graphicData uri="http://schemas.openxmlformats.org/drawingml/2006/table">
            <a:tbl>
              <a:tblPr/>
              <a:tblGrid>
                <a:gridCol w="1939320"/>
                <a:gridCol w="1365840"/>
                <a:gridCol w="1365840"/>
                <a:gridCol w="1365840"/>
                <a:gridCol w="1365840"/>
                <a:gridCol w="1366200"/>
              </a:tblGrid>
              <a:tr h="68148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Trigger / Target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8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mesons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(BD&gt;=2)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0.67±0.15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0.97±0.02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0.67±0.15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0.96±0.02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0.97±0.01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(BD&gt;=4)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0.67±0.15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0.94±0.02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0.95±0.02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Trigger efficiency for Forward Silicon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904423C-E902-4C3B-80FB-6D5CF48FA7DA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17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6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317" name="Table 8"/>
          <p:cNvGraphicFramePr/>
          <p:nvPr/>
        </p:nvGraphicFramePr>
        <p:xfrm>
          <a:off x="172080" y="2103840"/>
          <a:ext cx="8768520" cy="1499400"/>
        </p:xfrm>
        <a:graphic>
          <a:graphicData uri="http://schemas.openxmlformats.org/drawingml/2006/table">
            <a:tbl>
              <a:tblPr/>
              <a:tblGrid>
                <a:gridCol w="1939320"/>
                <a:gridCol w="1365840"/>
                <a:gridCol w="1365840"/>
                <a:gridCol w="1365840"/>
                <a:gridCol w="1365840"/>
                <a:gridCol w="1366200"/>
              </a:tblGrid>
              <a:tr h="36252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Trigger / Target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8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mesons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625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(FD&gt;=2)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0.28±0.01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0.40±0.01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0.56±0.01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0.65±0.01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0.72±0.01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0.14±0.01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0.22±0.01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0.37±0.01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0.49±0.01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0.58±0.01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(FD&gt;=4)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0.08±0.01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0.11±0.01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0.23±0.01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0.34±0.01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0.46±0.01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8" name="CustomShape 9"/>
          <p:cNvSpPr/>
          <p:nvPr/>
        </p:nvSpPr>
        <p:spPr>
          <a:xfrm>
            <a:off x="4479480" y="43920"/>
            <a:ext cx="1789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10"/>
          <p:cNvSpPr/>
          <p:nvPr/>
        </p:nvSpPr>
        <p:spPr>
          <a:xfrm>
            <a:off x="928800" y="1323000"/>
            <a:ext cx="74952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5b.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Mean FD trigger efficiency evaluated for events with reconstructed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in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interactions of the argon beam with the whole set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targets.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20" name="CustomShape 11"/>
          <p:cNvSpPr/>
          <p:nvPr/>
        </p:nvSpPr>
        <p:spPr>
          <a:xfrm>
            <a:off x="1440" y="91080"/>
            <a:ext cx="217800" cy="271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321" name="Рисунок 18_4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322" name="Table 12"/>
          <p:cNvGraphicFramePr/>
          <p:nvPr/>
        </p:nvGraphicFramePr>
        <p:xfrm>
          <a:off x="172440" y="4233600"/>
          <a:ext cx="8768520" cy="2031120"/>
        </p:xfrm>
        <a:graphic>
          <a:graphicData uri="http://schemas.openxmlformats.org/drawingml/2006/table">
            <a:tbl>
              <a:tblPr/>
              <a:tblGrid>
                <a:gridCol w="1939320"/>
                <a:gridCol w="1365840"/>
                <a:gridCol w="1365840"/>
                <a:gridCol w="1365840"/>
                <a:gridCol w="1365840"/>
                <a:gridCol w="1366200"/>
              </a:tblGrid>
              <a:tr h="68148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Trigger / Target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8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mesons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(FD&gt;=2)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	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0.30±0.06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0.40±0.03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0.64±0.03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0.74±0.03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0.82±0.03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0.17±0.04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0.23±0.02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0.45±0.03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0.61±0.03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0.73±0.03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50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b="0" lang="en-US" sz="18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(FD&gt;=4)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0.08±0.03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0.12±0.02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0.35±0.03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0.44±0.03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0.58±0.03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Luminosity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E898966-94B4-43F5-A75F-679F93ACBCB0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18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30" name="CustomShape 8"/>
          <p:cNvSpPr/>
          <p:nvPr/>
        </p:nvSpPr>
        <p:spPr>
          <a:xfrm>
            <a:off x="214200" y="3880800"/>
            <a:ext cx="5544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Fig.5 (lumi.pdf).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Run-7, X-Y of the primary vertices for different trigger conditions. Left: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BD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≥ 3,  Right,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≥ 3.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1" name="Рисунок 18_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31320" y="1167840"/>
            <a:ext cx="5985360" cy="2601360"/>
          </a:xfrm>
          <a:prstGeom prst="rect">
            <a:avLst/>
          </a:prstGeom>
          <a:ln>
            <a:noFill/>
          </a:ln>
        </p:spPr>
      </p:pic>
      <p:pic>
        <p:nvPicPr>
          <p:cNvPr id="333" name="" descr=""/>
          <p:cNvPicPr/>
          <p:nvPr/>
        </p:nvPicPr>
        <p:blipFill>
          <a:blip r:embed="rId3"/>
          <a:stretch/>
        </p:blipFill>
        <p:spPr>
          <a:xfrm>
            <a:off x="5938560" y="1211040"/>
            <a:ext cx="3146040" cy="2741040"/>
          </a:xfrm>
          <a:prstGeom prst="rect">
            <a:avLst/>
          </a:prstGeom>
          <a:ln>
            <a:noFill/>
          </a:ln>
        </p:spPr>
      </p:pic>
      <p:sp>
        <p:nvSpPr>
          <p:cNvPr id="334" name="CustomShape 9"/>
          <p:cNvSpPr/>
          <p:nvPr/>
        </p:nvSpPr>
        <p:spPr>
          <a:xfrm>
            <a:off x="6126480" y="3880800"/>
            <a:ext cx="29080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Fig.6 (lumi.pdf).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Run-7, X-Y of the primary vertices within 3−σlimits around the target.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5" name="CustomShape 10"/>
          <p:cNvSpPr/>
          <p:nvPr/>
        </p:nvSpPr>
        <p:spPr>
          <a:xfrm>
            <a:off x="36000" y="5045400"/>
            <a:ext cx="9052200" cy="1340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096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13.5% of the beam is missed the target by the edge of the target due to shifted beam position.</a:t>
            </a:r>
            <a:endParaRPr b="0" lang="en-US" sz="18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systematic uncertainty for this measurement do not exceed 2%.</a:t>
            </a:r>
            <a:endParaRPr b="0" lang="en-US" sz="18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events collected with the Si-trigger near the upper edge of the target were recorded with higher efficiency relative the rest of the beam spot.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Impact parameters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E45FEF7-4138-4FAD-9A88-CF16C11326F4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19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43" name="CustomShape 8"/>
          <p:cNvSpPr/>
          <p:nvPr/>
        </p:nvSpPr>
        <p:spPr>
          <a:xfrm>
            <a:off x="4479480" y="43920"/>
            <a:ext cx="1789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44" name="Table 9"/>
          <p:cNvGraphicFramePr/>
          <p:nvPr/>
        </p:nvGraphicFramePr>
        <p:xfrm>
          <a:off x="136080" y="1545120"/>
          <a:ext cx="8847360" cy="1499400"/>
        </p:xfrm>
        <a:graphic>
          <a:graphicData uri="http://schemas.openxmlformats.org/drawingml/2006/table">
            <a:tbl>
              <a:tblPr/>
              <a:tblGrid>
                <a:gridCol w="1769040"/>
                <a:gridCol w="1415520"/>
                <a:gridCol w="1415520"/>
                <a:gridCol w="1415520"/>
                <a:gridCol w="1415520"/>
                <a:gridCol w="1416600"/>
              </a:tblGrid>
              <a:tr h="37476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MC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Ar+C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Ar+Al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Ar+Cu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Ar+Sn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Ar+Pb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747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gen.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4.18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4.79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5.59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6.29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7.04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47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gen.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in the measured range of BM@N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3.75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4.29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5.03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5.70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6.43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54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rec.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3.51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3.91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4.61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5.29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6.13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5" name="CustomShape 10"/>
          <p:cNvSpPr/>
          <p:nvPr/>
        </p:nvSpPr>
        <p:spPr>
          <a:xfrm>
            <a:off x="1440" y="91080"/>
            <a:ext cx="217800" cy="271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46" name="CustomShape 11"/>
          <p:cNvSpPr/>
          <p:nvPr/>
        </p:nvSpPr>
        <p:spPr>
          <a:xfrm>
            <a:off x="928800" y="900720"/>
            <a:ext cx="75715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Table 1*.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Mean impact parameters of min.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Ar+C, Ar+Al, Ar+Cu, Ar+Sn, Ar+Pb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interactions with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Arial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347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348" name="Table 12"/>
          <p:cNvGraphicFramePr/>
          <p:nvPr/>
        </p:nvGraphicFramePr>
        <p:xfrm>
          <a:off x="136440" y="4394520"/>
          <a:ext cx="8847360" cy="1499400"/>
        </p:xfrm>
        <a:graphic>
          <a:graphicData uri="http://schemas.openxmlformats.org/drawingml/2006/table">
            <a:tbl>
              <a:tblPr/>
              <a:tblGrid>
                <a:gridCol w="1769040"/>
                <a:gridCol w="1415520"/>
                <a:gridCol w="1415520"/>
                <a:gridCol w="1415520"/>
                <a:gridCol w="1415520"/>
                <a:gridCol w="1416600"/>
              </a:tblGrid>
              <a:tr h="37476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MC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Ar+C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Ar+Al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Ar+Cu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Ar+Sn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fm (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Ar+Pb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747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gen.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3.24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3.98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47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gen.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in the measured range of BM@N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3.17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3.42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3.90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4.44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5.13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54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Events with rec.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3.25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3.55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4.13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4.72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5.46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9" name="CustomShape 13"/>
          <p:cNvSpPr/>
          <p:nvPr/>
        </p:nvSpPr>
        <p:spPr>
          <a:xfrm>
            <a:off x="929160" y="3750120"/>
            <a:ext cx="75715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Table 2*.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Mean impact parameters of min.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Ar+C, Ar+Al, Ar+Cu, Ar+Sn, Ar+Pb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interactions with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Arial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Arial"/>
              </a:rPr>
              <a:t>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Outline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F8D9C4C-5F20-4348-95DD-636D2CA81F4B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28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sp>
        <p:nvSpPr>
          <p:cNvPr id="129" name="CustomShape 8"/>
          <p:cNvSpPr/>
          <p:nvPr/>
        </p:nvSpPr>
        <p:spPr>
          <a:xfrm>
            <a:off x="842400" y="1714320"/>
            <a:ext cx="7675920" cy="39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1080">
              <a:lnSpc>
                <a:spcPct val="100000"/>
              </a:lnSpc>
              <a:buClr>
                <a:srgbClr val="376092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Run with argon beam (March 2018)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BM@N detector set-up</a:t>
            </a:r>
            <a:endParaRPr b="0" lang="en-US" sz="2000" spc="-1" strike="noStrike">
              <a:latin typeface="Arial"/>
            </a:endParaRPr>
          </a:p>
          <a:p>
            <a:pPr marL="457200" indent="-451080">
              <a:lnSpc>
                <a:spcPct val="100000"/>
              </a:lnSpc>
              <a:spcBef>
                <a:spcPts val="601"/>
              </a:spcBef>
              <a:buClr>
                <a:srgbClr val="376092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Data analysis  (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Ar+C,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Ar+Al,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Ar+Cu, Ar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Pb 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at 3.2A GeV)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Selection criteria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signal of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(d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N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/d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 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&amp; d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N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2000" spc="-1" strike="noStrike" baseline="-25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spectra)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Data ˗ MC agreement: multiplicity, momentum spectra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Decomposition of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/K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reconstruction efficiency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Trigger, luminosity and mean impact parameters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Cross section and yields of</a:t>
            </a:r>
            <a:r>
              <a:rPr b="0" lang="en-US" sz="2000" spc="-1" strike="noStrike">
                <a:solidFill>
                  <a:srgbClr val="002776"/>
                </a:solidFill>
                <a:latin typeface="Source Han Sans TW ExtraLight"/>
                <a:ea typeface="Source Han Sans TW ExtraLight"/>
              </a:rPr>
              <a:t>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/K</a:t>
            </a:r>
            <a:r>
              <a:rPr b="0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2000" spc="-1" strike="noStrike" baseline="-25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/K</a:t>
            </a:r>
            <a:r>
              <a:rPr b="0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and extracted inverse slope parameter</a:t>
            </a:r>
            <a:endParaRPr b="0" lang="en-US" sz="2000" spc="-1" strike="noStrike">
              <a:latin typeface="Arial"/>
            </a:endParaRPr>
          </a:p>
          <a:p>
            <a:pPr lvl="1" marL="914400" indent="-45108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Systematic uncertainty and extrapolation factors</a:t>
            </a:r>
            <a:endParaRPr b="0" lang="en-US" sz="2000" spc="-1" strike="noStrike">
              <a:latin typeface="Arial"/>
            </a:endParaRPr>
          </a:p>
          <a:p>
            <a:pPr marL="457200" indent="-451080">
              <a:lnSpc>
                <a:spcPct val="100000"/>
              </a:lnSpc>
              <a:spcBef>
                <a:spcPts val="601"/>
              </a:spcBef>
              <a:buClr>
                <a:srgbClr val="376092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Summary and plans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Cross section and yields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/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2BD2237-0F47-4FA1-B4E9-4FEEB076BF39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20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55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6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357" name="Table 8"/>
          <p:cNvGraphicFramePr/>
          <p:nvPr/>
        </p:nvGraphicFramePr>
        <p:xfrm>
          <a:off x="697680" y="1387440"/>
          <a:ext cx="8000280" cy="499680"/>
        </p:xfrm>
        <a:graphic>
          <a:graphicData uri="http://schemas.openxmlformats.org/drawingml/2006/table">
            <a:tbl>
              <a:tblPr/>
              <a:tblGrid>
                <a:gridCol w="4474800"/>
                <a:gridCol w="3525840"/>
              </a:tblGrid>
              <a:tr h="50004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π+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(y,p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)=N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rec</a:t>
                      </a:r>
                      <a:r>
                        <a:rPr b="1" i="1" lang="en-US" sz="2000" spc="-1" strike="noStrike" baseline="30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π+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(y,p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 / (ε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rec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(y,p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)·ε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trig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·L);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π+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(y,p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  = σ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π+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(y,p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 / σ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inel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8" name="CustomShape 9"/>
          <p:cNvSpPr/>
          <p:nvPr/>
        </p:nvSpPr>
        <p:spPr>
          <a:xfrm>
            <a:off x="0" y="43920"/>
            <a:ext cx="1789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10"/>
          <p:cNvSpPr/>
          <p:nvPr/>
        </p:nvSpPr>
        <p:spPr>
          <a:xfrm>
            <a:off x="91440" y="817920"/>
            <a:ext cx="8957520" cy="373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cross section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σ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π+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yield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π+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meson production in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Ar+C, Ar+Al, Ar+Cu, Ar+Sn, Ar+Pb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interactions are calculated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T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according to  the formulae: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where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L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is the luminosity,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rec</a:t>
            </a:r>
            <a:r>
              <a:rPr b="0" i="1" lang="en-US" sz="1800" spc="-1" strike="noStrike" baseline="30000">
                <a:solidFill>
                  <a:srgbClr val="002776"/>
                </a:solidFill>
                <a:latin typeface="Times New Roman"/>
                <a:ea typeface="Times New Roman"/>
              </a:rPr>
              <a:t>π+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the number of reconstructed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mesons,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ε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rec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the combined efficiency of the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meson reconstruction,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ε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trig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the trigger efficiency,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σ</a:t>
            </a:r>
            <a:r>
              <a:rPr b="0" i="1" lang="en-US" sz="18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inel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the cross section for minimum bias inelastic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Ar+A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interactions.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same formulas are used to calculate the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inclusive production cross section and yield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(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). The cross sections in (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 bins are calculated as weighted averaged of the results obtained with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data taking into account the statistical uncertainties (w ~ 1/ϭ</a:t>
            </a:r>
            <a:r>
              <a:rPr b="0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2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0" name="CustomShape 11"/>
          <p:cNvSpPr/>
          <p:nvPr/>
        </p:nvSpPr>
        <p:spPr>
          <a:xfrm>
            <a:off x="182880" y="5323680"/>
            <a:ext cx="88660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The cross sections for inelastic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Ar+Al, Ar+Cu, Ar+Sn, Ar+Pb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are taken from the predictions of the DCM-SMM model which are consistent with the results calculated by the formula: </a:t>
            </a:r>
            <a:r>
              <a:rPr b="1" i="1" lang="en-US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σ</a:t>
            </a:r>
            <a:r>
              <a:rPr b="1" i="1" lang="en-US" sz="1800" spc="-1" strike="noStrike" baseline="-25000">
                <a:solidFill>
                  <a:srgbClr val="c00000"/>
                </a:solidFill>
                <a:latin typeface="Times New Roman"/>
                <a:ea typeface="DejaVu Sans"/>
              </a:rPr>
              <a:t>inel</a:t>
            </a:r>
            <a:r>
              <a:rPr b="1" i="1" lang="en-US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= π R</a:t>
            </a:r>
            <a:r>
              <a:rPr b="1" i="1" lang="en-US" sz="1800" spc="-1" strike="noStrike" baseline="-25000">
                <a:solidFill>
                  <a:srgbClr val="c00000"/>
                </a:solidFill>
                <a:latin typeface="Times New Roman"/>
                <a:ea typeface="DejaVu Sans"/>
              </a:rPr>
              <a:t>0</a:t>
            </a:r>
            <a:r>
              <a:rPr b="1" i="1" lang="en-US" sz="1800" spc="-1" strike="noStrike" baseline="30000">
                <a:solidFill>
                  <a:srgbClr val="c00000"/>
                </a:solidFill>
                <a:latin typeface="Times New Roman"/>
                <a:ea typeface="DejaVu Sans"/>
              </a:rPr>
              <a:t>2</a:t>
            </a:r>
            <a:r>
              <a:rPr b="1" i="1" lang="en-US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(A</a:t>
            </a:r>
            <a:r>
              <a:rPr b="1" i="1" lang="en-US" sz="1800" spc="-1" strike="noStrike" baseline="-25000">
                <a:solidFill>
                  <a:srgbClr val="c00000"/>
                </a:solidFill>
                <a:latin typeface="Times New Roman"/>
                <a:ea typeface="DejaVu Sans"/>
              </a:rPr>
              <a:t>P</a:t>
            </a:r>
            <a:r>
              <a:rPr b="1" i="1" lang="en-US" sz="1800" spc="-1" strike="noStrike" baseline="30000">
                <a:solidFill>
                  <a:srgbClr val="c00000"/>
                </a:solidFill>
                <a:latin typeface="Times New Roman"/>
                <a:ea typeface="DejaVu Sans"/>
              </a:rPr>
              <a:t>1/3 </a:t>
            </a:r>
            <a:r>
              <a:rPr b="1" i="1" lang="en-US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+ A</a:t>
            </a:r>
            <a:r>
              <a:rPr b="1" i="1" lang="en-US" sz="1800" spc="-1" strike="noStrike" baseline="-25000">
                <a:solidFill>
                  <a:srgbClr val="c00000"/>
                </a:solidFill>
                <a:latin typeface="Times New Roman"/>
                <a:ea typeface="DejaVu Sans"/>
              </a:rPr>
              <a:t>T</a:t>
            </a:r>
            <a:r>
              <a:rPr b="1" i="1" lang="en-US" sz="1800" spc="-1" strike="noStrike" baseline="30000">
                <a:solidFill>
                  <a:srgbClr val="c00000"/>
                </a:solidFill>
                <a:latin typeface="Times New Roman"/>
                <a:ea typeface="DejaVu Sans"/>
              </a:rPr>
              <a:t>1/3</a:t>
            </a:r>
            <a:r>
              <a:rPr b="1" i="1" lang="en-US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)</a:t>
            </a:r>
            <a:r>
              <a:rPr b="1" i="1" lang="en-US" sz="1800" spc="-1" strike="noStrike" baseline="30000">
                <a:solidFill>
                  <a:srgbClr val="c00000"/>
                </a:solidFill>
                <a:latin typeface="Times New Roman"/>
                <a:ea typeface="DejaVu Sans"/>
              </a:rPr>
              <a:t>2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where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</a:t>
            </a:r>
            <a:r>
              <a:rPr b="0" i="1" lang="en-US" sz="1800" spc="-1" strike="noStrike" baseline="-25000">
                <a:solidFill>
                  <a:srgbClr val="002776"/>
                </a:solidFill>
                <a:latin typeface="Times New Roman"/>
                <a:ea typeface="DejaVu Sans"/>
              </a:rPr>
              <a:t>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= 1.2 fm is an effective nucleon radius,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</a:t>
            </a:r>
            <a:r>
              <a:rPr b="0" i="1" lang="en-US" sz="1800" spc="-1" strike="noStrike" baseline="-25000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</a:t>
            </a:r>
            <a:r>
              <a:rPr b="0" i="1" lang="en-US" sz="1800" spc="-1" strike="noStrike" baseline="-25000">
                <a:solidFill>
                  <a:srgbClr val="002776"/>
                </a:solidFill>
                <a:latin typeface="Times New Roman"/>
                <a:ea typeface="DejaVu Sans"/>
              </a:rPr>
              <a:t>T 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are atomic numbers of the beam and target nucleus.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361" name="Table 12"/>
          <p:cNvGraphicFramePr/>
          <p:nvPr/>
        </p:nvGraphicFramePr>
        <p:xfrm>
          <a:off x="385920" y="4573080"/>
          <a:ext cx="8331120" cy="0"/>
        </p:xfrm>
        <a:graphic>
          <a:graphicData uri="http://schemas.openxmlformats.org/drawingml/2006/table">
            <a:tbl>
              <a:tblPr/>
              <a:tblGrid>
                <a:gridCol w="2330640"/>
                <a:gridCol w="1200240"/>
                <a:gridCol w="1200240"/>
                <a:gridCol w="1200240"/>
                <a:gridCol w="1200240"/>
                <a:gridCol w="1199880"/>
              </a:tblGrid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Interaction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Ar+Al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Ar+Cu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Ar+Pb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Inelastic cross section, mb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1470±50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1860±50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2480±50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3140±50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3970±50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62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Number of 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952F4C4-3914-48BB-B202-BFB6A842EF8A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9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548640" y="5267880"/>
            <a:ext cx="804348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11a.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Number of reconstructed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interactions of 3.2 AGeV argon beam with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Al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Pb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targets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(5 left plots) and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(5 right plots).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71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372" name="" descr=""/>
          <p:cNvPicPr/>
          <p:nvPr/>
        </p:nvPicPr>
        <p:blipFill>
          <a:blip r:embed="rId2"/>
          <a:stretch/>
        </p:blipFill>
        <p:spPr>
          <a:xfrm>
            <a:off x="17640" y="1199520"/>
            <a:ext cx="2121120" cy="1292760"/>
          </a:xfrm>
          <a:prstGeom prst="rect">
            <a:avLst/>
          </a:prstGeom>
          <a:ln>
            <a:noFill/>
          </a:ln>
        </p:spPr>
      </p:pic>
      <p:pic>
        <p:nvPicPr>
          <p:cNvPr id="373" name="" descr=""/>
          <p:cNvPicPr/>
          <p:nvPr/>
        </p:nvPicPr>
        <p:blipFill>
          <a:blip r:embed="rId3"/>
          <a:stretch/>
        </p:blipFill>
        <p:spPr>
          <a:xfrm>
            <a:off x="2152440" y="1204200"/>
            <a:ext cx="2145600" cy="1307520"/>
          </a:xfrm>
          <a:prstGeom prst="rect">
            <a:avLst/>
          </a:prstGeom>
          <a:ln>
            <a:noFill/>
          </a:ln>
        </p:spPr>
      </p:pic>
      <p:pic>
        <p:nvPicPr>
          <p:cNvPr id="374" name="" descr=""/>
          <p:cNvPicPr/>
          <p:nvPr/>
        </p:nvPicPr>
        <p:blipFill>
          <a:blip r:embed="rId4"/>
          <a:stretch/>
        </p:blipFill>
        <p:spPr>
          <a:xfrm>
            <a:off x="5040" y="2543040"/>
            <a:ext cx="2140200" cy="1304280"/>
          </a:xfrm>
          <a:prstGeom prst="rect">
            <a:avLst/>
          </a:prstGeom>
          <a:ln>
            <a:noFill/>
          </a:ln>
        </p:spPr>
      </p:pic>
      <p:pic>
        <p:nvPicPr>
          <p:cNvPr id="375" name="" descr=""/>
          <p:cNvPicPr/>
          <p:nvPr/>
        </p:nvPicPr>
        <p:blipFill>
          <a:blip r:embed="rId5"/>
          <a:stretch/>
        </p:blipFill>
        <p:spPr>
          <a:xfrm>
            <a:off x="1025640" y="3899520"/>
            <a:ext cx="2169360" cy="1322280"/>
          </a:xfrm>
          <a:prstGeom prst="rect">
            <a:avLst/>
          </a:prstGeom>
          <a:ln>
            <a:noFill/>
          </a:ln>
        </p:spPr>
      </p:pic>
      <p:pic>
        <p:nvPicPr>
          <p:cNvPr id="376" name="" descr=""/>
          <p:cNvPicPr/>
          <p:nvPr/>
        </p:nvPicPr>
        <p:blipFill>
          <a:blip r:embed="rId6"/>
          <a:stretch/>
        </p:blipFill>
        <p:spPr>
          <a:xfrm>
            <a:off x="2141640" y="2531520"/>
            <a:ext cx="2169360" cy="1322280"/>
          </a:xfrm>
          <a:prstGeom prst="rect">
            <a:avLst/>
          </a:prstGeom>
          <a:ln>
            <a:noFill/>
          </a:ln>
        </p:spPr>
      </p:pic>
      <p:pic>
        <p:nvPicPr>
          <p:cNvPr id="377" name="" descr=""/>
          <p:cNvPicPr/>
          <p:nvPr/>
        </p:nvPicPr>
        <p:blipFill>
          <a:blip r:embed="rId7"/>
          <a:stretch/>
        </p:blipFill>
        <p:spPr>
          <a:xfrm>
            <a:off x="4486680" y="1199520"/>
            <a:ext cx="2222640" cy="1354680"/>
          </a:xfrm>
          <a:prstGeom prst="rect">
            <a:avLst/>
          </a:prstGeom>
          <a:ln>
            <a:noFill/>
          </a:ln>
        </p:spPr>
      </p:pic>
      <p:pic>
        <p:nvPicPr>
          <p:cNvPr id="378" name="" descr=""/>
          <p:cNvPicPr/>
          <p:nvPr/>
        </p:nvPicPr>
        <p:blipFill>
          <a:blip r:embed="rId8"/>
          <a:stretch/>
        </p:blipFill>
        <p:spPr>
          <a:xfrm>
            <a:off x="6776640" y="1235520"/>
            <a:ext cx="2181240" cy="1329480"/>
          </a:xfrm>
          <a:prstGeom prst="rect">
            <a:avLst/>
          </a:prstGeom>
          <a:ln>
            <a:noFill/>
          </a:ln>
        </p:spPr>
      </p:pic>
      <p:pic>
        <p:nvPicPr>
          <p:cNvPr id="379" name="" descr=""/>
          <p:cNvPicPr/>
          <p:nvPr/>
        </p:nvPicPr>
        <p:blipFill>
          <a:blip r:embed="rId9"/>
          <a:stretch/>
        </p:blipFill>
        <p:spPr>
          <a:xfrm>
            <a:off x="4505760" y="2567520"/>
            <a:ext cx="2197800" cy="1339560"/>
          </a:xfrm>
          <a:prstGeom prst="rect">
            <a:avLst/>
          </a:prstGeom>
          <a:ln>
            <a:noFill/>
          </a:ln>
        </p:spPr>
      </p:pic>
      <p:pic>
        <p:nvPicPr>
          <p:cNvPr id="380" name="" descr=""/>
          <p:cNvPicPr/>
          <p:nvPr/>
        </p:nvPicPr>
        <p:blipFill>
          <a:blip r:embed="rId10"/>
          <a:stretch/>
        </p:blipFill>
        <p:spPr>
          <a:xfrm>
            <a:off x="6742800" y="2567520"/>
            <a:ext cx="2228760" cy="1358280"/>
          </a:xfrm>
          <a:prstGeom prst="rect">
            <a:avLst/>
          </a:prstGeom>
          <a:ln>
            <a:noFill/>
          </a:ln>
        </p:spPr>
      </p:pic>
      <p:pic>
        <p:nvPicPr>
          <p:cNvPr id="381" name="" descr=""/>
          <p:cNvPicPr/>
          <p:nvPr/>
        </p:nvPicPr>
        <p:blipFill>
          <a:blip r:embed="rId11"/>
          <a:stretch/>
        </p:blipFill>
        <p:spPr>
          <a:xfrm>
            <a:off x="5680080" y="3894480"/>
            <a:ext cx="2151720" cy="131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Number of 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85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37A68F5-DDA1-4A36-A866-71C77F1E2DB2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22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87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8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89" name="CustomShape 8"/>
          <p:cNvSpPr/>
          <p:nvPr/>
        </p:nvSpPr>
        <p:spPr>
          <a:xfrm>
            <a:off x="548640" y="5267880"/>
            <a:ext cx="804348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11b.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Number of reconstructed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interactions of 3.2 AGeV argon beam with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Al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Pb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targets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(5 left plots) and in bins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(5 right plots).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0" name="Рисунок 18_7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391" name="" descr=""/>
          <p:cNvPicPr/>
          <p:nvPr/>
        </p:nvPicPr>
        <p:blipFill>
          <a:blip r:embed="rId2"/>
          <a:stretch/>
        </p:blipFill>
        <p:spPr>
          <a:xfrm>
            <a:off x="17640" y="1199520"/>
            <a:ext cx="2152800" cy="1312200"/>
          </a:xfrm>
          <a:prstGeom prst="rect">
            <a:avLst/>
          </a:prstGeom>
          <a:ln>
            <a:noFill/>
          </a:ln>
        </p:spPr>
      </p:pic>
      <p:pic>
        <p:nvPicPr>
          <p:cNvPr id="392" name="" descr=""/>
          <p:cNvPicPr/>
          <p:nvPr/>
        </p:nvPicPr>
        <p:blipFill>
          <a:blip r:embed="rId3"/>
          <a:stretch/>
        </p:blipFill>
        <p:spPr>
          <a:xfrm>
            <a:off x="2141640" y="1199520"/>
            <a:ext cx="2179800" cy="1328760"/>
          </a:xfrm>
          <a:prstGeom prst="rect">
            <a:avLst/>
          </a:prstGeom>
          <a:ln>
            <a:noFill/>
          </a:ln>
        </p:spPr>
      </p:pic>
      <p:pic>
        <p:nvPicPr>
          <p:cNvPr id="393" name="" descr=""/>
          <p:cNvPicPr/>
          <p:nvPr/>
        </p:nvPicPr>
        <p:blipFill>
          <a:blip r:embed="rId4"/>
          <a:stretch/>
        </p:blipFill>
        <p:spPr>
          <a:xfrm>
            <a:off x="17640" y="2531520"/>
            <a:ext cx="2142360" cy="1305720"/>
          </a:xfrm>
          <a:prstGeom prst="rect">
            <a:avLst/>
          </a:prstGeom>
          <a:ln>
            <a:noFill/>
          </a:ln>
        </p:spPr>
      </p:pic>
      <p:pic>
        <p:nvPicPr>
          <p:cNvPr id="394" name="" descr=""/>
          <p:cNvPicPr/>
          <p:nvPr/>
        </p:nvPicPr>
        <p:blipFill>
          <a:blip r:embed="rId5"/>
          <a:stretch/>
        </p:blipFill>
        <p:spPr>
          <a:xfrm>
            <a:off x="2141640" y="2531520"/>
            <a:ext cx="2169360" cy="1322280"/>
          </a:xfrm>
          <a:prstGeom prst="rect">
            <a:avLst/>
          </a:prstGeom>
          <a:ln>
            <a:noFill/>
          </a:ln>
        </p:spPr>
      </p:pic>
      <p:pic>
        <p:nvPicPr>
          <p:cNvPr id="395" name="" descr=""/>
          <p:cNvPicPr/>
          <p:nvPr/>
        </p:nvPicPr>
        <p:blipFill>
          <a:blip r:embed="rId6"/>
          <a:stretch/>
        </p:blipFill>
        <p:spPr>
          <a:xfrm>
            <a:off x="1097640" y="3882240"/>
            <a:ext cx="2120760" cy="1292400"/>
          </a:xfrm>
          <a:prstGeom prst="rect">
            <a:avLst/>
          </a:prstGeom>
          <a:ln>
            <a:noFill/>
          </a:ln>
        </p:spPr>
      </p:pic>
      <p:pic>
        <p:nvPicPr>
          <p:cNvPr id="396" name="" descr=""/>
          <p:cNvPicPr/>
          <p:nvPr/>
        </p:nvPicPr>
        <p:blipFill>
          <a:blip r:embed="rId7"/>
          <a:stretch/>
        </p:blipFill>
        <p:spPr>
          <a:xfrm>
            <a:off x="4508640" y="1220040"/>
            <a:ext cx="2230920" cy="1359720"/>
          </a:xfrm>
          <a:prstGeom prst="rect">
            <a:avLst/>
          </a:prstGeom>
          <a:ln>
            <a:noFill/>
          </a:ln>
        </p:spPr>
      </p:pic>
      <p:pic>
        <p:nvPicPr>
          <p:cNvPr id="397" name="" descr=""/>
          <p:cNvPicPr/>
          <p:nvPr/>
        </p:nvPicPr>
        <p:blipFill>
          <a:blip r:embed="rId8"/>
          <a:stretch/>
        </p:blipFill>
        <p:spPr>
          <a:xfrm>
            <a:off x="6776640" y="1235520"/>
            <a:ext cx="2194920" cy="1337760"/>
          </a:xfrm>
          <a:prstGeom prst="rect">
            <a:avLst/>
          </a:prstGeom>
          <a:ln>
            <a:noFill/>
          </a:ln>
        </p:spPr>
      </p:pic>
      <p:pic>
        <p:nvPicPr>
          <p:cNvPr id="398" name="" descr=""/>
          <p:cNvPicPr/>
          <p:nvPr/>
        </p:nvPicPr>
        <p:blipFill>
          <a:blip r:embed="rId9"/>
          <a:stretch/>
        </p:blipFill>
        <p:spPr>
          <a:xfrm>
            <a:off x="4505760" y="2567520"/>
            <a:ext cx="2197800" cy="1339560"/>
          </a:xfrm>
          <a:prstGeom prst="rect">
            <a:avLst/>
          </a:prstGeom>
          <a:ln>
            <a:noFill/>
          </a:ln>
        </p:spPr>
      </p:pic>
      <p:pic>
        <p:nvPicPr>
          <p:cNvPr id="399" name="" descr=""/>
          <p:cNvPicPr/>
          <p:nvPr/>
        </p:nvPicPr>
        <p:blipFill>
          <a:blip r:embed="rId10"/>
          <a:stretch/>
        </p:blipFill>
        <p:spPr>
          <a:xfrm>
            <a:off x="5657040" y="3898800"/>
            <a:ext cx="2208960" cy="1346040"/>
          </a:xfrm>
          <a:prstGeom prst="rect">
            <a:avLst/>
          </a:prstGeom>
          <a:ln>
            <a:noFill/>
          </a:ln>
        </p:spPr>
      </p:pic>
      <p:pic>
        <p:nvPicPr>
          <p:cNvPr id="400" name="" descr=""/>
          <p:cNvPicPr/>
          <p:nvPr/>
        </p:nvPicPr>
        <p:blipFill>
          <a:blip r:embed="rId11"/>
          <a:stretch/>
        </p:blipFill>
        <p:spPr>
          <a:xfrm>
            <a:off x="6766560" y="2535840"/>
            <a:ext cx="2229840" cy="139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y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75AB3EC-EBFC-46A0-99D0-9589BECB8607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08" name="CustomShape 8"/>
          <p:cNvSpPr/>
          <p:nvPr/>
        </p:nvSpPr>
        <p:spPr>
          <a:xfrm>
            <a:off x="5780160" y="3708000"/>
            <a:ext cx="3286080" cy="28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15a.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rapidity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measured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minimum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symbols). The error bars represent the statistical errors, the boxes show the systematic errors. Predictions of the DCM-SMM, UrQMD and PHSD models are shown as </a:t>
            </a:r>
            <a:r>
              <a:rPr b="0" lang="en-US" sz="1600" spc="-1" strike="noStrike">
                <a:solidFill>
                  <a:srgbClr val="e16173"/>
                </a:solidFill>
                <a:latin typeface="Times New Roman"/>
                <a:ea typeface="DejaVu Sans"/>
              </a:rPr>
              <a:t>rose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lang="en-US" sz="16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green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lang="en-US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magenta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lines.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09" name="Рисунок 18_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44640" y="958320"/>
            <a:ext cx="2788920" cy="2788920"/>
          </a:xfrm>
          <a:prstGeom prst="rect">
            <a:avLst/>
          </a:prstGeom>
          <a:ln>
            <a:noFill/>
          </a:ln>
        </p:spPr>
      </p:pic>
      <p:pic>
        <p:nvPicPr>
          <p:cNvPr id="411" name="" descr=""/>
          <p:cNvPicPr/>
          <p:nvPr/>
        </p:nvPicPr>
        <p:blipFill>
          <a:blip r:embed="rId3"/>
          <a:stretch/>
        </p:blipFill>
        <p:spPr>
          <a:xfrm>
            <a:off x="2901600" y="935280"/>
            <a:ext cx="2811960" cy="2811960"/>
          </a:xfrm>
          <a:prstGeom prst="rect">
            <a:avLst/>
          </a:prstGeom>
          <a:ln>
            <a:noFill/>
          </a:ln>
        </p:spPr>
      </p:pic>
      <p:pic>
        <p:nvPicPr>
          <p:cNvPr id="412" name="" descr=""/>
          <p:cNvPicPr/>
          <p:nvPr/>
        </p:nvPicPr>
        <p:blipFill>
          <a:blip r:embed="rId4"/>
          <a:stretch/>
        </p:blipFill>
        <p:spPr>
          <a:xfrm>
            <a:off x="5783040" y="936720"/>
            <a:ext cx="2810520" cy="2810520"/>
          </a:xfrm>
          <a:prstGeom prst="rect">
            <a:avLst/>
          </a:prstGeom>
          <a:ln>
            <a:noFill/>
          </a:ln>
        </p:spPr>
      </p:pic>
      <p:pic>
        <p:nvPicPr>
          <p:cNvPr id="413" name="" descr=""/>
          <p:cNvPicPr/>
          <p:nvPr/>
        </p:nvPicPr>
        <p:blipFill>
          <a:blip r:embed="rId5"/>
          <a:stretch/>
        </p:blipFill>
        <p:spPr>
          <a:xfrm>
            <a:off x="70560" y="3756240"/>
            <a:ext cx="2792880" cy="2792880"/>
          </a:xfrm>
          <a:prstGeom prst="rect">
            <a:avLst/>
          </a:prstGeom>
          <a:ln>
            <a:noFill/>
          </a:ln>
        </p:spPr>
      </p:pic>
      <p:pic>
        <p:nvPicPr>
          <p:cNvPr id="414" name="" descr=""/>
          <p:cNvPicPr/>
          <p:nvPr/>
        </p:nvPicPr>
        <p:blipFill>
          <a:blip r:embed="rId6"/>
          <a:stretch/>
        </p:blipFill>
        <p:spPr>
          <a:xfrm>
            <a:off x="2898720" y="3740400"/>
            <a:ext cx="2832840" cy="2832840"/>
          </a:xfrm>
          <a:prstGeom prst="rect">
            <a:avLst/>
          </a:prstGeom>
          <a:ln>
            <a:noFill/>
          </a:ln>
        </p:spPr>
      </p:pic>
      <p:sp>
        <p:nvSpPr>
          <p:cNvPr id="415" name="CustomShape 9"/>
          <p:cNvSpPr/>
          <p:nvPr/>
        </p:nvSpPr>
        <p:spPr>
          <a:xfrm>
            <a:off x="7395840" y="2988000"/>
            <a:ext cx="1202400" cy="38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CM</a:t>
            </a: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=1.08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y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336378B-361E-4DEB-BD5B-B8A114DD3256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24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21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22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23" name="CustomShape 8"/>
          <p:cNvSpPr/>
          <p:nvPr/>
        </p:nvSpPr>
        <p:spPr>
          <a:xfrm>
            <a:off x="326880" y="5400000"/>
            <a:ext cx="8592120" cy="8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15b.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rapidity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measured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minimum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symbols). Predictions of the DCM-SMM, UrQMD and PHSD models are shown as </a:t>
            </a:r>
            <a:r>
              <a:rPr b="0" lang="en-US" sz="1600" spc="-1" strike="noStrike">
                <a:solidFill>
                  <a:srgbClr val="e16173"/>
                </a:solidFill>
                <a:latin typeface="Times New Roman"/>
                <a:ea typeface="DejaVu Sans"/>
              </a:rPr>
              <a:t>rose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lang="en-US" sz="16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green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lang="en-US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magenta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lines.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24" name="Рисунок 18_10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25" name="" descr=""/>
          <p:cNvPicPr/>
          <p:nvPr/>
        </p:nvPicPr>
        <p:blipFill>
          <a:blip r:embed="rId2"/>
          <a:stretch/>
        </p:blipFill>
        <p:spPr>
          <a:xfrm>
            <a:off x="36000" y="911880"/>
            <a:ext cx="2255760" cy="4455360"/>
          </a:xfrm>
          <a:prstGeom prst="rect">
            <a:avLst/>
          </a:prstGeom>
          <a:ln>
            <a:noFill/>
          </a:ln>
        </p:spPr>
      </p:pic>
      <p:pic>
        <p:nvPicPr>
          <p:cNvPr id="426" name="" descr=""/>
          <p:cNvPicPr/>
          <p:nvPr/>
        </p:nvPicPr>
        <p:blipFill>
          <a:blip r:embed="rId3"/>
          <a:stretch/>
        </p:blipFill>
        <p:spPr>
          <a:xfrm>
            <a:off x="2280960" y="913320"/>
            <a:ext cx="2300040" cy="4542480"/>
          </a:xfrm>
          <a:prstGeom prst="rect">
            <a:avLst/>
          </a:prstGeom>
          <a:ln>
            <a:noFill/>
          </a:ln>
        </p:spPr>
      </p:pic>
      <p:pic>
        <p:nvPicPr>
          <p:cNvPr id="427" name="" descr=""/>
          <p:cNvPicPr/>
          <p:nvPr/>
        </p:nvPicPr>
        <p:blipFill>
          <a:blip r:embed="rId4"/>
          <a:stretch/>
        </p:blipFill>
        <p:spPr>
          <a:xfrm>
            <a:off x="4548960" y="894240"/>
            <a:ext cx="2264400" cy="4473000"/>
          </a:xfrm>
          <a:prstGeom prst="rect">
            <a:avLst/>
          </a:prstGeom>
          <a:ln>
            <a:noFill/>
          </a:ln>
        </p:spPr>
      </p:pic>
      <p:pic>
        <p:nvPicPr>
          <p:cNvPr id="428" name="" descr=""/>
          <p:cNvPicPr/>
          <p:nvPr/>
        </p:nvPicPr>
        <p:blipFill>
          <a:blip r:embed="rId5"/>
          <a:stretch/>
        </p:blipFill>
        <p:spPr>
          <a:xfrm>
            <a:off x="6782040" y="889200"/>
            <a:ext cx="2307600" cy="455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p</a:t>
            </a:r>
            <a:r>
              <a:rPr b="0" i="1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T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spectra of π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436603-62D8-4F9A-B697-149AC814B911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36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sp>
        <p:nvSpPr>
          <p:cNvPr id="437" name="CustomShape 8"/>
          <p:cNvSpPr/>
          <p:nvPr/>
        </p:nvSpPr>
        <p:spPr>
          <a:xfrm>
            <a:off x="6035040" y="2987280"/>
            <a:ext cx="3107160" cy="20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16a.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invariant transverse momentum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measured in bins of rapidity in minimum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 (symbols). Results of the fit are shown as curves.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38" name="CustomShape 9"/>
          <p:cNvSpPr/>
          <p:nvPr/>
        </p:nvSpPr>
        <p:spPr>
          <a:xfrm>
            <a:off x="274320" y="5517360"/>
            <a:ext cx="8685000" cy="7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where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m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=√(m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π+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2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+p</a:t>
            </a:r>
            <a:r>
              <a:rPr b="0" i="1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2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is the transverse mass,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normalization (free parameter),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– inverse slope (free parameter),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dy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corresponds to the measured y</a:t>
            </a:r>
            <a:r>
              <a:rPr b="0" lang="en-US" sz="18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lab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range.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2"/>
          <a:stretch/>
        </p:blipFill>
        <p:spPr>
          <a:xfrm>
            <a:off x="76680" y="885600"/>
            <a:ext cx="2966040" cy="2093760"/>
          </a:xfrm>
          <a:prstGeom prst="rect">
            <a:avLst/>
          </a:prstGeom>
          <a:ln>
            <a:noFill/>
          </a:ln>
        </p:spPr>
      </p:pic>
      <p:pic>
        <p:nvPicPr>
          <p:cNvPr id="440" name="" descr=""/>
          <p:cNvPicPr/>
          <p:nvPr/>
        </p:nvPicPr>
        <p:blipFill>
          <a:blip r:embed="rId3"/>
          <a:stretch/>
        </p:blipFill>
        <p:spPr>
          <a:xfrm>
            <a:off x="3080520" y="885600"/>
            <a:ext cx="2975040" cy="2099880"/>
          </a:xfrm>
          <a:prstGeom prst="rect">
            <a:avLst/>
          </a:prstGeom>
          <a:ln>
            <a:noFill/>
          </a:ln>
        </p:spPr>
      </p:pic>
      <p:pic>
        <p:nvPicPr>
          <p:cNvPr id="441" name="" descr=""/>
          <p:cNvPicPr/>
          <p:nvPr/>
        </p:nvPicPr>
        <p:blipFill>
          <a:blip r:embed="rId4"/>
          <a:stretch/>
        </p:blipFill>
        <p:spPr>
          <a:xfrm>
            <a:off x="6076080" y="885600"/>
            <a:ext cx="2974680" cy="2099880"/>
          </a:xfrm>
          <a:prstGeom prst="rect">
            <a:avLst/>
          </a:prstGeom>
          <a:ln>
            <a:noFill/>
          </a:ln>
        </p:spPr>
      </p:pic>
      <p:pic>
        <p:nvPicPr>
          <p:cNvPr id="442" name="" descr=""/>
          <p:cNvPicPr/>
          <p:nvPr/>
        </p:nvPicPr>
        <p:blipFill>
          <a:blip r:embed="rId5"/>
          <a:stretch/>
        </p:blipFill>
        <p:spPr>
          <a:xfrm>
            <a:off x="69120" y="2977560"/>
            <a:ext cx="2990880" cy="2111040"/>
          </a:xfrm>
          <a:prstGeom prst="rect">
            <a:avLst/>
          </a:prstGeom>
          <a:ln>
            <a:noFill/>
          </a:ln>
        </p:spPr>
      </p:pic>
      <p:pic>
        <p:nvPicPr>
          <p:cNvPr id="443" name="" descr=""/>
          <p:cNvPicPr/>
          <p:nvPr/>
        </p:nvPicPr>
        <p:blipFill>
          <a:blip r:embed="rId6"/>
          <a:stretch/>
        </p:blipFill>
        <p:spPr>
          <a:xfrm>
            <a:off x="3044520" y="2966400"/>
            <a:ext cx="3048840" cy="2152440"/>
          </a:xfrm>
          <a:prstGeom prst="rect">
            <a:avLst/>
          </a:prstGeom>
          <a:ln>
            <a:noFill/>
          </a:ln>
        </p:spPr>
      </p:pic>
      <p:graphicFrame>
        <p:nvGraphicFramePr>
          <p:cNvPr id="444" name="Table 10"/>
          <p:cNvGraphicFramePr/>
          <p:nvPr/>
        </p:nvGraphicFramePr>
        <p:xfrm>
          <a:off x="2362320" y="5131800"/>
          <a:ext cx="4022280" cy="499680"/>
        </p:xfrm>
        <a:graphic>
          <a:graphicData uri="http://schemas.openxmlformats.org/drawingml/2006/table">
            <a:tbl>
              <a:tblPr/>
              <a:tblGrid>
                <a:gridCol w="4022640"/>
              </a:tblGrid>
              <a:tr h="50004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1/p</a:t>
                      </a:r>
                      <a:r>
                        <a:rPr b="1" i="1" lang="en-US" sz="2000" spc="-1" strike="noStrike" baseline="-25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·d</a:t>
                      </a:r>
                      <a:r>
                        <a:rPr b="1" i="1" lang="en-US" sz="2000" spc="-1" strike="noStrike" baseline="33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N/dp</a:t>
                      </a:r>
                      <a:r>
                        <a:rPr b="1" i="1" lang="en-US" sz="2000" spc="-1" strike="noStrike" baseline="-33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dy=N·exp(-(m</a:t>
                      </a:r>
                      <a:r>
                        <a:rPr b="1" i="1" lang="en-US" sz="2000" spc="-1" strike="noStrike" baseline="-33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-m</a:t>
                      </a:r>
                      <a:r>
                        <a:rPr b="1" i="1" lang="en-US" sz="2000" spc="-1" strike="noStrike" baseline="-33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π+</a:t>
                      </a:r>
                      <a:r>
                        <a:rPr b="1" i="1" lang="en-US" sz="2000" spc="-1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)/T)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p</a:t>
            </a:r>
            <a:r>
              <a:rPr b="0" i="1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T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spectra of K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A2D033E-4EE2-4183-B597-0A3C7C6CAD7E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26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50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1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52" name="CustomShape 8"/>
          <p:cNvSpPr/>
          <p:nvPr/>
        </p:nvSpPr>
        <p:spPr>
          <a:xfrm>
            <a:off x="326880" y="5544000"/>
            <a:ext cx="8723880" cy="8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16b.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invariant transverse momentum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minimum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 (symbols). The error bars represent the statistical errors, the boxes show the systematic errors. Results of the fit are shown as 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curves.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53" name="Рисунок 18_1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54" name="" descr=""/>
          <p:cNvPicPr/>
          <p:nvPr/>
        </p:nvPicPr>
        <p:blipFill>
          <a:blip r:embed="rId2"/>
          <a:stretch/>
        </p:blipFill>
        <p:spPr>
          <a:xfrm>
            <a:off x="88560" y="1069920"/>
            <a:ext cx="2282040" cy="4447800"/>
          </a:xfrm>
          <a:prstGeom prst="rect">
            <a:avLst/>
          </a:prstGeom>
          <a:ln>
            <a:noFill/>
          </a:ln>
        </p:spPr>
      </p:pic>
      <p:pic>
        <p:nvPicPr>
          <p:cNvPr id="455" name="" descr=""/>
          <p:cNvPicPr/>
          <p:nvPr/>
        </p:nvPicPr>
        <p:blipFill>
          <a:blip r:embed="rId3"/>
          <a:stretch/>
        </p:blipFill>
        <p:spPr>
          <a:xfrm>
            <a:off x="2345040" y="1077480"/>
            <a:ext cx="2271600" cy="4426920"/>
          </a:xfrm>
          <a:prstGeom prst="rect">
            <a:avLst/>
          </a:prstGeom>
          <a:ln>
            <a:noFill/>
          </a:ln>
        </p:spPr>
      </p:pic>
      <p:pic>
        <p:nvPicPr>
          <p:cNvPr id="456" name="" descr=""/>
          <p:cNvPicPr/>
          <p:nvPr/>
        </p:nvPicPr>
        <p:blipFill>
          <a:blip r:embed="rId4"/>
          <a:stretch/>
        </p:blipFill>
        <p:spPr>
          <a:xfrm>
            <a:off x="4573080" y="1077480"/>
            <a:ext cx="2268360" cy="4420440"/>
          </a:xfrm>
          <a:prstGeom prst="rect">
            <a:avLst/>
          </a:prstGeom>
          <a:ln>
            <a:noFill/>
          </a:ln>
        </p:spPr>
      </p:pic>
      <p:pic>
        <p:nvPicPr>
          <p:cNvPr id="457" name="" descr=""/>
          <p:cNvPicPr/>
          <p:nvPr/>
        </p:nvPicPr>
        <p:blipFill>
          <a:blip r:embed="rId5"/>
          <a:stretch/>
        </p:blipFill>
        <p:spPr>
          <a:xfrm>
            <a:off x="6832800" y="1105920"/>
            <a:ext cx="225396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0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Reconstructed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p</a:t>
            </a:r>
            <a:r>
              <a:rPr b="0" i="1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T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spectra of K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1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06F1E0E-9ECF-4B83-B7D7-484FC1E649B8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27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63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64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65" name="CustomShape 8"/>
          <p:cNvSpPr/>
          <p:nvPr/>
        </p:nvSpPr>
        <p:spPr>
          <a:xfrm>
            <a:off x="326880" y="5292000"/>
            <a:ext cx="8592120" cy="8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16c.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invariant transverse momentum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the measured rapidity range in minimum bias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Ar+C, Ar+Al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Ar+Pb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 (symbols). Results of the fit are shown as 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curves.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66" name="Рисунок 18_1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67" name="" descr=""/>
          <p:cNvPicPr/>
          <p:nvPr/>
        </p:nvPicPr>
        <p:blipFill>
          <a:blip r:embed="rId2"/>
          <a:stretch/>
        </p:blipFill>
        <p:spPr>
          <a:xfrm>
            <a:off x="217080" y="1184040"/>
            <a:ext cx="2927880" cy="1996560"/>
          </a:xfrm>
          <a:prstGeom prst="rect">
            <a:avLst/>
          </a:prstGeom>
          <a:ln>
            <a:noFill/>
          </a:ln>
        </p:spPr>
      </p:pic>
      <p:pic>
        <p:nvPicPr>
          <p:cNvPr id="468" name="" descr=""/>
          <p:cNvPicPr/>
          <p:nvPr/>
        </p:nvPicPr>
        <p:blipFill>
          <a:blip r:embed="rId3"/>
          <a:stretch/>
        </p:blipFill>
        <p:spPr>
          <a:xfrm>
            <a:off x="3128400" y="1184040"/>
            <a:ext cx="2921760" cy="1992960"/>
          </a:xfrm>
          <a:prstGeom prst="rect">
            <a:avLst/>
          </a:prstGeom>
          <a:ln>
            <a:noFill/>
          </a:ln>
        </p:spPr>
      </p:pic>
      <p:pic>
        <p:nvPicPr>
          <p:cNvPr id="469" name="" descr=""/>
          <p:cNvPicPr/>
          <p:nvPr/>
        </p:nvPicPr>
        <p:blipFill>
          <a:blip r:embed="rId4"/>
          <a:stretch/>
        </p:blipFill>
        <p:spPr>
          <a:xfrm>
            <a:off x="6037560" y="1184040"/>
            <a:ext cx="2921760" cy="1992600"/>
          </a:xfrm>
          <a:prstGeom prst="rect">
            <a:avLst/>
          </a:prstGeom>
          <a:ln>
            <a:noFill/>
          </a:ln>
        </p:spPr>
      </p:pic>
      <p:pic>
        <p:nvPicPr>
          <p:cNvPr id="470" name="" descr=""/>
          <p:cNvPicPr/>
          <p:nvPr/>
        </p:nvPicPr>
        <p:blipFill>
          <a:blip r:embed="rId5"/>
          <a:stretch/>
        </p:blipFill>
        <p:spPr>
          <a:xfrm>
            <a:off x="1770480" y="3188160"/>
            <a:ext cx="2925000" cy="1994400"/>
          </a:xfrm>
          <a:prstGeom prst="rect">
            <a:avLst/>
          </a:prstGeom>
          <a:ln>
            <a:noFill/>
          </a:ln>
        </p:spPr>
      </p:pic>
      <p:pic>
        <p:nvPicPr>
          <p:cNvPr id="471" name="" descr=""/>
          <p:cNvPicPr/>
          <p:nvPr/>
        </p:nvPicPr>
        <p:blipFill>
          <a:blip r:embed="rId6"/>
          <a:stretch/>
        </p:blipFill>
        <p:spPr>
          <a:xfrm>
            <a:off x="4727520" y="3180240"/>
            <a:ext cx="2948040" cy="201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Inverse slope parameter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</a:t>
            </a:r>
            <a:r>
              <a:rPr b="0" i="1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0</a:t>
            </a:r>
            <a:r>
              <a:rPr b="0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E7667C3-A8E3-4EC7-8CF9-34E08B2B2F95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28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77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79" name="CustomShape 8"/>
          <p:cNvSpPr/>
          <p:nvPr/>
        </p:nvSpPr>
        <p:spPr>
          <a:xfrm>
            <a:off x="326880" y="5292000"/>
            <a:ext cx="8592120" cy="1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17a.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dependences of the inverse slope parameter T0 of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invariant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minimum bias interactions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symbols). The error bars represent the statistical errors, the boxes show the systematic errors. Predictions of the DCM-SMM, UrQMD and PHSD models are shown as </a:t>
            </a:r>
            <a:r>
              <a:rPr b="0" lang="en-US" sz="1600" spc="-1" strike="noStrike">
                <a:solidFill>
                  <a:srgbClr val="e16173"/>
                </a:solidFill>
                <a:latin typeface="Times New Roman"/>
                <a:ea typeface="DejaVu Sans"/>
              </a:rPr>
              <a:t>rose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lang="en-US" sz="16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green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lang="en-US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magenta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lines.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80" name="Рисунок 18_1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81" name="" descr=""/>
          <p:cNvPicPr/>
          <p:nvPr/>
        </p:nvPicPr>
        <p:blipFill>
          <a:blip r:embed="rId2"/>
          <a:stretch/>
        </p:blipFill>
        <p:spPr>
          <a:xfrm>
            <a:off x="159120" y="1286640"/>
            <a:ext cx="2864160" cy="1973880"/>
          </a:xfrm>
          <a:prstGeom prst="rect">
            <a:avLst/>
          </a:prstGeom>
          <a:ln>
            <a:noFill/>
          </a:ln>
        </p:spPr>
      </p:pic>
      <p:pic>
        <p:nvPicPr>
          <p:cNvPr id="482" name="" descr=""/>
          <p:cNvPicPr/>
          <p:nvPr/>
        </p:nvPicPr>
        <p:blipFill>
          <a:blip r:embed="rId3"/>
          <a:stretch/>
        </p:blipFill>
        <p:spPr>
          <a:xfrm>
            <a:off x="3015720" y="1256040"/>
            <a:ext cx="2965320" cy="2043720"/>
          </a:xfrm>
          <a:prstGeom prst="rect">
            <a:avLst/>
          </a:prstGeom>
          <a:ln>
            <a:noFill/>
          </a:ln>
        </p:spPr>
      </p:pic>
      <p:pic>
        <p:nvPicPr>
          <p:cNvPr id="483" name="" descr=""/>
          <p:cNvPicPr/>
          <p:nvPr/>
        </p:nvPicPr>
        <p:blipFill>
          <a:blip r:embed="rId4"/>
          <a:stretch/>
        </p:blipFill>
        <p:spPr>
          <a:xfrm>
            <a:off x="5969880" y="1286640"/>
            <a:ext cx="2945880" cy="2030400"/>
          </a:xfrm>
          <a:prstGeom prst="rect">
            <a:avLst/>
          </a:prstGeom>
          <a:ln>
            <a:noFill/>
          </a:ln>
        </p:spPr>
      </p:pic>
      <p:pic>
        <p:nvPicPr>
          <p:cNvPr id="484" name="" descr=""/>
          <p:cNvPicPr/>
          <p:nvPr/>
        </p:nvPicPr>
        <p:blipFill>
          <a:blip r:embed="rId5"/>
          <a:stretch/>
        </p:blipFill>
        <p:spPr>
          <a:xfrm>
            <a:off x="1760040" y="3235320"/>
            <a:ext cx="2885760" cy="1988640"/>
          </a:xfrm>
          <a:prstGeom prst="rect">
            <a:avLst/>
          </a:prstGeom>
          <a:ln>
            <a:noFill/>
          </a:ln>
        </p:spPr>
      </p:pic>
      <p:pic>
        <p:nvPicPr>
          <p:cNvPr id="485" name="" descr=""/>
          <p:cNvPicPr/>
          <p:nvPr/>
        </p:nvPicPr>
        <p:blipFill>
          <a:blip r:embed="rId6"/>
          <a:stretch/>
        </p:blipFill>
        <p:spPr>
          <a:xfrm>
            <a:off x="4742280" y="3228120"/>
            <a:ext cx="2865960" cy="197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Inverse slope parameter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</a:t>
            </a:r>
            <a:r>
              <a:rPr b="0" i="1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0</a:t>
            </a:r>
            <a:r>
              <a:rPr b="0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of π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mesons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9F1B2AE-F09E-4C9A-8CF9-A9EAB01B1494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29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93" name="CustomShape 8"/>
          <p:cNvSpPr/>
          <p:nvPr/>
        </p:nvSpPr>
        <p:spPr>
          <a:xfrm>
            <a:off x="326880" y="5616000"/>
            <a:ext cx="8592120" cy="86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17b.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dependences of the inverse slope parameter T0 of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invariant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spectra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Al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Pb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minimum bias interactions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symbols). Predictions of the DCM-SMM, UrQMD and PHSD models are shown as </a:t>
            </a:r>
            <a:r>
              <a:rPr b="0" lang="en-US" sz="1600" spc="-1" strike="noStrike">
                <a:solidFill>
                  <a:srgbClr val="e16173"/>
                </a:solidFill>
                <a:latin typeface="Times New Roman"/>
                <a:ea typeface="DejaVu Sans"/>
              </a:rPr>
              <a:t>rose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, </a:t>
            </a:r>
            <a:r>
              <a:rPr b="0" lang="en-US" sz="16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green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lang="en-US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magenta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lines.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494" name="Рисунок 18_12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495" name="" descr=""/>
          <p:cNvPicPr/>
          <p:nvPr/>
        </p:nvPicPr>
        <p:blipFill>
          <a:blip r:embed="rId2"/>
          <a:stretch/>
        </p:blipFill>
        <p:spPr>
          <a:xfrm>
            <a:off x="1245240" y="896040"/>
            <a:ext cx="3324960" cy="2282400"/>
          </a:xfrm>
          <a:prstGeom prst="rect">
            <a:avLst/>
          </a:prstGeom>
          <a:ln>
            <a:noFill/>
          </a:ln>
        </p:spPr>
      </p:pic>
      <p:pic>
        <p:nvPicPr>
          <p:cNvPr id="496" name="" descr=""/>
          <p:cNvPicPr/>
          <p:nvPr/>
        </p:nvPicPr>
        <p:blipFill>
          <a:blip r:embed="rId3"/>
          <a:stretch/>
        </p:blipFill>
        <p:spPr>
          <a:xfrm>
            <a:off x="4498920" y="896040"/>
            <a:ext cx="3363120" cy="2308680"/>
          </a:xfrm>
          <a:prstGeom prst="rect">
            <a:avLst/>
          </a:prstGeom>
          <a:ln>
            <a:noFill/>
          </a:ln>
        </p:spPr>
      </p:pic>
      <p:pic>
        <p:nvPicPr>
          <p:cNvPr id="497" name="" descr=""/>
          <p:cNvPicPr/>
          <p:nvPr/>
        </p:nvPicPr>
        <p:blipFill>
          <a:blip r:embed="rId4"/>
          <a:stretch/>
        </p:blipFill>
        <p:spPr>
          <a:xfrm>
            <a:off x="1245240" y="3150720"/>
            <a:ext cx="3324960" cy="2282400"/>
          </a:xfrm>
          <a:prstGeom prst="rect">
            <a:avLst/>
          </a:prstGeom>
          <a:ln>
            <a:noFill/>
          </a:ln>
        </p:spPr>
      </p:pic>
      <p:pic>
        <p:nvPicPr>
          <p:cNvPr id="498" name="" descr=""/>
          <p:cNvPicPr/>
          <p:nvPr/>
        </p:nvPicPr>
        <p:blipFill>
          <a:blip r:embed="rId5"/>
          <a:stretch/>
        </p:blipFill>
        <p:spPr>
          <a:xfrm>
            <a:off x="4522320" y="3152520"/>
            <a:ext cx="3339720" cy="224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28760" y="1571760"/>
            <a:ext cx="539424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Outline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BM@N set-up in carbon run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9C0FF89-00D5-4808-BEAA-6F51081D73CB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7" name="CustomShape 8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38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sp>
        <p:nvSpPr>
          <p:cNvPr id="139" name="CustomShape 9"/>
          <p:cNvSpPr/>
          <p:nvPr/>
        </p:nvSpPr>
        <p:spPr>
          <a:xfrm>
            <a:off x="5782320" y="3643200"/>
            <a:ext cx="27810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Central tracker in argon run.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3929040" y="5536800"/>
            <a:ext cx="506628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Schematic view of the beam counters, barrel detector, forward silicon detector and target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59480" y="1197720"/>
            <a:ext cx="4489920" cy="210564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5403600" y="1072080"/>
            <a:ext cx="3024720" cy="248904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255960" y="4349880"/>
            <a:ext cx="4338000" cy="108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Systematic uncertainties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02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5D57AC7-DE6A-47B3-A0A9-92797C7506C1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30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504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05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06" name="CustomShape 8"/>
          <p:cNvSpPr/>
          <p:nvPr/>
        </p:nvSpPr>
        <p:spPr>
          <a:xfrm>
            <a:off x="285840" y="3042000"/>
            <a:ext cx="8398080" cy="3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10.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Total systematic uncertainty of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yields measured argon-nucleus interactions.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07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508" name="Table 9"/>
          <p:cNvGraphicFramePr/>
          <p:nvPr/>
        </p:nvGraphicFramePr>
        <p:xfrm>
          <a:off x="214200" y="3470040"/>
          <a:ext cx="8745480" cy="1803960"/>
        </p:xfrm>
        <a:graphic>
          <a:graphicData uri="http://schemas.openxmlformats.org/drawingml/2006/table">
            <a:tbl>
              <a:tblPr/>
              <a:tblGrid>
                <a:gridCol w="1164240"/>
                <a:gridCol w="641520"/>
                <a:gridCol w="641520"/>
                <a:gridCol w="641520"/>
                <a:gridCol w="644760"/>
                <a:gridCol w="638280"/>
                <a:gridCol w="1140120"/>
                <a:gridCol w="646560"/>
                <a:gridCol w="646560"/>
                <a:gridCol w="646560"/>
                <a:gridCol w="646560"/>
                <a:gridCol w="647640"/>
              </a:tblGrid>
              <a:tr h="410040">
                <a:tc rowSpan="2">
                  <a:txBody>
                    <a:bodyPr lIns="68400" rIns="6840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Target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Systematics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gridSpan="5"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68400" rIns="6840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Target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Systematics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gridSpan="5"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51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sys%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715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Sys1-Sys3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Sys1-Sys3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15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Norm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Norm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8.4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09" name="CustomShape 10"/>
          <p:cNvSpPr/>
          <p:nvPr/>
        </p:nvSpPr>
        <p:spPr>
          <a:xfrm>
            <a:off x="285840" y="833400"/>
            <a:ext cx="8398080" cy="208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systematic uncertainty of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yields in every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bin is calculated as a quadratic sum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of uncertainties coming from the following sources: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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Sys1: Systematic uncertainty of the trigger efficiency evaluated as a function of the number of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tracks from the primary vertex and the primary vertex position.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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Sys2: Systematic uncertainties of the reconstruction efficiency due to the remaining difference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in the X/Y primary vertex distribution in the simulation relative to the experimental data.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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Sys3: Systematic uncertainties of the background subtraction under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signals in the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mass squared spectra of identified particles.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10" name="CustomShape 11"/>
          <p:cNvSpPr/>
          <p:nvPr/>
        </p:nvSpPr>
        <p:spPr>
          <a:xfrm>
            <a:off x="285840" y="5498640"/>
            <a:ext cx="8398080" cy="82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 normalization uncertainty calculated as a quadratic sum of uncertainties of the trigger efficiency, luminosity and inelastic nucleus-nucleus cross section. The normalization uncertainty is valid for the whole measured kinematical range.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The π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yields (BM@N)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5FAD957-4CFA-46EC-B3D1-DC0AF1F73259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31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51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17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285840" y="1975680"/>
            <a:ext cx="7423920" cy="81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12a.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Extrapolation factors to the full kinematic range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yields for 3.2 AGeV argon-nucleus data in the measured and full kinematical ranges. The first errors given are statistical, the second errors are systematic.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19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520" name="Table 9"/>
          <p:cNvGraphicFramePr/>
          <p:nvPr/>
        </p:nvGraphicFramePr>
        <p:xfrm>
          <a:off x="285840" y="2840760"/>
          <a:ext cx="8560800" cy="2458080"/>
        </p:xfrm>
        <a:graphic>
          <a:graphicData uri="http://schemas.openxmlformats.org/drawingml/2006/table">
            <a:tbl>
              <a:tblPr/>
              <a:tblGrid>
                <a:gridCol w="1927440"/>
                <a:gridCol w="1326600"/>
                <a:gridCol w="1326600"/>
                <a:gridCol w="1326600"/>
                <a:gridCol w="1326600"/>
                <a:gridCol w="1327320"/>
              </a:tblGrid>
              <a:tr h="37152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3.2 AGeV, π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66528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DCM-SMM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extrap. factor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3.43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3.86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4.51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4.98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5.64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77040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Yield in 0.1&lt;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b="0" i="1" lang="en-US" sz="16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&lt;0.6 GeV/c,  1.5&lt;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b="0" i="1" lang="en-US" sz="16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lab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&lt;3.2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0.275±0.006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±0.027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1.00±0.01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±0.07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1.14±0.01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1.28±0.01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±0.09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1.25±0.01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±0.085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5124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Yield in the full kin. range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0.943±0.019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±0.092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3.86±0.04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±0.27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5.15±0.05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±0.35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6.35±0.05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±0.44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7.03±0.07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±0.48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The K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yields (BM@N)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605D693-0EE0-4950-815A-7026858BFB1D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32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27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28" name="CustomShape 8"/>
          <p:cNvSpPr/>
          <p:nvPr/>
        </p:nvSpPr>
        <p:spPr>
          <a:xfrm>
            <a:off x="285840" y="943200"/>
            <a:ext cx="8580960" cy="869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12b.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Extrapolation factors to the full kinematic range,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yields and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to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yield ratios for 3.2 AGeV data in the measured and full kinematical ranges. The first errors given are statistical, the second errors are systematic. Also the inverse slope parameters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of the invariant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spectra are given.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29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graphicFrame>
        <p:nvGraphicFramePr>
          <p:cNvPr id="530" name="Table 9"/>
          <p:cNvGraphicFramePr/>
          <p:nvPr/>
        </p:nvGraphicFramePr>
        <p:xfrm>
          <a:off x="285840" y="1832760"/>
          <a:ext cx="8560080" cy="4229280"/>
        </p:xfrm>
        <a:graphic>
          <a:graphicData uri="http://schemas.openxmlformats.org/drawingml/2006/table">
            <a:tbl>
              <a:tblPr/>
              <a:tblGrid>
                <a:gridCol w="1885320"/>
                <a:gridCol w="1334880"/>
                <a:gridCol w="1334880"/>
                <a:gridCol w="1334880"/>
                <a:gridCol w="1334880"/>
                <a:gridCol w="1335600"/>
              </a:tblGrid>
              <a:tr h="37152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3.2 AGeV, K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45288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DCM-SMM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extrap. factor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2.33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2.51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2.84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3.21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Arial"/>
                        </a:rPr>
                        <a:t>3.67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85284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Yield in 0.1&lt;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b="0" i="1" lang="en-US" sz="16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&lt;0.5 GeV/c,  1.0&lt;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b="0" i="1" lang="en-US" sz="1600" spc="-1" strike="noStrike" baseline="-25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lab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&lt;2.0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0.0094±0.0018±0.0035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0.0390±0.0028±0.0061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0.0417±0.0021±0.0066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0.0560±0.0022±0.0075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0.0510±0.0022±0.0092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59868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Yield in the full kin. range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0.0219±0.0042±0.0081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0.0980±0.0070±0.015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0.1190±0.0060±0.019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0.180±0.007</a:t>
                      </a:r>
                      <a:endParaRPr b="0" lang="en-US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±0.024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0.188±0.008</a:t>
                      </a:r>
                      <a:endParaRPr b="0" lang="en-US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±0.034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5124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ratio in the measured range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0.0343±0.0066±0.0125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0.0390±0.0028±0.0055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0.0366±0.0019±0.0053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0.0439±0.0018±0.0051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0.0411±0.0018±0.0068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5124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ratio in the full kin. range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0.0233±0.0045±0.0085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0.0253±0.0018±0.0035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0.0230±0.0012±0.0033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0.0283±0.0012±0.033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0.0268±0.0012±0.0044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51240"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K+ 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inverse slope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T, 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MeV measured range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73±14±13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80±7±5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81±5±5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81±5±4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7320" rIns="673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5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78±5±4</a:t>
                      </a:r>
                      <a:endParaRPr b="0" lang="en-US" sz="1500" spc="-1" strike="noStrike">
                        <a:latin typeface="Arial"/>
                      </a:endParaRPr>
                    </a:p>
                  </a:txBody>
                  <a:tcPr marL="67320" marR="67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The </a:t>
            </a:r>
            <a:r>
              <a:rPr b="0" i="1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2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i="1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and </a:t>
            </a:r>
            <a:r>
              <a:rPr b="0" i="1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2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2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yields and inverse slopes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34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CFFCDAB-8C54-492A-9892-BAF656F29AF1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33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53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37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graphicFrame>
        <p:nvGraphicFramePr>
          <p:cNvPr id="538" name="Table 8"/>
          <p:cNvGraphicFramePr/>
          <p:nvPr/>
        </p:nvGraphicFramePr>
        <p:xfrm>
          <a:off x="214200" y="2469240"/>
          <a:ext cx="8714880" cy="2220480"/>
        </p:xfrm>
        <a:graphic>
          <a:graphicData uri="http://schemas.openxmlformats.org/drawingml/2006/table">
            <a:tbl>
              <a:tblPr/>
              <a:tblGrid>
                <a:gridCol w="2714400"/>
                <a:gridCol w="2184120"/>
                <a:gridCol w="1694880"/>
                <a:gridCol w="2121840"/>
              </a:tblGrid>
              <a:tr h="64764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Interacting nucleus /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Beam kinetic energy /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Experiment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yields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yield ratio, ·10</a:t>
                      </a:r>
                      <a:r>
                        <a:rPr b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b="1" i="1" lang="en-US" sz="1600" spc="-1" strike="noStrike" baseline="-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eff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at 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y*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=  0, MeV, 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1" i="1" lang="en-US" sz="1600" spc="-1" strike="noStrike" baseline="3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5136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Ar+KCl, 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1.76 AGeV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HADES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3.9±0.1±0.1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(2.8±0.2)∙10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82.4±0.1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+9.1</a:t>
                      </a:r>
                      <a:r>
                        <a:rPr b="0" lang="en-US" sz="1600" spc="-1" strike="noStrike" baseline="-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−4.6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89±1±2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10920"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Ni+Ni,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1.93 AGeV, FOPI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3.6∙10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-2 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A</a:t>
                      </a:r>
                      <a:r>
                        <a:rPr b="0" lang="en-US" sz="1600" spc="-1" strike="noStrike" baseline="-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part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= 46.5)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8.25∙10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A</a:t>
                      </a:r>
                      <a:r>
                        <a:rPr b="0" lang="en-US" sz="1600" spc="-1" strike="noStrike" baseline="-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part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75)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(7.59±0.49)∙10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-3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(A</a:t>
                      </a:r>
                      <a:r>
                        <a:rPr b="0" lang="en-US" sz="1600" spc="-1" strike="noStrike" baseline="-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part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46.5)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110.9±1.0 (A</a:t>
                      </a:r>
                      <a:r>
                        <a:rPr b="0" lang="en-US" sz="1600" spc="-1" strike="noStrike" baseline="-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part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= 75)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1092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Ni+Ni,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1.93 AGeV, KaoS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3∙10</a:t>
                      </a:r>
                      <a:r>
                        <a:rPr b="0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97±7 (non-central) 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107±10 (central)(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9" name="CustomShape 9"/>
          <p:cNvSpPr/>
          <p:nvPr/>
        </p:nvSpPr>
        <p:spPr>
          <a:xfrm>
            <a:off x="214200" y="1825200"/>
            <a:ext cx="8352360" cy="625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13.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Yields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,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production and effective inverse slopes of invariant m</a:t>
            </a:r>
            <a:r>
              <a:rPr b="0" lang="en-US" sz="16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spectra measured in interactions of light and medium nucleus.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40" name="Рисунок 18_5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28760" y="1571760"/>
            <a:ext cx="644364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Outline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43" name="CustomShape 3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4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E89965-0A47-4327-8C23-6D4B10214CDB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545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46" name="CustomShape 6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7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Summary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48" name="CustomShape 8"/>
          <p:cNvSpPr/>
          <p:nvPr/>
        </p:nvSpPr>
        <p:spPr>
          <a:xfrm>
            <a:off x="1800000" y="4680000"/>
            <a:ext cx="5754240" cy="143424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9"/>
          <p:cNvSpPr/>
          <p:nvPr/>
        </p:nvSpPr>
        <p:spPr>
          <a:xfrm>
            <a:off x="1890000" y="4770000"/>
            <a:ext cx="5574240" cy="125424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Thank you for attention!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50" name="CustomShape 10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51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sp>
        <p:nvSpPr>
          <p:cNvPr id="552" name="CustomShape 11"/>
          <p:cNvSpPr/>
          <p:nvPr/>
        </p:nvSpPr>
        <p:spPr>
          <a:xfrm>
            <a:off x="1143000" y="961200"/>
            <a:ext cx="7281000" cy="382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144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Production of 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mesons in interactions of the 3.2A GeV kinetic energy argon beam with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C, Al, Cu, Sn, Pb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targets was studied with the BM@N detector at the Nuclotron.</a:t>
            </a:r>
            <a:endParaRPr b="0" lang="en-US" sz="2000" spc="-1" strike="noStrike">
              <a:latin typeface="Arial"/>
            </a:endParaRPr>
          </a:p>
          <a:p>
            <a:pPr marL="457200" indent="-45144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The analysis procedure has been presented and described.</a:t>
            </a:r>
            <a:endParaRPr b="0" lang="en-US" sz="2000" spc="-1" strike="noStrike">
              <a:latin typeface="Arial"/>
            </a:endParaRPr>
          </a:p>
          <a:p>
            <a:pPr marL="457200" indent="-45144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Results on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20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meson yields and inverse slope parameters have been obtained and compared with model predictions and data available.</a:t>
            </a:r>
            <a:endParaRPr b="0" lang="en-US" sz="2000" spc="-1" strike="noStrike">
              <a:latin typeface="Arial"/>
            </a:endParaRPr>
          </a:p>
          <a:p>
            <a:pPr marL="457200" indent="-45144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Draft article released 21.08.2022. Waiting for comments. </a:t>
            </a:r>
            <a:r>
              <a:rPr b="0" lang="en-US" sz="2000" spc="-1" strike="noStrike">
                <a:solidFill>
                  <a:srgbClr val="ff8000"/>
                </a:solidFill>
                <a:latin typeface="Times New Roman"/>
                <a:ea typeface="DejaVu Sans"/>
              </a:rPr>
              <a:t>Deadline 30 September 23:59.</a:t>
            </a:r>
            <a:endParaRPr b="0" lang="en-US" sz="2000" spc="-1" strike="noStrike">
              <a:latin typeface="Arial"/>
            </a:endParaRPr>
          </a:p>
          <a:p>
            <a:pPr marL="457200" indent="-45144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Request for publication.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0" y="288000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2"/>
          <p:cNvSpPr/>
          <p:nvPr/>
        </p:nvSpPr>
        <p:spPr>
          <a:xfrm>
            <a:off x="100440" y="295200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Backup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4FC0B78-7B37-4ADE-A7F8-5C9AC49C8470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557" name="Рисунок 17" descr=""/>
          <p:cNvPicPr/>
          <p:nvPr/>
        </p:nvPicPr>
        <p:blipFill>
          <a:blip r:embed="rId1"/>
          <a:stretch/>
        </p:blipFill>
        <p:spPr>
          <a:xfrm>
            <a:off x="7776000" y="295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558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Efficiency distributions in Si/GEMs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61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DAEAEBC-6B48-4ABA-ACDA-F17EBB6F61FD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563" name="Рисунок 17_1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564" name="CustomShape 5"/>
          <p:cNvSpPr/>
          <p:nvPr/>
        </p:nvSpPr>
        <p:spPr>
          <a:xfrm>
            <a:off x="714240" y="4820040"/>
            <a:ext cx="7923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4.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2-dimentional efficiency distributions in Si and GEM stations measured with experimental tracks and implemented into Monte Carlo simulation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5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566" name="" descr=""/>
          <p:cNvPicPr/>
          <p:nvPr/>
        </p:nvPicPr>
        <p:blipFill>
          <a:blip r:embed="rId2"/>
          <a:stretch/>
        </p:blipFill>
        <p:spPr>
          <a:xfrm>
            <a:off x="32040" y="1737360"/>
            <a:ext cx="4356360" cy="2656080"/>
          </a:xfrm>
          <a:prstGeom prst="rect">
            <a:avLst/>
          </a:prstGeom>
          <a:ln>
            <a:noFill/>
          </a:ln>
        </p:spPr>
      </p:pic>
      <p:pic>
        <p:nvPicPr>
          <p:cNvPr id="567" name="" descr=""/>
          <p:cNvPicPr/>
          <p:nvPr/>
        </p:nvPicPr>
        <p:blipFill>
          <a:blip r:embed="rId3"/>
          <a:stretch/>
        </p:blipFill>
        <p:spPr>
          <a:xfrm>
            <a:off x="4464000" y="1730160"/>
            <a:ext cx="4449600" cy="2663280"/>
          </a:xfrm>
          <a:prstGeom prst="rect">
            <a:avLst/>
          </a:prstGeom>
          <a:ln>
            <a:noFill/>
          </a:ln>
        </p:spPr>
      </p:pic>
      <p:sp>
        <p:nvSpPr>
          <p:cNvPr id="568" name="CustomShape 7"/>
          <p:cNvSpPr/>
          <p:nvPr/>
        </p:nvSpPr>
        <p:spPr>
          <a:xfrm>
            <a:off x="3522240" y="4064040"/>
            <a:ext cx="745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x,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9" name="CustomShape 8"/>
          <p:cNvSpPr/>
          <p:nvPr/>
        </p:nvSpPr>
        <p:spPr>
          <a:xfrm>
            <a:off x="7986240" y="4064040"/>
            <a:ext cx="745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x,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0" name="CustomShape 9"/>
          <p:cNvSpPr/>
          <p:nvPr/>
        </p:nvSpPr>
        <p:spPr>
          <a:xfrm rot="16234200">
            <a:off x="-109800" y="1912680"/>
            <a:ext cx="792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y,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1" name="CustomShape 10"/>
          <p:cNvSpPr/>
          <p:nvPr/>
        </p:nvSpPr>
        <p:spPr>
          <a:xfrm rot="16234200">
            <a:off x="4278240" y="1913040"/>
            <a:ext cx="7927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y, cm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2" name="CustomShape 11"/>
          <p:cNvSpPr/>
          <p:nvPr/>
        </p:nvSpPr>
        <p:spPr>
          <a:xfrm>
            <a:off x="1938240" y="1256040"/>
            <a:ext cx="1232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Si-2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3" name="CustomShape 12"/>
          <p:cNvSpPr/>
          <p:nvPr/>
        </p:nvSpPr>
        <p:spPr>
          <a:xfrm>
            <a:off x="6330240" y="1256040"/>
            <a:ext cx="1232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GEM-3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Residual distributions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GEM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76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C04372A-1B37-4357-A1E0-3FE80A81AD9F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578" name="Рисунок 17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579" name="CustomShape 5"/>
          <p:cNvSpPr/>
          <p:nvPr/>
        </p:nvSpPr>
        <p:spPr>
          <a:xfrm>
            <a:off x="357120" y="2842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5a.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Residual distributions of hits in X projection with respect to reconstructed tracks in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GEM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detectors: experimental data (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histograms), simulated tracks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histograms).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0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581" name="" descr=""/>
          <p:cNvPicPr/>
          <p:nvPr/>
        </p:nvPicPr>
        <p:blipFill>
          <a:blip r:embed="rId2"/>
          <a:stretch/>
        </p:blipFill>
        <p:spPr>
          <a:xfrm>
            <a:off x="1371600" y="938160"/>
            <a:ext cx="3105360" cy="1892880"/>
          </a:xfrm>
          <a:prstGeom prst="rect">
            <a:avLst/>
          </a:prstGeom>
          <a:ln>
            <a:noFill/>
          </a:ln>
        </p:spPr>
      </p:pic>
      <p:pic>
        <p:nvPicPr>
          <p:cNvPr id="582" name="" descr=""/>
          <p:cNvPicPr/>
          <p:nvPr/>
        </p:nvPicPr>
        <p:blipFill>
          <a:blip r:embed="rId3"/>
          <a:stretch/>
        </p:blipFill>
        <p:spPr>
          <a:xfrm>
            <a:off x="4699800" y="995400"/>
            <a:ext cx="2977560" cy="1815120"/>
          </a:xfrm>
          <a:prstGeom prst="rect">
            <a:avLst/>
          </a:prstGeom>
          <a:ln>
            <a:noFill/>
          </a:ln>
        </p:spPr>
      </p:pic>
      <p:pic>
        <p:nvPicPr>
          <p:cNvPr id="583" name="" descr=""/>
          <p:cNvPicPr/>
          <p:nvPr/>
        </p:nvPicPr>
        <p:blipFill>
          <a:blip r:embed="rId4"/>
          <a:stretch/>
        </p:blipFill>
        <p:spPr>
          <a:xfrm>
            <a:off x="1371600" y="3718440"/>
            <a:ext cx="3114000" cy="1898280"/>
          </a:xfrm>
          <a:prstGeom prst="rect">
            <a:avLst/>
          </a:prstGeom>
          <a:ln>
            <a:noFill/>
          </a:ln>
        </p:spPr>
      </p:pic>
      <p:pic>
        <p:nvPicPr>
          <p:cNvPr id="584" name="" descr=""/>
          <p:cNvPicPr/>
          <p:nvPr/>
        </p:nvPicPr>
        <p:blipFill>
          <a:blip r:embed="rId5"/>
          <a:stretch/>
        </p:blipFill>
        <p:spPr>
          <a:xfrm>
            <a:off x="4689000" y="3729600"/>
            <a:ext cx="3036600" cy="1851120"/>
          </a:xfrm>
          <a:prstGeom prst="rect">
            <a:avLst/>
          </a:prstGeom>
          <a:ln>
            <a:noFill/>
          </a:ln>
        </p:spPr>
      </p:pic>
      <p:sp>
        <p:nvSpPr>
          <p:cNvPr id="585" name="CustomShape 7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5b.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Residual distributions of hits in Y projection with respect to reconstructed tracks in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GEM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detectors: experimental data (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histograms), simulated tracks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histograms).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CSC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88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8308474-358B-4F0D-91C3-13D2B3223633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590" name="Рисунок 17_2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591" name="CustomShape 5"/>
          <p:cNvSpPr/>
          <p:nvPr/>
        </p:nvSpPr>
        <p:spPr>
          <a:xfrm>
            <a:off x="357120" y="2842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6a.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CSC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X projection with respect to reconstructed positive tracks in dependence on the particle momentum: left plot – experimental data, right plot – simulated tracks.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2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93" name="CustomShape 7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6b.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CSC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Y projection with respect to reconstructed positive tracks in dependence on the particle momentum: left plot –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94" name="" descr=""/>
          <p:cNvPicPr/>
          <p:nvPr/>
        </p:nvPicPr>
        <p:blipFill>
          <a:blip r:embed="rId2"/>
          <a:stretch/>
        </p:blipFill>
        <p:spPr>
          <a:xfrm>
            <a:off x="1109520" y="899640"/>
            <a:ext cx="3204000" cy="2006640"/>
          </a:xfrm>
          <a:prstGeom prst="rect">
            <a:avLst/>
          </a:prstGeom>
          <a:ln>
            <a:noFill/>
          </a:ln>
        </p:spPr>
      </p:pic>
      <p:pic>
        <p:nvPicPr>
          <p:cNvPr id="595" name="" descr=""/>
          <p:cNvPicPr/>
          <p:nvPr/>
        </p:nvPicPr>
        <p:blipFill>
          <a:blip r:embed="rId3"/>
          <a:stretch/>
        </p:blipFill>
        <p:spPr>
          <a:xfrm>
            <a:off x="4642200" y="890280"/>
            <a:ext cx="3230280" cy="2032200"/>
          </a:xfrm>
          <a:prstGeom prst="rect">
            <a:avLst/>
          </a:prstGeom>
          <a:ln>
            <a:noFill/>
          </a:ln>
        </p:spPr>
      </p:pic>
      <p:pic>
        <p:nvPicPr>
          <p:cNvPr id="596" name="" descr=""/>
          <p:cNvPicPr/>
          <p:nvPr/>
        </p:nvPicPr>
        <p:blipFill>
          <a:blip r:embed="rId4"/>
          <a:stretch/>
        </p:blipFill>
        <p:spPr>
          <a:xfrm>
            <a:off x="1109520" y="3747960"/>
            <a:ext cx="3184560" cy="1781280"/>
          </a:xfrm>
          <a:prstGeom prst="rect">
            <a:avLst/>
          </a:prstGeom>
          <a:ln>
            <a:noFill/>
          </a:ln>
        </p:spPr>
      </p:pic>
      <p:pic>
        <p:nvPicPr>
          <p:cNvPr id="597" name="" descr=""/>
          <p:cNvPicPr/>
          <p:nvPr/>
        </p:nvPicPr>
        <p:blipFill>
          <a:blip r:embed="rId5"/>
          <a:stretch/>
        </p:blipFill>
        <p:spPr>
          <a:xfrm>
            <a:off x="4572000" y="3726360"/>
            <a:ext cx="3288240" cy="184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CSC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26155B-8F4E-494B-BCFF-1EF1F657B05A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02" name="Рисунок 17_3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03" name="CustomShape 5"/>
          <p:cNvSpPr/>
          <p:nvPr/>
        </p:nvSpPr>
        <p:spPr>
          <a:xfrm>
            <a:off x="357120" y="2842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6c.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CSC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X projection with respect to reconstructed positive tracks in dependence on the particle momentum: left plot –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4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05" name="CustomShape 7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6d.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CSC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Y projection with respect to reconstructed positive tracks in dependence on the particle momentum: left plot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06" name="" descr=""/>
          <p:cNvPicPr/>
          <p:nvPr/>
        </p:nvPicPr>
        <p:blipFill>
          <a:blip r:embed="rId2"/>
          <a:stretch/>
        </p:blipFill>
        <p:spPr>
          <a:xfrm>
            <a:off x="1037520" y="926280"/>
            <a:ext cx="3112560" cy="1958040"/>
          </a:xfrm>
          <a:prstGeom prst="rect">
            <a:avLst/>
          </a:prstGeom>
          <a:ln>
            <a:noFill/>
          </a:ln>
        </p:spPr>
      </p:pic>
      <p:pic>
        <p:nvPicPr>
          <p:cNvPr id="607" name="" descr=""/>
          <p:cNvPicPr/>
          <p:nvPr/>
        </p:nvPicPr>
        <p:blipFill>
          <a:blip r:embed="rId3"/>
          <a:stretch/>
        </p:blipFill>
        <p:spPr>
          <a:xfrm>
            <a:off x="4565520" y="926640"/>
            <a:ext cx="3112560" cy="1958040"/>
          </a:xfrm>
          <a:prstGeom prst="rect">
            <a:avLst/>
          </a:prstGeom>
          <a:ln>
            <a:noFill/>
          </a:ln>
        </p:spPr>
      </p:pic>
      <p:pic>
        <p:nvPicPr>
          <p:cNvPr id="608" name="" descr=""/>
          <p:cNvPicPr/>
          <p:nvPr/>
        </p:nvPicPr>
        <p:blipFill>
          <a:blip r:embed="rId4"/>
          <a:stretch/>
        </p:blipFill>
        <p:spPr>
          <a:xfrm>
            <a:off x="1037520" y="3742920"/>
            <a:ext cx="3129840" cy="1759680"/>
          </a:xfrm>
          <a:prstGeom prst="rect">
            <a:avLst/>
          </a:prstGeom>
          <a:ln>
            <a:noFill/>
          </a:ln>
        </p:spPr>
      </p:pic>
      <p:pic>
        <p:nvPicPr>
          <p:cNvPr id="609" name="" descr=""/>
          <p:cNvPicPr/>
          <p:nvPr/>
        </p:nvPicPr>
        <p:blipFill>
          <a:blip r:embed="rId5"/>
          <a:stretch/>
        </p:blipFill>
        <p:spPr>
          <a:xfrm>
            <a:off x="4541760" y="3755520"/>
            <a:ext cx="3172680" cy="178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Event selection criteria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32D3EAF-1EC8-46A6-B944-C029A15410C8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4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1" name="CustomShape 8"/>
          <p:cNvSpPr/>
          <p:nvPr/>
        </p:nvSpPr>
        <p:spPr>
          <a:xfrm>
            <a:off x="394200" y="1131840"/>
            <a:ext cx="8376480" cy="153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096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Beam halo, pile-up suppression within the readout time window, number of signals in the start detector: BC1=1, number of signals in the beam counter: BC2=1, number of signals in the veto counter around the beam: Veto=0;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Trigger condition in the multiplicity and barrel detectors: number of signals FD≥n, n∈[2;4], BD≥m, m∈[2;4] and combinations of FD and BD triggers (run dependent).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152" name="Table 9"/>
          <p:cNvGraphicFramePr/>
          <p:nvPr/>
        </p:nvGraphicFramePr>
        <p:xfrm>
          <a:off x="642960" y="3707280"/>
          <a:ext cx="7857360" cy="2675880"/>
        </p:xfrm>
        <a:graphic>
          <a:graphicData uri="http://schemas.openxmlformats.org/drawingml/2006/table">
            <a:tbl>
              <a:tblPr/>
              <a:tblGrid>
                <a:gridCol w="2077920"/>
                <a:gridCol w="1548720"/>
                <a:gridCol w="1813320"/>
                <a:gridCol w="2417760"/>
              </a:tblGrid>
              <a:tr h="64044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Interactions (target thickness)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Number of triggers  / 10</a:t>
                      </a:r>
                      <a:r>
                        <a:rPr b="1" lang="en-US" sz="1800" spc="-1" strike="noStrike" baseline="30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Integrated beam flux  / 10</a:t>
                      </a:r>
                      <a:r>
                        <a:rPr b="1" lang="en-US" sz="1800" spc="-1" strike="noStrike" baseline="30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Integrated luminosity  / 10</a:t>
                      </a:r>
                      <a:r>
                        <a:rPr b="1" lang="en-US" sz="1800" spc="-1" strike="noStrike" baseline="30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cm</a:t>
                      </a:r>
                      <a:r>
                        <a:rPr b="1" lang="en-US" sz="1800" spc="-1" strike="noStrike" baseline="30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4071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Ar+C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(2mm)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11.7 (11.3)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10.9 (8.7)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2.06 (1.97)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4071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Ar+Al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(3.33mm)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30.6 (29.2)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15.4 (10.2)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2.30 (2.05)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4071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Ar+Cu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(1.67mm)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30.9 (28.7)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15.9 (11.3)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1.79 (1.60)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4071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Ar+Sn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(2.57mm)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30.0 (25.9)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15.1 (9.5)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1.11 (0.91)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40716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Ar+Pb</a:t>
                      </a: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 (2.5mm)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13.7 (13.7)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7.0 (4.9)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0.50 (0.40)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3" name="CustomShape 10"/>
          <p:cNvSpPr/>
          <p:nvPr/>
        </p:nvSpPr>
        <p:spPr>
          <a:xfrm>
            <a:off x="857160" y="3031920"/>
            <a:ext cx="735228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 1.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Number of triggered events, beam fluxes and integrated luminosities collected for the argon beam of 3.2A GeV (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(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)).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4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ToF-400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3383AE1-CD1E-4224-8D1C-C30859E5FB99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14" name="Рисунок 17_4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15" name="CustomShape 5"/>
          <p:cNvSpPr/>
          <p:nvPr/>
        </p:nvSpPr>
        <p:spPr>
          <a:xfrm>
            <a:off x="357120" y="2842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7a.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X projection with respect to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positive tracks in dependence on the particle momentum: left plot – experimental data, right plot – simulated tracks.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6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17" name="CustomShape 7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7b.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Y projection with respect to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positive tracks in dependence on the particle momentum: left plot –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18" name="" descr=""/>
          <p:cNvPicPr/>
          <p:nvPr/>
        </p:nvPicPr>
        <p:blipFill>
          <a:blip r:embed="rId2"/>
          <a:stretch/>
        </p:blipFill>
        <p:spPr>
          <a:xfrm>
            <a:off x="988560" y="910440"/>
            <a:ext cx="3398760" cy="2012040"/>
          </a:xfrm>
          <a:prstGeom prst="rect">
            <a:avLst/>
          </a:prstGeom>
          <a:ln>
            <a:noFill/>
          </a:ln>
        </p:spPr>
      </p:pic>
      <p:pic>
        <p:nvPicPr>
          <p:cNvPr id="619" name="" descr=""/>
          <p:cNvPicPr/>
          <p:nvPr/>
        </p:nvPicPr>
        <p:blipFill>
          <a:blip r:embed="rId3"/>
          <a:stretch/>
        </p:blipFill>
        <p:spPr>
          <a:xfrm>
            <a:off x="4481640" y="891720"/>
            <a:ext cx="3412800" cy="2030760"/>
          </a:xfrm>
          <a:prstGeom prst="rect">
            <a:avLst/>
          </a:prstGeom>
          <a:ln>
            <a:noFill/>
          </a:ln>
        </p:spPr>
      </p:pic>
      <p:pic>
        <p:nvPicPr>
          <p:cNvPr id="620" name="" descr=""/>
          <p:cNvPicPr/>
          <p:nvPr/>
        </p:nvPicPr>
        <p:blipFill>
          <a:blip r:embed="rId4"/>
          <a:stretch/>
        </p:blipFill>
        <p:spPr>
          <a:xfrm>
            <a:off x="1005840" y="3718080"/>
            <a:ext cx="3379680" cy="1856160"/>
          </a:xfrm>
          <a:prstGeom prst="rect">
            <a:avLst/>
          </a:prstGeom>
          <a:ln>
            <a:noFill/>
          </a:ln>
        </p:spPr>
      </p:pic>
      <p:pic>
        <p:nvPicPr>
          <p:cNvPr id="621" name="" descr=""/>
          <p:cNvPicPr/>
          <p:nvPr/>
        </p:nvPicPr>
        <p:blipFill>
          <a:blip r:embed="rId5"/>
          <a:stretch/>
        </p:blipFill>
        <p:spPr>
          <a:xfrm>
            <a:off x="4450320" y="3737880"/>
            <a:ext cx="3481920" cy="185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ToF-400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24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34A4402-AF52-43ED-82AC-3C8B802808B9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26" name="Рисунок 17_5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27" name="CustomShape 5"/>
          <p:cNvSpPr/>
          <p:nvPr/>
        </p:nvSpPr>
        <p:spPr>
          <a:xfrm>
            <a:off x="357120" y="2842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7c.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X projection with respect to reconstructed positive tracks in dependence on the particle momentum: left plot –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8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29" name="CustomShape 7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7d.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Y projection with respect to reconstructed positive tracks in dependence on the particle momentum: left plot – experimental data, right plot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30" name="" descr=""/>
          <p:cNvPicPr/>
          <p:nvPr/>
        </p:nvPicPr>
        <p:blipFill>
          <a:blip r:embed="rId2"/>
          <a:stretch/>
        </p:blipFill>
        <p:spPr>
          <a:xfrm>
            <a:off x="917640" y="891720"/>
            <a:ext cx="3431880" cy="2042280"/>
          </a:xfrm>
          <a:prstGeom prst="rect">
            <a:avLst/>
          </a:prstGeom>
          <a:ln>
            <a:noFill/>
          </a:ln>
        </p:spPr>
      </p:pic>
      <p:pic>
        <p:nvPicPr>
          <p:cNvPr id="631" name="" descr=""/>
          <p:cNvPicPr/>
          <p:nvPr/>
        </p:nvPicPr>
        <p:blipFill>
          <a:blip r:embed="rId3"/>
          <a:stretch/>
        </p:blipFill>
        <p:spPr>
          <a:xfrm>
            <a:off x="4517640" y="891720"/>
            <a:ext cx="3398040" cy="2022120"/>
          </a:xfrm>
          <a:prstGeom prst="rect">
            <a:avLst/>
          </a:prstGeom>
          <a:ln>
            <a:noFill/>
          </a:ln>
        </p:spPr>
      </p:pic>
      <p:pic>
        <p:nvPicPr>
          <p:cNvPr id="632" name="" descr=""/>
          <p:cNvPicPr/>
          <p:nvPr/>
        </p:nvPicPr>
        <p:blipFill>
          <a:blip r:embed="rId4"/>
          <a:stretch/>
        </p:blipFill>
        <p:spPr>
          <a:xfrm>
            <a:off x="922320" y="3766320"/>
            <a:ext cx="3407760" cy="1831680"/>
          </a:xfrm>
          <a:prstGeom prst="rect">
            <a:avLst/>
          </a:prstGeom>
          <a:ln>
            <a:noFill/>
          </a:ln>
        </p:spPr>
      </p:pic>
      <p:pic>
        <p:nvPicPr>
          <p:cNvPr id="633" name="" descr=""/>
          <p:cNvPicPr/>
          <p:nvPr/>
        </p:nvPicPr>
        <p:blipFill>
          <a:blip r:embed="rId5"/>
          <a:stretch/>
        </p:blipFill>
        <p:spPr>
          <a:xfrm>
            <a:off x="4522320" y="3766320"/>
            <a:ext cx="3429360" cy="181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DCH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8C1B2A7-91BA-4205-8E8F-91EB9B78C5D3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38" name="Рисунок 17_6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39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40" name="CustomShape 6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8a.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DCH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X and 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projections with respect to reconstructed positive tracks in dependence on the particle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momentum: upper plots experimental data, lower plots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41" name="" descr=""/>
          <p:cNvPicPr/>
          <p:nvPr/>
        </p:nvPicPr>
        <p:blipFill>
          <a:blip r:embed="rId2"/>
          <a:stretch/>
        </p:blipFill>
        <p:spPr>
          <a:xfrm>
            <a:off x="481680" y="1012680"/>
            <a:ext cx="4306320" cy="2265120"/>
          </a:xfrm>
          <a:prstGeom prst="rect">
            <a:avLst/>
          </a:prstGeom>
          <a:ln>
            <a:noFill/>
          </a:ln>
        </p:spPr>
      </p:pic>
      <p:pic>
        <p:nvPicPr>
          <p:cNvPr id="642" name="" descr=""/>
          <p:cNvPicPr/>
          <p:nvPr/>
        </p:nvPicPr>
        <p:blipFill>
          <a:blip r:embed="rId3"/>
          <a:stretch/>
        </p:blipFill>
        <p:spPr>
          <a:xfrm>
            <a:off x="4425840" y="1012680"/>
            <a:ext cx="4325760" cy="2275560"/>
          </a:xfrm>
          <a:prstGeom prst="rect">
            <a:avLst/>
          </a:prstGeom>
          <a:ln>
            <a:noFill/>
          </a:ln>
        </p:spPr>
      </p:pic>
      <p:pic>
        <p:nvPicPr>
          <p:cNvPr id="643" name="" descr=""/>
          <p:cNvPicPr/>
          <p:nvPr/>
        </p:nvPicPr>
        <p:blipFill>
          <a:blip r:embed="rId4"/>
          <a:stretch/>
        </p:blipFill>
        <p:spPr>
          <a:xfrm>
            <a:off x="461160" y="3234240"/>
            <a:ext cx="4314600" cy="2268360"/>
          </a:xfrm>
          <a:prstGeom prst="rect">
            <a:avLst/>
          </a:prstGeom>
          <a:ln>
            <a:noFill/>
          </a:ln>
        </p:spPr>
      </p:pic>
      <p:pic>
        <p:nvPicPr>
          <p:cNvPr id="644" name="" descr=""/>
          <p:cNvPicPr/>
          <p:nvPr/>
        </p:nvPicPr>
        <p:blipFill>
          <a:blip r:embed="rId5"/>
          <a:stretch/>
        </p:blipFill>
        <p:spPr>
          <a:xfrm>
            <a:off x="4446720" y="3200400"/>
            <a:ext cx="4441320" cy="233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DCH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A76E8F9-2122-4859-8A14-FFE6B8265B12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49" name="Рисунок 17_7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50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51" name="CustomShape 6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8b.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data and simulation: 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DCH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X and 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projections with respect to reconstructed positive tracks in dependence on the particle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momentum: upper plots experimental data, lower plots –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52" name="" descr=""/>
          <p:cNvPicPr/>
          <p:nvPr/>
        </p:nvPicPr>
        <p:blipFill>
          <a:blip r:embed="rId2"/>
          <a:stretch/>
        </p:blipFill>
        <p:spPr>
          <a:xfrm>
            <a:off x="517680" y="976680"/>
            <a:ext cx="4047120" cy="2128680"/>
          </a:xfrm>
          <a:prstGeom prst="rect">
            <a:avLst/>
          </a:prstGeom>
          <a:ln>
            <a:noFill/>
          </a:ln>
        </p:spPr>
      </p:pic>
      <p:pic>
        <p:nvPicPr>
          <p:cNvPr id="653" name="" descr=""/>
          <p:cNvPicPr/>
          <p:nvPr/>
        </p:nvPicPr>
        <p:blipFill>
          <a:blip r:embed="rId3"/>
          <a:stretch/>
        </p:blipFill>
        <p:spPr>
          <a:xfrm>
            <a:off x="4483440" y="957960"/>
            <a:ext cx="4202640" cy="2210760"/>
          </a:xfrm>
          <a:prstGeom prst="rect">
            <a:avLst/>
          </a:prstGeom>
          <a:ln>
            <a:noFill/>
          </a:ln>
        </p:spPr>
      </p:pic>
      <p:pic>
        <p:nvPicPr>
          <p:cNvPr id="654" name="" descr=""/>
          <p:cNvPicPr/>
          <p:nvPr/>
        </p:nvPicPr>
        <p:blipFill>
          <a:blip r:embed="rId4"/>
          <a:stretch/>
        </p:blipFill>
        <p:spPr>
          <a:xfrm>
            <a:off x="481680" y="3085200"/>
            <a:ext cx="4086720" cy="2149560"/>
          </a:xfrm>
          <a:prstGeom prst="rect">
            <a:avLst/>
          </a:prstGeom>
          <a:ln>
            <a:noFill/>
          </a:ln>
        </p:spPr>
      </p:pic>
      <p:pic>
        <p:nvPicPr>
          <p:cNvPr id="655" name="" descr=""/>
          <p:cNvPicPr/>
          <p:nvPr/>
        </p:nvPicPr>
        <p:blipFill>
          <a:blip r:embed="rId5"/>
          <a:stretch/>
        </p:blipFill>
        <p:spPr>
          <a:xfrm>
            <a:off x="4480560" y="3053160"/>
            <a:ext cx="4202640" cy="221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ToF-700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7E554E5-F3E2-473D-A7DD-D075EDC3CDD1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60" name="Рисунок 17_8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61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62" name="CustomShape 6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9a.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Mean values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X and Y projections with respect to reconstructed positive tracks in dependence on the particle momentum: upper plots 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experimental data, lower plots -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63" name="" descr=""/>
          <p:cNvPicPr/>
          <p:nvPr/>
        </p:nvPicPr>
        <p:blipFill>
          <a:blip r:embed="rId2"/>
          <a:stretch/>
        </p:blipFill>
        <p:spPr>
          <a:xfrm>
            <a:off x="625680" y="976680"/>
            <a:ext cx="4123440" cy="2169000"/>
          </a:xfrm>
          <a:prstGeom prst="rect">
            <a:avLst/>
          </a:prstGeom>
          <a:ln>
            <a:noFill/>
          </a:ln>
        </p:spPr>
      </p:pic>
      <p:pic>
        <p:nvPicPr>
          <p:cNvPr id="664" name="" descr=""/>
          <p:cNvPicPr/>
          <p:nvPr/>
        </p:nvPicPr>
        <p:blipFill>
          <a:blip r:embed="rId3"/>
          <a:stretch/>
        </p:blipFill>
        <p:spPr>
          <a:xfrm>
            <a:off x="4536000" y="968400"/>
            <a:ext cx="4131360" cy="2172960"/>
          </a:xfrm>
          <a:prstGeom prst="rect">
            <a:avLst/>
          </a:prstGeom>
          <a:ln>
            <a:noFill/>
          </a:ln>
        </p:spPr>
      </p:pic>
      <p:pic>
        <p:nvPicPr>
          <p:cNvPr id="665" name="" descr=""/>
          <p:cNvPicPr/>
          <p:nvPr/>
        </p:nvPicPr>
        <p:blipFill>
          <a:blip r:embed="rId4"/>
          <a:stretch/>
        </p:blipFill>
        <p:spPr>
          <a:xfrm>
            <a:off x="625680" y="3127680"/>
            <a:ext cx="4125600" cy="2170080"/>
          </a:xfrm>
          <a:prstGeom prst="rect">
            <a:avLst/>
          </a:prstGeom>
          <a:ln>
            <a:noFill/>
          </a:ln>
        </p:spPr>
      </p:pic>
      <p:pic>
        <p:nvPicPr>
          <p:cNvPr id="666" name="" descr=""/>
          <p:cNvPicPr/>
          <p:nvPr/>
        </p:nvPicPr>
        <p:blipFill>
          <a:blip r:embed="rId5"/>
          <a:stretch/>
        </p:blipFill>
        <p:spPr>
          <a:xfrm>
            <a:off x="4519440" y="3113280"/>
            <a:ext cx="4196520" cy="220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ToF-700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hits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69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98F8A38-CC86-47D3-A253-9615EB1DA5DB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34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71" name="Рисунок 17_9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72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73" name="CustomShape 6"/>
          <p:cNvSpPr/>
          <p:nvPr/>
        </p:nvSpPr>
        <p:spPr>
          <a:xfrm>
            <a:off x="357120" y="5506200"/>
            <a:ext cx="8566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9b.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Sigma of residuals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hits in the X and Y projections with respect to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reconstructed positive tracks in dependence on the particle momentum: upper plots 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experimental data, lower plots - simulated tracks.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74" name="" descr=""/>
          <p:cNvPicPr/>
          <p:nvPr/>
        </p:nvPicPr>
        <p:blipFill>
          <a:blip r:embed="rId2"/>
          <a:stretch/>
        </p:blipFill>
        <p:spPr>
          <a:xfrm>
            <a:off x="337680" y="904680"/>
            <a:ext cx="4489200" cy="2361600"/>
          </a:xfrm>
          <a:prstGeom prst="rect">
            <a:avLst/>
          </a:prstGeom>
          <a:ln>
            <a:noFill/>
          </a:ln>
        </p:spPr>
      </p:pic>
      <p:pic>
        <p:nvPicPr>
          <p:cNvPr id="675" name="" descr=""/>
          <p:cNvPicPr/>
          <p:nvPr/>
        </p:nvPicPr>
        <p:blipFill>
          <a:blip r:embed="rId3"/>
          <a:stretch/>
        </p:blipFill>
        <p:spPr>
          <a:xfrm>
            <a:off x="4404960" y="904680"/>
            <a:ext cx="4455000" cy="2343600"/>
          </a:xfrm>
          <a:prstGeom prst="rect">
            <a:avLst/>
          </a:prstGeom>
          <a:ln>
            <a:noFill/>
          </a:ln>
        </p:spPr>
      </p:pic>
      <p:pic>
        <p:nvPicPr>
          <p:cNvPr id="676" name="" descr=""/>
          <p:cNvPicPr/>
          <p:nvPr/>
        </p:nvPicPr>
        <p:blipFill>
          <a:blip r:embed="rId4"/>
          <a:stretch/>
        </p:blipFill>
        <p:spPr>
          <a:xfrm>
            <a:off x="337680" y="3279960"/>
            <a:ext cx="4505040" cy="2322000"/>
          </a:xfrm>
          <a:prstGeom prst="rect">
            <a:avLst/>
          </a:prstGeom>
          <a:ln>
            <a:noFill/>
          </a:ln>
        </p:spPr>
      </p:pic>
      <p:pic>
        <p:nvPicPr>
          <p:cNvPr id="677" name="" descr=""/>
          <p:cNvPicPr/>
          <p:nvPr/>
        </p:nvPicPr>
        <p:blipFill>
          <a:blip r:embed="rId5"/>
          <a:stretch/>
        </p:blipFill>
        <p:spPr>
          <a:xfrm>
            <a:off x="4427280" y="3301560"/>
            <a:ext cx="4438800" cy="228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0" y="0"/>
            <a:ext cx="9133560" cy="84672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2"/>
          <p:cNvSpPr/>
          <p:nvPr/>
        </p:nvSpPr>
        <p:spPr>
          <a:xfrm>
            <a:off x="100440" y="71280"/>
            <a:ext cx="8948160" cy="7038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c3d69b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n</a:t>
            </a:r>
            <a:r>
              <a:rPr b="0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/A</a:t>
            </a:r>
            <a:r>
              <a:rPr b="0" lang="en-US" sz="3600" spc="-1" strike="noStrike" baseline="-33000">
                <a:solidFill>
                  <a:srgbClr val="ffffcc"/>
                </a:solidFill>
                <a:latin typeface="Times New Roman"/>
                <a:ea typeface="DejaVu Sans"/>
              </a:rPr>
              <a:t>part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80" name="CustomShape 3"/>
          <p:cNvSpPr/>
          <p:nvPr/>
        </p:nvSpPr>
        <p:spPr>
          <a:xfrm>
            <a:off x="0" y="6572160"/>
            <a:ext cx="9133560" cy="275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CustomShape 4"/>
          <p:cNvSpPr/>
          <p:nvPr/>
        </p:nvSpPr>
        <p:spPr>
          <a:xfrm>
            <a:off x="7143840" y="6562800"/>
            <a:ext cx="1908720" cy="2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7841726-419E-4049-9F64-278232C05C45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682" name="Рисунок 17_10" descr=""/>
          <p:cNvPicPr/>
          <p:nvPr/>
        </p:nvPicPr>
        <p:blipFill>
          <a:blip r:embed="rId1"/>
          <a:stretch/>
        </p:blipFill>
        <p:spPr>
          <a:xfrm>
            <a:off x="7776000" y="72000"/>
            <a:ext cx="1249560" cy="702360"/>
          </a:xfrm>
          <a:prstGeom prst="rect">
            <a:avLst/>
          </a:prstGeom>
          <a:ln>
            <a:noFill/>
          </a:ln>
        </p:spPr>
      </p:pic>
      <p:sp>
        <p:nvSpPr>
          <p:cNvPr id="683" name="CustomShape 5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84" name="CustomShape 6"/>
          <p:cNvSpPr/>
          <p:nvPr/>
        </p:nvSpPr>
        <p:spPr>
          <a:xfrm>
            <a:off x="357120" y="5506200"/>
            <a:ext cx="8566920" cy="7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NNN.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Pion multiplicity n</a:t>
            </a:r>
            <a:r>
              <a:rPr b="0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per mean number of participating nucleon A</a:t>
            </a:r>
            <a:r>
              <a:rPr b="0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part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as a function of the kinetic beam energy E</a:t>
            </a:r>
            <a:r>
              <a:rPr b="0" lang="en-US" sz="1800" spc="-1" strike="noStrike" baseline="-33000">
                <a:solidFill>
                  <a:srgbClr val="002776"/>
                </a:solidFill>
                <a:latin typeface="Times New Roman"/>
                <a:ea typeface="DejaVu Sans"/>
              </a:rPr>
              <a:t>beam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85" name="" descr=""/>
          <p:cNvPicPr/>
          <p:nvPr/>
        </p:nvPicPr>
        <p:blipFill>
          <a:blip r:embed="rId2"/>
          <a:stretch/>
        </p:blipFill>
        <p:spPr>
          <a:xfrm>
            <a:off x="374400" y="1339200"/>
            <a:ext cx="7781400" cy="383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2"/>
          <p:cNvSpPr/>
          <p:nvPr/>
        </p:nvSpPr>
        <p:spPr>
          <a:xfrm>
            <a:off x="457200" y="160452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3"/>
          <p:cNvSpPr/>
          <p:nvPr/>
        </p:nvSpPr>
        <p:spPr>
          <a:xfrm>
            <a:off x="3239640" y="160452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CustomShape 4"/>
          <p:cNvSpPr/>
          <p:nvPr/>
        </p:nvSpPr>
        <p:spPr>
          <a:xfrm>
            <a:off x="6022080" y="160452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5"/>
          <p:cNvSpPr/>
          <p:nvPr/>
        </p:nvSpPr>
        <p:spPr>
          <a:xfrm>
            <a:off x="457200" y="368208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6"/>
          <p:cNvSpPr/>
          <p:nvPr/>
        </p:nvSpPr>
        <p:spPr>
          <a:xfrm>
            <a:off x="3239640" y="368208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CustomShape 7"/>
          <p:cNvSpPr/>
          <p:nvPr/>
        </p:nvSpPr>
        <p:spPr>
          <a:xfrm>
            <a:off x="6022080" y="3682080"/>
            <a:ext cx="26445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Times New Roman"/>
              </a:rPr>
              <a:t> 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Times New Roman"/>
              </a:rPr>
              <a:t>π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Times New Roman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Times New Roman"/>
              </a:rPr>
              <a:t> and K</a:t>
            </a:r>
            <a:r>
              <a:rPr b="0" lang="en-US" sz="3600" spc="-1" strike="noStrike" baseline="33000">
                <a:solidFill>
                  <a:srgbClr val="ffffcc"/>
                </a:solidFill>
                <a:latin typeface="Times New Roman"/>
                <a:ea typeface="Times New Roman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Times New Roman"/>
              </a:rPr>
              <a:t> selection criteria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A71BE77-C2AA-4843-A07E-1C341F19063B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5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2" name="CustomShape 8"/>
          <p:cNvSpPr/>
          <p:nvPr/>
        </p:nvSpPr>
        <p:spPr>
          <a:xfrm>
            <a:off x="3652920" y="903960"/>
            <a:ext cx="5442480" cy="29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Number of hits in 6 GEM per track &gt; 3</a:t>
            </a:r>
            <a:endParaRPr b="0" lang="en-US" sz="17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Tracks from PV: -3.4 &lt;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Z</a:t>
            </a:r>
            <a:r>
              <a:rPr b="0" i="1" lang="en-US" sz="17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PV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–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Z</a:t>
            </a:r>
            <a:r>
              <a:rPr b="0" i="1" lang="en-US" sz="17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0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&lt; 1.7 cm</a:t>
            </a:r>
            <a:endParaRPr b="0" lang="en-US" sz="17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Momentum range of tracks for ToF-400 (ToF-700): 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p</a:t>
            </a:r>
            <a:r>
              <a:rPr b="0" i="1" lang="en-US" sz="1700" spc="-1" strike="noStrike" baseline="-30000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&lt; 0.5 (0.7) GeV/c</a:t>
            </a:r>
            <a:endParaRPr b="0" lang="en-US" sz="17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Distance from a track to PV in the X-Y plane: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dca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&lt; 1 cm</a:t>
            </a:r>
            <a:endParaRPr b="0" lang="en-US" sz="17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χ</a:t>
            </a:r>
            <a:r>
              <a:rPr b="0" i="1" lang="en-US" sz="17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2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/ndf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for tracks from the PV &lt; 3.5</a:t>
            </a:r>
            <a:r>
              <a:rPr b="0" lang="en-US" sz="17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2</a:t>
            </a:r>
            <a:endParaRPr b="0" lang="en-US" sz="17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601"/>
              </a:spcAft>
              <a:buClr>
                <a:srgbClr val="002776"/>
              </a:buClr>
              <a:buFont typeface="Wingdings" charset="2"/>
              <a:buChar char=""/>
            </a:pP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Distance of extrapolated tracks to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CSC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(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DCH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 and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ToF-400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(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ToF-700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): 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|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resid</a:t>
            </a:r>
            <a:r>
              <a:rPr b="0" lang="en-US" sz="1700" spc="-1" strike="noStrike" baseline="-33000">
                <a:solidFill>
                  <a:srgbClr val="002776"/>
                </a:solidFill>
                <a:latin typeface="Times New Roman"/>
                <a:ea typeface="Times New Roman"/>
              </a:rPr>
              <a:t>X,Y</a:t>
            </a:r>
            <a:r>
              <a:rPr b="0" i="1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|</a:t>
            </a:r>
            <a:r>
              <a:rPr b="0" lang="en-US" sz="17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&lt; 2.5 σ of hit-track residual distribution</a:t>
            </a:r>
            <a:endParaRPr b="0" lang="en-US" sz="1700" spc="-1" strike="noStrike">
              <a:latin typeface="Arial"/>
            </a:endParaRPr>
          </a:p>
        </p:txBody>
      </p:sp>
      <p:graphicFrame>
        <p:nvGraphicFramePr>
          <p:cNvPr id="163" name="Table 9"/>
          <p:cNvGraphicFramePr/>
          <p:nvPr/>
        </p:nvGraphicFramePr>
        <p:xfrm>
          <a:off x="123840" y="4233600"/>
          <a:ext cx="8928360" cy="2264400"/>
        </p:xfrm>
        <a:graphic>
          <a:graphicData uri="http://schemas.openxmlformats.org/drawingml/2006/table">
            <a:tbl>
              <a:tblPr/>
              <a:tblGrid>
                <a:gridCol w="1665360"/>
                <a:gridCol w="1451880"/>
                <a:gridCol w="1451880"/>
                <a:gridCol w="1452960"/>
                <a:gridCol w="1452960"/>
                <a:gridCol w="1453680"/>
              </a:tblGrid>
              <a:tr h="407160">
                <a:tc rowSpan="2"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Particle, Detector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gridSpan="5"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Target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1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Cu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i="1" lang="en-US" sz="16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044c5"/>
                    </a:solidFill>
                  </a:tcPr>
                </a:tc>
              </a:tr>
              <a:tr h="371520"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ToF-400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4020±66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21130±152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28010±175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32060±186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22420±156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1520"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π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ToF-700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1070±34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5640±80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8090±95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9450±104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6830±86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1520"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ToF-400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45±10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278±25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538±31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729±36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570±32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1520"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b="0" i="1" lang="en-US" sz="1600" spc="-1" strike="noStrike" baseline="33000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b="0" i="1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ToF-700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31±6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117±16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193±21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346±23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 lIns="66240" rIns="6624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600" spc="-1" strike="noStrike">
                          <a:solidFill>
                            <a:srgbClr val="002776"/>
                          </a:solidFill>
                          <a:latin typeface="Times New Roman"/>
                          <a:ea typeface="Times New Roman"/>
                        </a:rPr>
                        <a:t>221±20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6240" marR="66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" name="CustomShape 10"/>
          <p:cNvSpPr/>
          <p:nvPr/>
        </p:nvSpPr>
        <p:spPr>
          <a:xfrm>
            <a:off x="2103120" y="3857040"/>
            <a:ext cx="6916320" cy="36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Table2.  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Reconstructed signals of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π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K</a:t>
            </a:r>
            <a:r>
              <a:rPr b="0" i="1" lang="en-US" sz="1800" spc="-1" strike="noStrike" baseline="33000">
                <a:solidFill>
                  <a:srgbClr val="002776"/>
                </a:solidFill>
                <a:latin typeface="Times New Roman"/>
                <a:ea typeface="Times New Roman"/>
              </a:rPr>
              <a:t>+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for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ToF-400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 and </a:t>
            </a:r>
            <a:r>
              <a:rPr b="0" i="1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ToF-700</a:t>
            </a:r>
            <a:r>
              <a:rPr b="0" lang="en-US" sz="1800" spc="-1" strike="noStrike">
                <a:solidFill>
                  <a:srgbClr val="002776"/>
                </a:solidFill>
                <a:latin typeface="Times New Roman"/>
                <a:ea typeface="Times New Roman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5" name="CustomShape 11"/>
          <p:cNvSpPr/>
          <p:nvPr/>
        </p:nvSpPr>
        <p:spPr>
          <a:xfrm>
            <a:off x="114480" y="2912040"/>
            <a:ext cx="3852000" cy="142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Abbreviation:</a:t>
            </a:r>
            <a:endParaRPr b="0" lang="en-US" sz="1600" spc="-1" strike="noStrike">
              <a:latin typeface="Arial"/>
            </a:endParaRPr>
          </a:p>
          <a:p>
            <a:pPr marL="343080" indent="-33732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16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PV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   – primary vertex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66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16560" y="968760"/>
            <a:ext cx="3544200" cy="197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Signal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Ar+Sn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322F802-8AB5-4059-BC36-0607F162CF7D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6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214200" y="5713200"/>
            <a:ext cx="878112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10e.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Spectrum of mass squared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identified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energy: left) experimental events, right) simulated events. Background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histogram) subtraction by mixed events.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6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638640" y="950040"/>
            <a:ext cx="3653280" cy="473004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4706640" y="950400"/>
            <a:ext cx="3653280" cy="473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Signal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Ar+Sn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55D0EAB-4040-473B-8B64-5F94C52C1AB6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7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214200" y="5209200"/>
            <a:ext cx="878112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10f.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Spectrum of mass squared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identified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Sn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 at 3.2 AGeV argon beam energy: left) experimental events, right) simulated events. Background (</a:t>
            </a:r>
            <a:r>
              <a:rPr b="0" lang="en-US" sz="1600" spc="-1" strike="noStrike">
                <a:solidFill>
                  <a:srgbClr val="1044c5"/>
                </a:solidFill>
                <a:latin typeface="Times New Roman"/>
                <a:ea typeface="DejaVu Sans"/>
              </a:rPr>
              <a:t>blue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histogram) is taken from mixed events and normalized to the </a:t>
            </a:r>
            <a:r>
              <a:rPr b="0" lang="en-US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red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signal histogram in the mass squared range below and above the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peak.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87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889920" y="893160"/>
            <a:ext cx="3365280" cy="435744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4561920" y="893160"/>
            <a:ext cx="3365280" cy="435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Signal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Ar+Cu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8FE309-19A5-4363-B962-1CF32F0E0580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8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214200" y="5929200"/>
            <a:ext cx="87811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10c.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Spectrum of mass squared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π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identified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interactions: background subtraction by the linear fit.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98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2369520" y="114300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3"/>
          <a:stretch/>
        </p:blipFill>
        <p:spPr>
          <a:xfrm>
            <a:off x="209520" y="114336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4"/>
          <a:stretch/>
        </p:blipFill>
        <p:spPr>
          <a:xfrm>
            <a:off x="4529520" y="114336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5"/>
          <a:stretch/>
        </p:blipFill>
        <p:spPr>
          <a:xfrm>
            <a:off x="6689520" y="114372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6"/>
          <a:stretch/>
        </p:blipFill>
        <p:spPr>
          <a:xfrm>
            <a:off x="2369520" y="341136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7"/>
          <a:stretch/>
        </p:blipFill>
        <p:spPr>
          <a:xfrm>
            <a:off x="209520" y="341172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8"/>
          <a:stretch/>
        </p:blipFill>
        <p:spPr>
          <a:xfrm>
            <a:off x="4529520" y="3411720"/>
            <a:ext cx="2196000" cy="216108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9"/>
          <a:stretch/>
        </p:blipFill>
        <p:spPr>
          <a:xfrm>
            <a:off x="6689520" y="3412080"/>
            <a:ext cx="2196000" cy="216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0"/>
            <a:ext cx="9138240" cy="85140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971640" y="188640"/>
            <a:ext cx="635220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73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00440" y="71280"/>
            <a:ext cx="8952840" cy="70848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 dir="0" dist="0">
              <a:srgbClr val="ff2bd8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Signal of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K</a:t>
            </a:r>
            <a:r>
              <a:rPr b="0" i="1" lang="en-US" sz="3600" spc="-1" strike="noStrike" baseline="33000">
                <a:solidFill>
                  <a:srgbClr val="ffffcc"/>
                </a:solidFill>
                <a:latin typeface="Times New Roman"/>
                <a:ea typeface="DejaVu Sans"/>
              </a:rPr>
              <a:t>+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 </a:t>
            </a:r>
            <a:r>
              <a:rPr b="0" i="1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Ar+Cu</a:t>
            </a:r>
            <a:r>
              <a:rPr b="0" lang="en-US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 interaction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0" y="6572160"/>
            <a:ext cx="9138240" cy="280080"/>
          </a:xfrm>
          <a:prstGeom prst="roundRect">
            <a:avLst>
              <a:gd name="adj" fmla="val 8735"/>
            </a:avLst>
          </a:prstGeom>
          <a:gradFill rotWithShape="0"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5"/>
          <p:cNvSpPr/>
          <p:nvPr/>
        </p:nvSpPr>
        <p:spPr>
          <a:xfrm>
            <a:off x="7143840" y="6562800"/>
            <a:ext cx="1913400" cy="2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622D1E4-1845-4971-974A-55171699A348}" type="slidenum">
              <a:rPr b="1" lang="en-US" sz="1600" spc="-1" strike="noStrike">
                <a:solidFill>
                  <a:srgbClr val="ffff99"/>
                </a:solidFill>
                <a:latin typeface="Times New Roman"/>
                <a:ea typeface="DejaVu Sans"/>
              </a:rPr>
              <a:t>9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1805040" y="6548400"/>
            <a:ext cx="28897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449e"/>
                </a:solidFill>
                <a:latin typeface="Times New Roman"/>
                <a:ea typeface="DejaVu Sans"/>
              </a:rPr>
              <a:t>V.Plotnikov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142920" y="6572160"/>
            <a:ext cx="212796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776"/>
                </a:solidFill>
                <a:latin typeface="Calibri"/>
                <a:ea typeface="DejaVu Sans"/>
              </a:rPr>
              <a:t>14.09.2022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214200" y="4561200"/>
            <a:ext cx="87811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Fig. 10d. 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Spectrum of mass squared in bins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y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of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K</a:t>
            </a:r>
            <a:r>
              <a:rPr b="0" i="1" lang="en-US" sz="1600" spc="-1" strike="noStrike" baseline="33000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identified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ToF-400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 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Ar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+</a:t>
            </a:r>
            <a:r>
              <a:rPr b="0" i="1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Cu</a:t>
            </a:r>
            <a:r>
              <a:rPr b="0" lang="en-US" sz="1600" spc="-1" strike="noStrike">
                <a:solidFill>
                  <a:srgbClr val="002776"/>
                </a:solidFill>
                <a:latin typeface="Times New Roman"/>
                <a:ea typeface="DejaVu Sans"/>
              </a:rPr>
              <a:t> interactions: background subtraction by the linear fit.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15" name="Рисунок 18" descr=""/>
          <p:cNvPicPr/>
          <p:nvPr/>
        </p:nvPicPr>
        <p:blipFill>
          <a:blip r:embed="rId1"/>
          <a:stretch/>
        </p:blipFill>
        <p:spPr>
          <a:xfrm>
            <a:off x="7920000" y="72000"/>
            <a:ext cx="1253520" cy="70632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270720" y="1634760"/>
            <a:ext cx="2779920" cy="273276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3114720" y="1635120"/>
            <a:ext cx="2779920" cy="273276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4"/>
          <a:stretch/>
        </p:blipFill>
        <p:spPr>
          <a:xfrm>
            <a:off x="5922720" y="1635480"/>
            <a:ext cx="2779920" cy="273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2015-07-11T09:25:22Z</dcterms:created>
  <dc:creator>veron</dc:creator>
  <dc:description/>
  <dc:language>en-US</dc:language>
  <cp:lastModifiedBy/>
  <dcterms:modified xsi:type="dcterms:W3CDTF">2022-09-09T19:48:48Z</dcterms:modified>
  <cp:revision>2230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