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1"/>
  </p:notesMasterIdLst>
  <p:sldIdLst>
    <p:sldId id="256" r:id="rId2"/>
    <p:sldId id="257" r:id="rId3"/>
    <p:sldId id="467" r:id="rId4"/>
    <p:sldId id="503" r:id="rId5"/>
    <p:sldId id="472" r:id="rId6"/>
    <p:sldId id="478" r:id="rId7"/>
    <p:sldId id="527" r:id="rId8"/>
    <p:sldId id="529" r:id="rId9"/>
    <p:sldId id="528" r:id="rId10"/>
    <p:sldId id="518" r:id="rId11"/>
    <p:sldId id="520" r:id="rId12"/>
    <p:sldId id="521" r:id="rId13"/>
    <p:sldId id="519" r:id="rId14"/>
    <p:sldId id="522" r:id="rId15"/>
    <p:sldId id="523" r:id="rId16"/>
    <p:sldId id="524" r:id="rId17"/>
    <p:sldId id="525" r:id="rId18"/>
    <p:sldId id="526" r:id="rId19"/>
    <p:sldId id="327" r:id="rId20"/>
  </p:sldIdLst>
  <p:sldSz cx="9144000" cy="6858000" type="screen4x3"/>
  <p:notesSz cx="6858000" cy="9144000"/>
  <p:embeddedFontLst>
    <p:embeddedFont>
      <p:font typeface="Arial Narrow" panose="020B0604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omfortaa" panose="020F0603070200060003" pitchFamily="34" charset="0"/>
      <p:regular r:id="rId30"/>
    </p:embeddedFont>
    <p:embeddedFont>
      <p:font typeface="Segoe UI" panose="020B0502040204020203" pitchFamily="34" charset="0"/>
      <p:regular r:id="rId31"/>
      <p:bold r:id="rId32"/>
      <p:italic r:id="rId33"/>
      <p:boldItalic r:id="rId34"/>
    </p:embeddedFont>
    <p:embeddedFont>
      <p:font typeface="Segoe U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FF3300"/>
    <a:srgbClr val="0055A0"/>
    <a:srgbClr val="104282"/>
    <a:srgbClr val="0B387C"/>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7" autoAdjust="0"/>
    <p:restoredTop sz="96374" autoAdjust="0"/>
  </p:normalViewPr>
  <p:slideViewPr>
    <p:cSldViewPr snapToGrid="0" snapToObjects="1">
      <p:cViewPr varScale="1">
        <p:scale>
          <a:sx n="124" d="100"/>
          <a:sy n="124" d="100"/>
        </p:scale>
        <p:origin x="144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76382B-185D-4CBC-A8AC-513397AA74D4}" type="datetimeFigureOut">
              <a:rPr lang="en-US" smtClean="0"/>
              <a:t>10/12/21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CB8241-B221-4BF5-83DC-1927BA3A9AC3}" type="slidenum">
              <a:rPr lang="en-US" smtClean="0"/>
              <a:t>‹#›</a:t>
            </a:fld>
            <a:endParaRPr lang="en-US"/>
          </a:p>
        </p:txBody>
      </p:sp>
    </p:spTree>
    <p:extLst>
      <p:ext uri="{BB962C8B-B14F-4D97-AF65-F5344CB8AC3E}">
        <p14:creationId xmlns:p14="http://schemas.microsoft.com/office/powerpoint/2010/main" val="361686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9CB8241-B221-4BF5-83DC-1927BA3A9AC3}" type="slidenum">
              <a:rPr lang="en-US" smtClean="0"/>
              <a:t>2</a:t>
            </a:fld>
            <a:endParaRPr lang="en-US"/>
          </a:p>
        </p:txBody>
      </p:sp>
    </p:spTree>
    <p:extLst>
      <p:ext uri="{BB962C8B-B14F-4D97-AF65-F5344CB8AC3E}">
        <p14:creationId xmlns:p14="http://schemas.microsoft.com/office/powerpoint/2010/main" val="87062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l="5029" t="3936" r="3868" b="2941"/>
          <a:stretch/>
        </p:blipFill>
        <p:spPr>
          <a:xfrm>
            <a:off x="2683041" y="1905000"/>
            <a:ext cx="3777917" cy="3048000"/>
          </a:xfrm>
          <a:prstGeom prst="rect">
            <a:avLst/>
          </a:prstGeom>
        </p:spPr>
      </p:pic>
      <p:pic>
        <p:nvPicPr>
          <p:cNvPr id="3" name="Рисунок 2"/>
          <p:cNvPicPr>
            <a:picLocks noChangeAspect="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05796" y="1320904"/>
            <a:ext cx="4854632" cy="338307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fr-CH"/>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8678" y="2663938"/>
            <a:ext cx="1545657" cy="153012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8345" y="2249905"/>
            <a:ext cx="2987750" cy="2358188"/>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56378" y="2273905"/>
            <a:ext cx="2520000" cy="2494674"/>
          </a:xfrm>
          <a:prstGeom prst="rect">
            <a:avLst/>
          </a:prstGeom>
        </p:spPr>
      </p:pic>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l="5029" t="3936" r="3868" b="2941"/>
          <a:stretch/>
        </p:blipFill>
        <p:spPr>
          <a:xfrm>
            <a:off x="1267325" y="1852863"/>
            <a:ext cx="3777917" cy="3048000"/>
          </a:xfrm>
          <a:prstGeom prst="rect">
            <a:avLst/>
          </a:prstGeom>
        </p:spPr>
      </p:pic>
    </p:spTree>
    <p:extLst>
      <p:ext uri="{BB962C8B-B14F-4D97-AF65-F5344CB8AC3E}">
        <p14:creationId xmlns:p14="http://schemas.microsoft.com/office/powerpoint/2010/main" val="219780635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6"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56378" y="2273905"/>
            <a:ext cx="2520000" cy="2494674"/>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5029" t="3936" r="3868" b="2941"/>
          <a:stretch/>
        </p:blipFill>
        <p:spPr>
          <a:xfrm>
            <a:off x="1267325" y="1852863"/>
            <a:ext cx="3777917" cy="3048000"/>
          </a:xfrm>
          <a:prstGeom prst="rect">
            <a:avLst/>
          </a:prstGeom>
        </p:spPr>
      </p:pic>
    </p:spTree>
    <p:extLst>
      <p:ext uri="{BB962C8B-B14F-4D97-AF65-F5344CB8AC3E}">
        <p14:creationId xmlns:p14="http://schemas.microsoft.com/office/powerpoint/2010/main" val="71064279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4760" y="2169000"/>
            <a:ext cx="2520000" cy="252000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4494" t="6024" r="5166" b="6365"/>
          <a:stretch/>
        </p:blipFill>
        <p:spPr>
          <a:xfrm>
            <a:off x="1211179" y="1772652"/>
            <a:ext cx="3810000" cy="2916347"/>
          </a:xfrm>
          <a:prstGeom prst="rect">
            <a:avLst/>
          </a:prstGeom>
        </p:spPr>
      </p:pic>
    </p:spTree>
    <p:extLst>
      <p:ext uri="{BB962C8B-B14F-4D97-AF65-F5344CB8AC3E}">
        <p14:creationId xmlns:p14="http://schemas.microsoft.com/office/powerpoint/2010/main" val="309043412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0055A0">
                  <a:tint val="75000"/>
                </a:srgbClr>
              </a:solidFill>
            </a:endParaRPr>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55A0">
                  <a:tint val="75000"/>
                </a:srgbClr>
              </a:solidFill>
            </a:endParaRPr>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26718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3887691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8678" y="2663938"/>
            <a:ext cx="1545657" cy="153012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8345" y="2249905"/>
            <a:ext cx="2987750" cy="2358188"/>
          </a:xfrm>
          <a:prstGeom prst="rect">
            <a:avLst/>
          </a:prstGeom>
        </p:spPr>
      </p:pic>
    </p:spTree>
    <p:extLst>
      <p:ext uri="{BB962C8B-B14F-4D97-AF65-F5344CB8AC3E}">
        <p14:creationId xmlns:p14="http://schemas.microsoft.com/office/powerpoint/2010/main" val="167640078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jinr.ru</a:t>
            </a:r>
            <a:endParaRPr kumimoji="0" lang="en-US" dirty="0"/>
          </a:p>
        </p:txBody>
      </p:sp>
      <p:pic>
        <p:nvPicPr>
          <p:cNvPr id="5" name="Picture 30"/>
          <p:cNvPicPr>
            <a:picLocks noChangeAspect="1"/>
          </p:cNvPicPr>
          <p:nvPr userDrawn="1"/>
        </p:nvPicPr>
        <p:blipFill rotWithShape="1">
          <a:blip r:embed="rId2">
            <a:extLst>
              <a:ext uri="{28A0092B-C50C-407E-A947-70E740481C1C}">
                <a14:useLocalDpi xmlns:a14="http://schemas.microsoft.com/office/drawing/2010/main" val="0"/>
              </a:ext>
            </a:extLst>
          </a:blip>
          <a:srcRect l="5029" t="3936" r="3868" b="2941"/>
          <a:stretch/>
        </p:blipFill>
        <p:spPr>
          <a:xfrm>
            <a:off x="-3544568" y="1401064"/>
            <a:ext cx="3777917" cy="3048000"/>
          </a:xfrm>
          <a:prstGeom prst="rect">
            <a:avLst/>
          </a:prstGeom>
        </p:spPr>
      </p:pic>
      <p:pic>
        <p:nvPicPr>
          <p:cNvPr id="6" name="Рисунок 5"/>
          <p:cNvPicPr>
            <a:picLocks noChangeAspect="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44684" y="1737464"/>
            <a:ext cx="4854632" cy="3383072"/>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494" t="6024" r="5166" b="6365"/>
          <a:stretch/>
        </p:blipFill>
        <p:spPr>
          <a:xfrm>
            <a:off x="2668504" y="1848852"/>
            <a:ext cx="3810000" cy="2916347"/>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137022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Slide Number Placeholder 3">
            <a:extLst>
              <a:ext uri="{FF2B5EF4-FFF2-40B4-BE49-F238E27FC236}">
                <a16:creationId xmlns:a16="http://schemas.microsoft.com/office/drawing/2014/main" id="{28CF25BF-1E97-44B3-9211-484967B06221}"/>
              </a:ext>
            </a:extLst>
          </p:cNvPr>
          <p:cNvSpPr>
            <a:spLocks noGrp="1"/>
          </p:cNvSpPr>
          <p:nvPr>
            <p:ph type="sldNum" sz="quarter" idx="4"/>
          </p:nvPr>
        </p:nvSpPr>
        <p:spPr>
          <a:xfrm>
            <a:off x="206488" y="6356350"/>
            <a:ext cx="501424" cy="365125"/>
          </a:xfrm>
          <a:prstGeom prst="rect">
            <a:avLst/>
          </a:prstGeom>
          <a:noFill/>
        </p:spPr>
        <p:txBody>
          <a:bodyPr vert="horz" lIns="91440" tIns="45720" rIns="91440" bIns="45720" rtlCol="0" anchor="ctr"/>
          <a:lstStyle>
            <a:lvl1pPr algn="r">
              <a:defRPr sz="1200">
                <a:solidFill>
                  <a:srgbClr val="104282"/>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5763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dirty="0"/>
              <a:t>Click to edit Master text styles</a:t>
            </a:r>
          </a:p>
          <a:p>
            <a:pPr lvl="1" eaLnBrk="1" latinLnBrk="0" hangingPunct="1"/>
            <a:r>
              <a:rPr lang="fr-CH" dirty="0"/>
              <a:t>Second level</a:t>
            </a:r>
          </a:p>
          <a:p>
            <a:pPr lvl="2" eaLnBrk="1" latinLnBrk="0" hangingPunct="1"/>
            <a:r>
              <a:rPr lang="fr-CH" dirty="0"/>
              <a:t>Third level</a:t>
            </a:r>
          </a:p>
          <a:p>
            <a:pPr lvl="3" eaLnBrk="1" latinLnBrk="0" hangingPunct="1"/>
            <a:r>
              <a:rPr lang="fr-CH" dirty="0"/>
              <a:t>Fourth level</a:t>
            </a:r>
          </a:p>
          <a:p>
            <a:pPr lvl="4" eaLnBrk="1" latinLnBrk="0" hangingPunct="1"/>
            <a:r>
              <a:rPr lang="fr-CH" dirty="0"/>
              <a:t>Fifth level</a:t>
            </a:r>
            <a:endParaRPr kumimoji="0" lang="en-US" dirty="0"/>
          </a:p>
        </p:txBody>
      </p:sp>
      <p:sp>
        <p:nvSpPr>
          <p:cNvPr id="14" name="Date Placeholder 1"/>
          <p:cNvSpPr txBox="1">
            <a:spLocks/>
          </p:cNvSpPr>
          <p:nvPr userDrawn="1"/>
        </p:nvSpPr>
        <p:spPr>
          <a:xfrm>
            <a:off x="3830825" y="6314251"/>
            <a:ext cx="13700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omfortaa" panose="020F0603070200060003" pitchFamily="34" charset="0"/>
              </a:rPr>
              <a:t>9</a:t>
            </a:r>
            <a:r>
              <a:rPr lang="ru-RU" dirty="0">
                <a:latin typeface="Comfortaa" panose="020F0603070200060003" pitchFamily="34" charset="0"/>
              </a:rPr>
              <a:t> ноября</a:t>
            </a:r>
            <a:r>
              <a:rPr lang="ru-RU" baseline="0" dirty="0">
                <a:latin typeface="Comfortaa" panose="020F0603070200060003" pitchFamily="34" charset="0"/>
              </a:rPr>
              <a:t> </a:t>
            </a:r>
            <a:r>
              <a:rPr lang="en-US" dirty="0">
                <a:latin typeface="Comfortaa" panose="020F0603070200060003" pitchFamily="34" charset="0"/>
              </a:rPr>
              <a:t>2017</a:t>
            </a:r>
          </a:p>
        </p:txBody>
      </p:sp>
      <p:sp>
        <p:nvSpPr>
          <p:cNvPr id="15" name="Footer Placeholder 2"/>
          <p:cNvSpPr txBox="1">
            <a:spLocks/>
          </p:cNvSpPr>
          <p:nvPr userDrawn="1"/>
        </p:nvSpPr>
        <p:spPr>
          <a:xfrm>
            <a:off x="6232358" y="6308224"/>
            <a:ext cx="20224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omfortaa" panose="020F0603070200060003" pitchFamily="34" charset="0"/>
              </a:rPr>
              <a:t>RLTP2017</a:t>
            </a:r>
          </a:p>
        </p:txBody>
      </p:sp>
      <p:sp>
        <p:nvSpPr>
          <p:cNvPr id="16" name="Slide Number Placeholder 3"/>
          <p:cNvSpPr txBox="1">
            <a:spLocks/>
          </p:cNvSpPr>
          <p:nvPr userDrawn="1"/>
        </p:nvSpPr>
        <p:spPr>
          <a:xfrm>
            <a:off x="8361838" y="6308224"/>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latin typeface="Comfortaa" panose="020F0603070200060003" pitchFamily="34" charset="0"/>
              </a:rPr>
              <a:pPr/>
              <a:t>‹#›</a:t>
            </a:fld>
            <a:endParaRPr lang="en-US" dirty="0">
              <a:latin typeface="Comfortaa" panose="020F0603070200060003" pitchFamily="34" charset="0"/>
            </a:endParaRPr>
          </a:p>
        </p:txBody>
      </p:sp>
    </p:spTree>
    <p:extLst>
      <p:ext uri="{BB962C8B-B14F-4D97-AF65-F5344CB8AC3E}">
        <p14:creationId xmlns:p14="http://schemas.microsoft.com/office/powerpoint/2010/main" val="28971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fr-CH"/>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5" name="Image 4" descr="bande-01.eps"/>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0" y="6150798"/>
            <a:ext cx="9144000" cy="707202"/>
          </a:xfrm>
          <a:prstGeom prst="rect">
            <a:avLst/>
          </a:prstGeom>
        </p:spPr>
      </p:pic>
      <p:sp>
        <p:nvSpPr>
          <p:cNvPr id="2" name="Date Placeholder 1"/>
          <p:cNvSpPr>
            <a:spLocks noGrp="1"/>
          </p:cNvSpPr>
          <p:nvPr>
            <p:ph type="dt" sz="half" idx="2"/>
          </p:nvPr>
        </p:nvSpPr>
        <p:spPr>
          <a:xfrm>
            <a:off x="3830825" y="6314251"/>
            <a:ext cx="1370056" cy="365125"/>
          </a:xfrm>
          <a:prstGeom prst="rect">
            <a:avLst/>
          </a:prstGeom>
        </p:spPr>
        <p:txBody>
          <a:bodyPr vert="horz" lIns="91440" tIns="45720" rIns="91440" bIns="45720" rtlCol="0" anchor="ctr"/>
          <a:lstStyle>
            <a:lvl1pPr algn="ctr">
              <a:defRPr sz="1200">
                <a:solidFill>
                  <a:schemeClr val="bg1"/>
                </a:solidFill>
                <a:latin typeface="Comfortaa" panose="020F0603070200060003" pitchFamily="34" charset="0"/>
              </a:defRPr>
            </a:lvl1pPr>
          </a:lstStyle>
          <a:p>
            <a:endParaRPr lang="en-US" dirty="0"/>
          </a:p>
        </p:txBody>
      </p:sp>
      <p:sp>
        <p:nvSpPr>
          <p:cNvPr id="3" name="Footer Placeholder 2"/>
          <p:cNvSpPr>
            <a:spLocks noGrp="1"/>
          </p:cNvSpPr>
          <p:nvPr>
            <p:ph type="ftr" sz="quarter" idx="3"/>
          </p:nvPr>
        </p:nvSpPr>
        <p:spPr>
          <a:xfrm>
            <a:off x="6232358" y="6308224"/>
            <a:ext cx="2022460" cy="365125"/>
          </a:xfrm>
          <a:prstGeom prst="rect">
            <a:avLst/>
          </a:prstGeom>
        </p:spPr>
        <p:txBody>
          <a:bodyPr vert="horz" lIns="91440" tIns="45720" rIns="91440" bIns="45720" rtlCol="0" anchor="ctr"/>
          <a:lstStyle>
            <a:lvl1pPr algn="ctr">
              <a:defRPr sz="1200">
                <a:solidFill>
                  <a:schemeClr val="bg1"/>
                </a:solidFill>
                <a:latin typeface="Comfortaa" panose="020F0603070200060003" pitchFamily="34" charset="0"/>
              </a:defRPr>
            </a:lvl1pPr>
          </a:lstStyle>
          <a:p>
            <a:endParaRPr lang="en-US" dirty="0"/>
          </a:p>
        </p:txBody>
      </p:sp>
      <p:sp>
        <p:nvSpPr>
          <p:cNvPr id="4" name="Slide Number Placeholder 3"/>
          <p:cNvSpPr>
            <a:spLocks noGrp="1"/>
          </p:cNvSpPr>
          <p:nvPr>
            <p:ph type="sldNum" sz="quarter" idx="4"/>
          </p:nvPr>
        </p:nvSpPr>
        <p:spPr>
          <a:xfrm>
            <a:off x="8361838" y="6308224"/>
            <a:ext cx="501424" cy="365125"/>
          </a:xfrm>
          <a:prstGeom prst="rect">
            <a:avLst/>
          </a:prstGeom>
        </p:spPr>
        <p:txBody>
          <a:bodyPr vert="horz" lIns="91440" tIns="45720" rIns="91440" bIns="45720" rtlCol="0" anchor="ctr"/>
          <a:lstStyle>
            <a:lvl1pPr algn="r">
              <a:defRPr sz="1200">
                <a:solidFill>
                  <a:schemeClr val="bg1"/>
                </a:solidFill>
                <a:latin typeface="Comfortaa" panose="020F0603070200060003" pitchFamily="34" charset="0"/>
              </a:defRPr>
            </a:lvl1pPr>
          </a:lstStyle>
          <a:p>
            <a:fld id="{17918391-D411-FE40-AAD7-861AE5233E0E}" type="slidenum">
              <a:rPr lang="en-US" smtClean="0"/>
              <a:pPr/>
              <a:t>‹#›</a:t>
            </a:fld>
            <a:endParaRPr lang="en-US" dirty="0"/>
          </a:p>
        </p:txBody>
      </p:sp>
      <p:grpSp>
        <p:nvGrpSpPr>
          <p:cNvPr id="7" name="Группа 6"/>
          <p:cNvGrpSpPr/>
          <p:nvPr/>
        </p:nvGrpSpPr>
        <p:grpSpPr>
          <a:xfrm>
            <a:off x="0" y="6150798"/>
            <a:ext cx="1028958" cy="707202"/>
            <a:chOff x="-752605" y="5762625"/>
            <a:chExt cx="1028958" cy="707202"/>
          </a:xfrm>
        </p:grpSpPr>
        <p:pic>
          <p:nvPicPr>
            <p:cNvPr id="10" name="Image 4" descr="bande-01.eps"/>
            <p:cNvPicPr>
              <a:picLocks noChangeAspect="1"/>
            </p:cNvPicPr>
            <p:nvPr userDrawn="1"/>
          </p:nvPicPr>
          <p:blipFill rotWithShape="1">
            <a:blip r:embed="rId19" cstate="email">
              <a:extLst>
                <a:ext uri="{28A0092B-C50C-407E-A947-70E740481C1C}">
                  <a14:useLocalDpi xmlns:a14="http://schemas.microsoft.com/office/drawing/2010/main" val="0"/>
                </a:ext>
              </a:extLst>
            </a:blip>
            <a:srcRect l="92396"/>
            <a:stretch/>
          </p:blipFill>
          <p:spPr>
            <a:xfrm>
              <a:off x="-752605" y="5762625"/>
              <a:ext cx="695325" cy="707202"/>
            </a:xfrm>
            <a:prstGeom prst="rect">
              <a:avLst/>
            </a:prstGeom>
          </p:spPr>
        </p:pic>
        <p:pic>
          <p:nvPicPr>
            <p:cNvPr id="16" name="Picture 15"/>
            <p:cNvPicPr>
              <a:picLocks noChangeAspect="1"/>
            </p:cNvPicPr>
            <p:nvPr userDrawn="1"/>
          </p:nvPicPr>
          <p:blipFill rotWithShape="1">
            <a:blip r:embed="rId20">
              <a:extLst>
                <a:ext uri="{28A0092B-C50C-407E-A947-70E740481C1C}">
                  <a14:useLocalDpi xmlns:a14="http://schemas.microsoft.com/office/drawing/2010/main" val="0"/>
                </a:ext>
              </a:extLst>
            </a:blip>
            <a:srcRect l="5029" t="3936" r="3868" b="2941"/>
            <a:stretch/>
          </p:blipFill>
          <p:spPr>
            <a:xfrm>
              <a:off x="-600205" y="5762625"/>
              <a:ext cx="876558" cy="707202"/>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81" r:id="rId4"/>
    <p:sldLayoutId id="2147483680" r:id="rId5"/>
    <p:sldLayoutId id="2147483679" r:id="rId6"/>
    <p:sldLayoutId id="2147483664" r:id="rId7"/>
    <p:sldLayoutId id="2147483665" r:id="rId8"/>
    <p:sldLayoutId id="2147483667" r:id="rId9"/>
    <p:sldLayoutId id="2147483668" r:id="rId10"/>
    <p:sldLayoutId id="2147483674" r:id="rId11"/>
    <p:sldLayoutId id="2147483703" r:id="rId12"/>
    <p:sldLayoutId id="2147483704" r:id="rId13"/>
    <p:sldLayoutId id="2147483705" r:id="rId14"/>
    <p:sldLayoutId id="2147483706" r:id="rId15"/>
    <p:sldLayoutId id="2147483707" r:id="rId16"/>
    <p:sldLayoutId id="2147483713" r:id="rId17"/>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63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47845" y="167386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1. Initial configuration</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33"/>
          <p:cNvSpPr txBox="1"/>
          <p:nvPr/>
        </p:nvSpPr>
        <p:spPr>
          <a:xfrm>
            <a:off x="2247845" y="2287926"/>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2. Input data download</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p:cNvSpPr txBox="1"/>
          <p:nvPr/>
        </p:nvSpPr>
        <p:spPr>
          <a:xfrm>
            <a:off x="2247845" y="290199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3. Processing</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TextBox 36"/>
          <p:cNvSpPr txBox="1"/>
          <p:nvPr/>
        </p:nvSpPr>
        <p:spPr>
          <a:xfrm>
            <a:off x="2247845" y="3516056"/>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4. Output data upload</a:t>
            </a:r>
          </a:p>
        </p:txBody>
      </p:sp>
      <p:sp>
        <p:nvSpPr>
          <p:cNvPr id="38" name="TextBox 37"/>
          <p:cNvSpPr txBox="1"/>
          <p:nvPr/>
        </p:nvSpPr>
        <p:spPr>
          <a:xfrm>
            <a:off x="2247845" y="413012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5.Finalization</a:t>
            </a:r>
          </a:p>
        </p:txBody>
      </p:sp>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10</a:t>
            </a:fld>
            <a:endParaRPr lang="en-US" dirty="0"/>
          </a:p>
        </p:txBody>
      </p:sp>
      <p:sp>
        <p:nvSpPr>
          <p:cNvPr id="9" name="Скругленный прямоугольник 8"/>
          <p:cNvSpPr/>
          <p:nvPr/>
        </p:nvSpPr>
        <p:spPr>
          <a:xfrm>
            <a:off x="101356" y="83941"/>
            <a:ext cx="8972743" cy="83877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Segoe UI Light" panose="020B0502040204020203" pitchFamily="34" charset="0"/>
              </a:rPr>
              <a:t>Standard job schema</a:t>
            </a:r>
          </a:p>
        </p:txBody>
      </p:sp>
      <p:sp>
        <p:nvSpPr>
          <p:cNvPr id="10" name="TextBox 9"/>
          <p:cNvSpPr txBox="1"/>
          <p:nvPr/>
        </p:nvSpPr>
        <p:spPr>
          <a:xfrm>
            <a:off x="758662" y="4996896"/>
            <a:ext cx="7632864" cy="1200329"/>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All this steps written in shell script. Shell script is complex, requires some knowledge of distributed infrastracture and should be written by specialist.</a:t>
            </a:r>
          </a:p>
        </p:txBody>
      </p:sp>
    </p:spTree>
    <p:extLst>
      <p:ext uri="{BB962C8B-B14F-4D97-AF65-F5344CB8AC3E}">
        <p14:creationId xmlns:p14="http://schemas.microsoft.com/office/powerpoint/2010/main" val="174680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11</a:t>
            </a:fld>
            <a:endParaRPr lang="en-US" dirty="0"/>
          </a:p>
        </p:txBody>
      </p:sp>
      <p:sp>
        <p:nvSpPr>
          <p:cNvPr id="10" name="TextBox 9"/>
          <p:cNvSpPr txBox="1"/>
          <p:nvPr/>
        </p:nvSpPr>
        <p:spPr>
          <a:xfrm>
            <a:off x="457200" y="1253571"/>
            <a:ext cx="8172450" cy="1323439"/>
          </a:xfrm>
          <a:prstGeom prst="rect">
            <a:avLst/>
          </a:prstGeom>
          <a:noFill/>
          <a:ln>
            <a:noFill/>
          </a:ln>
        </p:spPr>
        <p:txBody>
          <a:bodyPr wrap="square" rtlCol="0">
            <a:spAutoFit/>
          </a:bodyPr>
          <a:lstStyle/>
          <a:p>
            <a:pPr algn="just"/>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1.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DIRAC specifics. </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In order to write working job for DIRAC it is necessary to know the basics about DIRAC. How to submit job, how to access data inside job, how to match jobs and corresponding input data, how to write the result to the storage.</a:t>
            </a:r>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Challenges of writing jobs</a:t>
            </a:r>
          </a:p>
        </p:txBody>
      </p:sp>
      <p:sp>
        <p:nvSpPr>
          <p:cNvPr id="14" name="Скругленный прямоугольник 13"/>
          <p:cNvSpPr/>
          <p:nvPr/>
        </p:nvSpPr>
        <p:spPr>
          <a:xfrm>
            <a:off x="2972516" y="4915528"/>
            <a:ext cx="3216584"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Massive job submission</a:t>
            </a:r>
          </a:p>
        </p:txBody>
      </p:sp>
      <p:sp>
        <p:nvSpPr>
          <p:cNvPr id="20" name="Скругленный прямоугольник 19"/>
          <p:cNvSpPr/>
          <p:nvPr/>
        </p:nvSpPr>
        <p:spPr>
          <a:xfrm>
            <a:off x="6418206" y="4915531"/>
            <a:ext cx="2224551"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Data access</a:t>
            </a:r>
          </a:p>
        </p:txBody>
      </p:sp>
      <p:sp>
        <p:nvSpPr>
          <p:cNvPr id="23" name="Скругленный прямоугольник 22"/>
          <p:cNvSpPr/>
          <p:nvPr/>
        </p:nvSpPr>
        <p:spPr>
          <a:xfrm>
            <a:off x="531250" y="4915531"/>
            <a:ext cx="2224551"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Job design</a:t>
            </a:r>
          </a:p>
        </p:txBody>
      </p:sp>
      <p:sp>
        <p:nvSpPr>
          <p:cNvPr id="24" name="Скругленный прямоугольник 23"/>
          <p:cNvSpPr/>
          <p:nvPr/>
        </p:nvSpPr>
        <p:spPr>
          <a:xfrm>
            <a:off x="5162549" y="4121824"/>
            <a:ext cx="3216584"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Job debug(remote)</a:t>
            </a:r>
          </a:p>
        </p:txBody>
      </p:sp>
      <p:sp>
        <p:nvSpPr>
          <p:cNvPr id="28" name="Скругленный прямоугольник 27"/>
          <p:cNvSpPr/>
          <p:nvPr/>
        </p:nvSpPr>
        <p:spPr>
          <a:xfrm>
            <a:off x="825808" y="4121824"/>
            <a:ext cx="4097183"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Matching of jobs and data</a:t>
            </a:r>
          </a:p>
        </p:txBody>
      </p:sp>
      <p:sp>
        <p:nvSpPr>
          <p:cNvPr id="30" name="Скругленный прямоугольник 29"/>
          <p:cNvSpPr/>
          <p:nvPr/>
        </p:nvSpPr>
        <p:spPr>
          <a:xfrm>
            <a:off x="2532216" y="3328117"/>
            <a:ext cx="4097183" cy="46209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Segoe UI Light" panose="020B0502040204020203" pitchFamily="34" charset="0"/>
              </a:rPr>
              <a:t>Dealing with failures</a:t>
            </a:r>
          </a:p>
        </p:txBody>
      </p:sp>
    </p:spTree>
    <p:extLst>
      <p:ext uri="{BB962C8B-B14F-4D97-AF65-F5344CB8AC3E}">
        <p14:creationId xmlns:p14="http://schemas.microsoft.com/office/powerpoint/2010/main" val="186126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12</a:t>
            </a:fld>
            <a:endParaRPr lang="en-US" dirty="0"/>
          </a:p>
        </p:txBody>
      </p:sp>
      <p:sp>
        <p:nvSpPr>
          <p:cNvPr id="10" name="TextBox 9"/>
          <p:cNvSpPr txBox="1"/>
          <p:nvPr/>
        </p:nvSpPr>
        <p:spPr>
          <a:xfrm>
            <a:off x="457200" y="1253571"/>
            <a:ext cx="8172450" cy="1015663"/>
          </a:xfrm>
          <a:prstGeom prst="rect">
            <a:avLst/>
          </a:prstGeom>
          <a:noFill/>
          <a:ln>
            <a:noFill/>
          </a:ln>
        </p:spPr>
        <p:txBody>
          <a:bodyPr wrap="square" rtlCol="0">
            <a:spAutoFit/>
          </a:bodyPr>
          <a:lstStyle/>
          <a:p>
            <a:pPr algn="just"/>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2.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Infrastructure limitations. </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DIRAC allow integration of heterogeneous diverse computing and storage resources. To use it efficiently it is crucial to know specifics of different resources.</a:t>
            </a:r>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Challenges of writing jobs</a:t>
            </a:r>
          </a:p>
        </p:txBody>
      </p:sp>
      <p:sp>
        <p:nvSpPr>
          <p:cNvPr id="12" name="Скругленный прямоугольник 11"/>
          <p:cNvSpPr/>
          <p:nvPr/>
        </p:nvSpPr>
        <p:spPr>
          <a:xfrm>
            <a:off x="707912"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13" name="Скругленный прямоугольник 12"/>
          <p:cNvSpPr/>
          <p:nvPr/>
        </p:nvSpPr>
        <p:spPr>
          <a:xfrm>
            <a:off x="6303248"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14" name="Скругленный прямоугольник 13"/>
          <p:cNvSpPr/>
          <p:nvPr/>
        </p:nvSpPr>
        <p:spPr>
          <a:xfrm>
            <a:off x="3501419"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3" name="Прямоугольник 2"/>
          <p:cNvSpPr/>
          <p:nvPr/>
        </p:nvSpPr>
        <p:spPr>
          <a:xfrm>
            <a:off x="707912"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1</a:t>
            </a:r>
            <a:endParaRPr lang="ru-RU" dirty="0"/>
          </a:p>
        </p:txBody>
      </p:sp>
      <p:sp>
        <p:nvSpPr>
          <p:cNvPr id="15" name="Прямоугольник 14"/>
          <p:cNvSpPr/>
          <p:nvPr/>
        </p:nvSpPr>
        <p:spPr>
          <a:xfrm>
            <a:off x="3467721"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2</a:t>
            </a:r>
            <a:endParaRPr lang="ru-RU" dirty="0"/>
          </a:p>
        </p:txBody>
      </p:sp>
      <p:sp>
        <p:nvSpPr>
          <p:cNvPr id="16" name="Прямоугольник 15"/>
          <p:cNvSpPr/>
          <p:nvPr/>
        </p:nvSpPr>
        <p:spPr>
          <a:xfrm>
            <a:off x="6303248"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3</a:t>
            </a:r>
            <a:endParaRPr lang="ru-RU" dirty="0"/>
          </a:p>
        </p:txBody>
      </p:sp>
      <p:sp>
        <p:nvSpPr>
          <p:cNvPr id="32" name="Прямоугольник 31"/>
          <p:cNvSpPr/>
          <p:nvPr/>
        </p:nvSpPr>
        <p:spPr>
          <a:xfrm>
            <a:off x="838200" y="4270534"/>
            <a:ext cx="2101250" cy="655066"/>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3300"/>
                </a:solidFill>
                <a:latin typeface="Segoe UI Light" panose="020B0502040204020203" pitchFamily="34" charset="0"/>
              </a:rPr>
              <a:t>Week network connection</a:t>
            </a:r>
            <a:endParaRPr lang="ru-RU" sz="1600" dirty="0">
              <a:solidFill>
                <a:srgbClr val="FF3300"/>
              </a:solidFill>
              <a:latin typeface="Segoe UI Light" panose="020B0502040204020203" pitchFamily="34" charset="0"/>
            </a:endParaRPr>
          </a:p>
        </p:txBody>
      </p:sp>
      <p:sp>
        <p:nvSpPr>
          <p:cNvPr id="23" name="Прямоугольник 22"/>
          <p:cNvSpPr/>
          <p:nvPr/>
        </p:nvSpPr>
        <p:spPr>
          <a:xfrm>
            <a:off x="838200" y="5050409"/>
            <a:ext cx="2101250" cy="655066"/>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3300"/>
                </a:solidFill>
                <a:latin typeface="Segoe UI Light" panose="020B0502040204020203" pitchFamily="34" charset="0"/>
              </a:rPr>
              <a:t>Low amount of RAM per core</a:t>
            </a:r>
            <a:endParaRPr lang="ru-RU" sz="1600" dirty="0">
              <a:solidFill>
                <a:srgbClr val="FF3300"/>
              </a:solidFill>
              <a:latin typeface="Segoe UI Light" panose="020B0502040204020203" pitchFamily="34" charset="0"/>
            </a:endParaRPr>
          </a:p>
        </p:txBody>
      </p:sp>
      <p:sp>
        <p:nvSpPr>
          <p:cNvPr id="24" name="Прямоугольник 23"/>
          <p:cNvSpPr/>
          <p:nvPr/>
        </p:nvSpPr>
        <p:spPr>
          <a:xfrm>
            <a:off x="3613994" y="4270534"/>
            <a:ext cx="2101250" cy="655066"/>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B050"/>
                </a:solidFill>
                <a:latin typeface="Segoe UI Light" panose="020B0502040204020203" pitchFamily="34" charset="0"/>
              </a:rPr>
              <a:t>Access to fast local storage</a:t>
            </a:r>
            <a:endParaRPr lang="ru-RU" sz="1600" dirty="0">
              <a:solidFill>
                <a:srgbClr val="00B050"/>
              </a:solidFill>
              <a:latin typeface="Segoe UI Light" panose="020B0502040204020203" pitchFamily="34" charset="0"/>
            </a:endParaRPr>
          </a:p>
        </p:txBody>
      </p:sp>
      <p:sp>
        <p:nvSpPr>
          <p:cNvPr id="25" name="Прямоугольник 24"/>
          <p:cNvSpPr/>
          <p:nvPr/>
        </p:nvSpPr>
        <p:spPr>
          <a:xfrm>
            <a:off x="3613994" y="5018738"/>
            <a:ext cx="2101250" cy="655066"/>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3300"/>
                </a:solidFill>
                <a:latin typeface="Segoe UI Light" panose="020B0502040204020203" pitchFamily="34" charset="0"/>
              </a:rPr>
              <a:t>Requires manual cleaning if used</a:t>
            </a:r>
            <a:endParaRPr lang="ru-RU" sz="1600" dirty="0">
              <a:solidFill>
                <a:srgbClr val="FF3300"/>
              </a:solidFill>
              <a:latin typeface="Segoe UI Light" panose="020B0502040204020203" pitchFamily="34" charset="0"/>
            </a:endParaRPr>
          </a:p>
        </p:txBody>
      </p:sp>
      <p:sp>
        <p:nvSpPr>
          <p:cNvPr id="27" name="Прямоугольник 26"/>
          <p:cNvSpPr/>
          <p:nvPr/>
        </p:nvSpPr>
        <p:spPr>
          <a:xfrm>
            <a:off x="6415824" y="5018738"/>
            <a:ext cx="2101250" cy="655066"/>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B050"/>
                </a:solidFill>
                <a:latin typeface="Segoe UI Light" panose="020B0502040204020203" pitchFamily="34" charset="0"/>
              </a:rPr>
              <a:t>Have direct read access to data</a:t>
            </a:r>
          </a:p>
        </p:txBody>
      </p:sp>
    </p:spTree>
    <p:extLst>
      <p:ext uri="{BB962C8B-B14F-4D97-AF65-F5344CB8AC3E}">
        <p14:creationId xmlns:p14="http://schemas.microsoft.com/office/powerpoint/2010/main" val="92531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13</a:t>
            </a:fld>
            <a:endParaRPr lang="en-US" dirty="0"/>
          </a:p>
        </p:txBody>
      </p:sp>
      <p:sp>
        <p:nvSpPr>
          <p:cNvPr id="10" name="TextBox 9"/>
          <p:cNvSpPr txBox="1"/>
          <p:nvPr/>
        </p:nvSpPr>
        <p:spPr>
          <a:xfrm>
            <a:off x="457200" y="1253571"/>
            <a:ext cx="8172450" cy="1631216"/>
          </a:xfrm>
          <a:prstGeom prst="rect">
            <a:avLst/>
          </a:prstGeom>
          <a:noFill/>
          <a:ln>
            <a:noFill/>
          </a:ln>
        </p:spPr>
        <p:txBody>
          <a:bodyPr wrap="square" rtlCol="0">
            <a:spAutoFit/>
          </a:bodyPr>
          <a:lstStyle/>
          <a:p>
            <a:pPr algn="just"/>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3.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Experiment software. </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User need to know where to get software from. CVMFS should help to distribute software aroud computing resources. It is not always the case due to many reasons. Specialist should deploy software on some resources in advance manually. Jobs should be aware of all the pathes and necessary configuration.</a:t>
            </a:r>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Challenges of writing jobs</a:t>
            </a:r>
          </a:p>
        </p:txBody>
      </p:sp>
      <p:sp>
        <p:nvSpPr>
          <p:cNvPr id="12" name="Скругленный прямоугольник 11"/>
          <p:cNvSpPr/>
          <p:nvPr/>
        </p:nvSpPr>
        <p:spPr>
          <a:xfrm>
            <a:off x="707912"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13" name="Скругленный прямоугольник 12"/>
          <p:cNvSpPr/>
          <p:nvPr/>
        </p:nvSpPr>
        <p:spPr>
          <a:xfrm>
            <a:off x="6303248"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14" name="Скругленный прямоугольник 13"/>
          <p:cNvSpPr/>
          <p:nvPr/>
        </p:nvSpPr>
        <p:spPr>
          <a:xfrm>
            <a:off x="3501419" y="3157409"/>
            <a:ext cx="2326402"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3" name="Прямоугольник 2"/>
          <p:cNvSpPr/>
          <p:nvPr/>
        </p:nvSpPr>
        <p:spPr>
          <a:xfrm>
            <a:off x="707912"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1</a:t>
            </a:r>
            <a:endParaRPr lang="ru-RU" dirty="0"/>
          </a:p>
        </p:txBody>
      </p:sp>
      <p:sp>
        <p:nvSpPr>
          <p:cNvPr id="15" name="Прямоугольник 14"/>
          <p:cNvSpPr/>
          <p:nvPr/>
        </p:nvSpPr>
        <p:spPr>
          <a:xfrm>
            <a:off x="3467721"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2</a:t>
            </a:r>
            <a:endParaRPr lang="ru-RU" dirty="0"/>
          </a:p>
        </p:txBody>
      </p:sp>
      <p:sp>
        <p:nvSpPr>
          <p:cNvPr id="16" name="Прямоугольник 15"/>
          <p:cNvSpPr/>
          <p:nvPr/>
        </p:nvSpPr>
        <p:spPr>
          <a:xfrm>
            <a:off x="6303248" y="3195384"/>
            <a:ext cx="2393797" cy="369332"/>
          </a:xfrm>
          <a:prstGeom prst="rect">
            <a:avLst/>
          </a:prstGeom>
        </p:spPr>
        <p:txBody>
          <a:bodyPr wrap="none">
            <a:spAutoFit/>
          </a:bodyPr>
          <a:lstStyle/>
          <a:p>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Computing Resource 3</a:t>
            </a:r>
            <a:endParaRPr lang="ru-RU" dirty="0"/>
          </a:p>
        </p:txBody>
      </p:sp>
      <p:sp>
        <p:nvSpPr>
          <p:cNvPr id="4" name="Прямоугольник 3"/>
          <p:cNvSpPr/>
          <p:nvPr/>
        </p:nvSpPr>
        <p:spPr>
          <a:xfrm>
            <a:off x="1185313" y="5076825"/>
            <a:ext cx="1371600" cy="628650"/>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latin typeface="Segoe UI Light" panose="020B0502040204020203" pitchFamily="34" charset="0"/>
              </a:rPr>
              <a:t>User Job</a:t>
            </a:r>
            <a:endParaRPr lang="ru-RU" dirty="0">
              <a:solidFill>
                <a:schemeClr val="tx2"/>
              </a:solidFill>
              <a:latin typeface="Segoe UI Light" panose="020B0502040204020203" pitchFamily="34" charset="0"/>
            </a:endParaRPr>
          </a:p>
        </p:txBody>
      </p:sp>
      <p:sp>
        <p:nvSpPr>
          <p:cNvPr id="18" name="Прямоугольник 17"/>
          <p:cNvSpPr/>
          <p:nvPr/>
        </p:nvSpPr>
        <p:spPr>
          <a:xfrm>
            <a:off x="3978819" y="5076825"/>
            <a:ext cx="1371600" cy="628650"/>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latin typeface="Segoe UI Light" panose="020B0502040204020203" pitchFamily="34" charset="0"/>
              </a:rPr>
              <a:t>User Job</a:t>
            </a:r>
            <a:endParaRPr lang="ru-RU" dirty="0">
              <a:solidFill>
                <a:schemeClr val="tx2"/>
              </a:solidFill>
              <a:latin typeface="Segoe UI Light" panose="020B0502040204020203" pitchFamily="34" charset="0"/>
            </a:endParaRPr>
          </a:p>
        </p:txBody>
      </p:sp>
      <p:sp>
        <p:nvSpPr>
          <p:cNvPr id="19" name="Прямоугольник 18"/>
          <p:cNvSpPr/>
          <p:nvPr/>
        </p:nvSpPr>
        <p:spPr>
          <a:xfrm>
            <a:off x="6780649" y="5076825"/>
            <a:ext cx="1371600" cy="628650"/>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latin typeface="Segoe UI Light" panose="020B0502040204020203" pitchFamily="34" charset="0"/>
              </a:rPr>
              <a:t>User Job</a:t>
            </a:r>
            <a:endParaRPr lang="ru-RU" dirty="0">
              <a:solidFill>
                <a:schemeClr val="tx2"/>
              </a:solidFill>
              <a:latin typeface="Segoe UI Light" panose="020B0502040204020203" pitchFamily="34" charset="0"/>
            </a:endParaRPr>
          </a:p>
        </p:txBody>
      </p:sp>
      <p:sp>
        <p:nvSpPr>
          <p:cNvPr id="5" name="Блок-схема: магнитный диск 4"/>
          <p:cNvSpPr/>
          <p:nvPr/>
        </p:nvSpPr>
        <p:spPr>
          <a:xfrm>
            <a:off x="823363" y="3602691"/>
            <a:ext cx="723900" cy="1076325"/>
          </a:xfrm>
          <a:prstGeom prst="flowChartMagneticDisk">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latin typeface="Segoe UI Light" panose="020B0502040204020203" pitchFamily="34" charset="0"/>
              </a:rPr>
              <a:t>Local file system</a:t>
            </a:r>
            <a:endParaRPr lang="ru-RU" sz="1400" dirty="0">
              <a:solidFill>
                <a:schemeClr val="tx2"/>
              </a:solidFill>
              <a:latin typeface="Segoe UI Light" panose="020B0502040204020203" pitchFamily="34" charset="0"/>
            </a:endParaRPr>
          </a:p>
        </p:txBody>
      </p:sp>
      <p:sp>
        <p:nvSpPr>
          <p:cNvPr id="21" name="Блок-схема: магнитный диск 20"/>
          <p:cNvSpPr/>
          <p:nvPr/>
        </p:nvSpPr>
        <p:spPr>
          <a:xfrm>
            <a:off x="4302669" y="3602691"/>
            <a:ext cx="723900" cy="876300"/>
          </a:xfrm>
          <a:prstGeom prst="flowChartMagneticDisk">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latin typeface="Segoe UI Light" panose="020B0502040204020203" pitchFamily="34" charset="0"/>
              </a:rPr>
              <a:t>CVMFS</a:t>
            </a:r>
            <a:endParaRPr lang="ru-RU" sz="1400" dirty="0">
              <a:solidFill>
                <a:schemeClr val="tx2"/>
              </a:solidFill>
              <a:latin typeface="Segoe UI Light" panose="020B0502040204020203" pitchFamily="34" charset="0"/>
            </a:endParaRPr>
          </a:p>
        </p:txBody>
      </p:sp>
      <p:sp>
        <p:nvSpPr>
          <p:cNvPr id="22" name="Блок-схема: магнитный диск 21"/>
          <p:cNvSpPr/>
          <p:nvPr/>
        </p:nvSpPr>
        <p:spPr>
          <a:xfrm>
            <a:off x="7790299" y="3605008"/>
            <a:ext cx="723900" cy="1076325"/>
          </a:xfrm>
          <a:prstGeom prst="flowChartMagneticDisk">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latin typeface="Segoe UI Light" panose="020B0502040204020203" pitchFamily="34" charset="0"/>
              </a:rPr>
              <a:t>Local file system</a:t>
            </a:r>
            <a:endParaRPr lang="ru-RU" sz="1400" dirty="0">
              <a:solidFill>
                <a:schemeClr val="tx2"/>
              </a:solidFill>
              <a:latin typeface="Segoe UI Light" panose="020B0502040204020203" pitchFamily="34" charset="0"/>
            </a:endParaRPr>
          </a:p>
        </p:txBody>
      </p:sp>
      <p:cxnSp>
        <p:nvCxnSpPr>
          <p:cNvPr id="8" name="Прямая со стрелкой 7"/>
          <p:cNvCxnSpPr>
            <a:stCxn id="5" idx="3"/>
            <a:endCxn id="4" idx="0"/>
          </p:cNvCxnSpPr>
          <p:nvPr/>
        </p:nvCxnSpPr>
        <p:spPr>
          <a:xfrm>
            <a:off x="1185313" y="4679016"/>
            <a:ext cx="685800" cy="397809"/>
          </a:xfrm>
          <a:prstGeom prst="straightConnector1">
            <a:avLst/>
          </a:prstGeom>
          <a:ln>
            <a:solidFill>
              <a:srgbClr val="0055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Прямая со стрелкой 25"/>
          <p:cNvCxnSpPr>
            <a:stCxn id="21" idx="3"/>
            <a:endCxn id="18" idx="0"/>
          </p:cNvCxnSpPr>
          <p:nvPr/>
        </p:nvCxnSpPr>
        <p:spPr>
          <a:xfrm>
            <a:off x="4664619" y="4478991"/>
            <a:ext cx="0" cy="597834"/>
          </a:xfrm>
          <a:prstGeom prst="straightConnector1">
            <a:avLst/>
          </a:prstGeom>
          <a:ln>
            <a:solidFill>
              <a:srgbClr val="0055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Прямая со стрелкой 28"/>
          <p:cNvCxnSpPr>
            <a:stCxn id="22" idx="3"/>
            <a:endCxn id="19" idx="0"/>
          </p:cNvCxnSpPr>
          <p:nvPr/>
        </p:nvCxnSpPr>
        <p:spPr>
          <a:xfrm flipH="1">
            <a:off x="7466449" y="4681333"/>
            <a:ext cx="685800" cy="395492"/>
          </a:xfrm>
          <a:prstGeom prst="straightConnector1">
            <a:avLst/>
          </a:prstGeom>
          <a:ln>
            <a:solidFill>
              <a:srgbClr val="0055A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Прямоугольник 31"/>
          <p:cNvSpPr/>
          <p:nvPr/>
        </p:nvSpPr>
        <p:spPr>
          <a:xfrm>
            <a:off x="2063922" y="3797825"/>
            <a:ext cx="875528" cy="864458"/>
          </a:xfrm>
          <a:prstGeom prst="rect">
            <a:avLst/>
          </a:prstGeom>
          <a:noFill/>
          <a:ln w="19050">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latin typeface="Segoe UI Light" panose="020B0502040204020203" pitchFamily="34" charset="0"/>
              </a:rPr>
              <a:t>Module</a:t>
            </a:r>
          </a:p>
          <a:p>
            <a:pPr algn="ctr"/>
            <a:r>
              <a:rPr lang="en-US" sz="1600" dirty="0">
                <a:solidFill>
                  <a:schemeClr val="tx2"/>
                </a:solidFill>
                <a:latin typeface="Segoe UI Light" panose="020B0502040204020203" pitchFamily="34" charset="0"/>
              </a:rPr>
              <a:t>add</a:t>
            </a:r>
            <a:endParaRPr lang="ru-RU" sz="1600" dirty="0">
              <a:solidFill>
                <a:schemeClr val="tx2"/>
              </a:solidFill>
              <a:latin typeface="Segoe UI Light" panose="020B0502040204020203" pitchFamily="34" charset="0"/>
            </a:endParaRPr>
          </a:p>
        </p:txBody>
      </p:sp>
      <p:cxnSp>
        <p:nvCxnSpPr>
          <p:cNvPr id="33" name="Прямая со стрелкой 32"/>
          <p:cNvCxnSpPr>
            <a:stCxn id="32" idx="2"/>
            <a:endCxn id="4" idx="0"/>
          </p:cNvCxnSpPr>
          <p:nvPr/>
        </p:nvCxnSpPr>
        <p:spPr>
          <a:xfrm flipH="1">
            <a:off x="1871113" y="4662283"/>
            <a:ext cx="630573" cy="414542"/>
          </a:xfrm>
          <a:prstGeom prst="straightConnector1">
            <a:avLst/>
          </a:prstGeom>
          <a:ln>
            <a:solidFill>
              <a:srgbClr val="0055A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105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14</a:t>
            </a:fld>
            <a:endParaRPr lang="en-US" dirty="0"/>
          </a:p>
        </p:txBody>
      </p:sp>
      <p:sp>
        <p:nvSpPr>
          <p:cNvPr id="10" name="TextBox 9"/>
          <p:cNvSpPr txBox="1"/>
          <p:nvPr/>
        </p:nvSpPr>
        <p:spPr>
          <a:xfrm>
            <a:off x="457200" y="1253571"/>
            <a:ext cx="8172450" cy="5016758"/>
          </a:xfrm>
          <a:prstGeom prst="rect">
            <a:avLst/>
          </a:prstGeom>
          <a:noFill/>
          <a:ln>
            <a:noFill/>
          </a:ln>
        </p:spPr>
        <p:txBody>
          <a:bodyPr wrap="square" rtlCol="0">
            <a:spAutoFit/>
          </a:bodyPr>
          <a:lstStyle/>
          <a:p>
            <a:pPr algn="just"/>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In case if it is necessary to provide access to distributed resources to  general user there are three major ways:</a:t>
            </a:r>
          </a:p>
          <a:p>
            <a:pPr algn="just"/>
            <a:endPar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a:p>
            <a:pPr marL="457200" indent="-457200" algn="jus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Perform extensive training for a user and gradually increase his access to different resources. </a:t>
            </a:r>
            <a:r>
              <a:rPr lang="en-US" sz="2000" dirty="0">
                <a:solidFill>
                  <a:srgbClr val="FF0000"/>
                </a:solidFill>
                <a:latin typeface="Segoe UI Light" panose="020B0502040204020203" pitchFamily="34" charset="0"/>
                <a:ea typeface="Segoe UI" panose="020B0502040204020203" pitchFamily="34" charset="0"/>
                <a:cs typeface="Segoe UI" panose="020B0502040204020203" pitchFamily="34" charset="0"/>
              </a:rPr>
              <a:t>Expensive in terms of time for both: DIRAC specialists and users. </a:t>
            </a:r>
            <a:r>
              <a:rPr lang="en-US" sz="2000" dirty="0">
                <a:solidFill>
                  <a:srgbClr val="00B050"/>
                </a:solidFill>
                <a:latin typeface="Segoe UI Light" panose="020B0502040204020203" pitchFamily="34" charset="0"/>
                <a:ea typeface="Segoe UI" panose="020B0502040204020203" pitchFamily="34" charset="0"/>
                <a:cs typeface="Segoe UI" panose="020B0502040204020203" pitchFamily="34" charset="0"/>
              </a:rPr>
              <a:t>Very flexible after that. </a:t>
            </a:r>
            <a:r>
              <a:rPr lang="en-US" sz="2000" dirty="0">
                <a:solidFill>
                  <a:srgbClr val="FF0000"/>
                </a:solidFill>
                <a:latin typeface="Segoe UI Light" panose="020B0502040204020203" pitchFamily="34" charset="0"/>
                <a:ea typeface="Segoe UI" panose="020B0502040204020203" pitchFamily="34" charset="0"/>
                <a:cs typeface="Segoe UI" panose="020B0502040204020203" pitchFamily="34" charset="0"/>
              </a:rPr>
              <a:t>Requires users to keep up to date with changing and evolving infrastructure.</a:t>
            </a:r>
          </a:p>
          <a:p>
            <a:pPr marL="457200" indent="-457200" algn="just">
              <a:buAutoNum type="arabicPeriod"/>
            </a:pPr>
            <a:r>
              <a:rPr lang="en-US" sz="2000" dirty="0">
                <a:solidFill>
                  <a:schemeClr val="tx2"/>
                </a:solidFill>
                <a:latin typeface="Segoe UI Light" panose="020B0502040204020203" pitchFamily="34" charset="0"/>
                <a:ea typeface="Segoe UI" panose="020B0502040204020203" pitchFamily="34" charset="0"/>
                <a:cs typeface="Segoe UI" panose="020B0502040204020203" pitchFamily="34" charset="0"/>
              </a:rPr>
              <a:t>Place DIRAC specialist between resources and a user. Users explain the task to specialist and specialist design and submit jobs to resources. </a:t>
            </a:r>
            <a:r>
              <a:rPr lang="en-US" sz="2000" dirty="0">
                <a:solidFill>
                  <a:srgbClr val="FF8001"/>
                </a:solidFill>
                <a:latin typeface="Segoe UI Light" panose="020B0502040204020203" pitchFamily="34" charset="0"/>
                <a:ea typeface="Segoe UI" panose="020B0502040204020203" pitchFamily="34" charset="0"/>
                <a:cs typeface="Segoe UI" panose="020B0502040204020203" pitchFamily="34" charset="0"/>
              </a:rPr>
              <a:t>Less expensive in terms of time for users and DIRAC specialists. </a:t>
            </a:r>
            <a:r>
              <a:rPr lang="en-US" sz="2000" dirty="0">
                <a:solidFill>
                  <a:srgbClr val="00B050"/>
                </a:solidFill>
                <a:latin typeface="Segoe UI Light" panose="020B0502040204020203" pitchFamily="34" charset="0"/>
                <a:ea typeface="Segoe UI" panose="020B0502040204020203" pitchFamily="34" charset="0"/>
                <a:cs typeface="Segoe UI" panose="020B0502040204020203" pitchFamily="34" charset="0"/>
              </a:rPr>
              <a:t>This approach has been successfully used by MPD and proved to be effective. </a:t>
            </a:r>
          </a:p>
          <a:p>
            <a:pPr marL="457200" indent="-457200" algn="just">
              <a:buAutoNum type="arabicPeriod"/>
            </a:pPr>
            <a:r>
              <a:rPr lang="en-US" sz="2000" dirty="0">
                <a:solidFill>
                  <a:schemeClr val="tx2"/>
                </a:solidFill>
                <a:latin typeface="Segoe UI Light" panose="020B0502040204020203" pitchFamily="34" charset="0"/>
                <a:ea typeface="Segoe UI" panose="020B0502040204020203" pitchFamily="34" charset="0"/>
                <a:cs typeface="Segoe UI" panose="020B0502040204020203" pitchFamily="34" charset="0"/>
              </a:rPr>
              <a:t>Develop dedicated DIRAC application to provide inteface defined in terms of user task (required software, type of job, energy, amount of events needed). </a:t>
            </a:r>
            <a:r>
              <a:rPr lang="en-US" sz="2000" dirty="0">
                <a:solidFill>
                  <a:srgbClr val="00B050"/>
                </a:solidFill>
                <a:latin typeface="Segoe UI Light" panose="020B0502040204020203" pitchFamily="34" charset="0"/>
                <a:ea typeface="Segoe UI" panose="020B0502040204020203" pitchFamily="34" charset="0"/>
                <a:cs typeface="Segoe UI" panose="020B0502040204020203" pitchFamily="34" charset="0"/>
              </a:rPr>
              <a:t>Very convenient for end users. </a:t>
            </a:r>
            <a:r>
              <a:rPr lang="en-US" sz="2000" dirty="0">
                <a:solidFill>
                  <a:srgbClr val="FF0000"/>
                </a:solidFill>
                <a:latin typeface="Segoe UI Light" panose="020B0502040204020203" pitchFamily="34" charset="0"/>
                <a:ea typeface="Segoe UI" panose="020B0502040204020203" pitchFamily="34" charset="0"/>
                <a:cs typeface="Segoe UI" panose="020B0502040204020203" pitchFamily="34" charset="0"/>
              </a:rPr>
              <a:t>Requires efforts of DIRAC developers. Requires future support of developed app.</a:t>
            </a:r>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Solution</a:t>
            </a:r>
          </a:p>
        </p:txBody>
      </p:sp>
    </p:spTree>
    <p:extLst>
      <p:ext uri="{BB962C8B-B14F-4D97-AF65-F5344CB8AC3E}">
        <p14:creationId xmlns:p14="http://schemas.microsoft.com/office/powerpoint/2010/main" val="220931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15</a:t>
            </a:fld>
            <a:endParaRPr lang="en-US" dirty="0"/>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MPD Monte-Carlo launchpad</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7083" t="6219" r="59875" b="3561"/>
          <a:stretch/>
        </p:blipFill>
        <p:spPr>
          <a:xfrm>
            <a:off x="1030231" y="1073337"/>
            <a:ext cx="7083538" cy="5439959"/>
          </a:xfrm>
          <a:prstGeom prst="rect">
            <a:avLst/>
          </a:prstGeom>
        </p:spPr>
      </p:pic>
      <p:sp>
        <p:nvSpPr>
          <p:cNvPr id="4" name="Прямоугольник 3"/>
          <p:cNvSpPr/>
          <p:nvPr/>
        </p:nvSpPr>
        <p:spPr>
          <a:xfrm>
            <a:off x="1343025" y="2457450"/>
            <a:ext cx="781050" cy="2000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6" name="Прямая со стрелкой 5"/>
          <p:cNvCxnSpPr>
            <a:stCxn id="4" idx="3"/>
          </p:cNvCxnSpPr>
          <p:nvPr/>
        </p:nvCxnSpPr>
        <p:spPr>
          <a:xfrm flipV="1">
            <a:off x="2124075" y="1704975"/>
            <a:ext cx="533400" cy="85248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753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16</a:t>
            </a:fld>
            <a:endParaRPr lang="en-US" dirty="0"/>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MPD Monte-Carlo launchpad</a:t>
            </a:r>
          </a:p>
        </p:txBody>
      </p:sp>
      <p:sp>
        <p:nvSpPr>
          <p:cNvPr id="7" name="Скругленный прямоугольник 6"/>
          <p:cNvSpPr/>
          <p:nvPr/>
        </p:nvSpPr>
        <p:spPr>
          <a:xfrm>
            <a:off x="707912" y="1347659"/>
            <a:ext cx="1920988" cy="2738566"/>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5" name="Загнутый угол 4"/>
          <p:cNvSpPr/>
          <p:nvPr/>
        </p:nvSpPr>
        <p:spPr>
          <a:xfrm rot="10800000" flipH="1">
            <a:off x="928686" y="3124200"/>
            <a:ext cx="604839" cy="781050"/>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9" name="Загнутый угол 8"/>
          <p:cNvSpPr/>
          <p:nvPr/>
        </p:nvSpPr>
        <p:spPr>
          <a:xfrm rot="10800000" flipH="1">
            <a:off x="1754299" y="3124200"/>
            <a:ext cx="604839" cy="781050"/>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709152" y="3206948"/>
            <a:ext cx="694549"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reco.mc</a:t>
            </a:r>
            <a:endParaRPr lang="ru-RU" sz="1200" dirty="0">
              <a:solidFill>
                <a:schemeClr val="tx2"/>
              </a:solidFill>
              <a:latin typeface="Segoe UI Light" panose="020B0502040204020203" pitchFamily="34" charset="0"/>
            </a:endParaRPr>
          </a:p>
        </p:txBody>
      </p:sp>
      <p:sp>
        <p:nvSpPr>
          <p:cNvPr id="12" name="Прямоугольник 11"/>
          <p:cNvSpPr/>
          <p:nvPr/>
        </p:nvSpPr>
        <p:spPr>
          <a:xfrm>
            <a:off x="920158" y="3204745"/>
            <a:ext cx="628698"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run.mc</a:t>
            </a:r>
            <a:endParaRPr lang="ru-RU" sz="1200" dirty="0">
              <a:solidFill>
                <a:schemeClr val="tx2"/>
              </a:solidFill>
              <a:latin typeface="Segoe UI Light" panose="020B0502040204020203" pitchFamily="34" charset="0"/>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61" y="1990741"/>
            <a:ext cx="933145" cy="933145"/>
          </a:xfrm>
          <a:prstGeom prst="rect">
            <a:avLst/>
          </a:prstGeom>
        </p:spPr>
      </p:pic>
      <p:sp>
        <p:nvSpPr>
          <p:cNvPr id="13" name="Облако 12"/>
          <p:cNvSpPr/>
          <p:nvPr/>
        </p:nvSpPr>
        <p:spPr>
          <a:xfrm>
            <a:off x="1548856" y="1552575"/>
            <a:ext cx="1013369" cy="790575"/>
          </a:xfrm>
          <a:prstGeom prst="cloud">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599389" y="1756604"/>
            <a:ext cx="912302"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parameters</a:t>
            </a:r>
            <a:endParaRPr lang="ru-RU" sz="1200" dirty="0">
              <a:solidFill>
                <a:schemeClr val="tx2"/>
              </a:solidFill>
              <a:latin typeface="Segoe UI Light" panose="020B0502040204020203" pitchFamily="34" charset="0"/>
            </a:endParaRPr>
          </a:p>
        </p:txBody>
      </p:sp>
      <p:sp>
        <p:nvSpPr>
          <p:cNvPr id="15" name="Прямоугольник 14"/>
          <p:cNvSpPr/>
          <p:nvPr/>
        </p:nvSpPr>
        <p:spPr>
          <a:xfrm>
            <a:off x="783992" y="1409868"/>
            <a:ext cx="760144" cy="461665"/>
          </a:xfrm>
          <a:prstGeom prst="rect">
            <a:avLst/>
          </a:prstGeom>
        </p:spPr>
        <p:txBody>
          <a:bodyPr wrap="none">
            <a:spAutoFit/>
          </a:bodyPr>
          <a:lstStyle/>
          <a:p>
            <a:pPr algn="ctr"/>
            <a:r>
              <a:rPr lang="en-US" sz="2400" dirty="0">
                <a:solidFill>
                  <a:schemeClr val="tx2"/>
                </a:solidFill>
                <a:latin typeface="Segoe UI Light" panose="020B0502040204020203" pitchFamily="34" charset="0"/>
              </a:rPr>
              <a:t>User</a:t>
            </a:r>
            <a:endParaRPr lang="ru-RU" sz="2400" dirty="0">
              <a:solidFill>
                <a:schemeClr val="tx2"/>
              </a:solidFill>
              <a:latin typeface="Segoe UI Light" panose="020B0502040204020203" pitchFamily="34" charset="0"/>
            </a:endParaRPr>
          </a:p>
        </p:txBody>
      </p:sp>
      <p:sp>
        <p:nvSpPr>
          <p:cNvPr id="16" name="Скругленный прямоугольник 15"/>
          <p:cNvSpPr/>
          <p:nvPr/>
        </p:nvSpPr>
        <p:spPr>
          <a:xfrm>
            <a:off x="3403169" y="1347627"/>
            <a:ext cx="1920988" cy="344607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17" name="Прямоугольник 16"/>
          <p:cNvSpPr/>
          <p:nvPr/>
        </p:nvSpPr>
        <p:spPr>
          <a:xfrm>
            <a:off x="3559596" y="1380866"/>
            <a:ext cx="1608133" cy="461665"/>
          </a:xfrm>
          <a:prstGeom prst="rect">
            <a:avLst/>
          </a:prstGeom>
        </p:spPr>
        <p:txBody>
          <a:bodyPr wrap="none">
            <a:spAutoFit/>
          </a:bodyPr>
          <a:lstStyle/>
          <a:p>
            <a:pPr algn="ctr"/>
            <a:r>
              <a:rPr lang="en-US" sz="2400" dirty="0">
                <a:solidFill>
                  <a:schemeClr val="tx2"/>
                </a:solidFill>
                <a:latin typeface="Segoe UI Light" panose="020B0502040204020203" pitchFamily="34" charset="0"/>
              </a:rPr>
              <a:t>Launchpad</a:t>
            </a:r>
            <a:endParaRPr lang="ru-RU" sz="2400" dirty="0">
              <a:solidFill>
                <a:schemeClr val="tx2"/>
              </a:solidFill>
              <a:latin typeface="Segoe UI Light" panose="020B0502040204020203" pitchFamily="34" charset="0"/>
            </a:endParaRPr>
          </a:p>
        </p:txBody>
      </p:sp>
      <p:sp>
        <p:nvSpPr>
          <p:cNvPr id="18" name="Загнутый угол 17"/>
          <p:cNvSpPr/>
          <p:nvPr/>
        </p:nvSpPr>
        <p:spPr>
          <a:xfrm rot="10800000" flipH="1">
            <a:off x="3819526" y="1842530"/>
            <a:ext cx="1019256" cy="500619"/>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19" name="Прямоугольник 18"/>
          <p:cNvSpPr/>
          <p:nvPr/>
        </p:nvSpPr>
        <p:spPr>
          <a:xfrm>
            <a:off x="3819526" y="1960197"/>
            <a:ext cx="1019256" cy="261610"/>
          </a:xfrm>
          <a:prstGeom prst="rect">
            <a:avLst/>
          </a:prstGeom>
        </p:spPr>
        <p:txBody>
          <a:bodyPr wrap="square">
            <a:spAutoFit/>
          </a:bodyPr>
          <a:lstStyle/>
          <a:p>
            <a:pPr algn="ctr"/>
            <a:r>
              <a:rPr lang="en-US" sz="1100" dirty="0">
                <a:solidFill>
                  <a:schemeClr val="tx2"/>
                </a:solidFill>
                <a:latin typeface="Segoe UI Light" panose="020B0502040204020203" pitchFamily="34" charset="0"/>
              </a:rPr>
              <a:t>parameters</a:t>
            </a:r>
          </a:p>
        </p:txBody>
      </p:sp>
      <p:sp>
        <p:nvSpPr>
          <p:cNvPr id="26" name="Загнутый угол 25"/>
          <p:cNvSpPr/>
          <p:nvPr/>
        </p:nvSpPr>
        <p:spPr>
          <a:xfrm rot="10800000" flipH="1">
            <a:off x="3623943" y="2506413"/>
            <a:ext cx="604839" cy="781050"/>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27" name="Загнутый угол 26"/>
          <p:cNvSpPr/>
          <p:nvPr/>
        </p:nvSpPr>
        <p:spPr>
          <a:xfrm rot="10800000" flipH="1">
            <a:off x="4449556" y="2506413"/>
            <a:ext cx="604839" cy="781050"/>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04409" y="2589161"/>
            <a:ext cx="694549"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reco.mc</a:t>
            </a:r>
            <a:endParaRPr lang="ru-RU" sz="1200" dirty="0">
              <a:solidFill>
                <a:schemeClr val="tx2"/>
              </a:solidFill>
              <a:latin typeface="Segoe UI Light" panose="020B0502040204020203" pitchFamily="34" charset="0"/>
            </a:endParaRPr>
          </a:p>
        </p:txBody>
      </p:sp>
      <p:sp>
        <p:nvSpPr>
          <p:cNvPr id="29" name="Прямоугольник 28"/>
          <p:cNvSpPr/>
          <p:nvPr/>
        </p:nvSpPr>
        <p:spPr>
          <a:xfrm>
            <a:off x="3615415" y="2586958"/>
            <a:ext cx="628698"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run.mc</a:t>
            </a:r>
            <a:endParaRPr lang="ru-RU" sz="1200" dirty="0">
              <a:solidFill>
                <a:schemeClr val="tx2"/>
              </a:solidFill>
              <a:latin typeface="Segoe UI Light" panose="020B0502040204020203" pitchFamily="34" charset="0"/>
            </a:endParaRPr>
          </a:p>
        </p:txBody>
      </p:sp>
      <p:sp>
        <p:nvSpPr>
          <p:cNvPr id="31" name="Скругленный прямоугольник 30"/>
          <p:cNvSpPr/>
          <p:nvPr/>
        </p:nvSpPr>
        <p:spPr>
          <a:xfrm>
            <a:off x="6355919" y="1347627"/>
            <a:ext cx="1920988" cy="471027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sp>
        <p:nvSpPr>
          <p:cNvPr id="32" name="Прямоугольник 31"/>
          <p:cNvSpPr/>
          <p:nvPr/>
        </p:nvSpPr>
        <p:spPr>
          <a:xfrm>
            <a:off x="6953172" y="1380865"/>
            <a:ext cx="726481" cy="461665"/>
          </a:xfrm>
          <a:prstGeom prst="rect">
            <a:avLst/>
          </a:prstGeom>
        </p:spPr>
        <p:txBody>
          <a:bodyPr wrap="none">
            <a:spAutoFit/>
          </a:bodyPr>
          <a:lstStyle/>
          <a:p>
            <a:pPr algn="ctr"/>
            <a:r>
              <a:rPr lang="en-US" sz="2400" dirty="0">
                <a:solidFill>
                  <a:schemeClr val="tx2"/>
                </a:solidFill>
                <a:latin typeface="Segoe UI Light" panose="020B0502040204020203" pitchFamily="34" charset="0"/>
              </a:rPr>
              <a:t>Grid</a:t>
            </a:r>
            <a:endParaRPr lang="ru-RU" sz="2400" dirty="0">
              <a:solidFill>
                <a:schemeClr val="tx2"/>
              </a:solidFill>
              <a:latin typeface="Segoe UI Light" panose="020B0502040204020203" pitchFamily="34" charset="0"/>
            </a:endParaRPr>
          </a:p>
        </p:txBody>
      </p:sp>
      <p:sp>
        <p:nvSpPr>
          <p:cNvPr id="33" name="Скругленный прямоугольник 32"/>
          <p:cNvSpPr/>
          <p:nvPr/>
        </p:nvSpPr>
        <p:spPr>
          <a:xfrm>
            <a:off x="6538748" y="1818365"/>
            <a:ext cx="1555328" cy="1934486"/>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6489189" y="1802769"/>
            <a:ext cx="1019256" cy="307777"/>
          </a:xfrm>
          <a:prstGeom prst="rect">
            <a:avLst/>
          </a:prstGeom>
        </p:spPr>
        <p:txBody>
          <a:bodyPr wrap="square">
            <a:spAutoFit/>
          </a:bodyPr>
          <a:lstStyle/>
          <a:p>
            <a:pPr algn="ctr"/>
            <a:r>
              <a:rPr lang="en-US" sz="1400" dirty="0">
                <a:solidFill>
                  <a:schemeClr val="tx2"/>
                </a:solidFill>
                <a:latin typeface="Segoe UI Light" panose="020B0502040204020203" pitchFamily="34" charset="0"/>
              </a:rPr>
              <a:t>Job </a:t>
            </a:r>
            <a:r>
              <a:rPr lang="ru-RU" sz="1400" dirty="0">
                <a:solidFill>
                  <a:schemeClr val="tx2"/>
                </a:solidFill>
                <a:latin typeface="Segoe UI Light" panose="020B0502040204020203" pitchFamily="34" charset="0"/>
              </a:rPr>
              <a:t>№</a:t>
            </a:r>
            <a:r>
              <a:rPr lang="en-US" sz="1400" dirty="0">
                <a:solidFill>
                  <a:schemeClr val="tx2"/>
                </a:solidFill>
                <a:latin typeface="Segoe UI Light" panose="020B0502040204020203" pitchFamily="34" charset="0"/>
              </a:rPr>
              <a:t>1</a:t>
            </a:r>
            <a:endParaRPr lang="ru-RU" sz="1400" dirty="0">
              <a:solidFill>
                <a:schemeClr val="tx2"/>
              </a:solidFill>
              <a:latin typeface="Segoe UI Light" panose="020B0502040204020203" pitchFamily="34" charset="0"/>
            </a:endParaRPr>
          </a:p>
        </p:txBody>
      </p:sp>
      <p:sp>
        <p:nvSpPr>
          <p:cNvPr id="42" name="Загнутый угол 41"/>
          <p:cNvSpPr/>
          <p:nvPr/>
        </p:nvSpPr>
        <p:spPr>
          <a:xfrm rot="10800000" flipH="1">
            <a:off x="6703390" y="2089992"/>
            <a:ext cx="1278682" cy="500619"/>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43" name="Прямоугольник 42"/>
          <p:cNvSpPr/>
          <p:nvPr/>
        </p:nvSpPr>
        <p:spPr>
          <a:xfrm>
            <a:off x="6833102" y="2132338"/>
            <a:ext cx="1019256" cy="430887"/>
          </a:xfrm>
          <a:prstGeom prst="rect">
            <a:avLst/>
          </a:prstGeom>
        </p:spPr>
        <p:txBody>
          <a:bodyPr wrap="square">
            <a:spAutoFit/>
          </a:bodyPr>
          <a:lstStyle/>
          <a:p>
            <a:pPr algn="ctr"/>
            <a:r>
              <a:rPr lang="en-US" sz="1100" dirty="0">
                <a:solidFill>
                  <a:schemeClr val="tx2"/>
                </a:solidFill>
                <a:latin typeface="Segoe UI Light" panose="020B0502040204020203" pitchFamily="34" charset="0"/>
              </a:rPr>
              <a:t>Parameters</a:t>
            </a:r>
          </a:p>
          <a:p>
            <a:pPr algn="ctr"/>
            <a:r>
              <a:rPr lang="en-US" sz="1100" dirty="0">
                <a:solidFill>
                  <a:schemeClr val="tx2"/>
                </a:solidFill>
                <a:latin typeface="Segoe UI Light" panose="020B0502040204020203" pitchFamily="34" charset="0"/>
              </a:rPr>
              <a:t>Job 1</a:t>
            </a:r>
            <a:endParaRPr lang="ru-RU" sz="1100" dirty="0">
              <a:solidFill>
                <a:schemeClr val="tx2"/>
              </a:solidFill>
              <a:latin typeface="Segoe UI Light" panose="020B0502040204020203" pitchFamily="34" charset="0"/>
            </a:endParaRPr>
          </a:p>
        </p:txBody>
      </p:sp>
      <p:sp>
        <p:nvSpPr>
          <p:cNvPr id="44" name="Загнутый угол 43"/>
          <p:cNvSpPr/>
          <p:nvPr/>
        </p:nvSpPr>
        <p:spPr>
          <a:xfrm rot="10800000" flipH="1">
            <a:off x="6703389" y="2660136"/>
            <a:ext cx="604839" cy="433742"/>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45" name="Загнутый угол 44"/>
          <p:cNvSpPr/>
          <p:nvPr/>
        </p:nvSpPr>
        <p:spPr>
          <a:xfrm rot="10800000" flipH="1">
            <a:off x="7377233" y="2660137"/>
            <a:ext cx="604839" cy="433742"/>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7332086" y="2742885"/>
            <a:ext cx="694549"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reco.mc</a:t>
            </a:r>
            <a:endParaRPr lang="ru-RU" sz="1200" dirty="0">
              <a:solidFill>
                <a:schemeClr val="tx2"/>
              </a:solidFill>
              <a:latin typeface="Segoe UI Light" panose="020B0502040204020203" pitchFamily="34" charset="0"/>
            </a:endParaRPr>
          </a:p>
        </p:txBody>
      </p:sp>
      <p:sp>
        <p:nvSpPr>
          <p:cNvPr id="47" name="Прямоугольник 46"/>
          <p:cNvSpPr/>
          <p:nvPr/>
        </p:nvSpPr>
        <p:spPr>
          <a:xfrm>
            <a:off x="6694861" y="2740681"/>
            <a:ext cx="628698"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run.mc</a:t>
            </a:r>
            <a:endParaRPr lang="ru-RU" sz="1200" dirty="0">
              <a:solidFill>
                <a:schemeClr val="tx2"/>
              </a:solidFill>
              <a:latin typeface="Segoe UI Light" panose="020B0502040204020203" pitchFamily="34" charset="0"/>
            </a:endParaRPr>
          </a:p>
        </p:txBody>
      </p:sp>
      <p:sp>
        <p:nvSpPr>
          <p:cNvPr id="48" name="Загнутый угол 47"/>
          <p:cNvSpPr/>
          <p:nvPr/>
        </p:nvSpPr>
        <p:spPr>
          <a:xfrm rot="10800000" flipH="1">
            <a:off x="3621933" y="3928022"/>
            <a:ext cx="1483543" cy="781050"/>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3574690" y="4149270"/>
            <a:ext cx="1561646" cy="338554"/>
          </a:xfrm>
          <a:prstGeom prst="rect">
            <a:avLst/>
          </a:prstGeom>
        </p:spPr>
        <p:txBody>
          <a:bodyPr wrap="none">
            <a:spAutoFit/>
          </a:bodyPr>
          <a:lstStyle/>
          <a:p>
            <a:pPr algn="ctr"/>
            <a:r>
              <a:rPr lang="en-US" sz="1600" dirty="0">
                <a:solidFill>
                  <a:schemeClr val="tx2"/>
                </a:solidFill>
                <a:latin typeface="Segoe UI Light" panose="020B0502040204020203" pitchFamily="34" charset="0"/>
              </a:rPr>
              <a:t>MC job script.sh</a:t>
            </a:r>
            <a:endParaRPr lang="ru-RU" sz="1600" dirty="0">
              <a:solidFill>
                <a:schemeClr val="tx2"/>
              </a:solidFill>
              <a:latin typeface="Segoe UI Light" panose="020B0502040204020203" pitchFamily="34" charset="0"/>
            </a:endParaRPr>
          </a:p>
        </p:txBody>
      </p:sp>
      <p:sp>
        <p:nvSpPr>
          <p:cNvPr id="51" name="Загнутый угол 50"/>
          <p:cNvSpPr/>
          <p:nvPr/>
        </p:nvSpPr>
        <p:spPr>
          <a:xfrm rot="10800000" flipH="1">
            <a:off x="6703390" y="3163403"/>
            <a:ext cx="1278682" cy="500619"/>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52" name="Прямоугольник 51"/>
          <p:cNvSpPr/>
          <p:nvPr/>
        </p:nvSpPr>
        <p:spPr>
          <a:xfrm>
            <a:off x="6734230" y="3275212"/>
            <a:ext cx="1217000"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MC job script.sh</a:t>
            </a:r>
            <a:endParaRPr lang="ru-RU" sz="1200" dirty="0">
              <a:solidFill>
                <a:schemeClr val="tx2"/>
              </a:solidFill>
              <a:latin typeface="Segoe UI Light" panose="020B0502040204020203" pitchFamily="34" charset="0"/>
            </a:endParaRPr>
          </a:p>
        </p:txBody>
      </p:sp>
      <p:sp>
        <p:nvSpPr>
          <p:cNvPr id="53" name="Скругленный прямоугольник 52"/>
          <p:cNvSpPr/>
          <p:nvPr/>
        </p:nvSpPr>
        <p:spPr>
          <a:xfrm>
            <a:off x="6538748" y="3914853"/>
            <a:ext cx="1555328" cy="1934486"/>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6492445" y="3889080"/>
            <a:ext cx="1604887" cy="307777"/>
          </a:xfrm>
          <a:prstGeom prst="rect">
            <a:avLst/>
          </a:prstGeom>
        </p:spPr>
        <p:txBody>
          <a:bodyPr wrap="square">
            <a:spAutoFit/>
          </a:bodyPr>
          <a:lstStyle/>
          <a:p>
            <a:pPr algn="ctr"/>
            <a:r>
              <a:rPr lang="en-US" sz="1400" dirty="0">
                <a:solidFill>
                  <a:schemeClr val="tx2"/>
                </a:solidFill>
                <a:latin typeface="Segoe UI Light" panose="020B0502040204020203" pitchFamily="34" charset="0"/>
              </a:rPr>
              <a:t>Job </a:t>
            </a:r>
            <a:r>
              <a:rPr lang="ru-RU" sz="1400" dirty="0">
                <a:solidFill>
                  <a:schemeClr val="tx2"/>
                </a:solidFill>
                <a:latin typeface="Segoe UI Light" panose="020B0502040204020203" pitchFamily="34" charset="0"/>
              </a:rPr>
              <a:t>№</a:t>
            </a:r>
            <a:r>
              <a:rPr lang="en-US" sz="1400" dirty="0">
                <a:solidFill>
                  <a:schemeClr val="tx2"/>
                </a:solidFill>
                <a:latin typeface="Segoe UI Light" panose="020B0502040204020203" pitchFamily="34" charset="0"/>
              </a:rPr>
              <a:t>10000</a:t>
            </a:r>
            <a:endParaRPr lang="ru-RU" sz="1400" dirty="0">
              <a:solidFill>
                <a:schemeClr val="tx2"/>
              </a:solidFill>
              <a:latin typeface="Segoe UI Light" panose="020B0502040204020203" pitchFamily="34" charset="0"/>
            </a:endParaRPr>
          </a:p>
        </p:txBody>
      </p:sp>
      <p:sp>
        <p:nvSpPr>
          <p:cNvPr id="55" name="Загнутый угол 54"/>
          <p:cNvSpPr/>
          <p:nvPr/>
        </p:nvSpPr>
        <p:spPr>
          <a:xfrm rot="10800000" flipH="1">
            <a:off x="6703390" y="4186480"/>
            <a:ext cx="1278682" cy="500619"/>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56" name="Прямоугольник 55"/>
          <p:cNvSpPr/>
          <p:nvPr/>
        </p:nvSpPr>
        <p:spPr>
          <a:xfrm>
            <a:off x="6833102" y="4228826"/>
            <a:ext cx="1019256" cy="430887"/>
          </a:xfrm>
          <a:prstGeom prst="rect">
            <a:avLst/>
          </a:prstGeom>
        </p:spPr>
        <p:txBody>
          <a:bodyPr wrap="square">
            <a:spAutoFit/>
          </a:bodyPr>
          <a:lstStyle/>
          <a:p>
            <a:pPr algn="ctr"/>
            <a:r>
              <a:rPr lang="en-US" sz="1100" dirty="0">
                <a:solidFill>
                  <a:schemeClr val="tx2"/>
                </a:solidFill>
                <a:latin typeface="Segoe UI Light" panose="020B0502040204020203" pitchFamily="34" charset="0"/>
              </a:rPr>
              <a:t>Parameters</a:t>
            </a:r>
          </a:p>
          <a:p>
            <a:pPr algn="ctr"/>
            <a:r>
              <a:rPr lang="en-US" sz="1100" dirty="0">
                <a:solidFill>
                  <a:schemeClr val="tx2"/>
                </a:solidFill>
                <a:latin typeface="Segoe UI Light" panose="020B0502040204020203" pitchFamily="34" charset="0"/>
              </a:rPr>
              <a:t>Job 10000</a:t>
            </a:r>
            <a:endParaRPr lang="ru-RU" sz="1100" dirty="0">
              <a:solidFill>
                <a:schemeClr val="tx2"/>
              </a:solidFill>
              <a:latin typeface="Segoe UI Light" panose="020B0502040204020203" pitchFamily="34" charset="0"/>
            </a:endParaRPr>
          </a:p>
        </p:txBody>
      </p:sp>
      <p:sp>
        <p:nvSpPr>
          <p:cNvPr id="57" name="Загнутый угол 56"/>
          <p:cNvSpPr/>
          <p:nvPr/>
        </p:nvSpPr>
        <p:spPr>
          <a:xfrm rot="10800000" flipH="1">
            <a:off x="6703389" y="4756624"/>
            <a:ext cx="604839" cy="433742"/>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58" name="Загнутый угол 57"/>
          <p:cNvSpPr/>
          <p:nvPr/>
        </p:nvSpPr>
        <p:spPr>
          <a:xfrm rot="10800000" flipH="1">
            <a:off x="7377233" y="4756625"/>
            <a:ext cx="604839" cy="433742"/>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9" name="Прямоугольник 58"/>
          <p:cNvSpPr/>
          <p:nvPr/>
        </p:nvSpPr>
        <p:spPr>
          <a:xfrm>
            <a:off x="7332086" y="4839373"/>
            <a:ext cx="694549"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reco.mc</a:t>
            </a:r>
            <a:endParaRPr lang="ru-RU" sz="1200" dirty="0">
              <a:solidFill>
                <a:schemeClr val="tx2"/>
              </a:solidFill>
              <a:latin typeface="Segoe UI Light" panose="020B0502040204020203" pitchFamily="34" charset="0"/>
            </a:endParaRPr>
          </a:p>
        </p:txBody>
      </p:sp>
      <p:sp>
        <p:nvSpPr>
          <p:cNvPr id="60" name="Прямоугольник 59"/>
          <p:cNvSpPr/>
          <p:nvPr/>
        </p:nvSpPr>
        <p:spPr>
          <a:xfrm>
            <a:off x="6694861" y="4837169"/>
            <a:ext cx="628698"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run.mc</a:t>
            </a:r>
            <a:endParaRPr lang="ru-RU" sz="1200" dirty="0">
              <a:solidFill>
                <a:schemeClr val="tx2"/>
              </a:solidFill>
              <a:latin typeface="Segoe UI Light" panose="020B0502040204020203" pitchFamily="34" charset="0"/>
            </a:endParaRPr>
          </a:p>
        </p:txBody>
      </p:sp>
      <p:sp>
        <p:nvSpPr>
          <p:cNvPr id="61" name="Загнутый угол 60"/>
          <p:cNvSpPr/>
          <p:nvPr/>
        </p:nvSpPr>
        <p:spPr>
          <a:xfrm rot="10800000" flipH="1">
            <a:off x="6703390" y="5259891"/>
            <a:ext cx="1278682" cy="500619"/>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chemeClr val="tx2"/>
              </a:solidFill>
            </a:endParaRPr>
          </a:p>
        </p:txBody>
      </p:sp>
      <p:sp>
        <p:nvSpPr>
          <p:cNvPr id="62" name="Прямоугольник 61"/>
          <p:cNvSpPr/>
          <p:nvPr/>
        </p:nvSpPr>
        <p:spPr>
          <a:xfrm>
            <a:off x="6734230" y="5371700"/>
            <a:ext cx="1217000" cy="276999"/>
          </a:xfrm>
          <a:prstGeom prst="rect">
            <a:avLst/>
          </a:prstGeom>
        </p:spPr>
        <p:txBody>
          <a:bodyPr wrap="none">
            <a:spAutoFit/>
          </a:bodyPr>
          <a:lstStyle/>
          <a:p>
            <a:pPr algn="ctr"/>
            <a:r>
              <a:rPr lang="en-US" sz="1200" dirty="0">
                <a:solidFill>
                  <a:schemeClr val="tx2"/>
                </a:solidFill>
                <a:latin typeface="Segoe UI Light" panose="020B0502040204020203" pitchFamily="34" charset="0"/>
              </a:rPr>
              <a:t>MC job script.sh</a:t>
            </a:r>
            <a:endParaRPr lang="ru-RU" sz="1200" dirty="0">
              <a:solidFill>
                <a:schemeClr val="tx2"/>
              </a:solidFill>
              <a:latin typeface="Segoe UI Light" panose="020B0502040204020203" pitchFamily="34" charset="0"/>
            </a:endParaRPr>
          </a:p>
        </p:txBody>
      </p:sp>
      <p:sp>
        <p:nvSpPr>
          <p:cNvPr id="63" name="Прямоугольник 62"/>
          <p:cNvSpPr/>
          <p:nvPr/>
        </p:nvSpPr>
        <p:spPr>
          <a:xfrm>
            <a:off x="6804025" y="3502712"/>
            <a:ext cx="1019256" cy="461665"/>
          </a:xfrm>
          <a:prstGeom prst="rect">
            <a:avLst/>
          </a:prstGeom>
        </p:spPr>
        <p:txBody>
          <a:bodyPr wrap="square">
            <a:spAutoFit/>
          </a:bodyPr>
          <a:lstStyle/>
          <a:p>
            <a:pPr algn="ctr"/>
            <a:r>
              <a:rPr lang="en-US" sz="2400" dirty="0">
                <a:solidFill>
                  <a:schemeClr val="tx2"/>
                </a:solidFill>
                <a:latin typeface="Segoe UI Light" panose="020B0502040204020203" pitchFamily="34" charset="0"/>
              </a:rPr>
              <a:t>...</a:t>
            </a:r>
            <a:endParaRPr lang="ru-RU" sz="2400" dirty="0">
              <a:solidFill>
                <a:schemeClr val="tx2"/>
              </a:solidFill>
              <a:latin typeface="Segoe UI Light" panose="020B0502040204020203" pitchFamily="34" charset="0"/>
            </a:endParaRPr>
          </a:p>
        </p:txBody>
      </p:sp>
      <p:cxnSp>
        <p:nvCxnSpPr>
          <p:cNvPr id="65" name="Прямая со стрелкой 64"/>
          <p:cNvCxnSpPr>
            <a:stCxn id="13" idx="0"/>
            <a:endCxn id="19" idx="1"/>
          </p:cNvCxnSpPr>
          <p:nvPr/>
        </p:nvCxnSpPr>
        <p:spPr>
          <a:xfrm>
            <a:off x="2561381" y="1947863"/>
            <a:ext cx="1258145" cy="143139"/>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Прямая со стрелкой 67"/>
          <p:cNvCxnSpPr/>
          <p:nvPr/>
        </p:nvCxnSpPr>
        <p:spPr>
          <a:xfrm flipV="1">
            <a:off x="1204759" y="2854043"/>
            <a:ext cx="2341651" cy="268895"/>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Прямая со стрелкой 69"/>
          <p:cNvCxnSpPr>
            <a:stCxn id="9" idx="3"/>
          </p:cNvCxnSpPr>
          <p:nvPr/>
        </p:nvCxnSpPr>
        <p:spPr>
          <a:xfrm flipV="1">
            <a:off x="2359138" y="3337311"/>
            <a:ext cx="1962469" cy="177414"/>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Прямоугольник 73"/>
          <p:cNvSpPr/>
          <p:nvPr/>
        </p:nvSpPr>
        <p:spPr>
          <a:xfrm>
            <a:off x="3493671" y="3581595"/>
            <a:ext cx="1719688" cy="338554"/>
          </a:xfrm>
          <a:prstGeom prst="rect">
            <a:avLst/>
          </a:prstGeom>
        </p:spPr>
        <p:txBody>
          <a:bodyPr wrap="square">
            <a:spAutoFit/>
          </a:bodyPr>
          <a:lstStyle/>
          <a:p>
            <a:pPr algn="ctr"/>
            <a:r>
              <a:rPr lang="en-US" sz="1600" dirty="0">
                <a:solidFill>
                  <a:schemeClr val="tx2"/>
                </a:solidFill>
                <a:latin typeface="Segoe UI Light" panose="020B0502040204020203" pitchFamily="34" charset="0"/>
              </a:rPr>
              <a:t>Hidden from user</a:t>
            </a:r>
          </a:p>
        </p:txBody>
      </p:sp>
      <p:cxnSp>
        <p:nvCxnSpPr>
          <p:cNvPr id="76" name="Прямая соединительная линия 75"/>
          <p:cNvCxnSpPr/>
          <p:nvPr/>
        </p:nvCxnSpPr>
        <p:spPr>
          <a:xfrm>
            <a:off x="3403169" y="3579197"/>
            <a:ext cx="1920988" cy="0"/>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Прямая со стрелкой 77"/>
          <p:cNvCxnSpPr>
            <a:stCxn id="18" idx="3"/>
            <a:endCxn id="42" idx="1"/>
          </p:cNvCxnSpPr>
          <p:nvPr/>
        </p:nvCxnSpPr>
        <p:spPr>
          <a:xfrm>
            <a:off x="4838782" y="2092839"/>
            <a:ext cx="1864608" cy="247462"/>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Прямая со стрелкой 81"/>
          <p:cNvCxnSpPr>
            <a:endCxn id="55" idx="1"/>
          </p:cNvCxnSpPr>
          <p:nvPr/>
        </p:nvCxnSpPr>
        <p:spPr>
          <a:xfrm>
            <a:off x="4847309" y="2227890"/>
            <a:ext cx="1856081" cy="2208899"/>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4495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Прямая со стрелкой 98"/>
          <p:cNvCxnSpPr/>
          <p:nvPr/>
        </p:nvCxnSpPr>
        <p:spPr>
          <a:xfrm>
            <a:off x="5010828" y="4686401"/>
            <a:ext cx="0" cy="1569305"/>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Прямая со стрелкой 97"/>
          <p:cNvCxnSpPr/>
          <p:nvPr/>
        </p:nvCxnSpPr>
        <p:spPr>
          <a:xfrm>
            <a:off x="4496478" y="4696395"/>
            <a:ext cx="0" cy="980017"/>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17</a:t>
            </a:fld>
            <a:endParaRPr lang="en-US" dirty="0"/>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Meta-data assign</a:t>
            </a:r>
          </a:p>
        </p:txBody>
      </p:sp>
      <p:sp>
        <p:nvSpPr>
          <p:cNvPr id="48" name="Загнутый угол 47"/>
          <p:cNvSpPr/>
          <p:nvPr/>
        </p:nvSpPr>
        <p:spPr>
          <a:xfrm rot="10800000" flipH="1">
            <a:off x="3127262" y="1155734"/>
            <a:ext cx="2949688" cy="2844441"/>
          </a:xfrm>
          <a:prstGeom prst="foldedCorner">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3127262" y="1144234"/>
            <a:ext cx="2249335" cy="461665"/>
          </a:xfrm>
          <a:prstGeom prst="rect">
            <a:avLst/>
          </a:prstGeom>
        </p:spPr>
        <p:txBody>
          <a:bodyPr wrap="none">
            <a:spAutoFit/>
          </a:bodyPr>
          <a:lstStyle/>
          <a:p>
            <a:pPr algn="ctr"/>
            <a:r>
              <a:rPr lang="en-US" sz="2400" dirty="0">
                <a:solidFill>
                  <a:schemeClr val="tx2"/>
                </a:solidFill>
                <a:latin typeface="Segoe UI Light" panose="020B0502040204020203" pitchFamily="34" charset="0"/>
              </a:rPr>
              <a:t>MC job script.sh</a:t>
            </a:r>
            <a:endParaRPr lang="ru-RU" sz="2400" dirty="0">
              <a:solidFill>
                <a:schemeClr val="tx2"/>
              </a:solidFill>
              <a:latin typeface="Segoe UI Light" panose="020B0502040204020203" pitchFamily="34" charset="0"/>
            </a:endParaRPr>
          </a:p>
        </p:txBody>
      </p:sp>
      <p:sp>
        <p:nvSpPr>
          <p:cNvPr id="64" name="TextBox 63"/>
          <p:cNvSpPr txBox="1"/>
          <p:nvPr/>
        </p:nvSpPr>
        <p:spPr>
          <a:xfrm>
            <a:off x="3257440" y="1735778"/>
            <a:ext cx="2629010" cy="369332"/>
          </a:xfrm>
          <a:prstGeom prst="rect">
            <a:avLst/>
          </a:prstGeom>
          <a:noFill/>
          <a:ln>
            <a:noFill/>
          </a:ln>
        </p:spPr>
        <p:txBody>
          <a:bodyPr wrap="square" rtlCol="0">
            <a:spAutoFit/>
          </a:bodyPr>
          <a:lstStyle/>
          <a:p>
            <a:pPr algn="ctr"/>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1. Initial configuration</a:t>
            </a:r>
            <a:endParaRPr lang="ru-RU"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66" name="TextBox 65"/>
          <p:cNvSpPr txBox="1"/>
          <p:nvPr/>
        </p:nvSpPr>
        <p:spPr>
          <a:xfrm>
            <a:off x="3257440" y="2122574"/>
            <a:ext cx="2629010" cy="369332"/>
          </a:xfrm>
          <a:prstGeom prst="rect">
            <a:avLst/>
          </a:prstGeom>
          <a:noFill/>
          <a:ln>
            <a:noFill/>
          </a:ln>
        </p:spPr>
        <p:txBody>
          <a:bodyPr wrap="square" rtlCol="0">
            <a:spAutoFit/>
          </a:bodyPr>
          <a:lstStyle/>
          <a:p>
            <a:pPr algn="ctr"/>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2. Input data download</a:t>
            </a:r>
            <a:endParaRPr lang="ru-RU"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67" name="TextBox 66"/>
          <p:cNvSpPr txBox="1"/>
          <p:nvPr/>
        </p:nvSpPr>
        <p:spPr>
          <a:xfrm>
            <a:off x="3257440" y="2471780"/>
            <a:ext cx="2629010" cy="369332"/>
          </a:xfrm>
          <a:prstGeom prst="rect">
            <a:avLst/>
          </a:prstGeom>
          <a:noFill/>
          <a:ln>
            <a:noFill/>
          </a:ln>
        </p:spPr>
        <p:txBody>
          <a:bodyPr wrap="square" rtlCol="0">
            <a:spAutoFit/>
          </a:bodyPr>
          <a:lstStyle/>
          <a:p>
            <a:pPr algn="ctr"/>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3. Processing</a:t>
            </a:r>
            <a:endParaRPr lang="ru-RU"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69" name="TextBox 68"/>
          <p:cNvSpPr txBox="1"/>
          <p:nvPr/>
        </p:nvSpPr>
        <p:spPr>
          <a:xfrm>
            <a:off x="3257385" y="2773211"/>
            <a:ext cx="2629010" cy="369332"/>
          </a:xfrm>
          <a:prstGeom prst="rect">
            <a:avLst/>
          </a:prstGeom>
          <a:noFill/>
          <a:ln>
            <a:noFill/>
          </a:ln>
        </p:spPr>
        <p:txBody>
          <a:bodyPr wrap="square" rtlCol="0">
            <a:spAutoFit/>
          </a:bodyPr>
          <a:lstStyle/>
          <a:p>
            <a:pPr algn="ctr"/>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4. Output data upload</a:t>
            </a:r>
          </a:p>
        </p:txBody>
      </p:sp>
      <p:sp>
        <p:nvSpPr>
          <p:cNvPr id="71" name="TextBox 70"/>
          <p:cNvSpPr txBox="1"/>
          <p:nvPr/>
        </p:nvSpPr>
        <p:spPr>
          <a:xfrm>
            <a:off x="3287600" y="3485813"/>
            <a:ext cx="2629010" cy="369332"/>
          </a:xfrm>
          <a:prstGeom prst="rect">
            <a:avLst/>
          </a:prstGeom>
          <a:noFill/>
          <a:ln>
            <a:noFill/>
          </a:ln>
        </p:spPr>
        <p:txBody>
          <a:bodyPr wrap="square" rtlCol="0">
            <a:spAutoFit/>
          </a:bodyPr>
          <a:lstStyle/>
          <a:p>
            <a:pPr algn="ctr"/>
            <a:r>
              <a:rPr lang="en-US" dirty="0">
                <a:solidFill>
                  <a:srgbClr val="0055A0"/>
                </a:solidFill>
                <a:latin typeface="Segoe UI Light" panose="020B0502040204020203" pitchFamily="34" charset="0"/>
                <a:ea typeface="Segoe UI" panose="020B0502040204020203" pitchFamily="34" charset="0"/>
                <a:cs typeface="Segoe UI" panose="020B0502040204020203" pitchFamily="34" charset="0"/>
              </a:rPr>
              <a:t>5.Finalization</a:t>
            </a:r>
          </a:p>
        </p:txBody>
      </p:sp>
      <p:sp>
        <p:nvSpPr>
          <p:cNvPr id="72" name="TextBox 71"/>
          <p:cNvSpPr txBox="1"/>
          <p:nvPr/>
        </p:nvSpPr>
        <p:spPr>
          <a:xfrm>
            <a:off x="3257385" y="3139881"/>
            <a:ext cx="2629010" cy="369332"/>
          </a:xfrm>
          <a:prstGeom prst="rect">
            <a:avLst/>
          </a:prstGeom>
          <a:noFill/>
          <a:ln>
            <a:noFill/>
          </a:ln>
        </p:spPr>
        <p:txBody>
          <a:bodyPr wrap="square" rtlCol="0">
            <a:spAutoFit/>
          </a:bodyPr>
          <a:lstStyle/>
          <a:p>
            <a:pPr algn="ctr"/>
            <a:r>
              <a:rPr lang="en-US"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4*. Metadata assign</a:t>
            </a:r>
          </a:p>
        </p:txBody>
      </p:sp>
      <p:sp>
        <p:nvSpPr>
          <p:cNvPr id="3" name="Прямоугольник 2"/>
          <p:cNvSpPr/>
          <p:nvPr/>
        </p:nvSpPr>
        <p:spPr>
          <a:xfrm>
            <a:off x="707912" y="4317069"/>
            <a:ext cx="7559788" cy="369332"/>
          </a:xfrm>
          <a:prstGeom prst="rect">
            <a:avLst/>
          </a:prstGeom>
        </p:spPr>
        <p:txBody>
          <a:bodyPr wrap="square">
            <a:spAutoFit/>
          </a:bodyPr>
          <a:lstStyle/>
          <a:p>
            <a:pPr algn="ctr"/>
            <a:r>
              <a:rPr lang="en-US" dirty="0">
                <a:latin typeface="Segoe UI" panose="020B0502040204020203" pitchFamily="34" charset="0"/>
                <a:ea typeface="Segoe UI" panose="020B0502040204020203" pitchFamily="34" charset="0"/>
                <a:cs typeface="Segoe UI" panose="020B0502040204020203" pitchFamily="34" charset="0"/>
              </a:rPr>
              <a:t>/mpd/model/DQGSM/v4_3/Au/Au/7GeV/2020-05-06/2k_001.root</a:t>
            </a:r>
            <a:endParaRPr lang="ru-RU" dirty="0">
              <a:latin typeface="Segoe UI" panose="020B0502040204020203" pitchFamily="34" charset="0"/>
              <a:ea typeface="Segoe UI" panose="020B0502040204020203" pitchFamily="34" charset="0"/>
              <a:cs typeface="Segoe UI" panose="020B0502040204020203" pitchFamily="34" charset="0"/>
            </a:endParaRPr>
          </a:p>
        </p:txBody>
      </p:sp>
      <p:sp>
        <p:nvSpPr>
          <p:cNvPr id="77" name="Скругленный прямоугольник 76"/>
          <p:cNvSpPr/>
          <p:nvPr/>
        </p:nvSpPr>
        <p:spPr>
          <a:xfrm>
            <a:off x="1749148" y="4343446"/>
            <a:ext cx="746402"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9" name="Скругленный прямоугольник 78"/>
          <p:cNvSpPr/>
          <p:nvPr/>
        </p:nvSpPr>
        <p:spPr>
          <a:xfrm>
            <a:off x="2495549" y="4343446"/>
            <a:ext cx="904875"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Скругленный прямоугольник 79"/>
          <p:cNvSpPr/>
          <p:nvPr/>
        </p:nvSpPr>
        <p:spPr>
          <a:xfrm>
            <a:off x="3400314" y="4343446"/>
            <a:ext cx="552561"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1" name="Скругленный прямоугольник 80"/>
          <p:cNvSpPr/>
          <p:nvPr/>
        </p:nvSpPr>
        <p:spPr>
          <a:xfrm>
            <a:off x="3952875" y="4343446"/>
            <a:ext cx="352313"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Скругленный прямоугольник 82"/>
          <p:cNvSpPr/>
          <p:nvPr/>
        </p:nvSpPr>
        <p:spPr>
          <a:xfrm>
            <a:off x="4311649" y="4343446"/>
            <a:ext cx="352313"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4" name="Скругленный прямоугольник 83"/>
          <p:cNvSpPr/>
          <p:nvPr/>
        </p:nvSpPr>
        <p:spPr>
          <a:xfrm>
            <a:off x="4681482" y="4343446"/>
            <a:ext cx="623943"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5" name="Скругленный прямоугольник 84"/>
          <p:cNvSpPr/>
          <p:nvPr/>
        </p:nvSpPr>
        <p:spPr>
          <a:xfrm>
            <a:off x="5313420" y="4343446"/>
            <a:ext cx="1258830"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6" name="Скругленный прямоугольник 85"/>
          <p:cNvSpPr/>
          <p:nvPr/>
        </p:nvSpPr>
        <p:spPr>
          <a:xfrm>
            <a:off x="6580245" y="4343446"/>
            <a:ext cx="1258830" cy="342955"/>
          </a:xfrm>
          <a:prstGeom prst="roundRect">
            <a:avLst>
              <a:gd name="adj" fmla="val 7756"/>
            </a:avLst>
          </a:prstGeom>
          <a:no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7" name="TextBox 86"/>
          <p:cNvSpPr txBox="1"/>
          <p:nvPr/>
        </p:nvSpPr>
        <p:spPr>
          <a:xfrm>
            <a:off x="922798" y="4818628"/>
            <a:ext cx="1652699" cy="369332"/>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type=model</a:t>
            </a:r>
          </a:p>
        </p:txBody>
      </p:sp>
      <p:sp>
        <p:nvSpPr>
          <p:cNvPr id="88" name="TextBox 87"/>
          <p:cNvSpPr txBox="1"/>
          <p:nvPr/>
        </p:nvSpPr>
        <p:spPr>
          <a:xfrm>
            <a:off x="1474563" y="5399413"/>
            <a:ext cx="1652699" cy="646331"/>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generator=DQGSM</a:t>
            </a:r>
          </a:p>
        </p:txBody>
      </p:sp>
      <p:sp>
        <p:nvSpPr>
          <p:cNvPr id="89" name="TextBox 88"/>
          <p:cNvSpPr txBox="1"/>
          <p:nvPr/>
        </p:nvSpPr>
        <p:spPr>
          <a:xfrm>
            <a:off x="2575497" y="6255706"/>
            <a:ext cx="1729691" cy="369332"/>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version=4.3</a:t>
            </a:r>
          </a:p>
        </p:txBody>
      </p:sp>
      <p:sp>
        <p:nvSpPr>
          <p:cNvPr id="90" name="TextBox 89"/>
          <p:cNvSpPr txBox="1"/>
          <p:nvPr/>
        </p:nvSpPr>
        <p:spPr>
          <a:xfrm>
            <a:off x="3707439" y="5097118"/>
            <a:ext cx="1195497" cy="369332"/>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beam=Au</a:t>
            </a:r>
          </a:p>
        </p:txBody>
      </p:sp>
      <p:sp>
        <p:nvSpPr>
          <p:cNvPr id="91" name="TextBox 90"/>
          <p:cNvSpPr txBox="1"/>
          <p:nvPr/>
        </p:nvSpPr>
        <p:spPr>
          <a:xfrm>
            <a:off x="3997212" y="5676412"/>
            <a:ext cx="1453469" cy="369332"/>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target=Au</a:t>
            </a:r>
          </a:p>
        </p:txBody>
      </p:sp>
      <p:sp>
        <p:nvSpPr>
          <p:cNvPr id="92" name="TextBox 91"/>
          <p:cNvSpPr txBox="1"/>
          <p:nvPr/>
        </p:nvSpPr>
        <p:spPr>
          <a:xfrm>
            <a:off x="4463141" y="6255706"/>
            <a:ext cx="1453469" cy="369332"/>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energy=7</a:t>
            </a:r>
          </a:p>
        </p:txBody>
      </p:sp>
      <p:sp>
        <p:nvSpPr>
          <p:cNvPr id="93" name="TextBox 92"/>
          <p:cNvSpPr txBox="1"/>
          <p:nvPr/>
        </p:nvSpPr>
        <p:spPr>
          <a:xfrm>
            <a:off x="5138753" y="4820119"/>
            <a:ext cx="1608164" cy="646331"/>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date=</a:t>
            </a:r>
          </a:p>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06.05.2020</a:t>
            </a:r>
          </a:p>
        </p:txBody>
      </p:sp>
      <p:cxnSp>
        <p:nvCxnSpPr>
          <p:cNvPr id="94" name="Прямая со стрелкой 93"/>
          <p:cNvCxnSpPr>
            <a:stCxn id="77" idx="2"/>
          </p:cNvCxnSpPr>
          <p:nvPr/>
        </p:nvCxnSpPr>
        <p:spPr>
          <a:xfrm>
            <a:off x="2122349" y="4686401"/>
            <a:ext cx="0" cy="133718"/>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Прямая со стрелкой 94"/>
          <p:cNvCxnSpPr>
            <a:stCxn id="79" idx="2"/>
          </p:cNvCxnSpPr>
          <p:nvPr/>
        </p:nvCxnSpPr>
        <p:spPr>
          <a:xfrm>
            <a:off x="2947987" y="4686401"/>
            <a:ext cx="0" cy="713012"/>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Прямая со стрелкой 95"/>
          <p:cNvCxnSpPr/>
          <p:nvPr/>
        </p:nvCxnSpPr>
        <p:spPr>
          <a:xfrm>
            <a:off x="3624262" y="4686401"/>
            <a:ext cx="0" cy="1569305"/>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Прямая со стрелкой 96"/>
          <p:cNvCxnSpPr/>
          <p:nvPr/>
        </p:nvCxnSpPr>
        <p:spPr>
          <a:xfrm>
            <a:off x="4119562" y="4686401"/>
            <a:ext cx="0" cy="410717"/>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Прямая со стрелкой 99"/>
          <p:cNvCxnSpPr>
            <a:stCxn id="85" idx="2"/>
            <a:endCxn id="93" idx="0"/>
          </p:cNvCxnSpPr>
          <p:nvPr/>
        </p:nvCxnSpPr>
        <p:spPr>
          <a:xfrm>
            <a:off x="5942835" y="4686401"/>
            <a:ext cx="0" cy="133718"/>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161910" y="5701708"/>
            <a:ext cx="2095500" cy="923330"/>
          </a:xfrm>
          <a:prstGeom prst="rect">
            <a:avLst/>
          </a:prstGeom>
          <a:solidFill>
            <a:schemeClr val="bg1"/>
          </a:solidFill>
          <a:ln>
            <a:solidFill>
              <a:schemeClr val="tx2"/>
            </a:solidFill>
          </a:ln>
        </p:spPr>
        <p:txBody>
          <a:bodyPr wrap="square" rtlCol="0">
            <a:spAutoFit/>
          </a:bodyPr>
          <a:lstStyle/>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events=2000</a:t>
            </a:r>
          </a:p>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owner=amoshkin</a:t>
            </a:r>
          </a:p>
          <a:p>
            <a:pPr algn="ctr"/>
            <a:r>
              <a:rPr lang="en-US" dirty="0">
                <a:solidFill>
                  <a:srgbClr val="0055A0"/>
                </a:solidFill>
                <a:latin typeface="Courier New" panose="02070309020205020404" pitchFamily="49" charset="0"/>
                <a:ea typeface="Segoe UI" panose="020B0502040204020203" pitchFamily="34" charset="0"/>
                <a:cs typeface="Courier New" panose="02070309020205020404" pitchFamily="49" charset="0"/>
              </a:rPr>
              <a:t>group=PG3</a:t>
            </a:r>
          </a:p>
        </p:txBody>
      </p:sp>
      <p:cxnSp>
        <p:nvCxnSpPr>
          <p:cNvPr id="102" name="Прямая со стрелкой 101"/>
          <p:cNvCxnSpPr>
            <a:stCxn id="86" idx="2"/>
            <a:endCxn id="101" idx="0"/>
          </p:cNvCxnSpPr>
          <p:nvPr/>
        </p:nvCxnSpPr>
        <p:spPr>
          <a:xfrm>
            <a:off x="7209660" y="4686401"/>
            <a:ext cx="0" cy="1015307"/>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8344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18</a:t>
            </a:fld>
            <a:endParaRPr lang="en-US" dirty="0"/>
          </a:p>
        </p:txBody>
      </p:sp>
      <p:sp>
        <p:nvSpPr>
          <p:cNvPr id="11"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Conclusion</a:t>
            </a:r>
          </a:p>
        </p:txBody>
      </p:sp>
      <p:sp>
        <p:nvSpPr>
          <p:cNvPr id="37" name="TextBox 36"/>
          <p:cNvSpPr txBox="1"/>
          <p:nvPr/>
        </p:nvSpPr>
        <p:spPr>
          <a:xfrm>
            <a:off x="457200" y="1253571"/>
            <a:ext cx="8172450" cy="4401205"/>
          </a:xfrm>
          <a:prstGeom prst="rect">
            <a:avLst/>
          </a:prstGeom>
          <a:noFill/>
          <a:ln>
            <a:noFill/>
          </a:ln>
        </p:spPr>
        <p:txBody>
          <a:bodyPr wrap="square" rtlCol="0">
            <a:spAutoFit/>
          </a:bodyPr>
          <a:lstStyle/>
          <a:p>
            <a:pPr marL="457200" indent="-457200" algn="just">
              <a:buFont typeface="+mj-l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This work have been done recently and was tested by limited amount of MPD users. (That is probably the weekest point in this talk)</a:t>
            </a:r>
          </a:p>
          <a:p>
            <a:pPr marL="457200" indent="-457200" algn="just">
              <a:buAutoNum type="arabicPeriod"/>
            </a:pPr>
            <a:endPar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a:p>
            <a:pPr marL="457200" indent="-457200" algn="jus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Development of dedicated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grid applications </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for MPD within DIRAC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is</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 definitely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possible</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a:t>
            </a:r>
          </a:p>
          <a:p>
            <a:pPr marL="457200" indent="-457200" algn="just">
              <a:buAutoNum type="arabicPeriod"/>
            </a:pPr>
            <a:endPar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a:p>
            <a:pPr marL="457200" indent="-457200" algn="jus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It provides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transparent access</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 to heterogeneous distributed resources directly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to end user</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a:t>
            </a:r>
          </a:p>
          <a:p>
            <a:pPr marL="457200" indent="-457200" algn="just">
              <a:buAutoNum type="arabicPeriod"/>
            </a:pPr>
            <a:endPar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a:p>
            <a:pPr marL="457200" indent="-457200" algn="jus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All inteligence about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infrastructure constrains</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 and features placed inside application and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hidden from user</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a:t>
            </a:r>
          </a:p>
          <a:p>
            <a:pPr marL="457200" indent="-457200" algn="just">
              <a:buAutoNum type="arabicPeriod"/>
            </a:pPr>
            <a:endPar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a:p>
            <a:pPr marL="457200" indent="-457200" algn="just">
              <a:buAutoNum type="arabicPeriod"/>
            </a:pP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Standard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applications</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 for dedicated tasks (like Monte-Carlo) </a:t>
            </a:r>
            <a:r>
              <a:rPr lang="en-US" sz="2000" b="1" dirty="0">
                <a:solidFill>
                  <a:srgbClr val="0055A0"/>
                </a:solidFill>
                <a:latin typeface="Segoe UI Light" panose="020B0502040204020203" pitchFamily="34" charset="0"/>
                <a:ea typeface="Segoe UI" panose="020B0502040204020203" pitchFamily="34" charset="0"/>
                <a:cs typeface="Segoe UI" panose="020B0502040204020203" pitchFamily="34" charset="0"/>
              </a:rPr>
              <a:t>support consistency</a:t>
            </a:r>
            <a:r>
              <a:rPr lang="en-US" sz="2000" dirty="0">
                <a:solidFill>
                  <a:srgbClr val="0055A0"/>
                </a:solidFill>
                <a:latin typeface="Segoe UI Light" panose="020B0502040204020203" pitchFamily="34" charset="0"/>
                <a:ea typeface="Segoe UI" panose="020B0502040204020203" pitchFamily="34" charset="0"/>
                <a:cs typeface="Segoe UI" panose="020B0502040204020203" pitchFamily="34" charset="0"/>
              </a:rPr>
              <a:t> in data placement and meta-data assignation.</a:t>
            </a:r>
          </a:p>
        </p:txBody>
      </p:sp>
    </p:spTree>
    <p:extLst>
      <p:ext uri="{BB962C8B-B14F-4D97-AF65-F5344CB8AC3E}">
        <p14:creationId xmlns:p14="http://schemas.microsoft.com/office/powerpoint/2010/main" val="81344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48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50" y="1011046"/>
            <a:ext cx="8902344" cy="4151158"/>
          </a:xfrm>
        </p:spPr>
        <p:txBody>
          <a:bodyPr anchor="t">
            <a:noAutofit/>
          </a:bodyPr>
          <a:lstStyle/>
          <a:p>
            <a:pPr>
              <a:spcBef>
                <a:spcPts val="0"/>
              </a:spcBef>
            </a:pPr>
            <a:r>
              <a:rPr lang="en-US" sz="4400" dirty="0">
                <a:latin typeface="Segoe UI Light" panose="020B0502040204020203" pitchFamily="34" charset="0"/>
              </a:rPr>
              <a:t>Design and development </a:t>
            </a:r>
            <a:br>
              <a:rPr lang="ru-RU" sz="4400" dirty="0">
                <a:latin typeface="Segoe UI Light" panose="020B0502040204020203" pitchFamily="34" charset="0"/>
              </a:rPr>
            </a:br>
            <a:r>
              <a:rPr lang="en-US" sz="4400" dirty="0">
                <a:latin typeface="Segoe UI Light" panose="020B0502040204020203" pitchFamily="34" charset="0"/>
              </a:rPr>
              <a:t>of application software </a:t>
            </a:r>
            <a:br>
              <a:rPr lang="ru-RU" sz="4400" dirty="0">
                <a:latin typeface="Segoe UI Light" panose="020B0502040204020203" pitchFamily="34" charset="0"/>
              </a:rPr>
            </a:br>
            <a:r>
              <a:rPr lang="en-US" sz="4400" dirty="0">
                <a:latin typeface="Segoe UI Light" panose="020B0502040204020203" pitchFamily="34" charset="0"/>
              </a:rPr>
              <a:t>for MPD </a:t>
            </a:r>
            <a:br>
              <a:rPr lang="ru-RU" sz="4400" dirty="0">
                <a:latin typeface="Segoe UI Light" panose="020B0502040204020203" pitchFamily="34" charset="0"/>
              </a:rPr>
            </a:br>
            <a:r>
              <a:rPr lang="en-US" sz="4400" dirty="0">
                <a:latin typeface="Segoe UI Light" panose="020B0502040204020203" pitchFamily="34" charset="0"/>
              </a:rPr>
              <a:t>distributed computing infrastructure</a:t>
            </a:r>
          </a:p>
        </p:txBody>
      </p:sp>
      <p:sp>
        <p:nvSpPr>
          <p:cNvPr id="4" name="Text Placeholder 3"/>
          <p:cNvSpPr>
            <a:spLocks noGrp="1"/>
          </p:cNvSpPr>
          <p:nvPr>
            <p:ph type="body" idx="10"/>
          </p:nvPr>
        </p:nvSpPr>
        <p:spPr>
          <a:xfrm>
            <a:off x="426426" y="4742551"/>
            <a:ext cx="8343900" cy="419653"/>
          </a:xfrm>
        </p:spPr>
        <p:txBody>
          <a:bodyPr>
            <a:noAutofit/>
          </a:body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Andrey Moshkin, </a:t>
            </a:r>
            <a:r>
              <a:rPr lang="en-US" sz="2000" u="sng" dirty="0">
                <a:latin typeface="Segoe UI" panose="020B0502040204020203" pitchFamily="34" charset="0"/>
                <a:ea typeface="Segoe UI" panose="020B0502040204020203" pitchFamily="34" charset="0"/>
                <a:cs typeface="Segoe UI" panose="020B0502040204020203" pitchFamily="34" charset="0"/>
              </a:rPr>
              <a:t>Igor Pelevanyuk</a:t>
            </a:r>
            <a:r>
              <a:rPr lang="en-US" sz="2000" dirty="0">
                <a:latin typeface="Segoe UI" panose="020B0502040204020203" pitchFamily="34" charset="0"/>
                <a:ea typeface="Segoe UI" panose="020B0502040204020203" pitchFamily="34" charset="0"/>
                <a:cs typeface="Segoe UI" panose="020B0502040204020203" pitchFamily="34" charset="0"/>
              </a:rPr>
              <a:t>, Oleg Rogachevskiy</a:t>
            </a:r>
            <a:endParaRPr lang="ru-RU" sz="2000" dirty="0">
              <a:latin typeface="Segoe UI" panose="020B0502040204020203" pitchFamily="34" charset="0"/>
              <a:ea typeface="Segoe UI" panose="020B0502040204020203" pitchFamily="34" charset="0"/>
              <a:cs typeface="Segoe UI" panose="020B0502040204020203" pitchFamily="34" charset="0"/>
            </a:endParaRPr>
          </a:p>
        </p:txBody>
      </p:sp>
      <p:sp>
        <p:nvSpPr>
          <p:cNvPr id="5" name="Text Placeholder 3"/>
          <p:cNvSpPr txBox="1">
            <a:spLocks/>
          </p:cNvSpPr>
          <p:nvPr/>
        </p:nvSpPr>
        <p:spPr>
          <a:xfrm>
            <a:off x="2385930" y="6217032"/>
            <a:ext cx="4424892" cy="419653"/>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13 October 2021</a:t>
            </a:r>
            <a:endParaRPr lang="ru-RU" sz="2000" dirty="0">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AA158F11-2A25-4CFC-AF45-EDAC311CF4CB}"/>
              </a:ext>
            </a:extLst>
          </p:cNvPr>
          <p:cNvSpPr>
            <a:spLocks noGrp="1"/>
          </p:cNvSpPr>
          <p:nvPr>
            <p:ph type="sldNum" sz="quarter" idx="4"/>
          </p:nvPr>
        </p:nvSpPr>
        <p:spPr/>
        <p:txBody>
          <a:bodyPr/>
          <a:lstStyle/>
          <a:p>
            <a:fld id="{17918391-D411-FE40-AAD7-861AE5233E0E}" type="slidenum">
              <a:rPr lang="en-US" smtClean="0"/>
              <a:pPr/>
              <a:t>2</a:t>
            </a:fld>
            <a:endParaRPr lang="en-US" dirty="0"/>
          </a:p>
        </p:txBody>
      </p:sp>
      <p:sp>
        <p:nvSpPr>
          <p:cNvPr id="6" name="Text Placeholder 3"/>
          <p:cNvSpPr txBox="1">
            <a:spLocks/>
          </p:cNvSpPr>
          <p:nvPr/>
        </p:nvSpPr>
        <p:spPr>
          <a:xfrm>
            <a:off x="2385930" y="63979"/>
            <a:ext cx="4424892" cy="419653"/>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8</a:t>
            </a:r>
            <a:r>
              <a:rPr lang="en-US" sz="2000" baseline="30000" dirty="0">
                <a:latin typeface="Segoe UI" panose="020B0502040204020203" pitchFamily="34" charset="0"/>
                <a:ea typeface="Segoe UI" panose="020B0502040204020203" pitchFamily="34" charset="0"/>
                <a:cs typeface="Segoe UI" panose="020B0502040204020203" pitchFamily="34" charset="0"/>
              </a:rPr>
              <a:t>th</a:t>
            </a:r>
            <a:r>
              <a:rPr lang="en-US" sz="2000" dirty="0">
                <a:latin typeface="Segoe UI" panose="020B0502040204020203" pitchFamily="34" charset="0"/>
                <a:ea typeface="Segoe UI" panose="020B0502040204020203" pitchFamily="34" charset="0"/>
                <a:cs typeface="Segoe UI" panose="020B0502040204020203" pitchFamily="34" charset="0"/>
              </a:rPr>
              <a:t> MPD Collaboration Meeting</a:t>
            </a:r>
            <a:endParaRPr lang="ru-RU" sz="20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175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MPD MC generation</a:t>
            </a: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3</a:t>
            </a:fld>
            <a:endParaRPr lang="en-US" dirty="0"/>
          </a:p>
        </p:txBody>
      </p:sp>
      <p:sp>
        <p:nvSpPr>
          <p:cNvPr id="3" name="Прямоугольник 2"/>
          <p:cNvSpPr/>
          <p:nvPr/>
        </p:nvSpPr>
        <p:spPr>
          <a:xfrm>
            <a:off x="922712" y="1134495"/>
            <a:ext cx="7298575" cy="1754326"/>
          </a:xfrm>
          <a:prstGeom prst="rect">
            <a:avLst/>
          </a:prstGeom>
        </p:spPr>
        <p:txBody>
          <a:bodyPr wrap="square">
            <a:spAutoFit/>
          </a:bodyPr>
          <a:lstStyle/>
          <a:p>
            <a:pPr algn="just"/>
            <a:r>
              <a:rPr lang="en-US" dirty="0">
                <a:solidFill>
                  <a:srgbClr val="282827"/>
                </a:solidFill>
                <a:latin typeface="Segoe UI Light" panose="020B0502040204020203" pitchFamily="34" charset="0"/>
              </a:rPr>
              <a:t>The MPD(Multi Purpose Detector) apparatus has been designed as a 4π spectrometer capable of detecting of charged hadrons, electrons and photons in heavy-ion collisions at high luminosity in the energy range of the NICA collider. To reach this goal, the detector will comprise a precise 3-D tracking system and a high-performance particle identification (PID) system based on the time-of-flight measurements and calorimetry.</a:t>
            </a:r>
            <a:endParaRPr lang="ru-RU" dirty="0">
              <a:latin typeface="Segoe UI Light" panose="020B0502040204020203" pitchFamily="34" charset="0"/>
            </a:endParaRPr>
          </a:p>
        </p:txBody>
      </p:sp>
      <p:sp>
        <p:nvSpPr>
          <p:cNvPr id="12" name="TextBox 11"/>
          <p:cNvSpPr txBox="1"/>
          <p:nvPr/>
        </p:nvSpPr>
        <p:spPr>
          <a:xfrm>
            <a:off x="4624429" y="2890563"/>
            <a:ext cx="4381500" cy="830997"/>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Reconstructed Monte-Carlo events</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998272" y="5854083"/>
            <a:ext cx="3132422"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MPD detector</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Рисунок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1588" y="3306061"/>
            <a:ext cx="3908586" cy="3374967"/>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54273" b="555"/>
          <a:stretch/>
        </p:blipFill>
        <p:spPr>
          <a:xfrm>
            <a:off x="1014938" y="2928002"/>
            <a:ext cx="3164044" cy="2926081"/>
          </a:xfrm>
          <a:prstGeom prst="rect">
            <a:avLst/>
          </a:prstGeom>
        </p:spPr>
      </p:pic>
    </p:spTree>
    <p:extLst>
      <p:ext uri="{BB962C8B-B14F-4D97-AF65-F5344CB8AC3E}">
        <p14:creationId xmlns:p14="http://schemas.microsoft.com/office/powerpoint/2010/main" val="248031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MC generation math</a:t>
            </a: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4</a:t>
            </a:fld>
            <a:endParaRPr lang="en-US" dirty="0"/>
          </a:p>
        </p:txBody>
      </p:sp>
      <p:sp>
        <p:nvSpPr>
          <p:cNvPr id="3" name="Прямоугольник 2"/>
          <p:cNvSpPr/>
          <p:nvPr/>
        </p:nvSpPr>
        <p:spPr>
          <a:xfrm>
            <a:off x="922712" y="1230283"/>
            <a:ext cx="7298575" cy="1815882"/>
          </a:xfrm>
          <a:prstGeom prst="rect">
            <a:avLst/>
          </a:prstGeom>
        </p:spPr>
        <p:txBody>
          <a:bodyPr wrap="square">
            <a:spAutoFit/>
          </a:bodyPr>
          <a:lstStyle/>
          <a:p>
            <a:pPr algn="just"/>
            <a:r>
              <a:rPr lang="en-US" sz="2400" dirty="0">
                <a:solidFill>
                  <a:srgbClr val="282827"/>
                </a:solidFill>
                <a:latin typeface="Segoe UI Light" panose="020B0502040204020203" pitchFamily="34" charset="0"/>
              </a:rPr>
              <a:t>In practice, to</a:t>
            </a:r>
          </a:p>
          <a:p>
            <a:pPr algn="just"/>
            <a:r>
              <a:rPr lang="en-US" sz="3200" dirty="0">
                <a:solidFill>
                  <a:srgbClr val="282827"/>
                </a:solidFill>
                <a:latin typeface="Segoe UI Light" panose="020B0502040204020203" pitchFamily="34" charset="0"/>
              </a:rPr>
              <a:t>generate 780M events </a:t>
            </a:r>
          </a:p>
          <a:p>
            <a:pPr algn="just"/>
            <a:r>
              <a:rPr lang="en-US" sz="3200" dirty="0">
                <a:solidFill>
                  <a:srgbClr val="282827"/>
                </a:solidFill>
                <a:latin typeface="Segoe UI Light" panose="020B0502040204020203" pitchFamily="34" charset="0"/>
              </a:rPr>
              <a:t>reconstruct 180M events</a:t>
            </a:r>
          </a:p>
          <a:p>
            <a:pPr algn="just"/>
            <a:r>
              <a:rPr lang="en-US" sz="2400" dirty="0">
                <a:solidFill>
                  <a:srgbClr val="282827"/>
                </a:solidFill>
                <a:latin typeface="Segoe UI Light" panose="020B0502040204020203" pitchFamily="34" charset="0"/>
              </a:rPr>
              <a:t>(size of reconstructed is around 1 MB)</a:t>
            </a:r>
            <a:endParaRPr lang="ru-RU" sz="2400" dirty="0">
              <a:latin typeface="Segoe UI Light" panose="020B0502040204020203" pitchFamily="34" charset="0"/>
            </a:endParaRPr>
          </a:p>
        </p:txBody>
      </p:sp>
      <p:sp>
        <p:nvSpPr>
          <p:cNvPr id="9" name="Прямоугольник 8"/>
          <p:cNvSpPr/>
          <p:nvPr/>
        </p:nvSpPr>
        <p:spPr>
          <a:xfrm>
            <a:off x="922713" y="3130877"/>
            <a:ext cx="7298575" cy="2123658"/>
          </a:xfrm>
          <a:prstGeom prst="rect">
            <a:avLst/>
          </a:prstGeom>
        </p:spPr>
        <p:txBody>
          <a:bodyPr wrap="square">
            <a:spAutoFit/>
          </a:bodyPr>
          <a:lstStyle/>
          <a:p>
            <a:pPr algn="just"/>
            <a:r>
              <a:rPr lang="en-US" sz="2400" dirty="0">
                <a:solidFill>
                  <a:srgbClr val="282827"/>
                </a:solidFill>
                <a:latin typeface="Segoe UI Light" panose="020B0502040204020203" pitchFamily="34" charset="0"/>
              </a:rPr>
              <a:t>You need to </a:t>
            </a:r>
            <a:r>
              <a:rPr lang="en-US" sz="3600" dirty="0">
                <a:solidFill>
                  <a:srgbClr val="282827"/>
                </a:solidFill>
                <a:latin typeface="Segoe UI Light" panose="020B0502040204020203" pitchFamily="34" charset="0"/>
              </a:rPr>
              <a:t>execute 700k jobs</a:t>
            </a:r>
            <a:r>
              <a:rPr lang="en-US" sz="2400" dirty="0">
                <a:solidFill>
                  <a:srgbClr val="282827"/>
                </a:solidFill>
                <a:latin typeface="Segoe UI Light" panose="020B0502040204020203" pitchFamily="34" charset="0"/>
              </a:rPr>
              <a:t>,</a:t>
            </a:r>
          </a:p>
          <a:p>
            <a:pPr algn="just"/>
            <a:r>
              <a:rPr lang="en-US" sz="2400" dirty="0">
                <a:solidFill>
                  <a:srgbClr val="282827"/>
                </a:solidFill>
                <a:latin typeface="Segoe UI Light" panose="020B0502040204020203" pitchFamily="34" charset="0"/>
              </a:rPr>
              <a:t>Each </a:t>
            </a:r>
            <a:r>
              <a:rPr lang="en-US" sz="3600" dirty="0">
                <a:solidFill>
                  <a:srgbClr val="282827"/>
                </a:solidFill>
                <a:latin typeface="Segoe UI Light" panose="020B0502040204020203" pitchFamily="34" charset="0"/>
              </a:rPr>
              <a:t>lasts for average 5-6 hours </a:t>
            </a:r>
            <a:r>
              <a:rPr lang="en-US" sz="2400" dirty="0">
                <a:solidFill>
                  <a:srgbClr val="282827"/>
                </a:solidFill>
                <a:latin typeface="Segoe UI Light" panose="020B0502040204020203" pitchFamily="34" charset="0"/>
              </a:rPr>
              <a:t>on one CPU core</a:t>
            </a:r>
            <a:endParaRPr lang="ru-RU" sz="2400" dirty="0">
              <a:latin typeface="Segoe UI Light" panose="020B0502040204020203" pitchFamily="34" charset="0"/>
            </a:endParaRPr>
          </a:p>
          <a:p>
            <a:pPr algn="just"/>
            <a:r>
              <a:rPr lang="en-US" sz="3600" dirty="0">
                <a:solidFill>
                  <a:srgbClr val="282827"/>
                </a:solidFill>
                <a:latin typeface="Segoe UI Light" panose="020B0502040204020203" pitchFamily="34" charset="0"/>
              </a:rPr>
              <a:t> </a:t>
            </a:r>
            <a:r>
              <a:rPr lang="en-US" sz="2400" dirty="0">
                <a:solidFill>
                  <a:srgbClr val="282827"/>
                </a:solidFill>
                <a:latin typeface="Segoe UI Light" panose="020B0502040204020203" pitchFamily="34" charset="0"/>
              </a:rPr>
              <a:t>(4-9 hours depending on the resource)</a:t>
            </a:r>
            <a:endParaRPr lang="ru-RU" sz="2400" dirty="0">
              <a:latin typeface="Segoe UI Light" panose="020B0502040204020203" pitchFamily="34" charset="0"/>
            </a:endParaRPr>
          </a:p>
        </p:txBody>
      </p:sp>
      <p:sp>
        <p:nvSpPr>
          <p:cNvPr id="10" name="Прямоугольник 9"/>
          <p:cNvSpPr/>
          <p:nvPr/>
        </p:nvSpPr>
        <p:spPr>
          <a:xfrm>
            <a:off x="922713" y="5339248"/>
            <a:ext cx="3067396" cy="461665"/>
          </a:xfrm>
          <a:prstGeom prst="rect">
            <a:avLst/>
          </a:prstGeom>
        </p:spPr>
        <p:txBody>
          <a:bodyPr wrap="square">
            <a:spAutoFit/>
          </a:bodyPr>
          <a:lstStyle/>
          <a:p>
            <a:pPr algn="just"/>
            <a:r>
              <a:rPr lang="en-US" sz="2400" dirty="0">
                <a:solidFill>
                  <a:srgbClr val="282827"/>
                </a:solidFill>
                <a:latin typeface="Segoe UI Light" panose="020B0502040204020203" pitchFamily="34" charset="0"/>
              </a:rPr>
              <a:t>Notebook: ~120 years</a:t>
            </a:r>
            <a:endParaRPr lang="ru-RU" sz="2400" dirty="0">
              <a:latin typeface="Segoe UI Light" panose="020B0502040204020203" pitchFamily="34" charset="0"/>
            </a:endParaRPr>
          </a:p>
        </p:txBody>
      </p:sp>
      <p:sp>
        <p:nvSpPr>
          <p:cNvPr id="11" name="Прямоугольник 10"/>
          <p:cNvSpPr/>
          <p:nvPr/>
        </p:nvSpPr>
        <p:spPr>
          <a:xfrm>
            <a:off x="5087389" y="5339249"/>
            <a:ext cx="3593869" cy="461665"/>
          </a:xfrm>
          <a:prstGeom prst="rect">
            <a:avLst/>
          </a:prstGeom>
        </p:spPr>
        <p:txBody>
          <a:bodyPr wrap="square">
            <a:spAutoFit/>
          </a:bodyPr>
          <a:lstStyle/>
          <a:p>
            <a:pPr algn="just"/>
            <a:r>
              <a:rPr lang="en-US" sz="2400" dirty="0">
                <a:solidFill>
                  <a:srgbClr val="282827"/>
                </a:solidFill>
                <a:latin typeface="Segoe UI Light" panose="020B0502040204020203" pitchFamily="34" charset="0"/>
              </a:rPr>
              <a:t>Server(24cores): ~20 years</a:t>
            </a:r>
            <a:endParaRPr lang="ru-RU" sz="2400" dirty="0">
              <a:latin typeface="Segoe UI Light" panose="020B0502040204020203" pitchFamily="34" charset="0"/>
            </a:endParaRPr>
          </a:p>
        </p:txBody>
      </p:sp>
      <p:sp>
        <p:nvSpPr>
          <p:cNvPr id="14" name="Прямоугольник 13"/>
          <p:cNvSpPr/>
          <p:nvPr/>
        </p:nvSpPr>
        <p:spPr>
          <a:xfrm>
            <a:off x="2456411" y="5920585"/>
            <a:ext cx="4702233" cy="461665"/>
          </a:xfrm>
          <a:prstGeom prst="rect">
            <a:avLst/>
          </a:prstGeom>
        </p:spPr>
        <p:txBody>
          <a:bodyPr wrap="square">
            <a:spAutoFit/>
          </a:bodyPr>
          <a:lstStyle/>
          <a:p>
            <a:pPr algn="just"/>
            <a:r>
              <a:rPr lang="en-US" sz="2400" dirty="0">
                <a:solidFill>
                  <a:srgbClr val="282827"/>
                </a:solidFill>
                <a:latin typeface="Segoe UI Light" panose="020B0502040204020203" pitchFamily="34" charset="0"/>
              </a:rPr>
              <a:t>Cluster(10000 cores): ~ 18 days</a:t>
            </a:r>
            <a:endParaRPr lang="ru-RU" sz="2400" dirty="0">
              <a:latin typeface="Segoe UI Light" panose="020B0502040204020203" pitchFamily="34" charset="0"/>
            </a:endParaRPr>
          </a:p>
        </p:txBody>
      </p:sp>
    </p:spTree>
    <p:extLst>
      <p:ext uri="{BB962C8B-B14F-4D97-AF65-F5344CB8AC3E}">
        <p14:creationId xmlns:p14="http://schemas.microsoft.com/office/powerpoint/2010/main" val="423792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What was done in JINR</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5</a:t>
            </a:fld>
            <a:endParaRPr lang="en-US" dirty="0"/>
          </a:p>
        </p:txBody>
      </p:sp>
      <p:sp>
        <p:nvSpPr>
          <p:cNvPr id="15" name="TextBox 62">
            <a:extLst>
              <a:ext uri="{FF2B5EF4-FFF2-40B4-BE49-F238E27FC236}">
                <a16:creationId xmlns:a16="http://schemas.microsoft.com/office/drawing/2014/main" id="{5357881D-4696-4FF8-A700-782EE72BE77B}"/>
              </a:ext>
            </a:extLst>
          </p:cNvPr>
          <p:cNvSpPr txBox="1">
            <a:spLocks noChangeArrowheads="1"/>
          </p:cNvSpPr>
          <p:nvPr/>
        </p:nvSpPr>
        <p:spPr bwMode="auto">
          <a:xfrm>
            <a:off x="1334269" y="4983585"/>
            <a:ext cx="1150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
        <p:nvSpPr>
          <p:cNvPr id="16" name="TextBox 64">
            <a:extLst>
              <a:ext uri="{FF2B5EF4-FFF2-40B4-BE49-F238E27FC236}">
                <a16:creationId xmlns:a16="http://schemas.microsoft.com/office/drawing/2014/main" id="{409A29C3-F4C4-4ECE-8F28-48AB931A3FE9}"/>
              </a:ext>
            </a:extLst>
          </p:cNvPr>
          <p:cNvSpPr txBox="1">
            <a:spLocks noChangeArrowheads="1"/>
          </p:cNvSpPr>
          <p:nvPr/>
        </p:nvSpPr>
        <p:spPr bwMode="auto">
          <a:xfrm>
            <a:off x="2310980" y="4985262"/>
            <a:ext cx="1150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
        <p:nvSpPr>
          <p:cNvPr id="18" name="TextBox 67">
            <a:extLst>
              <a:ext uri="{FF2B5EF4-FFF2-40B4-BE49-F238E27FC236}">
                <a16:creationId xmlns:a16="http://schemas.microsoft.com/office/drawing/2014/main" id="{E08C05E2-6DFD-498B-8356-D9937040B735}"/>
              </a:ext>
            </a:extLst>
          </p:cNvPr>
          <p:cNvSpPr txBox="1">
            <a:spLocks noChangeArrowheads="1"/>
          </p:cNvSpPr>
          <p:nvPr/>
        </p:nvSpPr>
        <p:spPr bwMode="auto">
          <a:xfrm>
            <a:off x="4304089" y="4983057"/>
            <a:ext cx="114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
        <p:nvSpPr>
          <p:cNvPr id="21" name="Прямоугольник 20">
            <a:extLst>
              <a:ext uri="{FF2B5EF4-FFF2-40B4-BE49-F238E27FC236}">
                <a16:creationId xmlns:a16="http://schemas.microsoft.com/office/drawing/2014/main" id="{45687604-D745-4074-AA5A-3EBCBFCD8BB3}"/>
              </a:ext>
            </a:extLst>
          </p:cNvPr>
          <p:cNvSpPr/>
          <p:nvPr/>
        </p:nvSpPr>
        <p:spPr>
          <a:xfrm>
            <a:off x="1219064" y="5457269"/>
            <a:ext cx="6528566"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1" fontAlgn="auto" hangingPunct="1">
              <a:spcBef>
                <a:spcPts val="0"/>
              </a:spcBef>
              <a:spcAft>
                <a:spcPts val="0"/>
              </a:spcAft>
              <a:defRPr/>
            </a:pPr>
            <a:r>
              <a:rPr lang="en-US" dirty="0">
                <a:solidFill>
                  <a:srgbClr val="002060"/>
                </a:solidFill>
                <a:latin typeface="Times New Roman" panose="02020603050405020304" pitchFamily="18" charset="0"/>
                <a:cs typeface="Times New Roman" panose="02020603050405020304" pitchFamily="18" charset="0"/>
              </a:rPr>
              <a:t>The computing resources of the JINR Multifunctional Information and Computing Complex, clouds in JINR Member-States, cluster from Mexico University were combined using the DIRAC </a:t>
            </a:r>
            <a:r>
              <a:rPr lang="en-US" dirty="0" err="1">
                <a:solidFill>
                  <a:srgbClr val="002060"/>
                </a:solidFill>
                <a:latin typeface="Times New Roman" panose="02020603050405020304" pitchFamily="18" charset="0"/>
                <a:cs typeface="Times New Roman" panose="02020603050405020304" pitchFamily="18" charset="0"/>
              </a:rPr>
              <a:t>Interware</a:t>
            </a:r>
            <a:r>
              <a:rPr lang="en-US" dirty="0">
                <a:solidFill>
                  <a:srgbClr val="002060"/>
                </a:solidFill>
                <a:latin typeface="Times New Roman" panose="02020603050405020304" pitchFamily="18" charset="0"/>
                <a:cs typeface="Times New Roman" panose="02020603050405020304" pitchFamily="18" charset="0"/>
              </a:rPr>
              <a:t>.</a:t>
            </a:r>
            <a:endParaRPr lang="ru-RU" dirty="0">
              <a:solidFill>
                <a:srgbClr val="002060"/>
              </a:solidFill>
              <a:latin typeface="Times New Roman" panose="02020603050405020304" pitchFamily="18" charset="0"/>
              <a:cs typeface="Times New Roman" panose="02020603050405020304" pitchFamily="18" charset="0"/>
            </a:endParaRPr>
          </a:p>
        </p:txBody>
      </p:sp>
      <p:cxnSp>
        <p:nvCxnSpPr>
          <p:cNvPr id="23" name="Прямая со стрелкой 22">
            <a:extLst>
              <a:ext uri="{FF2B5EF4-FFF2-40B4-BE49-F238E27FC236}">
                <a16:creationId xmlns:a16="http://schemas.microsoft.com/office/drawing/2014/main" id="{C1781DB1-D35F-494B-BACC-2C3D90D848B5}"/>
              </a:ext>
            </a:extLst>
          </p:cNvPr>
          <p:cNvCxnSpPr/>
          <p:nvPr/>
        </p:nvCxnSpPr>
        <p:spPr bwMode="auto">
          <a:xfrm>
            <a:off x="2196592" y="2552395"/>
            <a:ext cx="3587801" cy="1002518"/>
          </a:xfrm>
          <a:prstGeom prst="straightConnector1">
            <a:avLst/>
          </a:prstGeom>
          <a:ln w="38100">
            <a:solidFill>
              <a:srgbClr val="00206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A3EB7A5A-41EE-4ABE-9CF1-5B7D0213BD89}"/>
              </a:ext>
            </a:extLst>
          </p:cNvPr>
          <p:cNvCxnSpPr/>
          <p:nvPr/>
        </p:nvCxnSpPr>
        <p:spPr bwMode="auto">
          <a:xfrm flipH="1">
            <a:off x="1717167" y="2906407"/>
            <a:ext cx="20638" cy="577850"/>
          </a:xfrm>
          <a:prstGeom prst="straightConnector1">
            <a:avLst/>
          </a:prstGeom>
          <a:ln w="38100">
            <a:solidFill>
              <a:schemeClr val="accent1">
                <a:shade val="95000"/>
                <a:satMod val="105000"/>
                <a:alpha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F486D7C6-84C4-4454-B6F1-81F228987630}"/>
              </a:ext>
            </a:extLst>
          </p:cNvPr>
          <p:cNvCxnSpPr/>
          <p:nvPr/>
        </p:nvCxnSpPr>
        <p:spPr bwMode="auto">
          <a:xfrm>
            <a:off x="1979105" y="2925457"/>
            <a:ext cx="950912" cy="558799"/>
          </a:xfrm>
          <a:prstGeom prst="straightConnector1">
            <a:avLst/>
          </a:prstGeom>
          <a:ln w="38100">
            <a:solidFill>
              <a:srgbClr val="7030A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BE743093-0B36-4A21-AD66-9EA418048C5E}"/>
              </a:ext>
            </a:extLst>
          </p:cNvPr>
          <p:cNvCxnSpPr/>
          <p:nvPr/>
        </p:nvCxnSpPr>
        <p:spPr bwMode="auto">
          <a:xfrm>
            <a:off x="2056892" y="2809570"/>
            <a:ext cx="1955799" cy="674687"/>
          </a:xfrm>
          <a:prstGeom prst="straightConnector1">
            <a:avLst/>
          </a:prstGeom>
          <a:ln w="38100">
            <a:solidFill>
              <a:schemeClr val="accent6">
                <a:lumMod val="75000"/>
                <a:alpha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2FCCB7BB-6433-40E0-B546-1EDE11ED19FB}"/>
              </a:ext>
            </a:extLst>
          </p:cNvPr>
          <p:cNvCxnSpPr/>
          <p:nvPr/>
        </p:nvCxnSpPr>
        <p:spPr bwMode="auto">
          <a:xfrm>
            <a:off x="2137855" y="2688920"/>
            <a:ext cx="2663852" cy="847725"/>
          </a:xfrm>
          <a:prstGeom prst="straightConnector1">
            <a:avLst/>
          </a:prstGeom>
          <a:ln w="38100">
            <a:solidFill>
              <a:srgbClr val="FF000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833F049D-02A7-4479-9E62-94F4264F8DFB}"/>
              </a:ext>
            </a:extLst>
          </p:cNvPr>
          <p:cNvCxnSpPr>
            <a:stCxn id="37" idx="3"/>
          </p:cNvCxnSpPr>
          <p:nvPr/>
        </p:nvCxnSpPr>
        <p:spPr bwMode="auto">
          <a:xfrm>
            <a:off x="2212467" y="2439681"/>
            <a:ext cx="4360863" cy="269876"/>
          </a:xfrm>
          <a:prstGeom prst="straightConnector1">
            <a:avLst/>
          </a:prstGeom>
          <a:ln w="38100">
            <a:solidFill>
              <a:srgbClr val="FFC00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CCDE769E-EAB5-4197-8176-9269917EB8AD}"/>
              </a:ext>
            </a:extLst>
          </p:cNvPr>
          <p:cNvCxnSpPr/>
          <p:nvPr/>
        </p:nvCxnSpPr>
        <p:spPr bwMode="auto">
          <a:xfrm flipV="1">
            <a:off x="2269617" y="1971370"/>
            <a:ext cx="4281488" cy="296862"/>
          </a:xfrm>
          <a:prstGeom prst="straightConnector1">
            <a:avLst/>
          </a:prstGeom>
          <a:ln w="38100">
            <a:solidFill>
              <a:srgbClr val="FF9933">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Скругленный прямоугольник 29">
            <a:extLst>
              <a:ext uri="{FF2B5EF4-FFF2-40B4-BE49-F238E27FC236}">
                <a16:creationId xmlns:a16="http://schemas.microsoft.com/office/drawing/2014/main" id="{5ECDF4A1-F4D3-46BB-B87F-1CFFB7656FC3}"/>
              </a:ext>
            </a:extLst>
          </p:cNvPr>
          <p:cNvSpPr/>
          <p:nvPr/>
        </p:nvSpPr>
        <p:spPr bwMode="auto">
          <a:xfrm>
            <a:off x="3177667" y="1022045"/>
            <a:ext cx="2303464" cy="7191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endParaRPr lang="ru-RU"/>
          </a:p>
        </p:txBody>
      </p:sp>
      <p:pic>
        <p:nvPicPr>
          <p:cNvPr id="31" name="Рисунок 30">
            <a:extLst>
              <a:ext uri="{FF2B5EF4-FFF2-40B4-BE49-F238E27FC236}">
                <a16:creationId xmlns:a16="http://schemas.microsoft.com/office/drawing/2014/main" id="{C5033E4C-8C21-4384-8BD4-110180A9711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6044" y="1060038"/>
            <a:ext cx="2016882" cy="6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Прямая со стрелкой 31">
            <a:extLst>
              <a:ext uri="{FF2B5EF4-FFF2-40B4-BE49-F238E27FC236}">
                <a16:creationId xmlns:a16="http://schemas.microsoft.com/office/drawing/2014/main" id="{28AABD37-B2E7-4151-A3BF-7610F843F463}"/>
              </a:ext>
            </a:extLst>
          </p:cNvPr>
          <p:cNvCxnSpPr>
            <a:stCxn id="38" idx="3"/>
            <a:endCxn id="30" idx="1"/>
          </p:cNvCxnSpPr>
          <p:nvPr/>
        </p:nvCxnSpPr>
        <p:spPr bwMode="auto">
          <a:xfrm flipV="1">
            <a:off x="2376412" y="1381614"/>
            <a:ext cx="801255" cy="22130"/>
          </a:xfrm>
          <a:prstGeom prst="straightConnector1">
            <a:avLst/>
          </a:prstGeom>
          <a:ln w="1016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473A71CF-0B89-440B-B520-D2DE0A1BE71E}"/>
              </a:ext>
            </a:extLst>
          </p:cNvPr>
          <p:cNvCxnSpPr/>
          <p:nvPr/>
        </p:nvCxnSpPr>
        <p:spPr bwMode="auto">
          <a:xfrm flipH="1">
            <a:off x="2323592" y="1741182"/>
            <a:ext cx="1023938" cy="1743075"/>
          </a:xfrm>
          <a:prstGeom prst="straightConnector1">
            <a:avLst/>
          </a:prstGeom>
          <a:ln w="50800">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9A0F6154-6C25-4F79-95B9-6C35FA6B3FF7}"/>
              </a:ext>
            </a:extLst>
          </p:cNvPr>
          <p:cNvCxnSpPr>
            <a:stCxn id="31" idx="2"/>
          </p:cNvCxnSpPr>
          <p:nvPr/>
        </p:nvCxnSpPr>
        <p:spPr bwMode="auto">
          <a:xfrm flipH="1">
            <a:off x="4046030" y="1728482"/>
            <a:ext cx="277812" cy="1755775"/>
          </a:xfrm>
          <a:prstGeom prst="straightConnector1">
            <a:avLst/>
          </a:prstGeom>
          <a:ln w="50800">
            <a:solidFill>
              <a:schemeClr val="accent6">
                <a:lumMod val="75000"/>
              </a:schemeClr>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B20E28B3-E8EB-4414-9E96-73A1E3D90863}"/>
              </a:ext>
            </a:extLst>
          </p:cNvPr>
          <p:cNvCxnSpPr/>
          <p:nvPr/>
        </p:nvCxnSpPr>
        <p:spPr bwMode="auto">
          <a:xfrm flipH="1">
            <a:off x="3069717" y="1755470"/>
            <a:ext cx="700088" cy="1766887"/>
          </a:xfrm>
          <a:prstGeom prst="straightConnector1">
            <a:avLst/>
          </a:prstGeom>
          <a:ln w="50800">
            <a:solidFill>
              <a:srgbClr val="7030A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6D3071BF-0059-4677-BB22-04094847DCAE}"/>
              </a:ext>
            </a:extLst>
          </p:cNvPr>
          <p:cNvCxnSpPr/>
          <p:nvPr/>
        </p:nvCxnSpPr>
        <p:spPr bwMode="auto">
          <a:xfrm>
            <a:off x="4633052" y="1740838"/>
            <a:ext cx="266576" cy="1823981"/>
          </a:xfrm>
          <a:prstGeom prst="straightConnector1">
            <a:avLst/>
          </a:prstGeom>
          <a:ln w="50800">
            <a:solidFill>
              <a:srgbClr val="FF000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7" name="Рисунок 36">
            <a:extLst>
              <a:ext uri="{FF2B5EF4-FFF2-40B4-BE49-F238E27FC236}">
                <a16:creationId xmlns:a16="http://schemas.microsoft.com/office/drawing/2014/main" id="{49754208-AA8C-4ACF-A016-1F2B2B58D7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2680" y="1985368"/>
            <a:ext cx="839840" cy="90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Рисунок 37">
            <a:extLst>
              <a:ext uri="{FF2B5EF4-FFF2-40B4-BE49-F238E27FC236}">
                <a16:creationId xmlns:a16="http://schemas.microsoft.com/office/drawing/2014/main" id="{DD021403-2245-4DDF-8B13-C9D53951502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5083" y="882662"/>
            <a:ext cx="951329" cy="104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FB1F0182-932B-4C9F-BE20-3DC680D4B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796" b="11467"/>
          <a:stretch>
            <a:fillRect/>
          </a:stretch>
        </p:blipFill>
        <p:spPr bwMode="auto">
          <a:xfrm>
            <a:off x="1425083" y="3597375"/>
            <a:ext cx="395554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Рисунок 39">
            <a:extLst>
              <a:ext uri="{FF2B5EF4-FFF2-40B4-BE49-F238E27FC236}">
                <a16:creationId xmlns:a16="http://schemas.microsoft.com/office/drawing/2014/main" id="{7A81EFA9-A6D4-4393-A4FB-678BDF655BD4}"/>
              </a:ext>
            </a:extLst>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80130" y="2275144"/>
            <a:ext cx="611249" cy="71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Рисунок 40">
            <a:extLst>
              <a:ext uri="{FF2B5EF4-FFF2-40B4-BE49-F238E27FC236}">
                <a16:creationId xmlns:a16="http://schemas.microsoft.com/office/drawing/2014/main" id="{44222380-10D7-4EC0-BED3-2DF6549F996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1678" y="2600343"/>
            <a:ext cx="413653" cy="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Рисунок 41">
            <a:extLst>
              <a:ext uri="{FF2B5EF4-FFF2-40B4-BE49-F238E27FC236}">
                <a16:creationId xmlns:a16="http://schemas.microsoft.com/office/drawing/2014/main" id="{B6FDB8A9-E5B0-4B3B-85F9-FB510CDFB01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00090" y="1121707"/>
            <a:ext cx="471777" cy="47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Рисунок 42">
            <a:extLst>
              <a:ext uri="{FF2B5EF4-FFF2-40B4-BE49-F238E27FC236}">
                <a16:creationId xmlns:a16="http://schemas.microsoft.com/office/drawing/2014/main" id="{F6D871F7-F689-4648-8FE3-1D5A1802387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124" y="1263844"/>
            <a:ext cx="789520" cy="79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43">
            <a:extLst>
              <a:ext uri="{FF2B5EF4-FFF2-40B4-BE49-F238E27FC236}">
                <a16:creationId xmlns:a16="http://schemas.microsoft.com/office/drawing/2014/main" id="{FDF5FA94-AEA1-4120-A5BE-C341383C7F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42131" y="1578585"/>
            <a:ext cx="413653" cy="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56">
            <a:extLst>
              <a:ext uri="{FF2B5EF4-FFF2-40B4-BE49-F238E27FC236}">
                <a16:creationId xmlns:a16="http://schemas.microsoft.com/office/drawing/2014/main" id="{8C70A49F-0293-487F-A5CC-8F863293600A}"/>
              </a:ext>
            </a:extLst>
          </p:cNvPr>
          <p:cNvSpPr txBox="1">
            <a:spLocks noChangeArrowheads="1"/>
          </p:cNvSpPr>
          <p:nvPr/>
        </p:nvSpPr>
        <p:spPr bwMode="auto">
          <a:xfrm>
            <a:off x="6658656" y="2982747"/>
            <a:ext cx="750404" cy="4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800">
                <a:latin typeface="Arial Narrow" panose="020B0606020202030204" pitchFamily="34" charset="0"/>
              </a:rPr>
              <a:t>EOS</a:t>
            </a:r>
            <a:endParaRPr lang="ru-RU" altLang="ru-RU" sz="1800">
              <a:latin typeface="Arial Narrow" panose="020B0606020202030204" pitchFamily="34" charset="0"/>
            </a:endParaRPr>
          </a:p>
        </p:txBody>
      </p:sp>
      <p:cxnSp>
        <p:nvCxnSpPr>
          <p:cNvPr id="46" name="Прямая со стрелкой 45">
            <a:extLst>
              <a:ext uri="{FF2B5EF4-FFF2-40B4-BE49-F238E27FC236}">
                <a16:creationId xmlns:a16="http://schemas.microsoft.com/office/drawing/2014/main" id="{5A6B0AEB-20A4-480F-B351-5BDC0BC896F4}"/>
              </a:ext>
            </a:extLst>
          </p:cNvPr>
          <p:cNvCxnSpPr>
            <a:endCxn id="47" idx="0"/>
          </p:cNvCxnSpPr>
          <p:nvPr/>
        </p:nvCxnSpPr>
        <p:spPr bwMode="auto">
          <a:xfrm>
            <a:off x="5036630" y="1740838"/>
            <a:ext cx="848791" cy="1856537"/>
          </a:xfrm>
          <a:prstGeom prst="straightConnector1">
            <a:avLst/>
          </a:prstGeom>
          <a:ln w="50800">
            <a:solidFill>
              <a:srgbClr val="00206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7" name="Picture 3">
            <a:extLst>
              <a:ext uri="{FF2B5EF4-FFF2-40B4-BE49-F238E27FC236}">
                <a16:creationId xmlns:a16="http://schemas.microsoft.com/office/drawing/2014/main" id="{D6B7BE58-8A48-4128-B509-17BC83DFE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937" t="7796" b="11467"/>
          <a:stretch>
            <a:fillRect/>
          </a:stretch>
        </p:blipFill>
        <p:spPr bwMode="auto">
          <a:xfrm>
            <a:off x="5389742" y="3597375"/>
            <a:ext cx="99135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descr="https://bmn.jinr.ru/wp-content/uploads/2019/08/ncx_cluster.jpg">
            <a:extLst>
              <a:ext uri="{FF2B5EF4-FFF2-40B4-BE49-F238E27FC236}">
                <a16:creationId xmlns:a16="http://schemas.microsoft.com/office/drawing/2014/main" id="{84E1C466-BCEB-4A9B-90F4-1C7C2D925B4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600" b="6330"/>
          <a:stretch/>
        </p:blipFill>
        <p:spPr bwMode="auto">
          <a:xfrm>
            <a:off x="5413350" y="3618013"/>
            <a:ext cx="944140" cy="961587"/>
          </a:xfrm>
          <a:prstGeom prst="ellipse">
            <a:avLst/>
          </a:prstGeom>
          <a:noFill/>
          <a:extLst>
            <a:ext uri="{909E8E84-426E-40DD-AFC4-6F175D3DCCD1}">
              <a14:hiddenFill xmlns:a14="http://schemas.microsoft.com/office/drawing/2010/main">
                <a:solidFill>
                  <a:srgbClr val="FFFFFF"/>
                </a:solidFill>
              </a14:hiddenFill>
            </a:ext>
          </a:extLst>
        </p:spPr>
      </p:pic>
      <p:cxnSp>
        <p:nvCxnSpPr>
          <p:cNvPr id="49" name="Прямая со стрелкой 48">
            <a:extLst>
              <a:ext uri="{FF2B5EF4-FFF2-40B4-BE49-F238E27FC236}">
                <a16:creationId xmlns:a16="http://schemas.microsoft.com/office/drawing/2014/main" id="{FCF6E693-5965-436E-B8C1-3F8B6B98C895}"/>
              </a:ext>
            </a:extLst>
          </p:cNvPr>
          <p:cNvCxnSpPr>
            <a:stCxn id="30" idx="3"/>
          </p:cNvCxnSpPr>
          <p:nvPr/>
        </p:nvCxnSpPr>
        <p:spPr bwMode="auto">
          <a:xfrm>
            <a:off x="5481130" y="1380821"/>
            <a:ext cx="1069975" cy="50800"/>
          </a:xfrm>
          <a:prstGeom prst="straightConnector1">
            <a:avLst/>
          </a:prstGeom>
          <a:ln w="50800">
            <a:solidFill>
              <a:srgbClr val="FF9933"/>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a16="http://schemas.microsoft.com/office/drawing/2014/main" id="{E101F9C6-6782-47A8-BC34-DDB959E267A5}"/>
              </a:ext>
            </a:extLst>
          </p:cNvPr>
          <p:cNvCxnSpPr/>
          <p:nvPr/>
        </p:nvCxnSpPr>
        <p:spPr bwMode="auto">
          <a:xfrm>
            <a:off x="5438267" y="1709432"/>
            <a:ext cx="1165225" cy="754063"/>
          </a:xfrm>
          <a:prstGeom prst="straightConnector1">
            <a:avLst/>
          </a:prstGeom>
          <a:ln w="50800">
            <a:solidFill>
              <a:srgbClr val="FFC00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107">
            <a:extLst>
              <a:ext uri="{FF2B5EF4-FFF2-40B4-BE49-F238E27FC236}">
                <a16:creationId xmlns:a16="http://schemas.microsoft.com/office/drawing/2014/main" id="{AD5AA0F1-6627-4842-9F1F-2F6D93E6F68B}"/>
              </a:ext>
            </a:extLst>
          </p:cNvPr>
          <p:cNvSpPr txBox="1">
            <a:spLocks noChangeArrowheads="1"/>
          </p:cNvSpPr>
          <p:nvPr/>
        </p:nvSpPr>
        <p:spPr bwMode="auto">
          <a:xfrm>
            <a:off x="1269182" y="4683403"/>
            <a:ext cx="1273638" cy="37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dirty="0">
                <a:latin typeface="Times New Roman" panose="02020603050405020304" pitchFamily="18" charset="0"/>
                <a:cs typeface="Times New Roman" panose="02020603050405020304" pitchFamily="18" charset="0"/>
              </a:rPr>
              <a:t>Tier-1</a:t>
            </a:r>
            <a:endParaRPr lang="ru-RU" altLang="ru-RU" sz="1600" dirty="0">
              <a:latin typeface="Times New Roman" panose="02020603050405020304" pitchFamily="18" charset="0"/>
              <a:cs typeface="Times New Roman" panose="02020603050405020304" pitchFamily="18" charset="0"/>
            </a:endParaRPr>
          </a:p>
        </p:txBody>
      </p:sp>
      <p:sp>
        <p:nvSpPr>
          <p:cNvPr id="52" name="TextBox 109">
            <a:extLst>
              <a:ext uri="{FF2B5EF4-FFF2-40B4-BE49-F238E27FC236}">
                <a16:creationId xmlns:a16="http://schemas.microsoft.com/office/drawing/2014/main" id="{79113DBC-B15E-480A-85F3-AEBE635A55C3}"/>
              </a:ext>
            </a:extLst>
          </p:cNvPr>
          <p:cNvSpPr txBox="1">
            <a:spLocks noChangeArrowheads="1"/>
          </p:cNvSpPr>
          <p:nvPr/>
        </p:nvSpPr>
        <p:spPr bwMode="auto">
          <a:xfrm>
            <a:off x="2163079" y="4706514"/>
            <a:ext cx="1574874" cy="3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a:latin typeface="Times New Roman" panose="02020603050405020304" pitchFamily="18" charset="0"/>
                <a:cs typeface="Times New Roman" panose="02020603050405020304" pitchFamily="18" charset="0"/>
              </a:rPr>
              <a:t>CICC/Tier-2</a:t>
            </a:r>
          </a:p>
        </p:txBody>
      </p:sp>
      <p:sp>
        <p:nvSpPr>
          <p:cNvPr id="53" name="TextBox 110">
            <a:extLst>
              <a:ext uri="{FF2B5EF4-FFF2-40B4-BE49-F238E27FC236}">
                <a16:creationId xmlns:a16="http://schemas.microsoft.com/office/drawing/2014/main" id="{4FBE402D-F403-4EC3-92EA-E0DA18BAEB8B}"/>
              </a:ext>
            </a:extLst>
          </p:cNvPr>
          <p:cNvSpPr txBox="1">
            <a:spLocks noChangeArrowheads="1"/>
          </p:cNvSpPr>
          <p:nvPr/>
        </p:nvSpPr>
        <p:spPr bwMode="auto">
          <a:xfrm>
            <a:off x="3282366" y="4709202"/>
            <a:ext cx="1273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dirty="0">
                <a:latin typeface="Times New Roman" panose="02020603050405020304" pitchFamily="18" charset="0"/>
                <a:cs typeface="Times New Roman" panose="02020603050405020304" pitchFamily="18" charset="0"/>
              </a:rPr>
              <a:t>Clouds</a:t>
            </a:r>
            <a:endParaRPr lang="ru-RU" altLang="ru-RU" sz="1800" dirty="0">
              <a:latin typeface="Times New Roman" panose="02020603050405020304" pitchFamily="18" charset="0"/>
              <a:cs typeface="Times New Roman" panose="02020603050405020304" pitchFamily="18" charset="0"/>
            </a:endParaRPr>
          </a:p>
        </p:txBody>
      </p:sp>
      <p:sp>
        <p:nvSpPr>
          <p:cNvPr id="54" name="TextBox 111">
            <a:extLst>
              <a:ext uri="{FF2B5EF4-FFF2-40B4-BE49-F238E27FC236}">
                <a16:creationId xmlns:a16="http://schemas.microsoft.com/office/drawing/2014/main" id="{7E9B73C9-A033-4473-871B-378F9F313E17}"/>
              </a:ext>
            </a:extLst>
          </p:cNvPr>
          <p:cNvSpPr txBox="1">
            <a:spLocks noChangeArrowheads="1"/>
          </p:cNvSpPr>
          <p:nvPr/>
        </p:nvSpPr>
        <p:spPr bwMode="auto">
          <a:xfrm>
            <a:off x="4207492" y="4709202"/>
            <a:ext cx="1273638" cy="37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a:latin typeface="Times New Roman" panose="02020603050405020304" pitchFamily="18" charset="0"/>
                <a:cs typeface="Times New Roman" panose="02020603050405020304" pitchFamily="18" charset="0"/>
              </a:rPr>
              <a:t>Govorun</a:t>
            </a:r>
            <a:endParaRPr lang="ru-RU" altLang="ru-RU" sz="1800">
              <a:latin typeface="Times New Roman" panose="02020603050405020304" pitchFamily="18" charset="0"/>
              <a:cs typeface="Times New Roman" panose="02020603050405020304" pitchFamily="18" charset="0"/>
            </a:endParaRPr>
          </a:p>
        </p:txBody>
      </p:sp>
      <p:sp>
        <p:nvSpPr>
          <p:cNvPr id="55" name="TextBox 112">
            <a:extLst>
              <a:ext uri="{FF2B5EF4-FFF2-40B4-BE49-F238E27FC236}">
                <a16:creationId xmlns:a16="http://schemas.microsoft.com/office/drawing/2014/main" id="{762E42A7-7CA8-4D4B-94D2-D9FE4AAD1BCE}"/>
              </a:ext>
            </a:extLst>
          </p:cNvPr>
          <p:cNvSpPr txBox="1">
            <a:spLocks noChangeArrowheads="1"/>
          </p:cNvSpPr>
          <p:nvPr/>
        </p:nvSpPr>
        <p:spPr bwMode="auto">
          <a:xfrm>
            <a:off x="5006712" y="4732414"/>
            <a:ext cx="1755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400" dirty="0">
                <a:latin typeface="Times New Roman" panose="02020603050405020304" pitchFamily="18" charset="0"/>
                <a:cs typeface="Times New Roman" panose="02020603050405020304" pitchFamily="18" charset="0"/>
              </a:rPr>
              <a:t>NICA Cluster</a:t>
            </a:r>
            <a:endParaRPr lang="ru-RU" altLang="ru-RU" sz="1400" dirty="0">
              <a:latin typeface="Times New Roman" panose="02020603050405020304" pitchFamily="18" charset="0"/>
              <a:cs typeface="Times New Roman" panose="02020603050405020304" pitchFamily="18" charset="0"/>
            </a:endParaRPr>
          </a:p>
        </p:txBody>
      </p:sp>
      <p:pic>
        <p:nvPicPr>
          <p:cNvPr id="56" name="Picture 3">
            <a:extLst>
              <a:ext uri="{FF2B5EF4-FFF2-40B4-BE49-F238E27FC236}">
                <a16:creationId xmlns:a16="http://schemas.microsoft.com/office/drawing/2014/main" id="{D6B7BE58-8A48-4128-B509-17BC83DFE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937" t="7796" b="11467"/>
          <a:stretch>
            <a:fillRect/>
          </a:stretch>
        </p:blipFill>
        <p:spPr bwMode="auto">
          <a:xfrm>
            <a:off x="6398850" y="3593237"/>
            <a:ext cx="99135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62">
            <a:extLst>
              <a:ext uri="{FF2B5EF4-FFF2-40B4-BE49-F238E27FC236}">
                <a16:creationId xmlns:a16="http://schemas.microsoft.com/office/drawing/2014/main" id="{5357881D-4696-4FF8-A700-782EE72BE77B}"/>
              </a:ext>
            </a:extLst>
          </p:cNvPr>
          <p:cNvSpPr txBox="1">
            <a:spLocks noChangeArrowheads="1"/>
          </p:cNvSpPr>
          <p:nvPr/>
        </p:nvSpPr>
        <p:spPr bwMode="auto">
          <a:xfrm>
            <a:off x="6307514" y="4999072"/>
            <a:ext cx="1150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
        <p:nvSpPr>
          <p:cNvPr id="58" name="TextBox 107">
            <a:extLst>
              <a:ext uri="{FF2B5EF4-FFF2-40B4-BE49-F238E27FC236}">
                <a16:creationId xmlns:a16="http://schemas.microsoft.com/office/drawing/2014/main" id="{AD5AA0F1-6627-4842-9F1F-2F6D93E6F68B}"/>
              </a:ext>
            </a:extLst>
          </p:cNvPr>
          <p:cNvSpPr txBox="1">
            <a:spLocks noChangeArrowheads="1"/>
          </p:cNvSpPr>
          <p:nvPr/>
        </p:nvSpPr>
        <p:spPr bwMode="auto">
          <a:xfrm>
            <a:off x="6250413" y="4736552"/>
            <a:ext cx="1273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dirty="0">
                <a:latin typeface="Times New Roman" panose="02020603050405020304" pitchFamily="18" charset="0"/>
                <a:cs typeface="Times New Roman" panose="02020603050405020304" pitchFamily="18" charset="0"/>
              </a:rPr>
              <a:t>UNAM</a:t>
            </a:r>
            <a:endParaRPr lang="ru-RU" altLang="ru-RU" sz="1600" dirty="0">
              <a:latin typeface="Times New Roman" panose="02020603050405020304" pitchFamily="18" charset="0"/>
              <a:cs typeface="Times New Roman" panose="02020603050405020304" pitchFamily="18" charset="0"/>
            </a:endParaRPr>
          </a:p>
        </p:txBody>
      </p:sp>
      <p:pic>
        <p:nvPicPr>
          <p:cNvPr id="59" name="Рисунок 58"/>
          <p:cNvPicPr>
            <a:picLocks noChangeAspect="1"/>
          </p:cNvPicPr>
          <p:nvPr/>
        </p:nvPicPr>
        <p:blipFill rotWithShape="1">
          <a:blip r:embed="rId11"/>
          <a:srcRect l="19961" r="14364" b="6633"/>
          <a:stretch/>
        </p:blipFill>
        <p:spPr>
          <a:xfrm>
            <a:off x="6444742" y="3625787"/>
            <a:ext cx="898899" cy="916539"/>
          </a:xfrm>
          <a:prstGeom prst="ellipse">
            <a:avLst/>
          </a:prstGeom>
        </p:spPr>
      </p:pic>
      <p:pic>
        <p:nvPicPr>
          <p:cNvPr id="63" name="Рисунок 62"/>
          <p:cNvPicPr>
            <a:picLocks noChangeAspect="1"/>
          </p:cNvPicPr>
          <p:nvPr/>
        </p:nvPicPr>
        <p:blipFill>
          <a:blip r:embed="rId12"/>
          <a:stretch>
            <a:fillRect/>
          </a:stretch>
        </p:blipFill>
        <p:spPr>
          <a:xfrm>
            <a:off x="6904110" y="4331739"/>
            <a:ext cx="476041" cy="272024"/>
          </a:xfrm>
          <a:prstGeom prst="rect">
            <a:avLst/>
          </a:prstGeom>
          <a:ln>
            <a:solidFill>
              <a:schemeClr val="tx1">
                <a:lumMod val="65000"/>
                <a:lumOff val="35000"/>
              </a:schemeClr>
            </a:solidFill>
          </a:ln>
        </p:spPr>
      </p:pic>
      <p:cxnSp>
        <p:nvCxnSpPr>
          <p:cNvPr id="65" name="Прямая со стрелкой 64">
            <a:extLst>
              <a:ext uri="{FF2B5EF4-FFF2-40B4-BE49-F238E27FC236}">
                <a16:creationId xmlns:a16="http://schemas.microsoft.com/office/drawing/2014/main" id="{5A6B0AEB-20A4-480F-B351-5BDC0BC896F4}"/>
              </a:ext>
            </a:extLst>
          </p:cNvPr>
          <p:cNvCxnSpPr/>
          <p:nvPr/>
        </p:nvCxnSpPr>
        <p:spPr bwMode="auto">
          <a:xfrm>
            <a:off x="5310307" y="1741629"/>
            <a:ext cx="1583885" cy="1835390"/>
          </a:xfrm>
          <a:prstGeom prst="straightConnector1">
            <a:avLst/>
          </a:prstGeom>
          <a:ln w="50800">
            <a:solidFill>
              <a:schemeClr val="accent6">
                <a:lumMod val="50000"/>
              </a:schemeClr>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TextBox 62">
            <a:extLst>
              <a:ext uri="{FF2B5EF4-FFF2-40B4-BE49-F238E27FC236}">
                <a16:creationId xmlns:a16="http://schemas.microsoft.com/office/drawing/2014/main" id="{5357881D-4696-4FF8-A700-782EE72BE77B}"/>
              </a:ext>
            </a:extLst>
          </p:cNvPr>
          <p:cNvSpPr txBox="1">
            <a:spLocks noChangeArrowheads="1"/>
          </p:cNvSpPr>
          <p:nvPr/>
        </p:nvSpPr>
        <p:spPr bwMode="auto">
          <a:xfrm>
            <a:off x="5305008" y="4999072"/>
            <a:ext cx="1150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
        <p:nvSpPr>
          <p:cNvPr id="67" name="TextBox 67">
            <a:extLst>
              <a:ext uri="{FF2B5EF4-FFF2-40B4-BE49-F238E27FC236}">
                <a16:creationId xmlns:a16="http://schemas.microsoft.com/office/drawing/2014/main" id="{E08C05E2-6DFD-498B-8356-D9937040B735}"/>
              </a:ext>
            </a:extLst>
          </p:cNvPr>
          <p:cNvSpPr txBox="1">
            <a:spLocks noChangeArrowheads="1"/>
          </p:cNvSpPr>
          <p:nvPr/>
        </p:nvSpPr>
        <p:spPr bwMode="auto">
          <a:xfrm>
            <a:off x="3333997" y="4983057"/>
            <a:ext cx="1149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600" b="1" dirty="0">
                <a:solidFill>
                  <a:srgbClr val="7030A0"/>
                </a:solidFill>
                <a:latin typeface="Times New Roman" panose="02020603050405020304" pitchFamily="18" charset="0"/>
                <a:cs typeface="Times New Roman" panose="02020603050405020304" pitchFamily="18" charset="0"/>
              </a:rPr>
              <a:t>Running</a:t>
            </a:r>
            <a:endParaRPr lang="ru-RU" altLang="ru-RU" sz="1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74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What is DIRAC?</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6</a:t>
            </a:fld>
            <a:endParaRPr lang="en-US" dirty="0"/>
          </a:p>
        </p:txBody>
      </p:sp>
      <p:sp>
        <p:nvSpPr>
          <p:cNvPr id="46" name="Content Placeholder 3"/>
          <p:cNvSpPr txBox="1">
            <a:spLocks/>
          </p:cNvSpPr>
          <p:nvPr/>
        </p:nvSpPr>
        <p:spPr>
          <a:xfrm>
            <a:off x="457200" y="1219200"/>
            <a:ext cx="8229600" cy="4937760"/>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dirty="0">
                <a:latin typeface="Segoe UI Light" panose="020B0502040204020203" pitchFamily="34" charset="0"/>
              </a:rPr>
              <a:t>DIRAC provides all the necessary components to build ad-hoc grid infrastructures </a:t>
            </a:r>
            <a:r>
              <a:rPr lang="en-US" b="1" dirty="0">
                <a:latin typeface="Segoe UI Light" panose="020B0502040204020203" pitchFamily="34" charset="0"/>
              </a:rPr>
              <a:t>interconnecting</a:t>
            </a:r>
            <a:r>
              <a:rPr lang="en-US" dirty="0">
                <a:latin typeface="Segoe UI Light" panose="020B0502040204020203" pitchFamily="34" charset="0"/>
              </a:rPr>
              <a:t> computing resources of different types, allowing </a:t>
            </a:r>
            <a:r>
              <a:rPr lang="en-US" b="1" dirty="0">
                <a:latin typeface="Segoe UI Light" panose="020B0502040204020203" pitchFamily="34" charset="0"/>
              </a:rPr>
              <a:t>interoperability</a:t>
            </a:r>
            <a:r>
              <a:rPr lang="en-US" dirty="0">
                <a:latin typeface="Segoe UI Light" panose="020B0502040204020203" pitchFamily="34" charset="0"/>
              </a:rPr>
              <a:t> and simplifying </a:t>
            </a:r>
            <a:r>
              <a:rPr lang="en-US" b="1" dirty="0">
                <a:latin typeface="Segoe UI Light" panose="020B0502040204020203" pitchFamily="34" charset="0"/>
              </a:rPr>
              <a:t>interfaces</a:t>
            </a:r>
            <a:r>
              <a:rPr lang="en-US" dirty="0">
                <a:latin typeface="Segoe UI Light" panose="020B0502040204020203" pitchFamily="34" charset="0"/>
              </a:rPr>
              <a:t>.  This allows to speak about the DIRAC </a:t>
            </a:r>
            <a:r>
              <a:rPr lang="en-US" b="1" i="1" dirty="0" err="1">
                <a:solidFill>
                  <a:srgbClr val="FF0000"/>
                </a:solidFill>
                <a:latin typeface="Segoe UI Light" panose="020B0502040204020203" pitchFamily="34" charset="0"/>
              </a:rPr>
              <a:t>interware</a:t>
            </a:r>
            <a:r>
              <a:rPr lang="en-US" dirty="0">
                <a:latin typeface="Segoe UI Light" panose="020B0502040204020203" pitchFamily="34" charset="0"/>
              </a:rPr>
              <a:t>.  </a:t>
            </a:r>
          </a:p>
          <a:p>
            <a:pPr marL="0" indent="0">
              <a:buFont typeface="Arial"/>
              <a:buNone/>
            </a:pPr>
            <a:endParaRPr lang="en-US" dirty="0">
              <a:latin typeface="Segoe UI Light" panose="020B0502040204020203" pitchFamily="34" charset="0"/>
            </a:endParaRPr>
          </a:p>
          <a:p>
            <a:pPr marL="0" indent="0">
              <a:buFont typeface="Arial"/>
              <a:buNone/>
            </a:pPr>
            <a:endParaRPr lang="en-US" dirty="0">
              <a:latin typeface="Segoe UI Light" panose="020B0502040204020203" pitchFamily="34" charset="0"/>
            </a:endParaRPr>
          </a:p>
        </p:txBody>
      </p:sp>
      <p:pic>
        <p:nvPicPr>
          <p:cNvPr id="47" name="Picture 36" descr="DIRAC_Overlay_System_D_large.png"/>
          <p:cNvPicPr>
            <a:picLocks noChangeAspect="1"/>
          </p:cNvPicPr>
          <p:nvPr/>
        </p:nvPicPr>
        <p:blipFill>
          <a:blip r:embed="rId2">
            <a:clrChange>
              <a:clrFrom>
                <a:srgbClr val="FFFFFF">
                  <a:alpha val="0"/>
                </a:srgbClr>
              </a:clrFrom>
              <a:clrTo>
                <a:srgbClr val="FFFFFF">
                  <a:alpha val="0"/>
                </a:srgbClr>
              </a:clrTo>
            </a:clrChange>
          </a:blip>
          <a:stretch>
            <a:fillRect/>
          </a:stretch>
        </p:blipFill>
        <p:spPr>
          <a:xfrm>
            <a:off x="206488" y="3577656"/>
            <a:ext cx="6265711" cy="3073640"/>
          </a:xfrm>
          <a:prstGeom prst="rect">
            <a:avLst/>
          </a:prstGeom>
        </p:spPr>
      </p:pic>
      <p:sp>
        <p:nvSpPr>
          <p:cNvPr id="48" name="Скругленный прямоугольник 47"/>
          <p:cNvSpPr/>
          <p:nvPr/>
        </p:nvSpPr>
        <p:spPr>
          <a:xfrm>
            <a:off x="6360398" y="3768552"/>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Web</a:t>
            </a:r>
          </a:p>
        </p:txBody>
      </p:sp>
      <p:sp>
        <p:nvSpPr>
          <p:cNvPr id="49" name="Скругленный прямоугольник 48"/>
          <p:cNvSpPr/>
          <p:nvPr/>
        </p:nvSpPr>
        <p:spPr>
          <a:xfrm>
            <a:off x="6360398" y="4457684"/>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CLI</a:t>
            </a:r>
          </a:p>
        </p:txBody>
      </p:sp>
      <p:sp>
        <p:nvSpPr>
          <p:cNvPr id="50" name="Скругленный прямоугольник 49"/>
          <p:cNvSpPr/>
          <p:nvPr/>
        </p:nvSpPr>
        <p:spPr>
          <a:xfrm>
            <a:off x="6360398" y="5154442"/>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API</a:t>
            </a:r>
          </a:p>
        </p:txBody>
      </p:sp>
      <p:sp>
        <p:nvSpPr>
          <p:cNvPr id="51" name="Скругленный прямоугольник 50"/>
          <p:cNvSpPr/>
          <p:nvPr/>
        </p:nvSpPr>
        <p:spPr>
          <a:xfrm>
            <a:off x="6360398" y="5851388"/>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REST</a:t>
            </a:r>
          </a:p>
        </p:txBody>
      </p:sp>
    </p:spTree>
    <p:extLst>
      <p:ext uri="{BB962C8B-B14F-4D97-AF65-F5344CB8AC3E}">
        <p14:creationId xmlns:p14="http://schemas.microsoft.com/office/powerpoint/2010/main" val="314289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Amount of resources</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7</a:t>
            </a:fld>
            <a:endParaRPr lang="en-US" dirty="0"/>
          </a:p>
        </p:txBody>
      </p:sp>
      <p:sp>
        <p:nvSpPr>
          <p:cNvPr id="10" name="Объект 5">
            <a:extLst>
              <a:ext uri="{FF2B5EF4-FFF2-40B4-BE49-F238E27FC236}">
                <a16:creationId xmlns:a16="http://schemas.microsoft.com/office/drawing/2014/main" id="{58A2DF9E-BE73-FC4D-A0EB-443FCF1B7BF1}"/>
              </a:ext>
            </a:extLst>
          </p:cNvPr>
          <p:cNvSpPr txBox="1">
            <a:spLocks/>
          </p:cNvSpPr>
          <p:nvPr/>
        </p:nvSpPr>
        <p:spPr>
          <a:xfrm>
            <a:off x="838200" y="1825625"/>
            <a:ext cx="7987301" cy="4351338"/>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dirty="0">
                <a:latin typeface="Segoe UI" panose="020B0502040204020203" pitchFamily="34" charset="0"/>
                <a:cs typeface="Segoe UI" panose="020B0502040204020203" pitchFamily="34" charset="0"/>
              </a:rPr>
              <a:t>Tier2 - 1000 cores</a:t>
            </a:r>
          </a:p>
          <a:p>
            <a:r>
              <a:rPr lang="en-US" dirty="0">
                <a:latin typeface="Segoe UI" panose="020B0502040204020203" pitchFamily="34" charset="0"/>
                <a:cs typeface="Segoe UI" panose="020B0502040204020203" pitchFamily="34" charset="0"/>
              </a:rPr>
              <a:t>Tier1 - 920 cores</a:t>
            </a:r>
          </a:p>
          <a:p>
            <a:r>
              <a:rPr lang="en-US" dirty="0">
                <a:latin typeface="Segoe UI" panose="020B0502040204020203" pitchFamily="34" charset="0"/>
                <a:cs typeface="Segoe UI" panose="020B0502040204020203" pitchFamily="34" charset="0"/>
              </a:rPr>
              <a:t>GOVORUN - 818 cores</a:t>
            </a:r>
          </a:p>
          <a:p>
            <a:r>
              <a:rPr lang="en-US" dirty="0">
                <a:latin typeface="Segoe UI" panose="020B0502040204020203" pitchFamily="34" charset="0"/>
                <a:cs typeface="Segoe UI" panose="020B0502040204020203" pitchFamily="34" charset="0"/>
              </a:rPr>
              <a:t>NICA offline cluster - 250 cores</a:t>
            </a:r>
          </a:p>
          <a:p>
            <a:r>
              <a:rPr lang="en-US" dirty="0">
                <a:latin typeface="Segoe UI" panose="020B0502040204020203" pitchFamily="34" charset="0"/>
                <a:cs typeface="Segoe UI" panose="020B0502040204020203" pitchFamily="34" charset="0"/>
              </a:rPr>
              <a:t>UNAM - 100 cores</a:t>
            </a:r>
          </a:p>
          <a:p>
            <a:r>
              <a:rPr lang="en-US" dirty="0">
                <a:latin typeface="Segoe UI" panose="020B0502040204020203" pitchFamily="34" charset="0"/>
                <a:cs typeface="Segoe UI" panose="020B0502040204020203" pitchFamily="34" charset="0"/>
              </a:rPr>
              <a:t>Clouds - 70 cores</a:t>
            </a:r>
          </a:p>
        </p:txBody>
      </p:sp>
    </p:spTree>
    <p:extLst>
      <p:ext uri="{BB962C8B-B14F-4D97-AF65-F5344CB8AC3E}">
        <p14:creationId xmlns:p14="http://schemas.microsoft.com/office/powerpoint/2010/main" val="383564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Amount of resources</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8</a:t>
            </a:fld>
            <a:endParaRPr lang="en-US" dirty="0"/>
          </a:p>
        </p:txBody>
      </p:sp>
      <p:pic>
        <p:nvPicPr>
          <p:cNvPr id="4" name="Рисунок 3">
            <a:extLst>
              <a:ext uri="{FF2B5EF4-FFF2-40B4-BE49-F238E27FC236}">
                <a16:creationId xmlns:a16="http://schemas.microsoft.com/office/drawing/2014/main" id="{1DA73E36-06BF-8744-AFFF-CD87E639727A}"/>
              </a:ext>
            </a:extLst>
          </p:cNvPr>
          <p:cNvPicPr>
            <a:picLocks noChangeAspect="1"/>
          </p:cNvPicPr>
          <p:nvPr/>
        </p:nvPicPr>
        <p:blipFill>
          <a:blip r:embed="rId2"/>
          <a:stretch>
            <a:fillRect/>
          </a:stretch>
        </p:blipFill>
        <p:spPr>
          <a:xfrm>
            <a:off x="914400" y="1052512"/>
            <a:ext cx="7315200" cy="5486400"/>
          </a:xfrm>
          <a:prstGeom prst="rect">
            <a:avLst/>
          </a:prstGeom>
        </p:spPr>
      </p:pic>
      <p:cxnSp>
        <p:nvCxnSpPr>
          <p:cNvPr id="7" name="Прямая соединительная линия 6">
            <a:extLst>
              <a:ext uri="{FF2B5EF4-FFF2-40B4-BE49-F238E27FC236}">
                <a16:creationId xmlns:a16="http://schemas.microsoft.com/office/drawing/2014/main" id="{DD6F213B-AF32-A446-BF46-1F4D2124A5E0}"/>
              </a:ext>
            </a:extLst>
          </p:cNvPr>
          <p:cNvCxnSpPr>
            <a:cxnSpLocks/>
          </p:cNvCxnSpPr>
          <p:nvPr/>
        </p:nvCxnSpPr>
        <p:spPr>
          <a:xfrm>
            <a:off x="6657650" y="1571946"/>
            <a:ext cx="0" cy="3914454"/>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C6F332F-E6F3-FF49-B7FB-1E54925AD321}"/>
              </a:ext>
            </a:extLst>
          </p:cNvPr>
          <p:cNvSpPr txBox="1"/>
          <p:nvPr/>
        </p:nvSpPr>
        <p:spPr>
          <a:xfrm>
            <a:off x="3182793" y="1889619"/>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7</a:t>
            </a:r>
            <a:r>
              <a:rPr lang="en-US" sz="2400" baseline="30000" dirty="0">
                <a:solidFill>
                  <a:srgbClr val="0055A0"/>
                </a:solidFill>
                <a:latin typeface="Segoe UI" panose="020B0502040204020203" pitchFamily="34" charset="0"/>
                <a:ea typeface="Segoe UI" panose="020B0502040204020203" pitchFamily="34" charset="0"/>
                <a:cs typeface="Segoe UI" panose="020B0502040204020203" pitchFamily="34" charset="0"/>
              </a:rPr>
              <a:t>th</a:t>
            </a: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 MPD Meeting</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69402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Mass production storages</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9</a:t>
            </a:fld>
            <a:endParaRPr lang="en-US" dirty="0"/>
          </a:p>
        </p:txBody>
      </p:sp>
      <p:sp>
        <p:nvSpPr>
          <p:cNvPr id="5" name="Объект 1">
            <a:extLst>
              <a:ext uri="{FF2B5EF4-FFF2-40B4-BE49-F238E27FC236}">
                <a16:creationId xmlns:a16="http://schemas.microsoft.com/office/drawing/2014/main" id="{FDA58460-1DFD-E441-8587-DC65CA50D934}"/>
              </a:ext>
            </a:extLst>
          </p:cNvPr>
          <p:cNvSpPr txBox="1">
            <a:spLocks/>
          </p:cNvSpPr>
          <p:nvPr/>
        </p:nvSpPr>
        <p:spPr>
          <a:xfrm>
            <a:off x="331770" y="1230283"/>
            <a:ext cx="8480460" cy="4873125"/>
          </a:xfrm>
          <a:prstGeom prst="rect">
            <a:avLst/>
          </a:prstGeom>
        </p:spPr>
        <p:txBody>
          <a:bodyPr>
            <a:normAutofit fontScale="925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buFont typeface="Arial"/>
              <a:buNone/>
            </a:pPr>
            <a:r>
              <a:rPr lang="en-US" dirty="0">
                <a:latin typeface="Segoe UI" panose="020B0502040204020203" pitchFamily="34" charset="0"/>
                <a:cs typeface="Segoe UI" panose="020B0502040204020203" pitchFamily="34" charset="0"/>
              </a:rPr>
              <a:t>Main storage, integrated in Dirac File Catalog,  size 1 PB</a:t>
            </a:r>
          </a:p>
          <a:p>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eos</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eos.jinr.ru</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nica</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mpd</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dirac</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mpd.nica.jinr</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vo</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mpd</a:t>
            </a:r>
            <a:r>
              <a:rPr lang="en-US" sz="2000" dirty="0">
                <a:latin typeface="Segoe UI" panose="020B0502040204020203" pitchFamily="34" charset="0"/>
                <a:cs typeface="Segoe UI" panose="020B0502040204020203" pitchFamily="34" charset="0"/>
              </a:rPr>
              <a:t>/data/</a:t>
            </a:r>
            <a:endParaRPr lang="pt-BR" dirty="0">
              <a:latin typeface="Segoe UI" panose="020B0502040204020203" pitchFamily="34" charset="0"/>
              <a:cs typeface="Segoe UI" panose="020B0502040204020203" pitchFamily="34" charset="0"/>
            </a:endParaRPr>
          </a:p>
          <a:p>
            <a:pPr marL="0" indent="0">
              <a:buFont typeface="Arial"/>
              <a:buNone/>
            </a:pPr>
            <a:r>
              <a:rPr lang="pt-BR" dirty="0">
                <a:latin typeface="Segoe UI" panose="020B0502040204020203" pitchFamily="34" charset="0"/>
                <a:cs typeface="Segoe UI" panose="020B0502040204020203" pitchFamily="34" charset="0"/>
              </a:rPr>
              <a:t>LHEP </a:t>
            </a:r>
            <a:r>
              <a:rPr lang="pt-BR" dirty="0" err="1">
                <a:latin typeface="Segoe UI" panose="020B0502040204020203" pitchFamily="34" charset="0"/>
                <a:cs typeface="Segoe UI" panose="020B0502040204020203" pitchFamily="34" charset="0"/>
              </a:rPr>
              <a:t>mirror</a:t>
            </a:r>
            <a:r>
              <a:rPr lang="pt-BR" dirty="0">
                <a:latin typeface="Segoe UI" panose="020B0502040204020203" pitchFamily="34" charset="0"/>
                <a:cs typeface="Segoe UI" panose="020B0502040204020203" pitchFamily="34" charset="0"/>
              </a:rPr>
              <a:t>, </a:t>
            </a:r>
            <a:r>
              <a:rPr lang="pt-BR" dirty="0" err="1">
                <a:latin typeface="Segoe UI" panose="020B0502040204020203" pitchFamily="34" charset="0"/>
                <a:cs typeface="Segoe UI" panose="020B0502040204020203" pitchFamily="34" charset="0"/>
              </a:rPr>
              <a:t>will</a:t>
            </a:r>
            <a:r>
              <a:rPr lang="pt-BR" dirty="0">
                <a:latin typeface="Segoe UI" panose="020B0502040204020203" pitchFamily="34" charset="0"/>
                <a:cs typeface="Segoe UI" panose="020B0502040204020203" pitchFamily="34" charset="0"/>
              </a:rPr>
              <a:t> </a:t>
            </a:r>
            <a:r>
              <a:rPr lang="pt-BR" dirty="0" err="1">
                <a:latin typeface="Segoe UI" panose="020B0502040204020203" pitchFamily="34" charset="0"/>
                <a:cs typeface="Segoe UI" panose="020B0502040204020203" pitchFamily="34" charset="0"/>
              </a:rPr>
              <a:t>be</a:t>
            </a:r>
            <a:r>
              <a:rPr lang="pt-BR"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integrated in Dirac File Catalog, size 30</a:t>
            </a:r>
            <a:r>
              <a:rPr lang="pt-BR" dirty="0">
                <a:latin typeface="Segoe UI" panose="020B0502040204020203" pitchFamily="34" charset="0"/>
                <a:cs typeface="Segoe UI" panose="020B0502040204020203" pitchFamily="34" charset="0"/>
              </a:rPr>
              <a:t>0 TB</a:t>
            </a:r>
          </a:p>
          <a:p>
            <a:r>
              <a:rPr lang="pt-BR" sz="2000" dirty="0">
                <a:latin typeface="Segoe UI" panose="020B0502040204020203" pitchFamily="34" charset="0"/>
                <a:cs typeface="Segoe UI" panose="020B0502040204020203" pitchFamily="34" charset="0"/>
              </a:rPr>
              <a:t>/</a:t>
            </a:r>
            <a:r>
              <a:rPr lang="pt-BR" sz="2000" dirty="0" err="1">
                <a:latin typeface="Segoe UI" panose="020B0502040204020203" pitchFamily="34" charset="0"/>
                <a:cs typeface="Segoe UI" panose="020B0502040204020203" pitchFamily="34" charset="0"/>
              </a:rPr>
              <a:t>eos</a:t>
            </a:r>
            <a:r>
              <a:rPr lang="pt-BR" sz="2000" dirty="0">
                <a:latin typeface="Segoe UI" panose="020B0502040204020203" pitchFamily="34" charset="0"/>
                <a:cs typeface="Segoe UI" panose="020B0502040204020203" pitchFamily="34" charset="0"/>
              </a:rPr>
              <a:t>/nica/</a:t>
            </a:r>
            <a:r>
              <a:rPr lang="pt-BR" sz="2000" dirty="0" err="1">
                <a:latin typeface="Segoe UI" panose="020B0502040204020203" pitchFamily="34" charset="0"/>
                <a:cs typeface="Segoe UI" panose="020B0502040204020203" pitchFamily="34" charset="0"/>
              </a:rPr>
              <a:t>mpd</a:t>
            </a:r>
            <a:r>
              <a:rPr lang="pt-BR" sz="2000" dirty="0">
                <a:latin typeface="Segoe UI" panose="020B0502040204020203" pitchFamily="34" charset="0"/>
                <a:cs typeface="Segoe UI" panose="020B0502040204020203" pitchFamily="34" charset="0"/>
              </a:rPr>
              <a:t>/sim/data/ </a:t>
            </a:r>
          </a:p>
          <a:p>
            <a:pPr marL="0" indent="0">
              <a:buFont typeface="Arial"/>
              <a:buNone/>
            </a:pPr>
            <a:r>
              <a:rPr lang="en-US" dirty="0">
                <a:latin typeface="Segoe UI" panose="020B0502040204020203" pitchFamily="34" charset="0"/>
                <a:cs typeface="Segoe UI" panose="020B0502040204020203" pitchFamily="34" charset="0"/>
              </a:rPr>
              <a:t>Data produced not from Mass production requests</a:t>
            </a:r>
          </a:p>
          <a:p>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zfs</a:t>
            </a:r>
            <a:r>
              <a:rPr lang="en-US" sz="2000" dirty="0">
                <a:latin typeface="Segoe UI" panose="020B0502040204020203" pitchFamily="34" charset="0"/>
                <a:cs typeface="Segoe UI" panose="020B0502040204020203" pitchFamily="34" charset="0"/>
              </a:rPr>
              <a:t>/store6.hydra.local/</a:t>
            </a:r>
            <a:r>
              <a:rPr lang="en-US" sz="2000" dirty="0" err="1">
                <a:latin typeface="Segoe UI" panose="020B0502040204020203" pitchFamily="34" charset="0"/>
                <a:cs typeface="Segoe UI" panose="020B0502040204020203" pitchFamily="34" charset="0"/>
              </a:rPr>
              <a:t>mpddata</a:t>
            </a:r>
            <a:r>
              <a:rPr lang="en-US" sz="2000" dirty="0">
                <a:latin typeface="Segoe UI" panose="020B0502040204020203" pitchFamily="34" charset="0"/>
                <a:cs typeface="Segoe UI" panose="020B0502040204020203" pitchFamily="34" charset="0"/>
              </a:rPr>
              <a:t>/data/ , size 85 TB</a:t>
            </a:r>
          </a:p>
          <a:p>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eos</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hybrilit.jinr.ru</a:t>
            </a:r>
            <a:r>
              <a:rPr lang="en-US" sz="2000" dirty="0">
                <a:latin typeface="Segoe UI" panose="020B0502040204020203" pitchFamily="34" charset="0"/>
                <a:cs typeface="Segoe UI" panose="020B0502040204020203" pitchFamily="34" charset="0"/>
              </a:rPr>
              <a:t>/</a:t>
            </a:r>
            <a:r>
              <a:rPr lang="en-US" sz="2000" dirty="0" err="1">
                <a:latin typeface="Segoe UI" panose="020B0502040204020203" pitchFamily="34" charset="0"/>
                <a:cs typeface="Segoe UI" panose="020B0502040204020203" pitchFamily="34" charset="0"/>
              </a:rPr>
              <a:t>nica</a:t>
            </a:r>
            <a:r>
              <a:rPr lang="en-US" sz="2000" dirty="0">
                <a:latin typeface="Segoe UI" panose="020B0502040204020203" pitchFamily="34" charset="0"/>
                <a:cs typeface="Segoe UI" panose="020B0502040204020203" pitchFamily="34" charset="0"/>
              </a:rPr>
              <a:t>/ , size 100 TB</a:t>
            </a:r>
          </a:p>
          <a:p>
            <a:pPr marL="0" indent="0">
              <a:buFont typeface="Arial"/>
              <a:buNone/>
            </a:pPr>
            <a:r>
              <a:rPr lang="en-US" dirty="0" err="1">
                <a:latin typeface="Segoe UI" panose="020B0502040204020203" pitchFamily="34" charset="0"/>
                <a:cs typeface="Segoe UI" panose="020B0502040204020203" pitchFamily="34" charset="0"/>
              </a:rPr>
              <a:t>dCache</a:t>
            </a:r>
            <a:r>
              <a:rPr lang="en-US" dirty="0">
                <a:latin typeface="Segoe UI" panose="020B0502040204020203" pitchFamily="34" charset="0"/>
                <a:cs typeface="Segoe UI" panose="020B0502040204020203" pitchFamily="34" charset="0"/>
              </a:rPr>
              <a:t>(LIT type robot), tested</a:t>
            </a:r>
          </a:p>
          <a:p>
            <a:pPr marL="0" indent="0">
              <a:buFont typeface="Arial"/>
              <a:buNone/>
            </a:pPr>
            <a:r>
              <a:rPr lang="en-US" dirty="0" err="1">
                <a:latin typeface="Segoe UI" panose="020B0502040204020203" pitchFamily="34" charset="0"/>
                <a:cs typeface="Segoe UI" panose="020B0502040204020203" pitchFamily="34" charset="0"/>
              </a:rPr>
              <a:t>WebUI</a:t>
            </a:r>
            <a:r>
              <a:rPr lang="en-US" dirty="0">
                <a:latin typeface="Segoe UI" panose="020B0502040204020203" pitchFamily="34" charset="0"/>
                <a:cs typeface="Segoe UI" panose="020B0502040204020203" pitchFamily="34" charset="0"/>
              </a:rPr>
              <a:t>: http://</a:t>
            </a:r>
            <a:r>
              <a:rPr lang="en-US" dirty="0" err="1">
                <a:latin typeface="Segoe UI" panose="020B0502040204020203" pitchFamily="34" charset="0"/>
                <a:cs typeface="Segoe UI" panose="020B0502040204020203" pitchFamily="34" charset="0"/>
              </a:rPr>
              <a:t>mpdroot.jinr.ru</a:t>
            </a:r>
            <a:r>
              <a:rPr lang="en-US" dirty="0">
                <a:latin typeface="Segoe UI" panose="020B0502040204020203" pitchFamily="34" charset="0"/>
                <a:cs typeface="Segoe UI" panose="020B0502040204020203" pitchFamily="34" charset="0"/>
              </a:rPr>
              <a:t> -&gt; SOFTWARE -&gt; </a:t>
            </a:r>
            <a:r>
              <a:rPr lang="en-US" dirty="0" err="1">
                <a:latin typeface="Segoe UI" panose="020B0502040204020203" pitchFamily="34" charset="0"/>
                <a:cs typeface="Segoe UI" panose="020B0502040204020203" pitchFamily="34" charset="0"/>
              </a:rPr>
              <a:t>DataBases</a:t>
            </a:r>
            <a:r>
              <a:rPr lang="en-US" dirty="0">
                <a:latin typeface="Segoe UI" panose="020B0502040204020203" pitchFamily="34" charset="0"/>
                <a:cs typeface="Segoe UI" panose="020B0502040204020203" pitchFamily="34" charset="0"/>
              </a:rPr>
              <a:t> -&gt; MPD </a:t>
            </a:r>
            <a:r>
              <a:rPr lang="en-US" dirty="0" err="1">
                <a:latin typeface="Segoe UI" panose="020B0502040204020203" pitchFamily="34" charset="0"/>
                <a:cs typeface="Segoe UI" panose="020B0502040204020203" pitchFamily="34" charset="0"/>
              </a:rPr>
              <a:t>DataBase</a:t>
            </a:r>
            <a:endParaRPr lang="ru-RU"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25357687"/>
      </p:ext>
    </p:extLst>
  </p:cSld>
  <p:clrMapOvr>
    <a:masterClrMapping/>
  </p:clrMapOvr>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19335</TotalTime>
  <Words>1129</Words>
  <Application>Microsoft Macintosh PowerPoint</Application>
  <PresentationFormat>Экран (4:3)</PresentationFormat>
  <Paragraphs>177</Paragraphs>
  <Slides>19</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19</vt:i4>
      </vt:variant>
    </vt:vector>
  </HeadingPairs>
  <TitlesOfParts>
    <vt:vector size="29" baseType="lpstr">
      <vt:lpstr>Segoe UI Light</vt:lpstr>
      <vt:lpstr>Optima</vt:lpstr>
      <vt:lpstr>Calibri</vt:lpstr>
      <vt:lpstr>Segoe UI</vt:lpstr>
      <vt:lpstr>Arial</vt:lpstr>
      <vt:lpstr>Comfortaa</vt:lpstr>
      <vt:lpstr>Courier New</vt:lpstr>
      <vt:lpstr>Arial Narrow</vt:lpstr>
      <vt:lpstr>Times New Roman</vt:lpstr>
      <vt:lpstr>CERNCorporate4-3</vt:lpstr>
      <vt:lpstr>Презентация PowerPoint</vt:lpstr>
      <vt:lpstr>Design and development  of application software  for MPD  distributed computing infrastructure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JINR for Schools</dc:title>
  <dc:creator>Igor Pelevanyuk</dc:creator>
  <cp:lastModifiedBy>Пелеванюк Игорь Станиславович</cp:lastModifiedBy>
  <cp:revision>499</cp:revision>
  <dcterms:created xsi:type="dcterms:W3CDTF">2012-11-30T11:04:26Z</dcterms:created>
  <dcterms:modified xsi:type="dcterms:W3CDTF">2021-10-12T08:19:33Z</dcterms:modified>
</cp:coreProperties>
</file>