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57" r:id="rId2"/>
    <p:sldId id="346" r:id="rId3"/>
    <p:sldId id="298" r:id="rId4"/>
    <p:sldId id="389" r:id="rId5"/>
    <p:sldId id="360" r:id="rId6"/>
    <p:sldId id="388" r:id="rId7"/>
    <p:sldId id="390" r:id="rId8"/>
    <p:sldId id="395" r:id="rId9"/>
    <p:sldId id="396" r:id="rId10"/>
    <p:sldId id="383" r:id="rId11"/>
    <p:sldId id="386" r:id="rId12"/>
    <p:sldId id="391" r:id="rId13"/>
    <p:sldId id="368" r:id="rId14"/>
    <p:sldId id="382" r:id="rId15"/>
    <p:sldId id="394" r:id="rId16"/>
    <p:sldId id="393" r:id="rId17"/>
    <p:sldId id="392" r:id="rId18"/>
  </p:sldIdLst>
  <p:sldSz cx="9144000" cy="6858000" type="screen4x3"/>
  <p:notesSz cx="6797675" cy="9928225"/>
  <p:defaultTextStyle>
    <a:defPPr>
      <a:defRPr lang="ru-RU"/>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2A20EC"/>
    <a:srgbClr val="66FF33"/>
    <a:srgbClr val="FFFF99"/>
    <a:srgbClr val="9CAAEE"/>
    <a:srgbClr val="00682F"/>
    <a:srgbClr val="008A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p:cViewPr varScale="1">
        <p:scale>
          <a:sx n="92" d="100"/>
          <a:sy n="92" d="100"/>
        </p:scale>
        <p:origin x="468"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D4A36EDA-CA70-4FB9-B7B0-DF034FC331AD}" type="datetimeFigureOut">
              <a:rPr lang="ru-RU"/>
              <a:pPr>
                <a:defRPr/>
              </a:pPr>
              <a:t>25.04.2022</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263ACA5A-B46F-4854-8C18-638AE4B40184}" type="slidenum">
              <a:rPr lang="ru-RU"/>
              <a:pPr>
                <a:defRPr/>
              </a:pPr>
              <a:t>‹#›</a:t>
            </a:fld>
            <a:endParaRPr lang="ru-RU"/>
          </a:p>
        </p:txBody>
      </p:sp>
    </p:spTree>
    <p:extLst>
      <p:ext uri="{BB962C8B-B14F-4D97-AF65-F5344CB8AC3E}">
        <p14:creationId xmlns:p14="http://schemas.microsoft.com/office/powerpoint/2010/main" val="3918422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A9BA59-7752-4657-8A32-016C7B42DE97}" type="slidenum">
              <a:rPr lang="en-US" smtClean="0">
                <a:latin typeface="Arial" pitchFamily="34" charset="0"/>
              </a:rPr>
              <a:pPr fontAlgn="base">
                <a:spcBef>
                  <a:spcPct val="0"/>
                </a:spcBef>
                <a:spcAft>
                  <a:spcPct val="0"/>
                </a:spcAft>
              </a:pPr>
              <a:t>10</a:t>
            </a:fld>
            <a:endParaRPr lang="en-US">
              <a:latin typeface="Arial" pitchFamily="34" charset="0"/>
            </a:endParaRPr>
          </a:p>
        </p:txBody>
      </p:sp>
      <p:sp>
        <p:nvSpPr>
          <p:cNvPr id="52227" name="Rectangle 2"/>
          <p:cNvSpPr txBox="1">
            <a:spLocks noGrp="1" noChangeArrowheads="1"/>
          </p:cNvSpPr>
          <p:nvPr/>
        </p:nvSpPr>
        <p:spPr bwMode="auto">
          <a:xfrm>
            <a:off x="0" y="0"/>
            <a:ext cx="2971800" cy="457200"/>
          </a:xfrm>
          <a:prstGeom prst="rect">
            <a:avLst/>
          </a:prstGeom>
          <a:noFill/>
          <a:ln w="9525">
            <a:noFill/>
            <a:miter lim="800000"/>
            <a:headEnd/>
            <a:tailEnd/>
          </a:ln>
        </p:spPr>
        <p:txBody>
          <a:bodyPr/>
          <a:lstStyle/>
          <a:p>
            <a:r>
              <a:rPr lang="ru-RU" sz="1200">
                <a:latin typeface="Calibri" pitchFamily="34" charset="0"/>
              </a:rPr>
              <a:t>V.Kekelidze</a:t>
            </a:r>
          </a:p>
        </p:txBody>
      </p:sp>
      <p:sp>
        <p:nvSpPr>
          <p:cNvPr id="52228" name="Rectangle 3"/>
          <p:cNvSpPr txBox="1">
            <a:spLocks noGrp="1" noChangeArrowheads="1"/>
          </p:cNvSpPr>
          <p:nvPr/>
        </p:nvSpPr>
        <p:spPr bwMode="auto">
          <a:xfrm>
            <a:off x="3884613" y="0"/>
            <a:ext cx="2971800" cy="457200"/>
          </a:xfrm>
          <a:prstGeom prst="rect">
            <a:avLst/>
          </a:prstGeom>
          <a:noFill/>
          <a:ln w="9525">
            <a:noFill/>
            <a:miter lim="800000"/>
            <a:headEnd/>
            <a:tailEnd/>
          </a:ln>
        </p:spPr>
        <p:txBody>
          <a:bodyPr/>
          <a:lstStyle/>
          <a:p>
            <a:pPr algn="r"/>
            <a:fld id="{905CBA3E-2822-4046-869F-6228733DB4AA}" type="datetime1">
              <a:rPr lang="ru-RU" sz="1200">
                <a:latin typeface="Calibri" pitchFamily="34" charset="0"/>
              </a:rPr>
              <a:pPr algn="r"/>
              <a:t>25.04.2022</a:t>
            </a:fld>
            <a:endParaRPr lang="ru-RU" sz="1200">
              <a:latin typeface="Calibri" pitchFamily="34" charset="0"/>
            </a:endParaRPr>
          </a:p>
        </p:txBody>
      </p:sp>
      <p:sp>
        <p:nvSpPr>
          <p:cNvPr id="522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2A00935-8A9A-4397-96CC-8DD76A9CB3EC}" type="slidenum">
              <a:rPr lang="ru-RU" sz="1200">
                <a:latin typeface="Calibri" pitchFamily="34" charset="0"/>
              </a:rPr>
              <a:pPr algn="r"/>
              <a:t>10</a:t>
            </a:fld>
            <a:endParaRPr lang="ru-RU" sz="1200">
              <a:latin typeface="Calibri" pitchFamily="34" charset="0"/>
            </a:endParaRPr>
          </a:p>
        </p:txBody>
      </p:sp>
      <p:sp>
        <p:nvSpPr>
          <p:cNvPr id="52230" name="Rectangle 2"/>
          <p:cNvSpPr>
            <a:spLocks noGrp="1" noRot="1" noChangeAspect="1" noChangeArrowheads="1" noTextEdit="1"/>
          </p:cNvSpPr>
          <p:nvPr>
            <p:ph type="sldImg"/>
          </p:nvPr>
        </p:nvSpPr>
        <p:spPr bwMode="auto">
          <a:xfrm>
            <a:off x="1144588" y="687388"/>
            <a:ext cx="4568825" cy="3425825"/>
          </a:xfrm>
          <a:solidFill>
            <a:srgbClr val="FFFFFF"/>
          </a:solidFill>
          <a:ln>
            <a:solidFill>
              <a:srgbClr val="000000"/>
            </a:solidFill>
            <a:miter lim="800000"/>
            <a:headEnd/>
            <a:tailEnd/>
          </a:ln>
        </p:spPr>
      </p:sp>
      <p:sp>
        <p:nvSpPr>
          <p:cNvPr id="52231" name="Rectangle 3"/>
          <p:cNvSpPr>
            <a:spLocks noGrp="1" noChangeArrowheads="1"/>
          </p:cNvSpPr>
          <p:nvPr>
            <p:ph type="body" idx="1"/>
          </p:nvPr>
        </p:nvSpPr>
        <p:spPr bwMode="auto">
          <a:xfrm>
            <a:off x="685800" y="4344988"/>
            <a:ext cx="5486400" cy="4111625"/>
          </a:xfrm>
          <a:solidFill>
            <a:srgbClr val="FFFFFF"/>
          </a:solidFill>
          <a:ln>
            <a:solidFill>
              <a:srgbClr val="000000"/>
            </a:solidFill>
            <a:miter lim="800000"/>
            <a:headEnd/>
            <a:tailEnd/>
          </a:ln>
        </p:spPr>
        <p:txBody>
          <a:bodyPr wrap="square" lIns="89309" tIns="44655" rIns="89309" bIns="44655" numCol="1" anchor="t" anchorCtr="0" compatLnSpc="1">
            <a:prstTxWarp prst="textNoShape">
              <a:avLst/>
            </a:prstTxWarp>
          </a:bodyPr>
          <a:lstStyle/>
          <a:p>
            <a:pPr eaLnBrk="1" hangingPunct="1">
              <a:spcBef>
                <a:spcPct val="0"/>
              </a:spcBef>
            </a:pPr>
            <a:r>
              <a:rPr lang="ru-RU"/>
              <a:t>В интересах развития космической отрасли проводятся исследования радиационной стойкости компонентов микроэлектроники в условиях жесткого облучения. </a:t>
            </a:r>
          </a:p>
          <a:p>
            <a:pPr eaLnBrk="1" hangingPunct="1">
              <a:spcBef>
                <a:spcPct val="0"/>
              </a:spcBef>
            </a:pPr>
            <a:r>
              <a:rPr lang="ru-RU"/>
              <a:t>Еще более важным является изучение воздействия космического излучения на живые организмы. Эффективно воссоздать эти условия на Земле можно на пучках ускорителя ионов Нуклотрон, что было продемонстрировано в тестовых экспериментах. </a:t>
            </a:r>
          </a:p>
          <a:p>
            <a:pPr eaLnBrk="1" hangingPunct="1">
              <a:spcBef>
                <a:spcPct val="0"/>
              </a:spcBef>
            </a:pPr>
            <a:r>
              <a:rPr lang="ru-RU"/>
              <a:t>Пучки синхротрона Нуклотрон позволяют проводить исследования по программам трансмутации радиоактивных отходов и ядерной энергетике подкритических систем.</a:t>
            </a:r>
          </a:p>
          <a:p>
            <a:pPr eaLnBrk="1" hangingPunct="1">
              <a:spcBef>
                <a:spcPct val="0"/>
              </a:spcBef>
            </a:pPr>
            <a:r>
              <a:rPr lang="ru-RU"/>
              <a:t>На пучках ускорительного комплекса </a:t>
            </a:r>
            <a:r>
              <a:rPr lang="en-US"/>
              <a:t>NICA</a:t>
            </a:r>
            <a:r>
              <a:rPr lang="ru-RU"/>
              <a:t> может быть создан современный центр радиационной терапии и, прежде всего, терапии онкологических заболеваний. Широкий спектр ускоряемых частиц и широкий диапазон их энергии позволяют обеспечить необходимые параметры излучения для лечения самых различных видов злокачественных опухолей. Немаловажно, что можно организовать работу центра без ущерба для научной программы проекта </a:t>
            </a:r>
            <a:r>
              <a:rPr lang="en-US"/>
              <a:t>NICA</a:t>
            </a:r>
            <a:r>
              <a:rPr lang="ru-RU"/>
              <a:t>. </a:t>
            </a:r>
          </a:p>
          <a:p>
            <a:pPr eaLnBrk="1" hangingPunct="1">
              <a:spcBef>
                <a:spcPct val="0"/>
              </a:spcBef>
            </a:pPr>
            <a:r>
              <a:rPr lang="ru-RU"/>
              <a:t>На пучках действующего ионного источника и линейного ускорителя Нуклотрона в ЛФВЭ ведутся работы по созданию нано- и микроструктур в различных материалах. Путем бомбардировки ионами создаются микропоры, позднее заполняемые наночастицами – композитными, ферромагнитными, парамагнитными. </a:t>
            </a:r>
          </a:p>
          <a:p>
            <a:pPr eaLnBrk="1" hangingPunct="1">
              <a:spcBef>
                <a:spcPct val="0"/>
              </a:spcBef>
            </a:pPr>
            <a:endParaRPr lang="ru-RU"/>
          </a:p>
        </p:txBody>
      </p:sp>
    </p:spTree>
    <p:extLst>
      <p:ext uri="{BB962C8B-B14F-4D97-AF65-F5344CB8AC3E}">
        <p14:creationId xmlns:p14="http://schemas.microsoft.com/office/powerpoint/2010/main" val="280696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A9BA59-7752-4657-8A32-016C7B42DE97}" type="slidenum">
              <a:rPr lang="en-US" smtClean="0">
                <a:latin typeface="Arial" pitchFamily="34" charset="0"/>
              </a:rPr>
              <a:pPr fontAlgn="base">
                <a:spcBef>
                  <a:spcPct val="0"/>
                </a:spcBef>
                <a:spcAft>
                  <a:spcPct val="0"/>
                </a:spcAft>
              </a:pPr>
              <a:t>11</a:t>
            </a:fld>
            <a:endParaRPr lang="en-US">
              <a:latin typeface="Arial" pitchFamily="34" charset="0"/>
            </a:endParaRPr>
          </a:p>
        </p:txBody>
      </p:sp>
      <p:sp>
        <p:nvSpPr>
          <p:cNvPr id="52227" name="Rectangle 2"/>
          <p:cNvSpPr txBox="1">
            <a:spLocks noGrp="1" noChangeArrowheads="1"/>
          </p:cNvSpPr>
          <p:nvPr/>
        </p:nvSpPr>
        <p:spPr bwMode="auto">
          <a:xfrm>
            <a:off x="0" y="0"/>
            <a:ext cx="2971800" cy="457200"/>
          </a:xfrm>
          <a:prstGeom prst="rect">
            <a:avLst/>
          </a:prstGeom>
          <a:noFill/>
          <a:ln w="9525">
            <a:noFill/>
            <a:miter lim="800000"/>
            <a:headEnd/>
            <a:tailEnd/>
          </a:ln>
        </p:spPr>
        <p:txBody>
          <a:bodyPr/>
          <a:lstStyle/>
          <a:p>
            <a:r>
              <a:rPr lang="ru-RU" sz="1200">
                <a:latin typeface="Calibri" pitchFamily="34" charset="0"/>
              </a:rPr>
              <a:t>V.Kekelidze</a:t>
            </a:r>
          </a:p>
        </p:txBody>
      </p:sp>
      <p:sp>
        <p:nvSpPr>
          <p:cNvPr id="52228" name="Rectangle 3"/>
          <p:cNvSpPr txBox="1">
            <a:spLocks noGrp="1" noChangeArrowheads="1"/>
          </p:cNvSpPr>
          <p:nvPr/>
        </p:nvSpPr>
        <p:spPr bwMode="auto">
          <a:xfrm>
            <a:off x="3884613" y="0"/>
            <a:ext cx="2971800" cy="457200"/>
          </a:xfrm>
          <a:prstGeom prst="rect">
            <a:avLst/>
          </a:prstGeom>
          <a:noFill/>
          <a:ln w="9525">
            <a:noFill/>
            <a:miter lim="800000"/>
            <a:headEnd/>
            <a:tailEnd/>
          </a:ln>
        </p:spPr>
        <p:txBody>
          <a:bodyPr/>
          <a:lstStyle/>
          <a:p>
            <a:pPr algn="r"/>
            <a:fld id="{905CBA3E-2822-4046-869F-6228733DB4AA}" type="datetime1">
              <a:rPr lang="ru-RU" sz="1200">
                <a:latin typeface="Calibri" pitchFamily="34" charset="0"/>
              </a:rPr>
              <a:pPr algn="r"/>
              <a:t>25.04.2022</a:t>
            </a:fld>
            <a:endParaRPr lang="ru-RU" sz="1200">
              <a:latin typeface="Calibri" pitchFamily="34" charset="0"/>
            </a:endParaRPr>
          </a:p>
        </p:txBody>
      </p:sp>
      <p:sp>
        <p:nvSpPr>
          <p:cNvPr id="522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2A00935-8A9A-4397-96CC-8DD76A9CB3EC}" type="slidenum">
              <a:rPr lang="ru-RU" sz="1200">
                <a:latin typeface="Calibri" pitchFamily="34" charset="0"/>
              </a:rPr>
              <a:pPr algn="r"/>
              <a:t>11</a:t>
            </a:fld>
            <a:endParaRPr lang="ru-RU" sz="1200">
              <a:latin typeface="Calibri" pitchFamily="34" charset="0"/>
            </a:endParaRPr>
          </a:p>
        </p:txBody>
      </p:sp>
      <p:sp>
        <p:nvSpPr>
          <p:cNvPr id="52230" name="Rectangle 2"/>
          <p:cNvSpPr>
            <a:spLocks noGrp="1" noRot="1" noChangeAspect="1" noChangeArrowheads="1" noTextEdit="1"/>
          </p:cNvSpPr>
          <p:nvPr>
            <p:ph type="sldImg"/>
          </p:nvPr>
        </p:nvSpPr>
        <p:spPr bwMode="auto">
          <a:xfrm>
            <a:off x="1144588" y="687388"/>
            <a:ext cx="4568825" cy="3425825"/>
          </a:xfrm>
          <a:solidFill>
            <a:srgbClr val="FFFFFF"/>
          </a:solidFill>
          <a:ln>
            <a:solidFill>
              <a:srgbClr val="000000"/>
            </a:solidFill>
            <a:miter lim="800000"/>
            <a:headEnd/>
            <a:tailEnd/>
          </a:ln>
        </p:spPr>
      </p:sp>
      <p:sp>
        <p:nvSpPr>
          <p:cNvPr id="52231" name="Rectangle 3"/>
          <p:cNvSpPr>
            <a:spLocks noGrp="1" noChangeArrowheads="1"/>
          </p:cNvSpPr>
          <p:nvPr>
            <p:ph type="body" idx="1"/>
          </p:nvPr>
        </p:nvSpPr>
        <p:spPr bwMode="auto">
          <a:xfrm>
            <a:off x="685800" y="4344988"/>
            <a:ext cx="5486400" cy="4111625"/>
          </a:xfrm>
          <a:solidFill>
            <a:srgbClr val="FFFFFF"/>
          </a:solidFill>
          <a:ln>
            <a:solidFill>
              <a:srgbClr val="000000"/>
            </a:solidFill>
            <a:miter lim="800000"/>
            <a:headEnd/>
            <a:tailEnd/>
          </a:ln>
        </p:spPr>
        <p:txBody>
          <a:bodyPr wrap="square" lIns="89309" tIns="44655" rIns="89309" bIns="44655" numCol="1" anchor="t" anchorCtr="0" compatLnSpc="1">
            <a:prstTxWarp prst="textNoShape">
              <a:avLst/>
            </a:prstTxWarp>
          </a:bodyPr>
          <a:lstStyle/>
          <a:p>
            <a:pPr eaLnBrk="1" hangingPunct="1">
              <a:spcBef>
                <a:spcPct val="0"/>
              </a:spcBef>
            </a:pPr>
            <a:r>
              <a:rPr lang="ru-RU"/>
              <a:t>В интересах развития космической отрасли проводятся исследования радиационной стойкости компонентов микроэлектроники в условиях жесткого облучения. </a:t>
            </a:r>
          </a:p>
          <a:p>
            <a:pPr eaLnBrk="1" hangingPunct="1">
              <a:spcBef>
                <a:spcPct val="0"/>
              </a:spcBef>
            </a:pPr>
            <a:r>
              <a:rPr lang="ru-RU"/>
              <a:t>Еще более важным является изучение воздействия космического излучения на живые организмы. Эффективно воссоздать эти условия на Земле можно на пучках ускорителя ионов Нуклотрон, что было продемонстрировано в тестовых экспериментах. </a:t>
            </a:r>
          </a:p>
          <a:p>
            <a:pPr eaLnBrk="1" hangingPunct="1">
              <a:spcBef>
                <a:spcPct val="0"/>
              </a:spcBef>
            </a:pPr>
            <a:r>
              <a:rPr lang="ru-RU"/>
              <a:t>Пучки синхротрона Нуклотрон позволяют проводить исследования по программам трансмутации радиоактивных отходов и ядерной энергетике подкритических систем.</a:t>
            </a:r>
          </a:p>
          <a:p>
            <a:pPr eaLnBrk="1" hangingPunct="1">
              <a:spcBef>
                <a:spcPct val="0"/>
              </a:spcBef>
            </a:pPr>
            <a:r>
              <a:rPr lang="ru-RU"/>
              <a:t>На пучках ускорительного комплекса </a:t>
            </a:r>
            <a:r>
              <a:rPr lang="en-US"/>
              <a:t>NICA</a:t>
            </a:r>
            <a:r>
              <a:rPr lang="ru-RU"/>
              <a:t> может быть создан современный центр радиационной терапии и, прежде всего, терапии онкологических заболеваний. Широкий спектр ускоряемых частиц и широкий диапазон их энергии позволяют обеспечить необходимые параметры излучения для лечения самых различных видов злокачественных опухолей. Немаловажно, что можно организовать работу центра без ущерба для научной программы проекта </a:t>
            </a:r>
            <a:r>
              <a:rPr lang="en-US"/>
              <a:t>NICA</a:t>
            </a:r>
            <a:r>
              <a:rPr lang="ru-RU"/>
              <a:t>. </a:t>
            </a:r>
          </a:p>
          <a:p>
            <a:pPr eaLnBrk="1" hangingPunct="1">
              <a:spcBef>
                <a:spcPct val="0"/>
              </a:spcBef>
            </a:pPr>
            <a:r>
              <a:rPr lang="ru-RU"/>
              <a:t>На пучках действующего ионного источника и линейного ускорителя Нуклотрона в ЛФВЭ ведутся работы по созданию нано- и микроструктур в различных материалах. Путем бомбардировки ионами создаются микропоры, позднее заполняемые наночастицами – композитными, ферромагнитными, парамагнитными. </a:t>
            </a:r>
          </a:p>
          <a:p>
            <a:pPr eaLnBrk="1" hangingPunct="1">
              <a:spcBef>
                <a:spcPct val="0"/>
              </a:spcBef>
            </a:pPr>
            <a:endParaRPr lang="ru-RU"/>
          </a:p>
        </p:txBody>
      </p:sp>
    </p:spTree>
    <p:extLst>
      <p:ext uri="{BB962C8B-B14F-4D97-AF65-F5344CB8AC3E}">
        <p14:creationId xmlns:p14="http://schemas.microsoft.com/office/powerpoint/2010/main" val="1543746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DC04DA32-FC6F-4226-8664-D1060FFCFB43}" type="datetime1">
              <a:rPr lang="ru-RU"/>
              <a:pPr>
                <a:defRPr/>
              </a:pPr>
              <a:t>25.04.2022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9CA410B-2839-48FF-AF2D-12F0281A39F2}"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E05601E8-DEE1-4C1E-9B91-95C8056C362B}" type="datetime1">
              <a:rPr lang="ru-RU"/>
              <a:pPr>
                <a:defRPr/>
              </a:pPr>
              <a:t>25.04.2022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D0002CB-28C2-4689-B95C-CDAE4C5659DA}"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16D86B90-2984-4A48-87FA-83AEAD9ECD1A}" type="datetime1">
              <a:rPr lang="ru-RU"/>
              <a:pPr>
                <a:defRPr/>
              </a:pPr>
              <a:t>25.04.2022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12B49B6-6DDF-4B4B-BC58-9392740C1252}"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816B28A7-AFB7-4827-821D-EFDE772BEF4E}" type="datetime1">
              <a:rPr lang="ru-RU"/>
              <a:pPr>
                <a:defRPr/>
              </a:pPr>
              <a:t>25.04.2022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BB56C7F-EB42-4144-8EA1-EE6E151D692E}"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D7642A19-4695-46E9-88DC-5603BDABCF77}" type="datetime1">
              <a:rPr lang="ru-RU"/>
              <a:pPr>
                <a:defRPr/>
              </a:pPr>
              <a:t>25.04.2022</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9763A59-8B5D-47B1-B59E-E6B3ADD0A39F}"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5BEEA89E-6C36-44DA-BE5D-2E5CEC8D279C}" type="datetime1">
              <a:rPr lang="ru-RU"/>
              <a:pPr>
                <a:defRPr/>
              </a:pPr>
              <a:t>25.04.2022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84A645F-1125-475B-9EAB-07EF99AA49C4}"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6C72761C-DC32-4610-BFAC-47E460E942A3}" type="datetime1">
              <a:rPr lang="ru-RU"/>
              <a:pPr>
                <a:defRPr/>
              </a:pPr>
              <a:t>25.04.2022</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37D05212-0017-4149-B97C-2B9E3205014D}"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E26E344F-D930-489C-9E85-D36177CDC230}" type="datetime1">
              <a:rPr lang="ru-RU"/>
              <a:pPr>
                <a:defRPr/>
              </a:pPr>
              <a:t>25.04.2022</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2239C993-5958-4D98-B44E-3A74027FE1CB}"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653FD44-A12C-4A19-98DC-0168EEB3A779}" type="datetime1">
              <a:rPr lang="ru-RU"/>
              <a:pPr>
                <a:defRPr/>
              </a:pPr>
              <a:t>25.04.2022</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87D1F350-3255-48DA-981B-A56A5FC5E570}"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1A5C2196-9925-4A7B-8464-6EF12023BE95}" type="datetime1">
              <a:rPr lang="ru-RU"/>
              <a:pPr>
                <a:defRPr/>
              </a:pPr>
              <a:t>25.04.2022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FFA2143-5383-4C13-A19D-817986ABE322}"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901C1669-2413-4D13-80C3-DE428AA65216}" type="datetime1">
              <a:rPr lang="ru-RU"/>
              <a:pPr>
                <a:defRPr/>
              </a:pPr>
              <a:t>25.04.2022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E4C418F-4415-4024-9E1B-EEC76170974E}"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1E83579-B3F1-47C3-9CA3-8FC21A51F02C}" type="datetime1">
              <a:rPr lang="ru-RU"/>
              <a:pPr>
                <a:defRPr/>
              </a:pPr>
              <a:t>25.04.2022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E9A432C-5B33-489B-8FC6-3C6CF53AABF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BA0B8566-3288-4FCB-A85F-20DBF16ABB4C}" type="slidenum">
              <a:rPr lang="ru-RU"/>
              <a:pPr>
                <a:defRPr/>
              </a:pPr>
              <a:t>1</a:t>
            </a:fld>
            <a:endParaRPr lang="ru-RU"/>
          </a:p>
        </p:txBody>
      </p:sp>
      <p:sp>
        <p:nvSpPr>
          <p:cNvPr id="13" name="TextBox 4"/>
          <p:cNvSpPr txBox="1">
            <a:spLocks noChangeArrowheads="1"/>
          </p:cNvSpPr>
          <p:nvPr/>
        </p:nvSpPr>
        <p:spPr bwMode="auto">
          <a:xfrm>
            <a:off x="1044761" y="6341029"/>
            <a:ext cx="72259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2400" b="1" dirty="0" smtClean="0">
                <a:solidFill>
                  <a:srgbClr val="002060"/>
                </a:solidFill>
                <a:latin typeface="Calibri" pitchFamily="34" charset="0"/>
              </a:rPr>
              <a:t>MPD collaboration meeting, </a:t>
            </a:r>
            <a:r>
              <a:rPr lang="en-US" altLang="ru-RU" sz="2400" b="1" dirty="0">
                <a:solidFill>
                  <a:srgbClr val="002060"/>
                </a:solidFill>
                <a:latin typeface="Calibri" pitchFamily="34" charset="0"/>
              </a:rPr>
              <a:t>JINR, </a:t>
            </a:r>
            <a:r>
              <a:rPr lang="en-US" altLang="ru-RU" sz="2400" b="1" dirty="0" err="1">
                <a:solidFill>
                  <a:srgbClr val="002060"/>
                </a:solidFill>
                <a:latin typeface="Calibri" pitchFamily="34" charset="0"/>
              </a:rPr>
              <a:t>Dubna</a:t>
            </a:r>
            <a:r>
              <a:rPr lang="en-US" altLang="ru-RU" sz="2400" b="1" dirty="0">
                <a:solidFill>
                  <a:srgbClr val="002060"/>
                </a:solidFill>
                <a:latin typeface="Calibri" pitchFamily="34" charset="0"/>
              </a:rPr>
              <a:t>, </a:t>
            </a:r>
            <a:r>
              <a:rPr lang="en-US" altLang="ru-RU" sz="2400" b="1" dirty="0" smtClean="0">
                <a:solidFill>
                  <a:srgbClr val="002060"/>
                </a:solidFill>
                <a:latin typeface="Calibri" pitchFamily="34" charset="0"/>
              </a:rPr>
              <a:t>25 April </a:t>
            </a:r>
            <a:r>
              <a:rPr lang="en-US" altLang="ru-RU" sz="2400" b="1" dirty="0">
                <a:solidFill>
                  <a:srgbClr val="002060"/>
                </a:solidFill>
                <a:latin typeface="Calibri" pitchFamily="34" charset="0"/>
              </a:rPr>
              <a:t>2022</a:t>
            </a:r>
            <a:endParaRPr lang="ru-RU" altLang="ru-RU" sz="2400" b="1" dirty="0">
              <a:solidFill>
                <a:srgbClr val="002060"/>
              </a:solidFill>
              <a:latin typeface="Calibri" pitchFamily="34" charset="0"/>
            </a:endParaRPr>
          </a:p>
        </p:txBody>
      </p:sp>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r="27108"/>
          <a:stretch/>
        </p:blipFill>
        <p:spPr>
          <a:xfrm rot="5400000">
            <a:off x="1803854" y="740003"/>
            <a:ext cx="5528742" cy="5688632"/>
          </a:xfrm>
          <a:prstGeom prst="rect">
            <a:avLst/>
          </a:prstGeom>
        </p:spPr>
      </p:pic>
      <p:sp>
        <p:nvSpPr>
          <p:cNvPr id="4" name="TextBox 3"/>
          <p:cNvSpPr txBox="1"/>
          <p:nvPr/>
        </p:nvSpPr>
        <p:spPr>
          <a:xfrm>
            <a:off x="1675510" y="5486915"/>
            <a:ext cx="5785430" cy="800219"/>
          </a:xfrm>
          <a:prstGeom prst="rect">
            <a:avLst/>
          </a:prstGeom>
          <a:noFill/>
        </p:spPr>
        <p:txBody>
          <a:bodyPr wrap="none" rtlCol="0">
            <a:spAutoFit/>
          </a:bodyPr>
          <a:lstStyle/>
          <a:p>
            <a:r>
              <a:rPr lang="en-US" altLang="ru-RU" sz="2800" b="1" dirty="0" err="1">
                <a:solidFill>
                  <a:srgbClr val="FFFF00"/>
                </a:solidFill>
                <a:latin typeface="Calibri" pitchFamily="34" charset="0"/>
              </a:rPr>
              <a:t>A.Sidorin</a:t>
            </a:r>
            <a:r>
              <a:rPr lang="en-US" altLang="ru-RU" sz="2800" b="1" dirty="0">
                <a:solidFill>
                  <a:srgbClr val="FFFF00"/>
                </a:solidFill>
                <a:latin typeface="Calibri" pitchFamily="34" charset="0"/>
              </a:rPr>
              <a:t>, on behalf of the </a:t>
            </a:r>
            <a:r>
              <a:rPr lang="en-US" altLang="ru-RU" sz="2800" b="1" dirty="0">
                <a:solidFill>
                  <a:srgbClr val="00B050"/>
                </a:solidFill>
                <a:latin typeface="Calibri" pitchFamily="34" charset="0"/>
              </a:rPr>
              <a:t>NICA</a:t>
            </a:r>
            <a:r>
              <a:rPr lang="en-US" altLang="ru-RU" sz="2800" b="1" dirty="0">
                <a:solidFill>
                  <a:srgbClr val="FFFF00"/>
                </a:solidFill>
                <a:latin typeface="Calibri" pitchFamily="34" charset="0"/>
              </a:rPr>
              <a:t> team</a:t>
            </a:r>
          </a:p>
          <a:p>
            <a:endParaRPr lang="ru-RU" dirty="0"/>
          </a:p>
        </p:txBody>
      </p:sp>
      <p:sp>
        <p:nvSpPr>
          <p:cNvPr id="3" name="TextBox 2"/>
          <p:cNvSpPr txBox="1"/>
          <p:nvPr/>
        </p:nvSpPr>
        <p:spPr>
          <a:xfrm>
            <a:off x="-67698" y="-243408"/>
            <a:ext cx="9144000" cy="1138773"/>
          </a:xfrm>
          <a:prstGeom prst="rect">
            <a:avLst/>
          </a:prstGeom>
          <a:noFill/>
        </p:spPr>
        <p:txBody>
          <a:bodyPr wrap="square" rtlCol="0">
            <a:spAutoFit/>
          </a:bodyPr>
          <a:lstStyle/>
          <a:p>
            <a:pPr algn="ctr"/>
            <a:r>
              <a:rPr lang="en-US" sz="4000" b="1" dirty="0"/>
              <a:t> </a:t>
            </a:r>
            <a:r>
              <a:rPr lang="en-US" sz="2800" b="1" dirty="0" smtClean="0">
                <a:solidFill>
                  <a:srgbClr val="C00000"/>
                </a:solidFill>
              </a:rPr>
              <a:t>Construction and commissioning </a:t>
            </a:r>
          </a:p>
          <a:p>
            <a:pPr algn="ctr"/>
            <a:r>
              <a:rPr lang="en-US" sz="2800" b="1" dirty="0" smtClean="0">
                <a:solidFill>
                  <a:srgbClr val="C00000"/>
                </a:solidFill>
              </a:rPr>
              <a:t>of the NICA complex</a:t>
            </a:r>
            <a:endParaRPr lang="ru-RU" sz="2800" b="1" dirty="0">
              <a:solidFill>
                <a:srgbClr val="C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9" name="Rectangle 7"/>
          <p:cNvSpPr>
            <a:spLocks noChangeArrowheads="1"/>
          </p:cNvSpPr>
          <p:nvPr/>
        </p:nvSpPr>
        <p:spPr bwMode="auto">
          <a:xfrm>
            <a:off x="755650" y="2781300"/>
            <a:ext cx="7058025" cy="3095625"/>
          </a:xfrm>
          <a:prstGeom prst="rect">
            <a:avLst/>
          </a:prstGeom>
          <a:noFill/>
          <a:ln w="9525">
            <a:noFill/>
            <a:miter lim="800000"/>
            <a:headEnd/>
            <a:tailEnd/>
          </a:ln>
        </p:spPr>
        <p:txBody>
          <a:bodyPr/>
          <a:lstStyle/>
          <a:p>
            <a:pPr marL="342900" indent="-342900">
              <a:lnSpc>
                <a:spcPct val="90000"/>
              </a:lnSpc>
              <a:spcBef>
                <a:spcPct val="20000"/>
              </a:spcBef>
            </a:pPr>
            <a:endParaRPr lang="ru-RU">
              <a:latin typeface="Comic Sans MS" pitchFamily="66" charset="0"/>
            </a:endParaRPr>
          </a:p>
        </p:txBody>
      </p:sp>
      <p:sp>
        <p:nvSpPr>
          <p:cNvPr id="14" name="Номер слайда 13"/>
          <p:cNvSpPr>
            <a:spLocks noGrp="1"/>
          </p:cNvSpPr>
          <p:nvPr>
            <p:ph type="sldNum" sz="quarter" idx="12"/>
          </p:nvPr>
        </p:nvSpPr>
        <p:spPr/>
        <p:txBody>
          <a:bodyPr/>
          <a:lstStyle/>
          <a:p>
            <a:pPr>
              <a:defRPr/>
            </a:pPr>
            <a:fld id="{164522B8-5060-4AFA-8465-A3215BD524C8}" type="slidenum">
              <a:rPr lang="ru-RU" smtClean="0"/>
              <a:pPr>
                <a:defRPr/>
              </a:pPr>
              <a:t>10</a:t>
            </a:fld>
            <a:endParaRPr lang="ru-RU"/>
          </a:p>
        </p:txBody>
      </p:sp>
      <p:sp>
        <p:nvSpPr>
          <p:cNvPr id="2" name="TextBox 1"/>
          <p:cNvSpPr txBox="1"/>
          <p:nvPr/>
        </p:nvSpPr>
        <p:spPr>
          <a:xfrm>
            <a:off x="26925" y="2420888"/>
            <a:ext cx="8515473" cy="2554545"/>
          </a:xfrm>
          <a:prstGeom prst="rect">
            <a:avLst/>
          </a:prstGeom>
          <a:noFill/>
        </p:spPr>
        <p:txBody>
          <a:bodyPr wrap="none" rtlCol="0">
            <a:spAutoFit/>
          </a:bodyPr>
          <a:lstStyle/>
          <a:p>
            <a:pPr marL="0" lvl="2"/>
            <a:r>
              <a:rPr lang="en-US" sz="2000" b="1" dirty="0"/>
              <a:t>ISCRA &amp; SIMBO: </a:t>
            </a:r>
          </a:p>
          <a:p>
            <a:pPr marL="0" lvl="2"/>
            <a:r>
              <a:rPr lang="en-US" sz="2000" b="1" dirty="0"/>
              <a:t>Chip irradiation and radiobiological researchers by high energy ions</a:t>
            </a:r>
          </a:p>
          <a:p>
            <a:pPr marL="0" lvl="2"/>
            <a:endParaRPr lang="en-US" sz="2000" b="1" dirty="0"/>
          </a:p>
          <a:p>
            <a:pPr marL="0" lvl="2"/>
            <a:r>
              <a:rPr lang="en-US" sz="2000" b="1" dirty="0"/>
              <a:t>SHINE:</a:t>
            </a:r>
          </a:p>
          <a:p>
            <a:pPr marL="0" lvl="2"/>
            <a:r>
              <a:rPr lang="en-US" sz="2000" b="1" dirty="0"/>
              <a:t>Investigations in the field of nuclear energetics and transmutation</a:t>
            </a:r>
          </a:p>
          <a:p>
            <a:pPr marL="0" lvl="2"/>
            <a:r>
              <a:rPr lang="en-US" sz="2000" b="1" dirty="0"/>
              <a:t> </a:t>
            </a:r>
            <a:endParaRPr lang="ru-RU" sz="2000" dirty="0"/>
          </a:p>
          <a:p>
            <a:r>
              <a:rPr lang="en-US" sz="2000" b="1" dirty="0" err="1"/>
              <a:t>SOChI</a:t>
            </a:r>
            <a:r>
              <a:rPr lang="en-US" sz="2000" b="1" dirty="0"/>
              <a:t>:</a:t>
            </a:r>
          </a:p>
          <a:p>
            <a:r>
              <a:rPr lang="en-US" sz="2000" b="1" dirty="0"/>
              <a:t>Chip irradiation by low energy ions</a:t>
            </a:r>
          </a:p>
        </p:txBody>
      </p:sp>
      <p:sp>
        <p:nvSpPr>
          <p:cNvPr id="7" name="Прямоугольник 1"/>
          <p:cNvSpPr>
            <a:spLocks noChangeArrowheads="1"/>
          </p:cNvSpPr>
          <p:nvPr/>
        </p:nvSpPr>
        <p:spPr bwMode="auto">
          <a:xfrm>
            <a:off x="0" y="0"/>
            <a:ext cx="5249322" cy="584775"/>
          </a:xfrm>
          <a:prstGeom prst="rect">
            <a:avLst/>
          </a:prstGeom>
          <a:solidFill>
            <a:srgbClr val="FFFF00"/>
          </a:solidFill>
          <a:ln w="9525">
            <a:noFill/>
            <a:miter lim="800000"/>
            <a:headEnd/>
            <a:tailEnd/>
          </a:ln>
        </p:spPr>
        <p:txBody>
          <a:bodyPr wrap="none">
            <a:spAutoFit/>
          </a:bodyPr>
          <a:lstStyle/>
          <a:p>
            <a:r>
              <a:rPr lang="en-US" altLang="ru-RU" sz="3200" b="1" dirty="0">
                <a:cs typeface="Arial" pitchFamily="34" charset="0"/>
              </a:rPr>
              <a:t>Development of ARIADNA</a:t>
            </a:r>
          </a:p>
        </p:txBody>
      </p:sp>
      <p:sp>
        <p:nvSpPr>
          <p:cNvPr id="3" name="TextBox 2"/>
          <p:cNvSpPr txBox="1"/>
          <p:nvPr/>
        </p:nvSpPr>
        <p:spPr>
          <a:xfrm>
            <a:off x="2624661" y="1257786"/>
            <a:ext cx="3743332" cy="523220"/>
          </a:xfrm>
          <a:prstGeom prst="rect">
            <a:avLst/>
          </a:prstGeom>
          <a:noFill/>
        </p:spPr>
        <p:txBody>
          <a:bodyPr wrap="none" rtlCol="0">
            <a:spAutoFit/>
          </a:bodyPr>
          <a:lstStyle/>
          <a:p>
            <a:r>
              <a:rPr lang="en-US" sz="2800" b="1" dirty="0"/>
              <a:t>3 experimental areas</a:t>
            </a:r>
          </a:p>
        </p:txBody>
      </p:sp>
      <p:pic>
        <p:nvPicPr>
          <p:cNvPr id="8" name="Рисунок 1"/>
          <p:cNvPicPr>
            <a:picLocks noChangeAspect="1"/>
          </p:cNvPicPr>
          <p:nvPr/>
        </p:nvPicPr>
        <p:blipFill>
          <a:blip r:embed="rId3" cstate="print">
            <a:extLst>
              <a:ext uri="{28A0092B-C50C-407E-A947-70E740481C1C}">
                <a14:useLocalDpi xmlns:a14="http://schemas.microsoft.com/office/drawing/2010/main" val="0"/>
              </a:ext>
            </a:extLst>
          </a:blip>
          <a:srcRect l="4720" t="14540" r="12000" b="16550"/>
          <a:stretch>
            <a:fillRect/>
          </a:stretch>
        </p:blipFill>
        <p:spPr bwMode="auto">
          <a:xfrm>
            <a:off x="7596336" y="0"/>
            <a:ext cx="1547664" cy="6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408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8" name="Прямоугольник 32"/>
          <p:cNvSpPr>
            <a:spLocks noChangeArrowheads="1"/>
          </p:cNvSpPr>
          <p:nvPr/>
        </p:nvSpPr>
        <p:spPr bwMode="auto">
          <a:xfrm>
            <a:off x="0" y="680828"/>
            <a:ext cx="9144000" cy="461665"/>
          </a:xfrm>
          <a:prstGeom prst="rect">
            <a:avLst/>
          </a:prstGeom>
          <a:noFill/>
          <a:ln w="9525">
            <a:noFill/>
            <a:miter lim="800000"/>
            <a:headEnd/>
            <a:tailEnd/>
          </a:ln>
        </p:spPr>
        <p:txBody>
          <a:bodyPr>
            <a:spAutoFit/>
          </a:bodyPr>
          <a:lstStyle/>
          <a:p>
            <a:pPr algn="ctr"/>
            <a:r>
              <a:rPr lang="en-GB" sz="2400" b="1" dirty="0" err="1">
                <a:solidFill>
                  <a:srgbClr val="FF0000"/>
                </a:solidFill>
              </a:rPr>
              <a:t>SOChI</a:t>
            </a:r>
            <a:r>
              <a:rPr lang="en-GB" sz="2400" b="1" dirty="0">
                <a:solidFill>
                  <a:srgbClr val="FF0000"/>
                </a:solidFill>
              </a:rPr>
              <a:t> (Station of Chip Irradiation)</a:t>
            </a:r>
            <a:endParaRPr lang="ru-RU" sz="2400" b="1" dirty="0">
              <a:solidFill>
                <a:srgbClr val="FF0000"/>
              </a:solidFill>
              <a:latin typeface="Calibri" pitchFamily="34" charset="0"/>
            </a:endParaRPr>
          </a:p>
        </p:txBody>
      </p:sp>
      <p:sp>
        <p:nvSpPr>
          <p:cNvPr id="14" name="Номер слайда 13"/>
          <p:cNvSpPr>
            <a:spLocks noGrp="1"/>
          </p:cNvSpPr>
          <p:nvPr>
            <p:ph type="sldNum" sz="quarter" idx="12"/>
          </p:nvPr>
        </p:nvSpPr>
        <p:spPr/>
        <p:txBody>
          <a:bodyPr/>
          <a:lstStyle/>
          <a:p>
            <a:pPr>
              <a:defRPr/>
            </a:pPr>
            <a:fld id="{164522B8-5060-4AFA-8465-A3215BD524C8}" type="slidenum">
              <a:rPr lang="ru-RU" smtClean="0"/>
              <a:pPr>
                <a:defRPr/>
              </a:pPr>
              <a:t>11</a:t>
            </a:fld>
            <a:endParaRPr lang="ru-RU"/>
          </a:p>
        </p:txBody>
      </p:sp>
      <p:pic>
        <p:nvPicPr>
          <p:cNvPr id="16" name="Рисунок 15"/>
          <p:cNvPicPr/>
          <p:nvPr/>
        </p:nvPicPr>
        <p:blipFill>
          <a:blip r:embed="rId3"/>
          <a:stretch>
            <a:fillRect/>
          </a:stretch>
        </p:blipFill>
        <p:spPr>
          <a:xfrm>
            <a:off x="755576" y="1818481"/>
            <a:ext cx="3354705" cy="4197350"/>
          </a:xfrm>
          <a:prstGeom prst="rect">
            <a:avLst/>
          </a:prstGeom>
        </p:spPr>
      </p:pic>
      <p:pic>
        <p:nvPicPr>
          <p:cNvPr id="17" name="Рисунок 16"/>
          <p:cNvPicPr/>
          <p:nvPr/>
        </p:nvPicPr>
        <p:blipFill>
          <a:blip r:embed="rId4">
            <a:extLst>
              <a:ext uri="{28A0092B-C50C-407E-A947-70E740481C1C}">
                <a14:useLocalDpi xmlns:a14="http://schemas.microsoft.com/office/drawing/2010/main" val="0"/>
              </a:ext>
            </a:extLst>
          </a:blip>
          <a:srcRect/>
          <a:stretch>
            <a:fillRect/>
          </a:stretch>
        </p:blipFill>
        <p:spPr bwMode="auto">
          <a:xfrm>
            <a:off x="4684712" y="2155031"/>
            <a:ext cx="37369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3528" y="1172150"/>
            <a:ext cx="7891904" cy="646331"/>
          </a:xfrm>
          <a:prstGeom prst="rect">
            <a:avLst/>
          </a:prstGeom>
          <a:noFill/>
        </p:spPr>
        <p:txBody>
          <a:bodyPr wrap="none" rtlCol="0">
            <a:spAutoFit/>
          </a:bodyPr>
          <a:lstStyle/>
          <a:p>
            <a:r>
              <a:rPr lang="en-US" i="1" dirty="0"/>
              <a:t>Night of 22 – 23 December 2021:</a:t>
            </a:r>
          </a:p>
          <a:p>
            <a:r>
              <a:rPr lang="en-US" i="1" dirty="0"/>
              <a:t>The first commissioning of equipment and the beam transportation channel.</a:t>
            </a:r>
            <a:endParaRPr lang="ru-RU" dirty="0"/>
          </a:p>
        </p:txBody>
      </p:sp>
      <p:sp>
        <p:nvSpPr>
          <p:cNvPr id="3" name="TextBox 2"/>
          <p:cNvSpPr txBox="1"/>
          <p:nvPr/>
        </p:nvSpPr>
        <p:spPr>
          <a:xfrm>
            <a:off x="1495377" y="6075144"/>
            <a:ext cx="6378669" cy="646331"/>
          </a:xfrm>
          <a:prstGeom prst="rect">
            <a:avLst/>
          </a:prstGeom>
          <a:noFill/>
        </p:spPr>
        <p:txBody>
          <a:bodyPr wrap="none" rtlCol="0">
            <a:spAutoFit/>
          </a:bodyPr>
          <a:lstStyle/>
          <a:p>
            <a:r>
              <a:rPr lang="en-US" dirty="0"/>
              <a:t>The carbon beam of the energy of 3.2 MeV/n</a:t>
            </a:r>
          </a:p>
          <a:p>
            <a:r>
              <a:rPr lang="en-US" dirty="0"/>
              <a:t>was transported through the channel and reached the target.</a:t>
            </a:r>
            <a:endParaRPr lang="ru-RU" dirty="0"/>
          </a:p>
        </p:txBody>
      </p:sp>
      <p:sp>
        <p:nvSpPr>
          <p:cNvPr id="9" name="Прямоугольник 1"/>
          <p:cNvSpPr>
            <a:spLocks noChangeArrowheads="1"/>
          </p:cNvSpPr>
          <p:nvPr/>
        </p:nvSpPr>
        <p:spPr bwMode="auto">
          <a:xfrm>
            <a:off x="0" y="0"/>
            <a:ext cx="5249322" cy="584775"/>
          </a:xfrm>
          <a:prstGeom prst="rect">
            <a:avLst/>
          </a:prstGeom>
          <a:solidFill>
            <a:srgbClr val="FFFF00"/>
          </a:solidFill>
          <a:ln w="9525">
            <a:noFill/>
            <a:miter lim="800000"/>
            <a:headEnd/>
            <a:tailEnd/>
          </a:ln>
        </p:spPr>
        <p:txBody>
          <a:bodyPr wrap="none">
            <a:spAutoFit/>
          </a:bodyPr>
          <a:lstStyle/>
          <a:p>
            <a:r>
              <a:rPr lang="en-US" altLang="ru-RU" sz="3200" b="1" dirty="0">
                <a:cs typeface="Arial" pitchFamily="34" charset="0"/>
              </a:rPr>
              <a:t>Development of ARIADNA</a:t>
            </a:r>
          </a:p>
        </p:txBody>
      </p:sp>
      <p:pic>
        <p:nvPicPr>
          <p:cNvPr id="10" name="Рисунок 1"/>
          <p:cNvPicPr>
            <a:picLocks noChangeAspect="1"/>
          </p:cNvPicPr>
          <p:nvPr/>
        </p:nvPicPr>
        <p:blipFill>
          <a:blip r:embed="rId5" cstate="print">
            <a:extLst>
              <a:ext uri="{28A0092B-C50C-407E-A947-70E740481C1C}">
                <a14:useLocalDpi xmlns:a14="http://schemas.microsoft.com/office/drawing/2010/main" val="0"/>
              </a:ext>
            </a:extLst>
          </a:blip>
          <a:srcRect l="4720" t="14540" r="12000" b="16550"/>
          <a:stretch>
            <a:fillRect/>
          </a:stretch>
        </p:blipFill>
        <p:spPr bwMode="auto">
          <a:xfrm>
            <a:off x="7596336" y="0"/>
            <a:ext cx="1547664" cy="6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480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87D1F350-3255-48DA-981B-A56A5FC5E570}" type="slidenum">
              <a:rPr lang="ru-RU" smtClean="0"/>
              <a:pPr>
                <a:defRPr/>
              </a:pPr>
              <a:t>12</a:t>
            </a:fld>
            <a:endParaRPr lang="ru-RU"/>
          </a:p>
        </p:txBody>
      </p:sp>
      <p:sp>
        <p:nvSpPr>
          <p:cNvPr id="3" name="Прямоугольник 1"/>
          <p:cNvSpPr>
            <a:spLocks noChangeArrowheads="1"/>
          </p:cNvSpPr>
          <p:nvPr/>
        </p:nvSpPr>
        <p:spPr bwMode="auto">
          <a:xfrm>
            <a:off x="0" y="0"/>
            <a:ext cx="1331640" cy="584775"/>
          </a:xfrm>
          <a:prstGeom prst="rect">
            <a:avLst/>
          </a:prstGeom>
          <a:solidFill>
            <a:srgbClr val="FFFF00"/>
          </a:solidFill>
          <a:ln w="9525">
            <a:noFill/>
            <a:miter lim="800000"/>
            <a:headEnd/>
            <a:tailEnd/>
          </a:ln>
        </p:spPr>
        <p:txBody>
          <a:bodyPr wrap="square">
            <a:spAutoFit/>
          </a:bodyPr>
          <a:lstStyle/>
          <a:p>
            <a:r>
              <a:rPr lang="en-US" altLang="ru-RU" sz="3200" b="1" dirty="0">
                <a:cs typeface="Arial" pitchFamily="34" charset="0"/>
              </a:rPr>
              <a:t>Plans</a:t>
            </a:r>
          </a:p>
        </p:txBody>
      </p:sp>
      <p:sp>
        <p:nvSpPr>
          <p:cNvPr id="4" name="TextBox 3"/>
          <p:cNvSpPr txBox="1"/>
          <p:nvPr/>
        </p:nvSpPr>
        <p:spPr>
          <a:xfrm>
            <a:off x="251520" y="908720"/>
            <a:ext cx="8280920" cy="2308324"/>
          </a:xfrm>
          <a:prstGeom prst="rect">
            <a:avLst/>
          </a:prstGeom>
          <a:noFill/>
        </p:spPr>
        <p:txBody>
          <a:bodyPr wrap="square" rtlCol="0">
            <a:spAutoFit/>
          </a:bodyPr>
          <a:lstStyle/>
          <a:p>
            <a:r>
              <a:rPr lang="en-US" sz="2400" dirty="0" smtClean="0"/>
              <a:t>Second NICA Run: September 2022</a:t>
            </a:r>
            <a:endParaRPr lang="en-US" sz="2400" dirty="0"/>
          </a:p>
          <a:p>
            <a:endParaRPr lang="en-US" sz="2400" dirty="0"/>
          </a:p>
          <a:p>
            <a:r>
              <a:rPr lang="en-US" sz="2400" dirty="0"/>
              <a:t>KRION + HILAC + Booster + </a:t>
            </a:r>
            <a:r>
              <a:rPr lang="en-US" sz="2400" dirty="0" err="1"/>
              <a:t>Nuclotron</a:t>
            </a:r>
            <a:r>
              <a:rPr lang="ru-RU" sz="2400" dirty="0"/>
              <a:t> + </a:t>
            </a:r>
            <a:r>
              <a:rPr lang="en-US" sz="2400" dirty="0" smtClean="0"/>
              <a:t>BM@N (Kr or </a:t>
            </a:r>
            <a:r>
              <a:rPr lang="en-US" sz="2400" dirty="0" err="1" smtClean="0"/>
              <a:t>Xe</a:t>
            </a:r>
            <a:r>
              <a:rPr lang="en-US" sz="2400" dirty="0" smtClean="0"/>
              <a:t>)</a:t>
            </a:r>
            <a:endParaRPr lang="en-US" sz="2400" dirty="0"/>
          </a:p>
          <a:p>
            <a:endParaRPr lang="en-US" sz="2400" dirty="0"/>
          </a:p>
          <a:p>
            <a:endParaRPr lang="en-US" sz="2400" dirty="0" smtClean="0"/>
          </a:p>
          <a:p>
            <a:endParaRPr lang="en-US" sz="2400" dirty="0"/>
          </a:p>
        </p:txBody>
      </p:sp>
      <p:sp>
        <p:nvSpPr>
          <p:cNvPr id="5" name="TextBox 4"/>
          <p:cNvSpPr txBox="1"/>
          <p:nvPr/>
        </p:nvSpPr>
        <p:spPr>
          <a:xfrm>
            <a:off x="251520" y="2852936"/>
            <a:ext cx="6481261" cy="2308324"/>
          </a:xfrm>
          <a:prstGeom prst="rect">
            <a:avLst/>
          </a:prstGeom>
          <a:noFill/>
        </p:spPr>
        <p:txBody>
          <a:bodyPr wrap="none" rtlCol="0">
            <a:spAutoFit/>
          </a:bodyPr>
          <a:lstStyle/>
          <a:p>
            <a:r>
              <a:rPr lang="en-US" sz="2400" dirty="0"/>
              <a:t>End of 2022</a:t>
            </a:r>
            <a:r>
              <a:rPr lang="en-US" sz="2400" dirty="0" smtClean="0"/>
              <a:t>:</a:t>
            </a:r>
          </a:p>
          <a:p>
            <a:endParaRPr lang="en-US" sz="2400" dirty="0" smtClean="0"/>
          </a:p>
          <a:p>
            <a:r>
              <a:rPr lang="en-US" sz="2400" dirty="0"/>
              <a:t>Test of SIMBO and ISCRA</a:t>
            </a:r>
            <a:endParaRPr lang="ru-RU" sz="2400" dirty="0"/>
          </a:p>
          <a:p>
            <a:endParaRPr lang="en-US" sz="2400" dirty="0" smtClean="0"/>
          </a:p>
          <a:p>
            <a:r>
              <a:rPr lang="en-US" sz="2400" dirty="0" smtClean="0"/>
              <a:t>Start </a:t>
            </a:r>
            <a:r>
              <a:rPr lang="en-US" sz="2400" dirty="0"/>
              <a:t>of procedure for test and commissioning </a:t>
            </a:r>
          </a:p>
          <a:p>
            <a:r>
              <a:rPr lang="en-US" sz="2400" dirty="0"/>
              <a:t>of the collider systems</a:t>
            </a:r>
            <a:endParaRPr lang="ru-RU" sz="2400" dirty="0"/>
          </a:p>
        </p:txBody>
      </p:sp>
      <p:sp>
        <p:nvSpPr>
          <p:cNvPr id="6" name="TextBox 5"/>
          <p:cNvSpPr txBox="1"/>
          <p:nvPr/>
        </p:nvSpPr>
        <p:spPr>
          <a:xfrm>
            <a:off x="395536" y="5661248"/>
            <a:ext cx="4891083" cy="830997"/>
          </a:xfrm>
          <a:prstGeom prst="rect">
            <a:avLst/>
          </a:prstGeom>
          <a:noFill/>
        </p:spPr>
        <p:txBody>
          <a:bodyPr wrap="none" rtlCol="0">
            <a:spAutoFit/>
          </a:bodyPr>
          <a:lstStyle/>
          <a:p>
            <a:r>
              <a:rPr lang="en-US" sz="2400" dirty="0" smtClean="0"/>
              <a:t>2023:</a:t>
            </a:r>
          </a:p>
          <a:p>
            <a:r>
              <a:rPr lang="en-US" sz="2400" dirty="0" smtClean="0"/>
              <a:t>First run of the collider with beam?</a:t>
            </a:r>
            <a:endParaRPr lang="ru-RU" sz="2400" dirty="0"/>
          </a:p>
        </p:txBody>
      </p:sp>
    </p:spTree>
    <p:extLst>
      <p:ext uri="{BB962C8B-B14F-4D97-AF65-F5344CB8AC3E}">
        <p14:creationId xmlns:p14="http://schemas.microsoft.com/office/powerpoint/2010/main" val="713037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87D1F350-3255-48DA-981B-A56A5FC5E570}" type="slidenum">
              <a:rPr lang="ru-RU" smtClean="0"/>
              <a:pPr>
                <a:defRPr/>
              </a:pPr>
              <a:t>13</a:t>
            </a:fld>
            <a:endParaRPr lang="ru-RU"/>
          </a:p>
        </p:txBody>
      </p:sp>
      <p:sp>
        <p:nvSpPr>
          <p:cNvPr id="8" name="Прямоугольник 1"/>
          <p:cNvSpPr>
            <a:spLocks noChangeArrowheads="1"/>
          </p:cNvSpPr>
          <p:nvPr/>
        </p:nvSpPr>
        <p:spPr bwMode="auto">
          <a:xfrm>
            <a:off x="-1" y="0"/>
            <a:ext cx="9144001" cy="584775"/>
          </a:xfrm>
          <a:prstGeom prst="rect">
            <a:avLst/>
          </a:prstGeom>
          <a:solidFill>
            <a:srgbClr val="FFFF00"/>
          </a:solidFill>
          <a:ln w="9525">
            <a:noFill/>
            <a:miter lim="800000"/>
            <a:headEnd/>
            <a:tailEnd/>
          </a:ln>
        </p:spPr>
        <p:txBody>
          <a:bodyPr wrap="square">
            <a:spAutoFit/>
          </a:bodyPr>
          <a:lstStyle/>
          <a:p>
            <a:r>
              <a:rPr lang="en-US" sz="3200" b="1" dirty="0"/>
              <a:t>Progress in the collider construction &amp; design</a:t>
            </a:r>
            <a:endParaRPr lang="ru-RU" sz="3200" b="1" dirty="0"/>
          </a:p>
        </p:txBody>
      </p:sp>
      <p:sp>
        <p:nvSpPr>
          <p:cNvPr id="6" name="TextBox 5"/>
          <p:cNvSpPr txBox="1"/>
          <p:nvPr/>
        </p:nvSpPr>
        <p:spPr>
          <a:xfrm>
            <a:off x="1691680" y="584775"/>
            <a:ext cx="6121869" cy="461665"/>
          </a:xfrm>
          <a:prstGeom prst="rect">
            <a:avLst/>
          </a:prstGeom>
          <a:solidFill>
            <a:srgbClr val="00B050"/>
          </a:solidFill>
        </p:spPr>
        <p:txBody>
          <a:bodyPr wrap="none" rtlCol="0">
            <a:spAutoFit/>
          </a:bodyPr>
          <a:lstStyle/>
          <a:p>
            <a:r>
              <a:rPr lang="en-US" sz="2400" dirty="0"/>
              <a:t>Minutes of the NICA </a:t>
            </a:r>
            <a:r>
              <a:rPr lang="en-US" sz="2400" dirty="0" smtClean="0"/>
              <a:t>MAC</a:t>
            </a:r>
            <a:r>
              <a:rPr lang="ru-RU" sz="2400" b="1" dirty="0">
                <a:solidFill>
                  <a:srgbClr val="002060"/>
                </a:solidFill>
              </a:rPr>
              <a:t> </a:t>
            </a:r>
            <a:r>
              <a:rPr lang="en-US" sz="2400" b="1" dirty="0" smtClean="0">
                <a:solidFill>
                  <a:srgbClr val="002060"/>
                </a:solidFill>
              </a:rPr>
              <a:t>(</a:t>
            </a:r>
            <a:r>
              <a:rPr lang="ru-RU" sz="2400" b="1" dirty="0" smtClean="0">
                <a:solidFill>
                  <a:srgbClr val="002060"/>
                </a:solidFill>
              </a:rPr>
              <a:t>10-12.11.2021</a:t>
            </a:r>
            <a:r>
              <a:rPr lang="en-US" sz="2400" b="1" dirty="0" smtClean="0">
                <a:solidFill>
                  <a:srgbClr val="002060"/>
                </a:solidFill>
              </a:rPr>
              <a:t>)</a:t>
            </a:r>
            <a:r>
              <a:rPr lang="en-US" sz="2400" dirty="0" smtClean="0"/>
              <a:t>:</a:t>
            </a:r>
            <a:endParaRPr lang="ru-RU" sz="2400" dirty="0"/>
          </a:p>
        </p:txBody>
      </p:sp>
      <p:sp>
        <p:nvSpPr>
          <p:cNvPr id="3" name="TextBox 2"/>
          <p:cNvSpPr txBox="1"/>
          <p:nvPr/>
        </p:nvSpPr>
        <p:spPr>
          <a:xfrm>
            <a:off x="107504" y="1340768"/>
            <a:ext cx="8856984" cy="4801314"/>
          </a:xfrm>
          <a:prstGeom prst="rect">
            <a:avLst/>
          </a:prstGeom>
          <a:noFill/>
        </p:spPr>
        <p:txBody>
          <a:bodyPr wrap="square" rtlCol="0">
            <a:spAutoFit/>
          </a:bodyPr>
          <a:lstStyle/>
          <a:p>
            <a:r>
              <a:rPr lang="en-US" dirty="0"/>
              <a:t>The civil construction is expected to be finished in Summer 2022. As the building will be delivered step by step, installation of accelerator components in the tunnel is planned to start soon and serious delays are not expected. The general goal is to complete the accelerator installation by the end of 2022 for a technological run. </a:t>
            </a:r>
          </a:p>
          <a:p>
            <a:r>
              <a:rPr lang="en-US" dirty="0"/>
              <a:t>The objectives of the technological run are vague, ranging from component commissioning to first injected or stored beam.</a:t>
            </a:r>
          </a:p>
          <a:p>
            <a:endParaRPr lang="en-US" dirty="0"/>
          </a:p>
          <a:p>
            <a:r>
              <a:rPr lang="en-US" dirty="0"/>
              <a:t>All main magnets of the collider are manufactured, the dipole testing is completed, </a:t>
            </a:r>
            <a:r>
              <a:rPr lang="en-US" dirty="0" err="1"/>
              <a:t>quadrupole</a:t>
            </a:r>
            <a:r>
              <a:rPr lang="en-US" dirty="0"/>
              <a:t> magnet testing is ongoing. All magnets will be ready for installation in the first half of 2022. RF1 which is needed for the first phase of collider commissioning is ready.</a:t>
            </a:r>
          </a:p>
          <a:p>
            <a:endParaRPr lang="en-US" dirty="0"/>
          </a:p>
          <a:p>
            <a:r>
              <a:rPr lang="en-US" dirty="0"/>
              <a:t>Many other collider components are not delivered, for some even the design is not completed yet, e.g. several special magnets, diagnostics, collimators, injection components and beam cooling systems. As the time schedule for all these activities could not be discussed in the limited time, it is very doubtful that all the components needed to complete the ring will be ready before the end of 2022.</a:t>
            </a:r>
            <a:endParaRPr lang="ru-RU" dirty="0"/>
          </a:p>
        </p:txBody>
      </p:sp>
    </p:spTree>
    <p:extLst>
      <p:ext uri="{BB962C8B-B14F-4D97-AF65-F5344CB8AC3E}">
        <p14:creationId xmlns:p14="http://schemas.microsoft.com/office/powerpoint/2010/main" val="1913219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87D1F350-3255-48DA-981B-A56A5FC5E570}" type="slidenum">
              <a:rPr lang="ru-RU" smtClean="0"/>
              <a:pPr>
                <a:defRPr/>
              </a:pPr>
              <a:t>14</a:t>
            </a:fld>
            <a:endParaRPr lang="ru-RU"/>
          </a:p>
        </p:txBody>
      </p:sp>
      <p:sp>
        <p:nvSpPr>
          <p:cNvPr id="7" name="TextBox 6"/>
          <p:cNvSpPr txBox="1"/>
          <p:nvPr/>
        </p:nvSpPr>
        <p:spPr>
          <a:xfrm>
            <a:off x="217750" y="5064462"/>
            <a:ext cx="8469050" cy="369332"/>
          </a:xfrm>
          <a:prstGeom prst="rect">
            <a:avLst/>
          </a:prstGeom>
          <a:noFill/>
        </p:spPr>
        <p:txBody>
          <a:bodyPr wrap="none" rtlCol="0">
            <a:spAutoFit/>
          </a:bodyPr>
          <a:lstStyle/>
          <a:p>
            <a:r>
              <a:rPr lang="en-US" i="1" dirty="0"/>
              <a:t>On 28 December, the first dipole magnet was installed in the tunnel of the collider</a:t>
            </a:r>
            <a:endParaRPr lang="ru-RU" dirty="0"/>
          </a:p>
        </p:txBody>
      </p:sp>
      <p:sp>
        <p:nvSpPr>
          <p:cNvPr id="10" name="Прямоугольник 1"/>
          <p:cNvSpPr>
            <a:spLocks noChangeArrowheads="1"/>
          </p:cNvSpPr>
          <p:nvPr/>
        </p:nvSpPr>
        <p:spPr bwMode="auto">
          <a:xfrm>
            <a:off x="-1" y="0"/>
            <a:ext cx="6732241" cy="584775"/>
          </a:xfrm>
          <a:prstGeom prst="rect">
            <a:avLst/>
          </a:prstGeom>
          <a:solidFill>
            <a:srgbClr val="FFFF00"/>
          </a:solidFill>
          <a:ln w="9525">
            <a:noFill/>
            <a:miter lim="800000"/>
            <a:headEnd/>
            <a:tailEnd/>
          </a:ln>
        </p:spPr>
        <p:txBody>
          <a:bodyPr wrap="square">
            <a:spAutoFit/>
          </a:bodyPr>
          <a:lstStyle/>
          <a:p>
            <a:r>
              <a:rPr lang="en-US" sz="3200" b="1" dirty="0"/>
              <a:t>First collider magnet in the tunnel</a:t>
            </a:r>
            <a:endParaRPr lang="ru-RU" sz="3200" b="1" dirty="0"/>
          </a:p>
        </p:txBody>
      </p:sp>
      <p:pic>
        <p:nvPicPr>
          <p:cNvPr id="1026" name="Picture 2" descr="http://www.jinr.ru/wp-content/uploads/2021/12/IMG_20211228_1506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700808"/>
            <a:ext cx="41910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jinr.ru/wp-content/uploads/2021/12/IMG_20211228_1504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700808"/>
            <a:ext cx="4191000" cy="3143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1978" y="5880312"/>
            <a:ext cx="9022022" cy="461665"/>
          </a:xfrm>
          <a:prstGeom prst="rect">
            <a:avLst/>
          </a:prstGeom>
          <a:noFill/>
        </p:spPr>
        <p:txBody>
          <a:bodyPr wrap="none" rtlCol="0">
            <a:spAutoFit/>
          </a:bodyPr>
          <a:lstStyle/>
          <a:p>
            <a:r>
              <a:rPr lang="en-US" sz="2400" b="1" dirty="0" smtClean="0"/>
              <a:t>Presently all dipole magnets of the arc sections are installed</a:t>
            </a:r>
            <a:endParaRPr lang="ru-RU" sz="2400" b="1" dirty="0"/>
          </a:p>
        </p:txBody>
      </p:sp>
    </p:spTree>
    <p:extLst>
      <p:ext uri="{BB962C8B-B14F-4D97-AF65-F5344CB8AC3E}">
        <p14:creationId xmlns:p14="http://schemas.microsoft.com/office/powerpoint/2010/main" val="423053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87D1F350-3255-48DA-981B-A56A5FC5E570}" type="slidenum">
              <a:rPr lang="ru-RU" smtClean="0"/>
              <a:pPr>
                <a:defRPr/>
              </a:pPr>
              <a:t>15</a:t>
            </a:fld>
            <a:endParaRPr lang="ru-RU"/>
          </a:p>
        </p:txBody>
      </p:sp>
      <p:sp>
        <p:nvSpPr>
          <p:cNvPr id="4" name="Прямоугольник 1"/>
          <p:cNvSpPr>
            <a:spLocks noChangeArrowheads="1"/>
          </p:cNvSpPr>
          <p:nvPr/>
        </p:nvSpPr>
        <p:spPr bwMode="auto">
          <a:xfrm>
            <a:off x="-535" y="0"/>
            <a:ext cx="7668879" cy="1077218"/>
          </a:xfrm>
          <a:prstGeom prst="rect">
            <a:avLst/>
          </a:prstGeom>
          <a:solidFill>
            <a:srgbClr val="FFFF00"/>
          </a:solidFill>
          <a:ln w="9525">
            <a:noFill/>
            <a:miter lim="800000"/>
            <a:headEnd/>
            <a:tailEnd/>
          </a:ln>
        </p:spPr>
        <p:txBody>
          <a:bodyPr wrap="square">
            <a:spAutoFit/>
          </a:bodyPr>
          <a:lstStyle/>
          <a:p>
            <a:r>
              <a:rPr lang="en-US" sz="3200" dirty="0" smtClean="0"/>
              <a:t>Preliminary program </a:t>
            </a:r>
            <a:r>
              <a:rPr lang="en-US" sz="3200" dirty="0"/>
              <a:t>of first technological collider run (end </a:t>
            </a:r>
            <a:r>
              <a:rPr lang="en-US" sz="3200" dirty="0" smtClean="0"/>
              <a:t>2022?)</a:t>
            </a:r>
            <a:endParaRPr lang="ru-RU" sz="3200" dirty="0"/>
          </a:p>
        </p:txBody>
      </p:sp>
      <p:sp>
        <p:nvSpPr>
          <p:cNvPr id="5" name="TextBox 4"/>
          <p:cNvSpPr txBox="1"/>
          <p:nvPr/>
        </p:nvSpPr>
        <p:spPr>
          <a:xfrm>
            <a:off x="323528" y="1484784"/>
            <a:ext cx="8891024" cy="4247317"/>
          </a:xfrm>
          <a:prstGeom prst="rect">
            <a:avLst/>
          </a:prstGeom>
          <a:noFill/>
        </p:spPr>
        <p:txBody>
          <a:bodyPr wrap="none" rtlCol="0">
            <a:spAutoFit/>
          </a:bodyPr>
          <a:lstStyle/>
          <a:p>
            <a:pPr>
              <a:lnSpc>
                <a:spcPct val="150000"/>
              </a:lnSpc>
            </a:pPr>
            <a:r>
              <a:rPr lang="en-US" dirty="0" smtClean="0"/>
              <a:t>-  </a:t>
            </a:r>
            <a:r>
              <a:rPr lang="en-US" sz="2000" dirty="0" smtClean="0"/>
              <a:t>Insulating volume and beam pipe vacuum tests</a:t>
            </a:r>
          </a:p>
          <a:p>
            <a:pPr marL="285750" indent="-285750">
              <a:lnSpc>
                <a:spcPct val="150000"/>
              </a:lnSpc>
              <a:buFontTx/>
              <a:buChar char="-"/>
            </a:pPr>
            <a:r>
              <a:rPr lang="en-US" sz="2000" dirty="0" smtClean="0"/>
              <a:t>Test of cryogenic system</a:t>
            </a:r>
          </a:p>
          <a:p>
            <a:pPr marL="285750" indent="-285750">
              <a:lnSpc>
                <a:spcPct val="150000"/>
              </a:lnSpc>
              <a:buFontTx/>
              <a:buChar char="-"/>
            </a:pPr>
            <a:r>
              <a:rPr lang="en-US" sz="2000" dirty="0" smtClean="0"/>
              <a:t>Start </a:t>
            </a:r>
            <a:r>
              <a:rPr lang="en-US" sz="2000" dirty="0"/>
              <a:t>of the collider control </a:t>
            </a:r>
            <a:r>
              <a:rPr lang="en-US" sz="2000" dirty="0" smtClean="0"/>
              <a:t>system</a:t>
            </a:r>
          </a:p>
          <a:p>
            <a:pPr marL="285750" indent="-285750">
              <a:lnSpc>
                <a:spcPct val="150000"/>
              </a:lnSpc>
              <a:buFontTx/>
              <a:buChar char="-"/>
            </a:pPr>
            <a:r>
              <a:rPr lang="en-US" sz="2000" dirty="0" smtClean="0"/>
              <a:t>Test of the main power supply and cycle control system on equivalent load</a:t>
            </a:r>
          </a:p>
          <a:p>
            <a:pPr marL="285750" indent="-285750">
              <a:lnSpc>
                <a:spcPct val="150000"/>
              </a:lnSpc>
              <a:buFontTx/>
              <a:buChar char="-"/>
            </a:pPr>
            <a:r>
              <a:rPr lang="en-US" sz="2000" dirty="0" smtClean="0"/>
              <a:t>Commissioning of thermometry system</a:t>
            </a:r>
          </a:p>
          <a:p>
            <a:pPr marL="285750" indent="-285750">
              <a:lnSpc>
                <a:spcPct val="150000"/>
              </a:lnSpc>
              <a:buFontTx/>
              <a:buChar char="-"/>
            </a:pPr>
            <a:r>
              <a:rPr lang="en-US" sz="2000" dirty="0" smtClean="0"/>
              <a:t>Cooling of the rings</a:t>
            </a:r>
          </a:p>
          <a:p>
            <a:pPr marL="285750" indent="-285750">
              <a:lnSpc>
                <a:spcPct val="150000"/>
              </a:lnSpc>
              <a:buFontTx/>
              <a:buChar char="-"/>
            </a:pPr>
            <a:r>
              <a:rPr lang="en-US" sz="2000" dirty="0" smtClean="0"/>
              <a:t>Commissioning of quench detection system</a:t>
            </a:r>
          </a:p>
          <a:p>
            <a:pPr marL="285750" indent="-285750">
              <a:lnSpc>
                <a:spcPct val="150000"/>
              </a:lnSpc>
              <a:buFontTx/>
              <a:buChar char="-"/>
            </a:pPr>
            <a:r>
              <a:rPr lang="en-US" sz="2000" dirty="0" smtClean="0"/>
              <a:t>Commissioning of energy evacuation system</a:t>
            </a:r>
          </a:p>
          <a:p>
            <a:pPr marL="285750" indent="-285750">
              <a:lnSpc>
                <a:spcPct val="150000"/>
              </a:lnSpc>
              <a:buFontTx/>
              <a:buChar char="-"/>
            </a:pPr>
            <a:r>
              <a:rPr lang="en-US" sz="2000" dirty="0" smtClean="0"/>
              <a:t>Test of the main power supply on superconducting load</a:t>
            </a:r>
            <a:endParaRPr lang="ru-RU" sz="2000" dirty="0"/>
          </a:p>
        </p:txBody>
      </p:sp>
    </p:spTree>
    <p:extLst>
      <p:ext uri="{BB962C8B-B14F-4D97-AF65-F5344CB8AC3E}">
        <p14:creationId xmlns:p14="http://schemas.microsoft.com/office/powerpoint/2010/main" val="3889506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87D1F350-3255-48DA-981B-A56A5FC5E570}" type="slidenum">
              <a:rPr lang="ru-RU" smtClean="0"/>
              <a:pPr>
                <a:defRPr/>
              </a:pPr>
              <a:t>16</a:t>
            </a:fld>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448" y="733648"/>
            <a:ext cx="7740352" cy="5805264"/>
          </a:xfrm>
          <a:prstGeom prst="rect">
            <a:avLst/>
          </a:prstGeom>
        </p:spPr>
      </p:pic>
      <p:sp>
        <p:nvSpPr>
          <p:cNvPr id="4" name="TextBox 3"/>
          <p:cNvSpPr txBox="1"/>
          <p:nvPr/>
        </p:nvSpPr>
        <p:spPr>
          <a:xfrm>
            <a:off x="1150395" y="210428"/>
            <a:ext cx="7332457" cy="523220"/>
          </a:xfrm>
          <a:prstGeom prst="rect">
            <a:avLst/>
          </a:prstGeom>
          <a:noFill/>
        </p:spPr>
        <p:txBody>
          <a:bodyPr wrap="none" rtlCol="0">
            <a:spAutoFit/>
          </a:bodyPr>
          <a:lstStyle/>
          <a:p>
            <a:r>
              <a:rPr lang="en-US" sz="2800" b="1" dirty="0" smtClean="0">
                <a:solidFill>
                  <a:srgbClr val="FF0000"/>
                </a:solidFill>
              </a:rPr>
              <a:t>HILAC </a:t>
            </a:r>
            <a:r>
              <a:rPr lang="en-US" sz="2800" b="1" dirty="0" err="1" smtClean="0">
                <a:solidFill>
                  <a:srgbClr val="FF0000"/>
                </a:solidFill>
              </a:rPr>
              <a:t>foreinjector</a:t>
            </a:r>
            <a:r>
              <a:rPr lang="en-US" sz="2800" b="1" dirty="0" smtClean="0">
                <a:solidFill>
                  <a:srgbClr val="FF0000"/>
                </a:solidFill>
              </a:rPr>
              <a:t> is prepared for KRION </a:t>
            </a:r>
            <a:endParaRPr lang="ru-RU" sz="2800" b="1" dirty="0">
              <a:solidFill>
                <a:srgbClr val="FF0000"/>
              </a:solidFill>
            </a:endParaRPr>
          </a:p>
        </p:txBody>
      </p:sp>
    </p:spTree>
    <p:extLst>
      <p:ext uri="{BB962C8B-B14F-4D97-AF65-F5344CB8AC3E}">
        <p14:creationId xmlns:p14="http://schemas.microsoft.com/office/powerpoint/2010/main" val="2835942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87D1F350-3255-48DA-981B-A56A5FC5E570}" type="slidenum">
              <a:rPr lang="ru-RU" smtClean="0"/>
              <a:pPr>
                <a:defRPr/>
              </a:pPr>
              <a:t>17</a:t>
            </a:fld>
            <a:endParaRPr lang="ru-RU"/>
          </a:p>
        </p:txBody>
      </p:sp>
      <p:sp>
        <p:nvSpPr>
          <p:cNvPr id="4" name="TextBox 3"/>
          <p:cNvSpPr txBox="1">
            <a:spLocks noChangeArrowheads="1"/>
          </p:cNvSpPr>
          <p:nvPr/>
        </p:nvSpPr>
        <p:spPr bwMode="auto">
          <a:xfrm>
            <a:off x="1410872" y="0"/>
            <a:ext cx="6217984" cy="830997"/>
          </a:xfrm>
          <a:prstGeom prst="rect">
            <a:avLst/>
          </a:prstGeom>
          <a:noFill/>
          <a:ln w="9525">
            <a:noFill/>
            <a:miter lim="800000"/>
            <a:headEnd/>
            <a:tailEnd/>
          </a:ln>
        </p:spPr>
        <p:txBody>
          <a:bodyPr wrap="none">
            <a:spAutoFit/>
          </a:bodyPr>
          <a:lstStyle/>
          <a:p>
            <a:r>
              <a:rPr lang="en-US" sz="4800" b="1" dirty="0">
                <a:solidFill>
                  <a:srgbClr val="FF0000"/>
                </a:solidFill>
                <a:latin typeface="Calibri" pitchFamily="34" charset="0"/>
              </a:rPr>
              <a:t>Thank you for attention</a:t>
            </a:r>
            <a:endParaRPr lang="ru-RU" sz="4800" b="1" dirty="0">
              <a:solidFill>
                <a:srgbClr val="FF0000"/>
              </a:solidFill>
              <a:latin typeface="Calibri" pitchFamily="34"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646181"/>
            <a:ext cx="8100392" cy="6075294"/>
          </a:xfrm>
          <a:prstGeom prst="rect">
            <a:avLst/>
          </a:prstGeom>
        </p:spPr>
      </p:pic>
    </p:spTree>
    <p:extLst>
      <p:ext uri="{BB962C8B-B14F-4D97-AF65-F5344CB8AC3E}">
        <p14:creationId xmlns:p14="http://schemas.microsoft.com/office/powerpoint/2010/main" val="2080281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87D1F350-3255-48DA-981B-A56A5FC5E570}" type="slidenum">
              <a:rPr lang="ru-RU" smtClean="0"/>
              <a:pPr>
                <a:defRPr/>
              </a:pPr>
              <a:t>2</a:t>
            </a:fld>
            <a:endParaRPr lang="ru-RU"/>
          </a:p>
        </p:txBody>
      </p:sp>
      <p:sp>
        <p:nvSpPr>
          <p:cNvPr id="5" name="Прямоугольник 1"/>
          <p:cNvSpPr>
            <a:spLocks noChangeArrowheads="1"/>
          </p:cNvSpPr>
          <p:nvPr/>
        </p:nvSpPr>
        <p:spPr bwMode="auto">
          <a:xfrm>
            <a:off x="0" y="0"/>
            <a:ext cx="1979712" cy="584775"/>
          </a:xfrm>
          <a:prstGeom prst="rect">
            <a:avLst/>
          </a:prstGeom>
          <a:solidFill>
            <a:srgbClr val="FFFF00"/>
          </a:solidFill>
          <a:ln w="9525">
            <a:noFill/>
            <a:miter lim="800000"/>
            <a:headEnd/>
            <a:tailEnd/>
          </a:ln>
        </p:spPr>
        <p:txBody>
          <a:bodyPr wrap="square">
            <a:spAutoFit/>
          </a:bodyPr>
          <a:lstStyle/>
          <a:p>
            <a:r>
              <a:rPr lang="en-US" altLang="ru-RU" sz="3200" b="1" dirty="0">
                <a:cs typeface="Arial" pitchFamily="34" charset="0"/>
              </a:rPr>
              <a:t>Contents</a:t>
            </a:r>
          </a:p>
        </p:txBody>
      </p:sp>
      <p:sp>
        <p:nvSpPr>
          <p:cNvPr id="6" name="TextBox 5"/>
          <p:cNvSpPr txBox="1"/>
          <p:nvPr/>
        </p:nvSpPr>
        <p:spPr>
          <a:xfrm>
            <a:off x="524327" y="1175899"/>
            <a:ext cx="2441117" cy="523220"/>
          </a:xfrm>
          <a:prstGeom prst="rect">
            <a:avLst/>
          </a:prstGeom>
          <a:noFill/>
        </p:spPr>
        <p:txBody>
          <a:bodyPr wrap="none" rtlCol="0">
            <a:spAutoFit/>
          </a:bodyPr>
          <a:lstStyle/>
          <a:p>
            <a:r>
              <a:rPr lang="en-US" sz="2800" dirty="0"/>
              <a:t>First NICA run</a:t>
            </a:r>
            <a:endParaRPr lang="ru-RU" sz="2800" dirty="0"/>
          </a:p>
        </p:txBody>
      </p:sp>
      <p:sp>
        <p:nvSpPr>
          <p:cNvPr id="3" name="TextBox 2"/>
          <p:cNvSpPr txBox="1"/>
          <p:nvPr/>
        </p:nvSpPr>
        <p:spPr>
          <a:xfrm>
            <a:off x="513548" y="2080431"/>
            <a:ext cx="3441968" cy="523220"/>
          </a:xfrm>
          <a:prstGeom prst="rect">
            <a:avLst/>
          </a:prstGeom>
          <a:noFill/>
        </p:spPr>
        <p:txBody>
          <a:bodyPr wrap="none" rtlCol="0">
            <a:spAutoFit/>
          </a:bodyPr>
          <a:lstStyle/>
          <a:p>
            <a:r>
              <a:rPr lang="en-US" sz="2800" dirty="0"/>
              <a:t>Status of the collider</a:t>
            </a:r>
            <a:endParaRPr lang="ru-RU" sz="2800" dirty="0"/>
          </a:p>
        </p:txBody>
      </p:sp>
      <p:sp>
        <p:nvSpPr>
          <p:cNvPr id="7" name="TextBox 6"/>
          <p:cNvSpPr txBox="1"/>
          <p:nvPr/>
        </p:nvSpPr>
        <p:spPr>
          <a:xfrm>
            <a:off x="561548" y="2933165"/>
            <a:ext cx="1183337" cy="523220"/>
          </a:xfrm>
          <a:prstGeom prst="rect">
            <a:avLst/>
          </a:prstGeom>
          <a:noFill/>
        </p:spPr>
        <p:txBody>
          <a:bodyPr wrap="none" rtlCol="0">
            <a:spAutoFit/>
          </a:bodyPr>
          <a:lstStyle/>
          <a:p>
            <a:r>
              <a:rPr lang="en-US" sz="2800" dirty="0"/>
              <a:t>Plans </a:t>
            </a:r>
            <a:endParaRPr lang="ru-RU" sz="2800" dirty="0"/>
          </a:p>
        </p:txBody>
      </p:sp>
    </p:spTree>
    <p:extLst>
      <p:ext uri="{BB962C8B-B14F-4D97-AF65-F5344CB8AC3E}">
        <p14:creationId xmlns:p14="http://schemas.microsoft.com/office/powerpoint/2010/main" val="1643306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6" name="Прямоугольник 1"/>
          <p:cNvSpPr>
            <a:spLocks noChangeArrowheads="1"/>
          </p:cNvSpPr>
          <p:nvPr/>
        </p:nvSpPr>
        <p:spPr bwMode="auto">
          <a:xfrm>
            <a:off x="0" y="0"/>
            <a:ext cx="8627683" cy="584775"/>
          </a:xfrm>
          <a:prstGeom prst="rect">
            <a:avLst/>
          </a:prstGeom>
          <a:solidFill>
            <a:srgbClr val="FFFF00"/>
          </a:solidFill>
          <a:ln w="9525">
            <a:noFill/>
            <a:miter lim="800000"/>
            <a:headEnd/>
            <a:tailEnd/>
          </a:ln>
        </p:spPr>
        <p:txBody>
          <a:bodyPr wrap="none">
            <a:spAutoFit/>
          </a:bodyPr>
          <a:lstStyle/>
          <a:p>
            <a:r>
              <a:rPr lang="en-US" altLang="ru-RU" sz="3200" b="1" dirty="0" smtClean="0">
                <a:cs typeface="Arial" pitchFamily="34" charset="0"/>
              </a:rPr>
              <a:t>Results of second </a:t>
            </a:r>
            <a:r>
              <a:rPr lang="en-US" altLang="ru-RU" sz="3200" b="1" dirty="0">
                <a:cs typeface="Arial" pitchFamily="34" charset="0"/>
              </a:rPr>
              <a:t>run of </a:t>
            </a:r>
            <a:r>
              <a:rPr lang="en-US" altLang="ru-RU" sz="3200" b="1" dirty="0" smtClean="0">
                <a:cs typeface="Arial" pitchFamily="34" charset="0"/>
              </a:rPr>
              <a:t>Booster </a:t>
            </a:r>
            <a:r>
              <a:rPr lang="en-US" altLang="ru-RU" sz="3200" b="1" dirty="0">
                <a:cs typeface="Arial" pitchFamily="34" charset="0"/>
              </a:rPr>
              <a:t>operation</a:t>
            </a:r>
          </a:p>
        </p:txBody>
      </p:sp>
      <p:sp>
        <p:nvSpPr>
          <p:cNvPr id="2" name="TextBox 1"/>
          <p:cNvSpPr txBox="1"/>
          <p:nvPr/>
        </p:nvSpPr>
        <p:spPr>
          <a:xfrm>
            <a:off x="179512" y="1052736"/>
            <a:ext cx="8539517" cy="3477875"/>
          </a:xfrm>
          <a:prstGeom prst="rect">
            <a:avLst/>
          </a:prstGeom>
          <a:noFill/>
        </p:spPr>
        <p:txBody>
          <a:bodyPr wrap="none" rtlCol="0">
            <a:spAutoFit/>
          </a:bodyPr>
          <a:lstStyle/>
          <a:p>
            <a:r>
              <a:rPr lang="en-US" sz="2000" dirty="0"/>
              <a:t>The Booster run was performed during the period from</a:t>
            </a:r>
            <a:r>
              <a:rPr lang="en-GB" sz="2000" dirty="0"/>
              <a:t> 6 </a:t>
            </a:r>
            <a:r>
              <a:rPr lang="en-US" sz="2000" dirty="0"/>
              <a:t>to</a:t>
            </a:r>
            <a:r>
              <a:rPr lang="en-GB" sz="2000" dirty="0"/>
              <a:t> 24 </a:t>
            </a:r>
            <a:r>
              <a:rPr lang="en-US" sz="2000" dirty="0"/>
              <a:t>September</a:t>
            </a:r>
          </a:p>
          <a:p>
            <a:r>
              <a:rPr lang="en-US" sz="2000" dirty="0"/>
              <a:t> </a:t>
            </a:r>
          </a:p>
          <a:p>
            <a:r>
              <a:rPr lang="en-US" sz="2000" dirty="0"/>
              <a:t>Total duration - about 450 h.</a:t>
            </a:r>
          </a:p>
          <a:p>
            <a:r>
              <a:rPr lang="en-US" sz="2000" dirty="0"/>
              <a:t> </a:t>
            </a:r>
          </a:p>
          <a:p>
            <a:r>
              <a:rPr lang="en-US" sz="2000" dirty="0"/>
              <a:t>Ions </a:t>
            </a:r>
            <a:r>
              <a:rPr lang="en-US" sz="2000" dirty="0" smtClean="0"/>
              <a:t>He</a:t>
            </a:r>
            <a:r>
              <a:rPr lang="en-US" sz="2000" baseline="30000" dirty="0" smtClean="0"/>
              <a:t>+</a:t>
            </a:r>
            <a:r>
              <a:rPr lang="en-US" sz="2000" dirty="0" smtClean="0"/>
              <a:t> </a:t>
            </a:r>
            <a:r>
              <a:rPr lang="en-US" sz="2000" dirty="0"/>
              <a:t>(plasma source) and Fe</a:t>
            </a:r>
            <a:r>
              <a:rPr lang="en-US" sz="2000" baseline="30000" dirty="0"/>
              <a:t>14+</a:t>
            </a:r>
            <a:r>
              <a:rPr lang="en-US" sz="2000" dirty="0"/>
              <a:t> (laser source)</a:t>
            </a:r>
          </a:p>
          <a:p>
            <a:endParaRPr lang="en-US" sz="2000" dirty="0"/>
          </a:p>
          <a:p>
            <a:r>
              <a:rPr lang="en-US" sz="2000" dirty="0"/>
              <a:t>Maximum energy - 578 MeV/u.</a:t>
            </a:r>
          </a:p>
          <a:p>
            <a:r>
              <a:rPr lang="en-US" sz="2000" dirty="0"/>
              <a:t> </a:t>
            </a:r>
            <a:endParaRPr lang="ru-RU" sz="2000" dirty="0"/>
          </a:p>
          <a:p>
            <a:pPr lvl="0"/>
            <a:endParaRPr lang="en-GB" sz="2000" dirty="0"/>
          </a:p>
          <a:p>
            <a:pPr lvl="0"/>
            <a:endParaRPr lang="en-GB" sz="2000" dirty="0"/>
          </a:p>
          <a:p>
            <a:pPr lvl="0"/>
            <a:endParaRPr lang="en-GB"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87D1F350-3255-48DA-981B-A56A5FC5E570}" type="slidenum">
              <a:rPr lang="ru-RU" smtClean="0"/>
              <a:pPr>
                <a:defRPr/>
              </a:pPr>
              <a:t>4</a:t>
            </a:fld>
            <a:endParaRPr lang="ru-RU"/>
          </a:p>
        </p:txBody>
      </p:sp>
      <p:sp>
        <p:nvSpPr>
          <p:cNvPr id="3" name="TextBox 2"/>
          <p:cNvSpPr txBox="1"/>
          <p:nvPr/>
        </p:nvSpPr>
        <p:spPr>
          <a:xfrm>
            <a:off x="755576" y="5356258"/>
            <a:ext cx="7250703" cy="923330"/>
          </a:xfrm>
          <a:prstGeom prst="rect">
            <a:avLst/>
          </a:prstGeom>
          <a:noFill/>
        </p:spPr>
        <p:txBody>
          <a:bodyPr wrap="none" rtlCol="0">
            <a:spAutoFit/>
          </a:bodyPr>
          <a:lstStyle/>
          <a:p>
            <a:r>
              <a:rPr lang="en-US" i="1" dirty="0"/>
              <a:t>Residual gas pressure inside the beam pipe was sufficiently reduced </a:t>
            </a:r>
          </a:p>
          <a:p>
            <a:r>
              <a:rPr lang="en-US" i="1" dirty="0"/>
              <a:t>down to the value required for heavy ion acceleration</a:t>
            </a:r>
            <a:endParaRPr lang="ru-RU" i="1" dirty="0"/>
          </a:p>
          <a:p>
            <a:endParaRPr lang="ru-RU" dirty="0"/>
          </a:p>
        </p:txBody>
      </p:sp>
      <p:pic>
        <p:nvPicPr>
          <p:cNvPr id="4" name="Рисунок 3"/>
          <p:cNvPicPr/>
          <p:nvPr/>
        </p:nvPicPr>
        <p:blipFill>
          <a:blip r:embed="rId2"/>
          <a:stretch>
            <a:fillRect/>
          </a:stretch>
        </p:blipFill>
        <p:spPr>
          <a:xfrm>
            <a:off x="4627919" y="2319933"/>
            <a:ext cx="4397850" cy="2565909"/>
          </a:xfrm>
          <a:prstGeom prst="rect">
            <a:avLst/>
          </a:prstGeom>
        </p:spPr>
      </p:pic>
      <p:pic>
        <p:nvPicPr>
          <p:cNvPr id="5" name="Рисунок 4"/>
          <p:cNvPicPr/>
          <p:nvPr/>
        </p:nvPicPr>
        <p:blipFill>
          <a:blip r:embed="rId3" cstate="print">
            <a:extLst>
              <a:ext uri="{28A0092B-C50C-407E-A947-70E740481C1C}">
                <a14:useLocalDpi xmlns:a14="http://schemas.microsoft.com/office/drawing/2010/main" val="0"/>
              </a:ext>
            </a:extLst>
          </a:blip>
          <a:srcRect l="4324" t="2400" r="3539" b="20601"/>
          <a:stretch>
            <a:fillRect/>
          </a:stretch>
        </p:blipFill>
        <p:spPr bwMode="auto">
          <a:xfrm>
            <a:off x="0" y="2339986"/>
            <a:ext cx="4602379" cy="2502793"/>
          </a:xfrm>
          <a:prstGeom prst="rect">
            <a:avLst/>
          </a:prstGeom>
          <a:noFill/>
          <a:ln>
            <a:noFill/>
          </a:ln>
        </p:spPr>
      </p:pic>
      <p:sp>
        <p:nvSpPr>
          <p:cNvPr id="6" name="TextBox 5"/>
          <p:cNvSpPr txBox="1"/>
          <p:nvPr/>
        </p:nvSpPr>
        <p:spPr>
          <a:xfrm>
            <a:off x="395536" y="1772816"/>
            <a:ext cx="2890535" cy="369332"/>
          </a:xfrm>
          <a:prstGeom prst="rect">
            <a:avLst/>
          </a:prstGeom>
          <a:noFill/>
        </p:spPr>
        <p:txBody>
          <a:bodyPr wrap="none" rtlCol="0">
            <a:spAutoFit/>
          </a:bodyPr>
          <a:lstStyle/>
          <a:p>
            <a:r>
              <a:rPr lang="en-US" dirty="0"/>
              <a:t>First run (December 2020)</a:t>
            </a:r>
            <a:endParaRPr lang="ru-RU" dirty="0"/>
          </a:p>
        </p:txBody>
      </p:sp>
      <p:sp>
        <p:nvSpPr>
          <p:cNvPr id="7" name="TextBox 6"/>
          <p:cNvSpPr txBox="1"/>
          <p:nvPr/>
        </p:nvSpPr>
        <p:spPr>
          <a:xfrm>
            <a:off x="5115744" y="1807980"/>
            <a:ext cx="3288080" cy="369332"/>
          </a:xfrm>
          <a:prstGeom prst="rect">
            <a:avLst/>
          </a:prstGeom>
          <a:noFill/>
        </p:spPr>
        <p:txBody>
          <a:bodyPr wrap="none" rtlCol="0">
            <a:spAutoFit/>
          </a:bodyPr>
          <a:lstStyle/>
          <a:p>
            <a:r>
              <a:rPr lang="en-US" dirty="0"/>
              <a:t>Second run (September 2021)</a:t>
            </a:r>
            <a:endParaRPr lang="ru-RU" dirty="0"/>
          </a:p>
        </p:txBody>
      </p:sp>
      <p:sp>
        <p:nvSpPr>
          <p:cNvPr id="8" name="Прямоугольник 1"/>
          <p:cNvSpPr>
            <a:spLocks noChangeArrowheads="1"/>
          </p:cNvSpPr>
          <p:nvPr/>
        </p:nvSpPr>
        <p:spPr bwMode="auto">
          <a:xfrm>
            <a:off x="0" y="0"/>
            <a:ext cx="7832593" cy="584775"/>
          </a:xfrm>
          <a:prstGeom prst="rect">
            <a:avLst/>
          </a:prstGeom>
          <a:solidFill>
            <a:srgbClr val="FFFF00"/>
          </a:solidFill>
          <a:ln w="9525">
            <a:noFill/>
            <a:miter lim="800000"/>
            <a:headEnd/>
            <a:tailEnd/>
          </a:ln>
        </p:spPr>
        <p:txBody>
          <a:bodyPr wrap="none">
            <a:spAutoFit/>
          </a:bodyPr>
          <a:lstStyle/>
          <a:p>
            <a:r>
              <a:rPr lang="en-US" altLang="ru-RU" sz="3200" b="1" dirty="0">
                <a:cs typeface="Arial" pitchFamily="34" charset="0"/>
              </a:rPr>
              <a:t>Improvement of the vacuum conditions</a:t>
            </a:r>
          </a:p>
        </p:txBody>
      </p:sp>
    </p:spTree>
    <p:extLst>
      <p:ext uri="{BB962C8B-B14F-4D97-AF65-F5344CB8AC3E}">
        <p14:creationId xmlns:p14="http://schemas.microsoft.com/office/powerpoint/2010/main" val="1742524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87D1F350-3255-48DA-981B-A56A5FC5E570}" type="slidenum">
              <a:rPr lang="ru-RU" smtClean="0"/>
              <a:pPr>
                <a:defRPr/>
              </a:pPr>
              <a:t>5</a:t>
            </a:fld>
            <a:endParaRPr lang="ru-RU"/>
          </a:p>
        </p:txBody>
      </p:sp>
      <p:sp>
        <p:nvSpPr>
          <p:cNvPr id="3" name="Прямоугольник 1"/>
          <p:cNvSpPr>
            <a:spLocks noChangeArrowheads="1"/>
          </p:cNvSpPr>
          <p:nvPr/>
        </p:nvSpPr>
        <p:spPr bwMode="auto">
          <a:xfrm>
            <a:off x="0" y="0"/>
            <a:ext cx="4932761" cy="584775"/>
          </a:xfrm>
          <a:prstGeom prst="rect">
            <a:avLst/>
          </a:prstGeom>
          <a:solidFill>
            <a:srgbClr val="FFFF00"/>
          </a:solidFill>
          <a:ln w="9525">
            <a:noFill/>
            <a:miter lim="800000"/>
            <a:headEnd/>
            <a:tailEnd/>
          </a:ln>
        </p:spPr>
        <p:txBody>
          <a:bodyPr wrap="none">
            <a:spAutoFit/>
          </a:bodyPr>
          <a:lstStyle/>
          <a:p>
            <a:r>
              <a:rPr lang="en-US" altLang="ru-RU" sz="3200" b="1" dirty="0">
                <a:cs typeface="Arial" pitchFamily="34" charset="0"/>
              </a:rPr>
              <a:t>Tuning of the RF system</a:t>
            </a:r>
          </a:p>
        </p:txBody>
      </p:sp>
      <p:pic>
        <p:nvPicPr>
          <p:cNvPr id="18" name="Рисунок 17"/>
          <p:cNvPicPr/>
          <p:nvPr/>
        </p:nvPicPr>
        <p:blipFill>
          <a:blip r:embed="rId2"/>
          <a:stretch>
            <a:fillRect/>
          </a:stretch>
        </p:blipFill>
        <p:spPr>
          <a:xfrm>
            <a:off x="507542" y="764704"/>
            <a:ext cx="8179258" cy="4680520"/>
          </a:xfrm>
          <a:prstGeom prst="rect">
            <a:avLst/>
          </a:prstGeom>
        </p:spPr>
      </p:pic>
      <p:sp>
        <p:nvSpPr>
          <p:cNvPr id="4" name="TextBox 3"/>
          <p:cNvSpPr txBox="1"/>
          <p:nvPr/>
        </p:nvSpPr>
        <p:spPr>
          <a:xfrm>
            <a:off x="611560" y="5521146"/>
            <a:ext cx="7366119" cy="1200329"/>
          </a:xfrm>
          <a:prstGeom prst="rect">
            <a:avLst/>
          </a:prstGeom>
          <a:noFill/>
        </p:spPr>
        <p:txBody>
          <a:bodyPr wrap="none" rtlCol="0">
            <a:spAutoFit/>
          </a:bodyPr>
          <a:lstStyle/>
          <a:p>
            <a:pPr lvl="0"/>
            <a:r>
              <a:rPr lang="en-US" dirty="0"/>
              <a:t>Adiabatic capture of the beam into acceleration was fulfilled</a:t>
            </a:r>
            <a:r>
              <a:rPr lang="en-US" b="1" dirty="0">
                <a:solidFill>
                  <a:srgbClr val="006600"/>
                </a:solidFill>
              </a:rPr>
              <a:t> </a:t>
            </a:r>
          </a:p>
          <a:p>
            <a:pPr lvl="0"/>
            <a:r>
              <a:rPr lang="en-US" dirty="0"/>
              <a:t>at 5-th harmonics of the acceleration field, </a:t>
            </a:r>
            <a:endParaRPr lang="ru-RU" dirty="0"/>
          </a:p>
          <a:p>
            <a:pPr lvl="0"/>
            <a:r>
              <a:rPr lang="en-US" dirty="0"/>
              <a:t>The beam was recaptured into 1-st harmonics at 65 MeV/n energy, </a:t>
            </a:r>
            <a:endParaRPr lang="ru-RU" dirty="0"/>
          </a:p>
          <a:p>
            <a:pPr lvl="0"/>
            <a:r>
              <a:rPr lang="en-US" dirty="0"/>
              <a:t>The iron ion beam was accelerated up to design energy of 578 MeV/u</a:t>
            </a:r>
            <a:endParaRPr lang="ru-RU" dirty="0"/>
          </a:p>
        </p:txBody>
      </p:sp>
    </p:spTree>
    <p:extLst>
      <p:ext uri="{BB962C8B-B14F-4D97-AF65-F5344CB8AC3E}">
        <p14:creationId xmlns:p14="http://schemas.microsoft.com/office/powerpoint/2010/main" val="3612263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87D1F350-3255-48DA-981B-A56A5FC5E570}" type="slidenum">
              <a:rPr lang="ru-RU" smtClean="0"/>
              <a:pPr>
                <a:defRPr/>
              </a:pPr>
              <a:t>6</a:t>
            </a:fld>
            <a:endParaRPr lang="ru-RU"/>
          </a:p>
        </p:txBody>
      </p:sp>
      <p:sp>
        <p:nvSpPr>
          <p:cNvPr id="3" name="Прямоугольник 2"/>
          <p:cNvSpPr/>
          <p:nvPr/>
        </p:nvSpPr>
        <p:spPr>
          <a:xfrm>
            <a:off x="189856" y="722494"/>
            <a:ext cx="8496944" cy="1477328"/>
          </a:xfrm>
          <a:prstGeom prst="rect">
            <a:avLst/>
          </a:prstGeom>
        </p:spPr>
        <p:txBody>
          <a:bodyPr wrap="square">
            <a:spAutoFit/>
          </a:bodyPr>
          <a:lstStyle/>
          <a:p>
            <a:pPr lvl="0"/>
            <a:r>
              <a:rPr lang="en-US" dirty="0"/>
              <a:t>The orbit bump system was tuned at the beam extraction, </a:t>
            </a:r>
            <a:endParaRPr lang="ru-RU" dirty="0"/>
          </a:p>
          <a:p>
            <a:pPr lvl="0"/>
            <a:r>
              <a:rPr lang="en-US" dirty="0"/>
              <a:t>The systems for the beam extraction from the Booster and transport line to the </a:t>
            </a:r>
            <a:r>
              <a:rPr lang="en-US" dirty="0" err="1"/>
              <a:t>Nuclotron</a:t>
            </a:r>
            <a:r>
              <a:rPr lang="en-US" dirty="0"/>
              <a:t> were put into operation and tuned, </a:t>
            </a:r>
            <a:endParaRPr lang="ru-RU" dirty="0"/>
          </a:p>
          <a:p>
            <a:pPr lvl="0"/>
            <a:r>
              <a:rPr lang="en-US" dirty="0"/>
              <a:t>Helium beam and then the iron </a:t>
            </a:r>
            <a:r>
              <a:rPr lang="en-US" baseline="30000" dirty="0"/>
              <a:t>56</a:t>
            </a:r>
            <a:r>
              <a:rPr lang="en-US" dirty="0"/>
              <a:t>Fe</a:t>
            </a:r>
            <a:r>
              <a:rPr lang="en-US" baseline="30000" dirty="0"/>
              <a:t>14+ </a:t>
            </a:r>
            <a:r>
              <a:rPr lang="en-US" dirty="0"/>
              <a:t>beam were transported through the beam transfer line.</a:t>
            </a:r>
            <a:endParaRPr lang="ru-RU" dirty="0">
              <a:highlight>
                <a:srgbClr val="00FF00"/>
              </a:highlight>
            </a:endParaRPr>
          </a:p>
        </p:txBody>
      </p:sp>
      <p:sp>
        <p:nvSpPr>
          <p:cNvPr id="4" name="Прямоугольник 1"/>
          <p:cNvSpPr>
            <a:spLocks noChangeArrowheads="1"/>
          </p:cNvSpPr>
          <p:nvPr/>
        </p:nvSpPr>
        <p:spPr bwMode="auto">
          <a:xfrm>
            <a:off x="0" y="0"/>
            <a:ext cx="8451353" cy="584775"/>
          </a:xfrm>
          <a:prstGeom prst="rect">
            <a:avLst/>
          </a:prstGeom>
          <a:solidFill>
            <a:srgbClr val="FFFF00"/>
          </a:solidFill>
          <a:ln w="9525">
            <a:noFill/>
            <a:miter lim="800000"/>
            <a:headEnd/>
            <a:tailEnd/>
          </a:ln>
        </p:spPr>
        <p:txBody>
          <a:bodyPr wrap="none">
            <a:spAutoFit/>
          </a:bodyPr>
          <a:lstStyle/>
          <a:p>
            <a:r>
              <a:rPr lang="en-US" altLang="ru-RU" sz="3200" b="1" dirty="0">
                <a:cs typeface="Arial" pitchFamily="34" charset="0"/>
              </a:rPr>
              <a:t>Beam transport from Booster to </a:t>
            </a:r>
            <a:r>
              <a:rPr lang="en-US" altLang="ru-RU" sz="3200" b="1" dirty="0" err="1">
                <a:cs typeface="Arial" pitchFamily="34" charset="0"/>
              </a:rPr>
              <a:t>Nuclotron</a:t>
            </a:r>
            <a:endParaRPr lang="en-US" altLang="ru-RU" sz="3200" b="1" dirty="0">
              <a:cs typeface="Arial" pitchFamily="34" charset="0"/>
            </a:endParaRPr>
          </a:p>
        </p:txBody>
      </p:sp>
      <p:pic>
        <p:nvPicPr>
          <p:cNvPr id="6" name="Рисунок 5"/>
          <p:cNvPicPr>
            <a:picLocks noChangeAspect="1"/>
          </p:cNvPicPr>
          <p:nvPr/>
        </p:nvPicPr>
        <p:blipFill rotWithShape="1">
          <a:blip r:embed="rId2"/>
          <a:srcRect l="55250" t="31539" r="13093" b="27392"/>
          <a:stretch/>
        </p:blipFill>
        <p:spPr>
          <a:xfrm>
            <a:off x="2223581" y="2390783"/>
            <a:ext cx="4824536" cy="3364079"/>
          </a:xfrm>
          <a:prstGeom prst="rect">
            <a:avLst/>
          </a:prstGeom>
        </p:spPr>
      </p:pic>
      <p:sp>
        <p:nvSpPr>
          <p:cNvPr id="7" name="TextBox 6"/>
          <p:cNvSpPr txBox="1"/>
          <p:nvPr/>
        </p:nvSpPr>
        <p:spPr>
          <a:xfrm>
            <a:off x="1651699" y="5892581"/>
            <a:ext cx="5968301" cy="646331"/>
          </a:xfrm>
          <a:prstGeom prst="rect">
            <a:avLst/>
          </a:prstGeom>
          <a:noFill/>
        </p:spPr>
        <p:txBody>
          <a:bodyPr wrap="none" rtlCol="0">
            <a:spAutoFit/>
          </a:bodyPr>
          <a:lstStyle/>
          <a:p>
            <a:pPr algn="ctr"/>
            <a:r>
              <a:rPr lang="en-US" dirty="0"/>
              <a:t>Beam of Fe ions on the phosphor screen </a:t>
            </a:r>
          </a:p>
          <a:p>
            <a:r>
              <a:rPr lang="en-US" dirty="0"/>
              <a:t>at the end section of the Booster-</a:t>
            </a:r>
            <a:r>
              <a:rPr lang="en-US" dirty="0" err="1"/>
              <a:t>Nuclotron</a:t>
            </a:r>
            <a:r>
              <a:rPr lang="en-US" dirty="0"/>
              <a:t> transport line</a:t>
            </a:r>
            <a:endParaRPr lang="ru-RU" dirty="0"/>
          </a:p>
        </p:txBody>
      </p:sp>
    </p:spTree>
    <p:extLst>
      <p:ext uri="{BB962C8B-B14F-4D97-AF65-F5344CB8AC3E}">
        <p14:creationId xmlns:p14="http://schemas.microsoft.com/office/powerpoint/2010/main" val="3834189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87D1F350-3255-48DA-981B-A56A5FC5E570}" type="slidenum">
              <a:rPr lang="ru-RU" smtClean="0"/>
              <a:pPr>
                <a:defRPr/>
              </a:pPr>
              <a:t>7</a:t>
            </a:fld>
            <a:endParaRPr lang="ru-RU"/>
          </a:p>
        </p:txBody>
      </p:sp>
      <p:sp>
        <p:nvSpPr>
          <p:cNvPr id="3" name="Прямоугольник 1"/>
          <p:cNvSpPr>
            <a:spLocks noChangeArrowheads="1"/>
          </p:cNvSpPr>
          <p:nvPr/>
        </p:nvSpPr>
        <p:spPr bwMode="auto">
          <a:xfrm>
            <a:off x="-1" y="0"/>
            <a:ext cx="2987825" cy="584775"/>
          </a:xfrm>
          <a:prstGeom prst="rect">
            <a:avLst/>
          </a:prstGeom>
          <a:solidFill>
            <a:srgbClr val="FFFF00"/>
          </a:solidFill>
          <a:ln w="9525">
            <a:noFill/>
            <a:miter lim="800000"/>
            <a:headEnd/>
            <a:tailEnd/>
          </a:ln>
        </p:spPr>
        <p:txBody>
          <a:bodyPr wrap="square">
            <a:spAutoFit/>
          </a:bodyPr>
          <a:lstStyle/>
          <a:p>
            <a:r>
              <a:rPr lang="en-US" sz="3200" b="1" dirty="0"/>
              <a:t>First NICA run</a:t>
            </a:r>
            <a:endParaRPr lang="ru-RU" sz="3200" b="1" dirty="0"/>
          </a:p>
        </p:txBody>
      </p:sp>
      <p:sp>
        <p:nvSpPr>
          <p:cNvPr id="4" name="TextBox 3"/>
          <p:cNvSpPr txBox="1"/>
          <p:nvPr/>
        </p:nvSpPr>
        <p:spPr>
          <a:xfrm>
            <a:off x="251520" y="1052736"/>
            <a:ext cx="7471917" cy="400110"/>
          </a:xfrm>
          <a:prstGeom prst="rect">
            <a:avLst/>
          </a:prstGeom>
          <a:noFill/>
        </p:spPr>
        <p:txBody>
          <a:bodyPr wrap="none" rtlCol="0">
            <a:spAutoFit/>
          </a:bodyPr>
          <a:lstStyle/>
          <a:p>
            <a:r>
              <a:rPr lang="en-US" sz="2000" dirty="0" smtClean="0"/>
              <a:t>Duration</a:t>
            </a:r>
            <a:r>
              <a:rPr lang="en-US" sz="2000" dirty="0"/>
              <a:t>: </a:t>
            </a:r>
            <a:r>
              <a:rPr lang="ru-RU" sz="2000" dirty="0"/>
              <a:t>2.01.2022 – </a:t>
            </a:r>
            <a:r>
              <a:rPr lang="en-US" sz="2000" dirty="0" smtClean="0"/>
              <a:t>01</a:t>
            </a:r>
            <a:r>
              <a:rPr lang="ru-RU" sz="2000" dirty="0" smtClean="0"/>
              <a:t>.0</a:t>
            </a:r>
            <a:r>
              <a:rPr lang="en-US" sz="2000" dirty="0" smtClean="0"/>
              <a:t>4</a:t>
            </a:r>
            <a:r>
              <a:rPr lang="ru-RU" sz="2000" dirty="0" smtClean="0"/>
              <a:t>.202</a:t>
            </a:r>
            <a:r>
              <a:rPr lang="en-US" sz="2000" dirty="0" smtClean="0"/>
              <a:t>2 (three months for preparation)</a:t>
            </a:r>
            <a:endParaRPr lang="ru-RU" sz="2000" dirty="0"/>
          </a:p>
        </p:txBody>
      </p:sp>
      <p:sp>
        <p:nvSpPr>
          <p:cNvPr id="5" name="TextBox 4"/>
          <p:cNvSpPr txBox="1"/>
          <p:nvPr/>
        </p:nvSpPr>
        <p:spPr>
          <a:xfrm>
            <a:off x="254580" y="2969027"/>
            <a:ext cx="6991337" cy="3477875"/>
          </a:xfrm>
          <a:prstGeom prst="rect">
            <a:avLst/>
          </a:prstGeom>
          <a:noFill/>
        </p:spPr>
        <p:txBody>
          <a:bodyPr wrap="none" rtlCol="0">
            <a:spAutoFit/>
          </a:bodyPr>
          <a:lstStyle/>
          <a:p>
            <a:r>
              <a:rPr lang="en-US" sz="2000" dirty="0"/>
              <a:t>6.01 – Beginning of the </a:t>
            </a:r>
            <a:r>
              <a:rPr lang="en-US" sz="2000" dirty="0" err="1"/>
              <a:t>Nuclotron</a:t>
            </a:r>
            <a:r>
              <a:rPr lang="en-US" sz="2000" dirty="0"/>
              <a:t> cooling</a:t>
            </a:r>
          </a:p>
          <a:p>
            <a:endParaRPr lang="en-US" sz="2000" dirty="0"/>
          </a:p>
          <a:p>
            <a:r>
              <a:rPr lang="en-US" sz="2000" dirty="0"/>
              <a:t>12.01 - Beginning of the Booster </a:t>
            </a:r>
            <a:r>
              <a:rPr lang="en-US" sz="2000" dirty="0" smtClean="0"/>
              <a:t>cooling</a:t>
            </a:r>
          </a:p>
          <a:p>
            <a:endParaRPr lang="en-US" sz="2000" dirty="0"/>
          </a:p>
          <a:p>
            <a:r>
              <a:rPr lang="en-US" sz="2000" dirty="0" smtClean="0"/>
              <a:t>22.01 – Tuning of quench protection and power supply</a:t>
            </a:r>
          </a:p>
          <a:p>
            <a:endParaRPr lang="en-US" sz="2000" dirty="0"/>
          </a:p>
          <a:p>
            <a:r>
              <a:rPr lang="en-US" sz="2000" dirty="0" smtClean="0"/>
              <a:t>28.01 – Start of operation with beam </a:t>
            </a:r>
          </a:p>
          <a:p>
            <a:endParaRPr lang="en-US" sz="2000" dirty="0"/>
          </a:p>
          <a:p>
            <a:r>
              <a:rPr lang="en-US" sz="2000" dirty="0" smtClean="0"/>
              <a:t>10.02 – Tuning of slow extraction and beam transport in 205</a:t>
            </a:r>
          </a:p>
          <a:p>
            <a:endParaRPr lang="en-US" sz="2000" dirty="0"/>
          </a:p>
          <a:p>
            <a:r>
              <a:rPr lang="en-US" sz="2000" dirty="0" smtClean="0"/>
              <a:t>5.03 – 29.03 – Beam transport to BM@N area</a:t>
            </a:r>
            <a:endParaRPr lang="ru-RU" sz="2000" dirty="0"/>
          </a:p>
        </p:txBody>
      </p:sp>
      <p:sp>
        <p:nvSpPr>
          <p:cNvPr id="7" name="TextBox 6"/>
          <p:cNvSpPr txBox="1"/>
          <p:nvPr/>
        </p:nvSpPr>
        <p:spPr>
          <a:xfrm>
            <a:off x="251520" y="1920807"/>
            <a:ext cx="6532558" cy="707886"/>
          </a:xfrm>
          <a:prstGeom prst="rect">
            <a:avLst/>
          </a:prstGeom>
          <a:noFill/>
        </p:spPr>
        <p:txBody>
          <a:bodyPr wrap="none" rtlCol="0">
            <a:spAutoFit/>
          </a:bodyPr>
          <a:lstStyle/>
          <a:p>
            <a:r>
              <a:rPr lang="en-US" sz="2000" dirty="0"/>
              <a:t>Carbon ions from laser source, </a:t>
            </a:r>
          </a:p>
          <a:p>
            <a:r>
              <a:rPr lang="en-US" sz="2000" dirty="0"/>
              <a:t>moderated energy at </a:t>
            </a:r>
            <a:r>
              <a:rPr lang="en-US" sz="2000" dirty="0" smtClean="0"/>
              <a:t>Booster and </a:t>
            </a:r>
            <a:r>
              <a:rPr lang="en-US" sz="2000" dirty="0" smtClean="0"/>
              <a:t>3 </a:t>
            </a:r>
            <a:r>
              <a:rPr lang="en-US" sz="2000" dirty="0" err="1" smtClean="0"/>
              <a:t>GeV</a:t>
            </a:r>
            <a:r>
              <a:rPr lang="en-US" sz="2000" dirty="0" smtClean="0"/>
              <a:t>/u at </a:t>
            </a:r>
            <a:r>
              <a:rPr lang="en-US" sz="2000" dirty="0" err="1"/>
              <a:t>Nuclotron</a:t>
            </a:r>
            <a:r>
              <a:rPr lang="en-US" sz="2000" dirty="0"/>
              <a:t>.</a:t>
            </a:r>
            <a:endParaRPr lang="ru-RU" sz="2000" dirty="0"/>
          </a:p>
        </p:txBody>
      </p:sp>
    </p:spTree>
    <p:extLst>
      <p:ext uri="{BB962C8B-B14F-4D97-AF65-F5344CB8AC3E}">
        <p14:creationId xmlns:p14="http://schemas.microsoft.com/office/powerpoint/2010/main" val="184405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87D1F350-3255-48DA-981B-A56A5FC5E570}" type="slidenum">
              <a:rPr lang="ru-RU" smtClean="0"/>
              <a:pPr>
                <a:defRPr/>
              </a:pPr>
              <a:t>8</a:t>
            </a:fld>
            <a:endParaRPr lang="ru-RU"/>
          </a:p>
        </p:txBody>
      </p:sp>
      <p:sp>
        <p:nvSpPr>
          <p:cNvPr id="3" name="Прямоугольник 1"/>
          <p:cNvSpPr>
            <a:spLocks noChangeArrowheads="1"/>
          </p:cNvSpPr>
          <p:nvPr/>
        </p:nvSpPr>
        <p:spPr bwMode="auto">
          <a:xfrm>
            <a:off x="-1" y="0"/>
            <a:ext cx="5868145" cy="584775"/>
          </a:xfrm>
          <a:prstGeom prst="rect">
            <a:avLst/>
          </a:prstGeom>
          <a:solidFill>
            <a:srgbClr val="FFFF00"/>
          </a:solidFill>
          <a:ln w="9525">
            <a:noFill/>
            <a:miter lim="800000"/>
            <a:headEnd/>
            <a:tailEnd/>
          </a:ln>
        </p:spPr>
        <p:txBody>
          <a:bodyPr wrap="square">
            <a:spAutoFit/>
          </a:bodyPr>
          <a:lstStyle/>
          <a:p>
            <a:r>
              <a:rPr lang="en-US" sz="3200" b="1" dirty="0" smtClean="0"/>
              <a:t>Results of the First </a:t>
            </a:r>
            <a:r>
              <a:rPr lang="en-US" sz="3200" b="1" dirty="0"/>
              <a:t>NICA run</a:t>
            </a:r>
            <a:endParaRPr lang="ru-RU" sz="3200" b="1" dirty="0"/>
          </a:p>
        </p:txBody>
      </p:sp>
      <p:sp>
        <p:nvSpPr>
          <p:cNvPr id="4" name="TextBox 3"/>
          <p:cNvSpPr txBox="1"/>
          <p:nvPr/>
        </p:nvSpPr>
        <p:spPr>
          <a:xfrm>
            <a:off x="277387" y="899355"/>
            <a:ext cx="3672800" cy="400110"/>
          </a:xfrm>
          <a:prstGeom prst="rect">
            <a:avLst/>
          </a:prstGeom>
          <a:noFill/>
        </p:spPr>
        <p:txBody>
          <a:bodyPr wrap="none" rtlCol="0">
            <a:spAutoFit/>
          </a:bodyPr>
          <a:lstStyle/>
          <a:p>
            <a:r>
              <a:rPr lang="en-US" sz="2000" dirty="0" smtClean="0"/>
              <a:t>2150 h of the facility operation </a:t>
            </a:r>
            <a:endParaRPr lang="ru-RU" sz="2000" dirty="0"/>
          </a:p>
        </p:txBody>
      </p:sp>
      <p:sp>
        <p:nvSpPr>
          <p:cNvPr id="5" name="TextBox 4"/>
          <p:cNvSpPr txBox="1"/>
          <p:nvPr/>
        </p:nvSpPr>
        <p:spPr>
          <a:xfrm>
            <a:off x="272449" y="3068960"/>
            <a:ext cx="3677738" cy="707886"/>
          </a:xfrm>
          <a:prstGeom prst="rect">
            <a:avLst/>
          </a:prstGeom>
          <a:noFill/>
        </p:spPr>
        <p:txBody>
          <a:bodyPr wrap="none" rtlCol="0">
            <a:spAutoFit/>
          </a:bodyPr>
          <a:lstStyle/>
          <a:p>
            <a:r>
              <a:rPr lang="en-US" sz="2000" dirty="0" smtClean="0"/>
              <a:t>Transport Booster – </a:t>
            </a:r>
            <a:r>
              <a:rPr lang="en-US" sz="2000" dirty="0" err="1" smtClean="0"/>
              <a:t>Nuclotron</a:t>
            </a:r>
            <a:r>
              <a:rPr lang="en-US" sz="2000" dirty="0" smtClean="0"/>
              <a:t>:</a:t>
            </a:r>
          </a:p>
          <a:p>
            <a:r>
              <a:rPr lang="en-US" sz="2000" dirty="0" smtClean="0"/>
              <a:t>- Stripping C</a:t>
            </a:r>
            <a:r>
              <a:rPr lang="en-US" sz="2000" baseline="30000" dirty="0" smtClean="0"/>
              <a:t>4+</a:t>
            </a:r>
            <a:r>
              <a:rPr lang="en-US" sz="2000" dirty="0" smtClean="0"/>
              <a:t> - C</a:t>
            </a:r>
            <a:r>
              <a:rPr lang="en-US" sz="2000" baseline="30000" dirty="0" smtClean="0"/>
              <a:t>6+</a:t>
            </a:r>
            <a:endParaRPr lang="ru-RU" sz="2000" baseline="30000" dirty="0"/>
          </a:p>
        </p:txBody>
      </p:sp>
      <p:sp>
        <p:nvSpPr>
          <p:cNvPr id="7" name="TextBox 6"/>
          <p:cNvSpPr txBox="1"/>
          <p:nvPr/>
        </p:nvSpPr>
        <p:spPr>
          <a:xfrm>
            <a:off x="250483" y="1556792"/>
            <a:ext cx="5508239" cy="1323439"/>
          </a:xfrm>
          <a:prstGeom prst="rect">
            <a:avLst/>
          </a:prstGeom>
          <a:noFill/>
        </p:spPr>
        <p:txBody>
          <a:bodyPr wrap="none" rtlCol="0">
            <a:spAutoFit/>
          </a:bodyPr>
          <a:lstStyle/>
          <a:p>
            <a:r>
              <a:rPr lang="en-US" sz="2000" dirty="0" smtClean="0"/>
              <a:t>Tuning of the Booster cycle:</a:t>
            </a:r>
          </a:p>
          <a:p>
            <a:r>
              <a:rPr lang="en-US" sz="2000" dirty="0" smtClean="0"/>
              <a:t>-   adiabatic capture at injection (5 harmonics), </a:t>
            </a:r>
          </a:p>
          <a:p>
            <a:pPr marL="342900" indent="-342900">
              <a:buFontTx/>
              <a:buChar char="-"/>
            </a:pPr>
            <a:r>
              <a:rPr lang="en-US" sz="2000" dirty="0" smtClean="0"/>
              <a:t>recapture at 65 MeV/u (1</a:t>
            </a:r>
            <a:r>
              <a:rPr lang="en-US" sz="2000" dirty="0"/>
              <a:t> </a:t>
            </a:r>
            <a:r>
              <a:rPr lang="en-US" sz="2000" dirty="0" smtClean="0"/>
              <a:t>harmonics),</a:t>
            </a:r>
          </a:p>
          <a:p>
            <a:pPr marL="342900" indent="-342900">
              <a:buFontTx/>
              <a:buChar char="-"/>
            </a:pPr>
            <a:r>
              <a:rPr lang="en-US" sz="2000" dirty="0" smtClean="0"/>
              <a:t>Single-turn extraction   </a:t>
            </a:r>
            <a:endParaRPr lang="ru-RU" sz="2000" dirty="0"/>
          </a:p>
        </p:txBody>
      </p:sp>
      <p:sp>
        <p:nvSpPr>
          <p:cNvPr id="6" name="TextBox 5"/>
          <p:cNvSpPr txBox="1"/>
          <p:nvPr/>
        </p:nvSpPr>
        <p:spPr>
          <a:xfrm>
            <a:off x="283134" y="4107639"/>
            <a:ext cx="6571030" cy="1477328"/>
          </a:xfrm>
          <a:prstGeom prst="rect">
            <a:avLst/>
          </a:prstGeom>
          <a:noFill/>
        </p:spPr>
        <p:txBody>
          <a:bodyPr wrap="none" rtlCol="0">
            <a:spAutoFit/>
          </a:bodyPr>
          <a:lstStyle/>
          <a:p>
            <a:r>
              <a:rPr lang="en-US" dirty="0" err="1" smtClean="0"/>
              <a:t>Nuclotron</a:t>
            </a:r>
            <a:r>
              <a:rPr lang="en-US" dirty="0" smtClean="0"/>
              <a:t>:</a:t>
            </a:r>
          </a:p>
          <a:p>
            <a:r>
              <a:rPr lang="en-US" dirty="0" smtClean="0"/>
              <a:t>-  Injection from Booster (new kicker and </a:t>
            </a:r>
            <a:r>
              <a:rPr lang="en-US" dirty="0" err="1" smtClean="0"/>
              <a:t>Lambertson</a:t>
            </a:r>
            <a:r>
              <a:rPr lang="en-US" dirty="0" smtClean="0"/>
              <a:t> magnet), </a:t>
            </a:r>
          </a:p>
          <a:p>
            <a:r>
              <a:rPr lang="en-US" dirty="0" smtClean="0"/>
              <a:t>-  adiabatic capture at 5</a:t>
            </a:r>
            <a:r>
              <a:rPr lang="en-US" baseline="30000" dirty="0" smtClean="0"/>
              <a:t>th</a:t>
            </a:r>
            <a:r>
              <a:rPr lang="en-US" dirty="0" smtClean="0"/>
              <a:t> harmonics, </a:t>
            </a:r>
          </a:p>
          <a:p>
            <a:pPr marL="285750" indent="-285750">
              <a:buFontTx/>
              <a:buChar char="-"/>
            </a:pPr>
            <a:r>
              <a:rPr lang="en-US" dirty="0" smtClean="0"/>
              <a:t>acceleration to 3 </a:t>
            </a:r>
            <a:r>
              <a:rPr lang="en-US" dirty="0" err="1" smtClean="0"/>
              <a:t>Gev</a:t>
            </a:r>
            <a:r>
              <a:rPr lang="en-US" dirty="0" smtClean="0"/>
              <a:t>/u,</a:t>
            </a:r>
          </a:p>
          <a:p>
            <a:pPr marL="285750" indent="-285750">
              <a:buFontTx/>
              <a:buChar char="-"/>
            </a:pPr>
            <a:r>
              <a:rPr lang="en-US" dirty="0" smtClean="0"/>
              <a:t>Slow extraction during 6 sec.</a:t>
            </a:r>
          </a:p>
        </p:txBody>
      </p:sp>
      <p:sp>
        <p:nvSpPr>
          <p:cNvPr id="8" name="TextBox 7"/>
          <p:cNvSpPr txBox="1"/>
          <p:nvPr/>
        </p:nvSpPr>
        <p:spPr>
          <a:xfrm>
            <a:off x="290758" y="5731094"/>
            <a:ext cx="6393673" cy="923330"/>
          </a:xfrm>
          <a:prstGeom prst="rect">
            <a:avLst/>
          </a:prstGeom>
          <a:noFill/>
        </p:spPr>
        <p:txBody>
          <a:bodyPr wrap="none" rtlCol="0">
            <a:spAutoFit/>
          </a:bodyPr>
          <a:lstStyle/>
          <a:p>
            <a:r>
              <a:rPr lang="en-US" dirty="0" smtClean="0"/>
              <a:t>Beam transport to BM@N area:</a:t>
            </a:r>
          </a:p>
          <a:p>
            <a:pPr marL="285750" indent="-285750">
              <a:buFontTx/>
              <a:buChar char="-"/>
            </a:pPr>
            <a:r>
              <a:rPr lang="en-US" dirty="0" smtClean="0"/>
              <a:t>Test of new power supply, diagnostic and control systems,</a:t>
            </a:r>
          </a:p>
          <a:p>
            <a:pPr marL="285750" indent="-285750">
              <a:buFontTx/>
              <a:buChar char="-"/>
            </a:pPr>
            <a:r>
              <a:rPr lang="en-US" dirty="0" smtClean="0"/>
              <a:t>Stable operation during 24 days</a:t>
            </a:r>
            <a:endParaRPr lang="ru-RU" dirty="0"/>
          </a:p>
        </p:txBody>
      </p:sp>
    </p:spTree>
    <p:extLst>
      <p:ext uri="{BB962C8B-B14F-4D97-AF65-F5344CB8AC3E}">
        <p14:creationId xmlns:p14="http://schemas.microsoft.com/office/powerpoint/2010/main" val="1483300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87D1F350-3255-48DA-981B-A56A5FC5E570}" type="slidenum">
              <a:rPr lang="ru-RU" smtClean="0"/>
              <a:pPr>
                <a:defRPr/>
              </a:pPr>
              <a:t>9</a:t>
            </a:fld>
            <a:endParaRPr lang="ru-RU"/>
          </a:p>
        </p:txBody>
      </p:sp>
      <p:sp>
        <p:nvSpPr>
          <p:cNvPr id="3" name="TextBox 2"/>
          <p:cNvSpPr txBox="1"/>
          <p:nvPr/>
        </p:nvSpPr>
        <p:spPr>
          <a:xfrm>
            <a:off x="107504" y="6352143"/>
            <a:ext cx="8981946" cy="369332"/>
          </a:xfrm>
          <a:prstGeom prst="rect">
            <a:avLst/>
          </a:prstGeom>
          <a:noFill/>
        </p:spPr>
        <p:txBody>
          <a:bodyPr wrap="none" rtlCol="0">
            <a:spAutoFit/>
          </a:bodyPr>
          <a:lstStyle/>
          <a:p>
            <a:r>
              <a:rPr lang="ru-RU" dirty="0" smtClean="0"/>
              <a:t>SRC </a:t>
            </a:r>
            <a:r>
              <a:rPr lang="en-US" dirty="0" smtClean="0"/>
              <a:t>collaboration registered</a:t>
            </a:r>
            <a:r>
              <a:rPr lang="ru-RU" dirty="0" smtClean="0"/>
              <a:t> </a:t>
            </a:r>
            <a:r>
              <a:rPr lang="ru-RU" dirty="0"/>
              <a:t>185 </a:t>
            </a:r>
            <a:r>
              <a:rPr lang="en-US" dirty="0" err="1" smtClean="0"/>
              <a:t>MEvents</a:t>
            </a:r>
            <a:r>
              <a:rPr lang="ru-RU" dirty="0" smtClean="0"/>
              <a:t> </a:t>
            </a:r>
            <a:r>
              <a:rPr lang="en-US" dirty="0" smtClean="0"/>
              <a:t>of carbon interaction with hydrogen target</a:t>
            </a:r>
            <a:r>
              <a:rPr lang="ru-RU" dirty="0"/>
              <a:t> </a:t>
            </a:r>
            <a:endParaRPr lang="ru-RU" dirty="0"/>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389" t="2368" r="-400" b="9371"/>
          <a:stretch/>
        </p:blipFill>
        <p:spPr>
          <a:xfrm>
            <a:off x="-24617" y="2220547"/>
            <a:ext cx="4608512" cy="2286112"/>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966" b="10774"/>
          <a:stretch/>
        </p:blipFill>
        <p:spPr>
          <a:xfrm>
            <a:off x="4576805" y="2220547"/>
            <a:ext cx="4608512" cy="2286366"/>
          </a:xfrm>
          <a:prstGeom prst="rect">
            <a:avLst/>
          </a:prstGeom>
        </p:spPr>
      </p:pic>
      <p:sp>
        <p:nvSpPr>
          <p:cNvPr id="6" name="TextBox 5"/>
          <p:cNvSpPr txBox="1"/>
          <p:nvPr/>
        </p:nvSpPr>
        <p:spPr>
          <a:xfrm>
            <a:off x="1619672" y="1556792"/>
            <a:ext cx="1423788" cy="523220"/>
          </a:xfrm>
          <a:prstGeom prst="rect">
            <a:avLst/>
          </a:prstGeom>
          <a:noFill/>
        </p:spPr>
        <p:txBody>
          <a:bodyPr wrap="none" rtlCol="0">
            <a:spAutoFit/>
          </a:bodyPr>
          <a:lstStyle/>
          <a:p>
            <a:r>
              <a:rPr lang="en-US" sz="2800" dirty="0" smtClean="0"/>
              <a:t>Booster</a:t>
            </a:r>
            <a:endParaRPr lang="ru-RU" sz="2800" dirty="0"/>
          </a:p>
        </p:txBody>
      </p:sp>
      <p:sp>
        <p:nvSpPr>
          <p:cNvPr id="7" name="TextBox 6"/>
          <p:cNvSpPr txBox="1"/>
          <p:nvPr/>
        </p:nvSpPr>
        <p:spPr>
          <a:xfrm>
            <a:off x="6025575" y="1556792"/>
            <a:ext cx="1725152" cy="523220"/>
          </a:xfrm>
          <a:prstGeom prst="rect">
            <a:avLst/>
          </a:prstGeom>
          <a:noFill/>
        </p:spPr>
        <p:txBody>
          <a:bodyPr wrap="none" rtlCol="0">
            <a:spAutoFit/>
          </a:bodyPr>
          <a:lstStyle/>
          <a:p>
            <a:r>
              <a:rPr lang="en-US" sz="2800" dirty="0" err="1" smtClean="0"/>
              <a:t>Nuclotron</a:t>
            </a:r>
            <a:endParaRPr lang="ru-RU" sz="2800" dirty="0"/>
          </a:p>
        </p:txBody>
      </p:sp>
      <p:sp>
        <p:nvSpPr>
          <p:cNvPr id="8" name="Прямоугольник 1"/>
          <p:cNvSpPr>
            <a:spLocks noChangeArrowheads="1"/>
          </p:cNvSpPr>
          <p:nvPr/>
        </p:nvSpPr>
        <p:spPr bwMode="auto">
          <a:xfrm>
            <a:off x="-1" y="0"/>
            <a:ext cx="5868145" cy="584775"/>
          </a:xfrm>
          <a:prstGeom prst="rect">
            <a:avLst/>
          </a:prstGeom>
          <a:solidFill>
            <a:srgbClr val="FFFF00"/>
          </a:solidFill>
          <a:ln w="9525">
            <a:noFill/>
            <a:miter lim="800000"/>
            <a:headEnd/>
            <a:tailEnd/>
          </a:ln>
        </p:spPr>
        <p:txBody>
          <a:bodyPr wrap="square">
            <a:spAutoFit/>
          </a:bodyPr>
          <a:lstStyle/>
          <a:p>
            <a:r>
              <a:rPr lang="en-US" sz="3200" b="1" dirty="0" smtClean="0"/>
              <a:t>Results of the First </a:t>
            </a:r>
            <a:r>
              <a:rPr lang="en-US" sz="3200" b="1" dirty="0"/>
              <a:t>NICA run</a:t>
            </a:r>
            <a:endParaRPr lang="ru-RU" sz="3200" b="1" dirty="0"/>
          </a:p>
        </p:txBody>
      </p:sp>
      <p:sp>
        <p:nvSpPr>
          <p:cNvPr id="9" name="TextBox 8"/>
          <p:cNvSpPr txBox="1"/>
          <p:nvPr/>
        </p:nvSpPr>
        <p:spPr>
          <a:xfrm>
            <a:off x="1395720" y="2527007"/>
            <a:ext cx="774571" cy="369332"/>
          </a:xfrm>
          <a:prstGeom prst="rect">
            <a:avLst/>
          </a:prstGeom>
          <a:noFill/>
        </p:spPr>
        <p:txBody>
          <a:bodyPr wrap="none" rtlCol="0">
            <a:spAutoFit/>
          </a:bodyPr>
          <a:lstStyle/>
          <a:p>
            <a:r>
              <a:rPr lang="en-US" dirty="0" smtClean="0">
                <a:solidFill>
                  <a:schemeClr val="bg1"/>
                </a:solidFill>
              </a:rPr>
              <a:t>5·10</a:t>
            </a:r>
            <a:r>
              <a:rPr lang="en-US" baseline="30000" dirty="0" smtClean="0">
                <a:solidFill>
                  <a:schemeClr val="bg1"/>
                </a:solidFill>
              </a:rPr>
              <a:t>9 </a:t>
            </a:r>
            <a:endParaRPr lang="ru-RU" baseline="30000" dirty="0">
              <a:solidFill>
                <a:schemeClr val="bg1"/>
              </a:solidFill>
            </a:endParaRPr>
          </a:p>
        </p:txBody>
      </p:sp>
      <p:sp>
        <p:nvSpPr>
          <p:cNvPr id="10" name="TextBox 9"/>
          <p:cNvSpPr txBox="1"/>
          <p:nvPr/>
        </p:nvSpPr>
        <p:spPr>
          <a:xfrm>
            <a:off x="8028383" y="2909443"/>
            <a:ext cx="966931" cy="369332"/>
          </a:xfrm>
          <a:prstGeom prst="rect">
            <a:avLst/>
          </a:prstGeom>
          <a:noFill/>
        </p:spPr>
        <p:txBody>
          <a:bodyPr wrap="none" rtlCol="0">
            <a:spAutoFit/>
          </a:bodyPr>
          <a:lstStyle/>
          <a:p>
            <a:r>
              <a:rPr lang="en-US" dirty="0" smtClean="0">
                <a:solidFill>
                  <a:schemeClr val="bg1"/>
                </a:solidFill>
              </a:rPr>
              <a:t>1.5·10</a:t>
            </a:r>
            <a:r>
              <a:rPr lang="en-US" baseline="30000" dirty="0" smtClean="0">
                <a:solidFill>
                  <a:schemeClr val="bg1"/>
                </a:solidFill>
              </a:rPr>
              <a:t>9 </a:t>
            </a:r>
            <a:endParaRPr lang="ru-RU" baseline="30000" dirty="0">
              <a:solidFill>
                <a:schemeClr val="bg1"/>
              </a:solidFill>
            </a:endParaRPr>
          </a:p>
        </p:txBody>
      </p:sp>
      <p:sp>
        <p:nvSpPr>
          <p:cNvPr id="11" name="TextBox 10"/>
          <p:cNvSpPr txBox="1"/>
          <p:nvPr/>
        </p:nvSpPr>
        <p:spPr>
          <a:xfrm>
            <a:off x="251520" y="4797152"/>
            <a:ext cx="6295313" cy="923330"/>
          </a:xfrm>
          <a:prstGeom prst="rect">
            <a:avLst/>
          </a:prstGeom>
          <a:noFill/>
        </p:spPr>
        <p:txBody>
          <a:bodyPr wrap="none" rtlCol="0">
            <a:spAutoFit/>
          </a:bodyPr>
          <a:lstStyle/>
          <a:p>
            <a:r>
              <a:rPr lang="en-US" dirty="0" smtClean="0"/>
              <a:t>Average efficiency ~ 30%:</a:t>
            </a:r>
          </a:p>
          <a:p>
            <a:pPr marL="285750" indent="-285750">
              <a:buFontTx/>
              <a:buChar char="-"/>
            </a:pPr>
            <a:r>
              <a:rPr lang="en-US" dirty="0" smtClean="0"/>
              <a:t>pulse-to-pulse variation of the injected beam parameters </a:t>
            </a:r>
          </a:p>
          <a:p>
            <a:pPr marL="285750" indent="-285750">
              <a:buFontTx/>
              <a:buChar char="-"/>
            </a:pPr>
            <a:r>
              <a:rPr lang="en-US" dirty="0" smtClean="0"/>
              <a:t>non-optimum stripping target thickness </a:t>
            </a:r>
            <a:endParaRPr lang="ru-RU" dirty="0"/>
          </a:p>
        </p:txBody>
      </p:sp>
      <p:sp>
        <p:nvSpPr>
          <p:cNvPr id="12" name="TextBox 11"/>
          <p:cNvSpPr txBox="1"/>
          <p:nvPr/>
        </p:nvSpPr>
        <p:spPr>
          <a:xfrm>
            <a:off x="7020272" y="3914411"/>
            <a:ext cx="1800493" cy="369332"/>
          </a:xfrm>
          <a:prstGeom prst="rect">
            <a:avLst/>
          </a:prstGeom>
          <a:noFill/>
        </p:spPr>
        <p:txBody>
          <a:bodyPr wrap="none" rtlCol="0">
            <a:spAutoFit/>
          </a:bodyPr>
          <a:lstStyle/>
          <a:p>
            <a:r>
              <a:rPr lang="en-US" dirty="0" smtClean="0">
                <a:solidFill>
                  <a:schemeClr val="bg1"/>
                </a:solidFill>
              </a:rPr>
              <a:t>6 sec extraction</a:t>
            </a:r>
            <a:endParaRPr lang="ru-RU" dirty="0">
              <a:solidFill>
                <a:schemeClr val="bg1"/>
              </a:solidFill>
            </a:endParaRPr>
          </a:p>
        </p:txBody>
      </p:sp>
      <p:cxnSp>
        <p:nvCxnSpPr>
          <p:cNvPr id="14" name="Прямая со стрелкой 13"/>
          <p:cNvCxnSpPr>
            <a:stCxn id="12" idx="0"/>
          </p:cNvCxnSpPr>
          <p:nvPr/>
        </p:nvCxnSpPr>
        <p:spPr>
          <a:xfrm flipV="1">
            <a:off x="7920519" y="3825499"/>
            <a:ext cx="571858" cy="889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stCxn id="9" idx="1"/>
          </p:cNvCxnSpPr>
          <p:nvPr/>
        </p:nvCxnSpPr>
        <p:spPr>
          <a:xfrm flipH="1" flipV="1">
            <a:off x="899592" y="2708920"/>
            <a:ext cx="496128" cy="275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H="1">
            <a:off x="7770258" y="3094109"/>
            <a:ext cx="300519" cy="15710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13066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16232</TotalTime>
  <Words>1272</Words>
  <Application>Microsoft Office PowerPoint</Application>
  <PresentationFormat>Экран (4:3)</PresentationFormat>
  <Paragraphs>161</Paragraphs>
  <Slides>17</Slides>
  <Notes>2</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17</vt:i4>
      </vt:variant>
    </vt:vector>
  </HeadingPairs>
  <TitlesOfParts>
    <vt:vector size="21" baseType="lpstr">
      <vt:lpstr>Arial</vt:lpstr>
      <vt:lpstr>Calibri</vt:lpstr>
      <vt:lpstr>Comic Sans MS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Серг</dc:creator>
  <cp:lastModifiedBy>GrPc58</cp:lastModifiedBy>
  <cp:revision>277</cp:revision>
  <cp:lastPrinted>2019-06-04T15:57:44Z</cp:lastPrinted>
  <dcterms:created xsi:type="dcterms:W3CDTF">2019-04-25T09:57:14Z</dcterms:created>
  <dcterms:modified xsi:type="dcterms:W3CDTF">2022-04-25T08:29:40Z</dcterms:modified>
</cp:coreProperties>
</file>