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0">
  <p:sldMasterIdLst>
    <p:sldMasterId id="2147483648" r:id="rId1"/>
    <p:sldMasterId id="2147483675" r:id="rId2"/>
  </p:sldMasterIdLst>
  <p:notesMasterIdLst>
    <p:notesMasterId r:id="rId22"/>
  </p:notesMasterIdLst>
  <p:sldIdLst>
    <p:sldId id="258" r:id="rId3"/>
    <p:sldId id="1419" r:id="rId4"/>
    <p:sldId id="1416" r:id="rId5"/>
    <p:sldId id="895" r:id="rId6"/>
    <p:sldId id="1423" r:id="rId7"/>
    <p:sldId id="1412" r:id="rId8"/>
    <p:sldId id="256" r:id="rId9"/>
    <p:sldId id="1422" r:id="rId10"/>
    <p:sldId id="1427" r:id="rId11"/>
    <p:sldId id="1425" r:id="rId12"/>
    <p:sldId id="982" r:id="rId13"/>
    <p:sldId id="1430" r:id="rId14"/>
    <p:sldId id="1428" r:id="rId15"/>
    <p:sldId id="1424" r:id="rId16"/>
    <p:sldId id="304" r:id="rId17"/>
    <p:sldId id="1417" r:id="rId18"/>
    <p:sldId id="1421" r:id="rId19"/>
    <p:sldId id="929" r:id="rId20"/>
    <p:sldId id="920" r:id="rId2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2" autoAdjust="0"/>
    <p:restoredTop sz="86493" autoAdjust="0"/>
  </p:normalViewPr>
  <p:slideViewPr>
    <p:cSldViewPr snapToGrid="0">
      <p:cViewPr varScale="1">
        <p:scale>
          <a:sx n="92" d="100"/>
          <a:sy n="92" d="100"/>
        </p:scale>
        <p:origin x="200" y="8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37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13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542717E-1640-4172-85BE-6497F10C532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6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8BA3F-955F-6E46-BC3A-01D9AC3F25E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580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821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35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28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154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0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936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29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2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9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874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8BA3F-955F-6E46-BC3A-01D9AC3F25E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40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4FBEC-52F3-4108-971F-77A09BDF08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124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9277D-6D94-44BE-8223-C977FC5B06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149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8C52C-788A-4A58-80AF-8B542530B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3536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E3628-26D6-48C4-ADB6-1407CBFB61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70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CE523-9831-435D-9536-D0882BD07C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8380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5B5C6-4D2A-4CB1-8290-2A6111241C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5216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B2D15-15DF-4B10-86C3-E02EDE32A6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60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5EB38-69A3-4FBD-B709-8DE49064B6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377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dirty="0" err="1"/>
              <a:t>V.Golovatyuk</a:t>
            </a:r>
            <a:r>
              <a:rPr lang="en" dirty="0"/>
              <a:t>, Status of the MPD,   </a:t>
            </a:r>
            <a:r>
              <a:rPr lang="en" dirty="0" err="1"/>
              <a:t>IVth</a:t>
            </a:r>
            <a:r>
              <a:rPr lang="en" dirty="0"/>
              <a:t> MPD Collaboration Meeting, Warsaw, October 21-25 2019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0B31F-C4B0-468D-8867-D814B7179A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4845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BD351-4ECA-436E-A181-E69890FA53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497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30763-829B-4010-A5DE-DD8C38849A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838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21.10.2019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"/>
              <a:t>V.Golovatyuk, Status of the MPD,   IVth MPD Collaboration Meeting, Warsaw, October 21-25 2019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altLang="ru-RU"/>
              <a:t>21.10.2019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r>
              <a:rPr lang="en" altLang="ru-RU"/>
              <a:t>V.Golovatyuk, Status of the MPD,   IVth MPD Collaboration Meeting, Warsaw, October 21-25 2019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C1DA437-7241-4DCA-A478-014DA748C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629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5" Type="http://schemas.openxmlformats.org/officeDocument/2006/relationships/image" Target="../media/image56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emf"/><Relationship Id="rId9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83113" y="2624138"/>
            <a:ext cx="284122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900" b="1" dirty="0">
                <a:solidFill>
                  <a:srgbClr val="0000FF"/>
                </a:solidFill>
              </a:rPr>
              <a:t>Viacheslav Golovatyuk</a:t>
            </a:r>
          </a:p>
          <a:p>
            <a:pPr eaLnBrk="1" hangingPunct="1"/>
            <a:r>
              <a:rPr lang="en-US" sz="1900" b="1" dirty="0">
                <a:solidFill>
                  <a:srgbClr val="0000FF"/>
                </a:solidFill>
              </a:rPr>
              <a:t>    </a:t>
            </a:r>
            <a:r>
              <a:rPr lang="ru-RU" sz="1900" b="1" dirty="0">
                <a:solidFill>
                  <a:srgbClr val="0000FF"/>
                </a:solidFill>
              </a:rPr>
              <a:t>  </a:t>
            </a:r>
            <a:r>
              <a:rPr lang="en-US" sz="1900" b="1" dirty="0">
                <a:solidFill>
                  <a:srgbClr val="0000FF"/>
                </a:solidFill>
              </a:rPr>
              <a:t>      </a:t>
            </a:r>
            <a:r>
              <a:rPr lang="ru-RU" sz="1900" b="1" dirty="0">
                <a:solidFill>
                  <a:srgbClr val="0000FF"/>
                </a:solidFill>
              </a:rPr>
              <a:t> </a:t>
            </a:r>
            <a:r>
              <a:rPr lang="en-US" sz="1900" b="1" dirty="0">
                <a:solidFill>
                  <a:srgbClr val="0000FF"/>
                </a:solidFill>
              </a:rPr>
              <a:t>(JINR)</a:t>
            </a:r>
            <a:endParaRPr lang="ru-RU" sz="1900" b="1" dirty="0">
              <a:solidFill>
                <a:srgbClr val="0000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F38B51E1-6E08-4BD5-8DA5-FD5F3C893E7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79012" y="1491589"/>
            <a:ext cx="61093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Status of the MPD integration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8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9821F0-9F76-498D-9FFF-471F25886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82" y="665245"/>
            <a:ext cx="6466447" cy="3640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F7F0F-0766-4ED5-A7BD-8E526807D49F}"/>
              </a:ext>
            </a:extLst>
          </p:cNvPr>
          <p:cNvSpPr txBox="1"/>
          <p:nvPr/>
        </p:nvSpPr>
        <p:spPr>
          <a:xfrm>
            <a:off x="-1" y="795349"/>
            <a:ext cx="3767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700 modules out of 800 modules </a:t>
            </a:r>
          </a:p>
          <a:p>
            <a:r>
              <a:rPr lang="en-US" dirty="0"/>
              <a:t>produced in Russia </a:t>
            </a:r>
          </a:p>
          <a:p>
            <a:r>
              <a:rPr lang="en-US" dirty="0"/>
              <a:t>800 modules should be delivered </a:t>
            </a:r>
          </a:p>
          <a:p>
            <a:r>
              <a:rPr lang="en-US" dirty="0"/>
              <a:t>before July</a:t>
            </a:r>
            <a:r>
              <a:rPr lang="ru-RU" dirty="0"/>
              <a:t> </a:t>
            </a:r>
            <a:r>
              <a:rPr lang="en-US" dirty="0"/>
              <a:t>from China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A17D7-27D5-469F-A066-CFCCDFF0A38F}"/>
              </a:ext>
            </a:extLst>
          </p:cNvPr>
          <p:cNvSpPr txBox="1"/>
          <p:nvPr/>
        </p:nvSpPr>
        <p:spPr>
          <a:xfrm>
            <a:off x="79022" y="2073971"/>
            <a:ext cx="3767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It is important for us to produce and install all sectors at the beginning.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Otherwise we need a big efforts reassemble all cables to install the rest of the sectors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1B439-EF36-441D-A272-48E5D3C4518F}"/>
              </a:ext>
            </a:extLst>
          </p:cNvPr>
          <p:cNvSpPr txBox="1"/>
          <p:nvPr/>
        </p:nvSpPr>
        <p:spPr>
          <a:xfrm flipH="1">
            <a:off x="79021" y="4166947"/>
            <a:ext cx="52719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a chance to complete production of 100% of 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barrel modules till the end of 2023, it means production of additional 800 modules. This goal is feasible in case of availability of all required materials.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that we need additional founds. China team is ready to provide FE for this part of of sectors . JINR site is able to build this amount of modules till end of 2023. Money redistribution is required.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A3100-791E-CF29-A185-A05FC412EF28}"/>
              </a:ext>
            </a:extLst>
          </p:cNvPr>
          <p:cNvSpPr txBox="1"/>
          <p:nvPr/>
        </p:nvSpPr>
        <p:spPr>
          <a:xfrm>
            <a:off x="5500316" y="4305447"/>
            <a:ext cx="68567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/>
              <a:t>For completing the calorimeter up to 100% (additional 800 modules)</a:t>
            </a:r>
          </a:p>
          <a:p>
            <a:r>
              <a:rPr lang="en" dirty="0"/>
              <a:t>Materials -</a:t>
            </a:r>
          </a:p>
          <a:p>
            <a:r>
              <a:rPr lang="en" dirty="0"/>
              <a:t>Lead plates - 1 M$</a:t>
            </a:r>
          </a:p>
          <a:p>
            <a:r>
              <a:rPr lang="en" dirty="0"/>
              <a:t>Light guides -0.6 </a:t>
            </a:r>
            <a:r>
              <a:rPr lang="ru-RU" dirty="0"/>
              <a:t>М$</a:t>
            </a:r>
          </a:p>
          <a:p>
            <a:r>
              <a:rPr lang="en" dirty="0"/>
              <a:t>Assembly of modules -1.5 </a:t>
            </a:r>
            <a:r>
              <a:rPr lang="ru-RU" dirty="0"/>
              <a:t>М$</a:t>
            </a:r>
          </a:p>
          <a:p>
            <a:r>
              <a:rPr lang="en" dirty="0"/>
              <a:t>Total</a:t>
            </a:r>
            <a:r>
              <a:rPr lang="ru-RU" dirty="0"/>
              <a:t>:  </a:t>
            </a:r>
            <a:r>
              <a:rPr lang="en-US" dirty="0"/>
              <a:t>about</a:t>
            </a:r>
            <a:r>
              <a:rPr lang="ru-RU" dirty="0"/>
              <a:t> </a:t>
            </a:r>
            <a:r>
              <a:rPr lang="en" dirty="0"/>
              <a:t>3 M$</a:t>
            </a:r>
            <a:r>
              <a:rPr lang="ru-RU" dirty="0"/>
              <a:t>.  </a:t>
            </a:r>
            <a:endParaRPr lang="en" dirty="0"/>
          </a:p>
          <a:p>
            <a:r>
              <a:rPr lang="en" dirty="0"/>
              <a:t>Assembly of semi-sectors can be done on time</a:t>
            </a:r>
          </a:p>
          <a:p>
            <a:r>
              <a:rPr lang="en" dirty="0"/>
              <a:t>The production of 800 modules is difficult task to achieve in a short time.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268B3-28B1-297D-40E3-1D49C6DBD196}"/>
              </a:ext>
            </a:extLst>
          </p:cNvPr>
          <p:cNvSpPr txBox="1"/>
          <p:nvPr/>
        </p:nvSpPr>
        <p:spPr>
          <a:xfrm>
            <a:off x="2806261" y="59820"/>
            <a:ext cx="622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production of half sectors for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13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DF2D8E-25D7-3C44-88BD-1A74FFAF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311" y="496602"/>
            <a:ext cx="2867434" cy="60812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EB1BAA-FD8E-964A-99FA-4BDDB10C0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76" y="3335503"/>
            <a:ext cx="4174834" cy="24875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1B3AE5-E9BE-734B-A8EB-0DF238235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996" y="613489"/>
            <a:ext cx="4928008" cy="3031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18FC28-C07F-8C42-9451-91EF00670D59}"/>
              </a:ext>
            </a:extLst>
          </p:cNvPr>
          <p:cNvSpPr txBox="1"/>
          <p:nvPr/>
        </p:nvSpPr>
        <p:spPr>
          <a:xfrm>
            <a:off x="3977302" y="56590"/>
            <a:ext cx="401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MPD Magnet</a:t>
            </a:r>
          </a:p>
          <a:p>
            <a:pPr algn="ctr"/>
            <a:r>
              <a:rPr lang="en-US" sz="1600" dirty="0"/>
              <a:t> </a:t>
            </a:r>
            <a:r>
              <a:rPr lang="en-US" sz="1600" dirty="0" err="1"/>
              <a:t>K.Mukhin</a:t>
            </a:r>
            <a:r>
              <a:rPr lang="en-US" sz="1600" dirty="0"/>
              <a:t> </a:t>
            </a:r>
            <a:endParaRPr lang="ru-RU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3F1F6F-1EEF-B54D-915B-A12E19510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2" y="3947199"/>
            <a:ext cx="1972245" cy="2630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C6BED0-1FCA-7743-AFDF-7EB356080C5C}"/>
              </a:ext>
            </a:extLst>
          </p:cNvPr>
          <p:cNvSpPr txBox="1"/>
          <p:nvPr/>
        </p:nvSpPr>
        <p:spPr>
          <a:xfrm>
            <a:off x="3247683" y="5823027"/>
            <a:ext cx="563816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Solenoid consists of Vacuum vessel, Cold mass (Al cylinder with glued SC coil and cooling tubes with </a:t>
            </a:r>
            <a:r>
              <a:rPr lang="en-US" sz="1400" dirty="0" err="1"/>
              <a:t>LHe</a:t>
            </a:r>
            <a:r>
              <a:rPr lang="en-US" sz="1400" dirty="0"/>
              <a:t>) and Thermal screen - LN</a:t>
            </a:r>
            <a:r>
              <a:rPr lang="en-US" sz="1400" baseline="-25000" dirty="0"/>
              <a:t>2</a:t>
            </a:r>
            <a:r>
              <a:rPr lang="en-US" sz="1400" dirty="0"/>
              <a:t> cooling. Cold mass is suspended by 12 +12 radial supports and 6 axial- only from one side.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2F4144-8B77-C441-B263-021CE1227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99" y="425185"/>
            <a:ext cx="2697303" cy="34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51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5EB54-9A06-274E-9DB0-9AA21A37B5F2}"/>
              </a:ext>
            </a:extLst>
          </p:cNvPr>
          <p:cNvSpPr txBox="1"/>
          <p:nvPr/>
        </p:nvSpPr>
        <p:spPr>
          <a:xfrm>
            <a:off x="0" y="808112"/>
            <a:ext cx="635923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with Solenoid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installation into Magnet Yoke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 alignment of Cold mass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pressure test of Thermal shield and Cryostat cold mass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replacement of flanges (transport to the working)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vacuum test of Solenoid vessel, leak test of Cryostat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connection temperature probes cables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assembling Magnet Yoke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alignment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installation  of Top platform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chimney installation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Refrigerator Unit (SRU)  -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contract 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with ILK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Development of the new control system for the SRU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Spare parts for the SRU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Assembly of the SRU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Cold test of the SRU at 4.5K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4473A7-10AB-EAEA-8CFC-8A56678AB9CD}"/>
              </a:ext>
            </a:extLst>
          </p:cNvPr>
          <p:cNvSpPr txBox="1"/>
          <p:nvPr/>
        </p:nvSpPr>
        <p:spPr>
          <a:xfrm>
            <a:off x="6359236" y="1074509"/>
            <a:ext cx="58327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Cryogenics infrastructure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construction of platform for LN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tanks and other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equipment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pipes for LN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tanks to the MPD hall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liquid and gas pipes for N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He inside of MPD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Hall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pipes on the cryogenic platform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LHe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tank in the MPD Hall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external lines for gas direct and return He and N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Two LN tanks installation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 and Control system preparation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electricity in the MPD hall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water for cooling system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control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4225B-04C0-8276-090E-FCA7C3F8587B}"/>
              </a:ext>
            </a:extLst>
          </p:cNvPr>
          <p:cNvSpPr txBox="1"/>
          <p:nvPr/>
        </p:nvSpPr>
        <p:spPr>
          <a:xfrm>
            <a:off x="2646218" y="235527"/>
            <a:ext cx="764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b="1" dirty="0"/>
              <a:t>Activities to prepare Solenoid for the cooling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6818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DB9547-6FCD-FE43-85FB-30FF96EFE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173" y="1111717"/>
            <a:ext cx="5423773" cy="2099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126D09-AE4A-304A-9810-0426E8693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823"/>
            <a:ext cx="6693992" cy="3861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72470-CE92-524F-982B-4C2C74E1CE26}"/>
              </a:ext>
            </a:extLst>
          </p:cNvPr>
          <p:cNvSpPr txBox="1"/>
          <p:nvPr/>
        </p:nvSpPr>
        <p:spPr>
          <a:xfrm>
            <a:off x="3863752" y="54868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for  LN</a:t>
            </a:r>
            <a:r>
              <a:rPr lang="en-US" baseline="-25000" dirty="0"/>
              <a:t>2 </a:t>
            </a:r>
            <a:r>
              <a:rPr lang="en-US" dirty="0"/>
              <a:t> tanks and line to the MPD Hall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BFD63-608A-7F46-9003-D0F86F0CE02F}"/>
              </a:ext>
            </a:extLst>
          </p:cNvPr>
          <p:cNvSpPr txBox="1"/>
          <p:nvPr/>
        </p:nvSpPr>
        <p:spPr>
          <a:xfrm>
            <a:off x="6806597" y="3244334"/>
            <a:ext cx="863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LN</a:t>
            </a:r>
            <a:r>
              <a:rPr lang="en-US" baseline="-25000" dirty="0"/>
              <a:t>2 </a:t>
            </a:r>
            <a:r>
              <a:rPr lang="en-US" dirty="0"/>
              <a:t> and </a:t>
            </a:r>
            <a:r>
              <a:rPr lang="en-US" dirty="0" err="1"/>
              <a:t>LHe</a:t>
            </a:r>
            <a:r>
              <a:rPr lang="en-US" dirty="0"/>
              <a:t> lines inside of the MPD Hall ,  Gas lines (He, N2 and pressured air)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38D2F-8926-1347-A9CD-5E826D36697B}"/>
              </a:ext>
            </a:extLst>
          </p:cNvPr>
          <p:cNvSpPr txBox="1"/>
          <p:nvPr/>
        </p:nvSpPr>
        <p:spPr>
          <a:xfrm>
            <a:off x="4259796" y="4541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Cryogenics infrastructure</a:t>
            </a: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35B08C-EAEF-8047-940C-114E285FAF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73" y="3879273"/>
            <a:ext cx="5363991" cy="2756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40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B1BD3D5-A78C-2642-B139-7BF4BD42F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671561"/>
              </p:ext>
            </p:extLst>
          </p:nvPr>
        </p:nvGraphicFramePr>
        <p:xfrm>
          <a:off x="0" y="388534"/>
          <a:ext cx="12192000" cy="65917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0756">
                  <a:extLst>
                    <a:ext uri="{9D8B030D-6E8A-4147-A177-3AD203B41FA5}">
                      <a16:colId xmlns:a16="http://schemas.microsoft.com/office/drawing/2014/main" val="3917723246"/>
                    </a:ext>
                  </a:extLst>
                </a:gridCol>
                <a:gridCol w="2198280">
                  <a:extLst>
                    <a:ext uri="{9D8B030D-6E8A-4147-A177-3AD203B41FA5}">
                      <a16:colId xmlns:a16="http://schemas.microsoft.com/office/drawing/2014/main" val="2153002905"/>
                    </a:ext>
                  </a:extLst>
                </a:gridCol>
                <a:gridCol w="1831056">
                  <a:extLst>
                    <a:ext uri="{9D8B030D-6E8A-4147-A177-3AD203B41FA5}">
                      <a16:colId xmlns:a16="http://schemas.microsoft.com/office/drawing/2014/main" val="3861644584"/>
                    </a:ext>
                  </a:extLst>
                </a:gridCol>
                <a:gridCol w="2173201">
                  <a:extLst>
                    <a:ext uri="{9D8B030D-6E8A-4147-A177-3AD203B41FA5}">
                      <a16:colId xmlns:a16="http://schemas.microsoft.com/office/drawing/2014/main" val="2885864693"/>
                    </a:ext>
                  </a:extLst>
                </a:gridCol>
                <a:gridCol w="1272491">
                  <a:extLst>
                    <a:ext uri="{9D8B030D-6E8A-4147-A177-3AD203B41FA5}">
                      <a16:colId xmlns:a16="http://schemas.microsoft.com/office/drawing/2014/main" val="181885823"/>
                    </a:ext>
                  </a:extLst>
                </a:gridCol>
                <a:gridCol w="3516216">
                  <a:extLst>
                    <a:ext uri="{9D8B030D-6E8A-4147-A177-3AD203B41FA5}">
                      <a16:colId xmlns:a16="http://schemas.microsoft.com/office/drawing/2014/main" val="3687597603"/>
                    </a:ext>
                  </a:extLst>
                </a:gridCol>
              </a:tblGrid>
              <a:tr h="52451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Country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Company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Contract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Subject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договора, EUR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Comments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7427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Luft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Kaeltertechnik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Gemeinnuetzige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Gesellschaft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mbH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08626319/211082536-74 от 11/01/2022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Contract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ILK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assembly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commissioning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refrigerator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Agreement is signed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Self-assembly, </a:t>
                      </a:r>
                    </a:p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esumption of cooperation if possible. Remote consultation as agreed (to be discussed with ILK)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3932635"/>
                  </a:ext>
                </a:extLst>
              </a:tr>
              <a:tr h="739622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STOHR ARMATUREN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GmbH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KG,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08626319/21644-73 б/д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Flexible pipeline No. 1; Flexible pipeline No. 2; Flexible pipeline No. 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payment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Search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delivery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options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Germany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1042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Costruz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Apparec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Elettron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Nucleari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CAEN,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Italy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08626319/210825-74 от 07/10/2021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TPC (LV)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payment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OK! Shipment from CAEN scheduled for April 20, 2022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7479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Poland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FRAKO TERM, Poland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08626319/211092-73 от 08/02/2021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Thermal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Screen for liquid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payment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firm plans to ship the screens by the end of April 2022.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4585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England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A.S.Scientific Products Ltd, UK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08626319/211259-73 от 19/04/2021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Cryogenic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pipeline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60m,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supports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made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low-carbon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galvanized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steel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Agreement  signed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supplier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ready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fulfill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obligations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subject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delivery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UK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own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Search for another producer.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7235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England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A.S.Scientific Products Ltd, UK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08626319/211040524-74 от 29/11/2021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housing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insulated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helium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heater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spare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parts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Agreement signed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Search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delivery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options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UK.</a:t>
                      </a:r>
                    </a:p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9050724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Czech Republic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CHART FEROX A.S.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08626319/211053-73/CHART Q145680 от 14/04/2021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Cryogenic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stationary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Liquid Nitrogen Tanks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VT 21/18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payment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Search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delivery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options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8409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227B677-874A-4548-9C0B-1AEED59CD431}"/>
              </a:ext>
            </a:extLst>
          </p:cNvPr>
          <p:cNvSpPr txBox="1"/>
          <p:nvPr/>
        </p:nvSpPr>
        <p:spPr>
          <a:xfrm>
            <a:off x="2372810" y="-11576"/>
            <a:ext cx="8171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000" b="1" dirty="0"/>
              <a:t>Prospect of contracts performance concluded by JINR with companies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0113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5407" y="3210685"/>
            <a:ext cx="194796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buClr>
                <a:srgbClr val="FF0000"/>
              </a:buClr>
            </a:pP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Detector circuit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3" y="3956694"/>
            <a:ext cx="4687239" cy="199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66789B-55A2-904A-9C10-859B38FF5B98}"/>
              </a:ext>
            </a:extLst>
          </p:cNvPr>
          <p:cNvSpPr/>
          <p:nvPr/>
        </p:nvSpPr>
        <p:spPr>
          <a:xfrm>
            <a:off x="4436208" y="48166"/>
            <a:ext cx="3528351" cy="1015663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Control of luminosity at the interaction points in the collider NICA</a:t>
            </a:r>
            <a:endParaRPr lang="ru-RU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151722-C05D-9445-AAF8-EC46EAAAFE62}"/>
              </a:ext>
            </a:extLst>
          </p:cNvPr>
          <p:cNvSpPr/>
          <p:nvPr/>
        </p:nvSpPr>
        <p:spPr>
          <a:xfrm>
            <a:off x="4577575" y="1111666"/>
            <a:ext cx="324561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err="1">
                <a:solidFill>
                  <a:schemeClr val="tx1"/>
                </a:solidFill>
                <a:latin typeface="Comic Sans MS" pitchFamily="66" charset="0"/>
              </a:rPr>
              <a:t>A.Litvinenko</a:t>
            </a:r>
            <a:r>
              <a:rPr lang="en-US" sz="1600" b="1" i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</a:rPr>
              <a:t>,JINR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</a:rPr>
              <a:t>on behalf of the working group</a:t>
            </a:r>
            <a:endParaRPr lang="ru-RU" sz="1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F9B35A7-71A1-854C-9AE0-C09913BF2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06" y="3945698"/>
            <a:ext cx="1887283" cy="18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9194F8F-85C8-3D4B-89DA-A8AC598D527C}"/>
              </a:ext>
            </a:extLst>
          </p:cNvPr>
          <p:cNvSpPr/>
          <p:nvPr/>
        </p:nvSpPr>
        <p:spPr>
          <a:xfrm>
            <a:off x="1008611" y="6134328"/>
            <a:ext cx="4110042" cy="338554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Ion pipe made of Al - 1  mm thickness</a:t>
            </a:r>
            <a:endParaRPr lang="ru-RU" sz="1600" b="1" dirty="0">
              <a:latin typeface="Comic Sans MS" pitchFamily="66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7CBC9B6-0A16-364E-9771-84E1D7004DDE}"/>
              </a:ext>
            </a:extLst>
          </p:cNvPr>
          <p:cNvCxnSpPr>
            <a:cxnSpLocks/>
          </p:cNvCxnSpPr>
          <p:nvPr/>
        </p:nvCxnSpPr>
        <p:spPr>
          <a:xfrm flipH="1">
            <a:off x="5638633" y="4825073"/>
            <a:ext cx="56175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>
            <a:extLst>
              <a:ext uri="{FF2B5EF4-FFF2-40B4-BE49-F238E27FC236}">
                <a16:creationId xmlns:a16="http://schemas.microsoft.com/office/drawing/2014/main" id="{84F07575-A348-7749-9EEA-DD4ECC13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624" y="2731108"/>
            <a:ext cx="2884333" cy="297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5388D6B-0AB5-3642-8404-52F891189BE3}"/>
              </a:ext>
            </a:extLst>
          </p:cNvPr>
          <p:cNvGrpSpPr/>
          <p:nvPr/>
        </p:nvGrpSpPr>
        <p:grpSpPr>
          <a:xfrm>
            <a:off x="7846408" y="2771626"/>
            <a:ext cx="4345592" cy="348647"/>
            <a:chOff x="7896166" y="2410577"/>
            <a:chExt cx="4345592" cy="34864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AEEF866-EA5C-0249-AF38-176167372DE2}"/>
                </a:ext>
              </a:extLst>
            </p:cNvPr>
            <p:cNvSpPr/>
            <p:nvPr/>
          </p:nvSpPr>
          <p:spPr>
            <a:xfrm>
              <a:off x="11566573" y="2410577"/>
              <a:ext cx="675185" cy="338554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prstClr val="black"/>
                  </a:solidFill>
                  <a:latin typeface="Comic Sans MS" pitchFamily="66" charset="0"/>
                </a:rPr>
                <a:t>SiPM</a:t>
              </a:r>
              <a:endParaRPr lang="ru-RU" sz="160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723BBC60-D794-C44C-97B3-74E5ADF44795}"/>
                </a:ext>
              </a:extLst>
            </p:cNvPr>
            <p:cNvSpPr/>
            <p:nvPr/>
          </p:nvSpPr>
          <p:spPr>
            <a:xfrm>
              <a:off x="7896166" y="2420670"/>
              <a:ext cx="675185" cy="338554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b="1" dirty="0" err="1">
                  <a:solidFill>
                    <a:prstClr val="black"/>
                  </a:solidFill>
                  <a:latin typeface="Comic Sans MS" pitchFamily="66" charset="0"/>
                </a:rPr>
                <a:t>SiPM</a:t>
              </a:r>
              <a:endParaRPr lang="ru-RU" sz="1600" dirty="0"/>
            </a:p>
          </p:txBody>
        </p: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DBCE6D3C-3E9E-0542-81A7-5F8DE4C3A137}"/>
                </a:ext>
              </a:extLst>
            </p:cNvPr>
            <p:cNvCxnSpPr>
              <a:cxnSpLocks/>
            </p:cNvCxnSpPr>
            <p:nvPr/>
          </p:nvCxnSpPr>
          <p:spPr>
            <a:xfrm>
              <a:off x="8621253" y="2632983"/>
              <a:ext cx="399185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0D33B3BA-EDE7-374C-AC1A-630DF00B0B8C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11141205" y="2579854"/>
              <a:ext cx="425368" cy="53129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86A6803-4BA1-FE4B-BE67-3D49CA82BBAC}"/>
              </a:ext>
            </a:extLst>
          </p:cNvPr>
          <p:cNvCxnSpPr>
            <a:cxnSpLocks/>
          </p:cNvCxnSpPr>
          <p:nvPr/>
        </p:nvCxnSpPr>
        <p:spPr>
          <a:xfrm flipH="1">
            <a:off x="7716472" y="4216812"/>
            <a:ext cx="1303966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27DA597-DCFE-6141-B47C-4C53ECB453B2}"/>
              </a:ext>
            </a:extLst>
          </p:cNvPr>
          <p:cNvSpPr/>
          <p:nvPr/>
        </p:nvSpPr>
        <p:spPr>
          <a:xfrm>
            <a:off x="6403672" y="5955103"/>
            <a:ext cx="184140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buClr>
                <a:srgbClr val="FF0000"/>
              </a:buClr>
            </a:pP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Detector circuit</a:t>
            </a:r>
          </a:p>
          <a:p>
            <a:pPr lvl="0" algn="ctr">
              <a:buClr>
                <a:srgbClr val="FF0000"/>
              </a:buClr>
            </a:pPr>
            <a:r>
              <a:rPr lang="en-US" sz="1600" b="1" dirty="0">
                <a:solidFill>
                  <a:srgbClr val="FF0000"/>
                </a:solidFill>
                <a:latin typeface="Comic Sans MS" pitchFamily="66" charset="0"/>
              </a:rPr>
              <a:t>one shoulder front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448C9D2-BFDF-7044-A11F-4610C6584FCF}"/>
                  </a:ext>
                </a:extLst>
              </p:cNvPr>
              <p:cNvSpPr/>
              <p:nvPr/>
            </p:nvSpPr>
            <p:spPr>
              <a:xfrm>
                <a:off x="8963070" y="5547569"/>
                <a:ext cx="2941095" cy="1329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latin typeface="Comic Sans MS" pitchFamily="66" charset="0"/>
                  </a:rPr>
                  <a:t>The detector consists of  </a:t>
                </a:r>
                <a14:m>
                  <m:oMath xmlns:m="http://schemas.openxmlformats.org/officeDocument/2006/math">
                    <m:r>
                      <a:rPr lang="en-US" sz="1600" b="1">
                        <a:latin typeface="Cambria Math"/>
                      </a:rPr>
                      <m:t>𝟏𝟎𝟎𝐱𝟏𝟎𝐱𝟏𝟎</m:t>
                    </m:r>
                    <m:r>
                      <a:rPr lang="en-US" sz="1600" b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>
                            <a:latin typeface="Cambria Math"/>
                          </a:rPr>
                          <m:t>𝐦𝐦</m:t>
                        </m:r>
                      </m:e>
                      <m:sup>
                        <m:r>
                          <a:rPr lang="en-US" sz="1600" b="1">
                            <a:latin typeface="Cambria Math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1600" b="1" dirty="0">
                    <a:latin typeface="Comic Sans MS" pitchFamily="66" charset="0"/>
                  </a:rPr>
                  <a:t> plastic</a:t>
                </a:r>
              </a:p>
              <a:p>
                <a:r>
                  <a:rPr lang="en-US" sz="1600" b="1" dirty="0">
                    <a:latin typeface="Comic Sans MS" pitchFamily="66" charset="0"/>
                  </a:rPr>
                  <a:t>scintillator strips viewed from both sides with silicon photomultipliers  (</a:t>
                </a:r>
                <a:r>
                  <a:rPr lang="en-US" sz="1600" b="1" dirty="0" err="1">
                    <a:latin typeface="Comic Sans MS" pitchFamily="66" charset="0"/>
                  </a:rPr>
                  <a:t>SiPM</a:t>
                </a:r>
                <a:r>
                  <a:rPr lang="en-US" sz="1600" b="1" dirty="0">
                    <a:latin typeface="Comic Sans MS" pitchFamily="66" charset="0"/>
                  </a:rPr>
                  <a:t>)</a:t>
                </a:r>
                <a:endParaRPr lang="ru-RU" sz="1600" b="1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448C9D2-BFDF-7044-A11F-4610C6584F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070" y="5547569"/>
                <a:ext cx="2941095" cy="1329018"/>
              </a:xfrm>
              <a:prstGeom prst="rect">
                <a:avLst/>
              </a:prstGeom>
              <a:blipFill>
                <a:blip r:embed="rId5"/>
                <a:stretch>
                  <a:fillRect l="-858" t="-943" b="-4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3FADD2-B83F-E547-B6B5-B0E1DAD12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85" y="133303"/>
            <a:ext cx="3405473" cy="2454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5AB778-0A45-8E4D-8541-A869DA39C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21" y="0"/>
            <a:ext cx="2730394" cy="276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62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61368" y="243539"/>
            <a:ext cx="130516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stage 0</a:t>
            </a:r>
            <a:endParaRPr lang="ru-RU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133491-576C-B645-A745-BBE90115614A}"/>
              </a:ext>
            </a:extLst>
          </p:cNvPr>
          <p:cNvSpPr/>
          <p:nvPr/>
        </p:nvSpPr>
        <p:spPr>
          <a:xfrm>
            <a:off x="1272491" y="3612308"/>
            <a:ext cx="8784976" cy="23698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Tasks which have to be solved by the detector</a:t>
            </a:r>
            <a:endParaRPr lang="ru-RU" sz="2400" b="1" dirty="0">
              <a:solidFill>
                <a:prstClr val="black"/>
              </a:solidFill>
              <a:latin typeface="Comic Sans MS" pitchFamily="66" charset="0"/>
            </a:endParaRPr>
          </a:p>
          <a:p>
            <a:endParaRPr lang="ru-RU" sz="2400" dirty="0">
              <a:solidFill>
                <a:prstClr val="black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Assistance in controlling the transverse sizes of the bunches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Assistance in setting up transvers convergence of bunches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Assistance in setting up longitudinal convergence of bunches</a:t>
            </a:r>
            <a:endParaRPr lang="ru-RU" sz="2000" b="1" dirty="0">
              <a:solidFill>
                <a:prstClr val="black"/>
              </a:solidFill>
              <a:latin typeface="Comic Sans MS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prstClr val="black"/>
                </a:solidFill>
                <a:latin typeface="Comic Sans MS" pitchFamily="66" charset="0"/>
              </a:rPr>
              <a:t>Control of the distribution of vertices in the longitudinal direction.</a:t>
            </a:r>
            <a:endParaRPr lang="ru-RU" sz="20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C3341D9E-5940-8A47-BF80-7B2D97BBD4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9434661"/>
                  </p:ext>
                </p:extLst>
              </p:nvPr>
            </p:nvGraphicFramePr>
            <p:xfrm>
              <a:off x="2521449" y="1462547"/>
              <a:ext cx="6647604" cy="175664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3243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149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992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602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2843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49276">
                    <a:tc>
                      <a:txBody>
                        <a:bodyPr/>
                        <a:lstStyle/>
                        <a:p>
                          <a:pPr marR="12954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 smtClean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libri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en-US" sz="1800" b="1" i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𝐛</m:t>
                                  </m:r>
                                </m:sub>
                              </m:sSub>
                              <m:r>
                                <a:rPr lang="en-US" sz="1800" b="1" i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libri"/>
                                  <a:cs typeface="Times New Roman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1800" b="1" i="1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1800" b="1" i="0">
                                      <a:solidFill>
                                        <a:srgbClr val="FF0000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𝐛𝐮𝐧𝐜𝐡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 b="1" i="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libri"/>
                              <a:ea typeface="Times New Roman"/>
                              <a:cs typeface="Times New Roman"/>
                            </a:rPr>
                            <a:t>)</a:t>
                          </a:r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800" b="1" i="0" kern="120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𝓛</m:t>
                                </m:r>
                                <m:r>
                                  <a:rPr lang="ru-RU" sz="1800" b="1" i="0" kern="120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 (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𝐜𝐦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ru-RU" sz="1800" b="1" i="1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𝐬</m:t>
                                    </m:r>
                                  </m:e>
                                  <m:sup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</m:t>
                                    </m:r>
                                  </m:sup>
                                </m:sSup>
                                <m:r>
                                  <a:rPr lang="ru-RU" sz="1800" b="1" i="0" kern="120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𝐀𝐮𝐀𝐮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ru-RU" sz="1800" b="1" i="1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libri"/>
                                            <a:cs typeface="Times New Roman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800" b="1" i="0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𝟏</m:t>
                                        </m:r>
                                      </m:num>
                                      <m:den>
                                        <m:r>
                                          <a:rPr lang="en-US" sz="1800" b="1" i="0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𝐬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𝓛</m:t>
                                    </m:r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𝐃</m:t>
                                    </m:r>
                                    <m:r>
                                      <a:rPr lang="ru-RU" sz="1800" b="1" i="0" kern="120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 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ru-RU" sz="1800" b="1" i="1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libri"/>
                                            <a:cs typeface="Times New Roman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800" b="1" i="0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𝟏</m:t>
                                        </m:r>
                                      </m:num>
                                      <m:den>
                                        <m:r>
                                          <a:rPr lang="en-US" sz="1800" b="1" i="0">
                                            <a:solidFill>
                                              <a:srgbClr val="FF0000"/>
                                            </a:solidFill>
                                            <a:effectLst>
                                              <a:outerShdw blurRad="38100" dist="38100" dir="2700000" algn="tl">
                                                <a:srgbClr val="000000">
                                                  <a:alpha val="43137"/>
                                                </a:srgbClr>
                                              </a:outerShdw>
                                            </a:effectLst>
                                            <a:latin typeface="Cambria Math"/>
                                            <a:ea typeface="Calibri"/>
                                            <a:cs typeface="Times New Roman"/>
                                          </a:rPr>
                                          <m:t>𝐬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𝐁</m:t>
                                    </m:r>
                                  </m:num>
                                  <m:den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4408"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𝟐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𝟔𝟎𝟎𝟎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𝟒𝟗𝟎𝟎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4408"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𝟐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𝟔𝟎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𝟒𝟗</m:t>
                                </m:r>
                              </m:oMath>
                            </m:oMathPara>
                          </a14:m>
                          <a:endParaRPr lang="ru-RU" sz="1800" b="1" i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9276"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𝟐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.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.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𝟒𝟗</m:t>
                                </m:r>
                              </m:oMath>
                            </m:oMathPara>
                          </a14:m>
                          <a:endParaRPr lang="ru-RU" sz="1800" b="1" i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9276"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𝟐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800" b="1" i="1" smtClean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.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𝟎𝟎𝟔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.</m:t>
                                </m:r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𝟎𝟎𝟒𝟗</m:t>
                                </m:r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29540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  <a:tabLst>
                              <a:tab pos="51435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0" smtClean="0">
                                    <a:solidFill>
                                      <a:srgbClr val="FF000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&lt;</m:t>
                                </m:r>
                                <m:sSup>
                                  <m:sSupPr>
                                    <m:ctrlPr>
                                      <a:rPr lang="ru-RU" sz="1800" b="1" i="1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libri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−</m:t>
                                    </m:r>
                                    <m:r>
                                      <a:rPr lang="en-US" sz="1800" b="1" i="0">
                                        <a:solidFill>
                                          <a:srgbClr val="FF0000"/>
                                        </a:solidFill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800" b="1" i="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>
                <a:extLst>
                  <a:ext uri="{FF2B5EF4-FFF2-40B4-BE49-F238E27FC236}">
                    <a16:creationId xmlns:a16="http://schemas.microsoft.com/office/drawing/2014/main" id="{C3341D9E-5940-8A47-BF80-7B2D97BBD4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9434661"/>
                  </p:ext>
                </p:extLst>
              </p:nvPr>
            </p:nvGraphicFramePr>
            <p:xfrm>
              <a:off x="2521449" y="1462547"/>
              <a:ext cx="6647604" cy="175664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3243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149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992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602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2843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4927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75" t="-135714" r="-30697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000" t="-135714" r="-28076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2727" t="-135714" r="-16545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3913" t="-135714" r="-9782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9888" t="-135714" r="-1124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440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75" t="-235714" r="-30697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000" t="-235714" r="-28076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2727" t="-235714" r="-16545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3913" t="-235714" r="-9782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9888" t="-235714" r="-1124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440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75" t="-335714" r="-30697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000" t="-335714" r="-28076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2727" t="-335714" r="-16545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3913" t="-335714" r="-9782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9888" t="-335714" r="-1124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927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75" t="-451852" r="-306977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000" t="-451852" r="-280769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2727" t="-451852" r="-165455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3913" t="-451852" r="-97826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9888" t="-451852" r="-1124" b="-1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927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75" t="-532143" r="-306977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5000" t="-532143" r="-280769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2727" t="-532143" r="-165455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73913" t="-532143" r="-97826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lnL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9888" t="-532143" r="-1124" b="-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79747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94C0DA-3455-9140-8629-80CC08108D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1C35D87-0678-46A9-9687-68872CFD618B}" type="slidenum">
              <a:rPr lang="ru-RU" smtClean="0"/>
              <a:t>17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50440-5896-A848-A0D9-9848FA05319E}"/>
              </a:ext>
            </a:extLst>
          </p:cNvPr>
          <p:cNvSpPr txBox="1"/>
          <p:nvPr/>
        </p:nvSpPr>
        <p:spPr>
          <a:xfrm>
            <a:off x="3752023" y="-101143"/>
            <a:ext cx="3793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Milestones of MPD assembling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  in 2020-2023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6E76EC5-F8C2-2D4F-B6F8-F52EB8B03A76}"/>
              </a:ext>
            </a:extLst>
          </p:cNvPr>
          <p:cNvSpPr txBox="1"/>
          <p:nvPr/>
        </p:nvSpPr>
        <p:spPr>
          <a:xfrm>
            <a:off x="1625600" y="606743"/>
            <a:ext cx="7818755" cy="6435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Year 2020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   July 15</a:t>
            </a:r>
            <a:r>
              <a:rPr lang="en-US" sz="1400" kern="120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- MPD Hall and pit are ready to store and unpack Yoke parts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   August                          - The first 13 plates of Magnet Yoke are assembled for alignment checks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3.  Sept 15-Oct 1.             - Solenoid is ready for transportation from ASG (Italy)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4.  November 1</a:t>
            </a:r>
            <a:r>
              <a:rPr lang="ru-RU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- Solenoid arrived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5.  Nov-Dec                       - Assembling of Magnet Yoke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Year 2021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tabLst>
                <a:tab pos="457200" algn="l"/>
              </a:tabLst>
            </a:pP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6.  July-Aug                         - Solenoid installation into Iron Yoke and alignment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7.  Aug - Dec                       - Electrical, pressure and vacuum tests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Year 2022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8.   April 30</a:t>
            </a:r>
            <a:r>
              <a:rPr lang="en-US" sz="1400" kern="120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- Cables for Solenoid probes signals are installed.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Ready for assembling of Iron Yoke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   Apr 30 - June 15           - Assembling Iron yoke, Cryogenic platform and Cryostat. Vacuum test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 June 16t - July 30          - Solenoid cooling down to Liquid Nitrogen temperature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 September 30th            - Cryogenic infrastructure ready   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 Oct 1st - Nov 20           - Cooling down to </a:t>
            </a:r>
            <a:r>
              <a:rPr lang="en-US" sz="1400" kern="1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LHe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temperature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 Nov 20th – Dec 30.      - Magnetic Field measurement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en-US" sz="14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 2023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14"/>
            </a:pP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 20 -Feb 15             - Support Frame installation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  Feb 15</a:t>
            </a:r>
            <a:r>
              <a:rPr lang="en-US" sz="1400" kern="120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April 10th    - Installation of </a:t>
            </a:r>
            <a:r>
              <a:rPr lang="en-US" sz="1400" kern="1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half sectors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  March-July                      - Electronics Platform assembling,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17"/>
            </a:pP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April-July                     - Cabling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   April 1 – June 5</a:t>
            </a:r>
            <a:r>
              <a:rPr lang="en-US" sz="1400" kern="120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- Installation TOF modules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  May15</a:t>
            </a:r>
            <a:r>
              <a:rPr lang="en-US" sz="1400" kern="120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August 1</a:t>
            </a:r>
            <a:r>
              <a:rPr lang="en-US" sz="1400" kern="120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TPC installation </a:t>
            </a: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20.  June-July -                      - </a:t>
            </a:r>
            <a:r>
              <a:rPr lang="en-US" sz="1400" kern="1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FHCal</a:t>
            </a:r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Cosmic Ray test system            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21.  August                             - Switch on the MPD, Commissioning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51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F3D683-0813-DD4F-A07A-59590B5C51C1}"/>
              </a:ext>
            </a:extLst>
          </p:cNvPr>
          <p:cNvSpPr txBox="1"/>
          <p:nvPr/>
        </p:nvSpPr>
        <p:spPr>
          <a:xfrm>
            <a:off x="5261317" y="1185203"/>
            <a:ext cx="2089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2C800-2571-A64F-B9FE-226AE0D36C0A}"/>
              </a:ext>
            </a:extLst>
          </p:cNvPr>
          <p:cNvSpPr txBox="1"/>
          <p:nvPr/>
        </p:nvSpPr>
        <p:spPr>
          <a:xfrm>
            <a:off x="1582615" y="2813537"/>
            <a:ext cx="8809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components of the 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stage detector advanced in production.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efforts of the MPD groups are put on  the execution of the schedule plan with minimal delays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82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AEBDE7-F2AB-4143-9102-04CE033390C1}"/>
              </a:ext>
            </a:extLst>
          </p:cNvPr>
          <p:cNvSpPr txBox="1"/>
          <p:nvPr/>
        </p:nvSpPr>
        <p:spPr>
          <a:xfrm>
            <a:off x="4360984" y="3094891"/>
            <a:ext cx="3288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anose="030F0902030302020204" pitchFamily="66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Thank you </a:t>
            </a:r>
            <a:endParaRPr lang="ru-RU" sz="4800" dirty="0">
              <a:solidFill>
                <a:srgbClr val="C00000"/>
              </a:solidFill>
              <a:ea typeface="Brush Script MT" panose="03060802040406070304" pitchFamily="66" charset="-122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6626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22D7E5D-6E24-B84F-91DE-46BA876E0E49}"/>
              </a:ext>
            </a:extLst>
          </p:cNvPr>
          <p:cNvGrpSpPr/>
          <p:nvPr/>
        </p:nvGrpSpPr>
        <p:grpSpPr>
          <a:xfrm>
            <a:off x="33349" y="348489"/>
            <a:ext cx="12192000" cy="6484765"/>
            <a:chOff x="33349" y="348489"/>
            <a:chExt cx="12192000" cy="648476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1B6993A-585E-BC46-ACA9-5D301CFA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9" y="348489"/>
              <a:ext cx="12192000" cy="648476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E490CBB-3FC4-5F48-9977-7A935C75D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" y="348489"/>
              <a:ext cx="3762796" cy="306147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B5CC03-DD01-BA40-990E-DB9D112226AF}"/>
              </a:ext>
            </a:extLst>
          </p:cNvPr>
          <p:cNvSpPr txBox="1"/>
          <p:nvPr/>
        </p:nvSpPr>
        <p:spPr>
          <a:xfrm>
            <a:off x="245595" y="3167389"/>
            <a:ext cx="365220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" sz="1400" dirty="0"/>
              <a:t>Charged multiplicity distributions in central Au + Au collisions (b &lt; 3 </a:t>
            </a:r>
            <a:r>
              <a:rPr lang="en" sz="1400" dirty="0" err="1"/>
              <a:t>fm</a:t>
            </a:r>
            <a:r>
              <a:rPr lang="en" sz="1400" dirty="0"/>
              <a:t>) calculated by </a:t>
            </a:r>
            <a:r>
              <a:rPr lang="en" sz="1400" dirty="0" err="1"/>
              <a:t>UrQMD</a:t>
            </a:r>
            <a:r>
              <a:rPr lang="en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43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2031E8-1F0F-7E45-A68B-1FA3E74920B7}"/>
              </a:ext>
            </a:extLst>
          </p:cNvPr>
          <p:cNvSpPr txBox="1"/>
          <p:nvPr/>
        </p:nvSpPr>
        <p:spPr>
          <a:xfrm>
            <a:off x="4599639" y="0"/>
            <a:ext cx="4247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MPD experimental Hall 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CAE6E8-5C11-CC48-8EBD-3B410879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83647" y="2147483647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D0AE98-9584-F149-931B-3214F73E4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" y="461665"/>
            <a:ext cx="8488680" cy="63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8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1" y="887593"/>
            <a:ext cx="4892111" cy="2553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2031E8-1F0F-7E45-A68B-1FA3E74920B7}"/>
              </a:ext>
            </a:extLst>
          </p:cNvPr>
          <p:cNvSpPr txBox="1"/>
          <p:nvPr/>
        </p:nvSpPr>
        <p:spPr>
          <a:xfrm>
            <a:off x="5311036" y="131858"/>
            <a:ext cx="2657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MPD complex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CAE6E8-5C11-CC48-8EBD-3B410879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483647" y="2147483647"/>
            <a:ext cx="12192000" cy="6858000"/>
          </a:xfrm>
          <a:prstGeom prst="rect">
            <a:avLst/>
          </a:prstGeom>
        </p:spPr>
      </p:pic>
      <p:pic>
        <p:nvPicPr>
          <p:cNvPr id="16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87965B3-F8BC-F54D-814A-7E81F8A2C7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r="12583"/>
          <a:stretch/>
        </p:blipFill>
        <p:spPr>
          <a:xfrm>
            <a:off x="5275974" y="768981"/>
            <a:ext cx="3570279" cy="2791177"/>
          </a:xfrm>
          <a:prstGeom prst="rect">
            <a:avLst/>
          </a:prstGeom>
        </p:spPr>
      </p:pic>
      <p:pic>
        <p:nvPicPr>
          <p:cNvPr id="9217" name="Picture 1" descr="page1image55940384">
            <a:extLst>
              <a:ext uri="{FF2B5EF4-FFF2-40B4-BE49-F238E27FC236}">
                <a16:creationId xmlns:a16="http://schemas.microsoft.com/office/drawing/2014/main" id="{7A4CB52A-B289-A44E-A161-45E5797DC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50" y="4242770"/>
            <a:ext cx="3743403" cy="214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1image55919424">
            <a:extLst>
              <a:ext uri="{FF2B5EF4-FFF2-40B4-BE49-F238E27FC236}">
                <a16:creationId xmlns:a16="http://schemas.microsoft.com/office/drawing/2014/main" id="{F1AB2620-1615-6941-ADE4-2324F674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27" y="4242770"/>
            <a:ext cx="3799775" cy="214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C4D7A4-3F2F-7741-A35C-C41D507B10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539" y="685885"/>
            <a:ext cx="2281425" cy="30430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31DC01-63B7-F643-B762-F954C09E26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61" y="4242770"/>
            <a:ext cx="3981307" cy="19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7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016360D-1B48-9347-8015-3A54C8924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591599"/>
              </p:ext>
            </p:extLst>
          </p:nvPr>
        </p:nvGraphicFramePr>
        <p:xfrm>
          <a:off x="300841" y="61059"/>
          <a:ext cx="11590318" cy="6826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302">
                  <a:extLst>
                    <a:ext uri="{9D8B030D-6E8A-4147-A177-3AD203B41FA5}">
                      <a16:colId xmlns:a16="http://schemas.microsoft.com/office/drawing/2014/main" val="1688445614"/>
                    </a:ext>
                  </a:extLst>
                </a:gridCol>
                <a:gridCol w="5612190">
                  <a:extLst>
                    <a:ext uri="{9D8B030D-6E8A-4147-A177-3AD203B41FA5}">
                      <a16:colId xmlns:a16="http://schemas.microsoft.com/office/drawing/2014/main" val="2250803038"/>
                    </a:ext>
                  </a:extLst>
                </a:gridCol>
                <a:gridCol w="5625826">
                  <a:extLst>
                    <a:ext uri="{9D8B030D-6E8A-4147-A177-3AD203B41FA5}">
                      <a16:colId xmlns:a16="http://schemas.microsoft.com/office/drawing/2014/main" val="473385945"/>
                    </a:ext>
                  </a:extLst>
                </a:gridCol>
              </a:tblGrid>
              <a:tr h="866899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List of the activities towards realization of our plan – 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Preparation the MPD for running on the collider beams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442238"/>
                  </a:ext>
                </a:extLst>
              </a:tr>
              <a:tr h="604748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Subsystems of MPD: TPC , TOF,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Ecal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FHCal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and FFD, DAQ, Trigger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On the stage of production and tests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986052"/>
                  </a:ext>
                </a:extLst>
              </a:tr>
              <a:tr h="604748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Beam pipe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Prototyping showed that all</a:t>
                      </a:r>
                    </a:p>
                    <a:p>
                      <a:pPr eaLnBrk="1" hangingPunct="1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technological operation are developed. Two working pipes are on the stage of signing Contract</a:t>
                      </a:r>
                      <a:endParaRPr lang="ru-RU" alt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014773"/>
                  </a:ext>
                </a:extLst>
              </a:tr>
              <a:tr h="390700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Support Frame for detectors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fixation inside MPD </a:t>
                      </a:r>
                    </a:p>
                    <a:p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 production,  will be ready in December 2022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85519"/>
                  </a:ext>
                </a:extLst>
              </a:tr>
              <a:tr h="39159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Electronics Platform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Tech. documentation is ready, signing contract on production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42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Cryogenics Infrastructure of the Solenoid.                  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Gas&amp;Liquid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N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and He pipes,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LHe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, LN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tanks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LHe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 and LN2 pipes are ordered and partly produced</a:t>
                      </a:r>
                    </a:p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Problem with delivering to JINR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544296"/>
                  </a:ext>
                </a:extLst>
              </a:tr>
              <a:tr h="37909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Cooling systems for the  FE electronics TPC and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Ecal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and thermostability  of TPC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Tender on design and production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28400"/>
                  </a:ext>
                </a:extLst>
              </a:tr>
              <a:tr h="604748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Equipment for detectors integration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The lifting platform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Equipment for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Ecal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installation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Equipment for TOF installation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Equipment TPC installation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Platforms for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FHCal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fixation in the poles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           Equipment for beampipe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 production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Technical documentation in preparation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 production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 production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 production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Technical documentation in preparation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875629"/>
                  </a:ext>
                </a:extLst>
              </a:tr>
              <a:tr h="604748"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Four   colling water lines for Solenoid power supplies, Correction coils, Platform Cooling system and Detector’s cooling system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Technical documentation is ready, in production by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Strabach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209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35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81EE2-7C61-4F4B-8A44-E5C8CB382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94" y="867421"/>
            <a:ext cx="3446786" cy="224296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ECC3B4-49C0-204D-A826-107677524495}"/>
              </a:ext>
            </a:extLst>
          </p:cNvPr>
          <p:cNvSpPr txBox="1"/>
          <p:nvPr/>
        </p:nvSpPr>
        <p:spPr>
          <a:xfrm>
            <a:off x="143791" y="3274769"/>
            <a:ext cx="3442890" cy="3293209"/>
          </a:xfrm>
          <a:prstGeom prst="rect">
            <a:avLst/>
          </a:prstGeom>
          <a:solidFill>
            <a:srgbClr val="CBFFFB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Arial"/>
                <a:cs typeface="Arial"/>
              </a:rPr>
              <a:t>Vessel</a:t>
            </a: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</a:p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     C3-C4 </a:t>
            </a: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assembled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C1-C2 </a:t>
            </a: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assembled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HV membrane - tested 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(C1-C2) + flanges + HV membrane – 	    assembly </a:t>
            </a:r>
            <a:r>
              <a:rPr lang="en-US" sz="1600" b="1" i="1" dirty="0">
                <a:solidFill>
                  <a:srgbClr val="0070C0"/>
                </a:solidFill>
                <a:latin typeface="Arial"/>
                <a:cs typeface="Arial"/>
              </a:rPr>
              <a:t>in progress</a:t>
            </a:r>
          </a:p>
          <a:p>
            <a:pPr>
              <a:defRPr/>
            </a:pPr>
            <a:endParaRPr lang="en-US" sz="1600" b="1" i="1" dirty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Arial"/>
                <a:cs typeface="Arial"/>
              </a:rPr>
              <a:t>ROC chambers:   </a:t>
            </a:r>
          </a:p>
          <a:p>
            <a:pPr>
              <a:defRPr/>
            </a:pPr>
            <a:r>
              <a:rPr lang="en-US" sz="1600" b="1" i="1" dirty="0">
                <a:solidFill>
                  <a:srgbClr val="0070C0"/>
                </a:solidFill>
                <a:latin typeface="Arial"/>
                <a:cs typeface="Arial"/>
              </a:rPr>
              <a:t>  24</a:t>
            </a: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 tested +</a:t>
            </a:r>
            <a:r>
              <a:rPr lang="en-US" sz="1600" b="1" i="1" dirty="0">
                <a:solidFill>
                  <a:srgbClr val="0070C0"/>
                </a:solidFill>
                <a:latin typeface="Arial"/>
                <a:cs typeface="Arial"/>
              </a:rPr>
              <a:t> 2 spare </a:t>
            </a: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produced </a:t>
            </a:r>
          </a:p>
          <a:p>
            <a:pPr>
              <a:defRPr/>
            </a:pPr>
            <a:endParaRPr lang="en-US" sz="1600" i="1" dirty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Arial"/>
                <a:cs typeface="Arial"/>
              </a:rPr>
              <a:t>Electronics: 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477 pc ready (</a:t>
            </a:r>
            <a:r>
              <a:rPr lang="en-US" sz="1600" b="1" i="1" dirty="0">
                <a:solidFill>
                  <a:srgbClr val="0070C0"/>
                </a:solidFill>
                <a:latin typeface="Arial"/>
                <a:cs typeface="Arial"/>
              </a:rPr>
              <a:t>32%</a:t>
            </a: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) </a:t>
            </a:r>
          </a:p>
          <a:p>
            <a:pPr>
              <a:defRPr/>
            </a:pP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the rest (1011 pc) --   </a:t>
            </a:r>
            <a:r>
              <a:rPr lang="en-US" sz="1600" i="1" dirty="0" err="1">
                <a:solidFill>
                  <a:srgbClr val="0070C0"/>
                </a:solidFill>
                <a:latin typeface="Arial"/>
                <a:cs typeface="Arial"/>
              </a:rPr>
              <a:t>IIIq</a:t>
            </a: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 2023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4372" y="4328918"/>
            <a:ext cx="265009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Cabling inside of the MPD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10800" y="2882843"/>
            <a:ext cx="141078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=&gt; Prototype </a:t>
            </a:r>
            <a:r>
              <a:rPr lang="ru-RU" b="1" dirty="0">
                <a:solidFill>
                  <a:srgbClr val="0070C0"/>
                </a:solidFill>
              </a:rPr>
              <a:t>№2</a:t>
            </a:r>
            <a:r>
              <a:rPr lang="en-US" b="1" dirty="0">
                <a:solidFill>
                  <a:srgbClr val="0070C0"/>
                </a:solidFill>
              </a:rPr>
              <a:t> will be tested on next week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58563" y="1334288"/>
            <a:ext cx="181291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= &gt; DAQ and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HV+LV system: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tests in progress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3320" y="1126920"/>
            <a:ext cx="2840970" cy="2130728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3440423" y="3206010"/>
            <a:ext cx="799068" cy="146957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462" y="771800"/>
            <a:ext cx="3910417" cy="31689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307" y="3930880"/>
            <a:ext cx="3877493" cy="26801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38640" y="4175511"/>
            <a:ext cx="165276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TPC+ECAL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cooling system:</a:t>
            </a:r>
          </a:p>
          <a:p>
            <a:pPr algn="ctr"/>
            <a:endParaRPr lang="en-US" b="1" dirty="0">
              <a:solidFill>
                <a:srgbClr val="0070C0"/>
              </a:solidFill>
            </a:endParaRPr>
          </a:p>
          <a:p>
            <a:pPr algn="ctr"/>
            <a:endParaRPr lang="en-US" b="1" dirty="0">
              <a:solidFill>
                <a:srgbClr val="0070C0"/>
              </a:solidFill>
            </a:endParaRP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NEW tender –&gt;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October 2021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11040607" y="4878174"/>
            <a:ext cx="248826" cy="415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CAFB04-36C5-D041-AD14-80E121F1A8ED}"/>
              </a:ext>
            </a:extLst>
          </p:cNvPr>
          <p:cNvSpPr txBox="1"/>
          <p:nvPr/>
        </p:nvSpPr>
        <p:spPr>
          <a:xfrm>
            <a:off x="3953495" y="28711"/>
            <a:ext cx="2734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       Status of the TPC</a:t>
            </a:r>
            <a:endParaRPr lang="ru-RU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365DC2-A1AB-CE4D-9FD3-E66C8AACF5EA}"/>
              </a:ext>
            </a:extLst>
          </p:cNvPr>
          <p:cNvSpPr txBox="1"/>
          <p:nvPr/>
        </p:nvSpPr>
        <p:spPr>
          <a:xfrm>
            <a:off x="4373713" y="363446"/>
            <a:ext cx="195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Sergey </a:t>
            </a:r>
            <a:r>
              <a:rPr lang="en-US" dirty="0" err="1"/>
              <a:t>Movchan</a:t>
            </a:r>
            <a:endParaRPr lang="en-US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83B54A-648E-9443-879A-7DB158433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876" y="4771207"/>
            <a:ext cx="2705431" cy="18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9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7724" y="0"/>
            <a:ext cx="1485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TOF status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372347" y="2331965"/>
            <a:ext cx="280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TOF mass production report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04617" y="461665"/>
            <a:ext cx="7267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problems with dark current in a bunch of detector was solved!</a:t>
            </a:r>
          </a:p>
          <a:p>
            <a:pPr algn="just">
              <a:lnSpc>
                <a:spcPts val="18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The detectors with high current were reassembled.</a:t>
            </a:r>
          </a:p>
          <a:p>
            <a:pPr algn="just">
              <a:lnSpc>
                <a:spcPts val="18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8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Up to now, there are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%) of 280 TOF detectors  assembled. </a:t>
            </a:r>
          </a:p>
          <a:p>
            <a:pPr algn="just">
              <a:lnSpc>
                <a:spcPts val="18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also there 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%) half sector modules out of 28 are assembled and tested</a:t>
            </a:r>
          </a:p>
          <a:p>
            <a:pPr algn="just">
              <a:lnSpc>
                <a:spcPts val="18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The problem is a tightness of the boxes </a:t>
            </a:r>
          </a:p>
          <a:p>
            <a:pPr algn="just">
              <a:lnSpc>
                <a:spcPts val="18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The team sees the ways to solve the problem and speed up the process of modules production.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4714"/>
          <a:stretch/>
        </p:blipFill>
        <p:spPr>
          <a:xfrm>
            <a:off x="780728" y="3123229"/>
            <a:ext cx="3396226" cy="29454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2443"/>
          <a:stretch/>
        </p:blipFill>
        <p:spPr>
          <a:xfrm>
            <a:off x="780728" y="461665"/>
            <a:ext cx="4038927" cy="241688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19655" y="6303083"/>
            <a:ext cx="6497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Mass production reports on MRPC (left) and Half sector boxes (right)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2B7AB1-8B1F-B50B-0EF0-71070AEE36F7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574" y="3287211"/>
            <a:ext cx="3412735" cy="25379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E70CAD-D196-792D-8931-C94597C21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14" y="3123229"/>
            <a:ext cx="4403312" cy="27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5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860612" y="1"/>
            <a:ext cx="10721787" cy="461665"/>
          </a:xfrm>
          <a:prstGeom prst="rect">
            <a:avLst/>
          </a:prstGeom>
          <a:solidFill>
            <a:srgbClr val="00B05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Calorimeter (ECAL) </a:t>
            </a:r>
            <a:endParaRPr lang="ru-RU" alt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3109959" y="1332981"/>
            <a:ext cx="4505182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Barrel ECAL ~ </a:t>
            </a:r>
            <a:r>
              <a:rPr lang="en-US" altLang="ru-RU" sz="20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38400</a:t>
            </a:r>
            <a:r>
              <a:rPr lang="en-US" alt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ECAL towers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" sz="2000" dirty="0">
                <a:latin typeface="LiberationSerif"/>
              </a:rPr>
              <a:t>                                         2400 modules</a:t>
            </a:r>
            <a:endParaRPr lang="ru-RU" altLang="ru-RU" sz="2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9891820" y="4556912"/>
            <a:ext cx="227329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800" dirty="0">
                <a:solidFill>
                  <a:prstClr val="black"/>
                </a:solidFill>
                <a:cs typeface="Arial" panose="020B0604020202020204" pitchFamily="34" charset="0"/>
              </a:rPr>
              <a:t>Photo of one element</a:t>
            </a:r>
            <a:endParaRPr lang="ru-RU" altLang="ru-R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4290" y="376817"/>
            <a:ext cx="507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ECal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– THU – Tsinghua University.,  Yi Wang</a:t>
            </a:r>
          </a:p>
          <a:p>
            <a:pPr lvl="0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SDU –Shandong University</a:t>
            </a:r>
          </a:p>
          <a:p>
            <a:pPr lvl="0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HU- Huzhou University  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Fuqing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Wang</a:t>
            </a:r>
          </a:p>
          <a:p>
            <a:pPr lvl="0"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JINR – production in IHEP (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Protvino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 and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Tenzor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Dubna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F84899-909D-8648-BDAC-A888F3B71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277D-6D94-44BE-8223-C977FC5B06F9}" type="slidenum">
              <a:rPr lang="ru-RU" altLang="ru-RU" smtClean="0"/>
              <a:pPr/>
              <a:t>8</a:t>
            </a:fld>
            <a:endParaRPr lang="ru-RU" alt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8A081D-C94B-7B4A-A182-1FFAA5E9BB46}"/>
              </a:ext>
            </a:extLst>
          </p:cNvPr>
          <p:cNvSpPr/>
          <p:nvPr/>
        </p:nvSpPr>
        <p:spPr>
          <a:xfrm>
            <a:off x="4712793" y="1930085"/>
            <a:ext cx="2902348" cy="1010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">
              <a:lnSpc>
                <a:spcPct val="150000"/>
              </a:lnSpc>
              <a:buClr>
                <a:srgbClr val="000000"/>
              </a:buClr>
              <a:buSzPct val="140000"/>
            </a:pPr>
            <a:r>
              <a:rPr lang="en-US" sz="1200" i="1" spc="-1" dirty="0">
                <a:solidFill>
                  <a:srgbClr val="C55A11"/>
                </a:solidFill>
                <a:latin typeface="Arial"/>
                <a:ea typeface="Droid Sans Fallback"/>
              </a:rPr>
              <a:t>Container is made of Carbon composite</a:t>
            </a:r>
          </a:p>
          <a:p>
            <a:pPr marL="1080">
              <a:lnSpc>
                <a:spcPct val="150000"/>
              </a:lnSpc>
              <a:buClr>
                <a:srgbClr val="000000"/>
              </a:buClr>
              <a:buSzPct val="140000"/>
            </a:pPr>
            <a:r>
              <a:rPr lang="en-US" sz="1200" i="1" spc="-1" dirty="0">
                <a:solidFill>
                  <a:srgbClr val="C55A11"/>
                </a:solidFill>
                <a:latin typeface="Arial"/>
                <a:ea typeface="Droid Sans Fallback"/>
              </a:rPr>
              <a:t>Total load of about 1.2 tons</a:t>
            </a:r>
          </a:p>
          <a:p>
            <a:pPr marL="1080">
              <a:lnSpc>
                <a:spcPct val="150000"/>
              </a:lnSpc>
              <a:buClr>
                <a:srgbClr val="000000"/>
              </a:buClr>
              <a:buSzPct val="140000"/>
            </a:pPr>
            <a:endParaRPr lang="en-US" spc="-1" dirty="0">
              <a:latin typeface="Arial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AC36318-D2F7-754E-8902-E6362A80D91B}"/>
              </a:ext>
            </a:extLst>
          </p:cNvPr>
          <p:cNvGrpSpPr/>
          <p:nvPr/>
        </p:nvGrpSpPr>
        <p:grpSpPr>
          <a:xfrm>
            <a:off x="0" y="2459928"/>
            <a:ext cx="11785600" cy="2454354"/>
            <a:chOff x="146725" y="2436184"/>
            <a:chExt cx="11898584" cy="2633678"/>
          </a:xfrm>
        </p:grpSpPr>
        <p:pic>
          <p:nvPicPr>
            <p:cNvPr id="1331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9" t="10382" r="26785" b="11237"/>
            <a:stretch>
              <a:fillRect/>
            </a:stretch>
          </p:blipFill>
          <p:spPr bwMode="auto">
            <a:xfrm>
              <a:off x="146725" y="2494418"/>
              <a:ext cx="2501472" cy="236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4404" y="3056585"/>
              <a:ext cx="2040905" cy="1530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495E2BF0-C1CD-D54C-84C7-B0E6BF76D9FC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8609064" y="3056585"/>
              <a:ext cx="1282756" cy="176529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22393066-16A2-8F4F-9FD5-BA72253134EF}"/>
                </a:ext>
              </a:extLst>
            </p:cNvPr>
            <p:cNvPicPr/>
            <p:nvPr/>
          </p:nvPicPr>
          <p:blipFill>
            <a:blip r:embed="rId6"/>
            <a:srcRect l="19516" t="10579" r="35232" b="10831"/>
            <a:stretch/>
          </p:blipFill>
          <p:spPr>
            <a:xfrm>
              <a:off x="5880413" y="2902470"/>
              <a:ext cx="2408416" cy="19580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3AD3EE3-BA3F-644C-A982-3054C3D4E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8703" y="2534410"/>
              <a:ext cx="3115259" cy="2299924"/>
            </a:xfrm>
            <a:prstGeom prst="rect">
              <a:avLst/>
            </a:prstGeom>
          </p:spPr>
        </p:pic>
        <p:sp>
          <p:nvSpPr>
            <p:cNvPr id="5" name="Выгнутая вниз стрелка 4">
              <a:extLst>
                <a:ext uri="{FF2B5EF4-FFF2-40B4-BE49-F238E27FC236}">
                  <a16:creationId xmlns:a16="http://schemas.microsoft.com/office/drawing/2014/main" id="{D1A89DA5-D9EF-7142-A97B-41A4CFE15E6D}"/>
                </a:ext>
              </a:extLst>
            </p:cNvPr>
            <p:cNvSpPr/>
            <p:nvPr/>
          </p:nvSpPr>
          <p:spPr>
            <a:xfrm rot="8332727">
              <a:off x="7305643" y="3604530"/>
              <a:ext cx="1534912" cy="461497"/>
            </a:xfrm>
            <a:prstGeom prst="curved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Выгнутая вправо стрелка 6">
              <a:extLst>
                <a:ext uri="{FF2B5EF4-FFF2-40B4-BE49-F238E27FC236}">
                  <a16:creationId xmlns:a16="http://schemas.microsoft.com/office/drawing/2014/main" id="{92BDE453-DC35-E144-81F1-DCB5EA9B6757}"/>
                </a:ext>
              </a:extLst>
            </p:cNvPr>
            <p:cNvSpPr/>
            <p:nvPr/>
          </p:nvSpPr>
          <p:spPr>
            <a:xfrm rot="6021555">
              <a:off x="5525099" y="3350198"/>
              <a:ext cx="634872" cy="1477249"/>
            </a:xfrm>
            <a:prstGeom prst="curved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Выгнутая вниз стрелка 16">
              <a:extLst>
                <a:ext uri="{FF2B5EF4-FFF2-40B4-BE49-F238E27FC236}">
                  <a16:creationId xmlns:a16="http://schemas.microsoft.com/office/drawing/2014/main" id="{1A37F4CC-4402-6249-8D39-6F14A2D200B5}"/>
                </a:ext>
              </a:extLst>
            </p:cNvPr>
            <p:cNvSpPr/>
            <p:nvPr/>
          </p:nvSpPr>
          <p:spPr>
            <a:xfrm rot="11737353">
              <a:off x="9389299" y="3144760"/>
              <a:ext cx="1463948" cy="423096"/>
            </a:xfrm>
            <a:prstGeom prst="curved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Выгнутая вправо стрелка 17">
              <a:extLst>
                <a:ext uri="{FF2B5EF4-FFF2-40B4-BE49-F238E27FC236}">
                  <a16:creationId xmlns:a16="http://schemas.microsoft.com/office/drawing/2014/main" id="{19A505C0-BA80-6342-8017-794807D99F71}"/>
                </a:ext>
              </a:extLst>
            </p:cNvPr>
            <p:cNvSpPr/>
            <p:nvPr/>
          </p:nvSpPr>
          <p:spPr>
            <a:xfrm rot="5617278">
              <a:off x="1701769" y="3170718"/>
              <a:ext cx="902308" cy="2895979"/>
            </a:xfrm>
            <a:prstGeom prst="curved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Picture 1" descr="page3image34654864">
              <a:extLst>
                <a:ext uri="{FF2B5EF4-FFF2-40B4-BE49-F238E27FC236}">
                  <a16:creationId xmlns:a16="http://schemas.microsoft.com/office/drawing/2014/main" id="{A3AD5928-6383-B94C-8F0B-CE0DD2E48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161" y="2436184"/>
              <a:ext cx="2894885" cy="47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Стрелка вправо 3">
              <a:extLst>
                <a:ext uri="{FF2B5EF4-FFF2-40B4-BE49-F238E27FC236}">
                  <a16:creationId xmlns:a16="http://schemas.microsoft.com/office/drawing/2014/main" id="{7BDE4F29-54D2-CF45-9908-1744B9BFD33E}"/>
                </a:ext>
              </a:extLst>
            </p:cNvPr>
            <p:cNvSpPr/>
            <p:nvPr/>
          </p:nvSpPr>
          <p:spPr>
            <a:xfrm rot="3036085">
              <a:off x="8681620" y="2955023"/>
              <a:ext cx="684574" cy="27788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 вправо 19">
              <a:extLst>
                <a:ext uri="{FF2B5EF4-FFF2-40B4-BE49-F238E27FC236}">
                  <a16:creationId xmlns:a16="http://schemas.microsoft.com/office/drawing/2014/main" id="{80FBCAE2-7DA5-5947-B3B4-AFEE5F24F679}"/>
                </a:ext>
              </a:extLst>
            </p:cNvPr>
            <p:cNvSpPr/>
            <p:nvPr/>
          </p:nvSpPr>
          <p:spPr>
            <a:xfrm rot="8636630" flipV="1">
              <a:off x="7403451" y="3357510"/>
              <a:ext cx="814385" cy="20125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Открывающая фигурная скобка 9">
            <a:extLst>
              <a:ext uri="{FF2B5EF4-FFF2-40B4-BE49-F238E27FC236}">
                <a16:creationId xmlns:a16="http://schemas.microsoft.com/office/drawing/2014/main" id="{9AB69092-0520-2045-AED2-8582B6BB9543}"/>
              </a:ext>
            </a:extLst>
          </p:cNvPr>
          <p:cNvSpPr/>
          <p:nvPr/>
        </p:nvSpPr>
        <p:spPr>
          <a:xfrm rot="16200000">
            <a:off x="7964503" y="1785692"/>
            <a:ext cx="298472" cy="2491267"/>
          </a:xfrm>
          <a:prstGeom prst="leftBrace">
            <a:avLst>
              <a:gd name="adj1" fmla="val 8333"/>
              <a:gd name="adj2" fmla="val 5161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A5DBD29-B98E-E649-8AD4-42256FFECDAC}"/>
              </a:ext>
            </a:extLst>
          </p:cNvPr>
          <p:cNvSpPr/>
          <p:nvPr/>
        </p:nvSpPr>
        <p:spPr>
          <a:xfrm>
            <a:off x="64574" y="1262837"/>
            <a:ext cx="3249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 err="1">
                <a:latin typeface="LiberationSerif"/>
              </a:rPr>
              <a:t>ECal</a:t>
            </a:r>
            <a:r>
              <a:rPr lang="en" dirty="0">
                <a:latin typeface="LiberationSerif"/>
              </a:rPr>
              <a:t> is organized into 25 sectors (50 half-sectors). Each half-sector contains 48 modules.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6E13645-D390-D140-B86C-7A7DE24556C2}"/>
              </a:ext>
            </a:extLst>
          </p:cNvPr>
          <p:cNvGrpSpPr/>
          <p:nvPr/>
        </p:nvGrpSpPr>
        <p:grpSpPr>
          <a:xfrm>
            <a:off x="7121453" y="1257655"/>
            <a:ext cx="5070547" cy="830315"/>
            <a:chOff x="7121453" y="1257655"/>
            <a:chExt cx="5070547" cy="83031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C2CB4A3-E95D-144C-95B9-0C144FB71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935" t="79629" r="14021"/>
            <a:stretch/>
          </p:blipFill>
          <p:spPr>
            <a:xfrm>
              <a:off x="7121453" y="1257655"/>
              <a:ext cx="5070547" cy="830315"/>
            </a:xfrm>
            <a:prstGeom prst="rect">
              <a:avLst/>
            </a:prstGeom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A700CB79-87C9-804A-BBDC-061CDEEA9160}"/>
                </a:ext>
              </a:extLst>
            </p:cNvPr>
            <p:cNvSpPr/>
            <p:nvPr/>
          </p:nvSpPr>
          <p:spPr>
            <a:xfrm>
              <a:off x="9711045" y="1257655"/>
              <a:ext cx="890694" cy="200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AE919B8-5134-0A45-9ECA-4314AA937DA1}"/>
              </a:ext>
            </a:extLst>
          </p:cNvPr>
          <p:cNvSpPr txBox="1"/>
          <p:nvPr/>
        </p:nvSpPr>
        <p:spPr>
          <a:xfrm>
            <a:off x="9891819" y="2321169"/>
            <a:ext cx="215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need Containers for sectors 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2DFA88-5699-8941-A3AD-FAE984F87A82}"/>
              </a:ext>
            </a:extLst>
          </p:cNvPr>
          <p:cNvSpPr txBox="1"/>
          <p:nvPr/>
        </p:nvSpPr>
        <p:spPr>
          <a:xfrm>
            <a:off x="-53743" y="4741855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 responsibility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 modules (8 sectors)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3F3C77-ACF4-4642-9755-2E84852247E5}"/>
              </a:ext>
            </a:extLst>
          </p:cNvPr>
          <p:cNvSpPr txBox="1"/>
          <p:nvPr/>
        </p:nvSpPr>
        <p:spPr>
          <a:xfrm>
            <a:off x="0" y="5985494"/>
            <a:ext cx="2589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of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sectors is not started yet,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baskets!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8589D-9F4C-F44C-A82E-8A899FEF3D6C}"/>
              </a:ext>
            </a:extLst>
          </p:cNvPr>
          <p:cNvSpPr txBox="1"/>
          <p:nvPr/>
        </p:nvSpPr>
        <p:spPr>
          <a:xfrm>
            <a:off x="0" y="5271997"/>
            <a:ext cx="258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 responsibility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800 modules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 sectors)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D55DB1-A62C-DC44-B070-EC7ADF7C6B67}"/>
              </a:ext>
            </a:extLst>
          </p:cNvPr>
          <p:cNvSpPr txBox="1"/>
          <p:nvPr/>
        </p:nvSpPr>
        <p:spPr>
          <a:xfrm>
            <a:off x="3799365" y="5401092"/>
            <a:ext cx="6975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total we planned to produce about 1600 modules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allow for assembly 16 full sectors (out of 25)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we see that production of these modules will be completed in QIV 2022. 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B90B29B9-C76C-184C-A81D-10C3E0897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505" y="4660429"/>
            <a:ext cx="2481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800" dirty="0">
                <a:solidFill>
                  <a:prstClr val="black"/>
                </a:solidFill>
                <a:cs typeface="Arial" panose="020B0604020202020204" pitchFamily="34" charset="0"/>
              </a:rPr>
              <a:t>A module (16 elements)</a:t>
            </a:r>
            <a:endParaRPr lang="ru-RU" altLang="ru-R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09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B0636B-27D1-D5C1-6A5C-9E753CBBA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9" y="4475018"/>
            <a:ext cx="2382264" cy="18504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D9B8C9-DED9-A450-B0E0-7DA21A6E0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58" y="2327577"/>
            <a:ext cx="3850542" cy="3997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97749-B27B-9C84-B5C3-D4CDB3247551}"/>
              </a:ext>
            </a:extLst>
          </p:cNvPr>
          <p:cNvSpPr txBox="1"/>
          <p:nvPr/>
        </p:nvSpPr>
        <p:spPr>
          <a:xfrm>
            <a:off x="4069959" y="762001"/>
            <a:ext cx="5491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Cable routs to go inside of the barrel</a:t>
            </a:r>
            <a:endParaRPr lang="ru-RU" sz="2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E5466C-8669-E8B2-96BB-C12127604E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 r="4200" b="10403"/>
          <a:stretch/>
        </p:blipFill>
        <p:spPr>
          <a:xfrm rot="5400000">
            <a:off x="3418061" y="1402112"/>
            <a:ext cx="4415813" cy="54309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E98EEC-9BC4-210D-C790-4978735A03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9923"/>
          <a:stretch/>
        </p:blipFill>
        <p:spPr>
          <a:xfrm rot="5400000">
            <a:off x="172730" y="1708347"/>
            <a:ext cx="2593940" cy="29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56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229899</TotalTime>
  <Words>1929</Words>
  <Application>Microsoft Macintosh PowerPoint</Application>
  <PresentationFormat>Широкоэкранный</PresentationFormat>
  <Paragraphs>308</Paragraphs>
  <Slides>19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Comic Sans MS</vt:lpstr>
      <vt:lpstr>LiberationSerif</vt:lpstr>
      <vt:lpstr>Times New Roman</vt:lpstr>
      <vt:lpstr>Wingdings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Slava Golovatyuk</cp:lastModifiedBy>
  <cp:revision>957</cp:revision>
  <cp:lastPrinted>2022-04-22T11:36:09Z</cp:lastPrinted>
  <dcterms:created xsi:type="dcterms:W3CDTF">2017-12-26T08:57:48Z</dcterms:created>
  <dcterms:modified xsi:type="dcterms:W3CDTF">2022-04-25T06:34:08Z</dcterms:modified>
</cp:coreProperties>
</file>