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05" r:id="rId3"/>
    <p:sldMasterId id="2147484018" r:id="rId4"/>
  </p:sldMasterIdLst>
  <p:notesMasterIdLst>
    <p:notesMasterId r:id="rId64"/>
  </p:notesMasterIdLst>
  <p:handoutMasterIdLst>
    <p:handoutMasterId r:id="rId65"/>
  </p:handoutMasterIdLst>
  <p:sldIdLst>
    <p:sldId id="640" r:id="rId5"/>
    <p:sldId id="681" r:id="rId6"/>
    <p:sldId id="671" r:id="rId7"/>
    <p:sldId id="682" r:id="rId8"/>
    <p:sldId id="638" r:id="rId9"/>
    <p:sldId id="683" r:id="rId10"/>
    <p:sldId id="647" r:id="rId11"/>
    <p:sldId id="663" r:id="rId12"/>
    <p:sldId id="664" r:id="rId13"/>
    <p:sldId id="662" r:id="rId14"/>
    <p:sldId id="650" r:id="rId15"/>
    <p:sldId id="616" r:id="rId16"/>
    <p:sldId id="665" r:id="rId17"/>
    <p:sldId id="679" r:id="rId18"/>
    <p:sldId id="676" r:id="rId19"/>
    <p:sldId id="651" r:id="rId20"/>
    <p:sldId id="677" r:id="rId21"/>
    <p:sldId id="633" r:id="rId22"/>
    <p:sldId id="634" r:id="rId23"/>
    <p:sldId id="636" r:id="rId24"/>
    <p:sldId id="643" r:id="rId25"/>
    <p:sldId id="644" r:id="rId26"/>
    <p:sldId id="645" r:id="rId27"/>
    <p:sldId id="631" r:id="rId28"/>
    <p:sldId id="626" r:id="rId29"/>
    <p:sldId id="610" r:id="rId30"/>
    <p:sldId id="604" r:id="rId31"/>
    <p:sldId id="649" r:id="rId32"/>
    <p:sldId id="605" r:id="rId33"/>
    <p:sldId id="613" r:id="rId34"/>
    <p:sldId id="614" r:id="rId35"/>
    <p:sldId id="666" r:id="rId36"/>
    <p:sldId id="653" r:id="rId37"/>
    <p:sldId id="654" r:id="rId38"/>
    <p:sldId id="609" r:id="rId39"/>
    <p:sldId id="637" r:id="rId40"/>
    <p:sldId id="678" r:id="rId41"/>
    <p:sldId id="615" r:id="rId42"/>
    <p:sldId id="648" r:id="rId43"/>
    <p:sldId id="618" r:id="rId44"/>
    <p:sldId id="607" r:id="rId45"/>
    <p:sldId id="668" r:id="rId46"/>
    <p:sldId id="641" r:id="rId47"/>
    <p:sldId id="572" r:id="rId48"/>
    <p:sldId id="622" r:id="rId49"/>
    <p:sldId id="669" r:id="rId50"/>
    <p:sldId id="629" r:id="rId51"/>
    <p:sldId id="611" r:id="rId52"/>
    <p:sldId id="672" r:id="rId53"/>
    <p:sldId id="673" r:id="rId54"/>
    <p:sldId id="612" r:id="rId55"/>
    <p:sldId id="625" r:id="rId56"/>
    <p:sldId id="652" r:id="rId57"/>
    <p:sldId id="655" r:id="rId58"/>
    <p:sldId id="657" r:id="rId59"/>
    <p:sldId id="658" r:id="rId60"/>
    <p:sldId id="619" r:id="rId61"/>
    <p:sldId id="656" r:id="rId62"/>
    <p:sldId id="628" r:id="rId6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424"/>
    <a:srgbClr val="98918D"/>
    <a:srgbClr val="1C6B11"/>
    <a:srgbClr val="BD1F24"/>
    <a:srgbClr val="DA592A"/>
    <a:srgbClr val="808080"/>
    <a:srgbClr val="154D81"/>
    <a:srgbClr val="DF652C"/>
    <a:srgbClr val="E0692D"/>
    <a:srgbClr val="DF64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72" autoAdjust="0"/>
    <p:restoredTop sz="78982" autoAdjust="0"/>
  </p:normalViewPr>
  <p:slideViewPr>
    <p:cSldViewPr snapToGrid="0" snapToObjects="1">
      <p:cViewPr varScale="1">
        <p:scale>
          <a:sx n="52" d="100"/>
          <a:sy n="52" d="100"/>
        </p:scale>
        <p:origin x="1404" y="6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0" d="100"/>
          <a:sy n="50" d="100"/>
        </p:scale>
        <p:origin x="297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6/27/2017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6/27/2017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about an experiment currently</a:t>
            </a:r>
            <a:r>
              <a:rPr lang="en-US" baseline="0" dirty="0" smtClean="0"/>
              <a:t> under construction</a:t>
            </a:r>
            <a:r>
              <a:rPr lang="en-US" dirty="0" smtClean="0"/>
              <a:t> at </a:t>
            </a:r>
            <a:r>
              <a:rPr lang="en-US" dirty="0" err="1" smtClean="0"/>
              <a:t>Fermilab</a:t>
            </a:r>
            <a:r>
              <a:rPr lang="en-US" dirty="0" smtClean="0"/>
              <a:t> called Mu2e.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a:t>
            </a:fld>
            <a:endParaRPr lang="en-US" dirty="0"/>
          </a:p>
        </p:txBody>
      </p:sp>
    </p:spTree>
    <p:extLst>
      <p:ext uri="{BB962C8B-B14F-4D97-AF65-F5344CB8AC3E}">
        <p14:creationId xmlns:p14="http://schemas.microsoft.com/office/powerpoint/2010/main" val="331075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Let’s look now at the experimental</a:t>
            </a:r>
            <a:r>
              <a:rPr lang="en-US" baseline="0" dirty="0" smtClean="0"/>
              <a:t> side of muon to electron conversion. </a:t>
            </a:r>
            <a:r>
              <a:rPr lang="en-US" dirty="0" smtClean="0"/>
              <a:t>The current best limit on muon</a:t>
            </a:r>
            <a:r>
              <a:rPr lang="en-US" baseline="0" dirty="0" smtClean="0"/>
              <a:t> to electron conversion is from the SINDRUM II experiment at PSI, on a gold target. There are two less sensitive results on titanium from SINDRUM II and an earlier experiment at TRIUMF. The Mu2e goal is a SES of better than 3e-17, and to compare to previous experiments, if there is no signal, Mu2e will set a limit of 6e-17 at 90% CL. That is four orders of magnitude improvement over the previous best measurement.</a:t>
            </a:r>
            <a:endParaRPr lang="en-US" dirty="0" smtClean="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10</a:t>
            </a:fld>
            <a:endParaRPr lang="en-US" dirty="0"/>
          </a:p>
        </p:txBody>
      </p:sp>
    </p:spTree>
    <p:extLst>
      <p:ext uri="{BB962C8B-B14F-4D97-AF65-F5344CB8AC3E}">
        <p14:creationId xmlns:p14="http://schemas.microsoft.com/office/powerpoint/2010/main" val="3191044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The Mu2e experimental</a:t>
            </a:r>
            <a:r>
              <a:rPr lang="en-US" baseline="0" dirty="0" smtClean="0"/>
              <a:t> approach is to produce an intense beam of low energy muons, much more powerful than existing beams and stop them in a thin aluminum target. The target must be thin to minimize energy loss of any escaping conversion electrons. The stopped muons quickly fall into the 1S atomic orbital, and sit there until they either decay or interact with the nucleus, with a lifetime of 864 ns. Then we look for a monochromatic conversion electron.</a:t>
            </a:r>
            <a:endParaRPr lang="en-US" dirty="0" smtClean="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11</a:t>
            </a:fld>
            <a:endParaRPr lang="en-US" dirty="0"/>
          </a:p>
        </p:txBody>
      </p:sp>
    </p:spTree>
    <p:extLst>
      <p:ext uri="{BB962C8B-B14F-4D97-AF65-F5344CB8AC3E}">
        <p14:creationId xmlns:p14="http://schemas.microsoft.com/office/powerpoint/2010/main" val="126984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to our target sensitivity, we must go to a pulsed beam,</a:t>
            </a:r>
            <a:r>
              <a:rPr lang="en-US" baseline="0" dirty="0" smtClean="0"/>
              <a:t> in order to control what we call prompt backgrounds, primarily from </a:t>
            </a:r>
            <a:r>
              <a:rPr lang="en-US" baseline="0" dirty="0" err="1" smtClean="0"/>
              <a:t>pions</a:t>
            </a:r>
            <a:r>
              <a:rPr lang="en-US" baseline="0" dirty="0" smtClean="0"/>
              <a:t> and electrons in the beam. We start with a very intense proton pulse striking the production target, every 1695 ns. </a:t>
            </a:r>
            <a:r>
              <a:rPr lang="en-US" baseline="0" dirty="0" err="1" smtClean="0"/>
              <a:t>Pions</a:t>
            </a:r>
            <a:r>
              <a:rPr lang="en-US" baseline="0" dirty="0" smtClean="0"/>
              <a:t>, electrons, and muons travel down the beam line and stop in the target. They form </a:t>
            </a:r>
            <a:r>
              <a:rPr lang="en-US" baseline="0" dirty="0" err="1" smtClean="0"/>
              <a:t>muonic</a:t>
            </a:r>
            <a:r>
              <a:rPr lang="en-US" baseline="0" smtClean="0"/>
              <a:t> atoms </a:t>
            </a:r>
            <a:r>
              <a:rPr lang="en-US" baseline="0" dirty="0" smtClean="0"/>
              <a:t>with a lifetime being 864 ns,</a:t>
            </a:r>
          </a:p>
          <a:p>
            <a:r>
              <a:rPr lang="en-US" baseline="0" dirty="0" smtClean="0"/>
              <a:t>while the </a:t>
            </a:r>
            <a:r>
              <a:rPr lang="en-US" baseline="0" dirty="0" err="1" smtClean="0"/>
              <a:t>pions</a:t>
            </a:r>
            <a:r>
              <a:rPr lang="en-US" baseline="0" dirty="0" smtClean="0"/>
              <a:t> quickly annihilate on the nucleus  In addition there is an intense narrow bunch of electrons that arrive at the target just before the </a:t>
            </a:r>
            <a:r>
              <a:rPr lang="en-US" baseline="0" dirty="0" err="1" smtClean="0"/>
              <a:t>pions</a:t>
            </a:r>
            <a:r>
              <a:rPr lang="en-US" baseline="0" dirty="0" smtClean="0"/>
              <a:t>, that can blind the detectors. We wait about 700 ns for these backgrounds to subside, then we start the live window to search for mu to e conversion.</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12</a:t>
            </a:fld>
            <a:endParaRPr lang="en-US" dirty="0"/>
          </a:p>
        </p:txBody>
      </p:sp>
    </p:spTree>
    <p:extLst>
      <p:ext uri="{BB962C8B-B14F-4D97-AF65-F5344CB8AC3E}">
        <p14:creationId xmlns:p14="http://schemas.microsoft.com/office/powerpoint/2010/main" val="3350249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backgrounds that drive the design of Mu2e,</a:t>
            </a:r>
            <a:r>
              <a:rPr lang="en-US" baseline="0" dirty="0" smtClean="0"/>
              <a:t> l</a:t>
            </a:r>
            <a:r>
              <a:rPr lang="en-US" dirty="0" smtClean="0"/>
              <a:t>et me describe in a little</a:t>
            </a:r>
            <a:r>
              <a:rPr lang="en-US" baseline="0" dirty="0" smtClean="0"/>
              <a:t> more detail </a:t>
            </a:r>
            <a:r>
              <a:rPr lang="en-US" baseline="0" dirty="0" smtClean="0"/>
              <a:t>a few</a:t>
            </a:r>
            <a:r>
              <a:rPr lang="en-US" dirty="0" smtClean="0"/>
              <a:t> </a:t>
            </a:r>
            <a:r>
              <a:rPr lang="en-US" dirty="0" smtClean="0"/>
              <a:t>of</a:t>
            </a:r>
            <a:r>
              <a:rPr lang="en-US" baseline="0" dirty="0" smtClean="0"/>
              <a:t> the most important.</a:t>
            </a:r>
          </a:p>
          <a:p>
            <a:r>
              <a:rPr lang="en-US" baseline="0" dirty="0" smtClean="0"/>
              <a:t>It is very hard to eliminate </a:t>
            </a:r>
            <a:r>
              <a:rPr lang="en-US" baseline="0" dirty="0" err="1" smtClean="0"/>
              <a:t>pions</a:t>
            </a:r>
            <a:r>
              <a:rPr lang="en-US" baseline="0" dirty="0" smtClean="0"/>
              <a:t> from any muon beam, and they can be a significant source of false CE events.</a:t>
            </a:r>
          </a:p>
          <a:p>
            <a:r>
              <a:rPr lang="en-US" baseline="0" dirty="0" smtClean="0"/>
              <a:t>Low energy </a:t>
            </a:r>
            <a:r>
              <a:rPr lang="en-US" baseline="0" dirty="0" err="1" smtClean="0"/>
              <a:t>pions</a:t>
            </a:r>
            <a:r>
              <a:rPr lang="en-US" baseline="0" dirty="0" smtClean="0"/>
              <a:t> stop in the stopping target, annihilate on the target, and produce photons up to 140 MeV.</a:t>
            </a:r>
          </a:p>
          <a:p>
            <a:r>
              <a:rPr lang="en-US" baseline="0" dirty="0" smtClean="0"/>
              <a:t>the photons can pair produce a 105 MeV electron in the target, looking just like a conversion electron. We use a pulsed beam, wait for the </a:t>
            </a:r>
            <a:r>
              <a:rPr lang="en-US" baseline="0" dirty="0" err="1" smtClean="0"/>
              <a:t>pions</a:t>
            </a:r>
            <a:r>
              <a:rPr lang="en-US" baseline="0" dirty="0" smtClean="0"/>
              <a:t> to disappear, then start looking for conversion electrons from the many surviving </a:t>
            </a:r>
            <a:r>
              <a:rPr lang="en-US" baseline="0" dirty="0" err="1" smtClean="0"/>
              <a:t>muonic</a:t>
            </a:r>
            <a:r>
              <a:rPr lang="en-US" baseline="0" dirty="0" smtClean="0"/>
              <a:t> atoms.</a:t>
            </a:r>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13</a:t>
            </a:fld>
            <a:endParaRPr lang="en-US" dirty="0"/>
          </a:p>
        </p:txBody>
      </p:sp>
    </p:spTree>
    <p:extLst>
      <p:ext uri="{BB962C8B-B14F-4D97-AF65-F5344CB8AC3E}">
        <p14:creationId xmlns:p14="http://schemas.microsoft.com/office/powerpoint/2010/main" val="121672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total expected error is about 0.4 events over</a:t>
            </a:r>
            <a:r>
              <a:rPr lang="en-US" sz="1000" baseline="0" dirty="0" smtClean="0"/>
              <a:t> the life of the experiment. The largest contributions come from the electrons from muon decay in orbit, radiative pion capture, cosmic rays, which I’ve already described, and also antiprotons for which I have not had time to cover.</a:t>
            </a:r>
            <a:endParaRPr lang="en-US" sz="1000"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15</a:t>
            </a:fld>
            <a:endParaRPr lang="en-US" dirty="0"/>
          </a:p>
        </p:txBody>
      </p:sp>
    </p:spTree>
    <p:extLst>
      <p:ext uri="{BB962C8B-B14F-4D97-AF65-F5344CB8AC3E}">
        <p14:creationId xmlns:p14="http://schemas.microsoft.com/office/powerpoint/2010/main" val="2785295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conversion rate</a:t>
            </a:r>
            <a:r>
              <a:rPr lang="en-US" baseline="0" dirty="0" smtClean="0"/>
              <a:t> </a:t>
            </a:r>
            <a:r>
              <a:rPr lang="en-US" dirty="0" smtClean="0"/>
              <a:t>plotted versus Z, in this case plotted compared to the expected rate in aluminum. Recall I mentioned</a:t>
            </a:r>
            <a:r>
              <a:rPr lang="en-US" baseline="0" dirty="0" smtClean="0"/>
              <a:t> that the conversion rates </a:t>
            </a:r>
            <a:r>
              <a:rPr lang="en-US" baseline="0" dirty="0" smtClean="0"/>
              <a:t>are </a:t>
            </a:r>
            <a:r>
              <a:rPr lang="en-US" baseline="0" dirty="0" smtClean="0"/>
              <a:t>expected to rise up to mid-values of Z, but there are some nuclear effects that make it zig-zag. </a:t>
            </a:r>
            <a:r>
              <a:rPr lang="en-US" dirty="0" smtClean="0"/>
              <a:t>The</a:t>
            </a:r>
            <a:r>
              <a:rPr lang="en-US" baseline="0" dirty="0" smtClean="0"/>
              <a:t> rate is expected to change with Z in different ways depending on the type of interaction responsible for the CLFV. This is a property unique to Mu2e; in the event that a signal is seen, then Z can be varied to study this.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17</a:t>
            </a:fld>
            <a:endParaRPr lang="en-US" dirty="0"/>
          </a:p>
        </p:txBody>
      </p:sp>
    </p:spTree>
    <p:extLst>
      <p:ext uri="{BB962C8B-B14F-4D97-AF65-F5344CB8AC3E}">
        <p14:creationId xmlns:p14="http://schemas.microsoft.com/office/powerpoint/2010/main" val="100230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 a look at the proposed Mu2e experimental</a:t>
            </a:r>
            <a:r>
              <a:rPr lang="en-US" baseline="0" dirty="0" smtClean="0"/>
              <a:t> setup. The muon beam line consists of three superconducting solenoids connected in series.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18</a:t>
            </a:fld>
            <a:endParaRPr lang="en-US" dirty="0"/>
          </a:p>
        </p:txBody>
      </p:sp>
    </p:spTree>
    <p:extLst>
      <p:ext uri="{BB962C8B-B14F-4D97-AF65-F5344CB8AC3E}">
        <p14:creationId xmlns:p14="http://schemas.microsoft.com/office/powerpoint/2010/main" val="302603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20</a:t>
            </a:fld>
            <a:endParaRPr lang="en-US" dirty="0"/>
          </a:p>
        </p:txBody>
      </p:sp>
    </p:spTree>
    <p:extLst>
      <p:ext uri="{BB962C8B-B14F-4D97-AF65-F5344CB8AC3E}">
        <p14:creationId xmlns:p14="http://schemas.microsoft.com/office/powerpoint/2010/main" val="2970023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of the novel principles in the Mu2e muon beamline  were based on ideas developed by </a:t>
            </a:r>
            <a:r>
              <a:rPr lang="en-US" baseline="0" dirty="0" err="1" smtClean="0"/>
              <a:t>Djilkibaev</a:t>
            </a:r>
            <a:r>
              <a:rPr lang="en-US" baseline="0" dirty="0" smtClean="0"/>
              <a:t> and </a:t>
            </a:r>
            <a:r>
              <a:rPr lang="en-US" baseline="0" dirty="0" err="1" smtClean="0"/>
              <a:t>Lobashev</a:t>
            </a:r>
            <a:r>
              <a:rPr lang="en-US" baseline="0" dirty="0" smtClean="0"/>
              <a:t> in a MELC Experiment proposal at INR in the early 1990’s. Note the similarity to the Mu2e experiment.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21</a:t>
            </a:fld>
            <a:endParaRPr lang="en-US" dirty="0"/>
          </a:p>
        </p:txBody>
      </p:sp>
    </p:spTree>
    <p:extLst>
      <p:ext uri="{BB962C8B-B14F-4D97-AF65-F5344CB8AC3E}">
        <p14:creationId xmlns:p14="http://schemas.microsoft.com/office/powerpoint/2010/main" val="1337382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mentioned that</a:t>
            </a:r>
            <a:r>
              <a:rPr lang="en-US" baseline="0" dirty="0" smtClean="0"/>
              <a:t> a decreasing B field improves the collection of spiraling particles in the downstream direction. This follows from the fact that, on one turn, there is a net force on the particles in the downstream direction due to the interaction between the transverse component of the momentum </a:t>
            </a:r>
            <a:r>
              <a:rPr lang="en-US" baseline="0" dirty="0" err="1" smtClean="0"/>
              <a:t>nd</a:t>
            </a:r>
            <a:r>
              <a:rPr lang="en-US" baseline="0" dirty="0" smtClean="0"/>
              <a:t> the radial component of the B-field. In a uniform gradient field, the radial component of the B field is proportional the </a:t>
            </a:r>
            <a:r>
              <a:rPr lang="en-US" baseline="0" dirty="0" err="1" smtClean="0"/>
              <a:t>the</a:t>
            </a:r>
            <a:r>
              <a:rPr lang="en-US" baseline="0" dirty="0" smtClean="0"/>
              <a:t> radius.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22</a:t>
            </a:fld>
            <a:endParaRPr lang="en-US" dirty="0"/>
          </a:p>
        </p:txBody>
      </p:sp>
    </p:spTree>
    <p:extLst>
      <p:ext uri="{BB962C8B-B14F-4D97-AF65-F5344CB8AC3E}">
        <p14:creationId xmlns:p14="http://schemas.microsoft.com/office/powerpoint/2010/main" val="56864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exactly what is Mu2e? It’s a search for Charged Lepton Flavor Violation in the reaction. As an economy, we are re-utilizing a lot of the infrastructure at </a:t>
            </a:r>
            <a:r>
              <a:rPr lang="en-US" baseline="0" dirty="0" err="1" smtClean="0"/>
              <a:t>Fermilab</a:t>
            </a:r>
            <a:r>
              <a:rPr lang="en-US" baseline="0" dirty="0" smtClean="0"/>
              <a:t> that was formerly used for the now-closed </a:t>
            </a:r>
            <a:r>
              <a:rPr lang="en-US" baseline="0" dirty="0" err="1" smtClean="0"/>
              <a:t>Tevatron</a:t>
            </a:r>
            <a:r>
              <a:rPr lang="en-US" baseline="0" dirty="0" smtClean="0"/>
              <a:t>.</a:t>
            </a:r>
          </a:p>
          <a:p>
            <a:r>
              <a:rPr lang="en-US" baseline="0" dirty="0" smtClean="0"/>
              <a:t>The proposed sensitivity of the experiment will provide discovery potential over a wide variety of proposed new physics scenarios.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a:t>
            </a:fld>
            <a:endParaRPr lang="en-US" dirty="0"/>
          </a:p>
        </p:txBody>
      </p:sp>
    </p:spTree>
    <p:extLst>
      <p:ext uri="{BB962C8B-B14F-4D97-AF65-F5344CB8AC3E}">
        <p14:creationId xmlns:p14="http://schemas.microsoft.com/office/powerpoint/2010/main" val="961979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particles spiral around</a:t>
            </a:r>
            <a:r>
              <a:rPr lang="en-US" baseline="0" dirty="0" smtClean="0"/>
              <a:t> the toroid bend, they drift up or down according to their charge and by an amount that depends on their momenta. the collimator is offset vertically to preferentially pass low momentum negative muons. The second bend re-centers the beam onto </a:t>
            </a:r>
            <a:r>
              <a:rPr lang="en-US" baseline="0" dirty="0" err="1" smtClean="0"/>
              <a:t>te</a:t>
            </a:r>
            <a:r>
              <a:rPr lang="en-US" baseline="0" dirty="0" smtClean="0"/>
              <a:t> solenoid axis.</a:t>
            </a:r>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23</a:t>
            </a:fld>
            <a:endParaRPr lang="en-US" dirty="0"/>
          </a:p>
        </p:txBody>
      </p:sp>
    </p:spTree>
    <p:extLst>
      <p:ext uri="{BB962C8B-B14F-4D97-AF65-F5344CB8AC3E}">
        <p14:creationId xmlns:p14="http://schemas.microsoft.com/office/powerpoint/2010/main" val="52113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vertical drift is partly due</a:t>
            </a:r>
            <a:r>
              <a:rPr lang="en-US" baseline="0" dirty="0" smtClean="0"/>
              <a:t> to the interaction between the average direction of the helix and the B field.</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24</a:t>
            </a:fld>
            <a:endParaRPr lang="en-US" dirty="0"/>
          </a:p>
        </p:txBody>
      </p:sp>
    </p:spTree>
    <p:extLst>
      <p:ext uri="{BB962C8B-B14F-4D97-AF65-F5344CB8AC3E}">
        <p14:creationId xmlns:p14="http://schemas.microsoft.com/office/powerpoint/2010/main" val="2044451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summarize</a:t>
            </a:r>
            <a:r>
              <a:rPr lang="en-US" baseline="0" dirty="0" smtClean="0"/>
              <a:t> two important reasons why Mu2e can make such a major advance in sensitivity compared to earlier searches</a:t>
            </a:r>
            <a:r>
              <a:rPr lang="en-US" baseline="0" dirty="0" smtClean="0"/>
              <a:t>. </a:t>
            </a:r>
            <a:r>
              <a:rPr lang="en-US" baseline="0" dirty="0" err="1" smtClean="0"/>
              <a:t>Umlike</a:t>
            </a:r>
            <a:r>
              <a:rPr lang="en-US" baseline="0" dirty="0" smtClean="0"/>
              <a:t> mu to e </a:t>
            </a:r>
            <a:r>
              <a:rPr lang="en-US" baseline="0" dirty="0" err="1" smtClean="0"/>
              <a:t>gamm</a:t>
            </a:r>
            <a:r>
              <a:rPr lang="en-US" baseline="0" dirty="0" smtClean="0"/>
              <a:t> and mu to 3e, the signal has an energy well above background, and mu to e conversion may as a result ultimately provide the best experimental sensitivity to CLFV.</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25</a:t>
            </a:fld>
            <a:endParaRPr lang="en-US" dirty="0"/>
          </a:p>
        </p:txBody>
      </p:sp>
    </p:spTree>
    <p:extLst>
      <p:ext uri="{BB962C8B-B14F-4D97-AF65-F5344CB8AC3E}">
        <p14:creationId xmlns:p14="http://schemas.microsoft.com/office/powerpoint/2010/main" val="148310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front part of the</a:t>
            </a:r>
            <a:r>
              <a:rPr lang="en-US" baseline="0" dirty="0" smtClean="0"/>
              <a:t> proton</a:t>
            </a:r>
            <a:r>
              <a:rPr lang="en-US" dirty="0" smtClean="0"/>
              <a:t> beamline is shared with Muon g-2.</a:t>
            </a:r>
            <a:r>
              <a:rPr lang="en-US" baseline="0" dirty="0" smtClean="0"/>
              <a:t> I</a:t>
            </a:r>
            <a:r>
              <a:rPr lang="en-US" dirty="0" smtClean="0"/>
              <a:t>t’s very much to our advantage that we can run simultaneously with the FNAL neutrino program,</a:t>
            </a:r>
          </a:p>
          <a:p>
            <a:r>
              <a:rPr lang="en-US" dirty="0" smtClean="0"/>
              <a:t>as</a:t>
            </a:r>
            <a:r>
              <a:rPr lang="en-US" baseline="0" dirty="0" smtClean="0"/>
              <a:t> we are using beam that they are not able to use. </a:t>
            </a:r>
            <a:r>
              <a:rPr lang="en-US" dirty="0" smtClean="0"/>
              <a:t>We will get beam as soon as we’re ready for it and we can optimize</a:t>
            </a:r>
            <a:r>
              <a:rPr lang="en-US" baseline="0" dirty="0" smtClean="0"/>
              <a:t> o</a:t>
            </a:r>
            <a:r>
              <a:rPr lang="en-US" dirty="0" smtClean="0"/>
              <a:t>ur run plan to achieve our</a:t>
            </a:r>
            <a:r>
              <a:rPr lang="en-US" baseline="0" dirty="0" smtClean="0"/>
              <a:t> calibration, background cross-check, and physics goals. </a:t>
            </a:r>
            <a:r>
              <a:rPr lang="en-US" dirty="0" smtClean="0"/>
              <a:t>This</a:t>
            </a:r>
            <a:r>
              <a:rPr lang="en-US" baseline="0" dirty="0" smtClean="0"/>
              <a:t> is in contrast with COMET’s situation.</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26</a:t>
            </a:fld>
            <a:endParaRPr lang="en-US" dirty="0"/>
          </a:p>
        </p:txBody>
      </p:sp>
    </p:spTree>
    <p:extLst>
      <p:ext uri="{BB962C8B-B14F-4D97-AF65-F5344CB8AC3E}">
        <p14:creationId xmlns:p14="http://schemas.microsoft.com/office/powerpoint/2010/main" val="3170857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superconducting solenoids for the muon beam line are under construction now.</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27</a:t>
            </a:fld>
            <a:endParaRPr lang="en-US" dirty="0"/>
          </a:p>
        </p:txBody>
      </p:sp>
    </p:spTree>
    <p:extLst>
      <p:ext uri="{BB962C8B-B14F-4D97-AF65-F5344CB8AC3E}">
        <p14:creationId xmlns:p14="http://schemas.microsoft.com/office/powerpoint/2010/main" val="3100410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 little more closely at the detector solenoid.  Muons spiral down the</a:t>
            </a:r>
            <a:r>
              <a:rPr lang="en-US" baseline="0" dirty="0" smtClean="0"/>
              <a:t> </a:t>
            </a:r>
            <a:r>
              <a:rPr lang="en-US" dirty="0" smtClean="0"/>
              <a:t>beam line and stop in a</a:t>
            </a:r>
            <a:r>
              <a:rPr lang="en-US" baseline="0" dirty="0" smtClean="0"/>
              <a:t> series of thin disks of aluminum. Muon conversion electrons spiral downstream and pass through the tracker and then in to the calorimeter. The vast majority of unwanted particles pass through the center hole in the tracker and calorimeter. The field is graded from 2 T at the DS entrance to 1 T at the tracker entrance; the grading improves the collection efficiency of conversion electron candidates by reflecting a portion that are initially spiraling upstream back downstream toward the detectors. The grading is also important for suppressing background particles coming down the beam line, their helical pitches will be to large to be mistaken for a particle originating in the target.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28</a:t>
            </a:fld>
            <a:endParaRPr lang="en-US" dirty="0"/>
          </a:p>
        </p:txBody>
      </p:sp>
    </p:spTree>
    <p:extLst>
      <p:ext uri="{BB962C8B-B14F-4D97-AF65-F5344CB8AC3E}">
        <p14:creationId xmlns:p14="http://schemas.microsoft.com/office/powerpoint/2010/main" val="1191761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Challenge: operate in</a:t>
            </a:r>
            <a:r>
              <a:rPr lang="en-US" baseline="0" dirty="0" smtClean="0"/>
              <a:t> a vacuum with thin straw tubes at 1 atmosphere.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29</a:t>
            </a:fld>
            <a:endParaRPr lang="en-US" dirty="0"/>
          </a:p>
        </p:txBody>
      </p:sp>
    </p:spTree>
    <p:extLst>
      <p:ext uri="{BB962C8B-B14F-4D97-AF65-F5344CB8AC3E}">
        <p14:creationId xmlns:p14="http://schemas.microsoft.com/office/powerpoint/2010/main" val="1252885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39</a:t>
            </a:fld>
            <a:endParaRPr lang="en-US" dirty="0"/>
          </a:p>
        </p:txBody>
      </p:sp>
    </p:spTree>
    <p:extLst>
      <p:ext uri="{BB962C8B-B14F-4D97-AF65-F5344CB8AC3E}">
        <p14:creationId xmlns:p14="http://schemas.microsoft.com/office/powerpoint/2010/main" val="2599736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41</a:t>
            </a:fld>
            <a:endParaRPr lang="en-US" dirty="0"/>
          </a:p>
        </p:txBody>
      </p:sp>
    </p:spTree>
    <p:extLst>
      <p:ext uri="{BB962C8B-B14F-4D97-AF65-F5344CB8AC3E}">
        <p14:creationId xmlns:p14="http://schemas.microsoft.com/office/powerpoint/2010/main" val="3058033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 Italy, UK,</a:t>
            </a:r>
            <a:r>
              <a:rPr lang="en-US" baseline="0" dirty="0" smtClean="0"/>
              <a:t> </a:t>
            </a:r>
            <a:r>
              <a:rPr lang="en-US" baseline="0" dirty="0" err="1" smtClean="0"/>
              <a:t>Russia</a:t>
            </a:r>
            <a:r>
              <a:rPr lang="en-US" dirty="0" err="1" smtClean="0"/>
              <a:t>,China</a:t>
            </a:r>
            <a:r>
              <a:rPr lang="en-US" dirty="0" smtClean="0"/>
              <a:t>,</a:t>
            </a:r>
            <a:r>
              <a:rPr lang="en-US" baseline="0" dirty="0" smtClean="0"/>
              <a:t> Germany</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43</a:t>
            </a:fld>
            <a:endParaRPr lang="en-US" dirty="0"/>
          </a:p>
        </p:txBody>
      </p:sp>
    </p:spTree>
    <p:extLst>
      <p:ext uri="{BB962C8B-B14F-4D97-AF65-F5344CB8AC3E}">
        <p14:creationId xmlns:p14="http://schemas.microsoft.com/office/powerpoint/2010/main" val="36871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general, new physics models have to work hard to *suppress* FNCN</a:t>
            </a:r>
            <a:r>
              <a:rPr lang="en-US" baseline="0" dirty="0" smtClean="0"/>
              <a:t> (Flavor-changing neutral currents) flavor-changing reactions.</a:t>
            </a:r>
            <a:r>
              <a:rPr lang="en-US" dirty="0" smtClean="0"/>
              <a:t>  And, of course, empirically, we all know that the</a:t>
            </a:r>
            <a:r>
              <a:rPr lang="en-US" baseline="0" dirty="0" smtClean="0"/>
              <a:t> other fermions in the SM mix… the quarks mix, the neutral leptons mix – so, to me, it would be surprising if the charged leptons *didn’t* mix.  The key questions, then, are 1) at what level do they mix?  And 2) what can we learn from measuring CLFV rates? A key point is that, in the SM, CLFV violation is suppressed well-below any experimental reach, so any signal is s clean sign of new physics.</a:t>
            </a:r>
          </a:p>
          <a:p>
            <a:r>
              <a:rPr lang="en-US" baseline="0" dirty="0" err="1" smtClean="0"/>
              <a:t>Cabbibo-Kobayashi-Maskawa</a:t>
            </a:r>
            <a:r>
              <a:rPr lang="en-US" baseline="0" dirty="0" smtClean="0"/>
              <a:t>    </a:t>
            </a:r>
            <a:r>
              <a:rPr lang="en-US" baseline="0" dirty="0" err="1" smtClean="0"/>
              <a:t>Pontecorvo</a:t>
            </a:r>
            <a:r>
              <a:rPr lang="en-US" baseline="0" dirty="0" smtClean="0"/>
              <a:t>-Maki-Nakagawa-Sakata</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3</a:t>
            </a:fld>
            <a:endParaRPr lang="en-US"/>
          </a:p>
        </p:txBody>
      </p:sp>
    </p:spTree>
    <p:extLst>
      <p:ext uri="{BB962C8B-B14F-4D97-AF65-F5344CB8AC3E}">
        <p14:creationId xmlns:p14="http://schemas.microsoft.com/office/powerpoint/2010/main" val="757659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CD-2 approval signifies DOE’s commitment to complete this project at a cost of $273.7M. We have so far received $115M from the DOE (</a:t>
            </a:r>
            <a:r>
              <a:rPr lang="en-US" baseline="0" dirty="0" err="1" smtClean="0"/>
              <a:t>ie</a:t>
            </a:r>
            <a:r>
              <a:rPr lang="en-US" baseline="0" dirty="0" smtClean="0"/>
              <a:t>. they’ve already made a significant investment in this experiment). We are a line item in the budget and have so far each year received what was promised to us. The FY16 budget markups provide us $40M, which is what we were expecting.</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44</a:t>
            </a:fld>
            <a:endParaRPr lang="en-US" dirty="0"/>
          </a:p>
        </p:txBody>
      </p:sp>
    </p:spTree>
    <p:extLst>
      <p:ext uri="{BB962C8B-B14F-4D97-AF65-F5344CB8AC3E}">
        <p14:creationId xmlns:p14="http://schemas.microsoft.com/office/powerpoint/2010/main" val="2209272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CD-3a approval</a:t>
            </a:r>
            <a:r>
              <a:rPr lang="en-US" baseline="0" dirty="0" smtClean="0"/>
              <a:t> allowed us to begin fabricating our superconducting cable. It is 85% completed and is ahead of schedule. </a:t>
            </a:r>
          </a:p>
          <a:p>
            <a:r>
              <a:rPr lang="en-US" baseline="0" dirty="0" smtClean="0"/>
              <a:t>Our CD-3b approval allowed us to begin constructing our experimental hall and our TS coils. We obtained Beneficial Occupancy of the building in fall 2016. </a:t>
            </a:r>
          </a:p>
          <a:p>
            <a:r>
              <a:rPr lang="en-US" dirty="0" smtClean="0"/>
              <a:t>Our</a:t>
            </a:r>
            <a:r>
              <a:rPr lang="en-US" baseline="0" dirty="0" smtClean="0"/>
              <a:t> last major CD review was CD-3c. This allowed us to begin construction on everything else (PS, DS, detectors, resonant extraction, </a:t>
            </a:r>
            <a:r>
              <a:rPr lang="en-US" baseline="0" dirty="0" err="1" smtClean="0"/>
              <a:t>etc</a:t>
            </a:r>
            <a:r>
              <a:rPr lang="en-US" baseline="0" dirty="0" smtClean="0"/>
              <a:t>).</a:t>
            </a:r>
          </a:p>
          <a:p>
            <a:r>
              <a:rPr lang="en-US" baseline="0" dirty="0" smtClean="0"/>
              <a:t>We expect to begin commissioning in 2020.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45</a:t>
            </a:fld>
            <a:endParaRPr lang="en-US" dirty="0"/>
          </a:p>
        </p:txBody>
      </p:sp>
    </p:spTree>
    <p:extLst>
      <p:ext uri="{BB962C8B-B14F-4D97-AF65-F5344CB8AC3E}">
        <p14:creationId xmlns:p14="http://schemas.microsoft.com/office/powerpoint/2010/main" val="215582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57</a:t>
            </a:fld>
            <a:endParaRPr lang="en-US" dirty="0"/>
          </a:p>
        </p:txBody>
      </p:sp>
    </p:spTree>
    <p:extLst>
      <p:ext uri="{BB962C8B-B14F-4D97-AF65-F5344CB8AC3E}">
        <p14:creationId xmlns:p14="http://schemas.microsoft.com/office/powerpoint/2010/main" val="278814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sampling</a:t>
            </a:r>
            <a:r>
              <a:rPr lang="en-US" baseline="0" dirty="0" smtClean="0"/>
              <a:t> of CLFV reactions, some of which are or will be under active targeted experimental study. Testing CLFV in tau decays is one of the major goals of the future B factories, the new B factories expect to improve on these limits by one or two orders of magnitude. Some models predict much greater sensitivity to CLFV in the tau decays. But muons have the experimental advantages of being easy to make in large quantities and the muons have a relatively long lifetime. MEG is a mu to e gamma experiment that is currently under way at PSI in Switzerland, with a sensitivity goal of </a:t>
            </a:r>
            <a:r>
              <a:rPr lang="en-US" baseline="0" dirty="0" smtClean="0"/>
              <a:t>6e-14</a:t>
            </a:r>
            <a:r>
              <a:rPr lang="en-US" baseline="0" dirty="0" smtClean="0"/>
              <a:t>.</a:t>
            </a:r>
          </a:p>
          <a:p>
            <a:r>
              <a:rPr lang="en-US" baseline="0" dirty="0" smtClean="0"/>
              <a:t>A mu to 3e experiment is currently under development at PSI with an ultimate goal of 1e-16. And finally there are two experimental efforts to measure muon to electron conversion with </a:t>
            </a:r>
            <a:r>
              <a:rPr lang="en-US" baseline="0" dirty="0" err="1" smtClean="0"/>
              <a:t>similarsensitivity</a:t>
            </a:r>
            <a:r>
              <a:rPr lang="en-US" baseline="0" dirty="0" smtClean="0"/>
              <a:t> goals, COMET at JPARC and Mu2e at </a:t>
            </a:r>
            <a:r>
              <a:rPr lang="en-US" baseline="0" dirty="0" err="1" smtClean="0"/>
              <a:t>Fermilab</a:t>
            </a:r>
            <a:r>
              <a:rPr lang="en-US" baseline="0" dirty="0" smtClean="0"/>
              <a:t>. It is important to emphasize that all reactions with improved sensitivities are predicted in some models, and all of these </a:t>
            </a:r>
            <a:r>
              <a:rPr lang="en-US" baseline="0" dirty="0" err="1" smtClean="0"/>
              <a:t>meaurements</a:t>
            </a:r>
            <a:r>
              <a:rPr lang="en-US" baseline="0" dirty="0" smtClean="0"/>
              <a:t> will have an important impact on constraining or confirming these models.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a:t>
            </a:fld>
            <a:endParaRPr lang="en-US" dirty="0"/>
          </a:p>
        </p:txBody>
      </p:sp>
    </p:spTree>
    <p:extLst>
      <p:ext uri="{BB962C8B-B14F-4D97-AF65-F5344CB8AC3E}">
        <p14:creationId xmlns:p14="http://schemas.microsoft.com/office/powerpoint/2010/main" val="5339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Muon to electron conversion is an example of a CLFV</a:t>
            </a:r>
            <a:r>
              <a:rPr lang="en-US" baseline="0" dirty="0" smtClean="0"/>
              <a:t> reaction. A muon lepton disappears, and an electron lepton appears. Lepton flavor conservation requires the number of muons leptons and the number of electron leptons to be conserved, so the </a:t>
            </a:r>
            <a:r>
              <a:rPr lang="en-US" baseline="0" dirty="0" smtClean="0"/>
              <a:t>SM-allowed </a:t>
            </a:r>
            <a:r>
              <a:rPr lang="en-US" baseline="0" dirty="0" smtClean="0"/>
              <a:t>version of this reaction would have two neutrinos in the final state.</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5</a:t>
            </a:fld>
            <a:endParaRPr lang="en-US" dirty="0"/>
          </a:p>
        </p:txBody>
      </p:sp>
    </p:spTree>
    <p:extLst>
      <p:ext uri="{BB962C8B-B14F-4D97-AF65-F5344CB8AC3E}">
        <p14:creationId xmlns:p14="http://schemas.microsoft.com/office/powerpoint/2010/main" val="215371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a:t>
            </a:r>
            <a:r>
              <a:rPr lang="en-US" dirty="0" smtClean="0"/>
              <a:t> some</a:t>
            </a:r>
            <a:r>
              <a:rPr lang="en-US" baseline="0" dirty="0" smtClean="0"/>
              <a:t> examples of NP diagrams that could lead to mu to e conversion. The first is a SUSY loop diagram, then we have compositeness models, and direct exchanges of </a:t>
            </a:r>
            <a:r>
              <a:rPr lang="en-US" baseline="0" dirty="0" err="1" smtClean="0"/>
              <a:t>leptoquarks</a:t>
            </a:r>
            <a:r>
              <a:rPr lang="en-US" baseline="0" dirty="0" smtClean="0"/>
              <a:t>, anomalous Z, and heavy Z’ Note that mu to e gamma would be the first diagram with the quark line removed. Also note that in the tree level diagrams, mu to e gamma has little sensitivity, since the gamma would have to be produced in a higher order loop.</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a:t>
            </a:fld>
            <a:endParaRPr lang="en-US" dirty="0"/>
          </a:p>
        </p:txBody>
      </p:sp>
    </p:spTree>
    <p:extLst>
      <p:ext uri="{BB962C8B-B14F-4D97-AF65-F5344CB8AC3E}">
        <p14:creationId xmlns:p14="http://schemas.microsoft.com/office/powerpoint/2010/main" val="1733225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can compare in a general way the power of Mu2e relative to the currently running MEG experiment that is measuring mu to e gamma, in terms of an effective </a:t>
            </a:r>
            <a:r>
              <a:rPr lang="en-US" baseline="0" dirty="0" err="1" smtClean="0"/>
              <a:t>Lagrangian</a:t>
            </a:r>
            <a:r>
              <a:rPr lang="en-US" baseline="0" dirty="0" smtClean="0"/>
              <a:t> that covers a majority of the NP models. The first term covers loops involving a photon, like the SUSY contribution to Mu2e, the second is a contact term  that would cover for example direct exchanges of heavy particles. Kappa is a parameter to control the relative amplitudes of the two terms, and lambda is the mass scale. When kappa is small, the loop term dominates, when kappa is large, the contact term dominates. MEG is mainly sensitive to the first term up to about 1000 </a:t>
            </a:r>
            <a:r>
              <a:rPr lang="en-US" baseline="0" dirty="0" err="1" smtClean="0"/>
              <a:t>TeV</a:t>
            </a:r>
            <a:r>
              <a:rPr lang="en-US" baseline="0" dirty="0" smtClean="0"/>
              <a:t> mass scale. Comparing the results of MEG and Mu2e will be essential to untangling the source of any signal.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a:t>
            </a:fld>
            <a:endParaRPr lang="en-US" dirty="0"/>
          </a:p>
        </p:txBody>
      </p:sp>
    </p:spTree>
    <p:extLst>
      <p:ext uri="{BB962C8B-B14F-4D97-AF65-F5344CB8AC3E}">
        <p14:creationId xmlns:p14="http://schemas.microsoft.com/office/powerpoint/2010/main" val="3798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broad comparison of many reactions</a:t>
            </a:r>
            <a:r>
              <a:rPr lang="en-US" baseline="0" dirty="0" smtClean="0"/>
              <a:t> in many different </a:t>
            </a:r>
            <a:r>
              <a:rPr lang="en-US" dirty="0" smtClean="0"/>
              <a:t>NP models both</a:t>
            </a:r>
            <a:r>
              <a:rPr lang="en-US" baseline="0" dirty="0" smtClean="0"/>
              <a:t> in the MSSM and beyond, it was found that</a:t>
            </a:r>
            <a:r>
              <a:rPr lang="en-US" dirty="0" smtClean="0"/>
              <a:t> Mu2e is sensitive across the board. LHT=little Higgs with T parity, RS=Randall-</a:t>
            </a:r>
            <a:r>
              <a:rPr lang="en-US" dirty="0" err="1" smtClean="0"/>
              <a:t>Sundrum</a:t>
            </a:r>
            <a:r>
              <a:rPr lang="en-US" dirty="0" smtClean="0"/>
              <a:t>, FBMSSM=</a:t>
            </a:r>
            <a:r>
              <a:rPr lang="en-US" baseline="0" dirty="0" smtClean="0"/>
              <a:t> Flavor-blind MSSM, AC= abelian MSSM model by </a:t>
            </a:r>
            <a:r>
              <a:rPr lang="en-US" baseline="0" dirty="0" err="1" smtClean="0"/>
              <a:t>Agaske</a:t>
            </a:r>
            <a:r>
              <a:rPr lang="en-US" baseline="0" dirty="0" smtClean="0"/>
              <a:t> and Caron based on RVV2, RVV2=U(1) flavor symmetry and non-abelian models by Ross, </a:t>
            </a:r>
            <a:r>
              <a:rPr lang="en-US" baseline="0" dirty="0" err="1" smtClean="0"/>
              <a:t>VelascoSevilla</a:t>
            </a:r>
            <a:r>
              <a:rPr lang="en-US" baseline="0" dirty="0" smtClean="0"/>
              <a:t> and </a:t>
            </a:r>
            <a:r>
              <a:rPr lang="en-US" baseline="0" dirty="0" err="1" smtClean="0"/>
              <a:t>Vives</a:t>
            </a:r>
            <a:r>
              <a:rPr lang="en-US" baseline="0" dirty="0" smtClean="0"/>
              <a: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physics case for this experiment I find to be very compelling.  It will provide among the most sensitive probes of LFV effects, basically regardless of the new physics model.  And the results of this experiment are important in untangling the NP observations we hope are made at the LHC.  We need Mu2e in order to complete our picture of the underlying physics.</a:t>
            </a:r>
          </a:p>
          <a:p>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8</a:t>
            </a:fld>
            <a:endParaRPr lang="en-US"/>
          </a:p>
        </p:txBody>
      </p:sp>
    </p:spTree>
    <p:extLst>
      <p:ext uri="{BB962C8B-B14F-4D97-AF65-F5344CB8AC3E}">
        <p14:creationId xmlns:p14="http://schemas.microsoft.com/office/powerpoint/2010/main" val="130085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a:t>
            </a:r>
            <a:r>
              <a:rPr lang="en-US" baseline="0" dirty="0" smtClean="0"/>
              <a:t> United States, </a:t>
            </a:r>
            <a:r>
              <a:rPr lang="en-US" dirty="0" smtClean="0"/>
              <a:t>Mu2e has been repeatedly ranked among the highest priorities in HEP.</a:t>
            </a:r>
            <a:endParaRPr lang="en-US" dirty="0"/>
          </a:p>
        </p:txBody>
      </p:sp>
      <p:sp>
        <p:nvSpPr>
          <p:cNvPr id="4" name="Slide Number Placeholder 3"/>
          <p:cNvSpPr>
            <a:spLocks noGrp="1"/>
          </p:cNvSpPr>
          <p:nvPr>
            <p:ph type="sldNum" sz="quarter" idx="10"/>
          </p:nvPr>
        </p:nvSpPr>
        <p:spPr/>
        <p:txBody>
          <a:bodyPr/>
          <a:lstStyle/>
          <a:p>
            <a:fld id="{19EBAE91-B6BF-BE44-ABB2-EA945F4D14DD}" type="slidenum">
              <a:rPr lang="en-US" smtClean="0"/>
              <a:pPr/>
              <a:t>9</a:t>
            </a:fld>
            <a:endParaRPr lang="en-US"/>
          </a:p>
        </p:txBody>
      </p:sp>
    </p:spTree>
    <p:extLst>
      <p:ext uri="{BB962C8B-B14F-4D97-AF65-F5344CB8AC3E}">
        <p14:creationId xmlns:p14="http://schemas.microsoft.com/office/powerpoint/2010/main" val="2496236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5" descr="FermilabLogo_100c56m0y23k.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2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00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5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500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6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49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97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306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70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2/4/15</a:t>
            </a:r>
            <a:endParaRPr lang="en-US" dirty="0"/>
          </a:p>
        </p:txBody>
      </p:sp>
      <p:sp>
        <p:nvSpPr>
          <p:cNvPr id="5" name="Footer Placeholder 4"/>
          <p:cNvSpPr>
            <a:spLocks noGrp="1"/>
          </p:cNvSpPr>
          <p:nvPr>
            <p:ph type="ftr" sz="quarter" idx="11"/>
          </p:nvPr>
        </p:nvSpPr>
        <p:spPr/>
        <p:txBody>
          <a:bodyPr/>
          <a:lstStyle>
            <a:lvl1pPr>
              <a:defRPr sz="1400">
                <a:solidFill>
                  <a:srgbClr val="154D81"/>
                </a:solidFill>
              </a:defRPr>
            </a:lvl1pPr>
          </a:lstStyle>
          <a:p>
            <a:pPr>
              <a:defRPr/>
            </a:pPr>
            <a:r>
              <a:rPr lang="en-US" smtClean="0"/>
              <a:t>J. Miller, Boston University         http://mu2e.fnal.gov</a:t>
            </a:r>
            <a:endParaRPr lang="en-US" b="1" dirty="0"/>
          </a:p>
        </p:txBody>
      </p:sp>
      <p:sp>
        <p:nvSpPr>
          <p:cNvPr id="6" name="Slide Number Placeholder 5"/>
          <p:cNvSpPr>
            <a:spLocks noGrp="1"/>
          </p:cNvSpPr>
          <p:nvPr>
            <p:ph type="sldNum" sz="quarter" idx="12"/>
          </p:nvPr>
        </p:nvSpPr>
        <p:spPr/>
        <p:txBody>
          <a:bodyPr/>
          <a:lstStyle>
            <a:lvl1pPr>
              <a:defRPr sz="1400">
                <a:solidFill>
                  <a:srgbClr val="154D81"/>
                </a:solidFill>
              </a:defRPr>
            </a:lvl1pPr>
          </a:lstStyle>
          <a:p>
            <a:pPr>
              <a:defRPr/>
            </a:pPr>
            <a:fld id="{2A0CCE80-3B22-F34E-81B2-E096627812DD}" type="slidenum">
              <a:rPr lang="en-US" smtClean="0"/>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2/4/15</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17EC42-8850-4C21-9626-36F009301B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553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p:cNvSpPr/>
          <p:nvPr userDrawn="1"/>
        </p:nvSpPr>
        <p:spPr>
          <a:xfrm>
            <a:off x="1" y="0"/>
            <a:ext cx="9143999"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3" name="Rectangle 2"/>
          <p:cNvSpPr/>
          <p:nvPr userDrawn="1"/>
        </p:nvSpPr>
        <p:spPr>
          <a:xfrm>
            <a:off x="152400" y="6754192"/>
            <a:ext cx="5120640" cy="18288"/>
          </a:xfrm>
          <a:prstGeom prst="rect">
            <a:avLst/>
          </a:prstGeom>
          <a:gradFill>
            <a:gsLst>
              <a:gs pos="0">
                <a:srgbClr val="341902"/>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4" name="TextBox 3"/>
          <p:cNvSpPr txBox="1"/>
          <p:nvPr userDrawn="1"/>
        </p:nvSpPr>
        <p:spPr>
          <a:xfrm>
            <a:off x="5257815" y="6611781"/>
            <a:ext cx="2969083" cy="207749"/>
          </a:xfrm>
          <a:prstGeom prst="rect">
            <a:avLst/>
          </a:prstGeom>
          <a:noFill/>
        </p:spPr>
        <p:txBody>
          <a:bodyPr wrap="none" rtlCol="0">
            <a:spAutoFit/>
          </a:bodyPr>
          <a:lstStyle/>
          <a:p>
            <a:pPr defTabSz="685800" fontAlgn="auto">
              <a:spcBef>
                <a:spcPts val="0"/>
              </a:spcBef>
              <a:spcAft>
                <a:spcPts val="0"/>
              </a:spcAft>
            </a:pPr>
            <a:r>
              <a:rPr lang="en-US" sz="750" dirty="0" smtClean="0">
                <a:solidFill>
                  <a:prstClr val="white"/>
                </a:solidFill>
                <a:latin typeface="Comic Sans MS" pitchFamily="66" charset="0"/>
                <a:ea typeface="+mn-ea"/>
                <a:cs typeface="+mn-cs"/>
              </a:rPr>
              <a:t>Bertrand </a:t>
            </a:r>
            <a:r>
              <a:rPr lang="en-US" sz="750" dirty="0" err="1" smtClean="0">
                <a:solidFill>
                  <a:prstClr val="white"/>
                </a:solidFill>
                <a:latin typeface="Comic Sans MS" pitchFamily="66" charset="0"/>
                <a:ea typeface="+mn-ea"/>
                <a:cs typeface="+mn-cs"/>
              </a:rPr>
              <a:t>Echenard</a:t>
            </a:r>
            <a:r>
              <a:rPr lang="en-US" sz="750" dirty="0" smtClean="0">
                <a:solidFill>
                  <a:prstClr val="white"/>
                </a:solidFill>
                <a:latin typeface="Comic Sans MS" pitchFamily="66" charset="0"/>
                <a:ea typeface="+mn-ea"/>
                <a:cs typeface="+mn-cs"/>
              </a:rPr>
              <a:t>                    ICHEP 2016                    p.</a:t>
            </a:r>
            <a:fld id="{A11EBD83-F2D9-4CC4-840E-DCD5C9323395}" type="slidenum">
              <a:rPr lang="en-US" sz="750" smtClean="0">
                <a:solidFill>
                  <a:prstClr val="white"/>
                </a:solidFill>
                <a:latin typeface="Comic Sans MS" pitchFamily="66" charset="0"/>
                <a:ea typeface="+mn-ea"/>
                <a:cs typeface="+mn-cs"/>
              </a:rPr>
              <a:pPr defTabSz="685800" fontAlgn="auto">
                <a:spcBef>
                  <a:spcPts val="0"/>
                </a:spcBef>
                <a:spcAft>
                  <a:spcPts val="0"/>
                </a:spcAft>
              </a:pPr>
              <a:t>‹#›</a:t>
            </a:fld>
            <a:endParaRPr lang="en-US" sz="750" dirty="0">
              <a:solidFill>
                <a:prstClr val="white"/>
              </a:solidFill>
              <a:latin typeface="Comic Sans MS" pitchFamily="66" charset="0"/>
              <a:ea typeface="+mn-ea"/>
              <a:cs typeface="+mn-cs"/>
            </a:endParaRPr>
          </a:p>
        </p:txBody>
      </p:sp>
      <p:sp>
        <p:nvSpPr>
          <p:cNvPr id="6" name="Rectangle 5"/>
          <p:cNvSpPr/>
          <p:nvPr userDrawn="1"/>
        </p:nvSpPr>
        <p:spPr>
          <a:xfrm>
            <a:off x="238126" y="427908"/>
            <a:ext cx="8686800" cy="18288"/>
          </a:xfrm>
          <a:prstGeom prst="rect">
            <a:avLst/>
          </a:prstGeom>
          <a:gradFill>
            <a:gsLst>
              <a:gs pos="0">
                <a:srgbClr val="341902"/>
              </a:gs>
              <a:gs pos="100000">
                <a:schemeClr val="accent6">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Tree>
    <p:extLst>
      <p:ext uri="{BB962C8B-B14F-4D97-AF65-F5344CB8AC3E}">
        <p14:creationId xmlns:p14="http://schemas.microsoft.com/office/powerpoint/2010/main" val="28563101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768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534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297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869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907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942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784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5240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2/4/15</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J. Miller, Boston University         http://mu2e.fnal.gov</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57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300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9D041-DE33-5744-899E-2E5E70BA257F}" type="datetimeFigureOut">
              <a:rPr lang="en-US" smtClean="0">
                <a:solidFill>
                  <a:prstClr val="black">
                    <a:tint val="75000"/>
                  </a:prstClr>
                </a:solidFill>
              </a:rPr>
              <a:pPr/>
              <a:t>6/27/2017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5DD567-560B-1B41-B46E-D4C8C3EEB1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17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2/4/15</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J. Miller, Boston University         http://mu2e.fnal.gov</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2/4/15</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J. Miller, Boston University         http://mu2e.fnal.gov</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2/4/15</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smtClean="0"/>
              <a:t>J. Miller, Boston University         http://mu2e.fnal.gov</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2/4/15</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smtClean="0"/>
              <a:t>J. Miller, Boston University         http://mu2e.fnal.gov</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2/4/15</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smtClean="0"/>
              <a:t>J. Miller, Boston University         http://mu2e.fnal.gov</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2/4/15</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J. Miller, Boston University         http://mu2e.fnal.gov</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1200">
                <a:solidFill>
                  <a:srgbClr val="154D81"/>
                </a:solidFill>
                <a:latin typeface="Helvetica"/>
              </a:defRPr>
            </a:lvl1pPr>
          </a:lstStyle>
          <a:p>
            <a:pPr>
              <a:defRPr/>
            </a:pPr>
            <a:r>
              <a:rPr lang="en-US" smtClean="0"/>
              <a:t>2/4/15</a:t>
            </a:r>
            <a:endParaRPr lang="en-US" dirty="0"/>
          </a:p>
        </p:txBody>
      </p:sp>
      <p:sp>
        <p:nvSpPr>
          <p:cNvPr id="11" name="Footer Placeholder 4"/>
          <p:cNvSpPr>
            <a:spLocks noGrp="1"/>
          </p:cNvSpPr>
          <p:nvPr>
            <p:ph type="ftr" sz="quarter" idx="3"/>
          </p:nvPr>
        </p:nvSpPr>
        <p:spPr>
          <a:xfrm>
            <a:off x="958856" y="6481232"/>
            <a:ext cx="5373688" cy="241300"/>
          </a:xfrm>
          <a:prstGeom prst="rect">
            <a:avLst/>
          </a:prstGeom>
        </p:spPr>
        <p:txBody>
          <a:bodyPr lIns="0" tIns="0" rIns="0" bIns="0" anchor="t" anchorCtr="0"/>
          <a:lstStyle>
            <a:lvl1pPr marL="0" algn="l">
              <a:defRPr sz="1400">
                <a:solidFill>
                  <a:srgbClr val="154D81"/>
                </a:solidFill>
                <a:latin typeface="Helvetica"/>
              </a:defRPr>
            </a:lvl1pPr>
          </a:lstStyle>
          <a:p>
            <a:pPr>
              <a:defRPr/>
            </a:pPr>
            <a:r>
              <a:rPr lang="en-US" smtClean="0"/>
              <a:t>J. Miller, Boston University         http://mu2e.fnal.gov</a:t>
            </a:r>
            <a:endParaRPr lang="en-US" b="1" dirty="0"/>
          </a:p>
        </p:txBody>
      </p:sp>
      <p:sp>
        <p:nvSpPr>
          <p:cNvPr id="13" name="Slide Number Placeholder 5"/>
          <p:cNvSpPr>
            <a:spLocks noGrp="1"/>
          </p:cNvSpPr>
          <p:nvPr>
            <p:ph type="sldNum" sz="quarter" idx="4"/>
          </p:nvPr>
        </p:nvSpPr>
        <p:spPr>
          <a:xfrm>
            <a:off x="228600" y="6498166"/>
            <a:ext cx="447675" cy="241300"/>
          </a:xfrm>
          <a:prstGeom prst="rect">
            <a:avLst/>
          </a:prstGeom>
        </p:spPr>
        <p:txBody>
          <a:bodyPr lIns="0" tIns="0" rIns="0" bIns="0" anchor="t" anchorCtr="0"/>
          <a:lstStyle>
            <a:lvl1pPr marL="0" algn="l">
              <a:defRPr sz="1400">
                <a:solidFill>
                  <a:srgbClr val="154D81"/>
                </a:solidFill>
                <a:latin typeface="Helvetica"/>
              </a:defRPr>
            </a:lvl1pPr>
          </a:lstStyle>
          <a:p>
            <a:pPr>
              <a:defRPr/>
            </a:pPr>
            <a:fld id="{762C15F7-22DB-1448-B34D-3F8D2909FD0C}" type="slidenum">
              <a:rPr lang="en-US" smtClean="0"/>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Lst>
  <p:timing>
    <p:tnLst>
      <p:par>
        <p:cTn id="1" dur="indefinite" restart="never" nodeType="tmRoot"/>
      </p:par>
    </p:tnLst>
  </p:timing>
  <p:hf hd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2/4/15</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smtClean="0"/>
              <a:t>J. Miller, Boston University         http://mu2e.fnal.gov</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r>
              <a:rPr lang="en-US" smtClean="0">
                <a:solidFill>
                  <a:prstClr val="black">
                    <a:tint val="75000"/>
                  </a:prstClr>
                </a:solidFill>
                <a:latin typeface="Calibri" panose="020F0502020204030204"/>
                <a:ea typeface="+mn-ea"/>
                <a:cs typeface="+mn-cs"/>
              </a:rPr>
              <a:t>2/4/15</a:t>
            </a:r>
            <a:endParaRPr lang="en-US" smtClean="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r>
              <a:rPr lang="en-US" smtClean="0">
                <a:solidFill>
                  <a:prstClr val="black">
                    <a:tint val="75000"/>
                  </a:prstClr>
                </a:solidFill>
                <a:latin typeface="Calibri" panose="020F0502020204030204"/>
                <a:ea typeface="+mn-ea"/>
                <a:cs typeface="+mn-cs"/>
              </a:rPr>
              <a:t>J. Miller, Boston University         http://mu2e.fnal.gov</a:t>
            </a:r>
            <a:endParaRPr lang="en-US" smtClean="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A317EC42-8850-4C21-9626-36F009301B77}" type="slidenum">
              <a:rPr lang="en-US" smtClean="0">
                <a:solidFill>
                  <a:prstClr val="black">
                    <a:tint val="75000"/>
                  </a:prstClr>
                </a:solidFill>
                <a:latin typeface="Calibri" panose="020F0502020204030204"/>
                <a:ea typeface="+mn-ea"/>
                <a:cs typeface="+mn-cs"/>
              </a:rPr>
              <a:pPr defTabSz="685800" fontAlgn="auto">
                <a:spcBef>
                  <a:spcPts val="0"/>
                </a:spcBef>
                <a:spcAft>
                  <a:spcPts val="0"/>
                </a:spcAft>
              </a:pPr>
              <a:t>‹#›</a:t>
            </a:fld>
            <a:endParaRPr lang="en-US" smtClean="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5892643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4D9D041-DE33-5744-899E-2E5E70BA257F}" type="datetimeFigureOut">
              <a:rPr lang="en-US" smtClean="0">
                <a:solidFill>
                  <a:prstClr val="black">
                    <a:tint val="75000"/>
                  </a:prstClr>
                </a:solidFill>
                <a:latin typeface="Calibri"/>
                <a:ea typeface="+mn-ea"/>
                <a:cs typeface="+mn-cs"/>
              </a:rPr>
              <a:pPr fontAlgn="auto">
                <a:spcBef>
                  <a:spcPts val="0"/>
                </a:spcBef>
                <a:spcAft>
                  <a:spcPts val="0"/>
                </a:spcAft>
              </a:pPr>
              <a:t>6/27/2017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C5DD567-560B-1B41-B46E-D4C8C3EEB18A}"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3245574"/>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3.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1.xml"/><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5.wmf"/><Relationship Id="rId10" Type="http://schemas.openxmlformats.org/officeDocument/2006/relationships/image" Target="../media/image17.wmf"/><Relationship Id="rId4" Type="http://schemas.openxmlformats.org/officeDocument/2006/relationships/oleObject" Target="../embeddings/oleObject5.bin"/><Relationship Id="rId9"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19.w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w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2.wmf"/><Relationship Id="rId3" Type="http://schemas.openxmlformats.org/officeDocument/2006/relationships/notesSlide" Target="../notesSlides/notesSlide19.xml"/><Relationship Id="rId7" Type="http://schemas.openxmlformats.org/officeDocument/2006/relationships/image" Target="../media/image29.wmf"/><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image" Target="../media/image31.wmf"/><Relationship Id="rId5" Type="http://schemas.openxmlformats.org/officeDocument/2006/relationships/image" Target="../media/image28.wmf"/><Relationship Id="rId15" Type="http://schemas.openxmlformats.org/officeDocument/2006/relationships/image" Target="../media/image33.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30.wmf"/><Relationship Id="rId14" Type="http://schemas.openxmlformats.org/officeDocument/2006/relationships/oleObject" Target="../embeddings/oleObject18.bin"/></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1.xml"/><Relationship Id="rId7"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35.wmf"/><Relationship Id="rId4" Type="http://schemas.openxmlformats.org/officeDocument/2006/relationships/oleObject" Target="../embeddings/oleObject19.bin"/><Relationship Id="rId9" Type="http://schemas.openxmlformats.org/officeDocument/2006/relationships/image" Target="../media/image37.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6.wmf"/><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3.xml"/><Relationship Id="rId4" Type="http://schemas.openxmlformats.org/officeDocument/2006/relationships/image" Target="../media/image54.emf"/></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6.emf"/><Relationship Id="rId5" Type="http://schemas.openxmlformats.org/officeDocument/2006/relationships/oleObject" Target="../embeddings/oleObject23.bin"/><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7.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64.wmf"/><Relationship Id="rId4"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jp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image" Target="../media/image81.wmf"/><Relationship Id="rId4" Type="http://schemas.openxmlformats.org/officeDocument/2006/relationships/oleObject" Target="../embeddings/oleObject26.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84.jpg"/><Relationship Id="rId1" Type="http://schemas.openxmlformats.org/officeDocument/2006/relationships/slideLayout" Target="../slideLayouts/slideLayout23.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8364"/>
            <a:ext cx="8686800" cy="641739"/>
          </a:xfrm>
        </p:spPr>
        <p:txBody>
          <a:bodyPr/>
          <a:lstStyle/>
          <a:p>
            <a:r>
              <a:rPr lang="en-US" sz="4000" dirty="0" smtClean="0"/>
              <a:t>The Mu2e Experiment at </a:t>
            </a:r>
            <a:r>
              <a:rPr lang="en-US" sz="4000" dirty="0" err="1" smtClean="0"/>
              <a:t>Fermilab</a:t>
            </a:r>
            <a:endParaRPr lang="en-US" sz="4000" dirty="0"/>
          </a:p>
        </p:txBody>
      </p:sp>
      <p:sp>
        <p:nvSpPr>
          <p:cNvPr id="3" name="Content Placeholder 2"/>
          <p:cNvSpPr>
            <a:spLocks noGrp="1"/>
          </p:cNvSpPr>
          <p:nvPr>
            <p:ph idx="1"/>
          </p:nvPr>
        </p:nvSpPr>
        <p:spPr>
          <a:xfrm>
            <a:off x="255587" y="1071635"/>
            <a:ext cx="8672513" cy="3574739"/>
          </a:xfrm>
        </p:spPr>
        <p:txBody>
          <a:bodyPr/>
          <a:lstStyle/>
          <a:p>
            <a:pPr marL="0" indent="0" algn="ctr">
              <a:buNone/>
            </a:pPr>
            <a:r>
              <a:rPr lang="en-US" dirty="0" smtClean="0">
                <a:latin typeface="Helvetica" panose="020B0604020202020204" pitchFamily="34" charset="0"/>
                <a:cs typeface="Helvetica" panose="020B0604020202020204" pitchFamily="34" charset="0"/>
              </a:rPr>
              <a:t>JINR Presentation</a:t>
            </a:r>
          </a:p>
          <a:p>
            <a:pPr marL="0" indent="0" algn="ctr">
              <a:buNone/>
            </a:pPr>
            <a:r>
              <a:rPr lang="en-US" dirty="0" smtClean="0">
                <a:latin typeface="Helvetica" panose="020B0604020202020204" pitchFamily="34" charset="0"/>
                <a:cs typeface="Helvetica" panose="020B0604020202020204" pitchFamily="34" charset="0"/>
              </a:rPr>
              <a:t>June 2017</a:t>
            </a: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smtClean="0">
              <a:latin typeface="Helvetica" panose="020B0604020202020204" pitchFamily="34" charset="0"/>
              <a:cs typeface="Helvetica" panose="020B0604020202020204" pitchFamily="34" charset="0"/>
            </a:endParaRP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smtClean="0">
              <a:latin typeface="Helvetica" panose="020B0604020202020204" pitchFamily="34" charset="0"/>
              <a:cs typeface="Helvetica" panose="020B0604020202020204" pitchFamily="34" charset="0"/>
            </a:endParaRP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smtClean="0">
              <a:latin typeface="Helvetica" panose="020B0604020202020204" pitchFamily="34" charset="0"/>
              <a:cs typeface="Helvetica" panose="020B0604020202020204" pitchFamily="34" charset="0"/>
            </a:endParaRPr>
          </a:p>
          <a:p>
            <a:pPr marL="0" indent="0" algn="ctr">
              <a:buNone/>
            </a:pPr>
            <a:endParaRPr lang="en-US" dirty="0">
              <a:latin typeface="Helvetica" panose="020B0604020202020204" pitchFamily="34" charset="0"/>
              <a:cs typeface="Helvetica" panose="020B0604020202020204" pitchFamily="34" charset="0"/>
            </a:endParaRPr>
          </a:p>
          <a:p>
            <a:pPr marL="0" indent="0" algn="ctr">
              <a:buNone/>
            </a:pPr>
            <a:endParaRPr lang="en-US" dirty="0"/>
          </a:p>
          <a:p>
            <a:pPr marL="0" indent="0" algn="ctr">
              <a:buNone/>
            </a:pPr>
            <a:r>
              <a:rPr lang="en-US" sz="2000" dirty="0" smtClean="0"/>
              <a:t>James Miller</a:t>
            </a:r>
          </a:p>
          <a:p>
            <a:pPr marL="0" indent="0" algn="ctr">
              <a:buNone/>
            </a:pPr>
            <a:r>
              <a:rPr lang="en-US" sz="2000" dirty="0" smtClean="0"/>
              <a:t>Boston University</a:t>
            </a:r>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a:t>
            </a:fld>
            <a:endParaRPr lang="en-US" dirty="0"/>
          </a:p>
        </p:txBody>
      </p:sp>
      <p:grpSp>
        <p:nvGrpSpPr>
          <p:cNvPr id="6" name="Group 5"/>
          <p:cNvGrpSpPr/>
          <p:nvPr/>
        </p:nvGrpSpPr>
        <p:grpSpPr>
          <a:xfrm>
            <a:off x="219624" y="2068306"/>
            <a:ext cx="8860876" cy="2609910"/>
            <a:chOff x="152400" y="806386"/>
            <a:chExt cx="8860876" cy="2609910"/>
          </a:xfrm>
        </p:grpSpPr>
        <p:sp>
          <p:nvSpPr>
            <p:cNvPr id="7" name="TextBox 6"/>
            <p:cNvSpPr txBox="1"/>
            <p:nvPr/>
          </p:nvSpPr>
          <p:spPr>
            <a:xfrm>
              <a:off x="4267200" y="2946396"/>
              <a:ext cx="184666" cy="369332"/>
            </a:xfrm>
            <a:prstGeom prst="rect">
              <a:avLst/>
            </a:prstGeom>
            <a:noFill/>
          </p:spPr>
          <p:txBody>
            <a:bodyPr wrap="none" rtlCol="0">
              <a:spAutoFit/>
            </a:bodyPr>
            <a:lstStyle/>
            <a:p>
              <a:endParaRPr lang="en-US" dirty="0"/>
            </a:p>
          </p:txBody>
        </p:sp>
        <p:grpSp>
          <p:nvGrpSpPr>
            <p:cNvPr id="8" name="Group 96"/>
            <p:cNvGrpSpPr/>
            <p:nvPr/>
          </p:nvGrpSpPr>
          <p:grpSpPr>
            <a:xfrm>
              <a:off x="304800" y="1333496"/>
              <a:ext cx="8708476" cy="1969347"/>
              <a:chOff x="435524" y="1688253"/>
              <a:chExt cx="8708476" cy="1969347"/>
            </a:xfrm>
          </p:grpSpPr>
          <p:grpSp>
            <p:nvGrpSpPr>
              <p:cNvPr id="17" name="Group 225"/>
              <p:cNvGrpSpPr/>
              <p:nvPr/>
            </p:nvGrpSpPr>
            <p:grpSpPr>
              <a:xfrm>
                <a:off x="435524" y="1688253"/>
                <a:ext cx="8708476" cy="1969347"/>
                <a:chOff x="228600" y="1078653"/>
                <a:chExt cx="8708476" cy="1969347"/>
              </a:xfrm>
            </p:grpSpPr>
            <p:pic>
              <p:nvPicPr>
                <p:cNvPr id="23" name="Picture 22"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1078653"/>
                  <a:ext cx="8708476" cy="1893147"/>
                </a:xfrm>
                <a:prstGeom prst="rect">
                  <a:avLst/>
                </a:prstGeom>
              </p:spPr>
            </p:pic>
            <p:pic>
              <p:nvPicPr>
                <p:cNvPr id="24" name="Picture 25" descr="Mu2eDetectorPhoto-wPerson.jpg"/>
                <p:cNvPicPr>
                  <a:picLocks noChangeAspect="1"/>
                </p:cNvPicPr>
                <p:nvPr/>
              </p:nvPicPr>
              <p:blipFill>
                <a:blip r:embed="rId4"/>
                <a:srcRect l="76147" t="61101" r="19037" b="18166"/>
                <a:stretch>
                  <a:fillRect/>
                </a:stretch>
              </p:blipFill>
              <p:spPr bwMode="auto">
                <a:xfrm>
                  <a:off x="8458200" y="2069253"/>
                  <a:ext cx="381000" cy="676722"/>
                </a:xfrm>
                <a:prstGeom prst="rect">
                  <a:avLst/>
                </a:prstGeom>
                <a:noFill/>
                <a:ln w="9525">
                  <a:noFill/>
                  <a:miter lim="800000"/>
                  <a:headEnd/>
                  <a:tailEnd/>
                </a:ln>
              </p:spPr>
            </p:pic>
            <p:grpSp>
              <p:nvGrpSpPr>
                <p:cNvPr id="25" name="Group 142"/>
                <p:cNvGrpSpPr/>
                <p:nvPr/>
              </p:nvGrpSpPr>
              <p:grpSpPr>
                <a:xfrm>
                  <a:off x="5715000" y="1535853"/>
                  <a:ext cx="2239051" cy="863103"/>
                  <a:chOff x="5761949" y="4495800"/>
                  <a:chExt cx="2239051" cy="863103"/>
                </a:xfrm>
              </p:grpSpPr>
              <p:sp>
                <p:nvSpPr>
                  <p:cNvPr id="91" name="Arc 90"/>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Arc 91"/>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3" name="Group 102"/>
                  <p:cNvGrpSpPr/>
                  <p:nvPr/>
                </p:nvGrpSpPr>
                <p:grpSpPr>
                  <a:xfrm>
                    <a:off x="5761949" y="4495800"/>
                    <a:ext cx="2239051" cy="863103"/>
                    <a:chOff x="5755599" y="4511675"/>
                    <a:chExt cx="2239051" cy="863103"/>
                  </a:xfrm>
                </p:grpSpPr>
                <p:sp>
                  <p:nvSpPr>
                    <p:cNvPr id="94" name="Arc 93"/>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Arc 94"/>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Arc 95"/>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26" name="Group 84"/>
                <p:cNvGrpSpPr/>
                <p:nvPr/>
              </p:nvGrpSpPr>
              <p:grpSpPr>
                <a:xfrm rot="1108014">
                  <a:off x="1143006" y="1766873"/>
                  <a:ext cx="255522" cy="233811"/>
                  <a:chOff x="965372" y="3866032"/>
                  <a:chExt cx="255522" cy="233811"/>
                </a:xfrm>
              </p:grpSpPr>
              <p:sp>
                <p:nvSpPr>
                  <p:cNvPr id="85" name="Arc 84"/>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7" name="Group 159"/>
                <p:cNvGrpSpPr/>
                <p:nvPr/>
              </p:nvGrpSpPr>
              <p:grpSpPr>
                <a:xfrm rot="1108014">
                  <a:off x="1369975" y="1731535"/>
                  <a:ext cx="255522" cy="233811"/>
                  <a:chOff x="965372" y="3866032"/>
                  <a:chExt cx="255522" cy="233811"/>
                </a:xfrm>
              </p:grpSpPr>
              <p:sp>
                <p:nvSpPr>
                  <p:cNvPr id="79" name="Arc 78"/>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8" name="Group 215"/>
                <p:cNvGrpSpPr/>
                <p:nvPr/>
              </p:nvGrpSpPr>
              <p:grpSpPr>
                <a:xfrm>
                  <a:off x="1579622" y="1663792"/>
                  <a:ext cx="1731825" cy="309862"/>
                  <a:chOff x="1579622" y="1663792"/>
                  <a:chExt cx="1731825" cy="309862"/>
                </a:xfrm>
              </p:grpSpPr>
              <p:sp>
                <p:nvSpPr>
                  <p:cNvPr id="55" name="Arc 54"/>
                  <p:cNvSpPr/>
                  <p:nvPr/>
                </p:nvSpPr>
                <p:spPr>
                  <a:xfrm rot="11062535">
                    <a:off x="1654075" y="1754801"/>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21150331">
                    <a:off x="1652455" y="17771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21150331">
                    <a:off x="1579622" y="177959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11062535">
                    <a:off x="1728114" y="175294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21150331">
                    <a:off x="1730623" y="175565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21150331">
                    <a:off x="1888713" y="174473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21150331">
                    <a:off x="1815880" y="174723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21150331">
                    <a:off x="1966881" y="172328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rot="21150331">
                    <a:off x="2333921" y="16693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p:cNvSpPr/>
                  <p:nvPr/>
                </p:nvSpPr>
                <p:spPr>
                  <a:xfrm rot="21150331">
                    <a:off x="2261088" y="16718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Arc 64"/>
                  <p:cNvSpPr/>
                  <p:nvPr/>
                </p:nvSpPr>
                <p:spPr>
                  <a:xfrm>
                    <a:off x="2412089" y="166379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p:nvPr/>
                </p:nvSpPr>
                <p:spPr>
                  <a:xfrm rot="21150331">
                    <a:off x="2108243" y="170345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p:cNvSpPr/>
                  <p:nvPr/>
                </p:nvSpPr>
                <p:spPr>
                  <a:xfrm rot="21150331">
                    <a:off x="2035410" y="17059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p:nvPr/>
                </p:nvSpPr>
                <p:spPr>
                  <a:xfrm rot="21150331">
                    <a:off x="2186411" y="16820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p:cNvSpPr/>
                  <p:nvPr/>
                </p:nvSpPr>
                <p:spPr>
                  <a:xfrm>
                    <a:off x="2491079" y="166458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a:off x="2643479" y="167686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p:nvPr/>
                </p:nvSpPr>
                <p:spPr>
                  <a:xfrm>
                    <a:off x="2572601" y="16715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p:cNvSpPr/>
                  <p:nvPr/>
                </p:nvSpPr>
                <p:spPr>
                  <a:xfrm rot="496777">
                    <a:off x="2727478" y="1689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rot="496777">
                    <a:off x="2811476" y="170881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rot="951812">
                    <a:off x="2895473" y="171908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p:cNvSpPr/>
                  <p:nvPr/>
                </p:nvSpPr>
                <p:spPr>
                  <a:xfrm rot="951812">
                    <a:off x="2972969" y="175123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p:cNvSpPr/>
                  <p:nvPr/>
                </p:nvSpPr>
                <p:spPr>
                  <a:xfrm rot="951812">
                    <a:off x="3050464" y="17769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Arc 76"/>
                  <p:cNvSpPr/>
                  <p:nvPr/>
                </p:nvSpPr>
                <p:spPr>
                  <a:xfrm rot="1667382">
                    <a:off x="3121610" y="18089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Arc 77"/>
                  <p:cNvSpPr/>
                  <p:nvPr/>
                </p:nvSpPr>
                <p:spPr>
                  <a:xfrm rot="1667382">
                    <a:off x="3191566" y="1847473"/>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9" name="Group 214"/>
                <p:cNvGrpSpPr/>
                <p:nvPr/>
              </p:nvGrpSpPr>
              <p:grpSpPr>
                <a:xfrm>
                  <a:off x="3505200" y="2142177"/>
                  <a:ext cx="2517706" cy="905823"/>
                  <a:chOff x="3534360" y="2130509"/>
                  <a:chExt cx="2517706" cy="905823"/>
                </a:xfrm>
              </p:grpSpPr>
              <p:sp>
                <p:nvSpPr>
                  <p:cNvPr id="38" name="TextBox 37"/>
                  <p:cNvSpPr txBox="1"/>
                  <p:nvPr/>
                </p:nvSpPr>
                <p:spPr>
                  <a:xfrm>
                    <a:off x="5867400" y="2667000"/>
                    <a:ext cx="184666" cy="369332"/>
                  </a:xfrm>
                  <a:prstGeom prst="rect">
                    <a:avLst/>
                  </a:prstGeom>
                  <a:noFill/>
                </p:spPr>
                <p:txBody>
                  <a:bodyPr wrap="none" rtlCol="0">
                    <a:spAutoFit/>
                  </a:bodyPr>
                  <a:lstStyle/>
                  <a:p>
                    <a:endParaRPr lang="en-US" dirty="0"/>
                  </a:p>
                </p:txBody>
              </p:sp>
              <p:sp>
                <p:nvSpPr>
                  <p:cNvPr id="39" name="Arc 38"/>
                  <p:cNvSpPr/>
                  <p:nvPr/>
                </p:nvSpPr>
                <p:spPr>
                  <a:xfrm rot="1667382">
                    <a:off x="3534360" y="213050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855325">
                    <a:off x="3601142" y="2180098"/>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434165">
                    <a:off x="3679910" y="220791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434165">
                    <a:off x="3747320" y="2237842"/>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3832310" y="2262213"/>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a:off x="3902544" y="2278057"/>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a:off x="4016370" y="231548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rot="21368266">
                    <a:off x="4124320" y="232795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rot="20968505">
                    <a:off x="4238620"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20968505">
                    <a:off x="4359270" y="234234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20519236">
                    <a:off x="4473569"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20519236">
                    <a:off x="4594219" y="233916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20519236">
                    <a:off x="4714869" y="232393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rot="20519236">
                    <a:off x="4838695" y="2299914"/>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p:cNvSpPr/>
                  <p:nvPr/>
                </p:nvSpPr>
                <p:spPr>
                  <a:xfrm rot="20519236">
                    <a:off x="4949820" y="228282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p:nvPr/>
                </p:nvSpPr>
                <p:spPr>
                  <a:xfrm rot="20519236">
                    <a:off x="5050213" y="2278388"/>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06"/>
                <p:cNvGrpSpPr/>
                <p:nvPr/>
              </p:nvGrpSpPr>
              <p:grpSpPr>
                <a:xfrm>
                  <a:off x="5178306" y="2159911"/>
                  <a:ext cx="555250" cy="202111"/>
                  <a:chOff x="4628181" y="4252431"/>
                  <a:chExt cx="555250" cy="202111"/>
                </a:xfrm>
              </p:grpSpPr>
              <p:sp>
                <p:nvSpPr>
                  <p:cNvPr id="33" name="Arc 32"/>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1" name="TextBox 30"/>
                <p:cNvSpPr txBox="1"/>
                <p:nvPr/>
              </p:nvSpPr>
              <p:spPr>
                <a:xfrm>
                  <a:off x="5549735" y="2069068"/>
                  <a:ext cx="317665" cy="369332"/>
                </a:xfrm>
                <a:prstGeom prst="rect">
                  <a:avLst/>
                </a:prstGeom>
                <a:noFill/>
              </p:spPr>
              <p:txBody>
                <a:bodyPr wrap="none" rtlCol="0">
                  <a:spAutoFit/>
                </a:bodyPr>
                <a:lstStyle/>
                <a:p>
                  <a:r>
                    <a:rPr lang="en-US" dirty="0" err="1" smtClean="0">
                      <a:solidFill>
                        <a:srgbClr val="FF0000"/>
                      </a:solidFill>
                      <a:latin typeface="Symbol" charset="2"/>
                      <a:cs typeface="Symbol" charset="2"/>
                    </a:rPr>
                    <a:t>m</a:t>
                  </a:r>
                  <a:endParaRPr lang="en-US" dirty="0">
                    <a:solidFill>
                      <a:srgbClr val="FF0000"/>
                    </a:solidFill>
                    <a:latin typeface="Symbol" charset="2"/>
                    <a:cs typeface="Symbol" charset="2"/>
                  </a:endParaRPr>
                </a:p>
              </p:txBody>
            </p:sp>
            <p:sp>
              <p:nvSpPr>
                <p:cNvPr id="32" name="TextBox 31"/>
                <p:cNvSpPr txBox="1"/>
                <p:nvPr/>
              </p:nvSpPr>
              <p:spPr>
                <a:xfrm>
                  <a:off x="6125622" y="1905000"/>
                  <a:ext cx="351378" cy="369332"/>
                </a:xfrm>
                <a:prstGeom prst="rect">
                  <a:avLst/>
                </a:prstGeom>
                <a:noFill/>
              </p:spPr>
              <p:txBody>
                <a:bodyPr wrap="none" rtlCol="0">
                  <a:spAutoFit/>
                </a:bodyPr>
                <a:lstStyle/>
                <a:p>
                  <a:r>
                    <a:rPr lang="en-US" i="1" dirty="0" err="1" smtClean="0">
                      <a:solidFill>
                        <a:srgbClr val="0000FF"/>
                      </a:solidFill>
                      <a:cs typeface="Symbol" charset="2"/>
                    </a:rPr>
                    <a:t>e</a:t>
                  </a:r>
                  <a:endParaRPr lang="en-US" i="1" dirty="0">
                    <a:solidFill>
                      <a:srgbClr val="0000FF"/>
                    </a:solidFill>
                    <a:cs typeface="Symbol" charset="2"/>
                  </a:endParaRPr>
                </a:p>
              </p:txBody>
            </p:sp>
          </p:grpSp>
          <p:grpSp>
            <p:nvGrpSpPr>
              <p:cNvPr id="18" name="Group 227"/>
              <p:cNvGrpSpPr/>
              <p:nvPr/>
            </p:nvGrpSpPr>
            <p:grpSpPr>
              <a:xfrm>
                <a:off x="457200" y="2535784"/>
                <a:ext cx="7162800" cy="881548"/>
                <a:chOff x="457200" y="2230984"/>
                <a:chExt cx="7162800" cy="881548"/>
              </a:xfrm>
            </p:grpSpPr>
            <p:sp>
              <p:nvSpPr>
                <p:cNvPr id="19" name="TextBox 18"/>
                <p:cNvSpPr txBox="1"/>
                <p:nvPr/>
              </p:nvSpPr>
              <p:spPr>
                <a:xfrm>
                  <a:off x="457200" y="2743200"/>
                  <a:ext cx="595035" cy="369332"/>
                </a:xfrm>
                <a:prstGeom prst="rect">
                  <a:avLst/>
                </a:prstGeom>
                <a:noFill/>
              </p:spPr>
              <p:txBody>
                <a:bodyPr wrap="none" rtlCol="0">
                  <a:spAutoFit/>
                </a:bodyPr>
                <a:lstStyle/>
                <a:p>
                  <a:r>
                    <a:rPr lang="en-US" sz="1800" dirty="0" smtClean="0">
                      <a:solidFill>
                        <a:srgbClr val="E46C0A"/>
                      </a:solidFill>
                    </a:rPr>
                    <a:t>4.6T</a:t>
                  </a:r>
                  <a:endParaRPr lang="en-US" sz="1800" dirty="0">
                    <a:solidFill>
                      <a:srgbClr val="E46C0A"/>
                    </a:solidFill>
                  </a:endParaRPr>
                </a:p>
              </p:txBody>
            </p:sp>
            <p:sp>
              <p:nvSpPr>
                <p:cNvPr id="20" name="TextBox 19"/>
                <p:cNvSpPr txBox="1"/>
                <p:nvPr/>
              </p:nvSpPr>
              <p:spPr>
                <a:xfrm>
                  <a:off x="1690965" y="2526268"/>
                  <a:ext cx="595035" cy="369332"/>
                </a:xfrm>
                <a:prstGeom prst="rect">
                  <a:avLst/>
                </a:prstGeom>
                <a:noFill/>
              </p:spPr>
              <p:txBody>
                <a:bodyPr wrap="none" rtlCol="0">
                  <a:spAutoFit/>
                </a:bodyPr>
                <a:lstStyle/>
                <a:p>
                  <a:r>
                    <a:rPr lang="en-US" sz="1800" dirty="0" smtClean="0">
                      <a:solidFill>
                        <a:srgbClr val="E46C0A"/>
                      </a:solidFill>
                    </a:rPr>
                    <a:t>2.5T</a:t>
                  </a:r>
                  <a:endParaRPr lang="en-US" sz="1800" dirty="0">
                    <a:solidFill>
                      <a:srgbClr val="E46C0A"/>
                    </a:solidFill>
                  </a:endParaRPr>
                </a:p>
              </p:txBody>
            </p:sp>
            <p:sp>
              <p:nvSpPr>
                <p:cNvPr id="21" name="TextBox 20"/>
                <p:cNvSpPr txBox="1"/>
                <p:nvPr/>
              </p:nvSpPr>
              <p:spPr>
                <a:xfrm>
                  <a:off x="4321099" y="2230984"/>
                  <a:ext cx="595035" cy="369332"/>
                </a:xfrm>
                <a:prstGeom prst="rect">
                  <a:avLst/>
                </a:prstGeom>
                <a:noFill/>
              </p:spPr>
              <p:txBody>
                <a:bodyPr wrap="none" rtlCol="0">
                  <a:spAutoFit/>
                </a:bodyPr>
                <a:lstStyle/>
                <a:p>
                  <a:r>
                    <a:rPr lang="en-US" sz="1800" dirty="0" smtClean="0">
                      <a:solidFill>
                        <a:srgbClr val="E46C0A"/>
                      </a:solidFill>
                    </a:rPr>
                    <a:t>2.0T</a:t>
                  </a:r>
                  <a:endParaRPr lang="en-US" sz="1800" dirty="0">
                    <a:solidFill>
                      <a:srgbClr val="E46C0A"/>
                    </a:solidFill>
                  </a:endParaRPr>
                </a:p>
              </p:txBody>
            </p:sp>
            <p:sp>
              <p:nvSpPr>
                <p:cNvPr id="22" name="TextBox 21"/>
                <p:cNvSpPr txBox="1"/>
                <p:nvPr/>
              </p:nvSpPr>
              <p:spPr>
                <a:xfrm>
                  <a:off x="7024965" y="2514600"/>
                  <a:ext cx="595035" cy="369332"/>
                </a:xfrm>
                <a:prstGeom prst="rect">
                  <a:avLst/>
                </a:prstGeom>
                <a:noFill/>
              </p:spPr>
              <p:txBody>
                <a:bodyPr wrap="none" rtlCol="0">
                  <a:spAutoFit/>
                </a:bodyPr>
                <a:lstStyle/>
                <a:p>
                  <a:r>
                    <a:rPr lang="en-US" sz="1800" dirty="0" smtClean="0">
                      <a:solidFill>
                        <a:srgbClr val="E46C0A"/>
                      </a:solidFill>
                    </a:rPr>
                    <a:t>1.0T</a:t>
                  </a:r>
                  <a:endParaRPr lang="en-US" sz="1800" dirty="0">
                    <a:solidFill>
                      <a:srgbClr val="E46C0A"/>
                    </a:solidFill>
                  </a:endParaRPr>
                </a:p>
              </p:txBody>
            </p:sp>
          </p:grpSp>
        </p:grpSp>
        <p:grpSp>
          <p:nvGrpSpPr>
            <p:cNvPr id="9" name="Group 224"/>
            <p:cNvGrpSpPr/>
            <p:nvPr/>
          </p:nvGrpSpPr>
          <p:grpSpPr>
            <a:xfrm>
              <a:off x="3071807" y="1312442"/>
              <a:ext cx="4942870" cy="338554"/>
              <a:chOff x="3019304" y="2806700"/>
              <a:chExt cx="4942870" cy="338554"/>
            </a:xfrm>
          </p:grpSpPr>
          <p:sp>
            <p:nvSpPr>
              <p:cNvPr id="15" name="TextBox 14"/>
              <p:cNvSpPr txBox="1">
                <a:spLocks noChangeArrowheads="1"/>
              </p:cNvSpPr>
              <p:nvPr/>
            </p:nvSpPr>
            <p:spPr bwMode="auto">
              <a:xfrm>
                <a:off x="3019304" y="2806700"/>
                <a:ext cx="2439574"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Transport Solenoid (TS)</a:t>
                </a:r>
                <a:endParaRPr lang="en-US" sz="1600" i="1" dirty="0">
                  <a:solidFill>
                    <a:srgbClr val="E46C0A"/>
                  </a:solidFill>
                </a:endParaRPr>
              </a:p>
            </p:txBody>
          </p:sp>
          <p:sp>
            <p:nvSpPr>
              <p:cNvPr id="16" name="TextBox 15"/>
              <p:cNvSpPr txBox="1">
                <a:spLocks noChangeArrowheads="1"/>
              </p:cNvSpPr>
              <p:nvPr/>
            </p:nvSpPr>
            <p:spPr bwMode="auto">
              <a:xfrm>
                <a:off x="5871149" y="2806700"/>
                <a:ext cx="2091025" cy="338554"/>
              </a:xfrm>
              <a:prstGeom prst="rect">
                <a:avLst/>
              </a:prstGeom>
              <a:noFill/>
              <a:ln w="9525">
                <a:noFill/>
                <a:miter lim="800000"/>
                <a:headEnd/>
                <a:tailEnd/>
              </a:ln>
            </p:spPr>
            <p:txBody>
              <a:bodyPr wrap="none">
                <a:prstTxWarp prst="textNoShape">
                  <a:avLst/>
                </a:prstTxWarp>
                <a:spAutoFit/>
              </a:bodyPr>
              <a:lstStyle/>
              <a:p>
                <a:pPr algn="ctr"/>
                <a:r>
                  <a:rPr lang="en-US" sz="1600" i="1" dirty="0" smtClean="0">
                    <a:solidFill>
                      <a:srgbClr val="E46C0A"/>
                    </a:solidFill>
                  </a:rPr>
                  <a:t>Detector Solenoid (DS)</a:t>
                </a:r>
                <a:endParaRPr lang="en-US" sz="1600" i="1" dirty="0">
                  <a:solidFill>
                    <a:srgbClr val="E46C0A"/>
                  </a:solidFill>
                </a:endParaRPr>
              </a:p>
            </p:txBody>
          </p:sp>
        </p:grpSp>
        <p:sp>
          <p:nvSpPr>
            <p:cNvPr id="10" name="TextBox 9"/>
            <p:cNvSpPr txBox="1"/>
            <p:nvPr/>
          </p:nvSpPr>
          <p:spPr>
            <a:xfrm>
              <a:off x="1016089" y="806386"/>
              <a:ext cx="7157679" cy="461665"/>
            </a:xfrm>
            <a:prstGeom prst="rect">
              <a:avLst/>
            </a:prstGeom>
            <a:noFill/>
          </p:spPr>
          <p:txBody>
            <a:bodyPr wrap="none" rtlCol="0">
              <a:spAutoFit/>
            </a:bodyPr>
            <a:lstStyle/>
            <a:p>
              <a:pPr algn="ctr"/>
              <a:r>
                <a:rPr lang="en-US" dirty="0" smtClean="0">
                  <a:solidFill>
                    <a:srgbClr val="0000FF"/>
                  </a:solidFill>
                </a:rPr>
                <a:t> </a:t>
              </a:r>
              <a:r>
                <a:rPr lang="en-US" sz="2000" dirty="0" smtClean="0">
                  <a:solidFill>
                    <a:srgbClr val="DF6424"/>
                  </a:solidFill>
                </a:rPr>
                <a:t>A System of superconducting solenoids and an intense muon beam</a:t>
              </a:r>
              <a:endParaRPr lang="en-US" sz="2000" dirty="0">
                <a:solidFill>
                  <a:srgbClr val="DF6424"/>
                </a:solidFill>
              </a:endParaRPr>
            </a:p>
          </p:txBody>
        </p:sp>
        <p:sp>
          <p:nvSpPr>
            <p:cNvPr id="11" name="Rectangle 10"/>
            <p:cNvSpPr/>
            <p:nvPr/>
          </p:nvSpPr>
          <p:spPr>
            <a:xfrm>
              <a:off x="152400" y="901696"/>
              <a:ext cx="8839200" cy="2514600"/>
            </a:xfrm>
            <a:prstGeom prst="rect">
              <a:avLst/>
            </a:prstGeom>
            <a:no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a:spLocks noChangeArrowheads="1"/>
            </p:cNvSpPr>
            <p:nvPr/>
          </p:nvSpPr>
          <p:spPr bwMode="auto">
            <a:xfrm>
              <a:off x="317500" y="1299742"/>
              <a:ext cx="2493870"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Production Solenoid (PS)</a:t>
              </a:r>
              <a:endParaRPr lang="en-US" sz="1600" i="1" dirty="0">
                <a:solidFill>
                  <a:srgbClr val="E46C0A"/>
                </a:solidFill>
              </a:endParaRPr>
            </a:p>
          </p:txBody>
        </p:sp>
        <p:cxnSp>
          <p:nvCxnSpPr>
            <p:cNvPr id="13" name="Straight Arrow Connector 12"/>
            <p:cNvCxnSpPr/>
            <p:nvPr/>
          </p:nvCxnSpPr>
          <p:spPr>
            <a:xfrm>
              <a:off x="676275" y="3315728"/>
              <a:ext cx="8086725" cy="1588"/>
            </a:xfrm>
            <a:prstGeom prst="straightConnector1">
              <a:avLst/>
            </a:prstGeom>
            <a:ln>
              <a:solidFill>
                <a:srgbClr val="E0692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98982" y="2954109"/>
              <a:ext cx="1240319" cy="369332"/>
            </a:xfrm>
            <a:prstGeom prst="rect">
              <a:avLst/>
            </a:prstGeom>
            <a:noFill/>
          </p:spPr>
          <p:txBody>
            <a:bodyPr wrap="none" rtlCol="0">
              <a:spAutoFit/>
            </a:bodyPr>
            <a:lstStyle/>
            <a:p>
              <a:r>
                <a:rPr lang="en-US" sz="1800" dirty="0" smtClean="0">
                  <a:solidFill>
                    <a:srgbClr val="E46C0A"/>
                  </a:solidFill>
                </a:rPr>
                <a:t>~25 meters</a:t>
              </a:r>
              <a:endParaRPr lang="en-US" sz="1800" dirty="0">
                <a:solidFill>
                  <a:srgbClr val="E46C0A"/>
                </a:solidFill>
              </a:endParaRPr>
            </a:p>
          </p:txBody>
        </p:sp>
      </p:grpSp>
    </p:spTree>
    <p:extLst>
      <p:ext uri="{BB962C8B-B14F-4D97-AF65-F5344CB8AC3E}">
        <p14:creationId xmlns:p14="http://schemas.microsoft.com/office/powerpoint/2010/main" val="135448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Experimental Limits and Mu2e Goals</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3555395350"/>
              </p:ext>
            </p:extLst>
          </p:nvPr>
        </p:nvGraphicFramePr>
        <p:xfrm>
          <a:off x="798513" y="3519488"/>
          <a:ext cx="6608762" cy="2354262"/>
        </p:xfrm>
        <a:graphic>
          <a:graphicData uri="http://schemas.openxmlformats.org/presentationml/2006/ole">
            <mc:AlternateContent xmlns:mc="http://schemas.openxmlformats.org/markup-compatibility/2006">
              <mc:Choice xmlns:v="urn:schemas-microsoft-com:vml" Requires="v">
                <p:oleObj spid="_x0000_s9414" name="Equation" r:id="rId4" imgW="3352680" imgH="1193760" progId="Equation.DSMT4">
                  <p:embed/>
                </p:oleObj>
              </mc:Choice>
              <mc:Fallback>
                <p:oleObj name="Equation" r:id="rId4" imgW="3352680" imgH="1193760" progId="Equation.DSMT4">
                  <p:embed/>
                  <p:pic>
                    <p:nvPicPr>
                      <p:cNvPr id="0" name=""/>
                      <p:cNvPicPr>
                        <a:picLocks noChangeAspect="1" noChangeArrowheads="1"/>
                      </p:cNvPicPr>
                      <p:nvPr/>
                    </p:nvPicPr>
                    <p:blipFill>
                      <a:blip r:embed="rId5"/>
                      <a:srcRect/>
                      <a:stretch>
                        <a:fillRect/>
                      </a:stretch>
                    </p:blipFill>
                    <p:spPr bwMode="auto">
                      <a:xfrm>
                        <a:off x="798513" y="3519488"/>
                        <a:ext cx="6608762" cy="2354262"/>
                      </a:xfrm>
                      <a:prstGeom prst="rect">
                        <a:avLst/>
                      </a:prstGeom>
                      <a:noFill/>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3195278592"/>
              </p:ext>
            </p:extLst>
          </p:nvPr>
        </p:nvGraphicFramePr>
        <p:xfrm>
          <a:off x="198438" y="958764"/>
          <a:ext cx="8389937" cy="2640012"/>
        </p:xfrm>
        <a:graphic>
          <a:graphicData uri="http://schemas.openxmlformats.org/presentationml/2006/ole">
            <mc:AlternateContent xmlns:mc="http://schemas.openxmlformats.org/markup-compatibility/2006">
              <mc:Choice xmlns:v="urn:schemas-microsoft-com:vml" Requires="v">
                <p:oleObj spid="_x0000_s9415" name="Equation" r:id="rId6" imgW="4394160" imgH="1371600" progId="Equation.DSMT4">
                  <p:embed/>
                </p:oleObj>
              </mc:Choice>
              <mc:Fallback>
                <p:oleObj name="Equation" r:id="rId6" imgW="4394160" imgH="1371600" progId="Equation.DSMT4">
                  <p:embed/>
                  <p:pic>
                    <p:nvPicPr>
                      <p:cNvPr id="0" name=""/>
                      <p:cNvPicPr>
                        <a:picLocks noChangeAspect="1" noChangeArrowheads="1"/>
                      </p:cNvPicPr>
                      <p:nvPr/>
                    </p:nvPicPr>
                    <p:blipFill>
                      <a:blip r:embed="rId7"/>
                      <a:srcRect/>
                      <a:stretch>
                        <a:fillRect/>
                      </a:stretch>
                    </p:blipFill>
                    <p:spPr bwMode="auto">
                      <a:xfrm>
                        <a:off x="198438" y="958764"/>
                        <a:ext cx="8389937" cy="2640012"/>
                      </a:xfrm>
                      <a:prstGeom prst="rect">
                        <a:avLst/>
                      </a:prstGeom>
                      <a:noFill/>
                      <a:extLst/>
                    </p:spPr>
                  </p:pic>
                </p:oleObj>
              </mc:Fallback>
            </mc:AlternateContent>
          </a:graphicData>
        </a:graphic>
      </p:graphicFrame>
      <p:sp>
        <p:nvSpPr>
          <p:cNvPr id="8" name="Rectangle 7"/>
          <p:cNvSpPr>
            <a:spLocks noChangeArrowheads="1"/>
          </p:cNvSpPr>
          <p:nvPr/>
        </p:nvSpPr>
        <p:spPr bwMode="auto">
          <a:xfrm>
            <a:off x="1371600" y="5890172"/>
            <a:ext cx="7772400" cy="400110"/>
          </a:xfrm>
          <a:prstGeom prst="rect">
            <a:avLst/>
          </a:prstGeom>
          <a:noFill/>
          <a:ln w="9525">
            <a:noFill/>
            <a:miter lim="800000"/>
            <a:headEnd/>
            <a:tailEnd/>
          </a:ln>
        </p:spPr>
        <p:txBody>
          <a:bodyPr>
            <a:spAutoFit/>
          </a:bodyPr>
          <a:lstStyle/>
          <a:p>
            <a:r>
              <a:rPr lang="en-US" sz="2000" dirty="0">
                <a:solidFill>
                  <a:srgbClr val="FF0000"/>
                </a:solidFill>
              </a:rPr>
              <a:t> </a:t>
            </a:r>
            <a:r>
              <a:rPr lang="en-US" sz="2000" dirty="0" smtClean="0">
                <a:solidFill>
                  <a:srgbClr val="FF0000"/>
                </a:solidFill>
              </a:rPr>
              <a:t>four orders of magnitude </a:t>
            </a:r>
            <a:r>
              <a:rPr lang="en-US" sz="2000" dirty="0">
                <a:solidFill>
                  <a:srgbClr val="FF0000"/>
                </a:solidFill>
              </a:rPr>
              <a:t>improvement over current </a:t>
            </a:r>
            <a:r>
              <a:rPr lang="en-US" sz="2000" dirty="0" smtClean="0">
                <a:solidFill>
                  <a:srgbClr val="FF0000"/>
                </a:solidFill>
              </a:rPr>
              <a:t>limit!</a:t>
            </a:r>
            <a:endParaRPr lang="en-US" sz="2000" dirty="0"/>
          </a:p>
        </p:txBody>
      </p:sp>
    </p:spTree>
    <p:extLst>
      <p:ext uri="{BB962C8B-B14F-4D97-AF65-F5344CB8AC3E}">
        <p14:creationId xmlns:p14="http://schemas.microsoft.com/office/powerpoint/2010/main" val="216546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Experimental Concept</a:t>
            </a:r>
            <a:endParaRPr lang="en-US" dirty="0"/>
          </a:p>
        </p:txBody>
      </p:sp>
      <p:sp>
        <p:nvSpPr>
          <p:cNvPr id="3" name="Content Placeholder 2"/>
          <p:cNvSpPr>
            <a:spLocks noGrp="1"/>
          </p:cNvSpPr>
          <p:nvPr>
            <p:ph idx="1"/>
          </p:nvPr>
        </p:nvSpPr>
        <p:spPr>
          <a:xfrm>
            <a:off x="242887" y="1080430"/>
            <a:ext cx="8672513" cy="4987867"/>
          </a:xfrm>
        </p:spPr>
        <p:txBody>
          <a:bodyPr/>
          <a:lstStyle/>
          <a:p>
            <a:r>
              <a:rPr lang="en-US" dirty="0" smtClean="0"/>
              <a:t>Generate an intense beam of low momentum muons (</a:t>
            </a:r>
            <a:r>
              <a:rPr lang="en-US" dirty="0" smtClean="0">
                <a:latin typeface="Symbol" panose="05050102010706020507" pitchFamily="18" charset="2"/>
              </a:rPr>
              <a:t>m</a:t>
            </a:r>
            <a:r>
              <a:rPr lang="en-US" baseline="30000" dirty="0" smtClean="0">
                <a:latin typeface="Symbol" panose="05050102010706020507" pitchFamily="18" charset="2"/>
              </a:rPr>
              <a:t>-</a:t>
            </a:r>
            <a:r>
              <a:rPr lang="en-US" dirty="0" smtClean="0"/>
              <a:t>)</a:t>
            </a:r>
          </a:p>
          <a:p>
            <a:r>
              <a:rPr lang="en-US" dirty="0" smtClean="0"/>
              <a:t>Stop the muons in a thin target</a:t>
            </a:r>
          </a:p>
          <a:p>
            <a:pPr lvl="1"/>
            <a:r>
              <a:rPr lang="en-US" sz="2400" dirty="0" smtClean="0"/>
              <a:t>Mu2e plans to use aluminum</a:t>
            </a:r>
          </a:p>
          <a:p>
            <a:r>
              <a:rPr lang="en-US" dirty="0" smtClean="0"/>
              <a:t>The stopped muons are trapped in 1S orbit around the nucleus</a:t>
            </a:r>
          </a:p>
          <a:p>
            <a:pPr lvl="1"/>
            <a:r>
              <a:rPr lang="en-US" sz="2400" dirty="0"/>
              <a:t>I</a:t>
            </a:r>
            <a:r>
              <a:rPr lang="en-US" sz="2400" dirty="0" smtClean="0"/>
              <a:t>n orbit around aluminum, lifetime 864 ns</a:t>
            </a:r>
          </a:p>
          <a:p>
            <a:pPr marL="914400" lvl="2" indent="0">
              <a:buNone/>
            </a:pPr>
            <a:endParaRPr lang="en-US" dirty="0" smtClean="0"/>
          </a:p>
          <a:p>
            <a:pPr marL="914400" lvl="2" indent="0">
              <a:buNone/>
            </a:pPr>
            <a:endParaRPr lang="en-US" dirty="0" smtClean="0"/>
          </a:p>
          <a:p>
            <a:pPr lvl="1"/>
            <a:endParaRPr lang="en-US" sz="2400" dirty="0" smtClean="0"/>
          </a:p>
          <a:p>
            <a:pPr lvl="1"/>
            <a:r>
              <a:rPr lang="en-US" sz="2400" dirty="0" smtClean="0"/>
              <a:t>Large lifetime important for suppressing backgrounds</a:t>
            </a:r>
          </a:p>
          <a:p>
            <a:r>
              <a:rPr lang="en-US" dirty="0" smtClean="0"/>
              <a:t>Look for monochromatic electron at 105 MeV from the coherent process </a:t>
            </a:r>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11</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094703260"/>
              </p:ext>
            </p:extLst>
          </p:nvPr>
        </p:nvGraphicFramePr>
        <p:xfrm>
          <a:off x="3048727" y="5533407"/>
          <a:ext cx="3046545" cy="534890"/>
        </p:xfrm>
        <a:graphic>
          <a:graphicData uri="http://schemas.openxmlformats.org/presentationml/2006/ole">
            <mc:AlternateContent xmlns:mc="http://schemas.openxmlformats.org/markup-compatibility/2006">
              <mc:Choice xmlns:v="urn:schemas-microsoft-com:vml" Requires="v">
                <p:oleObj spid="_x0000_s8506" name="Equation" r:id="rId4" imgW="1371600" imgH="241200" progId="Equation.DSMT4">
                  <p:embed/>
                </p:oleObj>
              </mc:Choice>
              <mc:Fallback>
                <p:oleObj name="Equation" r:id="rId4" imgW="1371600" imgH="241200" progId="Equation.DSMT4">
                  <p:embed/>
                  <p:pic>
                    <p:nvPicPr>
                      <p:cNvPr id="0" name=""/>
                      <p:cNvPicPr/>
                      <p:nvPr/>
                    </p:nvPicPr>
                    <p:blipFill>
                      <a:blip r:embed="rId5"/>
                      <a:stretch>
                        <a:fillRect/>
                      </a:stretch>
                    </p:blipFill>
                    <p:spPr>
                      <a:xfrm>
                        <a:off x="3048727" y="5533407"/>
                        <a:ext cx="3046545" cy="53489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64394571"/>
              </p:ext>
            </p:extLst>
          </p:nvPr>
        </p:nvGraphicFramePr>
        <p:xfrm>
          <a:off x="3371850" y="2282825"/>
          <a:ext cx="114300" cy="177800"/>
        </p:xfrm>
        <a:graphic>
          <a:graphicData uri="http://schemas.openxmlformats.org/presentationml/2006/ole">
            <mc:AlternateContent xmlns:mc="http://schemas.openxmlformats.org/markup-compatibility/2006">
              <mc:Choice xmlns:v="urn:schemas-microsoft-com:vml" Requires="v">
                <p:oleObj spid="_x0000_s8507" name="Equation" r:id="rId6" imgW="114120" imgH="177480" progId="Equation.DSMT4">
                  <p:embed/>
                </p:oleObj>
              </mc:Choice>
              <mc:Fallback>
                <p:oleObj name="Equation" r:id="rId6" imgW="114120" imgH="177480" progId="Equation.DSMT4">
                  <p:embed/>
                  <p:pic>
                    <p:nvPicPr>
                      <p:cNvPr id="0" name=""/>
                      <p:cNvPicPr/>
                      <p:nvPr/>
                    </p:nvPicPr>
                    <p:blipFill>
                      <a:blip r:embed="rId7"/>
                      <a:stretch>
                        <a:fillRect/>
                      </a:stretch>
                    </p:blipFill>
                    <p:spPr>
                      <a:xfrm>
                        <a:off x="3371850" y="2282825"/>
                        <a:ext cx="114300" cy="177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66042095"/>
              </p:ext>
            </p:extLst>
          </p:nvPr>
        </p:nvGraphicFramePr>
        <p:xfrm>
          <a:off x="2971800" y="2273300"/>
          <a:ext cx="914400" cy="198438"/>
        </p:xfrm>
        <a:graphic>
          <a:graphicData uri="http://schemas.openxmlformats.org/presentationml/2006/ole">
            <mc:AlternateContent xmlns:mc="http://schemas.openxmlformats.org/markup-compatibility/2006">
              <mc:Choice xmlns:v="urn:schemas-microsoft-com:vml" Requires="v">
                <p:oleObj spid="_x0000_s8508" name="Equation" r:id="rId8" imgW="914400" imgH="198720" progId="Equation.DSMT4">
                  <p:embed/>
                </p:oleObj>
              </mc:Choice>
              <mc:Fallback>
                <p:oleObj name="Equation" r:id="rId8" imgW="914400" imgH="198720" progId="Equation.DSMT4">
                  <p:embed/>
                  <p:pic>
                    <p:nvPicPr>
                      <p:cNvPr id="0" name=""/>
                      <p:cNvPicPr/>
                      <p:nvPr/>
                    </p:nvPicPr>
                    <p:blipFill>
                      <a:blip r:embed="rId7"/>
                      <a:stretch>
                        <a:fillRect/>
                      </a:stretch>
                    </p:blipFill>
                    <p:spPr>
                      <a:xfrm>
                        <a:off x="2971800" y="2273300"/>
                        <a:ext cx="914400" cy="1984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10854544"/>
              </p:ext>
            </p:extLst>
          </p:nvPr>
        </p:nvGraphicFramePr>
        <p:xfrm>
          <a:off x="962626" y="3665016"/>
          <a:ext cx="5369918" cy="942558"/>
        </p:xfrm>
        <a:graphic>
          <a:graphicData uri="http://schemas.openxmlformats.org/presentationml/2006/ole">
            <mc:AlternateContent xmlns:mc="http://schemas.openxmlformats.org/markup-compatibility/2006">
              <mc:Choice xmlns:v="urn:schemas-microsoft-com:vml" Requires="v">
                <p:oleObj spid="_x0000_s8509" name="Equation" r:id="rId9" imgW="3022560" imgH="533160" progId="Equation.DSMT4">
                  <p:embed/>
                </p:oleObj>
              </mc:Choice>
              <mc:Fallback>
                <p:oleObj name="Equation" r:id="rId9" imgW="3022560" imgH="533160" progId="Equation.DSMT4">
                  <p:embed/>
                  <p:pic>
                    <p:nvPicPr>
                      <p:cNvPr id="0" name=""/>
                      <p:cNvPicPr/>
                      <p:nvPr/>
                    </p:nvPicPr>
                    <p:blipFill>
                      <a:blip r:embed="rId10"/>
                      <a:stretch>
                        <a:fillRect/>
                      </a:stretch>
                    </p:blipFill>
                    <p:spPr>
                      <a:xfrm>
                        <a:off x="962626" y="3665016"/>
                        <a:ext cx="5369918" cy="942558"/>
                      </a:xfrm>
                      <a:prstGeom prst="rect">
                        <a:avLst/>
                      </a:prstGeom>
                    </p:spPr>
                  </p:pic>
                </p:oleObj>
              </mc:Fallback>
            </mc:AlternateContent>
          </a:graphicData>
        </a:graphic>
      </p:graphicFrame>
    </p:spTree>
    <p:extLst>
      <p:ext uri="{BB962C8B-B14F-4D97-AF65-F5344CB8AC3E}">
        <p14:creationId xmlns:p14="http://schemas.microsoft.com/office/powerpoint/2010/main" val="1492027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Timing Structure</a:t>
            </a:r>
            <a:endParaRPr lang="en-US" dirty="0"/>
          </a:p>
        </p:txBody>
      </p:sp>
      <p:sp>
        <p:nvSpPr>
          <p:cNvPr id="3" name="Content Placeholder 2"/>
          <p:cNvSpPr>
            <a:spLocks noGrp="1"/>
          </p:cNvSpPr>
          <p:nvPr>
            <p:ph idx="1"/>
          </p:nvPr>
        </p:nvSpPr>
        <p:spPr>
          <a:xfrm>
            <a:off x="496888" y="4737359"/>
            <a:ext cx="8351460" cy="934571"/>
          </a:xfrm>
        </p:spPr>
        <p:txBody>
          <a:bodyPr/>
          <a:lstStyle/>
          <a:p>
            <a:pPr>
              <a:buClr>
                <a:schemeClr val="accent6">
                  <a:lumMod val="50000"/>
                </a:schemeClr>
              </a:buClr>
            </a:pPr>
            <a:r>
              <a:rPr lang="en-US" dirty="0" smtClean="0">
                <a:solidFill>
                  <a:srgbClr val="0000FF"/>
                </a:solidFill>
              </a:rPr>
              <a:t>To achieve our target sensitivity, we must suppress out-of-pulse protons by &gt;10</a:t>
            </a:r>
            <a:r>
              <a:rPr lang="en-US" baseline="30000" dirty="0" smtClean="0">
                <a:solidFill>
                  <a:srgbClr val="0000FF"/>
                </a:solidFill>
              </a:rPr>
              <a:t>10</a:t>
            </a:r>
            <a:r>
              <a:rPr lang="en-US" dirty="0" smtClean="0">
                <a:solidFill>
                  <a:srgbClr val="0000FF"/>
                </a:solidFill>
              </a:rPr>
              <a:t> relative to in-pulse protons (e.g. to wait for beam </a:t>
            </a:r>
            <a:r>
              <a:rPr lang="en-US" dirty="0" err="1" smtClean="0">
                <a:solidFill>
                  <a:srgbClr val="0000FF"/>
                </a:solidFill>
              </a:rPr>
              <a:t>pions</a:t>
            </a:r>
            <a:r>
              <a:rPr lang="en-US" dirty="0" smtClean="0">
                <a:solidFill>
                  <a:srgbClr val="0000FF"/>
                </a:solidFill>
              </a:rPr>
              <a:t> and other prompt beam particles to disappear)</a:t>
            </a:r>
            <a:endParaRPr lang="en-US" dirty="0" smtClean="0">
              <a:solidFill>
                <a:schemeClr val="accent6">
                  <a:lumMod val="50000"/>
                </a:schemeClr>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083"/>
            <a:ext cx="9144000" cy="363459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Backgrounds which drive the Mu2e design</a:t>
            </a:r>
            <a:endParaRPr lang="en-US" dirty="0"/>
          </a:p>
        </p:txBody>
      </p:sp>
      <p:sp>
        <p:nvSpPr>
          <p:cNvPr id="3" name="Content Placeholder 2"/>
          <p:cNvSpPr>
            <a:spLocks noGrp="1"/>
          </p:cNvSpPr>
          <p:nvPr>
            <p:ph idx="1"/>
          </p:nvPr>
        </p:nvSpPr>
        <p:spPr>
          <a:xfrm>
            <a:off x="228600" y="893417"/>
            <a:ext cx="8672513" cy="4987867"/>
          </a:xfrm>
        </p:spPr>
        <p:txBody>
          <a:bodyPr/>
          <a:lstStyle/>
          <a:p>
            <a:r>
              <a:rPr lang="en-US" sz="2000" dirty="0" smtClean="0"/>
              <a:t>Radiative Pion Capture: </a:t>
            </a:r>
            <a:r>
              <a:rPr lang="en-US" sz="2000" dirty="0" smtClean="0">
                <a:solidFill>
                  <a:srgbClr val="FF0000"/>
                </a:solidFill>
              </a:rPr>
              <a:t>solution is pulsed beam and high extinction</a:t>
            </a:r>
          </a:p>
          <a:p>
            <a:endParaRPr lang="en-US" sz="2000" dirty="0"/>
          </a:p>
          <a:p>
            <a:pPr lvl="1"/>
            <a:r>
              <a:rPr lang="en-US" sz="2000" dirty="0" smtClean="0"/>
              <a:t>e- energy can be 105 MeV, looking just like a conversion electron</a:t>
            </a:r>
          </a:p>
          <a:p>
            <a:pPr lvl="1"/>
            <a:r>
              <a:rPr lang="en-US" sz="2000" dirty="0" smtClean="0"/>
              <a:t>Major background problem, major reason to use pulsed beam</a:t>
            </a:r>
          </a:p>
          <a:p>
            <a:pPr lvl="1"/>
            <a:r>
              <a:rPr lang="en-US" sz="2000" dirty="0" smtClean="0"/>
              <a:t>Wait until </a:t>
            </a:r>
            <a:r>
              <a:rPr lang="en-US" sz="2000" dirty="0" err="1" smtClean="0"/>
              <a:t>pions</a:t>
            </a:r>
            <a:r>
              <a:rPr lang="en-US" sz="2000" dirty="0" smtClean="0"/>
              <a:t> have almost all decayed before taking data</a:t>
            </a:r>
          </a:p>
          <a:p>
            <a:pPr lvl="1"/>
            <a:r>
              <a:rPr lang="en-US" sz="2000" dirty="0" smtClean="0"/>
              <a:t>Extinction requirement: avoid between pulse protons to level of 10</a:t>
            </a:r>
            <a:r>
              <a:rPr lang="en-US" sz="2000" baseline="30000" dirty="0" smtClean="0"/>
              <a:t>-10</a:t>
            </a:r>
          </a:p>
          <a:p>
            <a:r>
              <a:rPr lang="en-US" sz="2000" dirty="0" smtClean="0"/>
              <a:t>Muon decay in orbit (DIO):  </a:t>
            </a:r>
            <a:r>
              <a:rPr lang="en-US" sz="2000" dirty="0" smtClean="0">
                <a:solidFill>
                  <a:srgbClr val="FF0000"/>
                </a:solidFill>
              </a:rPr>
              <a:t>solution is excellent energy resolution</a:t>
            </a:r>
          </a:p>
          <a:p>
            <a:endParaRPr lang="en-US" sz="2000" dirty="0"/>
          </a:p>
          <a:p>
            <a:pPr lvl="1"/>
            <a:r>
              <a:rPr lang="en-US" sz="1800" dirty="0" smtClean="0"/>
              <a:t>Endpoint electron energy equals conversion electron energy (when neutrinos carry no energy)</a:t>
            </a:r>
          </a:p>
          <a:p>
            <a:pPr lvl="1"/>
            <a:r>
              <a:rPr lang="en-US" sz="1800" dirty="0" smtClean="0"/>
              <a:t>Distribution falls very rapidly near endpoint: suppress background with excellent electron energy resolutions ~ 1 MeV FWHM</a:t>
            </a:r>
          </a:p>
          <a:p>
            <a:r>
              <a:rPr lang="en-US" sz="2000" dirty="0" smtClean="0"/>
              <a:t>Cosmic Rays; </a:t>
            </a:r>
            <a:r>
              <a:rPr lang="en-US" sz="2000" dirty="0" smtClean="0">
                <a:solidFill>
                  <a:srgbClr val="FF0000"/>
                </a:solidFill>
              </a:rPr>
              <a:t>solution highly efficient veto counter surrounding detectors</a:t>
            </a:r>
          </a:p>
          <a:p>
            <a:pPr lvl="1"/>
            <a:r>
              <a:rPr lang="en-US" sz="1800" dirty="0" smtClean="0"/>
              <a:t> Requires large, surrounding veto detector with 99.99% efficiency</a:t>
            </a:r>
          </a:p>
          <a:p>
            <a:pPr lvl="1"/>
            <a:r>
              <a:rPr lang="en-US" sz="1800" dirty="0" smtClean="0"/>
              <a:t>Without veto detector, there would be one false conversion electron detected per day of operation</a:t>
            </a:r>
          </a:p>
          <a:p>
            <a:endParaRPr lang="en-US" sz="2000" dirty="0"/>
          </a:p>
          <a:p>
            <a:pPr lvl="1"/>
            <a:endParaRPr lang="en-US" sz="1800" dirty="0" smtClean="0"/>
          </a:p>
          <a:p>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910398736"/>
              </p:ext>
            </p:extLst>
          </p:nvPr>
        </p:nvGraphicFramePr>
        <p:xfrm>
          <a:off x="347662" y="1215505"/>
          <a:ext cx="8434388" cy="401638"/>
        </p:xfrm>
        <a:graphic>
          <a:graphicData uri="http://schemas.openxmlformats.org/presentationml/2006/ole">
            <mc:AlternateContent xmlns:mc="http://schemas.openxmlformats.org/markup-compatibility/2006">
              <mc:Choice xmlns:v="urn:schemas-microsoft-com:vml" Requires="v">
                <p:oleObj spid="_x0000_s10426" name="Equation" r:id="rId4" imgW="5067000" imgH="241200" progId="Equation.DSMT4">
                  <p:embed/>
                </p:oleObj>
              </mc:Choice>
              <mc:Fallback>
                <p:oleObj name="Equation" r:id="rId4" imgW="5067000" imgH="241200" progId="Equation.DSMT4">
                  <p:embed/>
                  <p:pic>
                    <p:nvPicPr>
                      <p:cNvPr id="0" name=""/>
                      <p:cNvPicPr/>
                      <p:nvPr/>
                    </p:nvPicPr>
                    <p:blipFill>
                      <a:blip r:embed="rId5"/>
                      <a:stretch>
                        <a:fillRect/>
                      </a:stretch>
                    </p:blipFill>
                    <p:spPr>
                      <a:xfrm>
                        <a:off x="347662" y="1215505"/>
                        <a:ext cx="8434388" cy="4016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60838434"/>
              </p:ext>
            </p:extLst>
          </p:nvPr>
        </p:nvGraphicFramePr>
        <p:xfrm>
          <a:off x="676225" y="3375983"/>
          <a:ext cx="3513392" cy="462289"/>
        </p:xfrm>
        <a:graphic>
          <a:graphicData uri="http://schemas.openxmlformats.org/presentationml/2006/ole">
            <mc:AlternateContent xmlns:mc="http://schemas.openxmlformats.org/markup-compatibility/2006">
              <mc:Choice xmlns:v="urn:schemas-microsoft-com:vml" Requires="v">
                <p:oleObj spid="_x0000_s10427" name="Equation" r:id="rId6" imgW="1930320" imgH="253800" progId="Equation.DSMT4">
                  <p:embed/>
                </p:oleObj>
              </mc:Choice>
              <mc:Fallback>
                <p:oleObj name="Equation" r:id="rId6" imgW="1930320" imgH="253800" progId="Equation.DSMT4">
                  <p:embed/>
                  <p:pic>
                    <p:nvPicPr>
                      <p:cNvPr id="0" name=""/>
                      <p:cNvPicPr/>
                      <p:nvPr/>
                    </p:nvPicPr>
                    <p:blipFill>
                      <a:blip r:embed="rId7"/>
                      <a:stretch>
                        <a:fillRect/>
                      </a:stretch>
                    </p:blipFill>
                    <p:spPr>
                      <a:xfrm>
                        <a:off x="676225" y="3375983"/>
                        <a:ext cx="3513392" cy="462289"/>
                      </a:xfrm>
                      <a:prstGeom prst="rect">
                        <a:avLst/>
                      </a:prstGeom>
                    </p:spPr>
                  </p:pic>
                </p:oleObj>
              </mc:Fallback>
            </mc:AlternateContent>
          </a:graphicData>
        </a:graphic>
      </p:graphicFrame>
    </p:spTree>
    <p:extLst>
      <p:ext uri="{BB962C8B-B14F-4D97-AF65-F5344CB8AC3E}">
        <p14:creationId xmlns:p14="http://schemas.microsoft.com/office/powerpoint/2010/main" val="346958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Backgrounds (2)</a:t>
            </a:r>
            <a:endParaRPr lang="en-US" dirty="0"/>
          </a:p>
        </p:txBody>
      </p:sp>
      <p:sp>
        <p:nvSpPr>
          <p:cNvPr id="3" name="Content Placeholder 2"/>
          <p:cNvSpPr>
            <a:spLocks noGrp="1"/>
          </p:cNvSpPr>
          <p:nvPr>
            <p:ph idx="1"/>
          </p:nvPr>
        </p:nvSpPr>
        <p:spPr/>
        <p:txBody>
          <a:bodyPr/>
          <a:lstStyle/>
          <a:p>
            <a:r>
              <a:rPr lang="en-US" dirty="0" smtClean="0"/>
              <a:t>When muons capture on the nucleus, they produce protons, neutrons, gammas that cause noise hits in the detectors.</a:t>
            </a:r>
          </a:p>
          <a:p>
            <a:endParaRPr lang="en-US" dirty="0"/>
          </a:p>
          <a:p>
            <a:endParaRPr lang="en-US" dirty="0" smtClean="0"/>
          </a:p>
          <a:p>
            <a:r>
              <a:rPr lang="en-US" dirty="0" err="1" smtClean="0"/>
              <a:t>Anitprotons</a:t>
            </a:r>
            <a:r>
              <a:rPr lang="en-US" dirty="0" smtClean="0"/>
              <a:t> stop in the target, annihilate, and can produce a fake conversion electron</a:t>
            </a:r>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698793000"/>
              </p:ext>
            </p:extLst>
          </p:nvPr>
        </p:nvGraphicFramePr>
        <p:xfrm>
          <a:off x="962032" y="2068011"/>
          <a:ext cx="5370512" cy="449263"/>
        </p:xfrm>
        <a:graphic>
          <a:graphicData uri="http://schemas.openxmlformats.org/presentationml/2006/ole">
            <mc:AlternateContent xmlns:mc="http://schemas.openxmlformats.org/markup-compatibility/2006">
              <mc:Choice xmlns:v="urn:schemas-microsoft-com:vml" Requires="v">
                <p:oleObj spid="_x0000_s14363" name="Equation" r:id="rId3" imgW="3022560" imgH="253800" progId="Equation.DSMT4">
                  <p:embed/>
                </p:oleObj>
              </mc:Choice>
              <mc:Fallback>
                <p:oleObj name="Equation" r:id="rId3" imgW="3022560" imgH="253800" progId="Equation.DSMT4">
                  <p:embed/>
                  <p:pic>
                    <p:nvPicPr>
                      <p:cNvPr id="0" name=""/>
                      <p:cNvPicPr/>
                      <p:nvPr/>
                    </p:nvPicPr>
                    <p:blipFill>
                      <a:blip r:embed="rId4"/>
                      <a:stretch>
                        <a:fillRect/>
                      </a:stretch>
                    </p:blipFill>
                    <p:spPr>
                      <a:xfrm>
                        <a:off x="962032" y="2068011"/>
                        <a:ext cx="5370512" cy="449263"/>
                      </a:xfrm>
                      <a:prstGeom prst="rect">
                        <a:avLst/>
                      </a:prstGeom>
                    </p:spPr>
                  </p:pic>
                </p:oleObj>
              </mc:Fallback>
            </mc:AlternateContent>
          </a:graphicData>
        </a:graphic>
      </p:graphicFrame>
    </p:spTree>
    <p:extLst>
      <p:ext uri="{BB962C8B-B14F-4D97-AF65-F5344CB8AC3E}">
        <p14:creationId xmlns:p14="http://schemas.microsoft.com/office/powerpoint/2010/main" val="1565709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Table</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878" y="1106905"/>
            <a:ext cx="8671203" cy="4892842"/>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
        <p:nvSpPr>
          <p:cNvPr id="9" name="TextBox 8"/>
          <p:cNvSpPr txBox="1"/>
          <p:nvPr/>
        </p:nvSpPr>
        <p:spPr>
          <a:xfrm>
            <a:off x="3144253" y="2072986"/>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10" name="TextBox 9"/>
          <p:cNvSpPr txBox="1"/>
          <p:nvPr/>
        </p:nvSpPr>
        <p:spPr>
          <a:xfrm>
            <a:off x="3144253" y="3095031"/>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11" name="TextBox 10"/>
          <p:cNvSpPr txBox="1"/>
          <p:nvPr/>
        </p:nvSpPr>
        <p:spPr>
          <a:xfrm>
            <a:off x="3296653" y="2225386"/>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3" name="TextBox 2"/>
          <p:cNvSpPr txBox="1"/>
          <p:nvPr/>
        </p:nvSpPr>
        <p:spPr>
          <a:xfrm>
            <a:off x="228600" y="771116"/>
            <a:ext cx="8915400" cy="461665"/>
          </a:xfrm>
          <a:prstGeom prst="rect">
            <a:avLst/>
          </a:prstGeom>
          <a:noFill/>
        </p:spPr>
        <p:txBody>
          <a:bodyPr wrap="square" rtlCol="0">
            <a:spAutoFit/>
          </a:bodyPr>
          <a:lstStyle/>
          <a:p>
            <a:r>
              <a:rPr lang="en-US" dirty="0" smtClean="0"/>
              <a:t>3 years: 3x10</a:t>
            </a:r>
            <a:r>
              <a:rPr lang="en-US" baseline="30000" dirty="0" smtClean="0"/>
              <a:t>20</a:t>
            </a:r>
            <a:r>
              <a:rPr lang="en-US" dirty="0" smtClean="0"/>
              <a:t> protons on target, 6x10</a:t>
            </a:r>
            <a:r>
              <a:rPr lang="en-US" baseline="30000" dirty="0" smtClean="0"/>
              <a:t>17</a:t>
            </a:r>
            <a:r>
              <a:rPr lang="en-US" dirty="0" smtClean="0"/>
              <a:t> stopped muons, SES&lt; 3x10</a:t>
            </a:r>
            <a:r>
              <a:rPr lang="en-US" baseline="30000" dirty="0" smtClean="0"/>
              <a:t>-17</a:t>
            </a:r>
            <a:endParaRPr lang="en-US" baseline="30000" dirty="0"/>
          </a:p>
        </p:txBody>
      </p:sp>
      <p:sp>
        <p:nvSpPr>
          <p:cNvPr id="12" name="TextBox 11"/>
          <p:cNvSpPr txBox="1"/>
          <p:nvPr/>
        </p:nvSpPr>
        <p:spPr>
          <a:xfrm>
            <a:off x="3144253" y="5084291"/>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
        <p:nvSpPr>
          <p:cNvPr id="13" name="TextBox 12"/>
          <p:cNvSpPr txBox="1"/>
          <p:nvPr/>
        </p:nvSpPr>
        <p:spPr>
          <a:xfrm>
            <a:off x="3144253" y="4777897"/>
            <a:ext cx="2438400" cy="276999"/>
          </a:xfrm>
          <a:prstGeom prst="rect">
            <a:avLst/>
          </a:prstGeom>
          <a:solidFill>
            <a:srgbClr val="FFFF00">
              <a:alpha val="27000"/>
            </a:srgbClr>
          </a:solidFill>
        </p:spPr>
        <p:txBody>
          <a:bodyPr wrap="square" rtlCol="0">
            <a:spAutoFit/>
          </a:bodyPr>
          <a:lstStyle/>
          <a:p>
            <a:r>
              <a:rPr lang="en-US" sz="1200" dirty="0" smtClean="0"/>
              <a:t>           </a:t>
            </a:r>
            <a:endParaRPr lang="en-US" sz="1200" dirty="0"/>
          </a:p>
        </p:txBody>
      </p:sp>
    </p:spTree>
    <p:extLst>
      <p:ext uri="{BB962C8B-B14F-4D97-AF65-F5344CB8AC3E}">
        <p14:creationId xmlns:p14="http://schemas.microsoft.com/office/powerpoint/2010/main" val="2646517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an aluminum target(Z=13)?</a:t>
            </a:r>
            <a:endParaRPr lang="en-US" dirty="0"/>
          </a:p>
        </p:txBody>
      </p:sp>
      <p:sp>
        <p:nvSpPr>
          <p:cNvPr id="3" name="Content Placeholder 2"/>
          <p:cNvSpPr>
            <a:spLocks noGrp="1"/>
          </p:cNvSpPr>
          <p:nvPr>
            <p:ph idx="1"/>
          </p:nvPr>
        </p:nvSpPr>
        <p:spPr>
          <a:xfrm>
            <a:off x="242887" y="843542"/>
            <a:ext cx="8672513" cy="5637690"/>
          </a:xfrm>
        </p:spPr>
        <p:txBody>
          <a:bodyPr/>
          <a:lstStyle/>
          <a:p>
            <a:r>
              <a:rPr lang="en-US" sz="2000" dirty="0" smtClean="0"/>
              <a:t>Sensitivity to NP generally increases with Z (up </a:t>
            </a:r>
            <a:r>
              <a:rPr lang="en-US" sz="2000" dirty="0" smtClean="0"/>
              <a:t>Z~30)</a:t>
            </a:r>
            <a:endParaRPr lang="en-US" sz="2000" dirty="0" smtClean="0"/>
          </a:p>
          <a:p>
            <a:pPr marL="457200" lvl="1" indent="0">
              <a:buNone/>
            </a:pPr>
            <a:r>
              <a:rPr lang="en-US" sz="2000" dirty="0" smtClean="0">
                <a:solidFill>
                  <a:srgbClr val="FF0000"/>
                </a:solidFill>
                <a:sym typeface="Wingdings" panose="05000000000000000000" pitchFamily="2" charset="2"/>
              </a:rPr>
              <a:t> Maximize Z</a:t>
            </a:r>
            <a:endParaRPr lang="en-US" sz="2000" dirty="0" smtClean="0">
              <a:solidFill>
                <a:srgbClr val="FF0000"/>
              </a:solidFill>
            </a:endParaRPr>
          </a:p>
          <a:p>
            <a:r>
              <a:rPr lang="en-US" sz="2000" dirty="0"/>
              <a:t>The </a:t>
            </a:r>
            <a:r>
              <a:rPr lang="en-US" sz="2000" dirty="0" err="1"/>
              <a:t>muonic</a:t>
            </a:r>
            <a:r>
              <a:rPr lang="en-US" sz="2000" dirty="0"/>
              <a:t> lifetime </a:t>
            </a:r>
            <a:r>
              <a:rPr lang="en-US" sz="2000" dirty="0" smtClean="0"/>
              <a:t>falls </a:t>
            </a:r>
            <a:r>
              <a:rPr lang="en-US" sz="2000" dirty="0" smtClean="0"/>
              <a:t>going from</a:t>
            </a:r>
            <a:r>
              <a:rPr lang="en-US" sz="2000" dirty="0" smtClean="0"/>
              <a:t> </a:t>
            </a:r>
            <a:r>
              <a:rPr lang="en-US" sz="2000" dirty="0" smtClean="0"/>
              <a:t>low to </a:t>
            </a:r>
            <a:r>
              <a:rPr lang="en-US" sz="2000" dirty="0"/>
              <a:t>mid-range </a:t>
            </a:r>
            <a:r>
              <a:rPr lang="en-US" sz="2000" dirty="0" smtClean="0"/>
              <a:t>Z due to the increased muon capture </a:t>
            </a:r>
            <a:r>
              <a:rPr lang="en-US" sz="2000" dirty="0" smtClean="0"/>
              <a:t>rate, </a:t>
            </a:r>
            <a:r>
              <a:rPr lang="en-US" sz="2000" dirty="0"/>
              <a:t>since the overlap between muon and nuclear </a:t>
            </a:r>
            <a:r>
              <a:rPr lang="en-US" sz="2000" dirty="0" err="1"/>
              <a:t>wavefunctions</a:t>
            </a:r>
            <a:r>
              <a:rPr lang="en-US" sz="2000" dirty="0"/>
              <a:t> goes up</a:t>
            </a:r>
            <a:endParaRPr lang="en-US" sz="2000" dirty="0" smtClean="0"/>
          </a:p>
          <a:p>
            <a:pPr marL="457200" lvl="1" indent="0">
              <a:buNone/>
            </a:pPr>
            <a:r>
              <a:rPr lang="en-US" sz="2000" dirty="0" smtClean="0">
                <a:solidFill>
                  <a:srgbClr val="FF0000"/>
                </a:solidFill>
                <a:sym typeface="Wingdings" panose="05000000000000000000" pitchFamily="2" charset="2"/>
              </a:rPr>
              <a:t> Minimize Z</a:t>
            </a:r>
            <a:endParaRPr lang="en-US" sz="2000" dirty="0">
              <a:solidFill>
                <a:srgbClr val="FF0000"/>
              </a:solidFill>
            </a:endParaRPr>
          </a:p>
          <a:p>
            <a:r>
              <a:rPr lang="en-US" sz="2000" dirty="0" smtClean="0"/>
              <a:t>We need to wait ~ 700 ns after the proton pulse before we can take data, in order to let backgrounds die out</a:t>
            </a:r>
          </a:p>
          <a:p>
            <a:pPr lvl="1"/>
            <a:r>
              <a:rPr lang="en-US" sz="2000" dirty="0"/>
              <a:t>N</a:t>
            </a:r>
            <a:r>
              <a:rPr lang="en-US" sz="2000" dirty="0" smtClean="0"/>
              <a:t>eed a target with </a:t>
            </a:r>
            <a:r>
              <a:rPr lang="en-US" sz="2000" dirty="0" err="1" smtClean="0"/>
              <a:t>muonic</a:t>
            </a:r>
            <a:r>
              <a:rPr lang="en-US" sz="2000" dirty="0" smtClean="0"/>
              <a:t> lifetime ~700 ns or greater so that the number of </a:t>
            </a:r>
            <a:r>
              <a:rPr lang="en-US" sz="2000" dirty="0" err="1" smtClean="0"/>
              <a:t>muonic</a:t>
            </a:r>
            <a:r>
              <a:rPr lang="en-US" sz="2000" dirty="0" smtClean="0"/>
              <a:t> atoms remaining after 700 ns is still significant</a:t>
            </a:r>
          </a:p>
          <a:p>
            <a:r>
              <a:rPr lang="en-US" sz="2000" dirty="0" smtClean="0"/>
              <a:t>Aluminum has a lifetime of 864 ns: just about right</a:t>
            </a:r>
          </a:p>
          <a:p>
            <a:pPr lvl="1"/>
            <a:r>
              <a:rPr lang="en-US" sz="2000" dirty="0" smtClean="0"/>
              <a:t>Also aluminum is easily worked, stable, easily supported</a:t>
            </a:r>
          </a:p>
          <a:p>
            <a:r>
              <a:rPr lang="en-US" sz="2000" dirty="0" smtClean="0"/>
              <a:t>Titanium was used in SINDRUM II and TRIUMF: lifetime ~320 ns</a:t>
            </a:r>
          </a:p>
          <a:p>
            <a:pPr lvl="1"/>
            <a:r>
              <a:rPr lang="en-US" sz="2000" dirty="0" smtClean="0"/>
              <a:t>Viable alternative to Aluminum, lower lifetime offset by greater sensitivity to NP</a:t>
            </a:r>
          </a:p>
          <a:p>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86552014"/>
              </p:ext>
            </p:extLst>
          </p:nvPr>
        </p:nvGraphicFramePr>
        <p:xfrm>
          <a:off x="5170513" y="3684559"/>
          <a:ext cx="515388" cy="325351"/>
        </p:xfrm>
        <a:graphic>
          <a:graphicData uri="http://schemas.openxmlformats.org/presentationml/2006/ole">
            <mc:AlternateContent xmlns:mc="http://schemas.openxmlformats.org/markup-compatibility/2006">
              <mc:Choice xmlns:v="urn:schemas-microsoft-com:vml" Requires="v">
                <p:oleObj spid="_x0000_s6240" name="Equation" r:id="rId3" imgW="126720" imgH="126720" progId="Equation.DSMT4">
                  <p:embed/>
                </p:oleObj>
              </mc:Choice>
              <mc:Fallback>
                <p:oleObj name="Equation" r:id="rId3" imgW="126720" imgH="126720" progId="Equation.DSMT4">
                  <p:embed/>
                  <p:pic>
                    <p:nvPicPr>
                      <p:cNvPr id="0" name=""/>
                      <p:cNvPicPr/>
                      <p:nvPr/>
                    </p:nvPicPr>
                    <p:blipFill>
                      <a:blip r:embed="rId4"/>
                      <a:stretch>
                        <a:fillRect/>
                      </a:stretch>
                    </p:blipFill>
                    <p:spPr>
                      <a:xfrm>
                        <a:off x="5170513" y="3684559"/>
                        <a:ext cx="515388" cy="325351"/>
                      </a:xfrm>
                      <a:prstGeom prst="rect">
                        <a:avLst/>
                      </a:prstGeom>
                    </p:spPr>
                  </p:pic>
                </p:oleObj>
              </mc:Fallback>
            </mc:AlternateContent>
          </a:graphicData>
        </a:graphic>
      </p:graphicFrame>
    </p:spTree>
    <p:extLst>
      <p:ext uri="{BB962C8B-B14F-4D97-AF65-F5344CB8AC3E}">
        <p14:creationId xmlns:p14="http://schemas.microsoft.com/office/powerpoint/2010/main" val="262179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of conversion rate versus target Z</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3091" y="1081781"/>
            <a:ext cx="5303531" cy="4910338"/>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spTree>
    <p:extLst>
      <p:ext uri="{BB962C8B-B14F-4D97-AF65-F5344CB8AC3E}">
        <p14:creationId xmlns:p14="http://schemas.microsoft.com/office/powerpoint/2010/main" val="1162638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1225166" y="2577501"/>
            <a:ext cx="6693666" cy="1455145"/>
          </a:xfrm>
          <a:prstGeom prst="rect">
            <a:avLst/>
          </a:prstGeom>
        </p:spPr>
      </p:pic>
      <p:sp>
        <p:nvSpPr>
          <p:cNvPr id="81" name="Rectangle 80"/>
          <p:cNvSpPr/>
          <p:nvPr/>
        </p:nvSpPr>
        <p:spPr>
          <a:xfrm>
            <a:off x="1023264" y="1330744"/>
            <a:ext cx="5024612" cy="1277273"/>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Production Target / Solenoid (PS)</a:t>
            </a:r>
          </a:p>
          <a:p>
            <a:pPr defTabSz="685800" fontAlgn="auto">
              <a:spcBef>
                <a:spcPts val="0"/>
              </a:spcBef>
              <a:spcAft>
                <a:spcPts val="0"/>
              </a:spcAft>
            </a:pPr>
            <a:endParaRPr lang="en-US" sz="3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Proton beam strikes target, </a:t>
            </a:r>
            <a:r>
              <a:rPr lang="en-US" sz="1400" dirty="0" smtClean="0">
                <a:solidFill>
                  <a:prstClr val="black"/>
                </a:solidFill>
                <a:latin typeface="Comic Sans MS" pitchFamily="66" charset="0"/>
                <a:ea typeface="+mn-ea"/>
                <a:cs typeface="+mn-cs"/>
              </a:rPr>
              <a:t>producing </a:t>
            </a:r>
            <a:r>
              <a:rPr lang="en-US" sz="1400" dirty="0" err="1" smtClean="0">
                <a:solidFill>
                  <a:prstClr val="black"/>
                </a:solidFill>
                <a:latin typeface="Comic Sans MS" pitchFamily="66" charset="0"/>
                <a:ea typeface="+mn-ea"/>
                <a:cs typeface="+mn-cs"/>
              </a:rPr>
              <a:t>pions</a:t>
            </a:r>
            <a:r>
              <a:rPr lang="en-US" sz="1400" dirty="0" smtClean="0">
                <a:solidFill>
                  <a:prstClr val="black"/>
                </a:solidFill>
                <a:latin typeface="Comic Sans MS" pitchFamily="66" charset="0"/>
                <a:ea typeface="+mn-ea"/>
                <a:cs typeface="+mn-cs"/>
              </a:rPr>
              <a:t> +</a:t>
            </a:r>
            <a:endParaRPr lang="en-US" sz="14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Graded magnetic field contains </a:t>
            </a:r>
            <a:r>
              <a:rPr lang="en-US" sz="1400" dirty="0" err="1">
                <a:solidFill>
                  <a:prstClr val="black"/>
                </a:solidFill>
                <a:latin typeface="Comic Sans MS" pitchFamily="66" charset="0"/>
                <a:ea typeface="+mn-ea"/>
                <a:cs typeface="+mn-cs"/>
              </a:rPr>
              <a:t>pions</a:t>
            </a:r>
            <a:r>
              <a:rPr lang="en-US" sz="1400" dirty="0">
                <a:solidFill>
                  <a:prstClr val="black"/>
                </a:solidFill>
                <a:latin typeface="Comic Sans MS" pitchFamily="66" charset="0"/>
                <a:ea typeface="+mn-ea"/>
                <a:cs typeface="+mn-cs"/>
              </a:rPr>
              <a:t>/muons and </a:t>
            </a:r>
            <a:r>
              <a:rPr lang="en-US" sz="1400" dirty="0" smtClean="0">
                <a:solidFill>
                  <a:prstClr val="black"/>
                </a:solidFill>
                <a:latin typeface="Comic Sans MS" pitchFamily="66" charset="0"/>
                <a:ea typeface="+mn-ea"/>
                <a:cs typeface="+mn-cs"/>
              </a:rPr>
              <a:t>collimates </a:t>
            </a:r>
            <a:r>
              <a:rPr lang="en-US" sz="1400" dirty="0">
                <a:solidFill>
                  <a:prstClr val="black"/>
                </a:solidFill>
                <a:latin typeface="Comic Sans MS" pitchFamily="66" charset="0"/>
                <a:ea typeface="+mn-ea"/>
                <a:cs typeface="+mn-cs"/>
              </a:rPr>
              <a:t>them into transport solenoid </a:t>
            </a:r>
            <a:r>
              <a:rPr lang="en-US" sz="1400" dirty="0">
                <a:solidFill>
                  <a:prstClr val="black"/>
                </a:solidFill>
                <a:latin typeface="Arial"/>
                <a:ea typeface="+mn-ea"/>
                <a:cs typeface="Arial"/>
              </a:rPr>
              <a:t>→ </a:t>
            </a:r>
            <a:r>
              <a:rPr lang="en-US" sz="1400" dirty="0">
                <a:solidFill>
                  <a:prstClr val="black"/>
                </a:solidFill>
                <a:latin typeface="Comic Sans MS" pitchFamily="66" charset="0"/>
                <a:ea typeface="+mn-ea"/>
                <a:cs typeface="+mn-cs"/>
              </a:rPr>
              <a:t>high muon intensity</a:t>
            </a:r>
          </a:p>
        </p:txBody>
      </p:sp>
      <p:grpSp>
        <p:nvGrpSpPr>
          <p:cNvPr id="41" name="Group 40"/>
          <p:cNvGrpSpPr>
            <a:grpSpLocks noChangeAspect="1"/>
          </p:cNvGrpSpPr>
          <p:nvPr/>
        </p:nvGrpSpPr>
        <p:grpSpPr>
          <a:xfrm>
            <a:off x="1149617" y="3050732"/>
            <a:ext cx="1042367" cy="546782"/>
            <a:chOff x="2282825" y="3660775"/>
            <a:chExt cx="1616075" cy="847724"/>
          </a:xfrm>
        </p:grpSpPr>
        <p:cxnSp>
          <p:nvCxnSpPr>
            <p:cNvPr id="43" name="Straight Connector 42"/>
            <p:cNvCxnSpPr/>
            <p:nvPr/>
          </p:nvCxnSpPr>
          <p:spPr>
            <a:xfrm rot="10800000" flipV="1">
              <a:off x="2406650" y="3898899"/>
              <a:ext cx="1022350" cy="4095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flipV="1">
              <a:off x="2406650" y="3887786"/>
              <a:ext cx="1022351" cy="35718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0800000" flipV="1">
              <a:off x="2406652" y="3898899"/>
              <a:ext cx="1022349" cy="48895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0800000" flipV="1">
              <a:off x="2282825" y="3908422"/>
              <a:ext cx="1146176" cy="40005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0800000" flipV="1">
              <a:off x="2657475" y="3908424"/>
              <a:ext cx="771526" cy="457200"/>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0800000" flipV="1">
              <a:off x="3429001" y="3743325"/>
              <a:ext cx="346075" cy="1555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0800000" flipV="1">
              <a:off x="2505075" y="3887786"/>
              <a:ext cx="923927" cy="47626"/>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flipV="1">
              <a:off x="2406650" y="3908423"/>
              <a:ext cx="1022351" cy="14287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0800000" flipV="1">
              <a:off x="3429000" y="3908422"/>
              <a:ext cx="469900" cy="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flipV="1">
              <a:off x="2406649" y="3887786"/>
              <a:ext cx="1004891" cy="26511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flipV="1">
              <a:off x="2738438" y="3908425"/>
              <a:ext cx="690565" cy="600074"/>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0800000" flipV="1">
              <a:off x="2657476" y="3898899"/>
              <a:ext cx="754065" cy="609599"/>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flipV="1">
              <a:off x="2545555" y="3887785"/>
              <a:ext cx="883448" cy="500063"/>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flipV="1">
              <a:off x="2846389" y="3887785"/>
              <a:ext cx="582614" cy="565152"/>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3121820" y="3990177"/>
              <a:ext cx="398461" cy="21590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3229773" y="4098129"/>
              <a:ext cx="398461" cy="1"/>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3130551" y="4035420"/>
              <a:ext cx="425449" cy="171458"/>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6200000" flipH="1">
              <a:off x="3224211" y="3694109"/>
              <a:ext cx="238124" cy="171455"/>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61" name="TextBox 60"/>
          <p:cNvSpPr txBox="1"/>
          <p:nvPr/>
        </p:nvSpPr>
        <p:spPr>
          <a:xfrm>
            <a:off x="3297844" y="2566562"/>
            <a:ext cx="801823" cy="300082"/>
          </a:xfrm>
          <a:prstGeom prst="rect">
            <a:avLst/>
          </a:prstGeom>
          <a:noFill/>
        </p:spPr>
        <p:txBody>
          <a:bodyPr wrap="none" rtlCol="0">
            <a:spAutoFit/>
          </a:bodyPr>
          <a:lstStyle/>
          <a:p>
            <a:pPr defTabSz="685800" fontAlgn="auto">
              <a:spcBef>
                <a:spcPts val="0"/>
              </a:spcBef>
              <a:spcAft>
                <a:spcPts val="0"/>
              </a:spcAft>
            </a:pPr>
            <a:r>
              <a:rPr lang="en-US" sz="1350" b="1" dirty="0">
                <a:solidFill>
                  <a:srgbClr val="C0504D"/>
                </a:solidFill>
                <a:latin typeface="Comic Sans MS" pitchFamily="66" charset="0"/>
                <a:ea typeface="+mn-ea"/>
                <a:cs typeface="+mn-cs"/>
              </a:rPr>
              <a:t>protons</a:t>
            </a:r>
          </a:p>
        </p:txBody>
      </p:sp>
      <p:sp>
        <p:nvSpPr>
          <p:cNvPr id="62" name="Line 16"/>
          <p:cNvSpPr>
            <a:spLocks noChangeShapeType="1"/>
          </p:cNvSpPr>
          <p:nvPr/>
        </p:nvSpPr>
        <p:spPr bwMode="auto">
          <a:xfrm rot="10800000" flipH="1">
            <a:off x="1919659" y="2705062"/>
            <a:ext cx="1403255" cy="499259"/>
          </a:xfrm>
          <a:prstGeom prst="line">
            <a:avLst/>
          </a:prstGeom>
          <a:noFill/>
          <a:ln w="38100" cap="flat">
            <a:solidFill>
              <a:schemeClr val="accent2"/>
            </a:solidFill>
            <a:prstDash val="solid"/>
            <a:miter lim="800000"/>
            <a:headEnd type="arrow" w="med" len="med"/>
            <a:tailEnd type="none" w="med" len="med"/>
          </a:ln>
          <a:effectLst>
            <a:outerShdw blurRad="254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685800" fontAlgn="auto">
              <a:spcBef>
                <a:spcPts val="0"/>
              </a:spcBef>
              <a:spcAft>
                <a:spcPts val="0"/>
              </a:spcAft>
            </a:pPr>
            <a:endParaRPr lang="en-US" sz="1350">
              <a:solidFill>
                <a:prstClr val="black"/>
              </a:solidFill>
              <a:latin typeface="Calibri" panose="020F0502020204030204"/>
              <a:ea typeface="+mn-ea"/>
              <a:cs typeface="+mn-cs"/>
            </a:endParaRPr>
          </a:p>
        </p:txBody>
      </p:sp>
      <p:pic>
        <p:nvPicPr>
          <p:cNvPr id="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907" y="1956592"/>
            <a:ext cx="271463" cy="6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Group 84"/>
          <p:cNvGrpSpPr/>
          <p:nvPr/>
        </p:nvGrpSpPr>
        <p:grpSpPr>
          <a:xfrm>
            <a:off x="1354283" y="3705908"/>
            <a:ext cx="482824" cy="294894"/>
            <a:chOff x="633793" y="3720134"/>
            <a:chExt cx="643766" cy="393192"/>
          </a:xfrm>
        </p:grpSpPr>
        <p:sp>
          <p:nvSpPr>
            <p:cNvPr id="86" name="Oval 85"/>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87" name="TextBox 86"/>
            <p:cNvSpPr txBox="1"/>
            <p:nvPr/>
          </p:nvSpPr>
          <p:spPr>
            <a:xfrm>
              <a:off x="633793" y="3755601"/>
              <a:ext cx="643766"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 4.5 T</a:t>
              </a:r>
            </a:p>
          </p:txBody>
        </p:sp>
      </p:grpSp>
      <p:grpSp>
        <p:nvGrpSpPr>
          <p:cNvPr id="88" name="Group 87"/>
          <p:cNvGrpSpPr/>
          <p:nvPr/>
        </p:nvGrpSpPr>
        <p:grpSpPr>
          <a:xfrm>
            <a:off x="2333686" y="3553031"/>
            <a:ext cx="452368" cy="294894"/>
            <a:chOff x="2378154" y="3439954"/>
            <a:chExt cx="603157" cy="393192"/>
          </a:xfrm>
        </p:grpSpPr>
        <p:sp>
          <p:nvSpPr>
            <p:cNvPr id="89" name="Oval 88"/>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90" name="TextBox 89"/>
            <p:cNvSpPr txBox="1"/>
            <p:nvPr/>
          </p:nvSpPr>
          <p:spPr>
            <a:xfrm>
              <a:off x="2378154" y="3483889"/>
              <a:ext cx="603157"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2.5 T</a:t>
              </a:r>
            </a:p>
          </p:txBody>
        </p:sp>
      </p:grpSp>
      <p:sp>
        <p:nvSpPr>
          <p:cNvPr id="63" name="TextBox 62"/>
          <p:cNvSpPr txBox="1"/>
          <p:nvPr/>
        </p:nvSpPr>
        <p:spPr>
          <a:xfrm>
            <a:off x="1254133" y="373288"/>
            <a:ext cx="5288340" cy="584775"/>
          </a:xfrm>
          <a:prstGeom prst="rect">
            <a:avLst/>
          </a:prstGeom>
          <a:noFill/>
          <a:ln>
            <a:noFill/>
          </a:ln>
        </p:spPr>
        <p:txBody>
          <a:bodyPr wrap="square" rtlCol="0">
            <a:spAutoFit/>
          </a:bodyPr>
          <a:lstStyle/>
          <a:p>
            <a:r>
              <a:rPr lang="en-US" sz="3200" b="1" dirty="0">
                <a:solidFill>
                  <a:srgbClr val="154D81"/>
                </a:solidFill>
                <a:latin typeface="Helvetica"/>
              </a:rPr>
              <a:t>Mu2e </a:t>
            </a:r>
            <a:r>
              <a:rPr lang="en-US" sz="3200" b="1" dirty="0" smtClean="0">
                <a:solidFill>
                  <a:srgbClr val="154D81"/>
                </a:solidFill>
                <a:latin typeface="Helvetica"/>
              </a:rPr>
              <a:t>overview</a:t>
            </a:r>
            <a:endParaRPr lang="en-US" sz="3200" b="1" dirty="0">
              <a:solidFill>
                <a:srgbClr val="154D81"/>
              </a:solidFill>
              <a:latin typeface="Helvetica"/>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A317EC42-8850-4C21-9626-36F009301B77}"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9234558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u2edisk.pdf"/>
          <p:cNvPicPr>
            <a:picLocks noChangeAspect="1"/>
          </p:cNvPicPr>
          <p:nvPr/>
        </p:nvPicPr>
        <p:blipFill rotWithShape="1">
          <a:blip r:embed="rId2">
            <a:extLst>
              <a:ext uri="{28A0092B-C50C-407E-A947-70E740481C1C}">
                <a14:useLocalDpi xmlns:a14="http://schemas.microsoft.com/office/drawing/2010/main" val="0"/>
              </a:ext>
            </a:extLst>
          </a:blip>
          <a:srcRect l="12027" t="37332" r="8605" b="49337"/>
          <a:stretch/>
        </p:blipFill>
        <p:spPr>
          <a:xfrm>
            <a:off x="1225166" y="2577501"/>
            <a:ext cx="6693666" cy="1455145"/>
          </a:xfrm>
          <a:prstGeom prst="rect">
            <a:avLst/>
          </a:prstGeom>
        </p:spPr>
      </p:pic>
      <p:grpSp>
        <p:nvGrpSpPr>
          <p:cNvPr id="2" name="Group 1"/>
          <p:cNvGrpSpPr/>
          <p:nvPr/>
        </p:nvGrpSpPr>
        <p:grpSpPr>
          <a:xfrm>
            <a:off x="1354283" y="3705908"/>
            <a:ext cx="482824" cy="294894"/>
            <a:chOff x="633793" y="3720134"/>
            <a:chExt cx="643766" cy="393192"/>
          </a:xfrm>
        </p:grpSpPr>
        <p:sp>
          <p:nvSpPr>
            <p:cNvPr id="73" name="Oval 72"/>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74" name="TextBox 73"/>
            <p:cNvSpPr txBox="1"/>
            <p:nvPr/>
          </p:nvSpPr>
          <p:spPr>
            <a:xfrm>
              <a:off x="633793" y="3755601"/>
              <a:ext cx="643766"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 4.5 T</a:t>
              </a:r>
            </a:p>
          </p:txBody>
        </p:sp>
      </p:grpSp>
      <p:grpSp>
        <p:nvGrpSpPr>
          <p:cNvPr id="3" name="Group 2"/>
          <p:cNvGrpSpPr/>
          <p:nvPr/>
        </p:nvGrpSpPr>
        <p:grpSpPr>
          <a:xfrm>
            <a:off x="2333686" y="3553031"/>
            <a:ext cx="452368" cy="294894"/>
            <a:chOff x="2378154" y="3439954"/>
            <a:chExt cx="603157" cy="393192"/>
          </a:xfrm>
        </p:grpSpPr>
        <p:sp>
          <p:nvSpPr>
            <p:cNvPr id="75" name="Oval 74"/>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endParaRPr>
            </a:p>
          </p:txBody>
        </p:sp>
        <p:sp>
          <p:nvSpPr>
            <p:cNvPr id="76" name="TextBox 75"/>
            <p:cNvSpPr txBox="1"/>
            <p:nvPr/>
          </p:nvSpPr>
          <p:spPr>
            <a:xfrm>
              <a:off x="2378154" y="3483889"/>
              <a:ext cx="603157" cy="338555"/>
            </a:xfrm>
            <a:prstGeom prst="rect">
              <a:avLst/>
            </a:prstGeom>
            <a:noFill/>
          </p:spPr>
          <p:txBody>
            <a:bodyPr wrap="non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2.5 T</a:t>
              </a:r>
            </a:p>
          </p:txBody>
        </p:sp>
      </p:grpSp>
      <p:sp>
        <p:nvSpPr>
          <p:cNvPr id="38" name="Freeform 37"/>
          <p:cNvSpPr/>
          <p:nvPr/>
        </p:nvSpPr>
        <p:spPr>
          <a:xfrm>
            <a:off x="2351316" y="3007625"/>
            <a:ext cx="1257385" cy="171450"/>
          </a:xfrm>
          <a:custGeom>
            <a:avLst/>
            <a:gdLst>
              <a:gd name="connsiteX0" fmla="*/ 0 w 1676513"/>
              <a:gd name="connsiteY0" fmla="*/ 152400 h 228600"/>
              <a:gd name="connsiteX1" fmla="*/ 27214 w 1676513"/>
              <a:gd name="connsiteY1" fmla="*/ 141514 h 228600"/>
              <a:gd name="connsiteX2" fmla="*/ 43543 w 1676513"/>
              <a:gd name="connsiteY2" fmla="*/ 125186 h 228600"/>
              <a:gd name="connsiteX3" fmla="*/ 65314 w 1676513"/>
              <a:gd name="connsiteY3" fmla="*/ 119743 h 228600"/>
              <a:gd name="connsiteX4" fmla="*/ 108857 w 1676513"/>
              <a:gd name="connsiteY4" fmla="*/ 108857 h 228600"/>
              <a:gd name="connsiteX5" fmla="*/ 168728 w 1676513"/>
              <a:gd name="connsiteY5" fmla="*/ 114300 h 228600"/>
              <a:gd name="connsiteX6" fmla="*/ 174171 w 1676513"/>
              <a:gd name="connsiteY6" fmla="*/ 136071 h 228600"/>
              <a:gd name="connsiteX7" fmla="*/ 185057 w 1676513"/>
              <a:gd name="connsiteY7" fmla="*/ 157843 h 228600"/>
              <a:gd name="connsiteX8" fmla="*/ 190500 w 1676513"/>
              <a:gd name="connsiteY8" fmla="*/ 174171 h 228600"/>
              <a:gd name="connsiteX9" fmla="*/ 174171 w 1676513"/>
              <a:gd name="connsiteY9" fmla="*/ 185057 h 228600"/>
              <a:gd name="connsiteX10" fmla="*/ 136071 w 1676513"/>
              <a:gd name="connsiteY10" fmla="*/ 168728 h 228600"/>
              <a:gd name="connsiteX11" fmla="*/ 125185 w 1676513"/>
              <a:gd name="connsiteY11" fmla="*/ 152400 h 228600"/>
              <a:gd name="connsiteX12" fmla="*/ 125185 w 1676513"/>
              <a:gd name="connsiteY12" fmla="*/ 87086 h 228600"/>
              <a:gd name="connsiteX13" fmla="*/ 141514 w 1676513"/>
              <a:gd name="connsiteY13" fmla="*/ 76200 h 228600"/>
              <a:gd name="connsiteX14" fmla="*/ 152400 w 1676513"/>
              <a:gd name="connsiteY14" fmla="*/ 59871 h 228600"/>
              <a:gd name="connsiteX15" fmla="*/ 261257 w 1676513"/>
              <a:gd name="connsiteY15" fmla="*/ 70757 h 228600"/>
              <a:gd name="connsiteX16" fmla="*/ 277585 w 1676513"/>
              <a:gd name="connsiteY16" fmla="*/ 81643 h 228600"/>
              <a:gd name="connsiteX17" fmla="*/ 288471 w 1676513"/>
              <a:gd name="connsiteY17" fmla="*/ 114300 h 228600"/>
              <a:gd name="connsiteX18" fmla="*/ 283028 w 1676513"/>
              <a:gd name="connsiteY18" fmla="*/ 130628 h 228600"/>
              <a:gd name="connsiteX19" fmla="*/ 250371 w 1676513"/>
              <a:gd name="connsiteY19" fmla="*/ 108857 h 228600"/>
              <a:gd name="connsiteX20" fmla="*/ 255814 w 1676513"/>
              <a:gd name="connsiteY20" fmla="*/ 76200 h 228600"/>
              <a:gd name="connsiteX21" fmla="*/ 299357 w 1676513"/>
              <a:gd name="connsiteY21" fmla="*/ 48986 h 228600"/>
              <a:gd name="connsiteX22" fmla="*/ 321128 w 1676513"/>
              <a:gd name="connsiteY22" fmla="*/ 43543 h 228600"/>
              <a:gd name="connsiteX23" fmla="*/ 424543 w 1676513"/>
              <a:gd name="connsiteY23" fmla="*/ 48986 h 228600"/>
              <a:gd name="connsiteX24" fmla="*/ 446314 w 1676513"/>
              <a:gd name="connsiteY24" fmla="*/ 81643 h 228600"/>
              <a:gd name="connsiteX25" fmla="*/ 435428 w 1676513"/>
              <a:gd name="connsiteY25" fmla="*/ 103414 h 228600"/>
              <a:gd name="connsiteX26" fmla="*/ 413657 w 1676513"/>
              <a:gd name="connsiteY26" fmla="*/ 97971 h 228600"/>
              <a:gd name="connsiteX27" fmla="*/ 419100 w 1676513"/>
              <a:gd name="connsiteY27" fmla="*/ 65314 h 228600"/>
              <a:gd name="connsiteX28" fmla="*/ 506185 w 1676513"/>
              <a:gd name="connsiteY28" fmla="*/ 38100 h 228600"/>
              <a:gd name="connsiteX29" fmla="*/ 615043 w 1676513"/>
              <a:gd name="connsiteY29" fmla="*/ 54428 h 228600"/>
              <a:gd name="connsiteX30" fmla="*/ 625928 w 1676513"/>
              <a:gd name="connsiteY30" fmla="*/ 70757 h 228600"/>
              <a:gd name="connsiteX31" fmla="*/ 631371 w 1676513"/>
              <a:gd name="connsiteY31" fmla="*/ 87086 h 228600"/>
              <a:gd name="connsiteX32" fmla="*/ 615043 w 1676513"/>
              <a:gd name="connsiteY32" fmla="*/ 97971 h 228600"/>
              <a:gd name="connsiteX33" fmla="*/ 593271 w 1676513"/>
              <a:gd name="connsiteY33" fmla="*/ 59871 h 228600"/>
              <a:gd name="connsiteX34" fmla="*/ 598714 w 1676513"/>
              <a:gd name="connsiteY34" fmla="*/ 32657 h 228600"/>
              <a:gd name="connsiteX35" fmla="*/ 615043 w 1676513"/>
              <a:gd name="connsiteY35" fmla="*/ 16328 h 228600"/>
              <a:gd name="connsiteX36" fmla="*/ 772885 w 1676513"/>
              <a:gd name="connsiteY36" fmla="*/ 21771 h 228600"/>
              <a:gd name="connsiteX37" fmla="*/ 789214 w 1676513"/>
              <a:gd name="connsiteY37" fmla="*/ 32657 h 228600"/>
              <a:gd name="connsiteX38" fmla="*/ 783771 w 1676513"/>
              <a:gd name="connsiteY38" fmla="*/ 92528 h 228600"/>
              <a:gd name="connsiteX39" fmla="*/ 740228 w 1676513"/>
              <a:gd name="connsiteY39" fmla="*/ 70757 h 228600"/>
              <a:gd name="connsiteX40" fmla="*/ 745671 w 1676513"/>
              <a:gd name="connsiteY40" fmla="*/ 32657 h 228600"/>
              <a:gd name="connsiteX41" fmla="*/ 778328 w 1676513"/>
              <a:gd name="connsiteY41" fmla="*/ 21771 h 228600"/>
              <a:gd name="connsiteX42" fmla="*/ 930728 w 1676513"/>
              <a:gd name="connsiteY42" fmla="*/ 27214 h 228600"/>
              <a:gd name="connsiteX43" fmla="*/ 963385 w 1676513"/>
              <a:gd name="connsiteY43" fmla="*/ 38100 h 228600"/>
              <a:gd name="connsiteX44" fmla="*/ 979714 w 1676513"/>
              <a:gd name="connsiteY44" fmla="*/ 43543 h 228600"/>
              <a:gd name="connsiteX45" fmla="*/ 996043 w 1676513"/>
              <a:gd name="connsiteY45" fmla="*/ 76200 h 228600"/>
              <a:gd name="connsiteX46" fmla="*/ 990600 w 1676513"/>
              <a:gd name="connsiteY46" fmla="*/ 97971 h 228600"/>
              <a:gd name="connsiteX47" fmla="*/ 947057 w 1676513"/>
              <a:gd name="connsiteY47" fmla="*/ 108857 h 228600"/>
              <a:gd name="connsiteX48" fmla="*/ 914400 w 1676513"/>
              <a:gd name="connsiteY48" fmla="*/ 92528 h 228600"/>
              <a:gd name="connsiteX49" fmla="*/ 908957 w 1676513"/>
              <a:gd name="connsiteY49" fmla="*/ 76200 h 228600"/>
              <a:gd name="connsiteX50" fmla="*/ 914400 w 1676513"/>
              <a:gd name="connsiteY50" fmla="*/ 38100 h 228600"/>
              <a:gd name="connsiteX51" fmla="*/ 930728 w 1676513"/>
              <a:gd name="connsiteY51" fmla="*/ 21771 h 228600"/>
              <a:gd name="connsiteX52" fmla="*/ 947057 w 1676513"/>
              <a:gd name="connsiteY52" fmla="*/ 10886 h 228600"/>
              <a:gd name="connsiteX53" fmla="*/ 974271 w 1676513"/>
              <a:gd name="connsiteY53" fmla="*/ 5443 h 228600"/>
              <a:gd name="connsiteX54" fmla="*/ 990600 w 1676513"/>
              <a:gd name="connsiteY54" fmla="*/ 0 h 228600"/>
              <a:gd name="connsiteX55" fmla="*/ 1055914 w 1676513"/>
              <a:gd name="connsiteY55" fmla="*/ 10886 h 228600"/>
              <a:gd name="connsiteX56" fmla="*/ 1088571 w 1676513"/>
              <a:gd name="connsiteY56" fmla="*/ 21771 h 228600"/>
              <a:gd name="connsiteX57" fmla="*/ 1104900 w 1676513"/>
              <a:gd name="connsiteY57" fmla="*/ 27214 h 228600"/>
              <a:gd name="connsiteX58" fmla="*/ 1121228 w 1676513"/>
              <a:gd name="connsiteY58" fmla="*/ 32657 h 228600"/>
              <a:gd name="connsiteX59" fmla="*/ 1126671 w 1676513"/>
              <a:gd name="connsiteY59" fmla="*/ 81643 h 228600"/>
              <a:gd name="connsiteX60" fmla="*/ 1110343 w 1676513"/>
              <a:gd name="connsiteY60" fmla="*/ 87086 h 228600"/>
              <a:gd name="connsiteX61" fmla="*/ 1099457 w 1676513"/>
              <a:gd name="connsiteY61" fmla="*/ 32657 h 228600"/>
              <a:gd name="connsiteX62" fmla="*/ 1115785 w 1676513"/>
              <a:gd name="connsiteY62" fmla="*/ 27214 h 228600"/>
              <a:gd name="connsiteX63" fmla="*/ 1137557 w 1676513"/>
              <a:gd name="connsiteY63" fmla="*/ 21771 h 228600"/>
              <a:gd name="connsiteX64" fmla="*/ 1224643 w 1676513"/>
              <a:gd name="connsiteY64" fmla="*/ 27214 h 228600"/>
              <a:gd name="connsiteX65" fmla="*/ 1251857 w 1676513"/>
              <a:gd name="connsiteY65" fmla="*/ 32657 h 228600"/>
              <a:gd name="connsiteX66" fmla="*/ 1268185 w 1676513"/>
              <a:gd name="connsiteY66" fmla="*/ 43543 h 228600"/>
              <a:gd name="connsiteX67" fmla="*/ 1279071 w 1676513"/>
              <a:gd name="connsiteY67" fmla="*/ 59871 h 228600"/>
              <a:gd name="connsiteX68" fmla="*/ 1295400 w 1676513"/>
              <a:gd name="connsiteY68" fmla="*/ 70757 h 228600"/>
              <a:gd name="connsiteX69" fmla="*/ 1268185 w 1676513"/>
              <a:gd name="connsiteY69" fmla="*/ 130628 h 228600"/>
              <a:gd name="connsiteX70" fmla="*/ 1230085 w 1676513"/>
              <a:gd name="connsiteY70" fmla="*/ 92528 h 228600"/>
              <a:gd name="connsiteX71" fmla="*/ 1262743 w 1676513"/>
              <a:gd name="connsiteY71" fmla="*/ 81643 h 228600"/>
              <a:gd name="connsiteX72" fmla="*/ 1279071 w 1676513"/>
              <a:gd name="connsiteY72" fmla="*/ 76200 h 228600"/>
              <a:gd name="connsiteX73" fmla="*/ 1295400 w 1676513"/>
              <a:gd name="connsiteY73" fmla="*/ 70757 h 228600"/>
              <a:gd name="connsiteX74" fmla="*/ 1431471 w 1676513"/>
              <a:gd name="connsiteY74" fmla="*/ 87086 h 228600"/>
              <a:gd name="connsiteX75" fmla="*/ 1442357 w 1676513"/>
              <a:gd name="connsiteY75" fmla="*/ 103414 h 228600"/>
              <a:gd name="connsiteX76" fmla="*/ 1447800 w 1676513"/>
              <a:gd name="connsiteY76" fmla="*/ 146957 h 228600"/>
              <a:gd name="connsiteX77" fmla="*/ 1447800 w 1676513"/>
              <a:gd name="connsiteY77" fmla="*/ 179614 h 228600"/>
              <a:gd name="connsiteX78" fmla="*/ 1431471 w 1676513"/>
              <a:gd name="connsiteY78" fmla="*/ 190500 h 228600"/>
              <a:gd name="connsiteX79" fmla="*/ 1415143 w 1676513"/>
              <a:gd name="connsiteY79" fmla="*/ 185057 h 228600"/>
              <a:gd name="connsiteX80" fmla="*/ 1409700 w 1676513"/>
              <a:gd name="connsiteY80" fmla="*/ 141514 h 228600"/>
              <a:gd name="connsiteX81" fmla="*/ 1426028 w 1676513"/>
              <a:gd name="connsiteY81" fmla="*/ 125186 h 228600"/>
              <a:gd name="connsiteX82" fmla="*/ 1442357 w 1676513"/>
              <a:gd name="connsiteY82" fmla="*/ 119743 h 228600"/>
              <a:gd name="connsiteX83" fmla="*/ 1458685 w 1676513"/>
              <a:gd name="connsiteY83" fmla="*/ 108857 h 228600"/>
              <a:gd name="connsiteX84" fmla="*/ 1567543 w 1676513"/>
              <a:gd name="connsiteY84" fmla="*/ 114300 h 228600"/>
              <a:gd name="connsiteX85" fmla="*/ 1583871 w 1676513"/>
              <a:gd name="connsiteY85" fmla="*/ 119743 h 228600"/>
              <a:gd name="connsiteX86" fmla="*/ 1600200 w 1676513"/>
              <a:gd name="connsiteY86" fmla="*/ 130628 h 228600"/>
              <a:gd name="connsiteX87" fmla="*/ 1605643 w 1676513"/>
              <a:gd name="connsiteY87" fmla="*/ 212271 h 228600"/>
              <a:gd name="connsiteX88" fmla="*/ 1572985 w 1676513"/>
              <a:gd name="connsiteY88" fmla="*/ 228600 h 228600"/>
              <a:gd name="connsiteX89" fmla="*/ 1529443 w 1676513"/>
              <a:gd name="connsiteY89" fmla="*/ 212271 h 228600"/>
              <a:gd name="connsiteX90" fmla="*/ 1534885 w 1676513"/>
              <a:gd name="connsiteY90" fmla="*/ 168728 h 228600"/>
              <a:gd name="connsiteX91" fmla="*/ 1660071 w 1676513"/>
              <a:gd name="connsiteY91" fmla="*/ 174171 h 228600"/>
              <a:gd name="connsiteX92" fmla="*/ 1665514 w 1676513"/>
              <a:gd name="connsiteY92" fmla="*/ 190500 h 228600"/>
              <a:gd name="connsiteX93" fmla="*/ 1676400 w 1676513"/>
              <a:gd name="connsiteY93" fmla="*/ 21771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76513" h="228600">
                <a:moveTo>
                  <a:pt x="0" y="152400"/>
                </a:moveTo>
                <a:cubicBezTo>
                  <a:pt x="9071" y="148771"/>
                  <a:pt x="18929" y="146692"/>
                  <a:pt x="27214" y="141514"/>
                </a:cubicBezTo>
                <a:cubicBezTo>
                  <a:pt x="33741" y="137434"/>
                  <a:pt x="36860" y="129005"/>
                  <a:pt x="43543" y="125186"/>
                </a:cubicBezTo>
                <a:cubicBezTo>
                  <a:pt x="50038" y="121475"/>
                  <a:pt x="58012" y="121366"/>
                  <a:pt x="65314" y="119743"/>
                </a:cubicBezTo>
                <a:cubicBezTo>
                  <a:pt x="104723" y="110985"/>
                  <a:pt x="79678" y="118583"/>
                  <a:pt x="108857" y="108857"/>
                </a:cubicBezTo>
                <a:cubicBezTo>
                  <a:pt x="128814" y="110671"/>
                  <a:pt x="150230" y="106593"/>
                  <a:pt x="168728" y="114300"/>
                </a:cubicBezTo>
                <a:cubicBezTo>
                  <a:pt x="175633" y="117177"/>
                  <a:pt x="171544" y="129067"/>
                  <a:pt x="174171" y="136071"/>
                </a:cubicBezTo>
                <a:cubicBezTo>
                  <a:pt x="177020" y="143668"/>
                  <a:pt x="181861" y="150385"/>
                  <a:pt x="185057" y="157843"/>
                </a:cubicBezTo>
                <a:cubicBezTo>
                  <a:pt x="187317" y="163116"/>
                  <a:pt x="188686" y="168728"/>
                  <a:pt x="190500" y="174171"/>
                </a:cubicBezTo>
                <a:cubicBezTo>
                  <a:pt x="185057" y="177800"/>
                  <a:pt x="180647" y="184132"/>
                  <a:pt x="174171" y="185057"/>
                </a:cubicBezTo>
                <a:cubicBezTo>
                  <a:pt x="159699" y="187124"/>
                  <a:pt x="146691" y="175808"/>
                  <a:pt x="136071" y="168728"/>
                </a:cubicBezTo>
                <a:cubicBezTo>
                  <a:pt x="132442" y="163285"/>
                  <a:pt x="128110" y="158251"/>
                  <a:pt x="125185" y="152400"/>
                </a:cubicBezTo>
                <a:cubicBezTo>
                  <a:pt x="115101" y="132230"/>
                  <a:pt x="117529" y="108140"/>
                  <a:pt x="125185" y="87086"/>
                </a:cubicBezTo>
                <a:cubicBezTo>
                  <a:pt x="127421" y="80938"/>
                  <a:pt x="136071" y="79829"/>
                  <a:pt x="141514" y="76200"/>
                </a:cubicBezTo>
                <a:cubicBezTo>
                  <a:pt x="145143" y="70757"/>
                  <a:pt x="145894" y="60556"/>
                  <a:pt x="152400" y="59871"/>
                </a:cubicBezTo>
                <a:cubicBezTo>
                  <a:pt x="213896" y="53398"/>
                  <a:pt x="222444" y="57819"/>
                  <a:pt x="261257" y="70757"/>
                </a:cubicBezTo>
                <a:cubicBezTo>
                  <a:pt x="266700" y="74386"/>
                  <a:pt x="274118" y="76096"/>
                  <a:pt x="277585" y="81643"/>
                </a:cubicBezTo>
                <a:cubicBezTo>
                  <a:pt x="283666" y="91373"/>
                  <a:pt x="288471" y="114300"/>
                  <a:pt x="288471" y="114300"/>
                </a:cubicBezTo>
                <a:cubicBezTo>
                  <a:pt x="286657" y="119743"/>
                  <a:pt x="288355" y="128497"/>
                  <a:pt x="283028" y="130628"/>
                </a:cubicBezTo>
                <a:cubicBezTo>
                  <a:pt x="264529" y="138028"/>
                  <a:pt x="256995" y="118792"/>
                  <a:pt x="250371" y="108857"/>
                </a:cubicBezTo>
                <a:cubicBezTo>
                  <a:pt x="252185" y="97971"/>
                  <a:pt x="252324" y="86669"/>
                  <a:pt x="255814" y="76200"/>
                </a:cubicBezTo>
                <a:cubicBezTo>
                  <a:pt x="262984" y="54690"/>
                  <a:pt x="278176" y="54282"/>
                  <a:pt x="299357" y="48986"/>
                </a:cubicBezTo>
                <a:lnTo>
                  <a:pt x="321128" y="43543"/>
                </a:lnTo>
                <a:cubicBezTo>
                  <a:pt x="355600" y="45357"/>
                  <a:pt x="391519" y="38935"/>
                  <a:pt x="424543" y="48986"/>
                </a:cubicBezTo>
                <a:cubicBezTo>
                  <a:pt x="437059" y="52795"/>
                  <a:pt x="446314" y="81643"/>
                  <a:pt x="446314" y="81643"/>
                </a:cubicBezTo>
                <a:cubicBezTo>
                  <a:pt x="442685" y="88900"/>
                  <a:pt x="442685" y="99786"/>
                  <a:pt x="435428" y="103414"/>
                </a:cubicBezTo>
                <a:cubicBezTo>
                  <a:pt x="428737" y="106759"/>
                  <a:pt x="416604" y="104847"/>
                  <a:pt x="413657" y="97971"/>
                </a:cubicBezTo>
                <a:cubicBezTo>
                  <a:pt x="409310" y="87827"/>
                  <a:pt x="412771" y="74355"/>
                  <a:pt x="419100" y="65314"/>
                </a:cubicBezTo>
                <a:cubicBezTo>
                  <a:pt x="439500" y="36172"/>
                  <a:pt x="476965" y="41022"/>
                  <a:pt x="506185" y="38100"/>
                </a:cubicBezTo>
                <a:cubicBezTo>
                  <a:pt x="534913" y="39790"/>
                  <a:pt x="587897" y="27282"/>
                  <a:pt x="615043" y="54428"/>
                </a:cubicBezTo>
                <a:cubicBezTo>
                  <a:pt x="619669" y="59054"/>
                  <a:pt x="623003" y="64906"/>
                  <a:pt x="625928" y="70757"/>
                </a:cubicBezTo>
                <a:cubicBezTo>
                  <a:pt x="628494" y="75889"/>
                  <a:pt x="629557" y="81643"/>
                  <a:pt x="631371" y="87086"/>
                </a:cubicBezTo>
                <a:cubicBezTo>
                  <a:pt x="625928" y="90714"/>
                  <a:pt x="621495" y="99046"/>
                  <a:pt x="615043" y="97971"/>
                </a:cubicBezTo>
                <a:cubicBezTo>
                  <a:pt x="598124" y="95151"/>
                  <a:pt x="596014" y="70842"/>
                  <a:pt x="593271" y="59871"/>
                </a:cubicBezTo>
                <a:cubicBezTo>
                  <a:pt x="595085" y="50800"/>
                  <a:pt x="594577" y="40931"/>
                  <a:pt x="598714" y="32657"/>
                </a:cubicBezTo>
                <a:cubicBezTo>
                  <a:pt x="602157" y="25772"/>
                  <a:pt x="607360" y="16808"/>
                  <a:pt x="615043" y="16328"/>
                </a:cubicBezTo>
                <a:cubicBezTo>
                  <a:pt x="667586" y="13044"/>
                  <a:pt x="720271" y="19957"/>
                  <a:pt x="772885" y="21771"/>
                </a:cubicBezTo>
                <a:cubicBezTo>
                  <a:pt x="778328" y="25400"/>
                  <a:pt x="785968" y="26977"/>
                  <a:pt x="789214" y="32657"/>
                </a:cubicBezTo>
                <a:cubicBezTo>
                  <a:pt x="802171" y="55332"/>
                  <a:pt x="791053" y="70681"/>
                  <a:pt x="783771" y="92528"/>
                </a:cubicBezTo>
                <a:cubicBezTo>
                  <a:pt x="769462" y="90144"/>
                  <a:pt x="742534" y="93818"/>
                  <a:pt x="740228" y="70757"/>
                </a:cubicBezTo>
                <a:cubicBezTo>
                  <a:pt x="738951" y="57992"/>
                  <a:pt x="737795" y="42784"/>
                  <a:pt x="745671" y="32657"/>
                </a:cubicBezTo>
                <a:cubicBezTo>
                  <a:pt x="752716" y="23600"/>
                  <a:pt x="778328" y="21771"/>
                  <a:pt x="778328" y="21771"/>
                </a:cubicBezTo>
                <a:cubicBezTo>
                  <a:pt x="829128" y="23585"/>
                  <a:pt x="880092" y="22746"/>
                  <a:pt x="930728" y="27214"/>
                </a:cubicBezTo>
                <a:cubicBezTo>
                  <a:pt x="942158" y="28223"/>
                  <a:pt x="952499" y="34471"/>
                  <a:pt x="963385" y="38100"/>
                </a:cubicBezTo>
                <a:lnTo>
                  <a:pt x="979714" y="43543"/>
                </a:lnTo>
                <a:cubicBezTo>
                  <a:pt x="985219" y="51799"/>
                  <a:pt x="996043" y="64932"/>
                  <a:pt x="996043" y="76200"/>
                </a:cubicBezTo>
                <a:cubicBezTo>
                  <a:pt x="996043" y="83680"/>
                  <a:pt x="996824" y="93822"/>
                  <a:pt x="990600" y="97971"/>
                </a:cubicBezTo>
                <a:cubicBezTo>
                  <a:pt x="978152" y="106270"/>
                  <a:pt x="947057" y="108857"/>
                  <a:pt x="947057" y="108857"/>
                </a:cubicBezTo>
                <a:cubicBezTo>
                  <a:pt x="936300" y="105271"/>
                  <a:pt x="922074" y="102121"/>
                  <a:pt x="914400" y="92528"/>
                </a:cubicBezTo>
                <a:cubicBezTo>
                  <a:pt x="910816" y="88048"/>
                  <a:pt x="910771" y="81643"/>
                  <a:pt x="908957" y="76200"/>
                </a:cubicBezTo>
                <a:cubicBezTo>
                  <a:pt x="910771" y="63500"/>
                  <a:pt x="909636" y="50011"/>
                  <a:pt x="914400" y="38100"/>
                </a:cubicBezTo>
                <a:cubicBezTo>
                  <a:pt x="917259" y="30953"/>
                  <a:pt x="924815" y="26699"/>
                  <a:pt x="930728" y="21771"/>
                </a:cubicBezTo>
                <a:cubicBezTo>
                  <a:pt x="935753" y="17583"/>
                  <a:pt x="940932" y="13183"/>
                  <a:pt x="947057" y="10886"/>
                </a:cubicBezTo>
                <a:cubicBezTo>
                  <a:pt x="955719" y="7638"/>
                  <a:pt x="965296" y="7687"/>
                  <a:pt x="974271" y="5443"/>
                </a:cubicBezTo>
                <a:cubicBezTo>
                  <a:pt x="979837" y="4051"/>
                  <a:pt x="985157" y="1814"/>
                  <a:pt x="990600" y="0"/>
                </a:cubicBezTo>
                <a:cubicBezTo>
                  <a:pt x="1006958" y="2337"/>
                  <a:pt x="1038402" y="6110"/>
                  <a:pt x="1055914" y="10886"/>
                </a:cubicBezTo>
                <a:cubicBezTo>
                  <a:pt x="1066984" y="13905"/>
                  <a:pt x="1077685" y="18143"/>
                  <a:pt x="1088571" y="21771"/>
                </a:cubicBezTo>
                <a:lnTo>
                  <a:pt x="1104900" y="27214"/>
                </a:lnTo>
                <a:lnTo>
                  <a:pt x="1121228" y="32657"/>
                </a:lnTo>
                <a:cubicBezTo>
                  <a:pt x="1124857" y="43544"/>
                  <a:pt x="1140278" y="68035"/>
                  <a:pt x="1126671" y="81643"/>
                </a:cubicBezTo>
                <a:cubicBezTo>
                  <a:pt x="1122614" y="85700"/>
                  <a:pt x="1115786" y="85272"/>
                  <a:pt x="1110343" y="87086"/>
                </a:cubicBezTo>
                <a:cubicBezTo>
                  <a:pt x="1087357" y="71762"/>
                  <a:pt x="1080873" y="74472"/>
                  <a:pt x="1099457" y="32657"/>
                </a:cubicBezTo>
                <a:cubicBezTo>
                  <a:pt x="1101787" y="27414"/>
                  <a:pt x="1110269" y="28790"/>
                  <a:pt x="1115785" y="27214"/>
                </a:cubicBezTo>
                <a:cubicBezTo>
                  <a:pt x="1122978" y="25159"/>
                  <a:pt x="1130300" y="23585"/>
                  <a:pt x="1137557" y="21771"/>
                </a:cubicBezTo>
                <a:cubicBezTo>
                  <a:pt x="1166586" y="23585"/>
                  <a:pt x="1195689" y="24456"/>
                  <a:pt x="1224643" y="27214"/>
                </a:cubicBezTo>
                <a:cubicBezTo>
                  <a:pt x="1233852" y="28091"/>
                  <a:pt x="1243195" y="29409"/>
                  <a:pt x="1251857" y="32657"/>
                </a:cubicBezTo>
                <a:cubicBezTo>
                  <a:pt x="1257982" y="34954"/>
                  <a:pt x="1262742" y="39914"/>
                  <a:pt x="1268185" y="43543"/>
                </a:cubicBezTo>
                <a:cubicBezTo>
                  <a:pt x="1271814" y="48986"/>
                  <a:pt x="1274445" y="55246"/>
                  <a:pt x="1279071" y="59871"/>
                </a:cubicBezTo>
                <a:cubicBezTo>
                  <a:pt x="1283697" y="64497"/>
                  <a:pt x="1294230" y="64321"/>
                  <a:pt x="1295400" y="70757"/>
                </a:cubicBezTo>
                <a:cubicBezTo>
                  <a:pt x="1304380" y="120148"/>
                  <a:pt x="1297086" y="116179"/>
                  <a:pt x="1268185" y="130628"/>
                </a:cubicBezTo>
                <a:cubicBezTo>
                  <a:pt x="1253541" y="128798"/>
                  <a:pt x="1192173" y="135856"/>
                  <a:pt x="1230085" y="92528"/>
                </a:cubicBezTo>
                <a:cubicBezTo>
                  <a:pt x="1237641" y="83892"/>
                  <a:pt x="1251857" y="85271"/>
                  <a:pt x="1262743" y="81643"/>
                </a:cubicBezTo>
                <a:lnTo>
                  <a:pt x="1279071" y="76200"/>
                </a:lnTo>
                <a:lnTo>
                  <a:pt x="1295400" y="70757"/>
                </a:lnTo>
                <a:cubicBezTo>
                  <a:pt x="1315953" y="71691"/>
                  <a:pt x="1399207" y="54822"/>
                  <a:pt x="1431471" y="87086"/>
                </a:cubicBezTo>
                <a:cubicBezTo>
                  <a:pt x="1436096" y="91711"/>
                  <a:pt x="1438728" y="97971"/>
                  <a:pt x="1442357" y="103414"/>
                </a:cubicBezTo>
                <a:cubicBezTo>
                  <a:pt x="1444171" y="117928"/>
                  <a:pt x="1445183" y="132566"/>
                  <a:pt x="1447800" y="146957"/>
                </a:cubicBezTo>
                <a:cubicBezTo>
                  <a:pt x="1450488" y="161740"/>
                  <a:pt x="1459627" y="164831"/>
                  <a:pt x="1447800" y="179614"/>
                </a:cubicBezTo>
                <a:cubicBezTo>
                  <a:pt x="1443713" y="184722"/>
                  <a:pt x="1436914" y="186871"/>
                  <a:pt x="1431471" y="190500"/>
                </a:cubicBezTo>
                <a:cubicBezTo>
                  <a:pt x="1426028" y="188686"/>
                  <a:pt x="1419623" y="188641"/>
                  <a:pt x="1415143" y="185057"/>
                </a:cubicBezTo>
                <a:cubicBezTo>
                  <a:pt x="1400217" y="173116"/>
                  <a:pt x="1401431" y="158053"/>
                  <a:pt x="1409700" y="141514"/>
                </a:cubicBezTo>
                <a:cubicBezTo>
                  <a:pt x="1413142" y="134630"/>
                  <a:pt x="1419624" y="129456"/>
                  <a:pt x="1426028" y="125186"/>
                </a:cubicBezTo>
                <a:cubicBezTo>
                  <a:pt x="1430802" y="122003"/>
                  <a:pt x="1436914" y="121557"/>
                  <a:pt x="1442357" y="119743"/>
                </a:cubicBezTo>
                <a:cubicBezTo>
                  <a:pt x="1447800" y="116114"/>
                  <a:pt x="1452150" y="109141"/>
                  <a:pt x="1458685" y="108857"/>
                </a:cubicBezTo>
                <a:cubicBezTo>
                  <a:pt x="1494982" y="107279"/>
                  <a:pt x="1531348" y="111153"/>
                  <a:pt x="1567543" y="114300"/>
                </a:cubicBezTo>
                <a:cubicBezTo>
                  <a:pt x="1573259" y="114797"/>
                  <a:pt x="1578740" y="117177"/>
                  <a:pt x="1583871" y="119743"/>
                </a:cubicBezTo>
                <a:cubicBezTo>
                  <a:pt x="1589722" y="122668"/>
                  <a:pt x="1594757" y="127000"/>
                  <a:pt x="1600200" y="130628"/>
                </a:cubicBezTo>
                <a:cubicBezTo>
                  <a:pt x="1620156" y="160564"/>
                  <a:pt x="1621805" y="155704"/>
                  <a:pt x="1605643" y="212271"/>
                </a:cubicBezTo>
                <a:cubicBezTo>
                  <a:pt x="1603422" y="220046"/>
                  <a:pt x="1578960" y="226608"/>
                  <a:pt x="1572985" y="228600"/>
                </a:cubicBezTo>
                <a:cubicBezTo>
                  <a:pt x="1570030" y="228009"/>
                  <a:pt x="1531779" y="223951"/>
                  <a:pt x="1529443" y="212271"/>
                </a:cubicBezTo>
                <a:cubicBezTo>
                  <a:pt x="1526574" y="197928"/>
                  <a:pt x="1533071" y="183242"/>
                  <a:pt x="1534885" y="168728"/>
                </a:cubicBezTo>
                <a:cubicBezTo>
                  <a:pt x="1576614" y="170542"/>
                  <a:pt x="1618871" y="167304"/>
                  <a:pt x="1660071" y="174171"/>
                </a:cubicBezTo>
                <a:cubicBezTo>
                  <a:pt x="1665730" y="175114"/>
                  <a:pt x="1662948" y="185368"/>
                  <a:pt x="1665514" y="190500"/>
                </a:cubicBezTo>
                <a:cubicBezTo>
                  <a:pt x="1678413" y="216297"/>
                  <a:pt x="1676400" y="196709"/>
                  <a:pt x="1676400" y="21771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39" name="Freeform 38"/>
          <p:cNvSpPr/>
          <p:nvPr/>
        </p:nvSpPr>
        <p:spPr>
          <a:xfrm>
            <a:off x="3796394" y="3362770"/>
            <a:ext cx="1636961" cy="224519"/>
          </a:xfrm>
          <a:custGeom>
            <a:avLst/>
            <a:gdLst>
              <a:gd name="connsiteX0" fmla="*/ 0 w 2182615"/>
              <a:gd name="connsiteY0" fmla="*/ 27215 h 299358"/>
              <a:gd name="connsiteX1" fmla="*/ 27214 w 2182615"/>
              <a:gd name="connsiteY1" fmla="*/ 5443 h 299358"/>
              <a:gd name="connsiteX2" fmla="*/ 108857 w 2182615"/>
              <a:gd name="connsiteY2" fmla="*/ 27215 h 299358"/>
              <a:gd name="connsiteX3" fmla="*/ 108857 w 2182615"/>
              <a:gd name="connsiteY3" fmla="*/ 119743 h 299358"/>
              <a:gd name="connsiteX4" fmla="*/ 92529 w 2182615"/>
              <a:gd name="connsiteY4" fmla="*/ 130629 h 299358"/>
              <a:gd name="connsiteX5" fmla="*/ 65314 w 2182615"/>
              <a:gd name="connsiteY5" fmla="*/ 125186 h 299358"/>
              <a:gd name="connsiteX6" fmla="*/ 87086 w 2182615"/>
              <a:gd name="connsiteY6" fmla="*/ 81643 h 299358"/>
              <a:gd name="connsiteX7" fmla="*/ 136072 w 2182615"/>
              <a:gd name="connsiteY7" fmla="*/ 76200 h 299358"/>
              <a:gd name="connsiteX8" fmla="*/ 234043 w 2182615"/>
              <a:gd name="connsiteY8" fmla="*/ 97972 h 299358"/>
              <a:gd name="connsiteX9" fmla="*/ 244929 w 2182615"/>
              <a:gd name="connsiteY9" fmla="*/ 114300 h 299358"/>
              <a:gd name="connsiteX10" fmla="*/ 223157 w 2182615"/>
              <a:gd name="connsiteY10" fmla="*/ 179615 h 299358"/>
              <a:gd name="connsiteX11" fmla="*/ 190500 w 2182615"/>
              <a:gd name="connsiteY11" fmla="*/ 174172 h 299358"/>
              <a:gd name="connsiteX12" fmla="*/ 195943 w 2182615"/>
              <a:gd name="connsiteY12" fmla="*/ 141515 h 299358"/>
              <a:gd name="connsiteX13" fmla="*/ 201386 w 2182615"/>
              <a:gd name="connsiteY13" fmla="*/ 125186 h 299358"/>
              <a:gd name="connsiteX14" fmla="*/ 234043 w 2182615"/>
              <a:gd name="connsiteY14" fmla="*/ 114300 h 299358"/>
              <a:gd name="connsiteX15" fmla="*/ 348343 w 2182615"/>
              <a:gd name="connsiteY15" fmla="*/ 119743 h 299358"/>
              <a:gd name="connsiteX16" fmla="*/ 359229 w 2182615"/>
              <a:gd name="connsiteY16" fmla="*/ 136072 h 299358"/>
              <a:gd name="connsiteX17" fmla="*/ 364672 w 2182615"/>
              <a:gd name="connsiteY17" fmla="*/ 152400 h 299358"/>
              <a:gd name="connsiteX18" fmla="*/ 381000 w 2182615"/>
              <a:gd name="connsiteY18" fmla="*/ 185058 h 299358"/>
              <a:gd name="connsiteX19" fmla="*/ 375557 w 2182615"/>
              <a:gd name="connsiteY19" fmla="*/ 206829 h 299358"/>
              <a:gd name="connsiteX20" fmla="*/ 359229 w 2182615"/>
              <a:gd name="connsiteY20" fmla="*/ 212272 h 299358"/>
              <a:gd name="connsiteX21" fmla="*/ 315686 w 2182615"/>
              <a:gd name="connsiteY21" fmla="*/ 206829 h 299358"/>
              <a:gd name="connsiteX22" fmla="*/ 332014 w 2182615"/>
              <a:gd name="connsiteY22" fmla="*/ 174172 h 299358"/>
              <a:gd name="connsiteX23" fmla="*/ 364672 w 2182615"/>
              <a:gd name="connsiteY23" fmla="*/ 163286 h 299358"/>
              <a:gd name="connsiteX24" fmla="*/ 381000 w 2182615"/>
              <a:gd name="connsiteY24" fmla="*/ 157843 h 299358"/>
              <a:gd name="connsiteX25" fmla="*/ 489857 w 2182615"/>
              <a:gd name="connsiteY25" fmla="*/ 163286 h 299358"/>
              <a:gd name="connsiteX26" fmla="*/ 506186 w 2182615"/>
              <a:gd name="connsiteY26" fmla="*/ 168729 h 299358"/>
              <a:gd name="connsiteX27" fmla="*/ 511629 w 2182615"/>
              <a:gd name="connsiteY27" fmla="*/ 190500 h 299358"/>
              <a:gd name="connsiteX28" fmla="*/ 517072 w 2182615"/>
              <a:gd name="connsiteY28" fmla="*/ 206829 h 299358"/>
              <a:gd name="connsiteX29" fmla="*/ 511629 w 2182615"/>
              <a:gd name="connsiteY29" fmla="*/ 234043 h 299358"/>
              <a:gd name="connsiteX30" fmla="*/ 478972 w 2182615"/>
              <a:gd name="connsiteY30" fmla="*/ 255815 h 299358"/>
              <a:gd name="connsiteX31" fmla="*/ 457200 w 2182615"/>
              <a:gd name="connsiteY31" fmla="*/ 250372 h 299358"/>
              <a:gd name="connsiteX32" fmla="*/ 462643 w 2182615"/>
              <a:gd name="connsiteY32" fmla="*/ 217715 h 299358"/>
              <a:gd name="connsiteX33" fmla="*/ 484414 w 2182615"/>
              <a:gd name="connsiteY33" fmla="*/ 201386 h 299358"/>
              <a:gd name="connsiteX34" fmla="*/ 533400 w 2182615"/>
              <a:gd name="connsiteY34" fmla="*/ 174172 h 299358"/>
              <a:gd name="connsiteX35" fmla="*/ 587829 w 2182615"/>
              <a:gd name="connsiteY35" fmla="*/ 179615 h 299358"/>
              <a:gd name="connsiteX36" fmla="*/ 604157 w 2182615"/>
              <a:gd name="connsiteY36" fmla="*/ 190500 h 299358"/>
              <a:gd name="connsiteX37" fmla="*/ 631372 w 2182615"/>
              <a:gd name="connsiteY37" fmla="*/ 223158 h 299358"/>
              <a:gd name="connsiteX38" fmla="*/ 631372 w 2182615"/>
              <a:gd name="connsiteY38" fmla="*/ 277586 h 299358"/>
              <a:gd name="connsiteX39" fmla="*/ 582386 w 2182615"/>
              <a:gd name="connsiteY39" fmla="*/ 272143 h 299358"/>
              <a:gd name="connsiteX40" fmla="*/ 587829 w 2182615"/>
              <a:gd name="connsiteY40" fmla="*/ 223158 h 299358"/>
              <a:gd name="connsiteX41" fmla="*/ 604157 w 2182615"/>
              <a:gd name="connsiteY41" fmla="*/ 217715 h 299358"/>
              <a:gd name="connsiteX42" fmla="*/ 625929 w 2182615"/>
              <a:gd name="connsiteY42" fmla="*/ 212272 h 299358"/>
              <a:gd name="connsiteX43" fmla="*/ 658586 w 2182615"/>
              <a:gd name="connsiteY43" fmla="*/ 201386 h 299358"/>
              <a:gd name="connsiteX44" fmla="*/ 745672 w 2182615"/>
              <a:gd name="connsiteY44" fmla="*/ 206829 h 299358"/>
              <a:gd name="connsiteX45" fmla="*/ 767443 w 2182615"/>
              <a:gd name="connsiteY45" fmla="*/ 239486 h 299358"/>
              <a:gd name="connsiteX46" fmla="*/ 762000 w 2182615"/>
              <a:gd name="connsiteY46" fmla="*/ 293915 h 299358"/>
              <a:gd name="connsiteX47" fmla="*/ 745672 w 2182615"/>
              <a:gd name="connsiteY47" fmla="*/ 299358 h 299358"/>
              <a:gd name="connsiteX48" fmla="*/ 707572 w 2182615"/>
              <a:gd name="connsiteY48" fmla="*/ 293915 h 299358"/>
              <a:gd name="connsiteX49" fmla="*/ 702129 w 2182615"/>
              <a:gd name="connsiteY49" fmla="*/ 277586 h 299358"/>
              <a:gd name="connsiteX50" fmla="*/ 718457 w 2182615"/>
              <a:gd name="connsiteY50" fmla="*/ 244929 h 299358"/>
              <a:gd name="connsiteX51" fmla="*/ 751114 w 2182615"/>
              <a:gd name="connsiteY51" fmla="*/ 223158 h 299358"/>
              <a:gd name="connsiteX52" fmla="*/ 789214 w 2182615"/>
              <a:gd name="connsiteY52" fmla="*/ 212272 h 299358"/>
              <a:gd name="connsiteX53" fmla="*/ 805543 w 2182615"/>
              <a:gd name="connsiteY53" fmla="*/ 206829 h 299358"/>
              <a:gd name="connsiteX54" fmla="*/ 876300 w 2182615"/>
              <a:gd name="connsiteY54" fmla="*/ 212272 h 299358"/>
              <a:gd name="connsiteX55" fmla="*/ 892629 w 2182615"/>
              <a:gd name="connsiteY55" fmla="*/ 217715 h 299358"/>
              <a:gd name="connsiteX56" fmla="*/ 908957 w 2182615"/>
              <a:gd name="connsiteY56" fmla="*/ 234043 h 299358"/>
              <a:gd name="connsiteX57" fmla="*/ 914400 w 2182615"/>
              <a:gd name="connsiteY57" fmla="*/ 250372 h 299358"/>
              <a:gd name="connsiteX58" fmla="*/ 843643 w 2182615"/>
              <a:gd name="connsiteY58" fmla="*/ 277586 h 299358"/>
              <a:gd name="connsiteX59" fmla="*/ 849086 w 2182615"/>
              <a:gd name="connsiteY59" fmla="*/ 239486 h 299358"/>
              <a:gd name="connsiteX60" fmla="*/ 887186 w 2182615"/>
              <a:gd name="connsiteY60" fmla="*/ 212272 h 299358"/>
              <a:gd name="connsiteX61" fmla="*/ 919843 w 2182615"/>
              <a:gd name="connsiteY61" fmla="*/ 201386 h 299358"/>
              <a:gd name="connsiteX62" fmla="*/ 936172 w 2182615"/>
              <a:gd name="connsiteY62" fmla="*/ 195943 h 299358"/>
              <a:gd name="connsiteX63" fmla="*/ 1006929 w 2182615"/>
              <a:gd name="connsiteY63" fmla="*/ 201386 h 299358"/>
              <a:gd name="connsiteX64" fmla="*/ 1023257 w 2182615"/>
              <a:gd name="connsiteY64" fmla="*/ 212272 h 299358"/>
              <a:gd name="connsiteX65" fmla="*/ 1050472 w 2182615"/>
              <a:gd name="connsiteY65" fmla="*/ 261258 h 299358"/>
              <a:gd name="connsiteX66" fmla="*/ 1039586 w 2182615"/>
              <a:gd name="connsiteY66" fmla="*/ 288472 h 299358"/>
              <a:gd name="connsiteX67" fmla="*/ 996043 w 2182615"/>
              <a:gd name="connsiteY67" fmla="*/ 288472 h 299358"/>
              <a:gd name="connsiteX68" fmla="*/ 996043 w 2182615"/>
              <a:gd name="connsiteY68" fmla="*/ 244929 h 299358"/>
              <a:gd name="connsiteX69" fmla="*/ 1017814 w 2182615"/>
              <a:gd name="connsiteY69" fmla="*/ 228600 h 299358"/>
              <a:gd name="connsiteX70" fmla="*/ 1050472 w 2182615"/>
              <a:gd name="connsiteY70" fmla="*/ 217715 h 299358"/>
              <a:gd name="connsiteX71" fmla="*/ 1181100 w 2182615"/>
              <a:gd name="connsiteY71" fmla="*/ 212272 h 299358"/>
              <a:gd name="connsiteX72" fmla="*/ 1191986 w 2182615"/>
              <a:gd name="connsiteY72" fmla="*/ 228600 h 299358"/>
              <a:gd name="connsiteX73" fmla="*/ 1153886 w 2182615"/>
              <a:gd name="connsiteY73" fmla="*/ 255815 h 299358"/>
              <a:gd name="connsiteX74" fmla="*/ 1159329 w 2182615"/>
              <a:gd name="connsiteY74" fmla="*/ 206829 h 299358"/>
              <a:gd name="connsiteX75" fmla="*/ 1191986 w 2182615"/>
              <a:gd name="connsiteY75" fmla="*/ 185058 h 299358"/>
              <a:gd name="connsiteX76" fmla="*/ 1311729 w 2182615"/>
              <a:gd name="connsiteY76" fmla="*/ 190500 h 299358"/>
              <a:gd name="connsiteX77" fmla="*/ 1322614 w 2182615"/>
              <a:gd name="connsiteY77" fmla="*/ 206829 h 299358"/>
              <a:gd name="connsiteX78" fmla="*/ 1328057 w 2182615"/>
              <a:gd name="connsiteY78" fmla="*/ 228600 h 299358"/>
              <a:gd name="connsiteX79" fmla="*/ 1333500 w 2182615"/>
              <a:gd name="connsiteY79" fmla="*/ 244929 h 299358"/>
              <a:gd name="connsiteX80" fmla="*/ 1317172 w 2182615"/>
              <a:gd name="connsiteY80" fmla="*/ 255815 h 299358"/>
              <a:gd name="connsiteX81" fmla="*/ 1289957 w 2182615"/>
              <a:gd name="connsiteY81" fmla="*/ 228600 h 299358"/>
              <a:gd name="connsiteX82" fmla="*/ 1295400 w 2182615"/>
              <a:gd name="connsiteY82" fmla="*/ 179615 h 299358"/>
              <a:gd name="connsiteX83" fmla="*/ 1317172 w 2182615"/>
              <a:gd name="connsiteY83" fmla="*/ 168729 h 299358"/>
              <a:gd name="connsiteX84" fmla="*/ 1360714 w 2182615"/>
              <a:gd name="connsiteY84" fmla="*/ 152400 h 299358"/>
              <a:gd name="connsiteX85" fmla="*/ 1442357 w 2182615"/>
              <a:gd name="connsiteY85" fmla="*/ 157843 h 299358"/>
              <a:gd name="connsiteX86" fmla="*/ 1458686 w 2182615"/>
              <a:gd name="connsiteY86" fmla="*/ 163286 h 299358"/>
              <a:gd name="connsiteX87" fmla="*/ 1469572 w 2182615"/>
              <a:gd name="connsiteY87" fmla="*/ 179615 h 299358"/>
              <a:gd name="connsiteX88" fmla="*/ 1475014 w 2182615"/>
              <a:gd name="connsiteY88" fmla="*/ 234043 h 299358"/>
              <a:gd name="connsiteX89" fmla="*/ 1420586 w 2182615"/>
              <a:gd name="connsiteY89" fmla="*/ 228600 h 299358"/>
              <a:gd name="connsiteX90" fmla="*/ 1415143 w 2182615"/>
              <a:gd name="connsiteY90" fmla="*/ 212272 h 299358"/>
              <a:gd name="connsiteX91" fmla="*/ 1420586 w 2182615"/>
              <a:gd name="connsiteY91" fmla="*/ 174172 h 299358"/>
              <a:gd name="connsiteX92" fmla="*/ 1442357 w 2182615"/>
              <a:gd name="connsiteY92" fmla="*/ 157843 h 299358"/>
              <a:gd name="connsiteX93" fmla="*/ 1464129 w 2182615"/>
              <a:gd name="connsiteY93" fmla="*/ 146958 h 299358"/>
              <a:gd name="connsiteX94" fmla="*/ 1502229 w 2182615"/>
              <a:gd name="connsiteY94" fmla="*/ 125186 h 299358"/>
              <a:gd name="connsiteX95" fmla="*/ 1524000 w 2182615"/>
              <a:gd name="connsiteY95" fmla="*/ 119743 h 299358"/>
              <a:gd name="connsiteX96" fmla="*/ 1627414 w 2182615"/>
              <a:gd name="connsiteY96" fmla="*/ 152400 h 299358"/>
              <a:gd name="connsiteX97" fmla="*/ 1638300 w 2182615"/>
              <a:gd name="connsiteY97" fmla="*/ 168729 h 299358"/>
              <a:gd name="connsiteX98" fmla="*/ 1632857 w 2182615"/>
              <a:gd name="connsiteY98" fmla="*/ 185058 h 299358"/>
              <a:gd name="connsiteX99" fmla="*/ 1616529 w 2182615"/>
              <a:gd name="connsiteY99" fmla="*/ 190500 h 299358"/>
              <a:gd name="connsiteX100" fmla="*/ 1545772 w 2182615"/>
              <a:gd name="connsiteY100" fmla="*/ 185058 h 299358"/>
              <a:gd name="connsiteX101" fmla="*/ 1545772 w 2182615"/>
              <a:gd name="connsiteY101" fmla="*/ 146958 h 299358"/>
              <a:gd name="connsiteX102" fmla="*/ 1562100 w 2182615"/>
              <a:gd name="connsiteY102" fmla="*/ 141515 h 299358"/>
              <a:gd name="connsiteX103" fmla="*/ 1589314 w 2182615"/>
              <a:gd name="connsiteY103" fmla="*/ 114300 h 299358"/>
              <a:gd name="connsiteX104" fmla="*/ 1600200 w 2182615"/>
              <a:gd name="connsiteY104" fmla="*/ 97972 h 299358"/>
              <a:gd name="connsiteX105" fmla="*/ 1621972 w 2182615"/>
              <a:gd name="connsiteY105" fmla="*/ 92529 h 299358"/>
              <a:gd name="connsiteX106" fmla="*/ 1719943 w 2182615"/>
              <a:gd name="connsiteY106" fmla="*/ 108858 h 299358"/>
              <a:gd name="connsiteX107" fmla="*/ 1730829 w 2182615"/>
              <a:gd name="connsiteY107" fmla="*/ 125186 h 299358"/>
              <a:gd name="connsiteX108" fmla="*/ 1687286 w 2182615"/>
              <a:gd name="connsiteY108" fmla="*/ 146958 h 299358"/>
              <a:gd name="connsiteX109" fmla="*/ 1725386 w 2182615"/>
              <a:gd name="connsiteY109" fmla="*/ 92529 h 299358"/>
              <a:gd name="connsiteX110" fmla="*/ 1758043 w 2182615"/>
              <a:gd name="connsiteY110" fmla="*/ 81643 h 299358"/>
              <a:gd name="connsiteX111" fmla="*/ 1888672 w 2182615"/>
              <a:gd name="connsiteY111" fmla="*/ 87086 h 299358"/>
              <a:gd name="connsiteX112" fmla="*/ 1877786 w 2182615"/>
              <a:gd name="connsiteY112" fmla="*/ 125186 h 299358"/>
              <a:gd name="connsiteX113" fmla="*/ 1823357 w 2182615"/>
              <a:gd name="connsiteY113" fmla="*/ 119743 h 299358"/>
              <a:gd name="connsiteX114" fmla="*/ 1823357 w 2182615"/>
              <a:gd name="connsiteY114" fmla="*/ 81643 h 299358"/>
              <a:gd name="connsiteX115" fmla="*/ 1839686 w 2182615"/>
              <a:gd name="connsiteY115" fmla="*/ 70758 h 299358"/>
              <a:gd name="connsiteX116" fmla="*/ 1894114 w 2182615"/>
              <a:gd name="connsiteY116" fmla="*/ 54429 h 299358"/>
              <a:gd name="connsiteX117" fmla="*/ 1937657 w 2182615"/>
              <a:gd name="connsiteY117" fmla="*/ 43543 h 299358"/>
              <a:gd name="connsiteX118" fmla="*/ 1986643 w 2182615"/>
              <a:gd name="connsiteY118" fmla="*/ 38100 h 299358"/>
              <a:gd name="connsiteX119" fmla="*/ 2030186 w 2182615"/>
              <a:gd name="connsiteY119" fmla="*/ 43543 h 299358"/>
              <a:gd name="connsiteX120" fmla="*/ 2051957 w 2182615"/>
              <a:gd name="connsiteY120" fmla="*/ 76200 h 299358"/>
              <a:gd name="connsiteX121" fmla="*/ 2046514 w 2182615"/>
              <a:gd name="connsiteY121" fmla="*/ 103415 h 299358"/>
              <a:gd name="connsiteX122" fmla="*/ 2013857 w 2182615"/>
              <a:gd name="connsiteY122" fmla="*/ 114300 h 299358"/>
              <a:gd name="connsiteX123" fmla="*/ 1975757 w 2182615"/>
              <a:gd name="connsiteY123" fmla="*/ 108858 h 299358"/>
              <a:gd name="connsiteX124" fmla="*/ 1970314 w 2182615"/>
              <a:gd name="connsiteY124" fmla="*/ 92529 h 299358"/>
              <a:gd name="connsiteX125" fmla="*/ 1975757 w 2182615"/>
              <a:gd name="connsiteY125" fmla="*/ 43543 h 299358"/>
              <a:gd name="connsiteX126" fmla="*/ 1992086 w 2182615"/>
              <a:gd name="connsiteY126" fmla="*/ 32658 h 299358"/>
              <a:gd name="connsiteX127" fmla="*/ 2024743 w 2182615"/>
              <a:gd name="connsiteY127" fmla="*/ 21772 h 299358"/>
              <a:gd name="connsiteX128" fmla="*/ 2041072 w 2182615"/>
              <a:gd name="connsiteY128" fmla="*/ 16329 h 299358"/>
              <a:gd name="connsiteX129" fmla="*/ 2111829 w 2182615"/>
              <a:gd name="connsiteY129" fmla="*/ 0 h 299358"/>
              <a:gd name="connsiteX130" fmla="*/ 2155372 w 2182615"/>
              <a:gd name="connsiteY130" fmla="*/ 5443 h 299358"/>
              <a:gd name="connsiteX131" fmla="*/ 2160814 w 2182615"/>
              <a:gd name="connsiteY131" fmla="*/ 21772 h 299358"/>
              <a:gd name="connsiteX132" fmla="*/ 2182586 w 2182615"/>
              <a:gd name="connsiteY132" fmla="*/ 32658 h 299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182615" h="299358">
                <a:moveTo>
                  <a:pt x="0" y="27215"/>
                </a:moveTo>
                <a:cubicBezTo>
                  <a:pt x="9071" y="19958"/>
                  <a:pt x="15774" y="7462"/>
                  <a:pt x="27214" y="5443"/>
                </a:cubicBezTo>
                <a:cubicBezTo>
                  <a:pt x="84083" y="-4593"/>
                  <a:pt x="82760" y="1116"/>
                  <a:pt x="108857" y="27215"/>
                </a:cubicBezTo>
                <a:cubicBezTo>
                  <a:pt x="120470" y="62051"/>
                  <a:pt x="123068" y="62897"/>
                  <a:pt x="108857" y="119743"/>
                </a:cubicBezTo>
                <a:cubicBezTo>
                  <a:pt x="107271" y="126089"/>
                  <a:pt x="97972" y="127000"/>
                  <a:pt x="92529" y="130629"/>
                </a:cubicBezTo>
                <a:cubicBezTo>
                  <a:pt x="83457" y="128815"/>
                  <a:pt x="69904" y="133218"/>
                  <a:pt x="65314" y="125186"/>
                </a:cubicBezTo>
                <a:cubicBezTo>
                  <a:pt x="55540" y="108082"/>
                  <a:pt x="71232" y="85606"/>
                  <a:pt x="87086" y="81643"/>
                </a:cubicBezTo>
                <a:cubicBezTo>
                  <a:pt x="103025" y="77658"/>
                  <a:pt x="119743" y="78014"/>
                  <a:pt x="136072" y="76200"/>
                </a:cubicBezTo>
                <a:cubicBezTo>
                  <a:pt x="276534" y="84463"/>
                  <a:pt x="210992" y="51871"/>
                  <a:pt x="234043" y="97972"/>
                </a:cubicBezTo>
                <a:cubicBezTo>
                  <a:pt x="236968" y="103823"/>
                  <a:pt x="241300" y="108857"/>
                  <a:pt x="244929" y="114300"/>
                </a:cubicBezTo>
                <a:cubicBezTo>
                  <a:pt x="243921" y="123371"/>
                  <a:pt x="248627" y="173955"/>
                  <a:pt x="223157" y="179615"/>
                </a:cubicBezTo>
                <a:cubicBezTo>
                  <a:pt x="212384" y="182009"/>
                  <a:pt x="201386" y="175986"/>
                  <a:pt x="190500" y="174172"/>
                </a:cubicBezTo>
                <a:cubicBezTo>
                  <a:pt x="192314" y="163286"/>
                  <a:pt x="193549" y="152288"/>
                  <a:pt x="195943" y="141515"/>
                </a:cubicBezTo>
                <a:cubicBezTo>
                  <a:pt x="197188" y="135914"/>
                  <a:pt x="196717" y="128521"/>
                  <a:pt x="201386" y="125186"/>
                </a:cubicBezTo>
                <a:cubicBezTo>
                  <a:pt x="210723" y="118516"/>
                  <a:pt x="234043" y="114300"/>
                  <a:pt x="234043" y="114300"/>
                </a:cubicBezTo>
                <a:cubicBezTo>
                  <a:pt x="272143" y="116114"/>
                  <a:pt x="310764" y="113207"/>
                  <a:pt x="348343" y="119743"/>
                </a:cubicBezTo>
                <a:cubicBezTo>
                  <a:pt x="354788" y="120864"/>
                  <a:pt x="356303" y="130221"/>
                  <a:pt x="359229" y="136072"/>
                </a:cubicBezTo>
                <a:cubicBezTo>
                  <a:pt x="361795" y="141203"/>
                  <a:pt x="362106" y="147269"/>
                  <a:pt x="364672" y="152400"/>
                </a:cubicBezTo>
                <a:cubicBezTo>
                  <a:pt x="385772" y="194602"/>
                  <a:pt x="367320" y="144018"/>
                  <a:pt x="381000" y="185058"/>
                </a:cubicBezTo>
                <a:cubicBezTo>
                  <a:pt x="379186" y="192315"/>
                  <a:pt x="380230" y="200988"/>
                  <a:pt x="375557" y="206829"/>
                </a:cubicBezTo>
                <a:cubicBezTo>
                  <a:pt x="371973" y="211309"/>
                  <a:pt x="364966" y="212272"/>
                  <a:pt x="359229" y="212272"/>
                </a:cubicBezTo>
                <a:cubicBezTo>
                  <a:pt x="344602" y="212272"/>
                  <a:pt x="330200" y="208643"/>
                  <a:pt x="315686" y="206829"/>
                </a:cubicBezTo>
                <a:cubicBezTo>
                  <a:pt x="318651" y="197933"/>
                  <a:pt x="323130" y="179725"/>
                  <a:pt x="332014" y="174172"/>
                </a:cubicBezTo>
                <a:cubicBezTo>
                  <a:pt x="341745" y="168090"/>
                  <a:pt x="353786" y="166915"/>
                  <a:pt x="364672" y="163286"/>
                </a:cubicBezTo>
                <a:lnTo>
                  <a:pt x="381000" y="157843"/>
                </a:lnTo>
                <a:cubicBezTo>
                  <a:pt x="417286" y="159657"/>
                  <a:pt x="453663" y="160139"/>
                  <a:pt x="489857" y="163286"/>
                </a:cubicBezTo>
                <a:cubicBezTo>
                  <a:pt x="495573" y="163783"/>
                  <a:pt x="502602" y="164249"/>
                  <a:pt x="506186" y="168729"/>
                </a:cubicBezTo>
                <a:cubicBezTo>
                  <a:pt x="510859" y="174570"/>
                  <a:pt x="509574" y="183307"/>
                  <a:pt x="511629" y="190500"/>
                </a:cubicBezTo>
                <a:cubicBezTo>
                  <a:pt x="513205" y="196017"/>
                  <a:pt x="515258" y="201386"/>
                  <a:pt x="517072" y="206829"/>
                </a:cubicBezTo>
                <a:cubicBezTo>
                  <a:pt x="515258" y="215900"/>
                  <a:pt x="517309" y="226741"/>
                  <a:pt x="511629" y="234043"/>
                </a:cubicBezTo>
                <a:cubicBezTo>
                  <a:pt x="503597" y="244370"/>
                  <a:pt x="478972" y="255815"/>
                  <a:pt x="478972" y="255815"/>
                </a:cubicBezTo>
                <a:cubicBezTo>
                  <a:pt x="471715" y="254001"/>
                  <a:pt x="463041" y="255045"/>
                  <a:pt x="457200" y="250372"/>
                </a:cubicBezTo>
                <a:cubicBezTo>
                  <a:pt x="443935" y="239760"/>
                  <a:pt x="455134" y="225224"/>
                  <a:pt x="462643" y="217715"/>
                </a:cubicBezTo>
                <a:cubicBezTo>
                  <a:pt x="469057" y="211301"/>
                  <a:pt x="476982" y="206588"/>
                  <a:pt x="484414" y="201386"/>
                </a:cubicBezTo>
                <a:cubicBezTo>
                  <a:pt x="518440" y="177568"/>
                  <a:pt x="506154" y="183255"/>
                  <a:pt x="533400" y="174172"/>
                </a:cubicBezTo>
                <a:cubicBezTo>
                  <a:pt x="551543" y="175986"/>
                  <a:pt x="570062" y="175515"/>
                  <a:pt x="587829" y="179615"/>
                </a:cubicBezTo>
                <a:cubicBezTo>
                  <a:pt x="594203" y="181086"/>
                  <a:pt x="599132" y="186312"/>
                  <a:pt x="604157" y="190500"/>
                </a:cubicBezTo>
                <a:cubicBezTo>
                  <a:pt x="619873" y="203596"/>
                  <a:pt x="620668" y="207102"/>
                  <a:pt x="631372" y="223158"/>
                </a:cubicBezTo>
                <a:cubicBezTo>
                  <a:pt x="635899" y="236740"/>
                  <a:pt x="648743" y="267163"/>
                  <a:pt x="631372" y="277586"/>
                </a:cubicBezTo>
                <a:cubicBezTo>
                  <a:pt x="617284" y="286039"/>
                  <a:pt x="598715" y="273957"/>
                  <a:pt x="582386" y="272143"/>
                </a:cubicBezTo>
                <a:cubicBezTo>
                  <a:pt x="584200" y="255815"/>
                  <a:pt x="581728" y="238412"/>
                  <a:pt x="587829" y="223158"/>
                </a:cubicBezTo>
                <a:cubicBezTo>
                  <a:pt x="589960" y="217831"/>
                  <a:pt x="598641" y="219291"/>
                  <a:pt x="604157" y="217715"/>
                </a:cubicBezTo>
                <a:cubicBezTo>
                  <a:pt x="611350" y="215660"/>
                  <a:pt x="618764" y="214422"/>
                  <a:pt x="625929" y="212272"/>
                </a:cubicBezTo>
                <a:cubicBezTo>
                  <a:pt x="636920" y="208975"/>
                  <a:pt x="658586" y="201386"/>
                  <a:pt x="658586" y="201386"/>
                </a:cubicBezTo>
                <a:lnTo>
                  <a:pt x="745672" y="206829"/>
                </a:lnTo>
                <a:cubicBezTo>
                  <a:pt x="758020" y="211151"/>
                  <a:pt x="767443" y="239486"/>
                  <a:pt x="767443" y="239486"/>
                </a:cubicBezTo>
                <a:cubicBezTo>
                  <a:pt x="765629" y="257629"/>
                  <a:pt x="768231" y="276779"/>
                  <a:pt x="762000" y="293915"/>
                </a:cubicBezTo>
                <a:cubicBezTo>
                  <a:pt x="760039" y="299307"/>
                  <a:pt x="751409" y="299358"/>
                  <a:pt x="745672" y="299358"/>
                </a:cubicBezTo>
                <a:cubicBezTo>
                  <a:pt x="732843" y="299358"/>
                  <a:pt x="720272" y="295729"/>
                  <a:pt x="707572" y="293915"/>
                </a:cubicBezTo>
                <a:cubicBezTo>
                  <a:pt x="705758" y="288472"/>
                  <a:pt x="702129" y="283323"/>
                  <a:pt x="702129" y="277586"/>
                </a:cubicBezTo>
                <a:cubicBezTo>
                  <a:pt x="702129" y="269337"/>
                  <a:pt x="712955" y="249744"/>
                  <a:pt x="718457" y="244929"/>
                </a:cubicBezTo>
                <a:cubicBezTo>
                  <a:pt x="728303" y="236314"/>
                  <a:pt x="738702" y="227295"/>
                  <a:pt x="751114" y="223158"/>
                </a:cubicBezTo>
                <a:cubicBezTo>
                  <a:pt x="790266" y="210107"/>
                  <a:pt x="741373" y="225941"/>
                  <a:pt x="789214" y="212272"/>
                </a:cubicBezTo>
                <a:cubicBezTo>
                  <a:pt x="794731" y="210696"/>
                  <a:pt x="800100" y="208643"/>
                  <a:pt x="805543" y="206829"/>
                </a:cubicBezTo>
                <a:cubicBezTo>
                  <a:pt x="829129" y="208643"/>
                  <a:pt x="852827" y="209338"/>
                  <a:pt x="876300" y="212272"/>
                </a:cubicBezTo>
                <a:cubicBezTo>
                  <a:pt x="881993" y="212984"/>
                  <a:pt x="887855" y="214532"/>
                  <a:pt x="892629" y="217715"/>
                </a:cubicBezTo>
                <a:cubicBezTo>
                  <a:pt x="899033" y="221985"/>
                  <a:pt x="903514" y="228600"/>
                  <a:pt x="908957" y="234043"/>
                </a:cubicBezTo>
                <a:cubicBezTo>
                  <a:pt x="910771" y="239486"/>
                  <a:pt x="915034" y="244670"/>
                  <a:pt x="914400" y="250372"/>
                </a:cubicBezTo>
                <a:cubicBezTo>
                  <a:pt x="908544" y="303073"/>
                  <a:pt x="895089" y="282263"/>
                  <a:pt x="843643" y="277586"/>
                </a:cubicBezTo>
                <a:cubicBezTo>
                  <a:pt x="845457" y="264886"/>
                  <a:pt x="844321" y="251397"/>
                  <a:pt x="849086" y="239486"/>
                </a:cubicBezTo>
                <a:cubicBezTo>
                  <a:pt x="854096" y="226961"/>
                  <a:pt x="876509" y="216543"/>
                  <a:pt x="887186" y="212272"/>
                </a:cubicBezTo>
                <a:cubicBezTo>
                  <a:pt x="897840" y="208010"/>
                  <a:pt x="908957" y="205015"/>
                  <a:pt x="919843" y="201386"/>
                </a:cubicBezTo>
                <a:lnTo>
                  <a:pt x="936172" y="195943"/>
                </a:lnTo>
                <a:cubicBezTo>
                  <a:pt x="959758" y="197757"/>
                  <a:pt x="983679" y="197026"/>
                  <a:pt x="1006929" y="201386"/>
                </a:cubicBezTo>
                <a:cubicBezTo>
                  <a:pt x="1013358" y="202592"/>
                  <a:pt x="1018949" y="207349"/>
                  <a:pt x="1023257" y="212272"/>
                </a:cubicBezTo>
                <a:cubicBezTo>
                  <a:pt x="1043413" y="235308"/>
                  <a:pt x="1042996" y="238830"/>
                  <a:pt x="1050472" y="261258"/>
                </a:cubicBezTo>
                <a:cubicBezTo>
                  <a:pt x="1046843" y="270329"/>
                  <a:pt x="1045841" y="280966"/>
                  <a:pt x="1039586" y="288472"/>
                </a:cubicBezTo>
                <a:cubicBezTo>
                  <a:pt x="1030022" y="299949"/>
                  <a:pt x="1003825" y="290028"/>
                  <a:pt x="996043" y="288472"/>
                </a:cubicBezTo>
                <a:cubicBezTo>
                  <a:pt x="990685" y="272399"/>
                  <a:pt x="984620" y="263206"/>
                  <a:pt x="996043" y="244929"/>
                </a:cubicBezTo>
                <a:cubicBezTo>
                  <a:pt x="1000851" y="237236"/>
                  <a:pt x="1009700" y="232657"/>
                  <a:pt x="1017814" y="228600"/>
                </a:cubicBezTo>
                <a:cubicBezTo>
                  <a:pt x="1028077" y="223468"/>
                  <a:pt x="1050472" y="217715"/>
                  <a:pt x="1050472" y="217715"/>
                </a:cubicBezTo>
                <a:cubicBezTo>
                  <a:pt x="1095423" y="187746"/>
                  <a:pt x="1078419" y="194415"/>
                  <a:pt x="1181100" y="212272"/>
                </a:cubicBezTo>
                <a:cubicBezTo>
                  <a:pt x="1187545" y="213393"/>
                  <a:pt x="1188357" y="223157"/>
                  <a:pt x="1191986" y="228600"/>
                </a:cubicBezTo>
                <a:cubicBezTo>
                  <a:pt x="1208067" y="276844"/>
                  <a:pt x="1214277" y="262525"/>
                  <a:pt x="1153886" y="255815"/>
                </a:cubicBezTo>
                <a:cubicBezTo>
                  <a:pt x="1155700" y="239486"/>
                  <a:pt x="1151540" y="221294"/>
                  <a:pt x="1159329" y="206829"/>
                </a:cubicBezTo>
                <a:cubicBezTo>
                  <a:pt x="1165532" y="195310"/>
                  <a:pt x="1191986" y="185058"/>
                  <a:pt x="1191986" y="185058"/>
                </a:cubicBezTo>
                <a:cubicBezTo>
                  <a:pt x="1231900" y="186872"/>
                  <a:pt x="1272317" y="183931"/>
                  <a:pt x="1311729" y="190500"/>
                </a:cubicBezTo>
                <a:cubicBezTo>
                  <a:pt x="1318181" y="191575"/>
                  <a:pt x="1320037" y="200816"/>
                  <a:pt x="1322614" y="206829"/>
                </a:cubicBezTo>
                <a:cubicBezTo>
                  <a:pt x="1325561" y="213705"/>
                  <a:pt x="1326002" y="221407"/>
                  <a:pt x="1328057" y="228600"/>
                </a:cubicBezTo>
                <a:cubicBezTo>
                  <a:pt x="1329633" y="234117"/>
                  <a:pt x="1331686" y="239486"/>
                  <a:pt x="1333500" y="244929"/>
                </a:cubicBezTo>
                <a:cubicBezTo>
                  <a:pt x="1328057" y="248558"/>
                  <a:pt x="1323713" y="255815"/>
                  <a:pt x="1317172" y="255815"/>
                </a:cubicBezTo>
                <a:cubicBezTo>
                  <a:pt x="1294752" y="255815"/>
                  <a:pt x="1294795" y="243115"/>
                  <a:pt x="1289957" y="228600"/>
                </a:cubicBezTo>
                <a:cubicBezTo>
                  <a:pt x="1291771" y="212272"/>
                  <a:pt x="1288602" y="194571"/>
                  <a:pt x="1295400" y="179615"/>
                </a:cubicBezTo>
                <a:cubicBezTo>
                  <a:pt x="1298758" y="172228"/>
                  <a:pt x="1309575" y="171578"/>
                  <a:pt x="1317172" y="168729"/>
                </a:cubicBezTo>
                <a:cubicBezTo>
                  <a:pt x="1376453" y="146498"/>
                  <a:pt x="1300105" y="182706"/>
                  <a:pt x="1360714" y="152400"/>
                </a:cubicBezTo>
                <a:cubicBezTo>
                  <a:pt x="1387928" y="154214"/>
                  <a:pt x="1415249" y="154831"/>
                  <a:pt x="1442357" y="157843"/>
                </a:cubicBezTo>
                <a:cubicBezTo>
                  <a:pt x="1448059" y="158477"/>
                  <a:pt x="1454206" y="159702"/>
                  <a:pt x="1458686" y="163286"/>
                </a:cubicBezTo>
                <a:cubicBezTo>
                  <a:pt x="1463794" y="167373"/>
                  <a:pt x="1465943" y="174172"/>
                  <a:pt x="1469572" y="179615"/>
                </a:cubicBezTo>
                <a:cubicBezTo>
                  <a:pt x="1482822" y="219369"/>
                  <a:pt x="1483240" y="201140"/>
                  <a:pt x="1475014" y="234043"/>
                </a:cubicBezTo>
                <a:cubicBezTo>
                  <a:pt x="1456871" y="232229"/>
                  <a:pt x="1437721" y="234831"/>
                  <a:pt x="1420586" y="228600"/>
                </a:cubicBezTo>
                <a:cubicBezTo>
                  <a:pt x="1415194" y="226639"/>
                  <a:pt x="1415143" y="218009"/>
                  <a:pt x="1415143" y="212272"/>
                </a:cubicBezTo>
                <a:cubicBezTo>
                  <a:pt x="1415143" y="199443"/>
                  <a:pt x="1414849" y="185647"/>
                  <a:pt x="1420586" y="174172"/>
                </a:cubicBezTo>
                <a:cubicBezTo>
                  <a:pt x="1424643" y="166058"/>
                  <a:pt x="1434664" y="162651"/>
                  <a:pt x="1442357" y="157843"/>
                </a:cubicBezTo>
                <a:cubicBezTo>
                  <a:pt x="1449238" y="153543"/>
                  <a:pt x="1457084" y="150984"/>
                  <a:pt x="1464129" y="146958"/>
                </a:cubicBezTo>
                <a:cubicBezTo>
                  <a:pt x="1484233" y="135470"/>
                  <a:pt x="1478296" y="134161"/>
                  <a:pt x="1502229" y="125186"/>
                </a:cubicBezTo>
                <a:cubicBezTo>
                  <a:pt x="1509233" y="122559"/>
                  <a:pt x="1516743" y="121557"/>
                  <a:pt x="1524000" y="119743"/>
                </a:cubicBezTo>
                <a:cubicBezTo>
                  <a:pt x="1668675" y="127781"/>
                  <a:pt x="1604962" y="92525"/>
                  <a:pt x="1627414" y="152400"/>
                </a:cubicBezTo>
                <a:cubicBezTo>
                  <a:pt x="1629711" y="158525"/>
                  <a:pt x="1634671" y="163286"/>
                  <a:pt x="1638300" y="168729"/>
                </a:cubicBezTo>
                <a:cubicBezTo>
                  <a:pt x="1636486" y="174172"/>
                  <a:pt x="1636914" y="181001"/>
                  <a:pt x="1632857" y="185058"/>
                </a:cubicBezTo>
                <a:cubicBezTo>
                  <a:pt x="1628800" y="189115"/>
                  <a:pt x="1622266" y="190500"/>
                  <a:pt x="1616529" y="190500"/>
                </a:cubicBezTo>
                <a:cubicBezTo>
                  <a:pt x="1592874" y="190500"/>
                  <a:pt x="1569358" y="186872"/>
                  <a:pt x="1545772" y="185058"/>
                </a:cubicBezTo>
                <a:cubicBezTo>
                  <a:pt x="1541355" y="171808"/>
                  <a:pt x="1534515" y="161029"/>
                  <a:pt x="1545772" y="146958"/>
                </a:cubicBezTo>
                <a:cubicBezTo>
                  <a:pt x="1549356" y="142478"/>
                  <a:pt x="1556657" y="143329"/>
                  <a:pt x="1562100" y="141515"/>
                </a:cubicBezTo>
                <a:cubicBezTo>
                  <a:pt x="1591127" y="97974"/>
                  <a:pt x="1553031" y="150583"/>
                  <a:pt x="1589314" y="114300"/>
                </a:cubicBezTo>
                <a:cubicBezTo>
                  <a:pt x="1593939" y="109675"/>
                  <a:pt x="1594757" y="101600"/>
                  <a:pt x="1600200" y="97972"/>
                </a:cubicBezTo>
                <a:cubicBezTo>
                  <a:pt x="1606424" y="93823"/>
                  <a:pt x="1614715" y="94343"/>
                  <a:pt x="1621972" y="92529"/>
                </a:cubicBezTo>
                <a:cubicBezTo>
                  <a:pt x="1652039" y="94534"/>
                  <a:pt x="1694856" y="83772"/>
                  <a:pt x="1719943" y="108858"/>
                </a:cubicBezTo>
                <a:cubicBezTo>
                  <a:pt x="1724569" y="113483"/>
                  <a:pt x="1727200" y="119743"/>
                  <a:pt x="1730829" y="125186"/>
                </a:cubicBezTo>
                <a:cubicBezTo>
                  <a:pt x="1727686" y="133043"/>
                  <a:pt x="1716204" y="187444"/>
                  <a:pt x="1687286" y="146958"/>
                </a:cubicBezTo>
                <a:cubicBezTo>
                  <a:pt x="1669247" y="121704"/>
                  <a:pt x="1713933" y="96347"/>
                  <a:pt x="1725386" y="92529"/>
                </a:cubicBezTo>
                <a:lnTo>
                  <a:pt x="1758043" y="81643"/>
                </a:lnTo>
                <a:cubicBezTo>
                  <a:pt x="1801586" y="83457"/>
                  <a:pt x="1847715" y="72193"/>
                  <a:pt x="1888672" y="87086"/>
                </a:cubicBezTo>
                <a:cubicBezTo>
                  <a:pt x="1901085" y="91600"/>
                  <a:pt x="1889600" y="119279"/>
                  <a:pt x="1877786" y="125186"/>
                </a:cubicBezTo>
                <a:cubicBezTo>
                  <a:pt x="1861477" y="133340"/>
                  <a:pt x="1841500" y="121557"/>
                  <a:pt x="1823357" y="119743"/>
                </a:cubicBezTo>
                <a:cubicBezTo>
                  <a:pt x="1818460" y="105054"/>
                  <a:pt x="1812725" y="97590"/>
                  <a:pt x="1823357" y="81643"/>
                </a:cubicBezTo>
                <a:cubicBezTo>
                  <a:pt x="1826986" y="76200"/>
                  <a:pt x="1833708" y="73415"/>
                  <a:pt x="1839686" y="70758"/>
                </a:cubicBezTo>
                <a:cubicBezTo>
                  <a:pt x="1862970" y="60410"/>
                  <a:pt x="1871948" y="60762"/>
                  <a:pt x="1894114" y="54429"/>
                </a:cubicBezTo>
                <a:cubicBezTo>
                  <a:pt x="1919439" y="47193"/>
                  <a:pt x="1904463" y="48285"/>
                  <a:pt x="1937657" y="43543"/>
                </a:cubicBezTo>
                <a:cubicBezTo>
                  <a:pt x="1953921" y="41220"/>
                  <a:pt x="1970314" y="39914"/>
                  <a:pt x="1986643" y="38100"/>
                </a:cubicBezTo>
                <a:cubicBezTo>
                  <a:pt x="2001157" y="39914"/>
                  <a:pt x="2017551" y="36173"/>
                  <a:pt x="2030186" y="43543"/>
                </a:cubicBezTo>
                <a:cubicBezTo>
                  <a:pt x="2041487" y="50135"/>
                  <a:pt x="2051957" y="76200"/>
                  <a:pt x="2051957" y="76200"/>
                </a:cubicBezTo>
                <a:cubicBezTo>
                  <a:pt x="2050143" y="85272"/>
                  <a:pt x="2053056" y="96873"/>
                  <a:pt x="2046514" y="103415"/>
                </a:cubicBezTo>
                <a:cubicBezTo>
                  <a:pt x="2038400" y="111529"/>
                  <a:pt x="2013857" y="114300"/>
                  <a:pt x="2013857" y="114300"/>
                </a:cubicBezTo>
                <a:cubicBezTo>
                  <a:pt x="2001157" y="112486"/>
                  <a:pt x="1987232" y="114595"/>
                  <a:pt x="1975757" y="108858"/>
                </a:cubicBezTo>
                <a:cubicBezTo>
                  <a:pt x="1970625" y="106292"/>
                  <a:pt x="1970314" y="98266"/>
                  <a:pt x="1970314" y="92529"/>
                </a:cubicBezTo>
                <a:cubicBezTo>
                  <a:pt x="1970314" y="76100"/>
                  <a:pt x="1970142" y="58983"/>
                  <a:pt x="1975757" y="43543"/>
                </a:cubicBezTo>
                <a:cubicBezTo>
                  <a:pt x="1977993" y="37395"/>
                  <a:pt x="1986108" y="35315"/>
                  <a:pt x="1992086" y="32658"/>
                </a:cubicBezTo>
                <a:cubicBezTo>
                  <a:pt x="2002572" y="27998"/>
                  <a:pt x="2013857" y="25401"/>
                  <a:pt x="2024743" y="21772"/>
                </a:cubicBezTo>
                <a:cubicBezTo>
                  <a:pt x="2030186" y="19958"/>
                  <a:pt x="2035506" y="17721"/>
                  <a:pt x="2041072" y="16329"/>
                </a:cubicBezTo>
                <a:cubicBezTo>
                  <a:pt x="2093589" y="3199"/>
                  <a:pt x="2069944" y="8377"/>
                  <a:pt x="2111829" y="0"/>
                </a:cubicBezTo>
                <a:cubicBezTo>
                  <a:pt x="2126343" y="1814"/>
                  <a:pt x="2142006" y="-498"/>
                  <a:pt x="2155372" y="5443"/>
                </a:cubicBezTo>
                <a:cubicBezTo>
                  <a:pt x="2160615" y="7773"/>
                  <a:pt x="2156334" y="18188"/>
                  <a:pt x="2160814" y="21772"/>
                </a:cubicBezTo>
                <a:cubicBezTo>
                  <a:pt x="2184346" y="40598"/>
                  <a:pt x="2182586" y="16595"/>
                  <a:pt x="2182586" y="32658"/>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endParaRPr>
          </a:p>
        </p:txBody>
      </p:sp>
      <p:sp>
        <p:nvSpPr>
          <p:cNvPr id="25" name="Rectangle 24"/>
          <p:cNvSpPr/>
          <p:nvPr/>
        </p:nvSpPr>
        <p:spPr>
          <a:xfrm>
            <a:off x="1019392" y="1330604"/>
            <a:ext cx="5413491" cy="1277273"/>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Production Target / Solenoid (PS)</a:t>
            </a:r>
          </a:p>
          <a:p>
            <a:pPr defTabSz="685800" fontAlgn="auto">
              <a:spcBef>
                <a:spcPts val="0"/>
              </a:spcBef>
              <a:spcAft>
                <a:spcPts val="0"/>
              </a:spcAft>
            </a:pPr>
            <a:endParaRPr lang="en-US" sz="3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Proton beam strikes target, producing </a:t>
            </a:r>
            <a:r>
              <a:rPr lang="en-US" sz="1400" dirty="0" err="1" smtClean="0">
                <a:solidFill>
                  <a:prstClr val="black"/>
                </a:solidFill>
                <a:latin typeface="Comic Sans MS" pitchFamily="66" charset="0"/>
                <a:ea typeface="+mn-ea"/>
                <a:cs typeface="+mn-cs"/>
              </a:rPr>
              <a:t>pions</a:t>
            </a:r>
            <a:r>
              <a:rPr lang="en-US" sz="1400" dirty="0" smtClean="0">
                <a:solidFill>
                  <a:prstClr val="black"/>
                </a:solidFill>
                <a:latin typeface="Comic Sans MS" pitchFamily="66" charset="0"/>
                <a:ea typeface="+mn-ea"/>
                <a:cs typeface="+mn-cs"/>
              </a:rPr>
              <a:t> +</a:t>
            </a:r>
            <a:endParaRPr lang="en-US" sz="14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Graded magnetic field contains </a:t>
            </a:r>
            <a:r>
              <a:rPr lang="en-US" sz="1400" dirty="0" err="1">
                <a:solidFill>
                  <a:prstClr val="black"/>
                </a:solidFill>
                <a:latin typeface="Comic Sans MS" pitchFamily="66" charset="0"/>
                <a:ea typeface="+mn-ea"/>
                <a:cs typeface="+mn-cs"/>
              </a:rPr>
              <a:t>pions</a:t>
            </a:r>
            <a:r>
              <a:rPr lang="en-US" sz="1400" dirty="0">
                <a:solidFill>
                  <a:prstClr val="black"/>
                </a:solidFill>
                <a:latin typeface="Comic Sans MS" pitchFamily="66" charset="0"/>
                <a:ea typeface="+mn-ea"/>
                <a:cs typeface="+mn-cs"/>
              </a:rPr>
              <a:t>/muons and </a:t>
            </a:r>
            <a:r>
              <a:rPr lang="en-US" sz="1400" dirty="0" smtClean="0">
                <a:solidFill>
                  <a:prstClr val="black"/>
                </a:solidFill>
                <a:latin typeface="Comic Sans MS" pitchFamily="66" charset="0"/>
                <a:ea typeface="+mn-ea"/>
                <a:cs typeface="+mn-cs"/>
              </a:rPr>
              <a:t>collimates </a:t>
            </a:r>
            <a:r>
              <a:rPr lang="en-US" sz="1400" dirty="0">
                <a:solidFill>
                  <a:prstClr val="black"/>
                </a:solidFill>
                <a:latin typeface="Comic Sans MS" pitchFamily="66" charset="0"/>
                <a:ea typeface="+mn-ea"/>
                <a:cs typeface="+mn-cs"/>
              </a:rPr>
              <a:t>them into transport solenoid </a:t>
            </a:r>
            <a:r>
              <a:rPr lang="en-US" sz="1400" dirty="0">
                <a:solidFill>
                  <a:prstClr val="black"/>
                </a:solidFill>
                <a:latin typeface="Arial"/>
                <a:ea typeface="+mn-ea"/>
                <a:cs typeface="Arial"/>
              </a:rPr>
              <a:t>→ </a:t>
            </a:r>
            <a:r>
              <a:rPr lang="en-US" sz="1400" dirty="0">
                <a:solidFill>
                  <a:prstClr val="black"/>
                </a:solidFill>
                <a:latin typeface="Comic Sans MS" pitchFamily="66" charset="0"/>
                <a:ea typeface="+mn-ea"/>
                <a:cs typeface="+mn-cs"/>
              </a:rPr>
              <a:t>high muon intensity</a:t>
            </a: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407" y="2318620"/>
            <a:ext cx="271463" cy="6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1339741" y="4267609"/>
            <a:ext cx="2781410" cy="2100575"/>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Transport Solenoid (TS)</a:t>
            </a:r>
          </a:p>
          <a:p>
            <a:pPr lvl="1" defTabSz="685800" fontAlgn="auto">
              <a:spcBef>
                <a:spcPts val="0"/>
              </a:spcBef>
              <a:spcAft>
                <a:spcPts val="0"/>
              </a:spcAft>
            </a:pPr>
            <a:endParaRPr lang="en-US" sz="105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anose="020B0604020202020204" pitchFamily="34" charset="0"/>
              <a:buChar char="•"/>
            </a:pPr>
            <a:r>
              <a:rPr lang="en-US" sz="1400" dirty="0">
                <a:solidFill>
                  <a:prstClr val="black"/>
                </a:solidFill>
                <a:latin typeface="Comic Sans MS" pitchFamily="66" charset="0"/>
                <a:ea typeface="+mn-ea"/>
                <a:cs typeface="+mn-cs"/>
              </a:rPr>
              <a:t>Collimator selects low momentum, negative muons</a:t>
            </a:r>
          </a:p>
          <a:p>
            <a:pPr marL="557213" lvl="1" indent="-214313" defTabSz="685800" fontAlgn="auto">
              <a:spcBef>
                <a:spcPts val="0"/>
              </a:spcBef>
              <a:spcAft>
                <a:spcPts val="0"/>
              </a:spcAft>
              <a:buFont typeface="Arial" panose="020B0604020202020204" pitchFamily="34" charset="0"/>
              <a:buChar char="•"/>
            </a:pPr>
            <a:r>
              <a:rPr lang="en-US" sz="1400" dirty="0">
                <a:solidFill>
                  <a:prstClr val="black"/>
                </a:solidFill>
                <a:latin typeface="Comic Sans MS" pitchFamily="66" charset="0"/>
                <a:ea typeface="+mn-ea"/>
                <a:cs typeface="+mn-cs"/>
              </a:rPr>
              <a:t>Antiproton absorber</a:t>
            </a:r>
          </a:p>
          <a:p>
            <a:pPr marL="557213" lvl="1" indent="-214313" defTabSz="685800" fontAlgn="auto">
              <a:spcBef>
                <a:spcPts val="0"/>
              </a:spcBef>
              <a:spcAft>
                <a:spcPts val="0"/>
              </a:spcAft>
              <a:buFont typeface="Arial" panose="020B0604020202020204" pitchFamily="34" charset="0"/>
              <a:buChar char="•"/>
            </a:pPr>
            <a:r>
              <a:rPr lang="en-US" sz="1400" dirty="0">
                <a:solidFill>
                  <a:prstClr val="black"/>
                </a:solidFill>
                <a:latin typeface="Comic Sans MS" pitchFamily="66" charset="0"/>
                <a:ea typeface="+mn-ea"/>
                <a:cs typeface="+mn-cs"/>
              </a:rPr>
              <a:t>The S shape eliminates photons and neutrons</a:t>
            </a:r>
          </a:p>
        </p:txBody>
      </p:sp>
      <p:sp>
        <p:nvSpPr>
          <p:cNvPr id="17" name="TextBox 16"/>
          <p:cNvSpPr txBox="1"/>
          <p:nvPr/>
        </p:nvSpPr>
        <p:spPr>
          <a:xfrm>
            <a:off x="1254133" y="387048"/>
            <a:ext cx="5288340" cy="584775"/>
          </a:xfrm>
          <a:prstGeom prst="rect">
            <a:avLst/>
          </a:prstGeom>
          <a:noFill/>
          <a:ln>
            <a:noFill/>
          </a:ln>
        </p:spPr>
        <p:txBody>
          <a:bodyPr wrap="square" rtlCol="0">
            <a:spAutoFit/>
          </a:bodyPr>
          <a:lstStyle/>
          <a:p>
            <a:r>
              <a:rPr lang="en-US" sz="3200" b="1" dirty="0">
                <a:solidFill>
                  <a:srgbClr val="154D81"/>
                </a:solidFill>
                <a:latin typeface="Helvetica"/>
              </a:rPr>
              <a:t>Mu2e overview</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17EC42-8850-4C21-9626-36F009301B77}"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637896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337034"/>
            <a:ext cx="8229600" cy="4761509"/>
          </a:xfrm>
        </p:spPr>
        <p:txBody>
          <a:bodyPr>
            <a:normAutofit/>
          </a:bodyPr>
          <a:lstStyle/>
          <a:p>
            <a:r>
              <a:rPr lang="en-US" dirty="0" smtClean="0"/>
              <a:t>What is Mu2e?</a:t>
            </a:r>
          </a:p>
          <a:p>
            <a:pPr lvl="1"/>
            <a:r>
              <a:rPr lang="en-US" dirty="0" smtClean="0"/>
              <a:t>A search for Charged-Lepton Flavor Violation (CLFV) via</a:t>
            </a:r>
          </a:p>
          <a:p>
            <a:pPr lvl="1"/>
            <a:endParaRPr lang="en-US" dirty="0" smtClean="0"/>
          </a:p>
          <a:p>
            <a:pPr lvl="1"/>
            <a:endParaRPr lang="en-US" dirty="0" smtClean="0"/>
          </a:p>
          <a:p>
            <a:pPr lvl="1"/>
            <a:r>
              <a:rPr lang="en-US" dirty="0" smtClean="0"/>
              <a:t>We are using the </a:t>
            </a:r>
            <a:r>
              <a:rPr lang="en-US" i="1" dirty="0" smtClean="0"/>
              <a:t>current</a:t>
            </a:r>
            <a:r>
              <a:rPr lang="en-US" dirty="0" smtClean="0"/>
              <a:t> Fermilab accelerator complex (with modifications) to reach a sensitivity 10 000 better than current world’s best </a:t>
            </a:r>
          </a:p>
          <a:p>
            <a:pPr>
              <a:buNone/>
            </a:pPr>
            <a:endParaRPr lang="en-US" sz="865" dirty="0" smtClean="0"/>
          </a:p>
          <a:p>
            <a:pPr lvl="1"/>
            <a:r>
              <a:rPr lang="en-US" dirty="0" smtClean="0"/>
              <a:t>Will have </a:t>
            </a:r>
            <a:r>
              <a:rPr lang="en-US" i="1" dirty="0" smtClean="0"/>
              <a:t>discovery</a:t>
            </a:r>
            <a:r>
              <a:rPr lang="en-US" dirty="0" smtClean="0"/>
              <a:t> sensitivity over broad swath of New Physics parameter space</a:t>
            </a:r>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dirty="0"/>
          </a:p>
        </p:txBody>
      </p:sp>
      <p:sp>
        <p:nvSpPr>
          <p:cNvPr id="6" name="Slide Number Placeholder 5"/>
          <p:cNvSpPr>
            <a:spLocks noGrp="1"/>
          </p:cNvSpPr>
          <p:nvPr>
            <p:ph type="sldNum" sz="quarter" idx="12"/>
          </p:nvPr>
        </p:nvSpPr>
        <p:spPr/>
        <p:txBody>
          <a:bodyPr/>
          <a:lstStyle/>
          <a:p>
            <a:fld id="{B447C9B2-03D9-704C-9F48-B71FA4375E6A}" type="slidenum">
              <a:rPr lang="en-US" smtClean="0"/>
              <a:pPr/>
              <a:t>2</a:t>
            </a:fld>
            <a:endParaRPr lang="en-US"/>
          </a:p>
        </p:txBody>
      </p:sp>
      <p:sp>
        <p:nvSpPr>
          <p:cNvPr id="7" name="TextBox 6"/>
          <p:cNvSpPr txBox="1"/>
          <p:nvPr/>
        </p:nvSpPr>
        <p:spPr>
          <a:xfrm>
            <a:off x="3186658" y="2204496"/>
            <a:ext cx="2681025" cy="707886"/>
          </a:xfrm>
          <a:prstGeom prst="rect">
            <a:avLst/>
          </a:prstGeom>
          <a:noFill/>
        </p:spPr>
        <p:txBody>
          <a:bodyPr wrap="square" rtlCol="0">
            <a:spAutoFit/>
          </a:bodyPr>
          <a:lstStyle/>
          <a:p>
            <a:r>
              <a:rPr lang="en-US" sz="4000" dirty="0" err="1" smtClean="0">
                <a:latin typeface="Symbol" charset="2"/>
                <a:cs typeface="Symbol" charset="2"/>
              </a:rPr>
              <a:t>m</a:t>
            </a:r>
            <a:r>
              <a:rPr lang="en-US" sz="4000" baseline="30000" dirty="0" smtClean="0">
                <a:cs typeface="Symbol" charset="2"/>
              </a:rPr>
              <a:t>-</a:t>
            </a:r>
            <a:r>
              <a:rPr lang="en-US" sz="4000" baseline="30000" dirty="0" smtClean="0">
                <a:latin typeface="Symbol" charset="2"/>
                <a:cs typeface="Symbol" charset="2"/>
              </a:rPr>
              <a:t> </a:t>
            </a:r>
            <a:r>
              <a:rPr lang="en-US" sz="4000" dirty="0" smtClean="0"/>
              <a:t>N </a:t>
            </a:r>
            <a:r>
              <a:rPr lang="en-US" sz="4000" dirty="0" err="1" smtClean="0">
                <a:sym typeface="Wingdings"/>
              </a:rPr>
              <a:t></a:t>
            </a:r>
            <a:r>
              <a:rPr lang="en-US" sz="4000" dirty="0" smtClean="0">
                <a:sym typeface="Wingdings"/>
              </a:rPr>
              <a:t> </a:t>
            </a:r>
            <a:r>
              <a:rPr lang="en-US" sz="4000" dirty="0" err="1" smtClean="0">
                <a:sym typeface="Wingdings"/>
              </a:rPr>
              <a:t>e</a:t>
            </a:r>
            <a:r>
              <a:rPr lang="en-US" sz="4000" baseline="30000" dirty="0" smtClean="0">
                <a:sym typeface="Wingdings"/>
              </a:rPr>
              <a:t>- </a:t>
            </a:r>
            <a:r>
              <a:rPr lang="en-US" sz="4000" dirty="0" smtClean="0">
                <a:sym typeface="Wingdings"/>
              </a:rPr>
              <a:t>N</a:t>
            </a:r>
            <a:endParaRPr lang="en-US" sz="4000" dirty="0"/>
          </a:p>
        </p:txBody>
      </p:sp>
    </p:spTree>
    <p:extLst>
      <p:ext uri="{BB962C8B-B14F-4D97-AF65-F5344CB8AC3E}">
        <p14:creationId xmlns:p14="http://schemas.microsoft.com/office/powerpoint/2010/main" val="2543975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1225166" y="2548473"/>
            <a:ext cx="6693666" cy="1455145"/>
          </a:xfrm>
          <a:prstGeom prst="rect">
            <a:avLst/>
          </a:prstGeom>
        </p:spPr>
      </p:pic>
      <p:grpSp>
        <p:nvGrpSpPr>
          <p:cNvPr id="2" name="Group 1"/>
          <p:cNvGrpSpPr/>
          <p:nvPr/>
        </p:nvGrpSpPr>
        <p:grpSpPr>
          <a:xfrm>
            <a:off x="1354283" y="3705908"/>
            <a:ext cx="482824" cy="294894"/>
            <a:chOff x="633793" y="3720134"/>
            <a:chExt cx="643766" cy="393192"/>
          </a:xfrm>
        </p:grpSpPr>
        <p:sp>
          <p:nvSpPr>
            <p:cNvPr id="73" name="Oval 72"/>
            <p:cNvSpPr>
              <a:spLocks noChangeAspect="1"/>
            </p:cNvSpPr>
            <p:nvPr/>
          </p:nvSpPr>
          <p:spPr>
            <a:xfrm>
              <a:off x="759672"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4" name="TextBox 73"/>
            <p:cNvSpPr txBox="1"/>
            <p:nvPr/>
          </p:nvSpPr>
          <p:spPr>
            <a:xfrm>
              <a:off x="633793" y="3755601"/>
              <a:ext cx="643766" cy="338555"/>
            </a:xfrm>
            <a:prstGeom prst="rect">
              <a:avLst/>
            </a:prstGeom>
            <a:noFill/>
          </p:spPr>
          <p:txBody>
            <a:bodyPr wrap="none" rtlCol="0">
              <a:spAutoFit/>
            </a:bodyPr>
            <a:lstStyle/>
            <a:p>
              <a:r>
                <a:rPr lang="en-US" sz="1050" dirty="0">
                  <a:solidFill>
                    <a:prstClr val="black"/>
                  </a:solidFill>
                </a:rPr>
                <a:t> 4.5 T</a:t>
              </a:r>
            </a:p>
          </p:txBody>
        </p:sp>
      </p:grpSp>
      <p:grpSp>
        <p:nvGrpSpPr>
          <p:cNvPr id="3" name="Group 2"/>
          <p:cNvGrpSpPr/>
          <p:nvPr/>
        </p:nvGrpSpPr>
        <p:grpSpPr>
          <a:xfrm>
            <a:off x="2333686" y="3553031"/>
            <a:ext cx="452368" cy="294894"/>
            <a:chOff x="2378154" y="3439954"/>
            <a:chExt cx="603157" cy="393192"/>
          </a:xfrm>
        </p:grpSpPr>
        <p:sp>
          <p:nvSpPr>
            <p:cNvPr id="75" name="Oval 74"/>
            <p:cNvSpPr>
              <a:spLocks noChangeAspect="1"/>
            </p:cNvSpPr>
            <p:nvPr/>
          </p:nvSpPr>
          <p:spPr>
            <a:xfrm>
              <a:off x="2445890" y="343995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6" name="TextBox 75"/>
            <p:cNvSpPr txBox="1"/>
            <p:nvPr/>
          </p:nvSpPr>
          <p:spPr>
            <a:xfrm>
              <a:off x="2378154" y="3483889"/>
              <a:ext cx="603157" cy="338555"/>
            </a:xfrm>
            <a:prstGeom prst="rect">
              <a:avLst/>
            </a:prstGeom>
            <a:noFill/>
          </p:spPr>
          <p:txBody>
            <a:bodyPr wrap="none" rtlCol="0">
              <a:spAutoFit/>
            </a:bodyPr>
            <a:lstStyle/>
            <a:p>
              <a:r>
                <a:rPr lang="en-US" sz="1050" dirty="0">
                  <a:solidFill>
                    <a:prstClr val="black"/>
                  </a:solidFill>
                </a:rPr>
                <a:t>2.5 T</a:t>
              </a:r>
            </a:p>
          </p:txBody>
        </p:sp>
      </p:grpSp>
      <p:grpSp>
        <p:nvGrpSpPr>
          <p:cNvPr id="4" name="Group 3"/>
          <p:cNvGrpSpPr/>
          <p:nvPr/>
        </p:nvGrpSpPr>
        <p:grpSpPr>
          <a:xfrm>
            <a:off x="5096166" y="3781920"/>
            <a:ext cx="349776" cy="294894"/>
            <a:chOff x="5202153" y="4068407"/>
            <a:chExt cx="466368" cy="393192"/>
          </a:xfrm>
        </p:grpSpPr>
        <p:sp>
          <p:nvSpPr>
            <p:cNvPr id="77" name="Oval 76"/>
            <p:cNvSpPr>
              <a:spLocks noChangeAspect="1"/>
            </p:cNvSpPr>
            <p:nvPr/>
          </p:nvSpPr>
          <p:spPr>
            <a:xfrm>
              <a:off x="5210620" y="4068407"/>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8" name="TextBox 77"/>
            <p:cNvSpPr txBox="1"/>
            <p:nvPr/>
          </p:nvSpPr>
          <p:spPr>
            <a:xfrm>
              <a:off x="5202153" y="4105991"/>
              <a:ext cx="466368" cy="338555"/>
            </a:xfrm>
            <a:prstGeom prst="rect">
              <a:avLst/>
            </a:prstGeom>
            <a:noFill/>
          </p:spPr>
          <p:txBody>
            <a:bodyPr wrap="none" rtlCol="0">
              <a:spAutoFit/>
            </a:bodyPr>
            <a:lstStyle/>
            <a:p>
              <a:r>
                <a:rPr lang="en-US" sz="1050" dirty="0">
                  <a:solidFill>
                    <a:prstClr val="black"/>
                  </a:solidFill>
                </a:rPr>
                <a:t>2 T</a:t>
              </a:r>
            </a:p>
          </p:txBody>
        </p:sp>
      </p:grpSp>
      <p:grpSp>
        <p:nvGrpSpPr>
          <p:cNvPr id="6" name="Group 5"/>
          <p:cNvGrpSpPr/>
          <p:nvPr/>
        </p:nvGrpSpPr>
        <p:grpSpPr>
          <a:xfrm>
            <a:off x="5998043" y="3652574"/>
            <a:ext cx="349776" cy="294894"/>
            <a:chOff x="6680533" y="3720134"/>
            <a:chExt cx="466368" cy="393192"/>
          </a:xfrm>
        </p:grpSpPr>
        <p:sp>
          <p:nvSpPr>
            <p:cNvPr id="79" name="Oval 78"/>
            <p:cNvSpPr>
              <a:spLocks noChangeAspect="1"/>
            </p:cNvSpPr>
            <p:nvPr/>
          </p:nvSpPr>
          <p:spPr>
            <a:xfrm>
              <a:off x="6680533" y="3720134"/>
              <a:ext cx="393192" cy="393192"/>
            </a:xfrm>
            <a:prstGeom prst="ellipse">
              <a:avLst/>
            </a:prstGeom>
            <a:ln w="12700">
              <a:solidFill>
                <a:schemeClr val="tx2">
                  <a:lumMod val="75000"/>
                </a:schemeClr>
              </a:solidFill>
            </a:ln>
            <a:effectLst>
              <a:outerShdw blurRad="40000" dist="73787"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80" name="TextBox 79"/>
            <p:cNvSpPr txBox="1"/>
            <p:nvPr/>
          </p:nvSpPr>
          <p:spPr>
            <a:xfrm>
              <a:off x="6680533" y="3762034"/>
              <a:ext cx="466368" cy="338555"/>
            </a:xfrm>
            <a:prstGeom prst="rect">
              <a:avLst/>
            </a:prstGeom>
            <a:noFill/>
          </p:spPr>
          <p:txBody>
            <a:bodyPr wrap="none" rtlCol="0">
              <a:spAutoFit/>
            </a:bodyPr>
            <a:lstStyle/>
            <a:p>
              <a:r>
                <a:rPr lang="en-US" sz="1050" dirty="0">
                  <a:solidFill>
                    <a:prstClr val="black"/>
                  </a:solidFill>
                </a:rPr>
                <a:t>1 T</a:t>
              </a:r>
            </a:p>
          </p:txBody>
        </p:sp>
      </p:grpSp>
      <p:sp>
        <p:nvSpPr>
          <p:cNvPr id="29" name="Arc 28"/>
          <p:cNvSpPr/>
          <p:nvPr/>
        </p:nvSpPr>
        <p:spPr>
          <a:xfrm rot="20856685">
            <a:off x="5753998" y="3119294"/>
            <a:ext cx="342361" cy="495178"/>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0" name="Arc 29"/>
          <p:cNvSpPr/>
          <p:nvPr/>
        </p:nvSpPr>
        <p:spPr>
          <a:xfrm rot="9941458">
            <a:off x="5543683" y="3286498"/>
            <a:ext cx="64352" cy="16582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1" name="Arc 30"/>
          <p:cNvSpPr/>
          <p:nvPr/>
        </p:nvSpPr>
        <p:spPr>
          <a:xfrm rot="20673755">
            <a:off x="5475853" y="3276160"/>
            <a:ext cx="134845" cy="229874"/>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2" name="Arc 31"/>
          <p:cNvSpPr/>
          <p:nvPr/>
        </p:nvSpPr>
        <p:spPr>
          <a:xfrm rot="20921661">
            <a:off x="5557747" y="3210778"/>
            <a:ext cx="256982" cy="370805"/>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3" name="Arc 32"/>
          <p:cNvSpPr/>
          <p:nvPr/>
        </p:nvSpPr>
        <p:spPr>
          <a:xfrm rot="9941458">
            <a:off x="5747294" y="3279929"/>
            <a:ext cx="64352" cy="16582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4" name="Freeform 33"/>
          <p:cNvSpPr/>
          <p:nvPr/>
        </p:nvSpPr>
        <p:spPr>
          <a:xfrm>
            <a:off x="6859865" y="3117162"/>
            <a:ext cx="100013" cy="1023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5" name="Freeform 34"/>
          <p:cNvSpPr/>
          <p:nvPr/>
        </p:nvSpPr>
        <p:spPr>
          <a:xfrm>
            <a:off x="7033698" y="2924282"/>
            <a:ext cx="121444" cy="195967"/>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37" name="Rectangle 36"/>
          <p:cNvSpPr/>
          <p:nvPr/>
        </p:nvSpPr>
        <p:spPr>
          <a:xfrm>
            <a:off x="4423802" y="4243375"/>
            <a:ext cx="3429000" cy="2223686"/>
          </a:xfrm>
          <a:prstGeom prst="rect">
            <a:avLst/>
          </a:prstGeom>
        </p:spPr>
        <p:txBody>
          <a:bodyPr>
            <a:spAutoFit/>
          </a:bodyPr>
          <a:lstStyle/>
          <a:p>
            <a:r>
              <a:rPr lang="en-US" sz="1800" b="1" dirty="0">
                <a:latin typeface="Comic Sans MS" pitchFamily="66" charset="0"/>
              </a:rPr>
              <a:t>Target, Detector and Solenoid (DS)</a:t>
            </a:r>
          </a:p>
          <a:p>
            <a:endParaRPr lang="en-US" sz="450" dirty="0">
              <a:latin typeface="Comic Sans MS" pitchFamily="66" charset="0"/>
            </a:endParaRPr>
          </a:p>
          <a:p>
            <a:pPr marL="557213" lvl="1" indent="-214313">
              <a:buFont typeface="Arial" pitchFamily="34" charset="0"/>
              <a:buChar char="•"/>
            </a:pPr>
            <a:r>
              <a:rPr lang="en-US" sz="1400" dirty="0">
                <a:latin typeface="Comic Sans MS" pitchFamily="66" charset="0"/>
              </a:rPr>
              <a:t>Capture muons on Al </a:t>
            </a:r>
            <a:r>
              <a:rPr lang="en-US" sz="1400" dirty="0" smtClean="0">
                <a:latin typeface="Comic Sans MS" pitchFamily="66" charset="0"/>
              </a:rPr>
              <a:t>target</a:t>
            </a:r>
            <a:endParaRPr lang="en-US" sz="1400" dirty="0">
              <a:latin typeface="Comic Sans MS" pitchFamily="66" charset="0"/>
            </a:endParaRPr>
          </a:p>
          <a:p>
            <a:pPr marL="557213" lvl="1" indent="-214313">
              <a:buFont typeface="Arial" pitchFamily="34" charset="0"/>
              <a:buChar char="•"/>
            </a:pPr>
            <a:r>
              <a:rPr lang="en-US" sz="1400" dirty="0">
                <a:latin typeface="Comic Sans MS" pitchFamily="66" charset="0"/>
              </a:rPr>
              <a:t>Measure momentum in tracker and energy in </a:t>
            </a:r>
            <a:r>
              <a:rPr lang="en-US" sz="1400" dirty="0" smtClean="0">
                <a:latin typeface="Comic Sans MS" pitchFamily="66" charset="0"/>
              </a:rPr>
              <a:t>calorimeter</a:t>
            </a:r>
            <a:endParaRPr lang="en-US" sz="1400" dirty="0">
              <a:latin typeface="Comic Sans MS" pitchFamily="66" charset="0"/>
            </a:endParaRPr>
          </a:p>
          <a:p>
            <a:pPr marL="557213" lvl="1" indent="-214313">
              <a:buFont typeface="Arial" pitchFamily="34" charset="0"/>
              <a:buChar char="•"/>
            </a:pPr>
            <a:r>
              <a:rPr lang="en-US" sz="1400" dirty="0">
                <a:latin typeface="Comic Sans MS" pitchFamily="66" charset="0"/>
              </a:rPr>
              <a:t>Graded field “reflects” </a:t>
            </a:r>
            <a:r>
              <a:rPr lang="en-US" sz="1400" dirty="0" smtClean="0">
                <a:latin typeface="Comic Sans MS" pitchFamily="66" charset="0"/>
              </a:rPr>
              <a:t>conversion </a:t>
            </a:r>
            <a:r>
              <a:rPr lang="en-US" sz="1400" dirty="0">
                <a:latin typeface="Comic Sans MS" pitchFamily="66" charset="0"/>
              </a:rPr>
              <a:t>electrons emitted </a:t>
            </a:r>
            <a:r>
              <a:rPr lang="en-US" sz="1400" dirty="0" smtClean="0">
                <a:latin typeface="Comic Sans MS" pitchFamily="66" charset="0"/>
              </a:rPr>
              <a:t>upstream back towards detector, </a:t>
            </a:r>
            <a:r>
              <a:rPr lang="en-US" sz="1400" dirty="0">
                <a:latin typeface="Comic Sans MS" pitchFamily="66" charset="0"/>
              </a:rPr>
              <a:t>improving efficiency</a:t>
            </a:r>
            <a:endParaRPr lang="en-US" sz="1400" baseline="30000" dirty="0">
              <a:latin typeface="Comic Sans MS" pitchFamily="66" charset="0"/>
            </a:endParaRPr>
          </a:p>
        </p:txBody>
      </p:sp>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0537" y="2692067"/>
            <a:ext cx="271463" cy="62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a:xfrm>
            <a:off x="1339741" y="4238581"/>
            <a:ext cx="2781410" cy="2100575"/>
          </a:xfrm>
          <a:prstGeom prst="rect">
            <a:avLst/>
          </a:prstGeom>
        </p:spPr>
        <p:txBody>
          <a:bodyPr wrap="square">
            <a:spAutoFit/>
          </a:bodyPr>
          <a:lstStyle/>
          <a:p>
            <a:r>
              <a:rPr lang="en-US" sz="1800" b="1" dirty="0">
                <a:latin typeface="Comic Sans MS" pitchFamily="66" charset="0"/>
              </a:rPr>
              <a:t>Transport Solenoid (TS)</a:t>
            </a:r>
          </a:p>
          <a:p>
            <a:pPr lvl="1"/>
            <a:endParaRPr lang="en-US" sz="1050" dirty="0">
              <a:latin typeface="Comic Sans MS" pitchFamily="66" charset="0"/>
            </a:endParaRPr>
          </a:p>
          <a:p>
            <a:pPr marL="557213" lvl="1" indent="-214313">
              <a:buFont typeface="Arial" panose="020B0604020202020204" pitchFamily="34" charset="0"/>
              <a:buChar char="•"/>
            </a:pPr>
            <a:r>
              <a:rPr lang="en-US" sz="1400" dirty="0">
                <a:latin typeface="Comic Sans MS" pitchFamily="66" charset="0"/>
              </a:rPr>
              <a:t>Collimator selects low momentum, negative muons</a:t>
            </a:r>
          </a:p>
          <a:p>
            <a:pPr marL="557213" lvl="1" indent="-214313">
              <a:buFont typeface="Arial" panose="020B0604020202020204" pitchFamily="34" charset="0"/>
              <a:buChar char="•"/>
            </a:pPr>
            <a:r>
              <a:rPr lang="en-US" sz="1400" dirty="0">
                <a:latin typeface="Comic Sans MS" pitchFamily="66" charset="0"/>
              </a:rPr>
              <a:t>Antiproton absorber</a:t>
            </a:r>
          </a:p>
          <a:p>
            <a:pPr marL="557213" lvl="1" indent="-214313">
              <a:buFont typeface="Arial" panose="020B0604020202020204" pitchFamily="34" charset="0"/>
              <a:buChar char="•"/>
            </a:pPr>
            <a:r>
              <a:rPr lang="en-US" sz="1400" dirty="0">
                <a:latin typeface="Comic Sans MS" pitchFamily="66" charset="0"/>
              </a:rPr>
              <a:t>The S shape eliminates photons and neutrons</a:t>
            </a:r>
          </a:p>
        </p:txBody>
      </p:sp>
      <p:sp>
        <p:nvSpPr>
          <p:cNvPr id="36" name="TextBox 35"/>
          <p:cNvSpPr txBox="1"/>
          <p:nvPr/>
        </p:nvSpPr>
        <p:spPr>
          <a:xfrm>
            <a:off x="1270175" y="405204"/>
            <a:ext cx="5288340" cy="584775"/>
          </a:xfrm>
          <a:prstGeom prst="rect">
            <a:avLst/>
          </a:prstGeom>
          <a:noFill/>
          <a:ln>
            <a:noFill/>
          </a:ln>
        </p:spPr>
        <p:txBody>
          <a:bodyPr wrap="square" rtlCol="0">
            <a:spAutoFit/>
          </a:bodyPr>
          <a:lstStyle/>
          <a:p>
            <a:r>
              <a:rPr lang="en-US" sz="3200" b="1" dirty="0">
                <a:solidFill>
                  <a:srgbClr val="154D81"/>
                </a:solidFill>
                <a:latin typeface="Helvetica"/>
              </a:rPr>
              <a:t>Mu2e overview</a:t>
            </a:r>
          </a:p>
        </p:txBody>
      </p:sp>
      <p:sp>
        <p:nvSpPr>
          <p:cNvPr id="5" name="TextBox 4"/>
          <p:cNvSpPr txBox="1"/>
          <p:nvPr/>
        </p:nvSpPr>
        <p:spPr>
          <a:xfrm>
            <a:off x="4956571" y="2640641"/>
            <a:ext cx="744627" cy="369332"/>
          </a:xfrm>
          <a:prstGeom prst="rect">
            <a:avLst/>
          </a:prstGeom>
          <a:noFill/>
        </p:spPr>
        <p:txBody>
          <a:bodyPr wrap="none" rtlCol="0">
            <a:spAutoFit/>
          </a:bodyPr>
          <a:lstStyle/>
          <a:p>
            <a:r>
              <a:rPr lang="en-US" sz="1800" dirty="0">
                <a:solidFill>
                  <a:prstClr val="black"/>
                </a:solidFill>
              </a:rPr>
              <a:t>target</a:t>
            </a:r>
          </a:p>
        </p:txBody>
      </p:sp>
      <p:sp>
        <p:nvSpPr>
          <p:cNvPr id="38" name="TextBox 37"/>
          <p:cNvSpPr txBox="1"/>
          <p:nvPr/>
        </p:nvSpPr>
        <p:spPr>
          <a:xfrm>
            <a:off x="5925755" y="2446874"/>
            <a:ext cx="837730" cy="369332"/>
          </a:xfrm>
          <a:prstGeom prst="rect">
            <a:avLst/>
          </a:prstGeom>
          <a:noFill/>
        </p:spPr>
        <p:txBody>
          <a:bodyPr wrap="none" rtlCol="0">
            <a:spAutoFit/>
          </a:bodyPr>
          <a:lstStyle/>
          <a:p>
            <a:r>
              <a:rPr lang="en-US" sz="1800" dirty="0">
                <a:solidFill>
                  <a:prstClr val="black"/>
                </a:solidFill>
              </a:rPr>
              <a:t>tracker</a:t>
            </a:r>
          </a:p>
        </p:txBody>
      </p:sp>
      <p:sp>
        <p:nvSpPr>
          <p:cNvPr id="39" name="TextBox 38"/>
          <p:cNvSpPr txBox="1"/>
          <p:nvPr/>
        </p:nvSpPr>
        <p:spPr>
          <a:xfrm>
            <a:off x="6748124" y="3424398"/>
            <a:ext cx="1267463" cy="369332"/>
          </a:xfrm>
          <a:prstGeom prst="rect">
            <a:avLst/>
          </a:prstGeom>
          <a:noFill/>
        </p:spPr>
        <p:txBody>
          <a:bodyPr wrap="none" rtlCol="0">
            <a:spAutoFit/>
          </a:bodyPr>
          <a:lstStyle/>
          <a:p>
            <a:r>
              <a:rPr lang="en-US" sz="1800" dirty="0">
                <a:solidFill>
                  <a:prstClr val="black"/>
                </a:solidFill>
              </a:rPr>
              <a:t>calorimeter</a:t>
            </a:r>
          </a:p>
        </p:txBody>
      </p:sp>
      <p:sp>
        <p:nvSpPr>
          <p:cNvPr id="41" name="Rectangle 40"/>
          <p:cNvSpPr/>
          <p:nvPr/>
        </p:nvSpPr>
        <p:spPr>
          <a:xfrm>
            <a:off x="1019514" y="1335135"/>
            <a:ext cx="5413491" cy="1277273"/>
          </a:xfrm>
          <a:prstGeom prst="rect">
            <a:avLst/>
          </a:prstGeom>
        </p:spPr>
        <p:txBody>
          <a:bodyPr wrap="square">
            <a:spAutoFit/>
          </a:bodyPr>
          <a:lstStyle/>
          <a:p>
            <a:pPr defTabSz="685800" fontAlgn="auto">
              <a:spcBef>
                <a:spcPts val="0"/>
              </a:spcBef>
              <a:spcAft>
                <a:spcPts val="0"/>
              </a:spcAft>
            </a:pPr>
            <a:r>
              <a:rPr lang="en-US" sz="1800" b="1" dirty="0">
                <a:solidFill>
                  <a:prstClr val="black"/>
                </a:solidFill>
                <a:latin typeface="Comic Sans MS" pitchFamily="66" charset="0"/>
                <a:ea typeface="+mn-ea"/>
                <a:cs typeface="+mn-cs"/>
              </a:rPr>
              <a:t>Production Target / Solenoid (PS)</a:t>
            </a:r>
          </a:p>
          <a:p>
            <a:pPr defTabSz="685800" fontAlgn="auto">
              <a:spcBef>
                <a:spcPts val="0"/>
              </a:spcBef>
              <a:spcAft>
                <a:spcPts val="0"/>
              </a:spcAft>
            </a:pPr>
            <a:endParaRPr lang="en-US" sz="3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Proton beam strikes target, </a:t>
            </a:r>
            <a:r>
              <a:rPr lang="en-US" sz="1400" dirty="0" smtClean="0">
                <a:solidFill>
                  <a:prstClr val="black"/>
                </a:solidFill>
                <a:latin typeface="Comic Sans MS" pitchFamily="66" charset="0"/>
                <a:ea typeface="+mn-ea"/>
                <a:cs typeface="+mn-cs"/>
              </a:rPr>
              <a:t>producing </a:t>
            </a:r>
            <a:r>
              <a:rPr lang="en-US" sz="1400" dirty="0" err="1" smtClean="0">
                <a:solidFill>
                  <a:prstClr val="black"/>
                </a:solidFill>
                <a:latin typeface="Comic Sans MS" pitchFamily="66" charset="0"/>
                <a:ea typeface="+mn-ea"/>
                <a:cs typeface="+mn-cs"/>
              </a:rPr>
              <a:t>pions</a:t>
            </a:r>
            <a:r>
              <a:rPr lang="en-US" sz="1400" dirty="0" smtClean="0">
                <a:solidFill>
                  <a:prstClr val="black"/>
                </a:solidFill>
                <a:latin typeface="Comic Sans MS" pitchFamily="66" charset="0"/>
                <a:ea typeface="+mn-ea"/>
                <a:cs typeface="+mn-cs"/>
              </a:rPr>
              <a:t> +</a:t>
            </a:r>
            <a:endParaRPr lang="en-US" sz="1400" dirty="0">
              <a:solidFill>
                <a:prstClr val="black"/>
              </a:solidFill>
              <a:latin typeface="Comic Sans MS" pitchFamily="66" charset="0"/>
              <a:ea typeface="+mn-ea"/>
              <a:cs typeface="+mn-cs"/>
            </a:endParaRPr>
          </a:p>
          <a:p>
            <a:pPr marL="557213" lvl="1" indent="-214313" defTabSz="685800" fontAlgn="auto">
              <a:spcBef>
                <a:spcPts val="0"/>
              </a:spcBef>
              <a:spcAft>
                <a:spcPts val="0"/>
              </a:spcAft>
              <a:buFont typeface="Arial" pitchFamily="34" charset="0"/>
              <a:buChar char="•"/>
            </a:pPr>
            <a:r>
              <a:rPr lang="en-US" sz="1400" dirty="0">
                <a:solidFill>
                  <a:prstClr val="black"/>
                </a:solidFill>
                <a:latin typeface="Comic Sans MS" pitchFamily="66" charset="0"/>
                <a:ea typeface="+mn-ea"/>
                <a:cs typeface="+mn-cs"/>
              </a:rPr>
              <a:t>Graded magnetic field contains </a:t>
            </a:r>
            <a:r>
              <a:rPr lang="en-US" sz="1400" dirty="0" err="1">
                <a:solidFill>
                  <a:prstClr val="black"/>
                </a:solidFill>
                <a:latin typeface="Comic Sans MS" pitchFamily="66" charset="0"/>
                <a:ea typeface="+mn-ea"/>
                <a:cs typeface="+mn-cs"/>
              </a:rPr>
              <a:t>pions</a:t>
            </a:r>
            <a:r>
              <a:rPr lang="en-US" sz="1400" dirty="0">
                <a:solidFill>
                  <a:prstClr val="black"/>
                </a:solidFill>
                <a:latin typeface="Comic Sans MS" pitchFamily="66" charset="0"/>
                <a:ea typeface="+mn-ea"/>
                <a:cs typeface="+mn-cs"/>
              </a:rPr>
              <a:t>/muons and </a:t>
            </a:r>
            <a:r>
              <a:rPr lang="en-US" sz="1400" dirty="0" smtClean="0">
                <a:solidFill>
                  <a:prstClr val="black"/>
                </a:solidFill>
                <a:latin typeface="Comic Sans MS" pitchFamily="66" charset="0"/>
                <a:ea typeface="+mn-ea"/>
                <a:cs typeface="+mn-cs"/>
              </a:rPr>
              <a:t>collimates </a:t>
            </a:r>
            <a:r>
              <a:rPr lang="en-US" sz="1400" dirty="0">
                <a:solidFill>
                  <a:prstClr val="black"/>
                </a:solidFill>
                <a:latin typeface="Comic Sans MS" pitchFamily="66" charset="0"/>
                <a:ea typeface="+mn-ea"/>
                <a:cs typeface="+mn-cs"/>
              </a:rPr>
              <a:t>them into transport solenoid </a:t>
            </a:r>
            <a:r>
              <a:rPr lang="en-US" sz="1400" dirty="0">
                <a:solidFill>
                  <a:prstClr val="black"/>
                </a:solidFill>
                <a:latin typeface="Arial"/>
                <a:ea typeface="+mn-ea"/>
                <a:cs typeface="Arial"/>
              </a:rPr>
              <a:t>→ </a:t>
            </a:r>
            <a:r>
              <a:rPr lang="en-US" sz="1400" dirty="0">
                <a:solidFill>
                  <a:prstClr val="black"/>
                </a:solidFill>
                <a:latin typeface="Comic Sans MS" pitchFamily="66" charset="0"/>
                <a:ea typeface="+mn-ea"/>
                <a:cs typeface="+mn-cs"/>
              </a:rPr>
              <a:t>high muon intensity</a:t>
            </a: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A317EC42-8850-4C21-9626-36F009301B77}" type="slidenum">
              <a:rPr lang="en-US" smtClean="0">
                <a:solidFill>
                  <a:prstClr val="black">
                    <a:tint val="75000"/>
                  </a:prstClr>
                </a:solidFill>
              </a:rPr>
              <a:pPr/>
              <a:t>20</a:t>
            </a:fld>
            <a:endParaRPr lang="en-US">
              <a:solidFill>
                <a:prstClr val="black">
                  <a:tint val="75000"/>
                </a:prstClr>
              </a:solidFill>
            </a:endParaRPr>
          </a:p>
        </p:txBody>
      </p:sp>
      <p:sp>
        <p:nvSpPr>
          <p:cNvPr id="42" name="TextBox 41"/>
          <p:cNvSpPr txBox="1"/>
          <p:nvPr/>
        </p:nvSpPr>
        <p:spPr>
          <a:xfrm>
            <a:off x="6558515" y="989755"/>
            <a:ext cx="2234843" cy="830997"/>
          </a:xfrm>
          <a:prstGeom prst="rect">
            <a:avLst/>
          </a:prstGeom>
          <a:noFill/>
        </p:spPr>
        <p:txBody>
          <a:bodyPr wrap="none" rtlCol="0">
            <a:spAutoFit/>
          </a:bodyPr>
          <a:lstStyle/>
          <a:p>
            <a:r>
              <a:rPr lang="en-US" dirty="0" smtClean="0"/>
              <a:t>not shown:</a:t>
            </a:r>
          </a:p>
          <a:p>
            <a:r>
              <a:rPr lang="en-US" dirty="0" smtClean="0"/>
              <a:t>Cosmic Ray Veto</a:t>
            </a:r>
            <a:endParaRPr lang="en-US" dirty="0"/>
          </a:p>
        </p:txBody>
      </p:sp>
    </p:spTree>
    <p:extLst>
      <p:ext uri="{BB962C8B-B14F-4D97-AF65-F5344CB8AC3E}">
        <p14:creationId xmlns:p14="http://schemas.microsoft.com/office/powerpoint/2010/main" val="4543345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A317EC42-8850-4C21-9626-36F009301B77}" type="slidenum">
              <a:rPr lang="en-US" smtClean="0">
                <a:solidFill>
                  <a:prstClr val="black">
                    <a:tint val="75000"/>
                  </a:prstClr>
                </a:solidFill>
              </a:rPr>
              <a:pPr/>
              <a:t>21</a:t>
            </a:fld>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1267326" y="659564"/>
            <a:ext cx="6897608" cy="2743200"/>
          </a:xfrm>
          <a:prstGeom prst="rect">
            <a:avLst/>
          </a:prstGeom>
        </p:spPr>
      </p:pic>
      <p:pic>
        <p:nvPicPr>
          <p:cNvPr id="5" name="Picture 4"/>
          <p:cNvPicPr>
            <a:picLocks noChangeAspect="1"/>
          </p:cNvPicPr>
          <p:nvPr/>
        </p:nvPicPr>
        <p:blipFill>
          <a:blip r:embed="rId4"/>
          <a:stretch>
            <a:fillRect/>
          </a:stretch>
        </p:blipFill>
        <p:spPr>
          <a:xfrm>
            <a:off x="1700093" y="3482975"/>
            <a:ext cx="5743813" cy="2743200"/>
          </a:xfrm>
          <a:prstGeom prst="rect">
            <a:avLst/>
          </a:prstGeom>
        </p:spPr>
      </p:pic>
      <p:sp>
        <p:nvSpPr>
          <p:cNvPr id="6" name="TextBox 5"/>
          <p:cNvSpPr txBox="1"/>
          <p:nvPr/>
        </p:nvSpPr>
        <p:spPr>
          <a:xfrm>
            <a:off x="1700093" y="197899"/>
            <a:ext cx="5440977" cy="461665"/>
          </a:xfrm>
          <a:prstGeom prst="rect">
            <a:avLst/>
          </a:prstGeom>
          <a:noFill/>
        </p:spPr>
        <p:txBody>
          <a:bodyPr wrap="none" rtlCol="0">
            <a:spAutoFit/>
          </a:bodyPr>
          <a:lstStyle/>
          <a:p>
            <a:r>
              <a:rPr lang="en-US" dirty="0" smtClean="0"/>
              <a:t>The MELC Experiment Proposal, INR, 1992</a:t>
            </a:r>
            <a:endParaRPr lang="en-US" dirty="0"/>
          </a:p>
        </p:txBody>
      </p:sp>
    </p:spTree>
    <p:extLst>
      <p:ext uri="{BB962C8B-B14F-4D97-AF65-F5344CB8AC3E}">
        <p14:creationId xmlns:p14="http://schemas.microsoft.com/office/powerpoint/2010/main" val="982972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Downstream ‘Acceleration’ due to a Negative Field Gradient in the Solenoid</a:t>
            </a:r>
            <a:endParaRPr lang="en-US" sz="2400" dirty="0"/>
          </a:p>
        </p:txBody>
      </p:sp>
      <p:sp>
        <p:nvSpPr>
          <p:cNvPr id="3" name="Content Placeholder 2"/>
          <p:cNvSpPr>
            <a:spLocks noGrp="1"/>
          </p:cNvSpPr>
          <p:nvPr>
            <p:ph idx="1"/>
          </p:nvPr>
        </p:nvSpPr>
        <p:spPr>
          <a:xfrm>
            <a:off x="228600" y="946794"/>
            <a:ext cx="4567989" cy="4987867"/>
          </a:xfrm>
        </p:spPr>
        <p:txBody>
          <a:bodyPr/>
          <a:lstStyle/>
          <a:p>
            <a:r>
              <a:rPr lang="en-US" dirty="0" smtClean="0"/>
              <a:t>Idealized gradient:</a:t>
            </a:r>
          </a:p>
          <a:p>
            <a:r>
              <a:rPr lang="en-US" dirty="0" smtClean="0"/>
              <a:t>Projections of helical motion and B-field onto x-y plane, z and B out of screen</a:t>
            </a:r>
            <a:endParaRPr lang="en-US" dirty="0"/>
          </a:p>
          <a:p>
            <a:endParaRPr lang="en-US" dirty="0" smtClean="0"/>
          </a:p>
          <a:p>
            <a:pPr marL="0" indent="0">
              <a:buNone/>
            </a:pPr>
            <a:endParaRPr lang="en-US" dirty="0"/>
          </a:p>
          <a:p>
            <a:endParaRPr lang="en-US" dirty="0" smtClean="0"/>
          </a:p>
          <a:p>
            <a:endParaRPr lang="en-US" dirty="0" smtClean="0"/>
          </a:p>
          <a:p>
            <a:r>
              <a:rPr lang="en-US" dirty="0" smtClean="0"/>
              <a:t>Net downstream force</a:t>
            </a:r>
          </a:p>
          <a:p>
            <a:pPr marL="0" indent="0">
              <a:buNone/>
            </a:pPr>
            <a:r>
              <a:rPr lang="en-US" dirty="0" smtClean="0"/>
              <a:t>    averaged over one turn</a:t>
            </a:r>
          </a:p>
          <a:p>
            <a:r>
              <a:rPr lang="en-US" dirty="0" smtClean="0"/>
              <a:t>Magnetic mirror and</a:t>
            </a:r>
          </a:p>
          <a:p>
            <a:pPr marL="0" indent="0">
              <a:buNone/>
            </a:pPr>
            <a:r>
              <a:rPr lang="en-US" dirty="0" smtClean="0"/>
              <a:t>improved particle collection</a:t>
            </a:r>
          </a:p>
          <a:p>
            <a:endParaRPr lang="en-US" dirty="0" smtClean="0"/>
          </a:p>
          <a:p>
            <a:endParaRPr lang="en-US" dirty="0" smtClean="0"/>
          </a:p>
          <a:p>
            <a:endParaRPr lang="en-US" dirty="0" smtClean="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sp>
        <p:nvSpPr>
          <p:cNvPr id="6" name="Oval 5"/>
          <p:cNvSpPr/>
          <p:nvPr/>
        </p:nvSpPr>
        <p:spPr>
          <a:xfrm>
            <a:off x="3850105" y="1291975"/>
            <a:ext cx="5036287" cy="4802396"/>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a:spLocks noChangeAspect="1"/>
          </p:cNvSpPr>
          <p:nvPr/>
        </p:nvSpPr>
        <p:spPr>
          <a:xfrm flipH="1" flipV="1">
            <a:off x="4021755" y="3751443"/>
            <a:ext cx="45719" cy="45719"/>
          </a:xfrm>
          <a:prstGeom prst="ellipse">
            <a:avLst/>
          </a:prstGeom>
          <a:gradFill>
            <a:gsLst>
              <a:gs pos="0">
                <a:schemeClr val="accent1">
                  <a:tint val="100000"/>
                  <a:shade val="100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4227804" y="2786507"/>
            <a:ext cx="1920240" cy="192024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2904962" y="3771485"/>
            <a:ext cx="1354926" cy="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5839326" y="3716952"/>
            <a:ext cx="340802" cy="13633"/>
          </a:xfrm>
          <a:prstGeom prst="straightConnector1">
            <a:avLst/>
          </a:prstGeom>
          <a:ln>
            <a:solidFill>
              <a:srgbClr val="FF0000"/>
            </a:solidFill>
            <a:headEnd type="stealth"/>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220990" y="3152767"/>
            <a:ext cx="689362" cy="584775"/>
          </a:xfrm>
          <a:prstGeom prst="rect">
            <a:avLst/>
          </a:prstGeom>
          <a:noFill/>
        </p:spPr>
        <p:txBody>
          <a:bodyPr wrap="square" rtlCol="0">
            <a:spAutoFit/>
          </a:bodyPr>
          <a:lstStyle/>
          <a:p>
            <a:r>
              <a:rPr lang="en-US" sz="3200" dirty="0" smtClean="0">
                <a:solidFill>
                  <a:srgbClr val="FF0000"/>
                </a:solidFill>
              </a:rPr>
              <a:t>B</a:t>
            </a:r>
            <a:r>
              <a:rPr lang="en-US" sz="3200" baseline="-25000" dirty="0" smtClean="0">
                <a:solidFill>
                  <a:srgbClr val="FF0000"/>
                </a:solidFill>
              </a:rPr>
              <a:t>1r</a:t>
            </a:r>
            <a:endParaRPr lang="en-US" sz="3200" baseline="-25000" dirty="0"/>
          </a:p>
        </p:txBody>
      </p:sp>
      <p:graphicFrame>
        <p:nvGraphicFramePr>
          <p:cNvPr id="26" name="Object 25"/>
          <p:cNvGraphicFramePr>
            <a:graphicFrameLocks noChangeAspect="1"/>
          </p:cNvGraphicFramePr>
          <p:nvPr>
            <p:extLst/>
          </p:nvPr>
        </p:nvGraphicFramePr>
        <p:xfrm>
          <a:off x="3114675" y="768350"/>
          <a:ext cx="3292475" cy="768350"/>
        </p:xfrm>
        <a:graphic>
          <a:graphicData uri="http://schemas.openxmlformats.org/presentationml/2006/ole">
            <mc:AlternateContent xmlns:mc="http://schemas.openxmlformats.org/markup-compatibility/2006">
              <mc:Choice xmlns:v="urn:schemas-microsoft-com:vml" Requires="v">
                <p:oleObj spid="_x0000_s4734" name="Equation" r:id="rId4" imgW="1688760" imgH="393480" progId="Equation.DSMT4">
                  <p:embed/>
                </p:oleObj>
              </mc:Choice>
              <mc:Fallback>
                <p:oleObj name="Equation" r:id="rId4" imgW="1688760" imgH="393480" progId="Equation.DSMT4">
                  <p:embed/>
                  <p:pic>
                    <p:nvPicPr>
                      <p:cNvPr id="0" name=""/>
                      <p:cNvPicPr/>
                      <p:nvPr/>
                    </p:nvPicPr>
                    <p:blipFill>
                      <a:blip r:embed="rId5"/>
                      <a:stretch>
                        <a:fillRect/>
                      </a:stretch>
                    </p:blipFill>
                    <p:spPr>
                      <a:xfrm>
                        <a:off x="3114675" y="768350"/>
                        <a:ext cx="3292475" cy="768350"/>
                      </a:xfrm>
                      <a:prstGeom prst="rect">
                        <a:avLst/>
                      </a:prstGeom>
                    </p:spPr>
                  </p:pic>
                </p:oleObj>
              </mc:Fallback>
            </mc:AlternateContent>
          </a:graphicData>
        </a:graphic>
      </p:graphicFrame>
      <p:sp>
        <p:nvSpPr>
          <p:cNvPr id="27" name="TextBox 26"/>
          <p:cNvSpPr txBox="1"/>
          <p:nvPr/>
        </p:nvSpPr>
        <p:spPr>
          <a:xfrm>
            <a:off x="5552647" y="3088172"/>
            <a:ext cx="721236" cy="584775"/>
          </a:xfrm>
          <a:prstGeom prst="rect">
            <a:avLst/>
          </a:prstGeom>
          <a:noFill/>
        </p:spPr>
        <p:txBody>
          <a:bodyPr wrap="square" rtlCol="0">
            <a:spAutoFit/>
          </a:bodyPr>
          <a:lstStyle/>
          <a:p>
            <a:r>
              <a:rPr lang="en-US" sz="3200" dirty="0" smtClean="0">
                <a:solidFill>
                  <a:srgbClr val="FF0000"/>
                </a:solidFill>
              </a:rPr>
              <a:t>B</a:t>
            </a:r>
            <a:r>
              <a:rPr lang="en-US" sz="3200" baseline="-25000" dirty="0">
                <a:solidFill>
                  <a:srgbClr val="FF0000"/>
                </a:solidFill>
              </a:rPr>
              <a:t>2</a:t>
            </a:r>
            <a:r>
              <a:rPr lang="en-US" sz="3200" baseline="-25000" dirty="0" smtClean="0">
                <a:solidFill>
                  <a:srgbClr val="FF0000"/>
                </a:solidFill>
              </a:rPr>
              <a:t>r</a:t>
            </a:r>
            <a:endParaRPr lang="en-US" sz="3200" baseline="-25000" dirty="0">
              <a:solidFill>
                <a:srgbClr val="FF0000"/>
              </a:solidFill>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981758095"/>
              </p:ext>
            </p:extLst>
          </p:nvPr>
        </p:nvGraphicFramePr>
        <p:xfrm>
          <a:off x="621679" y="2786507"/>
          <a:ext cx="2052638" cy="1385887"/>
        </p:xfrm>
        <a:graphic>
          <a:graphicData uri="http://schemas.openxmlformats.org/presentationml/2006/ole">
            <mc:AlternateContent xmlns:mc="http://schemas.openxmlformats.org/markup-compatibility/2006">
              <mc:Choice xmlns:v="urn:schemas-microsoft-com:vml" Requires="v">
                <p:oleObj spid="_x0000_s4735" name="Equation" r:id="rId6" imgW="1015920" imgH="685800" progId="Equation.DSMT4">
                  <p:embed/>
                </p:oleObj>
              </mc:Choice>
              <mc:Fallback>
                <p:oleObj name="Equation" r:id="rId6" imgW="1015920" imgH="685800" progId="Equation.DSMT4">
                  <p:embed/>
                  <p:pic>
                    <p:nvPicPr>
                      <p:cNvPr id="0" name=""/>
                      <p:cNvPicPr/>
                      <p:nvPr/>
                    </p:nvPicPr>
                    <p:blipFill>
                      <a:blip r:embed="rId7"/>
                      <a:stretch>
                        <a:fillRect/>
                      </a:stretch>
                    </p:blipFill>
                    <p:spPr>
                      <a:xfrm>
                        <a:off x="621679" y="2786507"/>
                        <a:ext cx="2052638" cy="1385887"/>
                      </a:xfrm>
                      <a:prstGeom prst="rect">
                        <a:avLst/>
                      </a:prstGeom>
                    </p:spPr>
                  </p:pic>
                </p:oleObj>
              </mc:Fallback>
            </mc:AlternateContent>
          </a:graphicData>
        </a:graphic>
      </p:graphicFrame>
      <p:sp>
        <p:nvSpPr>
          <p:cNvPr id="30" name="Oval 29"/>
          <p:cNvSpPr>
            <a:spLocks noChangeAspect="1"/>
          </p:cNvSpPr>
          <p:nvPr/>
        </p:nvSpPr>
        <p:spPr>
          <a:xfrm>
            <a:off x="6450745" y="3660003"/>
            <a:ext cx="91440" cy="9144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99416" y="3971374"/>
            <a:ext cx="620683" cy="584775"/>
          </a:xfrm>
          <a:prstGeom prst="rect">
            <a:avLst/>
          </a:prstGeom>
          <a:noFill/>
        </p:spPr>
        <p:txBody>
          <a:bodyPr wrap="none" rtlCol="0">
            <a:spAutoFit/>
          </a:bodyPr>
          <a:lstStyle/>
          <a:p>
            <a:r>
              <a:rPr lang="en-US" sz="3200" dirty="0"/>
              <a:t>F</a:t>
            </a:r>
            <a:r>
              <a:rPr lang="en-US" sz="3200" baseline="-25000" dirty="0"/>
              <a:t>1z</a:t>
            </a:r>
          </a:p>
        </p:txBody>
      </p:sp>
      <p:sp>
        <p:nvSpPr>
          <p:cNvPr id="25" name="TextBox 24"/>
          <p:cNvSpPr txBox="1"/>
          <p:nvPr/>
        </p:nvSpPr>
        <p:spPr>
          <a:xfrm>
            <a:off x="6107919" y="3691239"/>
            <a:ext cx="620683" cy="584775"/>
          </a:xfrm>
          <a:prstGeom prst="rect">
            <a:avLst/>
          </a:prstGeom>
          <a:noFill/>
        </p:spPr>
        <p:txBody>
          <a:bodyPr wrap="none" rtlCol="0">
            <a:spAutoFit/>
          </a:bodyPr>
          <a:lstStyle/>
          <a:p>
            <a:r>
              <a:rPr lang="en-US" sz="3200" dirty="0" smtClean="0"/>
              <a:t>F</a:t>
            </a:r>
            <a:r>
              <a:rPr lang="en-US" sz="3200" baseline="-25000" dirty="0" smtClean="0"/>
              <a:t>2z</a:t>
            </a:r>
            <a:endParaRPr lang="en-US" sz="3200" baseline="-25000" dirty="0"/>
          </a:p>
        </p:txBody>
      </p:sp>
      <p:grpSp>
        <p:nvGrpSpPr>
          <p:cNvPr id="19" name="Group 18"/>
          <p:cNvGrpSpPr/>
          <p:nvPr/>
        </p:nvGrpSpPr>
        <p:grpSpPr>
          <a:xfrm>
            <a:off x="6981125" y="2512476"/>
            <a:ext cx="243031" cy="243031"/>
            <a:chOff x="6981125" y="2512476"/>
            <a:chExt cx="243031" cy="243031"/>
          </a:xfrm>
        </p:grpSpPr>
        <p:sp>
          <p:nvSpPr>
            <p:cNvPr id="37" name="Oval 36"/>
            <p:cNvSpPr>
              <a:spLocks noChangeAspect="1"/>
            </p:cNvSpPr>
            <p:nvPr/>
          </p:nvSpPr>
          <p:spPr>
            <a:xfrm>
              <a:off x="6981125" y="2512476"/>
              <a:ext cx="243031" cy="24303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7074431" y="2580504"/>
              <a:ext cx="91440" cy="9217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8" name="Object 17"/>
          <p:cNvGraphicFramePr>
            <a:graphicFrameLocks noChangeAspect="1"/>
          </p:cNvGraphicFramePr>
          <p:nvPr>
            <p:extLst/>
          </p:nvPr>
        </p:nvGraphicFramePr>
        <p:xfrm>
          <a:off x="6475517" y="2218044"/>
          <a:ext cx="543689" cy="724919"/>
        </p:xfrm>
        <a:graphic>
          <a:graphicData uri="http://schemas.openxmlformats.org/presentationml/2006/ole">
            <mc:AlternateContent xmlns:mc="http://schemas.openxmlformats.org/markup-compatibility/2006">
              <mc:Choice xmlns:v="urn:schemas-microsoft-com:vml" Requires="v">
                <p:oleObj spid="_x0000_s4736" name="Equation" r:id="rId8" imgW="152280" imgH="203040" progId="Equation.DSMT4">
                  <p:embed/>
                </p:oleObj>
              </mc:Choice>
              <mc:Fallback>
                <p:oleObj name="Equation" r:id="rId8" imgW="152280" imgH="203040" progId="Equation.DSMT4">
                  <p:embed/>
                  <p:pic>
                    <p:nvPicPr>
                      <p:cNvPr id="0" name=""/>
                      <p:cNvPicPr/>
                      <p:nvPr/>
                    </p:nvPicPr>
                    <p:blipFill>
                      <a:blip r:embed="rId9"/>
                      <a:stretch>
                        <a:fillRect/>
                      </a:stretch>
                    </p:blipFill>
                    <p:spPr>
                      <a:xfrm>
                        <a:off x="6475517" y="2218044"/>
                        <a:ext cx="543689" cy="724919"/>
                      </a:xfrm>
                      <a:prstGeom prst="rect">
                        <a:avLst/>
                      </a:prstGeom>
                    </p:spPr>
                  </p:pic>
                </p:oleObj>
              </mc:Fallback>
            </mc:AlternateContent>
          </a:graphicData>
        </a:graphic>
      </p:graphicFrame>
      <p:sp>
        <p:nvSpPr>
          <p:cNvPr id="9" name="TextBox 8"/>
          <p:cNvSpPr txBox="1"/>
          <p:nvPr/>
        </p:nvSpPr>
        <p:spPr>
          <a:xfrm>
            <a:off x="6496465" y="3466588"/>
            <a:ext cx="2140522" cy="461665"/>
          </a:xfrm>
          <a:prstGeom prst="rect">
            <a:avLst/>
          </a:prstGeom>
          <a:noFill/>
        </p:spPr>
        <p:txBody>
          <a:bodyPr wrap="none" rtlCol="0">
            <a:spAutoFit/>
          </a:bodyPr>
          <a:lstStyle/>
          <a:p>
            <a:r>
              <a:rPr lang="en-US" dirty="0" smtClean="0"/>
              <a:t>Solenoid center</a:t>
            </a:r>
            <a:endParaRPr lang="en-US" dirty="0"/>
          </a:p>
        </p:txBody>
      </p:sp>
      <p:cxnSp>
        <p:nvCxnSpPr>
          <p:cNvPr id="13" name="Straight Arrow Connector 12"/>
          <p:cNvCxnSpPr/>
          <p:nvPr/>
        </p:nvCxnSpPr>
        <p:spPr>
          <a:xfrm flipH="1">
            <a:off x="5021180" y="4459897"/>
            <a:ext cx="851206" cy="64975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extLst>
              <p:ext uri="{D42A27DB-BD31-4B8C-83A1-F6EECF244321}">
                <p14:modId xmlns:p14="http://schemas.microsoft.com/office/powerpoint/2010/main" val="927508410"/>
              </p:ext>
            </p:extLst>
          </p:nvPr>
        </p:nvGraphicFramePr>
        <p:xfrm>
          <a:off x="5437188" y="4508500"/>
          <a:ext cx="690562" cy="620713"/>
        </p:xfrm>
        <a:graphic>
          <a:graphicData uri="http://schemas.openxmlformats.org/presentationml/2006/ole">
            <mc:AlternateContent xmlns:mc="http://schemas.openxmlformats.org/markup-compatibility/2006">
              <mc:Choice xmlns:v="urn:schemas-microsoft-com:vml" Requires="v">
                <p:oleObj spid="_x0000_s4737" name="Equation" r:id="rId10" imgW="253800" imgH="228600" progId="Equation.DSMT4">
                  <p:embed/>
                </p:oleObj>
              </mc:Choice>
              <mc:Fallback>
                <p:oleObj name="Equation" r:id="rId10" imgW="253800" imgH="228600" progId="Equation.DSMT4">
                  <p:embed/>
                  <p:pic>
                    <p:nvPicPr>
                      <p:cNvPr id="0" name=""/>
                      <p:cNvPicPr/>
                      <p:nvPr/>
                    </p:nvPicPr>
                    <p:blipFill>
                      <a:blip r:embed="rId11"/>
                      <a:stretch>
                        <a:fillRect/>
                      </a:stretch>
                    </p:blipFill>
                    <p:spPr>
                      <a:xfrm>
                        <a:off x="5437188" y="4508500"/>
                        <a:ext cx="690562" cy="620713"/>
                      </a:xfrm>
                      <a:prstGeom prst="rect">
                        <a:avLst/>
                      </a:prstGeom>
                    </p:spPr>
                  </p:pic>
                </p:oleObj>
              </mc:Fallback>
            </mc:AlternateContent>
          </a:graphicData>
        </a:graphic>
      </p:graphicFrame>
      <p:graphicFrame>
        <p:nvGraphicFramePr>
          <p:cNvPr id="39" name="Object 38"/>
          <p:cNvGraphicFramePr>
            <a:graphicFrameLocks noChangeAspect="1"/>
          </p:cNvGraphicFramePr>
          <p:nvPr>
            <p:extLst/>
          </p:nvPr>
        </p:nvGraphicFramePr>
        <p:xfrm>
          <a:off x="5795438" y="3751443"/>
          <a:ext cx="356369" cy="383782"/>
        </p:xfrm>
        <a:graphic>
          <a:graphicData uri="http://schemas.openxmlformats.org/presentationml/2006/ole">
            <mc:AlternateContent xmlns:mc="http://schemas.openxmlformats.org/markup-compatibility/2006">
              <mc:Choice xmlns:v="urn:schemas-microsoft-com:vml" Requires="v">
                <p:oleObj spid="_x0000_s4738" name="Equation" r:id="rId12" imgW="164880" imgH="177480" progId="Equation.DSMT4">
                  <p:embed/>
                </p:oleObj>
              </mc:Choice>
              <mc:Fallback>
                <p:oleObj name="Equation" r:id="rId12" imgW="164880" imgH="177480" progId="Equation.DSMT4">
                  <p:embed/>
                  <p:pic>
                    <p:nvPicPr>
                      <p:cNvPr id="0" name=""/>
                      <p:cNvPicPr/>
                      <p:nvPr/>
                    </p:nvPicPr>
                    <p:blipFill>
                      <a:blip r:embed="rId13"/>
                      <a:stretch>
                        <a:fillRect/>
                      </a:stretch>
                    </p:blipFill>
                    <p:spPr>
                      <a:xfrm>
                        <a:off x="5795438" y="3751443"/>
                        <a:ext cx="356369" cy="383782"/>
                      </a:xfrm>
                      <a:prstGeom prst="rect">
                        <a:avLst/>
                      </a:prstGeom>
                    </p:spPr>
                  </p:pic>
                </p:oleObj>
              </mc:Fallback>
            </mc:AlternateContent>
          </a:graphicData>
        </a:graphic>
      </p:graphicFrame>
      <p:graphicFrame>
        <p:nvGraphicFramePr>
          <p:cNvPr id="40" name="Object 39"/>
          <p:cNvGraphicFramePr>
            <a:graphicFrameLocks noChangeAspect="1"/>
          </p:cNvGraphicFramePr>
          <p:nvPr>
            <p:extLst/>
          </p:nvPr>
        </p:nvGraphicFramePr>
        <p:xfrm>
          <a:off x="3919561" y="3765352"/>
          <a:ext cx="356369" cy="383782"/>
        </p:xfrm>
        <a:graphic>
          <a:graphicData uri="http://schemas.openxmlformats.org/presentationml/2006/ole">
            <mc:AlternateContent xmlns:mc="http://schemas.openxmlformats.org/markup-compatibility/2006">
              <mc:Choice xmlns:v="urn:schemas-microsoft-com:vml" Requires="v">
                <p:oleObj spid="_x0000_s4739" name="Equation" r:id="rId14" imgW="164880" imgH="177480" progId="Equation.DSMT4">
                  <p:embed/>
                </p:oleObj>
              </mc:Choice>
              <mc:Fallback>
                <p:oleObj name="Equation" r:id="rId14" imgW="164880" imgH="177480" progId="Equation.DSMT4">
                  <p:embed/>
                  <p:pic>
                    <p:nvPicPr>
                      <p:cNvPr id="0" name=""/>
                      <p:cNvPicPr/>
                      <p:nvPr/>
                    </p:nvPicPr>
                    <p:blipFill>
                      <a:blip r:embed="rId15"/>
                      <a:stretch>
                        <a:fillRect/>
                      </a:stretch>
                    </p:blipFill>
                    <p:spPr>
                      <a:xfrm>
                        <a:off x="3919561" y="3765352"/>
                        <a:ext cx="356369" cy="383782"/>
                      </a:xfrm>
                      <a:prstGeom prst="rect">
                        <a:avLst/>
                      </a:prstGeom>
                    </p:spPr>
                  </p:pic>
                </p:oleObj>
              </mc:Fallback>
            </mc:AlternateContent>
          </a:graphicData>
        </a:graphic>
      </p:graphicFrame>
    </p:spTree>
    <p:extLst>
      <p:ext uri="{BB962C8B-B14F-4D97-AF65-F5344CB8AC3E}">
        <p14:creationId xmlns:p14="http://schemas.microsoft.com/office/powerpoint/2010/main" val="790014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Spiraling particles drift vertically</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8075" y="886508"/>
            <a:ext cx="6959016" cy="4693289"/>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sp>
        <p:nvSpPr>
          <p:cNvPr id="8" name="TextBox 7"/>
          <p:cNvSpPr txBox="1"/>
          <p:nvPr/>
        </p:nvSpPr>
        <p:spPr>
          <a:xfrm>
            <a:off x="1106905" y="5345691"/>
            <a:ext cx="7025385" cy="830997"/>
          </a:xfrm>
          <a:prstGeom prst="rect">
            <a:avLst/>
          </a:prstGeom>
          <a:noFill/>
        </p:spPr>
        <p:txBody>
          <a:bodyPr wrap="none" rtlCol="0">
            <a:spAutoFit/>
          </a:bodyPr>
          <a:lstStyle/>
          <a:p>
            <a:r>
              <a:rPr lang="en-US" dirty="0" smtClean="0"/>
              <a:t>Collimator </a:t>
            </a:r>
            <a:r>
              <a:rPr lang="en-US" dirty="0" smtClean="0"/>
              <a:t>is offset vertically and sized to pass only low</a:t>
            </a:r>
          </a:p>
          <a:p>
            <a:r>
              <a:rPr lang="en-US" dirty="0" smtClean="0"/>
              <a:t>momentum negatively charged particles</a:t>
            </a:r>
            <a:endParaRPr lang="en-US" dirty="0"/>
          </a:p>
        </p:txBody>
      </p:sp>
    </p:spTree>
    <p:extLst>
      <p:ext uri="{BB962C8B-B14F-4D97-AF65-F5344CB8AC3E}">
        <p14:creationId xmlns:p14="http://schemas.microsoft.com/office/powerpoint/2010/main" val="4172938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Drift in a Toroidal Field</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937756702"/>
              </p:ext>
            </p:extLst>
          </p:nvPr>
        </p:nvGraphicFramePr>
        <p:xfrm>
          <a:off x="827088" y="1077913"/>
          <a:ext cx="7624762" cy="898525"/>
        </p:xfrm>
        <a:graphic>
          <a:graphicData uri="http://schemas.openxmlformats.org/presentationml/2006/ole">
            <mc:AlternateContent xmlns:mc="http://schemas.openxmlformats.org/markup-compatibility/2006">
              <mc:Choice xmlns:v="urn:schemas-microsoft-com:vml" Requires="v">
                <p:oleObj spid="_x0000_s3476" name="Equation" r:id="rId4" imgW="3555720" imgH="419040" progId="Equation.DSMT4">
                  <p:embed/>
                </p:oleObj>
              </mc:Choice>
              <mc:Fallback>
                <p:oleObj name="Equation" r:id="rId4" imgW="3555720" imgH="419040" progId="Equation.DSMT4">
                  <p:embed/>
                  <p:pic>
                    <p:nvPicPr>
                      <p:cNvPr id="0" name=""/>
                      <p:cNvPicPr/>
                      <p:nvPr/>
                    </p:nvPicPr>
                    <p:blipFill>
                      <a:blip r:embed="rId5"/>
                      <a:stretch>
                        <a:fillRect/>
                      </a:stretch>
                    </p:blipFill>
                    <p:spPr>
                      <a:xfrm>
                        <a:off x="827088" y="1077913"/>
                        <a:ext cx="7624762" cy="898525"/>
                      </a:xfrm>
                      <a:prstGeom prst="rect">
                        <a:avLst/>
                      </a:prstGeom>
                    </p:spPr>
                  </p:pic>
                </p:oleObj>
              </mc:Fallback>
            </mc:AlternateContent>
          </a:graphicData>
        </a:graphic>
      </p:graphicFrame>
      <p:sp>
        <p:nvSpPr>
          <p:cNvPr id="11" name="Arc 10"/>
          <p:cNvSpPr>
            <a:spLocks noChangeAspect="1"/>
          </p:cNvSpPr>
          <p:nvPr/>
        </p:nvSpPr>
        <p:spPr>
          <a:xfrm>
            <a:off x="1828800" y="2370054"/>
            <a:ext cx="3200400" cy="3200400"/>
          </a:xfrm>
          <a:prstGeom prst="arc">
            <a:avLst/>
          </a:prstGeom>
          <a:ln>
            <a:solidFill>
              <a:srgbClr val="08042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Arrow Connector 16"/>
          <p:cNvCxnSpPr/>
          <p:nvPr/>
        </p:nvCxnSpPr>
        <p:spPr>
          <a:xfrm>
            <a:off x="4826130" y="3119570"/>
            <a:ext cx="914400" cy="914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9" name="Object 18"/>
          <p:cNvGraphicFramePr>
            <a:graphicFrameLocks noChangeAspect="1"/>
          </p:cNvGraphicFramePr>
          <p:nvPr>
            <p:extLst>
              <p:ext uri="{D42A27DB-BD31-4B8C-83A1-F6EECF244321}">
                <p14:modId xmlns:p14="http://schemas.microsoft.com/office/powerpoint/2010/main" val="3979235399"/>
              </p:ext>
            </p:extLst>
          </p:nvPr>
        </p:nvGraphicFramePr>
        <p:xfrm>
          <a:off x="4941497" y="3989077"/>
          <a:ext cx="427578" cy="570104"/>
        </p:xfrm>
        <a:graphic>
          <a:graphicData uri="http://schemas.openxmlformats.org/presentationml/2006/ole">
            <mc:AlternateContent xmlns:mc="http://schemas.openxmlformats.org/markup-compatibility/2006">
              <mc:Choice xmlns:v="urn:schemas-microsoft-com:vml" Requires="v">
                <p:oleObj spid="_x0000_s3477" name="Equation" r:id="rId6" imgW="152280" imgH="203040" progId="Equation.DSMT4">
                  <p:embed/>
                </p:oleObj>
              </mc:Choice>
              <mc:Fallback>
                <p:oleObj name="Equation" r:id="rId6" imgW="152280" imgH="203040" progId="Equation.DSMT4">
                  <p:embed/>
                  <p:pic>
                    <p:nvPicPr>
                      <p:cNvPr id="0" name=""/>
                      <p:cNvPicPr/>
                      <p:nvPr/>
                    </p:nvPicPr>
                    <p:blipFill>
                      <a:blip r:embed="rId7"/>
                      <a:stretch>
                        <a:fillRect/>
                      </a:stretch>
                    </p:blipFill>
                    <p:spPr>
                      <a:xfrm>
                        <a:off x="4941497" y="3989077"/>
                        <a:ext cx="427578" cy="570104"/>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95264428"/>
              </p:ext>
            </p:extLst>
          </p:nvPr>
        </p:nvGraphicFramePr>
        <p:xfrm>
          <a:off x="5779871" y="3074619"/>
          <a:ext cx="3157538" cy="1227138"/>
        </p:xfrm>
        <a:graphic>
          <a:graphicData uri="http://schemas.openxmlformats.org/presentationml/2006/ole">
            <mc:AlternateContent xmlns:mc="http://schemas.openxmlformats.org/markup-compatibility/2006">
              <mc:Choice xmlns:v="urn:schemas-microsoft-com:vml" Requires="v">
                <p:oleObj spid="_x0000_s3478" name="Equation" r:id="rId8" imgW="977760" imgH="380880" progId="Equation.DSMT4">
                  <p:embed/>
                </p:oleObj>
              </mc:Choice>
              <mc:Fallback>
                <p:oleObj name="Equation" r:id="rId8" imgW="977760" imgH="380880" progId="Equation.DSMT4">
                  <p:embed/>
                  <p:pic>
                    <p:nvPicPr>
                      <p:cNvPr id="0" name=""/>
                      <p:cNvPicPr/>
                      <p:nvPr/>
                    </p:nvPicPr>
                    <p:blipFill>
                      <a:blip r:embed="rId9"/>
                      <a:stretch>
                        <a:fillRect/>
                      </a:stretch>
                    </p:blipFill>
                    <p:spPr>
                      <a:xfrm>
                        <a:off x="5779871" y="3074619"/>
                        <a:ext cx="3157538" cy="1227138"/>
                      </a:xfrm>
                      <a:prstGeom prst="rect">
                        <a:avLst/>
                      </a:prstGeom>
                    </p:spPr>
                  </p:pic>
                </p:oleObj>
              </mc:Fallback>
            </mc:AlternateContent>
          </a:graphicData>
        </a:graphic>
      </p:graphicFrame>
      <p:cxnSp>
        <p:nvCxnSpPr>
          <p:cNvPr id="7" name="Straight Arrow Connector 6"/>
          <p:cNvCxnSpPr/>
          <p:nvPr/>
        </p:nvCxnSpPr>
        <p:spPr>
          <a:xfrm flipH="1">
            <a:off x="5021176" y="3871713"/>
            <a:ext cx="1" cy="293936"/>
          </a:xfrm>
          <a:prstGeom prst="straightConnector1">
            <a:avLst/>
          </a:prstGeom>
          <a:ln w="44450">
            <a:solidFill>
              <a:schemeClr val="tx1"/>
            </a:solidFill>
            <a:headEnd w="lg" len="lg"/>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5505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Key Advances</a:t>
            </a:r>
            <a:endParaRPr lang="en-US" dirty="0">
              <a:solidFill>
                <a:srgbClr val="FF0000"/>
              </a:solidFill>
            </a:endParaRPr>
          </a:p>
        </p:txBody>
      </p:sp>
      <p:sp>
        <p:nvSpPr>
          <p:cNvPr id="3" name="Content Placeholder 2"/>
          <p:cNvSpPr>
            <a:spLocks noGrp="1"/>
          </p:cNvSpPr>
          <p:nvPr>
            <p:ph idx="1"/>
          </p:nvPr>
        </p:nvSpPr>
        <p:spPr>
          <a:xfrm>
            <a:off x="271463" y="878813"/>
            <a:ext cx="8672513" cy="5421975"/>
          </a:xfrm>
        </p:spPr>
        <p:txBody>
          <a:bodyPr/>
          <a:lstStyle/>
          <a:p>
            <a:r>
              <a:rPr lang="en-US" sz="2800" dirty="0" smtClean="0"/>
              <a:t>Keys to x10000 improvement in sensitivity</a:t>
            </a:r>
          </a:p>
          <a:p>
            <a:pPr marL="0" indent="0">
              <a:buNone/>
            </a:pPr>
            <a:endParaRPr lang="en-US" sz="800" dirty="0" smtClean="0"/>
          </a:p>
          <a:p>
            <a:pPr lvl="1"/>
            <a:r>
              <a:rPr lang="en-US" sz="2400" dirty="0" smtClean="0"/>
              <a:t>By placing our </a:t>
            </a:r>
            <a:r>
              <a:rPr lang="en-US" sz="2400" dirty="0" smtClean="0">
                <a:solidFill>
                  <a:schemeClr val="tx2">
                    <a:lumMod val="60000"/>
                    <a:lumOff val="40000"/>
                  </a:schemeClr>
                </a:solidFill>
              </a:rPr>
              <a:t>production target inside a high-field solenoid</a:t>
            </a:r>
            <a:r>
              <a:rPr lang="en-US" sz="2400" dirty="0" smtClean="0"/>
              <a:t>, we obtain a highly efficient low-E muon beam (0.002 stopped muons/proton)</a:t>
            </a:r>
          </a:p>
          <a:p>
            <a:pPr lvl="2"/>
            <a:r>
              <a:rPr lang="en-US" dirty="0" smtClean="0"/>
              <a:t>It will  be at least ~100x more intense than current beams</a:t>
            </a:r>
          </a:p>
          <a:p>
            <a:pPr marL="0" indent="0">
              <a:buNone/>
            </a:pPr>
            <a:endParaRPr lang="en-US" sz="800" dirty="0" smtClean="0"/>
          </a:p>
          <a:p>
            <a:pPr lvl="1"/>
            <a:r>
              <a:rPr lang="en-US" sz="2400" dirty="0" smtClean="0"/>
              <a:t>By using a </a:t>
            </a:r>
            <a:r>
              <a:rPr lang="en-US" sz="2400" dirty="0" smtClean="0">
                <a:solidFill>
                  <a:schemeClr val="tx2">
                    <a:lumMod val="60000"/>
                    <a:lumOff val="40000"/>
                  </a:schemeClr>
                </a:solidFill>
              </a:rPr>
              <a:t>pulsed proton beam</a:t>
            </a:r>
            <a:r>
              <a:rPr lang="en-US" sz="2400" dirty="0" smtClean="0"/>
              <a:t> we can suppress prompt backgrounds by employing a delayed live gate</a:t>
            </a:r>
          </a:p>
          <a:p>
            <a:pPr lvl="2"/>
            <a:r>
              <a:rPr lang="en-US" dirty="0" smtClean="0"/>
              <a:t>SINDRUM II  used a veto counter against beam pons, limits rates</a:t>
            </a:r>
          </a:p>
          <a:p>
            <a:pPr lvl="2"/>
            <a:r>
              <a:rPr lang="en-US" dirty="0" smtClean="0"/>
              <a:t>Narrow proton </a:t>
            </a:r>
            <a:r>
              <a:rPr lang="en-US" dirty="0"/>
              <a:t>pulses (~250 ns wide) </a:t>
            </a:r>
            <a:r>
              <a:rPr lang="en-US" dirty="0" smtClean="0"/>
              <a:t>every 1695 ns</a:t>
            </a:r>
          </a:p>
          <a:p>
            <a:pPr lvl="2"/>
            <a:r>
              <a:rPr lang="en-US" dirty="0" smtClean="0"/>
              <a:t>Delay live gate for ~700 ns relative to arrival of protons</a:t>
            </a:r>
          </a:p>
          <a:p>
            <a:pPr lvl="2"/>
            <a:r>
              <a:rPr lang="en-US" dirty="0" smtClean="0"/>
              <a:t>Achieves significant suppression of backgrounds from beam electrons and prompt pion interactions in the stopping target</a:t>
            </a:r>
          </a:p>
          <a:p>
            <a:pPr lvl="2"/>
            <a:r>
              <a:rPr lang="en-US" dirty="0" smtClean="0"/>
              <a:t>Time structure is good match to </a:t>
            </a:r>
            <a:r>
              <a:rPr lang="en-US" dirty="0" err="1" smtClean="0"/>
              <a:t>muonic</a:t>
            </a:r>
            <a:r>
              <a:rPr lang="en-US" dirty="0" smtClean="0"/>
              <a:t> aluminum lifetime (864 ns)</a:t>
            </a:r>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graphicFrame>
        <p:nvGraphicFramePr>
          <p:cNvPr id="7" name="Object 6"/>
          <p:cNvGraphicFramePr>
            <a:graphicFrameLocks noChangeAspect="1"/>
          </p:cNvGraphicFramePr>
          <p:nvPr>
            <p:extLst/>
          </p:nvPr>
        </p:nvGraphicFramePr>
        <p:xfrm>
          <a:off x="4794250" y="2295525"/>
          <a:ext cx="114300" cy="177800"/>
        </p:xfrm>
        <a:graphic>
          <a:graphicData uri="http://schemas.openxmlformats.org/presentationml/2006/ole">
            <mc:AlternateContent xmlns:mc="http://schemas.openxmlformats.org/markup-compatibility/2006">
              <mc:Choice xmlns:v="urn:schemas-microsoft-com:vml" Requires="v">
                <p:oleObj spid="_x0000_s1261" name="Equation" r:id="rId4" imgW="114120" imgH="177480" progId="Equation.DSMT4">
                  <p:embed/>
                </p:oleObj>
              </mc:Choice>
              <mc:Fallback>
                <p:oleObj name="Equation" r:id="rId4" imgW="114120" imgH="177480" progId="Equation.DSMT4">
                  <p:embed/>
                  <p:pic>
                    <p:nvPicPr>
                      <p:cNvPr id="0" name=""/>
                      <p:cNvPicPr/>
                      <p:nvPr/>
                    </p:nvPicPr>
                    <p:blipFill>
                      <a:blip r:embed="rId5"/>
                      <a:stretch>
                        <a:fillRect/>
                      </a:stretch>
                    </p:blipFill>
                    <p:spPr>
                      <a:xfrm>
                        <a:off x="4794250" y="2295525"/>
                        <a:ext cx="114300" cy="177800"/>
                      </a:xfrm>
                      <a:prstGeom prst="rect">
                        <a:avLst/>
                      </a:prstGeom>
                    </p:spPr>
                  </p:pic>
                </p:oleObj>
              </mc:Fallback>
            </mc:AlternateContent>
          </a:graphicData>
        </a:graphic>
      </p:graphicFrame>
    </p:spTree>
    <p:extLst>
      <p:ext uri="{BB962C8B-B14F-4D97-AF65-F5344CB8AC3E}">
        <p14:creationId xmlns:p14="http://schemas.microsoft.com/office/powerpoint/2010/main" val="3863539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Beam line</a:t>
            </a:r>
            <a:endParaRPr lang="en-US" dirty="0"/>
          </a:p>
        </p:txBody>
      </p:sp>
      <p:sp>
        <p:nvSpPr>
          <p:cNvPr id="3" name="Content Placeholder 2"/>
          <p:cNvSpPr>
            <a:spLocks noGrp="1"/>
          </p:cNvSpPr>
          <p:nvPr>
            <p:ph idx="1"/>
          </p:nvPr>
        </p:nvSpPr>
        <p:spPr>
          <a:xfrm>
            <a:off x="4559300" y="1043046"/>
            <a:ext cx="4584699" cy="4987867"/>
          </a:xfrm>
        </p:spPr>
        <p:txBody>
          <a:bodyPr/>
          <a:lstStyle/>
          <a:p>
            <a:pPr>
              <a:buClr>
                <a:schemeClr val="accent6">
                  <a:lumMod val="50000"/>
                </a:schemeClr>
              </a:buClr>
            </a:pPr>
            <a:r>
              <a:rPr lang="en-US" dirty="0" smtClean="0">
                <a:solidFill>
                  <a:srgbClr val="0000FF"/>
                </a:solidFill>
              </a:rPr>
              <a:t>Mu2e makes use of existing infrastructure at Fermilab</a:t>
            </a:r>
          </a:p>
          <a:p>
            <a:endParaRPr lang="en-US" sz="800" dirty="0" smtClean="0"/>
          </a:p>
          <a:p>
            <a:pPr>
              <a:buClr>
                <a:schemeClr val="accent6">
                  <a:lumMod val="50000"/>
                </a:schemeClr>
              </a:buClr>
            </a:pPr>
            <a:r>
              <a:rPr lang="en-US" dirty="0" smtClean="0">
                <a:solidFill>
                  <a:srgbClr val="0000FF"/>
                </a:solidFill>
              </a:rPr>
              <a:t>Mu2e uses 8 kW of protons</a:t>
            </a:r>
          </a:p>
          <a:p>
            <a:pPr lvl="1"/>
            <a:r>
              <a:rPr lang="en-US" dirty="0" smtClean="0"/>
              <a:t>From the Booster (8 </a:t>
            </a:r>
            <a:r>
              <a:rPr lang="en-US" dirty="0" err="1" smtClean="0"/>
              <a:t>GeV</a:t>
            </a:r>
            <a:r>
              <a:rPr lang="en-US" dirty="0" smtClean="0"/>
              <a:t>)</a:t>
            </a:r>
          </a:p>
          <a:p>
            <a:pPr lvl="1"/>
            <a:r>
              <a:rPr lang="en-US" dirty="0" smtClean="0"/>
              <a:t>Re-bunched in the Recycler</a:t>
            </a:r>
          </a:p>
          <a:p>
            <a:pPr lvl="1"/>
            <a:r>
              <a:rPr lang="en-US" dirty="0" smtClean="0"/>
              <a:t>Injected into Delivery Ring</a:t>
            </a:r>
          </a:p>
          <a:p>
            <a:pPr lvl="1"/>
            <a:r>
              <a:rPr lang="en-US" dirty="0" smtClean="0"/>
              <a:t>Slow-spill from Delivery Ring</a:t>
            </a:r>
          </a:p>
          <a:p>
            <a:pPr lvl="2"/>
            <a:r>
              <a:rPr lang="en-US" dirty="0" smtClean="0"/>
              <a:t>aka Accumulator/</a:t>
            </a:r>
            <a:r>
              <a:rPr lang="en-US" dirty="0" err="1" smtClean="0"/>
              <a:t>Debuncher</a:t>
            </a:r>
            <a:r>
              <a:rPr lang="en-US" dirty="0" smtClean="0"/>
              <a:t> for </a:t>
            </a:r>
            <a:r>
              <a:rPr lang="en-US" dirty="0" err="1" smtClean="0"/>
              <a:t>Tevatron</a:t>
            </a:r>
            <a:r>
              <a:rPr lang="en-US" dirty="0" smtClean="0"/>
              <a:t> anti-protons</a:t>
            </a:r>
          </a:p>
          <a:p>
            <a:pPr lvl="2"/>
            <a:r>
              <a:rPr lang="en-US" dirty="0" smtClean="0"/>
              <a:t>Revolution period 1695 ns</a:t>
            </a:r>
          </a:p>
          <a:p>
            <a:endParaRPr lang="en-US" sz="800" dirty="0" smtClean="0"/>
          </a:p>
          <a:p>
            <a:pPr>
              <a:buClr>
                <a:schemeClr val="accent6">
                  <a:lumMod val="50000"/>
                </a:schemeClr>
              </a:buClr>
            </a:pPr>
            <a:r>
              <a:rPr lang="en-US" dirty="0" smtClean="0">
                <a:solidFill>
                  <a:srgbClr val="0000FF"/>
                </a:solidFill>
              </a:rPr>
              <a:t>Mu2e will run simultaneously with </a:t>
            </a:r>
            <a:r>
              <a:rPr lang="en-US" dirty="0" err="1" smtClean="0">
                <a:solidFill>
                  <a:srgbClr val="0000FF"/>
                </a:solidFill>
              </a:rPr>
              <a:t>NOvA</a:t>
            </a:r>
            <a:endParaRPr lang="en-US" dirty="0" smtClean="0">
              <a:solidFill>
                <a:srgbClr val="0000FF"/>
              </a:solidFill>
            </a:endParaRPr>
          </a:p>
          <a:p>
            <a:pPr lvl="2"/>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pic>
        <p:nvPicPr>
          <p:cNvPr id="7" name="Picture 6" descr="ProtonBeamPicture.jpg"/>
          <p:cNvPicPr>
            <a:picLocks noChangeAspect="1"/>
          </p:cNvPicPr>
          <p:nvPr/>
        </p:nvPicPr>
        <p:blipFill>
          <a:blip r:embed="rId3"/>
          <a:stretch>
            <a:fillRect/>
          </a:stretch>
        </p:blipFill>
        <p:spPr>
          <a:xfrm>
            <a:off x="375188" y="1225645"/>
            <a:ext cx="4013456" cy="458811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Solenoids</a:t>
            </a:r>
            <a:endParaRPr lang="en-US" sz="1400" dirty="0"/>
          </a:p>
        </p:txBody>
      </p:sp>
      <p:sp>
        <p:nvSpPr>
          <p:cNvPr id="3" name="Content Placeholder 2"/>
          <p:cNvSpPr>
            <a:spLocks noGrp="1"/>
          </p:cNvSpPr>
          <p:nvPr>
            <p:ph idx="1"/>
          </p:nvPr>
        </p:nvSpPr>
        <p:spPr>
          <a:xfrm>
            <a:off x="5499100" y="890646"/>
            <a:ext cx="3581399" cy="5438186"/>
          </a:xfrm>
        </p:spPr>
        <p:txBody>
          <a:bodyPr/>
          <a:lstStyle/>
          <a:p>
            <a:pPr>
              <a:buClr>
                <a:schemeClr val="accent6">
                  <a:lumMod val="50000"/>
                </a:schemeClr>
              </a:buClr>
            </a:pPr>
            <a:r>
              <a:rPr lang="en-US" dirty="0" smtClean="0">
                <a:solidFill>
                  <a:srgbClr val="0000FF"/>
                </a:solidFill>
              </a:rPr>
              <a:t>Production length superconductor is fabricated</a:t>
            </a:r>
          </a:p>
          <a:p>
            <a:pPr marL="0" indent="0">
              <a:buClr>
                <a:schemeClr val="accent6">
                  <a:lumMod val="50000"/>
                </a:schemeClr>
              </a:buClr>
              <a:buNone/>
            </a:pPr>
            <a:endParaRPr lang="en-US" sz="800" dirty="0" smtClean="0">
              <a:solidFill>
                <a:srgbClr val="0000FF"/>
              </a:solidFill>
            </a:endParaRPr>
          </a:p>
          <a:p>
            <a:pPr>
              <a:buClr>
                <a:schemeClr val="accent6">
                  <a:lumMod val="50000"/>
                </a:schemeClr>
              </a:buClr>
            </a:pPr>
            <a:r>
              <a:rPr lang="en-US" dirty="0" smtClean="0">
                <a:solidFill>
                  <a:srgbClr val="0000FF"/>
                </a:solidFill>
              </a:rPr>
              <a:t>Fabrication of TS coils has started</a:t>
            </a:r>
          </a:p>
          <a:p>
            <a:pPr lvl="1"/>
            <a:r>
              <a:rPr lang="en-US" dirty="0" smtClean="0"/>
              <a:t>~50% of the coils are wound</a:t>
            </a:r>
          </a:p>
          <a:p>
            <a:pPr marL="0" indent="0">
              <a:buNone/>
            </a:pPr>
            <a:endParaRPr lang="en-US" sz="800" dirty="0" smtClean="0">
              <a:solidFill>
                <a:srgbClr val="0000FF"/>
              </a:solidFill>
            </a:endParaRPr>
          </a:p>
          <a:p>
            <a:pPr>
              <a:buClr>
                <a:schemeClr val="tx1"/>
              </a:buClr>
            </a:pPr>
            <a:r>
              <a:rPr lang="en-US" dirty="0" smtClean="0">
                <a:solidFill>
                  <a:srgbClr val="0000FF"/>
                </a:solidFill>
              </a:rPr>
              <a:t>Final design and fabrication for PS &amp; DS by General Atomics</a:t>
            </a:r>
          </a:p>
          <a:p>
            <a:pPr lvl="1"/>
            <a:r>
              <a:rPr lang="en-US" dirty="0" smtClean="0">
                <a:solidFill>
                  <a:schemeClr val="tx1"/>
                </a:solidFill>
              </a:rPr>
              <a:t>In last stages of transitioning from design to fabrication</a:t>
            </a:r>
          </a:p>
          <a:p>
            <a:pPr marL="457200" lvl="1" indent="0">
              <a:buNone/>
            </a:pPr>
            <a:r>
              <a:rPr lang="en-US" dirty="0" smtClean="0">
                <a:solidFill>
                  <a:schemeClr val="tx1"/>
                </a:solidFill>
              </a:rPr>
              <a:t>    </a:t>
            </a:r>
            <a:endParaRPr lang="en-US" dirty="0">
              <a:solidFill>
                <a:srgbClr val="0000FF"/>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grpSp>
        <p:nvGrpSpPr>
          <p:cNvPr id="6" name="Group 21"/>
          <p:cNvGrpSpPr/>
          <p:nvPr/>
        </p:nvGrpSpPr>
        <p:grpSpPr>
          <a:xfrm>
            <a:off x="330200" y="939800"/>
            <a:ext cx="2819400" cy="2101558"/>
            <a:chOff x="5486400" y="1055652"/>
            <a:chExt cx="2819400" cy="2101558"/>
          </a:xfrm>
        </p:grpSpPr>
        <p:pic>
          <p:nvPicPr>
            <p:cNvPr id="7" name="Picture 6" descr="TSConductor-Dime.jpg"/>
            <p:cNvPicPr>
              <a:picLocks noChangeAspect="1"/>
            </p:cNvPicPr>
            <p:nvPr/>
          </p:nvPicPr>
          <p:blipFill>
            <a:blip r:embed="rId3"/>
            <a:srcRect t="24107"/>
            <a:stretch>
              <a:fillRect/>
            </a:stretch>
          </p:blipFill>
          <p:spPr>
            <a:xfrm>
              <a:off x="5486400" y="1055652"/>
              <a:ext cx="2725593" cy="2068548"/>
            </a:xfrm>
            <a:prstGeom prst="rect">
              <a:avLst/>
            </a:prstGeom>
          </p:spPr>
        </p:pic>
        <p:sp>
          <p:nvSpPr>
            <p:cNvPr id="8" name="TextBox 7"/>
            <p:cNvSpPr txBox="1"/>
            <p:nvPr/>
          </p:nvSpPr>
          <p:spPr>
            <a:xfrm>
              <a:off x="5486400" y="2895600"/>
              <a:ext cx="2819400" cy="261610"/>
            </a:xfrm>
            <a:prstGeom prst="rect">
              <a:avLst/>
            </a:prstGeom>
            <a:noFill/>
          </p:spPr>
          <p:txBody>
            <a:bodyPr wrap="square" rtlCol="0">
              <a:spAutoFit/>
            </a:bodyPr>
            <a:lstStyle/>
            <a:p>
              <a:pPr algn="ctr"/>
              <a:r>
                <a:rPr lang="en-US" sz="1100" dirty="0" smtClean="0">
                  <a:solidFill>
                    <a:schemeClr val="bg1"/>
                  </a:solidFill>
                </a:rPr>
                <a:t>Cross-section of Extruded TS Superconductor </a:t>
              </a:r>
              <a:endParaRPr lang="en-US" sz="1100" dirty="0">
                <a:solidFill>
                  <a:schemeClr val="bg1"/>
                </a:solidFill>
              </a:endParaRPr>
            </a:p>
          </p:txBody>
        </p:sp>
        <p:sp>
          <p:nvSpPr>
            <p:cNvPr id="9" name="TextBox 8"/>
            <p:cNvSpPr txBox="1"/>
            <p:nvPr/>
          </p:nvSpPr>
          <p:spPr>
            <a:xfrm>
              <a:off x="6477000" y="2133600"/>
              <a:ext cx="733356" cy="307777"/>
            </a:xfrm>
            <a:prstGeom prst="rect">
              <a:avLst/>
            </a:prstGeom>
            <a:noFill/>
          </p:spPr>
          <p:txBody>
            <a:bodyPr wrap="none" rtlCol="0">
              <a:spAutoFit/>
            </a:bodyPr>
            <a:lstStyle/>
            <a:p>
              <a:r>
                <a:rPr lang="en-US" sz="1400" dirty="0" smtClean="0">
                  <a:solidFill>
                    <a:schemeClr val="bg1"/>
                  </a:solidFill>
                </a:rPr>
                <a:t>10 mm</a:t>
              </a:r>
              <a:endParaRPr lang="en-US" sz="1400" dirty="0">
                <a:solidFill>
                  <a:schemeClr val="bg1"/>
                </a:solidFill>
              </a:endParaRPr>
            </a:p>
          </p:txBody>
        </p:sp>
        <p:cxnSp>
          <p:nvCxnSpPr>
            <p:cNvPr id="10" name="Straight Arrow Connector 9"/>
            <p:cNvCxnSpPr/>
            <p:nvPr/>
          </p:nvCxnSpPr>
          <p:spPr bwMode="auto">
            <a:xfrm>
              <a:off x="5791200" y="2362200"/>
              <a:ext cx="2133600" cy="1588"/>
            </a:xfrm>
            <a:prstGeom prst="straightConnector1">
              <a:avLst/>
            </a:prstGeom>
            <a:noFill/>
            <a:ln w="9525" cap="flat" cmpd="sng" algn="ctr">
              <a:solidFill>
                <a:schemeClr val="bg1"/>
              </a:solidFill>
              <a:prstDash val="solid"/>
              <a:round/>
              <a:headEnd type="arrow"/>
              <a:tailEnd type="arrow"/>
            </a:ln>
            <a:effectLst/>
          </p:spPr>
        </p:cxnSp>
      </p:grpSp>
      <p:grpSp>
        <p:nvGrpSpPr>
          <p:cNvPr id="16" name="Group 15"/>
          <p:cNvGrpSpPr/>
          <p:nvPr/>
        </p:nvGrpSpPr>
        <p:grpSpPr>
          <a:xfrm>
            <a:off x="3207786" y="914400"/>
            <a:ext cx="2253214" cy="3306715"/>
            <a:chOff x="3245886" y="914400"/>
            <a:chExt cx="2031325" cy="3306715"/>
          </a:xfrm>
        </p:grpSpPr>
        <p:pic>
          <p:nvPicPr>
            <p:cNvPr id="11" name="Picture 10" descr="FermiToday-131210.jpg"/>
            <p:cNvPicPr>
              <a:picLocks noChangeAspect="1"/>
            </p:cNvPicPr>
            <p:nvPr/>
          </p:nvPicPr>
          <p:blipFill>
            <a:blip r:embed="rId4"/>
            <a:srcRect l="8606" t="13913" r="11474" b="31304"/>
            <a:stretch>
              <a:fillRect/>
            </a:stretch>
          </p:blipFill>
          <p:spPr>
            <a:xfrm>
              <a:off x="3276600" y="914400"/>
              <a:ext cx="1949811" cy="3306715"/>
            </a:xfrm>
            <a:prstGeom prst="rect">
              <a:avLst/>
            </a:prstGeom>
          </p:spPr>
        </p:pic>
        <p:sp>
          <p:nvSpPr>
            <p:cNvPr id="12" name="TextBox 11"/>
            <p:cNvSpPr txBox="1"/>
            <p:nvPr/>
          </p:nvSpPr>
          <p:spPr>
            <a:xfrm>
              <a:off x="3245886" y="914400"/>
              <a:ext cx="2031325" cy="261610"/>
            </a:xfrm>
            <a:prstGeom prst="rect">
              <a:avLst/>
            </a:prstGeom>
            <a:noFill/>
          </p:spPr>
          <p:txBody>
            <a:bodyPr wrap="none" rtlCol="0">
              <a:spAutoFit/>
            </a:bodyPr>
            <a:lstStyle/>
            <a:p>
              <a:r>
                <a:rPr lang="en-US" sz="1100" dirty="0" smtClean="0">
                  <a:solidFill>
                    <a:schemeClr val="bg2"/>
                  </a:solidFill>
                </a:rPr>
                <a:t>3 km of superconductor at FNAL</a:t>
              </a:r>
              <a:endParaRPr lang="en-US" sz="1100" dirty="0">
                <a:solidFill>
                  <a:schemeClr val="bg2"/>
                </a:solidFill>
              </a:endParaRPr>
            </a:p>
          </p:txBody>
        </p:sp>
      </p:grpSp>
      <p:grpSp>
        <p:nvGrpSpPr>
          <p:cNvPr id="17" name="Group 16"/>
          <p:cNvGrpSpPr/>
          <p:nvPr/>
        </p:nvGrpSpPr>
        <p:grpSpPr>
          <a:xfrm>
            <a:off x="158540" y="3351210"/>
            <a:ext cx="3557451" cy="2835080"/>
            <a:chOff x="158540" y="3351210"/>
            <a:chExt cx="3557451" cy="2835080"/>
          </a:xfrm>
        </p:grpSpPr>
        <p:pic>
          <p:nvPicPr>
            <p:cNvPr id="14" name="Picture 13" descr="TS-Prototype-Jan2015.jpg"/>
            <p:cNvPicPr>
              <a:picLocks noChangeAspect="1"/>
            </p:cNvPicPr>
            <p:nvPr/>
          </p:nvPicPr>
          <p:blipFill>
            <a:blip r:embed="rId5"/>
            <a:srcRect l="10435" t="8795" r="12065"/>
            <a:stretch>
              <a:fillRect/>
            </a:stretch>
          </p:blipFill>
          <p:spPr>
            <a:xfrm>
              <a:off x="158540" y="3351210"/>
              <a:ext cx="3557451" cy="2794003"/>
            </a:xfrm>
            <a:prstGeom prst="rect">
              <a:avLst/>
            </a:prstGeom>
          </p:spPr>
        </p:pic>
        <p:sp>
          <p:nvSpPr>
            <p:cNvPr id="15" name="TextBox 14"/>
            <p:cNvSpPr txBox="1"/>
            <p:nvPr/>
          </p:nvSpPr>
          <p:spPr>
            <a:xfrm>
              <a:off x="266699" y="5878513"/>
              <a:ext cx="3449292" cy="307777"/>
            </a:xfrm>
            <a:prstGeom prst="rect">
              <a:avLst/>
            </a:prstGeom>
            <a:noFill/>
          </p:spPr>
          <p:txBody>
            <a:bodyPr wrap="square" rtlCol="0">
              <a:spAutoFit/>
            </a:bodyPr>
            <a:lstStyle/>
            <a:p>
              <a:pPr algn="ctr"/>
              <a:r>
                <a:rPr lang="en-US" sz="1400" dirty="0" smtClean="0">
                  <a:solidFill>
                    <a:schemeClr val="bg2"/>
                  </a:solidFill>
                </a:rPr>
                <a:t>TS Coil Module prototype at Fermilab</a:t>
              </a:r>
              <a:endParaRPr lang="en-US" sz="1400" dirty="0">
                <a:solidFill>
                  <a:schemeClr val="bg2"/>
                </a:solidFill>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J. Miller, Boston University         http://mu2e.fnal.gov</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A317EC42-8850-4C21-9626-36F009301B77}" type="slidenum">
              <a:rPr lang="en-US" smtClean="0">
                <a:solidFill>
                  <a:prstClr val="black">
                    <a:tint val="75000"/>
                  </a:prstClr>
                </a:solidFill>
              </a:rPr>
              <a:pPr/>
              <a:t>28</a:t>
            </a:fld>
            <a:endParaRPr lang="en-US">
              <a:solidFill>
                <a:prstClr val="black">
                  <a:tint val="75000"/>
                </a:prstClr>
              </a:solidFill>
            </a:endParaRPr>
          </a:p>
        </p:txBody>
      </p:sp>
      <p:sp>
        <p:nvSpPr>
          <p:cNvPr id="5" name="TextBox 4"/>
          <p:cNvSpPr txBox="1"/>
          <p:nvPr/>
        </p:nvSpPr>
        <p:spPr>
          <a:xfrm>
            <a:off x="1270175" y="405204"/>
            <a:ext cx="5288340" cy="584775"/>
          </a:xfrm>
          <a:prstGeom prst="rect">
            <a:avLst/>
          </a:prstGeom>
          <a:noFill/>
          <a:ln>
            <a:noFill/>
          </a:ln>
        </p:spPr>
        <p:txBody>
          <a:bodyPr wrap="square" rtlCol="0">
            <a:spAutoFit/>
          </a:bodyPr>
          <a:lstStyle/>
          <a:p>
            <a:r>
              <a:rPr lang="en-US" sz="3200" b="1" dirty="0">
                <a:solidFill>
                  <a:srgbClr val="154D81"/>
                </a:solidFill>
                <a:latin typeface="Helvetica"/>
              </a:rPr>
              <a:t>Mu2e </a:t>
            </a:r>
            <a:r>
              <a:rPr lang="en-US" sz="3200" b="1" dirty="0" smtClean="0">
                <a:solidFill>
                  <a:srgbClr val="154D81"/>
                </a:solidFill>
                <a:latin typeface="Helvetica"/>
              </a:rPr>
              <a:t>detectors</a:t>
            </a:r>
            <a:endParaRPr lang="en-US" sz="3200" b="1" dirty="0">
              <a:solidFill>
                <a:srgbClr val="154D81"/>
              </a:solidFill>
              <a:latin typeface="Helvetica"/>
            </a:endParaRPr>
          </a:p>
        </p:txBody>
      </p:sp>
      <p:sp>
        <p:nvSpPr>
          <p:cNvPr id="7" name="TextBox 6"/>
          <p:cNvSpPr txBox="1"/>
          <p:nvPr/>
        </p:nvSpPr>
        <p:spPr>
          <a:xfrm>
            <a:off x="502804" y="3877417"/>
            <a:ext cx="7896201" cy="2308324"/>
          </a:xfrm>
          <a:prstGeom prst="rect">
            <a:avLst/>
          </a:prstGeom>
          <a:noFill/>
        </p:spPr>
        <p:txBody>
          <a:bodyPr wrap="none" rtlCol="0">
            <a:spAutoFit/>
          </a:bodyPr>
          <a:lstStyle/>
          <a:p>
            <a:pPr marL="342900" indent="-342900">
              <a:buFont typeface="Arial" panose="020B0604020202020204" pitchFamily="34" charset="0"/>
              <a:buChar char="•"/>
            </a:pPr>
            <a:r>
              <a:rPr lang="en-US" dirty="0" smtClean="0"/>
              <a:t>Muons stop on thin aluminum foils, are captured or decay</a:t>
            </a:r>
          </a:p>
          <a:p>
            <a:pPr marL="800100" lvl="1" indent="-342900">
              <a:buFont typeface="Arial" panose="020B0604020202020204" pitchFamily="34" charset="0"/>
              <a:buChar char="•"/>
            </a:pPr>
            <a:r>
              <a:rPr lang="en-US" dirty="0" smtClean="0"/>
              <a:t>Graded field can reflect upstream helices downstream</a:t>
            </a:r>
          </a:p>
          <a:p>
            <a:pPr marL="342900" indent="-342900">
              <a:buFont typeface="Arial" panose="020B0604020202020204" pitchFamily="34" charset="0"/>
              <a:buChar char="•"/>
            </a:pPr>
            <a:r>
              <a:rPr lang="en-US" dirty="0" smtClean="0"/>
              <a:t>High precision tracker for momentum measurement </a:t>
            </a:r>
          </a:p>
          <a:p>
            <a:r>
              <a:rPr lang="en-US" dirty="0"/>
              <a:t> </a:t>
            </a:r>
            <a:r>
              <a:rPr lang="en-US" dirty="0" smtClean="0"/>
              <a:t>    (1 MeV FWHM)</a:t>
            </a:r>
          </a:p>
          <a:p>
            <a:pPr marL="342900" indent="-342900">
              <a:buFont typeface="Arial" panose="020B0604020202020204" pitchFamily="34" charset="0"/>
              <a:buChar char="•"/>
            </a:pPr>
            <a:r>
              <a:rPr lang="en-US" dirty="0" smtClean="0"/>
              <a:t>Electromagnetic calorimeter for PID and track confirmation</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956" y="940903"/>
            <a:ext cx="6221937" cy="29855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78" y="989979"/>
            <a:ext cx="2455583" cy="1926363"/>
          </a:xfrm>
          <a:prstGeom prst="rect">
            <a:avLst/>
          </a:prstGeom>
        </p:spPr>
      </p:pic>
      <p:cxnSp>
        <p:nvCxnSpPr>
          <p:cNvPr id="10" name="Straight Arrow Connector 9"/>
          <p:cNvCxnSpPr/>
          <p:nvPr/>
        </p:nvCxnSpPr>
        <p:spPr>
          <a:xfrm flipH="1">
            <a:off x="2399359" y="1682337"/>
            <a:ext cx="521597" cy="4423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890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Tracker</a:t>
            </a:r>
            <a:endParaRPr lang="en-US" dirty="0"/>
          </a:p>
        </p:txBody>
      </p:sp>
      <p:sp>
        <p:nvSpPr>
          <p:cNvPr id="3" name="Content Placeholder 2"/>
          <p:cNvSpPr>
            <a:spLocks noGrp="1"/>
          </p:cNvSpPr>
          <p:nvPr>
            <p:ph idx="1"/>
          </p:nvPr>
        </p:nvSpPr>
        <p:spPr>
          <a:xfrm>
            <a:off x="228601" y="916046"/>
            <a:ext cx="5433692" cy="3083794"/>
          </a:xfrm>
        </p:spPr>
        <p:txBody>
          <a:bodyPr/>
          <a:lstStyle/>
          <a:p>
            <a:pPr>
              <a:buClr>
                <a:schemeClr val="accent6">
                  <a:lumMod val="50000"/>
                </a:schemeClr>
              </a:buClr>
            </a:pPr>
            <a:r>
              <a:rPr lang="en-US" dirty="0" smtClean="0">
                <a:solidFill>
                  <a:srgbClr val="0000FF"/>
                </a:solidFill>
              </a:rPr>
              <a:t>20k Straw tubes oriented transverse to beam line- in vacuum</a:t>
            </a:r>
          </a:p>
          <a:p>
            <a:pPr lvl="1"/>
            <a:r>
              <a:rPr lang="en-US" sz="2000" dirty="0" err="1" smtClean="0"/>
              <a:t>R</a:t>
            </a:r>
            <a:r>
              <a:rPr lang="en-US" sz="2000" baseline="-25000" dirty="0" err="1" smtClean="0"/>
              <a:t>in</a:t>
            </a:r>
            <a:r>
              <a:rPr lang="en-US" sz="2000" dirty="0" smtClean="0"/>
              <a:t> = 38 cm, R</a:t>
            </a:r>
            <a:r>
              <a:rPr lang="en-US" sz="2000" baseline="-25000" dirty="0" smtClean="0"/>
              <a:t>out</a:t>
            </a:r>
            <a:r>
              <a:rPr lang="en-US" sz="2000" dirty="0" smtClean="0"/>
              <a:t> = 70 cm, L = 300 cm</a:t>
            </a:r>
          </a:p>
          <a:p>
            <a:pPr lvl="1"/>
            <a:r>
              <a:rPr lang="en-US" sz="2000" dirty="0" smtClean="0"/>
              <a:t>Readout and support at large radii, outside active volume</a:t>
            </a:r>
          </a:p>
          <a:p>
            <a:pPr>
              <a:buNone/>
            </a:pPr>
            <a:endParaRPr lang="en-US" sz="800" dirty="0" smtClean="0"/>
          </a:p>
          <a:p>
            <a:pPr>
              <a:buClr>
                <a:schemeClr val="accent6">
                  <a:lumMod val="50000"/>
                </a:schemeClr>
              </a:buClr>
            </a:pPr>
            <a:r>
              <a:rPr lang="en-US" dirty="0" smtClean="0">
                <a:solidFill>
                  <a:srgbClr val="0000FF"/>
                </a:solidFill>
              </a:rPr>
              <a:t>High efficiency, excellent resolution</a:t>
            </a:r>
          </a:p>
          <a:p>
            <a:pPr lvl="1"/>
            <a:r>
              <a:rPr lang="en-US" sz="2000" dirty="0" smtClean="0"/>
              <a:t>Momentum resolution 120 </a:t>
            </a:r>
            <a:r>
              <a:rPr lang="en-US" sz="2000" dirty="0" err="1" smtClean="0"/>
              <a:t>keV/c</a:t>
            </a:r>
            <a:r>
              <a:rPr lang="en-US" sz="2000" dirty="0" smtClean="0"/>
              <a:t> core for 105 </a:t>
            </a:r>
            <a:r>
              <a:rPr lang="en-US" sz="2000" dirty="0" err="1" smtClean="0"/>
              <a:t>MeV</a:t>
            </a:r>
            <a:r>
              <a:rPr lang="en-US" sz="2000" dirty="0" smtClean="0"/>
              <a:t> electrons</a:t>
            </a:r>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grpSp>
        <p:nvGrpSpPr>
          <p:cNvPr id="11" name="Group 10"/>
          <p:cNvGrpSpPr/>
          <p:nvPr/>
        </p:nvGrpSpPr>
        <p:grpSpPr>
          <a:xfrm>
            <a:off x="232019" y="4063340"/>
            <a:ext cx="5186970" cy="2137825"/>
            <a:chOff x="232019" y="4063340"/>
            <a:chExt cx="5186970" cy="2137825"/>
          </a:xfrm>
        </p:grpSpPr>
        <p:pic>
          <p:nvPicPr>
            <p:cNvPr id="6" name="Picture 5"/>
            <p:cNvPicPr>
              <a:picLocks noChangeAspect="1"/>
            </p:cNvPicPr>
            <p:nvPr/>
          </p:nvPicPr>
          <p:blipFill>
            <a:blip r:embed="rId3"/>
            <a:srcRect l="15947" t="39600" r="35880" b="31200"/>
            <a:stretch>
              <a:fillRect/>
            </a:stretch>
          </p:blipFill>
          <p:spPr>
            <a:xfrm>
              <a:off x="232019" y="4063340"/>
              <a:ext cx="5186970" cy="2089177"/>
            </a:xfrm>
            <a:prstGeom prst="rect">
              <a:avLst/>
            </a:prstGeom>
          </p:spPr>
        </p:pic>
        <p:sp>
          <p:nvSpPr>
            <p:cNvPr id="8" name="Rectangle 7"/>
            <p:cNvSpPr/>
            <p:nvPr/>
          </p:nvSpPr>
          <p:spPr>
            <a:xfrm>
              <a:off x="232019" y="5462501"/>
              <a:ext cx="5186970" cy="738664"/>
            </a:xfrm>
            <a:prstGeom prst="rect">
              <a:avLst/>
            </a:prstGeom>
          </p:spPr>
          <p:txBody>
            <a:bodyPr wrap="square">
              <a:spAutoFit/>
            </a:bodyPr>
            <a:lstStyle/>
            <a:p>
              <a:pPr>
                <a:buFont typeface="Arial"/>
                <a:buChar char="•"/>
              </a:pPr>
              <a:r>
                <a:rPr lang="en-US" sz="1200" dirty="0" smtClean="0">
                  <a:solidFill>
                    <a:srgbClr val="FFFFFF"/>
                  </a:solidFill>
                </a:rPr>
                <a:t> </a:t>
              </a:r>
              <a:r>
                <a:rPr lang="en-US" sz="1400" dirty="0" smtClean="0">
                  <a:solidFill>
                    <a:schemeClr val="bg2"/>
                  </a:solidFill>
                </a:rPr>
                <a:t>5 mm diameter straw</a:t>
              </a:r>
            </a:p>
            <a:p>
              <a:pPr>
                <a:buFont typeface="Arial"/>
                <a:buChar char="•"/>
              </a:pPr>
              <a:r>
                <a:rPr lang="en-US" sz="1400" dirty="0" smtClean="0">
                  <a:solidFill>
                    <a:schemeClr val="bg2"/>
                  </a:solidFill>
                </a:rPr>
                <a:t> Walls: 12 </a:t>
              </a:r>
              <a:r>
                <a:rPr lang="en-US" sz="1400" dirty="0" smtClean="0">
                  <a:solidFill>
                    <a:schemeClr val="bg2"/>
                  </a:solidFill>
                  <a:latin typeface="Symbol" charset="2"/>
                  <a:cs typeface="Symbol" charset="2"/>
                </a:rPr>
                <a:t>m</a:t>
              </a:r>
              <a:r>
                <a:rPr lang="en-US" sz="1400" dirty="0" smtClean="0">
                  <a:solidFill>
                    <a:schemeClr val="bg2"/>
                  </a:solidFill>
                </a:rPr>
                <a:t>m Mylar + 3 </a:t>
              </a:r>
              <a:r>
                <a:rPr lang="en-US" sz="1400" dirty="0" smtClean="0">
                  <a:solidFill>
                    <a:schemeClr val="bg2"/>
                  </a:solidFill>
                  <a:latin typeface="Symbol" charset="2"/>
                  <a:cs typeface="Symbol" charset="2"/>
                </a:rPr>
                <a:t>m</a:t>
              </a:r>
              <a:r>
                <a:rPr lang="en-US" sz="1400" dirty="0" smtClean="0">
                  <a:solidFill>
                    <a:schemeClr val="bg2"/>
                  </a:solidFill>
                </a:rPr>
                <a:t>m epoxy  + 200 Å Au + 500 Å Al</a:t>
              </a:r>
            </a:p>
            <a:p>
              <a:pPr>
                <a:buFont typeface="Arial"/>
                <a:buChar char="•"/>
              </a:pPr>
              <a:r>
                <a:rPr lang="en-US" sz="1400" dirty="0" smtClean="0">
                  <a:solidFill>
                    <a:schemeClr val="bg2"/>
                  </a:solidFill>
                </a:rPr>
                <a:t> 25 </a:t>
              </a:r>
              <a:r>
                <a:rPr lang="en-US" sz="1400" dirty="0" smtClean="0">
                  <a:solidFill>
                    <a:schemeClr val="bg2"/>
                  </a:solidFill>
                  <a:latin typeface="Symbol" charset="2"/>
                  <a:cs typeface="Symbol" charset="2"/>
                </a:rPr>
                <a:t>m</a:t>
              </a:r>
              <a:r>
                <a:rPr lang="en-US" sz="1400" dirty="0" smtClean="0">
                  <a:solidFill>
                    <a:schemeClr val="bg2"/>
                  </a:solidFill>
                </a:rPr>
                <a:t>m Au-plated W sense wire</a:t>
              </a:r>
            </a:p>
          </p:txBody>
        </p:sp>
      </p:grpSp>
      <p:grpSp>
        <p:nvGrpSpPr>
          <p:cNvPr id="12" name="Group 11"/>
          <p:cNvGrpSpPr/>
          <p:nvPr/>
        </p:nvGrpSpPr>
        <p:grpSpPr>
          <a:xfrm>
            <a:off x="5724901" y="1157347"/>
            <a:ext cx="3281587" cy="4849946"/>
            <a:chOff x="5724901" y="1157347"/>
            <a:chExt cx="3281587" cy="4849946"/>
          </a:xfrm>
        </p:grpSpPr>
        <p:pic>
          <p:nvPicPr>
            <p:cNvPr id="7" name="Picture 6" descr="mu2e-tracker-15-0035-07.jpg"/>
            <p:cNvPicPr>
              <a:picLocks noChangeAspect="1"/>
            </p:cNvPicPr>
            <p:nvPr/>
          </p:nvPicPr>
          <p:blipFill>
            <a:blip r:embed="rId4"/>
            <a:stretch>
              <a:fillRect/>
            </a:stretch>
          </p:blipFill>
          <p:spPr>
            <a:xfrm>
              <a:off x="5827393" y="1157347"/>
              <a:ext cx="3048000" cy="4568190"/>
            </a:xfrm>
            <a:prstGeom prst="rect">
              <a:avLst/>
            </a:prstGeom>
          </p:spPr>
        </p:pic>
        <p:sp>
          <p:nvSpPr>
            <p:cNvPr id="9" name="TextBox 8"/>
            <p:cNvSpPr txBox="1"/>
            <p:nvPr/>
          </p:nvSpPr>
          <p:spPr>
            <a:xfrm>
              <a:off x="5724901" y="5699516"/>
              <a:ext cx="3281587" cy="307777"/>
            </a:xfrm>
            <a:prstGeom prst="rect">
              <a:avLst/>
            </a:prstGeom>
            <a:noFill/>
          </p:spPr>
          <p:txBody>
            <a:bodyPr wrap="square" rtlCol="0">
              <a:spAutoFit/>
            </a:bodyPr>
            <a:lstStyle/>
            <a:p>
              <a:pPr>
                <a:buFont typeface="Arial"/>
                <a:buChar char="•"/>
              </a:pPr>
              <a:r>
                <a:rPr lang="en-US" sz="1400" dirty="0" smtClean="0">
                  <a:solidFill>
                    <a:srgbClr val="404040"/>
                  </a:solidFill>
                </a:rPr>
                <a:t> </a:t>
              </a:r>
              <a:r>
                <a:rPr lang="en-US" sz="1400" dirty="0" smtClean="0"/>
                <a:t>panel prototype (96 straws) for testing</a:t>
              </a:r>
              <a:endParaRPr lang="en-US" sz="1400" dirty="0"/>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Flavor Violation</a:t>
            </a:r>
            <a:endParaRPr lang="en-US" dirty="0"/>
          </a:p>
        </p:txBody>
      </p:sp>
      <p:sp>
        <p:nvSpPr>
          <p:cNvPr id="3" name="Content Placeholder 2"/>
          <p:cNvSpPr>
            <a:spLocks noGrp="1"/>
          </p:cNvSpPr>
          <p:nvPr>
            <p:ph idx="1"/>
          </p:nvPr>
        </p:nvSpPr>
        <p:spPr>
          <a:xfrm>
            <a:off x="457200" y="1471485"/>
            <a:ext cx="8229600" cy="4525963"/>
          </a:xfrm>
        </p:spPr>
        <p:txBody>
          <a:bodyPr>
            <a:normAutofit/>
          </a:bodyPr>
          <a:lstStyle/>
          <a:p>
            <a:r>
              <a:rPr lang="en-US" dirty="0" smtClean="0"/>
              <a:t>We’ve known for a long time that quarks mix </a:t>
            </a:r>
            <a:r>
              <a:rPr lang="en-US" dirty="0" err="1" smtClean="0">
                <a:sym typeface="Wingdings"/>
              </a:rPr>
              <a:t></a:t>
            </a:r>
            <a:r>
              <a:rPr lang="en-US" dirty="0" smtClean="0">
                <a:sym typeface="Wingdings"/>
              </a:rPr>
              <a:t> (Quark) Flavor Violation</a:t>
            </a:r>
          </a:p>
          <a:p>
            <a:pPr lvl="1"/>
            <a:r>
              <a:rPr lang="en-US" dirty="0" smtClean="0">
                <a:sym typeface="Wingdings"/>
              </a:rPr>
              <a:t>Mixing strengths parameterized by CKM matrix</a:t>
            </a:r>
          </a:p>
          <a:p>
            <a:pPr lvl="1"/>
            <a:r>
              <a:rPr lang="en-US" dirty="0">
                <a:sym typeface="Wingdings"/>
              </a:rPr>
              <a:t>S</a:t>
            </a:r>
            <a:r>
              <a:rPr lang="en-US" dirty="0" smtClean="0">
                <a:sym typeface="Wingdings"/>
              </a:rPr>
              <a:t>ignatures for NP often have large SM backgrounds</a:t>
            </a:r>
            <a:endParaRPr lang="en-US" sz="2162" dirty="0" smtClean="0">
              <a:sym typeface="Wingdings"/>
            </a:endParaRPr>
          </a:p>
          <a:p>
            <a:r>
              <a:rPr lang="en-US" dirty="0" smtClean="0"/>
              <a:t>In last two decades we’ve come to know that neutrinos mix </a:t>
            </a:r>
            <a:r>
              <a:rPr lang="en-US" dirty="0" smtClean="0">
                <a:sym typeface="Wingdings"/>
              </a:rPr>
              <a:t> Lepton Flavor Violation (LFV)</a:t>
            </a:r>
          </a:p>
          <a:p>
            <a:pPr lvl="1"/>
            <a:r>
              <a:rPr lang="en-US" dirty="0" smtClean="0">
                <a:sym typeface="Wingdings"/>
              </a:rPr>
              <a:t>Mixing strengths parameterized by PMNS matrix</a:t>
            </a:r>
            <a:endParaRPr lang="en-US" sz="2162" dirty="0" smtClean="0">
              <a:sym typeface="Wingdings"/>
            </a:endParaRPr>
          </a:p>
          <a:p>
            <a:r>
              <a:rPr lang="en-US" dirty="0" smtClean="0">
                <a:sym typeface="Wingdings"/>
              </a:rPr>
              <a:t>Why not charged leptons? </a:t>
            </a:r>
          </a:p>
          <a:p>
            <a:pPr lvl="1"/>
            <a:r>
              <a:rPr lang="en-US" dirty="0" smtClean="0">
                <a:sym typeface="Wingdings"/>
              </a:rPr>
              <a:t>Charged Lepton Flavor Violation (CLFV)</a:t>
            </a:r>
          </a:p>
          <a:p>
            <a:pPr lvl="1"/>
            <a:r>
              <a:rPr lang="en-US" dirty="0">
                <a:sym typeface="Wingdings"/>
              </a:rPr>
              <a:t>S</a:t>
            </a:r>
            <a:r>
              <a:rPr lang="en-US" dirty="0" smtClean="0">
                <a:sym typeface="Wingdings"/>
              </a:rPr>
              <a:t>o far not seen experimentally in any reaction</a:t>
            </a:r>
          </a:p>
          <a:p>
            <a:pPr lvl="1"/>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3</a:t>
            </a:fld>
            <a:endParaRPr lang="en-US"/>
          </a:p>
        </p:txBody>
      </p:sp>
    </p:spTree>
    <p:extLst>
      <p:ext uri="{BB962C8B-B14F-4D97-AF65-F5344CB8AC3E}">
        <p14:creationId xmlns:p14="http://schemas.microsoft.com/office/powerpoint/2010/main" val="2799054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Tracker</a:t>
            </a:r>
            <a:endParaRPr lang="en-US" dirty="0"/>
          </a:p>
        </p:txBody>
      </p:sp>
      <p:sp>
        <p:nvSpPr>
          <p:cNvPr id="3" name="Content Placeholder 2"/>
          <p:cNvSpPr>
            <a:spLocks noGrp="1"/>
          </p:cNvSpPr>
          <p:nvPr>
            <p:ph idx="1"/>
          </p:nvPr>
        </p:nvSpPr>
        <p:spPr>
          <a:xfrm>
            <a:off x="228020" y="4209068"/>
            <a:ext cx="5529773" cy="1866900"/>
          </a:xfrm>
        </p:spPr>
        <p:txBody>
          <a:bodyPr/>
          <a:lstStyle/>
          <a:p>
            <a:r>
              <a:rPr lang="en-US" sz="1800" dirty="0" smtClean="0"/>
              <a:t>Self-supporting “panel” consists of 96 straws</a:t>
            </a:r>
          </a:p>
          <a:p>
            <a:r>
              <a:rPr lang="en-US" sz="1800" dirty="0" smtClean="0"/>
              <a:t>6 panels assembled to make a “plane”</a:t>
            </a:r>
          </a:p>
          <a:p>
            <a:r>
              <a:rPr lang="en-US" sz="1800" dirty="0" smtClean="0"/>
              <a:t>2 planes assembled to make a “station”</a:t>
            </a:r>
          </a:p>
          <a:p>
            <a:r>
              <a:rPr lang="en-US" sz="1800" dirty="0" smtClean="0"/>
              <a:t>Rotation of panels and planes improves stereo information</a:t>
            </a:r>
          </a:p>
          <a:p>
            <a:r>
              <a:rPr lang="en-US" sz="1800" dirty="0" smtClean="0"/>
              <a:t>Final tracker 18-20 stations long (about 3 m)</a:t>
            </a:r>
          </a:p>
          <a:p>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grpSp>
        <p:nvGrpSpPr>
          <p:cNvPr id="14" name="Group 13"/>
          <p:cNvGrpSpPr/>
          <p:nvPr/>
        </p:nvGrpSpPr>
        <p:grpSpPr>
          <a:xfrm>
            <a:off x="409379" y="1010934"/>
            <a:ext cx="8195292" cy="3057098"/>
            <a:chOff x="409379" y="1010934"/>
            <a:chExt cx="8195292" cy="3057098"/>
          </a:xfrm>
        </p:grpSpPr>
        <p:pic>
          <p:nvPicPr>
            <p:cNvPr id="6" name="Picture 4"/>
            <p:cNvPicPr>
              <a:picLocks noChangeAspect="1" noChangeArrowheads="1"/>
            </p:cNvPicPr>
            <p:nvPr/>
          </p:nvPicPr>
          <p:blipFill>
            <a:blip r:embed="rId2"/>
            <a:srcRect l="70227" t="3661" b="3661"/>
            <a:stretch>
              <a:fillRect/>
            </a:stretch>
          </p:blipFill>
          <p:spPr bwMode="auto">
            <a:xfrm>
              <a:off x="2992907" y="1027360"/>
              <a:ext cx="1746438" cy="3036688"/>
            </a:xfrm>
            <a:prstGeom prst="rect">
              <a:avLst/>
            </a:prstGeom>
            <a:noFill/>
            <a:ln w="12700" cap="flat">
              <a:noFill/>
              <a:miter lim="800000"/>
              <a:headEnd/>
              <a:tailEnd/>
            </a:ln>
          </p:spPr>
        </p:pic>
        <p:pic>
          <p:nvPicPr>
            <p:cNvPr id="7" name="Picture 4"/>
            <p:cNvPicPr>
              <a:picLocks noChangeAspect="1" noChangeArrowheads="1"/>
            </p:cNvPicPr>
            <p:nvPr/>
          </p:nvPicPr>
          <p:blipFill>
            <a:blip r:embed="rId2"/>
            <a:srcRect t="8542" r="68864"/>
            <a:stretch>
              <a:fillRect/>
            </a:stretch>
          </p:blipFill>
          <p:spPr bwMode="auto">
            <a:xfrm>
              <a:off x="409379" y="1010934"/>
              <a:ext cx="1826432" cy="2996700"/>
            </a:xfrm>
            <a:prstGeom prst="rect">
              <a:avLst/>
            </a:prstGeom>
            <a:noFill/>
            <a:ln w="12700" cap="flat">
              <a:noFill/>
              <a:miter lim="800000"/>
              <a:headEnd/>
              <a:tailEnd/>
            </a:ln>
          </p:spPr>
        </p:pic>
        <p:pic>
          <p:nvPicPr>
            <p:cNvPr id="8" name="Picture 7" descr="Station-rphiView.jpg"/>
            <p:cNvPicPr>
              <a:picLocks noChangeAspect="1"/>
            </p:cNvPicPr>
            <p:nvPr/>
          </p:nvPicPr>
          <p:blipFill>
            <a:blip r:embed="rId3"/>
            <a:srcRect l="6316"/>
            <a:stretch>
              <a:fillRect/>
            </a:stretch>
          </p:blipFill>
          <p:spPr>
            <a:xfrm>
              <a:off x="5292895" y="1033818"/>
              <a:ext cx="3277263" cy="3030230"/>
            </a:xfrm>
            <a:prstGeom prst="rect">
              <a:avLst/>
            </a:prstGeom>
          </p:spPr>
        </p:pic>
        <p:sp>
          <p:nvSpPr>
            <p:cNvPr id="9" name="TextBox 8"/>
            <p:cNvSpPr txBox="1"/>
            <p:nvPr/>
          </p:nvSpPr>
          <p:spPr>
            <a:xfrm rot="20936648">
              <a:off x="1179349" y="1309766"/>
              <a:ext cx="749461" cy="369332"/>
            </a:xfrm>
            <a:prstGeom prst="rect">
              <a:avLst/>
            </a:prstGeom>
            <a:noFill/>
          </p:spPr>
          <p:txBody>
            <a:bodyPr wrap="none" rtlCol="0">
              <a:spAutoFit/>
            </a:bodyPr>
            <a:lstStyle/>
            <a:p>
              <a:r>
                <a:rPr lang="en-US" sz="1800" dirty="0" smtClean="0">
                  <a:solidFill>
                    <a:srgbClr val="FFFFFF"/>
                  </a:solidFill>
                </a:rPr>
                <a:t>panel</a:t>
              </a:r>
              <a:endParaRPr lang="en-US" sz="1800" dirty="0">
                <a:solidFill>
                  <a:srgbClr val="FFFFFF"/>
                </a:solidFill>
              </a:endParaRPr>
            </a:p>
          </p:txBody>
        </p:sp>
        <p:sp>
          <p:nvSpPr>
            <p:cNvPr id="10" name="TextBox 9"/>
            <p:cNvSpPr txBox="1"/>
            <p:nvPr/>
          </p:nvSpPr>
          <p:spPr>
            <a:xfrm rot="17270314">
              <a:off x="1463216" y="2678378"/>
              <a:ext cx="749461" cy="369332"/>
            </a:xfrm>
            <a:prstGeom prst="rect">
              <a:avLst/>
            </a:prstGeom>
            <a:noFill/>
          </p:spPr>
          <p:txBody>
            <a:bodyPr wrap="none" rtlCol="0">
              <a:spAutoFit/>
            </a:bodyPr>
            <a:lstStyle/>
            <a:p>
              <a:r>
                <a:rPr lang="en-US" sz="1800" dirty="0" smtClean="0">
                  <a:solidFill>
                    <a:srgbClr val="FFFFFF"/>
                  </a:solidFill>
                </a:rPr>
                <a:t>panel</a:t>
              </a:r>
              <a:endParaRPr lang="en-US" sz="1800" dirty="0">
                <a:solidFill>
                  <a:srgbClr val="FFFFFF"/>
                </a:solidFill>
              </a:endParaRPr>
            </a:p>
          </p:txBody>
        </p:sp>
        <p:sp>
          <p:nvSpPr>
            <p:cNvPr id="11" name="TextBox 10"/>
            <p:cNvSpPr txBox="1"/>
            <p:nvPr/>
          </p:nvSpPr>
          <p:spPr>
            <a:xfrm rot="4812577">
              <a:off x="762686" y="2886742"/>
              <a:ext cx="749461" cy="369332"/>
            </a:xfrm>
            <a:prstGeom prst="rect">
              <a:avLst/>
            </a:prstGeom>
            <a:noFill/>
          </p:spPr>
          <p:txBody>
            <a:bodyPr wrap="none" rtlCol="0">
              <a:spAutoFit/>
            </a:bodyPr>
            <a:lstStyle/>
            <a:p>
              <a:r>
                <a:rPr lang="en-US" sz="1800" dirty="0" smtClean="0">
                  <a:solidFill>
                    <a:srgbClr val="FFFFFF"/>
                  </a:solidFill>
                </a:rPr>
                <a:t>panel</a:t>
              </a:r>
              <a:endParaRPr lang="en-US" sz="1800" dirty="0">
                <a:solidFill>
                  <a:srgbClr val="FFFFFF"/>
                </a:solidFill>
              </a:endParaRPr>
            </a:p>
          </p:txBody>
        </p:sp>
        <p:sp>
          <p:nvSpPr>
            <p:cNvPr id="12" name="TextBox 11"/>
            <p:cNvSpPr txBox="1"/>
            <p:nvPr/>
          </p:nvSpPr>
          <p:spPr>
            <a:xfrm>
              <a:off x="4061459" y="3698700"/>
              <a:ext cx="705617" cy="369332"/>
            </a:xfrm>
            <a:prstGeom prst="rect">
              <a:avLst/>
            </a:prstGeom>
            <a:noFill/>
          </p:spPr>
          <p:txBody>
            <a:bodyPr wrap="none" rtlCol="0">
              <a:spAutoFit/>
            </a:bodyPr>
            <a:lstStyle/>
            <a:p>
              <a:r>
                <a:rPr lang="en-US" dirty="0" smtClean="0"/>
                <a:t>plane</a:t>
              </a:r>
              <a:endParaRPr lang="en-US" dirty="0"/>
            </a:p>
          </p:txBody>
        </p:sp>
        <p:sp>
          <p:nvSpPr>
            <p:cNvPr id="13" name="TextBox 12"/>
            <p:cNvSpPr txBox="1"/>
            <p:nvPr/>
          </p:nvSpPr>
          <p:spPr>
            <a:xfrm>
              <a:off x="7775635" y="3698700"/>
              <a:ext cx="829036" cy="369332"/>
            </a:xfrm>
            <a:prstGeom prst="rect">
              <a:avLst/>
            </a:prstGeom>
            <a:noFill/>
          </p:spPr>
          <p:txBody>
            <a:bodyPr wrap="none" rtlCol="0">
              <a:spAutoFit/>
            </a:bodyPr>
            <a:lstStyle/>
            <a:p>
              <a:r>
                <a:rPr lang="en-US" dirty="0" smtClean="0"/>
                <a:t>station</a:t>
              </a:r>
              <a:endParaRPr lang="en-US" dirty="0"/>
            </a:p>
          </p:txBody>
        </p:sp>
      </p:grpSp>
      <p:grpSp>
        <p:nvGrpSpPr>
          <p:cNvPr id="15" name="Group 14"/>
          <p:cNvGrpSpPr>
            <a:grpSpLocks noChangeAspect="1"/>
          </p:cNvGrpSpPr>
          <p:nvPr/>
        </p:nvGrpSpPr>
        <p:grpSpPr>
          <a:xfrm>
            <a:off x="5124700" y="4381213"/>
            <a:ext cx="3811055" cy="1708218"/>
            <a:chOff x="-973967" y="2620478"/>
            <a:chExt cx="9355967" cy="4193588"/>
          </a:xfrm>
        </p:grpSpPr>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95400" y="3379399"/>
              <a:ext cx="7086600" cy="33262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7" name="Group 16"/>
            <p:cNvGrpSpPr/>
            <p:nvPr/>
          </p:nvGrpSpPr>
          <p:grpSpPr>
            <a:xfrm>
              <a:off x="2057400" y="2620478"/>
              <a:ext cx="5562600" cy="758921"/>
              <a:chOff x="1752600" y="2620478"/>
              <a:chExt cx="5562600" cy="758921"/>
            </a:xfrm>
          </p:grpSpPr>
          <p:cxnSp>
            <p:nvCxnSpPr>
              <p:cNvPr id="21" name="Straight Arrow Connector 20"/>
              <p:cNvCxnSpPr/>
              <p:nvPr/>
            </p:nvCxnSpPr>
            <p:spPr>
              <a:xfrm>
                <a:off x="1752600" y="3379399"/>
                <a:ext cx="5562600"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6"/>
              <p:cNvSpPr txBox="1"/>
              <p:nvPr/>
            </p:nvSpPr>
            <p:spPr>
              <a:xfrm>
                <a:off x="3517265" y="2620478"/>
                <a:ext cx="1074332" cy="369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70C0"/>
                    </a:solidFill>
                  </a:rPr>
                  <a:t>3196 mm</a:t>
                </a:r>
                <a:endParaRPr lang="en-US" dirty="0">
                  <a:solidFill>
                    <a:srgbClr val="0070C0"/>
                  </a:solidFill>
                </a:endParaRPr>
              </a:p>
            </p:txBody>
          </p:sp>
        </p:grpSp>
        <p:grpSp>
          <p:nvGrpSpPr>
            <p:cNvPr id="18" name="Group 17"/>
            <p:cNvGrpSpPr/>
            <p:nvPr/>
          </p:nvGrpSpPr>
          <p:grpSpPr>
            <a:xfrm>
              <a:off x="-973967" y="3505200"/>
              <a:ext cx="1659767" cy="3308866"/>
              <a:chOff x="-973967" y="3505200"/>
              <a:chExt cx="1659767" cy="3308866"/>
            </a:xfrm>
          </p:grpSpPr>
          <p:cxnSp>
            <p:nvCxnSpPr>
              <p:cNvPr id="19" name="Straight Arrow Connector 18"/>
              <p:cNvCxnSpPr/>
              <p:nvPr/>
            </p:nvCxnSpPr>
            <p:spPr>
              <a:xfrm>
                <a:off x="685800" y="3505200"/>
                <a:ext cx="0" cy="312420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1"/>
              <p:cNvSpPr txBox="1"/>
              <p:nvPr/>
            </p:nvSpPr>
            <p:spPr>
              <a:xfrm>
                <a:off x="-973967" y="6444734"/>
                <a:ext cx="11272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0070C0"/>
                    </a:solidFill>
                  </a:rPr>
                  <a:t>1620  mm</a:t>
                </a:r>
                <a:endParaRPr lang="en-US" dirty="0">
                  <a:solidFill>
                    <a:srgbClr val="0070C0"/>
                  </a:solidFill>
                </a:endParaRPr>
              </a:p>
            </p:txBody>
          </p:sp>
        </p:gr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Calorimeter and Tracker have Holes Down the Middle</a:t>
            </a:r>
            <a:endParaRPr lang="en-US" sz="2400" dirty="0"/>
          </a:p>
        </p:txBody>
      </p:sp>
      <p:sp>
        <p:nvSpPr>
          <p:cNvPr id="3" name="Content Placeholder 2"/>
          <p:cNvSpPr>
            <a:spLocks noGrp="1"/>
          </p:cNvSpPr>
          <p:nvPr>
            <p:ph idx="1"/>
          </p:nvPr>
        </p:nvSpPr>
        <p:spPr>
          <a:xfrm>
            <a:off x="228600" y="4566568"/>
            <a:ext cx="8672513" cy="1341616"/>
          </a:xfrm>
        </p:spPr>
        <p:txBody>
          <a:bodyPr/>
          <a:lstStyle/>
          <a:p>
            <a:pPr>
              <a:buClr>
                <a:schemeClr val="accent6">
                  <a:lumMod val="50000"/>
                </a:schemeClr>
              </a:buClr>
            </a:pPr>
            <a:r>
              <a:rPr lang="en-US" dirty="0" smtClean="0">
                <a:solidFill>
                  <a:srgbClr val="0000FF"/>
                </a:solidFill>
              </a:rPr>
              <a:t>Inner 38 cm of </a:t>
            </a:r>
            <a:r>
              <a:rPr lang="en-US" dirty="0" err="1" smtClean="0">
                <a:solidFill>
                  <a:srgbClr val="0000FF"/>
                </a:solidFill>
              </a:rPr>
              <a:t>calo</a:t>
            </a:r>
            <a:r>
              <a:rPr lang="en-US" dirty="0" smtClean="0">
                <a:solidFill>
                  <a:srgbClr val="0000FF"/>
                </a:solidFill>
              </a:rPr>
              <a:t> and tracker purposely un-instrumented</a:t>
            </a:r>
          </a:p>
          <a:p>
            <a:pPr lvl="1"/>
            <a:r>
              <a:rPr lang="en-US" dirty="0" smtClean="0"/>
              <a:t>Detectors avoid most of the ‘beam flash’</a:t>
            </a:r>
          </a:p>
          <a:p>
            <a:pPr lvl="1"/>
            <a:r>
              <a:rPr lang="en-US" dirty="0" smtClean="0"/>
              <a:t>Detectors avoid &gt;99% of DIO (decay in orbit) spectrum</a:t>
            </a:r>
          </a:p>
          <a:p>
            <a:pPr lvl="1"/>
            <a:r>
              <a:rPr lang="en-US" dirty="0" smtClean="0"/>
              <a:t>Acceptance for 105 MeV conversion electrons is high</a:t>
            </a:r>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grpSp>
        <p:nvGrpSpPr>
          <p:cNvPr id="22" name="Group 21"/>
          <p:cNvGrpSpPr/>
          <p:nvPr/>
        </p:nvGrpSpPr>
        <p:grpSpPr>
          <a:xfrm>
            <a:off x="457200" y="1252044"/>
            <a:ext cx="3277263" cy="3030230"/>
            <a:chOff x="457200" y="1252044"/>
            <a:chExt cx="3277263" cy="3030230"/>
          </a:xfrm>
        </p:grpSpPr>
        <p:pic>
          <p:nvPicPr>
            <p:cNvPr id="6" name="Picture 5" descr="Station-rphiView.jpg"/>
            <p:cNvPicPr>
              <a:picLocks noChangeAspect="1"/>
            </p:cNvPicPr>
            <p:nvPr/>
          </p:nvPicPr>
          <p:blipFill>
            <a:blip r:embed="rId2"/>
            <a:srcRect l="6316"/>
            <a:stretch>
              <a:fillRect/>
            </a:stretch>
          </p:blipFill>
          <p:spPr>
            <a:xfrm>
              <a:off x="457200" y="1252044"/>
              <a:ext cx="3277263" cy="3030230"/>
            </a:xfrm>
            <a:prstGeom prst="rect">
              <a:avLst/>
            </a:prstGeom>
          </p:spPr>
        </p:pic>
        <p:sp>
          <p:nvSpPr>
            <p:cNvPr id="13" name="Donut 12"/>
            <p:cNvSpPr/>
            <p:nvPr/>
          </p:nvSpPr>
          <p:spPr>
            <a:xfrm>
              <a:off x="892378" y="2548817"/>
              <a:ext cx="1086868" cy="1022558"/>
            </a:xfrm>
            <a:prstGeom prst="donut">
              <a:avLst>
                <a:gd name="adj" fmla="val 5393"/>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1887505" y="2678906"/>
              <a:ext cx="183481" cy="137303"/>
            </a:xfrm>
            <a:prstGeom prst="ellipse">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nut 14"/>
            <p:cNvSpPr/>
            <p:nvPr/>
          </p:nvSpPr>
          <p:spPr>
            <a:xfrm>
              <a:off x="1899158" y="2232671"/>
              <a:ext cx="611555" cy="560654"/>
            </a:xfrm>
            <a:prstGeom prst="donut">
              <a:avLst>
                <a:gd name="adj" fmla="val 11017"/>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4050417" y="1108112"/>
            <a:ext cx="4762005" cy="3303372"/>
            <a:chOff x="4050417" y="1108112"/>
            <a:chExt cx="4762005" cy="3303372"/>
          </a:xfrm>
        </p:grpSpPr>
        <p:pic>
          <p:nvPicPr>
            <p:cNvPr id="7" name="Picture 6" descr="diocartoon_1.png"/>
            <p:cNvPicPr>
              <a:picLocks noChangeAspect="1"/>
            </p:cNvPicPr>
            <p:nvPr/>
          </p:nvPicPr>
          <p:blipFill>
            <a:blip r:embed="rId3"/>
            <a:stretch>
              <a:fillRect/>
            </a:stretch>
          </p:blipFill>
          <p:spPr>
            <a:xfrm>
              <a:off x="4050417" y="1108112"/>
              <a:ext cx="4762005" cy="3303372"/>
            </a:xfrm>
            <a:prstGeom prst="rect">
              <a:avLst/>
            </a:prstGeom>
          </p:spPr>
        </p:pic>
        <p:grpSp>
          <p:nvGrpSpPr>
            <p:cNvPr id="8" name="Group 7"/>
            <p:cNvGrpSpPr/>
            <p:nvPr/>
          </p:nvGrpSpPr>
          <p:grpSpPr>
            <a:xfrm>
              <a:off x="5274176" y="3365422"/>
              <a:ext cx="1279025" cy="630891"/>
              <a:chOff x="5274176" y="3581322"/>
              <a:chExt cx="1279025" cy="630891"/>
            </a:xfrm>
          </p:grpSpPr>
          <p:cxnSp>
            <p:nvCxnSpPr>
              <p:cNvPr id="9" name="Straight Connector 8"/>
              <p:cNvCxnSpPr/>
              <p:nvPr/>
            </p:nvCxnSpPr>
            <p:spPr>
              <a:xfrm rot="5400000">
                <a:off x="6237357" y="3896370"/>
                <a:ext cx="630099"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a:off x="5274176" y="3581322"/>
                <a:ext cx="1278231" cy="1144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378512" y="3075813"/>
              <a:ext cx="1121822" cy="830997"/>
            </a:xfrm>
            <a:prstGeom prst="rect">
              <a:avLst/>
            </a:prstGeom>
            <a:noFill/>
          </p:spPr>
          <p:txBody>
            <a:bodyPr wrap="none" rtlCol="0">
              <a:spAutoFit/>
            </a:bodyPr>
            <a:lstStyle/>
            <a:p>
              <a:pPr algn="ctr"/>
              <a:r>
                <a:rPr lang="en-US" sz="1600" dirty="0" smtClean="0">
                  <a:solidFill>
                    <a:schemeClr val="accent6"/>
                  </a:solidFill>
                </a:rPr>
                <a:t>Escape</a:t>
              </a:r>
            </a:p>
            <a:p>
              <a:pPr algn="ctr"/>
              <a:r>
                <a:rPr lang="en-US" sz="1600" dirty="0" smtClean="0">
                  <a:solidFill>
                    <a:schemeClr val="accent6"/>
                  </a:solidFill>
                </a:rPr>
                <a:t>thru center</a:t>
              </a:r>
            </a:p>
            <a:p>
              <a:pPr algn="ctr"/>
              <a:r>
                <a:rPr lang="en-US" sz="1600" dirty="0" smtClean="0">
                  <a:solidFill>
                    <a:schemeClr val="accent6"/>
                  </a:solidFill>
                </a:rPr>
                <a:t>of Tracker</a:t>
              </a:r>
              <a:endParaRPr lang="en-US" sz="1600" dirty="0">
                <a:solidFill>
                  <a:schemeClr val="accent6"/>
                </a:solidFill>
              </a:endParaRPr>
            </a:p>
          </p:txBody>
        </p:sp>
        <p:cxnSp>
          <p:nvCxnSpPr>
            <p:cNvPr id="12" name="Straight Connector 11"/>
            <p:cNvCxnSpPr/>
            <p:nvPr/>
          </p:nvCxnSpPr>
          <p:spPr>
            <a:xfrm rot="16200000" flipH="1">
              <a:off x="7046580" y="2908537"/>
              <a:ext cx="2164111" cy="114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237831" y="3687604"/>
              <a:ext cx="529947"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503599" y="3423424"/>
              <a:ext cx="779486"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431095" y="3121581"/>
              <a:ext cx="788096" cy="584776"/>
            </a:xfrm>
            <a:prstGeom prst="rect">
              <a:avLst/>
            </a:prstGeom>
            <a:noFill/>
          </p:spPr>
          <p:txBody>
            <a:bodyPr wrap="none" rtlCol="0">
              <a:spAutoFit/>
            </a:bodyPr>
            <a:lstStyle/>
            <a:p>
              <a:pPr algn="ctr"/>
              <a:r>
                <a:rPr lang="en-US" sz="1600" dirty="0" smtClean="0">
                  <a:solidFill>
                    <a:schemeClr val="accent6"/>
                  </a:solidFill>
                </a:rPr>
                <a:t>Fully</a:t>
              </a:r>
            </a:p>
            <a:p>
              <a:pPr algn="ctr"/>
              <a:r>
                <a:rPr lang="en-US" sz="1600" dirty="0" err="1" smtClean="0">
                  <a:solidFill>
                    <a:schemeClr val="accent6"/>
                  </a:solidFill>
                </a:rPr>
                <a:t>fiducial</a:t>
              </a:r>
              <a:endParaRPr lang="en-US" sz="1600" dirty="0">
                <a:solidFill>
                  <a:schemeClr val="accent6"/>
                </a:solidFill>
              </a:endParaRPr>
            </a:p>
          </p:txBody>
        </p:sp>
        <p:sp>
          <p:nvSpPr>
            <p:cNvPr id="19" name="TextBox 18"/>
            <p:cNvSpPr txBox="1"/>
            <p:nvPr/>
          </p:nvSpPr>
          <p:spPr>
            <a:xfrm rot="18499114">
              <a:off x="5302312" y="2352712"/>
              <a:ext cx="1194558" cy="276999"/>
            </a:xfrm>
            <a:prstGeom prst="rect">
              <a:avLst/>
            </a:prstGeom>
            <a:noFill/>
          </p:spPr>
          <p:txBody>
            <a:bodyPr wrap="none" rtlCol="0">
              <a:spAutoFit/>
            </a:bodyPr>
            <a:lstStyle/>
            <a:p>
              <a:r>
                <a:rPr lang="en-US" sz="1200" dirty="0" smtClean="0">
                  <a:solidFill>
                    <a:srgbClr val="0000FF"/>
                  </a:solidFill>
                </a:rPr>
                <a:t>DIO Background</a:t>
              </a:r>
              <a:endParaRPr lang="en-US" sz="1200" dirty="0">
                <a:solidFill>
                  <a:srgbClr val="0000FF"/>
                </a:solidFill>
              </a:endParaRPr>
            </a:p>
          </p:txBody>
        </p:sp>
        <p:sp>
          <p:nvSpPr>
            <p:cNvPr id="20" name="TextBox 19"/>
            <p:cNvSpPr txBox="1"/>
            <p:nvPr/>
          </p:nvSpPr>
          <p:spPr>
            <a:xfrm rot="16200000">
              <a:off x="7713173" y="1878270"/>
              <a:ext cx="542486" cy="276999"/>
            </a:xfrm>
            <a:prstGeom prst="rect">
              <a:avLst/>
            </a:prstGeom>
            <a:noFill/>
          </p:spPr>
          <p:txBody>
            <a:bodyPr wrap="none" rtlCol="0">
              <a:spAutoFit/>
            </a:bodyPr>
            <a:lstStyle/>
            <a:p>
              <a:r>
                <a:rPr lang="en-US" sz="1200" dirty="0" smtClean="0">
                  <a:solidFill>
                    <a:srgbClr val="FF0000"/>
                  </a:solidFill>
                </a:rPr>
                <a:t>signal</a:t>
              </a:r>
              <a:endParaRPr lang="en-US" sz="1200" dirty="0">
                <a:solidFill>
                  <a:srgbClr val="FF0000"/>
                </a:solidFill>
              </a:endParaRPr>
            </a:p>
          </p:txBody>
        </p:sp>
      </p:grpSp>
      <p:sp>
        <p:nvSpPr>
          <p:cNvPr id="23" name="TextBox 22"/>
          <p:cNvSpPr txBox="1"/>
          <p:nvPr/>
        </p:nvSpPr>
        <p:spPr>
          <a:xfrm>
            <a:off x="228600" y="875553"/>
            <a:ext cx="6031523" cy="461665"/>
          </a:xfrm>
          <a:prstGeom prst="rect">
            <a:avLst/>
          </a:prstGeom>
          <a:noFill/>
        </p:spPr>
        <p:txBody>
          <a:bodyPr wrap="none" rtlCol="0">
            <a:spAutoFit/>
          </a:bodyPr>
          <a:lstStyle/>
          <a:p>
            <a:r>
              <a:rPr lang="en-US" dirty="0" smtClean="0"/>
              <a:t>Looking down the axis of the detector solenoid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9901" y="3729868"/>
            <a:ext cx="3925499" cy="2480867"/>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grpSp>
        <p:nvGrpSpPr>
          <p:cNvPr id="7" name="Group 6"/>
          <p:cNvGrpSpPr/>
          <p:nvPr/>
        </p:nvGrpSpPr>
        <p:grpSpPr>
          <a:xfrm>
            <a:off x="546685" y="3595059"/>
            <a:ext cx="3757905" cy="2450541"/>
            <a:chOff x="1437234" y="3734245"/>
            <a:chExt cx="3822954" cy="2647922"/>
          </a:xfrm>
        </p:grpSpPr>
        <p:pic>
          <p:nvPicPr>
            <p:cNvPr id="8" name="Picture 7"/>
            <p:cNvPicPr>
              <a:picLocks noChangeAspect="1"/>
            </p:cNvPicPr>
            <p:nvPr/>
          </p:nvPicPr>
          <p:blipFill>
            <a:blip r:embed="rId3"/>
            <a:stretch>
              <a:fillRect/>
            </a:stretch>
          </p:blipFill>
          <p:spPr>
            <a:xfrm>
              <a:off x="1437234" y="3734245"/>
              <a:ext cx="3822954" cy="2563368"/>
            </a:xfrm>
            <a:prstGeom prst="rect">
              <a:avLst/>
            </a:prstGeom>
          </p:spPr>
        </p:pic>
        <p:sp>
          <p:nvSpPr>
            <p:cNvPr id="9" name="TextBox 8"/>
            <p:cNvSpPr txBox="1"/>
            <p:nvPr/>
          </p:nvSpPr>
          <p:spPr>
            <a:xfrm>
              <a:off x="2438400" y="6043613"/>
              <a:ext cx="784590" cy="338554"/>
            </a:xfrm>
            <a:prstGeom prst="rect">
              <a:avLst/>
            </a:prstGeom>
            <a:noFill/>
          </p:spPr>
          <p:txBody>
            <a:bodyPr wrap="none" rtlCol="0">
              <a:spAutoFit/>
            </a:bodyPr>
            <a:lstStyle/>
            <a:p>
              <a:r>
                <a:rPr lang="en-US" sz="1600" dirty="0" smtClean="0">
                  <a:solidFill>
                    <a:schemeClr val="accent6">
                      <a:lumMod val="50000"/>
                    </a:schemeClr>
                  </a:solidFill>
                </a:rPr>
                <a:t>Tracker</a:t>
              </a:r>
              <a:endParaRPr lang="en-US" sz="1600" dirty="0">
                <a:solidFill>
                  <a:schemeClr val="accent6">
                    <a:lumMod val="50000"/>
                  </a:schemeClr>
                </a:solidFill>
              </a:endParaRPr>
            </a:p>
          </p:txBody>
        </p:sp>
        <p:sp>
          <p:nvSpPr>
            <p:cNvPr id="10" name="TextBox 9"/>
            <p:cNvSpPr txBox="1"/>
            <p:nvPr/>
          </p:nvSpPr>
          <p:spPr>
            <a:xfrm>
              <a:off x="3678945" y="6022559"/>
              <a:ext cx="681897" cy="338554"/>
            </a:xfrm>
            <a:prstGeom prst="rect">
              <a:avLst/>
            </a:prstGeom>
            <a:noFill/>
          </p:spPr>
          <p:txBody>
            <a:bodyPr wrap="none" rtlCol="0">
              <a:spAutoFit/>
            </a:bodyPr>
            <a:lstStyle/>
            <a:p>
              <a:r>
                <a:rPr lang="en-US" sz="1600" dirty="0" smtClean="0">
                  <a:solidFill>
                    <a:schemeClr val="accent6">
                      <a:lumMod val="50000"/>
                    </a:schemeClr>
                  </a:solidFill>
                </a:rPr>
                <a:t>Disk 1</a:t>
              </a:r>
              <a:endParaRPr lang="en-US" sz="1600" dirty="0">
                <a:solidFill>
                  <a:schemeClr val="accent6">
                    <a:lumMod val="50000"/>
                  </a:schemeClr>
                </a:solidFill>
              </a:endParaRPr>
            </a:p>
          </p:txBody>
        </p:sp>
        <p:sp>
          <p:nvSpPr>
            <p:cNvPr id="11" name="TextBox 10"/>
            <p:cNvSpPr txBox="1"/>
            <p:nvPr/>
          </p:nvSpPr>
          <p:spPr>
            <a:xfrm>
              <a:off x="4513242" y="6022559"/>
              <a:ext cx="681897" cy="338554"/>
            </a:xfrm>
            <a:prstGeom prst="rect">
              <a:avLst/>
            </a:prstGeom>
            <a:noFill/>
          </p:spPr>
          <p:txBody>
            <a:bodyPr wrap="none" rtlCol="0">
              <a:spAutoFit/>
            </a:bodyPr>
            <a:lstStyle/>
            <a:p>
              <a:r>
                <a:rPr lang="en-US" sz="1600" dirty="0" smtClean="0">
                  <a:solidFill>
                    <a:schemeClr val="accent6">
                      <a:lumMod val="50000"/>
                    </a:schemeClr>
                  </a:solidFill>
                </a:rPr>
                <a:t>Disk 2</a:t>
              </a:r>
              <a:endParaRPr lang="en-US" sz="1600" dirty="0">
                <a:solidFill>
                  <a:schemeClr val="accent6">
                    <a:lumMod val="50000"/>
                  </a:schemeClr>
                </a:solidFill>
              </a:endParaRPr>
            </a:p>
          </p:txBody>
        </p:sp>
      </p:grpSp>
      <p:sp>
        <p:nvSpPr>
          <p:cNvPr id="12" name="TextBox 11"/>
          <p:cNvSpPr txBox="1"/>
          <p:nvPr/>
        </p:nvSpPr>
        <p:spPr>
          <a:xfrm>
            <a:off x="279425" y="741217"/>
            <a:ext cx="8796319" cy="3785652"/>
          </a:xfrm>
          <a:prstGeom prst="rect">
            <a:avLst/>
          </a:prstGeom>
          <a:noFill/>
        </p:spPr>
        <p:txBody>
          <a:bodyPr wrap="none" rtlCol="0">
            <a:spAutoFit/>
          </a:bodyPr>
          <a:lstStyle/>
          <a:p>
            <a:pPr marL="342900" indent="-342900">
              <a:buFont typeface="Arial" panose="020B0604020202020204" pitchFamily="34" charset="0"/>
              <a:buChar char="•"/>
            </a:pPr>
            <a:r>
              <a:rPr lang="en-US" dirty="0" smtClean="0"/>
              <a:t>Two </a:t>
            </a:r>
            <a:r>
              <a:rPr lang="en-US" dirty="0"/>
              <a:t>a</a:t>
            </a:r>
            <a:r>
              <a:rPr lang="en-US" dirty="0" smtClean="0"/>
              <a:t>nnular disks separated by half a “wavelength” (70 cm)</a:t>
            </a:r>
          </a:p>
          <a:p>
            <a:r>
              <a:rPr lang="en-US" dirty="0" smtClean="0"/>
              <a:t>of the electron’s helical path</a:t>
            </a:r>
          </a:p>
          <a:p>
            <a:pPr marL="800100" lvl="1" indent="-342900">
              <a:buFont typeface="Courier New" panose="02070309020205020404" pitchFamily="49" charset="0"/>
              <a:buChar char="o"/>
            </a:pPr>
            <a:r>
              <a:rPr lang="en-US" dirty="0" smtClean="0"/>
              <a:t>Maximize probability for CE to hit at least one disk</a:t>
            </a:r>
          </a:p>
          <a:p>
            <a:pPr marL="342900" indent="-342900">
              <a:buFont typeface="Arial" panose="020B0604020202020204" pitchFamily="34" charset="0"/>
              <a:buChar char="•"/>
            </a:pPr>
            <a:r>
              <a:rPr lang="en-US" dirty="0" smtClean="0"/>
              <a:t>Each Disk contains 860 </a:t>
            </a:r>
            <a:r>
              <a:rPr lang="en-US" dirty="0" err="1" smtClean="0"/>
              <a:t>CsI</a:t>
            </a:r>
            <a:r>
              <a:rPr lang="en-US" dirty="0" smtClean="0"/>
              <a:t> crystals (3x3x20 cm</a:t>
            </a:r>
            <a:r>
              <a:rPr lang="en-US" baseline="30000" dirty="0" smtClean="0"/>
              <a:t>2</a:t>
            </a:r>
            <a:r>
              <a:rPr lang="en-US" dirty="0" smtClean="0"/>
              <a:t>) read out by </a:t>
            </a:r>
            <a:r>
              <a:rPr lang="en-US" dirty="0" err="1" smtClean="0"/>
              <a:t>SiPMs</a:t>
            </a:r>
            <a:endParaRPr lang="en-US" dirty="0" smtClean="0"/>
          </a:p>
          <a:p>
            <a:pPr marL="800100" lvl="1" indent="-342900">
              <a:buFont typeface="Courier New" panose="02070309020205020404" pitchFamily="49" charset="0"/>
              <a:buChar char="o"/>
            </a:pPr>
            <a:r>
              <a:rPr lang="en-US" dirty="0" smtClean="0"/>
              <a:t>JINR providing core contribution of 200 crystals</a:t>
            </a:r>
          </a:p>
          <a:p>
            <a:pPr marL="342900" indent="-342900">
              <a:buFont typeface="Arial" panose="020B0604020202020204" pitchFamily="34" charset="0"/>
              <a:buChar char="•"/>
            </a:pPr>
            <a:r>
              <a:rPr lang="en-US" dirty="0"/>
              <a:t>0</a:t>
            </a:r>
            <a:r>
              <a:rPr lang="en-US" dirty="0" smtClean="0"/>
              <a:t>.5 ns time, 1 cm position, 5% energy measurements independent</a:t>
            </a:r>
          </a:p>
          <a:p>
            <a:r>
              <a:rPr lang="en-US" dirty="0"/>
              <a:t> </a:t>
            </a:r>
            <a:r>
              <a:rPr lang="en-US" dirty="0" smtClean="0"/>
              <a:t>    of tracker</a:t>
            </a:r>
          </a:p>
          <a:p>
            <a:pPr marL="342900" indent="-342900">
              <a:buFont typeface="Arial" panose="020B0604020202020204" pitchFamily="34" charset="0"/>
              <a:buChar char="•"/>
            </a:pPr>
            <a:r>
              <a:rPr lang="en-US" dirty="0" smtClean="0"/>
              <a:t>Provides Particle ID e.g. for cosmic ray muon rejection</a:t>
            </a:r>
          </a:p>
          <a:p>
            <a:pPr marL="342900" indent="-342900">
              <a:buFont typeface="Arial" panose="020B0604020202020204" pitchFamily="34" charset="0"/>
              <a:buChar char="•"/>
            </a:pPr>
            <a:endParaRPr lang="en-US" dirty="0" smtClean="0"/>
          </a:p>
          <a:p>
            <a:endParaRPr lang="en-US" dirty="0"/>
          </a:p>
        </p:txBody>
      </p:sp>
    </p:spTree>
    <p:extLst>
      <p:ext uri="{BB962C8B-B14F-4D97-AF65-F5344CB8AC3E}">
        <p14:creationId xmlns:p14="http://schemas.microsoft.com/office/powerpoint/2010/main" val="88687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0529"/>
          </a:xfrm>
        </p:spPr>
        <p:txBody>
          <a:bodyPr>
            <a:normAutofit fontScale="90000"/>
          </a:bodyPr>
          <a:lstStyle/>
          <a:p>
            <a:r>
              <a:rPr lang="en-US" dirty="0" smtClean="0"/>
              <a:t>Examples of prototype testing</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10319" r="-10319"/>
          <a:stretch>
            <a:fillRect/>
          </a:stretch>
        </p:blipFill>
        <p:spPr>
          <a:xfrm>
            <a:off x="4057818" y="1226567"/>
            <a:ext cx="4968052" cy="2732237"/>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100" y="1226567"/>
            <a:ext cx="3793359" cy="2723906"/>
          </a:xfrm>
          <a:prstGeom prst="rect">
            <a:avLst/>
          </a:prstGeom>
        </p:spPr>
      </p:pic>
      <p:pic>
        <p:nvPicPr>
          <p:cNvPr id="6" name="Picture 5"/>
          <p:cNvPicPr>
            <a:picLocks noChangeAspect="1"/>
          </p:cNvPicPr>
          <p:nvPr/>
        </p:nvPicPr>
        <p:blipFill>
          <a:blip r:embed="rId4"/>
          <a:stretch>
            <a:fillRect/>
          </a:stretch>
        </p:blipFill>
        <p:spPr>
          <a:xfrm>
            <a:off x="190500" y="3958804"/>
            <a:ext cx="8953500" cy="2679700"/>
          </a:xfrm>
          <a:prstGeom prst="rect">
            <a:avLst/>
          </a:prstGeom>
        </p:spPr>
      </p:pic>
      <p:sp>
        <p:nvSpPr>
          <p:cNvPr id="7" name="TextBox 6"/>
          <p:cNvSpPr txBox="1"/>
          <p:nvPr/>
        </p:nvSpPr>
        <p:spPr>
          <a:xfrm>
            <a:off x="749100" y="1384085"/>
            <a:ext cx="1583411"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JINR prototype</a:t>
            </a:r>
            <a:endParaRPr lang="en-US" sz="1800" dirty="0">
              <a:solidFill>
                <a:prstClr val="black"/>
              </a:solidFill>
              <a:latin typeface="Calibri"/>
              <a:ea typeface="+mn-ea"/>
              <a:cs typeface="+mn-cs"/>
            </a:endParaRPr>
          </a:p>
        </p:txBody>
      </p:sp>
      <p:sp>
        <p:nvSpPr>
          <p:cNvPr id="8" name="TextBox 7"/>
          <p:cNvSpPr txBox="1"/>
          <p:nvPr/>
        </p:nvSpPr>
        <p:spPr>
          <a:xfrm>
            <a:off x="6464662" y="1526775"/>
            <a:ext cx="1405891" cy="923330"/>
          </a:xfrm>
          <a:prstGeom prst="rect">
            <a:avLst/>
          </a:prstGeom>
          <a:solidFill>
            <a:srgbClr val="CCFFCC"/>
          </a:solid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E. Resolution</a:t>
            </a:r>
          </a:p>
          <a:p>
            <a:pPr fontAlgn="auto">
              <a:spcBef>
                <a:spcPts val="0"/>
              </a:spcBef>
              <a:spcAft>
                <a:spcPts val="0"/>
              </a:spcAft>
            </a:pPr>
            <a:r>
              <a:rPr lang="en-US" sz="1800" dirty="0" smtClean="0">
                <a:solidFill>
                  <a:prstClr val="black"/>
                </a:solidFill>
                <a:latin typeface="Calibri"/>
                <a:ea typeface="+mn-ea"/>
                <a:cs typeface="+mn-cs"/>
              </a:rPr>
              <a:t>@ Yerevan</a:t>
            </a:r>
          </a:p>
          <a:p>
            <a:pPr fontAlgn="auto">
              <a:spcBef>
                <a:spcPts val="0"/>
              </a:spcBef>
              <a:spcAft>
                <a:spcPts val="0"/>
              </a:spcAft>
            </a:pPr>
            <a:r>
              <a:rPr lang="en-US" sz="1800" dirty="0" smtClean="0">
                <a:solidFill>
                  <a:prstClr val="black"/>
                </a:solidFill>
                <a:latin typeface="Calibri"/>
                <a:ea typeface="+mn-ea"/>
                <a:cs typeface="+mn-cs"/>
              </a:rPr>
              <a:t>Test beam</a:t>
            </a:r>
            <a:endParaRPr lang="en-US" sz="1800" dirty="0">
              <a:solidFill>
                <a:prstClr val="black"/>
              </a:solidFill>
              <a:latin typeface="Calibri"/>
              <a:ea typeface="+mn-ea"/>
              <a:cs typeface="+mn-cs"/>
            </a:endParaRPr>
          </a:p>
        </p:txBody>
      </p:sp>
      <p:sp>
        <p:nvSpPr>
          <p:cNvPr id="9" name="TextBox 8"/>
          <p:cNvSpPr txBox="1"/>
          <p:nvPr/>
        </p:nvSpPr>
        <p:spPr>
          <a:xfrm>
            <a:off x="2546572" y="4096839"/>
            <a:ext cx="3496570" cy="369332"/>
          </a:xfrm>
          <a:prstGeom prst="rect">
            <a:avLst/>
          </a:prstGeom>
          <a:solidFill>
            <a:srgbClr val="CCFFCC"/>
          </a:solidFill>
        </p:spPr>
        <p:txBody>
          <a:bodyPr wrap="none" rtlCol="0">
            <a:spAutoFit/>
          </a:bodyPr>
          <a:lstStyle/>
          <a:p>
            <a:pPr fontAlgn="auto">
              <a:spcBef>
                <a:spcPts val="0"/>
              </a:spcBef>
              <a:spcAft>
                <a:spcPts val="0"/>
              </a:spcAft>
            </a:pPr>
            <a:r>
              <a:rPr lang="en-US" sz="1800" dirty="0" smtClean="0">
                <a:solidFill>
                  <a:prstClr val="black"/>
                </a:solidFill>
                <a:latin typeface="Calibri"/>
                <a:ea typeface="+mn-ea"/>
                <a:cs typeface="+mn-cs"/>
              </a:rPr>
              <a:t>QA of Fast/Total component at LNF</a:t>
            </a:r>
            <a:endParaRPr lang="en-US" sz="1800" dirty="0">
              <a:solidFill>
                <a:prstClr val="black"/>
              </a:solidFill>
              <a:latin typeface="Calibri"/>
              <a:ea typeface="+mn-ea"/>
              <a:cs typeface="+mn-cs"/>
            </a:endParaRPr>
          </a:p>
        </p:txBody>
      </p:sp>
    </p:spTree>
    <p:extLst>
      <p:ext uri="{BB962C8B-B14F-4D97-AF65-F5344CB8AC3E}">
        <p14:creationId xmlns:p14="http://schemas.microsoft.com/office/powerpoint/2010/main" val="4020628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solidFill>
                  <a:prstClr val="black">
                    <a:tint val="75000"/>
                  </a:prstClr>
                </a:solidFill>
              </a:rPr>
              <a:t>11 May 2017</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it-IT" smtClean="0">
                <a:solidFill>
                  <a:prstClr val="black">
                    <a:tint val="75000"/>
                  </a:prstClr>
                </a:solidFill>
              </a:rPr>
              <a:t>S. Miscetti | MU2E CALO @ MUSE mid term review</a:t>
            </a:r>
            <a:endParaRPr lang="en-US" b="1"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solidFill>
                  <a:prstClr val="black">
                    <a:tint val="75000"/>
                  </a:prstClr>
                </a:solidFill>
              </a:rPr>
              <a:pPr>
                <a:defRPr/>
              </a:pPr>
              <a:t>34</a:t>
            </a:fld>
            <a:endParaRPr lang="en-US" dirty="0">
              <a:solidFill>
                <a:prstClr val="black">
                  <a:tint val="75000"/>
                </a:prstClr>
              </a:solidFill>
            </a:endParaRPr>
          </a:p>
        </p:txBody>
      </p:sp>
      <p:sp>
        <p:nvSpPr>
          <p:cNvPr id="7" name="TextBox 6"/>
          <p:cNvSpPr txBox="1"/>
          <p:nvPr/>
        </p:nvSpPr>
        <p:spPr>
          <a:xfrm>
            <a:off x="228600" y="881992"/>
            <a:ext cx="8674100" cy="646331"/>
          </a:xfrm>
          <a:prstGeom prst="rect">
            <a:avLst/>
          </a:prstGeom>
          <a:solidFill>
            <a:srgbClr val="CCFFCC"/>
          </a:solidFill>
          <a:ln w="19050" cmpd="sng">
            <a:solidFill>
              <a:schemeClr val="tx1"/>
            </a:solidFill>
          </a:ln>
        </p:spPr>
        <p:txBody>
          <a:bodyPr wrap="square" rtlCol="0">
            <a:spAutoFit/>
          </a:bodyPr>
          <a:lstStyle/>
          <a:p>
            <a:pPr algn="just" fontAlgn="auto">
              <a:spcBef>
                <a:spcPts val="0"/>
              </a:spcBef>
              <a:spcAft>
                <a:spcPts val="0"/>
              </a:spcAft>
            </a:pPr>
            <a:r>
              <a:rPr lang="en-US" sz="1800" dirty="0" smtClean="0">
                <a:solidFill>
                  <a:prstClr val="black"/>
                </a:solidFill>
                <a:latin typeface="Calibri"/>
                <a:ea typeface="+mn-ea"/>
                <a:cs typeface="+mn-cs"/>
              </a:rPr>
              <a:t>Mu2e calorimeter Module- 0 has been tested with an electron beam (80-120 MeV) @ LNF. </a:t>
            </a:r>
          </a:p>
          <a:p>
            <a:pPr algn="just" fontAlgn="auto">
              <a:spcBef>
                <a:spcPts val="0"/>
              </a:spcBef>
              <a:spcAft>
                <a:spcPts val="0"/>
              </a:spcAft>
            </a:pPr>
            <a:r>
              <a:rPr lang="en-US" sz="1800" dirty="0" smtClean="0">
                <a:solidFill>
                  <a:prstClr val="black"/>
                </a:solidFill>
                <a:latin typeface="Calibri"/>
                <a:ea typeface="+mn-ea"/>
                <a:cs typeface="+mn-cs"/>
              </a:rPr>
              <a:t>		16 people </a:t>
            </a:r>
            <a:r>
              <a:rPr lang="en-US" sz="1800" dirty="0">
                <a:solidFill>
                  <a:prstClr val="black"/>
                </a:solidFill>
                <a:latin typeface="Calibri"/>
                <a:ea typeface="+mn-ea"/>
                <a:cs typeface="+mn-cs"/>
              </a:rPr>
              <a:t>(</a:t>
            </a:r>
            <a:r>
              <a:rPr lang="en-US" sz="1800" dirty="0" smtClean="0">
                <a:solidFill>
                  <a:prstClr val="black"/>
                </a:solidFill>
                <a:latin typeface="Calibri"/>
                <a:ea typeface="+mn-ea"/>
                <a:cs typeface="+mn-cs"/>
              </a:rPr>
              <a:t>INFN, Caltech, JINR) worked on this test beam.</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l="-1033" r="-1"/>
          <a:stretch/>
        </p:blipFill>
        <p:spPr>
          <a:xfrm>
            <a:off x="345739" y="1566423"/>
            <a:ext cx="8036262" cy="4581807"/>
          </a:xfrm>
          <a:prstGeom prst="rect">
            <a:avLst/>
          </a:prstGeom>
        </p:spPr>
      </p:pic>
      <p:sp>
        <p:nvSpPr>
          <p:cNvPr id="9" name="Title 1"/>
          <p:cNvSpPr txBox="1">
            <a:spLocks/>
          </p:cNvSpPr>
          <p:nvPr/>
        </p:nvSpPr>
        <p:spPr>
          <a:xfrm>
            <a:off x="381000" y="103664"/>
            <a:ext cx="8686800" cy="641739"/>
          </a:xfrm>
          <a:prstGeom prst="rect">
            <a:avLst/>
          </a:prstGeom>
        </p:spPr>
        <p:txBody>
          <a:bodyPr lIns="0" tIns="0" rIns="0" bIns="0" anchor="b" anchorCtr="0"/>
          <a:lstStyle>
            <a:lvl1pPr algn="l" defTabSz="457200" rtl="0" eaLnBrk="1" fontAlgn="base" hangingPunct="1">
              <a:spcBef>
                <a:spcPct val="0"/>
              </a:spcBef>
              <a:spcAft>
                <a:spcPct val="0"/>
              </a:spcAft>
              <a:defRPr sz="3200" b="1" kern="1200">
                <a:solidFill>
                  <a:srgbClr val="154D81"/>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it-IT" dirty="0" smtClean="0"/>
              <a:t>Test </a:t>
            </a:r>
            <a:r>
              <a:rPr lang="it-IT" dirty="0" err="1" smtClean="0"/>
              <a:t>Beam</a:t>
            </a:r>
            <a:r>
              <a:rPr lang="it-IT" dirty="0" smtClean="0"/>
              <a:t> of Module-0 (</a:t>
            </a:r>
            <a:r>
              <a:rPr lang="it-IT" dirty="0" err="1" smtClean="0"/>
              <a:t>May</a:t>
            </a:r>
            <a:r>
              <a:rPr lang="it-IT" dirty="0" smtClean="0"/>
              <a:t> 8-15 2017)</a:t>
            </a:r>
            <a:endParaRPr lang="it-IT" dirty="0"/>
          </a:p>
        </p:txBody>
      </p:sp>
      <p:sp>
        <p:nvSpPr>
          <p:cNvPr id="2" name="TextBox 1"/>
          <p:cNvSpPr txBox="1"/>
          <p:nvPr/>
        </p:nvSpPr>
        <p:spPr>
          <a:xfrm>
            <a:off x="457200" y="1834445"/>
            <a:ext cx="1533593" cy="461665"/>
          </a:xfrm>
          <a:prstGeom prst="rect">
            <a:avLst/>
          </a:prstGeom>
          <a:noFill/>
        </p:spPr>
        <p:txBody>
          <a:bodyPr wrap="none" rtlCol="0">
            <a:spAutoFit/>
          </a:bodyPr>
          <a:lstStyle/>
          <a:p>
            <a:pPr fontAlgn="auto">
              <a:spcBef>
                <a:spcPts val="0"/>
              </a:spcBef>
              <a:spcAft>
                <a:spcPts val="0"/>
              </a:spcAft>
            </a:pPr>
            <a:r>
              <a:rPr lang="en-US" dirty="0" smtClean="0">
                <a:solidFill>
                  <a:prstClr val="white"/>
                </a:solidFill>
                <a:latin typeface="Calibri"/>
                <a:ea typeface="+mn-ea"/>
                <a:cs typeface="+mn-cs"/>
              </a:rPr>
              <a:t>JINR group</a:t>
            </a:r>
            <a:endParaRPr lang="en-US" dirty="0">
              <a:solidFill>
                <a:prstClr val="white"/>
              </a:solidFill>
              <a:latin typeface="Calibri"/>
              <a:ea typeface="+mn-ea"/>
              <a:cs typeface="+mn-cs"/>
            </a:endParaRPr>
          </a:p>
        </p:txBody>
      </p:sp>
      <p:cxnSp>
        <p:nvCxnSpPr>
          <p:cNvPr id="10" name="Straight Arrow Connector 9"/>
          <p:cNvCxnSpPr/>
          <p:nvPr/>
        </p:nvCxnSpPr>
        <p:spPr>
          <a:xfrm>
            <a:off x="1524000" y="2296110"/>
            <a:ext cx="141111" cy="5543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524000" y="2296110"/>
            <a:ext cx="649111" cy="5543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941689" y="2171343"/>
            <a:ext cx="2291644" cy="876657"/>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990793" y="2171343"/>
            <a:ext cx="5262318" cy="107421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4317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Cosmic Veto</a:t>
            </a:r>
            <a:endParaRPr lang="en-US" dirty="0"/>
          </a:p>
        </p:txBody>
      </p:sp>
      <p:sp>
        <p:nvSpPr>
          <p:cNvPr id="3" name="Content Placeholder 2"/>
          <p:cNvSpPr>
            <a:spLocks noGrp="1"/>
          </p:cNvSpPr>
          <p:nvPr>
            <p:ph idx="1"/>
          </p:nvPr>
        </p:nvSpPr>
        <p:spPr>
          <a:xfrm>
            <a:off x="228600" y="971254"/>
            <a:ext cx="5502674" cy="3389254"/>
          </a:xfrm>
        </p:spPr>
        <p:txBody>
          <a:bodyPr/>
          <a:lstStyle/>
          <a:p>
            <a:pPr>
              <a:buClr>
                <a:schemeClr val="accent6">
                  <a:lumMod val="50000"/>
                </a:schemeClr>
              </a:buClr>
            </a:pPr>
            <a:r>
              <a:rPr lang="en-US" dirty="0" smtClean="0">
                <a:solidFill>
                  <a:srgbClr val="0000FF"/>
                </a:solidFill>
              </a:rPr>
              <a:t>Without veto, one false event/day</a:t>
            </a:r>
          </a:p>
          <a:p>
            <a:pPr>
              <a:buClr>
                <a:schemeClr val="accent6">
                  <a:lumMod val="50000"/>
                </a:schemeClr>
              </a:buClr>
            </a:pPr>
            <a:r>
              <a:rPr lang="en-US" dirty="0" smtClean="0">
                <a:solidFill>
                  <a:srgbClr val="0000FF"/>
                </a:solidFill>
              </a:rPr>
              <a:t>4 layers of plastic scintillator</a:t>
            </a:r>
          </a:p>
          <a:p>
            <a:pPr lvl="1"/>
            <a:r>
              <a:rPr lang="en-US" dirty="0" smtClean="0"/>
              <a:t>WLS fiber + dual-ended </a:t>
            </a:r>
            <a:r>
              <a:rPr lang="en-US" dirty="0" err="1" smtClean="0"/>
              <a:t>SiPM</a:t>
            </a:r>
            <a:r>
              <a:rPr lang="en-US" dirty="0"/>
              <a:t> </a:t>
            </a:r>
            <a:r>
              <a:rPr lang="en-US" dirty="0" smtClean="0"/>
              <a:t>readout</a:t>
            </a:r>
          </a:p>
          <a:p>
            <a:pPr>
              <a:buClr>
                <a:schemeClr val="accent6">
                  <a:lumMod val="50000"/>
                </a:schemeClr>
              </a:buClr>
            </a:pPr>
            <a:r>
              <a:rPr lang="en-US" dirty="0" smtClean="0">
                <a:solidFill>
                  <a:srgbClr val="0000FF"/>
                </a:solidFill>
              </a:rPr>
              <a:t>Coincidence in 3-of-4 layers gives 99.99% veto efficiency</a:t>
            </a:r>
          </a:p>
          <a:p>
            <a:pPr lvl="1"/>
            <a:r>
              <a:rPr lang="en-US" dirty="0" smtClean="0"/>
              <a:t>5 ns coincidence window</a:t>
            </a:r>
          </a:p>
          <a:p>
            <a:pPr lvl="1"/>
            <a:r>
              <a:rPr lang="en-US" dirty="0" smtClean="0"/>
              <a:t>125 ns veto window</a:t>
            </a:r>
          </a:p>
          <a:p>
            <a:pPr lvl="1"/>
            <a:r>
              <a:rPr lang="en-US" dirty="0" smtClean="0"/>
              <a:t>~5% dead time</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4867" y="3242272"/>
            <a:ext cx="5359400" cy="3030043"/>
          </a:xfrm>
          <a:prstGeom prst="rect">
            <a:avLst/>
          </a:prstGeom>
        </p:spPr>
      </p:pic>
      <p:grpSp>
        <p:nvGrpSpPr>
          <p:cNvPr id="7" name="Group 6"/>
          <p:cNvGrpSpPr/>
          <p:nvPr/>
        </p:nvGrpSpPr>
        <p:grpSpPr>
          <a:xfrm>
            <a:off x="5778798" y="4401722"/>
            <a:ext cx="3063677" cy="1685336"/>
            <a:chOff x="3972764" y="4345577"/>
            <a:chExt cx="3063677" cy="1685336"/>
          </a:xfrm>
        </p:grpSpPr>
        <p:sp>
          <p:nvSpPr>
            <p:cNvPr id="8" name="TextBox 7"/>
            <p:cNvSpPr txBox="1"/>
            <p:nvPr/>
          </p:nvSpPr>
          <p:spPr>
            <a:xfrm>
              <a:off x="5319937" y="4428023"/>
              <a:ext cx="184666" cy="461665"/>
            </a:xfrm>
            <a:prstGeom prst="rect">
              <a:avLst/>
            </a:prstGeom>
            <a:noFill/>
          </p:spPr>
          <p:txBody>
            <a:bodyPr wrap="none" rtlCol="0">
              <a:spAutoFit/>
            </a:bodyPr>
            <a:lstStyle/>
            <a:p>
              <a:endParaRPr lang="en-US" dirty="0"/>
            </a:p>
          </p:txBody>
        </p:sp>
        <p:pic>
          <p:nvPicPr>
            <p:cNvPr id="9" name="Picture 8" descr="CRV-AnnaExtrusion.jpg"/>
            <p:cNvPicPr>
              <a:picLocks noChangeAspect="1"/>
            </p:cNvPicPr>
            <p:nvPr/>
          </p:nvPicPr>
          <p:blipFill>
            <a:blip r:embed="rId4"/>
            <a:stretch>
              <a:fillRect/>
            </a:stretch>
          </p:blipFill>
          <p:spPr>
            <a:xfrm>
              <a:off x="3972764" y="4345577"/>
              <a:ext cx="3063677" cy="1685336"/>
            </a:xfrm>
            <a:prstGeom prst="rect">
              <a:avLst/>
            </a:prstGeom>
          </p:spPr>
        </p:pic>
        <p:cxnSp>
          <p:nvCxnSpPr>
            <p:cNvPr id="10" name="Straight Arrow Connector 9"/>
            <p:cNvCxnSpPr/>
            <p:nvPr/>
          </p:nvCxnSpPr>
          <p:spPr>
            <a:xfrm flipV="1">
              <a:off x="4644935" y="5595098"/>
              <a:ext cx="2105093" cy="217397"/>
            </a:xfrm>
            <a:prstGeom prst="straightConnector1">
              <a:avLst/>
            </a:prstGeom>
            <a:ln>
              <a:solidFill>
                <a:schemeClr val="bg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04603" y="5664769"/>
              <a:ext cx="535586" cy="307777"/>
            </a:xfrm>
            <a:prstGeom prst="rect">
              <a:avLst/>
            </a:prstGeom>
            <a:noFill/>
          </p:spPr>
          <p:txBody>
            <a:bodyPr wrap="none" rtlCol="0">
              <a:spAutoFit/>
            </a:bodyPr>
            <a:lstStyle/>
            <a:p>
              <a:r>
                <a:rPr lang="en-US" sz="1400" dirty="0" smtClean="0">
                  <a:solidFill>
                    <a:srgbClr val="FFFFFF"/>
                  </a:solidFill>
                </a:rPr>
                <a:t>5 cm</a:t>
              </a:r>
              <a:endParaRPr lang="en-US" sz="1400" dirty="0">
                <a:solidFill>
                  <a:srgbClr val="FFFFFF"/>
                </a:solidFill>
              </a:endParaRPr>
            </a:p>
          </p:txBody>
        </p:sp>
        <p:cxnSp>
          <p:nvCxnSpPr>
            <p:cNvPr id="12" name="Straight Arrow Connector 11"/>
            <p:cNvCxnSpPr/>
            <p:nvPr/>
          </p:nvCxnSpPr>
          <p:spPr>
            <a:xfrm rot="5400000">
              <a:off x="4233086" y="5189419"/>
              <a:ext cx="950699" cy="1588"/>
            </a:xfrm>
            <a:prstGeom prst="straightConnector1">
              <a:avLst/>
            </a:prstGeom>
            <a:ln>
              <a:solidFill>
                <a:srgbClr val="FFFF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087262" y="5061318"/>
              <a:ext cx="535586" cy="307777"/>
            </a:xfrm>
            <a:prstGeom prst="rect">
              <a:avLst/>
            </a:prstGeom>
            <a:noFill/>
          </p:spPr>
          <p:txBody>
            <a:bodyPr wrap="none" rtlCol="0">
              <a:spAutoFit/>
            </a:bodyPr>
            <a:lstStyle/>
            <a:p>
              <a:r>
                <a:rPr lang="en-US" sz="1400" dirty="0" smtClean="0">
                  <a:solidFill>
                    <a:schemeClr val="bg2"/>
                  </a:solidFill>
                </a:rPr>
                <a:t>2 cm</a:t>
              </a:r>
              <a:endParaRPr lang="en-US" sz="1400" dirty="0">
                <a:solidFill>
                  <a:schemeClr val="bg2"/>
                </a:solidFill>
              </a:endParaRPr>
            </a:p>
          </p:txBody>
        </p:sp>
      </p:grpSp>
      <p:sp>
        <p:nvSpPr>
          <p:cNvPr id="14" name="TextBox 13"/>
          <p:cNvSpPr txBox="1"/>
          <p:nvPr/>
        </p:nvSpPr>
        <p:spPr>
          <a:xfrm>
            <a:off x="1527175" y="6028691"/>
            <a:ext cx="2818199" cy="338554"/>
          </a:xfrm>
          <a:prstGeom prst="rect">
            <a:avLst/>
          </a:prstGeom>
          <a:noFill/>
        </p:spPr>
        <p:txBody>
          <a:bodyPr wrap="none" rtlCol="0">
            <a:spAutoFit/>
          </a:bodyPr>
          <a:lstStyle/>
          <a:p>
            <a:r>
              <a:rPr lang="en-US" sz="1600" dirty="0" smtClean="0">
                <a:solidFill>
                  <a:schemeClr val="accent6">
                    <a:lumMod val="50000"/>
                  </a:schemeClr>
                </a:solidFill>
              </a:rPr>
              <a:t>300 m</a:t>
            </a:r>
            <a:r>
              <a:rPr lang="en-US" sz="1600" baseline="30000" dirty="0" smtClean="0">
                <a:solidFill>
                  <a:schemeClr val="accent6">
                    <a:lumMod val="50000"/>
                  </a:schemeClr>
                </a:solidFill>
              </a:rPr>
              <a:t>2</a:t>
            </a:r>
            <a:r>
              <a:rPr lang="en-US" sz="1600" dirty="0" smtClean="0">
                <a:solidFill>
                  <a:schemeClr val="accent6">
                    <a:lumMod val="50000"/>
                  </a:schemeClr>
                </a:solidFill>
              </a:rPr>
              <a:t> of cosmic veto coverage</a:t>
            </a:r>
            <a:endParaRPr lang="en-US" sz="1600" dirty="0">
              <a:solidFill>
                <a:schemeClr val="accent6">
                  <a:lumMod val="50000"/>
                </a:schemeClr>
              </a:solidFill>
            </a:endParaRPr>
          </a:p>
        </p:txBody>
      </p:sp>
      <p:sp>
        <p:nvSpPr>
          <p:cNvPr id="15" name="TextBox 14"/>
          <p:cNvSpPr txBox="1"/>
          <p:nvPr/>
        </p:nvSpPr>
        <p:spPr>
          <a:xfrm>
            <a:off x="965200" y="5015863"/>
            <a:ext cx="384941" cy="338554"/>
          </a:xfrm>
          <a:prstGeom prst="rect">
            <a:avLst/>
          </a:prstGeom>
          <a:noFill/>
        </p:spPr>
        <p:txBody>
          <a:bodyPr wrap="none" rtlCol="0">
            <a:spAutoFit/>
          </a:bodyPr>
          <a:lstStyle/>
          <a:p>
            <a:r>
              <a:rPr lang="en-US" sz="1600" dirty="0" smtClean="0">
                <a:solidFill>
                  <a:srgbClr val="FFFFFF"/>
                </a:solidFill>
              </a:rPr>
              <a:t>PS</a:t>
            </a:r>
            <a:endParaRPr lang="en-US" sz="1600" dirty="0">
              <a:solidFill>
                <a:srgbClr val="FFFFFF"/>
              </a:solidFill>
            </a:endParaRPr>
          </a:p>
        </p:txBody>
      </p:sp>
      <p:sp>
        <p:nvSpPr>
          <p:cNvPr id="18" name="TextBox 17"/>
          <p:cNvSpPr txBox="1"/>
          <p:nvPr/>
        </p:nvSpPr>
        <p:spPr>
          <a:xfrm>
            <a:off x="3971695" y="103665"/>
            <a:ext cx="4695033" cy="307777"/>
          </a:xfrm>
          <a:prstGeom prst="rect">
            <a:avLst/>
          </a:prstGeom>
          <a:noFill/>
        </p:spPr>
        <p:txBody>
          <a:bodyPr wrap="square" rtlCol="0">
            <a:spAutoFit/>
          </a:bodyPr>
          <a:lstStyle/>
          <a:p>
            <a:pPr marL="285750" indent="-285750">
              <a:buFontTx/>
              <a:buChar char="-"/>
            </a:pPr>
            <a:r>
              <a:rPr lang="en-US" sz="1400" b="1" dirty="0" smtClean="0">
                <a:solidFill>
                  <a:srgbClr val="154D81"/>
                </a:solidFill>
                <a:latin typeface="Helvetica"/>
                <a:cs typeface="Helvetica"/>
              </a:rPr>
              <a:t>Virginia, NIU, ANL, KSU, S. Alabama, </a:t>
            </a:r>
            <a:r>
              <a:rPr lang="en-US" sz="1400" b="1" dirty="0" smtClean="0">
                <a:solidFill>
                  <a:srgbClr val="FF0000"/>
                </a:solidFill>
                <a:latin typeface="Helvetica"/>
                <a:cs typeface="Helvetica"/>
              </a:rPr>
              <a:t>JINR </a:t>
            </a:r>
            <a:r>
              <a:rPr lang="en-US" sz="1400" b="1" dirty="0" err="1" smtClean="0">
                <a:solidFill>
                  <a:srgbClr val="FF0000"/>
                </a:solidFill>
                <a:latin typeface="Helvetica"/>
                <a:cs typeface="Helvetica"/>
              </a:rPr>
              <a:t>Dubna</a:t>
            </a:r>
            <a:endParaRPr lang="en-US" sz="1400" b="1" dirty="0" smtClean="0">
              <a:solidFill>
                <a:srgbClr val="FF0000"/>
              </a:solidFill>
              <a:latin typeface="Helvetica"/>
              <a:cs typeface="Helvetica"/>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727733637"/>
              </p:ext>
            </p:extLst>
          </p:nvPr>
        </p:nvGraphicFramePr>
        <p:xfrm>
          <a:off x="5432586" y="2145517"/>
          <a:ext cx="3699012" cy="1963673"/>
        </p:xfrm>
        <a:graphic>
          <a:graphicData uri="http://schemas.openxmlformats.org/presentationml/2006/ole">
            <mc:AlternateContent xmlns:mc="http://schemas.openxmlformats.org/markup-compatibility/2006">
              <mc:Choice xmlns:v="urn:schemas-microsoft-com:vml" Requires="v">
                <p:oleObj spid="_x0000_s11338" name="Acrobat Document" r:id="rId5" imgW="3857448" imgH="2047833" progId="AcroExch.Document.7">
                  <p:embed/>
                </p:oleObj>
              </mc:Choice>
              <mc:Fallback>
                <p:oleObj name="Acrobat Document" r:id="rId5" imgW="3857448" imgH="2047833" progId="AcroExch.Document.7">
                  <p:embed/>
                  <p:pic>
                    <p:nvPicPr>
                      <p:cNvPr id="0" name=""/>
                      <p:cNvPicPr/>
                      <p:nvPr/>
                    </p:nvPicPr>
                    <p:blipFill>
                      <a:blip r:embed="rId6"/>
                      <a:stretch>
                        <a:fillRect/>
                      </a:stretch>
                    </p:blipFill>
                    <p:spPr>
                      <a:xfrm>
                        <a:off x="5432586" y="2145517"/>
                        <a:ext cx="3699012" cy="196367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Challenges for the </a:t>
            </a:r>
            <a:r>
              <a:rPr lang="en-US" dirty="0" smtClean="0"/>
              <a:t>Cosmic Ray Veto</a:t>
            </a:r>
            <a:endParaRPr lang="en-US" dirty="0"/>
          </a:p>
        </p:txBody>
      </p:sp>
      <p:sp>
        <p:nvSpPr>
          <p:cNvPr id="3" name="Content Placeholder 2"/>
          <p:cNvSpPr>
            <a:spLocks noGrp="1"/>
          </p:cNvSpPr>
          <p:nvPr>
            <p:ph idx="1"/>
          </p:nvPr>
        </p:nvSpPr>
        <p:spPr>
          <a:xfrm>
            <a:off x="49428" y="882625"/>
            <a:ext cx="9144000" cy="4987867"/>
          </a:xfrm>
        </p:spPr>
        <p:txBody>
          <a:bodyPr/>
          <a:lstStyle/>
          <a:p>
            <a:r>
              <a:rPr lang="en-US" dirty="0" smtClean="0"/>
              <a:t>Build very large veto counter, 99.99% efficient yet affordable</a:t>
            </a:r>
          </a:p>
          <a:p>
            <a:pPr lvl="1"/>
            <a:r>
              <a:rPr lang="en-US" dirty="0"/>
              <a:t>E</a:t>
            </a:r>
            <a:r>
              <a:rPr lang="en-US" dirty="0" smtClean="0"/>
              <a:t>xtruded scintillator</a:t>
            </a:r>
          </a:p>
          <a:p>
            <a:pPr lvl="1"/>
            <a:r>
              <a:rPr lang="en-US" dirty="0" err="1" smtClean="0"/>
              <a:t>Waveshifting</a:t>
            </a:r>
            <a:r>
              <a:rPr lang="en-US" dirty="0" smtClean="0"/>
              <a:t> fibers</a:t>
            </a:r>
          </a:p>
          <a:p>
            <a:pPr lvl="1"/>
            <a:r>
              <a:rPr lang="en-US" dirty="0" err="1" smtClean="0"/>
              <a:t>SiPM</a:t>
            </a:r>
            <a:r>
              <a:rPr lang="en-US" dirty="0" smtClean="0"/>
              <a:t> readout</a:t>
            </a:r>
          </a:p>
          <a:p>
            <a:r>
              <a:rPr lang="en-US" dirty="0" smtClean="0"/>
              <a:t>Minimize holes in veto counters</a:t>
            </a:r>
          </a:p>
          <a:p>
            <a:pPr lvl="1"/>
            <a:r>
              <a:rPr lang="en-US" dirty="0" smtClean="0"/>
              <a:t>Beam entrance hole in Detector Solenoid is unavoidable</a:t>
            </a:r>
          </a:p>
          <a:p>
            <a:r>
              <a:rPr lang="en-US" dirty="0" smtClean="0"/>
              <a:t>High neutron background in Measurement Period,  produced by muons annihilating in the Stopping Target, Collimators, etc.</a:t>
            </a:r>
          </a:p>
          <a:p>
            <a:pPr lvl="1"/>
            <a:r>
              <a:rPr lang="en-US" dirty="0" smtClean="0"/>
              <a:t>Potentially leads to false vetoes that will reduce efficiency for finding conversion electrons</a:t>
            </a:r>
          </a:p>
          <a:p>
            <a:pPr lvl="1"/>
            <a:r>
              <a:rPr lang="en-US" dirty="0" smtClean="0"/>
              <a:t>Need good timing characteristics in CRV elements</a:t>
            </a:r>
          </a:p>
          <a:p>
            <a:pPr lvl="1"/>
            <a:r>
              <a:rPr lang="en-US" dirty="0" smtClean="0"/>
              <a:t>Require 3 of 4 layers to fire in coincidence</a:t>
            </a:r>
          </a:p>
          <a:p>
            <a:pPr lvl="1"/>
            <a:r>
              <a:rPr lang="en-US" dirty="0" smtClean="0"/>
              <a:t>Lots of shielding</a:t>
            </a:r>
          </a:p>
          <a:p>
            <a:endParaRPr lang="en-US" dirty="0" smtClean="0"/>
          </a:p>
          <a:p>
            <a:endParaRPr lang="en-US" dirty="0" smtClean="0"/>
          </a:p>
          <a:p>
            <a:pPr lvl="1"/>
            <a:endParaRPr lang="en-US" dirty="0" smtClean="0"/>
          </a:p>
          <a:p>
            <a:pPr lvl="1"/>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spTree>
    <p:extLst>
      <p:ext uri="{BB962C8B-B14F-4D97-AF65-F5344CB8AC3E}">
        <p14:creationId xmlns:p14="http://schemas.microsoft.com/office/powerpoint/2010/main" val="3555822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7846"/>
          </a:xfrm>
        </p:spPr>
        <p:txBody>
          <a:bodyPr/>
          <a:lstStyle/>
          <a:p>
            <a:r>
              <a:rPr lang="en-US" dirty="0" smtClean="0"/>
              <a:t>CRV Studies/assembly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2237" y="3200400"/>
            <a:ext cx="4064564" cy="296706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6954"/>
            <a:ext cx="4500263" cy="2720038"/>
          </a:xfrm>
          <a:prstGeom prst="rect">
            <a:avLst/>
          </a:prstGeom>
        </p:spPr>
      </p:pic>
      <p:sp>
        <p:nvSpPr>
          <p:cNvPr id="6" name="TextBox 5"/>
          <p:cNvSpPr txBox="1"/>
          <p:nvPr/>
        </p:nvSpPr>
        <p:spPr>
          <a:xfrm>
            <a:off x="817142" y="4708648"/>
            <a:ext cx="2865977" cy="461665"/>
          </a:xfrm>
          <a:prstGeom prst="rect">
            <a:avLst/>
          </a:prstGeom>
          <a:noFill/>
        </p:spPr>
        <p:txBody>
          <a:bodyPr wrap="none" rtlCol="0">
            <a:spAutoFit/>
          </a:bodyPr>
          <a:lstStyle/>
          <a:p>
            <a:r>
              <a:rPr lang="en-US" dirty="0" smtClean="0"/>
              <a:t>FNAL test beam team</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2796" y="134994"/>
            <a:ext cx="1927612" cy="2931391"/>
          </a:xfrm>
          <a:prstGeom prst="rect">
            <a:avLst/>
          </a:prstGeom>
        </p:spPr>
      </p:pic>
    </p:spTree>
    <p:extLst>
      <p:ext uri="{BB962C8B-B14F-4D97-AF65-F5344CB8AC3E}">
        <p14:creationId xmlns:p14="http://schemas.microsoft.com/office/powerpoint/2010/main" val="3839253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03664"/>
            <a:ext cx="8686800" cy="641739"/>
          </a:xfrm>
        </p:spPr>
        <p:txBody>
          <a:bodyPr/>
          <a:lstStyle/>
          <a:p>
            <a:r>
              <a:rPr lang="en-US" dirty="0" smtClean="0"/>
              <a:t>Mu2e Simulations </a:t>
            </a:r>
            <a:endParaRPr lang="en-US" dirty="0"/>
          </a:p>
        </p:txBody>
      </p:sp>
      <p:sp>
        <p:nvSpPr>
          <p:cNvPr id="3" name="Content Placeholder 2"/>
          <p:cNvSpPr>
            <a:spLocks noGrp="1"/>
          </p:cNvSpPr>
          <p:nvPr>
            <p:ph idx="1"/>
          </p:nvPr>
        </p:nvSpPr>
        <p:spPr>
          <a:xfrm>
            <a:off x="228600" y="5602346"/>
            <a:ext cx="8672513" cy="633354"/>
          </a:xfrm>
        </p:spPr>
        <p:txBody>
          <a:bodyPr/>
          <a:lstStyle/>
          <a:p>
            <a:pPr>
              <a:buClr>
                <a:schemeClr val="accent6">
                  <a:lumMod val="50000"/>
                </a:schemeClr>
              </a:buClr>
            </a:pPr>
            <a:r>
              <a:rPr lang="en-US" sz="1600" dirty="0" smtClean="0">
                <a:solidFill>
                  <a:srgbClr val="0000FF"/>
                </a:solidFill>
              </a:rPr>
              <a:t>Utilize a detailed, hit-level G</a:t>
            </a:r>
            <a:r>
              <a:rPr lang="en-US" sz="1200" dirty="0" smtClean="0">
                <a:solidFill>
                  <a:srgbClr val="0000FF"/>
                </a:solidFill>
              </a:rPr>
              <a:t>EANT</a:t>
            </a:r>
            <a:r>
              <a:rPr lang="en-US" sz="1600" dirty="0" smtClean="0">
                <a:solidFill>
                  <a:srgbClr val="0000FF"/>
                </a:solidFill>
              </a:rPr>
              <a:t>4 simulation, realistic occupancy overlays, full reconstruction, pattern recognition, and track fitting. Full systematic error analysis.</a:t>
            </a:r>
            <a:endParaRPr lang="en-US" sz="1600" dirty="0">
              <a:solidFill>
                <a:srgbClr val="0000FF"/>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grpSp>
        <p:nvGrpSpPr>
          <p:cNvPr id="37" name="Group 36"/>
          <p:cNvGrpSpPr/>
          <p:nvPr/>
        </p:nvGrpSpPr>
        <p:grpSpPr>
          <a:xfrm>
            <a:off x="508000" y="846138"/>
            <a:ext cx="8331200" cy="2633662"/>
            <a:chOff x="508000" y="846138"/>
            <a:chExt cx="8331200" cy="2633662"/>
          </a:xfrm>
        </p:grpSpPr>
        <p:grpSp>
          <p:nvGrpSpPr>
            <p:cNvPr id="27" name="Group 26"/>
            <p:cNvGrpSpPr/>
            <p:nvPr/>
          </p:nvGrpSpPr>
          <p:grpSpPr>
            <a:xfrm>
              <a:off x="508000" y="846138"/>
              <a:ext cx="8331200" cy="2633662"/>
              <a:chOff x="508000" y="960438"/>
              <a:chExt cx="8331200" cy="2633662"/>
            </a:xfrm>
          </p:grpSpPr>
          <p:sp>
            <p:nvSpPr>
              <p:cNvPr id="26" name="Rectangle 25"/>
              <p:cNvSpPr/>
              <p:nvPr/>
            </p:nvSpPr>
            <p:spPr>
              <a:xfrm>
                <a:off x="508000" y="960438"/>
                <a:ext cx="8331200" cy="2633662"/>
              </a:xfrm>
              <a:prstGeom prst="rect">
                <a:avLst/>
              </a:prstGeom>
              <a:solidFill>
                <a:srgbClr val="0804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a:grpSpLocks/>
              </p:cNvGrpSpPr>
              <p:nvPr/>
            </p:nvGrpSpPr>
            <p:grpSpPr bwMode="auto">
              <a:xfrm>
                <a:off x="508000" y="960438"/>
                <a:ext cx="8331200" cy="2633662"/>
                <a:chOff x="228600" y="1676400"/>
                <a:chExt cx="8331233" cy="2633547"/>
              </a:xfrm>
              <a:solidFill>
                <a:srgbClr val="080424"/>
              </a:solidFill>
            </p:grpSpPr>
            <p:pic>
              <p:nvPicPr>
                <p:cNvPr id="19" name="Picture 10" descr="Fig29.jpg"/>
                <p:cNvPicPr>
                  <a:picLocks noChangeAspect="1"/>
                </p:cNvPicPr>
                <p:nvPr/>
              </p:nvPicPr>
              <p:blipFill>
                <a:blip r:embed="rId2"/>
                <a:srcRect l="3889" t="40512" b="19334"/>
                <a:stretch>
                  <a:fillRect/>
                </a:stretch>
              </p:blipFill>
              <p:spPr bwMode="auto">
                <a:xfrm>
                  <a:off x="228600" y="2209800"/>
                  <a:ext cx="8331233" cy="2100147"/>
                </a:xfrm>
                <a:prstGeom prst="rect">
                  <a:avLst/>
                </a:prstGeom>
                <a:grpFill/>
                <a:ln w="9525">
                  <a:noFill/>
                  <a:miter lim="800000"/>
                  <a:headEnd/>
                  <a:tailEnd/>
                </a:ln>
              </p:spPr>
            </p:pic>
            <p:sp>
              <p:nvSpPr>
                <p:cNvPr id="20" name="TextBox 6"/>
                <p:cNvSpPr txBox="1">
                  <a:spLocks noChangeArrowheads="1"/>
                </p:cNvSpPr>
                <p:nvPr/>
              </p:nvSpPr>
              <p:spPr bwMode="auto">
                <a:xfrm>
                  <a:off x="3810000" y="1676400"/>
                  <a:ext cx="1444895" cy="369316"/>
                </a:xfrm>
                <a:prstGeom prst="rect">
                  <a:avLst/>
                </a:prstGeom>
                <a:grpFill/>
                <a:ln w="9525">
                  <a:noFill/>
                  <a:miter lim="800000"/>
                  <a:headEnd/>
                  <a:tailEnd/>
                </a:ln>
              </p:spPr>
              <p:txBody>
                <a:bodyPr wrap="none">
                  <a:prstTxWarp prst="textNoShape">
                    <a:avLst/>
                  </a:prstTxWarp>
                  <a:spAutoFit/>
                </a:bodyPr>
                <a:lstStyle/>
                <a:p>
                  <a:pPr algn="l"/>
                  <a:r>
                    <a:rPr lang="en-US" sz="1800">
                      <a:solidFill>
                        <a:schemeClr val="bg1"/>
                      </a:solidFill>
                    </a:rPr>
                    <a:t>Straw Tracker</a:t>
                  </a:r>
                </a:p>
              </p:txBody>
            </p:sp>
            <p:sp>
              <p:nvSpPr>
                <p:cNvPr id="21" name="TextBox 7"/>
                <p:cNvSpPr txBox="1">
                  <a:spLocks noChangeArrowheads="1"/>
                </p:cNvSpPr>
                <p:nvPr/>
              </p:nvSpPr>
              <p:spPr bwMode="auto">
                <a:xfrm>
                  <a:off x="5867400" y="1719262"/>
                  <a:ext cx="1780162" cy="338539"/>
                </a:xfrm>
                <a:prstGeom prst="rect">
                  <a:avLst/>
                </a:prstGeom>
                <a:grpFill/>
                <a:ln w="9525">
                  <a:noFill/>
                  <a:miter lim="800000"/>
                  <a:headEnd/>
                  <a:tailEnd/>
                </a:ln>
              </p:spPr>
              <p:txBody>
                <a:bodyPr wrap="none">
                  <a:prstTxWarp prst="textNoShape">
                    <a:avLst/>
                  </a:prstTxWarp>
                  <a:spAutoFit/>
                </a:bodyPr>
                <a:lstStyle/>
                <a:p>
                  <a:pPr algn="l"/>
                  <a:r>
                    <a:rPr lang="en-US" sz="1600" dirty="0">
                      <a:solidFill>
                        <a:schemeClr val="bg1"/>
                      </a:solidFill>
                    </a:rPr>
                    <a:t>Crystal Calorimeter</a:t>
                  </a:r>
                </a:p>
              </p:txBody>
            </p:sp>
            <p:cxnSp>
              <p:nvCxnSpPr>
                <p:cNvPr id="22" name="Straight Arrow Connector 9"/>
                <p:cNvCxnSpPr>
                  <a:cxnSpLocks noChangeShapeType="1"/>
                </p:cNvCxnSpPr>
                <p:nvPr/>
              </p:nvCxnSpPr>
              <p:spPr bwMode="auto">
                <a:xfrm>
                  <a:off x="3200400" y="2133600"/>
                  <a:ext cx="2743200" cy="1588"/>
                </a:xfrm>
                <a:prstGeom prst="straightConnector1">
                  <a:avLst/>
                </a:prstGeom>
                <a:grpFill/>
                <a:ln w="28575">
                  <a:solidFill>
                    <a:schemeClr val="bg1"/>
                  </a:solidFill>
                  <a:round/>
                  <a:headEnd type="arrow" w="med" len="med"/>
                  <a:tailEnd type="arrow" w="med" len="med"/>
                </a:ln>
              </p:spPr>
            </p:cxnSp>
            <p:cxnSp>
              <p:nvCxnSpPr>
                <p:cNvPr id="23" name="Straight Arrow Connector 10"/>
                <p:cNvCxnSpPr>
                  <a:cxnSpLocks noChangeShapeType="1"/>
                </p:cNvCxnSpPr>
                <p:nvPr/>
              </p:nvCxnSpPr>
              <p:spPr bwMode="auto">
                <a:xfrm>
                  <a:off x="6096000" y="2133600"/>
                  <a:ext cx="1447800" cy="1588"/>
                </a:xfrm>
                <a:prstGeom prst="straightConnector1">
                  <a:avLst/>
                </a:prstGeom>
                <a:grpFill/>
                <a:ln w="28575">
                  <a:solidFill>
                    <a:schemeClr val="bg1"/>
                  </a:solidFill>
                  <a:round/>
                  <a:headEnd type="arrow" w="med" len="med"/>
                  <a:tailEnd type="arrow" w="med" len="med"/>
                </a:ln>
              </p:spPr>
            </p:cxnSp>
            <p:sp>
              <p:nvSpPr>
                <p:cNvPr id="24" name="TextBox 6"/>
                <p:cNvSpPr txBox="1">
                  <a:spLocks noChangeArrowheads="1"/>
                </p:cNvSpPr>
                <p:nvPr/>
              </p:nvSpPr>
              <p:spPr bwMode="auto">
                <a:xfrm>
                  <a:off x="685800" y="1676400"/>
                  <a:ext cx="1646612" cy="369316"/>
                </a:xfrm>
                <a:prstGeom prst="rect">
                  <a:avLst/>
                </a:prstGeom>
                <a:grpFill/>
                <a:ln w="9525">
                  <a:noFill/>
                  <a:miter lim="800000"/>
                  <a:headEnd/>
                  <a:tailEnd/>
                </a:ln>
              </p:spPr>
              <p:txBody>
                <a:bodyPr wrap="none">
                  <a:prstTxWarp prst="textNoShape">
                    <a:avLst/>
                  </a:prstTxWarp>
                  <a:spAutoFit/>
                </a:bodyPr>
                <a:lstStyle/>
                <a:p>
                  <a:pPr algn="l"/>
                  <a:r>
                    <a:rPr lang="en-US" sz="1800" dirty="0">
                      <a:solidFill>
                        <a:schemeClr val="bg1"/>
                      </a:solidFill>
                    </a:rPr>
                    <a:t>Stopping Target</a:t>
                  </a:r>
                </a:p>
              </p:txBody>
            </p:sp>
            <p:cxnSp>
              <p:nvCxnSpPr>
                <p:cNvPr id="25" name="Straight Arrow Connector 9"/>
                <p:cNvCxnSpPr>
                  <a:cxnSpLocks noChangeShapeType="1"/>
                </p:cNvCxnSpPr>
                <p:nvPr/>
              </p:nvCxnSpPr>
              <p:spPr bwMode="auto">
                <a:xfrm>
                  <a:off x="1371600" y="2133600"/>
                  <a:ext cx="381000" cy="1588"/>
                </a:xfrm>
                <a:prstGeom prst="straightConnector1">
                  <a:avLst/>
                </a:prstGeom>
                <a:grpFill/>
                <a:ln w="28575">
                  <a:solidFill>
                    <a:schemeClr val="bg1"/>
                  </a:solidFill>
                  <a:round/>
                  <a:headEnd type="arrow" w="med" len="med"/>
                  <a:tailEnd type="arrow" w="med" len="med"/>
                </a:ln>
              </p:spPr>
            </p:cxnSp>
          </p:grpSp>
        </p:grpSp>
        <p:sp>
          <p:nvSpPr>
            <p:cNvPr id="28" name="TextBox 27"/>
            <p:cNvSpPr txBox="1"/>
            <p:nvPr/>
          </p:nvSpPr>
          <p:spPr>
            <a:xfrm>
              <a:off x="552456" y="3103146"/>
              <a:ext cx="7729600" cy="338554"/>
            </a:xfrm>
            <a:prstGeom prst="rect">
              <a:avLst/>
            </a:prstGeom>
            <a:noFill/>
          </p:spPr>
          <p:txBody>
            <a:bodyPr wrap="none" rtlCol="0">
              <a:spAutoFit/>
            </a:bodyPr>
            <a:lstStyle/>
            <a:p>
              <a:r>
                <a:rPr lang="en-US" sz="1600" dirty="0" smtClean="0">
                  <a:solidFill>
                    <a:srgbClr val="FFFFFF"/>
                  </a:solidFill>
                </a:rPr>
                <a:t>Simulated </a:t>
              </a:r>
              <a:r>
                <a:rPr lang="en-US" sz="1600" dirty="0" err="1" smtClean="0">
                  <a:solidFill>
                    <a:srgbClr val="FFFFFF"/>
                  </a:solidFill>
                </a:rPr>
                <a:t>microbunch</a:t>
              </a:r>
              <a:r>
                <a:rPr lang="en-US" sz="1600" dirty="0" smtClean="0">
                  <a:solidFill>
                    <a:srgbClr val="FFFFFF"/>
                  </a:solidFill>
                </a:rPr>
                <a:t> (670 – 1695 ns) including signal electron plus full occupancy overlay</a:t>
              </a:r>
              <a:endParaRPr lang="en-US" sz="1600" dirty="0">
                <a:solidFill>
                  <a:srgbClr val="FFFFFF"/>
                </a:solidFill>
              </a:endParaRPr>
            </a:p>
          </p:txBody>
        </p:sp>
      </p:grpSp>
      <p:grpSp>
        <p:nvGrpSpPr>
          <p:cNvPr id="29" name="Group 11"/>
          <p:cNvGrpSpPr>
            <a:grpSpLocks/>
          </p:cNvGrpSpPr>
          <p:nvPr/>
        </p:nvGrpSpPr>
        <p:grpSpPr bwMode="auto">
          <a:xfrm>
            <a:off x="850900" y="3508325"/>
            <a:ext cx="7670799" cy="1968981"/>
            <a:chOff x="787355" y="2146327"/>
            <a:chExt cx="7670845" cy="1969041"/>
          </a:xfrm>
        </p:grpSpPr>
        <p:pic>
          <p:nvPicPr>
            <p:cNvPr id="30" name="Picture 5" descr="Fig32.png"/>
            <p:cNvPicPr>
              <a:picLocks noChangeAspect="1"/>
            </p:cNvPicPr>
            <p:nvPr/>
          </p:nvPicPr>
          <p:blipFill>
            <a:blip r:embed="rId3"/>
            <a:srcRect l="7777" t="42352" b="18414"/>
            <a:stretch>
              <a:fillRect/>
            </a:stretch>
          </p:blipFill>
          <p:spPr bwMode="auto">
            <a:xfrm>
              <a:off x="787355" y="2146327"/>
              <a:ext cx="7670845" cy="1969041"/>
            </a:xfrm>
            <a:prstGeom prst="rect">
              <a:avLst/>
            </a:prstGeom>
            <a:noFill/>
            <a:ln w="9525">
              <a:noFill/>
              <a:miter lim="800000"/>
              <a:headEnd/>
              <a:tailEnd/>
            </a:ln>
          </p:spPr>
        </p:pic>
        <p:sp>
          <p:nvSpPr>
            <p:cNvPr id="31" name="TextBox 6"/>
            <p:cNvSpPr txBox="1">
              <a:spLocks noChangeArrowheads="1"/>
            </p:cNvSpPr>
            <p:nvPr/>
          </p:nvSpPr>
          <p:spPr bwMode="auto">
            <a:xfrm>
              <a:off x="824511" y="3721102"/>
              <a:ext cx="7633689" cy="33856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rPr>
                <a:t>Pattern recognition algorithm identifies timing peaks to narrow hit window to 100 ns</a:t>
              </a:r>
              <a:endParaRPr lang="en-US" sz="1600" dirty="0">
                <a:solidFill>
                  <a:srgbClr val="FFFFFF"/>
                </a:solidFill>
              </a:endParaRPr>
            </a:p>
          </p:txBody>
        </p:sp>
        <p:sp>
          <p:nvSpPr>
            <p:cNvPr id="32" name="TextBox 7"/>
            <p:cNvSpPr txBox="1">
              <a:spLocks noChangeArrowheads="1"/>
            </p:cNvSpPr>
            <p:nvPr/>
          </p:nvSpPr>
          <p:spPr bwMode="auto">
            <a:xfrm>
              <a:off x="6431181" y="2548381"/>
              <a:ext cx="877168" cy="338564"/>
            </a:xfrm>
            <a:prstGeom prst="rect">
              <a:avLst/>
            </a:prstGeom>
            <a:noFill/>
            <a:ln w="9525">
              <a:noFill/>
              <a:miter lim="800000"/>
              <a:headEnd/>
              <a:tailEnd/>
            </a:ln>
          </p:spPr>
          <p:txBody>
            <a:bodyPr wrap="none">
              <a:prstTxWarp prst="textNoShape">
                <a:avLst/>
              </a:prstTxWarp>
              <a:spAutoFit/>
            </a:bodyPr>
            <a:lstStyle/>
            <a:p>
              <a:r>
                <a:rPr lang="en-US" sz="1600" dirty="0">
                  <a:solidFill>
                    <a:srgbClr val="FFFFFF"/>
                  </a:solidFill>
                </a:rPr>
                <a:t>signal </a:t>
              </a:r>
              <a:r>
                <a:rPr lang="en-US" sz="1600" dirty="0" err="1">
                  <a:solidFill>
                    <a:srgbClr val="FFFFFF"/>
                  </a:solidFill>
                </a:rPr>
                <a:t>e</a:t>
              </a:r>
              <a:r>
                <a:rPr lang="en-US" sz="1600" dirty="0">
                  <a:solidFill>
                    <a:srgbClr val="FFFFFF"/>
                  </a:solidFill>
                </a:rPr>
                <a:t>-</a:t>
              </a:r>
            </a:p>
          </p:txBody>
        </p:sp>
        <p:sp>
          <p:nvSpPr>
            <p:cNvPr id="33" name="TextBox 8"/>
            <p:cNvSpPr txBox="1">
              <a:spLocks noChangeArrowheads="1"/>
            </p:cNvSpPr>
            <p:nvPr/>
          </p:nvSpPr>
          <p:spPr bwMode="auto">
            <a:xfrm>
              <a:off x="7747745" y="2796468"/>
              <a:ext cx="710455" cy="338564"/>
            </a:xfrm>
            <a:prstGeom prst="rect">
              <a:avLst/>
            </a:prstGeom>
            <a:noFill/>
            <a:ln w="9525">
              <a:noFill/>
              <a:miter lim="800000"/>
              <a:headEnd/>
              <a:tailEnd/>
            </a:ln>
          </p:spPr>
          <p:txBody>
            <a:bodyPr wrap="none">
              <a:prstTxWarp prst="textNoShape">
                <a:avLst/>
              </a:prstTxWarp>
              <a:spAutoFit/>
            </a:bodyPr>
            <a:lstStyle/>
            <a:p>
              <a:r>
                <a:rPr lang="en-US" sz="1600" dirty="0">
                  <a:solidFill>
                    <a:srgbClr val="FFFFFF"/>
                  </a:solidFill>
                </a:rPr>
                <a:t>DIO </a:t>
              </a:r>
              <a:r>
                <a:rPr lang="en-US" sz="1600" dirty="0" err="1">
                  <a:solidFill>
                    <a:srgbClr val="FFFFFF"/>
                  </a:solidFill>
                </a:rPr>
                <a:t>e</a:t>
              </a:r>
              <a:r>
                <a:rPr lang="en-US" sz="1600" dirty="0">
                  <a:solidFill>
                    <a:srgbClr val="FFFFFF"/>
                  </a:solidFill>
                </a:rPr>
                <a:t>-</a:t>
              </a:r>
            </a:p>
          </p:txBody>
        </p:sp>
        <p:sp>
          <p:nvSpPr>
            <p:cNvPr id="34" name="TextBox 9"/>
            <p:cNvSpPr txBox="1">
              <a:spLocks noChangeArrowheads="1"/>
            </p:cNvSpPr>
            <p:nvPr/>
          </p:nvSpPr>
          <p:spPr bwMode="auto">
            <a:xfrm>
              <a:off x="6454634" y="3386585"/>
              <a:ext cx="1707429" cy="338564"/>
            </a:xfrm>
            <a:prstGeom prst="rect">
              <a:avLst/>
            </a:prstGeom>
            <a:noFill/>
            <a:ln w="9525">
              <a:noFill/>
              <a:miter lim="800000"/>
              <a:headEnd/>
              <a:tailEnd/>
            </a:ln>
          </p:spPr>
          <p:txBody>
            <a:bodyPr wrap="none">
              <a:prstTxWarp prst="textNoShape">
                <a:avLst/>
              </a:prstTxWarp>
              <a:spAutoFit/>
            </a:bodyPr>
            <a:lstStyle/>
            <a:p>
              <a:r>
                <a:rPr lang="en-US" sz="1600" dirty="0">
                  <a:solidFill>
                    <a:srgbClr val="FFFFFF"/>
                  </a:solidFill>
                </a:rPr>
                <a:t>knock-out protons</a:t>
              </a:r>
            </a:p>
          </p:txBody>
        </p:sp>
        <p:sp>
          <p:nvSpPr>
            <p:cNvPr id="35" name="TextBox 10"/>
            <p:cNvSpPr txBox="1">
              <a:spLocks noChangeArrowheads="1"/>
            </p:cNvSpPr>
            <p:nvPr/>
          </p:nvSpPr>
          <p:spPr bwMode="auto">
            <a:xfrm rot="2554454">
              <a:off x="4507720" y="3173505"/>
              <a:ext cx="1080444" cy="261618"/>
            </a:xfrm>
            <a:prstGeom prst="rect">
              <a:avLst/>
            </a:prstGeom>
            <a:noFill/>
            <a:ln w="9525">
              <a:noFill/>
              <a:miter lim="800000"/>
              <a:headEnd/>
              <a:tailEnd/>
            </a:ln>
          </p:spPr>
          <p:txBody>
            <a:bodyPr wrap="none">
              <a:prstTxWarp prst="textNoShape">
                <a:avLst/>
              </a:prstTxWarp>
              <a:spAutoFit/>
            </a:bodyPr>
            <a:lstStyle/>
            <a:p>
              <a:r>
                <a:rPr lang="en-US" sz="1100" dirty="0">
                  <a:solidFill>
                    <a:srgbClr val="FFFFFF"/>
                  </a:solidFill>
                </a:rPr>
                <a:t>straws with hits</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a:t>
            </a:r>
            <a:endParaRPr lang="en-US" dirty="0"/>
          </a:p>
        </p:txBody>
      </p:sp>
      <p:sp>
        <p:nvSpPr>
          <p:cNvPr id="3" name="Content Placeholder 2"/>
          <p:cNvSpPr>
            <a:spLocks noGrp="1"/>
          </p:cNvSpPr>
          <p:nvPr>
            <p:ph idx="1"/>
          </p:nvPr>
        </p:nvSpPr>
        <p:spPr>
          <a:xfrm>
            <a:off x="1604381" y="4828300"/>
            <a:ext cx="5919367" cy="1652932"/>
          </a:xfrm>
        </p:spPr>
        <p:txBody>
          <a:bodyPr/>
          <a:lstStyle/>
          <a:p>
            <a:r>
              <a:rPr lang="en-US" dirty="0" smtClean="0"/>
              <a:t>Single event sensitivity goal:</a:t>
            </a:r>
          </a:p>
          <a:p>
            <a:r>
              <a:rPr lang="en-US" dirty="0" smtClean="0"/>
              <a:t>Some NP models predict as large as</a:t>
            </a:r>
          </a:p>
          <a:p>
            <a:pPr lvl="1"/>
            <a:r>
              <a:rPr lang="en-US" dirty="0" smtClean="0"/>
              <a:t>Would give large number of events! </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39</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522004237"/>
              </p:ext>
            </p:extLst>
          </p:nvPr>
        </p:nvGraphicFramePr>
        <p:xfrm>
          <a:off x="5866706" y="4788496"/>
          <a:ext cx="1301851" cy="416593"/>
        </p:xfrm>
        <a:graphic>
          <a:graphicData uri="http://schemas.openxmlformats.org/presentationml/2006/ole">
            <mc:AlternateContent xmlns:mc="http://schemas.openxmlformats.org/markup-compatibility/2006">
              <mc:Choice xmlns:v="urn:schemas-microsoft-com:vml" Requires="v">
                <p:oleObj spid="_x0000_s5328" name="Equation" r:id="rId4" imgW="634680" imgH="203040" progId="Equation.DSMT4">
                  <p:embed/>
                </p:oleObj>
              </mc:Choice>
              <mc:Fallback>
                <p:oleObj name="Equation" r:id="rId4" imgW="634680" imgH="203040" progId="Equation.DSMT4">
                  <p:embed/>
                  <p:pic>
                    <p:nvPicPr>
                      <p:cNvPr id="0" name=""/>
                      <p:cNvPicPr/>
                      <p:nvPr/>
                    </p:nvPicPr>
                    <p:blipFill>
                      <a:blip r:embed="rId5"/>
                      <a:stretch>
                        <a:fillRect/>
                      </a:stretch>
                    </p:blipFill>
                    <p:spPr>
                      <a:xfrm>
                        <a:off x="5866706" y="4788496"/>
                        <a:ext cx="1301851" cy="41659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31649203"/>
              </p:ext>
            </p:extLst>
          </p:nvPr>
        </p:nvGraphicFramePr>
        <p:xfrm>
          <a:off x="6907047" y="5226141"/>
          <a:ext cx="696912" cy="428625"/>
        </p:xfrm>
        <a:graphic>
          <a:graphicData uri="http://schemas.openxmlformats.org/presentationml/2006/ole">
            <mc:AlternateContent xmlns:mc="http://schemas.openxmlformats.org/markup-compatibility/2006">
              <mc:Choice xmlns:v="urn:schemas-microsoft-com:vml" Requires="v">
                <p:oleObj spid="_x0000_s5329" name="Equation" r:id="rId6" imgW="330120" imgH="203040" progId="Equation.DSMT4">
                  <p:embed/>
                </p:oleObj>
              </mc:Choice>
              <mc:Fallback>
                <p:oleObj name="Equation" r:id="rId6" imgW="330120" imgH="203040" progId="Equation.DSMT4">
                  <p:embed/>
                  <p:pic>
                    <p:nvPicPr>
                      <p:cNvPr id="0" name=""/>
                      <p:cNvPicPr/>
                      <p:nvPr/>
                    </p:nvPicPr>
                    <p:blipFill>
                      <a:blip r:embed="rId7"/>
                      <a:stretch>
                        <a:fillRect/>
                      </a:stretch>
                    </p:blipFill>
                    <p:spPr>
                      <a:xfrm>
                        <a:off x="6907047" y="5226141"/>
                        <a:ext cx="696912" cy="428625"/>
                      </a:xfrm>
                      <a:prstGeom prst="rect">
                        <a:avLst/>
                      </a:prstGeom>
                    </p:spPr>
                  </p:pic>
                </p:oleObj>
              </mc:Fallback>
            </mc:AlternateContent>
          </a:graphicData>
        </a:graphic>
      </p:graphicFrame>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9697" y="844406"/>
            <a:ext cx="6645102" cy="3960132"/>
          </a:xfrm>
          <a:prstGeom prst="rect">
            <a:avLst/>
          </a:prstGeom>
        </p:spPr>
      </p:pic>
      <p:sp>
        <p:nvSpPr>
          <p:cNvPr id="11" name="TextBox 10"/>
          <p:cNvSpPr txBox="1"/>
          <p:nvPr/>
        </p:nvSpPr>
        <p:spPr>
          <a:xfrm>
            <a:off x="1805120" y="786999"/>
            <a:ext cx="5533759" cy="523220"/>
          </a:xfrm>
          <a:prstGeom prst="rect">
            <a:avLst/>
          </a:prstGeom>
          <a:noFill/>
        </p:spPr>
        <p:txBody>
          <a:bodyPr wrap="none" rtlCol="0">
            <a:spAutoFit/>
          </a:bodyPr>
          <a:lstStyle/>
          <a:p>
            <a:r>
              <a:rPr lang="en-US" sz="2800" dirty="0" smtClean="0"/>
              <a:t>Simulation, assume </a:t>
            </a:r>
            <a:r>
              <a:rPr lang="en-US" sz="2800" dirty="0" err="1" smtClean="0"/>
              <a:t>R</a:t>
            </a:r>
            <a:r>
              <a:rPr lang="en-US" sz="2800" baseline="-25000" dirty="0" err="1" smtClean="0">
                <a:latin typeface="Symbol" panose="05050102010706020507" pitchFamily="18" charset="2"/>
              </a:rPr>
              <a:t>m</a:t>
            </a:r>
            <a:r>
              <a:rPr lang="en-US" sz="2800" baseline="-25000" dirty="0" err="1" smtClean="0"/>
              <a:t>e</a:t>
            </a:r>
            <a:r>
              <a:rPr lang="en-US" sz="2800" dirty="0" smtClean="0"/>
              <a:t>=1x10</a:t>
            </a:r>
            <a:r>
              <a:rPr lang="en-US" sz="2800" baseline="30000" dirty="0" smtClean="0"/>
              <a:t>-16 </a:t>
            </a:r>
            <a:r>
              <a:rPr lang="en-US" sz="2800" dirty="0" smtClean="0"/>
              <a:t>+DIO</a:t>
            </a:r>
            <a:endParaRPr lang="en-US" sz="2800" baseline="30000" dirty="0"/>
          </a:p>
        </p:txBody>
      </p:sp>
      <p:sp>
        <p:nvSpPr>
          <p:cNvPr id="12" name="TextBox 11"/>
          <p:cNvSpPr txBox="1"/>
          <p:nvPr/>
        </p:nvSpPr>
        <p:spPr>
          <a:xfrm>
            <a:off x="6588492" y="1573361"/>
            <a:ext cx="2555508" cy="1938992"/>
          </a:xfrm>
          <a:prstGeom prst="rect">
            <a:avLst/>
          </a:prstGeom>
          <a:noFill/>
        </p:spPr>
        <p:txBody>
          <a:bodyPr wrap="none" rtlCol="0">
            <a:spAutoFit/>
          </a:bodyPr>
          <a:lstStyle/>
          <a:p>
            <a:pPr marL="342900" indent="-342900">
              <a:buFont typeface="Arial" panose="020B0604020202020204" pitchFamily="34" charset="0"/>
              <a:buChar char="•"/>
            </a:pPr>
            <a:r>
              <a:rPr lang="en-US" dirty="0" smtClean="0"/>
              <a:t>With noise hits+</a:t>
            </a:r>
          </a:p>
          <a:p>
            <a:r>
              <a:rPr lang="en-US" dirty="0" smtClean="0"/>
              <a:t>full track</a:t>
            </a:r>
          </a:p>
          <a:p>
            <a:r>
              <a:rPr lang="en-US" dirty="0" smtClean="0"/>
              <a:t>reconstruction</a:t>
            </a:r>
            <a:endParaRPr lang="en-US" dirty="0" smtClean="0"/>
          </a:p>
          <a:p>
            <a:pPr marL="342900" indent="-342900">
              <a:buFont typeface="Arial" panose="020B0604020202020204" pitchFamily="34" charset="0"/>
              <a:buChar char="•"/>
            </a:pPr>
            <a:r>
              <a:rPr lang="en-US" dirty="0" smtClean="0"/>
              <a:t>~ 1 MeV FWHM</a:t>
            </a:r>
          </a:p>
          <a:p>
            <a:r>
              <a:rPr lang="en-US" dirty="0" smtClean="0"/>
              <a:t>E resolution</a:t>
            </a:r>
            <a:endParaRPr lang="en-US" dirty="0"/>
          </a:p>
        </p:txBody>
      </p:sp>
    </p:spTree>
    <p:extLst>
      <p:ext uri="{BB962C8B-B14F-4D97-AF65-F5344CB8AC3E}">
        <p14:creationId xmlns:p14="http://schemas.microsoft.com/office/powerpoint/2010/main" val="554613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CLFV Processes</a:t>
            </a:r>
            <a:endParaRPr lang="en-US" dirty="0"/>
          </a:p>
        </p:txBody>
      </p:sp>
      <p:sp>
        <p:nvSpPr>
          <p:cNvPr id="3" name="Content Placeholder 2"/>
          <p:cNvSpPr>
            <a:spLocks noGrp="1"/>
          </p:cNvSpPr>
          <p:nvPr>
            <p:ph idx="1"/>
          </p:nvPr>
        </p:nvSpPr>
        <p:spPr>
          <a:xfrm>
            <a:off x="246302" y="5062499"/>
            <a:ext cx="8672513" cy="1234626"/>
          </a:xfrm>
        </p:spPr>
        <p:txBody>
          <a:bodyPr/>
          <a:lstStyle/>
          <a:p>
            <a:r>
              <a:rPr lang="en-US" sz="2000" dirty="0" smtClean="0">
                <a:latin typeface="Helvetica" panose="020B0604020202020204" pitchFamily="34" charset="0"/>
                <a:cs typeface="Helvetica" panose="020B0604020202020204" pitchFamily="34" charset="0"/>
              </a:rPr>
              <a:t> CLFV measurements with most dramatic improvements use muons</a:t>
            </a:r>
          </a:p>
          <a:p>
            <a:pPr lvl="1"/>
            <a:r>
              <a:rPr lang="en-US" sz="2000" dirty="0" smtClean="0">
                <a:latin typeface="Helvetica" panose="020B0604020202020204" pitchFamily="34" charset="0"/>
                <a:cs typeface="Helvetica" panose="020B0604020202020204" pitchFamily="34" charset="0"/>
              </a:rPr>
              <a:t>easy to make lots of them</a:t>
            </a:r>
          </a:p>
          <a:p>
            <a:pPr lvl="1"/>
            <a:r>
              <a:rPr lang="en-US" sz="2000" dirty="0" smtClean="0">
                <a:latin typeface="Helvetica" panose="020B0604020202020204" pitchFamily="34" charset="0"/>
                <a:cs typeface="Helvetica" panose="020B0604020202020204" pitchFamily="34" charset="0"/>
              </a:rPr>
              <a:t>has experimental advantage of a relatively long lifetime</a:t>
            </a:r>
          </a:p>
          <a:p>
            <a:pPr lvl="1"/>
            <a:endParaRPr lang="en-US" sz="2000" dirty="0">
              <a:latin typeface="Helvetica" panose="020B0604020202020204" pitchFamily="34" charset="0"/>
              <a:cs typeface="Helvetica" panose="020B0604020202020204" pitchFamily="34" charset="0"/>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graphicFrame>
        <p:nvGraphicFramePr>
          <p:cNvPr id="6" name="Group 351"/>
          <p:cNvGraphicFramePr>
            <a:graphicFrameLocks noGrp="1"/>
          </p:cNvGraphicFramePr>
          <p:nvPr>
            <p:extLst>
              <p:ext uri="{D42A27DB-BD31-4B8C-83A1-F6EECF244321}">
                <p14:modId xmlns:p14="http://schemas.microsoft.com/office/powerpoint/2010/main" val="2086042185"/>
              </p:ext>
            </p:extLst>
          </p:nvPr>
        </p:nvGraphicFramePr>
        <p:xfrm>
          <a:off x="1295400" y="998495"/>
          <a:ext cx="6858000" cy="4064004"/>
        </p:xfrm>
        <a:graphic>
          <a:graphicData uri="http://schemas.openxmlformats.org/drawingml/2006/table">
            <a:tbl>
              <a:tblPr/>
              <a:tblGrid>
                <a:gridCol w="1447800"/>
                <a:gridCol w="2438400"/>
                <a:gridCol w="2971800"/>
              </a:tblGrid>
              <a:tr h="338138">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Process</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Current </a:t>
                      </a:r>
                      <a:r>
                        <a:rPr kumimoji="0" lang="en-US" sz="1600" b="0" i="0" u="none" strike="noStrike" cap="none" normalizeH="0" baseline="0" dirty="0" smtClean="0">
                          <a:ln>
                            <a:noFill/>
                          </a:ln>
                          <a:solidFill>
                            <a:schemeClr val="tx1"/>
                          </a:solidFill>
                          <a:effectLst/>
                          <a:latin typeface="Arial" charset="0"/>
                        </a:rPr>
                        <a:t>Limit (90% CL)</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Next Generation exp</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w="1270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Symbol" charset="2"/>
                          <a:sym typeface="Symbol" charset="2"/>
                        </a:rPr>
                        <a:t></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6.5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270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6.8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10</a:t>
                      </a:r>
                      <a:r>
                        <a:rPr kumimoji="0" lang="en-US" sz="1600" b="0" i="0" u="none" strike="noStrike" cap="none" normalizeH="0" baseline="30000" dirty="0">
                          <a:ln>
                            <a:noFill/>
                          </a:ln>
                          <a:solidFill>
                            <a:schemeClr val="tx1"/>
                          </a:solidFill>
                          <a:effectLst/>
                          <a:latin typeface="Arial" charset="0"/>
                        </a:rPr>
                        <a:t>-9</a:t>
                      </a:r>
                      <a:r>
                        <a:rPr kumimoji="0" lang="en-US" sz="1600" b="0" i="0" u="none" strike="noStrike" cap="none" normalizeH="0" baseline="0" dirty="0">
                          <a:ln>
                            <a:noFill/>
                          </a:ln>
                          <a:solidFill>
                            <a:schemeClr val="tx1"/>
                          </a:solidFill>
                          <a:effectLst/>
                          <a:latin typeface="Arial" charset="0"/>
                        </a:rPr>
                        <a:t> - 10</a:t>
                      </a:r>
                      <a:r>
                        <a:rPr kumimoji="0" lang="en-US" sz="1600" b="0" i="0" u="none" strike="noStrike" cap="none" normalizeH="0" baseline="30000" dirty="0">
                          <a:ln>
                            <a:noFill/>
                          </a:ln>
                          <a:solidFill>
                            <a:schemeClr val="tx1"/>
                          </a:solidFill>
                          <a:effectLst/>
                          <a:latin typeface="Arial" charset="0"/>
                        </a:rPr>
                        <a:t>-10</a:t>
                      </a: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smtClean="0">
                          <a:ln>
                            <a:noFill/>
                          </a:ln>
                          <a:solidFill>
                            <a:schemeClr val="tx1"/>
                          </a:solidFill>
                          <a:effectLst/>
                          <a:latin typeface="Arial" charset="0"/>
                        </a:rPr>
                        <a:t>(Belle II)</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3.2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err="1">
                          <a:ln>
                            <a:noFill/>
                          </a:ln>
                          <a:solidFill>
                            <a:schemeClr val="tx1"/>
                          </a:solidFill>
                          <a:effectLst/>
                          <a:latin typeface="Symbol" charset="2"/>
                          <a:sym typeface="Symbol" charset="2"/>
                        </a:rPr>
                        <a:t></a:t>
                      </a:r>
                      <a:r>
                        <a:rPr kumimoji="0" lang="en-US" sz="1600" b="0" i="0" u="none" strike="noStrike" cap="none" normalizeH="0" baseline="0" dirty="0" err="1">
                          <a:ln>
                            <a:noFill/>
                          </a:ln>
                          <a:solidFill>
                            <a:schemeClr val="tx1"/>
                          </a:solidFill>
                          <a:effectLst/>
                          <a:latin typeface="Arial" charset="0"/>
                        </a:rPr>
                        <a:t>eee</a:t>
                      </a:r>
                      <a:endParaRPr kumimoji="0" lang="en-US" sz="1600" b="0" i="0" u="none" strike="noStrike" cap="none" normalizeH="0" baseline="0" dirty="0">
                        <a:ln>
                          <a:noFill/>
                        </a:ln>
                        <a:solidFill>
                          <a:schemeClr val="tx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3.6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Arial" charset="0"/>
                        </a:rPr>
                        <a:t>K</a:t>
                      </a:r>
                      <a:r>
                        <a:rPr kumimoji="0" lang="en-US" sz="1600" b="0" i="0" u="none" strike="noStrike" cap="none" normalizeH="0" baseline="-25000">
                          <a:ln>
                            <a:noFill/>
                          </a:ln>
                          <a:solidFill>
                            <a:schemeClr val="tx1"/>
                          </a:solidFill>
                          <a:effectLst/>
                          <a:latin typeface="Arial" charset="0"/>
                        </a:rPr>
                        <a:t>L</a:t>
                      </a:r>
                      <a:r>
                        <a:rPr kumimoji="0" lang="en-US" sz="1600" b="0" i="0" u="none" strike="noStrike" cap="none" normalizeH="0" baseline="0">
                          <a:ln>
                            <a:noFill/>
                          </a:ln>
                          <a:solidFill>
                            <a:schemeClr val="tx1"/>
                          </a:solidFill>
                          <a:effectLst/>
                          <a:latin typeface="Arial" charset="0"/>
                        </a:rPr>
                        <a:t> --&gt; e</a:t>
                      </a: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4.7 E-12</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K</a:t>
                      </a:r>
                      <a:r>
                        <a:rPr kumimoji="0" lang="en-US" sz="1600" b="0" i="0" u="none" strike="noStrike" cap="none" normalizeH="0" baseline="30000" dirty="0">
                          <a:ln>
                            <a:noFill/>
                          </a:ln>
                          <a:solidFill>
                            <a:schemeClr val="tx1"/>
                          </a:solidFill>
                          <a:effectLst/>
                          <a:latin typeface="Arial" charset="0"/>
                        </a:rPr>
                        <a:t>+</a:t>
                      </a:r>
                      <a:r>
                        <a:rPr kumimoji="0" lang="en-US" sz="1600" b="0" i="0" u="none" strike="noStrike" cap="none" normalizeH="0" baseline="0" dirty="0">
                          <a:ln>
                            <a:noFill/>
                          </a:ln>
                          <a:solidFill>
                            <a:schemeClr val="tx1"/>
                          </a:solidFill>
                          <a:effectLst/>
                          <a:latin typeface="Arial" charset="0"/>
                        </a:rPr>
                        <a:t> --&gt; </a:t>
                      </a:r>
                      <a:r>
                        <a:rPr kumimoji="0" lang="en-US" sz="1600" b="0" i="0" u="none" strike="noStrike" cap="none" normalizeH="0" baseline="0" dirty="0" err="1">
                          <a:ln>
                            <a:noFill/>
                          </a:ln>
                          <a:solidFill>
                            <a:schemeClr val="tx1"/>
                          </a:solidFill>
                          <a:effectLst/>
                          <a:latin typeface="Symbol" charset="2"/>
                          <a:sym typeface="Symbol" charset="2"/>
                        </a:rPr>
                        <a:t></a:t>
                      </a:r>
                      <a:r>
                        <a:rPr kumimoji="0" lang="en-US" sz="1600" b="0" i="0" u="none" strike="noStrike" cap="none" normalizeH="0" baseline="30000" dirty="0" err="1">
                          <a:ln>
                            <a:noFill/>
                          </a:ln>
                          <a:solidFill>
                            <a:schemeClr val="tx1"/>
                          </a:solidFill>
                          <a:effectLst/>
                          <a:latin typeface="Symbol" charset="2"/>
                          <a:sym typeface="Symbol" charset="2"/>
                        </a:rPr>
                        <a:t></a:t>
                      </a:r>
                      <a:r>
                        <a:rPr kumimoji="0" lang="en-US" sz="1600" b="0" i="0" u="none" strike="noStrike" cap="none" normalizeH="0" baseline="0" dirty="0" err="1">
                          <a:ln>
                            <a:noFill/>
                          </a:ln>
                          <a:solidFill>
                            <a:schemeClr val="tx1"/>
                          </a:solidFill>
                          <a:effectLst/>
                          <a:latin typeface="Arial" charset="0"/>
                        </a:rPr>
                        <a:t>e</a:t>
                      </a:r>
                      <a:r>
                        <a:rPr kumimoji="0" lang="en-US" sz="1600" b="0" i="0" u="none" strike="noStrike" cap="none" normalizeH="0" baseline="30000" dirty="0" err="1">
                          <a:ln>
                            <a:noFill/>
                          </a:ln>
                          <a:solidFill>
                            <a:schemeClr val="tx1"/>
                          </a:solidFill>
                          <a:effectLst/>
                          <a:latin typeface="Symbol" charset="2"/>
                          <a:sym typeface="Symbol" charset="2"/>
                        </a:rPr>
                        <a:t></a:t>
                      </a:r>
                      <a:r>
                        <a:rPr kumimoji="0" lang="en-US" sz="1600" b="0" i="0" u="none" strike="noStrike" cap="none" normalizeH="0" baseline="0" dirty="0" err="1">
                          <a:ln>
                            <a:noFill/>
                          </a:ln>
                          <a:solidFill>
                            <a:schemeClr val="tx1"/>
                          </a:solidFill>
                          <a:effectLst/>
                          <a:latin typeface="Symbol" charset="2"/>
                          <a:sym typeface="Symbol" charset="2"/>
                        </a:rPr>
                        <a:t></a:t>
                      </a:r>
                      <a:r>
                        <a:rPr kumimoji="0" lang="en-US" sz="1600" b="0" i="0" u="none" strike="noStrike" cap="none" normalizeH="0" baseline="30000" dirty="0" err="1">
                          <a:ln>
                            <a:noFill/>
                          </a:ln>
                          <a:solidFill>
                            <a:schemeClr val="tx1"/>
                          </a:solidFill>
                          <a:effectLst/>
                          <a:latin typeface="Symbol" charset="2"/>
                          <a:sym typeface="Symbol" charset="2"/>
                        </a:rPr>
                        <a:t></a:t>
                      </a:r>
                      <a:endParaRPr kumimoji="0" lang="en-US" sz="1600" b="0" i="0" u="none" strike="noStrike" cap="none" normalizeH="0" baseline="0" dirty="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1.3 E-11</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EEECE1">
                          <a:lumMod val="75000"/>
                        </a:srgbClr>
                      </a:solidFill>
                      <a:prstDash val="solid"/>
                      <a:round/>
                      <a:headEnd type="none" w="med" len="med"/>
                      <a:tailEnd type="none" w="med" len="med"/>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Arial" charset="0"/>
                        </a:rPr>
                        <a:t>B</a:t>
                      </a:r>
                      <a:r>
                        <a:rPr kumimoji="0" lang="en-US" sz="1600" b="0" i="0" u="none" strike="noStrike" cap="none" normalizeH="0" baseline="30000">
                          <a:ln>
                            <a:noFill/>
                          </a:ln>
                          <a:solidFill>
                            <a:schemeClr val="tx1"/>
                          </a:solidFill>
                          <a:effectLst/>
                          <a:latin typeface="Arial" charset="0"/>
                        </a:rPr>
                        <a:t>0</a:t>
                      </a:r>
                      <a:r>
                        <a:rPr kumimoji="0" lang="en-US" sz="1600" b="0" i="0" u="none" strike="noStrike" cap="none" normalizeH="0" baseline="0">
                          <a:ln>
                            <a:noFill/>
                          </a:ln>
                          <a:solidFill>
                            <a:schemeClr val="tx1"/>
                          </a:solidFill>
                          <a:effectLst/>
                          <a:latin typeface="Arial" charset="0"/>
                        </a:rPr>
                        <a:t> --&gt; e</a:t>
                      </a:r>
                      <a:r>
                        <a:rPr kumimoji="0" lang="en-US" sz="1600" b="0" i="0" u="none" strike="noStrike" cap="none" normalizeH="0" baseline="0">
                          <a:ln>
                            <a:noFill/>
                          </a:ln>
                          <a:solidFill>
                            <a:schemeClr val="tx1"/>
                          </a:solidFill>
                          <a:effectLst/>
                          <a:latin typeface="Symbol" charset="2"/>
                          <a:sym typeface="Symbol" charset="2"/>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7.8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EEECE1">
                          <a:lumMod val="75000"/>
                        </a:srgbClr>
                      </a:solidFill>
                      <a:prstDash val="solid"/>
                      <a:round/>
                      <a:headEnd type="none" w="med" len="med"/>
                      <a:tailEnd type="none" w="med" len="med"/>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B</a:t>
                      </a:r>
                      <a:r>
                        <a:rPr kumimoji="0" lang="en-US" sz="1600" b="0" i="0" u="none" strike="noStrike" cap="none" normalizeH="0" baseline="30000" dirty="0">
                          <a:ln>
                            <a:noFill/>
                          </a:ln>
                          <a:solidFill>
                            <a:schemeClr val="tx1"/>
                          </a:solidFill>
                          <a:effectLst/>
                          <a:latin typeface="Arial" charset="0"/>
                        </a:rPr>
                        <a:t>+</a:t>
                      </a:r>
                      <a:r>
                        <a:rPr kumimoji="0" lang="en-US" sz="1600" b="0" i="0" u="none" strike="noStrike" cap="none" normalizeH="0" baseline="0" dirty="0">
                          <a:ln>
                            <a:noFill/>
                          </a:ln>
                          <a:solidFill>
                            <a:schemeClr val="tx1"/>
                          </a:solidFill>
                          <a:effectLst/>
                          <a:latin typeface="Arial" charset="0"/>
                        </a:rPr>
                        <a:t> --&gt; </a:t>
                      </a:r>
                      <a:r>
                        <a:rPr kumimoji="0" lang="en-US" sz="1600" b="0" i="0" u="none" strike="noStrike" cap="none" normalizeH="0" baseline="0" dirty="0" err="1">
                          <a:ln>
                            <a:noFill/>
                          </a:ln>
                          <a:solidFill>
                            <a:schemeClr val="tx1"/>
                          </a:solidFill>
                          <a:effectLst/>
                          <a:latin typeface="Arial" charset="0"/>
                        </a:rPr>
                        <a:t>K</a:t>
                      </a:r>
                      <a:r>
                        <a:rPr kumimoji="0" lang="en-US" sz="1600" b="0" i="0" u="none" strike="noStrike" cap="none" normalizeH="0" baseline="30000" dirty="0" err="1">
                          <a:ln>
                            <a:noFill/>
                          </a:ln>
                          <a:solidFill>
                            <a:schemeClr val="tx1"/>
                          </a:solidFill>
                          <a:effectLst/>
                          <a:latin typeface="Arial" charset="0"/>
                        </a:rPr>
                        <a:t>+</a:t>
                      </a:r>
                      <a:r>
                        <a:rPr kumimoji="0" lang="en-US" sz="1600" b="0" i="0" u="none" strike="noStrike" cap="none" normalizeH="0" baseline="0" dirty="0" err="1">
                          <a:ln>
                            <a:noFill/>
                          </a:ln>
                          <a:solidFill>
                            <a:schemeClr val="tx1"/>
                          </a:solidFill>
                          <a:effectLst/>
                          <a:latin typeface="Arial" charset="0"/>
                        </a:rPr>
                        <a:t>e</a:t>
                      </a:r>
                      <a:r>
                        <a:rPr kumimoji="0" lang="en-US" sz="1600" b="0" i="0" u="none" strike="noStrike" cap="none" normalizeH="0" baseline="0" dirty="0" err="1">
                          <a:ln>
                            <a:noFill/>
                          </a:ln>
                          <a:solidFill>
                            <a:schemeClr val="tx1"/>
                          </a:solidFill>
                          <a:effectLst/>
                          <a:latin typeface="Symbol" charset="2"/>
                          <a:sym typeface="Symbol" charset="2"/>
                        </a:rPr>
                        <a:t></a:t>
                      </a:r>
                      <a:endParaRPr kumimoji="0" lang="en-US" sz="1600" b="0" i="0" u="none" strike="noStrike" cap="none" normalizeH="0" baseline="0" dirty="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9.1 E-8</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3000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r>
                        <a:rPr kumimoji="0" lang="en-US" sz="1600" b="0" i="0" u="none" strike="noStrike" cap="none" normalizeH="0" baseline="0">
                          <a:ln>
                            <a:noFill/>
                          </a:ln>
                          <a:solidFill>
                            <a:schemeClr val="tx1"/>
                          </a:solidFill>
                          <a:effectLst/>
                          <a:latin typeface="Symbol" charset="2"/>
                          <a:sym typeface="Symbol" charset="2"/>
                        </a:rPr>
                        <a:t></a:t>
                      </a:r>
                    </a:p>
                  </a:txBody>
                  <a:tcPr anchor="ctr" horzOverflow="overflow">
                    <a:lnL cap="flat">
                      <a:noFill/>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a:t>
                      </a:r>
                      <a:r>
                        <a:rPr kumimoji="0" lang="en-US" sz="1600" b="0" i="0" u="none" strike="noStrike" cap="none" normalizeH="0" baseline="0" dirty="0" smtClean="0">
                          <a:ln>
                            <a:noFill/>
                          </a:ln>
                          <a:solidFill>
                            <a:schemeClr val="tx1"/>
                          </a:solidFill>
                          <a:effectLst/>
                          <a:latin typeface="Arial" charset="0"/>
                        </a:rPr>
                        <a:t> 4.2 </a:t>
                      </a:r>
                      <a:r>
                        <a:rPr kumimoji="0" lang="en-US" sz="1600" b="0" i="0" u="none" strike="noStrike" cap="none" normalizeH="0" baseline="0" dirty="0">
                          <a:ln>
                            <a:noFill/>
                          </a:ln>
                          <a:solidFill>
                            <a:schemeClr val="tx1"/>
                          </a:solidFill>
                          <a:effectLst/>
                          <a:latin typeface="Arial" charset="0"/>
                        </a:rPr>
                        <a:t>E-</a:t>
                      </a:r>
                      <a:r>
                        <a:rPr kumimoji="0" lang="en-US" sz="1600" b="0" i="0" u="none" strike="noStrike" cap="none" normalizeH="0" baseline="0" dirty="0" smtClean="0">
                          <a:ln>
                            <a:noFill/>
                          </a:ln>
                          <a:solidFill>
                            <a:schemeClr val="tx1"/>
                          </a:solidFill>
                          <a:effectLst/>
                          <a:latin typeface="Arial" charset="0"/>
                        </a:rPr>
                        <a:t>13</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w="19050" cap="flat" cmpd="sng" algn="ctr">
                      <a:solidFill>
                        <a:srgbClr val="C4BD97"/>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tx1"/>
                          </a:solidFill>
                          <a:effectLst/>
                          <a:latin typeface="Arial" charset="0"/>
                        </a:rPr>
                        <a:t>6x10</a:t>
                      </a:r>
                      <a:r>
                        <a:rPr kumimoji="0" lang="en-US" sz="1600" b="0" i="0" u="none" strike="noStrike" cap="none" normalizeH="0" baseline="30000" dirty="0" smtClean="0">
                          <a:ln>
                            <a:noFill/>
                          </a:ln>
                          <a:solidFill>
                            <a:schemeClr val="tx1"/>
                          </a:solidFill>
                          <a:effectLst/>
                          <a:latin typeface="Arial" charset="0"/>
                        </a:rPr>
                        <a:t>-14</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a:ln>
                            <a:noFill/>
                          </a:ln>
                          <a:solidFill>
                            <a:schemeClr val="tx1"/>
                          </a:solidFill>
                          <a:effectLst/>
                          <a:latin typeface="Arial" charset="0"/>
                        </a:rPr>
                        <a:t>(MEG)</a:t>
                      </a:r>
                    </a:p>
                  </a:txBody>
                  <a:tcPr anchor="ctr" horzOverflow="overflow">
                    <a:lnL w="12700" cap="flat" cmpd="sng" algn="ctr">
                      <a:solidFill>
                        <a:srgbClr val="EEECE1">
                          <a:lumMod val="75000"/>
                        </a:srgbClr>
                      </a:solidFill>
                      <a:prstDash val="solid"/>
                      <a:round/>
                      <a:headEnd type="none" w="med" len="med"/>
                      <a:tailEnd type="none" w="med" len="med"/>
                    </a:lnL>
                    <a:lnR cap="flat">
                      <a:noFill/>
                    </a:lnR>
                    <a:lnT w="19050" cap="flat" cmpd="sng" algn="ctr">
                      <a:solidFill>
                        <a:srgbClr val="C4BD97"/>
                      </a:solidFill>
                      <a:prstDash val="solid"/>
                      <a:round/>
                      <a:headEnd type="none" w="med" len="med"/>
                      <a:tailEnd type="none" w="med" len="med"/>
                    </a:lnT>
                    <a:lnB>
                      <a:noFill/>
                    </a:lnB>
                    <a:lnTlToBr>
                      <a:noFill/>
                    </a:lnTlToBr>
                    <a:lnBlToTr>
                      <a:noFill/>
                    </a:lnBlToTr>
                    <a:noFill/>
                  </a:tcPr>
                </a:tc>
              </a:tr>
              <a:tr h="339725">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3000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Symbol" charset="2"/>
                          <a:sym typeface="Symbol" charset="2"/>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r>
                        <a:rPr kumimoji="0" lang="en-US" sz="1600" b="0" i="0" u="none" strike="noStrike" cap="none" normalizeH="0" baseline="0">
                          <a:ln>
                            <a:noFill/>
                          </a:ln>
                          <a:solidFill>
                            <a:schemeClr val="tx1"/>
                          </a:solidFill>
                          <a:effectLst/>
                          <a:latin typeface="Arial" charset="0"/>
                        </a:rPr>
                        <a:t>e</a:t>
                      </a:r>
                      <a:r>
                        <a:rPr kumimoji="0" lang="en-US" sz="1600" b="0" i="0" u="none" strike="noStrike" cap="none" normalizeH="0" baseline="30000">
                          <a:ln>
                            <a:noFill/>
                          </a:ln>
                          <a:solidFill>
                            <a:schemeClr val="tx1"/>
                          </a:solidFill>
                          <a:effectLst/>
                          <a:latin typeface="Arial" charset="0"/>
                        </a:rPr>
                        <a:t>-</a:t>
                      </a:r>
                      <a:endParaRPr kumimoji="0" lang="en-US" sz="1600" b="0" i="0" u="none" strike="noStrike" cap="none" normalizeH="0" baseline="0">
                        <a:ln>
                          <a:noFill/>
                        </a:ln>
                        <a:solidFill>
                          <a:schemeClr val="tx1"/>
                        </a:solidFill>
                        <a:effectLst/>
                        <a:latin typeface="Arial" charset="0"/>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BR &lt; 1.0 E-12 </a:t>
                      </a: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tx1"/>
                          </a:solidFill>
                          <a:effectLst/>
                          <a:latin typeface="Arial" charset="0"/>
                        </a:rPr>
                        <a:t>1x10</a:t>
                      </a:r>
                      <a:r>
                        <a:rPr kumimoji="0" lang="en-US" sz="1600" b="0" i="0" u="none" strike="noStrike" cap="none" normalizeH="0" baseline="30000" dirty="0" smtClean="0">
                          <a:ln>
                            <a:noFill/>
                          </a:ln>
                          <a:solidFill>
                            <a:schemeClr val="tx1"/>
                          </a:solidFill>
                          <a:effectLst/>
                          <a:latin typeface="Arial" charset="0"/>
                        </a:rPr>
                        <a:t>-15 </a:t>
                      </a:r>
                      <a:r>
                        <a:rPr kumimoji="0" lang="en-US" sz="1600" b="0" i="0" u="none" strike="noStrike" cap="none" normalizeH="0" baseline="0" dirty="0" smtClean="0">
                          <a:ln>
                            <a:noFill/>
                          </a:ln>
                          <a:solidFill>
                            <a:schemeClr val="tx1"/>
                          </a:solidFill>
                          <a:effectLst/>
                          <a:latin typeface="Arial" charset="0"/>
                        </a:rPr>
                        <a:t>,1x10</a:t>
                      </a:r>
                      <a:r>
                        <a:rPr kumimoji="0" lang="en-US" sz="1600" b="0" i="0" u="none" strike="noStrike" cap="none" normalizeH="0" baseline="30000" dirty="0" smtClean="0">
                          <a:ln>
                            <a:noFill/>
                          </a:ln>
                          <a:solidFill>
                            <a:schemeClr val="tx1"/>
                          </a:solidFill>
                          <a:effectLst/>
                          <a:latin typeface="Arial" charset="0"/>
                        </a:rPr>
                        <a:t>-16</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smtClean="0">
                          <a:ln>
                            <a:noFill/>
                          </a:ln>
                          <a:solidFill>
                            <a:schemeClr val="tx1"/>
                          </a:solidFill>
                          <a:effectLst/>
                          <a:latin typeface="Arial" charset="0"/>
                        </a:rPr>
                        <a:t>(PSI)</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a:noFill/>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Symbol" charset="2"/>
                          <a:sym typeface="Symbol" charset="2"/>
                        </a:rPr>
                        <a:t></a:t>
                      </a:r>
                      <a:r>
                        <a:rPr kumimoji="0" lang="en-US" sz="1600" b="0" i="0" u="none" strike="noStrike" cap="none" normalizeH="0" baseline="0" dirty="0">
                          <a:ln>
                            <a:noFill/>
                          </a:ln>
                          <a:solidFill>
                            <a:schemeClr val="tx1"/>
                          </a:solidFill>
                          <a:effectLst/>
                          <a:latin typeface="Arial" charset="0"/>
                        </a:rPr>
                        <a:t>N --&gt; </a:t>
                      </a:r>
                      <a:r>
                        <a:rPr kumimoji="0" lang="en-US" sz="1600" b="0" i="0" u="none" strike="noStrike" cap="none" normalizeH="0" baseline="0" dirty="0" err="1">
                          <a:ln>
                            <a:noFill/>
                          </a:ln>
                          <a:solidFill>
                            <a:schemeClr val="tx1"/>
                          </a:solidFill>
                          <a:effectLst/>
                          <a:latin typeface="Arial" charset="0"/>
                        </a:rPr>
                        <a:t>eN</a:t>
                      </a:r>
                      <a:endParaRPr kumimoji="0" lang="en-US" sz="1600" b="0" i="0" u="none" strike="noStrike" cap="none" normalizeH="0" baseline="0" dirty="0">
                        <a:ln>
                          <a:noFill/>
                        </a:ln>
                        <a:solidFill>
                          <a:schemeClr val="tx1"/>
                        </a:solidFill>
                        <a:effectLst/>
                        <a:latin typeface="Symbol" charset="2"/>
                        <a:sym typeface="Symbol" charset="2"/>
                      </a:endParaRPr>
                    </a:p>
                  </a:txBody>
                  <a:tcPr anchor="ctr" horzOverflow="overflow">
                    <a:lnL cap="flat">
                      <a:noFill/>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err="1">
                          <a:ln>
                            <a:noFill/>
                          </a:ln>
                          <a:solidFill>
                            <a:schemeClr val="tx1"/>
                          </a:solidFill>
                          <a:effectLst/>
                          <a:latin typeface="Arial" charset="0"/>
                        </a:rPr>
                        <a:t>R</a:t>
                      </a:r>
                      <a:r>
                        <a:rPr kumimoji="0" lang="en-US" sz="1600" b="0" i="0" u="none" strike="noStrike" cap="none" normalizeH="0" baseline="-25000" dirty="0" err="1">
                          <a:ln>
                            <a:noFill/>
                          </a:ln>
                          <a:solidFill>
                            <a:schemeClr val="tx1"/>
                          </a:solidFill>
                          <a:effectLst/>
                          <a:latin typeface="Symbol" charset="2"/>
                          <a:sym typeface="Symbol" charset="2"/>
                        </a:rPr>
                        <a:t></a:t>
                      </a:r>
                      <a:r>
                        <a:rPr kumimoji="0" lang="en-US" sz="1600" b="0" i="0" u="none" strike="noStrike" cap="none" normalizeH="0" baseline="-25000" dirty="0" err="1">
                          <a:ln>
                            <a:noFill/>
                          </a:ln>
                          <a:solidFill>
                            <a:schemeClr val="tx1"/>
                          </a:solidFill>
                          <a:effectLst/>
                          <a:latin typeface="Arial" charset="0"/>
                        </a:rPr>
                        <a:t>e</a:t>
                      </a:r>
                      <a:r>
                        <a:rPr kumimoji="0" lang="en-US" sz="1600" b="0" i="0" u="none" strike="noStrike" cap="none" normalizeH="0" baseline="0" dirty="0">
                          <a:ln>
                            <a:noFill/>
                          </a:ln>
                          <a:solidFill>
                            <a:schemeClr val="tx1"/>
                          </a:solidFill>
                          <a:effectLst/>
                          <a:latin typeface="Arial" charset="0"/>
                        </a:rPr>
                        <a:t> &lt;</a:t>
                      </a:r>
                      <a:r>
                        <a:rPr kumimoji="0" lang="en-US" sz="1600" b="0" i="0" u="none" strike="noStrike" cap="none" normalizeH="0" baseline="0" dirty="0" smtClean="0">
                          <a:ln>
                            <a:noFill/>
                          </a:ln>
                          <a:solidFill>
                            <a:schemeClr val="tx1"/>
                          </a:solidFill>
                          <a:effectLst/>
                          <a:latin typeface="Arial" charset="0"/>
                        </a:rPr>
                        <a:t> 7.0 </a:t>
                      </a:r>
                      <a:r>
                        <a:rPr kumimoji="0" lang="en-US" sz="1600" b="0" i="0" u="none" strike="noStrike" cap="none" normalizeH="0" baseline="0" dirty="0">
                          <a:ln>
                            <a:noFill/>
                          </a:ln>
                          <a:solidFill>
                            <a:schemeClr val="tx1"/>
                          </a:solidFill>
                          <a:effectLst/>
                          <a:latin typeface="Arial" charset="0"/>
                        </a:rPr>
                        <a:t>E-</a:t>
                      </a:r>
                      <a:r>
                        <a:rPr kumimoji="0" lang="en-US" sz="1600" b="0" i="0" u="none" strike="noStrike" cap="none" normalizeH="0" baseline="0" dirty="0" smtClean="0">
                          <a:ln>
                            <a:noFill/>
                          </a:ln>
                          <a:solidFill>
                            <a:schemeClr val="tx1"/>
                          </a:solidFill>
                          <a:effectLst/>
                          <a:latin typeface="Arial" charset="0"/>
                        </a:rPr>
                        <a:t>13</a:t>
                      </a:r>
                      <a:endParaRPr kumimoji="0" lang="en-US" sz="1600" b="0" i="0" u="none" strike="noStrike" cap="none" normalizeH="0" baseline="0" dirty="0">
                        <a:ln>
                          <a:noFill/>
                        </a:ln>
                        <a:solidFill>
                          <a:schemeClr val="tx1"/>
                        </a:solidFill>
                        <a:effectLst/>
                        <a:latin typeface="Arial" charset="0"/>
                      </a:endParaRPr>
                    </a:p>
                  </a:txBody>
                  <a:tcPr anchor="ctr" horzOverflow="overflow">
                    <a:lnL w="12700" cap="flat" cmpd="sng" algn="ctr">
                      <a:solidFill>
                        <a:srgbClr val="EEECE1">
                          <a:lumMod val="75000"/>
                        </a:srgbClr>
                      </a:solidFill>
                      <a:prstDash val="solid"/>
                      <a:round/>
                      <a:headEnd type="none" w="med" len="med"/>
                      <a:tailEnd type="none" w="med" len="med"/>
                    </a:lnL>
                    <a:lnR w="12700" cap="flat" cmpd="sng" algn="ctr">
                      <a:solidFill>
                        <a:srgbClr val="EEECE1">
                          <a:lumMod val="75000"/>
                        </a:srgbClr>
                      </a:solidFill>
                      <a:prstDash val="solid"/>
                      <a:round/>
                      <a:headEnd type="none" w="med" len="med"/>
                      <a:tailEnd type="none" w="med" len="med"/>
                    </a:lnR>
                    <a:lnT>
                      <a:noFill/>
                    </a:lnT>
                    <a:lnB w="19050" cap="flat" cmpd="sng" algn="ctr">
                      <a:solidFill>
                        <a:srgbClr val="C4BD9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CCFFFF"/>
                        </a:buClr>
                        <a:buSzPct val="80000"/>
                        <a:buFontTx/>
                        <a:buNone/>
                        <a:tabLst/>
                      </a:pPr>
                      <a:r>
                        <a:rPr kumimoji="0" lang="en-US" sz="1600" b="0" i="0" u="none" strike="noStrike" cap="none" normalizeH="0" baseline="0" dirty="0" smtClean="0">
                          <a:ln>
                            <a:noFill/>
                          </a:ln>
                          <a:solidFill>
                            <a:schemeClr val="tx1"/>
                          </a:solidFill>
                          <a:effectLst/>
                          <a:latin typeface="Arial" charset="0"/>
                        </a:rPr>
                        <a:t>6x10</a:t>
                      </a:r>
                      <a:r>
                        <a:rPr kumimoji="0" lang="en-US" sz="1600" b="0" i="0" u="none" strike="noStrike" cap="none" normalizeH="0" baseline="30000" dirty="0" smtClean="0">
                          <a:ln>
                            <a:noFill/>
                          </a:ln>
                          <a:solidFill>
                            <a:schemeClr val="tx1"/>
                          </a:solidFill>
                          <a:effectLst/>
                          <a:latin typeface="Arial" charset="0"/>
                        </a:rPr>
                        <a:t>-17</a:t>
                      </a:r>
                      <a:r>
                        <a:rPr kumimoji="0" lang="en-US" sz="1600" b="0" i="0" u="none" strike="noStrike" cap="none" normalizeH="0" baseline="0" dirty="0" smtClean="0">
                          <a:ln>
                            <a:noFill/>
                          </a:ln>
                          <a:solidFill>
                            <a:schemeClr val="tx1"/>
                          </a:solidFill>
                          <a:effectLst/>
                          <a:latin typeface="Arial" charset="0"/>
                        </a:rPr>
                        <a:t> </a:t>
                      </a:r>
                      <a:r>
                        <a:rPr kumimoji="0" lang="en-US" sz="1600" b="0" i="0" u="none" strike="noStrike" cap="none" normalizeH="0" baseline="0" dirty="0">
                          <a:ln>
                            <a:noFill/>
                          </a:ln>
                          <a:solidFill>
                            <a:schemeClr val="tx1"/>
                          </a:solidFill>
                          <a:effectLst/>
                          <a:latin typeface="Arial" charset="0"/>
                        </a:rPr>
                        <a:t>(Mu2e, COMET)</a:t>
                      </a:r>
                    </a:p>
                  </a:txBody>
                  <a:tcPr anchor="ctr" horzOverflow="overflow">
                    <a:lnL w="12700" cap="flat" cmpd="sng" algn="ctr">
                      <a:solidFill>
                        <a:srgbClr val="EEECE1">
                          <a:lumMod val="75000"/>
                        </a:srgbClr>
                      </a:solidFill>
                      <a:prstDash val="solid"/>
                      <a:round/>
                      <a:headEnd type="none" w="med" len="med"/>
                      <a:tailEnd type="none" w="med" len="med"/>
                    </a:lnL>
                    <a:lnR cap="flat">
                      <a:noFill/>
                    </a:lnR>
                    <a:lnT>
                      <a:noFill/>
                    </a:lnT>
                    <a:lnB w="19050" cap="flat" cmpd="sng" algn="ctr">
                      <a:solidFill>
                        <a:srgbClr val="C4BD97"/>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331967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a:t>
            </a:r>
            <a:endParaRPr lang="en-US" dirty="0"/>
          </a:p>
        </p:txBody>
      </p:sp>
      <p:sp>
        <p:nvSpPr>
          <p:cNvPr id="3" name="Content Placeholder 2"/>
          <p:cNvSpPr>
            <a:spLocks noGrp="1"/>
          </p:cNvSpPr>
          <p:nvPr>
            <p:ph idx="1"/>
          </p:nvPr>
        </p:nvSpPr>
        <p:spPr>
          <a:xfrm>
            <a:off x="5378578" y="1917700"/>
            <a:ext cx="3651122" cy="1179454"/>
          </a:xfrm>
        </p:spPr>
        <p:txBody>
          <a:bodyPr/>
          <a:lstStyle/>
          <a:p>
            <a:pPr>
              <a:buClr>
                <a:schemeClr val="accent6">
                  <a:lumMod val="50000"/>
                </a:schemeClr>
              </a:buClr>
            </a:pPr>
            <a:r>
              <a:rPr lang="en-US" dirty="0" smtClean="0">
                <a:solidFill>
                  <a:srgbClr val="0000FF"/>
                </a:solidFill>
              </a:rPr>
              <a:t>Total signal   acceptance </a:t>
            </a:r>
            <a:r>
              <a:rPr lang="en-US" dirty="0" err="1" smtClean="0">
                <a:solidFill>
                  <a:srgbClr val="0000FF"/>
                </a:solidFill>
              </a:rPr>
              <a:t>x</a:t>
            </a:r>
            <a:r>
              <a:rPr lang="en-US" dirty="0" smtClean="0">
                <a:solidFill>
                  <a:srgbClr val="0000FF"/>
                </a:solidFill>
              </a:rPr>
              <a:t> efficiency: </a:t>
            </a:r>
            <a:r>
              <a:rPr lang="en-US" dirty="0" smtClean="0"/>
              <a:t>(8.5 +/- 1.0) %</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40</a:t>
            </a:fld>
            <a:endParaRPr lang="en-US" dirty="0"/>
          </a:p>
        </p:txBody>
      </p:sp>
      <p:sp>
        <p:nvSpPr>
          <p:cNvPr id="17" name="Content Placeholder 2"/>
          <p:cNvSpPr txBox="1">
            <a:spLocks/>
          </p:cNvSpPr>
          <p:nvPr/>
        </p:nvSpPr>
        <p:spPr>
          <a:xfrm>
            <a:off x="5378578" y="977900"/>
            <a:ext cx="3536822" cy="952500"/>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Total background yield</a:t>
            </a:r>
            <a:r>
              <a:rPr lang="en-US" dirty="0" smtClean="0">
                <a:solidFill>
                  <a:srgbClr val="404040"/>
                </a:solidFill>
                <a:latin typeface="Helvetica"/>
                <a:sym typeface="Wingdings"/>
              </a:rPr>
              <a:t>: (</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sym typeface="Wingdings"/>
              </a:rPr>
              <a:t>0.36</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rPr>
              <a:t> +/- 0.10)</a:t>
            </a:r>
            <a:r>
              <a:rPr kumimoji="0" lang="en-US" sz="2400" b="0" i="0" u="none" strike="noStrike" kern="1200" cap="none" spc="0" normalizeH="0" noProof="0" dirty="0" smtClean="0">
                <a:ln>
                  <a:noFill/>
                </a:ln>
                <a:solidFill>
                  <a:srgbClr val="404040"/>
                </a:solidFill>
                <a:effectLst/>
                <a:uLnTx/>
                <a:uFillTx/>
                <a:latin typeface="Helvetica"/>
                <a:ea typeface="ＭＳ Ｐゴシック" charset="0"/>
                <a:cs typeface="ＭＳ Ｐゴシック" charset="0"/>
              </a:rPr>
              <a:t> events</a:t>
            </a:r>
            <a:endParaRPr kumimoji="0" lang="en-US" sz="2400" b="0" i="0" u="none" strike="noStrike" kern="1200" cap="none" spc="0" normalizeH="0" baseline="0" noProof="0" dirty="0">
              <a:ln>
                <a:noFill/>
              </a:ln>
              <a:solidFill>
                <a:srgbClr val="404040"/>
              </a:solidFill>
              <a:effectLst/>
              <a:uLnTx/>
              <a:uFillTx/>
              <a:latin typeface="Helvetica"/>
              <a:ea typeface="ＭＳ Ｐゴシック" charset="0"/>
              <a:cs typeface="ＭＳ Ｐゴシック" charset="0"/>
            </a:endParaRPr>
          </a:p>
        </p:txBody>
      </p:sp>
      <p:sp>
        <p:nvSpPr>
          <p:cNvPr id="21" name="Content Placeholder 2"/>
          <p:cNvSpPr txBox="1">
            <a:spLocks/>
          </p:cNvSpPr>
          <p:nvPr/>
        </p:nvSpPr>
        <p:spPr>
          <a:xfrm>
            <a:off x="5378578" y="5143500"/>
            <a:ext cx="3536822" cy="952500"/>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New Physics reach</a:t>
            </a:r>
            <a:r>
              <a:rPr lang="en-US" dirty="0" smtClean="0">
                <a:solidFill>
                  <a:srgbClr val="404040"/>
                </a:solidFill>
                <a:latin typeface="Helvetica"/>
                <a:sym typeface="Wingdings"/>
              </a:rPr>
              <a:t>:     </a:t>
            </a:r>
            <a:r>
              <a:rPr lang="en-US" dirty="0" err="1" smtClean="0">
                <a:solidFill>
                  <a:srgbClr val="404040"/>
                </a:solidFill>
                <a:latin typeface="Symbol" charset="2"/>
                <a:cs typeface="Symbol" charset="2"/>
                <a:sym typeface="Wingdings"/>
              </a:rPr>
              <a:t>L</a:t>
            </a:r>
            <a:r>
              <a:rPr lang="en-US" baseline="-25000" dirty="0" err="1" smtClean="0">
                <a:solidFill>
                  <a:srgbClr val="404040"/>
                </a:solidFill>
                <a:latin typeface="Helvetica"/>
                <a:sym typeface="Wingdings"/>
              </a:rPr>
              <a:t>eff</a:t>
            </a:r>
            <a:r>
              <a:rPr lang="en-US" dirty="0" smtClean="0">
                <a:solidFill>
                  <a:srgbClr val="404040"/>
                </a:solidFill>
                <a:latin typeface="Helvetica"/>
                <a:sym typeface="Wingdings"/>
              </a:rPr>
              <a:t> &lt; 10</a:t>
            </a:r>
            <a:r>
              <a:rPr lang="en-US" baseline="30000" dirty="0" smtClean="0">
                <a:solidFill>
                  <a:srgbClr val="404040"/>
                </a:solidFill>
                <a:latin typeface="Helvetica"/>
                <a:sym typeface="Wingdings"/>
              </a:rPr>
              <a:t>4</a:t>
            </a:r>
            <a:r>
              <a:rPr lang="en-US" dirty="0" smtClean="0">
                <a:solidFill>
                  <a:srgbClr val="404040"/>
                </a:solidFill>
                <a:latin typeface="Helvetica"/>
                <a:sym typeface="Wingdings"/>
              </a:rPr>
              <a:t> </a:t>
            </a:r>
            <a:r>
              <a:rPr lang="en-US" dirty="0" err="1" smtClean="0">
                <a:solidFill>
                  <a:srgbClr val="404040"/>
                </a:solidFill>
                <a:latin typeface="Helvetica"/>
                <a:sym typeface="Wingdings"/>
              </a:rPr>
              <a:t>TeV</a:t>
            </a:r>
            <a:r>
              <a:rPr lang="en-US" dirty="0" smtClean="0">
                <a:solidFill>
                  <a:srgbClr val="404040"/>
                </a:solidFill>
                <a:latin typeface="Helvetica"/>
                <a:sym typeface="Wingdings"/>
              </a:rPr>
              <a:t>/c</a:t>
            </a:r>
            <a:r>
              <a:rPr lang="en-US" baseline="30000" dirty="0" smtClean="0">
                <a:solidFill>
                  <a:srgbClr val="404040"/>
                </a:solidFill>
                <a:latin typeface="Helvetica"/>
                <a:sym typeface="Wingdings"/>
              </a:rPr>
              <a:t>2</a:t>
            </a:r>
            <a:endParaRPr kumimoji="0" lang="en-US" sz="2400" b="0" i="0" u="none" strike="noStrike" kern="1200" cap="none" spc="0" normalizeH="0" baseline="30000" noProof="0" dirty="0">
              <a:ln>
                <a:noFill/>
              </a:ln>
              <a:solidFill>
                <a:srgbClr val="404040"/>
              </a:solidFill>
              <a:effectLst/>
              <a:uLnTx/>
              <a:uFillTx/>
              <a:latin typeface="Helvetica"/>
            </a:endParaRPr>
          </a:p>
        </p:txBody>
      </p:sp>
      <p:sp>
        <p:nvSpPr>
          <p:cNvPr id="22" name="Content Placeholder 2"/>
          <p:cNvSpPr txBox="1">
            <a:spLocks/>
          </p:cNvSpPr>
          <p:nvPr/>
        </p:nvSpPr>
        <p:spPr>
          <a:xfrm>
            <a:off x="5378578" y="3182173"/>
            <a:ext cx="3651122" cy="919927"/>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Single-event-sensitivity: </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rPr>
              <a:t>(2.9</a:t>
            </a:r>
            <a:r>
              <a:rPr kumimoji="0" lang="en-US" sz="2400" b="0" i="0" u="none" strike="noStrike" kern="1200" cap="none" spc="0" normalizeH="0" noProof="0" dirty="0" smtClean="0">
                <a:ln>
                  <a:noFill/>
                </a:ln>
                <a:solidFill>
                  <a:srgbClr val="404040"/>
                </a:solidFill>
                <a:effectLst/>
                <a:uLnTx/>
                <a:uFillTx/>
                <a:latin typeface="Helvetica"/>
                <a:ea typeface="ＭＳ Ｐゴシック" charset="0"/>
                <a:cs typeface="ＭＳ Ｐゴシック" charset="0"/>
              </a:rPr>
              <a:t> +/- 0.3</a:t>
            </a:r>
            <a:r>
              <a:rPr kumimoji="0" lang="en-US" sz="2400" b="0" i="0" u="none" strike="noStrike" kern="1200" cap="none" spc="0" normalizeH="0" baseline="0" noProof="0" dirty="0" smtClean="0">
                <a:ln>
                  <a:noFill/>
                </a:ln>
                <a:solidFill>
                  <a:srgbClr val="404040"/>
                </a:solidFill>
                <a:effectLst/>
                <a:uLnTx/>
                <a:uFillTx/>
                <a:latin typeface="Helvetica"/>
                <a:ea typeface="ＭＳ Ｐゴシック" charset="0"/>
                <a:cs typeface="ＭＳ Ｐゴシック" charset="0"/>
              </a:rPr>
              <a:t>) </a:t>
            </a:r>
            <a:r>
              <a:rPr lang="en-US" dirty="0" err="1" smtClean="0">
                <a:solidFill>
                  <a:srgbClr val="404040"/>
                </a:solidFill>
                <a:latin typeface="Helvetica"/>
              </a:rPr>
              <a:t>x</a:t>
            </a:r>
            <a:r>
              <a:rPr lang="en-US" dirty="0" smtClean="0">
                <a:solidFill>
                  <a:srgbClr val="404040"/>
                </a:solidFill>
                <a:latin typeface="Helvetica"/>
              </a:rPr>
              <a:t> 10</a:t>
            </a:r>
            <a:r>
              <a:rPr lang="en-US" baseline="30000" dirty="0" smtClean="0">
                <a:solidFill>
                  <a:srgbClr val="404040"/>
                </a:solidFill>
                <a:latin typeface="Helvetica"/>
              </a:rPr>
              <a:t>-17</a:t>
            </a:r>
            <a:endParaRPr kumimoji="0" lang="en-US" sz="2400" b="0" i="0" u="none" strike="noStrike" kern="1200" cap="none" spc="0" normalizeH="0" baseline="30000" noProof="0" dirty="0">
              <a:ln>
                <a:noFill/>
              </a:ln>
              <a:solidFill>
                <a:srgbClr val="404040"/>
              </a:solidFill>
              <a:effectLst/>
              <a:uLnTx/>
              <a:uFillTx/>
              <a:latin typeface="Helvetica"/>
              <a:ea typeface="ＭＳ Ｐゴシック" charset="0"/>
              <a:cs typeface="ＭＳ Ｐゴシック" charset="0"/>
            </a:endParaRPr>
          </a:p>
        </p:txBody>
      </p:sp>
      <p:sp>
        <p:nvSpPr>
          <p:cNvPr id="23" name="Content Placeholder 2"/>
          <p:cNvSpPr txBox="1">
            <a:spLocks/>
          </p:cNvSpPr>
          <p:nvPr/>
        </p:nvSpPr>
        <p:spPr>
          <a:xfrm>
            <a:off x="5379198" y="4146550"/>
            <a:ext cx="3536822" cy="952500"/>
          </a:xfrm>
          <a:prstGeom prst="rect">
            <a:avLst/>
          </a:prstGeom>
        </p:spPr>
        <p:txBody>
          <a:bodyPr lIns="0" tIns="0" rIns="0" bIns="0"/>
          <a:lstStyle/>
          <a:p>
            <a:pPr marL="342900" marR="0" lvl="0" indent="-342900" algn="l" defTabSz="457200" rtl="0" eaLnBrk="1" fontAlgn="base" latinLnBrk="0" hangingPunct="1">
              <a:lnSpc>
                <a:spcPct val="100000"/>
              </a:lnSpc>
              <a:spcBef>
                <a:spcPct val="20000"/>
              </a:spcBef>
              <a:spcAft>
                <a:spcPct val="0"/>
              </a:spcAft>
              <a:buClr>
                <a:schemeClr val="accent6">
                  <a:lumMod val="50000"/>
                </a:schemeClr>
              </a:buClr>
              <a:buSzTx/>
              <a:buFont typeface="Arial" charset="0"/>
              <a:buChar char="•"/>
              <a:tabLst/>
              <a:defRPr/>
            </a:pPr>
            <a:r>
              <a:rPr kumimoji="0" lang="en-US" sz="2400" b="0" i="0" u="none" strike="noStrike" kern="1200" cap="none" spc="0" normalizeH="0" baseline="0" noProof="0" dirty="0" smtClean="0">
                <a:ln>
                  <a:noFill/>
                </a:ln>
                <a:solidFill>
                  <a:srgbClr val="0000FF"/>
                </a:solidFill>
                <a:effectLst/>
                <a:uLnTx/>
                <a:uFillTx/>
                <a:latin typeface="Helvetica"/>
                <a:ea typeface="ＭＳ Ｐゴシック" charset="0"/>
                <a:cs typeface="ＭＳ Ｐゴシック" charset="0"/>
              </a:rPr>
              <a:t>Expected Limit</a:t>
            </a:r>
            <a:r>
              <a:rPr lang="en-US" dirty="0" smtClean="0">
                <a:solidFill>
                  <a:srgbClr val="404040"/>
                </a:solidFill>
                <a:latin typeface="Helvetica"/>
                <a:sym typeface="Wingdings"/>
              </a:rPr>
              <a:t>:            6 x 10</a:t>
            </a:r>
            <a:r>
              <a:rPr lang="en-US" baseline="30000" dirty="0" smtClean="0">
                <a:solidFill>
                  <a:srgbClr val="404040"/>
                </a:solidFill>
                <a:latin typeface="Helvetica"/>
                <a:sym typeface="Wingdings"/>
              </a:rPr>
              <a:t>-17 </a:t>
            </a:r>
            <a:r>
              <a:rPr lang="en-US" dirty="0" smtClean="0">
                <a:solidFill>
                  <a:srgbClr val="404040"/>
                </a:solidFill>
                <a:latin typeface="Helvetica"/>
                <a:sym typeface="Wingdings"/>
              </a:rPr>
              <a:t>@ 90% CL</a:t>
            </a:r>
            <a:endParaRPr kumimoji="0" lang="en-US" sz="2400" b="0" i="0" u="none" strike="noStrike" kern="1200" cap="none" spc="0" normalizeH="0" baseline="0" noProof="0" dirty="0">
              <a:ln>
                <a:noFill/>
              </a:ln>
              <a:solidFill>
                <a:srgbClr val="404040"/>
              </a:solidFill>
              <a:effectLst/>
              <a:uLnTx/>
              <a:uFillTx/>
              <a:latin typeface="Helvetica"/>
              <a:ea typeface="ＭＳ Ｐゴシック" charset="0"/>
              <a:cs typeface="ＭＳ Ｐゴシック" charset="0"/>
            </a:endParaRPr>
          </a:p>
        </p:txBody>
      </p:sp>
      <p:grpSp>
        <p:nvGrpSpPr>
          <p:cNvPr id="26" name="Group 25"/>
          <p:cNvGrpSpPr/>
          <p:nvPr/>
        </p:nvGrpSpPr>
        <p:grpSpPr>
          <a:xfrm>
            <a:off x="180339" y="838200"/>
            <a:ext cx="5198859" cy="5320114"/>
            <a:chOff x="180339" y="838200"/>
            <a:chExt cx="5198859" cy="5320114"/>
          </a:xfrm>
        </p:grpSpPr>
        <p:pic>
          <p:nvPicPr>
            <p:cNvPr id="6" name="Picture 5" descr="Background-TDR-Table3-4.jpg"/>
            <p:cNvPicPr>
              <a:picLocks noChangeAspect="1"/>
            </p:cNvPicPr>
            <p:nvPr/>
          </p:nvPicPr>
          <p:blipFill>
            <a:blip r:embed="rId2"/>
            <a:srcRect l="1040" t="31899" r="1040" b="1519"/>
            <a:stretch>
              <a:fillRect/>
            </a:stretch>
          </p:blipFill>
          <p:spPr>
            <a:xfrm>
              <a:off x="269239" y="1211167"/>
              <a:ext cx="4977108" cy="2318227"/>
            </a:xfrm>
            <a:prstGeom prst="rect">
              <a:avLst/>
            </a:prstGeom>
          </p:spPr>
        </p:pic>
        <p:pic>
          <p:nvPicPr>
            <p:cNvPr id="7" name="Picture 6" descr="Sensitivity-TDR-Table3-5.jpg"/>
            <p:cNvPicPr>
              <a:picLocks noChangeAspect="1"/>
            </p:cNvPicPr>
            <p:nvPr/>
          </p:nvPicPr>
          <p:blipFill>
            <a:blip r:embed="rId3"/>
            <a:srcRect l="3153" t="27000" r="3153" b="1800"/>
            <a:stretch>
              <a:fillRect/>
            </a:stretch>
          </p:blipFill>
          <p:spPr>
            <a:xfrm>
              <a:off x="269239" y="3949700"/>
              <a:ext cx="4977108" cy="2208614"/>
            </a:xfrm>
            <a:prstGeom prst="rect">
              <a:avLst/>
            </a:prstGeom>
          </p:spPr>
        </p:pic>
        <p:sp>
          <p:nvSpPr>
            <p:cNvPr id="8" name="Rectangle 7"/>
            <p:cNvSpPr/>
            <p:nvPr/>
          </p:nvSpPr>
          <p:spPr>
            <a:xfrm>
              <a:off x="269239" y="1211167"/>
              <a:ext cx="4977108" cy="516033"/>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86739" y="1320800"/>
              <a:ext cx="834959" cy="307777"/>
            </a:xfrm>
            <a:prstGeom prst="rect">
              <a:avLst/>
            </a:prstGeom>
            <a:noFill/>
          </p:spPr>
          <p:txBody>
            <a:bodyPr wrap="none" rtlCol="0">
              <a:spAutoFit/>
            </a:bodyPr>
            <a:lstStyle/>
            <a:p>
              <a:r>
                <a:rPr lang="en-US" sz="1400" dirty="0" smtClean="0">
                  <a:solidFill>
                    <a:schemeClr val="bg2"/>
                  </a:solidFill>
                </a:rPr>
                <a:t>Category</a:t>
              </a:r>
              <a:endParaRPr lang="en-US" sz="1400" dirty="0">
                <a:solidFill>
                  <a:schemeClr val="bg2"/>
                </a:solidFill>
              </a:endParaRPr>
            </a:p>
          </p:txBody>
        </p:sp>
        <p:sp>
          <p:nvSpPr>
            <p:cNvPr id="10" name="TextBox 9"/>
            <p:cNvSpPr txBox="1"/>
            <p:nvPr/>
          </p:nvSpPr>
          <p:spPr>
            <a:xfrm>
              <a:off x="2065344" y="1296888"/>
              <a:ext cx="1642697" cy="307777"/>
            </a:xfrm>
            <a:prstGeom prst="rect">
              <a:avLst/>
            </a:prstGeom>
            <a:noFill/>
          </p:spPr>
          <p:txBody>
            <a:bodyPr wrap="none" rtlCol="0">
              <a:spAutoFit/>
            </a:bodyPr>
            <a:lstStyle/>
            <a:p>
              <a:r>
                <a:rPr lang="en-US" sz="1400" dirty="0" smtClean="0">
                  <a:solidFill>
                    <a:schemeClr val="bg2"/>
                  </a:solidFill>
                </a:rPr>
                <a:t>Background process</a:t>
              </a:r>
              <a:endParaRPr lang="en-US" sz="1400" dirty="0">
                <a:solidFill>
                  <a:schemeClr val="bg2"/>
                </a:solidFill>
              </a:endParaRPr>
            </a:p>
          </p:txBody>
        </p:sp>
        <p:sp>
          <p:nvSpPr>
            <p:cNvPr id="11" name="TextBox 10"/>
            <p:cNvSpPr txBox="1"/>
            <p:nvPr/>
          </p:nvSpPr>
          <p:spPr>
            <a:xfrm>
              <a:off x="3945991" y="1203980"/>
              <a:ext cx="1300356" cy="523220"/>
            </a:xfrm>
            <a:prstGeom prst="rect">
              <a:avLst/>
            </a:prstGeom>
            <a:noFill/>
          </p:spPr>
          <p:txBody>
            <a:bodyPr wrap="none" rtlCol="0">
              <a:spAutoFit/>
            </a:bodyPr>
            <a:lstStyle/>
            <a:p>
              <a:pPr algn="r"/>
              <a:r>
                <a:rPr lang="en-US" sz="1400" dirty="0" smtClean="0">
                  <a:solidFill>
                    <a:schemeClr val="bg2"/>
                  </a:solidFill>
                </a:rPr>
                <a:t>Estimated yield</a:t>
              </a:r>
            </a:p>
            <a:p>
              <a:pPr algn="r"/>
              <a:r>
                <a:rPr lang="en-US" sz="1400" dirty="0" smtClean="0">
                  <a:solidFill>
                    <a:schemeClr val="bg2"/>
                  </a:solidFill>
                </a:rPr>
                <a:t>(events)</a:t>
              </a:r>
              <a:endParaRPr lang="en-US" sz="1400" dirty="0">
                <a:solidFill>
                  <a:schemeClr val="bg2"/>
                </a:solidFill>
              </a:endParaRPr>
            </a:p>
          </p:txBody>
        </p:sp>
        <p:sp>
          <p:nvSpPr>
            <p:cNvPr id="12" name="Rectangle 11"/>
            <p:cNvSpPr/>
            <p:nvPr/>
          </p:nvSpPr>
          <p:spPr>
            <a:xfrm>
              <a:off x="269239" y="3302000"/>
              <a:ext cx="4977108" cy="176154"/>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FFFFFF"/>
                </a:solidFill>
              </a:endParaRPr>
            </a:p>
          </p:txBody>
        </p:sp>
        <p:sp>
          <p:nvSpPr>
            <p:cNvPr id="13" name="TextBox 12"/>
            <p:cNvSpPr txBox="1"/>
            <p:nvPr/>
          </p:nvSpPr>
          <p:spPr>
            <a:xfrm>
              <a:off x="2308795" y="3203540"/>
              <a:ext cx="1670049" cy="338554"/>
            </a:xfrm>
            <a:prstGeom prst="rect">
              <a:avLst/>
            </a:prstGeom>
            <a:noFill/>
          </p:spPr>
          <p:txBody>
            <a:bodyPr wrap="none" rtlCol="0">
              <a:spAutoFit/>
            </a:bodyPr>
            <a:lstStyle/>
            <a:p>
              <a:r>
                <a:rPr lang="en-US" sz="1600" dirty="0" smtClean="0">
                  <a:solidFill>
                    <a:srgbClr val="FFFFFF"/>
                  </a:solidFill>
                </a:rPr>
                <a:t>Total background:</a:t>
              </a:r>
              <a:endParaRPr lang="en-US" sz="1600" dirty="0">
                <a:solidFill>
                  <a:srgbClr val="FFFFFF"/>
                </a:solidFill>
              </a:endParaRPr>
            </a:p>
          </p:txBody>
        </p:sp>
        <p:sp>
          <p:nvSpPr>
            <p:cNvPr id="14" name="TextBox 13"/>
            <p:cNvSpPr txBox="1"/>
            <p:nvPr/>
          </p:nvSpPr>
          <p:spPr>
            <a:xfrm>
              <a:off x="3997087" y="3207277"/>
              <a:ext cx="1249260" cy="338554"/>
            </a:xfrm>
            <a:prstGeom prst="rect">
              <a:avLst/>
            </a:prstGeom>
            <a:noFill/>
          </p:spPr>
          <p:txBody>
            <a:bodyPr wrap="none" rtlCol="0">
              <a:spAutoFit/>
            </a:bodyPr>
            <a:lstStyle/>
            <a:p>
              <a:r>
                <a:rPr lang="en-US" sz="1600" dirty="0" smtClean="0">
                  <a:solidFill>
                    <a:srgbClr val="FFFFFF"/>
                  </a:solidFill>
                </a:rPr>
                <a:t>0.36 +/- 0.10</a:t>
              </a:r>
              <a:endParaRPr lang="en-US" sz="1600" dirty="0">
                <a:solidFill>
                  <a:srgbClr val="FFFFFF"/>
                </a:solidFill>
              </a:endParaRPr>
            </a:p>
          </p:txBody>
        </p:sp>
        <p:sp>
          <p:nvSpPr>
            <p:cNvPr id="15" name="TextBox 14"/>
            <p:cNvSpPr txBox="1"/>
            <p:nvPr/>
          </p:nvSpPr>
          <p:spPr>
            <a:xfrm>
              <a:off x="180339" y="838200"/>
              <a:ext cx="5198859" cy="400110"/>
            </a:xfrm>
            <a:prstGeom prst="rect">
              <a:avLst/>
            </a:prstGeom>
            <a:noFill/>
          </p:spPr>
          <p:txBody>
            <a:bodyPr wrap="none" rtlCol="0">
              <a:spAutoFit/>
            </a:bodyPr>
            <a:lstStyle/>
            <a:p>
              <a:pPr>
                <a:buFont typeface="Arial"/>
                <a:buChar char="•"/>
              </a:pPr>
              <a:r>
                <a:rPr lang="en-US" sz="2000" dirty="0" smtClean="0"/>
                <a:t> </a:t>
              </a:r>
              <a:r>
                <a:rPr lang="en-US" sz="1800" dirty="0" smtClean="0"/>
                <a:t>Estimated background yields for 3.6 </a:t>
              </a:r>
              <a:r>
                <a:rPr lang="en-US" sz="1800" dirty="0" err="1" smtClean="0"/>
                <a:t>x</a:t>
              </a:r>
              <a:r>
                <a:rPr lang="en-US" sz="1800" dirty="0" smtClean="0"/>
                <a:t> 10</a:t>
              </a:r>
              <a:r>
                <a:rPr lang="en-US" sz="1800" baseline="30000" dirty="0" smtClean="0"/>
                <a:t>20</a:t>
              </a:r>
              <a:r>
                <a:rPr lang="en-US" sz="1800" dirty="0" smtClean="0"/>
                <a:t> POT</a:t>
              </a:r>
              <a:endParaRPr lang="en-US" sz="1800" dirty="0"/>
            </a:p>
          </p:txBody>
        </p:sp>
        <p:sp>
          <p:nvSpPr>
            <p:cNvPr id="16" name="TextBox 15"/>
            <p:cNvSpPr txBox="1"/>
            <p:nvPr/>
          </p:nvSpPr>
          <p:spPr>
            <a:xfrm>
              <a:off x="264008" y="3600390"/>
              <a:ext cx="5006499" cy="400110"/>
            </a:xfrm>
            <a:prstGeom prst="rect">
              <a:avLst/>
            </a:prstGeom>
            <a:noFill/>
          </p:spPr>
          <p:txBody>
            <a:bodyPr wrap="none" rtlCol="0">
              <a:spAutoFit/>
            </a:bodyPr>
            <a:lstStyle/>
            <a:p>
              <a:pPr>
                <a:buFont typeface="Arial"/>
                <a:buChar char="•"/>
              </a:pPr>
              <a:r>
                <a:rPr lang="en-US" sz="2000" dirty="0" smtClean="0"/>
                <a:t> </a:t>
              </a:r>
              <a:r>
                <a:rPr lang="en-US" sz="1800" dirty="0" smtClean="0"/>
                <a:t>Estimated signal sensitivity for 3.6 </a:t>
              </a:r>
              <a:r>
                <a:rPr lang="en-US" sz="1800" dirty="0" err="1" smtClean="0"/>
                <a:t>x</a:t>
              </a:r>
              <a:r>
                <a:rPr lang="en-US" sz="1800" dirty="0" smtClean="0"/>
                <a:t> 10</a:t>
              </a:r>
              <a:r>
                <a:rPr lang="en-US" sz="1800" baseline="30000" dirty="0" smtClean="0"/>
                <a:t>20</a:t>
              </a:r>
              <a:r>
                <a:rPr lang="en-US" sz="1800" dirty="0" smtClean="0"/>
                <a:t> POT</a:t>
              </a:r>
              <a:endParaRPr lang="en-US" sz="1800" dirty="0"/>
            </a:p>
          </p:txBody>
        </p:sp>
        <p:sp>
          <p:nvSpPr>
            <p:cNvPr id="18" name="Rectangle 17"/>
            <p:cNvSpPr/>
            <p:nvPr/>
          </p:nvSpPr>
          <p:spPr>
            <a:xfrm>
              <a:off x="269239" y="4000500"/>
              <a:ext cx="5001268" cy="19050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94639" y="3924300"/>
              <a:ext cx="954107" cy="307777"/>
            </a:xfrm>
            <a:prstGeom prst="rect">
              <a:avLst/>
            </a:prstGeom>
            <a:noFill/>
          </p:spPr>
          <p:txBody>
            <a:bodyPr wrap="none" rtlCol="0">
              <a:spAutoFit/>
            </a:bodyPr>
            <a:lstStyle/>
            <a:p>
              <a:r>
                <a:rPr lang="en-US" sz="1400" dirty="0" smtClean="0">
                  <a:solidFill>
                    <a:schemeClr val="bg2"/>
                  </a:solidFill>
                </a:rPr>
                <a:t>Parameter</a:t>
              </a:r>
              <a:endParaRPr lang="en-US" sz="1400" dirty="0">
                <a:solidFill>
                  <a:schemeClr val="bg2"/>
                </a:solidFill>
              </a:endParaRPr>
            </a:p>
          </p:txBody>
        </p:sp>
        <p:sp>
          <p:nvSpPr>
            <p:cNvPr id="20" name="TextBox 19"/>
            <p:cNvSpPr txBox="1"/>
            <p:nvPr/>
          </p:nvSpPr>
          <p:spPr>
            <a:xfrm>
              <a:off x="4622440" y="3924300"/>
              <a:ext cx="587395" cy="307777"/>
            </a:xfrm>
            <a:prstGeom prst="rect">
              <a:avLst/>
            </a:prstGeom>
            <a:noFill/>
          </p:spPr>
          <p:txBody>
            <a:bodyPr wrap="none" rtlCol="0">
              <a:spAutoFit/>
            </a:bodyPr>
            <a:lstStyle/>
            <a:p>
              <a:r>
                <a:rPr lang="en-US" sz="1400" dirty="0" smtClean="0">
                  <a:solidFill>
                    <a:schemeClr val="bg2"/>
                  </a:solidFill>
                </a:rPr>
                <a:t>Value</a:t>
              </a:r>
              <a:endParaRPr lang="en-US" sz="1400" dirty="0">
                <a:solidFill>
                  <a:schemeClr val="bg2"/>
                </a:solidFill>
              </a:endParaRPr>
            </a:p>
          </p:txBody>
        </p:sp>
        <p:sp>
          <p:nvSpPr>
            <p:cNvPr id="24" name="Rectangle 23"/>
            <p:cNvSpPr/>
            <p:nvPr/>
          </p:nvSpPr>
          <p:spPr>
            <a:xfrm>
              <a:off x="294639" y="1203980"/>
              <a:ext cx="4915196" cy="2325414"/>
            </a:xfrm>
            <a:prstGeom prst="rect">
              <a:avLst/>
            </a:prstGeom>
            <a:noFill/>
            <a:ln w="28575" cap="flat" cmpd="sng" algn="ctr">
              <a:solidFill>
                <a:schemeClr val="accent6">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81939" y="3972580"/>
              <a:ext cx="4975868" cy="2155170"/>
            </a:xfrm>
            <a:prstGeom prst="rect">
              <a:avLst/>
            </a:prstGeom>
            <a:noFill/>
            <a:ln w="28575" cap="flat" cmpd="sng" algn="ctr">
              <a:solidFill>
                <a:schemeClr val="accent6">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Civil Construction</a:t>
            </a:r>
            <a:endParaRPr lang="en-US" dirty="0"/>
          </a:p>
        </p:txBody>
      </p:sp>
      <p:sp>
        <p:nvSpPr>
          <p:cNvPr id="3" name="Content Placeholder 2"/>
          <p:cNvSpPr>
            <a:spLocks noGrp="1"/>
          </p:cNvSpPr>
          <p:nvPr>
            <p:ph idx="1"/>
          </p:nvPr>
        </p:nvSpPr>
        <p:spPr>
          <a:xfrm>
            <a:off x="217974" y="5890946"/>
            <a:ext cx="8697425" cy="476722"/>
          </a:xfrm>
        </p:spPr>
        <p:txBody>
          <a:bodyPr/>
          <a:lstStyle/>
          <a:p>
            <a:pPr algn="ctr"/>
            <a:r>
              <a:rPr lang="en-US" sz="2000" dirty="0" smtClean="0"/>
              <a:t>Mu2e beam line and experimental hall are complete</a:t>
            </a:r>
            <a:endParaRPr lang="en-US" sz="20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41</a:t>
            </a:fld>
            <a:endParaRPr lang="en-US" dirty="0"/>
          </a:p>
        </p:txBody>
      </p:sp>
      <p:grpSp>
        <p:nvGrpSpPr>
          <p:cNvPr id="18" name="Group 17"/>
          <p:cNvGrpSpPr/>
          <p:nvPr/>
        </p:nvGrpSpPr>
        <p:grpSpPr>
          <a:xfrm>
            <a:off x="1600200" y="888150"/>
            <a:ext cx="3316773" cy="2209800"/>
            <a:chOff x="5246112" y="3402680"/>
            <a:chExt cx="3316773" cy="2209800"/>
          </a:xfrm>
        </p:grpSpPr>
        <p:pic>
          <p:nvPicPr>
            <p:cNvPr id="15" name="Picture 14" descr="groundbreaking-15-0068-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112" y="3402680"/>
              <a:ext cx="3316773" cy="2209800"/>
            </a:xfrm>
            <a:prstGeom prst="rect">
              <a:avLst/>
            </a:prstGeom>
          </p:spPr>
        </p:pic>
        <p:sp>
          <p:nvSpPr>
            <p:cNvPr id="20" name="TextBox 19"/>
            <p:cNvSpPr txBox="1"/>
            <p:nvPr/>
          </p:nvSpPr>
          <p:spPr>
            <a:xfrm>
              <a:off x="5524500" y="5193268"/>
              <a:ext cx="2806700" cy="307777"/>
            </a:xfrm>
            <a:prstGeom prst="rect">
              <a:avLst/>
            </a:prstGeom>
            <a:noFill/>
          </p:spPr>
          <p:txBody>
            <a:bodyPr wrap="square" rtlCol="0">
              <a:spAutoFit/>
            </a:bodyPr>
            <a:lstStyle/>
            <a:p>
              <a:pPr algn="ctr"/>
              <a:r>
                <a:rPr lang="en-US" sz="1400" dirty="0" smtClean="0">
                  <a:solidFill>
                    <a:srgbClr val="FFFFFF"/>
                  </a:solidFill>
                </a:rPr>
                <a:t>Mu2e ground breaking April 2015</a:t>
              </a:r>
              <a:endParaRPr lang="en-US" sz="1400" dirty="0">
                <a:solidFill>
                  <a:srgbClr val="FFFFFF"/>
                </a:solidFill>
              </a:endParaRPr>
            </a:p>
          </p:txBody>
        </p:sp>
      </p:grpSp>
      <p:grpSp>
        <p:nvGrpSpPr>
          <p:cNvPr id="7" name="Group 6"/>
          <p:cNvGrpSpPr/>
          <p:nvPr/>
        </p:nvGrpSpPr>
        <p:grpSpPr>
          <a:xfrm>
            <a:off x="5703936" y="821338"/>
            <a:ext cx="2388100" cy="4692954"/>
            <a:chOff x="6681836" y="919526"/>
            <a:chExt cx="2388100" cy="4692954"/>
          </a:xfrm>
        </p:grpSpPr>
        <p:pic>
          <p:nvPicPr>
            <p:cNvPr id="16" name="Picture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6200000">
              <a:off x="5529409" y="2071953"/>
              <a:ext cx="4692954" cy="2388100"/>
            </a:xfrm>
            <a:prstGeom prst="rect">
              <a:avLst/>
            </a:prstGeom>
          </p:spPr>
        </p:pic>
        <p:sp>
          <p:nvSpPr>
            <p:cNvPr id="25" name="TextBox 24"/>
            <p:cNvSpPr txBox="1"/>
            <p:nvPr/>
          </p:nvSpPr>
          <p:spPr>
            <a:xfrm>
              <a:off x="6747008" y="5256767"/>
              <a:ext cx="2220492" cy="307777"/>
            </a:xfrm>
            <a:prstGeom prst="rect">
              <a:avLst/>
            </a:prstGeom>
            <a:noFill/>
          </p:spPr>
          <p:txBody>
            <a:bodyPr wrap="none" rtlCol="0">
              <a:spAutoFit/>
            </a:bodyPr>
            <a:lstStyle/>
            <a:p>
              <a:r>
                <a:rPr lang="en-US" sz="1400" dirty="0" smtClean="0">
                  <a:solidFill>
                    <a:srgbClr val="FFFFFF"/>
                  </a:solidFill>
                </a:rPr>
                <a:t>Detector Hall – April 2016</a:t>
              </a:r>
              <a:endParaRPr lang="en-US" sz="1400" dirty="0">
                <a:solidFill>
                  <a:srgbClr val="FFFFFF"/>
                </a:solidFill>
              </a:endParaRPr>
            </a:p>
          </p:txBody>
        </p:sp>
      </p:gr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53478"/>
          <a:stretch/>
        </p:blipFill>
        <p:spPr>
          <a:xfrm>
            <a:off x="538726" y="3120182"/>
            <a:ext cx="5062774" cy="2680994"/>
          </a:xfrm>
          <a:prstGeom prst="rect">
            <a:avLst/>
          </a:prstGeom>
        </p:spPr>
      </p:pic>
      <p:sp>
        <p:nvSpPr>
          <p:cNvPr id="9" name="TextBox 8"/>
          <p:cNvSpPr txBox="1"/>
          <p:nvPr/>
        </p:nvSpPr>
        <p:spPr>
          <a:xfrm>
            <a:off x="1709531" y="5471492"/>
            <a:ext cx="2953181" cy="338554"/>
          </a:xfrm>
          <a:prstGeom prst="rect">
            <a:avLst/>
          </a:prstGeom>
          <a:noFill/>
        </p:spPr>
        <p:txBody>
          <a:bodyPr wrap="none" rtlCol="0">
            <a:spAutoFit/>
          </a:bodyPr>
          <a:lstStyle/>
          <a:p>
            <a:r>
              <a:rPr lang="en-US" sz="1600" dirty="0" smtClean="0">
                <a:solidFill>
                  <a:schemeClr val="bg1"/>
                </a:solidFill>
              </a:rPr>
              <a:t>Completed Mu2e hall – Dec 2016</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275" y="1042988"/>
            <a:ext cx="7478148" cy="4987925"/>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42</a:t>
            </a:fld>
            <a:endParaRPr lang="en-US" dirty="0"/>
          </a:p>
        </p:txBody>
      </p:sp>
    </p:spTree>
    <p:extLst>
      <p:ext uri="{BB962C8B-B14F-4D97-AF65-F5344CB8AC3E}">
        <p14:creationId xmlns:p14="http://schemas.microsoft.com/office/powerpoint/2010/main" val="436185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Collaboration</a:t>
            </a:r>
            <a:endParaRPr lang="en-US" dirty="0"/>
          </a:p>
        </p:txBody>
      </p:sp>
      <p:sp>
        <p:nvSpPr>
          <p:cNvPr id="4" name="Footer Placeholder 3"/>
          <p:cNvSpPr>
            <a:spLocks noGrp="1"/>
          </p:cNvSpPr>
          <p:nvPr>
            <p:ph type="ftr" sz="quarter" idx="11"/>
          </p:nvPr>
        </p:nvSpPr>
        <p:spPr/>
        <p:txBody>
          <a:bodyPr/>
          <a:lstStyle/>
          <a:p>
            <a:pPr>
              <a:defRPr/>
            </a:pPr>
            <a:r>
              <a:rPr lang="en-US" smtClean="0"/>
              <a:t>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43</a:t>
            </a:fld>
            <a:endParaRPr lang="en-US" dirty="0"/>
          </a:p>
        </p:txBody>
      </p:sp>
      <p:sp>
        <p:nvSpPr>
          <p:cNvPr id="7" name="TextBox 6"/>
          <p:cNvSpPr txBox="1"/>
          <p:nvPr/>
        </p:nvSpPr>
        <p:spPr>
          <a:xfrm>
            <a:off x="228600" y="1570309"/>
            <a:ext cx="4932111" cy="3754874"/>
          </a:xfrm>
          <a:prstGeom prst="rect">
            <a:avLst/>
          </a:prstGeom>
          <a:solidFill>
            <a:schemeClr val="bg2"/>
          </a:solidFill>
        </p:spPr>
        <p:txBody>
          <a:bodyPr wrap="square" rtlCol="0">
            <a:spAutoFit/>
          </a:bodyPr>
          <a:lstStyle/>
          <a:p>
            <a:pPr algn="ctr"/>
            <a:r>
              <a:rPr lang="en-US" sz="1400" dirty="0" smtClean="0">
                <a:solidFill>
                  <a:schemeClr val="tx2"/>
                </a:solidFill>
              </a:rPr>
              <a:t>Argonne National Laboratory, Boston University, University of California Berkeley, University of California Irvine, California Institute of Technology, City University of New York, </a:t>
            </a:r>
          </a:p>
          <a:p>
            <a:pPr algn="ctr"/>
            <a:r>
              <a:rPr lang="en-US" sz="1400" dirty="0" smtClean="0">
                <a:solidFill>
                  <a:srgbClr val="FF0000"/>
                </a:solidFill>
              </a:rPr>
              <a:t>Joint Institute of Nuclear Research </a:t>
            </a:r>
            <a:r>
              <a:rPr lang="en-US" sz="1400" dirty="0" err="1" smtClean="0">
                <a:solidFill>
                  <a:srgbClr val="FF0000"/>
                </a:solidFill>
              </a:rPr>
              <a:t>Dubna</a:t>
            </a:r>
            <a:r>
              <a:rPr lang="en-US" sz="1400" dirty="0" smtClean="0">
                <a:solidFill>
                  <a:schemeClr val="tx2"/>
                </a:solidFill>
              </a:rPr>
              <a:t>, Duke University, Fermi National Accelerator Laboratory, </a:t>
            </a:r>
            <a:r>
              <a:rPr lang="en-US" sz="1400" dirty="0" err="1" smtClean="0">
                <a:solidFill>
                  <a:schemeClr val="tx2"/>
                </a:solidFill>
              </a:rPr>
              <a:t>Laboratori</a:t>
            </a:r>
            <a:r>
              <a:rPr lang="en-US" sz="1400" dirty="0" smtClean="0">
                <a:solidFill>
                  <a:schemeClr val="tx2"/>
                </a:solidFill>
              </a:rPr>
              <a:t> </a:t>
            </a:r>
            <a:r>
              <a:rPr lang="en-US" sz="1400" dirty="0" err="1" smtClean="0">
                <a:solidFill>
                  <a:schemeClr val="tx2"/>
                </a:solidFill>
              </a:rPr>
              <a:t>Nazionale</a:t>
            </a:r>
            <a:r>
              <a:rPr lang="en-US" sz="1400" dirty="0" smtClean="0">
                <a:solidFill>
                  <a:schemeClr val="tx2"/>
                </a:solidFill>
              </a:rPr>
              <a:t> di </a:t>
            </a:r>
            <a:r>
              <a:rPr lang="en-US" sz="1400" dirty="0" err="1" smtClean="0">
                <a:solidFill>
                  <a:schemeClr val="tx2"/>
                </a:solidFill>
              </a:rPr>
              <a:t>Frascati</a:t>
            </a:r>
            <a:r>
              <a:rPr lang="en-US" sz="1400" dirty="0" smtClean="0">
                <a:solidFill>
                  <a:schemeClr val="tx2"/>
                </a:solidFill>
              </a:rPr>
              <a:t>, University of Houston, Helmholtz-</a:t>
            </a:r>
            <a:r>
              <a:rPr lang="en-US" sz="1400" dirty="0" err="1" smtClean="0">
                <a:solidFill>
                  <a:schemeClr val="tx2"/>
                </a:solidFill>
              </a:rPr>
              <a:t>Zentrum</a:t>
            </a:r>
            <a:r>
              <a:rPr lang="en-US" sz="1400" dirty="0" smtClean="0">
                <a:solidFill>
                  <a:schemeClr val="tx2"/>
                </a:solidFill>
              </a:rPr>
              <a:t> Dresden-</a:t>
            </a:r>
            <a:r>
              <a:rPr lang="en-US" sz="1400" dirty="0" err="1" smtClean="0">
                <a:solidFill>
                  <a:schemeClr val="tx2"/>
                </a:solidFill>
              </a:rPr>
              <a:t>Rossendorf</a:t>
            </a:r>
            <a:r>
              <a:rPr lang="en-US" sz="1400" dirty="0" smtClean="0">
                <a:solidFill>
                  <a:schemeClr val="tx2"/>
                </a:solidFill>
              </a:rPr>
              <a:t>, </a:t>
            </a:r>
          </a:p>
          <a:p>
            <a:pPr algn="ctr"/>
            <a:r>
              <a:rPr lang="en-US" sz="1400" dirty="0" smtClean="0">
                <a:solidFill>
                  <a:schemeClr val="tx2"/>
                </a:solidFill>
              </a:rPr>
              <a:t>INFN Genova, Institute for High Energy Physics, </a:t>
            </a:r>
            <a:r>
              <a:rPr lang="en-US" sz="1400" dirty="0" err="1" smtClean="0">
                <a:solidFill>
                  <a:schemeClr val="tx2"/>
                </a:solidFill>
              </a:rPr>
              <a:t>Protvino</a:t>
            </a:r>
            <a:r>
              <a:rPr lang="en-US" sz="1400" dirty="0" smtClean="0">
                <a:solidFill>
                  <a:schemeClr val="tx2"/>
                </a:solidFill>
              </a:rPr>
              <a:t>, </a:t>
            </a:r>
          </a:p>
          <a:p>
            <a:pPr algn="ctr"/>
            <a:r>
              <a:rPr lang="en-US" sz="1400" dirty="0" smtClean="0">
                <a:solidFill>
                  <a:schemeClr val="tx2"/>
                </a:solidFill>
              </a:rPr>
              <a:t>Kansas State University, Lawrence Berkeley National Laboratory, INFN Lecce,  University Marconi Rome, Lewis University, </a:t>
            </a:r>
          </a:p>
          <a:p>
            <a:pPr algn="ctr"/>
            <a:r>
              <a:rPr lang="en-US" sz="1400" dirty="0" smtClean="0">
                <a:solidFill>
                  <a:schemeClr val="tx2"/>
                </a:solidFill>
              </a:rPr>
              <a:t>University of Liverpool, University College London, </a:t>
            </a:r>
          </a:p>
          <a:p>
            <a:pPr algn="ctr"/>
            <a:r>
              <a:rPr lang="en-US" sz="1400" dirty="0" smtClean="0">
                <a:solidFill>
                  <a:schemeClr val="tx2"/>
                </a:solidFill>
              </a:rPr>
              <a:t>University of Louisville, University of Manchester, </a:t>
            </a:r>
          </a:p>
          <a:p>
            <a:pPr algn="ctr"/>
            <a:r>
              <a:rPr lang="en-US" sz="1400" dirty="0" smtClean="0">
                <a:solidFill>
                  <a:schemeClr val="tx2"/>
                </a:solidFill>
              </a:rPr>
              <a:t>University of Minnesota</a:t>
            </a:r>
            <a:r>
              <a:rPr lang="en-US" sz="1400" dirty="0">
                <a:solidFill>
                  <a:schemeClr val="tx2"/>
                </a:solidFill>
              </a:rPr>
              <a:t>,</a:t>
            </a:r>
            <a:r>
              <a:rPr lang="en-US" sz="1400" dirty="0" smtClean="0">
                <a:solidFill>
                  <a:schemeClr val="tx2"/>
                </a:solidFill>
              </a:rPr>
              <a:t> Muon Inc., Northwestern </a:t>
            </a:r>
            <a:r>
              <a:rPr lang="en-US" sz="1400" dirty="0">
                <a:solidFill>
                  <a:schemeClr val="tx2"/>
                </a:solidFill>
              </a:rPr>
              <a:t>University</a:t>
            </a:r>
            <a:r>
              <a:rPr lang="en-US" sz="1400" dirty="0" smtClean="0">
                <a:solidFill>
                  <a:schemeClr val="tx2"/>
                </a:solidFill>
              </a:rPr>
              <a:t>, Institute for Nuclear Research Moscow, INFN Pisa,</a:t>
            </a:r>
          </a:p>
          <a:p>
            <a:pPr algn="ctr"/>
            <a:r>
              <a:rPr lang="en-US" sz="1400" dirty="0" smtClean="0">
                <a:solidFill>
                  <a:schemeClr val="tx2"/>
                </a:solidFill>
              </a:rPr>
              <a:t>Northern Illinois University, Purdue University, Rice University, </a:t>
            </a:r>
          </a:p>
          <a:p>
            <a:pPr algn="ctr"/>
            <a:r>
              <a:rPr lang="en-US" sz="1400" dirty="0" smtClean="0">
                <a:solidFill>
                  <a:schemeClr val="tx2"/>
                </a:solidFill>
              </a:rPr>
              <a:t>Sun </a:t>
            </a:r>
            <a:r>
              <a:rPr lang="en-US" sz="1400" dirty="0" err="1" smtClean="0">
                <a:solidFill>
                  <a:schemeClr val="tx2"/>
                </a:solidFill>
              </a:rPr>
              <a:t>Yat</a:t>
            </a:r>
            <a:r>
              <a:rPr lang="en-US" sz="1400" dirty="0" smtClean="0">
                <a:solidFill>
                  <a:schemeClr val="tx2"/>
                </a:solidFill>
              </a:rPr>
              <a:t>-Sen University, University of South Alabama,</a:t>
            </a:r>
          </a:p>
          <a:p>
            <a:pPr algn="ctr"/>
            <a:r>
              <a:rPr lang="en-US" sz="1400" dirty="0" smtClean="0">
                <a:solidFill>
                  <a:schemeClr val="tx2"/>
                </a:solidFill>
              </a:rPr>
              <a:t>Novosibirsk State University/</a:t>
            </a:r>
            <a:r>
              <a:rPr lang="en-US" sz="1400" dirty="0" err="1" smtClean="0">
                <a:solidFill>
                  <a:schemeClr val="tx2"/>
                </a:solidFill>
              </a:rPr>
              <a:t>Budker</a:t>
            </a:r>
            <a:r>
              <a:rPr lang="en-US" sz="1400" dirty="0" smtClean="0">
                <a:solidFill>
                  <a:schemeClr val="tx2"/>
                </a:solidFill>
              </a:rPr>
              <a:t> Institute of Nuclear Physics, </a:t>
            </a:r>
          </a:p>
          <a:p>
            <a:pPr algn="ctr"/>
            <a:r>
              <a:rPr lang="en-US" sz="1400" dirty="0" smtClean="0">
                <a:solidFill>
                  <a:schemeClr val="tx2"/>
                </a:solidFill>
              </a:rPr>
              <a:t>University of Virginia, University of Washington, Yale University</a:t>
            </a:r>
            <a:endParaRPr lang="en-US" sz="1400" dirty="0">
              <a:solidFill>
                <a:schemeClr val="tx2"/>
              </a:solidFill>
            </a:endParaRPr>
          </a:p>
        </p:txBody>
      </p:sp>
      <p:sp>
        <p:nvSpPr>
          <p:cNvPr id="8" name="TextBox 7"/>
          <p:cNvSpPr txBox="1"/>
          <p:nvPr/>
        </p:nvSpPr>
        <p:spPr>
          <a:xfrm>
            <a:off x="132091" y="924649"/>
            <a:ext cx="5090240" cy="461665"/>
          </a:xfrm>
          <a:prstGeom prst="rect">
            <a:avLst/>
          </a:prstGeom>
          <a:noFill/>
        </p:spPr>
        <p:txBody>
          <a:bodyPr wrap="none" rtlCol="0">
            <a:spAutoFit/>
          </a:bodyPr>
          <a:lstStyle/>
          <a:p>
            <a:r>
              <a:rPr lang="en-US" smtClean="0">
                <a:solidFill>
                  <a:schemeClr val="tx2"/>
                </a:solidFill>
              </a:rPr>
              <a:t>Over 200 </a:t>
            </a:r>
            <a:r>
              <a:rPr lang="en-US" dirty="0" smtClean="0">
                <a:solidFill>
                  <a:schemeClr val="tx2"/>
                </a:solidFill>
              </a:rPr>
              <a:t>Scientists </a:t>
            </a:r>
            <a:r>
              <a:rPr lang="en-US" smtClean="0">
                <a:solidFill>
                  <a:schemeClr val="tx2"/>
                </a:solidFill>
              </a:rPr>
              <a:t>from 37 </a:t>
            </a:r>
            <a:r>
              <a:rPr lang="en-US" dirty="0" smtClean="0">
                <a:solidFill>
                  <a:schemeClr val="tx2"/>
                </a:solidFill>
              </a:rPr>
              <a:t>Institutions</a:t>
            </a:r>
            <a:endParaRPr lang="en-US" dirty="0">
              <a:solidFill>
                <a:schemeClr val="tx2"/>
              </a:solidFill>
            </a:endParaRPr>
          </a:p>
        </p:txBody>
      </p:sp>
      <p:pic>
        <p:nvPicPr>
          <p:cNvPr id="9" name="Picture 8"/>
          <p:cNvPicPr>
            <a:picLocks noChangeAspect="1"/>
          </p:cNvPicPr>
          <p:nvPr/>
        </p:nvPicPr>
        <p:blipFill>
          <a:blip r:embed="rId3"/>
          <a:stretch>
            <a:fillRect/>
          </a:stretch>
        </p:blipFill>
        <p:spPr>
          <a:xfrm>
            <a:off x="520700" y="5412767"/>
            <a:ext cx="1193800" cy="628237"/>
          </a:xfrm>
          <a:prstGeom prst="rect">
            <a:avLst/>
          </a:prstGeom>
          <a:ln w="12700" cap="flat" cmpd="sng" algn="ctr">
            <a:solidFill>
              <a:schemeClr val="accent6">
                <a:lumMod val="50000"/>
              </a:schemeClr>
            </a:solidFill>
            <a:prstDash val="solid"/>
            <a:round/>
            <a:headEnd type="none" w="med" len="med"/>
            <a:tailEnd type="none" w="med" len="med"/>
          </a:ln>
        </p:spPr>
      </p:pic>
      <p:pic>
        <p:nvPicPr>
          <p:cNvPr id="10" name="Picture 9"/>
          <p:cNvPicPr>
            <a:picLocks noChangeAspect="1"/>
          </p:cNvPicPr>
          <p:nvPr/>
        </p:nvPicPr>
        <p:blipFill>
          <a:blip r:embed="rId4"/>
          <a:stretch>
            <a:fillRect/>
          </a:stretch>
        </p:blipFill>
        <p:spPr>
          <a:xfrm>
            <a:off x="1912711" y="5349268"/>
            <a:ext cx="1173390" cy="798078"/>
          </a:xfrm>
          <a:prstGeom prst="rect">
            <a:avLst/>
          </a:prstGeom>
          <a:ln w="12700" cap="flat" cmpd="sng" algn="ctr">
            <a:solidFill>
              <a:srgbClr val="202020"/>
            </a:solidFill>
            <a:prstDash val="solid"/>
            <a:round/>
            <a:headEnd type="none" w="med" len="med"/>
            <a:tailEnd type="none" w="med" len="med"/>
          </a:ln>
        </p:spPr>
      </p:pic>
      <p:pic>
        <p:nvPicPr>
          <p:cNvPr id="11" name="Picture 10"/>
          <p:cNvPicPr>
            <a:picLocks noChangeAspect="1"/>
          </p:cNvPicPr>
          <p:nvPr/>
        </p:nvPicPr>
        <p:blipFill>
          <a:blip r:embed="rId5"/>
          <a:stretch>
            <a:fillRect/>
          </a:stretch>
        </p:blipFill>
        <p:spPr>
          <a:xfrm>
            <a:off x="4712320" y="5380861"/>
            <a:ext cx="1150878" cy="766485"/>
          </a:xfrm>
          <a:prstGeom prst="rect">
            <a:avLst/>
          </a:prstGeom>
          <a:ln w="12700" cap="flat" cmpd="sng" algn="ctr">
            <a:solidFill>
              <a:srgbClr val="202020"/>
            </a:solidFill>
            <a:prstDash val="solid"/>
            <a:round/>
            <a:headEnd type="none" w="med" len="med"/>
            <a:tailEnd type="none" w="med" len="med"/>
          </a:ln>
        </p:spPr>
      </p:pic>
      <p:pic>
        <p:nvPicPr>
          <p:cNvPr id="12" name="Picture 11" descr="Flag-of-German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8509" y="5372518"/>
            <a:ext cx="1329520" cy="797712"/>
          </a:xfrm>
          <a:prstGeom prst="rect">
            <a:avLst/>
          </a:prstGeom>
          <a:ln>
            <a:solidFill>
              <a:schemeClr val="tx1"/>
            </a:solidFill>
          </a:ln>
        </p:spPr>
      </p:pic>
      <p:pic>
        <p:nvPicPr>
          <p:cNvPr id="13" name="Picture 12" descr="Flag_of_Chin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4937" y="5380861"/>
            <a:ext cx="1171833" cy="78102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941" y="5416950"/>
            <a:ext cx="1328539" cy="662714"/>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5411" t="17367" r="13528" b="16667"/>
          <a:stretch/>
        </p:blipFill>
        <p:spPr>
          <a:xfrm>
            <a:off x="5245850" y="1268745"/>
            <a:ext cx="3720350" cy="3784427"/>
          </a:xfrm>
          <a:prstGeom prst="rect">
            <a:avLst/>
          </a:prstGeom>
        </p:spPr>
      </p:pic>
    </p:spTree>
    <p:extLst>
      <p:ext uri="{BB962C8B-B14F-4D97-AF65-F5344CB8AC3E}">
        <p14:creationId xmlns:p14="http://schemas.microsoft.com/office/powerpoint/2010/main" val="39538704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Recent Progress</a:t>
            </a:r>
            <a:endParaRPr lang="en-US" dirty="0"/>
          </a:p>
        </p:txBody>
      </p:sp>
      <p:sp>
        <p:nvSpPr>
          <p:cNvPr id="3" name="Content Placeholder 2"/>
          <p:cNvSpPr>
            <a:spLocks noGrp="1"/>
          </p:cNvSpPr>
          <p:nvPr>
            <p:ph idx="1"/>
          </p:nvPr>
        </p:nvSpPr>
        <p:spPr>
          <a:xfrm>
            <a:off x="228600" y="849424"/>
            <a:ext cx="4952999" cy="5365845"/>
          </a:xfrm>
        </p:spPr>
        <p:txBody>
          <a:bodyPr/>
          <a:lstStyle/>
          <a:p>
            <a:pPr>
              <a:buClr>
                <a:schemeClr val="accent6">
                  <a:lumMod val="50000"/>
                </a:schemeClr>
              </a:buClr>
            </a:pPr>
            <a:r>
              <a:rPr lang="en-US" dirty="0" smtClean="0">
                <a:solidFill>
                  <a:srgbClr val="0000FF"/>
                </a:solidFill>
              </a:rPr>
              <a:t>Technical Design Report completed arXiv:1501.05241</a:t>
            </a:r>
          </a:p>
          <a:p>
            <a:pPr lvl="1"/>
            <a:r>
              <a:rPr lang="en-US" sz="2000" dirty="0" smtClean="0">
                <a:latin typeface="Helvetica" panose="020B0604020202020204" pitchFamily="34" charset="0"/>
                <a:cs typeface="Helvetica" panose="020B0604020202020204" pitchFamily="34" charset="0"/>
              </a:rPr>
              <a:t>888 pages, 621 </a:t>
            </a:r>
            <a:r>
              <a:rPr lang="en-US" sz="2000" dirty="0" smtClean="0">
                <a:latin typeface="Helvetica" panose="020B0604020202020204" pitchFamily="34" charset="0"/>
                <a:cs typeface="Helvetica" panose="020B0604020202020204" pitchFamily="34" charset="0"/>
              </a:rPr>
              <a:t>figures, Oct. 2014</a:t>
            </a:r>
            <a:endParaRPr lang="en-US" sz="2000" dirty="0" smtClean="0">
              <a:latin typeface="Helvetica" panose="020B0604020202020204" pitchFamily="34" charset="0"/>
              <a:cs typeface="Helvetica" panose="020B0604020202020204" pitchFamily="34" charset="0"/>
            </a:endParaRPr>
          </a:p>
          <a:p>
            <a:pPr>
              <a:buClr>
                <a:schemeClr val="accent6">
                  <a:lumMod val="50000"/>
                </a:schemeClr>
              </a:buClr>
            </a:pPr>
            <a:r>
              <a:rPr lang="en-US" dirty="0" smtClean="0">
                <a:solidFill>
                  <a:srgbClr val="0000FF"/>
                </a:solidFill>
              </a:rPr>
              <a:t>Awarded CD-3a (June 2014)</a:t>
            </a:r>
          </a:p>
          <a:p>
            <a:pPr lvl="1"/>
            <a:r>
              <a:rPr lang="en-US" sz="2000" dirty="0" smtClean="0">
                <a:latin typeface="Helvetica" panose="020B0604020202020204" pitchFamily="34" charset="0"/>
                <a:cs typeface="Helvetica" panose="020B0604020202020204" pitchFamily="34" charset="0"/>
              </a:rPr>
              <a:t>Authorized purchase of superconductor in production lengths</a:t>
            </a:r>
          </a:p>
          <a:p>
            <a:pPr>
              <a:buClr>
                <a:schemeClr val="accent6">
                  <a:lumMod val="50000"/>
                </a:schemeClr>
              </a:buClr>
            </a:pPr>
            <a:r>
              <a:rPr lang="en-US" dirty="0" smtClean="0">
                <a:solidFill>
                  <a:srgbClr val="0000FF"/>
                </a:solidFill>
              </a:rPr>
              <a:t>Awarded CD-2/3b (March 2015)</a:t>
            </a:r>
          </a:p>
          <a:p>
            <a:pPr lvl="1"/>
            <a:r>
              <a:rPr lang="en-US" sz="2000" dirty="0" smtClean="0"/>
              <a:t>Project baseline at $273.7M</a:t>
            </a:r>
          </a:p>
          <a:p>
            <a:pPr lvl="1"/>
            <a:r>
              <a:rPr lang="en-US" sz="2000" dirty="0" smtClean="0"/>
              <a:t>Authorized building start, TS coil fabrication</a:t>
            </a:r>
          </a:p>
          <a:p>
            <a:r>
              <a:rPr lang="en-US" dirty="0" smtClean="0">
                <a:solidFill>
                  <a:srgbClr val="0000FF"/>
                </a:solidFill>
              </a:rPr>
              <a:t>CD-3 Awarded (July 2016)</a:t>
            </a:r>
            <a:endParaRPr lang="en-US" dirty="0" smtClean="0"/>
          </a:p>
          <a:p>
            <a:pPr lvl="1"/>
            <a:r>
              <a:rPr lang="en-US" sz="2000" dirty="0" smtClean="0"/>
              <a:t>Authorization for remaining construction</a:t>
            </a:r>
          </a:p>
        </p:txBody>
      </p:sp>
      <p:sp>
        <p:nvSpPr>
          <p:cNvPr id="5" name="Footer Placeholder 4"/>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44</a:t>
            </a:fld>
            <a:endParaRPr lang="en-US" dirty="0"/>
          </a:p>
        </p:txBody>
      </p:sp>
      <p:pic>
        <p:nvPicPr>
          <p:cNvPr id="7" name="Picture 6" descr="Screen Shot 2015-02-06 at 3.40.00 PM   Feb 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870" y="1110879"/>
            <a:ext cx="3543830" cy="4685247"/>
          </a:xfrm>
          <a:prstGeom prst="rect">
            <a:avLst/>
          </a:prstGeom>
          <a:ln>
            <a:solidFill>
              <a:schemeClr val="tx1"/>
            </a:solidFill>
          </a:ln>
          <a:effectLst>
            <a:outerShdw blurRad="50800" dist="165100" dir="2700000" algn="tl" rotWithShape="0">
              <a:srgbClr val="000000">
                <a:alpha val="43000"/>
              </a:srgbClr>
            </a:outerShdw>
          </a:effectLst>
        </p:spPr>
      </p:pic>
    </p:spTree>
    <p:extLst>
      <p:ext uri="{BB962C8B-B14F-4D97-AF65-F5344CB8AC3E}">
        <p14:creationId xmlns:p14="http://schemas.microsoft.com/office/powerpoint/2010/main" val="2451135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Schedule</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45</a:t>
            </a:fld>
            <a:endParaRPr lang="en-US" dirty="0"/>
          </a:p>
        </p:txBody>
      </p:sp>
      <p:sp>
        <p:nvSpPr>
          <p:cNvPr id="6" name="TextBox 57"/>
          <p:cNvSpPr txBox="1">
            <a:spLocks noChangeArrowheads="1"/>
          </p:cNvSpPr>
          <p:nvPr/>
        </p:nvSpPr>
        <p:spPr bwMode="auto">
          <a:xfrm>
            <a:off x="680652" y="5930900"/>
            <a:ext cx="7969951" cy="307777"/>
          </a:xfrm>
          <a:prstGeom prst="rect">
            <a:avLst/>
          </a:prstGeom>
          <a:noFill/>
          <a:ln w="9525">
            <a:noFill/>
            <a:miter lim="800000"/>
            <a:headEnd/>
            <a:tailEnd/>
          </a:ln>
        </p:spPr>
        <p:txBody>
          <a:bodyPr wrap="square">
            <a:prstTxWarp prst="textNoShape">
              <a:avLst/>
            </a:prstTxWarp>
            <a:spAutoFit/>
          </a:bodyPr>
          <a:lstStyle/>
          <a:p>
            <a:pPr algn="l"/>
            <a:r>
              <a:rPr lang="en-US" sz="1400" dirty="0" smtClean="0"/>
              <a:t>FY14                    FY15                 FY16                FY17                FY18                  FY19                FY20                 FY21</a:t>
            </a:r>
            <a:endParaRPr lang="en-US" sz="1400" dirty="0"/>
          </a:p>
        </p:txBody>
      </p:sp>
      <p:grpSp>
        <p:nvGrpSpPr>
          <p:cNvPr id="7" name="Group 6"/>
          <p:cNvGrpSpPr/>
          <p:nvPr/>
        </p:nvGrpSpPr>
        <p:grpSpPr>
          <a:xfrm>
            <a:off x="0" y="793750"/>
            <a:ext cx="9144000" cy="5353050"/>
            <a:chOff x="0" y="1162050"/>
            <a:chExt cx="9144000" cy="5353050"/>
          </a:xfrm>
        </p:grpSpPr>
        <p:sp>
          <p:nvSpPr>
            <p:cNvPr id="8" name="Right Arrow 7"/>
            <p:cNvSpPr/>
            <p:nvPr/>
          </p:nvSpPr>
          <p:spPr>
            <a:xfrm>
              <a:off x="0" y="5740400"/>
              <a:ext cx="9144000" cy="774700"/>
            </a:xfrm>
            <a:prstGeom prst="rightArrow">
              <a:avLst>
                <a:gd name="adj1" fmla="val 50000"/>
                <a:gd name="adj2" fmla="val 38112"/>
              </a:avLst>
            </a:prstGeom>
            <a:solidFill>
              <a:schemeClr val="bg1">
                <a:lumMod val="85000"/>
              </a:schemeClr>
            </a:solidFill>
            <a:ln>
              <a:no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9" name="Straight Connector 8"/>
            <p:cNvCxnSpPr/>
            <p:nvPr/>
          </p:nvCxnSpPr>
          <p:spPr>
            <a:xfrm rot="5400000">
              <a:off x="-1835944" y="39044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819944" y="39108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207962" y="3906838"/>
              <a:ext cx="4703763"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1218406" y="39171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326310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4285456" y="392350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5301456" y="3929857"/>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6334919" y="3904457"/>
              <a:ext cx="4702175" cy="1587"/>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Diamond 16"/>
            <p:cNvSpPr>
              <a:spLocks noChangeAspect="1"/>
            </p:cNvSpPr>
            <p:nvPr/>
          </p:nvSpPr>
          <p:spPr>
            <a:xfrm>
              <a:off x="311154" y="603964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18" name="Straight Connector 17"/>
            <p:cNvCxnSpPr>
              <a:stCxn id="17" idx="0"/>
            </p:cNvCxnSpPr>
            <p:nvPr/>
          </p:nvCxnSpPr>
          <p:spPr>
            <a:xfrm rot="16200000" flipV="1">
              <a:off x="-1830387" y="3781425"/>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Diamond 18"/>
            <p:cNvSpPr>
              <a:spLocks noChangeAspect="1"/>
            </p:cNvSpPr>
            <p:nvPr/>
          </p:nvSpPr>
          <p:spPr>
            <a:xfrm>
              <a:off x="12002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0" name="Straight Connector 19"/>
            <p:cNvCxnSpPr>
              <a:stCxn id="19" idx="0"/>
            </p:cNvCxnSpPr>
            <p:nvPr/>
          </p:nvCxnSpPr>
          <p:spPr>
            <a:xfrm rot="16200000" flipV="1">
              <a:off x="-941856"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1" name="TextBox 23"/>
            <p:cNvSpPr txBox="1">
              <a:spLocks noChangeArrowheads="1"/>
            </p:cNvSpPr>
            <p:nvPr/>
          </p:nvSpPr>
          <p:spPr bwMode="auto">
            <a:xfrm>
              <a:off x="160118" y="1163638"/>
              <a:ext cx="798737"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CD-1</a:t>
              </a:r>
            </a:p>
          </p:txBody>
        </p:sp>
        <p:sp>
          <p:nvSpPr>
            <p:cNvPr id="22" name="TextBox 25"/>
            <p:cNvSpPr txBox="1">
              <a:spLocks noChangeArrowheads="1"/>
            </p:cNvSpPr>
            <p:nvPr/>
          </p:nvSpPr>
          <p:spPr bwMode="auto">
            <a:xfrm>
              <a:off x="944475" y="1162050"/>
              <a:ext cx="833525" cy="309563"/>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CD-3a</a:t>
              </a:r>
            </a:p>
          </p:txBody>
        </p:sp>
        <p:sp>
          <p:nvSpPr>
            <p:cNvPr id="23" name="TextBox 26"/>
            <p:cNvSpPr txBox="1">
              <a:spLocks noChangeArrowheads="1"/>
            </p:cNvSpPr>
            <p:nvPr/>
          </p:nvSpPr>
          <p:spPr bwMode="auto">
            <a:xfrm>
              <a:off x="1669292" y="1169988"/>
              <a:ext cx="960214" cy="307975"/>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CD-2/</a:t>
              </a:r>
              <a:r>
                <a:rPr lang="en-US" sz="1400" dirty="0" smtClean="0">
                  <a:solidFill>
                    <a:srgbClr val="3366FF"/>
                  </a:solidFill>
                </a:rPr>
                <a:t>3b</a:t>
              </a:r>
              <a:endParaRPr lang="en-US" sz="1400" dirty="0">
                <a:solidFill>
                  <a:srgbClr val="3366FF"/>
                </a:solidFill>
              </a:endParaRPr>
            </a:p>
          </p:txBody>
        </p:sp>
        <p:sp>
          <p:nvSpPr>
            <p:cNvPr id="24" name="Rectangle 23"/>
            <p:cNvSpPr/>
            <p:nvPr/>
          </p:nvSpPr>
          <p:spPr>
            <a:xfrm>
              <a:off x="249238" y="1816307"/>
              <a:ext cx="951033"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Superconductor R&amp;D</a:t>
              </a:r>
            </a:p>
          </p:txBody>
        </p:sp>
        <p:cxnSp>
          <p:nvCxnSpPr>
            <p:cNvPr id="25" name="Straight Connector 24"/>
            <p:cNvCxnSpPr/>
            <p:nvPr/>
          </p:nvCxnSpPr>
          <p:spPr>
            <a:xfrm rot="5400000">
              <a:off x="2247106" y="3906044"/>
              <a:ext cx="4702175"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Diamond 25"/>
            <p:cNvSpPr>
              <a:spLocks noChangeAspect="1"/>
            </p:cNvSpPr>
            <p:nvPr/>
          </p:nvSpPr>
          <p:spPr>
            <a:xfrm>
              <a:off x="1950055" y="604133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27" name="Straight Connector 26"/>
            <p:cNvCxnSpPr>
              <a:stCxn id="26" idx="0"/>
            </p:cNvCxnSpPr>
            <p:nvPr/>
          </p:nvCxnSpPr>
          <p:spPr>
            <a:xfrm rot="16200000" flipV="1">
              <a:off x="-192072" y="378301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835399" y="3593069"/>
              <a:ext cx="2497145" cy="36624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Infrastructure</a:t>
              </a:r>
            </a:p>
          </p:txBody>
        </p:sp>
        <p:sp>
          <p:nvSpPr>
            <p:cNvPr id="29" name="Rectangle 28"/>
            <p:cNvSpPr/>
            <p:nvPr/>
          </p:nvSpPr>
          <p:spPr>
            <a:xfrm>
              <a:off x="6527800" y="3517212"/>
              <a:ext cx="1328737" cy="534088"/>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1200" dirty="0">
                  <a:solidFill>
                    <a:srgbClr val="000000"/>
                  </a:solidFill>
                </a:rPr>
                <a:t>Solenoid </a:t>
              </a:r>
              <a:r>
                <a:rPr lang="en-US" sz="1200" dirty="0" smtClean="0">
                  <a:solidFill>
                    <a:srgbClr val="000000"/>
                  </a:solidFill>
                </a:rPr>
                <a:t>Installation &amp; Commissioning</a:t>
              </a:r>
              <a:endParaRPr lang="en-US" sz="1200" dirty="0">
                <a:solidFill>
                  <a:srgbClr val="000000"/>
                </a:solidFill>
              </a:endParaRPr>
            </a:p>
          </p:txBody>
        </p:sp>
        <p:sp>
          <p:nvSpPr>
            <p:cNvPr id="30" name="Rectangle 29"/>
            <p:cNvSpPr/>
            <p:nvPr/>
          </p:nvSpPr>
          <p:spPr>
            <a:xfrm>
              <a:off x="562631" y="2535466"/>
              <a:ext cx="2561569" cy="385763"/>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smtClean="0">
                  <a:solidFill>
                    <a:srgbClr val="000000"/>
                  </a:solidFill>
                </a:rPr>
                <a:t>Solenoid Design</a:t>
              </a:r>
              <a:endParaRPr lang="en-US" sz="1200" dirty="0">
                <a:solidFill>
                  <a:srgbClr val="000000"/>
                </a:solidFill>
              </a:endParaRPr>
            </a:p>
          </p:txBody>
        </p:sp>
        <p:sp>
          <p:nvSpPr>
            <p:cNvPr id="31" name="Rectangle 30"/>
            <p:cNvSpPr/>
            <p:nvPr/>
          </p:nvSpPr>
          <p:spPr>
            <a:xfrm>
              <a:off x="3260257" y="5096000"/>
              <a:ext cx="4283543"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Accelerator and Beamline </a:t>
              </a:r>
            </a:p>
          </p:txBody>
        </p:sp>
        <p:sp>
          <p:nvSpPr>
            <p:cNvPr id="32" name="Rectangle 31"/>
            <p:cNvSpPr/>
            <p:nvPr/>
          </p:nvSpPr>
          <p:spPr>
            <a:xfrm>
              <a:off x="3425825" y="4321901"/>
              <a:ext cx="3533775"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Detector Construction</a:t>
              </a:r>
            </a:p>
          </p:txBody>
        </p:sp>
        <p:sp>
          <p:nvSpPr>
            <p:cNvPr id="33" name="Rectangle 32"/>
            <p:cNvSpPr/>
            <p:nvPr/>
          </p:nvSpPr>
          <p:spPr>
            <a:xfrm>
              <a:off x="279400" y="3606112"/>
              <a:ext cx="812800"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Detector Hall Design</a:t>
              </a:r>
              <a:endParaRPr lang="en-US" sz="900" dirty="0">
                <a:solidFill>
                  <a:srgbClr val="000000"/>
                </a:solidFill>
              </a:endParaRPr>
            </a:p>
          </p:txBody>
        </p:sp>
        <p:sp>
          <p:nvSpPr>
            <p:cNvPr id="34" name="Rectangle 33"/>
            <p:cNvSpPr/>
            <p:nvPr/>
          </p:nvSpPr>
          <p:spPr>
            <a:xfrm>
              <a:off x="1444157" y="3606112"/>
              <a:ext cx="488646"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Site Work</a:t>
              </a:r>
            </a:p>
          </p:txBody>
        </p:sp>
        <p:grpSp>
          <p:nvGrpSpPr>
            <p:cNvPr id="35" name="Group 34"/>
            <p:cNvGrpSpPr/>
            <p:nvPr/>
          </p:nvGrpSpPr>
          <p:grpSpPr>
            <a:xfrm>
              <a:off x="7856538" y="4211431"/>
              <a:ext cx="995034" cy="523220"/>
              <a:chOff x="7856538" y="3670974"/>
              <a:chExt cx="995034" cy="523220"/>
            </a:xfrm>
          </p:grpSpPr>
          <p:cxnSp>
            <p:nvCxnSpPr>
              <p:cNvPr id="47" name="Straight Arrow Connector 46"/>
              <p:cNvCxnSpPr/>
              <p:nvPr/>
            </p:nvCxnSpPr>
            <p:spPr>
              <a:xfrm>
                <a:off x="78565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856538" y="3670974"/>
                <a:ext cx="995034" cy="523220"/>
              </a:xfrm>
              <a:prstGeom prst="rect">
                <a:avLst/>
              </a:prstGeom>
              <a:noFill/>
            </p:spPr>
            <p:txBody>
              <a:bodyPr wrap="none" rtlCol="0">
                <a:spAutoFit/>
              </a:bodyPr>
              <a:lstStyle/>
              <a:p>
                <a:r>
                  <a:rPr lang="en-US" sz="1400" dirty="0" smtClean="0">
                    <a:solidFill>
                      <a:schemeClr val="accent6"/>
                    </a:solidFill>
                  </a:rPr>
                  <a:t>Detector</a:t>
                </a:r>
              </a:p>
              <a:p>
                <a:r>
                  <a:rPr lang="en-US" sz="1400" dirty="0" smtClean="0">
                    <a:solidFill>
                      <a:schemeClr val="accent6"/>
                    </a:solidFill>
                  </a:rPr>
                  <a:t>Operations</a:t>
                </a:r>
                <a:endParaRPr lang="en-US" sz="1400" dirty="0">
                  <a:solidFill>
                    <a:schemeClr val="accent6"/>
                  </a:solidFill>
                </a:endParaRPr>
              </a:p>
            </p:txBody>
          </p:sp>
        </p:grpSp>
        <p:sp>
          <p:nvSpPr>
            <p:cNvPr id="36" name="Rectangle 35"/>
            <p:cNvSpPr/>
            <p:nvPr/>
          </p:nvSpPr>
          <p:spPr>
            <a:xfrm>
              <a:off x="6959600" y="4321901"/>
              <a:ext cx="896938"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smtClean="0">
                  <a:solidFill>
                    <a:srgbClr val="000000"/>
                  </a:solidFill>
                </a:rPr>
                <a:t>Cosmic Tests</a:t>
              </a:r>
              <a:endParaRPr lang="en-US" sz="900" dirty="0">
                <a:solidFill>
                  <a:srgbClr val="000000"/>
                </a:solidFill>
              </a:endParaRPr>
            </a:p>
          </p:txBody>
        </p:sp>
        <p:sp>
          <p:nvSpPr>
            <p:cNvPr id="37" name="Diamond 36"/>
            <p:cNvSpPr>
              <a:spLocks noChangeAspect="1"/>
            </p:cNvSpPr>
            <p:nvPr/>
          </p:nvSpPr>
          <p:spPr>
            <a:xfrm>
              <a:off x="3143371" y="6034989"/>
              <a:ext cx="234315" cy="234315"/>
            </a:xfrm>
            <a:prstGeom prst="diamond">
              <a:avLst/>
            </a:prstGeom>
            <a:solidFill>
              <a:srgbClr val="0000FF"/>
            </a:solidFill>
            <a:ln>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cxnSp>
          <p:nvCxnSpPr>
            <p:cNvPr id="38" name="Straight Connector 37"/>
            <p:cNvCxnSpPr>
              <a:stCxn id="37" idx="0"/>
            </p:cNvCxnSpPr>
            <p:nvPr/>
          </p:nvCxnSpPr>
          <p:spPr>
            <a:xfrm rot="16200000" flipV="1">
              <a:off x="1001244" y="3776662"/>
              <a:ext cx="4508500" cy="9525"/>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9" name="TextBox 25"/>
            <p:cNvSpPr txBox="1">
              <a:spLocks noChangeArrowheads="1"/>
            </p:cNvSpPr>
            <p:nvPr/>
          </p:nvSpPr>
          <p:spPr bwMode="auto">
            <a:xfrm>
              <a:off x="2925675" y="1162050"/>
              <a:ext cx="690177" cy="307777"/>
            </a:xfrm>
            <a:prstGeom prst="rect">
              <a:avLst/>
            </a:prstGeom>
            <a:noFill/>
            <a:ln w="9525">
              <a:noFill/>
              <a:miter lim="800000"/>
              <a:headEnd/>
              <a:tailEnd/>
            </a:ln>
          </p:spPr>
          <p:txBody>
            <a:bodyPr wrap="square">
              <a:prstTxWarp prst="textNoShape">
                <a:avLst/>
              </a:prstTxWarp>
              <a:spAutoFit/>
            </a:bodyPr>
            <a:lstStyle/>
            <a:p>
              <a:r>
                <a:rPr lang="en-US" sz="1400" dirty="0">
                  <a:solidFill>
                    <a:srgbClr val="3366FF"/>
                  </a:solidFill>
                </a:rPr>
                <a:t>CD-</a:t>
              </a:r>
              <a:r>
                <a:rPr lang="en-US" sz="1400" dirty="0" smtClean="0">
                  <a:solidFill>
                    <a:srgbClr val="3366FF"/>
                  </a:solidFill>
                </a:rPr>
                <a:t>3c</a:t>
              </a:r>
              <a:endParaRPr lang="en-US" sz="1400" dirty="0">
                <a:solidFill>
                  <a:srgbClr val="3366FF"/>
                </a:solidFill>
              </a:endParaRPr>
            </a:p>
          </p:txBody>
        </p:sp>
        <p:sp>
          <p:nvSpPr>
            <p:cNvPr id="40" name="Rectangle 39"/>
            <p:cNvSpPr/>
            <p:nvPr/>
          </p:nvSpPr>
          <p:spPr>
            <a:xfrm>
              <a:off x="2066941" y="3610064"/>
              <a:ext cx="1310745" cy="349250"/>
            </a:xfrm>
            <a:prstGeom prst="rect">
              <a:avLst/>
            </a:prstGeom>
            <a:solidFill>
              <a:srgbClr val="6699FF"/>
            </a:solidFill>
            <a:ln w="158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00" dirty="0" smtClean="0">
                  <a:solidFill>
                    <a:srgbClr val="000000"/>
                  </a:solidFill>
                </a:rPr>
                <a:t>Detector Hall Construction</a:t>
              </a:r>
            </a:p>
          </p:txBody>
        </p:sp>
        <p:grpSp>
          <p:nvGrpSpPr>
            <p:cNvPr id="41" name="Group 40"/>
            <p:cNvGrpSpPr/>
            <p:nvPr/>
          </p:nvGrpSpPr>
          <p:grpSpPr>
            <a:xfrm>
              <a:off x="7526338" y="5011531"/>
              <a:ext cx="1293794" cy="523220"/>
              <a:chOff x="7716838" y="3683674"/>
              <a:chExt cx="1293794" cy="523220"/>
            </a:xfrm>
          </p:grpSpPr>
          <p:cxnSp>
            <p:nvCxnSpPr>
              <p:cNvPr id="45" name="Straight Arrow Connector 44"/>
              <p:cNvCxnSpPr/>
              <p:nvPr/>
            </p:nvCxnSpPr>
            <p:spPr>
              <a:xfrm>
                <a:off x="7742238" y="3966472"/>
                <a:ext cx="731837" cy="1588"/>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7716838" y="3683674"/>
                <a:ext cx="1293794" cy="523220"/>
              </a:xfrm>
              <a:prstGeom prst="rect">
                <a:avLst/>
              </a:prstGeom>
              <a:noFill/>
            </p:spPr>
            <p:txBody>
              <a:bodyPr wrap="none" rtlCol="0">
                <a:spAutoFit/>
              </a:bodyPr>
              <a:lstStyle/>
              <a:p>
                <a:r>
                  <a:rPr lang="en-US" sz="1400" dirty="0" smtClean="0">
                    <a:solidFill>
                      <a:schemeClr val="accent6"/>
                    </a:solidFill>
                  </a:rPr>
                  <a:t>Beam line</a:t>
                </a:r>
              </a:p>
              <a:p>
                <a:r>
                  <a:rPr lang="en-US" sz="1400" dirty="0" smtClean="0">
                    <a:solidFill>
                      <a:schemeClr val="accent6"/>
                    </a:solidFill>
                  </a:rPr>
                  <a:t>Commissioning</a:t>
                </a:r>
                <a:endParaRPr lang="en-US" sz="1400" dirty="0">
                  <a:solidFill>
                    <a:schemeClr val="accent6"/>
                  </a:solidFill>
                </a:endParaRPr>
              </a:p>
            </p:txBody>
          </p:sp>
        </p:grpSp>
        <p:sp>
          <p:nvSpPr>
            <p:cNvPr id="42" name="Rectangle 41"/>
            <p:cNvSpPr/>
            <p:nvPr/>
          </p:nvSpPr>
          <p:spPr>
            <a:xfrm>
              <a:off x="1355211" y="1831712"/>
              <a:ext cx="2213488" cy="454025"/>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Ins="0" anchor="ctr"/>
            <a:lstStyle/>
            <a:p>
              <a:pPr algn="ctr">
                <a:defRPr/>
              </a:pPr>
              <a:r>
                <a:rPr lang="en-US" sz="1000" dirty="0">
                  <a:solidFill>
                    <a:schemeClr val="tx1"/>
                  </a:solidFill>
                </a:rPr>
                <a:t>Fabricate and  QA Superconductor</a:t>
              </a:r>
            </a:p>
          </p:txBody>
        </p:sp>
        <p:sp>
          <p:nvSpPr>
            <p:cNvPr id="43" name="Rectangle 42"/>
            <p:cNvSpPr/>
            <p:nvPr/>
          </p:nvSpPr>
          <p:spPr>
            <a:xfrm>
              <a:off x="2578100" y="3023946"/>
              <a:ext cx="3949700" cy="392812"/>
            </a:xfrm>
            <a:prstGeom prst="rect">
              <a:avLst/>
            </a:prstGeom>
            <a:solidFill>
              <a:srgbClr val="FF9900"/>
            </a:solidFill>
            <a:ln w="158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00" dirty="0">
                  <a:solidFill>
                    <a:srgbClr val="000000"/>
                  </a:solidFill>
                </a:rPr>
                <a:t>Solenoid Fabrication and QA</a:t>
              </a:r>
            </a:p>
          </p:txBody>
        </p:sp>
        <p:sp>
          <p:nvSpPr>
            <p:cNvPr id="44" name="TextBox 43"/>
            <p:cNvSpPr txBox="1"/>
            <p:nvPr/>
          </p:nvSpPr>
          <p:spPr>
            <a:xfrm>
              <a:off x="6921248" y="5973763"/>
              <a:ext cx="1493486" cy="276999"/>
            </a:xfrm>
            <a:prstGeom prst="rect">
              <a:avLst/>
            </a:prstGeom>
            <a:noFill/>
          </p:spPr>
          <p:txBody>
            <a:bodyPr wrap="none" rtlCol="0">
              <a:spAutoFit/>
            </a:bodyPr>
            <a:lstStyle/>
            <a:p>
              <a:r>
                <a:rPr lang="en-US" sz="1200" dirty="0" smtClean="0"/>
                <a:t>Produced: June 2016</a:t>
              </a:r>
              <a:endParaRPr lang="en-US" sz="1200" dirty="0"/>
            </a:p>
          </p:txBody>
        </p:sp>
      </p:grpSp>
      <p:sp>
        <p:nvSpPr>
          <p:cNvPr id="3" name="TextBox 2"/>
          <p:cNvSpPr txBox="1"/>
          <p:nvPr/>
        </p:nvSpPr>
        <p:spPr>
          <a:xfrm>
            <a:off x="4457516" y="781254"/>
            <a:ext cx="4376168" cy="461665"/>
          </a:xfrm>
          <a:prstGeom prst="rect">
            <a:avLst/>
          </a:prstGeom>
          <a:noFill/>
        </p:spPr>
        <p:txBody>
          <a:bodyPr wrap="none" rtlCol="0">
            <a:spAutoFit/>
          </a:bodyPr>
          <a:lstStyle/>
          <a:p>
            <a:r>
              <a:rPr lang="en-US" dirty="0" smtClean="0"/>
              <a:t>Commissioning begins in 2020</a:t>
            </a:r>
            <a:endParaRPr lang="en-US" dirty="0"/>
          </a:p>
        </p:txBody>
      </p:sp>
    </p:spTree>
    <p:extLst>
      <p:ext uri="{BB962C8B-B14F-4D97-AF65-F5344CB8AC3E}">
        <p14:creationId xmlns:p14="http://schemas.microsoft.com/office/powerpoint/2010/main" val="26672493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COMET Experiment in Japan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793" y="1020740"/>
            <a:ext cx="8383959" cy="4987925"/>
          </a:xfrm>
        </p:spPr>
      </p:pic>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46</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215910562"/>
              </p:ext>
            </p:extLst>
          </p:nvPr>
        </p:nvGraphicFramePr>
        <p:xfrm>
          <a:off x="6332544" y="1195722"/>
          <a:ext cx="2104853" cy="311830"/>
        </p:xfrm>
        <a:graphic>
          <a:graphicData uri="http://schemas.openxmlformats.org/presentationml/2006/ole">
            <mc:AlternateContent xmlns:mc="http://schemas.openxmlformats.org/markup-compatibility/2006">
              <mc:Choice xmlns:v="urn:schemas-microsoft-com:vml" Requires="v">
                <p:oleObj spid="_x0000_s12434" name="Equation" r:id="rId4" imgW="1371600" imgH="203040" progId="Equation.DSMT4">
                  <p:embed/>
                </p:oleObj>
              </mc:Choice>
              <mc:Fallback>
                <p:oleObj name="Equation" r:id="rId4" imgW="1371600" imgH="203040" progId="Equation.DSMT4">
                  <p:embed/>
                  <p:pic>
                    <p:nvPicPr>
                      <p:cNvPr id="0" name=""/>
                      <p:cNvPicPr/>
                      <p:nvPr/>
                    </p:nvPicPr>
                    <p:blipFill>
                      <a:blip r:embed="rId5"/>
                      <a:stretch>
                        <a:fillRect/>
                      </a:stretch>
                    </p:blipFill>
                    <p:spPr>
                      <a:xfrm>
                        <a:off x="6332544" y="1195722"/>
                        <a:ext cx="2104853" cy="31183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54650032"/>
              </p:ext>
            </p:extLst>
          </p:nvPr>
        </p:nvGraphicFramePr>
        <p:xfrm>
          <a:off x="2915472" y="5492795"/>
          <a:ext cx="1323975" cy="311150"/>
        </p:xfrm>
        <a:graphic>
          <a:graphicData uri="http://schemas.openxmlformats.org/presentationml/2006/ole">
            <mc:AlternateContent xmlns:mc="http://schemas.openxmlformats.org/markup-compatibility/2006">
              <mc:Choice xmlns:v="urn:schemas-microsoft-com:vml" Requires="v">
                <p:oleObj spid="_x0000_s12435" name="Equation" r:id="rId6" imgW="863280" imgH="203040" progId="Equation.DSMT4">
                  <p:embed/>
                </p:oleObj>
              </mc:Choice>
              <mc:Fallback>
                <p:oleObj name="Equation" r:id="rId6" imgW="863280" imgH="203040" progId="Equation.DSMT4">
                  <p:embed/>
                  <p:pic>
                    <p:nvPicPr>
                      <p:cNvPr id="0" name=""/>
                      <p:cNvPicPr/>
                      <p:nvPr/>
                    </p:nvPicPr>
                    <p:blipFill>
                      <a:blip r:embed="rId7"/>
                      <a:stretch>
                        <a:fillRect/>
                      </a:stretch>
                    </p:blipFill>
                    <p:spPr>
                      <a:xfrm>
                        <a:off x="2915472" y="5492795"/>
                        <a:ext cx="1323975" cy="311150"/>
                      </a:xfrm>
                      <a:prstGeom prst="rect">
                        <a:avLst/>
                      </a:prstGeom>
                    </p:spPr>
                  </p:pic>
                </p:oleObj>
              </mc:Fallback>
            </mc:AlternateContent>
          </a:graphicData>
        </a:graphic>
      </p:graphicFrame>
    </p:spTree>
    <p:extLst>
      <p:ext uri="{BB962C8B-B14F-4D97-AF65-F5344CB8AC3E}">
        <p14:creationId xmlns:p14="http://schemas.microsoft.com/office/powerpoint/2010/main" val="1651919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dirty="0"/>
          </a:p>
        </p:txBody>
      </p:sp>
      <p:sp>
        <p:nvSpPr>
          <p:cNvPr id="3" name="Content Placeholder 2"/>
          <p:cNvSpPr>
            <a:spLocks noGrp="1"/>
          </p:cNvSpPr>
          <p:nvPr>
            <p:ph idx="1"/>
          </p:nvPr>
        </p:nvSpPr>
        <p:spPr>
          <a:xfrm>
            <a:off x="242888" y="978160"/>
            <a:ext cx="8672512" cy="4857375"/>
          </a:xfrm>
        </p:spPr>
        <p:txBody>
          <a:bodyPr/>
          <a:lstStyle/>
          <a:p>
            <a:pPr marL="457200" indent="-457200"/>
            <a:r>
              <a:rPr lang="en-US" dirty="0" smtClean="0">
                <a:solidFill>
                  <a:schemeClr val="tx2">
                    <a:lumMod val="60000"/>
                    <a:lumOff val="40000"/>
                  </a:schemeClr>
                </a:solidFill>
              </a:rPr>
              <a:t>We have seen neutrinos violate lepton flavor conservation (LFV), and it is one of the most significant discoveries of the last decades </a:t>
            </a:r>
            <a:r>
              <a:rPr lang="en-US" dirty="0" smtClean="0">
                <a:solidFill>
                  <a:schemeClr val="tx2">
                    <a:lumMod val="60000"/>
                    <a:lumOff val="40000"/>
                  </a:schemeClr>
                </a:solidFill>
                <a:sym typeface="Wingdings" panose="05000000000000000000" pitchFamily="2" charset="2"/>
              </a:rPr>
              <a:t> </a:t>
            </a:r>
            <a:r>
              <a:rPr lang="en-US" dirty="0" smtClean="0">
                <a:solidFill>
                  <a:schemeClr val="tx2">
                    <a:lumMod val="60000"/>
                    <a:lumOff val="40000"/>
                  </a:schemeClr>
                </a:solidFill>
                <a:latin typeface="Symbol Tiger" panose="05050102010706020507" pitchFamily="18" charset="2"/>
                <a:sym typeface="Wingdings" panose="05000000000000000000" pitchFamily="2" charset="2"/>
              </a:rPr>
              <a:t>n</a:t>
            </a:r>
            <a:r>
              <a:rPr lang="en-US" dirty="0" smtClean="0">
                <a:solidFill>
                  <a:schemeClr val="tx2">
                    <a:lumMod val="60000"/>
                    <a:lumOff val="40000"/>
                  </a:schemeClr>
                </a:solidFill>
                <a:sym typeface="Wingdings" panose="05000000000000000000" pitchFamily="2" charset="2"/>
              </a:rPr>
              <a:t>-SM</a:t>
            </a:r>
            <a:endParaRPr lang="en-US" dirty="0" smtClean="0">
              <a:solidFill>
                <a:schemeClr val="tx2">
                  <a:lumMod val="60000"/>
                  <a:lumOff val="40000"/>
                </a:schemeClr>
              </a:solidFill>
            </a:endParaRPr>
          </a:p>
          <a:p>
            <a:pPr marL="457200" indent="-457200"/>
            <a:r>
              <a:rPr lang="en-US" dirty="0" smtClean="0">
                <a:solidFill>
                  <a:schemeClr val="tx2">
                    <a:lumMod val="60000"/>
                    <a:lumOff val="40000"/>
                  </a:schemeClr>
                </a:solidFill>
              </a:rPr>
              <a:t>There is now a worldwide effort to try to detect </a:t>
            </a:r>
            <a:r>
              <a:rPr lang="en-US" i="1" dirty="0" smtClean="0">
                <a:solidFill>
                  <a:schemeClr val="tx2">
                    <a:lumMod val="60000"/>
                    <a:lumOff val="40000"/>
                  </a:schemeClr>
                </a:solidFill>
              </a:rPr>
              <a:t>Charged</a:t>
            </a:r>
            <a:r>
              <a:rPr lang="en-US" dirty="0" smtClean="0">
                <a:solidFill>
                  <a:schemeClr val="tx2">
                    <a:lumMod val="60000"/>
                    <a:lumOff val="40000"/>
                  </a:schemeClr>
                </a:solidFill>
              </a:rPr>
              <a:t> Lepton Flavor Violation (CLFV) in many interaction channels</a:t>
            </a:r>
          </a:p>
          <a:p>
            <a:pPr marL="457200" indent="-457200"/>
            <a:r>
              <a:rPr lang="en-US" dirty="0">
                <a:solidFill>
                  <a:schemeClr val="tx2">
                    <a:lumMod val="60000"/>
                    <a:lumOff val="40000"/>
                  </a:schemeClr>
                </a:solidFill>
              </a:rPr>
              <a:t>A</a:t>
            </a:r>
            <a:r>
              <a:rPr lang="en-US" dirty="0" smtClean="0">
                <a:solidFill>
                  <a:schemeClr val="tx2">
                    <a:lumMod val="60000"/>
                    <a:lumOff val="40000"/>
                  </a:schemeClr>
                </a:solidFill>
              </a:rPr>
              <a:t>ccording to the neutrino-extended SM CLFV is violated at levels far below any for-seeable experimental sensitivity</a:t>
            </a:r>
            <a:r>
              <a:rPr lang="en-US" dirty="0" smtClean="0">
                <a:solidFill>
                  <a:schemeClr val="tx2">
                    <a:lumMod val="60000"/>
                    <a:lumOff val="40000"/>
                  </a:schemeClr>
                </a:solidFill>
                <a:sym typeface="Wingdings" panose="05000000000000000000" pitchFamily="2" charset="2"/>
              </a:rPr>
              <a:t> no SM background  clean searches for new physics</a:t>
            </a:r>
            <a:endParaRPr lang="en-US" dirty="0" smtClean="0">
              <a:solidFill>
                <a:schemeClr val="tx2">
                  <a:lumMod val="60000"/>
                  <a:lumOff val="40000"/>
                </a:schemeClr>
              </a:solidFill>
            </a:endParaRPr>
          </a:p>
          <a:p>
            <a:pPr marL="857250" lvl="1" indent="-457200"/>
            <a:r>
              <a:rPr lang="en-US" dirty="0" smtClean="0">
                <a:solidFill>
                  <a:schemeClr val="tx2">
                    <a:lumMod val="60000"/>
                    <a:lumOff val="40000"/>
                  </a:schemeClr>
                </a:solidFill>
              </a:rPr>
              <a:t>The observation of CLFV would be a </a:t>
            </a:r>
            <a:r>
              <a:rPr lang="en-US" dirty="0" smtClean="0">
                <a:solidFill>
                  <a:schemeClr val="tx2">
                    <a:lumMod val="60000"/>
                    <a:lumOff val="40000"/>
                  </a:schemeClr>
                </a:solidFill>
              </a:rPr>
              <a:t>sign </a:t>
            </a:r>
            <a:r>
              <a:rPr lang="en-US" dirty="0" smtClean="0">
                <a:solidFill>
                  <a:schemeClr val="tx2">
                    <a:lumMod val="60000"/>
                    <a:lumOff val="40000"/>
                  </a:schemeClr>
                </a:solidFill>
              </a:rPr>
              <a:t>of new physics!</a:t>
            </a:r>
          </a:p>
          <a:p>
            <a:pPr marL="457200" indent="-457200"/>
            <a:r>
              <a:rPr lang="en-US" dirty="0" smtClean="0">
                <a:solidFill>
                  <a:schemeClr val="tx2">
                    <a:lumMod val="60000"/>
                    <a:lumOff val="40000"/>
                  </a:schemeClr>
                </a:solidFill>
              </a:rPr>
              <a:t>Muon experiments are expected to be among the most sensitive searches.</a:t>
            </a: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47</a:t>
            </a:fld>
            <a:endParaRPr lang="en-US" dirty="0"/>
          </a:p>
        </p:txBody>
      </p:sp>
    </p:spTree>
    <p:extLst>
      <p:ext uri="{BB962C8B-B14F-4D97-AF65-F5344CB8AC3E}">
        <p14:creationId xmlns:p14="http://schemas.microsoft.com/office/powerpoint/2010/main" val="4709347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Mu2e</a:t>
            </a:r>
            <a:endParaRPr lang="en-US" dirty="0"/>
          </a:p>
        </p:txBody>
      </p:sp>
      <p:sp>
        <p:nvSpPr>
          <p:cNvPr id="3" name="Content Placeholder 2"/>
          <p:cNvSpPr>
            <a:spLocks noGrp="1"/>
          </p:cNvSpPr>
          <p:nvPr>
            <p:ph idx="1"/>
          </p:nvPr>
        </p:nvSpPr>
        <p:spPr/>
        <p:txBody>
          <a:bodyPr/>
          <a:lstStyle/>
          <a:p>
            <a:pPr marL="0" indent="0">
              <a:buNone/>
            </a:pPr>
            <a:endParaRPr lang="en-US" dirty="0" smtClean="0">
              <a:solidFill>
                <a:schemeClr val="tx2">
                  <a:lumMod val="60000"/>
                  <a:lumOff val="40000"/>
                </a:schemeClr>
              </a:solidFill>
            </a:endParaRPr>
          </a:p>
          <a:p>
            <a:pPr marL="457200" indent="-457200"/>
            <a:r>
              <a:rPr lang="en-US" dirty="0" smtClean="0">
                <a:solidFill>
                  <a:schemeClr val="tx2">
                    <a:lumMod val="60000"/>
                    <a:lumOff val="40000"/>
                  </a:schemeClr>
                </a:solidFill>
              </a:rPr>
              <a:t>Mu2e </a:t>
            </a:r>
            <a:r>
              <a:rPr lang="en-US" dirty="0">
                <a:solidFill>
                  <a:schemeClr val="tx2">
                    <a:lumMod val="60000"/>
                    <a:lumOff val="40000"/>
                  </a:schemeClr>
                </a:solidFill>
              </a:rPr>
              <a:t>is designed to </a:t>
            </a:r>
            <a:r>
              <a:rPr lang="en-US" dirty="0" smtClean="0">
                <a:solidFill>
                  <a:schemeClr val="tx2">
                    <a:lumMod val="60000"/>
                    <a:lumOff val="40000"/>
                  </a:schemeClr>
                </a:solidFill>
              </a:rPr>
              <a:t>improve </a:t>
            </a:r>
            <a:r>
              <a:rPr lang="en-US" dirty="0">
                <a:solidFill>
                  <a:schemeClr val="tx2">
                    <a:lumMod val="60000"/>
                    <a:lumOff val="40000"/>
                  </a:schemeClr>
                </a:solidFill>
              </a:rPr>
              <a:t>the </a:t>
            </a:r>
            <a:r>
              <a:rPr lang="en-US" dirty="0" smtClean="0">
                <a:solidFill>
                  <a:schemeClr val="tx2">
                    <a:lumMod val="60000"/>
                    <a:lumOff val="40000"/>
                  </a:schemeClr>
                </a:solidFill>
              </a:rPr>
              <a:t>experimental sensitivity for the search for muon </a:t>
            </a:r>
            <a:r>
              <a:rPr lang="en-US" dirty="0">
                <a:solidFill>
                  <a:schemeClr val="tx2">
                    <a:lumMod val="60000"/>
                    <a:lumOff val="40000"/>
                  </a:schemeClr>
                </a:solidFill>
              </a:rPr>
              <a:t>to electron conversion by four orders of </a:t>
            </a:r>
            <a:r>
              <a:rPr lang="en-US" dirty="0" smtClean="0">
                <a:solidFill>
                  <a:schemeClr val="tx2">
                    <a:lumMod val="60000"/>
                    <a:lumOff val="40000"/>
                  </a:schemeClr>
                </a:solidFill>
              </a:rPr>
              <a:t>magnitude over existing experiments</a:t>
            </a:r>
          </a:p>
          <a:p>
            <a:pPr marL="457200" indent="-457200"/>
            <a:r>
              <a:rPr lang="en-US" dirty="0" smtClean="0">
                <a:solidFill>
                  <a:schemeClr val="tx2">
                    <a:lumMod val="60000"/>
                    <a:lumOff val="40000"/>
                  </a:schemeClr>
                </a:solidFill>
              </a:rPr>
              <a:t>The Project is fully approved and funded</a:t>
            </a:r>
          </a:p>
          <a:p>
            <a:pPr marL="457200" indent="-457200"/>
            <a:r>
              <a:rPr lang="en-US" dirty="0" smtClean="0">
                <a:solidFill>
                  <a:schemeClr val="tx2">
                    <a:lumMod val="60000"/>
                    <a:lumOff val="40000"/>
                  </a:schemeClr>
                </a:solidFill>
              </a:rPr>
              <a:t>JINR is playing an important role</a:t>
            </a:r>
          </a:p>
          <a:p>
            <a:pPr marL="457200" indent="-457200"/>
            <a:r>
              <a:rPr lang="en-US" smtClean="0">
                <a:solidFill>
                  <a:schemeClr val="tx2">
                    <a:lumMod val="60000"/>
                    <a:lumOff val="40000"/>
                  </a:schemeClr>
                </a:solidFill>
              </a:rPr>
              <a:t>Commissioning in 2020</a:t>
            </a:r>
            <a:endParaRPr lang="en-US" dirty="0" smtClean="0">
              <a:solidFill>
                <a:schemeClr val="tx2">
                  <a:lumMod val="60000"/>
                  <a:lumOff val="40000"/>
                </a:schemeClr>
              </a:solidFill>
            </a:endParaRPr>
          </a:p>
          <a:p>
            <a:pPr marL="457200" indent="-457200"/>
            <a:r>
              <a:rPr lang="en-US" dirty="0" smtClean="0">
                <a:solidFill>
                  <a:schemeClr val="tx2">
                    <a:lumMod val="60000"/>
                    <a:lumOff val="40000"/>
                  </a:schemeClr>
                </a:solidFill>
              </a:rPr>
              <a:t>Full data taking mode 2022</a:t>
            </a:r>
          </a:p>
          <a:p>
            <a:pPr marL="457200" indent="-457200"/>
            <a:endParaRPr lang="en-US" dirty="0">
              <a:solidFill>
                <a:schemeClr val="tx2">
                  <a:lumMod val="60000"/>
                  <a:lumOff val="40000"/>
                </a:schemeClr>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END</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49</a:t>
            </a:fld>
            <a:endParaRPr lang="en-US" dirty="0"/>
          </a:p>
        </p:txBody>
      </p:sp>
    </p:spTree>
    <p:extLst>
      <p:ext uri="{BB962C8B-B14F-4D97-AF65-F5344CB8AC3E}">
        <p14:creationId xmlns:p14="http://schemas.microsoft.com/office/powerpoint/2010/main" val="2772775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 the Standard Model</a:t>
            </a:r>
            <a:endParaRPr lang="en-US" dirty="0"/>
          </a:p>
        </p:txBody>
      </p:sp>
      <p:sp>
        <p:nvSpPr>
          <p:cNvPr id="3" name="Content Placeholder 2"/>
          <p:cNvSpPr>
            <a:spLocks noGrp="1"/>
          </p:cNvSpPr>
          <p:nvPr>
            <p:ph idx="1"/>
          </p:nvPr>
        </p:nvSpPr>
        <p:spPr>
          <a:xfrm>
            <a:off x="211580" y="3228593"/>
            <a:ext cx="8672513" cy="4987867"/>
          </a:xfrm>
        </p:spPr>
        <p:txBody>
          <a:bodyPr/>
          <a:lstStyle/>
          <a:p>
            <a:r>
              <a:rPr lang="en-US" dirty="0" smtClean="0">
                <a:latin typeface="Symbol" panose="05050102010706020507" pitchFamily="18" charset="2"/>
              </a:rPr>
              <a:t>m</a:t>
            </a:r>
            <a:r>
              <a:rPr lang="en-US" baseline="30000" dirty="0" smtClean="0">
                <a:latin typeface="Symbol" panose="05050102010706020507" pitchFamily="18" charset="2"/>
              </a:rPr>
              <a:t>-</a:t>
            </a:r>
            <a:r>
              <a:rPr lang="en-US" dirty="0" smtClean="0"/>
              <a:t>N</a:t>
            </a:r>
            <a:r>
              <a:rPr lang="en-US" dirty="0" smtClean="0">
                <a:sym typeface="Wingdings" panose="05000000000000000000" pitchFamily="2" charset="2"/>
              </a:rPr>
              <a:t>e</a:t>
            </a:r>
            <a:r>
              <a:rPr lang="en-US" baseline="30000" dirty="0" smtClean="0">
                <a:latin typeface="Symbol" panose="05050102010706020507" pitchFamily="18" charset="2"/>
                <a:sym typeface="Wingdings" panose="05000000000000000000" pitchFamily="2" charset="2"/>
              </a:rPr>
              <a:t>-</a:t>
            </a:r>
            <a:r>
              <a:rPr lang="en-US" dirty="0" smtClean="0">
                <a:sym typeface="Wingdings" panose="05000000000000000000" pitchFamily="2" charset="2"/>
              </a:rPr>
              <a:t>N </a:t>
            </a:r>
            <a:r>
              <a:rPr lang="en-US" sz="2000" dirty="0" smtClean="0">
                <a:latin typeface="Helvetica" panose="020B0604020202020204" pitchFamily="34" charset="0"/>
                <a:cs typeface="Helvetica" panose="020B0604020202020204" pitchFamily="34" charset="0"/>
                <a:sym typeface="Wingdings" panose="05000000000000000000" pitchFamily="2" charset="2"/>
              </a:rPr>
              <a:t>is an example</a:t>
            </a:r>
            <a:r>
              <a:rPr lang="en-US" sz="2000" dirty="0" smtClean="0">
                <a:latin typeface="Helvetica" panose="020B0604020202020204" pitchFamily="34" charset="0"/>
                <a:cs typeface="Helvetica" panose="020B0604020202020204" pitchFamily="34" charset="0"/>
              </a:rPr>
              <a:t> CLFV, which is forbidden in the SM</a:t>
            </a:r>
          </a:p>
          <a:p>
            <a:pPr lvl="1"/>
            <a:r>
              <a:rPr lang="en-US" sz="1800" dirty="0" smtClean="0">
                <a:latin typeface="Helvetica" panose="020B0604020202020204" pitchFamily="34" charset="0"/>
                <a:cs typeface="Helvetica" panose="020B0604020202020204" pitchFamily="34" charset="0"/>
              </a:rPr>
              <a:t>SM- allowed reaction requires 2 neutrinos</a:t>
            </a:r>
          </a:p>
          <a:p>
            <a:r>
              <a:rPr lang="en-US" dirty="0">
                <a:latin typeface="Helvetica" panose="020B0604020202020204" pitchFamily="34" charset="0"/>
                <a:cs typeface="Helvetica" panose="020B0604020202020204" pitchFamily="34" charset="0"/>
              </a:rPr>
              <a:t>I</a:t>
            </a:r>
            <a:r>
              <a:rPr lang="en-US" dirty="0" smtClean="0">
                <a:latin typeface="Helvetica" panose="020B0604020202020204" pitchFamily="34" charset="0"/>
                <a:cs typeface="Helvetica" panose="020B0604020202020204" pitchFamily="34" charset="0"/>
              </a:rPr>
              <a:t>n the </a:t>
            </a:r>
            <a:r>
              <a:rPr lang="en-US" dirty="0" smtClean="0">
                <a:latin typeface="Symbol" panose="05050102010706020507" pitchFamily="18" charset="2"/>
                <a:cs typeface="Helvetica" panose="020B0604020202020204" pitchFamily="34" charset="0"/>
              </a:rPr>
              <a:t>n</a:t>
            </a:r>
            <a:r>
              <a:rPr lang="en-US" dirty="0" smtClean="0">
                <a:latin typeface="Helvetica" panose="020B0604020202020204" pitchFamily="34" charset="0"/>
                <a:cs typeface="Helvetica" panose="020B0604020202020204" pitchFamily="34" charset="0"/>
              </a:rPr>
              <a:t>-</a:t>
            </a:r>
            <a:r>
              <a:rPr lang="en-US" sz="2000" dirty="0" smtClean="0">
                <a:latin typeface="Helvetica" panose="020B0604020202020204" pitchFamily="34" charset="0"/>
                <a:cs typeface="Helvetica" panose="020B0604020202020204" pitchFamily="34" charset="0"/>
              </a:rPr>
              <a:t>SM, highly suppressed (rate ~ </a:t>
            </a:r>
            <a:r>
              <a:rPr lang="en-US" sz="2000" dirty="0" smtClean="0">
                <a:latin typeface="Symbol" panose="05050102010706020507" pitchFamily="18" charset="2"/>
                <a:ea typeface="Symbol" charset="2"/>
                <a:cs typeface="Symbol" charset="2"/>
              </a:rPr>
              <a:t>D</a:t>
            </a:r>
            <a:r>
              <a:rPr lang="en-US" sz="2000" dirty="0" smtClean="0">
                <a:latin typeface="Lucida Console" panose="020B0609040504020204" pitchFamily="49" charset="0"/>
              </a:rPr>
              <a:t>m</a:t>
            </a:r>
            <a:r>
              <a:rPr lang="en-US" sz="2000" baseline="-25000" dirty="0" smtClean="0">
                <a:latin typeface="Lucida Console" panose="020B0609040504020204" pitchFamily="49" charset="0"/>
                <a:ea typeface="Symbol" charset="2"/>
                <a:cs typeface="Symbol" charset="2"/>
              </a:rPr>
              <a:t>n</a:t>
            </a:r>
            <a:r>
              <a:rPr lang="en-US" sz="2000" baseline="30000" dirty="0">
                <a:latin typeface="Lucida Console" panose="020B0609040504020204" pitchFamily="49" charset="0"/>
                <a:cs typeface="Symbol" charset="2"/>
              </a:rPr>
              <a:t>4</a:t>
            </a:r>
            <a:r>
              <a:rPr lang="en-US" sz="2000" dirty="0" smtClean="0">
                <a:latin typeface="Lucida Console" panose="020B0609040504020204" pitchFamily="49" charset="0"/>
              </a:rPr>
              <a:t> / M</a:t>
            </a:r>
            <a:r>
              <a:rPr lang="en-US" sz="2000" baseline="-25000" dirty="0" smtClean="0">
                <a:latin typeface="Lucida Console" panose="020B0609040504020204" pitchFamily="49" charset="0"/>
              </a:rPr>
              <a:t>w</a:t>
            </a:r>
            <a:r>
              <a:rPr lang="en-US" sz="2000" baseline="30000" dirty="0">
                <a:latin typeface="Lucida Console" panose="020B0609040504020204" pitchFamily="49" charset="0"/>
              </a:rPr>
              <a:t>4</a:t>
            </a:r>
            <a:r>
              <a:rPr lang="en-US" sz="2000" dirty="0" smtClean="0">
                <a:latin typeface="Lucida Console" panose="020B0609040504020204" pitchFamily="49" charset="0"/>
              </a:rPr>
              <a:t> &lt; 10</a:t>
            </a:r>
            <a:r>
              <a:rPr lang="en-US" sz="2000" baseline="30000" dirty="0" smtClean="0">
                <a:latin typeface="Lucida Console" panose="020B0609040504020204" pitchFamily="49" charset="0"/>
              </a:rPr>
              <a:t>-50</a:t>
            </a:r>
            <a:r>
              <a:rPr lang="en-US" sz="2000" dirty="0" smtClean="0">
                <a:latin typeface="Lucida Console" panose="020B0609040504020204" pitchFamily="49" charset="0"/>
              </a:rPr>
              <a:t>)</a:t>
            </a:r>
          </a:p>
          <a:p>
            <a:pPr lvl="1"/>
            <a:r>
              <a:rPr lang="en-US" sz="2000" dirty="0" smtClean="0">
                <a:latin typeface="Helvetica" panose="020B0604020202020204" pitchFamily="34" charset="0"/>
                <a:cs typeface="Helvetica" panose="020B0604020202020204" pitchFamily="34" charset="0"/>
              </a:rPr>
              <a:t>well below any conceivable experimental sensitivity</a:t>
            </a:r>
          </a:p>
          <a:p>
            <a:pPr lvl="1"/>
            <a:r>
              <a:rPr lang="en-US" sz="2000" dirty="0" smtClean="0">
                <a:latin typeface="Helvetica" panose="020B0604020202020204" pitchFamily="34" charset="0"/>
                <a:cs typeface="Helvetica" panose="020B0604020202020204" pitchFamily="34" charset="0"/>
              </a:rPr>
              <a:t>No SM background in any experimental search</a:t>
            </a:r>
          </a:p>
          <a:p>
            <a:r>
              <a:rPr lang="en-US" sz="2000" dirty="0" smtClean="0">
                <a:latin typeface="Helvetica" panose="020B0604020202020204" pitchFamily="34" charset="0"/>
                <a:cs typeface="Helvetica" panose="020B0604020202020204" pitchFamily="34" charset="0"/>
              </a:rPr>
              <a:t>Many NP models allow for or predict an observable signal in next generation CLFV experiments, including Mu2e</a:t>
            </a:r>
          </a:p>
          <a:p>
            <a:r>
              <a:rPr lang="en-US" sz="2000" dirty="0" smtClean="0">
                <a:latin typeface="Helvetica" panose="020B0604020202020204" pitchFamily="34" charset="0"/>
                <a:cs typeface="Helvetica" panose="020B0604020202020204" pitchFamily="34" charset="0"/>
              </a:rPr>
              <a:t>(note                     </a:t>
            </a:r>
            <a:r>
              <a:rPr lang="en-US" sz="2000" dirty="0">
                <a:latin typeface="Helvetica" panose="020B0604020202020204" pitchFamily="34" charset="0"/>
                <a:cs typeface="Helvetica" panose="020B0604020202020204" pitchFamily="34" charset="0"/>
              </a:rPr>
              <a:t>is same diagram but with the quark line removed)</a:t>
            </a:r>
          </a:p>
          <a:p>
            <a:endParaRPr lang="en-US" sz="2000" dirty="0" smtClean="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grpSp>
        <p:nvGrpSpPr>
          <p:cNvPr id="63" name="Group 37"/>
          <p:cNvGrpSpPr>
            <a:grpSpLocks/>
          </p:cNvGrpSpPr>
          <p:nvPr/>
        </p:nvGrpSpPr>
        <p:grpSpPr bwMode="auto">
          <a:xfrm>
            <a:off x="1129992" y="903708"/>
            <a:ext cx="6640553" cy="2607340"/>
            <a:chOff x="1027512" y="1050260"/>
            <a:chExt cx="6640695" cy="2607340"/>
          </a:xfrm>
        </p:grpSpPr>
        <p:cxnSp>
          <p:nvCxnSpPr>
            <p:cNvPr id="64" name="Straight Connector 23"/>
            <p:cNvCxnSpPr>
              <a:cxnSpLocks noChangeShapeType="1"/>
            </p:cNvCxnSpPr>
            <p:nvPr/>
          </p:nvCxnSpPr>
          <p:spPr bwMode="auto">
            <a:xfrm>
              <a:off x="1524000" y="2895600"/>
              <a:ext cx="5715000" cy="1588"/>
            </a:xfrm>
            <a:prstGeom prst="line">
              <a:avLst/>
            </a:prstGeom>
            <a:noFill/>
            <a:ln w="38100">
              <a:solidFill>
                <a:srgbClr val="080424"/>
              </a:solidFill>
              <a:round/>
              <a:headEnd/>
              <a:tailEnd/>
            </a:ln>
          </p:spPr>
        </p:cxnSp>
        <p:cxnSp>
          <p:nvCxnSpPr>
            <p:cNvPr id="65" name="Straight Connector 24"/>
            <p:cNvCxnSpPr>
              <a:cxnSpLocks noChangeShapeType="1"/>
            </p:cNvCxnSpPr>
            <p:nvPr/>
          </p:nvCxnSpPr>
          <p:spPr bwMode="auto">
            <a:xfrm>
              <a:off x="1524000" y="1371600"/>
              <a:ext cx="5715000" cy="1588"/>
            </a:xfrm>
            <a:prstGeom prst="line">
              <a:avLst/>
            </a:prstGeom>
            <a:noFill/>
            <a:ln w="38100">
              <a:solidFill>
                <a:srgbClr val="080424"/>
              </a:solidFill>
              <a:round/>
              <a:headEnd/>
              <a:tailEnd/>
            </a:ln>
          </p:spPr>
        </p:cxnSp>
        <p:sp>
          <p:nvSpPr>
            <p:cNvPr id="66" name="Arc 65"/>
            <p:cNvSpPr/>
            <p:nvPr/>
          </p:nvSpPr>
          <p:spPr bwMode="auto">
            <a:xfrm>
              <a:off x="3276505" y="2133600"/>
              <a:ext cx="2057444" cy="1524000"/>
            </a:xfrm>
            <a:prstGeom prst="arc">
              <a:avLst>
                <a:gd name="adj1" fmla="val 10845231"/>
                <a:gd name="adj2" fmla="val 207065"/>
              </a:avLst>
            </a:prstGeom>
            <a:noFill/>
            <a:ln w="38100" cap="flat" cmpd="sng" algn="ctr">
              <a:solidFill>
                <a:srgbClr val="4F81BD"/>
              </a:solidFill>
              <a:prstDash val="solid"/>
              <a:round/>
              <a:headEnd type="none" w="med" len="med"/>
              <a:tailEnd type="none" w="med" len="med"/>
            </a:ln>
            <a:effectLst/>
          </p:spPr>
          <p:txBody>
            <a:bodyPr>
              <a:prstTxWarp prst="textNoShape">
                <a:avLst/>
              </a:prstTxWarp>
            </a:bodyPr>
            <a:lstStyle/>
            <a:p>
              <a:pPr>
                <a:defRPr/>
              </a:pPr>
              <a:endParaRPr lang="en-US"/>
            </a:p>
          </p:txBody>
        </p:sp>
        <p:cxnSp>
          <p:nvCxnSpPr>
            <p:cNvPr id="67" name="Straight Connector 27"/>
            <p:cNvCxnSpPr>
              <a:cxnSpLocks noChangeShapeType="1"/>
            </p:cNvCxnSpPr>
            <p:nvPr/>
          </p:nvCxnSpPr>
          <p:spPr bwMode="auto">
            <a:xfrm rot="5400000">
              <a:off x="3962400" y="1752600"/>
              <a:ext cx="762000" cy="1588"/>
            </a:xfrm>
            <a:prstGeom prst="line">
              <a:avLst/>
            </a:prstGeom>
            <a:noFill/>
            <a:ln w="38100">
              <a:solidFill>
                <a:srgbClr val="4F81BD"/>
              </a:solidFill>
              <a:round/>
              <a:headEnd/>
              <a:tailEnd/>
            </a:ln>
          </p:spPr>
        </p:cxnSp>
        <p:sp>
          <p:nvSpPr>
            <p:cNvPr id="68" name="TextBox 28"/>
            <p:cNvSpPr txBox="1">
              <a:spLocks noChangeArrowheads="1"/>
            </p:cNvSpPr>
            <p:nvPr/>
          </p:nvSpPr>
          <p:spPr bwMode="auto">
            <a:xfrm>
              <a:off x="1027512" y="1079212"/>
              <a:ext cx="401081" cy="584775"/>
            </a:xfrm>
            <a:prstGeom prst="rect">
              <a:avLst/>
            </a:prstGeom>
            <a:noFill/>
            <a:ln w="9525">
              <a:noFill/>
              <a:miter lim="800000"/>
              <a:headEnd/>
              <a:tailEnd/>
            </a:ln>
          </p:spPr>
          <p:txBody>
            <a:bodyPr wrap="none">
              <a:prstTxWarp prst="textNoShape">
                <a:avLst/>
              </a:prstTxWarp>
              <a:spAutoFit/>
            </a:bodyPr>
            <a:lstStyle/>
            <a:p>
              <a:r>
                <a:rPr lang="en-US" sz="3200" dirty="0" err="1"/>
                <a:t>q</a:t>
              </a:r>
              <a:endParaRPr lang="en-US" sz="3200" dirty="0"/>
            </a:p>
          </p:txBody>
        </p:sp>
        <p:sp>
          <p:nvSpPr>
            <p:cNvPr id="69" name="TextBox 29"/>
            <p:cNvSpPr txBox="1">
              <a:spLocks noChangeArrowheads="1"/>
            </p:cNvSpPr>
            <p:nvPr/>
          </p:nvSpPr>
          <p:spPr bwMode="auto">
            <a:xfrm>
              <a:off x="7255314" y="1050260"/>
              <a:ext cx="412893" cy="584776"/>
            </a:xfrm>
            <a:prstGeom prst="rect">
              <a:avLst/>
            </a:prstGeom>
            <a:noFill/>
            <a:ln w="9525">
              <a:noFill/>
              <a:miter lim="800000"/>
              <a:headEnd/>
              <a:tailEnd/>
            </a:ln>
          </p:spPr>
          <p:txBody>
            <a:bodyPr wrap="none">
              <a:prstTxWarp prst="textNoShape">
                <a:avLst/>
              </a:prstTxWarp>
              <a:spAutoFit/>
            </a:bodyPr>
            <a:lstStyle/>
            <a:p>
              <a:r>
                <a:rPr lang="en-US" sz="3200" dirty="0" err="1"/>
                <a:t>q</a:t>
              </a:r>
              <a:endParaRPr lang="en-US" sz="3200" dirty="0"/>
            </a:p>
          </p:txBody>
        </p:sp>
        <p:sp>
          <p:nvSpPr>
            <p:cNvPr id="70" name="TextBox 30"/>
            <p:cNvSpPr txBox="1">
              <a:spLocks noChangeArrowheads="1"/>
            </p:cNvSpPr>
            <p:nvPr/>
          </p:nvSpPr>
          <p:spPr bwMode="auto">
            <a:xfrm>
              <a:off x="1034907" y="2527012"/>
              <a:ext cx="579417" cy="584776"/>
            </a:xfrm>
            <a:prstGeom prst="rect">
              <a:avLst/>
            </a:prstGeom>
            <a:noFill/>
            <a:ln w="9525">
              <a:noFill/>
              <a:miter lim="800000"/>
              <a:headEnd/>
              <a:tailEnd/>
            </a:ln>
          </p:spPr>
          <p:txBody>
            <a:bodyPr wrap="none">
              <a:prstTxWarp prst="textNoShape">
                <a:avLst/>
              </a:prstTxWarp>
              <a:spAutoFit/>
            </a:bodyPr>
            <a:lstStyle/>
            <a:p>
              <a:r>
                <a:rPr lang="en-US" sz="3200" dirty="0" err="1">
                  <a:latin typeface="Symbol" charset="2"/>
                  <a:ea typeface="Symbol" charset="2"/>
                  <a:cs typeface="Symbol" charset="2"/>
                </a:rPr>
                <a:t>m</a:t>
              </a:r>
              <a:r>
                <a:rPr lang="en-US" sz="3200" baseline="30000" dirty="0">
                  <a:latin typeface="Symbol" charset="2"/>
                  <a:ea typeface="Symbol" charset="2"/>
                  <a:cs typeface="Symbol" charset="2"/>
                </a:rPr>
                <a:t>-</a:t>
              </a:r>
              <a:endParaRPr lang="en-US" sz="3200" dirty="0">
                <a:latin typeface="Symbol" charset="2"/>
                <a:ea typeface="Symbol" charset="2"/>
                <a:cs typeface="Symbol" charset="2"/>
              </a:endParaRPr>
            </a:p>
          </p:txBody>
        </p:sp>
        <p:sp>
          <p:nvSpPr>
            <p:cNvPr id="71" name="TextBox 31"/>
            <p:cNvSpPr txBox="1">
              <a:spLocks noChangeArrowheads="1"/>
            </p:cNvSpPr>
            <p:nvPr/>
          </p:nvSpPr>
          <p:spPr bwMode="auto">
            <a:xfrm>
              <a:off x="7192203" y="2586335"/>
              <a:ext cx="472615" cy="584776"/>
            </a:xfrm>
            <a:prstGeom prst="rect">
              <a:avLst/>
            </a:prstGeom>
            <a:noFill/>
            <a:ln w="9525">
              <a:noFill/>
              <a:miter lim="800000"/>
              <a:headEnd/>
              <a:tailEnd/>
            </a:ln>
          </p:spPr>
          <p:txBody>
            <a:bodyPr wrap="none">
              <a:prstTxWarp prst="textNoShape">
                <a:avLst/>
              </a:prstTxWarp>
              <a:spAutoFit/>
            </a:bodyPr>
            <a:lstStyle/>
            <a:p>
              <a:r>
                <a:rPr lang="en-US" sz="3200" dirty="0"/>
                <a:t>e</a:t>
              </a:r>
              <a:r>
                <a:rPr lang="en-US" sz="3200" baseline="30000" dirty="0"/>
                <a:t>-</a:t>
              </a:r>
              <a:endParaRPr lang="en-US" sz="3200" dirty="0"/>
            </a:p>
          </p:txBody>
        </p:sp>
        <p:sp>
          <p:nvSpPr>
            <p:cNvPr id="72" name="TextBox 32"/>
            <p:cNvSpPr txBox="1">
              <a:spLocks noChangeArrowheads="1"/>
            </p:cNvSpPr>
            <p:nvPr/>
          </p:nvSpPr>
          <p:spPr bwMode="auto">
            <a:xfrm>
              <a:off x="2922989" y="1853624"/>
              <a:ext cx="549762" cy="584776"/>
            </a:xfrm>
            <a:prstGeom prst="rect">
              <a:avLst/>
            </a:prstGeom>
            <a:noFill/>
            <a:ln w="9525">
              <a:noFill/>
              <a:miter lim="800000"/>
              <a:headEnd/>
              <a:tailEnd/>
            </a:ln>
          </p:spPr>
          <p:txBody>
            <a:bodyPr wrap="none">
              <a:prstTxWarp prst="textNoShape">
                <a:avLst/>
              </a:prstTxWarp>
              <a:spAutoFit/>
            </a:bodyPr>
            <a:lstStyle/>
            <a:p>
              <a:r>
                <a:rPr lang="en-US" sz="3200" dirty="0"/>
                <a:t>W</a:t>
              </a:r>
            </a:p>
          </p:txBody>
        </p:sp>
        <p:sp>
          <p:nvSpPr>
            <p:cNvPr id="73" name="TextBox 33"/>
            <p:cNvSpPr txBox="1">
              <a:spLocks noChangeArrowheads="1"/>
            </p:cNvSpPr>
            <p:nvPr/>
          </p:nvSpPr>
          <p:spPr bwMode="auto">
            <a:xfrm>
              <a:off x="4343400" y="1295400"/>
              <a:ext cx="353382" cy="584776"/>
            </a:xfrm>
            <a:prstGeom prst="rect">
              <a:avLst/>
            </a:prstGeom>
            <a:noFill/>
            <a:ln w="9525">
              <a:noFill/>
              <a:miter lim="800000"/>
              <a:headEnd/>
              <a:tailEnd/>
            </a:ln>
          </p:spPr>
          <p:txBody>
            <a:bodyPr wrap="none">
              <a:prstTxWarp prst="textNoShape">
                <a:avLst/>
              </a:prstTxWarp>
              <a:spAutoFit/>
            </a:bodyPr>
            <a:lstStyle/>
            <a:p>
              <a:r>
                <a:rPr lang="en-US" sz="3200" dirty="0" err="1">
                  <a:latin typeface="Symbol" charset="2"/>
                  <a:ea typeface="Symbol" charset="2"/>
                  <a:cs typeface="Symbol" charset="2"/>
                </a:rPr>
                <a:t>g</a:t>
              </a:r>
              <a:endParaRPr lang="en-US" sz="3200" dirty="0">
                <a:latin typeface="Symbol" charset="2"/>
                <a:ea typeface="Symbol" charset="2"/>
                <a:cs typeface="Symbol" charset="2"/>
              </a:endParaRPr>
            </a:p>
          </p:txBody>
        </p:sp>
        <p:sp>
          <p:nvSpPr>
            <p:cNvPr id="74" name="TextBox 34"/>
            <p:cNvSpPr txBox="1">
              <a:spLocks noChangeArrowheads="1"/>
            </p:cNvSpPr>
            <p:nvPr/>
          </p:nvSpPr>
          <p:spPr bwMode="auto">
            <a:xfrm>
              <a:off x="3482037" y="2743200"/>
              <a:ext cx="556563" cy="584776"/>
            </a:xfrm>
            <a:prstGeom prst="rect">
              <a:avLst/>
            </a:prstGeom>
            <a:noFill/>
            <a:ln w="9525">
              <a:noFill/>
              <a:miter lim="800000"/>
              <a:headEnd/>
              <a:tailEnd/>
            </a:ln>
          </p:spPr>
          <p:txBody>
            <a:bodyPr wrap="none">
              <a:prstTxWarp prst="textNoShape">
                <a:avLst/>
              </a:prstTxWarp>
              <a:spAutoFit/>
            </a:bodyPr>
            <a:lstStyle/>
            <a:p>
              <a:r>
                <a:rPr lang="en-US" sz="3200" dirty="0">
                  <a:latin typeface="Symbol" charset="2"/>
                  <a:ea typeface="Symbol" charset="2"/>
                  <a:cs typeface="Symbol" charset="2"/>
                </a:rPr>
                <a:t>n</a:t>
              </a:r>
              <a:r>
                <a:rPr lang="en-US" sz="3200" baseline="-25000" dirty="0">
                  <a:latin typeface="Symbol" charset="2"/>
                  <a:ea typeface="Symbol" charset="2"/>
                  <a:cs typeface="Symbol" charset="2"/>
                </a:rPr>
                <a:t>m</a:t>
              </a:r>
              <a:endParaRPr lang="en-US" sz="3200" dirty="0">
                <a:latin typeface="Symbol" charset="2"/>
                <a:ea typeface="Symbol" charset="2"/>
                <a:cs typeface="Symbol" charset="2"/>
              </a:endParaRPr>
            </a:p>
          </p:txBody>
        </p:sp>
        <p:sp>
          <p:nvSpPr>
            <p:cNvPr id="75" name="TextBox 35"/>
            <p:cNvSpPr txBox="1">
              <a:spLocks noChangeArrowheads="1"/>
            </p:cNvSpPr>
            <p:nvPr/>
          </p:nvSpPr>
          <p:spPr bwMode="auto">
            <a:xfrm>
              <a:off x="4654145" y="2743200"/>
              <a:ext cx="550618" cy="584776"/>
            </a:xfrm>
            <a:prstGeom prst="rect">
              <a:avLst/>
            </a:prstGeom>
            <a:noFill/>
            <a:ln w="9525">
              <a:noFill/>
              <a:miter lim="800000"/>
              <a:headEnd/>
              <a:tailEnd/>
            </a:ln>
          </p:spPr>
          <p:txBody>
            <a:bodyPr wrap="none">
              <a:prstTxWarp prst="textNoShape">
                <a:avLst/>
              </a:prstTxWarp>
              <a:spAutoFit/>
            </a:bodyPr>
            <a:lstStyle/>
            <a:p>
              <a:r>
                <a:rPr lang="en-US" sz="3200" dirty="0">
                  <a:latin typeface="Symbol" charset="2"/>
                  <a:ea typeface="Symbol" charset="2"/>
                  <a:cs typeface="Symbol" charset="2"/>
                </a:rPr>
                <a:t>n</a:t>
              </a:r>
              <a:r>
                <a:rPr lang="en-US" sz="3200" baseline="-25000" dirty="0">
                  <a:ea typeface="Arial" charset="0"/>
                  <a:cs typeface="Arial" charset="0"/>
                </a:rPr>
                <a:t>e</a:t>
              </a:r>
              <a:endParaRPr lang="en-US" sz="3200" dirty="0">
                <a:ea typeface="Arial" charset="0"/>
                <a:cs typeface="Arial" charset="0"/>
              </a:endParaRPr>
            </a:p>
          </p:txBody>
        </p:sp>
        <p:sp>
          <p:nvSpPr>
            <p:cNvPr id="76" name="Oval 36"/>
            <p:cNvSpPr>
              <a:spLocks noChangeArrowheads="1"/>
            </p:cNvSpPr>
            <p:nvPr/>
          </p:nvSpPr>
          <p:spPr bwMode="auto">
            <a:xfrm>
              <a:off x="4267200" y="2819400"/>
              <a:ext cx="152400" cy="152400"/>
            </a:xfrm>
            <a:prstGeom prst="ellipse">
              <a:avLst/>
            </a:prstGeom>
            <a:solidFill>
              <a:schemeClr val="bg1"/>
            </a:solidFill>
            <a:ln w="9525">
              <a:noFill/>
              <a:round/>
              <a:headEnd/>
              <a:tailEnd/>
            </a:ln>
          </p:spPr>
          <p:txBody>
            <a:bodyPr>
              <a:prstTxWarp prst="textNoShape">
                <a:avLst/>
              </a:prstTxWarp>
            </a:bodyPr>
            <a:lstStyle/>
            <a:p>
              <a:endParaRPr lang="en-US"/>
            </a:p>
          </p:txBody>
        </p:sp>
      </p:grpSp>
      <p:sp>
        <p:nvSpPr>
          <p:cNvPr id="77" name="Oval 76"/>
          <p:cNvSpPr>
            <a:spLocks noChangeAspect="1"/>
          </p:cNvSpPr>
          <p:nvPr/>
        </p:nvSpPr>
        <p:spPr>
          <a:xfrm>
            <a:off x="4364957" y="2660200"/>
            <a:ext cx="182880" cy="18288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32355789"/>
              </p:ext>
            </p:extLst>
          </p:nvPr>
        </p:nvGraphicFramePr>
        <p:xfrm>
          <a:off x="5221618" y="3558217"/>
          <a:ext cx="1887814" cy="454895"/>
        </p:xfrm>
        <a:graphic>
          <a:graphicData uri="http://schemas.openxmlformats.org/presentationml/2006/ole">
            <mc:AlternateContent xmlns:mc="http://schemas.openxmlformats.org/markup-compatibility/2006">
              <mc:Choice xmlns:v="urn:schemas-microsoft-com:vml" Requires="v">
                <p:oleObj spid="_x0000_s13419" name="Equation" r:id="rId4" imgW="1054080" imgH="253800" progId="Equation.DSMT4">
                  <p:embed/>
                </p:oleObj>
              </mc:Choice>
              <mc:Fallback>
                <p:oleObj name="Equation" r:id="rId4" imgW="1054080" imgH="253800" progId="Equation.DSMT4">
                  <p:embed/>
                  <p:pic>
                    <p:nvPicPr>
                      <p:cNvPr id="0" name=""/>
                      <p:cNvPicPr/>
                      <p:nvPr/>
                    </p:nvPicPr>
                    <p:blipFill>
                      <a:blip r:embed="rId5"/>
                      <a:stretch>
                        <a:fillRect/>
                      </a:stretch>
                    </p:blipFill>
                    <p:spPr>
                      <a:xfrm>
                        <a:off x="5221618" y="3558217"/>
                        <a:ext cx="1887814" cy="45489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75914221"/>
              </p:ext>
            </p:extLst>
          </p:nvPr>
        </p:nvGraphicFramePr>
        <p:xfrm>
          <a:off x="1186150" y="5819290"/>
          <a:ext cx="1291418" cy="419711"/>
        </p:xfrm>
        <a:graphic>
          <a:graphicData uri="http://schemas.openxmlformats.org/presentationml/2006/ole">
            <mc:AlternateContent xmlns:mc="http://schemas.openxmlformats.org/markup-compatibility/2006">
              <mc:Choice xmlns:v="urn:schemas-microsoft-com:vml" Requires="v">
                <p:oleObj spid="_x0000_s13420" name="Equation" r:id="rId6" imgW="507960" imgH="164880" progId="Equation.DSMT4">
                  <p:embed/>
                </p:oleObj>
              </mc:Choice>
              <mc:Fallback>
                <p:oleObj name="Equation" r:id="rId6" imgW="507960" imgH="164880" progId="Equation.DSMT4">
                  <p:embed/>
                  <p:pic>
                    <p:nvPicPr>
                      <p:cNvPr id="0" name=""/>
                      <p:cNvPicPr/>
                      <p:nvPr/>
                    </p:nvPicPr>
                    <p:blipFill>
                      <a:blip r:embed="rId7"/>
                      <a:stretch>
                        <a:fillRect/>
                      </a:stretch>
                    </p:blipFill>
                    <p:spPr>
                      <a:xfrm>
                        <a:off x="1186150" y="5819290"/>
                        <a:ext cx="1291418" cy="419711"/>
                      </a:xfrm>
                      <a:prstGeom prst="rect">
                        <a:avLst/>
                      </a:prstGeom>
                    </p:spPr>
                  </p:pic>
                </p:oleObj>
              </mc:Fallback>
            </mc:AlternateContent>
          </a:graphicData>
        </a:graphic>
      </p:graphicFrame>
    </p:spTree>
    <p:extLst>
      <p:ext uri="{BB962C8B-B14F-4D97-AF65-F5344CB8AC3E}">
        <p14:creationId xmlns:p14="http://schemas.microsoft.com/office/powerpoint/2010/main" val="6889211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50</a:t>
            </a:fld>
            <a:endParaRPr lang="en-US" dirty="0"/>
          </a:p>
        </p:txBody>
      </p:sp>
    </p:spTree>
    <p:extLst>
      <p:ext uri="{BB962C8B-B14F-4D97-AF65-F5344CB8AC3E}">
        <p14:creationId xmlns:p14="http://schemas.microsoft.com/office/powerpoint/2010/main" val="2150783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Solenoid Parameters</a:t>
            </a:r>
            <a:endParaRPr lang="en-US" dirty="0"/>
          </a:p>
        </p:txBody>
      </p:sp>
      <p:sp>
        <p:nvSpPr>
          <p:cNvPr id="3" name="Content Placeholder 2"/>
          <p:cNvSpPr>
            <a:spLocks noGrp="1"/>
          </p:cNvSpPr>
          <p:nvPr>
            <p:ph idx="1"/>
          </p:nvPr>
        </p:nvSpPr>
        <p:spPr>
          <a:xfrm>
            <a:off x="177800" y="5248780"/>
            <a:ext cx="8672513" cy="938154"/>
          </a:xfrm>
        </p:spPr>
        <p:txBody>
          <a:bodyPr/>
          <a:lstStyle/>
          <a:p>
            <a:pPr algn="ctr">
              <a:buClr>
                <a:schemeClr val="accent6">
                  <a:lumMod val="50000"/>
                </a:schemeClr>
              </a:buClr>
            </a:pPr>
            <a:r>
              <a:rPr lang="en-US" dirty="0" smtClean="0">
                <a:solidFill>
                  <a:srgbClr val="0000FF"/>
                </a:solidFill>
              </a:rPr>
              <a:t>PS and DS will be built in industry (General Atomics)</a:t>
            </a:r>
          </a:p>
          <a:p>
            <a:pPr algn="ctr">
              <a:buClr>
                <a:schemeClr val="accent6">
                  <a:lumMod val="50000"/>
                </a:schemeClr>
              </a:buClr>
            </a:pPr>
            <a:r>
              <a:rPr lang="en-US" dirty="0" smtClean="0">
                <a:solidFill>
                  <a:srgbClr val="0000FF"/>
                </a:solidFill>
              </a:rPr>
              <a:t>TS coil modules built in industry (ASG), assembly at Fermilab</a:t>
            </a:r>
            <a:endParaRPr lang="en-US" dirty="0">
              <a:solidFill>
                <a:srgbClr val="0000FF"/>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51</a:t>
            </a:fld>
            <a:endParaRPr lang="en-US" dirty="0"/>
          </a:p>
        </p:txBody>
      </p:sp>
      <p:graphicFrame>
        <p:nvGraphicFramePr>
          <p:cNvPr id="6" name="Table 5"/>
          <p:cNvGraphicFramePr>
            <a:graphicFrameLocks noGrp="1"/>
          </p:cNvGraphicFramePr>
          <p:nvPr/>
        </p:nvGraphicFramePr>
        <p:xfrm>
          <a:off x="787401" y="1085720"/>
          <a:ext cx="7503848" cy="4023360"/>
        </p:xfrm>
        <a:graphic>
          <a:graphicData uri="http://schemas.openxmlformats.org/drawingml/2006/table">
            <a:tbl>
              <a:tblPr firstRow="1" bandRow="1">
                <a:tableStyleId>{7E9639D4-E3E2-4D34-9284-5A2195B3D0D7}</a:tableStyleId>
              </a:tblPr>
              <a:tblGrid>
                <a:gridCol w="2698219"/>
                <a:gridCol w="1472550"/>
                <a:gridCol w="1688871"/>
                <a:gridCol w="1644208"/>
              </a:tblGrid>
              <a:tr h="370840">
                <a:tc>
                  <a:txBody>
                    <a:bodyPr/>
                    <a:lstStyle/>
                    <a:p>
                      <a:endParaRPr lang="en-US" sz="2000" dirty="0"/>
                    </a:p>
                  </a:txBody>
                  <a:tcPr/>
                </a:tc>
                <a:tc>
                  <a:txBody>
                    <a:bodyPr/>
                    <a:lstStyle/>
                    <a:p>
                      <a:pPr algn="ctr"/>
                      <a:r>
                        <a:rPr lang="en-US" sz="2400" dirty="0" smtClean="0"/>
                        <a:t>PS</a:t>
                      </a:r>
                      <a:endParaRPr lang="en-US" sz="2400" dirty="0"/>
                    </a:p>
                  </a:txBody>
                  <a:tcPr/>
                </a:tc>
                <a:tc>
                  <a:txBody>
                    <a:bodyPr/>
                    <a:lstStyle/>
                    <a:p>
                      <a:pPr algn="ctr"/>
                      <a:r>
                        <a:rPr lang="en-US" sz="2400" dirty="0" smtClean="0"/>
                        <a:t>TS</a:t>
                      </a:r>
                      <a:endParaRPr lang="en-US" sz="2400" dirty="0"/>
                    </a:p>
                  </a:txBody>
                  <a:tcPr/>
                </a:tc>
                <a:tc>
                  <a:txBody>
                    <a:bodyPr/>
                    <a:lstStyle/>
                    <a:p>
                      <a:pPr algn="ctr"/>
                      <a:r>
                        <a:rPr lang="en-US" sz="2400" dirty="0" smtClean="0"/>
                        <a:t>DS</a:t>
                      </a:r>
                      <a:endParaRPr lang="en-US" sz="2400" dirty="0"/>
                    </a:p>
                  </a:txBody>
                  <a:tcPr/>
                </a:tc>
              </a:tr>
              <a:tr h="370840">
                <a:tc>
                  <a:txBody>
                    <a:bodyPr/>
                    <a:lstStyle/>
                    <a:p>
                      <a:pPr algn="r"/>
                      <a:r>
                        <a:rPr lang="en-US" sz="2000" dirty="0" smtClean="0"/>
                        <a:t>Length (</a:t>
                      </a:r>
                      <a:r>
                        <a:rPr lang="en-US" sz="2000" dirty="0" err="1" smtClean="0"/>
                        <a:t>m</a:t>
                      </a:r>
                      <a:r>
                        <a:rPr lang="en-US" sz="2000" dirty="0" smtClean="0"/>
                        <a:t>)</a:t>
                      </a:r>
                      <a:endParaRPr lang="en-US" sz="2000" dirty="0"/>
                    </a:p>
                  </a:txBody>
                  <a:tcPr/>
                </a:tc>
                <a:tc>
                  <a:txBody>
                    <a:bodyPr/>
                    <a:lstStyle/>
                    <a:p>
                      <a:pPr algn="ctr"/>
                      <a:r>
                        <a:rPr lang="en-US" sz="2000" dirty="0" smtClean="0"/>
                        <a:t>4</a:t>
                      </a:r>
                      <a:endParaRPr lang="en-US" sz="2000" dirty="0"/>
                    </a:p>
                  </a:txBody>
                  <a:tcPr/>
                </a:tc>
                <a:tc>
                  <a:txBody>
                    <a:bodyPr/>
                    <a:lstStyle/>
                    <a:p>
                      <a:pPr algn="ctr"/>
                      <a:r>
                        <a:rPr lang="en-US" sz="2000" dirty="0" smtClean="0"/>
                        <a:t>13</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Diameter (</a:t>
                      </a:r>
                      <a:r>
                        <a:rPr lang="en-US" sz="2000" dirty="0" err="1" smtClean="0"/>
                        <a:t>m</a:t>
                      </a:r>
                      <a:r>
                        <a:rPr lang="en-US" sz="2000" dirty="0" smtClean="0"/>
                        <a:t>)</a:t>
                      </a:r>
                      <a:endParaRPr lang="en-US" sz="2000" dirty="0"/>
                    </a:p>
                  </a:txBody>
                  <a:tcPr/>
                </a:tc>
                <a:tc>
                  <a:txBody>
                    <a:bodyPr/>
                    <a:lstStyle/>
                    <a:p>
                      <a:pPr algn="ctr"/>
                      <a:r>
                        <a:rPr lang="en-US" sz="2000" dirty="0" smtClean="0"/>
                        <a:t>1.7</a:t>
                      </a:r>
                      <a:endParaRPr lang="en-US" sz="2000" dirty="0"/>
                    </a:p>
                  </a:txBody>
                  <a:tcPr/>
                </a:tc>
                <a:tc>
                  <a:txBody>
                    <a:bodyPr/>
                    <a:lstStyle/>
                    <a:p>
                      <a:pPr algn="ctr"/>
                      <a:r>
                        <a:rPr lang="en-US" sz="2000" dirty="0" smtClean="0"/>
                        <a:t>0.4</a:t>
                      </a:r>
                      <a:endParaRPr lang="en-US" sz="2000" dirty="0"/>
                    </a:p>
                  </a:txBody>
                  <a:tcPr/>
                </a:tc>
                <a:tc>
                  <a:txBody>
                    <a:bodyPr/>
                    <a:lstStyle/>
                    <a:p>
                      <a:pPr algn="ctr"/>
                      <a:r>
                        <a:rPr lang="en-US" sz="2000" dirty="0" smtClean="0"/>
                        <a:t>1.9</a:t>
                      </a:r>
                      <a:endParaRPr lang="en-US" sz="2000" dirty="0"/>
                    </a:p>
                  </a:txBody>
                  <a:tcPr/>
                </a:tc>
              </a:tr>
              <a:tr h="370840">
                <a:tc>
                  <a:txBody>
                    <a:bodyPr/>
                    <a:lstStyle/>
                    <a:p>
                      <a:pPr algn="r"/>
                      <a:r>
                        <a:rPr lang="en-US" sz="2000" dirty="0" smtClean="0"/>
                        <a:t>Field @ start (T)</a:t>
                      </a:r>
                      <a:endParaRPr lang="en-US" sz="2000" dirty="0"/>
                    </a:p>
                  </a:txBody>
                  <a:tcPr/>
                </a:tc>
                <a:tc>
                  <a:txBody>
                    <a:bodyPr/>
                    <a:lstStyle/>
                    <a:p>
                      <a:pPr algn="ctr"/>
                      <a:r>
                        <a:rPr lang="en-US" sz="2000" dirty="0" smtClean="0"/>
                        <a:t>4.6</a:t>
                      </a:r>
                      <a:endParaRPr lang="en-US" sz="2000" dirty="0"/>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r>
              <a:tr h="370840">
                <a:tc>
                  <a:txBody>
                    <a:bodyPr/>
                    <a:lstStyle/>
                    <a:p>
                      <a:pPr algn="r"/>
                      <a:r>
                        <a:rPr lang="en-US" sz="2000" dirty="0" smtClean="0"/>
                        <a:t>Field</a:t>
                      </a:r>
                      <a:r>
                        <a:rPr lang="en-US" sz="2000" baseline="0" dirty="0" smtClean="0"/>
                        <a:t> @ end (T)</a:t>
                      </a:r>
                    </a:p>
                  </a:txBody>
                  <a:tcPr/>
                </a:tc>
                <a:tc>
                  <a:txBody>
                    <a:bodyPr/>
                    <a:lstStyle/>
                    <a:p>
                      <a:pPr algn="ctr"/>
                      <a:r>
                        <a:rPr lang="en-US" sz="2000" dirty="0" smtClean="0"/>
                        <a:t>2.5</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1.0</a:t>
                      </a:r>
                      <a:endParaRPr lang="en-US" sz="2000" dirty="0"/>
                    </a:p>
                  </a:txBody>
                  <a:tcPr/>
                </a:tc>
              </a:tr>
              <a:tr h="370840">
                <a:tc>
                  <a:txBody>
                    <a:bodyPr/>
                    <a:lstStyle/>
                    <a:p>
                      <a:pPr algn="r"/>
                      <a:r>
                        <a:rPr lang="en-US" sz="2000" dirty="0" smtClean="0"/>
                        <a:t>Number of coils</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dirty="0" smtClean="0"/>
                        <a:t>50</a:t>
                      </a:r>
                      <a:endParaRPr lang="en-US" sz="2000" dirty="0"/>
                    </a:p>
                  </a:txBody>
                  <a:tcPr/>
                </a:tc>
                <a:tc>
                  <a:txBody>
                    <a:bodyPr/>
                    <a:lstStyle/>
                    <a:p>
                      <a:pPr algn="ctr"/>
                      <a:r>
                        <a:rPr lang="en-US" sz="2000" dirty="0" smtClean="0"/>
                        <a:t>11</a:t>
                      </a:r>
                      <a:endParaRPr lang="en-US" sz="2000" dirty="0"/>
                    </a:p>
                  </a:txBody>
                  <a:tcPr/>
                </a:tc>
              </a:tr>
              <a:tr h="370840">
                <a:tc>
                  <a:txBody>
                    <a:bodyPr/>
                    <a:lstStyle/>
                    <a:p>
                      <a:pPr algn="r"/>
                      <a:r>
                        <a:rPr lang="en-US" sz="2000" dirty="0" smtClean="0"/>
                        <a:t>Conductor (km)</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44</a:t>
                      </a:r>
                      <a:endParaRPr lang="en-US" sz="2000" dirty="0"/>
                    </a:p>
                  </a:txBody>
                  <a:tcPr/>
                </a:tc>
                <a:tc>
                  <a:txBody>
                    <a:bodyPr/>
                    <a:lstStyle/>
                    <a:p>
                      <a:pPr algn="ctr"/>
                      <a:r>
                        <a:rPr lang="en-US" sz="2000" dirty="0" smtClean="0"/>
                        <a:t>15</a:t>
                      </a:r>
                      <a:endParaRPr lang="en-US" sz="2000" dirty="0"/>
                    </a:p>
                  </a:txBody>
                  <a:tcPr/>
                </a:tc>
              </a:tr>
              <a:tr h="370840">
                <a:tc>
                  <a:txBody>
                    <a:bodyPr/>
                    <a:lstStyle/>
                    <a:p>
                      <a:pPr algn="r"/>
                      <a:r>
                        <a:rPr lang="en-US" sz="2000" dirty="0" smtClean="0"/>
                        <a:t>Operating</a:t>
                      </a:r>
                      <a:r>
                        <a:rPr lang="en-US" sz="2000" baseline="0" dirty="0" smtClean="0"/>
                        <a:t> current (kA)</a:t>
                      </a:r>
                      <a:endParaRPr lang="en-US" sz="2000" dirty="0"/>
                    </a:p>
                  </a:txBody>
                  <a:tcPr/>
                </a:tc>
                <a:tc>
                  <a:txBody>
                    <a:bodyPr/>
                    <a:lstStyle/>
                    <a:p>
                      <a:pPr algn="ctr"/>
                      <a:r>
                        <a:rPr lang="en-US" sz="2000" dirty="0" smtClean="0"/>
                        <a:t>10</a:t>
                      </a:r>
                      <a:endParaRPr lang="en-US" sz="2000" dirty="0"/>
                    </a:p>
                  </a:txBody>
                  <a:tcPr/>
                </a:tc>
                <a:tc>
                  <a:txBody>
                    <a:bodyPr/>
                    <a:lstStyle/>
                    <a:p>
                      <a:pPr algn="ctr"/>
                      <a:r>
                        <a:rPr lang="en-US" sz="2000" dirty="0" smtClean="0"/>
                        <a:t>3</a:t>
                      </a:r>
                      <a:endParaRPr lang="en-US" sz="2000" dirty="0"/>
                    </a:p>
                  </a:txBody>
                  <a:tcPr/>
                </a:tc>
                <a:tc>
                  <a:txBody>
                    <a:bodyPr/>
                    <a:lstStyle/>
                    <a:p>
                      <a:pPr algn="ctr"/>
                      <a:r>
                        <a:rPr lang="en-US" sz="2000" dirty="0" smtClean="0"/>
                        <a:t>6</a:t>
                      </a:r>
                      <a:endParaRPr lang="en-US" sz="2000" dirty="0"/>
                    </a:p>
                  </a:txBody>
                  <a:tcPr/>
                </a:tc>
              </a:tr>
              <a:tr h="370840">
                <a:tc>
                  <a:txBody>
                    <a:bodyPr/>
                    <a:lstStyle/>
                    <a:p>
                      <a:pPr algn="r"/>
                      <a:r>
                        <a:rPr lang="en-US" sz="2000" dirty="0" smtClean="0"/>
                        <a:t>Stored</a:t>
                      </a:r>
                      <a:r>
                        <a:rPr lang="en-US" sz="2000" baseline="0" dirty="0" smtClean="0"/>
                        <a:t> energy (MJ)</a:t>
                      </a:r>
                      <a:endParaRPr lang="en-US" sz="2000" dirty="0"/>
                    </a:p>
                  </a:txBody>
                  <a:tcPr/>
                </a:tc>
                <a:tc>
                  <a:txBody>
                    <a:bodyPr/>
                    <a:lstStyle/>
                    <a:p>
                      <a:pPr algn="ctr"/>
                      <a:r>
                        <a:rPr lang="en-US" sz="2000" dirty="0" smtClean="0"/>
                        <a:t>80</a:t>
                      </a:r>
                      <a:endParaRPr lang="en-US" sz="2000" dirty="0"/>
                    </a:p>
                  </a:txBody>
                  <a:tcPr/>
                </a:tc>
                <a:tc>
                  <a:txBody>
                    <a:bodyPr/>
                    <a:lstStyle/>
                    <a:p>
                      <a:pPr algn="ctr"/>
                      <a:r>
                        <a:rPr lang="en-US" sz="2000" dirty="0" smtClean="0"/>
                        <a:t>20</a:t>
                      </a:r>
                      <a:endParaRPr lang="en-US" sz="2000" dirty="0"/>
                    </a:p>
                  </a:txBody>
                  <a:tcPr/>
                </a:tc>
                <a:tc>
                  <a:txBody>
                    <a:bodyPr/>
                    <a:lstStyle/>
                    <a:p>
                      <a:pPr algn="ctr"/>
                      <a:r>
                        <a:rPr lang="en-US" sz="2000" dirty="0" smtClean="0"/>
                        <a:t>30</a:t>
                      </a:r>
                      <a:endParaRPr lang="en-US" sz="2000" dirty="0"/>
                    </a:p>
                  </a:txBody>
                  <a:tcPr/>
                </a:tc>
              </a:tr>
              <a:tr h="370840">
                <a:tc>
                  <a:txBody>
                    <a:bodyPr/>
                    <a:lstStyle/>
                    <a:p>
                      <a:pPr algn="r"/>
                      <a:r>
                        <a:rPr lang="en-US" sz="2000" dirty="0" smtClean="0"/>
                        <a:t>Cold mass (tons)</a:t>
                      </a:r>
                      <a:endParaRPr lang="en-US" sz="2000" dirty="0"/>
                    </a:p>
                  </a:txBody>
                  <a:tcPr/>
                </a:tc>
                <a:tc>
                  <a:txBody>
                    <a:bodyPr/>
                    <a:lstStyle/>
                    <a:p>
                      <a:pPr algn="ctr"/>
                      <a:r>
                        <a:rPr lang="en-US" sz="2000" dirty="0" smtClean="0"/>
                        <a:t>11</a:t>
                      </a:r>
                      <a:endParaRPr lang="en-US" sz="2000" dirty="0"/>
                    </a:p>
                  </a:txBody>
                  <a:tcPr/>
                </a:tc>
                <a:tc>
                  <a:txBody>
                    <a:bodyPr/>
                    <a:lstStyle/>
                    <a:p>
                      <a:pPr algn="ctr"/>
                      <a:r>
                        <a:rPr lang="en-US" sz="2000" dirty="0" smtClean="0"/>
                        <a:t>26</a:t>
                      </a:r>
                      <a:endParaRPr lang="en-US" sz="2000" dirty="0"/>
                    </a:p>
                  </a:txBody>
                  <a:tcPr/>
                </a:tc>
                <a:tc>
                  <a:txBody>
                    <a:bodyPr/>
                    <a:lstStyle/>
                    <a:p>
                      <a:pPr algn="ctr"/>
                      <a:r>
                        <a:rPr lang="en-US" sz="2000" dirty="0" smtClean="0"/>
                        <a:t>8</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Collaboration</a:t>
            </a:r>
            <a:endParaRPr lang="en-US" dirty="0"/>
          </a:p>
        </p:txBody>
      </p:sp>
      <p:sp>
        <p:nvSpPr>
          <p:cNvPr id="3" name="Content Placeholder 2"/>
          <p:cNvSpPr>
            <a:spLocks noGrp="1"/>
          </p:cNvSpPr>
          <p:nvPr>
            <p:ph idx="1"/>
          </p:nvPr>
        </p:nvSpPr>
        <p:spPr/>
        <p:txBody>
          <a:bodyPr/>
          <a:lstStyle/>
          <a:p>
            <a:pPr marL="0" indent="0">
              <a:buNone/>
            </a:pPr>
            <a:r>
              <a:rPr lang="en-US" sz="2000" b="1" dirty="0" smtClean="0">
                <a:solidFill>
                  <a:schemeClr val="tx2"/>
                </a:solidFill>
              </a:rPr>
              <a:t>Tracker</a:t>
            </a:r>
            <a:r>
              <a:rPr lang="en-US" sz="2000" dirty="0" smtClean="0"/>
              <a:t> – </a:t>
            </a:r>
            <a:r>
              <a:rPr lang="en-US" sz="1800" b="1" dirty="0" smtClean="0">
                <a:solidFill>
                  <a:schemeClr val="tx1"/>
                </a:solidFill>
              </a:rPr>
              <a:t>ANL, UC Berkeley, CUNY, Duke, FNAL, Houston, LBNL, Minn., Rice</a:t>
            </a:r>
          </a:p>
          <a:p>
            <a:pPr marL="0" indent="0">
              <a:buNone/>
            </a:pPr>
            <a:endParaRPr lang="en-US" sz="800" b="1" dirty="0" smtClean="0">
              <a:solidFill>
                <a:schemeClr val="tx1"/>
              </a:solidFill>
            </a:endParaRPr>
          </a:p>
          <a:p>
            <a:pPr marL="0" indent="0">
              <a:buNone/>
            </a:pPr>
            <a:r>
              <a:rPr lang="en-US" sz="2000" b="1" dirty="0" smtClean="0">
                <a:solidFill>
                  <a:srgbClr val="154D81"/>
                </a:solidFill>
              </a:rPr>
              <a:t>Calorimeter</a:t>
            </a:r>
            <a:r>
              <a:rPr lang="en-US" sz="2000" dirty="0" smtClean="0"/>
              <a:t> – </a:t>
            </a:r>
            <a:r>
              <a:rPr lang="en-US" sz="1800" b="1" dirty="0" smtClean="0">
                <a:solidFill>
                  <a:schemeClr val="tx1"/>
                </a:solidFill>
              </a:rPr>
              <a:t>Caltech</a:t>
            </a:r>
            <a:r>
              <a:rPr lang="en-US" sz="1800" dirty="0" smtClean="0">
                <a:solidFill>
                  <a:schemeClr val="tx1"/>
                </a:solidFill>
              </a:rPr>
              <a:t>, </a:t>
            </a:r>
            <a:r>
              <a:rPr lang="en-US" sz="1800" dirty="0" smtClean="0">
                <a:solidFill>
                  <a:srgbClr val="FF0000"/>
                </a:solidFill>
              </a:rPr>
              <a:t>JINR </a:t>
            </a:r>
            <a:r>
              <a:rPr lang="en-US" sz="1800" dirty="0" err="1" smtClean="0">
                <a:solidFill>
                  <a:srgbClr val="FF0000"/>
                </a:solidFill>
              </a:rPr>
              <a:t>Dubna</a:t>
            </a:r>
            <a:r>
              <a:rPr lang="en-US" sz="1800" dirty="0" smtClean="0">
                <a:solidFill>
                  <a:schemeClr val="tx1"/>
                </a:solidFill>
              </a:rPr>
              <a:t>, </a:t>
            </a:r>
            <a:r>
              <a:rPr lang="en-US" sz="1800" b="1" dirty="0" smtClean="0">
                <a:solidFill>
                  <a:schemeClr val="tx1"/>
                </a:solidFill>
              </a:rPr>
              <a:t>FNAL</a:t>
            </a:r>
            <a:r>
              <a:rPr lang="en-US" sz="1800" dirty="0" smtClean="0">
                <a:solidFill>
                  <a:schemeClr val="tx1"/>
                </a:solidFill>
              </a:rPr>
              <a:t>, </a:t>
            </a:r>
            <a:r>
              <a:rPr lang="en-US" sz="1800" b="1" dirty="0" smtClean="0">
                <a:solidFill>
                  <a:schemeClr val="tx1"/>
                </a:solidFill>
              </a:rPr>
              <a:t>HZDR (Dresden), INFN (</a:t>
            </a:r>
            <a:r>
              <a:rPr lang="en-US" sz="1800" b="1" dirty="0" err="1" smtClean="0">
                <a:solidFill>
                  <a:schemeClr val="tx1"/>
                </a:solidFill>
              </a:rPr>
              <a:t>Frascati</a:t>
            </a:r>
            <a:r>
              <a:rPr lang="en-US" sz="1800" b="1" dirty="0" smtClean="0">
                <a:solidFill>
                  <a:schemeClr val="tx1"/>
                </a:solidFill>
              </a:rPr>
              <a:t>, Lecce, Pisa, Rome)</a:t>
            </a:r>
          </a:p>
          <a:p>
            <a:pPr marL="0" indent="0">
              <a:buNone/>
            </a:pPr>
            <a:endParaRPr lang="en-US" sz="800" dirty="0" smtClean="0"/>
          </a:p>
          <a:p>
            <a:pPr marL="0" indent="0">
              <a:buNone/>
            </a:pPr>
            <a:r>
              <a:rPr lang="en-US" sz="2000" b="1" dirty="0" smtClean="0">
                <a:solidFill>
                  <a:srgbClr val="154D81"/>
                </a:solidFill>
              </a:rPr>
              <a:t>Cosmic Veto </a:t>
            </a:r>
            <a:r>
              <a:rPr lang="en-US" sz="2000" dirty="0" smtClean="0"/>
              <a:t>– </a:t>
            </a:r>
            <a:r>
              <a:rPr lang="en-US" sz="1800" b="1" dirty="0" smtClean="0">
                <a:solidFill>
                  <a:schemeClr val="tx1"/>
                </a:solidFill>
              </a:rPr>
              <a:t>ANL</a:t>
            </a:r>
            <a:r>
              <a:rPr lang="en-US" sz="1800" dirty="0" smtClean="0">
                <a:solidFill>
                  <a:srgbClr val="FF0000"/>
                </a:solidFill>
              </a:rPr>
              <a:t>, JINR </a:t>
            </a:r>
            <a:r>
              <a:rPr lang="en-US" sz="1800" dirty="0" err="1" smtClean="0">
                <a:solidFill>
                  <a:srgbClr val="FF0000"/>
                </a:solidFill>
              </a:rPr>
              <a:t>Dubna</a:t>
            </a:r>
            <a:r>
              <a:rPr lang="en-US" sz="1800" dirty="0" smtClean="0">
                <a:solidFill>
                  <a:schemeClr val="tx1"/>
                </a:solidFill>
              </a:rPr>
              <a:t>, </a:t>
            </a:r>
            <a:r>
              <a:rPr lang="en-US" sz="1800" b="1" dirty="0" smtClean="0">
                <a:solidFill>
                  <a:schemeClr val="tx1"/>
                </a:solidFill>
              </a:rPr>
              <a:t>KSU</a:t>
            </a:r>
            <a:r>
              <a:rPr lang="en-US" sz="1800" dirty="0" smtClean="0">
                <a:solidFill>
                  <a:schemeClr val="tx1"/>
                </a:solidFill>
              </a:rPr>
              <a:t>, </a:t>
            </a:r>
            <a:r>
              <a:rPr lang="en-US" sz="1800" b="1" dirty="0" smtClean="0">
                <a:solidFill>
                  <a:schemeClr val="tx1"/>
                </a:solidFill>
              </a:rPr>
              <a:t>NIU</a:t>
            </a:r>
            <a:r>
              <a:rPr lang="en-US" sz="1800" dirty="0" smtClean="0">
                <a:solidFill>
                  <a:schemeClr val="tx1"/>
                </a:solidFill>
              </a:rPr>
              <a:t>, </a:t>
            </a:r>
            <a:r>
              <a:rPr lang="en-US" sz="1800" dirty="0" err="1" smtClean="0">
                <a:solidFill>
                  <a:schemeClr val="tx1"/>
                </a:solidFill>
              </a:rPr>
              <a:t>Protvino</a:t>
            </a:r>
            <a:r>
              <a:rPr lang="en-US" sz="1800" dirty="0" smtClean="0">
                <a:solidFill>
                  <a:schemeClr val="tx1"/>
                </a:solidFill>
              </a:rPr>
              <a:t>, </a:t>
            </a:r>
            <a:r>
              <a:rPr lang="en-US" sz="1800" b="1" dirty="0" smtClean="0">
                <a:solidFill>
                  <a:schemeClr val="tx1"/>
                </a:solidFill>
              </a:rPr>
              <a:t>U. South Alabama, Virginia</a:t>
            </a:r>
          </a:p>
          <a:p>
            <a:pPr marL="0" indent="0">
              <a:buNone/>
            </a:pPr>
            <a:endParaRPr lang="en-US" sz="800" b="1" dirty="0" smtClean="0"/>
          </a:p>
          <a:p>
            <a:pPr marL="0" indent="0">
              <a:buNone/>
            </a:pPr>
            <a:r>
              <a:rPr lang="en-US" sz="2000" b="1" dirty="0" smtClean="0">
                <a:solidFill>
                  <a:srgbClr val="154D81"/>
                </a:solidFill>
              </a:rPr>
              <a:t>TDAQ</a:t>
            </a:r>
            <a:r>
              <a:rPr lang="en-US" sz="2000" dirty="0" smtClean="0"/>
              <a:t> – </a:t>
            </a:r>
            <a:r>
              <a:rPr lang="en-US" sz="1800" b="1" dirty="0" smtClean="0">
                <a:solidFill>
                  <a:schemeClr val="tx1"/>
                </a:solidFill>
              </a:rPr>
              <a:t>Caltech, FNAL, KSU, LBNL, Yale</a:t>
            </a:r>
          </a:p>
          <a:p>
            <a:pPr marL="0" indent="0">
              <a:buNone/>
            </a:pPr>
            <a:endParaRPr lang="en-US" sz="800" dirty="0" smtClean="0">
              <a:solidFill>
                <a:schemeClr val="tx1"/>
              </a:solidFill>
            </a:endParaRPr>
          </a:p>
          <a:p>
            <a:pPr marL="0" indent="0">
              <a:buNone/>
            </a:pPr>
            <a:r>
              <a:rPr lang="en-US" sz="2000" b="1" dirty="0" smtClean="0">
                <a:solidFill>
                  <a:srgbClr val="154D81"/>
                </a:solidFill>
              </a:rPr>
              <a:t>Muon &amp; Proton Monitors </a:t>
            </a:r>
            <a:r>
              <a:rPr lang="en-US" sz="2000" dirty="0" smtClean="0"/>
              <a:t>– </a:t>
            </a:r>
            <a:r>
              <a:rPr lang="en-US" sz="1800" b="1" dirty="0" smtClean="0">
                <a:solidFill>
                  <a:schemeClr val="tx1"/>
                </a:solidFill>
              </a:rPr>
              <a:t>Boston</a:t>
            </a:r>
            <a:r>
              <a:rPr lang="en-US" sz="1800" i="1" dirty="0" smtClean="0">
                <a:solidFill>
                  <a:schemeClr val="tx1"/>
                </a:solidFill>
              </a:rPr>
              <a:t>, </a:t>
            </a:r>
            <a:r>
              <a:rPr lang="en-US" sz="1800" b="1" dirty="0" smtClean="0">
                <a:solidFill>
                  <a:schemeClr val="tx1"/>
                </a:solidFill>
              </a:rPr>
              <a:t>FNAL, NIU, Purdue, Rice</a:t>
            </a:r>
            <a:r>
              <a:rPr lang="en-US" sz="1800" b="1" i="1" dirty="0" smtClean="0">
                <a:solidFill>
                  <a:schemeClr val="tx1"/>
                </a:solidFill>
              </a:rPr>
              <a:t>, </a:t>
            </a:r>
            <a:r>
              <a:rPr lang="en-US" sz="1800" b="1" dirty="0" smtClean="0">
                <a:solidFill>
                  <a:schemeClr val="tx1"/>
                </a:solidFill>
              </a:rPr>
              <a:t>Washington</a:t>
            </a:r>
            <a:endParaRPr lang="en-US" sz="1800" i="1" dirty="0" smtClean="0"/>
          </a:p>
          <a:p>
            <a:pPr marL="0" indent="0">
              <a:buNone/>
            </a:pPr>
            <a:endParaRPr lang="en-US" sz="800" dirty="0" smtClean="0"/>
          </a:p>
          <a:p>
            <a:pPr marL="0" indent="0">
              <a:buNone/>
            </a:pPr>
            <a:r>
              <a:rPr lang="en-US" sz="2000" b="1" dirty="0" smtClean="0">
                <a:solidFill>
                  <a:srgbClr val="154D81"/>
                </a:solidFill>
              </a:rPr>
              <a:t>Solenoids and Field Mapping </a:t>
            </a:r>
            <a:r>
              <a:rPr lang="en-US" sz="2000" dirty="0" smtClean="0">
                <a:solidFill>
                  <a:schemeClr val="tx1"/>
                </a:solidFill>
              </a:rPr>
              <a:t>– </a:t>
            </a:r>
            <a:r>
              <a:rPr lang="en-US" sz="1800" b="1" dirty="0" err="1" smtClean="0">
                <a:solidFill>
                  <a:schemeClr val="tx1"/>
                </a:solidFill>
              </a:rPr>
              <a:t>ANL,Boston,FNAL</a:t>
            </a:r>
            <a:r>
              <a:rPr lang="en-US" sz="1800" b="1" dirty="0" smtClean="0">
                <a:solidFill>
                  <a:schemeClr val="tx1"/>
                </a:solidFill>
              </a:rPr>
              <a:t>, INFN Genova, Northwestern</a:t>
            </a:r>
          </a:p>
          <a:p>
            <a:pPr marL="0" indent="0">
              <a:buNone/>
            </a:pPr>
            <a:endParaRPr lang="en-US" sz="800" dirty="0" smtClean="0">
              <a:solidFill>
                <a:schemeClr val="tx1"/>
              </a:solidFill>
            </a:endParaRPr>
          </a:p>
          <a:p>
            <a:pPr marL="0" indent="0">
              <a:buNone/>
            </a:pPr>
            <a:r>
              <a:rPr lang="en-US" sz="2000" b="1" dirty="0" smtClean="0">
                <a:solidFill>
                  <a:srgbClr val="154D81"/>
                </a:solidFill>
              </a:rPr>
              <a:t>Simulations &amp; Software </a:t>
            </a:r>
            <a:r>
              <a:rPr lang="en-US" sz="2000" dirty="0" smtClean="0">
                <a:solidFill>
                  <a:schemeClr val="tx1"/>
                </a:solidFill>
              </a:rPr>
              <a:t>– </a:t>
            </a:r>
            <a:r>
              <a:rPr lang="en-US" sz="1800" b="1" dirty="0" smtClean="0">
                <a:solidFill>
                  <a:schemeClr val="tx1"/>
                </a:solidFill>
              </a:rPr>
              <a:t>Boston, UC Berkeley, UC Irvine, Caltech, CUNY, FNAL, </a:t>
            </a:r>
            <a:r>
              <a:rPr lang="en-US" sz="1800" b="1" dirty="0" err="1" smtClean="0">
                <a:solidFill>
                  <a:schemeClr val="tx1"/>
                </a:solidFill>
              </a:rPr>
              <a:t>Frascat</a:t>
            </a:r>
            <a:r>
              <a:rPr lang="en-US" sz="1800" dirty="0" err="1" smtClean="0">
                <a:solidFill>
                  <a:schemeClr val="tx1"/>
                </a:solidFill>
              </a:rPr>
              <a:t>i</a:t>
            </a:r>
            <a:r>
              <a:rPr lang="en-US" sz="1800" b="1" dirty="0" smtClean="0">
                <a:solidFill>
                  <a:schemeClr val="tx1"/>
                </a:solidFill>
              </a:rPr>
              <a:t>, LBNL, Louisville, Northwestern, NIU, Sun </a:t>
            </a:r>
            <a:r>
              <a:rPr lang="en-US" sz="1800" b="1" dirty="0" err="1" smtClean="0">
                <a:solidFill>
                  <a:schemeClr val="tx1"/>
                </a:solidFill>
              </a:rPr>
              <a:t>Yat</a:t>
            </a:r>
            <a:r>
              <a:rPr lang="en-US" sz="1800" b="1" dirty="0" smtClean="0">
                <a:solidFill>
                  <a:schemeClr val="tx1"/>
                </a:solidFill>
              </a:rPr>
              <a:t>-Sen, Novosibirsk, Virginia, Yale</a:t>
            </a:r>
          </a:p>
          <a:p>
            <a:pPr marL="0" indent="0">
              <a:buNone/>
            </a:pPr>
            <a:endParaRPr lang="en-US" sz="1800" b="1" dirty="0">
              <a:solidFill>
                <a:srgbClr val="FF0000"/>
              </a:solidFill>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52</a:t>
            </a:fld>
            <a:endParaRPr lang="en-US" dirty="0"/>
          </a:p>
        </p:txBody>
      </p:sp>
    </p:spTree>
    <p:extLst>
      <p:ext uri="{BB962C8B-B14F-4D97-AF65-F5344CB8AC3E}">
        <p14:creationId xmlns:p14="http://schemas.microsoft.com/office/powerpoint/2010/main" val="32402225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030"/>
            <a:ext cx="7772400" cy="480787"/>
          </a:xfrm>
        </p:spPr>
        <p:txBody>
          <a:bodyPr>
            <a:normAutofit fontScale="90000"/>
          </a:bodyPr>
          <a:lstStyle/>
          <a:p>
            <a:r>
              <a:rPr lang="en-US" dirty="0" smtClean="0"/>
              <a:t>JINR contribution to Mu2e EMC</a:t>
            </a:r>
            <a:endParaRPr lang="en-US" dirty="0"/>
          </a:p>
        </p:txBody>
      </p:sp>
      <p:sp>
        <p:nvSpPr>
          <p:cNvPr id="3" name="Subtitle 2"/>
          <p:cNvSpPr>
            <a:spLocks noGrp="1"/>
          </p:cNvSpPr>
          <p:nvPr>
            <p:ph type="subTitle" idx="1"/>
          </p:nvPr>
        </p:nvSpPr>
        <p:spPr>
          <a:xfrm>
            <a:off x="371041" y="861189"/>
            <a:ext cx="8448300" cy="5345792"/>
          </a:xfrm>
        </p:spPr>
        <p:txBody>
          <a:bodyPr>
            <a:normAutofit fontScale="70000" lnSpcReduction="20000"/>
          </a:bodyPr>
          <a:lstStyle/>
          <a:p>
            <a:pPr algn="l"/>
            <a:r>
              <a:rPr lang="en-US" sz="2900" dirty="0" smtClean="0">
                <a:solidFill>
                  <a:schemeClr val="tx1"/>
                </a:solidFill>
              </a:rPr>
              <a:t>JINR group participates with a large team to the calorimeter effort.</a:t>
            </a:r>
          </a:p>
          <a:p>
            <a:pPr algn="l"/>
            <a:r>
              <a:rPr lang="en-US" b="1" dirty="0" smtClean="0">
                <a:solidFill>
                  <a:schemeClr val="tx1"/>
                </a:solidFill>
              </a:rPr>
              <a:t>In the last year they have made the following contribution:</a:t>
            </a:r>
          </a:p>
          <a:p>
            <a:pPr marL="514350" indent="-514350" algn="just">
              <a:buAutoNum type="arabicParenR"/>
            </a:pPr>
            <a:r>
              <a:rPr lang="en-US" sz="2900" dirty="0" smtClean="0">
                <a:solidFill>
                  <a:schemeClr val="tx1"/>
                </a:solidFill>
              </a:rPr>
              <a:t>Test beam of a small size </a:t>
            </a:r>
            <a:r>
              <a:rPr lang="en-US" sz="2900" dirty="0" err="1" smtClean="0">
                <a:solidFill>
                  <a:schemeClr val="tx1"/>
                </a:solidFill>
              </a:rPr>
              <a:t>CsI+PMT</a:t>
            </a:r>
            <a:r>
              <a:rPr lang="en-US" sz="2900" dirty="0" smtClean="0">
                <a:solidFill>
                  <a:schemeClr val="tx1"/>
                </a:solidFill>
              </a:rPr>
              <a:t> prototype at the LINAC of the Yerevan institute (Armenia)</a:t>
            </a:r>
          </a:p>
          <a:p>
            <a:pPr marL="514350" indent="-514350" algn="just">
              <a:buAutoNum type="arabicParenR"/>
            </a:pPr>
            <a:r>
              <a:rPr lang="en-US" sz="2900" dirty="0" smtClean="0">
                <a:solidFill>
                  <a:schemeClr val="tx1"/>
                </a:solidFill>
              </a:rPr>
              <a:t>Procurement of 50 </a:t>
            </a:r>
            <a:r>
              <a:rPr lang="en-US" sz="2900" dirty="0" err="1" smtClean="0">
                <a:solidFill>
                  <a:schemeClr val="tx1"/>
                </a:solidFill>
              </a:rPr>
              <a:t>CsI</a:t>
            </a:r>
            <a:r>
              <a:rPr lang="en-US" sz="2900" dirty="0" smtClean="0">
                <a:solidFill>
                  <a:schemeClr val="tx1"/>
                </a:solidFill>
              </a:rPr>
              <a:t> crystals with MU2E specifications from AMCRYS firm (Ukraine): 25 of those have been shipped to LNF, Italy and will be used for QA test, development of latest QA tooling, mechanical compression test and load in the full size Calorimeter Mockup.</a:t>
            </a:r>
          </a:p>
          <a:p>
            <a:pPr marL="514350" indent="-514350" algn="just">
              <a:buAutoNum type="arabicParenR"/>
            </a:pPr>
            <a:r>
              <a:rPr lang="en-US" sz="2900" dirty="0" smtClean="0">
                <a:solidFill>
                  <a:schemeClr val="tx1"/>
                </a:solidFill>
              </a:rPr>
              <a:t>Participation to the QA test of prototype and pre-production crystals. Special effort went on the study of the F/T component</a:t>
            </a:r>
          </a:p>
          <a:p>
            <a:pPr marL="514350" indent="-514350" algn="just">
              <a:buAutoNum type="arabicParenR"/>
            </a:pPr>
            <a:r>
              <a:rPr lang="en-US" sz="2900" dirty="0" smtClean="0">
                <a:solidFill>
                  <a:schemeClr val="tx1"/>
                </a:solidFill>
              </a:rPr>
              <a:t>Participation to the test beam of Module-0 in May 2017 </a:t>
            </a:r>
          </a:p>
          <a:p>
            <a:pPr marL="457200" indent="-457200" algn="l">
              <a:buFontTx/>
              <a:buChar char="-"/>
            </a:pPr>
            <a:endParaRPr lang="en-US" sz="2900" dirty="0" smtClean="0">
              <a:solidFill>
                <a:schemeClr val="tx1"/>
              </a:solidFill>
            </a:endParaRPr>
          </a:p>
          <a:p>
            <a:pPr algn="l"/>
            <a:r>
              <a:rPr lang="en-US" b="1" dirty="0" smtClean="0">
                <a:solidFill>
                  <a:schemeClr val="tx1"/>
                </a:solidFill>
              </a:rPr>
              <a:t>Expected/planned  contribution in 2017-2019</a:t>
            </a:r>
          </a:p>
          <a:p>
            <a:pPr marL="457200" indent="-457200" algn="l">
              <a:buFont typeface="Wingdings" charset="2"/>
              <a:buChar char="§"/>
            </a:pPr>
            <a:r>
              <a:rPr lang="en-US" sz="2900" dirty="0" smtClean="0">
                <a:solidFill>
                  <a:schemeClr val="tx1"/>
                </a:solidFill>
              </a:rPr>
              <a:t>Core contribution for 200 </a:t>
            </a:r>
            <a:r>
              <a:rPr lang="en-US" sz="2900" dirty="0" err="1" smtClean="0">
                <a:solidFill>
                  <a:schemeClr val="tx1"/>
                </a:solidFill>
              </a:rPr>
              <a:t>undoped</a:t>
            </a:r>
            <a:r>
              <a:rPr lang="en-US" sz="2900" dirty="0" smtClean="0">
                <a:solidFill>
                  <a:schemeClr val="tx1"/>
                </a:solidFill>
              </a:rPr>
              <a:t> </a:t>
            </a:r>
            <a:r>
              <a:rPr lang="en-US" sz="2900" dirty="0" err="1" smtClean="0">
                <a:solidFill>
                  <a:schemeClr val="tx1"/>
                </a:solidFill>
              </a:rPr>
              <a:t>CsI</a:t>
            </a:r>
            <a:r>
              <a:rPr lang="en-US" sz="2900" dirty="0" smtClean="0">
                <a:solidFill>
                  <a:schemeClr val="tx1"/>
                </a:solidFill>
              </a:rPr>
              <a:t> crystals</a:t>
            </a:r>
          </a:p>
          <a:p>
            <a:pPr marL="457200" indent="-457200" algn="l">
              <a:buFont typeface="Wingdings" charset="2"/>
              <a:buChar char="§"/>
            </a:pPr>
            <a:r>
              <a:rPr lang="en-US" sz="2900" dirty="0" smtClean="0">
                <a:solidFill>
                  <a:schemeClr val="tx1"/>
                </a:solidFill>
              </a:rPr>
              <a:t>Development and realization of Clock Distribution boards</a:t>
            </a:r>
          </a:p>
          <a:p>
            <a:pPr marL="457200" indent="-457200" algn="l">
              <a:buFont typeface="Wingdings" charset="2"/>
              <a:buChar char="§"/>
            </a:pPr>
            <a:r>
              <a:rPr lang="en-US" sz="2900" dirty="0" smtClean="0">
                <a:solidFill>
                  <a:schemeClr val="tx1"/>
                </a:solidFill>
              </a:rPr>
              <a:t>Responsibility on QA test of preamplifiers produced by LNF</a:t>
            </a:r>
          </a:p>
          <a:p>
            <a:pPr marL="457200" indent="-457200" algn="l">
              <a:buFont typeface="Wingdings" charset="2"/>
              <a:buChar char="§"/>
            </a:pPr>
            <a:r>
              <a:rPr lang="en-US" sz="2900" dirty="0" smtClean="0">
                <a:solidFill>
                  <a:schemeClr val="tx1"/>
                </a:solidFill>
              </a:rPr>
              <a:t>Participation to QA on production crystals and </a:t>
            </a:r>
            <a:r>
              <a:rPr lang="en-US" sz="2900" dirty="0" err="1" smtClean="0">
                <a:solidFill>
                  <a:schemeClr val="tx1"/>
                </a:solidFill>
              </a:rPr>
              <a:t>SiPMs</a:t>
            </a:r>
            <a:r>
              <a:rPr lang="en-US" sz="2900" dirty="0" smtClean="0">
                <a:solidFill>
                  <a:schemeClr val="tx1"/>
                </a:solidFill>
              </a:rPr>
              <a:t> at FNAL</a:t>
            </a:r>
          </a:p>
          <a:p>
            <a:pPr marL="457200" indent="-457200" algn="l">
              <a:buFont typeface="Wingdings" charset="2"/>
              <a:buChar char="§"/>
            </a:pPr>
            <a:r>
              <a:rPr lang="en-US" sz="2900" dirty="0" smtClean="0">
                <a:solidFill>
                  <a:schemeClr val="tx1"/>
                </a:solidFill>
              </a:rPr>
              <a:t>Participation to assembly phases of the calorimeter at FNAL</a:t>
            </a:r>
          </a:p>
          <a:p>
            <a:pPr marL="457200" indent="-457200" algn="l">
              <a:buFontTx/>
              <a:buChar char="-"/>
            </a:pPr>
            <a:endParaRPr lang="en-US" sz="2900" dirty="0" smtClean="0">
              <a:solidFill>
                <a:schemeClr val="tx1"/>
              </a:solidFill>
            </a:endParaRPr>
          </a:p>
          <a:p>
            <a:pPr algn="l"/>
            <a:endParaRPr lang="en-US" sz="2400" dirty="0">
              <a:solidFill>
                <a:schemeClr val="tx1"/>
              </a:solidFill>
            </a:endParaRPr>
          </a:p>
        </p:txBody>
      </p:sp>
    </p:spTree>
    <p:extLst>
      <p:ext uri="{BB962C8B-B14F-4D97-AF65-F5344CB8AC3E}">
        <p14:creationId xmlns:p14="http://schemas.microsoft.com/office/powerpoint/2010/main" val="21261785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JINR Contribution to CRV</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Developed and tested light collection improvement by filling WS Fiber channels</a:t>
            </a:r>
          </a:p>
          <a:p>
            <a:pPr lvl="1"/>
            <a:r>
              <a:rPr lang="en-US" dirty="0" smtClean="0"/>
              <a:t>35% improvement</a:t>
            </a:r>
          </a:p>
          <a:p>
            <a:pPr lvl="1"/>
            <a:r>
              <a:rPr lang="en-US" dirty="0" smtClean="0"/>
              <a:t>May be used on longest scintillators</a:t>
            </a:r>
          </a:p>
          <a:p>
            <a:r>
              <a:rPr lang="en-US" dirty="0" smtClean="0"/>
              <a:t>Built cosmic ray test stand, assembled and tested cathode strip chambers from BNL</a:t>
            </a:r>
          </a:p>
          <a:p>
            <a:r>
              <a:rPr lang="en-US" dirty="0" smtClean="0"/>
              <a:t>Did lions share of work an CRV test beams</a:t>
            </a:r>
          </a:p>
          <a:p>
            <a:r>
              <a:rPr lang="en-US" dirty="0" smtClean="0"/>
              <a:t>Extensive time on location at Virginia, experts on CRV assembly and QA/QC, developed major parts of assembly and testing apparatus</a:t>
            </a:r>
          </a:p>
        </p:txBody>
      </p:sp>
    </p:spTree>
    <p:extLst>
      <p:ext uri="{BB962C8B-B14F-4D97-AF65-F5344CB8AC3E}">
        <p14:creationId xmlns:p14="http://schemas.microsoft.com/office/powerpoint/2010/main" val="30163653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879" y="719611"/>
            <a:ext cx="3871609" cy="291829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809" y="719611"/>
            <a:ext cx="1927612" cy="29313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63" y="3775710"/>
            <a:ext cx="3139440" cy="18592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485" y="3751326"/>
            <a:ext cx="2535936" cy="19080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742" y="2033778"/>
            <a:ext cx="2548128" cy="1914144"/>
          </a:xfrm>
          <a:prstGeom prst="rect">
            <a:avLst/>
          </a:prstGeom>
        </p:spPr>
      </p:pic>
    </p:spTree>
    <p:extLst>
      <p:ext uri="{BB962C8B-B14F-4D97-AF65-F5344CB8AC3E}">
        <p14:creationId xmlns:p14="http://schemas.microsoft.com/office/powerpoint/2010/main" val="2600765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JINR Tests of WLS Epoxy Filler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90" y="1600200"/>
            <a:ext cx="8415594" cy="4191000"/>
          </a:xfrm>
          <a:prstGeom prst="rect">
            <a:avLst/>
          </a:prstGeom>
        </p:spPr>
      </p:pic>
    </p:spTree>
    <p:extLst>
      <p:ext uri="{BB962C8B-B14F-4D97-AF65-F5344CB8AC3E}">
        <p14:creationId xmlns:p14="http://schemas.microsoft.com/office/powerpoint/2010/main" val="1668743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ontent Placeholder 4"/>
          <p:cNvSpPr txBox="1">
            <a:spLocks/>
          </p:cNvSpPr>
          <p:nvPr/>
        </p:nvSpPr>
        <p:spPr>
          <a:xfrm>
            <a:off x="152400" y="3513662"/>
            <a:ext cx="4267200" cy="2683938"/>
          </a:xfrm>
          <a:prstGeom prst="rect">
            <a:avLst/>
          </a:prstGeom>
          <a:ln w="19050" cap="flat" cmpd="sng" algn="ctr">
            <a:solidFill>
              <a:srgbClr val="0000FF"/>
            </a:solidFill>
            <a:prstDash val="solid"/>
            <a:round/>
            <a:headEnd type="none" w="med" len="med"/>
            <a:tailEnd type="none" w="med" len="med"/>
          </a:ln>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a:pPr>
            <a:r>
              <a:rPr kumimoji="0" lang="en-US" sz="2400" b="0" i="0" u="none" strike="noStrike" kern="1200" cap="none" spc="0" normalizeH="0" baseline="0" noProof="0" dirty="0" smtClean="0">
                <a:ln>
                  <a:noFill/>
                </a:ln>
                <a:solidFill>
                  <a:srgbClr val="0000FF"/>
                </a:solidFill>
                <a:effectLst/>
                <a:uLnTx/>
                <a:uFillTx/>
                <a:latin typeface="+mn-lt"/>
                <a:ea typeface="+mn-ea"/>
                <a:cs typeface="+mn-cs"/>
              </a:rPr>
              <a:t>A search for Charged Lepton Flavor Violation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mn-lt"/>
                <a:ea typeface="+mn-ea"/>
                <a:cs typeface="+mn-cs"/>
              </a:rPr>
              <a:t>𝜇</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N→</a:t>
            </a:r>
            <a:r>
              <a:rPr kumimoji="0" lang="en-US" sz="2400" b="0" i="1" u="none" strike="noStrike" kern="1200" cap="none" spc="0" normalizeH="0" baseline="0" noProof="0" dirty="0" err="1" smtClean="0">
                <a:ln>
                  <a:noFill/>
                </a:ln>
                <a:solidFill>
                  <a:srgbClr val="0000FF"/>
                </a:solidFill>
                <a:effectLst/>
                <a:uLnTx/>
                <a:uFillTx/>
                <a:latin typeface="+mn-lt"/>
                <a:ea typeface="+mn-ea"/>
                <a:cs typeface="+mn-cs"/>
              </a:rPr>
              <a:t>e</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Expected sensitivity of    6x10</a:t>
            </a:r>
            <a:r>
              <a:rPr kumimoji="0" lang="en-US" sz="2200" i="0" u="none" strike="noStrike" kern="1200" cap="none" spc="0" normalizeH="0" baseline="3000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-17</a:t>
            </a: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 90% CL, x10,000 better than </a:t>
            </a:r>
            <a:r>
              <a:rPr lang="en-US" sz="2200" dirty="0" smtClean="0">
                <a:latin typeface="Helvetica" panose="020B0604020202020204" pitchFamily="34" charset="0"/>
                <a:ea typeface="+mn-ea"/>
                <a:cs typeface="Helvetica" panose="020B0604020202020204" pitchFamily="34" charset="0"/>
              </a:rPr>
              <a:t>SINDRUM-II</a:t>
            </a:r>
            <a:endPar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endParaRPr>
          </a:p>
          <a:p>
            <a:pPr marL="742950" lvl="1" indent="-285750" defTabSz="914400" fontAlgn="auto">
              <a:spcBef>
                <a:spcPct val="20000"/>
              </a:spcBef>
              <a:spcAft>
                <a:spcPts val="0"/>
              </a:spcAft>
              <a:buFont typeface="Arial" pitchFamily="34" charset="0"/>
              <a:buChar char="–"/>
              <a:defRPr/>
            </a:pP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Probes effective new physics</a:t>
            </a:r>
            <a:r>
              <a:rPr kumimoji="0" lang="en-US" sz="2200" i="0" u="none" strike="noStrike" kern="1200" cap="none" spc="0" normalizeH="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 </a:t>
            </a: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mass scales up to </a:t>
            </a:r>
            <a:r>
              <a:rPr lang="en-US" sz="2200" dirty="0" smtClean="0">
                <a:latin typeface="Helvetica" panose="020B0604020202020204" pitchFamily="34" charset="0"/>
                <a:cs typeface="Helvetica" panose="020B0604020202020204" pitchFamily="34" charset="0"/>
              </a:rPr>
              <a:t>10</a:t>
            </a:r>
            <a:r>
              <a:rPr lang="en-US" sz="2200" baseline="30000" dirty="0" smtClean="0">
                <a:latin typeface="Helvetica" panose="020B0604020202020204" pitchFamily="34" charset="0"/>
                <a:cs typeface="Helvetica" panose="020B0604020202020204" pitchFamily="34" charset="0"/>
              </a:rPr>
              <a:t>4 </a:t>
            </a:r>
            <a:r>
              <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 </a:t>
            </a:r>
            <a:r>
              <a:rPr lang="en-US" sz="2200" dirty="0" smtClean="0">
                <a:latin typeface="Helvetica" panose="020B0604020202020204" pitchFamily="34" charset="0"/>
                <a:cs typeface="Helvetica" panose="020B0604020202020204" pitchFamily="34" charset="0"/>
              </a:rPr>
              <a:t>TeV/c</a:t>
            </a:r>
            <a:r>
              <a:rPr lang="en-US" sz="2200" baseline="30000" dirty="0" smtClean="0">
                <a:latin typeface="Helvetica" panose="020B0604020202020204" pitchFamily="34" charset="0"/>
                <a:cs typeface="Helvetica" panose="020B0604020202020204" pitchFamily="34" charset="0"/>
              </a:rPr>
              <a:t>2</a:t>
            </a:r>
            <a:endParaRPr kumimoji="0" lang="en-US" sz="22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endParaRPr>
          </a:p>
          <a:p>
            <a:pPr marL="742950" lvl="1" indent="-285750" defTabSz="914400" fontAlgn="auto">
              <a:spcBef>
                <a:spcPct val="20000"/>
              </a:spcBef>
              <a:spcAft>
                <a:spcPts val="0"/>
              </a:spcAft>
              <a:buFont typeface="Arial" pitchFamily="34" charset="0"/>
              <a:buChar char="–"/>
              <a:defRPr/>
            </a:pPr>
            <a:r>
              <a:rPr lang="en-US" sz="2200" i="1" dirty="0" smtClean="0">
                <a:latin typeface="Helvetica" panose="020B0604020202020204" pitchFamily="34" charset="0"/>
                <a:cs typeface="Helvetica" panose="020B0604020202020204" pitchFamily="34" charset="0"/>
              </a:rPr>
              <a:t>Discovery</a:t>
            </a:r>
            <a:r>
              <a:rPr lang="en-US" sz="2200" dirty="0" smtClean="0">
                <a:latin typeface="Helvetica" panose="020B0604020202020204" pitchFamily="34" charset="0"/>
                <a:cs typeface="Helvetica" panose="020B0604020202020204" pitchFamily="34" charset="0"/>
              </a:rPr>
              <a:t> sensitivity to broad swath of NP parameter space</a:t>
            </a:r>
          </a:p>
          <a:p>
            <a:pPr marL="742950" marR="0" lvl="1" indent="-285750" algn="l" defTabSz="9144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le 1"/>
          <p:cNvSpPr>
            <a:spLocks noGrp="1"/>
          </p:cNvSpPr>
          <p:nvPr>
            <p:ph type="title"/>
          </p:nvPr>
        </p:nvSpPr>
        <p:spPr/>
        <p:txBody>
          <a:bodyPr/>
          <a:lstStyle/>
          <a:p>
            <a:r>
              <a:rPr lang="en-US" sz="2800" dirty="0" smtClean="0"/>
              <a:t>The Mu2e Experiment - </a:t>
            </a:r>
            <a:r>
              <a:rPr lang="en-US" sz="1400" dirty="0" smtClean="0"/>
              <a:t>using </a:t>
            </a:r>
            <a:r>
              <a:rPr lang="en-US" sz="1400" dirty="0" err="1" smtClean="0"/>
              <a:t>muons</a:t>
            </a:r>
            <a:r>
              <a:rPr lang="en-US" sz="1400" dirty="0" smtClean="0"/>
              <a:t> to advance the search for New Physics</a:t>
            </a:r>
            <a:endParaRPr lang="en-US" sz="1400"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57</a:t>
            </a:fld>
            <a:endParaRPr lang="en-US" dirty="0"/>
          </a:p>
        </p:txBody>
      </p:sp>
      <p:sp>
        <p:nvSpPr>
          <p:cNvPr id="100" name="Content Placeholder 4"/>
          <p:cNvSpPr txBox="1">
            <a:spLocks/>
          </p:cNvSpPr>
          <p:nvPr/>
        </p:nvSpPr>
        <p:spPr>
          <a:xfrm>
            <a:off x="4724400" y="3513662"/>
            <a:ext cx="4267200" cy="2683938"/>
          </a:xfrm>
          <a:prstGeom prst="rect">
            <a:avLst/>
          </a:prstGeom>
          <a:ln w="19050" cap="flat" cmpd="sng" algn="ctr">
            <a:solidFill>
              <a:srgbClr val="0000FF"/>
            </a:solidFill>
            <a:prstDash val="solid"/>
            <a:round/>
            <a:headEnd type="none" w="med" len="med"/>
            <a:tailEnd type="none" w="med" len="med"/>
          </a:ln>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
                <a:schemeClr val="tx1"/>
              </a:buClr>
              <a:buSzTx/>
              <a:buFont typeface="Arial" pitchFamily="34" charset="0"/>
              <a:buChar char="•"/>
              <a:tabLst/>
              <a:defRPr/>
            </a:pPr>
            <a:r>
              <a:rPr kumimoji="0" lang="en-US" sz="2400" b="0" i="0" u="none" strike="noStrike" kern="1200" cap="none" spc="0" normalizeH="0" baseline="0" noProof="0" dirty="0" smtClean="0">
                <a:ln>
                  <a:noFill/>
                </a:ln>
                <a:solidFill>
                  <a:srgbClr val="0000FF"/>
                </a:solidFill>
                <a:effectLst/>
                <a:uLnTx/>
                <a:uFillTx/>
                <a:latin typeface="+mn-lt"/>
                <a:ea typeface="+mn-ea"/>
                <a:cs typeface="+mn-cs"/>
              </a:rPr>
              <a:t>Experiment scope includes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Proton Beam line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Solenoid systems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rPr>
              <a:t>Detector elements</a:t>
            </a:r>
          </a:p>
          <a:p>
            <a:pPr marL="742950" lvl="1" indent="-285750" defTabSz="914400" fontAlgn="auto">
              <a:spcBef>
                <a:spcPct val="20000"/>
              </a:spcBef>
              <a:spcAft>
                <a:spcPts val="0"/>
              </a:spcAft>
            </a:pPr>
            <a:r>
              <a:rPr lang="en-US" sz="2000" dirty="0" smtClean="0">
                <a:latin typeface="Helvetica" panose="020B0604020202020204" pitchFamily="34" charset="0"/>
                <a:ea typeface="+mn-ea"/>
                <a:cs typeface="Helvetica" panose="020B0604020202020204" pitchFamily="34" charset="0"/>
              </a:rPr>
              <a:t>  (tracker, calorimeter, cosmic veto, DAQ, beam monitoring)</a:t>
            </a:r>
            <a:endParaRPr kumimoji="0" lang="en-US" sz="2000" i="0" u="none" strike="noStrike" kern="1200" cap="none" spc="0" normalizeH="0" baseline="0" noProof="0" dirty="0" smtClean="0">
              <a:ln>
                <a:noFill/>
              </a:ln>
              <a:solidFill>
                <a:schemeClr val="tx1"/>
              </a:solidFill>
              <a:effectLst/>
              <a:uLnTx/>
              <a:uFillTx/>
              <a:latin typeface="Helvetica" panose="020B0604020202020204" pitchFamily="34" charset="0"/>
              <a:ea typeface="+mn-ea"/>
              <a:cs typeface="Helvetica"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Helvetica" panose="020B0604020202020204" pitchFamily="34" charset="0"/>
                <a:ea typeface="+mn-ea"/>
                <a:cs typeface="Helvetica" panose="020B0604020202020204" pitchFamily="34" charset="0"/>
              </a:rPr>
              <a:t>Experimental hall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latin typeface="Helvetica" panose="020B0604020202020204" pitchFamily="34" charset="0"/>
                <a:ea typeface="+mn-ea"/>
                <a:cs typeface="Helvetica" panose="020B0604020202020204" pitchFamily="34" charset="0"/>
              </a:rPr>
              <a:t>Commissioning begins in 2020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99" name="Group 98"/>
          <p:cNvGrpSpPr/>
          <p:nvPr/>
        </p:nvGrpSpPr>
        <p:grpSpPr>
          <a:xfrm>
            <a:off x="152400" y="806386"/>
            <a:ext cx="8860876" cy="2609910"/>
            <a:chOff x="152400" y="806386"/>
            <a:chExt cx="8860876" cy="2609910"/>
          </a:xfrm>
        </p:grpSpPr>
        <p:sp>
          <p:nvSpPr>
            <p:cNvPr id="6" name="TextBox 5"/>
            <p:cNvSpPr txBox="1"/>
            <p:nvPr/>
          </p:nvSpPr>
          <p:spPr>
            <a:xfrm>
              <a:off x="4267200" y="2946396"/>
              <a:ext cx="184666" cy="369332"/>
            </a:xfrm>
            <a:prstGeom prst="rect">
              <a:avLst/>
            </a:prstGeom>
            <a:noFill/>
          </p:spPr>
          <p:txBody>
            <a:bodyPr wrap="none" rtlCol="0">
              <a:spAutoFit/>
            </a:bodyPr>
            <a:lstStyle/>
            <a:p>
              <a:endParaRPr lang="en-US" dirty="0"/>
            </a:p>
          </p:txBody>
        </p:sp>
        <p:grpSp>
          <p:nvGrpSpPr>
            <p:cNvPr id="3" name="Group 96"/>
            <p:cNvGrpSpPr/>
            <p:nvPr/>
          </p:nvGrpSpPr>
          <p:grpSpPr>
            <a:xfrm>
              <a:off x="304800" y="1333496"/>
              <a:ext cx="8708476" cy="1969347"/>
              <a:chOff x="435524" y="1688253"/>
              <a:chExt cx="8708476" cy="1969347"/>
            </a:xfrm>
          </p:grpSpPr>
          <p:grpSp>
            <p:nvGrpSpPr>
              <p:cNvPr id="7" name="Group 225"/>
              <p:cNvGrpSpPr/>
              <p:nvPr/>
            </p:nvGrpSpPr>
            <p:grpSpPr>
              <a:xfrm>
                <a:off x="435524" y="1688253"/>
                <a:ext cx="8708476" cy="1969347"/>
                <a:chOff x="228600" y="1078653"/>
                <a:chExt cx="8708476" cy="1969347"/>
              </a:xfrm>
            </p:grpSpPr>
            <p:pic>
              <p:nvPicPr>
                <p:cNvPr id="21" name="Picture 20" descr="mu2edisk.pdf"/>
                <p:cNvPicPr>
                  <a:picLocks noChangeAspect="1"/>
                </p:cNvPicPr>
                <p:nvPr/>
              </p:nvPicPr>
              <p:blipFill rotWithShape="1">
                <a:blip r:embed="rId3">
                  <a:extLst>
                    <a:ext uri="{28A0092B-C50C-407E-A947-70E740481C1C}">
                      <a14:useLocalDpi xmlns:a14="http://schemas.microsoft.com/office/drawing/2010/main" val="0"/>
                    </a:ext>
                  </a:extLst>
                </a:blip>
                <a:srcRect l="12027" t="37332" r="8605" b="49337"/>
                <a:stretch/>
              </p:blipFill>
              <p:spPr>
                <a:xfrm>
                  <a:off x="228600" y="1078653"/>
                  <a:ext cx="8708476" cy="1893147"/>
                </a:xfrm>
                <a:prstGeom prst="rect">
                  <a:avLst/>
                </a:prstGeom>
              </p:spPr>
            </p:pic>
            <p:pic>
              <p:nvPicPr>
                <p:cNvPr id="22" name="Picture 25" descr="Mu2eDetectorPhoto-wPerson.jpg"/>
                <p:cNvPicPr>
                  <a:picLocks noChangeAspect="1"/>
                </p:cNvPicPr>
                <p:nvPr/>
              </p:nvPicPr>
              <p:blipFill>
                <a:blip r:embed="rId4"/>
                <a:srcRect l="76147" t="61101" r="19037" b="18166"/>
                <a:stretch>
                  <a:fillRect/>
                </a:stretch>
              </p:blipFill>
              <p:spPr bwMode="auto">
                <a:xfrm>
                  <a:off x="8458200" y="2069253"/>
                  <a:ext cx="381000" cy="676722"/>
                </a:xfrm>
                <a:prstGeom prst="rect">
                  <a:avLst/>
                </a:prstGeom>
                <a:noFill/>
                <a:ln w="9525">
                  <a:noFill/>
                  <a:miter lim="800000"/>
                  <a:headEnd/>
                  <a:tailEnd/>
                </a:ln>
              </p:spPr>
            </p:pic>
            <p:grpSp>
              <p:nvGrpSpPr>
                <p:cNvPr id="8" name="Group 142"/>
                <p:cNvGrpSpPr/>
                <p:nvPr/>
              </p:nvGrpSpPr>
              <p:grpSpPr>
                <a:xfrm>
                  <a:off x="5715000" y="1535853"/>
                  <a:ext cx="2239051" cy="863103"/>
                  <a:chOff x="5761949" y="4495800"/>
                  <a:chExt cx="2239051" cy="863103"/>
                </a:xfrm>
              </p:grpSpPr>
              <p:sp>
                <p:nvSpPr>
                  <p:cNvPr id="89" name="Arc 88"/>
                  <p:cNvSpPr/>
                  <p:nvPr/>
                </p:nvSpPr>
                <p:spPr>
                  <a:xfrm rot="9941458">
                    <a:off x="5852389" y="4921604"/>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p:nvPr/>
                </p:nvSpPr>
                <p:spPr>
                  <a:xfrm rot="9941458">
                    <a:off x="6123870" y="4912846"/>
                    <a:ext cx="85803" cy="221103"/>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 name="Group 102"/>
                  <p:cNvGrpSpPr/>
                  <p:nvPr/>
                </p:nvGrpSpPr>
                <p:grpSpPr>
                  <a:xfrm>
                    <a:off x="5761949" y="4495800"/>
                    <a:ext cx="2239051" cy="863103"/>
                    <a:chOff x="5755599" y="4511675"/>
                    <a:chExt cx="2239051" cy="863103"/>
                  </a:xfrm>
                </p:grpSpPr>
                <p:sp>
                  <p:nvSpPr>
                    <p:cNvPr id="92" name="Arc 91"/>
                    <p:cNvSpPr/>
                    <p:nvPr/>
                  </p:nvSpPr>
                  <p:spPr>
                    <a:xfrm rot="20856685">
                      <a:off x="6126459" y="4714541"/>
                      <a:ext cx="456481" cy="660237"/>
                    </a:xfrm>
                    <a:prstGeom prst="arc">
                      <a:avLst>
                        <a:gd name="adj1" fmla="val 11005528"/>
                        <a:gd name="adj2" fmla="val 21548159"/>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Arc 92"/>
                    <p:cNvSpPr/>
                    <p:nvPr/>
                  </p:nvSpPr>
                  <p:spPr>
                    <a:xfrm rot="20673755">
                      <a:off x="5755599" y="4923696"/>
                      <a:ext cx="179793" cy="306499"/>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Arc 93"/>
                    <p:cNvSpPr/>
                    <p:nvPr/>
                  </p:nvSpPr>
                  <p:spPr>
                    <a:xfrm rot="20921661">
                      <a:off x="5864793" y="4836519"/>
                      <a:ext cx="342642" cy="494407"/>
                    </a:xfrm>
                    <a:prstGeom prst="arc">
                      <a:avLst>
                        <a:gd name="adj1" fmla="val 11005528"/>
                        <a:gd name="adj2" fmla="val 0"/>
                      </a:avLst>
                    </a:pr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7591425" y="4759325"/>
                      <a:ext cx="133350" cy="13640"/>
                    </a:xfrm>
                    <a:custGeom>
                      <a:avLst/>
                      <a:gdLst>
                        <a:gd name="connsiteX0" fmla="*/ 0 w 133350"/>
                        <a:gd name="connsiteY0" fmla="*/ 0 h 13640"/>
                        <a:gd name="connsiteX1" fmla="*/ 88900 w 133350"/>
                        <a:gd name="connsiteY1" fmla="*/ 12700 h 13640"/>
                        <a:gd name="connsiteX2" fmla="*/ 133350 w 133350"/>
                        <a:gd name="connsiteY2" fmla="*/ 12700 h 13640"/>
                      </a:gdLst>
                      <a:ahLst/>
                      <a:cxnLst>
                        <a:cxn ang="0">
                          <a:pos x="connsiteX0" y="connsiteY0"/>
                        </a:cxn>
                        <a:cxn ang="0">
                          <a:pos x="connsiteX1" y="connsiteY1"/>
                        </a:cxn>
                        <a:cxn ang="0">
                          <a:pos x="connsiteX2" y="connsiteY2"/>
                        </a:cxn>
                      </a:cxnLst>
                      <a:rect l="l" t="t" r="r" b="b"/>
                      <a:pathLst>
                        <a:path w="133350" h="13640">
                          <a:moveTo>
                            <a:pt x="0" y="0"/>
                          </a:moveTo>
                          <a:cubicBezTo>
                            <a:pt x="33337" y="5291"/>
                            <a:pt x="66675" y="10583"/>
                            <a:pt x="88900" y="12700"/>
                          </a:cubicBezTo>
                          <a:cubicBezTo>
                            <a:pt x="111125" y="14817"/>
                            <a:pt x="133350" y="12700"/>
                            <a:pt x="133350" y="1270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7832725" y="4511675"/>
                      <a:ext cx="161925" cy="261289"/>
                    </a:xfrm>
                    <a:custGeom>
                      <a:avLst/>
                      <a:gdLst>
                        <a:gd name="connsiteX0" fmla="*/ 0 w 174625"/>
                        <a:gd name="connsiteY0" fmla="*/ 234950 h 234950"/>
                        <a:gd name="connsiteX1" fmla="*/ 53975 w 174625"/>
                        <a:gd name="connsiteY1" fmla="*/ 212725 h 234950"/>
                        <a:gd name="connsiteX2" fmla="*/ 104775 w 174625"/>
                        <a:gd name="connsiteY2" fmla="*/ 180975 h 234950"/>
                        <a:gd name="connsiteX3" fmla="*/ 142875 w 174625"/>
                        <a:gd name="connsiteY3" fmla="*/ 123825 h 234950"/>
                        <a:gd name="connsiteX4" fmla="*/ 165100 w 174625"/>
                        <a:gd name="connsiteY4" fmla="*/ 60325 h 234950"/>
                        <a:gd name="connsiteX5" fmla="*/ 174625 w 174625"/>
                        <a:gd name="connsiteY5"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234950">
                          <a:moveTo>
                            <a:pt x="0" y="234950"/>
                          </a:moveTo>
                          <a:cubicBezTo>
                            <a:pt x="18256" y="228335"/>
                            <a:pt x="36513" y="221721"/>
                            <a:pt x="53975" y="212725"/>
                          </a:cubicBezTo>
                          <a:cubicBezTo>
                            <a:pt x="71438" y="203729"/>
                            <a:pt x="89958" y="195792"/>
                            <a:pt x="104775" y="180975"/>
                          </a:cubicBezTo>
                          <a:cubicBezTo>
                            <a:pt x="119592" y="166158"/>
                            <a:pt x="132821" y="143933"/>
                            <a:pt x="142875" y="123825"/>
                          </a:cubicBezTo>
                          <a:cubicBezTo>
                            <a:pt x="152929" y="103717"/>
                            <a:pt x="159808" y="80962"/>
                            <a:pt x="165100" y="60325"/>
                          </a:cubicBezTo>
                          <a:cubicBezTo>
                            <a:pt x="170392" y="39688"/>
                            <a:pt x="174625" y="0"/>
                            <a:pt x="174625" y="0"/>
                          </a:cubicBezTo>
                        </a:path>
                      </a:pathLst>
                    </a:custGeom>
                    <a:ln>
                      <a:solidFill>
                        <a:srgbClr val="00009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2" name="Group 84"/>
                <p:cNvGrpSpPr/>
                <p:nvPr/>
              </p:nvGrpSpPr>
              <p:grpSpPr>
                <a:xfrm rot="1108014">
                  <a:off x="1143006" y="1766873"/>
                  <a:ext cx="255522" cy="233811"/>
                  <a:chOff x="965372" y="3866032"/>
                  <a:chExt cx="255522" cy="233811"/>
                </a:xfrm>
              </p:grpSpPr>
              <p:sp>
                <p:nvSpPr>
                  <p:cNvPr id="83" name="Arc 82"/>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59"/>
                <p:cNvGrpSpPr/>
                <p:nvPr/>
              </p:nvGrpSpPr>
              <p:grpSpPr>
                <a:xfrm rot="1108014">
                  <a:off x="1369975" y="1731535"/>
                  <a:ext cx="255522" cy="233811"/>
                  <a:chOff x="965372" y="3866032"/>
                  <a:chExt cx="255522" cy="233811"/>
                </a:xfrm>
              </p:grpSpPr>
              <p:sp>
                <p:nvSpPr>
                  <p:cNvPr id="77" name="Arc 76"/>
                  <p:cNvSpPr/>
                  <p:nvPr/>
                </p:nvSpPr>
                <p:spPr>
                  <a:xfrm rot="9954521">
                    <a:off x="1031837" y="3938014"/>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Arc 77"/>
                  <p:cNvSpPr/>
                  <p:nvPr/>
                </p:nvSpPr>
                <p:spPr>
                  <a:xfrm rot="20042317">
                    <a:off x="1033665" y="394822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9" name="Arc 78"/>
                  <p:cNvSpPr/>
                  <p:nvPr/>
                </p:nvSpPr>
                <p:spPr>
                  <a:xfrm rot="20042317">
                    <a:off x="965372" y="39736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9954521">
                    <a:off x="1101474" y="3912798"/>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20042317">
                    <a:off x="1101013" y="3903119"/>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9954521">
                    <a:off x="1166532" y="386603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6" name="Group 215"/>
                <p:cNvGrpSpPr/>
                <p:nvPr/>
              </p:nvGrpSpPr>
              <p:grpSpPr>
                <a:xfrm>
                  <a:off x="1579622" y="1663792"/>
                  <a:ext cx="1731825" cy="309862"/>
                  <a:chOff x="1579622" y="1663792"/>
                  <a:chExt cx="1731825" cy="309862"/>
                </a:xfrm>
              </p:grpSpPr>
              <p:sp>
                <p:nvSpPr>
                  <p:cNvPr id="53" name="Arc 52"/>
                  <p:cNvSpPr/>
                  <p:nvPr/>
                </p:nvSpPr>
                <p:spPr>
                  <a:xfrm rot="11062535">
                    <a:off x="1654075" y="1754801"/>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Arc 53"/>
                  <p:cNvSpPr/>
                  <p:nvPr/>
                </p:nvSpPr>
                <p:spPr>
                  <a:xfrm rot="21150331">
                    <a:off x="1652455" y="17771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p:cNvSpPr/>
                  <p:nvPr/>
                </p:nvSpPr>
                <p:spPr>
                  <a:xfrm rot="21150331">
                    <a:off x="1579622" y="177959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11062535">
                    <a:off x="1728114" y="1752942"/>
                    <a:ext cx="45719"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21150331">
                    <a:off x="1730623" y="175565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21150331">
                    <a:off x="1888713" y="174473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21150331">
                    <a:off x="1815880" y="174723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21150331">
                    <a:off x="1966881" y="172328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Arc 60"/>
                  <p:cNvSpPr/>
                  <p:nvPr/>
                </p:nvSpPr>
                <p:spPr>
                  <a:xfrm rot="21150331">
                    <a:off x="2333921" y="1669368"/>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21150331">
                    <a:off x="2261088" y="167186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a:off x="2412089" y="166379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Arc 63"/>
                  <p:cNvSpPr/>
                  <p:nvPr/>
                </p:nvSpPr>
                <p:spPr>
                  <a:xfrm rot="21150331">
                    <a:off x="2108243" y="1703457"/>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Arc 64"/>
                  <p:cNvSpPr/>
                  <p:nvPr/>
                </p:nvSpPr>
                <p:spPr>
                  <a:xfrm rot="21150331">
                    <a:off x="2035410" y="17059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Arc 65"/>
                  <p:cNvSpPr/>
                  <p:nvPr/>
                </p:nvSpPr>
                <p:spPr>
                  <a:xfrm rot="21150331">
                    <a:off x="2186411" y="168200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Arc 66"/>
                  <p:cNvSpPr/>
                  <p:nvPr/>
                </p:nvSpPr>
                <p:spPr>
                  <a:xfrm>
                    <a:off x="2491079" y="1664582"/>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Arc 67"/>
                  <p:cNvSpPr/>
                  <p:nvPr/>
                </p:nvSpPr>
                <p:spPr>
                  <a:xfrm>
                    <a:off x="2643479" y="1676860"/>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Arc 68"/>
                  <p:cNvSpPr/>
                  <p:nvPr/>
                </p:nvSpPr>
                <p:spPr>
                  <a:xfrm>
                    <a:off x="2572601" y="1671551"/>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Arc 69"/>
                  <p:cNvSpPr/>
                  <p:nvPr/>
                </p:nvSpPr>
                <p:spPr>
                  <a:xfrm rot="496777">
                    <a:off x="2727478" y="168975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Arc 70"/>
                  <p:cNvSpPr/>
                  <p:nvPr/>
                </p:nvSpPr>
                <p:spPr>
                  <a:xfrm rot="496777">
                    <a:off x="2811476" y="1708815"/>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Arc 71"/>
                  <p:cNvSpPr/>
                  <p:nvPr/>
                </p:nvSpPr>
                <p:spPr>
                  <a:xfrm rot="951812">
                    <a:off x="2895473" y="171908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Arc 72"/>
                  <p:cNvSpPr/>
                  <p:nvPr/>
                </p:nvSpPr>
                <p:spPr>
                  <a:xfrm rot="951812">
                    <a:off x="2972969" y="1751236"/>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Arc 73"/>
                  <p:cNvSpPr/>
                  <p:nvPr/>
                </p:nvSpPr>
                <p:spPr>
                  <a:xfrm rot="951812">
                    <a:off x="3050464" y="1776944"/>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Arc 74"/>
                  <p:cNvSpPr/>
                  <p:nvPr/>
                </p:nvSpPr>
                <p:spPr>
                  <a:xfrm rot="1667382">
                    <a:off x="3121610" y="1808903"/>
                    <a:ext cx="119881"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p:cNvSpPr/>
                  <p:nvPr/>
                </p:nvSpPr>
                <p:spPr>
                  <a:xfrm rot="1667382">
                    <a:off x="3191566" y="1847473"/>
                    <a:ext cx="119881" cy="126181"/>
                  </a:xfrm>
                  <a:prstGeom prst="arc">
                    <a:avLst>
                      <a:gd name="adj1" fmla="val 11005528"/>
                      <a:gd name="adj2" fmla="val 19241856"/>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3" name="Group 214"/>
                <p:cNvGrpSpPr/>
                <p:nvPr/>
              </p:nvGrpSpPr>
              <p:grpSpPr>
                <a:xfrm>
                  <a:off x="3505200" y="2142177"/>
                  <a:ext cx="2517706" cy="905823"/>
                  <a:chOff x="3534360" y="2130509"/>
                  <a:chExt cx="2517706" cy="905823"/>
                </a:xfrm>
              </p:grpSpPr>
              <p:sp>
                <p:nvSpPr>
                  <p:cNvPr id="36" name="TextBox 35"/>
                  <p:cNvSpPr txBox="1"/>
                  <p:nvPr/>
                </p:nvSpPr>
                <p:spPr>
                  <a:xfrm>
                    <a:off x="5867400" y="2667000"/>
                    <a:ext cx="184666" cy="369332"/>
                  </a:xfrm>
                  <a:prstGeom prst="rect">
                    <a:avLst/>
                  </a:prstGeom>
                  <a:noFill/>
                </p:spPr>
                <p:txBody>
                  <a:bodyPr wrap="none" rtlCol="0">
                    <a:spAutoFit/>
                  </a:bodyPr>
                  <a:lstStyle/>
                  <a:p>
                    <a:endParaRPr lang="en-US" dirty="0"/>
                  </a:p>
                </p:txBody>
              </p:sp>
              <p:sp>
                <p:nvSpPr>
                  <p:cNvPr id="37" name="Arc 36"/>
                  <p:cNvSpPr/>
                  <p:nvPr/>
                </p:nvSpPr>
                <p:spPr>
                  <a:xfrm rot="1667382">
                    <a:off x="3534360" y="213050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855325">
                    <a:off x="3601142" y="2180098"/>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Arc 38"/>
                  <p:cNvSpPr/>
                  <p:nvPr/>
                </p:nvSpPr>
                <p:spPr>
                  <a:xfrm rot="434165">
                    <a:off x="3679910" y="2207919"/>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434165">
                    <a:off x="3747320" y="2237842"/>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a:off x="3832310" y="2262213"/>
                    <a:ext cx="119881"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a:off x="3902544" y="2278057"/>
                    <a:ext cx="155956" cy="126181"/>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a:off x="4016370" y="231548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21368266">
                    <a:off x="4124320" y="232795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rot="20968505">
                    <a:off x="4238620"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rot="20968505">
                    <a:off x="4359270" y="234234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rot="20519236">
                    <a:off x="4473569" y="2346296"/>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Arc 47"/>
                  <p:cNvSpPr/>
                  <p:nvPr/>
                </p:nvSpPr>
                <p:spPr>
                  <a:xfrm rot="20519236">
                    <a:off x="4594219" y="2339167"/>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Arc 48"/>
                  <p:cNvSpPr/>
                  <p:nvPr/>
                </p:nvSpPr>
                <p:spPr>
                  <a:xfrm rot="20519236">
                    <a:off x="4714869" y="2323939"/>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Arc 49"/>
                  <p:cNvSpPr/>
                  <p:nvPr/>
                </p:nvSpPr>
                <p:spPr>
                  <a:xfrm rot="20519236">
                    <a:off x="4838695" y="2299914"/>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Arc 50"/>
                  <p:cNvSpPr/>
                  <p:nvPr/>
                </p:nvSpPr>
                <p:spPr>
                  <a:xfrm rot="20519236">
                    <a:off x="4949820" y="2282823"/>
                    <a:ext cx="155956"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rot="20519236">
                    <a:off x="5050213" y="2278388"/>
                    <a:ext cx="205172" cy="92104"/>
                  </a:xfrm>
                  <a:prstGeom prst="arc">
                    <a:avLst>
                      <a:gd name="adj1" fmla="val 11005528"/>
                      <a:gd name="adj2" fmla="val 1407024"/>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4" name="Group 206"/>
                <p:cNvGrpSpPr/>
                <p:nvPr/>
              </p:nvGrpSpPr>
              <p:grpSpPr>
                <a:xfrm>
                  <a:off x="5178306" y="2159911"/>
                  <a:ext cx="555250" cy="202111"/>
                  <a:chOff x="4628181" y="4252431"/>
                  <a:chExt cx="555250" cy="202111"/>
                </a:xfrm>
              </p:grpSpPr>
              <p:sp>
                <p:nvSpPr>
                  <p:cNvPr id="31" name="Arc 30"/>
                  <p:cNvSpPr/>
                  <p:nvPr/>
                </p:nvSpPr>
                <p:spPr>
                  <a:xfrm rot="20466250">
                    <a:off x="4628181" y="432836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rot="20466250">
                    <a:off x="4779630" y="4280041"/>
                    <a:ext cx="250613" cy="126181"/>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rot="9159468">
                    <a:off x="4931299" y="4252602"/>
                    <a:ext cx="95577" cy="13748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0110389">
                    <a:off x="4778601" y="4284618"/>
                    <a:ext cx="93209" cy="142325"/>
                  </a:xfrm>
                  <a:prstGeom prst="arc">
                    <a:avLst>
                      <a:gd name="adj1" fmla="val 11005528"/>
                      <a:gd name="adj2" fmla="val 0"/>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rot="21116563">
                    <a:off x="4932818" y="4252431"/>
                    <a:ext cx="250613" cy="126181"/>
                  </a:xfrm>
                  <a:prstGeom prst="arc">
                    <a:avLst>
                      <a:gd name="adj1" fmla="val 10433135"/>
                      <a:gd name="adj2" fmla="val 20813527"/>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9" name="TextBox 28"/>
                <p:cNvSpPr txBox="1"/>
                <p:nvPr/>
              </p:nvSpPr>
              <p:spPr>
                <a:xfrm>
                  <a:off x="5549735" y="2069068"/>
                  <a:ext cx="317665" cy="369332"/>
                </a:xfrm>
                <a:prstGeom prst="rect">
                  <a:avLst/>
                </a:prstGeom>
                <a:noFill/>
              </p:spPr>
              <p:txBody>
                <a:bodyPr wrap="none" rtlCol="0">
                  <a:spAutoFit/>
                </a:bodyPr>
                <a:lstStyle/>
                <a:p>
                  <a:r>
                    <a:rPr lang="en-US" dirty="0" err="1" smtClean="0">
                      <a:solidFill>
                        <a:srgbClr val="FF0000"/>
                      </a:solidFill>
                      <a:latin typeface="Symbol" charset="2"/>
                      <a:cs typeface="Symbol" charset="2"/>
                    </a:rPr>
                    <a:t>m</a:t>
                  </a:r>
                  <a:endParaRPr lang="en-US" dirty="0">
                    <a:solidFill>
                      <a:srgbClr val="FF0000"/>
                    </a:solidFill>
                    <a:latin typeface="Symbol" charset="2"/>
                    <a:cs typeface="Symbol" charset="2"/>
                  </a:endParaRPr>
                </a:p>
              </p:txBody>
            </p:sp>
            <p:sp>
              <p:nvSpPr>
                <p:cNvPr id="30" name="TextBox 29"/>
                <p:cNvSpPr txBox="1"/>
                <p:nvPr/>
              </p:nvSpPr>
              <p:spPr>
                <a:xfrm>
                  <a:off x="6125622" y="1905000"/>
                  <a:ext cx="351378" cy="369332"/>
                </a:xfrm>
                <a:prstGeom prst="rect">
                  <a:avLst/>
                </a:prstGeom>
                <a:noFill/>
              </p:spPr>
              <p:txBody>
                <a:bodyPr wrap="none" rtlCol="0">
                  <a:spAutoFit/>
                </a:bodyPr>
                <a:lstStyle/>
                <a:p>
                  <a:r>
                    <a:rPr lang="en-US" i="1" dirty="0" err="1" smtClean="0">
                      <a:solidFill>
                        <a:srgbClr val="0000FF"/>
                      </a:solidFill>
                      <a:cs typeface="Symbol" charset="2"/>
                    </a:rPr>
                    <a:t>e</a:t>
                  </a:r>
                  <a:endParaRPr lang="en-US" i="1" dirty="0">
                    <a:solidFill>
                      <a:srgbClr val="0000FF"/>
                    </a:solidFill>
                    <a:cs typeface="Symbol" charset="2"/>
                  </a:endParaRPr>
                </a:p>
              </p:txBody>
            </p:sp>
          </p:grpSp>
          <p:grpSp>
            <p:nvGrpSpPr>
              <p:cNvPr id="25" name="Group 227"/>
              <p:cNvGrpSpPr/>
              <p:nvPr/>
            </p:nvGrpSpPr>
            <p:grpSpPr>
              <a:xfrm>
                <a:off x="457200" y="2535784"/>
                <a:ext cx="7162800" cy="881548"/>
                <a:chOff x="457200" y="2230984"/>
                <a:chExt cx="7162800" cy="881548"/>
              </a:xfrm>
            </p:grpSpPr>
            <p:sp>
              <p:nvSpPr>
                <p:cNvPr id="17" name="TextBox 16"/>
                <p:cNvSpPr txBox="1"/>
                <p:nvPr/>
              </p:nvSpPr>
              <p:spPr>
                <a:xfrm>
                  <a:off x="457200" y="2743200"/>
                  <a:ext cx="595035" cy="369332"/>
                </a:xfrm>
                <a:prstGeom prst="rect">
                  <a:avLst/>
                </a:prstGeom>
                <a:noFill/>
              </p:spPr>
              <p:txBody>
                <a:bodyPr wrap="none" rtlCol="0">
                  <a:spAutoFit/>
                </a:bodyPr>
                <a:lstStyle/>
                <a:p>
                  <a:r>
                    <a:rPr lang="en-US" sz="1800" dirty="0" smtClean="0">
                      <a:solidFill>
                        <a:srgbClr val="E46C0A"/>
                      </a:solidFill>
                    </a:rPr>
                    <a:t>4.6T</a:t>
                  </a:r>
                  <a:endParaRPr lang="en-US" sz="1800" dirty="0">
                    <a:solidFill>
                      <a:srgbClr val="E46C0A"/>
                    </a:solidFill>
                  </a:endParaRPr>
                </a:p>
              </p:txBody>
            </p:sp>
            <p:sp>
              <p:nvSpPr>
                <p:cNvPr id="18" name="TextBox 17"/>
                <p:cNvSpPr txBox="1"/>
                <p:nvPr/>
              </p:nvSpPr>
              <p:spPr>
                <a:xfrm>
                  <a:off x="1690965" y="2526268"/>
                  <a:ext cx="595035" cy="369332"/>
                </a:xfrm>
                <a:prstGeom prst="rect">
                  <a:avLst/>
                </a:prstGeom>
                <a:noFill/>
              </p:spPr>
              <p:txBody>
                <a:bodyPr wrap="none" rtlCol="0">
                  <a:spAutoFit/>
                </a:bodyPr>
                <a:lstStyle/>
                <a:p>
                  <a:r>
                    <a:rPr lang="en-US" sz="1800" dirty="0" smtClean="0">
                      <a:solidFill>
                        <a:srgbClr val="E46C0A"/>
                      </a:solidFill>
                    </a:rPr>
                    <a:t>2.5T</a:t>
                  </a:r>
                  <a:endParaRPr lang="en-US" sz="1800" dirty="0">
                    <a:solidFill>
                      <a:srgbClr val="E46C0A"/>
                    </a:solidFill>
                  </a:endParaRPr>
                </a:p>
              </p:txBody>
            </p:sp>
            <p:sp>
              <p:nvSpPr>
                <p:cNvPr id="19" name="TextBox 18"/>
                <p:cNvSpPr txBox="1"/>
                <p:nvPr/>
              </p:nvSpPr>
              <p:spPr>
                <a:xfrm>
                  <a:off x="4321099" y="2230984"/>
                  <a:ext cx="595035" cy="369332"/>
                </a:xfrm>
                <a:prstGeom prst="rect">
                  <a:avLst/>
                </a:prstGeom>
                <a:noFill/>
              </p:spPr>
              <p:txBody>
                <a:bodyPr wrap="none" rtlCol="0">
                  <a:spAutoFit/>
                </a:bodyPr>
                <a:lstStyle/>
                <a:p>
                  <a:r>
                    <a:rPr lang="en-US" sz="1800" dirty="0" smtClean="0">
                      <a:solidFill>
                        <a:srgbClr val="E46C0A"/>
                      </a:solidFill>
                    </a:rPr>
                    <a:t>2.0T</a:t>
                  </a:r>
                  <a:endParaRPr lang="en-US" sz="1800" dirty="0">
                    <a:solidFill>
                      <a:srgbClr val="E46C0A"/>
                    </a:solidFill>
                  </a:endParaRPr>
                </a:p>
              </p:txBody>
            </p:sp>
            <p:sp>
              <p:nvSpPr>
                <p:cNvPr id="20" name="TextBox 19"/>
                <p:cNvSpPr txBox="1"/>
                <p:nvPr/>
              </p:nvSpPr>
              <p:spPr>
                <a:xfrm>
                  <a:off x="7024965" y="2514600"/>
                  <a:ext cx="595035" cy="369332"/>
                </a:xfrm>
                <a:prstGeom prst="rect">
                  <a:avLst/>
                </a:prstGeom>
                <a:noFill/>
              </p:spPr>
              <p:txBody>
                <a:bodyPr wrap="none" rtlCol="0">
                  <a:spAutoFit/>
                </a:bodyPr>
                <a:lstStyle/>
                <a:p>
                  <a:r>
                    <a:rPr lang="en-US" sz="1800" dirty="0" smtClean="0">
                      <a:solidFill>
                        <a:srgbClr val="E46C0A"/>
                      </a:solidFill>
                    </a:rPr>
                    <a:t>1.0T</a:t>
                  </a:r>
                  <a:endParaRPr lang="en-US" sz="1800" dirty="0">
                    <a:solidFill>
                      <a:srgbClr val="E46C0A"/>
                    </a:solidFill>
                  </a:endParaRPr>
                </a:p>
              </p:txBody>
            </p:sp>
          </p:grpSp>
        </p:grpSp>
        <p:grpSp>
          <p:nvGrpSpPr>
            <p:cNvPr id="26" name="Group 224"/>
            <p:cNvGrpSpPr/>
            <p:nvPr/>
          </p:nvGrpSpPr>
          <p:grpSpPr>
            <a:xfrm>
              <a:off x="3071807" y="1312442"/>
              <a:ext cx="4942870" cy="338554"/>
              <a:chOff x="3019304" y="2806700"/>
              <a:chExt cx="4942870" cy="338554"/>
            </a:xfrm>
          </p:grpSpPr>
          <p:sp>
            <p:nvSpPr>
              <p:cNvPr id="13" name="TextBox 12"/>
              <p:cNvSpPr txBox="1">
                <a:spLocks noChangeArrowheads="1"/>
              </p:cNvSpPr>
              <p:nvPr/>
            </p:nvSpPr>
            <p:spPr bwMode="auto">
              <a:xfrm>
                <a:off x="3019304" y="2806700"/>
                <a:ext cx="2439574"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Transport Solenoid (TS)</a:t>
                </a:r>
                <a:endParaRPr lang="en-US" sz="1600" i="1" dirty="0">
                  <a:solidFill>
                    <a:srgbClr val="E46C0A"/>
                  </a:solidFill>
                </a:endParaRPr>
              </a:p>
            </p:txBody>
          </p:sp>
          <p:sp>
            <p:nvSpPr>
              <p:cNvPr id="14" name="TextBox 13"/>
              <p:cNvSpPr txBox="1">
                <a:spLocks noChangeArrowheads="1"/>
              </p:cNvSpPr>
              <p:nvPr/>
            </p:nvSpPr>
            <p:spPr bwMode="auto">
              <a:xfrm>
                <a:off x="5871149" y="2806700"/>
                <a:ext cx="2091025" cy="338554"/>
              </a:xfrm>
              <a:prstGeom prst="rect">
                <a:avLst/>
              </a:prstGeom>
              <a:noFill/>
              <a:ln w="9525">
                <a:noFill/>
                <a:miter lim="800000"/>
                <a:headEnd/>
                <a:tailEnd/>
              </a:ln>
            </p:spPr>
            <p:txBody>
              <a:bodyPr wrap="none">
                <a:prstTxWarp prst="textNoShape">
                  <a:avLst/>
                </a:prstTxWarp>
                <a:spAutoFit/>
              </a:bodyPr>
              <a:lstStyle/>
              <a:p>
                <a:pPr algn="ctr"/>
                <a:r>
                  <a:rPr lang="en-US" sz="1600" i="1" dirty="0" smtClean="0">
                    <a:solidFill>
                      <a:srgbClr val="E46C0A"/>
                    </a:solidFill>
                  </a:rPr>
                  <a:t>Detector Solenoid (DS)</a:t>
                </a:r>
                <a:endParaRPr lang="en-US" sz="1600" i="1" dirty="0">
                  <a:solidFill>
                    <a:srgbClr val="E46C0A"/>
                  </a:solidFill>
                </a:endParaRPr>
              </a:p>
            </p:txBody>
          </p:sp>
        </p:grpSp>
        <p:sp>
          <p:nvSpPr>
            <p:cNvPr id="10" name="TextBox 9"/>
            <p:cNvSpPr txBox="1"/>
            <p:nvPr/>
          </p:nvSpPr>
          <p:spPr>
            <a:xfrm>
              <a:off x="1016089" y="806386"/>
              <a:ext cx="7157679" cy="461665"/>
            </a:xfrm>
            <a:prstGeom prst="rect">
              <a:avLst/>
            </a:prstGeom>
            <a:noFill/>
          </p:spPr>
          <p:txBody>
            <a:bodyPr wrap="none" rtlCol="0">
              <a:spAutoFit/>
            </a:bodyPr>
            <a:lstStyle/>
            <a:p>
              <a:pPr algn="ctr"/>
              <a:r>
                <a:rPr lang="en-US" dirty="0" smtClean="0">
                  <a:solidFill>
                    <a:srgbClr val="0000FF"/>
                  </a:solidFill>
                </a:rPr>
                <a:t> </a:t>
              </a:r>
              <a:r>
                <a:rPr lang="en-US" sz="2000" dirty="0" smtClean="0">
                  <a:solidFill>
                    <a:srgbClr val="DF6424"/>
                  </a:solidFill>
                </a:rPr>
                <a:t>A System of superconducting solenoids and an intense muon beam</a:t>
              </a:r>
              <a:endParaRPr lang="en-US" sz="2000" dirty="0">
                <a:solidFill>
                  <a:srgbClr val="DF6424"/>
                </a:solidFill>
              </a:endParaRPr>
            </a:p>
          </p:txBody>
        </p:sp>
        <p:sp>
          <p:nvSpPr>
            <p:cNvPr id="11" name="Rectangle 10"/>
            <p:cNvSpPr/>
            <p:nvPr/>
          </p:nvSpPr>
          <p:spPr>
            <a:xfrm>
              <a:off x="152400" y="901696"/>
              <a:ext cx="8839200" cy="2514600"/>
            </a:xfrm>
            <a:prstGeom prst="rect">
              <a:avLst/>
            </a:prstGeom>
            <a:no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a:spLocks noChangeArrowheads="1"/>
            </p:cNvSpPr>
            <p:nvPr/>
          </p:nvSpPr>
          <p:spPr bwMode="auto">
            <a:xfrm>
              <a:off x="317500" y="1299742"/>
              <a:ext cx="2493870" cy="338554"/>
            </a:xfrm>
            <a:prstGeom prst="rect">
              <a:avLst/>
            </a:prstGeom>
            <a:noFill/>
            <a:ln w="9525">
              <a:noFill/>
              <a:miter lim="800000"/>
              <a:headEnd/>
              <a:tailEnd/>
            </a:ln>
          </p:spPr>
          <p:txBody>
            <a:bodyPr wrap="square">
              <a:prstTxWarp prst="textNoShape">
                <a:avLst/>
              </a:prstTxWarp>
              <a:spAutoFit/>
            </a:bodyPr>
            <a:lstStyle/>
            <a:p>
              <a:pPr algn="ctr"/>
              <a:r>
                <a:rPr lang="en-US" sz="1600" i="1" dirty="0" smtClean="0">
                  <a:solidFill>
                    <a:srgbClr val="E46C0A"/>
                  </a:solidFill>
                </a:rPr>
                <a:t>Production Solenoid (PS)</a:t>
              </a:r>
              <a:endParaRPr lang="en-US" sz="1600" i="1" dirty="0">
                <a:solidFill>
                  <a:srgbClr val="E46C0A"/>
                </a:solidFill>
              </a:endParaRPr>
            </a:p>
          </p:txBody>
        </p:sp>
        <p:cxnSp>
          <p:nvCxnSpPr>
            <p:cNvPr id="101" name="Straight Arrow Connector 100"/>
            <p:cNvCxnSpPr/>
            <p:nvPr/>
          </p:nvCxnSpPr>
          <p:spPr>
            <a:xfrm>
              <a:off x="676275" y="3315728"/>
              <a:ext cx="8086725" cy="1588"/>
            </a:xfrm>
            <a:prstGeom prst="straightConnector1">
              <a:avLst/>
            </a:prstGeom>
            <a:ln>
              <a:solidFill>
                <a:srgbClr val="E0692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3898982" y="2954109"/>
              <a:ext cx="1240319" cy="369332"/>
            </a:xfrm>
            <a:prstGeom prst="rect">
              <a:avLst/>
            </a:prstGeom>
            <a:noFill/>
          </p:spPr>
          <p:txBody>
            <a:bodyPr wrap="none" rtlCol="0">
              <a:spAutoFit/>
            </a:bodyPr>
            <a:lstStyle/>
            <a:p>
              <a:r>
                <a:rPr lang="en-US" sz="1800" dirty="0" smtClean="0">
                  <a:solidFill>
                    <a:srgbClr val="E46C0A"/>
                  </a:solidFill>
                </a:rPr>
                <a:t>~25 meters</a:t>
              </a:r>
              <a:endParaRPr lang="en-US" sz="1800" dirty="0">
                <a:solidFill>
                  <a:srgbClr val="E46C0A"/>
                </a:solidFill>
              </a:endParaRPr>
            </a:p>
          </p:txBody>
        </p:sp>
      </p:grpSp>
      <p:cxnSp>
        <p:nvCxnSpPr>
          <p:cNvPr id="28" name="Straight Arrow Connector 27"/>
          <p:cNvCxnSpPr/>
          <p:nvPr/>
        </p:nvCxnSpPr>
        <p:spPr>
          <a:xfrm flipH="1">
            <a:off x="2253975" y="1469019"/>
            <a:ext cx="722495" cy="264566"/>
          </a:xfrm>
          <a:prstGeom prst="straightConnector1">
            <a:avLst/>
          </a:prstGeom>
          <a:ln>
            <a:solidFill>
              <a:schemeClr val="tx1"/>
            </a:solidFill>
            <a:tailEnd type="stealth" w="lg" len="med"/>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2529243" y="1054526"/>
            <a:ext cx="1154547" cy="461665"/>
          </a:xfrm>
          <a:prstGeom prst="rect">
            <a:avLst/>
          </a:prstGeom>
          <a:noFill/>
        </p:spPr>
        <p:txBody>
          <a:bodyPr wrap="none" rtlCol="0">
            <a:spAutoFit/>
          </a:bodyPr>
          <a:lstStyle/>
          <a:p>
            <a:r>
              <a:rPr lang="en-US" dirty="0" smtClean="0"/>
              <a:t>protons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INFN Test Beam, a quick early look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51" y="986516"/>
            <a:ext cx="8717298" cy="3023622"/>
          </a:xfrm>
          <a:prstGeom prst="rect">
            <a:avLst/>
          </a:prstGeom>
        </p:spPr>
      </p:pic>
    </p:spTree>
    <p:extLst>
      <p:ext uri="{BB962C8B-B14F-4D97-AF65-F5344CB8AC3E}">
        <p14:creationId xmlns:p14="http://schemas.microsoft.com/office/powerpoint/2010/main" val="36305505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Collaboration</a:t>
            </a:r>
            <a:endParaRPr lang="en-US" dirty="0"/>
          </a:p>
        </p:txBody>
      </p:sp>
      <p:sp>
        <p:nvSpPr>
          <p:cNvPr id="3" name="Content Placeholder 2"/>
          <p:cNvSpPr>
            <a:spLocks noGrp="1"/>
          </p:cNvSpPr>
          <p:nvPr>
            <p:ph idx="1"/>
          </p:nvPr>
        </p:nvSpPr>
        <p:spPr>
          <a:xfrm>
            <a:off x="228600" y="1997203"/>
            <a:ext cx="8672513" cy="2402519"/>
          </a:xfrm>
        </p:spPr>
        <p:txBody>
          <a:bodyPr/>
          <a:lstStyle/>
          <a:p>
            <a:pPr marL="0" indent="0" algn="ctr">
              <a:buNone/>
            </a:pPr>
            <a:r>
              <a:rPr lang="en-US" sz="2800" dirty="0" smtClean="0">
                <a:solidFill>
                  <a:schemeClr val="tx2">
                    <a:lumMod val="60000"/>
                    <a:lumOff val="40000"/>
                  </a:schemeClr>
                </a:solidFill>
                <a:latin typeface="Lucida Console" panose="020B0609040504020204" pitchFamily="49" charset="0"/>
              </a:rPr>
              <a:t>The research groups at the collaborating institutions play an essential role in the success of the project. The project cannot succeed without this support.</a:t>
            </a:r>
          </a:p>
          <a:p>
            <a:pPr marL="0" indent="0" algn="ctr">
              <a:buNone/>
            </a:pPr>
            <a:r>
              <a:rPr lang="en-US" sz="2800" dirty="0" smtClean="0">
                <a:solidFill>
                  <a:schemeClr val="tx2">
                    <a:lumMod val="60000"/>
                    <a:lumOff val="40000"/>
                  </a:schemeClr>
                </a:solidFill>
                <a:latin typeface="Lucida Console" panose="020B0609040504020204" pitchFamily="49" charset="0"/>
              </a:rPr>
              <a:t>JINR personnel have been and continue to make crucial contributions to Mu2e, especially the Cosmic Ray Veto Detector and the Calorimeter</a:t>
            </a:r>
            <a:endParaRPr lang="en-US" sz="2800" dirty="0">
              <a:solidFill>
                <a:schemeClr val="tx2">
                  <a:lumMod val="60000"/>
                  <a:lumOff val="40000"/>
                </a:schemeClr>
              </a:solidFill>
              <a:latin typeface="Lucida Console" panose="020B0609040504020204" pitchFamily="49" charset="0"/>
            </a:endParaRPr>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59</a:t>
            </a:fld>
            <a:endParaRPr lang="en-US" dirty="0"/>
          </a:p>
        </p:txBody>
      </p:sp>
    </p:spTree>
    <p:extLst>
      <p:ext uri="{BB962C8B-B14F-4D97-AF65-F5344CB8AC3E}">
        <p14:creationId xmlns:p14="http://schemas.microsoft.com/office/powerpoint/2010/main" val="1701076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915400" cy="641739"/>
          </a:xfrm>
        </p:spPr>
        <p:txBody>
          <a:bodyPr/>
          <a:lstStyle/>
          <a:p>
            <a:r>
              <a:rPr lang="en-US" dirty="0" smtClean="0"/>
              <a:t>Sample NP diagrams: </a:t>
            </a:r>
            <a:r>
              <a:rPr lang="en-US" dirty="0" smtClean="0">
                <a:latin typeface="Symbol" panose="05050102010706020507" pitchFamily="18" charset="2"/>
              </a:rPr>
              <a:t>m</a:t>
            </a:r>
            <a:r>
              <a:rPr lang="en-US" dirty="0" smtClean="0"/>
              <a:t>-e conversion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14344"/>
            <a:ext cx="8814843" cy="47778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US" smtClean="0"/>
              <a:t>J. Miller, Boston University         http://mu2e.fnal.gov</a:t>
            </a:r>
            <a:endParaRPr lang="en-US"/>
          </a:p>
        </p:txBody>
      </p:sp>
      <p:sp>
        <p:nvSpPr>
          <p:cNvPr id="4" name="Slide Number Placeholder 3"/>
          <p:cNvSpPr>
            <a:spLocks noGrp="1"/>
          </p:cNvSpPr>
          <p:nvPr>
            <p:ph type="sldNum" sz="quarter" idx="12"/>
          </p:nvPr>
        </p:nvSpPr>
        <p:spPr/>
        <p:txBody>
          <a:bodyPr/>
          <a:lstStyle/>
          <a:p>
            <a:fld id="{A5CC20C0-CA92-4C29-A02C-0553C74E3E4F}" type="slidenum">
              <a:rPr lang="en-US" smtClean="0"/>
              <a:t>6</a:t>
            </a:fld>
            <a:endParaRPr lang="en-US"/>
          </a:p>
        </p:txBody>
      </p:sp>
      <p:sp>
        <p:nvSpPr>
          <p:cNvPr id="5" name="TextBox 4"/>
          <p:cNvSpPr txBox="1"/>
          <p:nvPr/>
        </p:nvSpPr>
        <p:spPr>
          <a:xfrm>
            <a:off x="2492188" y="2030522"/>
            <a:ext cx="253596" cy="461665"/>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36063988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CLFV Effective </a:t>
            </a:r>
            <a:r>
              <a:rPr lang="en-US" dirty="0" err="1" smtClean="0"/>
              <a:t>Lagrangian</a:t>
            </a:r>
            <a:endParaRPr lang="en-US" dirty="0"/>
          </a:p>
        </p:txBody>
      </p:sp>
      <p:sp>
        <p:nvSpPr>
          <p:cNvPr id="4" name="Footer Placeholder 3"/>
          <p:cNvSpPr>
            <a:spLocks noGrp="1"/>
          </p:cNvSpPr>
          <p:nvPr>
            <p:ph type="ftr" sz="quarter" idx="11"/>
          </p:nvPr>
        </p:nvSpPr>
        <p:spPr/>
        <p:txBody>
          <a:bodyPr/>
          <a:lstStyle/>
          <a:p>
            <a:pPr>
              <a:defRPr/>
            </a:pPr>
            <a:r>
              <a:rPr lang="en-US" smtClean="0"/>
              <a:t>J. Miller, Boston University         http://mu2e.fnal.gov</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pic>
        <p:nvPicPr>
          <p:cNvPr id="6" name="Picture 5"/>
          <p:cNvPicPr>
            <a:picLocks noChangeAspect="1"/>
          </p:cNvPicPr>
          <p:nvPr/>
        </p:nvPicPr>
        <p:blipFill>
          <a:blip r:embed="rId3"/>
          <a:stretch>
            <a:fillRect/>
          </a:stretch>
        </p:blipFill>
        <p:spPr>
          <a:xfrm>
            <a:off x="935126" y="946483"/>
            <a:ext cx="7503021" cy="5198418"/>
          </a:xfrm>
          <a:prstGeom prst="rect">
            <a:avLst/>
          </a:prstGeom>
        </p:spPr>
      </p:pic>
      <p:pic>
        <p:nvPicPr>
          <p:cNvPr id="7" name="Picture 6" descr="kappagamma-apples2apples-TDR-140626 copy.jpg"/>
          <p:cNvPicPr>
            <a:picLocks noChangeAspect="1"/>
          </p:cNvPicPr>
          <p:nvPr/>
        </p:nvPicPr>
        <p:blipFill>
          <a:blip r:embed="rId4"/>
          <a:srcRect l="4660" b="2674"/>
          <a:stretch>
            <a:fillRect/>
          </a:stretch>
        </p:blipFill>
        <p:spPr>
          <a:xfrm>
            <a:off x="1205389" y="2332618"/>
            <a:ext cx="3189891" cy="3783255"/>
          </a:xfrm>
          <a:prstGeom prst="rect">
            <a:avLst/>
          </a:prstGeom>
        </p:spPr>
      </p:pic>
      <p:sp>
        <p:nvSpPr>
          <p:cNvPr id="8" name="Text Box 10"/>
          <p:cNvSpPr txBox="1">
            <a:spLocks noChangeArrowheads="1"/>
          </p:cNvSpPr>
          <p:nvPr/>
        </p:nvSpPr>
        <p:spPr bwMode="auto">
          <a:xfrm>
            <a:off x="2743989" y="5914068"/>
            <a:ext cx="411290" cy="461665"/>
          </a:xfrm>
          <a:prstGeom prst="rect">
            <a:avLst/>
          </a:prstGeom>
          <a:noFill/>
          <a:ln w="9525">
            <a:noFill/>
            <a:miter lim="800000"/>
            <a:headEnd/>
            <a:tailEnd/>
          </a:ln>
        </p:spPr>
        <p:txBody>
          <a:bodyPr wrap="none">
            <a:prstTxWarp prst="textNoShape">
              <a:avLst/>
            </a:prstTxWarp>
            <a:spAutoFit/>
          </a:bodyPr>
          <a:lstStyle/>
          <a:p>
            <a:r>
              <a:rPr lang="en-US" sz="1800" dirty="0" err="1">
                <a:solidFill>
                  <a:srgbClr val="404040"/>
                </a:solidFill>
                <a:latin typeface="Symbol" charset="2"/>
                <a:sym typeface="Symbol" charset="2"/>
              </a:rPr>
              <a:t></a:t>
            </a:r>
            <a:r>
              <a:rPr lang="en-US" dirty="0" err="1">
                <a:solidFill>
                  <a:srgbClr val="404040"/>
                </a:solidFill>
                <a:latin typeface="Symbol" charset="2"/>
                <a:sym typeface="Symbol" charset="2"/>
              </a:rPr>
              <a:t></a:t>
            </a:r>
            <a:endParaRPr lang="en-US" dirty="0">
              <a:solidFill>
                <a:srgbClr val="404040"/>
              </a:solidFill>
              <a:latin typeface="Symbol" charset="2"/>
              <a:sym typeface="Symbol" charset="2"/>
            </a:endParaRPr>
          </a:p>
        </p:txBody>
      </p:sp>
      <p:sp>
        <p:nvSpPr>
          <p:cNvPr id="9" name="Text Box 9"/>
          <p:cNvSpPr txBox="1">
            <a:spLocks noChangeArrowheads="1"/>
          </p:cNvSpPr>
          <p:nvPr/>
        </p:nvSpPr>
        <p:spPr bwMode="auto">
          <a:xfrm rot="16200000">
            <a:off x="-1101855" y="3825830"/>
            <a:ext cx="4176475" cy="461665"/>
          </a:xfrm>
          <a:prstGeom prst="rect">
            <a:avLst/>
          </a:prstGeom>
          <a:noFill/>
          <a:ln w="9525">
            <a:noFill/>
            <a:miter lim="800000"/>
            <a:headEnd/>
            <a:tailEnd/>
          </a:ln>
        </p:spPr>
        <p:txBody>
          <a:bodyPr wrap="square">
            <a:prstTxWarp prst="textNoShape">
              <a:avLst/>
            </a:prstTxWarp>
            <a:spAutoFit/>
          </a:bodyPr>
          <a:lstStyle/>
          <a:p>
            <a:r>
              <a:rPr lang="en-US" sz="1800" dirty="0" smtClean="0">
                <a:solidFill>
                  <a:srgbClr val="404040"/>
                </a:solidFill>
                <a:latin typeface="Arial"/>
                <a:sym typeface="Symbol" charset="2"/>
              </a:rPr>
              <a:t> effective NP mass scale     </a:t>
            </a:r>
            <a:r>
              <a:rPr lang="en-US" dirty="0" smtClean="0">
                <a:solidFill>
                  <a:srgbClr val="404040"/>
                </a:solidFill>
                <a:latin typeface="Symbol" charset="2"/>
                <a:sym typeface="Symbol" charset="2"/>
              </a:rPr>
              <a:t></a:t>
            </a:r>
            <a:r>
              <a:rPr lang="en-US" dirty="0">
                <a:solidFill>
                  <a:srgbClr val="404040"/>
                </a:solidFill>
                <a:latin typeface="Symbol" charset="2"/>
                <a:sym typeface="Symbol" charset="2"/>
              </a:rPr>
              <a:t></a:t>
            </a:r>
            <a:r>
              <a:rPr lang="en-US" dirty="0" err="1">
                <a:solidFill>
                  <a:srgbClr val="404040"/>
                </a:solidFill>
              </a:rPr>
              <a:t>TeV</a:t>
            </a:r>
            <a:r>
              <a:rPr lang="en-US" dirty="0">
                <a:solidFill>
                  <a:srgbClr val="404040"/>
                </a:solidFill>
              </a:rPr>
              <a:t>)</a:t>
            </a:r>
            <a:endParaRPr lang="en-US" dirty="0">
              <a:solidFill>
                <a:srgbClr val="404040"/>
              </a:solidFill>
              <a:latin typeface="Symbol" charset="2"/>
              <a:sym typeface="Symbol" charset="2"/>
            </a:endParaRPr>
          </a:p>
        </p:txBody>
      </p:sp>
      <p:sp>
        <p:nvSpPr>
          <p:cNvPr id="10" name="Text Box 352"/>
          <p:cNvSpPr txBox="1">
            <a:spLocks noChangeArrowheads="1"/>
          </p:cNvSpPr>
          <p:nvPr/>
        </p:nvSpPr>
        <p:spPr bwMode="auto">
          <a:xfrm rot="5400000">
            <a:off x="2992748" y="3749701"/>
            <a:ext cx="3037160" cy="276999"/>
          </a:xfrm>
          <a:prstGeom prst="rect">
            <a:avLst/>
          </a:prstGeom>
          <a:noFill/>
          <a:ln w="9525">
            <a:noFill/>
            <a:miter lim="800000"/>
            <a:headEnd/>
            <a:tailEnd/>
          </a:ln>
        </p:spPr>
        <p:txBody>
          <a:bodyPr wrap="none">
            <a:prstTxWarp prst="textNoShape">
              <a:avLst/>
            </a:prstTxWarp>
            <a:spAutoFit/>
          </a:bodyPr>
          <a:lstStyle/>
          <a:p>
            <a:r>
              <a:rPr lang="en-US" sz="1200" dirty="0" smtClean="0">
                <a:solidFill>
                  <a:srgbClr val="404040"/>
                </a:solidFill>
              </a:rPr>
              <a:t>Courtesy A. de </a:t>
            </a:r>
            <a:r>
              <a:rPr lang="en-US" sz="1200" dirty="0" err="1" smtClean="0">
                <a:solidFill>
                  <a:srgbClr val="404040"/>
                </a:solidFill>
              </a:rPr>
              <a:t>Gouvea</a:t>
            </a:r>
            <a:r>
              <a:rPr lang="en-US" sz="1200" dirty="0" smtClean="0">
                <a:solidFill>
                  <a:srgbClr val="404040"/>
                </a:solidFill>
              </a:rPr>
              <a:t> , B. Bernstein, D. </a:t>
            </a:r>
            <a:r>
              <a:rPr lang="en-US" sz="1200" dirty="0" err="1" smtClean="0">
                <a:solidFill>
                  <a:srgbClr val="404040"/>
                </a:solidFill>
              </a:rPr>
              <a:t>Hitlin</a:t>
            </a:r>
            <a:endParaRPr lang="en-US" sz="1200" dirty="0">
              <a:solidFill>
                <a:srgbClr val="404040"/>
              </a:solidFill>
            </a:endParaRPr>
          </a:p>
        </p:txBody>
      </p:sp>
    </p:spTree>
    <p:extLst>
      <p:ext uri="{BB962C8B-B14F-4D97-AF65-F5344CB8AC3E}">
        <p14:creationId xmlns:p14="http://schemas.microsoft.com/office/powerpoint/2010/main" val="660577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Sensitivity over various models</a:t>
            </a:r>
            <a:endParaRPr lang="en-US" dirty="0"/>
          </a:p>
        </p:txBody>
      </p:sp>
      <p:sp>
        <p:nvSpPr>
          <p:cNvPr id="3" name="Content Placeholder 2"/>
          <p:cNvSpPr>
            <a:spLocks noGrp="1"/>
          </p:cNvSpPr>
          <p:nvPr>
            <p:ph idx="1"/>
          </p:nvPr>
        </p:nvSpPr>
        <p:spPr>
          <a:xfrm>
            <a:off x="228600" y="5614062"/>
            <a:ext cx="8229600" cy="759450"/>
          </a:xfrm>
        </p:spPr>
        <p:txBody>
          <a:bodyPr/>
          <a:lstStyle/>
          <a:p>
            <a:pPr algn="ctr"/>
            <a:r>
              <a:rPr lang="en-US" dirty="0" smtClean="0"/>
              <a:t>Mu2e sensitive across the board</a:t>
            </a:r>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8</a:t>
            </a:fld>
            <a:endParaRPr lang="en-US"/>
          </a:p>
        </p:txBody>
      </p:sp>
      <p:grpSp>
        <p:nvGrpSpPr>
          <p:cNvPr id="9" name="Group 10"/>
          <p:cNvGrpSpPr/>
          <p:nvPr/>
        </p:nvGrpSpPr>
        <p:grpSpPr>
          <a:xfrm>
            <a:off x="2241919" y="1159528"/>
            <a:ext cx="5104050" cy="4480277"/>
            <a:chOff x="2241919" y="1159528"/>
            <a:chExt cx="5104050" cy="4480277"/>
          </a:xfrm>
        </p:grpSpPr>
        <p:pic>
          <p:nvPicPr>
            <p:cNvPr id="7" name="Picture 6" descr="Comparison-arxiv0909-1333.jpg"/>
            <p:cNvPicPr>
              <a:picLocks noChangeAspect="1"/>
            </p:cNvPicPr>
            <p:nvPr/>
          </p:nvPicPr>
          <p:blipFill>
            <a:blip r:embed="rId3"/>
            <a:stretch>
              <a:fillRect/>
            </a:stretch>
          </p:blipFill>
          <p:spPr>
            <a:xfrm>
              <a:off x="2241920" y="1332352"/>
              <a:ext cx="4509161" cy="4307453"/>
            </a:xfrm>
            <a:prstGeom prst="rect">
              <a:avLst/>
            </a:prstGeom>
          </p:spPr>
        </p:pic>
        <p:sp>
          <p:nvSpPr>
            <p:cNvPr id="8" name="TextBox 7"/>
            <p:cNvSpPr txBox="1"/>
            <p:nvPr/>
          </p:nvSpPr>
          <p:spPr>
            <a:xfrm rot="5400000">
              <a:off x="5466288" y="3294462"/>
              <a:ext cx="3297698" cy="461665"/>
            </a:xfrm>
            <a:prstGeom prst="rect">
              <a:avLst/>
            </a:prstGeom>
            <a:noFill/>
          </p:spPr>
          <p:txBody>
            <a:bodyPr wrap="none" rtlCol="0">
              <a:spAutoFit/>
            </a:bodyPr>
            <a:lstStyle/>
            <a:p>
              <a:r>
                <a:rPr lang="en-US" dirty="0" smtClean="0"/>
                <a:t>arXiv:0909.1333[hep-ph]</a:t>
              </a:r>
              <a:endParaRPr lang="en-US" dirty="0"/>
            </a:p>
          </p:txBody>
        </p:sp>
        <p:sp>
          <p:nvSpPr>
            <p:cNvPr id="10" name="TextBox 9"/>
            <p:cNvSpPr txBox="1"/>
            <p:nvPr/>
          </p:nvSpPr>
          <p:spPr>
            <a:xfrm>
              <a:off x="2241919" y="1159528"/>
              <a:ext cx="4509161" cy="276999"/>
            </a:xfrm>
            <a:prstGeom prst="rect">
              <a:avLst/>
            </a:prstGeom>
            <a:solidFill>
              <a:schemeClr val="bg1"/>
            </a:solidFill>
          </p:spPr>
          <p:txBody>
            <a:bodyPr wrap="square" rtlCol="0">
              <a:spAutoFit/>
            </a:bodyPr>
            <a:lstStyle/>
            <a:p>
              <a:pPr algn="ctr"/>
              <a:r>
                <a:rPr lang="en-US" sz="1200" dirty="0" smtClean="0"/>
                <a:t>W. </a:t>
              </a:r>
              <a:r>
                <a:rPr lang="en-US" sz="1200" dirty="0" err="1" smtClean="0"/>
                <a:t>Altmannshofer</a:t>
              </a:r>
              <a:r>
                <a:rPr lang="en-US" sz="1200" dirty="0" smtClean="0"/>
                <a:t>, </a:t>
              </a:r>
              <a:r>
                <a:rPr lang="en-US" sz="1200" dirty="0" err="1" smtClean="0"/>
                <a:t>A.J.Buras</a:t>
              </a:r>
              <a:r>
                <a:rPr lang="en-US" sz="1200" dirty="0" smtClean="0"/>
                <a:t>, </a:t>
              </a:r>
              <a:r>
                <a:rPr lang="en-US" sz="1200" dirty="0" err="1" smtClean="0"/>
                <a:t>S.Gori</a:t>
              </a:r>
              <a:r>
                <a:rPr lang="en-US" sz="1200" dirty="0" smtClean="0"/>
                <a:t>, </a:t>
              </a:r>
              <a:r>
                <a:rPr lang="en-US" sz="1200" dirty="0" err="1" smtClean="0"/>
                <a:t>P.Paradisi</a:t>
              </a:r>
              <a:r>
                <a:rPr lang="en-US" sz="1200" dirty="0" smtClean="0"/>
                <a:t>, </a:t>
              </a:r>
              <a:r>
                <a:rPr lang="en-US" sz="1200" dirty="0" err="1" smtClean="0"/>
                <a:t>D.M.Straub</a:t>
              </a:r>
              <a:endParaRPr lang="en-US" sz="1200" dirty="0"/>
            </a:p>
          </p:txBody>
        </p:sp>
      </p:grpSp>
      <p:grpSp>
        <p:nvGrpSpPr>
          <p:cNvPr id="11" name="Group 15"/>
          <p:cNvGrpSpPr/>
          <p:nvPr/>
        </p:nvGrpSpPr>
        <p:grpSpPr>
          <a:xfrm rot="16200000">
            <a:off x="661011" y="3155490"/>
            <a:ext cx="2556815" cy="338554"/>
            <a:chOff x="457200" y="1814958"/>
            <a:chExt cx="2556815" cy="338554"/>
          </a:xfrm>
        </p:grpSpPr>
        <p:sp>
          <p:nvSpPr>
            <p:cNvPr id="12" name="5-Point Star 11"/>
            <p:cNvSpPr/>
            <p:nvPr/>
          </p:nvSpPr>
          <p:spPr>
            <a:xfrm>
              <a:off x="457200" y="1887722"/>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643924" y="1885664"/>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839229" y="1883606"/>
              <a:ext cx="203528" cy="197352"/>
            </a:xfrm>
            <a:prstGeom prst="star5">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82690" y="1814958"/>
              <a:ext cx="2031325" cy="338554"/>
            </a:xfrm>
            <a:prstGeom prst="rect">
              <a:avLst/>
            </a:prstGeom>
            <a:noFill/>
          </p:spPr>
          <p:txBody>
            <a:bodyPr wrap="none" rtlCol="0">
              <a:spAutoFit/>
            </a:bodyPr>
            <a:lstStyle/>
            <a:p>
              <a:r>
                <a:rPr lang="en-US" sz="1600" dirty="0" smtClean="0">
                  <a:solidFill>
                    <a:srgbClr val="FF0000"/>
                  </a:solidFill>
                </a:rPr>
                <a:t>= Discovery Sensitivity</a:t>
              </a:r>
              <a:endParaRPr lang="en-US" sz="1600" dirty="0">
                <a:solidFill>
                  <a:srgbClr val="FF0000"/>
                </a:solidFill>
              </a:endParaRPr>
            </a:p>
          </p:txBody>
        </p:sp>
      </p:grpSp>
      <p:sp>
        <p:nvSpPr>
          <p:cNvPr id="16" name="Donut 15"/>
          <p:cNvSpPr/>
          <p:nvPr/>
        </p:nvSpPr>
        <p:spPr>
          <a:xfrm>
            <a:off x="1841160" y="4212923"/>
            <a:ext cx="5821815" cy="432238"/>
          </a:xfrm>
          <a:prstGeom prst="donut">
            <a:avLst>
              <a:gd name="adj" fmla="val 7893"/>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5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 a broader context</a:t>
            </a:r>
            <a:endParaRPr lang="en-US" dirty="0"/>
          </a:p>
        </p:txBody>
      </p:sp>
      <p:sp>
        <p:nvSpPr>
          <p:cNvPr id="3" name="Content Placeholder 2"/>
          <p:cNvSpPr>
            <a:spLocks noGrp="1"/>
          </p:cNvSpPr>
          <p:nvPr>
            <p:ph idx="1"/>
          </p:nvPr>
        </p:nvSpPr>
        <p:spPr>
          <a:xfrm>
            <a:off x="457200" y="1462896"/>
            <a:ext cx="8229600" cy="4756150"/>
          </a:xfrm>
        </p:spPr>
        <p:txBody>
          <a:bodyPr>
            <a:normAutofit/>
          </a:bodyPr>
          <a:lstStyle/>
          <a:p>
            <a:r>
              <a:rPr lang="en-US" dirty="0" smtClean="0"/>
              <a:t>In the 2008 P5 report Mu2e received the highest endorsement:</a:t>
            </a:r>
          </a:p>
          <a:p>
            <a:pPr lvl="1"/>
            <a:r>
              <a:rPr lang="en-US" dirty="0" smtClean="0"/>
              <a:t>“Mu2e should be pursued in all budget scenarios considered by the panel”</a:t>
            </a:r>
          </a:p>
          <a:p>
            <a:endParaRPr lang="en-US" sz="865" dirty="0" smtClean="0"/>
          </a:p>
          <a:p>
            <a:r>
              <a:rPr lang="en-US" dirty="0" smtClean="0"/>
              <a:t>In 2010 P5 reiterated their support of the 2008 plan and the priorities specified therein.</a:t>
            </a:r>
          </a:p>
          <a:p>
            <a:pPr marL="0" indent="0">
              <a:buNone/>
            </a:pPr>
            <a:r>
              <a:rPr lang="en-US" dirty="0"/>
              <a:t> </a:t>
            </a:r>
            <a:r>
              <a:rPr lang="en-US" dirty="0" smtClean="0"/>
              <a:t>(P5=Particle Physics Project Priority Panel)</a:t>
            </a:r>
          </a:p>
          <a:p>
            <a:endParaRPr lang="en-US" sz="865" dirty="0" smtClean="0"/>
          </a:p>
          <a:p>
            <a:r>
              <a:rPr lang="en-US" dirty="0" smtClean="0"/>
              <a:t>In 2013 the Facilities Panel gave Mu2e the highest endorsement:</a:t>
            </a:r>
          </a:p>
          <a:p>
            <a:pPr lvl="1"/>
            <a:r>
              <a:rPr lang="en-US" dirty="0" smtClean="0"/>
              <a:t>“The science of Mu2e is </a:t>
            </a:r>
            <a:r>
              <a:rPr lang="en-US" i="1" dirty="0" smtClean="0"/>
              <a:t>Critical</a:t>
            </a:r>
            <a:r>
              <a:rPr lang="en-US" dirty="0" smtClean="0"/>
              <a:t> to the DOE OHEP mission and is </a:t>
            </a:r>
            <a:r>
              <a:rPr lang="en-US" i="1" dirty="0" smtClean="0"/>
              <a:t>Ready to Construct</a:t>
            </a:r>
            <a:r>
              <a:rPr lang="en-US" dirty="0" smtClean="0"/>
              <a:t>.”</a:t>
            </a:r>
            <a:endParaRPr lang="en-US" dirty="0"/>
          </a:p>
        </p:txBody>
      </p:sp>
      <p:sp>
        <p:nvSpPr>
          <p:cNvPr id="4" name="Date Placeholder 3"/>
          <p:cNvSpPr>
            <a:spLocks noGrp="1"/>
          </p:cNvSpPr>
          <p:nvPr>
            <p:ph type="dt" sz="half" idx="10"/>
          </p:nvPr>
        </p:nvSpPr>
        <p:spPr/>
        <p:txBody>
          <a:bodyPr/>
          <a:lstStyle/>
          <a:p>
            <a:r>
              <a:rPr lang="en-US" smtClean="0"/>
              <a:t>March 2014</a:t>
            </a:r>
            <a:endParaRPr lang="en-US"/>
          </a:p>
        </p:txBody>
      </p:sp>
      <p:sp>
        <p:nvSpPr>
          <p:cNvPr id="5" name="Footer Placeholder 4"/>
          <p:cNvSpPr>
            <a:spLocks noGrp="1"/>
          </p:cNvSpPr>
          <p:nvPr>
            <p:ph type="ftr" sz="quarter" idx="11"/>
          </p:nvPr>
        </p:nvSpPr>
        <p:spPr/>
        <p:txBody>
          <a:bodyPr/>
          <a:lstStyle/>
          <a:p>
            <a:r>
              <a:rPr lang="en-US" smtClean="0"/>
              <a:t>D.Glenzinski, Fermilab</a:t>
            </a:r>
            <a:endParaRPr lang="en-US"/>
          </a:p>
        </p:txBody>
      </p:sp>
      <p:sp>
        <p:nvSpPr>
          <p:cNvPr id="6" name="Slide Number Placeholder 5"/>
          <p:cNvSpPr>
            <a:spLocks noGrp="1"/>
          </p:cNvSpPr>
          <p:nvPr>
            <p:ph type="sldNum" sz="quarter" idx="12"/>
          </p:nvPr>
        </p:nvSpPr>
        <p:spPr/>
        <p:txBody>
          <a:bodyPr/>
          <a:lstStyle/>
          <a:p>
            <a:fld id="{B447C9B2-03D9-704C-9F48-B71FA4375E6A}" type="slidenum">
              <a:rPr lang="en-US" smtClean="0"/>
              <a:pPr/>
              <a:t>9</a:t>
            </a:fld>
            <a:endParaRPr lang="en-US"/>
          </a:p>
        </p:txBody>
      </p:sp>
    </p:spTree>
    <p:extLst>
      <p:ext uri="{BB962C8B-B14F-4D97-AF65-F5344CB8AC3E}">
        <p14:creationId xmlns:p14="http://schemas.microsoft.com/office/powerpoint/2010/main" val="1962752633"/>
      </p:ext>
    </p:extLst>
  </p:cSld>
  <p:clrMapOvr>
    <a:masterClrMapping/>
  </p:clrMapOvr>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39133</TotalTime>
  <Words>6102</Words>
  <Application>Microsoft Office PowerPoint</Application>
  <PresentationFormat>On-screen Show (4:3)</PresentationFormat>
  <Paragraphs>759</Paragraphs>
  <Slides>59</Slides>
  <Notes>32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3</vt:i4>
      </vt:variant>
      <vt:variant>
        <vt:lpstr>Slide Titles</vt:lpstr>
      </vt:variant>
      <vt:variant>
        <vt:i4>59</vt:i4>
      </vt:variant>
    </vt:vector>
  </HeadingPairs>
  <TitlesOfParts>
    <vt:vector size="77" baseType="lpstr">
      <vt:lpstr>ＭＳ Ｐゴシック</vt:lpstr>
      <vt:lpstr>Arial</vt:lpstr>
      <vt:lpstr>Calibri</vt:lpstr>
      <vt:lpstr>Calibri Light</vt:lpstr>
      <vt:lpstr>Comic Sans MS</vt:lpstr>
      <vt:lpstr>Courier New</vt:lpstr>
      <vt:lpstr>Helvetica</vt:lpstr>
      <vt:lpstr>Lucida Console</vt:lpstr>
      <vt:lpstr>Symbol</vt:lpstr>
      <vt:lpstr>Symbol Tiger</vt:lpstr>
      <vt:lpstr>Wingdings</vt:lpstr>
      <vt:lpstr>FermilabTemplate</vt:lpstr>
      <vt:lpstr>Fermilab: Footer Only</vt:lpstr>
      <vt:lpstr>Office Theme</vt:lpstr>
      <vt:lpstr>1_Office Theme</vt:lpstr>
      <vt:lpstr>Equation</vt:lpstr>
      <vt:lpstr>MathType 6.0 Equation</vt:lpstr>
      <vt:lpstr>Acrobat Document</vt:lpstr>
      <vt:lpstr>The Mu2e Experiment at Fermilab</vt:lpstr>
      <vt:lpstr>Introduction</vt:lpstr>
      <vt:lpstr>Flavor Violation</vt:lpstr>
      <vt:lpstr>Some CLFV Processes</vt:lpstr>
      <vt:lpstr>Mu2e in the Standard Model</vt:lpstr>
      <vt:lpstr>Sample NP diagrams: m-e conversion</vt:lpstr>
      <vt:lpstr>CLFV Effective Lagrangian</vt:lpstr>
      <vt:lpstr>Mu2e Sensitivity over various models</vt:lpstr>
      <vt:lpstr>Mu2e in a broader context</vt:lpstr>
      <vt:lpstr>Current Experimental Limits and Mu2e Goals</vt:lpstr>
      <vt:lpstr>Mu2e Experimental Concept</vt:lpstr>
      <vt:lpstr>Mu2e Timing Structure</vt:lpstr>
      <vt:lpstr>Backgrounds which drive the Mu2e design</vt:lpstr>
      <vt:lpstr>Backgrounds (2)</vt:lpstr>
      <vt:lpstr>Background Table</vt:lpstr>
      <vt:lpstr>Why an aluminum target(Z=13)?</vt:lpstr>
      <vt:lpstr>Variation of conversion rate versus target Z</vt:lpstr>
      <vt:lpstr>PowerPoint Presentation</vt:lpstr>
      <vt:lpstr>PowerPoint Presentation</vt:lpstr>
      <vt:lpstr>PowerPoint Presentation</vt:lpstr>
      <vt:lpstr>PowerPoint Presentation</vt:lpstr>
      <vt:lpstr>Downstream ‘Acceleration’ due to a Negative Field Gradient in the Solenoid</vt:lpstr>
      <vt:lpstr>Spiraling particles drift vertically</vt:lpstr>
      <vt:lpstr>Vertical Drift in a Toroidal Field</vt:lpstr>
      <vt:lpstr>Mu2e Key Advances</vt:lpstr>
      <vt:lpstr>Mu2e Proton Beam line</vt:lpstr>
      <vt:lpstr>Mu2e Solenoids</vt:lpstr>
      <vt:lpstr>PowerPoint Presentation</vt:lpstr>
      <vt:lpstr>Mu2e Tracker</vt:lpstr>
      <vt:lpstr>Mu2e Tracker</vt:lpstr>
      <vt:lpstr>Calorimeter and Tracker have Holes Down the Middle</vt:lpstr>
      <vt:lpstr>Calorimeter</vt:lpstr>
      <vt:lpstr>Examples of prototype testing</vt:lpstr>
      <vt:lpstr>PowerPoint Presentation</vt:lpstr>
      <vt:lpstr>Mu2e Cosmic Veto</vt:lpstr>
      <vt:lpstr>Challenges for the Cosmic Ray Veto</vt:lpstr>
      <vt:lpstr>CRV Studies/assembly</vt:lpstr>
      <vt:lpstr>Mu2e Simulations </vt:lpstr>
      <vt:lpstr>Sensitivity</vt:lpstr>
      <vt:lpstr>Mu2e Sensitivity</vt:lpstr>
      <vt:lpstr>Mu2e Civil Construction</vt:lpstr>
      <vt:lpstr>Muon Campus</vt:lpstr>
      <vt:lpstr>Mu2e Collaboration</vt:lpstr>
      <vt:lpstr>Mu2e Recent Progress</vt:lpstr>
      <vt:lpstr>Mu2e Schedule</vt:lpstr>
      <vt:lpstr>COMET Experiment in Japan</vt:lpstr>
      <vt:lpstr>Summary</vt:lpstr>
      <vt:lpstr>Summary- Mu2e</vt:lpstr>
      <vt:lpstr>END</vt:lpstr>
      <vt:lpstr>Extra Slides</vt:lpstr>
      <vt:lpstr>Mu2e Solenoid Parameters</vt:lpstr>
      <vt:lpstr>Mu2e Collaboration</vt:lpstr>
      <vt:lpstr>JINR contribution to Mu2e EMC</vt:lpstr>
      <vt:lpstr>JINR Contribution to CRV</vt:lpstr>
      <vt:lpstr>PowerPoint Presentation</vt:lpstr>
      <vt:lpstr>JINR Tests of WLS Epoxy Filler</vt:lpstr>
      <vt:lpstr>The Mu2e Experiment - using muons to advance the search for New Physics</vt:lpstr>
      <vt:lpstr>INFN Test Beam, a quick early look</vt:lpstr>
      <vt:lpstr>Mu2e Collaboration</vt:lpstr>
    </vt:vector>
  </TitlesOfParts>
  <Company>Sandbox Studio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James Miller</cp:lastModifiedBy>
  <cp:revision>1547</cp:revision>
  <cp:lastPrinted>2016-05-02T18:57:06Z</cp:lastPrinted>
  <dcterms:created xsi:type="dcterms:W3CDTF">2015-03-06T18:02:38Z</dcterms:created>
  <dcterms:modified xsi:type="dcterms:W3CDTF">2017-06-28T11:02:30Z</dcterms:modified>
</cp:coreProperties>
</file>