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293" r:id="rId3"/>
    <p:sldId id="295" r:id="rId4"/>
    <p:sldId id="257" r:id="rId5"/>
    <p:sldId id="291" r:id="rId6"/>
    <p:sldId id="300" r:id="rId7"/>
    <p:sldId id="258" r:id="rId8"/>
    <p:sldId id="299" r:id="rId9"/>
    <p:sldId id="292" r:id="rId10"/>
    <p:sldId id="296" r:id="rId11"/>
    <p:sldId id="269" r:id="rId12"/>
    <p:sldId id="289" r:id="rId13"/>
    <p:sldId id="270" r:id="rId14"/>
    <p:sldId id="271" r:id="rId15"/>
    <p:sldId id="261" r:id="rId16"/>
    <p:sldId id="262" r:id="rId17"/>
    <p:sldId id="277" r:id="rId18"/>
    <p:sldId id="268" r:id="rId19"/>
    <p:sldId id="263" r:id="rId20"/>
    <p:sldId id="265" r:id="rId21"/>
    <p:sldId id="282" r:id="rId22"/>
    <p:sldId id="283" r:id="rId23"/>
    <p:sldId id="286" r:id="rId24"/>
    <p:sldId id="287" r:id="rId25"/>
    <p:sldId id="298" r:id="rId26"/>
    <p:sldId id="27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126" d="100"/>
          <a:sy n="126" d="100"/>
        </p:scale>
        <p:origin x="42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91DE208-9562-473B-9D5C-450986E829C3}" type="datetimeFigureOut">
              <a:rPr lang="en-US" smtClean="0"/>
              <a:pPr/>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3AFCC-7BAD-4C49-A94A-4BE663907E7C}" type="slidenum">
              <a:rPr lang="en-US" smtClean="0"/>
              <a:pPr/>
              <a:t>‹#›</a:t>
            </a:fld>
            <a:endParaRPr lang="en-US"/>
          </a:p>
        </p:txBody>
      </p:sp>
    </p:spTree>
    <p:extLst>
      <p:ext uri="{BB962C8B-B14F-4D97-AF65-F5344CB8AC3E}">
        <p14:creationId xmlns:p14="http://schemas.microsoft.com/office/powerpoint/2010/main" val="2992839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1DE208-9562-473B-9D5C-450986E829C3}" type="datetimeFigureOut">
              <a:rPr lang="en-US" smtClean="0"/>
              <a:pPr/>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3AFCC-7BAD-4C49-A94A-4BE663907E7C}" type="slidenum">
              <a:rPr lang="en-US" smtClean="0"/>
              <a:pPr/>
              <a:t>‹#›</a:t>
            </a:fld>
            <a:endParaRPr lang="en-US"/>
          </a:p>
        </p:txBody>
      </p:sp>
    </p:spTree>
    <p:extLst>
      <p:ext uri="{BB962C8B-B14F-4D97-AF65-F5344CB8AC3E}">
        <p14:creationId xmlns:p14="http://schemas.microsoft.com/office/powerpoint/2010/main" val="282973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1DE208-9562-473B-9D5C-450986E829C3}" type="datetimeFigureOut">
              <a:rPr lang="en-US" smtClean="0"/>
              <a:pPr/>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3AFCC-7BAD-4C49-A94A-4BE663907E7C}" type="slidenum">
              <a:rPr lang="en-US" smtClean="0"/>
              <a:pPr/>
              <a:t>‹#›</a:t>
            </a:fld>
            <a:endParaRPr lang="en-US"/>
          </a:p>
        </p:txBody>
      </p:sp>
    </p:spTree>
    <p:extLst>
      <p:ext uri="{BB962C8B-B14F-4D97-AF65-F5344CB8AC3E}">
        <p14:creationId xmlns:p14="http://schemas.microsoft.com/office/powerpoint/2010/main" val="1296551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1DE208-9562-473B-9D5C-450986E829C3}" type="datetimeFigureOut">
              <a:rPr lang="en-US" smtClean="0"/>
              <a:pPr/>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3AFCC-7BAD-4C49-A94A-4BE663907E7C}" type="slidenum">
              <a:rPr lang="en-US" smtClean="0"/>
              <a:pPr/>
              <a:t>‹#›</a:t>
            </a:fld>
            <a:endParaRPr lang="en-US"/>
          </a:p>
        </p:txBody>
      </p:sp>
    </p:spTree>
    <p:extLst>
      <p:ext uri="{BB962C8B-B14F-4D97-AF65-F5344CB8AC3E}">
        <p14:creationId xmlns:p14="http://schemas.microsoft.com/office/powerpoint/2010/main" val="2852925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1DE208-9562-473B-9D5C-450986E829C3}" type="datetimeFigureOut">
              <a:rPr lang="en-US" smtClean="0"/>
              <a:pPr/>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3AFCC-7BAD-4C49-A94A-4BE663907E7C}" type="slidenum">
              <a:rPr lang="en-US" smtClean="0"/>
              <a:pPr/>
              <a:t>‹#›</a:t>
            </a:fld>
            <a:endParaRPr lang="en-US"/>
          </a:p>
        </p:txBody>
      </p:sp>
    </p:spTree>
    <p:extLst>
      <p:ext uri="{BB962C8B-B14F-4D97-AF65-F5344CB8AC3E}">
        <p14:creationId xmlns:p14="http://schemas.microsoft.com/office/powerpoint/2010/main" val="3619375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1DE208-9562-473B-9D5C-450986E829C3}" type="datetimeFigureOut">
              <a:rPr lang="en-US" smtClean="0"/>
              <a:pPr/>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3AFCC-7BAD-4C49-A94A-4BE663907E7C}" type="slidenum">
              <a:rPr lang="en-US" smtClean="0"/>
              <a:pPr/>
              <a:t>‹#›</a:t>
            </a:fld>
            <a:endParaRPr lang="en-US"/>
          </a:p>
        </p:txBody>
      </p:sp>
    </p:spTree>
    <p:extLst>
      <p:ext uri="{BB962C8B-B14F-4D97-AF65-F5344CB8AC3E}">
        <p14:creationId xmlns:p14="http://schemas.microsoft.com/office/powerpoint/2010/main" val="2086082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1DE208-9562-473B-9D5C-450986E829C3}" type="datetimeFigureOut">
              <a:rPr lang="en-US" smtClean="0"/>
              <a:pPr/>
              <a:t>9/21/2022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23AFCC-7BAD-4C49-A94A-4BE663907E7C}" type="slidenum">
              <a:rPr lang="en-US" smtClean="0"/>
              <a:pPr/>
              <a:t>‹#›</a:t>
            </a:fld>
            <a:endParaRPr lang="en-US"/>
          </a:p>
        </p:txBody>
      </p:sp>
    </p:spTree>
    <p:extLst>
      <p:ext uri="{BB962C8B-B14F-4D97-AF65-F5344CB8AC3E}">
        <p14:creationId xmlns:p14="http://schemas.microsoft.com/office/powerpoint/2010/main" val="3764587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1DE208-9562-473B-9D5C-450986E829C3}" type="datetimeFigureOut">
              <a:rPr lang="en-US" smtClean="0"/>
              <a:pPr/>
              <a:t>9/21/2022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23AFCC-7BAD-4C49-A94A-4BE663907E7C}" type="slidenum">
              <a:rPr lang="en-US" smtClean="0"/>
              <a:pPr/>
              <a:t>‹#›</a:t>
            </a:fld>
            <a:endParaRPr lang="en-US"/>
          </a:p>
        </p:txBody>
      </p:sp>
    </p:spTree>
    <p:extLst>
      <p:ext uri="{BB962C8B-B14F-4D97-AF65-F5344CB8AC3E}">
        <p14:creationId xmlns:p14="http://schemas.microsoft.com/office/powerpoint/2010/main" val="1023948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1DE208-9562-473B-9D5C-450986E829C3}" type="datetimeFigureOut">
              <a:rPr lang="en-US" smtClean="0"/>
              <a:pPr/>
              <a:t>9/21/2022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23AFCC-7BAD-4C49-A94A-4BE663907E7C}" type="slidenum">
              <a:rPr lang="en-US" smtClean="0"/>
              <a:pPr/>
              <a:t>‹#›</a:t>
            </a:fld>
            <a:endParaRPr lang="en-US"/>
          </a:p>
        </p:txBody>
      </p:sp>
    </p:spTree>
    <p:extLst>
      <p:ext uri="{BB962C8B-B14F-4D97-AF65-F5344CB8AC3E}">
        <p14:creationId xmlns:p14="http://schemas.microsoft.com/office/powerpoint/2010/main" val="1674977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1DE208-9562-473B-9D5C-450986E829C3}" type="datetimeFigureOut">
              <a:rPr lang="en-US" smtClean="0"/>
              <a:pPr/>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3AFCC-7BAD-4C49-A94A-4BE663907E7C}" type="slidenum">
              <a:rPr lang="en-US" smtClean="0"/>
              <a:pPr/>
              <a:t>‹#›</a:t>
            </a:fld>
            <a:endParaRPr lang="en-US"/>
          </a:p>
        </p:txBody>
      </p:sp>
    </p:spTree>
    <p:extLst>
      <p:ext uri="{BB962C8B-B14F-4D97-AF65-F5344CB8AC3E}">
        <p14:creationId xmlns:p14="http://schemas.microsoft.com/office/powerpoint/2010/main" val="3281205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1DE208-9562-473B-9D5C-450986E829C3}" type="datetimeFigureOut">
              <a:rPr lang="en-US" smtClean="0"/>
              <a:pPr/>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3AFCC-7BAD-4C49-A94A-4BE663907E7C}" type="slidenum">
              <a:rPr lang="en-US" smtClean="0"/>
              <a:pPr/>
              <a:t>‹#›</a:t>
            </a:fld>
            <a:endParaRPr lang="en-US"/>
          </a:p>
        </p:txBody>
      </p:sp>
    </p:spTree>
    <p:extLst>
      <p:ext uri="{BB962C8B-B14F-4D97-AF65-F5344CB8AC3E}">
        <p14:creationId xmlns:p14="http://schemas.microsoft.com/office/powerpoint/2010/main" val="770687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1DE208-9562-473B-9D5C-450986E829C3}" type="datetimeFigureOut">
              <a:rPr lang="en-US" smtClean="0"/>
              <a:pPr/>
              <a:t>9/21/2022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23AFCC-7BAD-4C49-A94A-4BE663907E7C}" type="slidenum">
              <a:rPr lang="en-US" smtClean="0"/>
              <a:pPr/>
              <a:t>‹#›</a:t>
            </a:fld>
            <a:endParaRPr lang="en-US"/>
          </a:p>
        </p:txBody>
      </p:sp>
    </p:spTree>
    <p:extLst>
      <p:ext uri="{BB962C8B-B14F-4D97-AF65-F5344CB8AC3E}">
        <p14:creationId xmlns:p14="http://schemas.microsoft.com/office/powerpoint/2010/main" val="1846553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9.wmf"/><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oleObject" Target="../embeddings/oleObject2.bin"/><Relationship Id="rId5" Type="http://schemas.openxmlformats.org/officeDocument/2006/relationships/image" Target="../media/image28.w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MSC230</a:t>
            </a:r>
            <a:br>
              <a:rPr lang="en-US" dirty="0"/>
            </a:br>
            <a:r>
              <a:rPr lang="en-US" dirty="0"/>
              <a:t>superconducting cyclotron </a:t>
            </a:r>
          </a:p>
        </p:txBody>
      </p:sp>
      <p:sp>
        <p:nvSpPr>
          <p:cNvPr id="3" name="Subtitle 2"/>
          <p:cNvSpPr>
            <a:spLocks noGrp="1"/>
          </p:cNvSpPr>
          <p:nvPr>
            <p:ph type="subTitle" idx="1"/>
          </p:nvPr>
        </p:nvSpPr>
        <p:spPr/>
        <p:txBody>
          <a:bodyPr/>
          <a:lstStyle/>
          <a:p>
            <a:r>
              <a:rPr lang="en-US" dirty="0"/>
              <a:t>Presenter: Vladimir</a:t>
            </a:r>
            <a:r>
              <a:rPr lang="ru-RU" dirty="0"/>
              <a:t> </a:t>
            </a:r>
            <a:r>
              <a:rPr lang="en-US" dirty="0" err="1"/>
              <a:t>Malinin</a:t>
            </a:r>
            <a:endParaRPr lang="ru-RU" dirty="0"/>
          </a:p>
          <a:p>
            <a:r>
              <a:rPr lang="en-US" dirty="0"/>
              <a:t>21</a:t>
            </a:r>
            <a:r>
              <a:rPr lang="ru-RU" dirty="0"/>
              <a:t>.</a:t>
            </a:r>
            <a:r>
              <a:rPr lang="en-US" dirty="0"/>
              <a:t>09</a:t>
            </a:r>
            <a:r>
              <a:rPr lang="ru-RU" dirty="0"/>
              <a:t>.022</a:t>
            </a:r>
            <a:endParaRPr lang="en-US" dirty="0"/>
          </a:p>
        </p:txBody>
      </p:sp>
    </p:spTree>
    <p:extLst>
      <p:ext uri="{BB962C8B-B14F-4D97-AF65-F5344CB8AC3E}">
        <p14:creationId xmlns:p14="http://schemas.microsoft.com/office/powerpoint/2010/main" val="1043574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789907"/>
          </a:xfrm>
        </p:spPr>
        <p:txBody>
          <a:bodyPr>
            <a:normAutofit/>
          </a:bodyPr>
          <a:lstStyle/>
          <a:p>
            <a:r>
              <a:rPr lang="en-US" sz="3200" dirty="0"/>
              <a:t>Central region</a:t>
            </a:r>
            <a:r>
              <a:rPr lang="ru-RU" sz="3200" dirty="0"/>
              <a:t> </a:t>
            </a:r>
            <a:r>
              <a:rPr lang="en-US" sz="3200" dirty="0"/>
              <a:t>of </a:t>
            </a:r>
            <a:r>
              <a:rPr lang="en-US" sz="3200" b="1" dirty="0"/>
              <a:t>SC200</a:t>
            </a:r>
            <a:r>
              <a:rPr lang="ru-RU" sz="3200" b="1" dirty="0"/>
              <a:t> </a:t>
            </a:r>
            <a:endParaRPr lang="en-US" sz="3200" b="1" dirty="0"/>
          </a:p>
        </p:txBody>
      </p:sp>
      <p:sp>
        <p:nvSpPr>
          <p:cNvPr id="36865" name="Rectangle 1"/>
          <p:cNvSpPr>
            <a:spLocks noChangeArrowheads="1"/>
          </p:cNvSpPr>
          <p:nvPr/>
        </p:nvSpPr>
        <p:spPr bwMode="auto">
          <a:xfrm>
            <a:off x="4885509" y="195943"/>
            <a:ext cx="4819013"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ea typeface="Calibri" pitchFamily="34" charset="0"/>
                <a:cs typeface="Times New Roman" pitchFamily="18" charset="0"/>
              </a:rPr>
              <a:t>View of the </a:t>
            </a:r>
            <a:r>
              <a:rPr kumimoji="0" lang="en-US" sz="2000" b="0" i="0" u="none" strike="noStrike" cap="none" normalizeH="0" baseline="0" dirty="0" err="1">
                <a:ln>
                  <a:noFill/>
                </a:ln>
                <a:solidFill>
                  <a:schemeClr val="tx1"/>
                </a:solidFill>
                <a:effectLst/>
                <a:ea typeface="Calibri" pitchFamily="34" charset="0"/>
                <a:cs typeface="Times New Roman" pitchFamily="18" charset="0"/>
              </a:rPr>
              <a:t>dee</a:t>
            </a:r>
            <a:r>
              <a:rPr kumimoji="0" lang="en-US" sz="2000" b="0" i="0" u="none" strike="noStrike" cap="none" normalizeH="0" baseline="0" dirty="0">
                <a:ln>
                  <a:noFill/>
                </a:ln>
                <a:solidFill>
                  <a:schemeClr val="tx1"/>
                </a:solidFill>
                <a:effectLst/>
                <a:ea typeface="Calibri" pitchFamily="34" charset="0"/>
                <a:cs typeface="Times New Roman" pitchFamily="18" charset="0"/>
              </a:rPr>
              <a:t> tips and ion source position.</a:t>
            </a:r>
            <a:endParaRPr kumimoji="0" lang="ru-RU" sz="2000" b="0" i="0" u="none" strike="noStrike" cap="none" normalizeH="0" baseline="0" dirty="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ea typeface="Calibri" pitchFamily="34" charset="0"/>
                <a:cs typeface="Times New Roman" pitchFamily="18" charset="0"/>
              </a:rPr>
              <a:t>First turns in the cyclotron (40 RF deg).</a:t>
            </a:r>
            <a:endParaRPr kumimoji="0" lang="en-US" sz="2000" b="0" i="0" u="none" strike="noStrike" cap="none" normalizeH="0" baseline="0" dirty="0">
              <a:ln>
                <a:noFill/>
              </a:ln>
              <a:solidFill>
                <a:schemeClr val="tx1"/>
              </a:solidFill>
              <a:effectLst/>
              <a:cs typeface="Arial" pitchFamily="34" charset="0"/>
            </a:endParaRPr>
          </a:p>
        </p:txBody>
      </p:sp>
      <p:sp>
        <p:nvSpPr>
          <p:cNvPr id="9" name="Content Placeholder 2"/>
          <p:cNvSpPr>
            <a:spLocks noGrp="1"/>
          </p:cNvSpPr>
          <p:nvPr>
            <p:ph idx="1"/>
          </p:nvPr>
        </p:nvSpPr>
        <p:spPr>
          <a:xfrm>
            <a:off x="1" y="4362993"/>
            <a:ext cx="12192000" cy="2495007"/>
          </a:xfrm>
        </p:spPr>
        <p:txBody>
          <a:bodyPr>
            <a:noAutofit/>
          </a:bodyPr>
          <a:lstStyle/>
          <a:p>
            <a:pPr lvl="0"/>
            <a:r>
              <a:rPr lang="en-US" sz="2400" dirty="0"/>
              <a:t>JINR's design of the center: 350 </a:t>
            </a:r>
            <a:r>
              <a:rPr lang="en-US" sz="2400" dirty="0" err="1"/>
              <a:t>nA</a:t>
            </a:r>
            <a:r>
              <a:rPr lang="en-US" sz="2400" dirty="0"/>
              <a:t> internal beam achieved experimentally (400 predicted)</a:t>
            </a:r>
          </a:p>
          <a:p>
            <a:pPr lvl="0"/>
            <a:r>
              <a:rPr lang="en-US" sz="2400" dirty="0"/>
              <a:t>Challenges caused by high central magnetic field (3 T): construction of the bump makes the field in the very center lower than isochronous -&gt; lagging particles at the beginning start to lag even more (the phase reached 60 deg)</a:t>
            </a:r>
          </a:p>
          <a:p>
            <a:pPr lvl="0"/>
            <a:r>
              <a:rPr lang="en-US" sz="2400" dirty="0"/>
              <a:t>Solved by varying the size of the gaps in the center to increase the efficiency of proton extraction from the source and at the same time avoid breakdowns</a:t>
            </a:r>
          </a:p>
        </p:txBody>
      </p:sp>
      <p:pic>
        <p:nvPicPr>
          <p:cNvPr id="10" name="Picture 9" descr="sc200_gaps_center.png"/>
          <p:cNvPicPr>
            <a:picLocks noChangeAspect="1"/>
          </p:cNvPicPr>
          <p:nvPr/>
        </p:nvPicPr>
        <p:blipFill>
          <a:blip r:embed="rId2"/>
          <a:stretch>
            <a:fillRect/>
          </a:stretch>
        </p:blipFill>
        <p:spPr>
          <a:xfrm>
            <a:off x="522515" y="1015302"/>
            <a:ext cx="7487542" cy="3324864"/>
          </a:xfrm>
          <a:prstGeom prst="rect">
            <a:avLst/>
          </a:prstGeom>
        </p:spPr>
      </p:pic>
      <p:pic>
        <p:nvPicPr>
          <p:cNvPr id="11" name="Picture 10" descr="SC200_Bz-Bzisochr_beter.png"/>
          <p:cNvPicPr>
            <a:picLocks noChangeAspect="1"/>
          </p:cNvPicPr>
          <p:nvPr/>
        </p:nvPicPr>
        <p:blipFill>
          <a:blip r:embed="rId3"/>
          <a:stretch>
            <a:fillRect/>
          </a:stretch>
        </p:blipFill>
        <p:spPr>
          <a:xfrm>
            <a:off x="8054889" y="1153292"/>
            <a:ext cx="4137111" cy="307907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buNone/>
            </a:pPr>
            <a:endParaRPr lang="en-US" dirty="0"/>
          </a:p>
          <a:p>
            <a:r>
              <a:rPr lang="en-US" dirty="0"/>
              <a:t>Provide the possibility of forming a </a:t>
            </a:r>
            <a:r>
              <a:rPr lang="en-US" b="1" dirty="0"/>
              <a:t>well-centered accelerated beam </a:t>
            </a:r>
            <a:r>
              <a:rPr lang="en-US" dirty="0"/>
              <a:t>(less than 1 mm at a radius of 100 mm), consistent with the acceptance of the accelerator. </a:t>
            </a:r>
            <a:r>
              <a:rPr lang="ru-RU" dirty="0"/>
              <a:t>Phase acceptance ± 20° </a:t>
            </a:r>
            <a:r>
              <a:rPr lang="en-US" dirty="0"/>
              <a:t>RF</a:t>
            </a:r>
          </a:p>
          <a:p>
            <a:r>
              <a:rPr lang="en-US" dirty="0"/>
              <a:t>By selecting the position of the accelerating gaps, ensure sufficient </a:t>
            </a:r>
            <a:r>
              <a:rPr lang="en-US" b="1" dirty="0"/>
              <a:t>vertical focusing </a:t>
            </a:r>
            <a:r>
              <a:rPr lang="en-US" dirty="0"/>
              <a:t>by the electric field in the first and second turn</a:t>
            </a:r>
          </a:p>
          <a:p>
            <a:pPr lvl="0"/>
            <a:r>
              <a:rPr lang="en-US" dirty="0"/>
              <a:t>Minimize the probability of break-downs</a:t>
            </a:r>
          </a:p>
          <a:p>
            <a:endParaRPr lang="en-US" dirty="0"/>
          </a:p>
        </p:txBody>
      </p:sp>
      <p:sp>
        <p:nvSpPr>
          <p:cNvPr id="5" name="Title 1"/>
          <p:cNvSpPr>
            <a:spLocks noGrp="1"/>
          </p:cNvSpPr>
          <p:nvPr>
            <p:ph type="title"/>
          </p:nvPr>
        </p:nvSpPr>
        <p:spPr>
          <a:xfrm>
            <a:off x="838200" y="365125"/>
            <a:ext cx="10515600" cy="789907"/>
          </a:xfrm>
        </p:spPr>
        <p:txBody>
          <a:bodyPr>
            <a:normAutofit/>
          </a:bodyPr>
          <a:lstStyle/>
          <a:p>
            <a:r>
              <a:rPr lang="en-US" sz="3200" dirty="0"/>
              <a:t>Central region of </a:t>
            </a:r>
            <a:r>
              <a:rPr lang="en-US" sz="3200" b="1" dirty="0"/>
              <a:t>MSC230: </a:t>
            </a:r>
            <a:r>
              <a:rPr lang="en-US" sz="3200" dirty="0"/>
              <a:t>tasks</a:t>
            </a:r>
          </a:p>
        </p:txBody>
      </p:sp>
    </p:spTree>
    <p:extLst>
      <p:ext uri="{BB962C8B-B14F-4D97-AF65-F5344CB8AC3E}">
        <p14:creationId xmlns:p14="http://schemas.microsoft.com/office/powerpoint/2010/main" val="1373976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5"/>
            <a:ext cx="10515600" cy="669591"/>
          </a:xfrm>
        </p:spPr>
        <p:txBody>
          <a:bodyPr>
            <a:normAutofit/>
          </a:bodyPr>
          <a:lstStyle/>
          <a:p>
            <a:r>
              <a:rPr lang="en-US" sz="3200" dirty="0"/>
              <a:t>Design of the structure of the central region</a:t>
            </a:r>
          </a:p>
        </p:txBody>
      </p:sp>
      <p:sp>
        <p:nvSpPr>
          <p:cNvPr id="20" name="Content Placeholder 2"/>
          <p:cNvSpPr>
            <a:spLocks noGrp="1"/>
          </p:cNvSpPr>
          <p:nvPr>
            <p:ph idx="1"/>
          </p:nvPr>
        </p:nvSpPr>
        <p:spPr>
          <a:xfrm>
            <a:off x="838200" y="1825625"/>
            <a:ext cx="10515600" cy="4351338"/>
          </a:xfrm>
        </p:spPr>
        <p:txBody>
          <a:bodyPr>
            <a:normAutofit/>
          </a:bodyPr>
          <a:lstStyle/>
          <a:p>
            <a:pPr marL="0" indent="0">
              <a:buNone/>
            </a:pPr>
            <a:endParaRPr lang="en-US" dirty="0"/>
          </a:p>
          <a:p>
            <a:pPr marL="0" lvl="0" indent="0">
              <a:buNone/>
            </a:pPr>
            <a:r>
              <a:rPr lang="en-US" dirty="0"/>
              <a:t>Two separate designs (working with the same RF system) to improve beam quality:</a:t>
            </a:r>
          </a:p>
          <a:p>
            <a:pPr marL="514350" lvl="0" indent="-514350">
              <a:buFont typeface="+mj-lt"/>
              <a:buAutoNum type="arabicPeriod"/>
            </a:pPr>
            <a:r>
              <a:rPr lang="en-US" dirty="0"/>
              <a:t>Axially-symmetric central region design</a:t>
            </a:r>
          </a:p>
          <a:p>
            <a:pPr marL="514350" indent="-514350">
              <a:buFont typeface="+mj-lt"/>
              <a:buAutoNum type="arabicPeriod"/>
            </a:pPr>
            <a:r>
              <a:rPr lang="en-US" dirty="0"/>
              <a:t>Optimized central region design</a:t>
            </a:r>
          </a:p>
          <a:p>
            <a:pPr lvl="0"/>
            <a:endParaRPr lang="en-US" dirty="0"/>
          </a:p>
          <a:p>
            <a:pPr marL="0" indent="0">
              <a:buNone/>
            </a:pPr>
            <a:endParaRPr lang="en-US" dirty="0"/>
          </a:p>
        </p:txBody>
      </p:sp>
    </p:spTree>
    <p:extLst>
      <p:ext uri="{BB962C8B-B14F-4D97-AF65-F5344CB8AC3E}">
        <p14:creationId xmlns:p14="http://schemas.microsoft.com/office/powerpoint/2010/main" val="3461935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5"/>
            <a:ext cx="10515600" cy="669591"/>
          </a:xfrm>
        </p:spPr>
        <p:txBody>
          <a:bodyPr>
            <a:normAutofit/>
          </a:bodyPr>
          <a:lstStyle/>
          <a:p>
            <a:r>
              <a:rPr lang="en-US" sz="3200" dirty="0"/>
              <a:t>Structure of the central region: axially-symmetric</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040732"/>
            <a:ext cx="10058400" cy="5839272"/>
          </a:xfrm>
          <a:prstGeom prst="rect">
            <a:avLst/>
          </a:prstGeom>
        </p:spPr>
      </p:pic>
      <p:sp>
        <p:nvSpPr>
          <p:cNvPr id="10" name="Focusing element inside sector"/>
          <p:cNvSpPr txBox="1"/>
          <p:nvPr/>
        </p:nvSpPr>
        <p:spPr>
          <a:xfrm>
            <a:off x="2137547" y="4318686"/>
            <a:ext cx="1130816" cy="37959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r>
              <a:rPr lang="en-US" dirty="0"/>
              <a:t>Ion source</a:t>
            </a:r>
            <a:endParaRPr dirty="0"/>
          </a:p>
        </p:txBody>
      </p:sp>
      <p:sp>
        <p:nvSpPr>
          <p:cNvPr id="11" name="Line"/>
          <p:cNvSpPr/>
          <p:nvPr/>
        </p:nvSpPr>
        <p:spPr>
          <a:xfrm flipV="1">
            <a:off x="3212757" y="4368114"/>
            <a:ext cx="2045043" cy="142102"/>
          </a:xfrm>
          <a:prstGeom prst="line">
            <a:avLst/>
          </a:prstGeom>
          <a:ln w="25400">
            <a:solidFill>
              <a:srgbClr val="000000"/>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2" name="Focusing element inside sector"/>
          <p:cNvSpPr txBox="1"/>
          <p:nvPr/>
        </p:nvSpPr>
        <p:spPr>
          <a:xfrm>
            <a:off x="3364986" y="5722993"/>
            <a:ext cx="688031" cy="37959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r>
              <a:rPr lang="en-US" dirty="0"/>
              <a:t>puller</a:t>
            </a:r>
            <a:endParaRPr dirty="0"/>
          </a:p>
        </p:txBody>
      </p:sp>
      <p:sp>
        <p:nvSpPr>
          <p:cNvPr id="13" name="Line"/>
          <p:cNvSpPr/>
          <p:nvPr/>
        </p:nvSpPr>
        <p:spPr>
          <a:xfrm flipV="1">
            <a:off x="3995352" y="4627605"/>
            <a:ext cx="1670221" cy="1285184"/>
          </a:xfrm>
          <a:prstGeom prst="line">
            <a:avLst/>
          </a:prstGeom>
          <a:ln w="25400">
            <a:solidFill>
              <a:srgbClr val="000000"/>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4" name="Focusing element inside sector"/>
          <p:cNvSpPr txBox="1"/>
          <p:nvPr/>
        </p:nvSpPr>
        <p:spPr>
          <a:xfrm>
            <a:off x="9447512" y="1324716"/>
            <a:ext cx="1460328" cy="37959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r>
              <a:rPr lang="en-US" dirty="0"/>
              <a:t>dummy </a:t>
            </a:r>
            <a:r>
              <a:rPr lang="en-US" dirty="0" err="1"/>
              <a:t>dee</a:t>
            </a:r>
            <a:endParaRPr dirty="0"/>
          </a:p>
        </p:txBody>
      </p:sp>
      <p:sp>
        <p:nvSpPr>
          <p:cNvPr id="15" name="Line"/>
          <p:cNvSpPr/>
          <p:nvPr/>
        </p:nvSpPr>
        <p:spPr>
          <a:xfrm flipH="1">
            <a:off x="7346093" y="1579604"/>
            <a:ext cx="2067698" cy="1194487"/>
          </a:xfrm>
          <a:prstGeom prst="line">
            <a:avLst/>
          </a:prstGeom>
          <a:ln w="25400">
            <a:solidFill>
              <a:srgbClr val="000000"/>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6" name="Focusing element inside sector"/>
          <p:cNvSpPr txBox="1"/>
          <p:nvPr/>
        </p:nvSpPr>
        <p:spPr>
          <a:xfrm>
            <a:off x="2378676" y="1233165"/>
            <a:ext cx="1272918" cy="37959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r>
              <a:rPr lang="en-US" dirty="0"/>
              <a:t>upper cross</a:t>
            </a:r>
            <a:endParaRPr dirty="0"/>
          </a:p>
        </p:txBody>
      </p:sp>
      <p:sp>
        <p:nvSpPr>
          <p:cNvPr id="17" name="Line"/>
          <p:cNvSpPr/>
          <p:nvPr/>
        </p:nvSpPr>
        <p:spPr>
          <a:xfrm>
            <a:off x="3607230" y="1516245"/>
            <a:ext cx="2256054" cy="1412305"/>
          </a:xfrm>
          <a:prstGeom prst="line">
            <a:avLst/>
          </a:prstGeom>
          <a:ln w="25400">
            <a:solidFill>
              <a:srgbClr val="000000"/>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8" name="Focusing element inside sector"/>
          <p:cNvSpPr txBox="1"/>
          <p:nvPr/>
        </p:nvSpPr>
        <p:spPr>
          <a:xfrm>
            <a:off x="9007134" y="3855507"/>
            <a:ext cx="532282" cy="37959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r>
              <a:rPr lang="en-US" dirty="0" err="1"/>
              <a:t>dee</a:t>
            </a:r>
            <a:endParaRPr dirty="0"/>
          </a:p>
        </p:txBody>
      </p:sp>
      <p:sp>
        <p:nvSpPr>
          <p:cNvPr id="19" name="Line"/>
          <p:cNvSpPr/>
          <p:nvPr/>
        </p:nvSpPr>
        <p:spPr>
          <a:xfrm flipH="1" flipV="1">
            <a:off x="7673545" y="3985054"/>
            <a:ext cx="1322347" cy="92677"/>
          </a:xfrm>
          <a:prstGeom prst="line">
            <a:avLst/>
          </a:prstGeom>
          <a:ln w="25400">
            <a:solidFill>
              <a:srgbClr val="000000"/>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2" name="Focusing element inside sector"/>
          <p:cNvSpPr txBox="1"/>
          <p:nvPr/>
        </p:nvSpPr>
        <p:spPr>
          <a:xfrm>
            <a:off x="8865986" y="5279775"/>
            <a:ext cx="1460328" cy="37959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r>
              <a:rPr lang="en-US" dirty="0"/>
              <a:t>diaphragm </a:t>
            </a:r>
            <a:endParaRPr dirty="0"/>
          </a:p>
        </p:txBody>
      </p:sp>
      <p:sp>
        <p:nvSpPr>
          <p:cNvPr id="23" name="Line"/>
          <p:cNvSpPr/>
          <p:nvPr/>
        </p:nvSpPr>
        <p:spPr>
          <a:xfrm flipH="1" flipV="1">
            <a:off x="6900111" y="5005138"/>
            <a:ext cx="1922614" cy="475246"/>
          </a:xfrm>
          <a:prstGeom prst="line">
            <a:avLst/>
          </a:prstGeom>
          <a:ln w="25400">
            <a:solidFill>
              <a:srgbClr val="000000"/>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Tree>
    <p:extLst>
      <p:ext uri="{BB962C8B-B14F-4D97-AF65-F5344CB8AC3E}">
        <p14:creationId xmlns:p14="http://schemas.microsoft.com/office/powerpoint/2010/main" val="342875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5"/>
            <a:ext cx="10515600" cy="669591"/>
          </a:xfrm>
        </p:spPr>
        <p:txBody>
          <a:bodyPr>
            <a:normAutofit/>
          </a:bodyPr>
          <a:lstStyle/>
          <a:p>
            <a:r>
              <a:rPr lang="en-US" sz="3200" dirty="0"/>
              <a:t>Structure of the central region: optimized</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995527"/>
            <a:ext cx="10058400" cy="5839272"/>
          </a:xfrm>
          <a:prstGeom prst="rect">
            <a:avLst/>
          </a:prstGeom>
        </p:spPr>
      </p:pic>
    </p:spTree>
    <p:extLst>
      <p:ext uri="{BB962C8B-B14F-4D97-AF65-F5344CB8AC3E}">
        <p14:creationId xmlns:p14="http://schemas.microsoft.com/office/powerpoint/2010/main" val="1602055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9591"/>
          </a:xfrm>
        </p:spPr>
        <p:txBody>
          <a:bodyPr>
            <a:normAutofit/>
          </a:bodyPr>
          <a:lstStyle/>
          <a:p>
            <a:r>
              <a:rPr lang="en-US" sz="3200" dirty="0"/>
              <a:t>Phase acceptance </a:t>
            </a:r>
            <a:r>
              <a:rPr lang="ru-RU" sz="3200" dirty="0"/>
              <a:t>–</a:t>
            </a:r>
            <a:r>
              <a:rPr lang="en-US" sz="3200" dirty="0"/>
              <a:t> axially-symmetric/optimized center</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034716"/>
            <a:ext cx="10058400" cy="5092065"/>
          </a:xfrm>
          <a:prstGeom prst="rect">
            <a:avLst/>
          </a:prstGeom>
        </p:spPr>
      </p:pic>
      <p:sp>
        <p:nvSpPr>
          <p:cNvPr id="4" name="Focusing element inside sector"/>
          <p:cNvSpPr txBox="1"/>
          <p:nvPr/>
        </p:nvSpPr>
        <p:spPr>
          <a:xfrm>
            <a:off x="7762125" y="1944342"/>
            <a:ext cx="2139864" cy="37959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r>
              <a:rPr lang="en-US" dirty="0"/>
              <a:t>optimized center</a:t>
            </a:r>
            <a:endParaRPr dirty="0"/>
          </a:p>
        </p:txBody>
      </p:sp>
      <p:sp>
        <p:nvSpPr>
          <p:cNvPr id="5" name="Line"/>
          <p:cNvSpPr/>
          <p:nvPr/>
        </p:nvSpPr>
        <p:spPr>
          <a:xfrm flipH="1">
            <a:off x="5305926" y="2177004"/>
            <a:ext cx="2422475" cy="469943"/>
          </a:xfrm>
          <a:prstGeom prst="line">
            <a:avLst/>
          </a:prstGeom>
          <a:ln w="25400">
            <a:solidFill>
              <a:srgbClr val="000000"/>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6" name="Focusing element inside sector"/>
          <p:cNvSpPr txBox="1"/>
          <p:nvPr/>
        </p:nvSpPr>
        <p:spPr>
          <a:xfrm>
            <a:off x="7505452" y="4352663"/>
            <a:ext cx="2667248" cy="37959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r>
              <a:rPr lang="en-US" dirty="0"/>
              <a:t>axially-symmetric center</a:t>
            </a:r>
            <a:endParaRPr dirty="0"/>
          </a:p>
        </p:txBody>
      </p:sp>
      <p:sp>
        <p:nvSpPr>
          <p:cNvPr id="7" name="Line"/>
          <p:cNvSpPr/>
          <p:nvPr/>
        </p:nvSpPr>
        <p:spPr>
          <a:xfrm flipH="1" flipV="1">
            <a:off x="4481762" y="4072689"/>
            <a:ext cx="2989965" cy="512636"/>
          </a:xfrm>
          <a:prstGeom prst="line">
            <a:avLst/>
          </a:prstGeom>
          <a:ln w="25400">
            <a:solidFill>
              <a:srgbClr val="000000"/>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4040" y="5732782"/>
            <a:ext cx="465318" cy="319229"/>
          </a:xfrm>
          <a:prstGeom prst="rect">
            <a:avLst/>
          </a:prstGeom>
        </p:spPr>
      </p:pic>
      <p:sp>
        <p:nvSpPr>
          <p:cNvPr id="9" name="Focusing element inside sector"/>
          <p:cNvSpPr txBox="1"/>
          <p:nvPr/>
        </p:nvSpPr>
        <p:spPr>
          <a:xfrm>
            <a:off x="1907884" y="6126781"/>
            <a:ext cx="8376232" cy="37959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r>
              <a:rPr lang="en-US" dirty="0"/>
              <a:t>Integral transmission: axially-symmetric - </a:t>
            </a:r>
            <a:r>
              <a:rPr lang="en-US" b="1" dirty="0"/>
              <a:t>19.8%</a:t>
            </a:r>
            <a:r>
              <a:rPr lang="en-US" dirty="0"/>
              <a:t> /optimized - </a:t>
            </a:r>
            <a:r>
              <a:rPr lang="en-US" b="1" dirty="0"/>
              <a:t>27.7%</a:t>
            </a:r>
            <a:endParaRPr b="1" dirty="0"/>
          </a:p>
        </p:txBody>
      </p:sp>
    </p:spTree>
    <p:extLst>
      <p:ext uri="{BB962C8B-B14F-4D97-AF65-F5344CB8AC3E}">
        <p14:creationId xmlns:p14="http://schemas.microsoft.com/office/powerpoint/2010/main" val="3927033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9591"/>
          </a:xfrm>
        </p:spPr>
        <p:txBody>
          <a:bodyPr>
            <a:normAutofit/>
          </a:bodyPr>
          <a:lstStyle/>
          <a:p>
            <a:r>
              <a:rPr lang="en-US" sz="3200" dirty="0"/>
              <a:t>Phase shift – axially-symmetric/optimized center </a:t>
            </a:r>
          </a:p>
        </p:txBody>
      </p:sp>
      <p:sp>
        <p:nvSpPr>
          <p:cNvPr id="6" name="Focusing element inside sector"/>
          <p:cNvSpPr txBox="1"/>
          <p:nvPr/>
        </p:nvSpPr>
        <p:spPr>
          <a:xfrm>
            <a:off x="1907884" y="6126781"/>
            <a:ext cx="8376232" cy="37959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r>
              <a:rPr lang="en-US" dirty="0"/>
              <a:t>Phase shift vs. angle. Positive phase corresponds to the lagging particle.</a:t>
            </a:r>
            <a:endParaRPr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034716"/>
            <a:ext cx="10058400" cy="5092065"/>
          </a:xfrm>
          <a:prstGeom prst="rect">
            <a:avLst/>
          </a:prstGeom>
        </p:spPr>
      </p:pic>
      <p:sp>
        <p:nvSpPr>
          <p:cNvPr id="7" name="Focusing element inside sector"/>
          <p:cNvSpPr txBox="1"/>
          <p:nvPr/>
        </p:nvSpPr>
        <p:spPr>
          <a:xfrm>
            <a:off x="8080962" y="1426984"/>
            <a:ext cx="2139864" cy="37959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r>
              <a:rPr lang="en-US" dirty="0"/>
              <a:t>optimized center</a:t>
            </a:r>
            <a:endParaRPr dirty="0"/>
          </a:p>
        </p:txBody>
      </p:sp>
      <p:sp>
        <p:nvSpPr>
          <p:cNvPr id="8" name="Line"/>
          <p:cNvSpPr/>
          <p:nvPr/>
        </p:nvSpPr>
        <p:spPr>
          <a:xfrm flipH="1">
            <a:off x="5624763" y="1659646"/>
            <a:ext cx="2422475" cy="469943"/>
          </a:xfrm>
          <a:prstGeom prst="line">
            <a:avLst/>
          </a:prstGeom>
          <a:ln w="25400">
            <a:solidFill>
              <a:srgbClr val="000000"/>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9" name="Focusing element inside sector"/>
          <p:cNvSpPr txBox="1"/>
          <p:nvPr/>
        </p:nvSpPr>
        <p:spPr>
          <a:xfrm>
            <a:off x="7505452" y="4352663"/>
            <a:ext cx="2667248" cy="37959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r>
              <a:rPr lang="en-US" dirty="0"/>
              <a:t>axially-symmetric center</a:t>
            </a:r>
            <a:endParaRPr dirty="0"/>
          </a:p>
        </p:txBody>
      </p:sp>
      <p:sp>
        <p:nvSpPr>
          <p:cNvPr id="10" name="Line"/>
          <p:cNvSpPr/>
          <p:nvPr/>
        </p:nvSpPr>
        <p:spPr>
          <a:xfrm flipH="1" flipV="1">
            <a:off x="6497052" y="3441031"/>
            <a:ext cx="974673" cy="1144293"/>
          </a:xfrm>
          <a:prstGeom prst="line">
            <a:avLst/>
          </a:prstGeom>
          <a:ln w="25400">
            <a:solidFill>
              <a:srgbClr val="000000"/>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Tree>
    <p:extLst>
      <p:ext uri="{BB962C8B-B14F-4D97-AF65-F5344CB8AC3E}">
        <p14:creationId xmlns:p14="http://schemas.microsoft.com/office/powerpoint/2010/main" val="878115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9591"/>
          </a:xfrm>
        </p:spPr>
        <p:txBody>
          <a:bodyPr>
            <a:normAutofit/>
          </a:bodyPr>
          <a:lstStyle/>
          <a:p>
            <a:r>
              <a:rPr lang="en-US" sz="3200" dirty="0"/>
              <a:t>Phase shift (axially-symmetric, initial RF phase = -30 </a:t>
            </a:r>
            <a:r>
              <a:rPr lang="en-US" sz="3200" dirty="0" err="1"/>
              <a:t>deg</a:t>
            </a:r>
            <a:r>
              <a:rPr lang="en-US" sz="3200" dirty="0"/>
              <a: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034716"/>
            <a:ext cx="10058400" cy="5092065"/>
          </a:xfrm>
          <a:prstGeom prst="rect">
            <a:avLst/>
          </a:prstGeom>
        </p:spPr>
      </p:pic>
    </p:spTree>
    <p:extLst>
      <p:ext uri="{BB962C8B-B14F-4D97-AF65-F5344CB8AC3E}">
        <p14:creationId xmlns:p14="http://schemas.microsoft.com/office/powerpoint/2010/main" val="265698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9591"/>
          </a:xfrm>
        </p:spPr>
        <p:txBody>
          <a:bodyPr>
            <a:normAutofit/>
          </a:bodyPr>
          <a:lstStyle/>
          <a:p>
            <a:r>
              <a:rPr lang="en-US" sz="3200" dirty="0"/>
              <a:t>Vertical focusing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418" y="1034716"/>
            <a:ext cx="4804824" cy="2432442"/>
          </a:xfrm>
          <a:prstGeom prst="rect">
            <a:avLst/>
          </a:prstGeom>
        </p:spPr>
      </p:pic>
      <p:sp>
        <p:nvSpPr>
          <p:cNvPr id="6" name="Focusing element inside sector"/>
          <p:cNvSpPr txBox="1"/>
          <p:nvPr/>
        </p:nvSpPr>
        <p:spPr>
          <a:xfrm>
            <a:off x="1628104" y="931366"/>
            <a:ext cx="3920166" cy="37959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r>
              <a:rPr lang="en-US" dirty="0"/>
              <a:t>Average magnetic field along the radius</a:t>
            </a:r>
            <a:endParaRPr dirty="0"/>
          </a:p>
        </p:txBody>
      </p:sp>
      <p:sp>
        <p:nvSpPr>
          <p:cNvPr id="7" name="Content Placeholder 2">
            <a:extLst>
              <a:ext uri="{FF2B5EF4-FFF2-40B4-BE49-F238E27FC236}">
                <a16:creationId xmlns:a16="http://schemas.microsoft.com/office/drawing/2014/main" id="{8BDF056E-B41A-D143-B5B3-BC7913294588}"/>
              </a:ext>
            </a:extLst>
          </p:cNvPr>
          <p:cNvSpPr>
            <a:spLocks noGrp="1"/>
          </p:cNvSpPr>
          <p:nvPr>
            <p:ph idx="1"/>
          </p:nvPr>
        </p:nvSpPr>
        <p:spPr>
          <a:xfrm>
            <a:off x="6501946" y="1473933"/>
            <a:ext cx="5310191" cy="4351338"/>
          </a:xfrm>
        </p:spPr>
        <p:txBody>
          <a:bodyPr>
            <a:normAutofit/>
          </a:bodyPr>
          <a:lstStyle/>
          <a:p>
            <a:r>
              <a:rPr lang="en-US" dirty="0"/>
              <a:t>To provide vertical focusing, we create a bump (radial gradient) of the magnetic field (80-100 Gauss)</a:t>
            </a:r>
          </a:p>
          <a:p>
            <a:r>
              <a:rPr lang="en-US" dirty="0"/>
              <a:t>Magnetic focusing caused by the decreasing magnetic field begins after a radius R = 30 mm</a:t>
            </a:r>
          </a:p>
          <a:p>
            <a:r>
              <a:rPr lang="en-US" dirty="0"/>
              <a:t>For R&lt; 30 mm: accelerating electric field provides vertical focusing of lagging particles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948" y="3709851"/>
            <a:ext cx="5484223" cy="2776388"/>
          </a:xfrm>
          <a:prstGeom prst="rect">
            <a:avLst/>
          </a:prstGeom>
        </p:spPr>
      </p:pic>
    </p:spTree>
    <p:extLst>
      <p:ext uri="{BB962C8B-B14F-4D97-AF65-F5344CB8AC3E}">
        <p14:creationId xmlns:p14="http://schemas.microsoft.com/office/powerpoint/2010/main" val="384601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9591"/>
          </a:xfrm>
        </p:spPr>
        <p:txBody>
          <a:bodyPr>
            <a:normAutofit/>
          </a:bodyPr>
          <a:lstStyle/>
          <a:p>
            <a:r>
              <a:rPr lang="en-US" sz="3200" dirty="0"/>
              <a:t>Variation in energy gain – optimized/axially-symmetric center</a:t>
            </a:r>
          </a:p>
        </p:txBody>
      </p:sp>
      <p:sp>
        <p:nvSpPr>
          <p:cNvPr id="5" name="Focusing element inside sector"/>
          <p:cNvSpPr txBox="1"/>
          <p:nvPr/>
        </p:nvSpPr>
        <p:spPr>
          <a:xfrm>
            <a:off x="1907884" y="6126781"/>
            <a:ext cx="8376232" cy="37959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r>
              <a:rPr lang="en-US" dirty="0"/>
              <a:t>Variation in the kinetic energies of the particles at R=10 cm.</a:t>
            </a:r>
            <a:endParaRPr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034716"/>
            <a:ext cx="10058400" cy="5092065"/>
          </a:xfrm>
          <a:prstGeom prst="rect">
            <a:avLst/>
          </a:prstGeom>
        </p:spPr>
      </p:pic>
    </p:spTree>
    <p:extLst>
      <p:ext uri="{BB962C8B-B14F-4D97-AF65-F5344CB8AC3E}">
        <p14:creationId xmlns:p14="http://schemas.microsoft.com/office/powerpoint/2010/main" val="510128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a:extLst>
              <a:ext uri="{FF2B5EF4-FFF2-40B4-BE49-F238E27FC236}">
                <a16:creationId xmlns:a16="http://schemas.microsoft.com/office/drawing/2014/main" id="{1AED10AE-888B-4E67-A5FE-14AE2E088CE3}"/>
              </a:ext>
            </a:extLst>
          </p:cNvPr>
          <p:cNvSpPr>
            <a:spLocks noGrp="1"/>
          </p:cNvSpPr>
          <p:nvPr>
            <p:ph idx="1"/>
          </p:nvPr>
        </p:nvSpPr>
        <p:spPr>
          <a:xfrm>
            <a:off x="658896" y="2103158"/>
            <a:ext cx="10944809" cy="3775128"/>
          </a:xfrm>
        </p:spPr>
        <p:txBody>
          <a:bodyPr>
            <a:noAutofit/>
          </a:bodyPr>
          <a:lstStyle/>
          <a:p>
            <a:pPr marL="0" indent="0">
              <a:buNone/>
            </a:pPr>
            <a:r>
              <a:rPr lang="ru-RU" sz="2400" dirty="0"/>
              <a:t>Участники проекта:</a:t>
            </a:r>
            <a:br>
              <a:rPr lang="ru-RU" sz="2400" dirty="0"/>
            </a:br>
            <a:r>
              <a:rPr lang="ru-RU" sz="2400" dirty="0"/>
              <a:t>ЛЯП </a:t>
            </a:r>
            <a:br>
              <a:rPr lang="ru-RU" sz="2400" dirty="0"/>
            </a:br>
            <a:r>
              <a:rPr lang="ru-RU" sz="2400" dirty="0"/>
              <a:t>Научно-экспериментальный отдел новых ускорителей, Отдел Фазотрона</a:t>
            </a:r>
            <a:br>
              <a:rPr lang="ru-RU" sz="2400" dirty="0"/>
            </a:br>
            <a:r>
              <a:rPr lang="ru-RU" sz="2400" dirty="0"/>
              <a:t>ЛФВЭ</a:t>
            </a:r>
            <a:br>
              <a:rPr lang="ru-RU" sz="2400" dirty="0"/>
            </a:br>
            <a:r>
              <a:rPr lang="ru-RU" sz="2400" dirty="0"/>
              <a:t> Научно-экспериментальный отдел сверхпроводящих магнитов и технологий</a:t>
            </a:r>
            <a:endParaRPr lang="en-US" sz="2400" dirty="0"/>
          </a:p>
          <a:p>
            <a:pPr marL="0" indent="0">
              <a:buNone/>
            </a:pPr>
            <a:r>
              <a:rPr lang="ru-RU" sz="2400" dirty="0"/>
              <a:t>Агапов А.В., Бреев В.М., Бунятов</a:t>
            </a:r>
            <a:r>
              <a:rPr lang="en-US" sz="2400" dirty="0"/>
              <a:t> </a:t>
            </a:r>
            <a:r>
              <a:rPr lang="ru-RU" sz="2400" dirty="0"/>
              <a:t>К.С., Герасимов В.А., </a:t>
            </a:r>
            <a:r>
              <a:rPr lang="ru-RU" sz="2400" dirty="0" err="1"/>
              <a:t>Гоншиор</a:t>
            </a:r>
            <a:r>
              <a:rPr lang="en-US" sz="2400" dirty="0"/>
              <a:t> </a:t>
            </a:r>
            <a:r>
              <a:rPr lang="ru-RU" sz="2400" dirty="0"/>
              <a:t>А.Л., Гурский</a:t>
            </a:r>
            <a:r>
              <a:rPr lang="en-US" sz="2400" dirty="0"/>
              <a:t> </a:t>
            </a:r>
            <a:r>
              <a:rPr lang="ru-RU" sz="2400" dirty="0"/>
              <a:t>С.В., Доля С.Н., Иваненко И.А., </a:t>
            </a:r>
            <a:r>
              <a:rPr lang="ru-RU" sz="2400" dirty="0" err="1"/>
              <a:t>Карамышев</a:t>
            </a:r>
            <a:r>
              <a:rPr lang="en-US" sz="2400" dirty="0"/>
              <a:t> </a:t>
            </a:r>
            <a:r>
              <a:rPr lang="ru-RU" sz="2400" dirty="0"/>
              <a:t>О.В., Карамышева</a:t>
            </a:r>
            <a:r>
              <a:rPr lang="en-US" sz="2400" dirty="0"/>
              <a:t> </a:t>
            </a:r>
            <a:r>
              <a:rPr lang="ru-RU" sz="2400" dirty="0"/>
              <a:t>Г.А., </a:t>
            </a:r>
            <a:r>
              <a:rPr lang="ru-RU" sz="2400" dirty="0" err="1"/>
              <a:t>Киян</a:t>
            </a:r>
            <a:r>
              <a:rPr lang="ru-RU" sz="2400" dirty="0"/>
              <a:t> И.Н., </a:t>
            </a:r>
            <a:r>
              <a:rPr lang="ru-RU" sz="2400" dirty="0" err="1"/>
              <a:t>Лепкина</a:t>
            </a:r>
            <a:r>
              <a:rPr lang="ru-RU" sz="2400" dirty="0"/>
              <a:t> О.Е., Ляпин</a:t>
            </a:r>
            <a:r>
              <a:rPr lang="en-US" sz="2400" dirty="0"/>
              <a:t> </a:t>
            </a:r>
            <a:r>
              <a:rPr lang="ru-RU" sz="2400" dirty="0"/>
              <a:t>И.Д., Малинин</a:t>
            </a:r>
            <a:r>
              <a:rPr lang="en-US" sz="2400" dirty="0"/>
              <a:t> </a:t>
            </a:r>
            <a:r>
              <a:rPr lang="ru-RU" sz="2400" dirty="0"/>
              <a:t>В.А., </a:t>
            </a:r>
            <a:r>
              <a:rPr lang="ru-RU" sz="2400" dirty="0" err="1"/>
              <a:t>Мицын</a:t>
            </a:r>
            <a:r>
              <a:rPr lang="ru-RU" sz="2400" dirty="0"/>
              <a:t> Г.В., Наумов Д.В., Новиков М.С., Никифоров Д.Н., </a:t>
            </a:r>
            <a:r>
              <a:rPr lang="ru-RU" sz="2400" dirty="0" err="1"/>
              <a:t>Пивин</a:t>
            </a:r>
            <a:r>
              <a:rPr lang="ru-RU" sz="2400" dirty="0"/>
              <a:t> Р.В., Попов</a:t>
            </a:r>
            <a:r>
              <a:rPr lang="en-US" sz="2400" dirty="0"/>
              <a:t> </a:t>
            </a:r>
            <a:r>
              <a:rPr lang="ru-RU" sz="2400" dirty="0"/>
              <a:t>Д.В., Романов В.М., Синица А.А., Трубников Г.В, </a:t>
            </a:r>
            <a:r>
              <a:rPr lang="ru-RU" sz="2400" dirty="0" err="1"/>
              <a:t>Ширков</a:t>
            </a:r>
            <a:r>
              <a:rPr lang="en-US" sz="2400" dirty="0"/>
              <a:t> </a:t>
            </a:r>
            <a:r>
              <a:rPr lang="ru-RU" sz="2400" dirty="0"/>
              <a:t>Г.Д., </a:t>
            </a:r>
            <a:r>
              <a:rPr lang="ru-RU" sz="2400" dirty="0" err="1"/>
              <a:t>Ширков</a:t>
            </a:r>
            <a:r>
              <a:rPr lang="en-US" sz="2400" dirty="0"/>
              <a:t> </a:t>
            </a:r>
            <a:r>
              <a:rPr lang="ru-RU" sz="2400" dirty="0"/>
              <a:t>С.Г., Федоренко С.Б., </a:t>
            </a:r>
            <a:r>
              <a:rPr lang="ru-RU" sz="2400" dirty="0" err="1"/>
              <a:t>Ходжибагиян</a:t>
            </a:r>
            <a:r>
              <a:rPr lang="ru-RU" sz="2400" dirty="0"/>
              <a:t> Г.Г., Шипулин К.Н., Яковенко С.Л.</a:t>
            </a:r>
          </a:p>
          <a:p>
            <a:pPr marL="0" indent="0">
              <a:buNone/>
            </a:pPr>
            <a:r>
              <a:rPr lang="ru-RU" altLang="ru-RU" sz="2400" dirty="0">
                <a:cs typeface="Arial" panose="020B0604020202020204" pitchFamily="34" charset="0"/>
              </a:rPr>
              <a:t>НИИЭФА им. Ефремова, г. С.-Петербург</a:t>
            </a:r>
            <a:endParaRPr lang="ru-RU" sz="2400" dirty="0"/>
          </a:p>
        </p:txBody>
      </p:sp>
      <p:sp>
        <p:nvSpPr>
          <p:cNvPr id="7" name="Title 1"/>
          <p:cNvSpPr>
            <a:spLocks noGrp="1"/>
          </p:cNvSpPr>
          <p:nvPr>
            <p:ph type="title"/>
          </p:nvPr>
        </p:nvSpPr>
        <p:spPr>
          <a:xfrm>
            <a:off x="838200" y="365125"/>
            <a:ext cx="10515600" cy="1325563"/>
          </a:xfrm>
        </p:spPr>
        <p:txBody>
          <a:bodyPr>
            <a:normAutofit/>
          </a:bodyPr>
          <a:lstStyle/>
          <a:p>
            <a:r>
              <a:rPr lang="en-US" sz="3200" dirty="0"/>
              <a:t>Participants: Superconducting Cyclotron </a:t>
            </a:r>
            <a:r>
              <a:rPr lang="ru-RU" sz="3200" dirty="0"/>
              <a:t>М</a:t>
            </a:r>
            <a:r>
              <a:rPr lang="en-US" sz="3200" dirty="0"/>
              <a:t>SC</a:t>
            </a:r>
            <a:r>
              <a:rPr lang="ru-RU" sz="3200" dirty="0"/>
              <a:t>230</a:t>
            </a:r>
            <a:endParaRPr lang="en-US"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a:t>
            </a:r>
            <a:endParaRPr lang="en-US" dirty="0"/>
          </a:p>
        </p:txBody>
      </p:sp>
      <p:sp>
        <p:nvSpPr>
          <p:cNvPr id="3" name="Content Placeholder 2">
            <a:extLst>
              <a:ext uri="{FF2B5EF4-FFF2-40B4-BE49-F238E27FC236}">
                <a16:creationId xmlns:a16="http://schemas.microsoft.com/office/drawing/2014/main" id="{8BDF056E-B41A-D143-B5B3-BC7913294588}"/>
              </a:ext>
            </a:extLst>
          </p:cNvPr>
          <p:cNvSpPr>
            <a:spLocks noGrp="1"/>
          </p:cNvSpPr>
          <p:nvPr>
            <p:ph idx="1"/>
          </p:nvPr>
        </p:nvSpPr>
        <p:spPr/>
        <p:txBody>
          <a:bodyPr>
            <a:normAutofit fontScale="92500" lnSpcReduction="10000"/>
          </a:bodyPr>
          <a:lstStyle/>
          <a:p>
            <a:pPr>
              <a:buNone/>
            </a:pPr>
            <a:r>
              <a:rPr lang="en-US" dirty="0"/>
              <a:t>The goal of the project is to design and build an international biomedical innovation center at JINR, based on a superconducting proton accelerator developed at JINR, for the next purposes:</a:t>
            </a:r>
            <a:endParaRPr lang="ru-RU" dirty="0"/>
          </a:p>
          <a:p>
            <a:r>
              <a:rPr lang="en-US" dirty="0"/>
              <a:t>Carrying out fundamental and applied research in the field of radiation biology and medicine, first of all, the FLASH method based on the methods of conformal irradiation from the medical beam of the Medical Technical Complex (MTC DLNP).</a:t>
            </a:r>
            <a:endParaRPr lang="ru-RU" dirty="0"/>
          </a:p>
          <a:p>
            <a:r>
              <a:rPr lang="en-US" dirty="0"/>
              <a:t>Training and improving qualifications of specialists in the field of radiation biology and medicine.</a:t>
            </a:r>
            <a:endParaRPr lang="ru-RU" dirty="0"/>
          </a:p>
          <a:p>
            <a:r>
              <a:rPr lang="en-US" dirty="0"/>
              <a:t>Creating necessary conditions for the introduction of the latest technologies in the field of proton therapy of </a:t>
            </a:r>
            <a:r>
              <a:rPr lang="en-US" dirty="0" err="1"/>
              <a:t>oncological</a:t>
            </a:r>
            <a:r>
              <a:rPr lang="en-US" dirty="0"/>
              <a:t> diseases into clinical practice.</a:t>
            </a:r>
            <a:endParaRPr lang="ru-RU" dirty="0"/>
          </a:p>
          <a:p>
            <a:endParaRPr lang="ru-RU" dirty="0"/>
          </a:p>
        </p:txBody>
      </p:sp>
    </p:spTree>
    <p:extLst>
      <p:ext uri="{BB962C8B-B14F-4D97-AF65-F5344CB8AC3E}">
        <p14:creationId xmlns:p14="http://schemas.microsoft.com/office/powerpoint/2010/main" val="1510657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7375" y="2752547"/>
            <a:ext cx="6777251" cy="1352906"/>
          </a:xfrm>
        </p:spPr>
        <p:txBody>
          <a:bodyPr/>
          <a:lstStyle/>
          <a:p>
            <a:r>
              <a:rPr lang="en-US" dirty="0"/>
              <a:t>Thank you for your attention</a:t>
            </a:r>
          </a:p>
        </p:txBody>
      </p:sp>
    </p:spTree>
    <p:extLst>
      <p:ext uri="{BB962C8B-B14F-4D97-AF65-F5344CB8AC3E}">
        <p14:creationId xmlns:p14="http://schemas.microsoft.com/office/powerpoint/2010/main" val="2264753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7431" y="2752547"/>
            <a:ext cx="2697138" cy="1352906"/>
          </a:xfrm>
        </p:spPr>
        <p:txBody>
          <a:bodyPr/>
          <a:lstStyle/>
          <a:p>
            <a:r>
              <a:rPr lang="en-US" dirty="0"/>
              <a:t>Extra slides</a:t>
            </a:r>
          </a:p>
        </p:txBody>
      </p:sp>
    </p:spTree>
    <p:extLst>
      <p:ext uri="{BB962C8B-B14F-4D97-AF65-F5344CB8AC3E}">
        <p14:creationId xmlns:p14="http://schemas.microsoft.com/office/powerpoint/2010/main" val="3138454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9591"/>
          </a:xfrm>
        </p:spPr>
        <p:txBody>
          <a:bodyPr>
            <a:normAutofit/>
          </a:bodyPr>
          <a:lstStyle/>
          <a:p>
            <a:r>
              <a:rPr lang="en-US" sz="3200" dirty="0"/>
              <a:t>Centering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458" y="903608"/>
            <a:ext cx="6211167" cy="577295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57162"/>
            <a:ext cx="4267570" cy="3200677"/>
          </a:xfrm>
          <a:prstGeom prst="rect">
            <a:avLst/>
          </a:prstGeom>
        </p:spPr>
      </p:pic>
      <p:sp>
        <p:nvSpPr>
          <p:cNvPr id="6" name="Focusing element inside sector"/>
          <p:cNvSpPr txBox="1"/>
          <p:nvPr/>
        </p:nvSpPr>
        <p:spPr>
          <a:xfrm>
            <a:off x="397043" y="4612650"/>
            <a:ext cx="5859378" cy="210314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marL="514350" indent="-514350">
              <a:buFont typeface="+mj-lt"/>
              <a:buAutoNum type="arabicPeriod"/>
            </a:pPr>
            <a:r>
              <a:rPr lang="en-US" sz="2600" dirty="0"/>
              <a:t>Backtracking (central particle) – optimization of the field map</a:t>
            </a:r>
          </a:p>
          <a:p>
            <a:pPr marL="514350" indent="-514350">
              <a:buFont typeface="+mj-lt"/>
              <a:buAutoNum type="arabicPeriod"/>
            </a:pPr>
            <a:r>
              <a:rPr lang="en-US" sz="2600" dirty="0"/>
              <a:t>Diaphragm</a:t>
            </a:r>
            <a:r>
              <a:rPr lang="ru-RU" sz="2600" dirty="0"/>
              <a:t> </a:t>
            </a:r>
            <a:r>
              <a:rPr lang="en-US" sz="2600" dirty="0"/>
              <a:t>is used to reduce the amplitude of radial </a:t>
            </a:r>
            <a:r>
              <a:rPr lang="en-US" sz="2600" dirty="0" err="1"/>
              <a:t>radial</a:t>
            </a:r>
            <a:r>
              <a:rPr lang="en-US" sz="2600" dirty="0"/>
              <a:t> oscillations of the beam of particles</a:t>
            </a:r>
            <a:endParaRPr sz="2600" dirty="0"/>
          </a:p>
        </p:txBody>
      </p:sp>
    </p:spTree>
    <p:extLst>
      <p:ext uri="{BB962C8B-B14F-4D97-AF65-F5344CB8AC3E}">
        <p14:creationId xmlns:p14="http://schemas.microsoft.com/office/powerpoint/2010/main" val="3055963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9591"/>
          </a:xfrm>
        </p:spPr>
        <p:txBody>
          <a:bodyPr>
            <a:normAutofit/>
          </a:bodyPr>
          <a:lstStyle/>
          <a:p>
            <a:r>
              <a:rPr lang="en-US" sz="3200" dirty="0"/>
              <a:t>Electrostatic/RF simulation</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034716"/>
            <a:ext cx="6898105" cy="266346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199" y="3910264"/>
            <a:ext cx="6898105" cy="2663469"/>
          </a:xfrm>
          <a:prstGeom prst="rect">
            <a:avLst/>
          </a:prstGeom>
        </p:spPr>
      </p:pic>
      <p:sp>
        <p:nvSpPr>
          <p:cNvPr id="9" name="Focusing element inside sector"/>
          <p:cNvSpPr txBox="1"/>
          <p:nvPr/>
        </p:nvSpPr>
        <p:spPr>
          <a:xfrm>
            <a:off x="838199" y="995444"/>
            <a:ext cx="2139864" cy="50270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r>
              <a:rPr lang="en-US" sz="2600" dirty="0"/>
              <a:t>RF simulation </a:t>
            </a:r>
            <a:endParaRPr sz="2600" dirty="0"/>
          </a:p>
        </p:txBody>
      </p:sp>
      <p:sp>
        <p:nvSpPr>
          <p:cNvPr id="11" name="Focusing element inside sector"/>
          <p:cNvSpPr txBox="1"/>
          <p:nvPr/>
        </p:nvSpPr>
        <p:spPr>
          <a:xfrm>
            <a:off x="838199" y="3814170"/>
            <a:ext cx="3310172" cy="50270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r>
              <a:rPr lang="en-US" sz="2600" dirty="0"/>
              <a:t>electrostatic simulation </a:t>
            </a:r>
            <a:endParaRPr sz="2600" dirty="0"/>
          </a:p>
        </p:txBody>
      </p:sp>
      <p:graphicFrame>
        <p:nvGraphicFramePr>
          <p:cNvPr id="7" name="Object 6"/>
          <p:cNvGraphicFramePr>
            <a:graphicFrameLocks noChangeAspect="1"/>
          </p:cNvGraphicFramePr>
          <p:nvPr>
            <p:extLst>
              <p:ext uri="{D42A27DB-BD31-4B8C-83A1-F6EECF244321}">
                <p14:modId xmlns:p14="http://schemas.microsoft.com/office/powerpoint/2010/main" val="3147256018"/>
              </p:ext>
            </p:extLst>
          </p:nvPr>
        </p:nvGraphicFramePr>
        <p:xfrm>
          <a:off x="8593455" y="3053080"/>
          <a:ext cx="2165985" cy="1066718"/>
        </p:xfrm>
        <a:graphic>
          <a:graphicData uri="http://schemas.openxmlformats.org/presentationml/2006/ole">
            <mc:AlternateContent xmlns:mc="http://schemas.openxmlformats.org/markup-compatibility/2006">
              <mc:Choice xmlns:v="urn:schemas-microsoft-com:vml" Requires="v">
                <p:oleObj spid="_x0000_s1058" name="Уравнение" r:id="rId4" imgW="799920" imgH="393480" progId="Equation.3">
                  <p:embed/>
                </p:oleObj>
              </mc:Choice>
              <mc:Fallback>
                <p:oleObj name="Уравнение" r:id="rId4" imgW="799920" imgH="393480" progId="Equation.3">
                  <p:embed/>
                  <p:pic>
                    <p:nvPicPr>
                      <p:cNvPr id="0"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93455" y="3053080"/>
                        <a:ext cx="2165985" cy="10667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Focusing element inside sector"/>
          <p:cNvSpPr txBox="1"/>
          <p:nvPr/>
        </p:nvSpPr>
        <p:spPr>
          <a:xfrm>
            <a:off x="7736304" y="995444"/>
            <a:ext cx="4250394" cy="210314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r>
              <a:rPr lang="en-US" sz="2600" dirty="0"/>
              <a:t>The accelerating voltage across the gap of the RF cavity, calculated by integration of electric field along the particle trajectory:</a:t>
            </a:r>
            <a:endParaRPr sz="2600" dirty="0"/>
          </a:p>
        </p:txBody>
      </p:sp>
      <p:graphicFrame>
        <p:nvGraphicFramePr>
          <p:cNvPr id="15" name="Object 14"/>
          <p:cNvGraphicFramePr>
            <a:graphicFrameLocks noChangeAspect="1"/>
          </p:cNvGraphicFramePr>
          <p:nvPr>
            <p:extLst>
              <p:ext uri="{D42A27DB-BD31-4B8C-83A1-F6EECF244321}">
                <p14:modId xmlns:p14="http://schemas.microsoft.com/office/powerpoint/2010/main" val="3433887789"/>
              </p:ext>
            </p:extLst>
          </p:nvPr>
        </p:nvGraphicFramePr>
        <p:xfrm>
          <a:off x="8175624" y="5346936"/>
          <a:ext cx="3601241" cy="573649"/>
        </p:xfrm>
        <a:graphic>
          <a:graphicData uri="http://schemas.openxmlformats.org/presentationml/2006/ole">
            <mc:AlternateContent xmlns:mc="http://schemas.openxmlformats.org/markup-compatibility/2006">
              <mc:Choice xmlns:v="urn:schemas-microsoft-com:vml" Requires="v">
                <p:oleObj spid="_x0000_s1059" name="Уравнение" r:id="rId6" imgW="1434960" imgH="228600" progId="Equation.3">
                  <p:embed/>
                </p:oleObj>
              </mc:Choice>
              <mc:Fallback>
                <p:oleObj name="Уравнение" r:id="rId6" imgW="1434960" imgH="228600" progId="Equation.3">
                  <p:embed/>
                  <p:pic>
                    <p:nvPicPr>
                      <p:cNvPr id="0" name="Picture 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75624" y="5346936"/>
                        <a:ext cx="3601241" cy="5736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Focusing element inside sector"/>
          <p:cNvSpPr txBox="1"/>
          <p:nvPr/>
        </p:nvSpPr>
        <p:spPr>
          <a:xfrm>
            <a:off x="7771864" y="4844234"/>
            <a:ext cx="4250394" cy="50270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r>
              <a:rPr lang="en-US" sz="2600" dirty="0"/>
              <a:t>For the first gap:</a:t>
            </a:r>
            <a:endParaRPr sz="2600" dirty="0"/>
          </a:p>
        </p:txBody>
      </p:sp>
    </p:spTree>
    <p:extLst>
      <p:ext uri="{BB962C8B-B14F-4D97-AF65-F5344CB8AC3E}">
        <p14:creationId xmlns:p14="http://schemas.microsoft.com/office/powerpoint/2010/main" val="2675446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11894193-DCBF-4D21-980F-77444C551802}"/>
              </a:ext>
            </a:extLst>
          </p:cNvPr>
          <p:cNvGraphicFramePr>
            <a:graphicFrameLocks/>
          </p:cNvGraphicFramePr>
          <p:nvPr>
            <p:extLst>
              <p:ext uri="{D42A27DB-BD31-4B8C-83A1-F6EECF244321}">
                <p14:modId xmlns:p14="http://schemas.microsoft.com/office/powerpoint/2010/main" val="1353925373"/>
              </p:ext>
            </p:extLst>
          </p:nvPr>
        </p:nvGraphicFramePr>
        <p:xfrm>
          <a:off x="758214" y="2742575"/>
          <a:ext cx="9720930" cy="3065286"/>
        </p:xfrm>
        <a:graphic>
          <a:graphicData uri="http://schemas.openxmlformats.org/drawingml/2006/table">
            <a:tbl>
              <a:tblPr/>
              <a:tblGrid>
                <a:gridCol w="754594">
                  <a:extLst>
                    <a:ext uri="{9D8B030D-6E8A-4147-A177-3AD203B41FA5}">
                      <a16:colId xmlns:a16="http://schemas.microsoft.com/office/drawing/2014/main" val="1650879045"/>
                    </a:ext>
                  </a:extLst>
                </a:gridCol>
                <a:gridCol w="1395752">
                  <a:extLst>
                    <a:ext uri="{9D8B030D-6E8A-4147-A177-3AD203B41FA5}">
                      <a16:colId xmlns:a16="http://schemas.microsoft.com/office/drawing/2014/main" val="1696552046"/>
                    </a:ext>
                  </a:extLst>
                </a:gridCol>
                <a:gridCol w="545806">
                  <a:extLst>
                    <a:ext uri="{9D8B030D-6E8A-4147-A177-3AD203B41FA5}">
                      <a16:colId xmlns:a16="http://schemas.microsoft.com/office/drawing/2014/main" val="3770740710"/>
                    </a:ext>
                  </a:extLst>
                </a:gridCol>
                <a:gridCol w="197279">
                  <a:extLst>
                    <a:ext uri="{9D8B030D-6E8A-4147-A177-3AD203B41FA5}">
                      <a16:colId xmlns:a16="http://schemas.microsoft.com/office/drawing/2014/main" val="1032101848"/>
                    </a:ext>
                  </a:extLst>
                </a:gridCol>
                <a:gridCol w="197279">
                  <a:extLst>
                    <a:ext uri="{9D8B030D-6E8A-4147-A177-3AD203B41FA5}">
                      <a16:colId xmlns:a16="http://schemas.microsoft.com/office/drawing/2014/main" val="2652705114"/>
                    </a:ext>
                  </a:extLst>
                </a:gridCol>
                <a:gridCol w="197279">
                  <a:extLst>
                    <a:ext uri="{9D8B030D-6E8A-4147-A177-3AD203B41FA5}">
                      <a16:colId xmlns:a16="http://schemas.microsoft.com/office/drawing/2014/main" val="2557823549"/>
                    </a:ext>
                  </a:extLst>
                </a:gridCol>
                <a:gridCol w="197279">
                  <a:extLst>
                    <a:ext uri="{9D8B030D-6E8A-4147-A177-3AD203B41FA5}">
                      <a16:colId xmlns:a16="http://schemas.microsoft.com/office/drawing/2014/main" val="2502090189"/>
                    </a:ext>
                  </a:extLst>
                </a:gridCol>
                <a:gridCol w="197279">
                  <a:extLst>
                    <a:ext uri="{9D8B030D-6E8A-4147-A177-3AD203B41FA5}">
                      <a16:colId xmlns:a16="http://schemas.microsoft.com/office/drawing/2014/main" val="3798363460"/>
                    </a:ext>
                  </a:extLst>
                </a:gridCol>
                <a:gridCol w="197279">
                  <a:extLst>
                    <a:ext uri="{9D8B030D-6E8A-4147-A177-3AD203B41FA5}">
                      <a16:colId xmlns:a16="http://schemas.microsoft.com/office/drawing/2014/main" val="3625070968"/>
                    </a:ext>
                  </a:extLst>
                </a:gridCol>
                <a:gridCol w="197279">
                  <a:extLst>
                    <a:ext uri="{9D8B030D-6E8A-4147-A177-3AD203B41FA5}">
                      <a16:colId xmlns:a16="http://schemas.microsoft.com/office/drawing/2014/main" val="1892685435"/>
                    </a:ext>
                  </a:extLst>
                </a:gridCol>
                <a:gridCol w="197279">
                  <a:extLst>
                    <a:ext uri="{9D8B030D-6E8A-4147-A177-3AD203B41FA5}">
                      <a16:colId xmlns:a16="http://schemas.microsoft.com/office/drawing/2014/main" val="3941013645"/>
                    </a:ext>
                  </a:extLst>
                </a:gridCol>
                <a:gridCol w="197279">
                  <a:extLst>
                    <a:ext uri="{9D8B030D-6E8A-4147-A177-3AD203B41FA5}">
                      <a16:colId xmlns:a16="http://schemas.microsoft.com/office/drawing/2014/main" val="1013822915"/>
                    </a:ext>
                  </a:extLst>
                </a:gridCol>
                <a:gridCol w="197279">
                  <a:extLst>
                    <a:ext uri="{9D8B030D-6E8A-4147-A177-3AD203B41FA5}">
                      <a16:colId xmlns:a16="http://schemas.microsoft.com/office/drawing/2014/main" val="2440778436"/>
                    </a:ext>
                  </a:extLst>
                </a:gridCol>
                <a:gridCol w="197279">
                  <a:extLst>
                    <a:ext uri="{9D8B030D-6E8A-4147-A177-3AD203B41FA5}">
                      <a16:colId xmlns:a16="http://schemas.microsoft.com/office/drawing/2014/main" val="2835829711"/>
                    </a:ext>
                  </a:extLst>
                </a:gridCol>
                <a:gridCol w="197279">
                  <a:extLst>
                    <a:ext uri="{9D8B030D-6E8A-4147-A177-3AD203B41FA5}">
                      <a16:colId xmlns:a16="http://schemas.microsoft.com/office/drawing/2014/main" val="755571178"/>
                    </a:ext>
                  </a:extLst>
                </a:gridCol>
                <a:gridCol w="197279">
                  <a:extLst>
                    <a:ext uri="{9D8B030D-6E8A-4147-A177-3AD203B41FA5}">
                      <a16:colId xmlns:a16="http://schemas.microsoft.com/office/drawing/2014/main" val="3391118922"/>
                    </a:ext>
                  </a:extLst>
                </a:gridCol>
                <a:gridCol w="197279">
                  <a:extLst>
                    <a:ext uri="{9D8B030D-6E8A-4147-A177-3AD203B41FA5}">
                      <a16:colId xmlns:a16="http://schemas.microsoft.com/office/drawing/2014/main" val="2863449098"/>
                    </a:ext>
                  </a:extLst>
                </a:gridCol>
                <a:gridCol w="197279">
                  <a:extLst>
                    <a:ext uri="{9D8B030D-6E8A-4147-A177-3AD203B41FA5}">
                      <a16:colId xmlns:a16="http://schemas.microsoft.com/office/drawing/2014/main" val="1778537377"/>
                    </a:ext>
                  </a:extLst>
                </a:gridCol>
                <a:gridCol w="197279">
                  <a:extLst>
                    <a:ext uri="{9D8B030D-6E8A-4147-A177-3AD203B41FA5}">
                      <a16:colId xmlns:a16="http://schemas.microsoft.com/office/drawing/2014/main" val="3576284876"/>
                    </a:ext>
                  </a:extLst>
                </a:gridCol>
                <a:gridCol w="197279">
                  <a:extLst>
                    <a:ext uri="{9D8B030D-6E8A-4147-A177-3AD203B41FA5}">
                      <a16:colId xmlns:a16="http://schemas.microsoft.com/office/drawing/2014/main" val="3914131971"/>
                    </a:ext>
                  </a:extLst>
                </a:gridCol>
                <a:gridCol w="197279">
                  <a:extLst>
                    <a:ext uri="{9D8B030D-6E8A-4147-A177-3AD203B41FA5}">
                      <a16:colId xmlns:a16="http://schemas.microsoft.com/office/drawing/2014/main" val="834763027"/>
                    </a:ext>
                  </a:extLst>
                </a:gridCol>
                <a:gridCol w="197279">
                  <a:extLst>
                    <a:ext uri="{9D8B030D-6E8A-4147-A177-3AD203B41FA5}">
                      <a16:colId xmlns:a16="http://schemas.microsoft.com/office/drawing/2014/main" val="3703948758"/>
                    </a:ext>
                  </a:extLst>
                </a:gridCol>
                <a:gridCol w="197279">
                  <a:extLst>
                    <a:ext uri="{9D8B030D-6E8A-4147-A177-3AD203B41FA5}">
                      <a16:colId xmlns:a16="http://schemas.microsoft.com/office/drawing/2014/main" val="1931754964"/>
                    </a:ext>
                  </a:extLst>
                </a:gridCol>
                <a:gridCol w="197279">
                  <a:extLst>
                    <a:ext uri="{9D8B030D-6E8A-4147-A177-3AD203B41FA5}">
                      <a16:colId xmlns:a16="http://schemas.microsoft.com/office/drawing/2014/main" val="3814293378"/>
                    </a:ext>
                  </a:extLst>
                </a:gridCol>
                <a:gridCol w="197279">
                  <a:extLst>
                    <a:ext uri="{9D8B030D-6E8A-4147-A177-3AD203B41FA5}">
                      <a16:colId xmlns:a16="http://schemas.microsoft.com/office/drawing/2014/main" val="2057225926"/>
                    </a:ext>
                  </a:extLst>
                </a:gridCol>
                <a:gridCol w="197279">
                  <a:extLst>
                    <a:ext uri="{9D8B030D-6E8A-4147-A177-3AD203B41FA5}">
                      <a16:colId xmlns:a16="http://schemas.microsoft.com/office/drawing/2014/main" val="2824838023"/>
                    </a:ext>
                  </a:extLst>
                </a:gridCol>
                <a:gridCol w="197279">
                  <a:extLst>
                    <a:ext uri="{9D8B030D-6E8A-4147-A177-3AD203B41FA5}">
                      <a16:colId xmlns:a16="http://schemas.microsoft.com/office/drawing/2014/main" val="653060804"/>
                    </a:ext>
                  </a:extLst>
                </a:gridCol>
                <a:gridCol w="197279">
                  <a:extLst>
                    <a:ext uri="{9D8B030D-6E8A-4147-A177-3AD203B41FA5}">
                      <a16:colId xmlns:a16="http://schemas.microsoft.com/office/drawing/2014/main" val="1882913696"/>
                    </a:ext>
                  </a:extLst>
                </a:gridCol>
                <a:gridCol w="197279">
                  <a:extLst>
                    <a:ext uri="{9D8B030D-6E8A-4147-A177-3AD203B41FA5}">
                      <a16:colId xmlns:a16="http://schemas.microsoft.com/office/drawing/2014/main" val="638973123"/>
                    </a:ext>
                  </a:extLst>
                </a:gridCol>
                <a:gridCol w="197279">
                  <a:extLst>
                    <a:ext uri="{9D8B030D-6E8A-4147-A177-3AD203B41FA5}">
                      <a16:colId xmlns:a16="http://schemas.microsoft.com/office/drawing/2014/main" val="921176757"/>
                    </a:ext>
                  </a:extLst>
                </a:gridCol>
                <a:gridCol w="197279">
                  <a:extLst>
                    <a:ext uri="{9D8B030D-6E8A-4147-A177-3AD203B41FA5}">
                      <a16:colId xmlns:a16="http://schemas.microsoft.com/office/drawing/2014/main" val="1491559279"/>
                    </a:ext>
                  </a:extLst>
                </a:gridCol>
                <a:gridCol w="197279">
                  <a:extLst>
                    <a:ext uri="{9D8B030D-6E8A-4147-A177-3AD203B41FA5}">
                      <a16:colId xmlns:a16="http://schemas.microsoft.com/office/drawing/2014/main" val="1450691016"/>
                    </a:ext>
                  </a:extLst>
                </a:gridCol>
                <a:gridCol w="197279">
                  <a:extLst>
                    <a:ext uri="{9D8B030D-6E8A-4147-A177-3AD203B41FA5}">
                      <a16:colId xmlns:a16="http://schemas.microsoft.com/office/drawing/2014/main" val="3741328271"/>
                    </a:ext>
                  </a:extLst>
                </a:gridCol>
                <a:gridCol w="172620">
                  <a:extLst>
                    <a:ext uri="{9D8B030D-6E8A-4147-A177-3AD203B41FA5}">
                      <a16:colId xmlns:a16="http://schemas.microsoft.com/office/drawing/2014/main" val="4211795504"/>
                    </a:ext>
                  </a:extLst>
                </a:gridCol>
                <a:gridCol w="190703">
                  <a:extLst>
                    <a:ext uri="{9D8B030D-6E8A-4147-A177-3AD203B41FA5}">
                      <a16:colId xmlns:a16="http://schemas.microsoft.com/office/drawing/2014/main" val="2078222687"/>
                    </a:ext>
                  </a:extLst>
                </a:gridCol>
                <a:gridCol w="184127">
                  <a:extLst>
                    <a:ext uri="{9D8B030D-6E8A-4147-A177-3AD203B41FA5}">
                      <a16:colId xmlns:a16="http://schemas.microsoft.com/office/drawing/2014/main" val="1483717449"/>
                    </a:ext>
                  </a:extLst>
                </a:gridCol>
                <a:gridCol w="177552">
                  <a:extLst>
                    <a:ext uri="{9D8B030D-6E8A-4147-A177-3AD203B41FA5}">
                      <a16:colId xmlns:a16="http://schemas.microsoft.com/office/drawing/2014/main" val="1532815544"/>
                    </a:ext>
                  </a:extLst>
                </a:gridCol>
                <a:gridCol w="190703">
                  <a:extLst>
                    <a:ext uri="{9D8B030D-6E8A-4147-A177-3AD203B41FA5}">
                      <a16:colId xmlns:a16="http://schemas.microsoft.com/office/drawing/2014/main" val="1142983314"/>
                    </a:ext>
                  </a:extLst>
                </a:gridCol>
                <a:gridCol w="190703">
                  <a:extLst>
                    <a:ext uri="{9D8B030D-6E8A-4147-A177-3AD203B41FA5}">
                      <a16:colId xmlns:a16="http://schemas.microsoft.com/office/drawing/2014/main" val="3757703074"/>
                    </a:ext>
                  </a:extLst>
                </a:gridCol>
              </a:tblGrid>
              <a:tr h="145966">
                <a:tc gridSpan="33">
                  <a:txBody>
                    <a:bodyPr/>
                    <a:lstStyle/>
                    <a:p>
                      <a:pPr algn="ctr" fontAlgn="ctr"/>
                      <a:r>
                        <a:rPr lang="en-US" sz="900" b="1" i="0" u="none" strike="noStrike" dirty="0">
                          <a:solidFill>
                            <a:srgbClr val="000000"/>
                          </a:solidFill>
                          <a:effectLst/>
                          <a:latin typeface="Times New Roman" panose="02020603050405020304" pitchFamily="18" charset="0"/>
                          <a:ea typeface="宋体" panose="02010600030101010101" pitchFamily="2" charset="-122"/>
                        </a:rPr>
                        <a:t>SCHEDULE</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ctr"/>
                      <a:endParaRPr lang="ru-RU" sz="900" b="1" i="0" u="none" strike="noStrike">
                        <a:solidFill>
                          <a:srgbClr val="000000"/>
                        </a:solidFill>
                        <a:effectLst/>
                        <a:latin typeface="Times New Roman" panose="02020603050405020304" pitchFamily="18" charset="0"/>
                        <a:ea typeface="宋体" panose="02010600030101010101" pitchFamily="2" charset="-122"/>
                      </a:endParaRP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ru-RU" sz="900" b="1" i="0" u="none" strike="noStrike">
                        <a:solidFill>
                          <a:srgbClr val="000000"/>
                        </a:solidFill>
                        <a:effectLst/>
                        <a:latin typeface="Times New Roman" panose="02020603050405020304" pitchFamily="18" charset="0"/>
                        <a:ea typeface="宋体" panose="02010600030101010101" pitchFamily="2" charset="-122"/>
                      </a:endParaRP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ru-RU" sz="900" b="1" i="0" u="none" strike="noStrike">
                        <a:solidFill>
                          <a:srgbClr val="000000"/>
                        </a:solidFill>
                        <a:effectLst/>
                        <a:latin typeface="Times New Roman" panose="02020603050405020304" pitchFamily="18" charset="0"/>
                        <a:ea typeface="宋体" panose="02010600030101010101" pitchFamily="2" charset="-122"/>
                      </a:endParaRP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ru-RU" sz="900" b="1" i="0" u="none" strike="noStrike">
                        <a:solidFill>
                          <a:srgbClr val="000000"/>
                        </a:solidFill>
                        <a:effectLst/>
                        <a:latin typeface="Times New Roman" panose="02020603050405020304" pitchFamily="18" charset="0"/>
                        <a:ea typeface="宋体" panose="02010600030101010101" pitchFamily="2" charset="-122"/>
                      </a:endParaRP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ru-RU" sz="900" b="1" i="0" u="none" strike="noStrike">
                        <a:solidFill>
                          <a:srgbClr val="000000"/>
                        </a:solidFill>
                        <a:effectLst/>
                        <a:latin typeface="Times New Roman" panose="02020603050405020304" pitchFamily="18" charset="0"/>
                        <a:ea typeface="宋体" panose="02010600030101010101" pitchFamily="2" charset="-122"/>
                      </a:endParaRP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ru-RU" sz="900" b="1" i="0" u="none" strike="noStrike">
                        <a:solidFill>
                          <a:srgbClr val="000000"/>
                        </a:solidFill>
                        <a:effectLst/>
                        <a:latin typeface="Times New Roman" panose="02020603050405020304" pitchFamily="18" charset="0"/>
                        <a:ea typeface="宋体" panose="02010600030101010101" pitchFamily="2" charset="-122"/>
                      </a:endParaRP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8977960"/>
                  </a:ext>
                </a:extLst>
              </a:tr>
              <a:tr h="145966">
                <a:tc gridSpan="3">
                  <a:txBody>
                    <a:bodyPr/>
                    <a:lstStyle/>
                    <a:p>
                      <a:pPr algn="r" fontAlgn="ctr"/>
                      <a:r>
                        <a:rPr lang="en-US" sz="900" b="1" i="0" u="none" strike="noStrike">
                          <a:solidFill>
                            <a:srgbClr val="000000"/>
                          </a:solidFill>
                          <a:effectLst/>
                          <a:latin typeface="Times New Roman" panose="02020603050405020304" pitchFamily="18" charset="0"/>
                          <a:ea typeface="宋体" panose="02010600030101010101" pitchFamily="2" charset="-122"/>
                        </a:rPr>
                        <a:t>Month ordinal</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a:txBody>
                    <a:bodyPr/>
                    <a:lstStyle/>
                    <a:p>
                      <a:pPr algn="r" fontAlgn="ctr"/>
                      <a:r>
                        <a:rPr lang="ru-RU" sz="900" b="0" i="0" u="none" strike="noStrike">
                          <a:solidFill>
                            <a:srgbClr val="000000"/>
                          </a:solidFill>
                          <a:effectLst/>
                          <a:latin typeface="Times New Roman" panose="02020603050405020304" pitchFamily="18" charset="0"/>
                          <a:ea typeface="宋体" panose="02010600030101010101" pitchFamily="2" charset="-122"/>
                        </a:rPr>
                        <a:t>1</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ru-RU" sz="900" b="0" i="0" u="none" strike="noStrike">
                          <a:solidFill>
                            <a:srgbClr val="000000"/>
                          </a:solidFill>
                          <a:effectLst/>
                          <a:latin typeface="Times New Roman" panose="02020603050405020304" pitchFamily="18" charset="0"/>
                          <a:ea typeface="宋体" panose="02010600030101010101" pitchFamily="2" charset="-122"/>
                        </a:rPr>
                        <a:t>2</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ru-RU" sz="900" b="0" i="0" u="none" strike="noStrike">
                          <a:solidFill>
                            <a:srgbClr val="000000"/>
                          </a:solidFill>
                          <a:effectLst/>
                          <a:latin typeface="Times New Roman" panose="02020603050405020304" pitchFamily="18" charset="0"/>
                          <a:ea typeface="宋体" panose="02010600030101010101" pitchFamily="2" charset="-122"/>
                        </a:rPr>
                        <a:t>3</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ru-RU" sz="900" b="0" i="0" u="none" strike="noStrike">
                          <a:solidFill>
                            <a:srgbClr val="000000"/>
                          </a:solidFill>
                          <a:effectLst/>
                          <a:latin typeface="Times New Roman" panose="02020603050405020304" pitchFamily="18" charset="0"/>
                          <a:ea typeface="宋体" panose="02010600030101010101" pitchFamily="2" charset="-122"/>
                        </a:rPr>
                        <a:t>4</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ru-RU" sz="900" b="0" i="0" u="none" strike="noStrike">
                          <a:solidFill>
                            <a:srgbClr val="000000"/>
                          </a:solidFill>
                          <a:effectLst/>
                          <a:latin typeface="Times New Roman" panose="02020603050405020304" pitchFamily="18" charset="0"/>
                          <a:ea typeface="宋体" panose="02010600030101010101" pitchFamily="2" charset="-122"/>
                        </a:rPr>
                        <a:t>5</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ru-RU" sz="900" b="0" i="0" u="none" strike="noStrike">
                          <a:solidFill>
                            <a:srgbClr val="000000"/>
                          </a:solidFill>
                          <a:effectLst/>
                          <a:latin typeface="Times New Roman" panose="02020603050405020304" pitchFamily="18" charset="0"/>
                          <a:ea typeface="宋体" panose="02010600030101010101" pitchFamily="2" charset="-122"/>
                        </a:rPr>
                        <a:t>6</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ru-RU" sz="900" b="0" i="0" u="none" strike="noStrike" dirty="0">
                          <a:solidFill>
                            <a:srgbClr val="000000"/>
                          </a:solidFill>
                          <a:effectLst/>
                          <a:latin typeface="Times New Roman" panose="02020603050405020304" pitchFamily="18" charset="0"/>
                          <a:ea typeface="宋体" panose="02010600030101010101" pitchFamily="2" charset="-122"/>
                        </a:rPr>
                        <a:t>7</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ru-RU" sz="900" b="0" i="0" u="none" strike="noStrike">
                          <a:solidFill>
                            <a:srgbClr val="000000"/>
                          </a:solidFill>
                          <a:effectLst/>
                          <a:latin typeface="Times New Roman" panose="02020603050405020304" pitchFamily="18" charset="0"/>
                          <a:ea typeface="宋体" panose="02010600030101010101" pitchFamily="2" charset="-122"/>
                        </a:rPr>
                        <a:t>8</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ru-RU" sz="900" b="0" i="0" u="none" strike="noStrike">
                          <a:solidFill>
                            <a:srgbClr val="000000"/>
                          </a:solidFill>
                          <a:effectLst/>
                          <a:latin typeface="Times New Roman" panose="02020603050405020304" pitchFamily="18" charset="0"/>
                          <a:ea typeface="宋体" panose="02010600030101010101" pitchFamily="2" charset="-122"/>
                        </a:rPr>
                        <a:t>9</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ru-RU" sz="900" b="0" i="0" u="none" strike="noStrike">
                          <a:solidFill>
                            <a:srgbClr val="000000"/>
                          </a:solidFill>
                          <a:effectLst/>
                          <a:latin typeface="Times New Roman" panose="02020603050405020304" pitchFamily="18" charset="0"/>
                          <a:ea typeface="宋体" panose="02010600030101010101" pitchFamily="2" charset="-122"/>
                        </a:rPr>
                        <a:t>10</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ru-RU" sz="900" b="0" i="0" u="none" strike="noStrike">
                          <a:solidFill>
                            <a:srgbClr val="000000"/>
                          </a:solidFill>
                          <a:effectLst/>
                          <a:latin typeface="Times New Roman" panose="02020603050405020304" pitchFamily="18" charset="0"/>
                          <a:ea typeface="宋体" panose="02010600030101010101" pitchFamily="2" charset="-122"/>
                        </a:rPr>
                        <a:t>11</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ru-RU" sz="900" b="0" i="0" u="none" strike="noStrike">
                          <a:solidFill>
                            <a:srgbClr val="000000"/>
                          </a:solidFill>
                          <a:effectLst/>
                          <a:latin typeface="Times New Roman" panose="02020603050405020304" pitchFamily="18" charset="0"/>
                          <a:ea typeface="宋体" panose="02010600030101010101" pitchFamily="2" charset="-122"/>
                        </a:rPr>
                        <a:t>12</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ru-RU" sz="900" b="0" i="0" u="none" strike="noStrike">
                          <a:solidFill>
                            <a:srgbClr val="000000"/>
                          </a:solidFill>
                          <a:effectLst/>
                          <a:latin typeface="Times New Roman" panose="02020603050405020304" pitchFamily="18" charset="0"/>
                          <a:ea typeface="宋体" panose="02010600030101010101" pitchFamily="2" charset="-122"/>
                        </a:rPr>
                        <a:t>13</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ru-RU" sz="900" b="0" i="0" u="none" strike="noStrike">
                          <a:solidFill>
                            <a:srgbClr val="000000"/>
                          </a:solidFill>
                          <a:effectLst/>
                          <a:latin typeface="Times New Roman" panose="02020603050405020304" pitchFamily="18" charset="0"/>
                          <a:ea typeface="宋体" panose="02010600030101010101" pitchFamily="2" charset="-122"/>
                        </a:rPr>
                        <a:t>14</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ru-RU" sz="900" b="0" i="0" u="none" strike="noStrike">
                          <a:solidFill>
                            <a:srgbClr val="000000"/>
                          </a:solidFill>
                          <a:effectLst/>
                          <a:latin typeface="Times New Roman" panose="02020603050405020304" pitchFamily="18" charset="0"/>
                          <a:ea typeface="宋体" panose="02010600030101010101" pitchFamily="2" charset="-122"/>
                        </a:rPr>
                        <a:t>15</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ru-RU" sz="900" b="0" i="0" u="none" strike="noStrike">
                          <a:solidFill>
                            <a:srgbClr val="000000"/>
                          </a:solidFill>
                          <a:effectLst/>
                          <a:latin typeface="Times New Roman" panose="02020603050405020304" pitchFamily="18" charset="0"/>
                          <a:ea typeface="宋体" panose="02010600030101010101" pitchFamily="2" charset="-122"/>
                        </a:rPr>
                        <a:t>16</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ru-RU" sz="900" b="0" i="0" u="none" strike="noStrike">
                          <a:solidFill>
                            <a:srgbClr val="000000"/>
                          </a:solidFill>
                          <a:effectLst/>
                          <a:latin typeface="Times New Roman" panose="02020603050405020304" pitchFamily="18" charset="0"/>
                          <a:ea typeface="宋体" panose="02010600030101010101" pitchFamily="2" charset="-122"/>
                        </a:rPr>
                        <a:t>17</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ru-RU" sz="900" b="0" i="0" u="none" strike="noStrike">
                          <a:solidFill>
                            <a:srgbClr val="000000"/>
                          </a:solidFill>
                          <a:effectLst/>
                          <a:latin typeface="Times New Roman" panose="02020603050405020304" pitchFamily="18" charset="0"/>
                          <a:ea typeface="宋体" panose="02010600030101010101" pitchFamily="2" charset="-122"/>
                        </a:rPr>
                        <a:t>18</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ru-RU" sz="900" b="0" i="0" u="none" strike="noStrike" dirty="0">
                          <a:solidFill>
                            <a:srgbClr val="000000"/>
                          </a:solidFill>
                          <a:effectLst/>
                          <a:latin typeface="Times New Roman" panose="02020603050405020304" pitchFamily="18" charset="0"/>
                          <a:ea typeface="宋体" panose="02010600030101010101" pitchFamily="2" charset="-122"/>
                        </a:rPr>
                        <a:t>19</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ru-RU" sz="900" b="0" i="0" u="none" strike="noStrike">
                          <a:solidFill>
                            <a:srgbClr val="000000"/>
                          </a:solidFill>
                          <a:effectLst/>
                          <a:latin typeface="Times New Roman" panose="02020603050405020304" pitchFamily="18" charset="0"/>
                          <a:ea typeface="宋体" panose="02010600030101010101" pitchFamily="2" charset="-122"/>
                        </a:rPr>
                        <a:t>20</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ru-RU" sz="900" b="0" i="0" u="none" strike="noStrike">
                          <a:solidFill>
                            <a:srgbClr val="000000"/>
                          </a:solidFill>
                          <a:effectLst/>
                          <a:latin typeface="Times New Roman" panose="02020603050405020304" pitchFamily="18" charset="0"/>
                          <a:ea typeface="宋体" panose="02010600030101010101" pitchFamily="2" charset="-122"/>
                        </a:rPr>
                        <a:t>21</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ru-RU" sz="900" b="0" i="0" u="none" strike="noStrike">
                          <a:solidFill>
                            <a:srgbClr val="000000"/>
                          </a:solidFill>
                          <a:effectLst/>
                          <a:latin typeface="Times New Roman" panose="02020603050405020304" pitchFamily="18" charset="0"/>
                          <a:ea typeface="宋体" panose="02010600030101010101" pitchFamily="2" charset="-122"/>
                        </a:rPr>
                        <a:t>22</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ru-RU" sz="900" b="0" i="0" u="none" strike="noStrike">
                          <a:solidFill>
                            <a:srgbClr val="000000"/>
                          </a:solidFill>
                          <a:effectLst/>
                          <a:latin typeface="Times New Roman" panose="02020603050405020304" pitchFamily="18" charset="0"/>
                          <a:ea typeface="宋体" panose="02010600030101010101" pitchFamily="2" charset="-122"/>
                        </a:rPr>
                        <a:t>23</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ru-RU" sz="900" b="0" i="0" u="none" strike="noStrike">
                          <a:solidFill>
                            <a:srgbClr val="000000"/>
                          </a:solidFill>
                          <a:effectLst/>
                          <a:latin typeface="Times New Roman" panose="02020603050405020304" pitchFamily="18" charset="0"/>
                          <a:ea typeface="宋体" panose="02010600030101010101" pitchFamily="2" charset="-122"/>
                        </a:rPr>
                        <a:t>24</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ru-RU" sz="900" b="0" i="0" u="none" strike="noStrike">
                          <a:solidFill>
                            <a:srgbClr val="000000"/>
                          </a:solidFill>
                          <a:effectLst/>
                          <a:latin typeface="Times New Roman" panose="02020603050405020304" pitchFamily="18" charset="0"/>
                          <a:ea typeface="宋体" panose="02010600030101010101" pitchFamily="2" charset="-122"/>
                        </a:rPr>
                        <a:t>25</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ru-RU" sz="900" b="0" i="0" u="none" strike="noStrike">
                          <a:solidFill>
                            <a:srgbClr val="000000"/>
                          </a:solidFill>
                          <a:effectLst/>
                          <a:latin typeface="Times New Roman" panose="02020603050405020304" pitchFamily="18" charset="0"/>
                          <a:ea typeface="宋体" panose="02010600030101010101" pitchFamily="2" charset="-122"/>
                        </a:rPr>
                        <a:t>26</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ru-RU" sz="900" b="0" i="0" u="none" strike="noStrike">
                          <a:solidFill>
                            <a:srgbClr val="000000"/>
                          </a:solidFill>
                          <a:effectLst/>
                          <a:latin typeface="Times New Roman" panose="02020603050405020304" pitchFamily="18" charset="0"/>
                          <a:ea typeface="宋体" panose="02010600030101010101" pitchFamily="2" charset="-122"/>
                        </a:rPr>
                        <a:t>27</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ru-RU" sz="900" b="0" i="0" u="none" strike="noStrike">
                          <a:solidFill>
                            <a:srgbClr val="000000"/>
                          </a:solidFill>
                          <a:effectLst/>
                          <a:latin typeface="Times New Roman" panose="02020603050405020304" pitchFamily="18" charset="0"/>
                          <a:ea typeface="宋体" panose="02010600030101010101" pitchFamily="2" charset="-122"/>
                        </a:rPr>
                        <a:t>28</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ru-RU" sz="900" b="0" i="0" u="none" strike="noStrike">
                          <a:solidFill>
                            <a:srgbClr val="000000"/>
                          </a:solidFill>
                          <a:effectLst/>
                          <a:latin typeface="Times New Roman" panose="02020603050405020304" pitchFamily="18" charset="0"/>
                          <a:ea typeface="宋体" panose="02010600030101010101" pitchFamily="2" charset="-122"/>
                        </a:rPr>
                        <a:t>29</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ru-RU" sz="900" b="0" i="0" u="none" strike="noStrike">
                          <a:solidFill>
                            <a:srgbClr val="000000"/>
                          </a:solidFill>
                          <a:effectLst/>
                          <a:latin typeface="Times New Roman" panose="02020603050405020304" pitchFamily="18" charset="0"/>
                          <a:ea typeface="宋体" panose="02010600030101010101" pitchFamily="2" charset="-122"/>
                        </a:rPr>
                        <a:t>30</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ru-RU" sz="900" b="0" i="0" u="none" strike="noStrike">
                          <a:solidFill>
                            <a:srgbClr val="000000"/>
                          </a:solidFill>
                          <a:effectLst/>
                          <a:latin typeface="Times New Roman" panose="02020603050405020304" pitchFamily="18" charset="0"/>
                          <a:ea typeface="宋体" panose="02010600030101010101" pitchFamily="2" charset="-122"/>
                        </a:rPr>
                        <a:t>31</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ru-RU" sz="900" b="0" i="0" u="none" strike="noStrike">
                          <a:solidFill>
                            <a:srgbClr val="000000"/>
                          </a:solidFill>
                          <a:effectLst/>
                          <a:latin typeface="Times New Roman" panose="02020603050405020304" pitchFamily="18" charset="0"/>
                          <a:ea typeface="宋体" panose="02010600030101010101" pitchFamily="2" charset="-122"/>
                        </a:rPr>
                        <a:t>32</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ru-RU" sz="900" b="0" i="0" u="none" strike="noStrike">
                          <a:solidFill>
                            <a:srgbClr val="000000"/>
                          </a:solidFill>
                          <a:effectLst/>
                          <a:latin typeface="Times New Roman" panose="02020603050405020304" pitchFamily="18" charset="0"/>
                          <a:ea typeface="宋体" panose="02010600030101010101" pitchFamily="2" charset="-122"/>
                        </a:rPr>
                        <a:t>33</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ru-RU" sz="900" b="0" i="0" u="none" strike="noStrike">
                          <a:solidFill>
                            <a:srgbClr val="000000"/>
                          </a:solidFill>
                          <a:effectLst/>
                          <a:latin typeface="Times New Roman" panose="02020603050405020304" pitchFamily="18" charset="0"/>
                          <a:ea typeface="宋体" panose="02010600030101010101" pitchFamily="2" charset="-122"/>
                        </a:rPr>
                        <a:t>34</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ru-RU" sz="900" b="0" i="0" u="none" strike="noStrike">
                          <a:solidFill>
                            <a:srgbClr val="000000"/>
                          </a:solidFill>
                          <a:effectLst/>
                          <a:latin typeface="Times New Roman" panose="02020603050405020304" pitchFamily="18" charset="0"/>
                          <a:ea typeface="宋体" panose="02010600030101010101" pitchFamily="2" charset="-122"/>
                        </a:rPr>
                        <a:t>35</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ru-RU" sz="900" b="0" i="0" u="none" strike="noStrike">
                          <a:solidFill>
                            <a:srgbClr val="000000"/>
                          </a:solidFill>
                          <a:effectLst/>
                          <a:latin typeface="Times New Roman" panose="02020603050405020304" pitchFamily="18" charset="0"/>
                          <a:ea typeface="宋体" panose="02010600030101010101" pitchFamily="2" charset="-122"/>
                        </a:rPr>
                        <a:t>36</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6092141"/>
                  </a:ext>
                </a:extLst>
              </a:tr>
              <a:tr h="145966">
                <a:tc>
                  <a:txBody>
                    <a:bodyPr/>
                    <a:lstStyle/>
                    <a:p>
                      <a:pPr algn="ctr" fontAlgn="ctr"/>
                      <a:r>
                        <a:rPr lang="en-US" sz="900" b="1" i="0" u="none" strike="noStrike">
                          <a:solidFill>
                            <a:srgbClr val="000000"/>
                          </a:solidFill>
                          <a:effectLst/>
                          <a:latin typeface="Times New Roman" panose="02020603050405020304" pitchFamily="18" charset="0"/>
                          <a:ea typeface="宋体" panose="02010600030101010101" pitchFamily="2" charset="-122"/>
                        </a:rPr>
                        <a:t>WBS No.</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Times New Roman" panose="02020603050405020304" pitchFamily="18" charset="0"/>
                          <a:ea typeface="宋体" panose="02010600030101010101" pitchFamily="2" charset="-122"/>
                        </a:rPr>
                        <a:t>WBS</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Times New Roman" panose="02020603050405020304" pitchFamily="18" charset="0"/>
                          <a:ea typeface="宋体" panose="02010600030101010101" pitchFamily="2" charset="-122"/>
                        </a:rPr>
                        <a:t>Months</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9">
                  <a:txBody>
                    <a:bodyPr/>
                    <a:lstStyle/>
                    <a:p>
                      <a:pPr algn="ctr" fontAlgn="ctr"/>
                      <a:r>
                        <a:rPr lang="en-US" sz="900" b="1" i="0" u="none" strike="noStrike" dirty="0">
                          <a:solidFill>
                            <a:srgbClr val="000000"/>
                          </a:solidFill>
                          <a:effectLst/>
                          <a:latin typeface="Times New Roman" panose="02020603050405020304" pitchFamily="18" charset="0"/>
                          <a:ea typeface="宋体" panose="02010600030101010101" pitchFamily="2" charset="-122"/>
                        </a:rPr>
                        <a:t>1</a:t>
                      </a:r>
                      <a:r>
                        <a:rPr lang="en-US" sz="900" b="1" i="0" u="none" strike="noStrike" baseline="30000" dirty="0">
                          <a:solidFill>
                            <a:srgbClr val="000000"/>
                          </a:solidFill>
                          <a:effectLst/>
                          <a:latin typeface="Times New Roman" panose="02020603050405020304" pitchFamily="18" charset="0"/>
                          <a:ea typeface="宋体" panose="02010600030101010101" pitchFamily="2" charset="-122"/>
                        </a:rPr>
                        <a:t>st</a:t>
                      </a:r>
                      <a:r>
                        <a:rPr lang="en-US" sz="900" b="1" i="0" u="none" strike="noStrike" baseline="0" dirty="0">
                          <a:solidFill>
                            <a:srgbClr val="000000"/>
                          </a:solidFill>
                          <a:effectLst/>
                          <a:latin typeface="Times New Roman" panose="02020603050405020304" pitchFamily="18" charset="0"/>
                          <a:ea typeface="宋体" panose="02010600030101010101" pitchFamily="2" charset="-122"/>
                        </a:rPr>
                        <a:t> year</a:t>
                      </a:r>
                      <a:endParaRPr lang="ru-RU" sz="900" b="1" i="0" u="none" strike="noStrike" dirty="0">
                        <a:solidFill>
                          <a:srgbClr val="000000"/>
                        </a:solidFill>
                        <a:effectLst/>
                        <a:latin typeface="Times New Roman" panose="02020603050405020304" pitchFamily="18" charset="0"/>
                        <a:ea typeface="宋体" panose="02010600030101010101" pitchFamily="2" charset="-122"/>
                      </a:endParaRP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12">
                  <a:txBody>
                    <a:bodyPr/>
                    <a:lstStyle/>
                    <a:p>
                      <a:pPr algn="ctr" fontAlgn="ctr"/>
                      <a:r>
                        <a:rPr lang="en-US" sz="900" b="1" i="0" u="none" strike="noStrike" dirty="0">
                          <a:solidFill>
                            <a:srgbClr val="000000"/>
                          </a:solidFill>
                          <a:effectLst/>
                          <a:latin typeface="Times New Roman" panose="02020603050405020304" pitchFamily="18" charset="0"/>
                          <a:ea typeface="宋体" panose="02010600030101010101" pitchFamily="2" charset="-122"/>
                        </a:rPr>
                        <a:t>2</a:t>
                      </a:r>
                      <a:r>
                        <a:rPr lang="en-US" sz="900" b="1" i="0" u="none" strike="noStrike" baseline="30000" dirty="0">
                          <a:solidFill>
                            <a:srgbClr val="000000"/>
                          </a:solidFill>
                          <a:effectLst/>
                          <a:latin typeface="Times New Roman" panose="02020603050405020304" pitchFamily="18" charset="0"/>
                          <a:ea typeface="宋体" panose="02010600030101010101" pitchFamily="2" charset="-122"/>
                        </a:rPr>
                        <a:t>nd</a:t>
                      </a:r>
                      <a:r>
                        <a:rPr lang="en-US" sz="900" b="1" i="0" u="none" strike="noStrike" baseline="0" dirty="0">
                          <a:solidFill>
                            <a:srgbClr val="000000"/>
                          </a:solidFill>
                          <a:effectLst/>
                          <a:latin typeface="Times New Roman" panose="02020603050405020304" pitchFamily="18" charset="0"/>
                          <a:ea typeface="宋体" panose="02010600030101010101" pitchFamily="2" charset="-122"/>
                        </a:rPr>
                        <a:t> year</a:t>
                      </a:r>
                      <a:endParaRPr lang="ru-RU" sz="900" b="1" i="0" u="none" strike="noStrike" dirty="0">
                        <a:solidFill>
                          <a:srgbClr val="000000"/>
                        </a:solidFill>
                        <a:effectLst/>
                        <a:latin typeface="Times New Roman" panose="02020603050405020304" pitchFamily="18" charset="0"/>
                        <a:ea typeface="宋体" panose="02010600030101010101" pitchFamily="2" charset="-122"/>
                      </a:endParaRP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9">
                  <a:txBody>
                    <a:bodyPr/>
                    <a:lstStyle/>
                    <a:p>
                      <a:pPr algn="ctr" fontAlgn="ctr"/>
                      <a:r>
                        <a:rPr lang="en-US" sz="900" b="1" i="0" u="none" strike="noStrike" dirty="0">
                          <a:solidFill>
                            <a:srgbClr val="000000"/>
                          </a:solidFill>
                          <a:effectLst/>
                          <a:latin typeface="Times New Roman" panose="02020603050405020304" pitchFamily="18" charset="0"/>
                          <a:ea typeface="宋体" panose="02010600030101010101" pitchFamily="2" charset="-122"/>
                        </a:rPr>
                        <a:t>3</a:t>
                      </a:r>
                      <a:r>
                        <a:rPr lang="en-US" sz="900" b="1" i="0" u="none" strike="noStrike" baseline="30000" dirty="0">
                          <a:solidFill>
                            <a:srgbClr val="000000"/>
                          </a:solidFill>
                          <a:effectLst/>
                          <a:latin typeface="Times New Roman" panose="02020603050405020304" pitchFamily="18" charset="0"/>
                          <a:ea typeface="宋体" panose="02010600030101010101" pitchFamily="2" charset="-122"/>
                        </a:rPr>
                        <a:t>rd</a:t>
                      </a:r>
                      <a:r>
                        <a:rPr lang="en-US" sz="900" b="1" i="0" u="none" strike="noStrike" baseline="0" dirty="0">
                          <a:solidFill>
                            <a:srgbClr val="000000"/>
                          </a:solidFill>
                          <a:effectLst/>
                          <a:latin typeface="Times New Roman" panose="02020603050405020304" pitchFamily="18" charset="0"/>
                          <a:ea typeface="宋体" panose="02010600030101010101" pitchFamily="2" charset="-122"/>
                        </a:rPr>
                        <a:t> year</a:t>
                      </a:r>
                      <a:endParaRPr lang="ru-RU" sz="900" b="1" i="0" u="none" strike="noStrike" dirty="0">
                        <a:solidFill>
                          <a:srgbClr val="000000"/>
                        </a:solidFill>
                        <a:effectLst/>
                        <a:latin typeface="Times New Roman" panose="02020603050405020304" pitchFamily="18" charset="0"/>
                        <a:ea typeface="宋体" panose="02010600030101010101" pitchFamily="2" charset="-122"/>
                      </a:endParaRP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ctr"/>
                      <a:endParaRPr lang="ru-RU" sz="900" b="1" i="0" u="none" strike="noStrike">
                        <a:solidFill>
                          <a:srgbClr val="000000"/>
                        </a:solidFill>
                        <a:effectLst/>
                        <a:latin typeface="Times New Roman" panose="02020603050405020304" pitchFamily="18" charset="0"/>
                        <a:ea typeface="宋体" panose="02010600030101010101" pitchFamily="2" charset="-122"/>
                      </a:endParaRP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ru-RU" sz="900" b="1" i="0" u="none" strike="noStrike">
                        <a:solidFill>
                          <a:srgbClr val="000000"/>
                        </a:solidFill>
                        <a:effectLst/>
                        <a:latin typeface="Times New Roman" panose="02020603050405020304" pitchFamily="18" charset="0"/>
                        <a:ea typeface="宋体" panose="02010600030101010101" pitchFamily="2" charset="-122"/>
                      </a:endParaRP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ru-RU" sz="900" b="1" i="0" u="none" strike="noStrike">
                        <a:solidFill>
                          <a:srgbClr val="000000"/>
                        </a:solidFill>
                        <a:effectLst/>
                        <a:latin typeface="Times New Roman" panose="02020603050405020304" pitchFamily="18" charset="0"/>
                        <a:ea typeface="宋体" panose="02010600030101010101" pitchFamily="2" charset="-122"/>
                      </a:endParaRP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ru-RU" sz="900" b="1" i="0" u="none" strike="noStrike">
                        <a:solidFill>
                          <a:srgbClr val="000000"/>
                        </a:solidFill>
                        <a:effectLst/>
                        <a:latin typeface="Times New Roman" panose="02020603050405020304" pitchFamily="18" charset="0"/>
                        <a:ea typeface="宋体" panose="02010600030101010101" pitchFamily="2" charset="-122"/>
                      </a:endParaRP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ru-RU" sz="900" b="1" i="0" u="none" strike="noStrike">
                        <a:solidFill>
                          <a:srgbClr val="000000"/>
                        </a:solidFill>
                        <a:effectLst/>
                        <a:latin typeface="Times New Roman" panose="02020603050405020304" pitchFamily="18" charset="0"/>
                        <a:ea typeface="宋体" panose="02010600030101010101" pitchFamily="2" charset="-122"/>
                      </a:endParaRP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ru-RU" sz="900" b="1" i="0" u="none" strike="noStrike">
                        <a:solidFill>
                          <a:srgbClr val="000000"/>
                        </a:solidFill>
                        <a:effectLst/>
                        <a:latin typeface="Times New Roman" panose="02020603050405020304" pitchFamily="18" charset="0"/>
                        <a:ea typeface="宋体" panose="02010600030101010101" pitchFamily="2" charset="-122"/>
                      </a:endParaRP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6671032"/>
                  </a:ext>
                </a:extLst>
              </a:tr>
              <a:tr h="145966">
                <a:tc>
                  <a:txBody>
                    <a:bodyPr/>
                    <a:lstStyle/>
                    <a:p>
                      <a:pPr algn="l" fontAlgn="ctr"/>
                      <a:r>
                        <a:rPr lang="en-US" sz="900" b="0" i="0" u="none" strike="noStrike">
                          <a:solidFill>
                            <a:srgbClr val="000000"/>
                          </a:solidFill>
                          <a:effectLst/>
                          <a:latin typeface="Times New Roman" panose="02020603050405020304" pitchFamily="18" charset="0"/>
                          <a:ea typeface="宋体" panose="02010600030101010101" pitchFamily="2" charset="-122"/>
                        </a:rPr>
                        <a:t>SC230</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Times New Roman" panose="02020603050405020304" pitchFamily="18" charset="0"/>
                          <a:ea typeface="宋体" panose="02010600030101010101" pitchFamily="2" charset="-122"/>
                        </a:rPr>
                        <a:t>SC230 cyclotron</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01</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02</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panose="02020603050405020304" pitchFamily="18" charset="0"/>
                          <a:ea typeface="宋体" panose="02010600030101010101" pitchFamily="2" charset="-122"/>
                        </a:rPr>
                        <a:t>03</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04</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05</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06</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07</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08</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09</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10</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11</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12</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01</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02</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03</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04</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05</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06</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07</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08</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09</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10</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11</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12</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01</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02</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03</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04</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05</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06</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07</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08</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09</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10</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11</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12</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8542750"/>
                  </a:ext>
                </a:extLst>
              </a:tr>
              <a:tr h="145966">
                <a:tc>
                  <a:txBody>
                    <a:bodyPr/>
                    <a:lstStyle/>
                    <a:p>
                      <a:pPr algn="l" fontAlgn="ctr"/>
                      <a:r>
                        <a:rPr lang="en-US" sz="900" b="0" i="0" u="none" strike="noStrike">
                          <a:solidFill>
                            <a:srgbClr val="000000"/>
                          </a:solidFill>
                          <a:effectLst/>
                          <a:latin typeface="Times New Roman" panose="02020603050405020304" pitchFamily="18" charset="0"/>
                          <a:ea typeface="宋体" panose="02010600030101010101" pitchFamily="2" charset="-122"/>
                        </a:rPr>
                        <a:t>SC230.0</a:t>
                      </a:r>
                    </a:p>
                  </a:txBody>
                  <a:tcPr marL="128065"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Times New Roman" panose="02020603050405020304" pitchFamily="18" charset="0"/>
                          <a:ea typeface="宋体" panose="02010600030101010101" pitchFamily="2" charset="-122"/>
                        </a:rPr>
                        <a:t>Kick-off</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0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dirty="0">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1903029"/>
                  </a:ext>
                </a:extLst>
              </a:tr>
              <a:tr h="145966">
                <a:tc>
                  <a:txBody>
                    <a:bodyPr/>
                    <a:lstStyle/>
                    <a:p>
                      <a:pPr algn="l" fontAlgn="ctr"/>
                      <a:r>
                        <a:rPr lang="en-US" sz="900" b="0" i="0" u="none" strike="noStrike">
                          <a:solidFill>
                            <a:srgbClr val="000000"/>
                          </a:solidFill>
                          <a:effectLst/>
                          <a:latin typeface="Times New Roman" panose="02020603050405020304" pitchFamily="18" charset="0"/>
                          <a:ea typeface="宋体" panose="02010600030101010101" pitchFamily="2" charset="-122"/>
                        </a:rPr>
                        <a:t>SC230.1</a:t>
                      </a:r>
                    </a:p>
                  </a:txBody>
                  <a:tcPr marL="128065"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Times New Roman" panose="02020603050405020304" pitchFamily="18" charset="0"/>
                          <a:ea typeface="宋体" panose="02010600030101010101" pitchFamily="2" charset="-122"/>
                        </a:rPr>
                        <a:t>Final physical design</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0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dirty="0">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dirty="0">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dirty="0">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6789502"/>
                  </a:ext>
                </a:extLst>
              </a:tr>
              <a:tr h="145966">
                <a:tc>
                  <a:txBody>
                    <a:bodyPr/>
                    <a:lstStyle/>
                    <a:p>
                      <a:pPr algn="l" fontAlgn="ctr"/>
                      <a:r>
                        <a:rPr lang="en-US" sz="900" b="0" i="0" u="none" strike="noStrike">
                          <a:solidFill>
                            <a:srgbClr val="000000"/>
                          </a:solidFill>
                          <a:effectLst/>
                          <a:latin typeface="Times New Roman" panose="02020603050405020304" pitchFamily="18" charset="0"/>
                          <a:ea typeface="宋体" panose="02010600030101010101" pitchFamily="2" charset="-122"/>
                        </a:rPr>
                        <a:t>SC230.2</a:t>
                      </a:r>
                    </a:p>
                  </a:txBody>
                  <a:tcPr marL="128065"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Times New Roman" panose="02020603050405020304" pitchFamily="18" charset="0"/>
                          <a:ea typeface="宋体" panose="02010600030101010101" pitchFamily="2" charset="-122"/>
                        </a:rPr>
                        <a:t>Final engineering design</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6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2909063"/>
                  </a:ext>
                </a:extLst>
              </a:tr>
              <a:tr h="145966">
                <a:tc>
                  <a:txBody>
                    <a:bodyPr/>
                    <a:lstStyle/>
                    <a:p>
                      <a:pPr algn="l" fontAlgn="ctr"/>
                      <a:r>
                        <a:rPr lang="en-US" sz="900" b="0" i="0" u="none" strike="noStrike">
                          <a:solidFill>
                            <a:srgbClr val="000000"/>
                          </a:solidFill>
                          <a:effectLst/>
                          <a:latin typeface="Times New Roman" panose="02020603050405020304" pitchFamily="18" charset="0"/>
                          <a:ea typeface="宋体" panose="02010600030101010101" pitchFamily="2" charset="-122"/>
                        </a:rPr>
                        <a:t>SC230.3</a:t>
                      </a:r>
                    </a:p>
                  </a:txBody>
                  <a:tcPr marL="128065"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Times New Roman" panose="02020603050405020304" pitchFamily="18" charset="0"/>
                          <a:ea typeface="宋体" panose="02010600030101010101" pitchFamily="2" charset="-122"/>
                        </a:rPr>
                        <a:t>Magnet System</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panose="02020603050405020304" pitchFamily="18" charset="0"/>
                          <a:ea typeface="宋体" panose="02010600030101010101" pitchFamily="2" charset="-122"/>
                        </a:rPr>
                        <a:t>23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3">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6743392"/>
                  </a:ext>
                </a:extLst>
              </a:tr>
              <a:tr h="145966">
                <a:tc>
                  <a:txBody>
                    <a:bodyPr/>
                    <a:lstStyle/>
                    <a:p>
                      <a:pPr algn="l" fontAlgn="ctr"/>
                      <a:r>
                        <a:rPr lang="en-US" sz="900" b="0" i="0" u="none" strike="noStrike">
                          <a:solidFill>
                            <a:srgbClr val="000000"/>
                          </a:solidFill>
                          <a:effectLst/>
                          <a:latin typeface="Times New Roman" panose="02020603050405020304" pitchFamily="18" charset="0"/>
                          <a:ea typeface="宋体" panose="02010600030101010101" pitchFamily="2" charset="-122"/>
                        </a:rPr>
                        <a:t>SC230.3.1</a:t>
                      </a:r>
                    </a:p>
                  </a:txBody>
                  <a:tcPr marL="256131"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Times New Roman" panose="02020603050405020304" pitchFamily="18" charset="0"/>
                          <a:ea typeface="宋体" panose="02010600030101010101" pitchFamily="2" charset="-122"/>
                        </a:rPr>
                        <a:t>Cryostat/Coil</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17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7">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6795554"/>
                  </a:ext>
                </a:extLst>
              </a:tr>
              <a:tr h="145966">
                <a:tc>
                  <a:txBody>
                    <a:bodyPr/>
                    <a:lstStyle/>
                    <a:p>
                      <a:pPr algn="l" fontAlgn="ctr"/>
                      <a:r>
                        <a:rPr lang="en-US" sz="900" b="0" i="0" u="none" strike="noStrike">
                          <a:solidFill>
                            <a:srgbClr val="000000"/>
                          </a:solidFill>
                          <a:effectLst/>
                          <a:latin typeface="Times New Roman" panose="02020603050405020304" pitchFamily="18" charset="0"/>
                          <a:ea typeface="宋体" panose="02010600030101010101" pitchFamily="2" charset="-122"/>
                        </a:rPr>
                        <a:t>SC230.3.2</a:t>
                      </a:r>
                    </a:p>
                  </a:txBody>
                  <a:tcPr marL="256131"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Times New Roman" panose="02020603050405020304" pitchFamily="18" charset="0"/>
                          <a:ea typeface="宋体" panose="02010600030101010101" pitchFamily="2" charset="-122"/>
                        </a:rPr>
                        <a:t>Steel/sectors</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18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2">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1518045"/>
                  </a:ext>
                </a:extLst>
              </a:tr>
              <a:tr h="145966">
                <a:tc>
                  <a:txBody>
                    <a:bodyPr/>
                    <a:lstStyle/>
                    <a:p>
                      <a:pPr algn="l" fontAlgn="ctr"/>
                      <a:r>
                        <a:rPr lang="en-US" sz="900" b="0" i="0" u="none" strike="noStrike">
                          <a:solidFill>
                            <a:srgbClr val="000000"/>
                          </a:solidFill>
                          <a:effectLst/>
                          <a:latin typeface="Times New Roman" panose="02020603050405020304" pitchFamily="18" charset="0"/>
                          <a:ea typeface="宋体" panose="02010600030101010101" pitchFamily="2" charset="-122"/>
                        </a:rPr>
                        <a:t>SC230.3.3</a:t>
                      </a:r>
                    </a:p>
                  </a:txBody>
                  <a:tcPr marL="256131"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Times New Roman" panose="02020603050405020304" pitchFamily="18" charset="0"/>
                          <a:ea typeface="宋体" panose="02010600030101010101" pitchFamily="2" charset="-122"/>
                        </a:rPr>
                        <a:t>Lifting</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8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7711934"/>
                  </a:ext>
                </a:extLst>
              </a:tr>
              <a:tr h="145966">
                <a:tc>
                  <a:txBody>
                    <a:bodyPr/>
                    <a:lstStyle/>
                    <a:p>
                      <a:pPr algn="l" fontAlgn="ctr"/>
                      <a:r>
                        <a:rPr lang="en-US" sz="900" b="0" i="0" u="none" strike="noStrike">
                          <a:solidFill>
                            <a:srgbClr val="000000"/>
                          </a:solidFill>
                          <a:effectLst/>
                          <a:latin typeface="Times New Roman" panose="02020603050405020304" pitchFamily="18" charset="0"/>
                          <a:ea typeface="宋体" panose="02010600030101010101" pitchFamily="2" charset="-122"/>
                        </a:rPr>
                        <a:t>SC230.3.4</a:t>
                      </a:r>
                    </a:p>
                  </a:txBody>
                  <a:tcPr marL="256131"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Times New Roman" panose="02020603050405020304" pitchFamily="18" charset="0"/>
                          <a:ea typeface="宋体" panose="02010600030101010101" pitchFamily="2" charset="-122"/>
                        </a:rPr>
                        <a:t>Bz mapper</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8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8">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1015998"/>
                  </a:ext>
                </a:extLst>
              </a:tr>
              <a:tr h="145966">
                <a:tc>
                  <a:txBody>
                    <a:bodyPr/>
                    <a:lstStyle/>
                    <a:p>
                      <a:pPr algn="l" fontAlgn="ctr"/>
                      <a:r>
                        <a:rPr lang="en-US" sz="900" b="0" i="0" u="none" strike="noStrike">
                          <a:solidFill>
                            <a:srgbClr val="000000"/>
                          </a:solidFill>
                          <a:effectLst/>
                          <a:latin typeface="Times New Roman" panose="02020603050405020304" pitchFamily="18" charset="0"/>
                          <a:ea typeface="宋体" panose="02010600030101010101" pitchFamily="2" charset="-122"/>
                        </a:rPr>
                        <a:t>SC230.3.5</a:t>
                      </a:r>
                    </a:p>
                  </a:txBody>
                  <a:tcPr marL="256131"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Times New Roman" panose="02020603050405020304" pitchFamily="18" charset="0"/>
                          <a:ea typeface="宋体" panose="02010600030101010101" pitchFamily="2" charset="-122"/>
                        </a:rPr>
                        <a:t>Shimming</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panose="02020603050405020304" pitchFamily="18" charset="0"/>
                          <a:ea typeface="宋体" panose="02010600030101010101" pitchFamily="2" charset="-122"/>
                        </a:rPr>
                        <a:t>6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0275174"/>
                  </a:ext>
                </a:extLst>
              </a:tr>
              <a:tr h="145966">
                <a:tc>
                  <a:txBody>
                    <a:bodyPr/>
                    <a:lstStyle/>
                    <a:p>
                      <a:pPr algn="l" fontAlgn="ctr"/>
                      <a:r>
                        <a:rPr lang="en-US" sz="900" b="0" i="0" u="none" strike="noStrike">
                          <a:solidFill>
                            <a:srgbClr val="000000"/>
                          </a:solidFill>
                          <a:effectLst/>
                          <a:latin typeface="Times New Roman" panose="02020603050405020304" pitchFamily="18" charset="0"/>
                          <a:ea typeface="宋体" panose="02010600030101010101" pitchFamily="2" charset="-122"/>
                        </a:rPr>
                        <a:t>SC230.4</a:t>
                      </a:r>
                    </a:p>
                  </a:txBody>
                  <a:tcPr marL="128065"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Times New Roman" panose="02020603050405020304" pitchFamily="18" charset="0"/>
                          <a:ea typeface="宋体" panose="02010600030101010101" pitchFamily="2" charset="-122"/>
                        </a:rPr>
                        <a:t>Ion Source</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10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0">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725847"/>
                  </a:ext>
                </a:extLst>
              </a:tr>
              <a:tr h="145966">
                <a:tc>
                  <a:txBody>
                    <a:bodyPr/>
                    <a:lstStyle/>
                    <a:p>
                      <a:pPr algn="l" fontAlgn="ctr"/>
                      <a:r>
                        <a:rPr lang="en-US" sz="900" b="0" i="0" u="none" strike="noStrike">
                          <a:solidFill>
                            <a:srgbClr val="000000"/>
                          </a:solidFill>
                          <a:effectLst/>
                          <a:latin typeface="Times New Roman" panose="02020603050405020304" pitchFamily="18" charset="0"/>
                          <a:ea typeface="宋体" panose="02010600030101010101" pitchFamily="2" charset="-122"/>
                        </a:rPr>
                        <a:t>SC230.5</a:t>
                      </a:r>
                    </a:p>
                  </a:txBody>
                  <a:tcPr marL="128065"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Times New Roman" panose="02020603050405020304" pitchFamily="18" charset="0"/>
                          <a:ea typeface="宋体" panose="02010600030101010101" pitchFamily="2" charset="-122"/>
                        </a:rPr>
                        <a:t>RF system</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14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4">
                  <a:txBody>
                    <a:bodyPr/>
                    <a:lstStyle/>
                    <a:p>
                      <a:pPr algn="ctr" fontAlgn="ctr"/>
                      <a:r>
                        <a:rPr lang="ru-RU" sz="900" b="0" i="0" u="none" strike="noStrike" dirty="0">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3326972"/>
                  </a:ext>
                </a:extLst>
              </a:tr>
              <a:tr h="145966">
                <a:tc>
                  <a:txBody>
                    <a:bodyPr/>
                    <a:lstStyle/>
                    <a:p>
                      <a:pPr algn="l" fontAlgn="ctr"/>
                      <a:r>
                        <a:rPr lang="en-US" sz="900" b="0" i="0" u="none" strike="noStrike">
                          <a:solidFill>
                            <a:srgbClr val="000000"/>
                          </a:solidFill>
                          <a:effectLst/>
                          <a:latin typeface="Times New Roman" panose="02020603050405020304" pitchFamily="18" charset="0"/>
                          <a:ea typeface="宋体" panose="02010600030101010101" pitchFamily="2" charset="-122"/>
                        </a:rPr>
                        <a:t>SC230.6</a:t>
                      </a:r>
                    </a:p>
                  </a:txBody>
                  <a:tcPr marL="128065"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Times New Roman" panose="02020603050405020304" pitchFamily="18" charset="0"/>
                          <a:ea typeface="宋体" panose="02010600030101010101" pitchFamily="2" charset="-122"/>
                        </a:rPr>
                        <a:t>Beam extraction system</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10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0">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1840551"/>
                  </a:ext>
                </a:extLst>
              </a:tr>
              <a:tr h="145966">
                <a:tc>
                  <a:txBody>
                    <a:bodyPr/>
                    <a:lstStyle/>
                    <a:p>
                      <a:pPr algn="l" fontAlgn="ctr"/>
                      <a:r>
                        <a:rPr lang="en-US" sz="900" b="0" i="0" u="none" strike="noStrike">
                          <a:solidFill>
                            <a:srgbClr val="000000"/>
                          </a:solidFill>
                          <a:effectLst/>
                          <a:latin typeface="Times New Roman" panose="02020603050405020304" pitchFamily="18" charset="0"/>
                          <a:ea typeface="宋体" panose="02010600030101010101" pitchFamily="2" charset="-122"/>
                        </a:rPr>
                        <a:t>SC230.7</a:t>
                      </a:r>
                    </a:p>
                  </a:txBody>
                  <a:tcPr marL="128065"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Times New Roman" panose="02020603050405020304" pitchFamily="18" charset="0"/>
                          <a:ea typeface="宋体" panose="02010600030101010101" pitchFamily="2" charset="-122"/>
                        </a:rPr>
                        <a:t>Radial Probe</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10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0">
                  <a:txBody>
                    <a:bodyPr/>
                    <a:lstStyle/>
                    <a:p>
                      <a:pPr algn="ctr" fontAlgn="ctr"/>
                      <a:r>
                        <a:rPr lang="ru-RU" sz="900" b="0" i="0" u="none" strike="noStrike" dirty="0">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8997954"/>
                  </a:ext>
                </a:extLst>
              </a:tr>
              <a:tr h="145966">
                <a:tc>
                  <a:txBody>
                    <a:bodyPr/>
                    <a:lstStyle/>
                    <a:p>
                      <a:pPr algn="l" fontAlgn="ctr"/>
                      <a:r>
                        <a:rPr lang="en-US" sz="900" b="0" i="0" u="none" strike="noStrike">
                          <a:solidFill>
                            <a:srgbClr val="000000"/>
                          </a:solidFill>
                          <a:effectLst/>
                          <a:latin typeface="Times New Roman" panose="02020603050405020304" pitchFamily="18" charset="0"/>
                          <a:ea typeface="宋体" panose="02010600030101010101" pitchFamily="2" charset="-122"/>
                        </a:rPr>
                        <a:t>SC230.8</a:t>
                      </a:r>
                    </a:p>
                  </a:txBody>
                  <a:tcPr marL="128065"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Times New Roman" panose="02020603050405020304" pitchFamily="18" charset="0"/>
                          <a:ea typeface="宋体" panose="02010600030101010101" pitchFamily="2" charset="-122"/>
                        </a:rPr>
                        <a:t>Control System</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12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3">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0631914"/>
                  </a:ext>
                </a:extLst>
              </a:tr>
              <a:tr h="145966">
                <a:tc>
                  <a:txBody>
                    <a:bodyPr/>
                    <a:lstStyle/>
                    <a:p>
                      <a:pPr algn="l" fontAlgn="ctr"/>
                      <a:r>
                        <a:rPr lang="en-US" sz="900" b="0" i="0" u="none" strike="noStrike">
                          <a:solidFill>
                            <a:srgbClr val="000000"/>
                          </a:solidFill>
                          <a:effectLst/>
                          <a:latin typeface="Times New Roman" panose="02020603050405020304" pitchFamily="18" charset="0"/>
                          <a:ea typeface="宋体" panose="02010600030101010101" pitchFamily="2" charset="-122"/>
                        </a:rPr>
                        <a:t>SC230.9</a:t>
                      </a:r>
                    </a:p>
                  </a:txBody>
                  <a:tcPr marL="128065"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Times New Roman" panose="02020603050405020304" pitchFamily="18" charset="0"/>
                          <a:ea typeface="宋体" panose="02010600030101010101" pitchFamily="2" charset="-122"/>
                        </a:rPr>
                        <a:t>Auxiliary System</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10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0">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3175382"/>
                  </a:ext>
                </a:extLst>
              </a:tr>
              <a:tr h="145966">
                <a:tc>
                  <a:txBody>
                    <a:bodyPr/>
                    <a:lstStyle/>
                    <a:p>
                      <a:pPr algn="l" fontAlgn="ctr"/>
                      <a:r>
                        <a:rPr lang="en-US" sz="900" b="0" i="0" u="none" strike="noStrike">
                          <a:solidFill>
                            <a:srgbClr val="000000"/>
                          </a:solidFill>
                          <a:effectLst/>
                          <a:latin typeface="Times New Roman" panose="02020603050405020304" pitchFamily="18" charset="0"/>
                          <a:ea typeface="宋体" panose="02010600030101010101" pitchFamily="2" charset="-122"/>
                        </a:rPr>
                        <a:t>SC230.10</a:t>
                      </a:r>
                    </a:p>
                  </a:txBody>
                  <a:tcPr marL="128065"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Times New Roman" panose="02020603050405020304" pitchFamily="18" charset="0"/>
                          <a:ea typeface="宋体" panose="02010600030101010101" pitchFamily="2" charset="-122"/>
                        </a:rPr>
                        <a:t>Integration Assembly</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4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dirty="0">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7462285"/>
                  </a:ext>
                </a:extLst>
              </a:tr>
              <a:tr h="145966">
                <a:tc>
                  <a:txBody>
                    <a:bodyPr/>
                    <a:lstStyle/>
                    <a:p>
                      <a:pPr algn="l" fontAlgn="ctr"/>
                      <a:r>
                        <a:rPr lang="en-US" sz="900" b="0" i="0" u="none" strike="noStrike">
                          <a:solidFill>
                            <a:srgbClr val="000000"/>
                          </a:solidFill>
                          <a:effectLst/>
                          <a:latin typeface="Times New Roman" panose="02020603050405020304" pitchFamily="18" charset="0"/>
                          <a:ea typeface="宋体" panose="02010600030101010101" pitchFamily="2" charset="-122"/>
                        </a:rPr>
                        <a:t>SC230.11</a:t>
                      </a:r>
                    </a:p>
                  </a:txBody>
                  <a:tcPr marL="128065"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Times New Roman" panose="02020603050405020304" pitchFamily="18" charset="0"/>
                          <a:ea typeface="宋体" panose="02010600030101010101" pitchFamily="2" charset="-122"/>
                        </a:rPr>
                        <a:t>Beam Commissiong</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9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dirty="0">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dirty="0">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9">
                  <a:txBody>
                    <a:bodyPr/>
                    <a:lstStyle/>
                    <a:p>
                      <a:pPr algn="ctr" fontAlgn="ctr"/>
                      <a:r>
                        <a:rPr lang="ru-RU" sz="900" b="0" i="0" u="none" strike="noStrike" dirty="0">
                          <a:solidFill>
                            <a:srgbClr val="000000"/>
                          </a:solidFill>
                          <a:effectLst/>
                          <a:latin typeface="Times New Roman" panose="02020603050405020304" pitchFamily="18" charset="0"/>
                          <a:ea typeface="宋体" panose="02010600030101010101" pitchFamily="2" charset="-122"/>
                        </a:rPr>
                        <a:t> </a:t>
                      </a:r>
                    </a:p>
                  </a:txBody>
                  <a:tcPr marL="5336" marR="5336" marT="5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977560953"/>
                  </a:ext>
                </a:extLst>
              </a:tr>
            </a:tbl>
          </a:graphicData>
        </a:graphic>
      </p:graphicFrame>
      <p:sp>
        <p:nvSpPr>
          <p:cNvPr id="5" name="TextBox 4"/>
          <p:cNvSpPr txBox="1"/>
          <p:nvPr/>
        </p:nvSpPr>
        <p:spPr>
          <a:xfrm>
            <a:off x="4390747" y="5910775"/>
            <a:ext cx="2455864" cy="307777"/>
          </a:xfrm>
          <a:prstGeom prst="rect">
            <a:avLst/>
          </a:prstGeom>
        </p:spPr>
        <p:txBody>
          <a:bodyPr wrap="square">
            <a:spAutoFit/>
          </a:bodyPr>
          <a:lstStyle>
            <a:defPPr>
              <a:defRPr lang="en-US"/>
            </a:defPPr>
            <a:lvl1pPr algn="ctr">
              <a:defRPr sz="1400" i="1">
                <a:latin typeface="Times New Roman" panose="02020603050405020304" pitchFamily="18" charset="0"/>
                <a:ea typeface="Times New Roman" panose="02020603050405020304" pitchFamily="18" charset="0"/>
              </a:defRPr>
            </a:lvl1pPr>
          </a:lstStyle>
          <a:p>
            <a:r>
              <a:rPr lang="en-US" dirty="0"/>
              <a:t>The very preliminary timetable </a:t>
            </a:r>
          </a:p>
        </p:txBody>
      </p:sp>
      <p:sp>
        <p:nvSpPr>
          <p:cNvPr id="6" name="Title 1"/>
          <p:cNvSpPr>
            <a:spLocks noGrp="1"/>
          </p:cNvSpPr>
          <p:nvPr>
            <p:ph type="title"/>
          </p:nvPr>
        </p:nvSpPr>
        <p:spPr>
          <a:xfrm>
            <a:off x="838200" y="365125"/>
            <a:ext cx="10515600" cy="669591"/>
          </a:xfrm>
        </p:spPr>
        <p:txBody>
          <a:bodyPr>
            <a:normAutofit/>
          </a:bodyPr>
          <a:lstStyle/>
          <a:p>
            <a:r>
              <a:rPr lang="en-US" sz="3200" dirty="0"/>
              <a:t>Timetable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the probability of break-downs</a:t>
            </a:r>
          </a:p>
        </p:txBody>
      </p:sp>
      <p:sp>
        <p:nvSpPr>
          <p:cNvPr id="3" name="Content Placeholder 2"/>
          <p:cNvSpPr>
            <a:spLocks noGrp="1"/>
          </p:cNvSpPr>
          <p:nvPr>
            <p:ph idx="1"/>
          </p:nvPr>
        </p:nvSpPr>
        <p:spPr/>
        <p:txBody>
          <a:bodyPr>
            <a:normAutofit lnSpcReduction="10000"/>
          </a:bodyPr>
          <a:lstStyle/>
          <a:p>
            <a:pPr lvl="0"/>
            <a:r>
              <a:rPr lang="en-US" dirty="0"/>
              <a:t>Accelerating voltage is the central region – </a:t>
            </a:r>
            <a:r>
              <a:rPr lang="en-US" b="1" dirty="0"/>
              <a:t>30-40 kV</a:t>
            </a:r>
            <a:r>
              <a:rPr lang="en-US" dirty="0"/>
              <a:t>;</a:t>
            </a:r>
          </a:p>
          <a:p>
            <a:pPr lvl="0"/>
            <a:r>
              <a:rPr lang="en-US" dirty="0"/>
              <a:t>RF system operates at </a:t>
            </a:r>
            <a:r>
              <a:rPr lang="en-US" b="1" dirty="0"/>
              <a:t>106.5 MHz</a:t>
            </a:r>
            <a:r>
              <a:rPr lang="en-US" dirty="0"/>
              <a:t>;</a:t>
            </a:r>
          </a:p>
          <a:p>
            <a:pPr lvl="0"/>
            <a:r>
              <a:rPr lang="en-US" dirty="0"/>
              <a:t>Kilpatrick criterion: maximum value of the intensity </a:t>
            </a:r>
            <a:r>
              <a:rPr lang="en-US" b="1" dirty="0" err="1"/>
              <a:t>Es</a:t>
            </a:r>
            <a:r>
              <a:rPr lang="en-US" b="1" dirty="0"/>
              <a:t> = 120 kV/cm</a:t>
            </a:r>
            <a:r>
              <a:rPr lang="en-US" dirty="0"/>
              <a:t>;</a:t>
            </a:r>
          </a:p>
          <a:p>
            <a:pPr lvl="0"/>
            <a:r>
              <a:rPr lang="en-US" dirty="0"/>
              <a:t>In the direction, perpendicular to the magnetic field lines, the magnetic field prevents electrical break-down -&gt; the electric field strength can be 1.5 higher than the Kilpatrick limit;</a:t>
            </a:r>
          </a:p>
          <a:p>
            <a:r>
              <a:rPr lang="en-US" dirty="0"/>
              <a:t>Therefore, </a:t>
            </a:r>
            <a:r>
              <a:rPr lang="en-US" b="1" dirty="0"/>
              <a:t>gap width is 2 mm </a:t>
            </a:r>
            <a:r>
              <a:rPr lang="en-US" dirty="0"/>
              <a:t>(can be increased to 2.5 mm by moving the puller);</a:t>
            </a:r>
          </a:p>
          <a:p>
            <a:r>
              <a:rPr lang="en-US" dirty="0"/>
              <a:t>Corner rounding is necessary to reduce the values of local electric fields.</a:t>
            </a:r>
          </a:p>
        </p:txBody>
      </p:sp>
    </p:spTree>
    <p:extLst>
      <p:ext uri="{BB962C8B-B14F-4D97-AF65-F5344CB8AC3E}">
        <p14:creationId xmlns:p14="http://schemas.microsoft.com/office/powerpoint/2010/main" val="1348245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73406AC-5E9E-473B-9474-145A50364D2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77" b="3273"/>
          <a:stretch/>
        </p:blipFill>
        <p:spPr bwMode="auto">
          <a:xfrm>
            <a:off x="3505878" y="2986019"/>
            <a:ext cx="2751973" cy="2254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5182B701-728F-4B61-A724-8D8772A3D13D}"/>
              </a:ext>
            </a:extLst>
          </p:cNvPr>
          <p:cNvSpPr txBox="1"/>
          <p:nvPr/>
        </p:nvSpPr>
        <p:spPr>
          <a:xfrm>
            <a:off x="3370218" y="5380672"/>
            <a:ext cx="3513908"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accent1">
                    <a:lumMod val="75000"/>
                  </a:schemeClr>
                </a:solidFill>
                <a:effectLst/>
                <a:uLnTx/>
                <a:uFillTx/>
                <a:ea typeface="+mn-ea"/>
                <a:cs typeface="+mn-cs"/>
              </a:rPr>
              <a:t>C235 V3 cyclotron (IBA, Belgium) for </a:t>
            </a:r>
            <a:r>
              <a:rPr kumimoji="0" lang="en-US" altLang="ru-RU" b="0" i="0" u="none" strike="noStrike" kern="1200" cap="none" spc="0" normalizeH="0" baseline="0" noProof="0" dirty="0">
                <a:ln>
                  <a:noFill/>
                </a:ln>
                <a:solidFill>
                  <a:schemeClr val="accent1">
                    <a:lumMod val="75000"/>
                  </a:schemeClr>
                </a:solidFill>
                <a:effectLst/>
                <a:uLnTx/>
                <a:uFillTx/>
                <a:ea typeface="+mn-ea"/>
                <a:cs typeface="+mn-cs"/>
              </a:rPr>
              <a:t>the hospital center of</a:t>
            </a:r>
            <a:r>
              <a:rPr kumimoji="0" lang="en-US" altLang="ru-RU" b="0" i="0" u="none" strike="noStrike" kern="1200" cap="none" spc="0" normalizeH="0" noProof="0" dirty="0">
                <a:ln>
                  <a:noFill/>
                </a:ln>
                <a:solidFill>
                  <a:schemeClr val="accent1">
                    <a:lumMod val="75000"/>
                  </a:schemeClr>
                </a:solidFill>
                <a:effectLst/>
                <a:uLnTx/>
                <a:uFillTx/>
                <a:ea typeface="+mn-ea"/>
                <a:cs typeface="+mn-cs"/>
              </a:rPr>
              <a:t> </a:t>
            </a:r>
            <a:r>
              <a:rPr kumimoji="0" lang="en-US" altLang="ru-RU" b="0" i="0" u="none" strike="noStrike" kern="1200" cap="none" spc="0" normalizeH="0" baseline="0" noProof="0" dirty="0">
                <a:ln>
                  <a:noFill/>
                </a:ln>
                <a:solidFill>
                  <a:schemeClr val="accent1">
                    <a:lumMod val="75000"/>
                  </a:schemeClr>
                </a:solidFill>
                <a:effectLst/>
                <a:uLnTx/>
                <a:uFillTx/>
                <a:ea typeface="+mn-ea"/>
                <a:cs typeface="+mn-cs"/>
              </a:rPr>
              <a:t>radiation medicine in </a:t>
            </a:r>
            <a:r>
              <a:rPr kumimoji="0" lang="en-US" b="0" i="0" u="none" strike="noStrike" kern="1200" cap="none" spc="0" normalizeH="0" baseline="0" noProof="0" dirty="0" err="1">
                <a:ln>
                  <a:noFill/>
                </a:ln>
                <a:solidFill>
                  <a:schemeClr val="accent1">
                    <a:lumMod val="75000"/>
                  </a:schemeClr>
                </a:solidFill>
                <a:effectLst/>
                <a:uLnTx/>
                <a:uFillTx/>
                <a:ea typeface="+mn-ea"/>
                <a:cs typeface="+mn-cs"/>
              </a:rPr>
              <a:t>Dimitrovgrad</a:t>
            </a:r>
            <a:r>
              <a:rPr kumimoji="0" lang="en-US" b="0" i="0" u="none" strike="noStrike" kern="1200" cap="none" spc="0" normalizeH="0" baseline="0" noProof="0" dirty="0">
                <a:ln>
                  <a:noFill/>
                </a:ln>
                <a:solidFill>
                  <a:schemeClr val="accent1">
                    <a:lumMod val="75000"/>
                  </a:schemeClr>
                </a:solidFill>
                <a:effectLst/>
                <a:uLnTx/>
                <a:uFillTx/>
                <a:ea typeface="+mn-ea"/>
                <a:cs typeface="+mn-cs"/>
              </a:rPr>
              <a:t> was assembled in </a:t>
            </a:r>
            <a:r>
              <a:rPr kumimoji="0" lang="en-US" b="0" i="0" u="none" strike="noStrike" kern="1200" cap="none" spc="0" normalizeH="0" baseline="0" noProof="0" dirty="0" err="1">
                <a:ln>
                  <a:noFill/>
                </a:ln>
                <a:solidFill>
                  <a:schemeClr val="accent1">
                    <a:lumMod val="75000"/>
                  </a:schemeClr>
                </a:solidFill>
                <a:effectLst/>
                <a:uLnTx/>
                <a:uFillTx/>
                <a:ea typeface="+mn-ea"/>
                <a:cs typeface="+mn-cs"/>
              </a:rPr>
              <a:t>Dubna</a:t>
            </a:r>
            <a:r>
              <a:rPr lang="en-US" dirty="0">
                <a:solidFill>
                  <a:schemeClr val="accent1">
                    <a:lumMod val="75000"/>
                  </a:schemeClr>
                </a:solidFill>
              </a:rPr>
              <a:t>.</a:t>
            </a:r>
            <a:endParaRPr kumimoji="0" lang="ru-RU" b="0" i="0" u="none" strike="noStrike" kern="1200" cap="none" spc="0" normalizeH="0" baseline="0" noProof="0" dirty="0">
              <a:ln>
                <a:noFill/>
              </a:ln>
              <a:solidFill>
                <a:schemeClr val="accent1">
                  <a:lumMod val="75000"/>
                </a:schemeClr>
              </a:solidFill>
              <a:effectLst/>
              <a:uLnTx/>
              <a:uFillTx/>
              <a:ea typeface="+mn-ea"/>
              <a:cs typeface="+mn-cs"/>
            </a:endParaRPr>
          </a:p>
        </p:txBody>
      </p:sp>
      <p:pic>
        <p:nvPicPr>
          <p:cNvPr id="6" name="Picture 9">
            <a:extLst>
              <a:ext uri="{FF2B5EF4-FFF2-40B4-BE49-F238E27FC236}">
                <a16:creationId xmlns:a16="http://schemas.microsoft.com/office/drawing/2014/main" id="{20786D12-CBB0-4652-9A0E-232990E83770}"/>
              </a:ext>
            </a:extLst>
          </p:cNvPr>
          <p:cNvPicPr>
            <a:picLocks noChangeAspect="1"/>
          </p:cNvPicPr>
          <p:nvPr/>
        </p:nvPicPr>
        <p:blipFill>
          <a:blip r:embed="rId3"/>
          <a:stretch>
            <a:fillRect/>
          </a:stretch>
        </p:blipFill>
        <p:spPr>
          <a:xfrm>
            <a:off x="0" y="2592757"/>
            <a:ext cx="3713763" cy="2477551"/>
          </a:xfrm>
          <a:prstGeom prst="rect">
            <a:avLst/>
          </a:prstGeom>
        </p:spPr>
      </p:pic>
      <p:sp>
        <p:nvSpPr>
          <p:cNvPr id="7" name="TextBox 6">
            <a:extLst>
              <a:ext uri="{FF2B5EF4-FFF2-40B4-BE49-F238E27FC236}">
                <a16:creationId xmlns:a16="http://schemas.microsoft.com/office/drawing/2014/main" id="{628D7F73-7CF5-476E-9A2D-29BD3C5240AF}"/>
              </a:ext>
            </a:extLst>
          </p:cNvPr>
          <p:cNvSpPr txBox="1"/>
          <p:nvPr/>
        </p:nvSpPr>
        <p:spPr>
          <a:xfrm rot="10800000" flipV="1">
            <a:off x="526202" y="4942352"/>
            <a:ext cx="2808499"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accent1">
                    <a:lumMod val="75000"/>
                  </a:schemeClr>
                </a:solidFill>
                <a:effectLst/>
                <a:uLnTx/>
                <a:uFillTx/>
                <a:ea typeface="+mn-ea"/>
                <a:cs typeface="+mn-cs"/>
              </a:rPr>
              <a:t>IBA-JINR collaboration designed the C400 superconducting cyclotron for carbon therapy.</a:t>
            </a:r>
            <a:endParaRPr kumimoji="0" lang="ru-RU" b="0" i="0" u="none" strike="noStrike" kern="1200" cap="none" spc="0" normalizeH="0" baseline="0" noProof="0" dirty="0">
              <a:ln>
                <a:noFill/>
              </a:ln>
              <a:solidFill>
                <a:schemeClr val="accent1">
                  <a:lumMod val="75000"/>
                </a:schemeClr>
              </a:solidFill>
              <a:effectLst/>
              <a:uLnTx/>
              <a:uFillTx/>
              <a:ea typeface="+mn-ea"/>
              <a:cs typeface="+mn-cs"/>
            </a:endParaRPr>
          </a:p>
        </p:txBody>
      </p:sp>
      <p:sp>
        <p:nvSpPr>
          <p:cNvPr id="9" name="Прямоугольник 7">
            <a:extLst>
              <a:ext uri="{FF2B5EF4-FFF2-40B4-BE49-F238E27FC236}">
                <a16:creationId xmlns:a16="http://schemas.microsoft.com/office/drawing/2014/main" id="{9254AEE3-4BBE-4712-AF3B-D38EB5788331}"/>
              </a:ext>
            </a:extLst>
          </p:cNvPr>
          <p:cNvSpPr/>
          <p:nvPr/>
        </p:nvSpPr>
        <p:spPr>
          <a:xfrm>
            <a:off x="195943" y="1663347"/>
            <a:ext cx="5917473" cy="1015663"/>
          </a:xfrm>
          <a:prstGeom prst="rect">
            <a:avLst/>
          </a:prstGeom>
        </p:spPr>
        <p:txBody>
          <a:bodyPr wrap="square">
            <a:spAutoFit/>
          </a:bodyPr>
          <a:lstStyle/>
          <a:p>
            <a:pPr algn="just">
              <a:spcAft>
                <a:spcPts val="0"/>
              </a:spcAft>
            </a:pPr>
            <a:r>
              <a:rPr lang="en-GB" sz="2000" b="1" dirty="0">
                <a:cs typeface="Calibri" panose="020F0502020204030204" pitchFamily="34" charset="0"/>
              </a:rPr>
              <a:t>Collaboration with IBA (Belgium).</a:t>
            </a:r>
          </a:p>
          <a:p>
            <a:pPr algn="just">
              <a:spcAft>
                <a:spcPts val="0"/>
              </a:spcAft>
            </a:pPr>
            <a:r>
              <a:rPr lang="en-GB" sz="2000" b="1" dirty="0">
                <a:cs typeface="Calibri" panose="020F0502020204030204" pitchFamily="34" charset="0"/>
              </a:rPr>
              <a:t>Project of carbon superconducting cyclotron C400.</a:t>
            </a:r>
          </a:p>
          <a:p>
            <a:pPr algn="just">
              <a:spcAft>
                <a:spcPts val="0"/>
              </a:spcAft>
            </a:pPr>
            <a:r>
              <a:rPr lang="en-GB" sz="2000" b="1" dirty="0">
                <a:cs typeface="Calibri" panose="020F0502020204030204" pitchFamily="34" charset="0"/>
              </a:rPr>
              <a:t>Proton cyclotron C235-V3 for </a:t>
            </a:r>
            <a:r>
              <a:rPr lang="en-GB" sz="2000" b="1" dirty="0" err="1">
                <a:cs typeface="Calibri" panose="020F0502020204030204" pitchFamily="34" charset="0"/>
              </a:rPr>
              <a:t>Dimitrovgrad</a:t>
            </a:r>
            <a:r>
              <a:rPr lang="en-GB" sz="2000" b="1" dirty="0">
                <a:cs typeface="Calibri" panose="020F0502020204030204" pitchFamily="34" charset="0"/>
              </a:rPr>
              <a:t>.</a:t>
            </a:r>
          </a:p>
        </p:txBody>
      </p:sp>
      <p:sp>
        <p:nvSpPr>
          <p:cNvPr id="10" name="Прямоугольник 8">
            <a:extLst>
              <a:ext uri="{FF2B5EF4-FFF2-40B4-BE49-F238E27FC236}">
                <a16:creationId xmlns:a16="http://schemas.microsoft.com/office/drawing/2014/main" id="{3C54D92A-F705-4225-908C-88A726EE713B}"/>
              </a:ext>
            </a:extLst>
          </p:cNvPr>
          <p:cNvSpPr/>
          <p:nvPr/>
        </p:nvSpPr>
        <p:spPr>
          <a:xfrm>
            <a:off x="6361959" y="1599636"/>
            <a:ext cx="5592475" cy="707886"/>
          </a:xfrm>
          <a:prstGeom prst="rect">
            <a:avLst/>
          </a:prstGeom>
        </p:spPr>
        <p:txBody>
          <a:bodyPr wrap="square">
            <a:spAutoFit/>
          </a:bodyPr>
          <a:lstStyle/>
          <a:p>
            <a:pPr algn="just">
              <a:spcAft>
                <a:spcPts val="0"/>
              </a:spcAft>
            </a:pPr>
            <a:r>
              <a:rPr lang="en-GB" sz="2000" b="1" dirty="0">
                <a:cs typeface="Calibri" panose="020F0502020204030204" pitchFamily="34" charset="0"/>
              </a:rPr>
              <a:t>Collaboration with ASIPP (Hefei, China)</a:t>
            </a:r>
          </a:p>
          <a:p>
            <a:pPr algn="just">
              <a:spcAft>
                <a:spcPts val="0"/>
              </a:spcAft>
            </a:pPr>
            <a:r>
              <a:rPr lang="en-GB" sz="2000" b="1" dirty="0">
                <a:cs typeface="Calibri" panose="020F0502020204030204" pitchFamily="34" charset="0"/>
              </a:rPr>
              <a:t> Superconducting proton cyclotron SC200</a:t>
            </a:r>
          </a:p>
        </p:txBody>
      </p:sp>
      <p:pic>
        <p:nvPicPr>
          <p:cNvPr id="11" name="Рисунок 3">
            <a:extLst>
              <a:ext uri="{FF2B5EF4-FFF2-40B4-BE49-F238E27FC236}">
                <a16:creationId xmlns:a16="http://schemas.microsoft.com/office/drawing/2014/main" id="{210E5056-37FE-4F37-8E97-A5BCA0B543D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44" r="5507"/>
          <a:stretch/>
        </p:blipFill>
        <p:spPr bwMode="auto">
          <a:xfrm>
            <a:off x="6682080" y="2605308"/>
            <a:ext cx="1441346" cy="130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a:extLst>
              <a:ext uri="{FF2B5EF4-FFF2-40B4-BE49-F238E27FC236}">
                <a16:creationId xmlns:a16="http://schemas.microsoft.com/office/drawing/2014/main" id="{041F020A-9CB4-4CF1-80F7-98A31D48E1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67406" y="4307032"/>
            <a:ext cx="1664146" cy="124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a:extLst>
              <a:ext uri="{FF2B5EF4-FFF2-40B4-BE49-F238E27FC236}">
                <a16:creationId xmlns:a16="http://schemas.microsoft.com/office/drawing/2014/main" id="{99660D3B-17BE-48F8-8EE3-D25810973C7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9078"/>
          <a:stretch/>
        </p:blipFill>
        <p:spPr bwMode="auto">
          <a:xfrm>
            <a:off x="6967406" y="5610936"/>
            <a:ext cx="1724943" cy="114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7">
            <a:extLst>
              <a:ext uri="{FF2B5EF4-FFF2-40B4-BE49-F238E27FC236}">
                <a16:creationId xmlns:a16="http://schemas.microsoft.com/office/drawing/2014/main" id="{C6657005-365C-477B-A0BE-CACDE7E75EE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11823" t="4501" r="9567" b="33809"/>
          <a:stretch>
            <a:fillRect/>
          </a:stretch>
        </p:blipFill>
        <p:spPr bwMode="auto">
          <a:xfrm>
            <a:off x="9255614" y="3047670"/>
            <a:ext cx="2462635" cy="3647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Стрелка: вниз 10">
            <a:extLst>
              <a:ext uri="{FF2B5EF4-FFF2-40B4-BE49-F238E27FC236}">
                <a16:creationId xmlns:a16="http://schemas.microsoft.com/office/drawing/2014/main" id="{88484156-4F8C-4A05-B7E3-A3A5858E18D9}"/>
              </a:ext>
            </a:extLst>
          </p:cNvPr>
          <p:cNvSpPr/>
          <p:nvPr/>
        </p:nvSpPr>
        <p:spPr>
          <a:xfrm>
            <a:off x="7744184" y="3793252"/>
            <a:ext cx="208296" cy="4544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низ 43">
            <a:extLst>
              <a:ext uri="{FF2B5EF4-FFF2-40B4-BE49-F238E27FC236}">
                <a16:creationId xmlns:a16="http://schemas.microsoft.com/office/drawing/2014/main" id="{175CC9D8-502C-4620-9047-1507C77A4957}"/>
              </a:ext>
            </a:extLst>
          </p:cNvPr>
          <p:cNvSpPr/>
          <p:nvPr/>
        </p:nvSpPr>
        <p:spPr>
          <a:xfrm rot="16200000">
            <a:off x="8484261" y="3193633"/>
            <a:ext cx="189615" cy="5046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2">
            <a:extLst>
              <a:ext uri="{FF2B5EF4-FFF2-40B4-BE49-F238E27FC236}">
                <a16:creationId xmlns:a16="http://schemas.microsoft.com/office/drawing/2014/main" id="{7BE00E3D-33DA-405E-B2AB-12F52B726EE7}"/>
              </a:ext>
            </a:extLst>
          </p:cNvPr>
          <p:cNvSpPr/>
          <p:nvPr/>
        </p:nvSpPr>
        <p:spPr>
          <a:xfrm>
            <a:off x="6354088" y="2239960"/>
            <a:ext cx="4821063" cy="369332"/>
          </a:xfrm>
          <a:prstGeom prst="rect">
            <a:avLst/>
          </a:prstGeom>
        </p:spPr>
        <p:txBody>
          <a:bodyPr wrap="none">
            <a:spAutoFit/>
          </a:bodyPr>
          <a:lstStyle/>
          <a:p>
            <a:r>
              <a:rPr lang="en-GB" b="1" i="1" dirty="0">
                <a:solidFill>
                  <a:schemeClr val="bg2">
                    <a:lumMod val="50000"/>
                  </a:schemeClr>
                </a:solidFill>
                <a:latin typeface="Calibri" panose="020F0502020204030204" pitchFamily="34" charset="0"/>
                <a:cs typeface="Calibri" panose="020F0502020204030204" pitchFamily="34" charset="0"/>
              </a:rPr>
              <a:t>From JINR project to successful start-up in Hefei!</a:t>
            </a:r>
            <a:endParaRPr lang="ru-RU" i="1" dirty="0">
              <a:solidFill>
                <a:schemeClr val="bg2">
                  <a:lumMod val="50000"/>
                </a:schemeClr>
              </a:solidFill>
            </a:endParaRPr>
          </a:p>
        </p:txBody>
      </p:sp>
      <p:sp>
        <p:nvSpPr>
          <p:cNvPr id="18" name="Title 1"/>
          <p:cNvSpPr>
            <a:spLocks noGrp="1"/>
          </p:cNvSpPr>
          <p:nvPr>
            <p:ph type="title"/>
          </p:nvPr>
        </p:nvSpPr>
        <p:spPr>
          <a:xfrm>
            <a:off x="838200" y="365125"/>
            <a:ext cx="10515600" cy="1325563"/>
          </a:xfrm>
        </p:spPr>
        <p:txBody>
          <a:bodyPr>
            <a:normAutofit/>
          </a:bodyPr>
          <a:lstStyle/>
          <a:p>
            <a:r>
              <a:rPr lang="en-US" sz="3200" dirty="0"/>
              <a:t>JINR’s medical cyclotrons designs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Superconducting Cyclotron </a:t>
            </a:r>
            <a:r>
              <a:rPr lang="ru-RU" sz="3200" dirty="0"/>
              <a:t>М</a:t>
            </a:r>
            <a:r>
              <a:rPr lang="en-US" sz="3200" dirty="0"/>
              <a:t>SC</a:t>
            </a:r>
            <a:r>
              <a:rPr lang="ru-RU" sz="3200" dirty="0"/>
              <a:t>230 </a:t>
            </a:r>
            <a:r>
              <a:rPr lang="en-US" sz="3200" dirty="0"/>
              <a:t>for</a:t>
            </a:r>
            <a:r>
              <a:rPr lang="ru-RU" sz="3200" dirty="0"/>
              <a:t> </a:t>
            </a:r>
            <a:r>
              <a:rPr lang="en-US" sz="3200" dirty="0"/>
              <a:t>the Medical Technical Complex in JINR</a:t>
            </a:r>
          </a:p>
        </p:txBody>
      </p:sp>
      <p:sp>
        <p:nvSpPr>
          <p:cNvPr id="4" name="TextBox 3">
            <a:extLst>
              <a:ext uri="{FF2B5EF4-FFF2-40B4-BE49-F238E27FC236}">
                <a16:creationId xmlns:a16="http://schemas.microsoft.com/office/drawing/2014/main" id="{162D02CC-EF22-48FB-BEB4-6BD27095A557}"/>
              </a:ext>
            </a:extLst>
          </p:cNvPr>
          <p:cNvSpPr txBox="1"/>
          <p:nvPr/>
        </p:nvSpPr>
        <p:spPr>
          <a:xfrm>
            <a:off x="261257" y="1597290"/>
            <a:ext cx="4127863" cy="4524315"/>
          </a:xfrm>
          <a:prstGeom prst="rect">
            <a:avLst/>
          </a:prstGeom>
          <a:noFill/>
        </p:spPr>
        <p:txBody>
          <a:bodyPr wrap="square" rtlCol="0">
            <a:spAutoFit/>
          </a:bodyPr>
          <a:lstStyle/>
          <a:p>
            <a:pPr marL="285750" indent="-285750">
              <a:buFont typeface="Arial" panose="020B0604020202020204" pitchFamily="34" charset="0"/>
              <a:buChar char="•"/>
            </a:pPr>
            <a:r>
              <a:rPr lang="en-US" altLang="ru-RU" sz="2400" dirty="0">
                <a:ea typeface="Calibri" panose="020F0502020204030204" pitchFamily="34" charset="0"/>
                <a:cs typeface="Times New Roman" panose="02020603050405020304" pitchFamily="18" charset="0"/>
              </a:rPr>
              <a:t> </a:t>
            </a:r>
            <a:r>
              <a:rPr lang="en-US" altLang="ru-RU" sz="2400" dirty="0"/>
              <a:t>MSC230 stands for Medical Super Conducting cyclotron of 230 </a:t>
            </a:r>
            <a:r>
              <a:rPr lang="en-US" altLang="ru-RU" sz="2400" dirty="0" err="1"/>
              <a:t>MeV</a:t>
            </a:r>
            <a:r>
              <a:rPr lang="en-US" altLang="ru-RU" sz="2400" dirty="0"/>
              <a:t> energy</a:t>
            </a:r>
            <a:endParaRPr lang="en-US" sz="2400" dirty="0"/>
          </a:p>
          <a:p>
            <a:pPr marL="285750" indent="-285750">
              <a:buFont typeface="Arial" panose="020B0604020202020204" pitchFamily="34" charset="0"/>
              <a:buChar char="•"/>
            </a:pPr>
            <a:r>
              <a:rPr lang="en-US" sz="2400" dirty="0"/>
              <a:t> MSC230 is a source of a high‐intensity proton beam.</a:t>
            </a:r>
          </a:p>
          <a:p>
            <a:pPr marL="285750" indent="-285750">
              <a:buFont typeface="Arial" panose="020B0604020202020204" pitchFamily="34" charset="0"/>
              <a:buChar char="•"/>
            </a:pPr>
            <a:r>
              <a:rPr lang="en-US" sz="2400" dirty="0"/>
              <a:t> Possibilities for equipment modernization at the Medical Technical Complex of DLNP JINR</a:t>
            </a:r>
          </a:p>
          <a:p>
            <a:pPr marL="285750" indent="-285750">
              <a:buFont typeface="Arial" panose="020B0604020202020204" pitchFamily="34" charset="0"/>
              <a:buChar char="•"/>
            </a:pPr>
            <a:r>
              <a:rPr lang="en-US" sz="2400" dirty="0"/>
              <a:t>Delivering high dose rate irradiation for FLASH therapy studies</a:t>
            </a:r>
            <a:endParaRPr lang="ru-RU" sz="2400" dirty="0"/>
          </a:p>
        </p:txBody>
      </p:sp>
      <p:pic>
        <p:nvPicPr>
          <p:cNvPr id="5" name="Content Placeholder 3" descr="A picture containing engineering drawing&#10;&#10;Description automatically generated">
            <a:extLst>
              <a:ext uri="{FF2B5EF4-FFF2-40B4-BE49-F238E27FC236}">
                <a16:creationId xmlns:a16="http://schemas.microsoft.com/office/drawing/2014/main" id="{D9ED8EE4-512B-4C87-87EE-AE559BEA0392}"/>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0630" r="10026" b="-1"/>
          <a:stretch/>
        </p:blipFill>
        <p:spPr>
          <a:xfrm>
            <a:off x="4383151" y="1892163"/>
            <a:ext cx="3480692" cy="3346879"/>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pic>
        <p:nvPicPr>
          <p:cNvPr id="7" name="Рисунок 10">
            <a:extLst>
              <a:ext uri="{FF2B5EF4-FFF2-40B4-BE49-F238E27FC236}">
                <a16:creationId xmlns:a16="http://schemas.microsoft.com/office/drawing/2014/main" id="{13BBF728-F8E1-4C8E-8C0E-977F0347B98A}"/>
              </a:ext>
            </a:extLst>
          </p:cNvPr>
          <p:cNvPicPr>
            <a:picLocks noChangeAspect="1"/>
          </p:cNvPicPr>
          <p:nvPr/>
        </p:nvPicPr>
        <p:blipFill>
          <a:blip r:embed="rId3"/>
          <a:stretch>
            <a:fillRect/>
          </a:stretch>
        </p:blipFill>
        <p:spPr>
          <a:xfrm>
            <a:off x="7934910" y="1998617"/>
            <a:ext cx="4157258" cy="3287822"/>
          </a:xfrm>
          <a:prstGeom prst="rect">
            <a:avLst/>
          </a:prstGeom>
        </p:spPr>
      </p:pic>
      <p:sp>
        <p:nvSpPr>
          <p:cNvPr id="9" name="Прямоугольник 5">
            <a:extLst>
              <a:ext uri="{FF2B5EF4-FFF2-40B4-BE49-F238E27FC236}">
                <a16:creationId xmlns:a16="http://schemas.microsoft.com/office/drawing/2014/main" id="{36DACB9B-3C23-4CF7-9D57-917D16FF15D1}"/>
              </a:ext>
            </a:extLst>
          </p:cNvPr>
          <p:cNvSpPr/>
          <p:nvPr/>
        </p:nvSpPr>
        <p:spPr>
          <a:xfrm>
            <a:off x="7951726" y="5495022"/>
            <a:ext cx="3799310" cy="461665"/>
          </a:xfrm>
          <a:prstGeom prst="rect">
            <a:avLst/>
          </a:prstGeom>
        </p:spPr>
        <p:txBody>
          <a:bodyPr wrap="none">
            <a:spAutoFit/>
          </a:bodyPr>
          <a:lstStyle/>
          <a:p>
            <a:r>
              <a:rPr lang="en-US" sz="2400" dirty="0"/>
              <a:t>Computer model of </a:t>
            </a:r>
            <a:r>
              <a:rPr lang="ru-RU" sz="2400" dirty="0"/>
              <a:t>М</a:t>
            </a:r>
            <a:r>
              <a:rPr lang="en-US" sz="2400" dirty="0"/>
              <a:t>SC</a:t>
            </a:r>
            <a:r>
              <a:rPr lang="ru-RU" sz="2400" dirty="0"/>
              <a:t>230 </a:t>
            </a:r>
          </a:p>
        </p:txBody>
      </p:sp>
      <p:sp>
        <p:nvSpPr>
          <p:cNvPr id="10" name="Прямоугольник 13">
            <a:extLst>
              <a:ext uri="{FF2B5EF4-FFF2-40B4-BE49-F238E27FC236}">
                <a16:creationId xmlns:a16="http://schemas.microsoft.com/office/drawing/2014/main" id="{ECB2315F-3F17-40CC-B3B4-ECC0B1B37671}"/>
              </a:ext>
            </a:extLst>
          </p:cNvPr>
          <p:cNvSpPr/>
          <p:nvPr/>
        </p:nvSpPr>
        <p:spPr>
          <a:xfrm>
            <a:off x="4464268" y="5509474"/>
            <a:ext cx="3387466" cy="830997"/>
          </a:xfrm>
          <a:prstGeom prst="rect">
            <a:avLst/>
          </a:prstGeom>
        </p:spPr>
        <p:txBody>
          <a:bodyPr wrap="none">
            <a:spAutoFit/>
          </a:bodyPr>
          <a:lstStyle/>
          <a:p>
            <a:r>
              <a:rPr lang="en-US" sz="2400" dirty="0"/>
              <a:t>Model of </a:t>
            </a:r>
            <a:r>
              <a:rPr lang="ru-RU" sz="2400" dirty="0"/>
              <a:t>М</a:t>
            </a:r>
            <a:r>
              <a:rPr lang="en-US" sz="2400" dirty="0"/>
              <a:t>SC</a:t>
            </a:r>
            <a:r>
              <a:rPr lang="ru-RU" sz="2400" dirty="0"/>
              <a:t>230 </a:t>
            </a:r>
            <a:r>
              <a:rPr lang="en-US" sz="2400" dirty="0"/>
              <a:t>placed </a:t>
            </a:r>
          </a:p>
          <a:p>
            <a:r>
              <a:rPr lang="en-US" sz="2400" dirty="0"/>
              <a:t>in the bunker</a:t>
            </a:r>
            <a:endParaRPr lang="ru-RU" sz="2400" dirty="0"/>
          </a:p>
        </p:txBody>
      </p:sp>
    </p:spTree>
    <p:extLst>
      <p:ext uri="{BB962C8B-B14F-4D97-AF65-F5344CB8AC3E}">
        <p14:creationId xmlns:p14="http://schemas.microsoft.com/office/powerpoint/2010/main" val="971867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normAutofit/>
          </a:bodyPr>
          <a:lstStyle/>
          <a:p>
            <a:r>
              <a:rPr lang="en-US" sz="3200" dirty="0"/>
              <a:t>FLASH therapy studies</a:t>
            </a:r>
          </a:p>
        </p:txBody>
      </p:sp>
      <p:pic>
        <p:nvPicPr>
          <p:cNvPr id="5" name="Рисунок 6">
            <a:extLst>
              <a:ext uri="{FF2B5EF4-FFF2-40B4-BE49-F238E27FC236}">
                <a16:creationId xmlns:a16="http://schemas.microsoft.com/office/drawing/2014/main" id="{7C5CD98A-F08A-4E19-B1FD-02BF7A6FB6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723" y="1674152"/>
            <a:ext cx="3721317" cy="3164666"/>
          </a:xfrm>
          <a:prstGeom prst="rect">
            <a:avLst/>
          </a:prstGeom>
          <a:ln w="28575">
            <a:solidFill>
              <a:schemeClr val="bg2">
                <a:lumMod val="50000"/>
              </a:schemeClr>
            </a:solidFill>
          </a:ln>
        </p:spPr>
      </p:pic>
      <p:sp>
        <p:nvSpPr>
          <p:cNvPr id="6" name="TextBox 5">
            <a:extLst>
              <a:ext uri="{FF2B5EF4-FFF2-40B4-BE49-F238E27FC236}">
                <a16:creationId xmlns:a16="http://schemas.microsoft.com/office/drawing/2014/main" id="{19E2DB7E-FCE9-4E60-83CC-AAD52D8FAE4A}"/>
              </a:ext>
            </a:extLst>
          </p:cNvPr>
          <p:cNvSpPr txBox="1"/>
          <p:nvPr/>
        </p:nvSpPr>
        <p:spPr>
          <a:xfrm>
            <a:off x="1" y="4838818"/>
            <a:ext cx="4794068" cy="1938992"/>
          </a:xfrm>
          <a:prstGeom prst="rect">
            <a:avLst/>
          </a:prstGeom>
        </p:spPr>
        <p:txBody>
          <a:bodyPr wrap="square">
            <a:spAutoFit/>
          </a:bodyPr>
          <a:lstStyle>
            <a:defPPr>
              <a:defRPr lang="en-US"/>
            </a:defPPr>
            <a:lvl1pPr algn="ctr">
              <a:defRPr sz="1400" i="1">
                <a:latin typeface="Times New Roman" panose="02020603050405020304" pitchFamily="18" charset="0"/>
                <a:ea typeface="Times New Roman" panose="02020603050405020304" pitchFamily="18" charset="0"/>
              </a:defRPr>
            </a:lvl1pPr>
          </a:lstStyle>
          <a:p>
            <a:pPr algn="l"/>
            <a:r>
              <a:rPr lang="en-US" sz="2000" dirty="0">
                <a:latin typeface="+mn-lt"/>
              </a:rPr>
              <a:t>Proton </a:t>
            </a:r>
            <a:r>
              <a:rPr lang="en-US" sz="2000" b="1" dirty="0">
                <a:latin typeface="+mn-lt"/>
              </a:rPr>
              <a:t>beam profiles </a:t>
            </a:r>
            <a:r>
              <a:rPr lang="en-US" sz="2000" dirty="0">
                <a:latin typeface="+mn-lt"/>
              </a:rPr>
              <a:t>for studying the effect of FLASH therapy on biological objects. (formed at the MTC, based on the </a:t>
            </a:r>
            <a:r>
              <a:rPr lang="en-US" sz="2000" b="1" dirty="0" err="1">
                <a:latin typeface="+mn-lt"/>
              </a:rPr>
              <a:t>Phazotron</a:t>
            </a:r>
            <a:r>
              <a:rPr lang="en-US" sz="2000" dirty="0">
                <a:latin typeface="+mn-lt"/>
              </a:rPr>
              <a:t> accelerator)</a:t>
            </a:r>
          </a:p>
          <a:p>
            <a:pPr algn="l"/>
            <a:r>
              <a:rPr lang="en-US" sz="2000" dirty="0">
                <a:latin typeface="+mn-lt"/>
              </a:rPr>
              <a:t>Dose field width at 90% level is ~47 mm </a:t>
            </a:r>
          </a:p>
          <a:p>
            <a:pPr algn="l"/>
            <a:r>
              <a:rPr lang="en-US" sz="2000" dirty="0">
                <a:latin typeface="+mn-lt"/>
              </a:rPr>
              <a:t>Dose field uniformity is not worse than ±5%</a:t>
            </a:r>
            <a:endParaRPr lang="ru-RU" sz="2000" dirty="0">
              <a:latin typeface="+mn-lt"/>
            </a:endParaRPr>
          </a:p>
        </p:txBody>
      </p:sp>
      <p:sp>
        <p:nvSpPr>
          <p:cNvPr id="7" name="Rectangle 6"/>
          <p:cNvSpPr/>
          <p:nvPr/>
        </p:nvSpPr>
        <p:spPr>
          <a:xfrm>
            <a:off x="4696326" y="1505498"/>
            <a:ext cx="6950241" cy="830997"/>
          </a:xfrm>
          <a:prstGeom prst="rect">
            <a:avLst/>
          </a:prstGeom>
        </p:spPr>
        <p:txBody>
          <a:bodyPr wrap="square">
            <a:spAutoFit/>
          </a:bodyPr>
          <a:lstStyle/>
          <a:p>
            <a:pPr>
              <a:spcAft>
                <a:spcPts val="800"/>
              </a:spcAft>
              <a:tabLst>
                <a:tab pos="630555" algn="l"/>
              </a:tabLst>
            </a:pPr>
            <a:r>
              <a:rPr lang="en-US" sz="2400" b="1" dirty="0">
                <a:solidFill>
                  <a:srgbClr val="000000"/>
                </a:solidFill>
                <a:ea typeface="Calibri" panose="020F0502020204030204" pitchFamily="34" charset="0"/>
              </a:rPr>
              <a:t>FLASH</a:t>
            </a:r>
            <a:r>
              <a:rPr lang="en-US" sz="2400" dirty="0">
                <a:solidFill>
                  <a:srgbClr val="000000"/>
                </a:solidFill>
                <a:ea typeface="Calibri" panose="020F0502020204030204" pitchFamily="34" charset="0"/>
              </a:rPr>
              <a:t> – new method of proton therapy consisting in irradiation with ultrashort (less than 0.5 s) pulses.</a:t>
            </a:r>
          </a:p>
        </p:txBody>
      </p:sp>
      <p:sp>
        <p:nvSpPr>
          <p:cNvPr id="8" name="Rectangle 7"/>
          <p:cNvSpPr/>
          <p:nvPr/>
        </p:nvSpPr>
        <p:spPr>
          <a:xfrm>
            <a:off x="4696326" y="2333685"/>
            <a:ext cx="7495674" cy="4524315"/>
          </a:xfrm>
          <a:prstGeom prst="rect">
            <a:avLst/>
          </a:prstGeom>
        </p:spPr>
        <p:txBody>
          <a:bodyPr wrap="square">
            <a:spAutoFit/>
          </a:bodyPr>
          <a:lstStyle/>
          <a:p>
            <a:r>
              <a:rPr lang="en-US" sz="2400" dirty="0">
                <a:ea typeface="Calibri" panose="020F0502020204030204" pitchFamily="34" charset="0"/>
              </a:rPr>
              <a:t>Compared to radiation therapy at a conventional dose rate (</a:t>
            </a:r>
            <a:r>
              <a:rPr lang="en-US" sz="2400" b="1" dirty="0">
                <a:ea typeface="Calibri" panose="020F0502020204030204" pitchFamily="34" charset="0"/>
              </a:rPr>
              <a:t>1–7 </a:t>
            </a:r>
            <a:r>
              <a:rPr lang="en-US" sz="2400" b="1" dirty="0" err="1">
                <a:ea typeface="Calibri" panose="020F0502020204030204" pitchFamily="34" charset="0"/>
              </a:rPr>
              <a:t>Gy</a:t>
            </a:r>
            <a:r>
              <a:rPr lang="en-US" sz="2400" b="1" dirty="0">
                <a:ea typeface="Calibri" panose="020F0502020204030204" pitchFamily="34" charset="0"/>
              </a:rPr>
              <a:t>/min</a:t>
            </a:r>
            <a:r>
              <a:rPr lang="en-US" sz="2400" dirty="0">
                <a:ea typeface="Calibri" panose="020F0502020204030204" pitchFamily="34" charset="0"/>
              </a:rPr>
              <a:t>), FLASH irradiation is performed at a dose rate </a:t>
            </a:r>
            <a:r>
              <a:rPr lang="en-US" sz="2400" b="1" dirty="0">
                <a:ea typeface="Calibri" panose="020F0502020204030204" pitchFamily="34" charset="0"/>
              </a:rPr>
              <a:t>~ 100 </a:t>
            </a:r>
            <a:r>
              <a:rPr lang="en-US" sz="2400" b="1" dirty="0" err="1">
                <a:ea typeface="Calibri" panose="020F0502020204030204" pitchFamily="34" charset="0"/>
              </a:rPr>
              <a:t>Gy</a:t>
            </a:r>
            <a:r>
              <a:rPr lang="en-US" sz="2400" b="1" dirty="0">
                <a:ea typeface="Calibri" panose="020F0502020204030204" pitchFamily="34" charset="0"/>
              </a:rPr>
              <a:t>/s </a:t>
            </a:r>
            <a:r>
              <a:rPr lang="en-US" sz="2400" dirty="0">
                <a:ea typeface="Calibri" panose="020F0502020204030204" pitchFamily="34" charset="0"/>
              </a:rPr>
              <a:t>. </a:t>
            </a:r>
          </a:p>
          <a:p>
            <a:r>
              <a:rPr lang="en-US" sz="2400" dirty="0">
                <a:ea typeface="Calibri" panose="020F0502020204030204" pitchFamily="34" charset="0"/>
              </a:rPr>
              <a:t>In order to deliver 100 Grey/second</a:t>
            </a:r>
            <a:r>
              <a:rPr lang="en-US" sz="2400" b="1" dirty="0">
                <a:ea typeface="Calibri" panose="020F0502020204030204" pitchFamily="34" charset="0"/>
              </a:rPr>
              <a:t>, extracted beam current should be at least 10 µA</a:t>
            </a:r>
            <a:r>
              <a:rPr lang="en-US" sz="2400" dirty="0">
                <a:ea typeface="Calibri" panose="020F0502020204030204" pitchFamily="34" charset="0"/>
              </a:rPr>
              <a:t>.</a:t>
            </a:r>
          </a:p>
          <a:p>
            <a:pPr marL="285750" indent="-285750">
              <a:buFont typeface="Arial" panose="020B0604020202020204" pitchFamily="34" charset="0"/>
              <a:buChar char="•"/>
            </a:pPr>
            <a:r>
              <a:rPr lang="en-US" sz="2400" dirty="0"/>
              <a:t>Healthy tissue is better able to withstand FLASH radiation, while the level of damage to the tumor is the same as with conventional treatment.</a:t>
            </a:r>
          </a:p>
          <a:p>
            <a:pPr marL="285750" indent="-285750">
              <a:buFont typeface="Arial" panose="020B0604020202020204" pitchFamily="34" charset="0"/>
              <a:buChar char="•"/>
            </a:pPr>
            <a:r>
              <a:rPr lang="en-US" sz="2400" dirty="0"/>
              <a:t>Allows for more effective treatment of </a:t>
            </a:r>
            <a:r>
              <a:rPr lang="en-US" sz="2400" dirty="0" err="1"/>
              <a:t>radioresistant</a:t>
            </a:r>
            <a:r>
              <a:rPr lang="en-US" sz="2400" dirty="0"/>
              <a:t> tumors, as well as recurrent diseases</a:t>
            </a:r>
          </a:p>
          <a:p>
            <a:pPr marL="285750" indent="-285750">
              <a:buFont typeface="Arial" panose="020B0604020202020204" pitchFamily="34" charset="0"/>
              <a:buChar char="•"/>
            </a:pPr>
            <a:r>
              <a:rPr lang="en-US" sz="2400" dirty="0"/>
              <a:t>Reduces the number of treatments</a:t>
            </a:r>
          </a:p>
          <a:p>
            <a:r>
              <a:rPr lang="en-US" sz="2400" dirty="0">
                <a:ea typeface="Calibri" panose="020F0502020204030204" pitchFamily="34" charset="0"/>
              </a:rPr>
              <a:t> </a:t>
            </a:r>
            <a:endParaRPr lang="en-US" sz="2400" dirty="0"/>
          </a:p>
        </p:txBody>
      </p:sp>
      <p:sp>
        <p:nvSpPr>
          <p:cNvPr id="9" name="Прямоугольник 17">
            <a:extLst>
              <a:ext uri="{FF2B5EF4-FFF2-40B4-BE49-F238E27FC236}">
                <a16:creationId xmlns:a16="http://schemas.microsoft.com/office/drawing/2014/main" id="{F845C74E-FBA3-4368-8A58-1FC92140D702}"/>
              </a:ext>
            </a:extLst>
          </p:cNvPr>
          <p:cNvSpPr/>
          <p:nvPr/>
        </p:nvSpPr>
        <p:spPr>
          <a:xfrm>
            <a:off x="4702629" y="6550223"/>
            <a:ext cx="2776081" cy="307777"/>
          </a:xfrm>
          <a:prstGeom prst="rect">
            <a:avLst/>
          </a:prstGeom>
        </p:spPr>
        <p:txBody>
          <a:bodyPr wrap="none">
            <a:spAutoFit/>
          </a:bodyPr>
          <a:lstStyle/>
          <a:p>
            <a:r>
              <a:rPr lang="en-US" sz="1400" dirty="0">
                <a:solidFill>
                  <a:schemeClr val="accent1">
                    <a:lumMod val="75000"/>
                  </a:schemeClr>
                </a:solidFill>
              </a:rPr>
              <a:t> </a:t>
            </a:r>
            <a:r>
              <a:rPr lang="en-US" sz="1400" dirty="0" err="1">
                <a:solidFill>
                  <a:schemeClr val="accent1">
                    <a:lumMod val="75000"/>
                  </a:schemeClr>
                </a:solidFill>
              </a:rPr>
              <a:t>Agapov</a:t>
            </a:r>
            <a:r>
              <a:rPr lang="en-US" sz="1400" dirty="0">
                <a:solidFill>
                  <a:schemeClr val="accent1">
                    <a:lumMod val="75000"/>
                  </a:schemeClr>
                </a:solidFill>
              </a:rPr>
              <a:t> A. </a:t>
            </a:r>
            <a:r>
              <a:rPr lang="en-US" sz="1400" dirty="0" err="1">
                <a:solidFill>
                  <a:schemeClr val="accent1">
                    <a:lumMod val="75000"/>
                  </a:schemeClr>
                </a:solidFill>
              </a:rPr>
              <a:t>Mitsyn</a:t>
            </a:r>
            <a:r>
              <a:rPr lang="en-US" sz="1400" dirty="0">
                <a:solidFill>
                  <a:schemeClr val="accent1">
                    <a:lumMod val="75000"/>
                  </a:schemeClr>
                </a:solidFill>
              </a:rPr>
              <a:t> G.V., </a:t>
            </a:r>
            <a:r>
              <a:rPr lang="en-US" sz="1400" dirty="0" err="1">
                <a:solidFill>
                  <a:schemeClr val="accent1">
                    <a:lumMod val="75000"/>
                  </a:schemeClr>
                </a:solidFill>
              </a:rPr>
              <a:t>Shipulin</a:t>
            </a:r>
            <a:r>
              <a:rPr lang="en-US" sz="1400" dirty="0">
                <a:solidFill>
                  <a:schemeClr val="accent1">
                    <a:lumMod val="75000"/>
                  </a:schemeClr>
                </a:solidFill>
              </a:rPr>
              <a:t> K.N</a:t>
            </a:r>
            <a:endParaRPr lang="ru-RU" sz="1400" dirty="0">
              <a:solidFill>
                <a:schemeClr val="accent1">
                  <a:lumMod val="75000"/>
                </a:schemeClr>
              </a:solidFill>
            </a:endParaRPr>
          </a:p>
        </p:txBody>
      </p:sp>
    </p:spTree>
    <p:extLst>
      <p:ext uri="{BB962C8B-B14F-4D97-AF65-F5344CB8AC3E}">
        <p14:creationId xmlns:p14="http://schemas.microsoft.com/office/powerpoint/2010/main" val="3908744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9">
            <a:extLst>
              <a:ext uri="{FF2B5EF4-FFF2-40B4-BE49-F238E27FC236}">
                <a16:creationId xmlns:a16="http://schemas.microsoft.com/office/drawing/2014/main" id="{DF44CD98-119E-419B-9E5F-DCD4A37FD875}"/>
              </a:ext>
            </a:extLst>
          </p:cNvPr>
          <p:cNvGraphicFramePr>
            <a:graphicFrameLocks noGrp="1"/>
          </p:cNvGraphicFramePr>
          <p:nvPr>
            <p:ph idx="1"/>
            <p:extLst>
              <p:ext uri="{D42A27DB-BD31-4B8C-83A1-F6EECF244321}">
                <p14:modId xmlns:p14="http://schemas.microsoft.com/office/powerpoint/2010/main" val="647685377"/>
              </p:ext>
            </p:extLst>
          </p:nvPr>
        </p:nvGraphicFramePr>
        <p:xfrm>
          <a:off x="1306285" y="1309098"/>
          <a:ext cx="8840305" cy="5204146"/>
        </p:xfrm>
        <a:graphic>
          <a:graphicData uri="http://schemas.openxmlformats.org/drawingml/2006/table">
            <a:tbl>
              <a:tblPr firstRow="1" firstCol="1" bandRow="1">
                <a:tableStyleId>{5C22544A-7EE6-4342-B048-85BDC9FD1C3A}</a:tableStyleId>
              </a:tblPr>
              <a:tblGrid>
                <a:gridCol w="2947864">
                  <a:extLst>
                    <a:ext uri="{9D8B030D-6E8A-4147-A177-3AD203B41FA5}">
                      <a16:colId xmlns:a16="http://schemas.microsoft.com/office/drawing/2014/main" val="20000"/>
                    </a:ext>
                  </a:extLst>
                </a:gridCol>
                <a:gridCol w="1858175">
                  <a:extLst>
                    <a:ext uri="{9D8B030D-6E8A-4147-A177-3AD203B41FA5}">
                      <a16:colId xmlns:a16="http://schemas.microsoft.com/office/drawing/2014/main" val="20002"/>
                    </a:ext>
                  </a:extLst>
                </a:gridCol>
                <a:gridCol w="1709081">
                  <a:extLst>
                    <a:ext uri="{9D8B030D-6E8A-4147-A177-3AD203B41FA5}">
                      <a16:colId xmlns:a16="http://schemas.microsoft.com/office/drawing/2014/main" val="20003"/>
                    </a:ext>
                  </a:extLst>
                </a:gridCol>
                <a:gridCol w="2325185">
                  <a:extLst>
                    <a:ext uri="{9D8B030D-6E8A-4147-A177-3AD203B41FA5}">
                      <a16:colId xmlns:a16="http://schemas.microsoft.com/office/drawing/2014/main" val="20004"/>
                    </a:ext>
                  </a:extLst>
                </a:gridCol>
              </a:tblGrid>
              <a:tr h="869314">
                <a:tc>
                  <a:txBody>
                    <a:bodyPr/>
                    <a:lstStyle/>
                    <a:p>
                      <a:pPr eaLnBrk="0" hangingPunct="0">
                        <a:lnSpc>
                          <a:spcPct val="150000"/>
                        </a:lnSpc>
                        <a:spcAft>
                          <a:spcPts val="0"/>
                        </a:spcAft>
                      </a:pPr>
                      <a:r>
                        <a:rPr lang="en-US" sz="1600" dirty="0">
                          <a:effectLst/>
                          <a:latin typeface="+mn-lt"/>
                        </a:rPr>
                        <a:t> </a:t>
                      </a:r>
                      <a:endParaRPr lang="ru-RU" sz="1600" dirty="0">
                        <a:effectLst/>
                        <a:latin typeface="+mn-lt"/>
                        <a:ea typeface="Times New Roman" panose="02020603050405020304" pitchFamily="18" charset="0"/>
                        <a:cs typeface="Times New Roman" panose="02020603050405020304" pitchFamily="18" charset="0"/>
                      </a:endParaRPr>
                    </a:p>
                  </a:txBody>
                  <a:tcPr marL="68583" marR="68583" marT="0" marB="0"/>
                </a:tc>
                <a:tc>
                  <a:txBody>
                    <a:bodyPr/>
                    <a:lstStyle/>
                    <a:p>
                      <a:pPr algn="ctr" eaLnBrk="0" hangingPunct="0">
                        <a:lnSpc>
                          <a:spcPct val="150000"/>
                        </a:lnSpc>
                        <a:spcBef>
                          <a:spcPts val="115"/>
                        </a:spcBef>
                        <a:spcAft>
                          <a:spcPts val="0"/>
                        </a:spcAft>
                      </a:pPr>
                      <a:r>
                        <a:rPr lang="en-US" sz="1600" spc="-5" dirty="0">
                          <a:effectLst/>
                          <a:latin typeface="+mn-lt"/>
                        </a:rPr>
                        <a:t>IBA</a:t>
                      </a:r>
                      <a:endParaRPr lang="ru-RU" sz="1600" dirty="0">
                        <a:effectLst/>
                        <a:latin typeface="+mn-lt"/>
                      </a:endParaRPr>
                    </a:p>
                    <a:p>
                      <a:pPr algn="ctr" eaLnBrk="0" hangingPunct="0">
                        <a:lnSpc>
                          <a:spcPct val="150000"/>
                        </a:lnSpc>
                        <a:spcBef>
                          <a:spcPts val="115"/>
                        </a:spcBef>
                        <a:spcAft>
                          <a:spcPts val="0"/>
                        </a:spcAft>
                      </a:pPr>
                      <a:r>
                        <a:rPr lang="en-US" sz="1600" dirty="0">
                          <a:effectLst/>
                          <a:latin typeface="+mn-lt"/>
                        </a:rPr>
                        <a:t>C235</a:t>
                      </a:r>
                      <a:endParaRPr lang="ru-RU" sz="1600" dirty="0">
                        <a:effectLst/>
                        <a:latin typeface="+mn-lt"/>
                        <a:ea typeface="Times New Roman" panose="02020603050405020304" pitchFamily="18" charset="0"/>
                        <a:cs typeface="Times New Roman" panose="02020603050405020304" pitchFamily="18" charset="0"/>
                      </a:endParaRPr>
                    </a:p>
                  </a:txBody>
                  <a:tcPr marL="68583" marR="68583" marT="0" marB="0"/>
                </a:tc>
                <a:tc>
                  <a:txBody>
                    <a:bodyPr/>
                    <a:lstStyle/>
                    <a:p>
                      <a:pPr algn="ctr" eaLnBrk="0" hangingPunct="0">
                        <a:lnSpc>
                          <a:spcPct val="150000"/>
                        </a:lnSpc>
                        <a:spcBef>
                          <a:spcPts val="115"/>
                        </a:spcBef>
                        <a:spcAft>
                          <a:spcPts val="0"/>
                        </a:spcAft>
                      </a:pPr>
                      <a:r>
                        <a:rPr lang="en-US" sz="1600" spc="-165">
                          <a:effectLst/>
                          <a:latin typeface="+mn-lt"/>
                        </a:rPr>
                        <a:t>V</a:t>
                      </a:r>
                      <a:r>
                        <a:rPr lang="en-US" sz="1600">
                          <a:effectLst/>
                          <a:latin typeface="+mn-lt"/>
                        </a:rPr>
                        <a:t>arian Proscan</a:t>
                      </a:r>
                      <a:endParaRPr lang="ru-RU" sz="1600">
                        <a:effectLst/>
                        <a:latin typeface="+mn-lt"/>
                        <a:ea typeface="Times New Roman" panose="02020603050405020304" pitchFamily="18" charset="0"/>
                        <a:cs typeface="Times New Roman" panose="02020603050405020304" pitchFamily="18" charset="0"/>
                      </a:endParaRPr>
                    </a:p>
                  </a:txBody>
                  <a:tcPr marL="68583" marR="68583" marT="0" marB="0"/>
                </a:tc>
                <a:tc>
                  <a:txBody>
                    <a:bodyPr/>
                    <a:lstStyle/>
                    <a:p>
                      <a:pPr algn="ctr" eaLnBrk="0" hangingPunct="0">
                        <a:lnSpc>
                          <a:spcPct val="150000"/>
                        </a:lnSpc>
                        <a:spcBef>
                          <a:spcPts val="115"/>
                        </a:spcBef>
                        <a:spcAft>
                          <a:spcPts val="0"/>
                        </a:spcAft>
                      </a:pPr>
                      <a:r>
                        <a:rPr lang="en-US" sz="1600" spc="-5" dirty="0">
                          <a:effectLst/>
                          <a:latin typeface="+mn-lt"/>
                        </a:rPr>
                        <a:t>MSC230</a:t>
                      </a:r>
                      <a:endParaRPr lang="ru-RU" sz="1600" dirty="0">
                        <a:effectLst/>
                        <a:latin typeface="+mn-lt"/>
                        <a:ea typeface="Times New Roman" panose="02020603050405020304" pitchFamily="18" charset="0"/>
                        <a:cs typeface="Times New Roman" panose="02020603050405020304" pitchFamily="18" charset="0"/>
                      </a:endParaRPr>
                    </a:p>
                  </a:txBody>
                  <a:tcPr marL="68583" marR="68583" marT="0" marB="0"/>
                </a:tc>
                <a:extLst>
                  <a:ext uri="{0D108BD9-81ED-4DB2-BD59-A6C34878D82A}">
                    <a16:rowId xmlns:a16="http://schemas.microsoft.com/office/drawing/2014/main" val="10000"/>
                  </a:ext>
                </a:extLst>
              </a:tr>
              <a:tr h="400368">
                <a:tc>
                  <a:txBody>
                    <a:bodyPr/>
                    <a:lstStyle/>
                    <a:p>
                      <a:pPr eaLnBrk="0" hangingPunct="0">
                        <a:lnSpc>
                          <a:spcPct val="150000"/>
                        </a:lnSpc>
                        <a:spcAft>
                          <a:spcPts val="0"/>
                        </a:spcAft>
                      </a:pPr>
                      <a:r>
                        <a:rPr lang="en-US" sz="1600">
                          <a:effectLst/>
                          <a:latin typeface="+mn-lt"/>
                        </a:rPr>
                        <a:t>D</a:t>
                      </a:r>
                      <a:r>
                        <a:rPr lang="en-US" sz="1600" spc="-200">
                          <a:effectLst/>
                          <a:latin typeface="+mn-lt"/>
                        </a:rPr>
                        <a:t>Y</a:t>
                      </a:r>
                      <a:r>
                        <a:rPr lang="en-US" sz="1600">
                          <a:effectLst/>
                          <a:latin typeface="+mn-lt"/>
                        </a:rPr>
                        <a:t>oke, m</a:t>
                      </a:r>
                      <a:endParaRPr lang="ru-RU" sz="1600">
                        <a:effectLst/>
                        <a:latin typeface="+mn-lt"/>
                        <a:ea typeface="Times New Roman" panose="02020603050405020304" pitchFamily="18" charset="0"/>
                        <a:cs typeface="Times New Roman" panose="02020603050405020304" pitchFamily="18" charset="0"/>
                      </a:endParaRPr>
                    </a:p>
                  </a:txBody>
                  <a:tcPr marL="68583" marR="68583" marT="0" marB="0"/>
                </a:tc>
                <a:tc>
                  <a:txBody>
                    <a:bodyPr/>
                    <a:lstStyle/>
                    <a:p>
                      <a:pPr algn="ctr" eaLnBrk="0" hangingPunct="0">
                        <a:lnSpc>
                          <a:spcPct val="150000"/>
                        </a:lnSpc>
                        <a:spcAft>
                          <a:spcPts val="0"/>
                        </a:spcAft>
                      </a:pPr>
                      <a:r>
                        <a:rPr lang="en-US" sz="1600" dirty="0">
                          <a:effectLst/>
                          <a:latin typeface="+mn-lt"/>
                        </a:rPr>
                        <a:t>4.34</a:t>
                      </a:r>
                      <a:endParaRPr lang="ru-RU" sz="1600" dirty="0">
                        <a:effectLst/>
                        <a:latin typeface="+mn-lt"/>
                        <a:ea typeface="Times New Roman" panose="02020603050405020304" pitchFamily="18" charset="0"/>
                        <a:cs typeface="Times New Roman" panose="02020603050405020304" pitchFamily="18" charset="0"/>
                      </a:endParaRPr>
                    </a:p>
                  </a:txBody>
                  <a:tcPr marL="68583" marR="68583" marT="0" marB="0"/>
                </a:tc>
                <a:tc>
                  <a:txBody>
                    <a:bodyPr/>
                    <a:lstStyle/>
                    <a:p>
                      <a:pPr algn="ctr" eaLnBrk="0" hangingPunct="0">
                        <a:lnSpc>
                          <a:spcPct val="150000"/>
                        </a:lnSpc>
                        <a:spcAft>
                          <a:spcPts val="0"/>
                        </a:spcAft>
                      </a:pPr>
                      <a:r>
                        <a:rPr lang="en-US" sz="1600" dirty="0">
                          <a:effectLst/>
                          <a:latin typeface="+mn-lt"/>
                        </a:rPr>
                        <a:t>3.2</a:t>
                      </a:r>
                      <a:endParaRPr lang="ru-RU" sz="1600" dirty="0">
                        <a:effectLst/>
                        <a:latin typeface="+mn-lt"/>
                        <a:ea typeface="Times New Roman" panose="02020603050405020304" pitchFamily="18" charset="0"/>
                        <a:cs typeface="Times New Roman" panose="02020603050405020304" pitchFamily="18" charset="0"/>
                      </a:endParaRPr>
                    </a:p>
                  </a:txBody>
                  <a:tcPr marL="68583" marR="68583" marT="0" marB="0"/>
                </a:tc>
                <a:tc>
                  <a:txBody>
                    <a:bodyPr/>
                    <a:lstStyle/>
                    <a:p>
                      <a:pPr algn="ctr" eaLnBrk="0" hangingPunct="0">
                        <a:lnSpc>
                          <a:spcPct val="150000"/>
                        </a:lnSpc>
                        <a:spcAft>
                          <a:spcPts val="0"/>
                        </a:spcAft>
                      </a:pPr>
                      <a:r>
                        <a:rPr lang="en-US" sz="1600" dirty="0">
                          <a:effectLst/>
                          <a:latin typeface="+mn-lt"/>
                        </a:rPr>
                        <a:t>3.7</a:t>
                      </a:r>
                      <a:endParaRPr lang="ru-RU" sz="1600" dirty="0">
                        <a:effectLst/>
                        <a:latin typeface="+mn-lt"/>
                        <a:ea typeface="Times New Roman" panose="02020603050405020304" pitchFamily="18" charset="0"/>
                        <a:cs typeface="Times New Roman" panose="02020603050405020304" pitchFamily="18" charset="0"/>
                      </a:endParaRPr>
                    </a:p>
                  </a:txBody>
                  <a:tcPr marL="68583" marR="68583" marT="0" marB="0"/>
                </a:tc>
                <a:extLst>
                  <a:ext uri="{0D108BD9-81ED-4DB2-BD59-A6C34878D82A}">
                    <a16:rowId xmlns:a16="http://schemas.microsoft.com/office/drawing/2014/main" val="10001"/>
                  </a:ext>
                </a:extLst>
              </a:tr>
              <a:tr h="400368">
                <a:tc>
                  <a:txBody>
                    <a:bodyPr/>
                    <a:lstStyle/>
                    <a:p>
                      <a:pPr eaLnBrk="0" hangingPunct="0">
                        <a:lnSpc>
                          <a:spcPct val="150000"/>
                        </a:lnSpc>
                        <a:spcAft>
                          <a:spcPts val="0"/>
                        </a:spcAft>
                      </a:pPr>
                      <a:r>
                        <a:rPr lang="en-US" sz="1600">
                          <a:effectLst/>
                          <a:latin typeface="+mn-lt"/>
                        </a:rPr>
                        <a:t>Height, m</a:t>
                      </a:r>
                      <a:endParaRPr lang="ru-RU" sz="1600">
                        <a:effectLst/>
                        <a:latin typeface="+mn-lt"/>
                        <a:ea typeface="Times New Roman" panose="02020603050405020304" pitchFamily="18" charset="0"/>
                        <a:cs typeface="Times New Roman" panose="02020603050405020304" pitchFamily="18" charset="0"/>
                      </a:endParaRPr>
                    </a:p>
                  </a:txBody>
                  <a:tcPr marL="68583" marR="68583" marT="0" marB="0"/>
                </a:tc>
                <a:tc>
                  <a:txBody>
                    <a:bodyPr/>
                    <a:lstStyle/>
                    <a:p>
                      <a:pPr algn="ctr" eaLnBrk="0" hangingPunct="0">
                        <a:lnSpc>
                          <a:spcPct val="150000"/>
                        </a:lnSpc>
                        <a:spcAft>
                          <a:spcPts val="0"/>
                        </a:spcAft>
                      </a:pPr>
                      <a:r>
                        <a:rPr lang="en-US" sz="1600" dirty="0">
                          <a:effectLst/>
                          <a:latin typeface="+mn-lt"/>
                        </a:rPr>
                        <a:t>2.1</a:t>
                      </a:r>
                      <a:endParaRPr lang="ru-RU" sz="1600" dirty="0">
                        <a:effectLst/>
                        <a:latin typeface="+mn-lt"/>
                        <a:ea typeface="Times New Roman" panose="02020603050405020304" pitchFamily="18" charset="0"/>
                        <a:cs typeface="Times New Roman" panose="02020603050405020304" pitchFamily="18" charset="0"/>
                      </a:endParaRPr>
                    </a:p>
                  </a:txBody>
                  <a:tcPr marL="68583" marR="68583" marT="0" marB="0"/>
                </a:tc>
                <a:tc>
                  <a:txBody>
                    <a:bodyPr/>
                    <a:lstStyle/>
                    <a:p>
                      <a:pPr algn="ctr" eaLnBrk="0" hangingPunct="0">
                        <a:lnSpc>
                          <a:spcPct val="150000"/>
                        </a:lnSpc>
                        <a:spcAft>
                          <a:spcPts val="0"/>
                        </a:spcAft>
                      </a:pPr>
                      <a:r>
                        <a:rPr lang="en-US" sz="1600" dirty="0">
                          <a:effectLst/>
                          <a:latin typeface="+mn-lt"/>
                        </a:rPr>
                        <a:t>1.7</a:t>
                      </a:r>
                      <a:endParaRPr lang="ru-RU" sz="1600" dirty="0">
                        <a:effectLst/>
                        <a:latin typeface="+mn-lt"/>
                        <a:ea typeface="Times New Roman" panose="02020603050405020304" pitchFamily="18" charset="0"/>
                        <a:cs typeface="Times New Roman" panose="02020603050405020304" pitchFamily="18" charset="0"/>
                      </a:endParaRPr>
                    </a:p>
                  </a:txBody>
                  <a:tcPr marL="68583" marR="68583" marT="0" marB="0"/>
                </a:tc>
                <a:tc>
                  <a:txBody>
                    <a:bodyPr/>
                    <a:lstStyle/>
                    <a:p>
                      <a:pPr algn="ctr" eaLnBrk="0" hangingPunct="0">
                        <a:lnSpc>
                          <a:spcPct val="150000"/>
                        </a:lnSpc>
                        <a:spcAft>
                          <a:spcPts val="0"/>
                        </a:spcAft>
                      </a:pPr>
                      <a:r>
                        <a:rPr lang="en-US" sz="1600" dirty="0">
                          <a:effectLst/>
                          <a:latin typeface="+mn-lt"/>
                        </a:rPr>
                        <a:t>1.7</a:t>
                      </a:r>
                      <a:endParaRPr lang="ru-RU" sz="1600" dirty="0">
                        <a:effectLst/>
                        <a:latin typeface="+mn-lt"/>
                        <a:ea typeface="Times New Roman" panose="02020603050405020304" pitchFamily="18" charset="0"/>
                        <a:cs typeface="Times New Roman" panose="02020603050405020304" pitchFamily="18" charset="0"/>
                      </a:endParaRPr>
                    </a:p>
                  </a:txBody>
                  <a:tcPr marL="68583" marR="68583" marT="0" marB="0"/>
                </a:tc>
                <a:extLst>
                  <a:ext uri="{0D108BD9-81ED-4DB2-BD59-A6C34878D82A}">
                    <a16:rowId xmlns:a16="http://schemas.microsoft.com/office/drawing/2014/main" val="10002"/>
                  </a:ext>
                </a:extLst>
              </a:tr>
              <a:tr h="400368">
                <a:tc>
                  <a:txBody>
                    <a:bodyPr/>
                    <a:lstStyle/>
                    <a:p>
                      <a:pPr eaLnBrk="0" hangingPunct="0">
                        <a:lnSpc>
                          <a:spcPct val="150000"/>
                        </a:lnSpc>
                        <a:spcAft>
                          <a:spcPts val="0"/>
                        </a:spcAft>
                      </a:pPr>
                      <a:r>
                        <a:rPr lang="en-US" sz="1600">
                          <a:effectLst/>
                          <a:latin typeface="+mn-lt"/>
                        </a:rPr>
                        <a:t>B</a:t>
                      </a:r>
                      <a:r>
                        <a:rPr lang="en-US" sz="1600" baseline="-25000">
                          <a:effectLst/>
                          <a:latin typeface="+mn-lt"/>
                        </a:rPr>
                        <a:t>0, </a:t>
                      </a:r>
                      <a:r>
                        <a:rPr lang="en-US" sz="1600">
                          <a:effectLst/>
                          <a:latin typeface="+mn-lt"/>
                        </a:rPr>
                        <a:t>T</a:t>
                      </a:r>
                      <a:endParaRPr lang="ru-RU" sz="1600">
                        <a:effectLst/>
                        <a:latin typeface="+mn-lt"/>
                        <a:ea typeface="Times New Roman" panose="02020603050405020304" pitchFamily="18" charset="0"/>
                        <a:cs typeface="Times New Roman" panose="02020603050405020304" pitchFamily="18" charset="0"/>
                      </a:endParaRPr>
                    </a:p>
                  </a:txBody>
                  <a:tcPr marL="68583" marR="68583" marT="0" marB="0"/>
                </a:tc>
                <a:tc>
                  <a:txBody>
                    <a:bodyPr/>
                    <a:lstStyle/>
                    <a:p>
                      <a:pPr algn="ctr" eaLnBrk="0" hangingPunct="0">
                        <a:lnSpc>
                          <a:spcPct val="150000"/>
                        </a:lnSpc>
                        <a:spcAft>
                          <a:spcPts val="0"/>
                        </a:spcAft>
                      </a:pPr>
                      <a:r>
                        <a:rPr lang="en-US" sz="1600" dirty="0">
                          <a:effectLst/>
                          <a:latin typeface="+mn-lt"/>
                        </a:rPr>
                        <a:t>1.7</a:t>
                      </a:r>
                      <a:endParaRPr lang="ru-RU" sz="1600" dirty="0">
                        <a:effectLst/>
                        <a:latin typeface="+mn-lt"/>
                        <a:ea typeface="Times New Roman" panose="02020603050405020304" pitchFamily="18" charset="0"/>
                        <a:cs typeface="Times New Roman" panose="02020603050405020304" pitchFamily="18" charset="0"/>
                      </a:endParaRPr>
                    </a:p>
                  </a:txBody>
                  <a:tcPr marL="68583" marR="68583" marT="0" marB="0"/>
                </a:tc>
                <a:tc>
                  <a:txBody>
                    <a:bodyPr/>
                    <a:lstStyle/>
                    <a:p>
                      <a:pPr algn="ctr" eaLnBrk="0" hangingPunct="0">
                        <a:lnSpc>
                          <a:spcPct val="150000"/>
                        </a:lnSpc>
                        <a:spcAft>
                          <a:spcPts val="0"/>
                        </a:spcAft>
                      </a:pPr>
                      <a:r>
                        <a:rPr lang="en-US" sz="1600" dirty="0">
                          <a:effectLst/>
                          <a:latin typeface="+mn-lt"/>
                        </a:rPr>
                        <a:t>2.4</a:t>
                      </a:r>
                      <a:endParaRPr lang="ru-RU" sz="1600" dirty="0">
                        <a:effectLst/>
                        <a:latin typeface="+mn-lt"/>
                        <a:ea typeface="Times New Roman" panose="02020603050405020304" pitchFamily="18" charset="0"/>
                        <a:cs typeface="Times New Roman" panose="02020603050405020304" pitchFamily="18" charset="0"/>
                      </a:endParaRPr>
                    </a:p>
                  </a:txBody>
                  <a:tcPr marL="68583" marR="68583" marT="0" marB="0"/>
                </a:tc>
                <a:tc>
                  <a:txBody>
                    <a:bodyPr/>
                    <a:lstStyle/>
                    <a:p>
                      <a:pPr algn="ctr" eaLnBrk="0" hangingPunct="0">
                        <a:lnSpc>
                          <a:spcPct val="150000"/>
                        </a:lnSpc>
                        <a:spcAft>
                          <a:spcPts val="0"/>
                        </a:spcAft>
                      </a:pPr>
                      <a:r>
                        <a:rPr lang="en-US" sz="1600" dirty="0">
                          <a:effectLst/>
                          <a:latin typeface="+mn-lt"/>
                        </a:rPr>
                        <a:t>1.7</a:t>
                      </a:r>
                      <a:endParaRPr lang="ru-RU" sz="1600" dirty="0">
                        <a:effectLst/>
                        <a:latin typeface="+mn-lt"/>
                        <a:ea typeface="Times New Roman" panose="02020603050405020304" pitchFamily="18" charset="0"/>
                        <a:cs typeface="Times New Roman" panose="02020603050405020304" pitchFamily="18" charset="0"/>
                      </a:endParaRPr>
                    </a:p>
                  </a:txBody>
                  <a:tcPr marL="68583" marR="68583" marT="0" marB="0"/>
                </a:tc>
                <a:extLst>
                  <a:ext uri="{0D108BD9-81ED-4DB2-BD59-A6C34878D82A}">
                    <a16:rowId xmlns:a16="http://schemas.microsoft.com/office/drawing/2014/main" val="10003"/>
                  </a:ext>
                </a:extLst>
              </a:tr>
              <a:tr h="400368">
                <a:tc>
                  <a:txBody>
                    <a:bodyPr/>
                    <a:lstStyle/>
                    <a:p>
                      <a:pPr eaLnBrk="0" hangingPunct="0">
                        <a:lnSpc>
                          <a:spcPct val="150000"/>
                        </a:lnSpc>
                        <a:spcAft>
                          <a:spcPts val="0"/>
                        </a:spcAft>
                      </a:pPr>
                      <a:r>
                        <a:rPr lang="en-US" sz="1600">
                          <a:effectLst/>
                          <a:latin typeface="+mn-lt"/>
                        </a:rPr>
                        <a:t>Coil</a:t>
                      </a:r>
                      <a:endParaRPr lang="ru-RU" sz="1600">
                        <a:effectLst/>
                        <a:latin typeface="+mn-lt"/>
                        <a:ea typeface="Times New Roman" panose="02020603050405020304" pitchFamily="18" charset="0"/>
                        <a:cs typeface="Times New Roman" panose="02020603050405020304" pitchFamily="18" charset="0"/>
                      </a:endParaRPr>
                    </a:p>
                  </a:txBody>
                  <a:tcPr marL="68583" marR="68583" marT="0" marB="0"/>
                </a:tc>
                <a:tc>
                  <a:txBody>
                    <a:bodyPr/>
                    <a:lstStyle/>
                    <a:p>
                      <a:pPr algn="ctr" eaLnBrk="0" hangingPunct="0">
                        <a:lnSpc>
                          <a:spcPct val="150000"/>
                        </a:lnSpc>
                        <a:spcAft>
                          <a:spcPts val="0"/>
                        </a:spcAft>
                      </a:pPr>
                      <a:r>
                        <a:rPr lang="en-US" sz="1600" dirty="0">
                          <a:effectLst/>
                          <a:latin typeface="+mn-lt"/>
                        </a:rPr>
                        <a:t>Resistive</a:t>
                      </a:r>
                      <a:endParaRPr lang="ru-RU" sz="1600" dirty="0">
                        <a:effectLst/>
                        <a:latin typeface="+mn-lt"/>
                        <a:ea typeface="Times New Roman" panose="02020603050405020304" pitchFamily="18" charset="0"/>
                        <a:cs typeface="Times New Roman" panose="02020603050405020304" pitchFamily="18" charset="0"/>
                      </a:endParaRPr>
                    </a:p>
                  </a:txBody>
                  <a:tcPr marL="68583" marR="68583" marT="0" marB="0"/>
                </a:tc>
                <a:tc>
                  <a:txBody>
                    <a:bodyPr/>
                    <a:lstStyle/>
                    <a:p>
                      <a:pPr algn="ctr" eaLnBrk="0" hangingPunct="0">
                        <a:lnSpc>
                          <a:spcPct val="150000"/>
                        </a:lnSpc>
                        <a:spcAft>
                          <a:spcPts val="0"/>
                        </a:spcAft>
                      </a:pPr>
                      <a:r>
                        <a:rPr lang="en-US" sz="1600" dirty="0" err="1">
                          <a:effectLst/>
                          <a:latin typeface="+mn-lt"/>
                        </a:rPr>
                        <a:t>NbTi</a:t>
                      </a:r>
                      <a:endParaRPr lang="ru-RU" sz="1600" dirty="0">
                        <a:effectLst/>
                        <a:latin typeface="+mn-lt"/>
                        <a:ea typeface="Times New Roman" panose="02020603050405020304" pitchFamily="18" charset="0"/>
                        <a:cs typeface="Times New Roman" panose="02020603050405020304" pitchFamily="18" charset="0"/>
                      </a:endParaRPr>
                    </a:p>
                  </a:txBody>
                  <a:tcPr marL="68583" marR="68583" marT="0" marB="0"/>
                </a:tc>
                <a:tc>
                  <a:txBody>
                    <a:bodyPr/>
                    <a:lstStyle/>
                    <a:p>
                      <a:pPr algn="ctr" eaLnBrk="0" hangingPunct="0">
                        <a:lnSpc>
                          <a:spcPct val="150000"/>
                        </a:lnSpc>
                        <a:spcAft>
                          <a:spcPts val="0"/>
                        </a:spcAft>
                      </a:pPr>
                      <a:r>
                        <a:rPr lang="en-US" sz="1600" dirty="0" err="1">
                          <a:effectLst/>
                          <a:latin typeface="+mn-lt"/>
                        </a:rPr>
                        <a:t>NbTi</a:t>
                      </a:r>
                      <a:r>
                        <a:rPr lang="en-US" sz="1600" dirty="0">
                          <a:effectLst/>
                          <a:latin typeface="+mn-lt"/>
                        </a:rPr>
                        <a:t> or</a:t>
                      </a:r>
                      <a:r>
                        <a:rPr lang="en-US" sz="1600" baseline="0" dirty="0">
                          <a:effectLst/>
                          <a:latin typeface="+mn-lt"/>
                        </a:rPr>
                        <a:t> </a:t>
                      </a:r>
                      <a:r>
                        <a:rPr lang="en-US" sz="1600" dirty="0">
                          <a:effectLst/>
                          <a:latin typeface="+mn-lt"/>
                        </a:rPr>
                        <a:t>HTS</a:t>
                      </a:r>
                      <a:endParaRPr lang="ru-RU" sz="1600" dirty="0">
                        <a:effectLst/>
                        <a:latin typeface="+mn-lt"/>
                        <a:ea typeface="Times New Roman" panose="02020603050405020304" pitchFamily="18" charset="0"/>
                        <a:cs typeface="Times New Roman" panose="02020603050405020304" pitchFamily="18" charset="0"/>
                      </a:endParaRPr>
                    </a:p>
                  </a:txBody>
                  <a:tcPr marL="68583" marR="68583" marT="0" marB="0"/>
                </a:tc>
                <a:extLst>
                  <a:ext uri="{0D108BD9-81ED-4DB2-BD59-A6C34878D82A}">
                    <a16:rowId xmlns:a16="http://schemas.microsoft.com/office/drawing/2014/main" val="10004"/>
                  </a:ext>
                </a:extLst>
              </a:tr>
              <a:tr h="400368">
                <a:tc>
                  <a:txBody>
                    <a:bodyPr/>
                    <a:lstStyle/>
                    <a:p>
                      <a:pPr eaLnBrk="0" hangingPunct="0">
                        <a:lnSpc>
                          <a:spcPct val="150000"/>
                        </a:lnSpc>
                        <a:spcAft>
                          <a:spcPts val="0"/>
                        </a:spcAft>
                      </a:pPr>
                      <a:r>
                        <a:rPr lang="en-US" sz="1600">
                          <a:effectLst/>
                          <a:latin typeface="+mn-lt"/>
                        </a:rPr>
                        <a:t>Weight, tonnes</a:t>
                      </a:r>
                      <a:endParaRPr lang="ru-RU" sz="1600">
                        <a:effectLst/>
                        <a:latin typeface="+mn-lt"/>
                        <a:ea typeface="Times New Roman" panose="02020603050405020304" pitchFamily="18" charset="0"/>
                        <a:cs typeface="Times New Roman" panose="02020603050405020304" pitchFamily="18" charset="0"/>
                      </a:endParaRPr>
                    </a:p>
                  </a:txBody>
                  <a:tcPr marL="68583" marR="68583" marT="0" marB="0"/>
                </a:tc>
                <a:tc>
                  <a:txBody>
                    <a:bodyPr/>
                    <a:lstStyle/>
                    <a:p>
                      <a:pPr algn="ctr" eaLnBrk="0" hangingPunct="0">
                        <a:lnSpc>
                          <a:spcPct val="150000"/>
                        </a:lnSpc>
                        <a:spcAft>
                          <a:spcPts val="0"/>
                        </a:spcAft>
                      </a:pPr>
                      <a:r>
                        <a:rPr lang="en-US" sz="1600">
                          <a:effectLst/>
                          <a:latin typeface="+mn-lt"/>
                        </a:rPr>
                        <a:t>210</a:t>
                      </a:r>
                      <a:endParaRPr lang="ru-RU" sz="1600">
                        <a:effectLst/>
                        <a:latin typeface="+mn-lt"/>
                        <a:ea typeface="Times New Roman" panose="02020603050405020304" pitchFamily="18" charset="0"/>
                        <a:cs typeface="Times New Roman" panose="02020603050405020304" pitchFamily="18" charset="0"/>
                      </a:endParaRPr>
                    </a:p>
                  </a:txBody>
                  <a:tcPr marL="68583" marR="68583" marT="0" marB="0"/>
                </a:tc>
                <a:tc>
                  <a:txBody>
                    <a:bodyPr/>
                    <a:lstStyle/>
                    <a:p>
                      <a:pPr algn="ctr" eaLnBrk="0" hangingPunct="0">
                        <a:lnSpc>
                          <a:spcPct val="150000"/>
                        </a:lnSpc>
                        <a:spcAft>
                          <a:spcPts val="0"/>
                        </a:spcAft>
                      </a:pPr>
                      <a:r>
                        <a:rPr lang="en-US" sz="1600" dirty="0">
                          <a:effectLst/>
                          <a:latin typeface="+mn-lt"/>
                        </a:rPr>
                        <a:t>90</a:t>
                      </a:r>
                      <a:endParaRPr lang="ru-RU" sz="1600" dirty="0">
                        <a:effectLst/>
                        <a:latin typeface="+mn-lt"/>
                        <a:ea typeface="Times New Roman" panose="02020603050405020304" pitchFamily="18" charset="0"/>
                        <a:cs typeface="Times New Roman" panose="02020603050405020304" pitchFamily="18" charset="0"/>
                      </a:endParaRPr>
                    </a:p>
                  </a:txBody>
                  <a:tcPr marL="68583" marR="68583" marT="0" marB="0"/>
                </a:tc>
                <a:tc>
                  <a:txBody>
                    <a:bodyPr/>
                    <a:lstStyle/>
                    <a:p>
                      <a:pPr algn="ctr" eaLnBrk="0" hangingPunct="0">
                        <a:lnSpc>
                          <a:spcPct val="150000"/>
                        </a:lnSpc>
                        <a:spcAft>
                          <a:spcPts val="0"/>
                        </a:spcAft>
                      </a:pPr>
                      <a:r>
                        <a:rPr lang="en-US" sz="1600" dirty="0">
                          <a:effectLst/>
                          <a:latin typeface="+mn-lt"/>
                        </a:rPr>
                        <a:t>100</a:t>
                      </a:r>
                      <a:endParaRPr lang="ru-RU" sz="1600" dirty="0">
                        <a:effectLst/>
                        <a:latin typeface="+mn-lt"/>
                        <a:ea typeface="Times New Roman" panose="02020603050405020304" pitchFamily="18" charset="0"/>
                        <a:cs typeface="Times New Roman" panose="02020603050405020304" pitchFamily="18" charset="0"/>
                      </a:endParaRPr>
                    </a:p>
                  </a:txBody>
                  <a:tcPr marL="68583" marR="68583" marT="0" marB="0"/>
                </a:tc>
                <a:extLst>
                  <a:ext uri="{0D108BD9-81ED-4DB2-BD59-A6C34878D82A}">
                    <a16:rowId xmlns:a16="http://schemas.microsoft.com/office/drawing/2014/main" val="10005"/>
                  </a:ext>
                </a:extLst>
              </a:tr>
              <a:tr h="400368">
                <a:tc>
                  <a:txBody>
                    <a:bodyPr/>
                    <a:lstStyle/>
                    <a:p>
                      <a:pPr eaLnBrk="0" hangingPunct="0">
                        <a:lnSpc>
                          <a:spcPct val="150000"/>
                        </a:lnSpc>
                        <a:spcAft>
                          <a:spcPts val="0"/>
                        </a:spcAft>
                      </a:pPr>
                      <a:r>
                        <a:rPr lang="en-US" sz="1600" dirty="0">
                          <a:effectLst/>
                          <a:latin typeface="+mn-lt"/>
                        </a:rPr>
                        <a:t>Extraction energy, </a:t>
                      </a:r>
                      <a:r>
                        <a:rPr lang="en-US" sz="1600" dirty="0" err="1">
                          <a:effectLst/>
                          <a:latin typeface="+mn-lt"/>
                        </a:rPr>
                        <a:t>MeV</a:t>
                      </a:r>
                      <a:endParaRPr lang="ru-RU" sz="1600" dirty="0">
                        <a:effectLst/>
                        <a:latin typeface="+mn-lt"/>
                        <a:ea typeface="Times New Roman" panose="02020603050405020304" pitchFamily="18" charset="0"/>
                        <a:cs typeface="Times New Roman" panose="02020603050405020304" pitchFamily="18" charset="0"/>
                      </a:endParaRPr>
                    </a:p>
                  </a:txBody>
                  <a:tcPr marL="68583" marR="68583" marT="0" marB="0"/>
                </a:tc>
                <a:tc>
                  <a:txBody>
                    <a:bodyPr/>
                    <a:lstStyle/>
                    <a:p>
                      <a:pPr algn="ctr" eaLnBrk="0" hangingPunct="0">
                        <a:lnSpc>
                          <a:spcPct val="150000"/>
                        </a:lnSpc>
                        <a:spcAft>
                          <a:spcPts val="0"/>
                        </a:spcAft>
                      </a:pPr>
                      <a:r>
                        <a:rPr lang="en-US" sz="1600" dirty="0">
                          <a:solidFill>
                            <a:schemeClr val="tx1"/>
                          </a:solidFill>
                          <a:effectLst/>
                          <a:latin typeface="+mn-lt"/>
                        </a:rPr>
                        <a:t>235</a:t>
                      </a:r>
                      <a:endParaRPr lang="ru-RU" sz="1600" dirty="0">
                        <a:solidFill>
                          <a:schemeClr val="tx1"/>
                        </a:solidFill>
                        <a:effectLst/>
                        <a:latin typeface="+mn-lt"/>
                        <a:ea typeface="Times New Roman" panose="02020603050405020304" pitchFamily="18" charset="0"/>
                        <a:cs typeface="Times New Roman" panose="02020603050405020304" pitchFamily="18" charset="0"/>
                      </a:endParaRPr>
                    </a:p>
                  </a:txBody>
                  <a:tcPr marL="68583" marR="68583" marT="0" marB="0"/>
                </a:tc>
                <a:tc>
                  <a:txBody>
                    <a:bodyPr/>
                    <a:lstStyle/>
                    <a:p>
                      <a:pPr algn="ctr" eaLnBrk="0" hangingPunct="0">
                        <a:lnSpc>
                          <a:spcPct val="150000"/>
                        </a:lnSpc>
                        <a:spcAft>
                          <a:spcPts val="0"/>
                        </a:spcAft>
                      </a:pPr>
                      <a:r>
                        <a:rPr lang="en-US" sz="1600" dirty="0">
                          <a:solidFill>
                            <a:schemeClr val="tx1"/>
                          </a:solidFill>
                          <a:effectLst/>
                          <a:latin typeface="+mn-lt"/>
                        </a:rPr>
                        <a:t>250</a:t>
                      </a:r>
                      <a:endParaRPr lang="ru-RU" sz="1600" dirty="0">
                        <a:solidFill>
                          <a:schemeClr val="tx1"/>
                        </a:solidFill>
                        <a:effectLst/>
                        <a:latin typeface="+mn-lt"/>
                        <a:ea typeface="Times New Roman" panose="02020603050405020304" pitchFamily="18" charset="0"/>
                        <a:cs typeface="Times New Roman" panose="02020603050405020304" pitchFamily="18" charset="0"/>
                      </a:endParaRPr>
                    </a:p>
                  </a:txBody>
                  <a:tcPr marL="68583" marR="68583" marT="0" marB="0"/>
                </a:tc>
                <a:tc>
                  <a:txBody>
                    <a:bodyPr/>
                    <a:lstStyle/>
                    <a:p>
                      <a:pPr algn="ctr" eaLnBrk="0" hangingPunct="0">
                        <a:lnSpc>
                          <a:spcPct val="150000"/>
                        </a:lnSpc>
                        <a:spcAft>
                          <a:spcPts val="0"/>
                        </a:spcAft>
                      </a:pPr>
                      <a:r>
                        <a:rPr lang="en-US" sz="1600" dirty="0">
                          <a:solidFill>
                            <a:schemeClr val="tx1"/>
                          </a:solidFill>
                          <a:effectLst/>
                          <a:latin typeface="+mn-lt"/>
                        </a:rPr>
                        <a:t>23</a:t>
                      </a:r>
                      <a:r>
                        <a:rPr lang="ru-RU" sz="1600" dirty="0">
                          <a:solidFill>
                            <a:schemeClr val="tx1"/>
                          </a:solidFill>
                          <a:effectLst/>
                          <a:latin typeface="+mn-lt"/>
                        </a:rPr>
                        <a:t>0</a:t>
                      </a:r>
                      <a:endParaRPr lang="ru-RU" sz="1600" dirty="0">
                        <a:solidFill>
                          <a:schemeClr val="tx1"/>
                        </a:solidFill>
                        <a:effectLst/>
                        <a:latin typeface="+mn-lt"/>
                        <a:ea typeface="Times New Roman" panose="02020603050405020304" pitchFamily="18" charset="0"/>
                        <a:cs typeface="Times New Roman" panose="02020603050405020304" pitchFamily="18" charset="0"/>
                      </a:endParaRPr>
                    </a:p>
                  </a:txBody>
                  <a:tcPr marL="68583" marR="68583" marT="0" marB="0"/>
                </a:tc>
                <a:extLst>
                  <a:ext uri="{0D108BD9-81ED-4DB2-BD59-A6C34878D82A}">
                    <a16:rowId xmlns:a16="http://schemas.microsoft.com/office/drawing/2014/main" val="10007"/>
                  </a:ext>
                </a:extLst>
              </a:tr>
              <a:tr h="400368">
                <a:tc>
                  <a:txBody>
                    <a:bodyPr/>
                    <a:lstStyle/>
                    <a:p>
                      <a:pPr eaLnBrk="0" hangingPunct="0">
                        <a:lnSpc>
                          <a:spcPct val="150000"/>
                        </a:lnSpc>
                        <a:spcAft>
                          <a:spcPts val="0"/>
                        </a:spcAft>
                      </a:pPr>
                      <a:r>
                        <a:rPr lang="en-US" sz="1600" dirty="0">
                          <a:effectLst/>
                          <a:latin typeface="+mn-lt"/>
                        </a:rPr>
                        <a:t>RF system</a:t>
                      </a:r>
                      <a:endParaRPr lang="ru-RU" sz="1600" dirty="0">
                        <a:effectLst/>
                        <a:latin typeface="+mn-lt"/>
                        <a:ea typeface="Times New Roman" panose="02020603050405020304" pitchFamily="18" charset="0"/>
                        <a:cs typeface="Times New Roman" panose="02020603050405020304" pitchFamily="18" charset="0"/>
                      </a:endParaRPr>
                    </a:p>
                  </a:txBody>
                  <a:tcPr marL="68578" marR="68578" marT="0" marB="0"/>
                </a:tc>
                <a:tc>
                  <a:txBody>
                    <a:bodyPr/>
                    <a:lstStyle/>
                    <a:p>
                      <a:pPr algn="ctr" eaLnBrk="0" hangingPunct="0">
                        <a:lnSpc>
                          <a:spcPct val="150000"/>
                        </a:lnSpc>
                        <a:spcAft>
                          <a:spcPts val="0"/>
                        </a:spcAft>
                      </a:pPr>
                      <a:r>
                        <a:rPr lang="en-US" sz="1600" dirty="0">
                          <a:solidFill>
                            <a:schemeClr val="tx1"/>
                          </a:solidFill>
                          <a:effectLst/>
                          <a:latin typeface="+mn-lt"/>
                          <a:ea typeface="Times New Roman" panose="02020603050405020304" pitchFamily="18" charset="0"/>
                          <a:cs typeface="Times New Roman" panose="02020603050405020304" pitchFamily="18" charset="0"/>
                        </a:rPr>
                        <a:t>2 x 4</a:t>
                      </a:r>
                      <a:r>
                        <a:rPr lang="en-US" sz="1600" baseline="30000" dirty="0">
                          <a:solidFill>
                            <a:schemeClr val="tx1"/>
                          </a:solidFill>
                          <a:effectLst/>
                          <a:latin typeface="+mn-lt"/>
                          <a:ea typeface="Times New Roman" panose="02020603050405020304" pitchFamily="18" charset="0"/>
                          <a:cs typeface="Times New Roman" panose="02020603050405020304" pitchFamily="18" charset="0"/>
                        </a:rPr>
                        <a:t>th</a:t>
                      </a:r>
                      <a:r>
                        <a:rPr lang="en-US" sz="1600" dirty="0">
                          <a:solidFill>
                            <a:schemeClr val="tx1"/>
                          </a:solidFill>
                          <a:effectLst/>
                          <a:latin typeface="+mn-lt"/>
                          <a:ea typeface="Times New Roman" panose="02020603050405020304" pitchFamily="18" charset="0"/>
                          <a:cs typeface="Times New Roman" panose="02020603050405020304" pitchFamily="18" charset="0"/>
                        </a:rPr>
                        <a:t> Harmonic</a:t>
                      </a:r>
                    </a:p>
                    <a:p>
                      <a:pPr algn="ctr" eaLnBrk="0" hangingPunct="0">
                        <a:lnSpc>
                          <a:spcPct val="150000"/>
                        </a:lnSpc>
                        <a:spcAft>
                          <a:spcPts val="0"/>
                        </a:spcAft>
                      </a:pPr>
                      <a:r>
                        <a:rPr lang="en-US" sz="1600" dirty="0">
                          <a:solidFill>
                            <a:schemeClr val="tx1"/>
                          </a:solidFill>
                          <a:effectLst/>
                          <a:latin typeface="+mn-lt"/>
                          <a:ea typeface="Times New Roman" panose="02020603050405020304" pitchFamily="18" charset="0"/>
                          <a:cs typeface="Times New Roman" panose="02020603050405020304" pitchFamily="18" charset="0"/>
                        </a:rPr>
                        <a:t>106.5 MHz</a:t>
                      </a:r>
                      <a:endParaRPr lang="ru-RU" sz="1600" dirty="0">
                        <a:solidFill>
                          <a:schemeClr val="tx1"/>
                        </a:solidFill>
                        <a:effectLst/>
                        <a:latin typeface="+mn-lt"/>
                        <a:ea typeface="Times New Roman" panose="02020603050405020304" pitchFamily="18" charset="0"/>
                        <a:cs typeface="Times New Roman" panose="02020603050405020304" pitchFamily="18" charset="0"/>
                      </a:endParaRPr>
                    </a:p>
                  </a:txBody>
                  <a:tcPr marL="68578" marR="68578" marT="0" marB="0"/>
                </a:tc>
                <a:tc>
                  <a:txBody>
                    <a:bodyPr/>
                    <a:lstStyle/>
                    <a:p>
                      <a:pPr algn="ctr" eaLnBrk="0" hangingPunct="0">
                        <a:lnSpc>
                          <a:spcPct val="150000"/>
                        </a:lnSpc>
                        <a:spcAft>
                          <a:spcPts val="0"/>
                        </a:spcAft>
                      </a:pPr>
                      <a:r>
                        <a:rPr lang="en-US" sz="1600" dirty="0">
                          <a:solidFill>
                            <a:schemeClr val="tx1"/>
                          </a:solidFill>
                          <a:effectLst/>
                          <a:latin typeface="+mn-lt"/>
                          <a:ea typeface="Times New Roman" panose="02020603050405020304" pitchFamily="18" charset="0"/>
                          <a:cs typeface="Times New Roman" panose="02020603050405020304" pitchFamily="18" charset="0"/>
                        </a:rPr>
                        <a:t>4x 2</a:t>
                      </a:r>
                      <a:r>
                        <a:rPr lang="en-US" sz="1600" baseline="30000" dirty="0">
                          <a:solidFill>
                            <a:schemeClr val="tx1"/>
                          </a:solidFill>
                          <a:effectLst/>
                          <a:latin typeface="+mn-lt"/>
                          <a:ea typeface="Times New Roman" panose="02020603050405020304" pitchFamily="18" charset="0"/>
                          <a:cs typeface="Times New Roman" panose="02020603050405020304" pitchFamily="18" charset="0"/>
                        </a:rPr>
                        <a:t>nd</a:t>
                      </a:r>
                      <a:r>
                        <a:rPr lang="en-US" sz="1600" dirty="0">
                          <a:solidFill>
                            <a:schemeClr val="tx1"/>
                          </a:solidFill>
                          <a:effectLst/>
                          <a:latin typeface="+mn-lt"/>
                          <a:ea typeface="Times New Roman" panose="02020603050405020304" pitchFamily="18" charset="0"/>
                          <a:cs typeface="Times New Roman" panose="02020603050405020304" pitchFamily="18" charset="0"/>
                        </a:rPr>
                        <a:t> Harmonic</a:t>
                      </a:r>
                    </a:p>
                    <a:p>
                      <a:pPr algn="ctr" eaLnBrk="0" hangingPunct="0">
                        <a:lnSpc>
                          <a:spcPct val="150000"/>
                        </a:lnSpc>
                        <a:spcAft>
                          <a:spcPts val="0"/>
                        </a:spcAft>
                      </a:pPr>
                      <a:r>
                        <a:rPr lang="en-US" sz="1600" dirty="0">
                          <a:solidFill>
                            <a:schemeClr val="tx1"/>
                          </a:solidFill>
                          <a:effectLst/>
                          <a:latin typeface="+mn-lt"/>
                          <a:ea typeface="Times New Roman" panose="02020603050405020304" pitchFamily="18" charset="0"/>
                          <a:cs typeface="Times New Roman" panose="02020603050405020304" pitchFamily="18" charset="0"/>
                        </a:rPr>
                        <a:t>72 MHz</a:t>
                      </a:r>
                      <a:endParaRPr lang="ru-RU" sz="1600" dirty="0">
                        <a:solidFill>
                          <a:schemeClr val="tx1"/>
                        </a:solidFill>
                        <a:effectLst/>
                        <a:latin typeface="+mn-lt"/>
                        <a:ea typeface="Times New Roman" panose="02020603050405020304" pitchFamily="18" charset="0"/>
                        <a:cs typeface="Times New Roman" panose="02020603050405020304" pitchFamily="18" charset="0"/>
                      </a:endParaRPr>
                    </a:p>
                  </a:txBody>
                  <a:tcPr marL="68578" marR="68578" marT="0" marB="0"/>
                </a:tc>
                <a:tc>
                  <a:txBody>
                    <a:bodyPr/>
                    <a:lstStyle/>
                    <a:p>
                      <a:pPr algn="ctr" eaLnBrk="0" hangingPunct="0">
                        <a:lnSpc>
                          <a:spcPct val="150000"/>
                        </a:lnSpc>
                        <a:spcAft>
                          <a:spcPts val="0"/>
                        </a:spcAft>
                      </a:pPr>
                      <a:r>
                        <a:rPr lang="en-US" sz="1600" dirty="0">
                          <a:solidFill>
                            <a:schemeClr val="tx1"/>
                          </a:solidFill>
                          <a:effectLst/>
                          <a:latin typeface="+mn-lt"/>
                        </a:rPr>
                        <a:t>4x 4</a:t>
                      </a:r>
                      <a:r>
                        <a:rPr lang="en-US" sz="1600" baseline="30000" dirty="0">
                          <a:solidFill>
                            <a:schemeClr val="tx1"/>
                          </a:solidFill>
                          <a:effectLst/>
                          <a:latin typeface="+mn-lt"/>
                        </a:rPr>
                        <a:t>th</a:t>
                      </a:r>
                      <a:r>
                        <a:rPr lang="en-US" sz="1600" dirty="0">
                          <a:solidFill>
                            <a:schemeClr val="tx1"/>
                          </a:solidFill>
                          <a:effectLst/>
                          <a:latin typeface="+mn-lt"/>
                        </a:rPr>
                        <a:t> Harmonic</a:t>
                      </a:r>
                    </a:p>
                    <a:p>
                      <a:pPr algn="ctr" eaLnBrk="0" hangingPunct="0">
                        <a:lnSpc>
                          <a:spcPct val="150000"/>
                        </a:lnSpc>
                        <a:spcAft>
                          <a:spcPts val="0"/>
                        </a:spcAft>
                      </a:pPr>
                      <a:r>
                        <a:rPr lang="en-US" sz="1600" dirty="0">
                          <a:solidFill>
                            <a:schemeClr val="tx1"/>
                          </a:solidFill>
                          <a:effectLst/>
                          <a:latin typeface="+mn-lt"/>
                          <a:ea typeface="Times New Roman" panose="02020603050405020304" pitchFamily="18" charset="0"/>
                          <a:cs typeface="Times New Roman" panose="02020603050405020304" pitchFamily="18" charset="0"/>
                        </a:rPr>
                        <a:t>106.5 MHz</a:t>
                      </a:r>
                      <a:endParaRPr lang="ru-RU" sz="1600" dirty="0">
                        <a:solidFill>
                          <a:schemeClr val="tx1"/>
                        </a:solidFill>
                        <a:effectLst/>
                        <a:latin typeface="+mn-lt"/>
                        <a:ea typeface="Times New Roman" panose="02020603050405020304" pitchFamily="18" charset="0"/>
                        <a:cs typeface="Times New Roman" panose="02020603050405020304" pitchFamily="18" charset="0"/>
                      </a:endParaRPr>
                    </a:p>
                  </a:txBody>
                  <a:tcPr marL="68583" marR="68583" marT="0" marB="0"/>
                </a:tc>
                <a:extLst>
                  <a:ext uri="{0D108BD9-81ED-4DB2-BD59-A6C34878D82A}">
                    <a16:rowId xmlns:a16="http://schemas.microsoft.com/office/drawing/2014/main" val="10008"/>
                  </a:ext>
                </a:extLst>
              </a:tr>
              <a:tr h="400368">
                <a:tc>
                  <a:txBody>
                    <a:bodyPr/>
                    <a:lstStyle/>
                    <a:p>
                      <a:pPr eaLnBrk="0" hangingPunct="0">
                        <a:lnSpc>
                          <a:spcPct val="150000"/>
                        </a:lnSpc>
                        <a:spcAft>
                          <a:spcPts val="0"/>
                        </a:spcAft>
                      </a:pPr>
                      <a:r>
                        <a:rPr lang="en-US" sz="1600" dirty="0">
                          <a:effectLst/>
                          <a:latin typeface="+mn-lt"/>
                        </a:rPr>
                        <a:t>RF Power</a:t>
                      </a:r>
                      <a:endParaRPr lang="ru-RU" sz="1600" dirty="0">
                        <a:effectLst/>
                        <a:latin typeface="+mn-lt"/>
                        <a:ea typeface="Times New Roman" panose="02020603050405020304" pitchFamily="18" charset="0"/>
                        <a:cs typeface="Times New Roman" panose="02020603050405020304" pitchFamily="18" charset="0"/>
                      </a:endParaRPr>
                    </a:p>
                  </a:txBody>
                  <a:tcPr marL="68578" marR="68578" marT="0" marB="0"/>
                </a:tc>
                <a:tc>
                  <a:txBody>
                    <a:bodyPr/>
                    <a:lstStyle/>
                    <a:p>
                      <a:pPr marL="0" marR="0" indent="0" algn="ctr" defTabSz="914400" rtl="0" eaLnBrk="0" fontAlgn="auto" latinLnBrk="0" hangingPunct="0">
                        <a:lnSpc>
                          <a:spcPct val="150000"/>
                        </a:lnSpc>
                        <a:spcBef>
                          <a:spcPts val="0"/>
                        </a:spcBef>
                        <a:spcAft>
                          <a:spcPts val="0"/>
                        </a:spcAft>
                        <a:buClrTx/>
                        <a:buSzTx/>
                        <a:buFontTx/>
                        <a:buNone/>
                        <a:tabLst/>
                        <a:defRPr/>
                      </a:pPr>
                      <a:r>
                        <a:rPr lang="en-US" sz="1600" dirty="0">
                          <a:solidFill>
                            <a:schemeClr val="tx1"/>
                          </a:solidFill>
                          <a:effectLst/>
                          <a:latin typeface="+mn-lt"/>
                          <a:ea typeface="Times New Roman" panose="02020603050405020304" pitchFamily="18" charset="0"/>
                          <a:cs typeface="Times New Roman" panose="02020603050405020304" pitchFamily="18" charset="0"/>
                        </a:rPr>
                        <a:t>55 kW</a:t>
                      </a:r>
                      <a:endParaRPr lang="ru-RU" sz="1600" dirty="0">
                        <a:solidFill>
                          <a:schemeClr val="tx1"/>
                        </a:solidFill>
                        <a:effectLst/>
                        <a:latin typeface="+mn-lt"/>
                        <a:ea typeface="Times New Roman" panose="02020603050405020304" pitchFamily="18" charset="0"/>
                        <a:cs typeface="Times New Roman" panose="02020603050405020304" pitchFamily="18" charset="0"/>
                      </a:endParaRPr>
                    </a:p>
                  </a:txBody>
                  <a:tcPr marL="68578" marR="68578" marT="0" marB="0"/>
                </a:tc>
                <a:tc>
                  <a:txBody>
                    <a:bodyPr/>
                    <a:lstStyle/>
                    <a:p>
                      <a:pPr marL="0" marR="0" indent="0" algn="ctr" defTabSz="914400" rtl="0" eaLnBrk="0" fontAlgn="auto" latinLnBrk="0" hangingPunct="0">
                        <a:lnSpc>
                          <a:spcPct val="150000"/>
                        </a:lnSpc>
                        <a:spcBef>
                          <a:spcPts val="0"/>
                        </a:spcBef>
                        <a:spcAft>
                          <a:spcPts val="0"/>
                        </a:spcAft>
                        <a:buClrTx/>
                        <a:buSzTx/>
                        <a:buFontTx/>
                        <a:buNone/>
                        <a:tabLst/>
                        <a:defRPr/>
                      </a:pPr>
                      <a:r>
                        <a:rPr lang="en-US" sz="1600" dirty="0">
                          <a:solidFill>
                            <a:schemeClr val="tx1"/>
                          </a:solidFill>
                          <a:effectLst/>
                          <a:latin typeface="+mn-lt"/>
                          <a:ea typeface="Times New Roman" panose="02020603050405020304" pitchFamily="18" charset="0"/>
                          <a:cs typeface="Times New Roman" panose="02020603050405020304" pitchFamily="18" charset="0"/>
                        </a:rPr>
                        <a:t>120 kW</a:t>
                      </a:r>
                      <a:endParaRPr lang="ru-RU" sz="1600" dirty="0">
                        <a:solidFill>
                          <a:schemeClr val="tx1"/>
                        </a:solidFill>
                        <a:effectLst/>
                        <a:latin typeface="+mn-lt"/>
                        <a:ea typeface="Times New Roman" panose="02020603050405020304" pitchFamily="18" charset="0"/>
                        <a:cs typeface="Times New Roman" panose="02020603050405020304" pitchFamily="18" charset="0"/>
                      </a:endParaRPr>
                    </a:p>
                  </a:txBody>
                  <a:tcPr marL="68578" marR="68578" marT="0" marB="0"/>
                </a:tc>
                <a:tc>
                  <a:txBody>
                    <a:bodyPr/>
                    <a:lstStyle/>
                    <a:p>
                      <a:pPr marL="0" marR="0" indent="0" algn="ctr" defTabSz="914400" rtl="0" eaLnBrk="0" fontAlgn="auto" latinLnBrk="0" hangingPunct="0">
                        <a:lnSpc>
                          <a:spcPct val="150000"/>
                        </a:lnSpc>
                        <a:spcBef>
                          <a:spcPts val="0"/>
                        </a:spcBef>
                        <a:spcAft>
                          <a:spcPts val="0"/>
                        </a:spcAft>
                        <a:buClrTx/>
                        <a:buSzTx/>
                        <a:buFontTx/>
                        <a:buNone/>
                        <a:tabLst/>
                        <a:defRPr/>
                      </a:pPr>
                      <a:r>
                        <a:rPr lang="en-US" sz="1600" dirty="0">
                          <a:solidFill>
                            <a:schemeClr val="tx1"/>
                          </a:solidFill>
                          <a:effectLst/>
                          <a:latin typeface="+mn-lt"/>
                          <a:ea typeface="Times New Roman" panose="02020603050405020304" pitchFamily="18" charset="0"/>
                          <a:cs typeface="Times New Roman" panose="02020603050405020304" pitchFamily="18" charset="0"/>
                        </a:rPr>
                        <a:t>55 kW</a:t>
                      </a:r>
                      <a:endParaRPr lang="ru-RU" sz="1600" dirty="0">
                        <a:solidFill>
                          <a:schemeClr val="tx1"/>
                        </a:solidFill>
                        <a:effectLst/>
                        <a:latin typeface="+mn-lt"/>
                        <a:ea typeface="Times New Roman" panose="02020603050405020304" pitchFamily="18" charset="0"/>
                        <a:cs typeface="Times New Roman" panose="02020603050405020304" pitchFamily="18" charset="0"/>
                      </a:endParaRPr>
                    </a:p>
                  </a:txBody>
                  <a:tcPr marL="68583" marR="68583" marT="0" marB="0"/>
                </a:tc>
                <a:extLst>
                  <a:ext uri="{0D108BD9-81ED-4DB2-BD59-A6C34878D82A}">
                    <a16:rowId xmlns:a16="http://schemas.microsoft.com/office/drawing/2014/main" val="10009"/>
                  </a:ext>
                </a:extLst>
              </a:tr>
              <a:tr h="400368">
                <a:tc>
                  <a:txBody>
                    <a:bodyPr/>
                    <a:lstStyle/>
                    <a:p>
                      <a:pPr eaLnBrk="0" hangingPunct="0">
                        <a:lnSpc>
                          <a:spcPct val="150000"/>
                        </a:lnSpc>
                        <a:spcAft>
                          <a:spcPts val="0"/>
                        </a:spcAft>
                      </a:pPr>
                      <a:r>
                        <a:rPr lang="en-US" sz="1600" dirty="0">
                          <a:effectLst/>
                          <a:latin typeface="+mn-lt"/>
                          <a:ea typeface="Times New Roman" panose="02020603050405020304" pitchFamily="18" charset="0"/>
                          <a:cs typeface="Times New Roman" panose="02020603050405020304" pitchFamily="18" charset="0"/>
                        </a:rPr>
                        <a:t>Gap between poles</a:t>
                      </a:r>
                      <a:endParaRPr lang="ru-RU" sz="1600" dirty="0">
                        <a:effectLst/>
                        <a:latin typeface="+mn-lt"/>
                        <a:ea typeface="Times New Roman" panose="02020603050405020304" pitchFamily="18" charset="0"/>
                        <a:cs typeface="Times New Roman" panose="02020603050405020304" pitchFamily="18" charset="0"/>
                      </a:endParaRPr>
                    </a:p>
                  </a:txBody>
                  <a:tcPr marL="68578" marR="68578" marT="0" marB="0"/>
                </a:tc>
                <a:tc>
                  <a:txBody>
                    <a:bodyPr/>
                    <a:lstStyle/>
                    <a:p>
                      <a:pPr algn="ctr" eaLnBrk="0" hangingPunct="0">
                        <a:lnSpc>
                          <a:spcPct val="150000"/>
                        </a:lnSpc>
                        <a:spcAft>
                          <a:spcPts val="0"/>
                        </a:spcAft>
                      </a:pPr>
                      <a:r>
                        <a:rPr lang="en-US" sz="1600" dirty="0">
                          <a:solidFill>
                            <a:schemeClr val="tx1"/>
                          </a:solidFill>
                          <a:effectLst/>
                          <a:latin typeface="+mn-lt"/>
                          <a:ea typeface="Times New Roman" panose="02020603050405020304" pitchFamily="18" charset="0"/>
                          <a:cs typeface="Times New Roman" panose="02020603050405020304" pitchFamily="18" charset="0"/>
                        </a:rPr>
                        <a:t>95/9 mm elliptic</a:t>
                      </a:r>
                      <a:endParaRPr lang="ru-RU" sz="1600" dirty="0">
                        <a:solidFill>
                          <a:schemeClr val="tx1"/>
                        </a:solidFill>
                        <a:effectLst/>
                        <a:latin typeface="+mn-lt"/>
                        <a:ea typeface="Times New Roman" panose="02020603050405020304" pitchFamily="18" charset="0"/>
                        <a:cs typeface="Times New Roman" panose="02020603050405020304" pitchFamily="18" charset="0"/>
                      </a:endParaRPr>
                    </a:p>
                  </a:txBody>
                  <a:tcPr marL="68578" marR="68578" marT="0" marB="0"/>
                </a:tc>
                <a:tc>
                  <a:txBody>
                    <a:bodyPr/>
                    <a:lstStyle/>
                    <a:p>
                      <a:pPr algn="ctr" eaLnBrk="0" hangingPunct="0">
                        <a:lnSpc>
                          <a:spcPct val="150000"/>
                        </a:lnSpc>
                        <a:spcAft>
                          <a:spcPts val="0"/>
                        </a:spcAft>
                      </a:pPr>
                      <a:r>
                        <a:rPr lang="en-US" sz="1600" dirty="0">
                          <a:solidFill>
                            <a:schemeClr val="tx1"/>
                          </a:solidFill>
                          <a:effectLst/>
                          <a:latin typeface="+mn-lt"/>
                          <a:ea typeface="Times New Roman" panose="02020603050405020304" pitchFamily="18" charset="0"/>
                          <a:cs typeface="Times New Roman" panose="02020603050405020304" pitchFamily="18" charset="0"/>
                        </a:rPr>
                        <a:t>50 mm</a:t>
                      </a:r>
                      <a:endParaRPr lang="ru-RU" sz="1600" dirty="0">
                        <a:solidFill>
                          <a:schemeClr val="tx1"/>
                        </a:solidFill>
                        <a:effectLst/>
                        <a:latin typeface="+mn-lt"/>
                        <a:ea typeface="Times New Roman" panose="02020603050405020304" pitchFamily="18" charset="0"/>
                        <a:cs typeface="Times New Roman" panose="02020603050405020304" pitchFamily="18" charset="0"/>
                      </a:endParaRPr>
                    </a:p>
                  </a:txBody>
                  <a:tcPr marL="68578" marR="68578" marT="0" marB="0"/>
                </a:tc>
                <a:tc>
                  <a:txBody>
                    <a:bodyPr/>
                    <a:lstStyle/>
                    <a:p>
                      <a:pPr algn="ctr" eaLnBrk="0" hangingPunct="0">
                        <a:lnSpc>
                          <a:spcPct val="150000"/>
                        </a:lnSpc>
                        <a:spcAft>
                          <a:spcPts val="0"/>
                        </a:spcAft>
                      </a:pPr>
                      <a:r>
                        <a:rPr lang="en-US" sz="1600" dirty="0">
                          <a:solidFill>
                            <a:schemeClr val="tx1"/>
                          </a:solidFill>
                          <a:effectLst/>
                          <a:latin typeface="+mn-lt"/>
                          <a:ea typeface="Times New Roman" panose="02020603050405020304" pitchFamily="18" charset="0"/>
                          <a:cs typeface="Times New Roman" panose="02020603050405020304" pitchFamily="18" charset="0"/>
                        </a:rPr>
                        <a:t>50 mm</a:t>
                      </a:r>
                      <a:endParaRPr lang="ru-RU" sz="1600" dirty="0">
                        <a:solidFill>
                          <a:schemeClr val="tx1"/>
                        </a:solidFill>
                        <a:effectLst/>
                        <a:latin typeface="+mn-lt"/>
                        <a:ea typeface="Times New Roman" panose="02020603050405020304" pitchFamily="18" charset="0"/>
                        <a:cs typeface="Times New Roman" panose="02020603050405020304" pitchFamily="18" charset="0"/>
                      </a:endParaRPr>
                    </a:p>
                  </a:txBody>
                  <a:tcPr marL="68578" marR="68578" marT="0" marB="0"/>
                </a:tc>
                <a:extLst>
                  <a:ext uri="{0D108BD9-81ED-4DB2-BD59-A6C34878D82A}">
                    <a16:rowId xmlns:a16="http://schemas.microsoft.com/office/drawing/2014/main" val="10010"/>
                  </a:ext>
                </a:extLst>
              </a:tr>
              <a:tr h="400368">
                <a:tc>
                  <a:txBody>
                    <a:bodyPr/>
                    <a:lstStyle/>
                    <a:p>
                      <a:pPr eaLnBrk="0" hangingPunct="0">
                        <a:lnSpc>
                          <a:spcPct val="150000"/>
                        </a:lnSpc>
                        <a:spcAft>
                          <a:spcPts val="0"/>
                        </a:spcAft>
                      </a:pPr>
                      <a:r>
                        <a:rPr lang="en-US" sz="1600" dirty="0">
                          <a:effectLst/>
                          <a:latin typeface="+mn-lt"/>
                          <a:ea typeface="Times New Roman" panose="02020603050405020304" pitchFamily="18" charset="0"/>
                          <a:cs typeface="Times New Roman" panose="02020603050405020304" pitchFamily="18" charset="0"/>
                        </a:rPr>
                        <a:t>ESD voltage</a:t>
                      </a:r>
                      <a:endParaRPr lang="ru-RU" sz="1600" dirty="0">
                        <a:effectLst/>
                        <a:latin typeface="+mn-lt"/>
                        <a:ea typeface="Times New Roman" panose="02020603050405020304" pitchFamily="18" charset="0"/>
                        <a:cs typeface="Times New Roman" panose="02020603050405020304" pitchFamily="18" charset="0"/>
                      </a:endParaRPr>
                    </a:p>
                  </a:txBody>
                  <a:tcPr marL="68578" marR="68578" marT="0" marB="0"/>
                </a:tc>
                <a:tc>
                  <a:txBody>
                    <a:bodyPr/>
                    <a:lstStyle/>
                    <a:p>
                      <a:pPr algn="ctr" eaLnBrk="0" hangingPunct="0">
                        <a:lnSpc>
                          <a:spcPct val="150000"/>
                        </a:lnSpc>
                        <a:spcAft>
                          <a:spcPts val="0"/>
                        </a:spcAft>
                      </a:pPr>
                      <a:r>
                        <a:rPr lang="en-US" sz="1600" dirty="0">
                          <a:solidFill>
                            <a:schemeClr val="tx1"/>
                          </a:solidFill>
                          <a:effectLst/>
                          <a:latin typeface="+mn-lt"/>
                          <a:ea typeface="Times New Roman" panose="02020603050405020304" pitchFamily="18" charset="0"/>
                          <a:cs typeface="Times New Roman" panose="02020603050405020304" pitchFamily="18" charset="0"/>
                        </a:rPr>
                        <a:t>170-180 kV/cm</a:t>
                      </a:r>
                      <a:endParaRPr lang="ru-RU" sz="1600" dirty="0">
                        <a:solidFill>
                          <a:schemeClr val="tx1"/>
                        </a:solidFill>
                        <a:effectLst/>
                        <a:latin typeface="+mn-lt"/>
                        <a:ea typeface="Times New Roman" panose="02020603050405020304" pitchFamily="18" charset="0"/>
                        <a:cs typeface="Times New Roman" panose="02020603050405020304" pitchFamily="18" charset="0"/>
                      </a:endParaRPr>
                    </a:p>
                  </a:txBody>
                  <a:tcPr marL="68578" marR="68578" marT="0" marB="0"/>
                </a:tc>
                <a:tc>
                  <a:txBody>
                    <a:bodyPr/>
                    <a:lstStyle/>
                    <a:p>
                      <a:pPr algn="ctr" eaLnBrk="0" hangingPunct="0">
                        <a:lnSpc>
                          <a:spcPct val="150000"/>
                        </a:lnSpc>
                        <a:spcAft>
                          <a:spcPts val="0"/>
                        </a:spcAft>
                      </a:pPr>
                      <a:r>
                        <a:rPr lang="en-US" sz="1600" dirty="0">
                          <a:solidFill>
                            <a:schemeClr val="tx1"/>
                          </a:solidFill>
                          <a:effectLst/>
                          <a:latin typeface="+mn-lt"/>
                          <a:ea typeface="Times New Roman" panose="02020603050405020304" pitchFamily="18" charset="0"/>
                          <a:cs typeface="Times New Roman" panose="02020603050405020304" pitchFamily="18" charset="0"/>
                        </a:rPr>
                        <a:t>80-100 kV/cm</a:t>
                      </a:r>
                      <a:endParaRPr lang="ru-RU" sz="1600" dirty="0">
                        <a:solidFill>
                          <a:schemeClr val="tx1"/>
                        </a:solidFill>
                        <a:effectLst/>
                        <a:latin typeface="+mn-lt"/>
                        <a:ea typeface="Times New Roman" panose="02020603050405020304" pitchFamily="18" charset="0"/>
                        <a:cs typeface="Times New Roman" panose="02020603050405020304" pitchFamily="18" charset="0"/>
                      </a:endParaRPr>
                    </a:p>
                  </a:txBody>
                  <a:tcPr marL="68578" marR="68578" marT="0" marB="0"/>
                </a:tc>
                <a:tc>
                  <a:txBody>
                    <a:bodyPr/>
                    <a:lstStyle/>
                    <a:p>
                      <a:pPr algn="ctr" eaLnBrk="0" hangingPunct="0">
                        <a:lnSpc>
                          <a:spcPct val="150000"/>
                        </a:lnSpc>
                        <a:spcAft>
                          <a:spcPts val="0"/>
                        </a:spcAft>
                      </a:pPr>
                      <a:r>
                        <a:rPr lang="en-US" sz="1600" dirty="0">
                          <a:solidFill>
                            <a:schemeClr val="tx1"/>
                          </a:solidFill>
                          <a:effectLst/>
                          <a:latin typeface="+mn-lt"/>
                          <a:ea typeface="Times New Roman" panose="02020603050405020304" pitchFamily="18" charset="0"/>
                          <a:cs typeface="Times New Roman" panose="02020603050405020304" pitchFamily="18" charset="0"/>
                        </a:rPr>
                        <a:t>80-100 kV/cm</a:t>
                      </a:r>
                      <a:endParaRPr lang="ru-RU" sz="1600" dirty="0">
                        <a:solidFill>
                          <a:schemeClr val="tx1"/>
                        </a:solidFill>
                        <a:effectLst/>
                        <a:latin typeface="+mn-lt"/>
                        <a:ea typeface="Times New Roman" panose="02020603050405020304" pitchFamily="18" charset="0"/>
                        <a:cs typeface="Times New Roman" panose="02020603050405020304" pitchFamily="18" charset="0"/>
                      </a:endParaRPr>
                    </a:p>
                  </a:txBody>
                  <a:tcPr marL="68578" marR="68578" marT="0" marB="0"/>
                </a:tc>
                <a:extLst>
                  <a:ext uri="{0D108BD9-81ED-4DB2-BD59-A6C34878D82A}">
                    <a16:rowId xmlns:a16="http://schemas.microsoft.com/office/drawing/2014/main" val="10011"/>
                  </a:ext>
                </a:extLst>
              </a:tr>
            </a:tbl>
          </a:graphicData>
        </a:graphic>
      </p:graphicFrame>
      <p:sp>
        <p:nvSpPr>
          <p:cNvPr id="7" name="Title 1"/>
          <p:cNvSpPr>
            <a:spLocks noGrp="1"/>
          </p:cNvSpPr>
          <p:nvPr>
            <p:ph type="title"/>
          </p:nvPr>
        </p:nvSpPr>
        <p:spPr>
          <a:xfrm>
            <a:off x="838200" y="365125"/>
            <a:ext cx="10515600" cy="789907"/>
          </a:xfrm>
        </p:spPr>
        <p:txBody>
          <a:bodyPr>
            <a:normAutofit/>
          </a:bodyPr>
          <a:lstStyle/>
          <a:p>
            <a:r>
              <a:rPr lang="en-US" sz="3200" dirty="0"/>
              <a:t>Comparison of parameters of cyclotrons for proton therapy</a:t>
            </a:r>
            <a:r>
              <a:rPr lang="ru-RU" sz="3200" dirty="0"/>
              <a:t> </a:t>
            </a:r>
            <a:endParaRPr lang="en-US"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9907"/>
          </a:xfrm>
        </p:spPr>
        <p:txBody>
          <a:bodyPr>
            <a:normAutofit/>
          </a:bodyPr>
          <a:lstStyle/>
          <a:p>
            <a:r>
              <a:rPr lang="en-US" sz="3200" dirty="0"/>
              <a:t>Main parameters of MSC 230</a:t>
            </a:r>
            <a:r>
              <a:rPr lang="ru-RU" sz="3200" dirty="0"/>
              <a:t> </a:t>
            </a:r>
            <a:endParaRPr lang="en-US" sz="3200"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542" y="1038556"/>
            <a:ext cx="5499780" cy="4126083"/>
          </a:xfrm>
          <a:prstGeom prst="rect">
            <a:avLst/>
          </a:prstGeom>
        </p:spPr>
      </p:pic>
      <p:sp>
        <p:nvSpPr>
          <p:cNvPr id="14" name="Rectangle 11">
            <a:extLst>
              <a:ext uri="{FF2B5EF4-FFF2-40B4-BE49-F238E27FC236}">
                <a16:creationId xmlns:a16="http://schemas.microsoft.com/office/drawing/2014/main" id="{CB073E2D-16B0-4F1C-886E-58B4C6F1D37E}"/>
              </a:ext>
            </a:extLst>
          </p:cNvPr>
          <p:cNvSpPr>
            <a:spLocks noChangeArrowheads="1"/>
          </p:cNvSpPr>
          <p:nvPr/>
        </p:nvSpPr>
        <p:spPr bwMode="auto">
          <a:xfrm>
            <a:off x="7184687" y="2951412"/>
            <a:ext cx="51558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2698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ru-RU" sz="1200">
                <a:cs typeface="Times New Roman" panose="02020603050405020304" pitchFamily="18" charset="0"/>
              </a:rPr>
              <a:t> </a:t>
            </a:r>
            <a:endParaRPr lang="en-US" altLang="ru-RU"/>
          </a:p>
        </p:txBody>
      </p:sp>
      <p:graphicFrame>
        <p:nvGraphicFramePr>
          <p:cNvPr id="15" name="Таблица 3">
            <a:extLst>
              <a:ext uri="{FF2B5EF4-FFF2-40B4-BE49-F238E27FC236}">
                <a16:creationId xmlns:a16="http://schemas.microsoft.com/office/drawing/2014/main" id="{0B598702-BCB0-4BFE-A470-14ECB979583F}"/>
              </a:ext>
            </a:extLst>
          </p:cNvPr>
          <p:cNvGraphicFramePr>
            <a:graphicFrameLocks noGrp="1"/>
          </p:cNvGraphicFramePr>
          <p:nvPr>
            <p:extLst>
              <p:ext uri="{D42A27DB-BD31-4B8C-83A1-F6EECF244321}">
                <p14:modId xmlns:p14="http://schemas.microsoft.com/office/powerpoint/2010/main" val="1170335854"/>
              </p:ext>
            </p:extLst>
          </p:nvPr>
        </p:nvGraphicFramePr>
        <p:xfrm>
          <a:off x="6848295" y="883287"/>
          <a:ext cx="4725397" cy="5478325"/>
        </p:xfrm>
        <a:graphic>
          <a:graphicData uri="http://schemas.openxmlformats.org/drawingml/2006/table">
            <a:tbl>
              <a:tblPr firstRow="1" firstCol="1" bandRow="1">
                <a:tableStyleId>{5C22544A-7EE6-4342-B048-85BDC9FD1C3A}</a:tableStyleId>
              </a:tblPr>
              <a:tblGrid>
                <a:gridCol w="2814794">
                  <a:extLst>
                    <a:ext uri="{9D8B030D-6E8A-4147-A177-3AD203B41FA5}">
                      <a16:colId xmlns:a16="http://schemas.microsoft.com/office/drawing/2014/main" val="20000"/>
                    </a:ext>
                  </a:extLst>
                </a:gridCol>
                <a:gridCol w="1910603">
                  <a:extLst>
                    <a:ext uri="{9D8B030D-6E8A-4147-A177-3AD203B41FA5}">
                      <a16:colId xmlns:a16="http://schemas.microsoft.com/office/drawing/2014/main" val="20001"/>
                    </a:ext>
                  </a:extLst>
                </a:gridCol>
              </a:tblGrid>
              <a:tr h="592420">
                <a:tc>
                  <a:txBody>
                    <a:bodyPr/>
                    <a:lstStyle/>
                    <a:p>
                      <a:pPr>
                        <a:spcAft>
                          <a:spcPts val="0"/>
                        </a:spcAft>
                      </a:pPr>
                      <a:r>
                        <a:rPr lang="en-GB" sz="1600" dirty="0">
                          <a:effectLst/>
                          <a:latin typeface="+mn-lt"/>
                        </a:rPr>
                        <a:t>Magnet type</a:t>
                      </a:r>
                      <a:endParaRPr lang="ru-RU" sz="1600" dirty="0">
                        <a:effectLst/>
                        <a:latin typeface="+mn-lt"/>
                        <a:ea typeface="Times New Roman" panose="02020603050405020304" pitchFamily="18" charset="0"/>
                        <a:cs typeface="Times New Roman" panose="02020603050405020304" pitchFamily="18" charset="0"/>
                      </a:endParaRPr>
                    </a:p>
                  </a:txBody>
                  <a:tcPr marL="52930" marR="52930" marT="0" marB="0"/>
                </a:tc>
                <a:tc>
                  <a:txBody>
                    <a:bodyPr/>
                    <a:lstStyle/>
                    <a:p>
                      <a:pPr algn="ctr">
                        <a:spcAft>
                          <a:spcPts val="0"/>
                        </a:spcAft>
                      </a:pPr>
                      <a:r>
                        <a:rPr lang="en-GB" sz="1600" dirty="0">
                          <a:effectLst/>
                          <a:latin typeface="+mn-lt"/>
                        </a:rPr>
                        <a:t>Compact, SC coil, warm yoke</a:t>
                      </a:r>
                      <a:endParaRPr lang="ru-RU" sz="1600" dirty="0">
                        <a:effectLst/>
                        <a:latin typeface="+mn-lt"/>
                        <a:ea typeface="Times New Roman" panose="02020603050405020304" pitchFamily="18" charset="0"/>
                        <a:cs typeface="Times New Roman" panose="02020603050405020304" pitchFamily="18" charset="0"/>
                      </a:endParaRPr>
                    </a:p>
                  </a:txBody>
                  <a:tcPr marL="52930" marR="52930" marT="0" marB="0"/>
                </a:tc>
                <a:extLst>
                  <a:ext uri="{0D108BD9-81ED-4DB2-BD59-A6C34878D82A}">
                    <a16:rowId xmlns:a16="http://schemas.microsoft.com/office/drawing/2014/main" val="10000"/>
                  </a:ext>
                </a:extLst>
              </a:tr>
              <a:tr h="296210">
                <a:tc>
                  <a:txBody>
                    <a:bodyPr/>
                    <a:lstStyle/>
                    <a:p>
                      <a:pPr>
                        <a:spcAft>
                          <a:spcPts val="0"/>
                        </a:spcAft>
                      </a:pPr>
                      <a:r>
                        <a:rPr lang="en-GB" sz="1600" dirty="0">
                          <a:effectLst/>
                          <a:latin typeface="+mn-lt"/>
                        </a:rPr>
                        <a:t>Ion source</a:t>
                      </a:r>
                      <a:endParaRPr lang="ru-RU" sz="1600" dirty="0">
                        <a:effectLst/>
                        <a:latin typeface="+mn-lt"/>
                        <a:ea typeface="Times New Roman" panose="02020603050405020304" pitchFamily="18" charset="0"/>
                        <a:cs typeface="Times New Roman" panose="02020603050405020304" pitchFamily="18" charset="0"/>
                      </a:endParaRPr>
                    </a:p>
                  </a:txBody>
                  <a:tcPr marL="52930" marR="52930" marT="0" marB="0"/>
                </a:tc>
                <a:tc>
                  <a:txBody>
                    <a:bodyPr/>
                    <a:lstStyle/>
                    <a:p>
                      <a:pPr algn="ctr">
                        <a:spcAft>
                          <a:spcPts val="0"/>
                        </a:spcAft>
                      </a:pPr>
                      <a:r>
                        <a:rPr lang="en-GB" sz="1600" dirty="0">
                          <a:effectLst/>
                          <a:latin typeface="+mn-lt"/>
                        </a:rPr>
                        <a:t>PIG</a:t>
                      </a:r>
                      <a:endParaRPr lang="ru-RU" sz="1600" dirty="0">
                        <a:effectLst/>
                        <a:latin typeface="+mn-lt"/>
                        <a:ea typeface="Times New Roman" panose="02020603050405020304" pitchFamily="18" charset="0"/>
                        <a:cs typeface="Times New Roman" panose="02020603050405020304" pitchFamily="18" charset="0"/>
                      </a:endParaRPr>
                    </a:p>
                  </a:txBody>
                  <a:tcPr marL="52930" marR="52930" marT="0" marB="0"/>
                </a:tc>
                <a:extLst>
                  <a:ext uri="{0D108BD9-81ED-4DB2-BD59-A6C34878D82A}">
                    <a16:rowId xmlns:a16="http://schemas.microsoft.com/office/drawing/2014/main" val="10001"/>
                  </a:ext>
                </a:extLst>
              </a:tr>
              <a:tr h="296210">
                <a:tc>
                  <a:txBody>
                    <a:bodyPr/>
                    <a:lstStyle/>
                    <a:p>
                      <a:pPr>
                        <a:spcAft>
                          <a:spcPts val="0"/>
                        </a:spcAft>
                      </a:pPr>
                      <a:r>
                        <a:rPr lang="en-GB" sz="1600" dirty="0">
                          <a:effectLst/>
                          <a:latin typeface="+mn-lt"/>
                        </a:rPr>
                        <a:t>Final energy, MeV</a:t>
                      </a:r>
                      <a:endParaRPr lang="ru-RU" sz="1600" dirty="0">
                        <a:effectLst/>
                        <a:latin typeface="+mn-lt"/>
                        <a:ea typeface="Times New Roman" panose="02020603050405020304" pitchFamily="18" charset="0"/>
                        <a:cs typeface="Times New Roman" panose="02020603050405020304" pitchFamily="18" charset="0"/>
                      </a:endParaRPr>
                    </a:p>
                  </a:txBody>
                  <a:tcPr marL="52930" marR="52930" marT="0" marB="0"/>
                </a:tc>
                <a:tc>
                  <a:txBody>
                    <a:bodyPr/>
                    <a:lstStyle/>
                    <a:p>
                      <a:pPr algn="ctr">
                        <a:spcAft>
                          <a:spcPts val="0"/>
                        </a:spcAft>
                      </a:pPr>
                      <a:r>
                        <a:rPr lang="en-GB" sz="1600" dirty="0">
                          <a:effectLst/>
                          <a:latin typeface="+mn-lt"/>
                        </a:rPr>
                        <a:t>230</a:t>
                      </a:r>
                      <a:endParaRPr lang="ru-RU" sz="1600" dirty="0">
                        <a:effectLst/>
                        <a:latin typeface="+mn-lt"/>
                        <a:ea typeface="Times New Roman" panose="02020603050405020304" pitchFamily="18" charset="0"/>
                        <a:cs typeface="Times New Roman" panose="02020603050405020304" pitchFamily="18" charset="0"/>
                      </a:endParaRPr>
                    </a:p>
                  </a:txBody>
                  <a:tcPr marL="52930" marR="52930" marT="0" marB="0"/>
                </a:tc>
                <a:extLst>
                  <a:ext uri="{0D108BD9-81ED-4DB2-BD59-A6C34878D82A}">
                    <a16:rowId xmlns:a16="http://schemas.microsoft.com/office/drawing/2014/main" val="10002"/>
                  </a:ext>
                </a:extLst>
              </a:tr>
              <a:tr h="296210">
                <a:tc>
                  <a:txBody>
                    <a:bodyPr/>
                    <a:lstStyle/>
                    <a:p>
                      <a:pPr>
                        <a:spcAft>
                          <a:spcPts val="0"/>
                        </a:spcAft>
                      </a:pPr>
                      <a:r>
                        <a:rPr lang="en-GB" sz="1600" dirty="0">
                          <a:effectLst/>
                          <a:latin typeface="+mn-lt"/>
                        </a:rPr>
                        <a:t>Pole radius, mm </a:t>
                      </a:r>
                      <a:endParaRPr lang="ru-RU" sz="1600" dirty="0">
                        <a:effectLst/>
                        <a:latin typeface="+mn-lt"/>
                        <a:ea typeface="Times New Roman" panose="02020603050405020304" pitchFamily="18" charset="0"/>
                        <a:cs typeface="Times New Roman" panose="02020603050405020304" pitchFamily="18" charset="0"/>
                      </a:endParaRPr>
                    </a:p>
                  </a:txBody>
                  <a:tcPr marL="52930" marR="52930" marT="0" marB="0"/>
                </a:tc>
                <a:tc>
                  <a:txBody>
                    <a:bodyPr/>
                    <a:lstStyle/>
                    <a:p>
                      <a:pPr algn="ctr">
                        <a:spcAft>
                          <a:spcPts val="0"/>
                        </a:spcAft>
                      </a:pPr>
                      <a:r>
                        <a:rPr lang="en-GB" sz="1600" dirty="0">
                          <a:effectLst/>
                          <a:latin typeface="+mn-lt"/>
                        </a:rPr>
                        <a:t>1070</a:t>
                      </a:r>
                      <a:endParaRPr lang="ru-RU" sz="1600" dirty="0">
                        <a:effectLst/>
                        <a:latin typeface="+mn-lt"/>
                        <a:ea typeface="Times New Roman" panose="02020603050405020304" pitchFamily="18" charset="0"/>
                        <a:cs typeface="Times New Roman" panose="02020603050405020304" pitchFamily="18" charset="0"/>
                      </a:endParaRPr>
                    </a:p>
                  </a:txBody>
                  <a:tcPr marL="52930" marR="52930" marT="0" marB="0"/>
                </a:tc>
                <a:extLst>
                  <a:ext uri="{0D108BD9-81ED-4DB2-BD59-A6C34878D82A}">
                    <a16:rowId xmlns:a16="http://schemas.microsoft.com/office/drawing/2014/main" val="10003"/>
                  </a:ext>
                </a:extLst>
              </a:tr>
              <a:tr h="363182">
                <a:tc>
                  <a:txBody>
                    <a:bodyPr/>
                    <a:lstStyle/>
                    <a:p>
                      <a:pPr>
                        <a:spcAft>
                          <a:spcPts val="0"/>
                        </a:spcAft>
                      </a:pPr>
                      <a:r>
                        <a:rPr lang="en-GB" sz="1600" dirty="0">
                          <a:effectLst/>
                          <a:latin typeface="+mn-lt"/>
                        </a:rPr>
                        <a:t>Mean </a:t>
                      </a:r>
                      <a:r>
                        <a:rPr lang="en-GB" sz="1600" dirty="0" err="1">
                          <a:effectLst/>
                          <a:latin typeface="+mn-lt"/>
                        </a:rPr>
                        <a:t>magn</a:t>
                      </a:r>
                      <a:r>
                        <a:rPr lang="en-GB" sz="1600" dirty="0">
                          <a:effectLst/>
                          <a:latin typeface="+mn-lt"/>
                        </a:rPr>
                        <a:t>. field (</a:t>
                      </a:r>
                      <a:r>
                        <a:rPr lang="en-GB" sz="1600" dirty="0" err="1">
                          <a:effectLst/>
                          <a:latin typeface="+mn-lt"/>
                        </a:rPr>
                        <a:t>center</a:t>
                      </a:r>
                      <a:r>
                        <a:rPr lang="en-GB" sz="1600" dirty="0">
                          <a:effectLst/>
                          <a:latin typeface="+mn-lt"/>
                        </a:rPr>
                        <a:t>), T</a:t>
                      </a:r>
                      <a:endParaRPr lang="ru-RU" sz="1600" dirty="0">
                        <a:effectLst/>
                        <a:latin typeface="+mn-lt"/>
                        <a:ea typeface="Times New Roman" panose="02020603050405020304" pitchFamily="18" charset="0"/>
                        <a:cs typeface="Times New Roman" panose="02020603050405020304" pitchFamily="18" charset="0"/>
                      </a:endParaRPr>
                    </a:p>
                  </a:txBody>
                  <a:tcPr marL="52930" marR="52930" marT="0" marB="0"/>
                </a:tc>
                <a:tc>
                  <a:txBody>
                    <a:bodyPr/>
                    <a:lstStyle/>
                    <a:p>
                      <a:pPr algn="ctr">
                        <a:spcAft>
                          <a:spcPts val="0"/>
                        </a:spcAft>
                      </a:pPr>
                      <a:r>
                        <a:rPr lang="en-GB" sz="1600" dirty="0">
                          <a:effectLst/>
                          <a:latin typeface="+mn-lt"/>
                        </a:rPr>
                        <a:t>1.7</a:t>
                      </a:r>
                      <a:endParaRPr lang="ru-RU" sz="1600" dirty="0">
                        <a:effectLst/>
                        <a:latin typeface="+mn-lt"/>
                        <a:ea typeface="Times New Roman" panose="02020603050405020304" pitchFamily="18" charset="0"/>
                        <a:cs typeface="Times New Roman" panose="02020603050405020304" pitchFamily="18" charset="0"/>
                      </a:endParaRPr>
                    </a:p>
                  </a:txBody>
                  <a:tcPr marL="52930" marR="52930" marT="0" marB="0"/>
                </a:tc>
                <a:extLst>
                  <a:ext uri="{0D108BD9-81ED-4DB2-BD59-A6C34878D82A}">
                    <a16:rowId xmlns:a16="http://schemas.microsoft.com/office/drawing/2014/main" val="10004"/>
                  </a:ext>
                </a:extLst>
              </a:tr>
              <a:tr h="349893">
                <a:tc>
                  <a:txBody>
                    <a:bodyPr/>
                    <a:lstStyle/>
                    <a:p>
                      <a:pPr>
                        <a:spcAft>
                          <a:spcPts val="0"/>
                        </a:spcAft>
                      </a:pPr>
                      <a:r>
                        <a:rPr lang="en-GB" sz="1600" dirty="0">
                          <a:effectLst/>
                          <a:latin typeface="+mn-lt"/>
                        </a:rPr>
                        <a:t>Dimensions (</a:t>
                      </a:r>
                      <a:r>
                        <a:rPr lang="en-GB" sz="1600" dirty="0" err="1">
                          <a:effectLst/>
                          <a:latin typeface="+mn-lt"/>
                        </a:rPr>
                        <a:t>height×width</a:t>
                      </a:r>
                      <a:r>
                        <a:rPr lang="en-GB" sz="1600" dirty="0">
                          <a:effectLst/>
                          <a:latin typeface="+mn-lt"/>
                        </a:rPr>
                        <a:t>), m</a:t>
                      </a:r>
                      <a:endParaRPr lang="ru-RU" sz="1600" dirty="0">
                        <a:effectLst/>
                        <a:latin typeface="+mn-lt"/>
                        <a:ea typeface="Times New Roman" panose="02020603050405020304" pitchFamily="18" charset="0"/>
                        <a:cs typeface="Times New Roman" panose="02020603050405020304" pitchFamily="18" charset="0"/>
                      </a:endParaRPr>
                    </a:p>
                  </a:txBody>
                  <a:tcPr marL="52930" marR="52930" marT="0" marB="0"/>
                </a:tc>
                <a:tc>
                  <a:txBody>
                    <a:bodyPr/>
                    <a:lstStyle/>
                    <a:p>
                      <a:pPr algn="ctr">
                        <a:spcAft>
                          <a:spcPts val="0"/>
                        </a:spcAft>
                      </a:pPr>
                      <a:r>
                        <a:rPr lang="en-GB" sz="1600" dirty="0">
                          <a:effectLst/>
                          <a:latin typeface="+mn-lt"/>
                        </a:rPr>
                        <a:t>1.7 × 3.7</a:t>
                      </a:r>
                      <a:endParaRPr lang="ru-RU" sz="1600" dirty="0">
                        <a:effectLst/>
                        <a:latin typeface="+mn-lt"/>
                        <a:ea typeface="Times New Roman" panose="02020603050405020304" pitchFamily="18" charset="0"/>
                        <a:cs typeface="Times New Roman" panose="02020603050405020304" pitchFamily="18" charset="0"/>
                      </a:endParaRPr>
                    </a:p>
                  </a:txBody>
                  <a:tcPr marL="52930" marR="52930" marT="0" marB="0"/>
                </a:tc>
                <a:extLst>
                  <a:ext uri="{0D108BD9-81ED-4DB2-BD59-A6C34878D82A}">
                    <a16:rowId xmlns:a16="http://schemas.microsoft.com/office/drawing/2014/main" val="10005"/>
                  </a:ext>
                </a:extLst>
              </a:tr>
              <a:tr h="296210">
                <a:tc>
                  <a:txBody>
                    <a:bodyPr/>
                    <a:lstStyle/>
                    <a:p>
                      <a:pPr>
                        <a:spcAft>
                          <a:spcPts val="0"/>
                        </a:spcAft>
                      </a:pPr>
                      <a:r>
                        <a:rPr lang="en-GB" sz="1600" dirty="0">
                          <a:effectLst/>
                          <a:latin typeface="+mn-lt"/>
                        </a:rPr>
                        <a:t>Weight, tonnes</a:t>
                      </a:r>
                      <a:endParaRPr lang="ru-RU" sz="1600" dirty="0">
                        <a:effectLst/>
                        <a:latin typeface="+mn-lt"/>
                        <a:ea typeface="Times New Roman" panose="02020603050405020304" pitchFamily="18" charset="0"/>
                        <a:cs typeface="Times New Roman" panose="02020603050405020304" pitchFamily="18" charset="0"/>
                      </a:endParaRPr>
                    </a:p>
                  </a:txBody>
                  <a:tcPr marL="52930" marR="52930" marT="0" marB="0"/>
                </a:tc>
                <a:tc>
                  <a:txBody>
                    <a:bodyPr/>
                    <a:lstStyle/>
                    <a:p>
                      <a:pPr algn="ctr">
                        <a:spcAft>
                          <a:spcPts val="0"/>
                        </a:spcAft>
                      </a:pPr>
                      <a:r>
                        <a:rPr lang="en-GB" sz="1600" dirty="0">
                          <a:effectLst/>
                          <a:latin typeface="+mn-lt"/>
                        </a:rPr>
                        <a:t>100</a:t>
                      </a:r>
                      <a:endParaRPr lang="ru-RU" sz="1600" dirty="0">
                        <a:effectLst/>
                        <a:latin typeface="+mn-lt"/>
                        <a:ea typeface="Times New Roman" panose="02020603050405020304" pitchFamily="18" charset="0"/>
                        <a:cs typeface="Times New Roman" panose="02020603050405020304" pitchFamily="18" charset="0"/>
                      </a:endParaRPr>
                    </a:p>
                  </a:txBody>
                  <a:tcPr marL="52930" marR="52930" marT="0" marB="0"/>
                </a:tc>
                <a:extLst>
                  <a:ext uri="{0D108BD9-81ED-4DB2-BD59-A6C34878D82A}">
                    <a16:rowId xmlns:a16="http://schemas.microsoft.com/office/drawing/2014/main" val="10006"/>
                  </a:ext>
                </a:extLst>
              </a:tr>
              <a:tr h="296210">
                <a:tc>
                  <a:txBody>
                    <a:bodyPr/>
                    <a:lstStyle/>
                    <a:p>
                      <a:pPr>
                        <a:spcAft>
                          <a:spcPts val="0"/>
                        </a:spcAft>
                      </a:pPr>
                      <a:r>
                        <a:rPr lang="en-GB" sz="1600" dirty="0">
                          <a:effectLst/>
                          <a:latin typeface="+mn-lt"/>
                        </a:rPr>
                        <a:t>Hill/Valley gap, mm</a:t>
                      </a:r>
                      <a:endParaRPr lang="ru-RU" sz="1600" dirty="0">
                        <a:effectLst/>
                        <a:latin typeface="+mn-lt"/>
                        <a:ea typeface="Times New Roman" panose="02020603050405020304" pitchFamily="18" charset="0"/>
                        <a:cs typeface="Times New Roman" panose="02020603050405020304" pitchFamily="18" charset="0"/>
                      </a:endParaRPr>
                    </a:p>
                  </a:txBody>
                  <a:tcPr marL="52930" marR="52930" marT="0" marB="0"/>
                </a:tc>
                <a:tc>
                  <a:txBody>
                    <a:bodyPr/>
                    <a:lstStyle/>
                    <a:p>
                      <a:pPr algn="ctr">
                        <a:spcAft>
                          <a:spcPts val="0"/>
                        </a:spcAft>
                      </a:pPr>
                      <a:r>
                        <a:rPr lang="en-GB" sz="1600" dirty="0">
                          <a:effectLst/>
                          <a:latin typeface="+mn-lt"/>
                        </a:rPr>
                        <a:t>50/700</a:t>
                      </a:r>
                      <a:endParaRPr lang="ru-RU" sz="1600" dirty="0">
                        <a:effectLst/>
                        <a:latin typeface="+mn-lt"/>
                        <a:ea typeface="Times New Roman" panose="02020603050405020304" pitchFamily="18" charset="0"/>
                        <a:cs typeface="Times New Roman" panose="02020603050405020304" pitchFamily="18" charset="0"/>
                      </a:endParaRPr>
                    </a:p>
                  </a:txBody>
                  <a:tcPr marL="52930" marR="52930" marT="0" marB="0"/>
                </a:tc>
                <a:extLst>
                  <a:ext uri="{0D108BD9-81ED-4DB2-BD59-A6C34878D82A}">
                    <a16:rowId xmlns:a16="http://schemas.microsoft.com/office/drawing/2014/main" val="10007"/>
                  </a:ext>
                </a:extLst>
              </a:tr>
              <a:tr h="296210">
                <a:tc>
                  <a:txBody>
                    <a:bodyPr/>
                    <a:lstStyle/>
                    <a:p>
                      <a:pPr>
                        <a:spcAft>
                          <a:spcPts val="0"/>
                        </a:spcAft>
                      </a:pPr>
                      <a:r>
                        <a:rPr lang="en-GB" sz="1600" dirty="0">
                          <a:effectLst/>
                          <a:latin typeface="+mn-lt"/>
                        </a:rPr>
                        <a:t>A*Turn number</a:t>
                      </a:r>
                      <a:endParaRPr lang="ru-RU" sz="1600" dirty="0">
                        <a:effectLst/>
                        <a:latin typeface="+mn-lt"/>
                        <a:ea typeface="Times New Roman" panose="02020603050405020304" pitchFamily="18" charset="0"/>
                        <a:cs typeface="Times New Roman" panose="02020603050405020304" pitchFamily="18" charset="0"/>
                      </a:endParaRPr>
                    </a:p>
                  </a:txBody>
                  <a:tcPr marL="52930" marR="52930" marT="0" marB="0"/>
                </a:tc>
                <a:tc>
                  <a:txBody>
                    <a:bodyPr/>
                    <a:lstStyle/>
                    <a:p>
                      <a:pPr algn="ctr">
                        <a:spcAft>
                          <a:spcPts val="0"/>
                        </a:spcAft>
                      </a:pPr>
                      <a:r>
                        <a:rPr lang="ru-RU" sz="1600" dirty="0">
                          <a:effectLst/>
                          <a:latin typeface="+mn-lt"/>
                        </a:rPr>
                        <a:t>27</a:t>
                      </a:r>
                      <a:r>
                        <a:rPr lang="en-GB" sz="1600" dirty="0">
                          <a:effectLst/>
                          <a:latin typeface="+mn-lt"/>
                        </a:rPr>
                        <a:t>0 000</a:t>
                      </a:r>
                      <a:endParaRPr lang="ru-RU" sz="1600" dirty="0">
                        <a:effectLst/>
                        <a:latin typeface="+mn-lt"/>
                        <a:ea typeface="Times New Roman" panose="02020603050405020304" pitchFamily="18" charset="0"/>
                        <a:cs typeface="Times New Roman" panose="02020603050405020304" pitchFamily="18" charset="0"/>
                      </a:endParaRPr>
                    </a:p>
                  </a:txBody>
                  <a:tcPr marL="52930" marR="52930" marT="0" marB="0"/>
                </a:tc>
                <a:extLst>
                  <a:ext uri="{0D108BD9-81ED-4DB2-BD59-A6C34878D82A}">
                    <a16:rowId xmlns:a16="http://schemas.microsoft.com/office/drawing/2014/main" val="10008"/>
                  </a:ext>
                </a:extLst>
              </a:tr>
              <a:tr h="296210">
                <a:tc>
                  <a:txBody>
                    <a:bodyPr/>
                    <a:lstStyle/>
                    <a:p>
                      <a:pPr>
                        <a:spcAft>
                          <a:spcPts val="0"/>
                        </a:spcAft>
                      </a:pPr>
                      <a:r>
                        <a:rPr lang="en-GB" sz="1600" dirty="0">
                          <a:effectLst/>
                          <a:latin typeface="+mn-lt"/>
                        </a:rPr>
                        <a:t>RF frequency, MHz</a:t>
                      </a:r>
                      <a:endParaRPr lang="ru-RU" sz="1600" dirty="0">
                        <a:effectLst/>
                        <a:latin typeface="+mn-lt"/>
                        <a:ea typeface="Times New Roman" panose="02020603050405020304" pitchFamily="18" charset="0"/>
                        <a:cs typeface="Times New Roman" panose="02020603050405020304" pitchFamily="18" charset="0"/>
                      </a:endParaRPr>
                    </a:p>
                  </a:txBody>
                  <a:tcPr marL="52930" marR="52930" marT="0" marB="0"/>
                </a:tc>
                <a:tc>
                  <a:txBody>
                    <a:bodyPr/>
                    <a:lstStyle/>
                    <a:p>
                      <a:pPr algn="ctr">
                        <a:spcAft>
                          <a:spcPts val="0"/>
                        </a:spcAft>
                      </a:pPr>
                      <a:r>
                        <a:rPr lang="en-GB" sz="1600" dirty="0">
                          <a:effectLst/>
                          <a:latin typeface="+mn-lt"/>
                        </a:rPr>
                        <a:t>106.5</a:t>
                      </a:r>
                      <a:endParaRPr lang="ru-RU" sz="1600" dirty="0">
                        <a:effectLst/>
                        <a:latin typeface="+mn-lt"/>
                        <a:ea typeface="Times New Roman" panose="02020603050405020304" pitchFamily="18" charset="0"/>
                        <a:cs typeface="Times New Roman" panose="02020603050405020304" pitchFamily="18" charset="0"/>
                      </a:endParaRPr>
                    </a:p>
                  </a:txBody>
                  <a:tcPr marL="52930" marR="52930" marT="0" marB="0"/>
                </a:tc>
                <a:extLst>
                  <a:ext uri="{0D108BD9-81ED-4DB2-BD59-A6C34878D82A}">
                    <a16:rowId xmlns:a16="http://schemas.microsoft.com/office/drawing/2014/main" val="10009"/>
                  </a:ext>
                </a:extLst>
              </a:tr>
              <a:tr h="296210">
                <a:tc>
                  <a:txBody>
                    <a:bodyPr/>
                    <a:lstStyle/>
                    <a:p>
                      <a:pPr>
                        <a:spcAft>
                          <a:spcPts val="0"/>
                        </a:spcAft>
                      </a:pPr>
                      <a:r>
                        <a:rPr lang="en-GB" sz="1600" dirty="0">
                          <a:effectLst/>
                          <a:latin typeface="+mn-lt"/>
                        </a:rPr>
                        <a:t>Harmonic number</a:t>
                      </a:r>
                      <a:endParaRPr lang="ru-RU" sz="1600" dirty="0">
                        <a:effectLst/>
                        <a:latin typeface="+mn-lt"/>
                        <a:ea typeface="Times New Roman" panose="02020603050405020304" pitchFamily="18" charset="0"/>
                        <a:cs typeface="Times New Roman" panose="02020603050405020304" pitchFamily="18" charset="0"/>
                      </a:endParaRPr>
                    </a:p>
                  </a:txBody>
                  <a:tcPr marL="52930" marR="52930" marT="0" marB="0"/>
                </a:tc>
                <a:tc>
                  <a:txBody>
                    <a:bodyPr/>
                    <a:lstStyle/>
                    <a:p>
                      <a:pPr algn="ctr">
                        <a:spcAft>
                          <a:spcPts val="0"/>
                        </a:spcAft>
                      </a:pPr>
                      <a:r>
                        <a:rPr lang="en-GB" sz="1600" dirty="0">
                          <a:effectLst/>
                          <a:latin typeface="+mn-lt"/>
                        </a:rPr>
                        <a:t>4</a:t>
                      </a:r>
                      <a:endParaRPr lang="ru-RU" sz="1600" dirty="0">
                        <a:effectLst/>
                        <a:latin typeface="+mn-lt"/>
                        <a:ea typeface="Times New Roman" panose="02020603050405020304" pitchFamily="18" charset="0"/>
                        <a:cs typeface="Times New Roman" panose="02020603050405020304" pitchFamily="18" charset="0"/>
                      </a:endParaRPr>
                    </a:p>
                  </a:txBody>
                  <a:tcPr marL="52930" marR="52930" marT="0" marB="0"/>
                </a:tc>
                <a:extLst>
                  <a:ext uri="{0D108BD9-81ED-4DB2-BD59-A6C34878D82A}">
                    <a16:rowId xmlns:a16="http://schemas.microsoft.com/office/drawing/2014/main" val="10010"/>
                  </a:ext>
                </a:extLst>
              </a:tr>
              <a:tr h="296210">
                <a:tc>
                  <a:txBody>
                    <a:bodyPr/>
                    <a:lstStyle/>
                    <a:p>
                      <a:pPr>
                        <a:spcAft>
                          <a:spcPts val="0"/>
                        </a:spcAft>
                      </a:pPr>
                      <a:r>
                        <a:rPr lang="en-GB" sz="1600" dirty="0">
                          <a:effectLst/>
                          <a:latin typeface="+mn-lt"/>
                        </a:rPr>
                        <a:t>Number of RF cavities</a:t>
                      </a:r>
                      <a:endParaRPr lang="ru-RU" sz="1600" dirty="0">
                        <a:effectLst/>
                        <a:latin typeface="+mn-lt"/>
                        <a:ea typeface="Times New Roman" panose="02020603050405020304" pitchFamily="18" charset="0"/>
                        <a:cs typeface="Times New Roman" panose="02020603050405020304" pitchFamily="18" charset="0"/>
                      </a:endParaRPr>
                    </a:p>
                  </a:txBody>
                  <a:tcPr marL="52930" marR="52930" marT="0" marB="0"/>
                </a:tc>
                <a:tc>
                  <a:txBody>
                    <a:bodyPr/>
                    <a:lstStyle/>
                    <a:p>
                      <a:pPr algn="ctr">
                        <a:spcAft>
                          <a:spcPts val="0"/>
                        </a:spcAft>
                      </a:pPr>
                      <a:r>
                        <a:rPr lang="en-GB" sz="1600" dirty="0">
                          <a:effectLst/>
                          <a:latin typeface="+mn-lt"/>
                        </a:rPr>
                        <a:t>4</a:t>
                      </a:r>
                      <a:endParaRPr lang="ru-RU" sz="1600" dirty="0">
                        <a:effectLst/>
                        <a:latin typeface="+mn-lt"/>
                        <a:ea typeface="Times New Roman" panose="02020603050405020304" pitchFamily="18" charset="0"/>
                        <a:cs typeface="Times New Roman" panose="02020603050405020304" pitchFamily="18" charset="0"/>
                      </a:endParaRPr>
                    </a:p>
                  </a:txBody>
                  <a:tcPr marL="52930" marR="52930" marT="0" marB="0"/>
                </a:tc>
                <a:extLst>
                  <a:ext uri="{0D108BD9-81ED-4DB2-BD59-A6C34878D82A}">
                    <a16:rowId xmlns:a16="http://schemas.microsoft.com/office/drawing/2014/main" val="10011"/>
                  </a:ext>
                </a:extLst>
              </a:tr>
              <a:tr h="322100">
                <a:tc>
                  <a:txBody>
                    <a:bodyPr/>
                    <a:lstStyle/>
                    <a:p>
                      <a:pPr>
                        <a:spcAft>
                          <a:spcPts val="0"/>
                        </a:spcAft>
                      </a:pPr>
                      <a:r>
                        <a:rPr lang="en-GB" sz="1600" dirty="0">
                          <a:effectLst/>
                          <a:latin typeface="+mn-lt"/>
                        </a:rPr>
                        <a:t>Voltage, </a:t>
                      </a:r>
                      <a:r>
                        <a:rPr lang="en-US" sz="1600" dirty="0">
                          <a:effectLst/>
                          <a:latin typeface="+mn-lt"/>
                        </a:rPr>
                        <a:t>center/extraction </a:t>
                      </a:r>
                      <a:r>
                        <a:rPr lang="en-GB" sz="1600" dirty="0">
                          <a:effectLst/>
                          <a:latin typeface="+mn-lt"/>
                        </a:rPr>
                        <a:t>kV</a:t>
                      </a:r>
                      <a:endParaRPr lang="ru-RU" sz="1600" dirty="0">
                        <a:effectLst/>
                        <a:latin typeface="+mn-lt"/>
                        <a:ea typeface="Times New Roman" panose="02020603050405020304" pitchFamily="18" charset="0"/>
                        <a:cs typeface="Times New Roman" panose="02020603050405020304" pitchFamily="18" charset="0"/>
                      </a:endParaRPr>
                    </a:p>
                  </a:txBody>
                  <a:tcPr marL="52930" marR="52930" marT="0" marB="0"/>
                </a:tc>
                <a:tc>
                  <a:txBody>
                    <a:bodyPr/>
                    <a:lstStyle/>
                    <a:p>
                      <a:pPr algn="ctr">
                        <a:spcAft>
                          <a:spcPts val="0"/>
                        </a:spcAft>
                      </a:pPr>
                      <a:r>
                        <a:rPr lang="en-GB" sz="1600" dirty="0">
                          <a:effectLst/>
                          <a:latin typeface="+mn-lt"/>
                        </a:rPr>
                        <a:t>40/110</a:t>
                      </a:r>
                      <a:endParaRPr lang="ru-RU" sz="1600" dirty="0">
                        <a:effectLst/>
                        <a:latin typeface="+mn-lt"/>
                        <a:ea typeface="Times New Roman" panose="02020603050405020304" pitchFamily="18" charset="0"/>
                        <a:cs typeface="Times New Roman" panose="02020603050405020304" pitchFamily="18" charset="0"/>
                      </a:endParaRPr>
                    </a:p>
                  </a:txBody>
                  <a:tcPr marL="52930" marR="52930" marT="0" marB="0"/>
                </a:tc>
                <a:extLst>
                  <a:ext uri="{0D108BD9-81ED-4DB2-BD59-A6C34878D82A}">
                    <a16:rowId xmlns:a16="http://schemas.microsoft.com/office/drawing/2014/main" val="10012"/>
                  </a:ext>
                </a:extLst>
              </a:tr>
              <a:tr h="296210">
                <a:tc>
                  <a:txBody>
                    <a:bodyPr/>
                    <a:lstStyle/>
                    <a:p>
                      <a:pPr>
                        <a:spcAft>
                          <a:spcPts val="0"/>
                        </a:spcAft>
                      </a:pPr>
                      <a:r>
                        <a:rPr lang="en-GB" sz="1600" dirty="0">
                          <a:effectLst/>
                          <a:latin typeface="+mn-lt"/>
                        </a:rPr>
                        <a:t>RF power, kW</a:t>
                      </a:r>
                      <a:endParaRPr lang="ru-RU" sz="1600" dirty="0">
                        <a:effectLst/>
                        <a:latin typeface="+mn-lt"/>
                        <a:ea typeface="Times New Roman" panose="02020603050405020304" pitchFamily="18" charset="0"/>
                        <a:cs typeface="Times New Roman" panose="02020603050405020304" pitchFamily="18" charset="0"/>
                      </a:endParaRPr>
                    </a:p>
                  </a:txBody>
                  <a:tcPr marL="52930" marR="52930" marT="0" marB="0"/>
                </a:tc>
                <a:tc>
                  <a:txBody>
                    <a:bodyPr/>
                    <a:lstStyle/>
                    <a:p>
                      <a:pPr algn="ctr">
                        <a:spcAft>
                          <a:spcPts val="0"/>
                        </a:spcAft>
                      </a:pPr>
                      <a:r>
                        <a:rPr lang="en-GB" sz="1600" dirty="0">
                          <a:effectLst/>
                          <a:latin typeface="+mn-lt"/>
                          <a:ea typeface="Times New Roman" panose="02020603050405020304" pitchFamily="18" charset="0"/>
                          <a:cs typeface="Times New Roman" panose="02020603050405020304" pitchFamily="18" charset="0"/>
                        </a:rPr>
                        <a:t>55</a:t>
                      </a:r>
                      <a:endParaRPr lang="ru-RU" sz="1600" dirty="0">
                        <a:effectLst/>
                        <a:latin typeface="+mn-lt"/>
                        <a:ea typeface="Times New Roman" panose="02020603050405020304" pitchFamily="18" charset="0"/>
                        <a:cs typeface="Times New Roman" panose="02020603050405020304" pitchFamily="18" charset="0"/>
                      </a:endParaRPr>
                    </a:p>
                  </a:txBody>
                  <a:tcPr marL="52930" marR="52930" marT="0" marB="0"/>
                </a:tc>
                <a:extLst>
                  <a:ext uri="{0D108BD9-81ED-4DB2-BD59-A6C34878D82A}">
                    <a16:rowId xmlns:a16="http://schemas.microsoft.com/office/drawing/2014/main" val="10013"/>
                  </a:ext>
                </a:extLst>
              </a:tr>
              <a:tr h="296210">
                <a:tc>
                  <a:txBody>
                    <a:bodyPr/>
                    <a:lstStyle/>
                    <a:p>
                      <a:pPr>
                        <a:spcAft>
                          <a:spcPts val="0"/>
                        </a:spcAft>
                      </a:pPr>
                      <a:r>
                        <a:rPr lang="en-GB" sz="1600" dirty="0">
                          <a:effectLst/>
                          <a:latin typeface="+mn-lt"/>
                        </a:rPr>
                        <a:t>Number of turns</a:t>
                      </a:r>
                      <a:endParaRPr lang="ru-RU" sz="1600" dirty="0">
                        <a:effectLst/>
                        <a:latin typeface="+mn-lt"/>
                        <a:ea typeface="Times New Roman" panose="02020603050405020304" pitchFamily="18" charset="0"/>
                        <a:cs typeface="Times New Roman" panose="02020603050405020304" pitchFamily="18" charset="0"/>
                      </a:endParaRPr>
                    </a:p>
                  </a:txBody>
                  <a:tcPr marL="52930" marR="52930" marT="0" marB="0"/>
                </a:tc>
                <a:tc>
                  <a:txBody>
                    <a:bodyPr/>
                    <a:lstStyle/>
                    <a:p>
                      <a:pPr algn="ctr">
                        <a:spcAft>
                          <a:spcPts val="0"/>
                        </a:spcAft>
                      </a:pPr>
                      <a:r>
                        <a:rPr lang="en-GB" sz="1600" dirty="0">
                          <a:effectLst/>
                          <a:latin typeface="+mn-lt"/>
                        </a:rPr>
                        <a:t>500</a:t>
                      </a:r>
                      <a:endParaRPr lang="ru-RU" sz="1600" dirty="0">
                        <a:effectLst/>
                        <a:latin typeface="+mn-lt"/>
                        <a:ea typeface="Times New Roman" panose="02020603050405020304" pitchFamily="18" charset="0"/>
                        <a:cs typeface="Times New Roman" panose="02020603050405020304" pitchFamily="18" charset="0"/>
                      </a:endParaRPr>
                    </a:p>
                  </a:txBody>
                  <a:tcPr marL="52930" marR="52930" marT="0" marB="0"/>
                </a:tc>
                <a:extLst>
                  <a:ext uri="{0D108BD9-81ED-4DB2-BD59-A6C34878D82A}">
                    <a16:rowId xmlns:a16="http://schemas.microsoft.com/office/drawing/2014/main" val="10014"/>
                  </a:ext>
                </a:extLst>
              </a:tr>
              <a:tr h="296210">
                <a:tc>
                  <a:txBody>
                    <a:bodyPr/>
                    <a:lstStyle/>
                    <a:p>
                      <a:pPr>
                        <a:spcAft>
                          <a:spcPts val="0"/>
                        </a:spcAft>
                      </a:pPr>
                      <a:r>
                        <a:rPr lang="en-GB" sz="1600" dirty="0">
                          <a:effectLst/>
                          <a:latin typeface="+mn-lt"/>
                        </a:rPr>
                        <a:t>Beam intensity, </a:t>
                      </a:r>
                      <a:r>
                        <a:rPr lang="en-GB" sz="1600" dirty="0">
                          <a:effectLst/>
                          <a:latin typeface="+mn-lt"/>
                          <a:sym typeface="Symbol" panose="05050102010706020507" pitchFamily="18" charset="2"/>
                        </a:rPr>
                        <a:t></a:t>
                      </a:r>
                      <a:r>
                        <a:rPr lang="en-GB" sz="1600" dirty="0">
                          <a:effectLst/>
                          <a:latin typeface="+mn-lt"/>
                        </a:rPr>
                        <a:t>A</a:t>
                      </a:r>
                      <a:endParaRPr lang="ru-RU" sz="1600" dirty="0">
                        <a:effectLst/>
                        <a:latin typeface="+mn-lt"/>
                        <a:ea typeface="Times New Roman" panose="02020603050405020304" pitchFamily="18" charset="0"/>
                        <a:cs typeface="Times New Roman" panose="02020603050405020304" pitchFamily="18" charset="0"/>
                      </a:endParaRPr>
                    </a:p>
                  </a:txBody>
                  <a:tcPr marL="52930" marR="52930" marT="0" marB="0"/>
                </a:tc>
                <a:tc>
                  <a:txBody>
                    <a:bodyPr/>
                    <a:lstStyle/>
                    <a:p>
                      <a:pPr algn="ctr">
                        <a:spcAft>
                          <a:spcPts val="0"/>
                        </a:spcAft>
                      </a:pPr>
                      <a:r>
                        <a:rPr lang="ru-RU" sz="1600" dirty="0">
                          <a:effectLst/>
                          <a:latin typeface="+mn-lt"/>
                        </a:rPr>
                        <a:t>1</a:t>
                      </a:r>
                      <a:r>
                        <a:rPr lang="en-GB" sz="1600" dirty="0">
                          <a:effectLst/>
                          <a:latin typeface="+mn-lt"/>
                        </a:rPr>
                        <a:t>0</a:t>
                      </a:r>
                      <a:endParaRPr lang="ru-RU" sz="1600" dirty="0">
                        <a:effectLst/>
                        <a:latin typeface="+mn-lt"/>
                        <a:ea typeface="Times New Roman" panose="02020603050405020304" pitchFamily="18" charset="0"/>
                        <a:cs typeface="Times New Roman" panose="02020603050405020304" pitchFamily="18" charset="0"/>
                      </a:endParaRPr>
                    </a:p>
                  </a:txBody>
                  <a:tcPr marL="52930" marR="52930" marT="0" marB="0"/>
                </a:tc>
                <a:extLst>
                  <a:ext uri="{0D108BD9-81ED-4DB2-BD59-A6C34878D82A}">
                    <a16:rowId xmlns:a16="http://schemas.microsoft.com/office/drawing/2014/main" val="10015"/>
                  </a:ext>
                </a:extLst>
              </a:tr>
              <a:tr h="296210">
                <a:tc>
                  <a:txBody>
                    <a:bodyPr/>
                    <a:lstStyle/>
                    <a:p>
                      <a:pPr>
                        <a:spcAft>
                          <a:spcPts val="0"/>
                        </a:spcAft>
                      </a:pPr>
                      <a:r>
                        <a:rPr lang="en-GB" sz="1600" dirty="0">
                          <a:effectLst/>
                          <a:latin typeface="+mn-lt"/>
                        </a:rPr>
                        <a:t>Extraction type</a:t>
                      </a:r>
                      <a:endParaRPr lang="ru-RU" sz="1600" dirty="0">
                        <a:effectLst/>
                        <a:latin typeface="+mn-lt"/>
                        <a:ea typeface="Times New Roman" panose="02020603050405020304" pitchFamily="18" charset="0"/>
                        <a:cs typeface="Times New Roman" panose="02020603050405020304" pitchFamily="18" charset="0"/>
                      </a:endParaRPr>
                    </a:p>
                  </a:txBody>
                  <a:tcPr marL="52930" marR="52930" marT="0" marB="0"/>
                </a:tc>
                <a:tc>
                  <a:txBody>
                    <a:bodyPr/>
                    <a:lstStyle/>
                    <a:p>
                      <a:pPr algn="ctr">
                        <a:spcAft>
                          <a:spcPts val="0"/>
                        </a:spcAft>
                      </a:pPr>
                      <a:r>
                        <a:rPr lang="en-GB" sz="1600" dirty="0">
                          <a:effectLst/>
                          <a:latin typeface="+mn-lt"/>
                        </a:rPr>
                        <a:t>ESD</a:t>
                      </a:r>
                      <a:endParaRPr lang="ru-RU" sz="1600" dirty="0">
                        <a:effectLst/>
                        <a:latin typeface="+mn-lt"/>
                        <a:ea typeface="Times New Roman" panose="02020603050405020304" pitchFamily="18" charset="0"/>
                        <a:cs typeface="Times New Roman" panose="02020603050405020304" pitchFamily="18" charset="0"/>
                      </a:endParaRPr>
                    </a:p>
                  </a:txBody>
                  <a:tcPr marL="52930" marR="52930" marT="0" marB="0"/>
                </a:tc>
                <a:extLst>
                  <a:ext uri="{0D108BD9-81ED-4DB2-BD59-A6C34878D82A}">
                    <a16:rowId xmlns:a16="http://schemas.microsoft.com/office/drawing/2014/main" val="10016"/>
                  </a:ext>
                </a:extLst>
              </a:tr>
            </a:tbl>
          </a:graphicData>
        </a:graphic>
      </p:graphicFrame>
      <p:sp>
        <p:nvSpPr>
          <p:cNvPr id="16" name="Rectangle 15"/>
          <p:cNvSpPr/>
          <p:nvPr/>
        </p:nvSpPr>
        <p:spPr>
          <a:xfrm>
            <a:off x="544285" y="5042118"/>
            <a:ext cx="6096000" cy="1569660"/>
          </a:xfrm>
          <a:prstGeom prst="rect">
            <a:avLst/>
          </a:prstGeom>
        </p:spPr>
        <p:txBody>
          <a:bodyPr>
            <a:spAutoFit/>
          </a:bodyPr>
          <a:lstStyle/>
          <a:p>
            <a:pPr marL="285750" indent="-285750">
              <a:buFont typeface="Arial" panose="020B0604020202020204" pitchFamily="34" charset="0"/>
              <a:buChar char="•"/>
            </a:pPr>
            <a:r>
              <a:rPr lang="en-US" sz="2400" dirty="0"/>
              <a:t>Low power consumption.</a:t>
            </a:r>
          </a:p>
          <a:p>
            <a:pPr marL="285750" indent="-285750">
              <a:buFont typeface="Arial" panose="020B0604020202020204" pitchFamily="34" charset="0"/>
              <a:buChar char="•"/>
            </a:pPr>
            <a:r>
              <a:rPr lang="en-US" sz="2400" dirty="0"/>
              <a:t>Reasonable size.</a:t>
            </a:r>
          </a:p>
          <a:p>
            <a:pPr marL="285750" indent="-285750">
              <a:buFont typeface="Arial" panose="020B0604020202020204" pitchFamily="34" charset="0"/>
              <a:buChar char="•"/>
            </a:pPr>
            <a:r>
              <a:rPr lang="en-US" sz="2400" dirty="0"/>
              <a:t>Minimum engineering efforts and challenges.</a:t>
            </a:r>
          </a:p>
          <a:p>
            <a:pPr marL="285750" indent="-285750">
              <a:buFont typeface="Arial" panose="020B0604020202020204" pitchFamily="34" charset="0"/>
              <a:buChar char="•"/>
            </a:pPr>
            <a:r>
              <a:rPr lang="en-US" sz="2400" dirty="0"/>
              <a:t> High quality of the beam.</a:t>
            </a:r>
          </a:p>
        </p:txBody>
      </p:sp>
    </p:spTree>
    <p:extLst>
      <p:ext uri="{BB962C8B-B14F-4D97-AF65-F5344CB8AC3E}">
        <p14:creationId xmlns:p14="http://schemas.microsoft.com/office/powerpoint/2010/main" val="3048798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7685858A-BCE2-4958-BB26-7327DB85A3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3848" y="952257"/>
            <a:ext cx="3705225"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a16="http://schemas.microsoft.com/office/drawing/2014/main" id="{3C1462F8-B8DB-4FFE-A43F-4E14A6134C1C}"/>
              </a:ext>
            </a:extLst>
          </p:cNvPr>
          <p:cNvSpPr>
            <a:spLocks noChangeArrowheads="1"/>
          </p:cNvSpPr>
          <p:nvPr/>
        </p:nvSpPr>
        <p:spPr bwMode="auto">
          <a:xfrm>
            <a:off x="8020594" y="3421490"/>
            <a:ext cx="369678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ru-RU" sz="2000" dirty="0">
                <a:solidFill>
                  <a:schemeClr val="bg2">
                    <a:lumMod val="25000"/>
                  </a:schemeClr>
                </a:solidFill>
                <a:latin typeface="+mn-lt"/>
                <a:ea typeface="Calibri" panose="020F0502020204030204" pitchFamily="34" charset="0"/>
                <a:cs typeface="Arial" panose="020B0604020202020204" pitchFamily="34" charset="0"/>
              </a:rPr>
              <a:t>Unit for winding solenoids</a:t>
            </a:r>
            <a:endParaRPr lang="ru-RU" altLang="ru-RU" sz="2000" dirty="0">
              <a:solidFill>
                <a:schemeClr val="bg2">
                  <a:lumMod val="25000"/>
                </a:schemeClr>
              </a:solidFill>
              <a:latin typeface="+mn-lt"/>
              <a:ea typeface="Calibri" panose="020F0502020204030204" pitchFamily="34" charset="0"/>
              <a:cs typeface="Arial" panose="020B0604020202020204" pitchFamily="34" charset="0"/>
            </a:endParaRPr>
          </a:p>
        </p:txBody>
      </p:sp>
      <p:pic>
        <p:nvPicPr>
          <p:cNvPr id="7" name="Picture 10">
            <a:extLst>
              <a:ext uri="{FF2B5EF4-FFF2-40B4-BE49-F238E27FC236}">
                <a16:creationId xmlns:a16="http://schemas.microsoft.com/office/drawing/2014/main" id="{C5C0A99E-82B9-4D99-9E8D-B51F7B07A6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0227" y="3959893"/>
            <a:ext cx="3178175"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a:extLst>
              <a:ext uri="{FF2B5EF4-FFF2-40B4-BE49-F238E27FC236}">
                <a16:creationId xmlns:a16="http://schemas.microsoft.com/office/drawing/2014/main" id="{7FE8E0A8-0E77-4D6C-B5E1-93E53C03FE13}"/>
              </a:ext>
            </a:extLst>
          </p:cNvPr>
          <p:cNvSpPr>
            <a:spLocks noChangeArrowheads="1"/>
          </p:cNvSpPr>
          <p:nvPr/>
        </p:nvSpPr>
        <p:spPr bwMode="auto">
          <a:xfrm>
            <a:off x="6240464" y="6519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endParaRPr lang="ru-RU" altLang="ru-RU"/>
          </a:p>
        </p:txBody>
      </p:sp>
      <p:sp>
        <p:nvSpPr>
          <p:cNvPr id="9" name="Rectangle 7">
            <a:extLst>
              <a:ext uri="{FF2B5EF4-FFF2-40B4-BE49-F238E27FC236}">
                <a16:creationId xmlns:a16="http://schemas.microsoft.com/office/drawing/2014/main" id="{7D262861-C986-49AC-9F8E-8BAB8F7637A3}"/>
              </a:ext>
            </a:extLst>
          </p:cNvPr>
          <p:cNvSpPr>
            <a:spLocks noChangeArrowheads="1"/>
          </p:cNvSpPr>
          <p:nvPr/>
        </p:nvSpPr>
        <p:spPr bwMode="auto">
          <a:xfrm>
            <a:off x="8190411" y="6457890"/>
            <a:ext cx="31350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ru-RU" sz="2000" dirty="0">
                <a:solidFill>
                  <a:schemeClr val="bg2">
                    <a:lumMod val="25000"/>
                  </a:schemeClr>
                </a:solidFill>
                <a:latin typeface="+mn-lt"/>
                <a:ea typeface="Calibri" panose="020F0502020204030204" pitchFamily="34" charset="0"/>
                <a:cs typeface="Arial" panose="020B0604020202020204" pitchFamily="34" charset="0"/>
              </a:rPr>
              <a:t>Six-turn sample</a:t>
            </a:r>
            <a:endParaRPr lang="ru-RU" altLang="ru-RU" sz="2000" dirty="0">
              <a:solidFill>
                <a:schemeClr val="bg2">
                  <a:lumMod val="25000"/>
                </a:schemeClr>
              </a:solidFill>
              <a:latin typeface="+mn-lt"/>
              <a:ea typeface="Calibri" panose="020F050202020403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6C00157A-4558-4246-9E3B-DB9376D829CA}"/>
              </a:ext>
            </a:extLst>
          </p:cNvPr>
          <p:cNvSpPr>
            <a:spLocks noChangeArrowheads="1"/>
          </p:cNvSpPr>
          <p:nvPr/>
        </p:nvSpPr>
        <p:spPr bwMode="auto">
          <a:xfrm>
            <a:off x="4025901" y="-1363385"/>
            <a:ext cx="43148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endParaRPr lang="ru-RU" altLang="ru-RU"/>
          </a:p>
        </p:txBody>
      </p:sp>
      <p:sp>
        <p:nvSpPr>
          <p:cNvPr id="13" name="Прямоугольник 3">
            <a:extLst>
              <a:ext uri="{FF2B5EF4-FFF2-40B4-BE49-F238E27FC236}">
                <a16:creationId xmlns:a16="http://schemas.microsoft.com/office/drawing/2014/main" id="{3ED1A10C-E827-4445-B97B-9E580BED1D94}"/>
              </a:ext>
            </a:extLst>
          </p:cNvPr>
          <p:cNvSpPr/>
          <p:nvPr/>
        </p:nvSpPr>
        <p:spPr>
          <a:xfrm>
            <a:off x="182880" y="1149703"/>
            <a:ext cx="7615646" cy="4893647"/>
          </a:xfrm>
          <a:prstGeom prst="rect">
            <a:avLst/>
          </a:prstGeom>
        </p:spPr>
        <p:txBody>
          <a:bodyPr wrap="square">
            <a:spAutoFit/>
          </a:bodyPr>
          <a:lstStyle/>
          <a:p>
            <a:pPr lvl="0" algn="just">
              <a:defRPr/>
            </a:pPr>
            <a:endParaRPr lang="en-US" sz="2400" dirty="0">
              <a:cs typeface="Arial" panose="020B0604020202020204" pitchFamily="34" charset="0"/>
            </a:endParaRPr>
          </a:p>
          <a:p>
            <a:pPr lvl="0" algn="just">
              <a:defRPr/>
            </a:pPr>
            <a:r>
              <a:rPr lang="en-US" sz="2400" b="1" dirty="0">
                <a:cs typeface="Arial" panose="020B0604020202020204" pitchFamily="34" charset="0"/>
              </a:rPr>
              <a:t>Magnetic field</a:t>
            </a:r>
            <a:r>
              <a:rPr lang="en-US" sz="2400" dirty="0">
                <a:cs typeface="Arial" panose="020B0604020202020204" pitchFamily="34" charset="0"/>
              </a:rPr>
              <a:t> in the center of the cyclotron is </a:t>
            </a:r>
            <a:r>
              <a:rPr lang="en-US" sz="2400" b="1" dirty="0">
                <a:cs typeface="Arial" panose="020B0604020202020204" pitchFamily="34" charset="0"/>
              </a:rPr>
              <a:t>1.7 T</a:t>
            </a:r>
            <a:r>
              <a:rPr lang="en-US" sz="2400" dirty="0">
                <a:cs typeface="Arial" panose="020B0604020202020204" pitchFamily="34" charset="0"/>
              </a:rPr>
              <a:t>. The low magnetic field is advantageous not only for beam extraction and shimming, but also for the </a:t>
            </a:r>
            <a:r>
              <a:rPr lang="en-US" sz="2400" b="1" dirty="0">
                <a:cs typeface="Arial" panose="020B0604020202020204" pitchFamily="34" charset="0"/>
              </a:rPr>
              <a:t>superconducting coil design</a:t>
            </a:r>
            <a:r>
              <a:rPr lang="en-US" sz="2400" dirty="0">
                <a:cs typeface="Arial" panose="020B0604020202020204" pitchFamily="34" charset="0"/>
              </a:rPr>
              <a:t>, since the critical current is highly dependent on the magnetic field in the coil. </a:t>
            </a:r>
          </a:p>
          <a:p>
            <a:pPr lvl="0" algn="just">
              <a:defRPr/>
            </a:pPr>
            <a:endParaRPr lang="en-US" sz="2400" dirty="0">
              <a:cs typeface="Arial" panose="020B0604020202020204" pitchFamily="34" charset="0"/>
            </a:endParaRPr>
          </a:p>
          <a:p>
            <a:pPr lvl="0" algn="just">
              <a:defRPr/>
            </a:pPr>
            <a:r>
              <a:rPr lang="en-US" sz="2400" dirty="0">
                <a:cs typeface="Arial" panose="020B0604020202020204" pitchFamily="34" charset="0"/>
              </a:rPr>
              <a:t>In the MSC230 cyclotron, </a:t>
            </a:r>
            <a:r>
              <a:rPr lang="en-US" sz="2400" b="1" dirty="0" err="1">
                <a:cs typeface="Arial" panose="020B0604020202020204" pitchFamily="34" charset="0"/>
              </a:rPr>
              <a:t>NbTi</a:t>
            </a:r>
            <a:r>
              <a:rPr lang="en-US" sz="2400" dirty="0">
                <a:cs typeface="Arial" panose="020B0604020202020204" pitchFamily="34" charset="0"/>
              </a:rPr>
              <a:t> can be used to produce coils; however, the design of the cyclotron allows the use of high-temperature superconducting (</a:t>
            </a:r>
            <a:r>
              <a:rPr lang="en-US" sz="2400" b="1" dirty="0">
                <a:cs typeface="Arial" panose="020B0604020202020204" pitchFamily="34" charset="0"/>
              </a:rPr>
              <a:t>HTSC</a:t>
            </a:r>
            <a:r>
              <a:rPr lang="en-US" sz="2400" dirty="0">
                <a:cs typeface="Arial" panose="020B0604020202020204" pitchFamily="34" charset="0"/>
              </a:rPr>
              <a:t>) materials, that have great potential. </a:t>
            </a:r>
            <a:r>
              <a:rPr lang="en-US" sz="2400" b="1" dirty="0">
                <a:cs typeface="Arial" panose="020B0604020202020204" pitchFamily="34" charset="0"/>
              </a:rPr>
              <a:t>The technique developed for NICA at VBLHEP</a:t>
            </a:r>
            <a:r>
              <a:rPr lang="en-US" sz="2400" dirty="0">
                <a:cs typeface="Arial" panose="020B0604020202020204" pitchFamily="34" charset="0"/>
              </a:rPr>
              <a:t> can be applied to the manufacture of MSC230 windings. </a:t>
            </a:r>
            <a:endParaRPr lang="ru-RU" sz="2400" dirty="0">
              <a:cs typeface="Arial" panose="020B0604020202020204" pitchFamily="34" charset="0"/>
            </a:endParaRPr>
          </a:p>
        </p:txBody>
      </p:sp>
      <p:sp>
        <p:nvSpPr>
          <p:cNvPr id="15" name="Title 1"/>
          <p:cNvSpPr>
            <a:spLocks noGrp="1"/>
          </p:cNvSpPr>
          <p:nvPr>
            <p:ph type="title"/>
          </p:nvPr>
        </p:nvSpPr>
        <p:spPr>
          <a:xfrm>
            <a:off x="838200" y="365125"/>
            <a:ext cx="10515600" cy="789907"/>
          </a:xfrm>
        </p:spPr>
        <p:txBody>
          <a:bodyPr>
            <a:normAutofit/>
          </a:bodyPr>
          <a:lstStyle/>
          <a:p>
            <a:r>
              <a:rPr lang="en-US" sz="3200" dirty="0"/>
              <a:t>Superconducting coil for MSC230</a:t>
            </a:r>
            <a:r>
              <a:rPr lang="ru-RU" sz="3200" dirty="0"/>
              <a:t> </a:t>
            </a:r>
            <a:endParaRPr lang="en-US" sz="3200" dirty="0"/>
          </a:p>
        </p:txBody>
      </p:sp>
      <p:sp>
        <p:nvSpPr>
          <p:cNvPr id="16" name="Прямоугольник 2">
            <a:extLst>
              <a:ext uri="{FF2B5EF4-FFF2-40B4-BE49-F238E27FC236}">
                <a16:creationId xmlns:a16="http://schemas.microsoft.com/office/drawing/2014/main" id="{D334E015-BCEC-441F-AED4-1CA23E51688C}"/>
              </a:ext>
            </a:extLst>
          </p:cNvPr>
          <p:cNvSpPr/>
          <p:nvPr/>
        </p:nvSpPr>
        <p:spPr>
          <a:xfrm>
            <a:off x="3816532" y="6396335"/>
            <a:ext cx="4352730" cy="461665"/>
          </a:xfrm>
          <a:prstGeom prst="rect">
            <a:avLst/>
          </a:prstGeom>
        </p:spPr>
        <p:txBody>
          <a:bodyPr wrap="none">
            <a:spAutoFit/>
          </a:bodyPr>
          <a:lstStyle/>
          <a:p>
            <a:r>
              <a:rPr lang="en-US" sz="1400" dirty="0">
                <a:solidFill>
                  <a:schemeClr val="accent1">
                    <a:lumMod val="75000"/>
                  </a:schemeClr>
                </a:solidFill>
                <a:cs typeface="Arial" panose="020B0604020202020204" pitchFamily="34" charset="0"/>
              </a:rPr>
              <a:t>Photo:  </a:t>
            </a:r>
            <a:r>
              <a:rPr lang="en-US" sz="1400" dirty="0" err="1">
                <a:solidFill>
                  <a:schemeClr val="bg2">
                    <a:lumMod val="25000"/>
                  </a:schemeClr>
                </a:solidFill>
                <a:cs typeface="Arial" panose="020B0604020202020204" pitchFamily="34" charset="0"/>
              </a:rPr>
              <a:t>Hodzhibagiyan</a:t>
            </a:r>
            <a:r>
              <a:rPr lang="en-US" sz="1400" dirty="0">
                <a:solidFill>
                  <a:schemeClr val="bg2">
                    <a:lumMod val="25000"/>
                  </a:schemeClr>
                </a:solidFill>
                <a:cs typeface="Arial" panose="020B0604020202020204" pitchFamily="34" charset="0"/>
              </a:rPr>
              <a:t> G.G, </a:t>
            </a:r>
            <a:r>
              <a:rPr lang="en-US" sz="1400" dirty="0" err="1">
                <a:solidFill>
                  <a:schemeClr val="bg2">
                    <a:lumMod val="25000"/>
                  </a:schemeClr>
                </a:solidFill>
                <a:cs typeface="Arial" panose="020B0604020202020204" pitchFamily="34" charset="0"/>
              </a:rPr>
              <a:t>Nikiforov</a:t>
            </a:r>
            <a:r>
              <a:rPr lang="en-US" sz="1400" dirty="0">
                <a:solidFill>
                  <a:schemeClr val="bg2">
                    <a:lumMod val="25000"/>
                  </a:schemeClr>
                </a:solidFill>
                <a:cs typeface="Arial" panose="020B0604020202020204" pitchFamily="34" charset="0"/>
              </a:rPr>
              <a:t> D.N., Novikov M.S.  </a:t>
            </a:r>
            <a:endParaRPr lang="ru-RU" sz="1400" dirty="0">
              <a:solidFill>
                <a:schemeClr val="bg2">
                  <a:lumMod val="25000"/>
                </a:schemeClr>
              </a:solidFill>
              <a:cs typeface="Arial" panose="020B0604020202020204" pitchFamily="34" charset="0"/>
            </a:endParaRPr>
          </a:p>
          <a:p>
            <a:endParaRPr lang="ru-RU" sz="1000" dirty="0">
              <a:solidFill>
                <a:schemeClr val="accent1">
                  <a:lumMod val="75000"/>
                </a:schemeClr>
              </a:solidFill>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5"/>
            <a:ext cx="10515600" cy="789907"/>
          </a:xfrm>
        </p:spPr>
        <p:txBody>
          <a:bodyPr>
            <a:normAutofit/>
          </a:bodyPr>
          <a:lstStyle/>
          <a:p>
            <a:r>
              <a:rPr lang="en-US" sz="3200" dirty="0"/>
              <a:t>Current status</a:t>
            </a:r>
            <a:r>
              <a:rPr lang="ru-RU" sz="3200" dirty="0"/>
              <a:t> </a:t>
            </a:r>
            <a:endParaRPr lang="en-US" sz="3200" dirty="0"/>
          </a:p>
        </p:txBody>
      </p:sp>
      <p:sp>
        <p:nvSpPr>
          <p:cNvPr id="3" name="Content Placeholder 2"/>
          <p:cNvSpPr>
            <a:spLocks noGrp="1"/>
          </p:cNvSpPr>
          <p:nvPr>
            <p:ph idx="1"/>
          </p:nvPr>
        </p:nvSpPr>
        <p:spPr>
          <a:xfrm>
            <a:off x="838200" y="1825625"/>
            <a:ext cx="10515600" cy="4351338"/>
          </a:xfrm>
        </p:spPr>
        <p:txBody>
          <a:bodyPr>
            <a:normAutofit/>
          </a:bodyPr>
          <a:lstStyle/>
          <a:p>
            <a:r>
              <a:rPr lang="en-US" dirty="0"/>
              <a:t>The development, modeling and optimization of the components of the cyclotron has been carried out. (simulations of the beam dynamics, magnet, accelerating system, etc.)</a:t>
            </a:r>
          </a:p>
          <a:p>
            <a:r>
              <a:rPr lang="en-US" dirty="0"/>
              <a:t>Terms of reference for the implementation of the project were formed </a:t>
            </a:r>
          </a:p>
          <a:p>
            <a:r>
              <a:rPr lang="en-US" dirty="0"/>
              <a:t>Agreement with NIIEFA signed</a:t>
            </a:r>
            <a:endParaRPr lang="en-US" dirty="0">
              <a:solidFill>
                <a:srgbClr val="FF0000"/>
              </a:solidFill>
            </a:endParaRPr>
          </a:p>
          <a:p>
            <a:pPr lvl="0"/>
            <a:r>
              <a:rPr lang="en-US" b="1" dirty="0"/>
              <a:t>Ongoing</a:t>
            </a:r>
            <a:r>
              <a:rPr lang="en-US" dirty="0"/>
              <a:t>: Coordination and preliminary design of the cryostat and the superconducting coils</a:t>
            </a:r>
            <a:endParaRPr lang="en-US" dirty="0">
              <a:solidFill>
                <a:srgbClr val="FF0000"/>
              </a:solidFill>
            </a:endParaRPr>
          </a:p>
          <a:p>
            <a:pPr lvl="0"/>
            <a:endParaRPr lang="ru-RU" dirty="0">
              <a:solidFill>
                <a:srgbClr val="FF0000"/>
              </a:solidFill>
            </a:endParaRPr>
          </a:p>
          <a:p>
            <a:endParaRPr lang="en-US" dirty="0"/>
          </a:p>
        </p:txBody>
      </p:sp>
    </p:spTree>
    <p:extLst>
      <p:ext uri="{BB962C8B-B14F-4D97-AF65-F5344CB8AC3E}">
        <p14:creationId xmlns:p14="http://schemas.microsoft.com/office/powerpoint/2010/main" val="32467380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5959</TotalTime>
  <Words>2252</Words>
  <Application>Microsoft Office PowerPoint</Application>
  <PresentationFormat>Widescreen</PresentationFormat>
  <Paragraphs>818</Paragraphs>
  <Slides>26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2" baseType="lpstr">
      <vt:lpstr>Arial</vt:lpstr>
      <vt:lpstr>Calibri</vt:lpstr>
      <vt:lpstr>Calibri Light</vt:lpstr>
      <vt:lpstr>Times New Roman</vt:lpstr>
      <vt:lpstr>Office Theme</vt:lpstr>
      <vt:lpstr>Уравнение</vt:lpstr>
      <vt:lpstr>MSC230 superconducting cyclotron </vt:lpstr>
      <vt:lpstr>Participants: Superconducting Cyclotron МSC230</vt:lpstr>
      <vt:lpstr>JINR’s medical cyclotrons designs</vt:lpstr>
      <vt:lpstr>Superconducting Cyclotron МSC230 for the Medical Technical Complex in JINR</vt:lpstr>
      <vt:lpstr>FLASH therapy studies</vt:lpstr>
      <vt:lpstr>Comparison of parameters of cyclotrons for proton therapy </vt:lpstr>
      <vt:lpstr>Main parameters of MSC 230 </vt:lpstr>
      <vt:lpstr>Superconducting coil for MSC230 </vt:lpstr>
      <vt:lpstr>Current status </vt:lpstr>
      <vt:lpstr>Central region of SC200 </vt:lpstr>
      <vt:lpstr>Central region of MSC230: tasks</vt:lpstr>
      <vt:lpstr>Design of the structure of the central region</vt:lpstr>
      <vt:lpstr>Structure of the central region: axially-symmetric</vt:lpstr>
      <vt:lpstr>Structure of the central region: optimized</vt:lpstr>
      <vt:lpstr>Phase acceptance – axially-symmetric/optimized center</vt:lpstr>
      <vt:lpstr>Phase shift – axially-symmetric/optimized center </vt:lpstr>
      <vt:lpstr>Phase shift (axially-symmetric, initial RF phase = -30 deg)</vt:lpstr>
      <vt:lpstr>Vertical focusing</vt:lpstr>
      <vt:lpstr>Variation in energy gain – optimized/axially-symmetric center</vt:lpstr>
      <vt:lpstr>Conclusion</vt:lpstr>
      <vt:lpstr>Thank you for your attention</vt:lpstr>
      <vt:lpstr>Extra slides</vt:lpstr>
      <vt:lpstr>Centering</vt:lpstr>
      <vt:lpstr>Electrostatic/RF simulation</vt:lpstr>
      <vt:lpstr>Timetable</vt:lpstr>
      <vt:lpstr>Reducing the probability of break-downs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Центр MSC230</dc:title>
  <dc:creator>User</dc:creator>
  <cp:lastModifiedBy>Galina</cp:lastModifiedBy>
  <cp:revision>163</cp:revision>
  <dcterms:created xsi:type="dcterms:W3CDTF">2022-04-20T12:55:47Z</dcterms:created>
  <dcterms:modified xsi:type="dcterms:W3CDTF">2022-09-21T04:20:09Z</dcterms:modified>
</cp:coreProperties>
</file>