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2" r:id="rId3"/>
    <p:sldId id="272" r:id="rId4"/>
    <p:sldId id="276" r:id="rId5"/>
    <p:sldId id="257" r:id="rId6"/>
    <p:sldId id="258" r:id="rId7"/>
    <p:sldId id="278" r:id="rId8"/>
    <p:sldId id="273" r:id="rId9"/>
    <p:sldId id="282" r:id="rId10"/>
    <p:sldId id="277" r:id="rId11"/>
    <p:sldId id="267" r:id="rId12"/>
    <p:sldId id="266" r:id="rId13"/>
    <p:sldId id="263" r:id="rId14"/>
    <p:sldId id="275" r:id="rId15"/>
    <p:sldId id="279" r:id="rId16"/>
    <p:sldId id="285" r:id="rId17"/>
    <p:sldId id="286" r:id="rId18"/>
    <p:sldId id="283" r:id="rId19"/>
    <p:sldId id="28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D7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18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47248-844C-42CC-A953-14D3636FBC62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8BC10-E69F-4302-A4E3-79F827EE0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4713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94A92-BF73-406B-B029-0604E17E0FC7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9BA64-99BA-459A-B143-7085A4C96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3957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BA64-99BA-459A-B143-7085A4C9667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802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201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BA64-99BA-459A-B143-7085A4C9667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880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5F90-7762-4460-AFD4-BDE933F446D3}" type="datetime1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092A-EDE8-46B8-9906-5F2CE4910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03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59DD-663C-4D78-AD13-5C2AA437ACEE}" type="datetime1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092A-EDE8-46B8-9906-5F2CE4910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840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5ED3-936B-4AFB-95CA-157E77A3AE7E}" type="datetime1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092A-EDE8-46B8-9906-5F2CE4910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609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672" y="13568"/>
            <a:ext cx="8552328" cy="511175"/>
          </a:xfrm>
        </p:spPr>
        <p:txBody>
          <a:bodyPr/>
          <a:lstStyle>
            <a:lvl1pPr algn="ctr">
              <a:defRPr b="1" i="1">
                <a:solidFill>
                  <a:srgbClr val="0303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72128" y="650716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C9732-7611-4CCF-BCDF-DD2CE28E5497}" type="datetime1">
              <a:rPr lang="ru-RU" smtClean="0"/>
              <a:t>21.09.2022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39392" y="6527798"/>
            <a:ext cx="5311587" cy="330201"/>
          </a:xfrm>
          <a:prstGeom prst="rect">
            <a:avLst/>
          </a:prstGeom>
        </p:spPr>
        <p:txBody>
          <a:bodyPr/>
          <a:lstStyle>
            <a:lvl1pPr algn="ctr">
              <a:defRPr sz="1400" i="1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84179" y="6607175"/>
            <a:ext cx="2133600" cy="250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F1AA3-61EA-498C-827F-F4328E51D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hteck 13"/>
          <p:cNvSpPr>
            <a:spLocks noChangeArrowheads="1"/>
          </p:cNvSpPr>
          <p:nvPr userDrawn="1"/>
        </p:nvSpPr>
        <p:spPr bwMode="auto">
          <a:xfrm>
            <a:off x="-11875" y="0"/>
            <a:ext cx="140677" cy="6858000"/>
          </a:xfrm>
          <a:prstGeom prst="rect">
            <a:avLst/>
          </a:prstGeom>
          <a:solidFill>
            <a:srgbClr val="064B6A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de-DE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8" name="Picture 1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3039" y="67544"/>
            <a:ext cx="6223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NICA-Logo_4c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221" y="6527798"/>
            <a:ext cx="5969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13"/>
          <p:cNvCxnSpPr/>
          <p:nvPr userDrawn="1"/>
        </p:nvCxnSpPr>
        <p:spPr>
          <a:xfrm>
            <a:off x="1140479" y="6491286"/>
            <a:ext cx="7810500" cy="1588"/>
          </a:xfrm>
          <a:prstGeom prst="line">
            <a:avLst/>
          </a:prstGeom>
          <a:ln cap="flat">
            <a:gradFill flip="none" rotWithShape="1">
              <a:gsLst>
                <a:gs pos="0">
                  <a:srgbClr val="3366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726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6F4A1-1633-424C-B968-97A3699117C4}" type="datetime1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092A-EDE8-46B8-9906-5F2CE4910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573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8574-196F-4F80-B0FF-432D6D804C32}" type="datetime1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092A-EDE8-46B8-9906-5F2CE4910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725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E40E5-4CA9-4974-8490-6D2555C84161}" type="datetime1">
              <a:rPr lang="ru-RU" smtClean="0"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092A-EDE8-46B8-9906-5F2CE4910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147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DEFE-4060-4CF0-890F-717C725AF5C0}" type="datetime1">
              <a:rPr lang="ru-RU" smtClean="0"/>
              <a:t>21.09.2022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092A-EDE8-46B8-9906-5F2CE4910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085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3E3F-44E9-4979-9A11-D6BFC2B224D5}" type="datetime1">
              <a:rPr lang="ru-RU" smtClean="0"/>
              <a:t>21.09.2022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092A-EDE8-46B8-9906-5F2CE4910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23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9DCF-D451-42DA-B098-958E32E6BD5B}" type="datetime1">
              <a:rPr lang="ru-RU" smtClean="0"/>
              <a:t>21.09.2022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092A-EDE8-46B8-9906-5F2CE4910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21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74D7-BAA9-4984-8B35-B676C339B4FA}" type="datetime1">
              <a:rPr lang="ru-RU" smtClean="0"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092A-EDE8-46B8-9906-5F2CE4910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45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7955-DD13-45C9-9771-35C77936CEF8}" type="datetime1">
              <a:rPr lang="ru-RU" smtClean="0"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092A-EDE8-46B8-9906-5F2CE4910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72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83F52-A406-47BD-9B26-706C07F63F92}" type="datetime1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2092A-EDE8-46B8-9906-5F2CE4910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35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42617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инжекции ионов во время пусконаладочных работ по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запуску Бустера ускорительного комплекса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7503" y="2195512"/>
            <a:ext cx="8885397" cy="45259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 лазерного источника ионов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плазменного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ионов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Деформация продольного профиля пучков, вызванная просадкой ВЧ поля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дебанчера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деформированные сгустки, настройка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дебанчера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2" y="5798145"/>
            <a:ext cx="5103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памяти Саранцева В.П 2022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Левтеров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К.А.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коллектива инжектора УО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ЛФВЭ ОИЯИ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092A-EDE8-46B8-9906-5F2CE4910264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15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092A-EDE8-46B8-9906-5F2CE4910264}" type="slidenum">
              <a:rPr lang="ru-RU" smtClean="0"/>
              <a:t>10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9512" y="-24568"/>
            <a:ext cx="86838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Нагрузка резонаторов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пучком ионов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ВЧ мощности контролируется по сигналам пикапов, расположенных в резонаторах.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Детектированные сигналы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пикапов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IH1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IH2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представленные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сигналы трансформаторов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тока, представленные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рисунке,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сняты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Видно, как пучок отбирает мощность ВЧ поля во время прохождения по резонаторам. Видно также,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усилители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восстанавливает уровень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 поля после прохождения пучка.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37246"/>
            <a:ext cx="5112568" cy="28555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447012"/>
            <a:ext cx="3937716" cy="224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2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8" y="3097448"/>
            <a:ext cx="8460432" cy="36907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9752" y="15007"/>
            <a:ext cx="3654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Схемы инжекции в Бустер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6512" y="850355"/>
            <a:ext cx="58326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Однократная однооборотная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Однократная трехоборотная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Однооборотная  трехкратная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480" y="740061"/>
            <a:ext cx="2314648" cy="23332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08104" y="476672"/>
            <a:ext cx="3635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одного оборота в Бустере при энергии инжекции составляет ≈8мкс.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Пучок ионов инжектируемый в Бустер представляет собой один или несколько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макросгустков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длительностью 8-24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следующих  друг за другом с интервалом 100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092A-EDE8-46B8-9906-5F2CE491026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18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404" y="55908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аждый макросгусток инжектируемый в Бустер из ЛУТИ представляет собой последовательность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400-800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микросгустков длиной 5см, следующих друг за другом с периодом 25 см. Вследствие просадки ВЧ поля в зазорах фазовые проекции микросгустков деформируются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825" y="0"/>
            <a:ext cx="8493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пучка ионов при инжекция 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Бустер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56365"/>
            <a:ext cx="8512381" cy="397337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092A-EDE8-46B8-9906-5F2CE4910264}" type="slidenum">
              <a:rPr lang="ru-RU" smtClean="0"/>
              <a:t>12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0804" y="6429741"/>
            <a:ext cx="8679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Трансмиссия:  45 %                           90%                         88%                              93 %  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65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31" y="2227206"/>
            <a:ext cx="4334802" cy="398939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56" y="1585813"/>
            <a:ext cx="3042701" cy="527218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092A-EDE8-46B8-9906-5F2CE4910264}" type="slidenum">
              <a:rPr lang="ru-RU" smtClean="0"/>
              <a:t>13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57642" y="120911"/>
            <a:ext cx="8886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Продольные профили микросгусков ионов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конце канала транспортировки перед инжекцией в Бустер, моделирование проводилось при указанном уровне ВЧ  для всех трех резонаторов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5929" y="1916832"/>
            <a:ext cx="2012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ВЧ 99%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5656" y="1716777"/>
            <a:ext cx="2140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ВЧ 100%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80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092A-EDE8-46B8-9906-5F2CE4910264}" type="slidenum">
              <a:rPr lang="ru-RU" smtClean="0"/>
              <a:t>14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42" y="2532848"/>
            <a:ext cx="4279516" cy="38235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7642" y="120911"/>
            <a:ext cx="8886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Продольные профили микросгусков ионов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конце канала транспортировки перед инжекцией в Бустер, моделирование проводилось при указанном уровне ВЧ - во всех трех резонаторах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1691680" y="2677562"/>
            <a:ext cx="1826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ВЧ 98%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08908"/>
            <a:ext cx="4111594" cy="33337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05037" y="2652009"/>
            <a:ext cx="1829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ВЧ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25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092A-EDE8-46B8-9906-5F2CE4910264}" type="slidenum">
              <a:rPr lang="ru-RU" smtClean="0"/>
              <a:t>15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6" y="2652351"/>
            <a:ext cx="2513030" cy="41490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764629"/>
            <a:ext cx="2246568" cy="38299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225" y="814065"/>
            <a:ext cx="454660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Микросгусток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входе в Бустер после  97% просадки ВЧ поля и при нормальной настройке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дебанчера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89349" y="1121842"/>
            <a:ext cx="40862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Микросгусток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входе в Бустер после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просадки ВЧ поля и при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выключенном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дебанчере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7192" y="43405"/>
            <a:ext cx="83512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дебанчера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деформированный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микросгусток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04943" y="3268355"/>
            <a:ext cx="4239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E(Deb ON)&gt;E(Deb off)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355976" y="4056632"/>
            <a:ext cx="337594" cy="62299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44553" y="4971355"/>
            <a:ext cx="3960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Дебанчер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изменяет среднюю энергию сгустка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12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092A-EDE8-46B8-9906-5F2CE4910264}" type="slidenum">
              <a:rPr lang="ru-RU" smtClean="0"/>
              <a:t>16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31666"/>
            <a:ext cx="4320480" cy="19496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3829699" cy="17281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4" y="-83542"/>
            <a:ext cx="8424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Потери при уровне ВЧ поля 97 % от номинального -45%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3" y="4445069"/>
            <a:ext cx="4392488" cy="19821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292" y="1798419"/>
            <a:ext cx="4354508" cy="19650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1259632" y="121335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Deb ON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5636816" y="1164199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Deb OFF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2227" y="2123544"/>
            <a:ext cx="1329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Потери, %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2105908"/>
            <a:ext cx="1329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Потери, %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368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092A-EDE8-46B8-9906-5F2CE4910264}" type="slidenum">
              <a:rPr lang="ru-RU" smtClean="0"/>
              <a:t>17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7944"/>
            <a:ext cx="4824536" cy="27953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188640"/>
            <a:ext cx="8712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Падение мощности ВЧ поля в резонаторе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IH1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2-4%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 к уменьшению интенсивности пучка в кольце Бустера в 2-3 раза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3" y="1054477"/>
            <a:ext cx="8661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пучка при уменьшении мощности ВЧ поля 3%,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Потери н входе в Бустер – 45%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95" y="3212976"/>
            <a:ext cx="4714548" cy="21274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1805915"/>
            <a:ext cx="30187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микробанча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входе в Бустер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55646" y="3372411"/>
            <a:ext cx="1557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Потери, %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308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45259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Нагрузка пучком приводит к просадке ВЧ поля в резонаторах ЛУТИ и деформации фазового портрета микросгустков в отдельности и макросгустка в целом, и может влиять на динамику пучка в Бустере.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компенсации ВЧ просадки должна быть добавлена в систему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LLRF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ВЧ системой ЛУТИ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дебанчера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компенсации просадки ВЧ поля представляется затруднительным.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092A-EDE8-46B8-9906-5F2CE491026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32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2F1AA3-61EA-498C-827F-F4328E51D634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6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9792" y="2636912"/>
            <a:ext cx="4031273" cy="36539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val 611"/>
          <p:cNvSpPr>
            <a:spLocks noChangeArrowheads="1"/>
          </p:cNvSpPr>
          <p:nvPr/>
        </p:nvSpPr>
        <p:spPr bwMode="auto">
          <a:xfrm>
            <a:off x="4848153" y="1041945"/>
            <a:ext cx="3751868" cy="190508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cs typeface="+mn-cs"/>
            </a:endParaRPr>
          </a:p>
        </p:txBody>
      </p:sp>
      <p:sp>
        <p:nvSpPr>
          <p:cNvPr id="63" name="Text Box 607"/>
          <p:cNvSpPr txBox="1">
            <a:spLocks noChangeArrowheads="1"/>
          </p:cNvSpPr>
          <p:nvPr/>
        </p:nvSpPr>
        <p:spPr bwMode="auto">
          <a:xfrm>
            <a:off x="733701" y="2277893"/>
            <a:ext cx="842601" cy="6032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4114800">
              <a:defRPr/>
            </a:pPr>
            <a:r>
              <a:rPr lang="en-US" altLang="zh-CN" sz="2400" b="1" dirty="0" smtClean="0">
                <a:latin typeface="Times New Roman" pitchFamily="18" charset="0"/>
                <a:ea typeface="SimSun" pitchFamily="2" charset="-122"/>
                <a:cs typeface="+mn-cs"/>
              </a:rPr>
              <a:t>SP</a:t>
            </a:r>
            <a:r>
              <a:rPr lang="en-US" altLang="zh-CN" sz="2400" b="1" dirty="0" smtClean="0">
                <a:latin typeface="Times New Roman" pitchFamily="18" charset="0"/>
                <a:ea typeface="SimSun" pitchFamily="2" charset="-122"/>
              </a:rPr>
              <a:t>I</a:t>
            </a:r>
            <a:r>
              <a:rPr lang="en-US" altLang="zh-CN" sz="2400" b="1" dirty="0" smtClean="0">
                <a:latin typeface="Times New Roman" pitchFamily="18" charset="0"/>
                <a:ea typeface="SimSun" pitchFamily="2" charset="-122"/>
                <a:cs typeface="+mn-cs"/>
              </a:rPr>
              <a:t> </a:t>
            </a:r>
            <a:endParaRPr lang="ru-RU" sz="2400" b="1" dirty="0">
              <a:cs typeface="+mn-cs"/>
            </a:endParaRPr>
          </a:p>
        </p:txBody>
      </p:sp>
      <p:sp>
        <p:nvSpPr>
          <p:cNvPr id="64" name="Text Box 609"/>
          <p:cNvSpPr txBox="1">
            <a:spLocks noChangeArrowheads="1"/>
          </p:cNvSpPr>
          <p:nvPr/>
        </p:nvSpPr>
        <p:spPr bwMode="auto">
          <a:xfrm>
            <a:off x="3360632" y="2624253"/>
            <a:ext cx="1632816" cy="60021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4114800">
              <a:lnSpc>
                <a:spcPct val="130000"/>
              </a:lnSpc>
              <a:spcBef>
                <a:spcPts val="0"/>
              </a:spcBef>
              <a:defRPr/>
            </a:pPr>
            <a:r>
              <a:rPr lang="en-US" altLang="zh-CN" sz="2400" b="1" dirty="0" smtClean="0">
                <a:latin typeface="Times New Roman" pitchFamily="18" charset="0"/>
                <a:ea typeface="SimSun" pitchFamily="2" charset="-122"/>
                <a:cs typeface="+mn-cs"/>
              </a:rPr>
              <a:t>LU-20</a:t>
            </a:r>
            <a:endParaRPr lang="ru-RU" sz="2400" b="1" dirty="0">
              <a:cs typeface="+mn-cs"/>
            </a:endParaRPr>
          </a:p>
        </p:txBody>
      </p:sp>
      <p:sp>
        <p:nvSpPr>
          <p:cNvPr id="65" name="Text Box 612"/>
          <p:cNvSpPr txBox="1">
            <a:spLocks noChangeArrowheads="1"/>
          </p:cNvSpPr>
          <p:nvPr/>
        </p:nvSpPr>
        <p:spPr bwMode="auto">
          <a:xfrm>
            <a:off x="5754305" y="1687635"/>
            <a:ext cx="2084860" cy="56128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algn="ctr" defTabSz="4114800">
              <a:defRPr/>
            </a:pPr>
            <a:r>
              <a:rPr lang="en-US" sz="2800" b="1" dirty="0" err="1" smtClean="0">
                <a:latin typeface="Times New Roman" pitchFamily="18" charset="0"/>
                <a:ea typeface="SimSun" pitchFamily="2" charset="-122"/>
              </a:rPr>
              <a:t>Nuclotron</a:t>
            </a:r>
            <a:endParaRPr lang="ru-RU" sz="2800" b="1" dirty="0">
              <a:cs typeface="+mn-cs"/>
            </a:endParaRPr>
          </a:p>
        </p:txBody>
      </p:sp>
      <p:sp>
        <p:nvSpPr>
          <p:cNvPr id="66" name="Text Box 613"/>
          <p:cNvSpPr txBox="1">
            <a:spLocks noChangeArrowheads="1"/>
          </p:cNvSpPr>
          <p:nvPr/>
        </p:nvSpPr>
        <p:spPr bwMode="auto">
          <a:xfrm>
            <a:off x="708220" y="4520799"/>
            <a:ext cx="1071962" cy="494285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4114800">
              <a:defRPr/>
            </a:pPr>
            <a:r>
              <a:rPr lang="en-US" altLang="zh-CN" sz="2400" b="1" dirty="0">
                <a:latin typeface="Times New Roman" pitchFamily="18" charset="0"/>
                <a:ea typeface="SimSun" pitchFamily="2" charset="-122"/>
                <a:cs typeface="+mn-cs"/>
              </a:rPr>
              <a:t>ESIS</a:t>
            </a:r>
            <a:endParaRPr lang="ru-RU" sz="2400" b="1" dirty="0">
              <a:cs typeface="+mn-cs"/>
            </a:endParaRPr>
          </a:p>
        </p:txBody>
      </p:sp>
      <p:sp>
        <p:nvSpPr>
          <p:cNvPr id="67" name="Oval 616"/>
          <p:cNvSpPr>
            <a:spLocks noChangeArrowheads="1"/>
          </p:cNvSpPr>
          <p:nvPr/>
        </p:nvSpPr>
        <p:spPr bwMode="auto">
          <a:xfrm>
            <a:off x="5628753" y="3742468"/>
            <a:ext cx="3124303" cy="113459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cs typeface="+mn-cs"/>
            </a:endParaRPr>
          </a:p>
        </p:txBody>
      </p:sp>
      <p:sp>
        <p:nvSpPr>
          <p:cNvPr id="68" name="Text Box 618"/>
          <p:cNvSpPr txBox="1">
            <a:spLocks noChangeArrowheads="1"/>
          </p:cNvSpPr>
          <p:nvPr/>
        </p:nvSpPr>
        <p:spPr bwMode="auto">
          <a:xfrm>
            <a:off x="6382407" y="3923312"/>
            <a:ext cx="1548296" cy="53054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algn="ctr" defTabSz="4114800">
              <a:defRPr/>
            </a:pPr>
            <a:r>
              <a:rPr lang="en-US" sz="2800" b="1" dirty="0" smtClean="0">
                <a:latin typeface="Times New Roman" pitchFamily="18" charset="0"/>
                <a:ea typeface="SimSun" pitchFamily="2" charset="-122"/>
              </a:rPr>
              <a:t>Booster</a:t>
            </a:r>
            <a:endParaRPr lang="ru-RU" sz="2800" b="1" dirty="0">
              <a:cs typeface="+mn-cs"/>
            </a:endParaRPr>
          </a:p>
        </p:txBody>
      </p:sp>
      <p:sp>
        <p:nvSpPr>
          <p:cNvPr id="69" name="Text Box 621"/>
          <p:cNvSpPr txBox="1">
            <a:spLocks noChangeArrowheads="1"/>
          </p:cNvSpPr>
          <p:nvPr/>
        </p:nvSpPr>
        <p:spPr bwMode="auto">
          <a:xfrm>
            <a:off x="2046468" y="1058287"/>
            <a:ext cx="2358317" cy="8164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defTabSz="4114800">
              <a:defRPr/>
            </a:pPr>
            <a:r>
              <a:rPr lang="en-US" sz="2400" b="1" dirty="0" smtClean="0">
                <a:latin typeface="Times New Roman" pitchFamily="18" charset="0"/>
                <a:ea typeface="SimSun" pitchFamily="2" charset="-122"/>
                <a:cs typeface="+mn-cs"/>
              </a:rPr>
              <a:t>Into collider</a:t>
            </a:r>
            <a:endParaRPr lang="ru-RU" sz="2400" b="1" dirty="0">
              <a:cs typeface="+mn-cs"/>
            </a:endParaRPr>
          </a:p>
        </p:txBody>
      </p:sp>
      <p:sp>
        <p:nvSpPr>
          <p:cNvPr id="70" name="Text Box 607"/>
          <p:cNvSpPr txBox="1">
            <a:spLocks noChangeArrowheads="1"/>
          </p:cNvSpPr>
          <p:nvPr/>
        </p:nvSpPr>
        <p:spPr bwMode="auto">
          <a:xfrm>
            <a:off x="733701" y="2981680"/>
            <a:ext cx="842601" cy="5529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4114800">
              <a:defRPr/>
            </a:pPr>
            <a:r>
              <a:rPr lang="en-US" altLang="zh-CN" sz="2400" b="1" dirty="0">
                <a:latin typeface="Times New Roman" pitchFamily="18" charset="0"/>
                <a:ea typeface="SimSun" pitchFamily="2" charset="-122"/>
                <a:cs typeface="+mn-cs"/>
              </a:rPr>
              <a:t>LIS</a:t>
            </a:r>
            <a:endParaRPr lang="ru-RU" sz="2400" b="1" dirty="0">
              <a:cs typeface="+mn-cs"/>
            </a:endParaRPr>
          </a:p>
        </p:txBody>
      </p:sp>
      <p:sp>
        <p:nvSpPr>
          <p:cNvPr id="71" name="Text Box 607"/>
          <p:cNvSpPr txBox="1">
            <a:spLocks noChangeArrowheads="1"/>
          </p:cNvSpPr>
          <p:nvPr/>
        </p:nvSpPr>
        <p:spPr bwMode="auto">
          <a:xfrm>
            <a:off x="2004430" y="2620090"/>
            <a:ext cx="991295" cy="60324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72000" algn="ctr" defTabSz="4114800">
              <a:spcBef>
                <a:spcPts val="1200"/>
              </a:spcBef>
              <a:defRPr/>
            </a:pPr>
            <a:r>
              <a:rPr lang="en-US" altLang="zh-CN" sz="2400" b="1" dirty="0" smtClean="0">
                <a:latin typeface="Times New Roman" pitchFamily="18" charset="0"/>
                <a:ea typeface="SimSun" pitchFamily="2" charset="-122"/>
                <a:cs typeface="+mn-cs"/>
              </a:rPr>
              <a:t>RFQ </a:t>
            </a:r>
            <a:endParaRPr lang="ru-RU" sz="2400" b="1" dirty="0">
              <a:cs typeface="+mn-cs"/>
            </a:endParaRPr>
          </a:p>
        </p:txBody>
      </p:sp>
      <p:cxnSp>
        <p:nvCxnSpPr>
          <p:cNvPr id="73" name="Прямая со стрелкой 72"/>
          <p:cNvCxnSpPr>
            <a:stCxn id="66" idx="3"/>
          </p:cNvCxnSpPr>
          <p:nvPr/>
        </p:nvCxnSpPr>
        <p:spPr bwMode="auto">
          <a:xfrm>
            <a:off x="1780182" y="4767942"/>
            <a:ext cx="266286" cy="4210"/>
          </a:xfrm>
          <a:prstGeom prst="straightConnector1">
            <a:avLst/>
          </a:prstGeom>
          <a:solidFill>
            <a:schemeClr val="accent5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74" name="Группа 110"/>
          <p:cNvGrpSpPr/>
          <p:nvPr/>
        </p:nvGrpSpPr>
        <p:grpSpPr>
          <a:xfrm>
            <a:off x="2046468" y="4470529"/>
            <a:ext cx="2577366" cy="653517"/>
            <a:chOff x="17687948" y="19959628"/>
            <a:chExt cx="3714776" cy="928695"/>
          </a:xfrm>
          <a:solidFill>
            <a:schemeClr val="accent5"/>
          </a:solidFill>
        </p:grpSpPr>
        <p:sp>
          <p:nvSpPr>
            <p:cNvPr id="84" name="Text Box 615"/>
            <p:cNvSpPr txBox="1">
              <a:spLocks noChangeArrowheads="1"/>
            </p:cNvSpPr>
            <p:nvPr/>
          </p:nvSpPr>
          <p:spPr bwMode="auto">
            <a:xfrm>
              <a:off x="17687948" y="19959628"/>
              <a:ext cx="3714776" cy="928695"/>
            </a:xfrm>
            <a:prstGeom prst="rect">
              <a:avLst/>
            </a:prstGeom>
            <a:grpFill/>
            <a:ln w="38100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114800">
                <a:defRPr/>
              </a:pPr>
              <a:endParaRPr lang="ru-RU" sz="2400" b="1" dirty="0">
                <a:cs typeface="+mn-cs"/>
              </a:endParaRPr>
            </a:p>
          </p:txBody>
        </p:sp>
        <p:sp>
          <p:nvSpPr>
            <p:cNvPr id="85" name="Text Box 607"/>
            <p:cNvSpPr txBox="1">
              <a:spLocks noChangeArrowheads="1"/>
            </p:cNvSpPr>
            <p:nvPr/>
          </p:nvSpPr>
          <p:spPr bwMode="auto">
            <a:xfrm>
              <a:off x="17759386" y="20031064"/>
              <a:ext cx="1214446" cy="785818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114800">
                <a:lnSpc>
                  <a:spcPct val="150000"/>
                </a:lnSpc>
                <a:spcBef>
                  <a:spcPts val="0"/>
                </a:spcBef>
                <a:defRPr/>
              </a:pPr>
              <a:r>
                <a:rPr lang="en-US" altLang="zh-CN" sz="2400" b="1" dirty="0">
                  <a:latin typeface="Times New Roman" pitchFamily="18" charset="0"/>
                  <a:ea typeface="SimSun" pitchFamily="2" charset="-122"/>
                  <a:cs typeface="+mn-cs"/>
                </a:rPr>
                <a:t>RFQ </a:t>
              </a:r>
              <a:endParaRPr lang="ru-RU" sz="2400" b="1" dirty="0">
                <a:cs typeface="+mn-cs"/>
              </a:endParaRPr>
            </a:p>
          </p:txBody>
        </p:sp>
        <p:sp>
          <p:nvSpPr>
            <p:cNvPr id="86" name="Text Box 607"/>
            <p:cNvSpPr txBox="1">
              <a:spLocks noChangeArrowheads="1"/>
            </p:cNvSpPr>
            <p:nvPr/>
          </p:nvSpPr>
          <p:spPr bwMode="auto">
            <a:xfrm>
              <a:off x="19116708" y="20031064"/>
              <a:ext cx="1000132" cy="78581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114800">
                <a:lnSpc>
                  <a:spcPct val="150000"/>
                </a:lnSpc>
                <a:spcBef>
                  <a:spcPts val="0"/>
                </a:spcBef>
                <a:defRPr/>
              </a:pPr>
              <a:r>
                <a:rPr lang="en-US" altLang="zh-CN" sz="2400" b="1" dirty="0">
                  <a:latin typeface="Times New Roman" pitchFamily="18" charset="0"/>
                  <a:ea typeface="SimSun" pitchFamily="2" charset="-122"/>
                  <a:cs typeface="+mn-cs"/>
                </a:rPr>
                <a:t>IH1</a:t>
              </a:r>
              <a:endParaRPr lang="ru-RU" sz="2400" b="1" dirty="0">
                <a:cs typeface="+mn-cs"/>
              </a:endParaRPr>
            </a:p>
          </p:txBody>
        </p:sp>
        <p:sp>
          <p:nvSpPr>
            <p:cNvPr id="87" name="Text Box 607"/>
            <p:cNvSpPr txBox="1">
              <a:spLocks noChangeArrowheads="1"/>
            </p:cNvSpPr>
            <p:nvPr/>
          </p:nvSpPr>
          <p:spPr bwMode="auto">
            <a:xfrm>
              <a:off x="20259716" y="20031066"/>
              <a:ext cx="1000132" cy="78581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114800">
                <a:lnSpc>
                  <a:spcPct val="150000"/>
                </a:lnSpc>
                <a:spcBef>
                  <a:spcPts val="0"/>
                </a:spcBef>
                <a:defRPr/>
              </a:pPr>
              <a:r>
                <a:rPr lang="en-US" altLang="zh-CN" sz="2400" b="1" dirty="0">
                  <a:latin typeface="Times New Roman" pitchFamily="18" charset="0"/>
                  <a:ea typeface="SimSun" pitchFamily="2" charset="-122"/>
                  <a:cs typeface="+mn-cs"/>
                </a:rPr>
                <a:t>IH2</a:t>
              </a:r>
              <a:endParaRPr lang="ru-RU" sz="2400" b="1" dirty="0">
                <a:cs typeface="+mn-cs"/>
              </a:endParaRPr>
            </a:p>
          </p:txBody>
        </p:sp>
      </p:grpSp>
      <p:sp>
        <p:nvSpPr>
          <p:cNvPr id="75" name="Прямоугольник 74"/>
          <p:cNvSpPr/>
          <p:nvPr/>
        </p:nvSpPr>
        <p:spPr>
          <a:xfrm>
            <a:off x="2717192" y="3941894"/>
            <a:ext cx="1194559" cy="4616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400" b="1" dirty="0" smtClean="0">
                <a:latin typeface="Times New Roman" pitchFamily="18" charset="0"/>
                <a:ea typeface="SimSun" pitchFamily="2" charset="-122"/>
                <a:cs typeface="+mn-cs"/>
              </a:rPr>
              <a:t>HIL</a:t>
            </a:r>
            <a:r>
              <a:rPr lang="ru-RU" altLang="zh-CN" sz="2400" b="1" dirty="0" smtClean="0">
                <a:latin typeface="Times New Roman" pitchFamily="18" charset="0"/>
                <a:ea typeface="SimSun" pitchFamily="2" charset="-122"/>
                <a:cs typeface="+mn-cs"/>
              </a:rPr>
              <a:t>А</a:t>
            </a:r>
            <a:r>
              <a:rPr lang="en-US" altLang="zh-CN" sz="2400" b="1" dirty="0" smtClean="0">
                <a:latin typeface="Times New Roman" pitchFamily="18" charset="0"/>
                <a:ea typeface="SimSun" pitchFamily="2" charset="-122"/>
              </a:rPr>
              <a:t>C</a:t>
            </a:r>
            <a:endParaRPr lang="ru-RU" sz="2400" dirty="0">
              <a:cs typeface="+mn-cs"/>
            </a:endParaRPr>
          </a:p>
        </p:txBody>
      </p:sp>
      <p:cxnSp>
        <p:nvCxnSpPr>
          <p:cNvPr id="76" name="Прямая со стрелкой 75"/>
          <p:cNvCxnSpPr>
            <a:stCxn id="71" idx="3"/>
            <a:endCxn id="64" idx="1"/>
          </p:cNvCxnSpPr>
          <p:nvPr/>
        </p:nvCxnSpPr>
        <p:spPr bwMode="auto">
          <a:xfrm>
            <a:off x="2995725" y="2921713"/>
            <a:ext cx="364907" cy="2648"/>
          </a:xfrm>
          <a:prstGeom prst="straightConnector1">
            <a:avLst/>
          </a:prstGeom>
          <a:solidFill>
            <a:schemeClr val="accent5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Прямая со стрелкой 77"/>
          <p:cNvCxnSpPr>
            <a:stCxn id="64" idx="3"/>
            <a:endCxn id="61" idx="4"/>
          </p:cNvCxnSpPr>
          <p:nvPr/>
        </p:nvCxnSpPr>
        <p:spPr bwMode="auto">
          <a:xfrm>
            <a:off x="4993448" y="2924361"/>
            <a:ext cx="1730639" cy="22671"/>
          </a:xfrm>
          <a:prstGeom prst="straightConnector1">
            <a:avLst/>
          </a:prstGeom>
          <a:solidFill>
            <a:schemeClr val="accent5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Прямая со стрелкой 78"/>
          <p:cNvCxnSpPr>
            <a:stCxn id="84" idx="3"/>
            <a:endCxn id="67" idx="4"/>
          </p:cNvCxnSpPr>
          <p:nvPr/>
        </p:nvCxnSpPr>
        <p:spPr bwMode="auto">
          <a:xfrm>
            <a:off x="4623834" y="4797288"/>
            <a:ext cx="2567071" cy="79772"/>
          </a:xfrm>
          <a:prstGeom prst="straightConnector1">
            <a:avLst/>
          </a:prstGeom>
          <a:solidFill>
            <a:schemeClr val="accent5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Прямая со стрелкой 79"/>
          <p:cNvCxnSpPr>
            <a:stCxn id="67" idx="6"/>
            <a:endCxn id="61" idx="6"/>
          </p:cNvCxnSpPr>
          <p:nvPr/>
        </p:nvCxnSpPr>
        <p:spPr bwMode="auto">
          <a:xfrm flipH="1" flipV="1">
            <a:off x="8600021" y="1994489"/>
            <a:ext cx="153035" cy="2315275"/>
          </a:xfrm>
          <a:prstGeom prst="straightConnector1">
            <a:avLst/>
          </a:prstGeom>
          <a:solidFill>
            <a:schemeClr val="accent5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1" name="Прямая со стрелкой 80"/>
          <p:cNvCxnSpPr>
            <a:stCxn id="61" idx="0"/>
          </p:cNvCxnSpPr>
          <p:nvPr/>
        </p:nvCxnSpPr>
        <p:spPr bwMode="auto">
          <a:xfrm flipH="1">
            <a:off x="3830798" y="1041945"/>
            <a:ext cx="2893289" cy="38655"/>
          </a:xfrm>
          <a:prstGeom prst="straightConnector1">
            <a:avLst/>
          </a:prstGeom>
          <a:solidFill>
            <a:schemeClr val="accent5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Прямая со стрелкой 81"/>
          <p:cNvCxnSpPr>
            <a:stCxn id="63" idx="3"/>
            <a:endCxn id="71" idx="1"/>
          </p:cNvCxnSpPr>
          <p:nvPr/>
        </p:nvCxnSpPr>
        <p:spPr bwMode="auto">
          <a:xfrm>
            <a:off x="1576302" y="2579516"/>
            <a:ext cx="428128" cy="342197"/>
          </a:xfrm>
          <a:prstGeom prst="straightConnector1">
            <a:avLst/>
          </a:prstGeom>
          <a:solidFill>
            <a:schemeClr val="accent5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Прямая со стрелкой 82"/>
          <p:cNvCxnSpPr>
            <a:stCxn id="70" idx="3"/>
            <a:endCxn id="71" idx="1"/>
          </p:cNvCxnSpPr>
          <p:nvPr/>
        </p:nvCxnSpPr>
        <p:spPr bwMode="auto">
          <a:xfrm flipV="1">
            <a:off x="1576302" y="2921713"/>
            <a:ext cx="428128" cy="336455"/>
          </a:xfrm>
          <a:prstGeom prst="straightConnector1">
            <a:avLst/>
          </a:prstGeom>
          <a:solidFill>
            <a:schemeClr val="accent5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9" name="Text Box 22"/>
          <p:cNvSpPr txBox="1">
            <a:spLocks noChangeArrowheads="1"/>
          </p:cNvSpPr>
          <p:nvPr/>
        </p:nvSpPr>
        <p:spPr bwMode="auto">
          <a:xfrm>
            <a:off x="4801935" y="4859867"/>
            <a:ext cx="174625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rgbClr val="0303FD"/>
                </a:solidFill>
              </a:rPr>
              <a:t>Au</a:t>
            </a:r>
            <a:r>
              <a:rPr lang="en-US" sz="1400" b="1" baseline="30000" dirty="0">
                <a:solidFill>
                  <a:srgbClr val="0303FD"/>
                </a:solidFill>
              </a:rPr>
              <a:t>31+</a:t>
            </a:r>
            <a:r>
              <a:rPr lang="en-US" sz="1400" b="1" dirty="0">
                <a:solidFill>
                  <a:srgbClr val="0303FD"/>
                </a:solidFill>
              </a:rPr>
              <a:t>  </a:t>
            </a:r>
            <a:r>
              <a:rPr lang="en-US" sz="1400" b="1" dirty="0" smtClean="0">
                <a:solidFill>
                  <a:srgbClr val="0303FD"/>
                </a:solidFill>
              </a:rPr>
              <a:t>3.2 </a:t>
            </a:r>
            <a:r>
              <a:rPr lang="en-US" sz="1400" b="1" dirty="0" err="1">
                <a:solidFill>
                  <a:srgbClr val="0303FD"/>
                </a:solidFill>
              </a:rPr>
              <a:t>MeV</a:t>
            </a:r>
            <a:r>
              <a:rPr lang="en-US" sz="1400" b="1" dirty="0">
                <a:solidFill>
                  <a:srgbClr val="0303FD"/>
                </a:solidFill>
              </a:rPr>
              <a:t>/u</a:t>
            </a:r>
            <a:endParaRPr lang="ru-RU" sz="1400" b="1" dirty="0">
              <a:solidFill>
                <a:srgbClr val="0303FD"/>
              </a:solidFill>
            </a:endParaRPr>
          </a:p>
        </p:txBody>
      </p:sp>
      <p:sp>
        <p:nvSpPr>
          <p:cNvPr id="100" name="Text Box 23"/>
          <p:cNvSpPr txBox="1">
            <a:spLocks noChangeArrowheads="1"/>
          </p:cNvSpPr>
          <p:nvPr/>
        </p:nvSpPr>
        <p:spPr bwMode="auto">
          <a:xfrm>
            <a:off x="5194169" y="2987569"/>
            <a:ext cx="2262433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0303FD"/>
                </a:solidFill>
              </a:rPr>
              <a:t>5 </a:t>
            </a:r>
            <a:r>
              <a:rPr lang="en-US" sz="1400" b="1" dirty="0" err="1" smtClean="0">
                <a:solidFill>
                  <a:srgbClr val="0303FD"/>
                </a:solidFill>
              </a:rPr>
              <a:t>MeV</a:t>
            </a:r>
            <a:r>
              <a:rPr lang="en-US" sz="1400" b="1" dirty="0" smtClean="0">
                <a:solidFill>
                  <a:srgbClr val="0303FD"/>
                </a:solidFill>
              </a:rPr>
              <a:t>/u </a:t>
            </a:r>
          </a:p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0303FD"/>
                </a:solidFill>
              </a:rPr>
              <a:t>p↑, </a:t>
            </a:r>
            <a:r>
              <a:rPr lang="ru-RU" sz="1400" b="1" dirty="0" err="1" smtClean="0">
                <a:solidFill>
                  <a:srgbClr val="0303FD"/>
                </a:solidFill>
              </a:rPr>
              <a:t>d</a:t>
            </a:r>
            <a:r>
              <a:rPr lang="en-US" sz="1400" b="1" dirty="0" smtClean="0">
                <a:solidFill>
                  <a:srgbClr val="0303FD"/>
                </a:solidFill>
              </a:rPr>
              <a:t>↑, ions z/A&gt;0.3  </a:t>
            </a:r>
            <a:endParaRPr lang="ru-RU" sz="1600" b="1" dirty="0">
              <a:solidFill>
                <a:srgbClr val="0303FD"/>
              </a:solidFill>
            </a:endParaRPr>
          </a:p>
        </p:txBody>
      </p:sp>
      <p:sp>
        <p:nvSpPr>
          <p:cNvPr id="101" name="Text Box 14"/>
          <p:cNvSpPr txBox="1">
            <a:spLocks noChangeArrowheads="1"/>
          </p:cNvSpPr>
          <p:nvPr/>
        </p:nvSpPr>
        <p:spPr bwMode="auto">
          <a:xfrm>
            <a:off x="319427" y="5417205"/>
            <a:ext cx="82966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sym typeface="Arial" pitchFamily="34" charset="0"/>
              </a:rPr>
              <a:t>Beams of polarized protons and </a:t>
            </a:r>
            <a:r>
              <a:rPr lang="en-US" altLang="zh-CN" dirty="0" err="1" smtClean="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sym typeface="Arial" pitchFamily="34" charset="0"/>
              </a:rPr>
              <a:t>deutrons</a:t>
            </a: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sym typeface="Arial" pitchFamily="34" charset="0"/>
              </a:rPr>
              <a:t> p</a:t>
            </a:r>
            <a:r>
              <a:rPr lang="en-US" altLang="zh-CN" dirty="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sym typeface="Symbol" pitchFamily="18" charset="2"/>
              </a:rPr>
              <a:t> </a:t>
            </a:r>
            <a:r>
              <a:rPr lang="ru-RU" altLang="zh-CN" dirty="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sym typeface="Symbol" pitchFamily="18" charset="2"/>
              </a:rPr>
              <a:t>и</a:t>
            </a: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sym typeface="Symbol" pitchFamily="18" charset="2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sym typeface="Symbol" pitchFamily="18" charset="2"/>
              </a:rPr>
              <a:t>d</a:t>
            </a:r>
            <a:r>
              <a:rPr lang="en-US" altLang="zh-CN" dirty="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sym typeface="Arial" pitchFamily="34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sym typeface="Arial" pitchFamily="34" charset="0"/>
              </a:rPr>
              <a:t>and light ions will be accelerated by LU-20, then by </a:t>
            </a:r>
            <a:r>
              <a:rPr lang="en-US" altLang="zh-CN" dirty="0" err="1" smtClean="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sym typeface="Arial" pitchFamily="34" charset="0"/>
              </a:rPr>
              <a:t>Nuclotron</a:t>
            </a:r>
            <a:endParaRPr lang="en-US" altLang="zh-CN" dirty="0">
              <a:solidFill>
                <a:srgbClr val="000000"/>
              </a:solidFill>
              <a:latin typeface="Comic Sans MS" pitchFamily="66" charset="0"/>
              <a:ea typeface="SimSun" pitchFamily="2" charset="-122"/>
              <a:sym typeface="Arial" pitchFamily="34" charset="0"/>
            </a:endParaRPr>
          </a:p>
          <a:p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sym typeface="Arial" pitchFamily="34" charset="0"/>
              </a:rPr>
              <a:t>Heavy ions : HILAC  + Booster</a:t>
            </a:r>
            <a:r>
              <a:rPr lang="ru-RU" altLang="zh-CN" dirty="0" smtClean="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sym typeface="Arial" pitchFamily="34" charset="0"/>
              </a:rPr>
              <a:t> + </a:t>
            </a:r>
            <a:r>
              <a:rPr lang="en-US" altLang="zh-CN" dirty="0" err="1" smtClean="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sym typeface="Arial" pitchFamily="34" charset="0"/>
              </a:rPr>
              <a:t>Nuclotron</a:t>
            </a:r>
            <a:endParaRPr lang="en-US" altLang="zh-CN" dirty="0">
              <a:solidFill>
                <a:srgbClr val="000000"/>
              </a:solidFill>
              <a:latin typeface="Comic Sans MS" pitchFamily="66" charset="0"/>
              <a:ea typeface="SimSun" pitchFamily="2" charset="-122"/>
              <a:sym typeface="Arial" pitchFamily="34" charset="0"/>
            </a:endParaRPr>
          </a:p>
        </p:txBody>
      </p:sp>
      <p:sp>
        <p:nvSpPr>
          <p:cNvPr id="38" name="Заголовок 37"/>
          <p:cNvSpPr>
            <a:spLocks noGrp="1"/>
          </p:cNvSpPr>
          <p:nvPr>
            <p:ph type="title"/>
          </p:nvPr>
        </p:nvSpPr>
        <p:spPr>
          <a:xfrm>
            <a:off x="178469" y="7461"/>
            <a:ext cx="8399283" cy="825746"/>
          </a:xfrm>
        </p:spPr>
        <p:txBody>
          <a:bodyPr>
            <a:noAutofit/>
          </a:bodyPr>
          <a:lstStyle/>
          <a:p>
            <a:pPr indent="457200"/>
            <a:r>
              <a:rPr lang="ru-RU" sz="2800" b="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ЛУТИ и ЛУ-20 – инжекторы тяжелых и легких ионов ускорительного комплекса</a:t>
            </a:r>
            <a:endParaRPr lang="en-US" sz="28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>
          <a:xfrm>
            <a:off x="6796735" y="6582088"/>
            <a:ext cx="2133600" cy="250825"/>
          </a:xfrm>
        </p:spPr>
        <p:txBody>
          <a:bodyPr/>
          <a:lstStyle/>
          <a:p>
            <a:pPr>
              <a:defRPr/>
            </a:pPr>
            <a:fld id="{7D2F1AA3-61EA-498C-827F-F4328E51D634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7598004" y="3091992"/>
            <a:ext cx="1051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303FD"/>
                </a:solidFill>
              </a:rPr>
              <a:t>600 Me/u</a:t>
            </a:r>
            <a:endParaRPr lang="ru-RU" sz="1600" b="1" dirty="0">
              <a:solidFill>
                <a:srgbClr val="0303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48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1633356"/>
            <a:ext cx="9144000" cy="28771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4048" y="2898681"/>
            <a:ext cx="2530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пучка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56352" y="3262074"/>
            <a:ext cx="4526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probes-3, current transformers-4, shoebox pickups- 5, Faraday cups-4, beam profile monitors - 6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05014" y="44624"/>
            <a:ext cx="57329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Инжектор тяжелых ионов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ускорительного комплекса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NICA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2567" y="2898681"/>
            <a:ext cx="665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LEBT</a:t>
            </a:r>
            <a:endParaRPr lang="ru-RU" sz="1400" b="1" dirty="0">
              <a:solidFill>
                <a:srgbClr val="0078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Левая фигурная скобка 13"/>
          <p:cNvSpPr/>
          <p:nvPr/>
        </p:nvSpPr>
        <p:spPr>
          <a:xfrm rot="16200000">
            <a:off x="615385" y="2150350"/>
            <a:ext cx="238123" cy="1146119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rgbClr val="0078B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888763" y="3206808"/>
            <a:ext cx="418743" cy="296968"/>
          </a:xfrm>
          <a:prstGeom prst="straightConnector1">
            <a:avLst/>
          </a:prstGeom>
          <a:ln>
            <a:solidFill>
              <a:srgbClr val="0078B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Левая фигурная скобка 19"/>
          <p:cNvSpPr/>
          <p:nvPr/>
        </p:nvSpPr>
        <p:spPr>
          <a:xfrm rot="5400000">
            <a:off x="2861502" y="1346826"/>
            <a:ext cx="238123" cy="573060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rgbClr val="0078B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647779" y="1206517"/>
            <a:ext cx="715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4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EBT</a:t>
            </a:r>
            <a:endParaRPr lang="ru-RU" sz="1400" b="1" dirty="0">
              <a:solidFill>
                <a:srgbClr val="0078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Левая фигурная скобка 21"/>
          <p:cNvSpPr/>
          <p:nvPr/>
        </p:nvSpPr>
        <p:spPr>
          <a:xfrm rot="5400000">
            <a:off x="6844393" y="-267554"/>
            <a:ext cx="223838" cy="3653467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rgbClr val="0078B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6598682" y="1112160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HEBT</a:t>
            </a:r>
            <a:endParaRPr lang="ru-RU" sz="1400" b="1" dirty="0">
              <a:solidFill>
                <a:srgbClr val="0078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151746"/>
              </p:ext>
            </p:extLst>
          </p:nvPr>
        </p:nvGraphicFramePr>
        <p:xfrm>
          <a:off x="3363039" y="4369009"/>
          <a:ext cx="5019364" cy="2473481"/>
        </p:xfrm>
        <a:graphic>
          <a:graphicData uri="http://schemas.openxmlformats.org/drawingml/2006/table">
            <a:tbl>
              <a:tblPr/>
              <a:tblGrid>
                <a:gridCol w="823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3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4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08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77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92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A/Z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6.25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Type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Length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RF power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Output energy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4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RFQ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4 - rod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3.16 m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120 kW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0.3 </a:t>
                      </a: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MeV/u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MEBT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Two QD +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buncher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1.4 m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 kW (</a:t>
                      </a:r>
                      <a:r>
                        <a:rPr kumimoji="0" lang="en-US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buncher</a:t>
                      </a: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0.3 </a:t>
                      </a:r>
                      <a:r>
                        <a:rPr kumimoji="0" lang="en-US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MeV</a:t>
                      </a: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/u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7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IH1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DTL + QT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2.3 m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296 kW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1.84</a:t>
                      </a: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MeV/u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9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IH2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DTL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2.1 m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278 kW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3.2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MeV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/u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4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b="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лазерного 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 </a:t>
            </a:r>
            <a:r>
              <a:rPr lang="ru-RU" b="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ионов</a:t>
            </a:r>
            <a:endParaRPr lang="ru-RU" b="0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Широкий набор ускоряемых ядер – в Бустер были инжектированы и ускорены ионы С</a:t>
            </a:r>
            <a:r>
              <a:rPr 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4+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предпосылки для получения пучков ионов с А≤100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Короткие импульсы ионного тока ≤3мкс позволяют обойтись без устройств модуляции пучка для настройки циркуляции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однократной однооборотной инжекции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Бустер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2F1AA3-61EA-498C-827F-F4328E51D634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126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" y="836712"/>
            <a:ext cx="4311114" cy="28274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933056"/>
            <a:ext cx="4283968" cy="28482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836712"/>
            <a:ext cx="4160039" cy="28999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18037" y="123144"/>
            <a:ext cx="9485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Прохождение ионов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ru-RU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14+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инжекционной цепочке.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27268" y="3842663"/>
            <a:ext cx="3710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профилометров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1488" y="4601310"/>
            <a:ext cx="4322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Сигналы трансформаторов тока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пикапов </a:t>
            </a:r>
          </a:p>
          <a:p>
            <a:r>
              <a:rPr lang="ru-RU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endParaRPr lang="ru-RU" dirty="0">
              <a:solidFill>
                <a:srgbClr val="0078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4427984" y="3736623"/>
            <a:ext cx="393504" cy="9165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427984" y="5717200"/>
            <a:ext cx="494509" cy="160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092A-EDE8-46B8-9906-5F2CE491026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85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5" y="889799"/>
            <a:ext cx="4157125" cy="27613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3725196"/>
            <a:ext cx="4032448" cy="2784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2" y="3862007"/>
            <a:ext cx="4051068" cy="27007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35" y="12170"/>
            <a:ext cx="9213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Прохождение ионов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4+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инжекционной цепочке.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765" y="3189436"/>
            <a:ext cx="3710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профилометров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5098" y="1506472"/>
            <a:ext cx="4322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Сигналы трансформаторов тока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пикапов </a:t>
            </a:r>
          </a:p>
          <a:p>
            <a:r>
              <a:rPr lang="ru-RU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endParaRPr lang="ru-RU" dirty="0">
              <a:solidFill>
                <a:srgbClr val="0078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4211960" y="1506472"/>
            <a:ext cx="633138" cy="518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4281274" y="2622362"/>
            <a:ext cx="664830" cy="13106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48264" y="6400853"/>
            <a:ext cx="2133600" cy="365125"/>
          </a:xfrm>
        </p:spPr>
        <p:txBody>
          <a:bodyPr/>
          <a:lstStyle/>
          <a:p>
            <a:fld id="{4EA2092A-EDE8-46B8-9906-5F2CE491026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29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092A-EDE8-46B8-9906-5F2CE4910264}" type="slidenum">
              <a:rPr lang="ru-RU" smtClean="0"/>
              <a:t>7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23528" y="0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плазменного источника ионов</a:t>
            </a:r>
            <a:endParaRPr lang="ru-RU" dirty="0"/>
          </a:p>
        </p:txBody>
      </p:sp>
      <p:sp>
        <p:nvSpPr>
          <p:cNvPr id="4" name="Объект 3"/>
          <p:cNvSpPr txBox="1">
            <a:spLocks/>
          </p:cNvSpPr>
          <p:nvPr/>
        </p:nvSpPr>
        <p:spPr>
          <a:xfrm>
            <a:off x="0" y="1700808"/>
            <a:ext cx="9036496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 ионы однозарядного гелия Не</a:t>
            </a:r>
            <a:r>
              <a:rPr lang="ru-RU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большой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интенсивностью (пиковый импульсный ток на входе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LEBT ≈20 mA)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ионы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дейтерия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Длинные импульсы ионного тока до 30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могут использоваться для настройки однократной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трехоборотной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инжекции, однако для настройки циркуляции требуется модуляция пучка. Для этого был разработан и использован импульсный трансформатор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сеансах ПНР для ю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14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46" y="4022476"/>
            <a:ext cx="4447054" cy="25363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4256" y="1976887"/>
            <a:ext cx="25922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медленных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трансформаторов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тока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инжекторе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8140" y="2229292"/>
            <a:ext cx="364734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Сигналы быстрого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трансформатора тока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кольце Бустера</a:t>
            </a:r>
          </a:p>
          <a:p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092A-EDE8-46B8-9906-5F2CE4910264}" type="slidenum">
              <a:rPr lang="ru-RU" smtClean="0"/>
              <a:t>8</a:t>
            </a:fld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плазменного источника ионов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510" y="3879309"/>
            <a:ext cx="4140594" cy="26429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1360534"/>
            <a:ext cx="6596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Модуляция длительности пучка Не</a:t>
            </a:r>
            <a:r>
              <a:rPr lang="ru-RU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15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413" y="2043503"/>
            <a:ext cx="4754563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5" y="2043503"/>
            <a:ext cx="4074126" cy="232973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04875" y="76885"/>
            <a:ext cx="7315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rgbClr val="0303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Экспериментальные результаты ускорения пучков однозарядного гелия с током до 10 мА в ускорителе ЛУТИ и инжекция в Бустер. </a:t>
            </a:r>
            <a:endParaRPr lang="ru-RU" sz="2000" dirty="0">
              <a:solidFill>
                <a:srgbClr val="0303F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612400"/>
            <a:ext cx="9058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Прохождение пучка при переходе из линейного укорителя в кольцо Бустера оценивалось сравнением амплитуд сигналов трансформатора тока СТ4, расположенного в конце канала ЛУТИ-Бустер, и трансформатора тока, расположенного на выходе электростатического септума. 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52252" y="802328"/>
            <a:ext cx="263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Инжекция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Бустер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baseline="30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</a:t>
            </a:r>
            <a:r>
              <a:rPr lang="ru-RU" sz="1600" baseline="30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+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058" y="5781963"/>
            <a:ext cx="8826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ускоренные в ЛУТИ пучки ионов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входным током 10 мА, пучки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ионов железа Fe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14+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входным током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7 мА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пучки ионов углерода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4+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входным током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6 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инжектированы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Бустер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ускорены.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6723" y="1188816"/>
            <a:ext cx="4589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Сигналы параметрического трансформатора тока при ускорении в Бустере (слева) и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уклотроне (справа) пучка ионов Не</a:t>
            </a:r>
            <a:r>
              <a:rPr lang="ru-RU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311926"/>
            <a:ext cx="4589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Сигналы быстрого трансформатора тока при циркуляции пучка ионов Не</a:t>
            </a:r>
            <a:r>
              <a:rPr lang="ru-RU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69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9358</TotalTime>
  <Words>960</Words>
  <Application>Microsoft Office PowerPoint</Application>
  <PresentationFormat>Экран (4:3)</PresentationFormat>
  <Paragraphs>158</Paragraphs>
  <Slides>19</Slides>
  <Notes>3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SimSun</vt:lpstr>
      <vt:lpstr>Arial</vt:lpstr>
      <vt:lpstr>Calibri</vt:lpstr>
      <vt:lpstr>Comic Sans MS</vt:lpstr>
      <vt:lpstr>Symbol</vt:lpstr>
      <vt:lpstr>Times New Roman</vt:lpstr>
      <vt:lpstr>Тема Office</vt:lpstr>
      <vt:lpstr>Особенности инжекции ионов во время пусконаладочных работ по запуску Бустера ускорительного комплекса NICA </vt:lpstr>
      <vt:lpstr>ЛУТИ и ЛУ-20 – инжекторы тяжелых и легких ионов ускорительного комплекса</vt:lpstr>
      <vt:lpstr>Презентация PowerPoint</vt:lpstr>
      <vt:lpstr>Использование лазерного источника ионов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 </vt:lpstr>
      <vt:lpstr>Спасибо за внимание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Konstantin</dc:creator>
  <cp:lastModifiedBy>Levterov</cp:lastModifiedBy>
  <cp:revision>125</cp:revision>
  <dcterms:created xsi:type="dcterms:W3CDTF">2022-09-09T07:15:42Z</dcterms:created>
  <dcterms:modified xsi:type="dcterms:W3CDTF">2022-09-21T10:35:10Z</dcterms:modified>
</cp:coreProperties>
</file>