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7" r:id="rId2"/>
    <p:sldId id="318" r:id="rId3"/>
    <p:sldId id="259" r:id="rId4"/>
    <p:sldId id="262" r:id="rId5"/>
    <p:sldId id="324" r:id="rId6"/>
    <p:sldId id="321" r:id="rId7"/>
    <p:sldId id="325" r:id="rId8"/>
    <p:sldId id="327" r:id="rId9"/>
    <p:sldId id="322" r:id="rId10"/>
    <p:sldId id="326" r:id="rId11"/>
    <p:sldId id="320" r:id="rId12"/>
    <p:sldId id="313" r:id="rId13"/>
    <p:sldId id="266" r:id="rId1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63" autoAdjust="0"/>
    <p:restoredTop sz="93640" autoAdjust="0"/>
  </p:normalViewPr>
  <p:slideViewPr>
    <p:cSldViewPr snapToGrid="0">
      <p:cViewPr varScale="1">
        <p:scale>
          <a:sx n="68" d="100"/>
          <a:sy n="68" d="100"/>
        </p:scale>
        <p:origin x="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D79B456-0CE6-49B0-BDF3-971A3AAFC91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renko@inp.nsk.s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jinr.ru/event/2945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wiki.cern.ch/twiki/bin/view/CLIC/DampingRing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1809.01958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hyperlink" Target="https://arxiv.org/ftp/arxiv/papers/1306/1306.632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s.cern.ch/record/2712231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cicpi.ustc.edu.cn/indico/contributionDisplay.py?contribId=21&amp;confId=2760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.nsk.su/~petrenko/c-tau/Injector/p-linac/Martyshki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.nsk.su/~petrenko/c-tau/Injector/p-linac/Martyshkin/Pavel_Martyshkin_ct-factory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p.nsk.su/event/62/timetable/#all.detailed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alesgroup.com/en/microwave-imaging-sub-systems/magazine/airix-induction-accelerator" TargetMode="External"/><Relationship Id="rId3" Type="http://schemas.openxmlformats.org/officeDocument/2006/relationships/hyperlink" Target="https://accelconf.web.cern.ch/pac2009/talks/th3gai01_talk.pdf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niitf.ru/data/files/video/2022/kompleks%20imp%20tomogr_zapusk%20pervoy%20ocheredi.webm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doi.org/10.1088/1748-0221/16/11/P11024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youtu.be/Z-7QN3YksK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sarov.ru/wp-content/uploads/2018/01/Works-RFNC-VNIIEF-v20-1-14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1528" y="468711"/>
            <a:ext cx="965756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3600" spc="-1" dirty="0">
                <a:latin typeface="+mj-lt"/>
              </a:rPr>
              <a:t>Интенсивный источник позитронов на основе линейных индукционных ускорителей</a:t>
            </a:r>
            <a:endParaRPr lang="en-US" sz="3600" b="0" strike="noStrike" spc="-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A5F2E-3E7B-44CB-86D7-D53D433A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9531"/>
            <a:ext cx="10080625" cy="2622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DEE0C-99AE-60AD-7527-8CA301DFDB40}"/>
              </a:ext>
            </a:extLst>
          </p:cNvPr>
          <p:cNvSpPr txBox="1"/>
          <p:nvPr/>
        </p:nvSpPr>
        <p:spPr>
          <a:xfrm>
            <a:off x="72668" y="6343300"/>
            <a:ext cx="1000795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</a:rPr>
              <a:t>We consider using an intense electron beam from a linear induction accelerator as a driver for an intense source of secondary positrons. At 20 MeV the conversion efficiency of electrons into positrons in the 3 mm thick Ta target is around 1% (3% at 30 MeV). The positrons produced in the conversion target can be captured by a matching solenoid and later accelerated in the downstream linear induction accelerator with a guiding magnetic field of around 0.5 T. With 1 kA e-beam and pulse duration of 50 ns such a system can produce </a:t>
            </a:r>
            <a:r>
              <a:rPr lang="en-US" sz="1400" dirty="0">
                <a:latin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e12 (500 </a:t>
            </a:r>
            <a:r>
              <a:rPr lang="en-US" sz="1400" dirty="0" err="1">
                <a:effectLst/>
                <a:latin typeface="times new roman" panose="02020603050405020304" pitchFamily="18" charset="0"/>
              </a:rPr>
              <a:t>nC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) of e+ per pulse or 1e13--1e14 e+/sec at the repetition rate of ~10 Hz.</a:t>
            </a:r>
            <a:endParaRPr lang="en-US" sz="1400" dirty="0"/>
          </a:p>
        </p:txBody>
      </p:sp>
      <p:sp>
        <p:nvSpPr>
          <p:cNvPr id="42" name="TextShape 2"/>
          <p:cNvSpPr txBox="1"/>
          <p:nvPr/>
        </p:nvSpPr>
        <p:spPr>
          <a:xfrm>
            <a:off x="504492" y="1927745"/>
            <a:ext cx="90716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400" spc="-1" dirty="0">
                <a:latin typeface="+mj-lt"/>
                <a:hlinkClick r:id="rId3"/>
              </a:rPr>
              <a:t>А.</a:t>
            </a:r>
            <a:r>
              <a:rPr lang="en-US" sz="2400" spc="-1" dirty="0">
                <a:latin typeface="+mj-lt"/>
                <a:hlinkClick r:id="rId3"/>
              </a:rPr>
              <a:t> </a:t>
            </a:r>
            <a:r>
              <a:rPr lang="ru-RU" sz="2400" spc="-1" dirty="0">
                <a:latin typeface="+mj-lt"/>
                <a:hlinkClick r:id="rId3"/>
              </a:rPr>
              <a:t>В. Петренко</a:t>
            </a:r>
            <a:r>
              <a:rPr lang="ru-RU" sz="2400" spc="-1" dirty="0">
                <a:latin typeface="+mj-lt"/>
              </a:rPr>
              <a:t>, Д. А. Никифоров</a:t>
            </a:r>
            <a:r>
              <a:rPr lang="en-US" sz="2400" spc="-1" dirty="0">
                <a:latin typeface="+mj-lt"/>
              </a:rPr>
              <a:t>, </a:t>
            </a:r>
            <a:r>
              <a:rPr lang="ru-RU" sz="2400" spc="-1" dirty="0">
                <a:latin typeface="+mj-lt"/>
              </a:rPr>
              <a:t>К. И. </a:t>
            </a:r>
            <a:r>
              <a:rPr lang="ru-RU" sz="2400" spc="-1" dirty="0" err="1">
                <a:latin typeface="+mj-lt"/>
              </a:rPr>
              <a:t>Живанков</a:t>
            </a:r>
            <a:r>
              <a:rPr lang="en-US" sz="2400" spc="-1" dirty="0">
                <a:latin typeface="+mj-lt"/>
              </a:rPr>
              <a:t>,</a:t>
            </a:r>
            <a:endParaRPr lang="ru-RU" sz="2400" spc="-1" dirty="0">
              <a:latin typeface="+mj-lt"/>
            </a:endParaRPr>
          </a:p>
          <a:p>
            <a:pPr algn="ctr"/>
            <a:r>
              <a:rPr lang="ru-RU" sz="2400" spc="-1" dirty="0">
                <a:latin typeface="+mj-lt"/>
              </a:rPr>
              <a:t>П. В. Мартышкин, П. В. Логачев (ИЯФ СО РАН)</a:t>
            </a:r>
            <a:endParaRPr lang="en-US" sz="2400" b="0" strike="noStrike" spc="-1" dirty="0">
              <a:latin typeface="+mj-lt"/>
            </a:endParaRPr>
          </a:p>
          <a:p>
            <a:pPr algn="ctr"/>
            <a:r>
              <a:rPr lang="ru-RU" sz="2400" spc="-1" dirty="0">
                <a:latin typeface="+mj-lt"/>
              </a:rPr>
              <a:t>24</a:t>
            </a:r>
            <a:r>
              <a:rPr lang="ru-RU" sz="2400" b="0" strike="noStrike" spc="-1" dirty="0">
                <a:latin typeface="+mj-lt"/>
              </a:rPr>
              <a:t>.</a:t>
            </a:r>
            <a:r>
              <a:rPr lang="ru-RU" sz="2400" spc="-1" dirty="0">
                <a:latin typeface="+mj-lt"/>
              </a:rPr>
              <a:t>09</a:t>
            </a:r>
            <a:r>
              <a:rPr lang="ru-RU" sz="2400" b="0" strike="noStrike" spc="-1" dirty="0">
                <a:latin typeface="+mj-lt"/>
              </a:rPr>
              <a:t>.</a:t>
            </a:r>
            <a:r>
              <a:rPr lang="en-US" sz="2400" b="0" strike="noStrike" spc="-1" dirty="0">
                <a:latin typeface="+mj-lt"/>
              </a:rPr>
              <a:t>202</a:t>
            </a:r>
            <a:r>
              <a:rPr lang="ru-RU" sz="2400" b="0" strike="noStrike" spc="-1" dirty="0">
                <a:latin typeface="+mj-lt"/>
              </a:rPr>
              <a:t>2</a:t>
            </a:r>
            <a:r>
              <a:rPr lang="en-US" sz="2400" b="0" strike="noStrike" spc="-1" dirty="0">
                <a:latin typeface="+mj-lt"/>
              </a:rPr>
              <a:t>, </a:t>
            </a:r>
            <a:r>
              <a:rPr lang="ru-RU" sz="2400" b="0" strike="noStrike" spc="-1" dirty="0">
                <a:latin typeface="+mj-lt"/>
              </a:rPr>
              <a:t>Алушта</a:t>
            </a:r>
            <a:r>
              <a:rPr lang="en-US" sz="2400" b="0" strike="noStrike" spc="-1" dirty="0"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38596-DDD2-A81C-DD6D-7210932DE45E}"/>
              </a:ext>
            </a:extLst>
          </p:cNvPr>
          <p:cNvSpPr txBox="1"/>
          <p:nvPr/>
        </p:nvSpPr>
        <p:spPr>
          <a:xfrm>
            <a:off x="864958" y="3109654"/>
            <a:ext cx="8435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XIV </a:t>
            </a:r>
            <a:r>
              <a:rPr lang="en-US" dirty="0" err="1"/>
              <a:t>Международный</a:t>
            </a:r>
            <a:r>
              <a:rPr lang="en-US" dirty="0"/>
              <a:t> </a:t>
            </a:r>
            <a:r>
              <a:rPr lang="en-US" dirty="0" err="1"/>
              <a:t>научный</a:t>
            </a:r>
            <a:r>
              <a:rPr lang="en-US" dirty="0"/>
              <a:t> </a:t>
            </a:r>
            <a:r>
              <a:rPr lang="en-US" dirty="0" err="1"/>
              <a:t>семинар</a:t>
            </a:r>
            <a:r>
              <a:rPr lang="en-US" dirty="0"/>
              <a:t> </a:t>
            </a:r>
            <a:r>
              <a:rPr lang="en-US" dirty="0" err="1"/>
              <a:t>памяти</a:t>
            </a:r>
            <a:r>
              <a:rPr lang="en-US" dirty="0"/>
              <a:t> </a:t>
            </a:r>
            <a:r>
              <a:rPr lang="en-US" dirty="0" err="1"/>
              <a:t>профессора</a:t>
            </a:r>
            <a:r>
              <a:rPr lang="en-US" dirty="0"/>
              <a:t> В. П. </a:t>
            </a:r>
            <a:r>
              <a:rPr lang="en-US" dirty="0" err="1"/>
              <a:t>Саранцева</a:t>
            </a:r>
            <a:r>
              <a:rPr lang="en-US" dirty="0"/>
              <a:t> «</a:t>
            </a:r>
            <a:r>
              <a:rPr lang="en-US" dirty="0">
                <a:hlinkClick r:id="rId4"/>
              </a:rPr>
              <a:t>Проблемы </a:t>
            </a:r>
            <a:r>
              <a:rPr lang="en-US" dirty="0" err="1">
                <a:hlinkClick r:id="rId4"/>
              </a:rPr>
              <a:t>коллайдеров</a:t>
            </a:r>
            <a:r>
              <a:rPr lang="en-US" dirty="0">
                <a:hlinkClick r:id="rId4"/>
              </a:rPr>
              <a:t> и </a:t>
            </a:r>
            <a:r>
              <a:rPr lang="en-US" dirty="0" err="1">
                <a:hlinkClick r:id="rId4"/>
              </a:rPr>
              <a:t>ускорителей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заряженных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частиц</a:t>
            </a:r>
            <a:r>
              <a:rPr lang="en-US" dirty="0"/>
              <a:t>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BC1CB-A49F-780F-A3F2-6F3D0842115C}"/>
              </a:ext>
            </a:extLst>
          </p:cNvPr>
          <p:cNvSpPr txBox="1"/>
          <p:nvPr/>
        </p:nvSpPr>
        <p:spPr>
          <a:xfrm>
            <a:off x="91843" y="6070495"/>
            <a:ext cx="621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</a:rPr>
              <a:t>An intense positron source based on linear induction accelerators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4923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360" y="119755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spc="-1" dirty="0">
                <a:latin typeface="+mj-lt"/>
              </a:rPr>
              <a:t>Ускорение позитронов в ЛИУ до 140 МэВ</a:t>
            </a:r>
            <a:r>
              <a:rPr lang="en-US" sz="3200" spc="-1" dirty="0">
                <a:latin typeface="+mj-lt"/>
              </a:rPr>
              <a:t>:</a:t>
            </a:r>
            <a:endParaRPr lang="en-US" sz="3200" b="0" strike="noStrike" spc="-1" dirty="0">
              <a:latin typeface="+mj-lt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E04E00D-CF65-4C39-AE07-1D0644F816B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9A970-22FB-9669-E6E1-90EC3B84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" y="1774904"/>
            <a:ext cx="10127062" cy="233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DBF94-DF2D-8A5E-0691-6A8D37E286D4}"/>
              </a:ext>
            </a:extLst>
          </p:cNvPr>
          <p:cNvSpPr txBox="1"/>
          <p:nvPr/>
        </p:nvSpPr>
        <p:spPr>
          <a:xfrm>
            <a:off x="1021523" y="1060399"/>
            <a:ext cx="855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Многие ЛИУ умеют работать в многоимпульсном режиме, поэтому можно представить себе многооборотное ускорение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312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0" y="169276"/>
            <a:ext cx="1008062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800" b="1" spc="-1" dirty="0"/>
              <a:t>Выводы </a:t>
            </a:r>
            <a:r>
              <a:rPr lang="en-US" sz="2800" b="1" spc="-1" dirty="0"/>
              <a:t>/</a:t>
            </a:r>
            <a:r>
              <a:rPr lang="ru-RU" sz="2800" b="1" spc="-1" dirty="0"/>
              <a:t> Вопросы</a:t>
            </a:r>
            <a:endParaRPr lang="en-US" sz="2800" b="1" strike="noStrike" spc="-1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4B7CAEF-AD8C-4348-BC93-944894AAA00C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11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8E541-56E4-48E5-9474-C6625F8119ED}"/>
              </a:ext>
            </a:extLst>
          </p:cNvPr>
          <p:cNvSpPr txBox="1"/>
          <p:nvPr/>
        </p:nvSpPr>
        <p:spPr>
          <a:xfrm>
            <a:off x="306151" y="650092"/>
            <a:ext cx="958467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strike="noStrike" spc="-1" dirty="0"/>
              <a:t>Источник позитро</a:t>
            </a:r>
            <a:r>
              <a:rPr lang="ru-RU" sz="2400" spc="-1" dirty="0"/>
              <a:t>нов на основе ЛИУ теоретически может производить в 100-1000 раз больше позитронов за импульс, чем традиционные источники на основе ускорителей </a:t>
            </a:r>
            <a:r>
              <a:rPr lang="en-US" sz="2400" spc="-1" dirty="0"/>
              <a:t>S-</a:t>
            </a:r>
            <a:r>
              <a:rPr lang="ru-RU" sz="2400" spc="-1" dirty="0"/>
              <a:t>диапазона.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spc="-1" dirty="0"/>
              <a:t>Подобный источник может оказаться производительнее и дешевле традиционной схемы для </a:t>
            </a:r>
            <a:r>
              <a:rPr lang="en-US" sz="2400" spc="-1" dirty="0"/>
              <a:t>SCT-</a:t>
            </a:r>
            <a:r>
              <a:rPr lang="ru-RU" sz="2400" spc="-1" dirty="0"/>
              <a:t>фабрики (если получится захватить и ускорить эти позитроны в синхротроне).</a:t>
            </a:r>
            <a:endParaRPr lang="en-US" sz="24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spc="-1" dirty="0"/>
              <a:t>Открытые вопросы</a:t>
            </a:r>
            <a:r>
              <a:rPr lang="en-US" sz="2400" spc="-1" dirty="0"/>
              <a:t>:</a:t>
            </a:r>
          </a:p>
          <a:p>
            <a:pPr lvl="1"/>
            <a:endParaRPr lang="ru-RU" sz="2400" spc="-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spc="-1" dirty="0"/>
              <a:t>До какой энергии достаточно ускорить позитроны в линейном индукционного ускорителе для перехода к кольцевому бустеру</a:t>
            </a:r>
            <a:r>
              <a:rPr lang="en-US" sz="2400" spc="-1" dirty="0"/>
              <a:t>?</a:t>
            </a:r>
            <a:endParaRPr lang="ru-RU" sz="2400" spc="-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spc="-1" dirty="0"/>
              <a:t>Как лучше всего далее ускорять длинный пучок позитронов с большим </a:t>
            </a:r>
            <a:r>
              <a:rPr lang="ru-RU" sz="2400" spc="-1" dirty="0" err="1"/>
              <a:t>эмиттансом</a:t>
            </a:r>
            <a:r>
              <a:rPr lang="ru-RU" sz="2400" spc="-1" dirty="0"/>
              <a:t> и зарядом до энергии, достаточной для работы радиационного охлаждения (</a:t>
            </a:r>
            <a:r>
              <a:rPr lang="en-US" sz="2400" spc="-1" dirty="0"/>
              <a:t>~</a:t>
            </a:r>
            <a:r>
              <a:rPr lang="ru-RU" sz="2400" spc="-1" dirty="0"/>
              <a:t>1</a:t>
            </a:r>
            <a:r>
              <a:rPr lang="en-US" sz="2400" spc="-1" dirty="0"/>
              <a:t> GeV): </a:t>
            </a:r>
            <a:r>
              <a:rPr lang="ru-RU" sz="2400" spc="-1" dirty="0"/>
              <a:t>синхротрон</a:t>
            </a:r>
            <a:r>
              <a:rPr lang="en-US" sz="2400" spc="-1" dirty="0"/>
              <a:t>? </a:t>
            </a:r>
            <a:r>
              <a:rPr lang="ru-RU" sz="2400" spc="-1" dirty="0"/>
              <a:t>фазотрон (</a:t>
            </a:r>
            <a:r>
              <a:rPr lang="en-US" sz="2400" spc="-1" dirty="0"/>
              <a:t>FFAG</a:t>
            </a:r>
            <a:r>
              <a:rPr lang="ru-RU" sz="2400" spc="-1" dirty="0"/>
              <a:t>)</a:t>
            </a:r>
            <a:r>
              <a:rPr lang="en-US" sz="2400" spc="-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308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80312" y="3379727"/>
            <a:ext cx="9720000" cy="4001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600" b="1" spc="-1" dirty="0">
                <a:latin typeface="Times New Roman"/>
              </a:rPr>
              <a:t>Дополнительные слайды</a:t>
            </a:r>
            <a:r>
              <a:rPr lang="en-US" sz="2600" b="1" spc="-1" dirty="0">
                <a:latin typeface="Times New Roman"/>
              </a:rPr>
              <a:t>:</a:t>
            </a:r>
            <a:endParaRPr lang="en-US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86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2000" y="144736"/>
            <a:ext cx="1000800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800" b="0" strike="noStrike" spc="-1" dirty="0">
                <a:latin typeface="Times New Roman"/>
              </a:rPr>
              <a:t>1.5 GeV damping ring (scaled down </a:t>
            </a:r>
            <a:r>
              <a:rPr lang="en-US" sz="2800" b="0" u="sng" strike="noStrike" spc="-1" dirty="0">
                <a:uFillTx/>
                <a:latin typeface="Times New Roman"/>
                <a:hlinkClick r:id="rId2"/>
              </a:rPr>
              <a:t>CLIC Pre-Damping Ring</a:t>
            </a:r>
            <a:r>
              <a:rPr lang="en-US" sz="2800" b="0" strike="noStrike" spc="-1" dirty="0">
                <a:latin typeface="Times New Roman"/>
              </a:rPr>
              <a:t>)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4B7CAEF-AD8C-4348-BC93-944894AAA00C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13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3244B4-6345-4F90-B8AF-5E21FD9A55E6}"/>
              </a:ext>
            </a:extLst>
          </p:cNvPr>
          <p:cNvGrpSpPr/>
          <p:nvPr/>
        </p:nvGrpSpPr>
        <p:grpSpPr>
          <a:xfrm>
            <a:off x="0" y="1118413"/>
            <a:ext cx="10080625" cy="4692094"/>
            <a:chOff x="0" y="1356664"/>
            <a:chExt cx="10080625" cy="4692094"/>
          </a:xfrm>
        </p:grpSpPr>
        <p:pic>
          <p:nvPicPr>
            <p:cNvPr id="5" name="Picture 4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5FCDE269-FE68-41DD-8A01-156692C8C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0916"/>
              <a:ext cx="10080625" cy="4537842"/>
            </a:xfrm>
            <a:prstGeom prst="rect">
              <a:avLst/>
            </a:prstGeom>
          </p:spPr>
        </p:pic>
        <p:sp>
          <p:nvSpPr>
            <p:cNvPr id="106" name="TextShape 9"/>
            <p:cNvSpPr txBox="1"/>
            <p:nvPr/>
          </p:nvSpPr>
          <p:spPr>
            <a:xfrm>
              <a:off x="2391859" y="2052462"/>
              <a:ext cx="7183779" cy="1629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2000" b="0" strike="noStrike" spc="-1" dirty="0">
                  <a:latin typeface="Times New Roman"/>
                </a:rPr>
                <a:t>Damping times: </a:t>
              </a:r>
              <a:r>
                <a:rPr lang="en-US" sz="2000" b="0" i="1" strike="noStrike" spc="-1" dirty="0">
                  <a:latin typeface="Times New Roman"/>
                  <a:ea typeface="Times New Roman"/>
                </a:rPr>
                <a:t>τ</a:t>
              </a:r>
              <a:r>
                <a:rPr lang="el-GR" sz="2000" b="0" i="1" strike="noStrike" spc="-1" baseline="-25000" dirty="0">
                  <a:latin typeface="Times New Roman"/>
                  <a:ea typeface="Times New Roman"/>
                </a:rPr>
                <a:t>δ</a:t>
              </a:r>
              <a:r>
                <a:rPr lang="en-US" sz="2000" b="0" i="1" strike="noStrike" spc="-1" dirty="0">
                  <a:latin typeface="Times New Roman"/>
                  <a:ea typeface="Times New Roman"/>
                </a:rPr>
                <a:t> </a:t>
              </a:r>
              <a:r>
                <a:rPr lang="en-US" sz="2000" b="0" strike="noStrike" spc="-1" dirty="0">
                  <a:latin typeface="Times New Roman"/>
                  <a:ea typeface="Times New Roman"/>
                </a:rPr>
                <a:t>= 2.3 </a:t>
              </a:r>
              <a:r>
                <a:rPr lang="en-US" sz="2000" b="0" strike="noStrike" spc="-1" dirty="0" err="1">
                  <a:latin typeface="Times New Roman"/>
                  <a:ea typeface="Times New Roman"/>
                </a:rPr>
                <a:t>ms</a:t>
              </a:r>
              <a:r>
                <a:rPr lang="en-US" sz="2000" b="0" strike="noStrike" spc="-1" dirty="0">
                  <a:latin typeface="Times New Roman"/>
                  <a:ea typeface="Times New Roman"/>
                </a:rPr>
                <a:t>, </a:t>
              </a:r>
              <a:r>
                <a:rPr lang="en-US" sz="2000" b="0" i="1" strike="noStrike" spc="-1" dirty="0" err="1">
                  <a:latin typeface="Times New Roman"/>
                  <a:ea typeface="Times New Roman"/>
                </a:rPr>
                <a:t>τ</a:t>
              </a:r>
              <a:r>
                <a:rPr lang="en-US" sz="2000" b="0" i="1" strike="noStrike" spc="-1" baseline="-25000" dirty="0" err="1">
                  <a:latin typeface="Times New Roman"/>
                  <a:ea typeface="Times New Roman"/>
                </a:rPr>
                <a:t>x,y</a:t>
              </a:r>
              <a:r>
                <a:rPr lang="en-US" sz="2000" b="0" strike="noStrike" spc="-1" dirty="0">
                  <a:latin typeface="Times New Roman"/>
                  <a:ea typeface="Times New Roman"/>
                </a:rPr>
                <a:t> = 4.7 </a:t>
              </a:r>
              <a:r>
                <a:rPr lang="en-US" sz="2000" b="0" strike="noStrike" spc="-1" dirty="0" err="1">
                  <a:latin typeface="Times New Roman"/>
                  <a:ea typeface="Times New Roman"/>
                </a:rPr>
                <a:t>ms.</a:t>
              </a:r>
              <a:endParaRPr lang="en-US" sz="2000" b="0" strike="noStrike" spc="-1" dirty="0">
                <a:latin typeface="Arial"/>
              </a:endParaRPr>
            </a:p>
            <a:p>
              <a:endParaRPr lang="en-US" sz="2000" spc="-1" dirty="0">
                <a:latin typeface="Times New Roman"/>
              </a:endParaRPr>
            </a:p>
            <a:p>
              <a:r>
                <a:rPr lang="en-US" sz="2000" b="0" strike="noStrike" spc="-1" dirty="0">
                  <a:latin typeface="Times New Roman"/>
                </a:rPr>
                <a:t>Energy loss per turn = 430 keV (1-2 MV RF required)</a:t>
              </a:r>
            </a:p>
            <a:p>
              <a:endParaRPr lang="en-US" sz="2000" spc="-1" dirty="0">
                <a:latin typeface="Times New Roman"/>
              </a:endParaRPr>
            </a:p>
            <a:p>
              <a:r>
                <a:rPr lang="en-US" sz="2000" spc="-1" dirty="0">
                  <a:latin typeface="Times New Roman"/>
                </a:rPr>
                <a:t>With 1.5 MV RF the 3 </a:t>
              </a:r>
              <a:r>
                <a:rPr lang="en-US" sz="2000" spc="-1" dirty="0" err="1">
                  <a:latin typeface="Times New Roman"/>
                </a:rPr>
                <a:t>nC</a:t>
              </a:r>
              <a:r>
                <a:rPr lang="en-US" sz="2000" spc="-1" dirty="0">
                  <a:latin typeface="Times New Roman"/>
                </a:rPr>
                <a:t> bunch will have </a:t>
              </a:r>
              <a:r>
                <a:rPr lang="el-GR" sz="2000" i="1" spc="-1" dirty="0">
                  <a:latin typeface="Times New Roman"/>
                </a:rPr>
                <a:t>σ</a:t>
              </a:r>
              <a:r>
                <a:rPr lang="en-US" sz="2000" i="1" spc="-1" baseline="-25000" dirty="0">
                  <a:latin typeface="Times New Roman"/>
                </a:rPr>
                <a:t>z </a:t>
              </a:r>
              <a:r>
                <a:rPr lang="en-US" sz="2000" spc="-1" dirty="0">
                  <a:latin typeface="Times New Roman"/>
                </a:rPr>
                <a:t>= 7 mm, </a:t>
              </a:r>
              <a:r>
                <a:rPr lang="el-GR" sz="2000" i="1" spc="-1" dirty="0">
                  <a:latin typeface="Times New Roman"/>
                </a:rPr>
                <a:t>ε</a:t>
              </a:r>
              <a:r>
                <a:rPr lang="en-US" sz="2000" i="1" spc="-1" baseline="-25000" dirty="0">
                  <a:latin typeface="Times New Roman"/>
                </a:rPr>
                <a:t>x,y </a:t>
              </a:r>
              <a:r>
                <a:rPr lang="en-US" sz="2000" spc="-1" dirty="0">
                  <a:latin typeface="Times New Roman"/>
                </a:rPr>
                <a:t>= 3 nm.</a:t>
              </a:r>
            </a:p>
          </p:txBody>
        </p:sp>
        <p:sp>
          <p:nvSpPr>
            <p:cNvPr id="18" name="TextShape 9">
              <a:extLst>
                <a:ext uri="{FF2B5EF4-FFF2-40B4-BE49-F238E27FC236}">
                  <a16:creationId xmlns:a16="http://schemas.microsoft.com/office/drawing/2014/main" id="{51058091-C0A7-4DDA-94A2-A347E33D58ED}"/>
                </a:ext>
              </a:extLst>
            </p:cNvPr>
            <p:cNvSpPr txBox="1"/>
            <p:nvPr/>
          </p:nvSpPr>
          <p:spPr>
            <a:xfrm>
              <a:off x="4303596" y="1356664"/>
              <a:ext cx="1473431" cy="398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/>
              <a:r>
                <a:rPr lang="en-US" sz="2000" spc="-1" dirty="0">
                  <a:latin typeface="Times New Roman"/>
                </a:rPr>
                <a:t>W</a:t>
              </a:r>
              <a:r>
                <a:rPr lang="en-US" sz="2000" b="0" strike="noStrike" spc="-1" dirty="0">
                  <a:latin typeface="Times New Roman"/>
                </a:rPr>
                <a:t>igglers</a:t>
              </a:r>
              <a:endParaRPr lang="en-US" sz="1400" b="0" strike="noStrike" spc="-1" dirty="0">
                <a:latin typeface="Arial"/>
              </a:endParaRPr>
            </a:p>
          </p:txBody>
        </p:sp>
        <p:sp>
          <p:nvSpPr>
            <p:cNvPr id="20" name="TextShape 9">
              <a:extLst>
                <a:ext uri="{FF2B5EF4-FFF2-40B4-BE49-F238E27FC236}">
                  <a16:creationId xmlns:a16="http://schemas.microsoft.com/office/drawing/2014/main" id="{7E2C79E4-0581-4E75-B59E-A173B49E75B1}"/>
                </a:ext>
              </a:extLst>
            </p:cNvPr>
            <p:cNvSpPr txBox="1"/>
            <p:nvPr/>
          </p:nvSpPr>
          <p:spPr>
            <a:xfrm>
              <a:off x="4303596" y="4765274"/>
              <a:ext cx="1473431" cy="398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/>
              <a:r>
                <a:rPr lang="en-US" sz="2000" spc="-1" dirty="0">
                  <a:latin typeface="Times New Roman"/>
                </a:rPr>
                <a:t>W</a:t>
              </a:r>
              <a:r>
                <a:rPr lang="en-US" sz="2000" b="0" strike="noStrike" spc="-1" dirty="0">
                  <a:latin typeface="Times New Roman"/>
                </a:rPr>
                <a:t>igglers</a:t>
              </a:r>
              <a:endParaRPr lang="en-US" sz="1400" b="0" strike="noStrike" spc="-1" dirty="0">
                <a:latin typeface="Arial"/>
              </a:endParaRPr>
            </a:p>
          </p:txBody>
        </p:sp>
        <p:sp>
          <p:nvSpPr>
            <p:cNvPr id="21" name="TextShape 9">
              <a:extLst>
                <a:ext uri="{FF2B5EF4-FFF2-40B4-BE49-F238E27FC236}">
                  <a16:creationId xmlns:a16="http://schemas.microsoft.com/office/drawing/2014/main" id="{9799E6DB-4697-4D6E-8392-ACC9D586C1CE}"/>
                </a:ext>
              </a:extLst>
            </p:cNvPr>
            <p:cNvSpPr txBox="1"/>
            <p:nvPr/>
          </p:nvSpPr>
          <p:spPr>
            <a:xfrm>
              <a:off x="1126900" y="4024442"/>
              <a:ext cx="1473431" cy="398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/>
              <a:r>
                <a:rPr lang="en-US" sz="2000" spc="-1" dirty="0">
                  <a:latin typeface="Times New Roman"/>
                </a:rPr>
                <a:t>TME cells</a:t>
              </a:r>
              <a:endParaRPr lang="en-US" sz="1400" b="0" strike="noStrike" spc="-1" dirty="0">
                <a:latin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A19BF88-8056-42E1-A5BC-6B0118D30E7C}"/>
              </a:ext>
            </a:extLst>
          </p:cNvPr>
          <p:cNvSpPr txBox="1"/>
          <p:nvPr/>
        </p:nvSpPr>
        <p:spPr>
          <a:xfrm>
            <a:off x="1126900" y="6062475"/>
            <a:ext cx="81716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" dirty="0">
                <a:latin typeface="Times New Roman"/>
              </a:rPr>
              <a:t>This seems to be enough for 50 Hz operation even in a single bunch regime. The ring could be downsized if we assume multiple bunches stored for more than one cycle.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15EDBF-6DF4-E135-EBC9-9FB8E8804AF5}"/>
              </a:ext>
            </a:extLst>
          </p:cNvPr>
          <p:cNvGrpSpPr/>
          <p:nvPr/>
        </p:nvGrpSpPr>
        <p:grpSpPr>
          <a:xfrm>
            <a:off x="2182826" y="3682652"/>
            <a:ext cx="6978944" cy="2187380"/>
            <a:chOff x="2182826" y="3682652"/>
            <a:chExt cx="6978944" cy="2187380"/>
          </a:xfrm>
        </p:grpSpPr>
        <p:pic>
          <p:nvPicPr>
            <p:cNvPr id="4" name="Picture 3">
              <a:hlinkClick r:id="rId2"/>
              <a:extLst>
                <a:ext uri="{FF2B5EF4-FFF2-40B4-BE49-F238E27FC236}">
                  <a16:creationId xmlns:a16="http://schemas.microsoft.com/office/drawing/2014/main" id="{186BCA9D-4913-B6D0-FE7B-9C60A58C1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826" y="3682652"/>
              <a:ext cx="6978944" cy="218738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6ED9A0-0C1B-90C8-719A-108BB1B3A7A0}"/>
                </a:ext>
              </a:extLst>
            </p:cNvPr>
            <p:cNvSpPr/>
            <p:nvPr/>
          </p:nvSpPr>
          <p:spPr>
            <a:xfrm>
              <a:off x="8385387" y="3864187"/>
              <a:ext cx="159173" cy="176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Объект 3">
            <a:hlinkClick r:id="rId4"/>
            <a:extLst>
              <a:ext uri="{FF2B5EF4-FFF2-40B4-BE49-F238E27FC236}">
                <a16:creationId xmlns:a16="http://schemas.microsoft.com/office/drawing/2014/main" id="{05B33248-A17D-4449-90FF-2615641F9132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8" y="1044064"/>
            <a:ext cx="3870789" cy="2873163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FEFA3F56-4005-14EB-4C7E-64D3A3E0C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4736" y="5870033"/>
            <a:ext cx="7119429" cy="1689642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910CEA37-E6D2-4453-9EC9-242B94F38B0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2</a:t>
            </a:fld>
            <a:endParaRPr lang="en-US" dirty="0"/>
          </a:p>
        </p:txBody>
      </p:sp>
      <p:sp>
        <p:nvSpPr>
          <p:cNvPr id="41" name="TextShape 1"/>
          <p:cNvSpPr txBox="1"/>
          <p:nvPr/>
        </p:nvSpPr>
        <p:spPr>
          <a:xfrm>
            <a:off x="65128" y="171664"/>
            <a:ext cx="966813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0" strike="noStrike" spc="-1" dirty="0">
                <a:latin typeface="+mj-lt"/>
              </a:rPr>
              <a:t>Intense positron sources for colliders: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2BE8B-DA1D-8E0A-5F41-EE7BA8ED80A3}"/>
              </a:ext>
            </a:extLst>
          </p:cNvPr>
          <p:cNvSpPr txBox="1"/>
          <p:nvPr/>
        </p:nvSpPr>
        <p:spPr>
          <a:xfrm>
            <a:off x="398262" y="4336008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ILC / CLIC:</a:t>
            </a:r>
          </a:p>
          <a:p>
            <a:r>
              <a:rPr lang="en-US" b="1" dirty="0"/>
              <a:t>1e14 e+/sec</a:t>
            </a:r>
          </a:p>
          <a:p>
            <a:r>
              <a:rPr lang="en-US" b="1" dirty="0"/>
              <a:t>1600 </a:t>
            </a:r>
            <a:r>
              <a:rPr lang="en-US" b="1" dirty="0" err="1"/>
              <a:t>nC</a:t>
            </a:r>
            <a:r>
              <a:rPr lang="en-US" b="1" dirty="0"/>
              <a:t>/sec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FD471-0458-1464-6439-48618E031A9D}"/>
              </a:ext>
            </a:extLst>
          </p:cNvPr>
          <p:cNvSpPr txBox="1"/>
          <p:nvPr/>
        </p:nvSpPr>
        <p:spPr>
          <a:xfrm>
            <a:off x="98801" y="5869038"/>
            <a:ext cx="2855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LEMMA: muons from</a:t>
            </a:r>
          </a:p>
          <a:p>
            <a:r>
              <a:rPr lang="en-US" dirty="0"/>
              <a:t>45 GeV e+ on solid target:</a:t>
            </a:r>
          </a:p>
          <a:p>
            <a:r>
              <a:rPr lang="en-US" b="1" dirty="0"/>
              <a:t>3e15 e+/sec</a:t>
            </a:r>
          </a:p>
          <a:p>
            <a:r>
              <a:rPr lang="en-US" b="1" dirty="0"/>
              <a:t>0.5 </a:t>
            </a:r>
            <a:r>
              <a:rPr lang="en-US" b="1" dirty="0" err="1"/>
              <a:t>mC</a:t>
            </a:r>
            <a:r>
              <a:rPr lang="en-US" b="1" dirty="0"/>
              <a:t>/sec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9F38F-A8C6-2CE7-CD6F-711DBC4AC715}"/>
              </a:ext>
            </a:extLst>
          </p:cNvPr>
          <p:cNvSpPr txBox="1"/>
          <p:nvPr/>
        </p:nvSpPr>
        <p:spPr>
          <a:xfrm>
            <a:off x="623730" y="1028652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Charm-tau factory:</a:t>
            </a:r>
          </a:p>
          <a:p>
            <a:r>
              <a:rPr lang="en-US" b="1" dirty="0"/>
              <a:t>2e11 e+/sec</a:t>
            </a:r>
          </a:p>
          <a:p>
            <a:r>
              <a:rPr lang="en-US" b="1" dirty="0"/>
              <a:t>30 </a:t>
            </a:r>
            <a:r>
              <a:rPr lang="en-US" b="1" dirty="0" err="1"/>
              <a:t>nC</a:t>
            </a:r>
            <a:r>
              <a:rPr lang="en-US" b="1" dirty="0"/>
              <a:t>/sec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DD19F-FAFD-CC6F-10AA-44D6759B80EF}"/>
              </a:ext>
            </a:extLst>
          </p:cNvPr>
          <p:cNvSpPr txBox="1"/>
          <p:nvPr/>
        </p:nvSpPr>
        <p:spPr>
          <a:xfrm>
            <a:off x="4489807" y="1031410"/>
            <a:ext cx="147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B-factory:</a:t>
            </a:r>
          </a:p>
          <a:p>
            <a:r>
              <a:rPr lang="en-US" b="1" dirty="0"/>
              <a:t>2e12 e+/sec</a:t>
            </a:r>
          </a:p>
          <a:p>
            <a:r>
              <a:rPr lang="en-US" b="1" dirty="0"/>
              <a:t>300 </a:t>
            </a:r>
            <a:r>
              <a:rPr lang="en-US" b="1" dirty="0" err="1"/>
              <a:t>nC</a:t>
            </a:r>
            <a:r>
              <a:rPr lang="en-US" b="1" dirty="0"/>
              <a:t>/sec</a:t>
            </a:r>
          </a:p>
        </p:txBody>
      </p:sp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D5A4FBA2-5A0F-F64D-1B70-630CA0213C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8646" y="908470"/>
            <a:ext cx="4044297" cy="30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360" y="3918240"/>
            <a:ext cx="10079640" cy="299376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101599" y="88249"/>
            <a:ext cx="814349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0" strike="noStrike" spc="-1" dirty="0">
                <a:latin typeface="+mj-lt"/>
              </a:rPr>
              <a:t>Conventional system based on S-band </a:t>
            </a:r>
            <a:r>
              <a:rPr lang="en-US" sz="2400" b="0" strike="noStrike" spc="-1" dirty="0" err="1">
                <a:latin typeface="+mj-lt"/>
              </a:rPr>
              <a:t>linac</a:t>
            </a:r>
            <a:r>
              <a:rPr lang="en-US" sz="2400" b="0" strike="noStrike" spc="-1" dirty="0">
                <a:latin typeface="+mj-lt"/>
              </a:rPr>
              <a:t>: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2160000" y="7056000"/>
            <a:ext cx="5664240" cy="23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 b="0" strike="noStrike" spc="-1">
                <a:latin typeface="Times New Roman"/>
                <a:hlinkClick r:id="rId3"/>
              </a:rPr>
              <a:t>http://www.inp.nsk.su/~petrenko/c-tau/Injector/p-linac/Martyshkin/</a:t>
            </a:r>
            <a:r>
              <a:rPr lang="en-US" sz="1600" b="0" strike="noStrike" spc="-1">
                <a:latin typeface="Times New Roman"/>
              </a:rPr>
              <a:t> 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62" name="Picture 61"/>
          <p:cNvPicPr/>
          <p:nvPr/>
        </p:nvPicPr>
        <p:blipFill>
          <a:blip r:embed="rId4"/>
          <a:stretch/>
        </p:blipFill>
        <p:spPr>
          <a:xfrm>
            <a:off x="2304000" y="720000"/>
            <a:ext cx="5180760" cy="2607480"/>
          </a:xfrm>
          <a:prstGeom prst="rect">
            <a:avLst/>
          </a:prstGeom>
          <a:ln>
            <a:noFill/>
          </a:ln>
        </p:spPr>
      </p:pic>
      <p:sp>
        <p:nvSpPr>
          <p:cNvPr id="63" name="TextShape 3"/>
          <p:cNvSpPr txBox="1"/>
          <p:nvPr/>
        </p:nvSpPr>
        <p:spPr>
          <a:xfrm>
            <a:off x="1368000" y="3428640"/>
            <a:ext cx="7848000" cy="57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000" b="0" strike="noStrike" spc="-1">
                <a:latin typeface="Times New Roman"/>
              </a:rPr>
              <a:t>Positron distribution after the solenoid (Pavel Martyshkin):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5"/>
          <a:stretch/>
        </p:blipFill>
        <p:spPr>
          <a:xfrm>
            <a:off x="7601760" y="548991"/>
            <a:ext cx="2190240" cy="28382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84CD1955-EE97-48FE-BB54-328B3573D197}"/>
              </a:ext>
            </a:extLst>
          </p:cNvPr>
          <p:cNvSpPr/>
          <p:nvPr/>
        </p:nvSpPr>
        <p:spPr>
          <a:xfrm>
            <a:off x="3143181" y="2144620"/>
            <a:ext cx="866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2.5 GeV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296DF2C-A73A-4CED-A016-E5BAB6595CCE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3</a:t>
            </a:fld>
            <a:endParaRPr lang="en-US" dirty="0"/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421357C3-EEC3-4E0D-B8B5-F247F20A8AE8}"/>
              </a:ext>
            </a:extLst>
          </p:cNvPr>
          <p:cNvSpPr/>
          <p:nvPr/>
        </p:nvSpPr>
        <p:spPr>
          <a:xfrm>
            <a:off x="279710" y="1590622"/>
            <a:ext cx="2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Simulation for 5 </a:t>
            </a:r>
            <a:r>
              <a:rPr lang="en-US" sz="1600" dirty="0" err="1"/>
              <a:t>nC</a:t>
            </a:r>
            <a:r>
              <a:rPr lang="en-US" sz="1600" dirty="0"/>
              <a:t> 2.5 GeV e- bunch on target.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360" y="113779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0" strike="noStrike" spc="-1" dirty="0">
                <a:latin typeface="Times New Roman"/>
              </a:rPr>
              <a:t>KEK</a:t>
            </a:r>
            <a:r>
              <a:rPr lang="ru-RU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>
                <a:latin typeface="Times New Roman"/>
              </a:rPr>
              <a:t>positron </a:t>
            </a:r>
            <a:r>
              <a:rPr lang="en-US" sz="3200" b="0" strike="noStrike" spc="-1" dirty="0" err="1">
                <a:latin typeface="Times New Roman"/>
              </a:rPr>
              <a:t>linac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080000" y="792000"/>
            <a:ext cx="7992000" cy="6397560"/>
          </a:xfrm>
          <a:prstGeom prst="rect">
            <a:avLst/>
          </a:prstGeom>
          <a:ln>
            <a:noFill/>
          </a:ln>
        </p:spPr>
      </p:pic>
      <p:sp>
        <p:nvSpPr>
          <p:cNvPr id="75" name="TextShape 2"/>
          <p:cNvSpPr txBox="1"/>
          <p:nvPr/>
        </p:nvSpPr>
        <p:spPr>
          <a:xfrm>
            <a:off x="72360" y="7189560"/>
            <a:ext cx="9071640" cy="37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 b="0" strike="noStrike" spc="-1">
                <a:latin typeface="Times New Roman"/>
              </a:rPr>
              <a:t>From </a:t>
            </a:r>
            <a:r>
              <a:rPr lang="en-US" sz="1600" b="0" strike="noStrike" spc="-1">
                <a:latin typeface="Times New Roman"/>
                <a:hlinkClick r:id="rId3"/>
              </a:rPr>
              <a:t>Pavel Martyshkin’s presentation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E04E00D-CF65-4C39-AE07-1D0644F816B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910CEA37-E6D2-4453-9EC9-242B94F38B0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5</a:t>
            </a:fld>
            <a:endParaRPr lang="en-US" dirty="0"/>
          </a:p>
        </p:txBody>
      </p:sp>
      <p:sp>
        <p:nvSpPr>
          <p:cNvPr id="41" name="TextShape 1"/>
          <p:cNvSpPr txBox="1"/>
          <p:nvPr/>
        </p:nvSpPr>
        <p:spPr>
          <a:xfrm>
            <a:off x="277075" y="196716"/>
            <a:ext cx="966813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0" strike="noStrike" spc="-1" dirty="0">
                <a:latin typeface="+mj-lt"/>
              </a:rPr>
              <a:t>Suggested positron source for the SCT-factory: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E978FD5-6D18-4C2A-A4C7-0CA03F50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" y="1623298"/>
            <a:ext cx="10002198" cy="370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402DE9-ED48-4AA4-BFB4-1414DA51D359}"/>
              </a:ext>
            </a:extLst>
          </p:cNvPr>
          <p:cNvSpPr txBox="1"/>
          <p:nvPr/>
        </p:nvSpPr>
        <p:spPr>
          <a:xfrm>
            <a:off x="218003" y="5448629"/>
            <a:ext cx="9823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is to be able to work at 50 Hz, although 20 Hz is probably enough.</a:t>
            </a:r>
          </a:p>
          <a:p>
            <a:endParaRPr lang="en-US" dirty="0"/>
          </a:p>
          <a:p>
            <a:r>
              <a:rPr lang="en-US" dirty="0"/>
              <a:t>With 3 </a:t>
            </a:r>
            <a:r>
              <a:rPr lang="en-US" dirty="0" err="1"/>
              <a:t>nC</a:t>
            </a:r>
            <a:r>
              <a:rPr lang="en-US" dirty="0"/>
              <a:t> (2·10</a:t>
            </a:r>
            <a:r>
              <a:rPr lang="en-US" baseline="30000" dirty="0"/>
              <a:t>10</a:t>
            </a:r>
            <a:r>
              <a:rPr lang="en-US" dirty="0"/>
              <a:t>) of 3.5 GeV electrons per bunch on target we should capture at least 1.5 </a:t>
            </a:r>
            <a:r>
              <a:rPr lang="en-US" dirty="0" err="1"/>
              <a:t>nC</a:t>
            </a:r>
            <a:r>
              <a:rPr lang="en-US" dirty="0"/>
              <a:t> (10</a:t>
            </a:r>
            <a:r>
              <a:rPr lang="en-US" baseline="30000" dirty="0"/>
              <a:t>10</a:t>
            </a:r>
            <a:r>
              <a:rPr lang="en-US" dirty="0"/>
              <a:t>) positrons per bunch, i.e. 10</a:t>
            </a:r>
            <a:r>
              <a:rPr lang="en-US" baseline="30000" dirty="0"/>
              <a:t>10</a:t>
            </a:r>
            <a:r>
              <a:rPr lang="en-US" dirty="0"/>
              <a:t> e+/bunch at 50 Hz or </a:t>
            </a:r>
            <a:r>
              <a:rPr lang="en-US" b="1" dirty="0"/>
              <a:t>5·10</a:t>
            </a:r>
            <a:r>
              <a:rPr lang="en-US" b="1" baseline="30000" dirty="0"/>
              <a:t>11</a:t>
            </a:r>
            <a:r>
              <a:rPr lang="en-US" b="1" dirty="0"/>
              <a:t> e+/sec </a:t>
            </a:r>
            <a:r>
              <a:rPr lang="en-US" dirty="0"/>
              <a:t>– good safety margin (2·10</a:t>
            </a:r>
            <a:r>
              <a:rPr lang="en-US" baseline="30000" dirty="0"/>
              <a:t>11</a:t>
            </a:r>
            <a:r>
              <a:rPr lang="en-US" dirty="0"/>
              <a:t> e+/sec is required by the collider).</a:t>
            </a: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AB5C182A-CA41-4F62-BAF1-9477CD2EAA16}"/>
              </a:ext>
            </a:extLst>
          </p:cNvPr>
          <p:cNvSpPr txBox="1"/>
          <p:nvPr/>
        </p:nvSpPr>
        <p:spPr>
          <a:xfrm>
            <a:off x="504492" y="896971"/>
            <a:ext cx="9071640" cy="3385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200" b="0" strike="noStrike" spc="-1" dirty="0">
                <a:uFillTx/>
                <a:latin typeface="Times New Roman"/>
                <a:hlinkClick r:id="rId3"/>
              </a:rPr>
              <a:t>2021 workshop on future Super c-</a:t>
            </a:r>
            <a:r>
              <a:rPr lang="el-GR" sz="2200" b="0" strike="noStrike" spc="-1" dirty="0">
                <a:uFillTx/>
                <a:latin typeface="Times New Roman"/>
                <a:hlinkClick r:id="rId3"/>
              </a:rPr>
              <a:t>τ</a:t>
            </a:r>
            <a:r>
              <a:rPr lang="en-US" sz="2200" b="0" strike="noStrike" spc="-1" dirty="0">
                <a:uFillTx/>
                <a:latin typeface="Times New Roman"/>
                <a:hlinkClick r:id="rId3"/>
              </a:rPr>
              <a:t> factories</a:t>
            </a:r>
            <a:r>
              <a:rPr lang="en-US" sz="2200" b="0" strike="noStrike" spc="-1" dirty="0">
                <a:latin typeface="Times New Roman"/>
              </a:rPr>
              <a:t>, Nov. 17, 2021, Novosibirsk.</a:t>
            </a:r>
            <a:endParaRPr lang="en-US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12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82F1D66-E998-43BD-9D45-768BD275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0" y="3225583"/>
            <a:ext cx="2287071" cy="45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AEDFB14-EAF5-4C42-8E93-01229093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36" y="3493994"/>
            <a:ext cx="4135969" cy="41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F2237-7F87-4012-BFDC-804435342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63" y="3596419"/>
            <a:ext cx="4691962" cy="3917182"/>
          </a:xfrm>
          <a:prstGeom prst="rect">
            <a:avLst/>
          </a:prstGeom>
        </p:spPr>
      </p:pic>
      <p:sp>
        <p:nvSpPr>
          <p:cNvPr id="73" name="TextShape 1"/>
          <p:cNvSpPr txBox="1"/>
          <p:nvPr/>
        </p:nvSpPr>
        <p:spPr>
          <a:xfrm>
            <a:off x="504360" y="161587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0" strike="noStrike" spc="-1" dirty="0">
                <a:latin typeface="+mj-lt"/>
              </a:rPr>
              <a:t>Позитронный источник на </a:t>
            </a:r>
            <a:r>
              <a:rPr lang="ru-RU" sz="3200" spc="-1" dirty="0">
                <a:latin typeface="+mj-lt"/>
              </a:rPr>
              <a:t>основе ЛИУ</a:t>
            </a:r>
            <a:endParaRPr lang="en-US" sz="3200" b="0" strike="noStrike" spc="-1" dirty="0">
              <a:latin typeface="+mj-lt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E04E00D-CF65-4C39-AE07-1D0644F816B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F77FF-7794-45FB-BB34-B93258740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5866"/>
            <a:ext cx="10080625" cy="2622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601FD2-AB7F-450F-A2F5-1668AE27A715}"/>
              </a:ext>
            </a:extLst>
          </p:cNvPr>
          <p:cNvSpPr txBox="1"/>
          <p:nvPr/>
        </p:nvSpPr>
        <p:spPr>
          <a:xfrm>
            <a:off x="5170795" y="719849"/>
            <a:ext cx="289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(расчет в </a:t>
            </a:r>
            <a:r>
              <a:rPr lang="en-US" sz="1400" dirty="0"/>
              <a:t>G4 Beamline</a:t>
            </a:r>
            <a:r>
              <a:rPr lang="ru-RU" sz="1400" dirty="0"/>
              <a:t>)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C5071-AD88-4718-93B5-7F41B809E7D6}"/>
              </a:ext>
            </a:extLst>
          </p:cNvPr>
          <p:cNvSpPr txBox="1"/>
          <p:nvPr/>
        </p:nvSpPr>
        <p:spPr>
          <a:xfrm>
            <a:off x="3495716" y="1225717"/>
            <a:ext cx="333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ЛИУ в магнитном поле</a:t>
            </a:r>
          </a:p>
          <a:p>
            <a:r>
              <a:rPr lang="ru-RU" dirty="0"/>
              <a:t>0.5 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80653-9657-4D25-8FDF-2489C64870E7}"/>
              </a:ext>
            </a:extLst>
          </p:cNvPr>
          <p:cNvSpPr txBox="1"/>
          <p:nvPr/>
        </p:nvSpPr>
        <p:spPr>
          <a:xfrm>
            <a:off x="557118" y="3177132"/>
            <a:ext cx="314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Короткий соленоид с полем 5 Т (адиабатическое согласующее устройство)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95B54-924D-45B1-A037-7619F11CCAEC}"/>
              </a:ext>
            </a:extLst>
          </p:cNvPr>
          <p:cNvSpPr txBox="1"/>
          <p:nvPr/>
        </p:nvSpPr>
        <p:spPr>
          <a:xfrm>
            <a:off x="0" y="1571817"/>
            <a:ext cx="20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3e14 e-</a:t>
            </a:r>
            <a:r>
              <a:rPr lang="en-US" dirty="0"/>
              <a:t>,</a:t>
            </a:r>
          </a:p>
          <a:p>
            <a:r>
              <a:rPr lang="en-US" dirty="0"/>
              <a:t>1 </a:t>
            </a:r>
            <a:r>
              <a:rPr lang="ru-RU" dirty="0"/>
              <a:t>кА,</a:t>
            </a:r>
            <a:r>
              <a:rPr lang="en-US" dirty="0"/>
              <a:t> 5</a:t>
            </a:r>
            <a:r>
              <a:rPr lang="ru-RU" dirty="0"/>
              <a:t>0 </a:t>
            </a:r>
            <a:r>
              <a:rPr lang="ru-RU" dirty="0" err="1"/>
              <a:t>нс</a:t>
            </a:r>
            <a:endParaRPr lang="en-US" dirty="0"/>
          </a:p>
          <a:p>
            <a:r>
              <a:rPr lang="en-US" dirty="0"/>
              <a:t>20 </a:t>
            </a:r>
            <a:r>
              <a:rPr lang="ru-RU" dirty="0"/>
              <a:t>МэВ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0C9F6-0105-46E7-9879-FABB6F8811FB}"/>
              </a:ext>
            </a:extLst>
          </p:cNvPr>
          <p:cNvSpPr txBox="1"/>
          <p:nvPr/>
        </p:nvSpPr>
        <p:spPr>
          <a:xfrm>
            <a:off x="594438" y="689871"/>
            <a:ext cx="29012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Мишень для конверсии </a:t>
            </a:r>
            <a:r>
              <a:rPr lang="en-US" dirty="0"/>
              <a:t>e- </a:t>
            </a:r>
            <a:r>
              <a:rPr lang="ru-RU" dirty="0"/>
              <a:t>в </a:t>
            </a:r>
            <a:r>
              <a:rPr lang="en-US" dirty="0"/>
              <a:t>e+ </a:t>
            </a:r>
            <a:r>
              <a:rPr lang="ru-RU" dirty="0"/>
              <a:t>греется меньше 1000 °С за выстрел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55797-D7C8-4F48-B63C-E91328617C45}"/>
              </a:ext>
            </a:extLst>
          </p:cNvPr>
          <p:cNvSpPr txBox="1"/>
          <p:nvPr/>
        </p:nvSpPr>
        <p:spPr>
          <a:xfrm>
            <a:off x="3780007" y="2551774"/>
            <a:ext cx="348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Электроны замедляются и летят обратно на мишень. Позитроны – ускоряются.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DBFC5-0C27-4A77-8208-C58ADA39660A}"/>
              </a:ext>
            </a:extLst>
          </p:cNvPr>
          <p:cNvSpPr txBox="1"/>
          <p:nvPr/>
        </p:nvSpPr>
        <p:spPr>
          <a:xfrm>
            <a:off x="9060131" y="761556"/>
            <a:ext cx="56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FD589-45BD-4414-B745-EE80CB2471E8}"/>
              </a:ext>
            </a:extLst>
          </p:cNvPr>
          <p:cNvSpPr txBox="1"/>
          <p:nvPr/>
        </p:nvSpPr>
        <p:spPr>
          <a:xfrm>
            <a:off x="9016832" y="1468219"/>
            <a:ext cx="111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</a:t>
            </a:r>
            <a:r>
              <a:rPr lang="ru-RU" dirty="0" err="1"/>
              <a:t>нКл</a:t>
            </a:r>
            <a:r>
              <a:rPr lang="en-US" dirty="0"/>
              <a:t>,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1810A-A706-43E6-89BE-690F2FDF529B}"/>
              </a:ext>
            </a:extLst>
          </p:cNvPr>
          <p:cNvSpPr txBox="1"/>
          <p:nvPr/>
        </p:nvSpPr>
        <p:spPr>
          <a:xfrm>
            <a:off x="2436964" y="4065681"/>
            <a:ext cx="253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Нормализованный </a:t>
            </a:r>
            <a:r>
              <a:rPr lang="ru-RU" sz="1600" dirty="0" err="1"/>
              <a:t>эмиттанс</a:t>
            </a:r>
            <a:r>
              <a:rPr lang="ru-RU" sz="1600" dirty="0"/>
              <a:t> пучка </a:t>
            </a:r>
            <a:r>
              <a:rPr lang="en-US" sz="1600" dirty="0"/>
              <a:t>e+</a:t>
            </a:r>
            <a:endParaRPr lang="ru-RU" sz="1600" dirty="0"/>
          </a:p>
          <a:p>
            <a:r>
              <a:rPr lang="ru-RU" sz="1600" dirty="0"/>
              <a:t>30000 мм*мрад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F04F1C-3204-4D3E-882C-A833114285A4}"/>
              </a:ext>
            </a:extLst>
          </p:cNvPr>
          <p:cNvSpPr txBox="1"/>
          <p:nvPr/>
        </p:nvSpPr>
        <p:spPr>
          <a:xfrm>
            <a:off x="6521689" y="5555010"/>
            <a:ext cx="191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 выход позитронов для 20 МэВ и 3%</a:t>
            </a:r>
            <a:r>
              <a:rPr lang="en-US" dirty="0"/>
              <a:t> </a:t>
            </a:r>
            <a:r>
              <a:rPr lang="ru-RU" dirty="0"/>
              <a:t>для 30 МэВ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9D5801-FE21-4E62-AD16-800111FE069E}"/>
              </a:ext>
            </a:extLst>
          </p:cNvPr>
          <p:cNvCxnSpPr/>
          <p:nvPr/>
        </p:nvCxnSpPr>
        <p:spPr>
          <a:xfrm flipH="1" flipV="1">
            <a:off x="1259307" y="5123062"/>
            <a:ext cx="10368" cy="191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432DD2-627A-4E41-8047-2E5E342A8035}"/>
              </a:ext>
            </a:extLst>
          </p:cNvPr>
          <p:cNvSpPr txBox="1"/>
          <p:nvPr/>
        </p:nvSpPr>
        <p:spPr>
          <a:xfrm rot="16200000">
            <a:off x="-140340" y="5950220"/>
            <a:ext cx="2539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Ускорение на 40 МэВ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B8BD1F-3281-4817-93DD-A9F63A04D3E8}"/>
              </a:ext>
            </a:extLst>
          </p:cNvPr>
          <p:cNvSpPr txBox="1"/>
          <p:nvPr/>
        </p:nvSpPr>
        <p:spPr>
          <a:xfrm>
            <a:off x="6866779" y="2117846"/>
            <a:ext cx="314960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 один импульс</a:t>
            </a:r>
            <a:r>
              <a:rPr lang="en-US" dirty="0"/>
              <a:t> </a:t>
            </a:r>
            <a:r>
              <a:rPr lang="ru-RU" dirty="0"/>
              <a:t>100</a:t>
            </a:r>
            <a:r>
              <a:rPr lang="en-US" dirty="0"/>
              <a:t>x </a:t>
            </a:r>
            <a:r>
              <a:rPr lang="ru-RU" dirty="0"/>
              <a:t>больше заряд</a:t>
            </a:r>
            <a:r>
              <a:rPr lang="en-US" dirty="0"/>
              <a:t>, </a:t>
            </a:r>
            <a:r>
              <a:rPr lang="ru-RU" dirty="0"/>
              <a:t>но </a:t>
            </a:r>
            <a:r>
              <a:rPr lang="en-US" dirty="0"/>
              <a:t>6x </a:t>
            </a:r>
            <a:r>
              <a:rPr lang="ru-RU" dirty="0"/>
              <a:t>больше </a:t>
            </a:r>
            <a:r>
              <a:rPr lang="ru-RU" dirty="0" err="1"/>
              <a:t>эмиттанс</a:t>
            </a:r>
            <a:r>
              <a:rPr lang="ru-RU" dirty="0"/>
              <a:t>, чем источник на основе </a:t>
            </a:r>
            <a:r>
              <a:rPr lang="en-US" dirty="0"/>
              <a:t>3.5 GeV e- </a:t>
            </a:r>
            <a:r>
              <a:rPr lang="ru-RU" dirty="0" err="1"/>
              <a:t>линака</a:t>
            </a:r>
            <a:r>
              <a:rPr lang="ru-RU" dirty="0"/>
              <a:t> </a:t>
            </a:r>
            <a:r>
              <a:rPr lang="en-US" dirty="0"/>
              <a:t>S-</a:t>
            </a:r>
            <a:r>
              <a:rPr lang="ru-RU" dirty="0"/>
              <a:t>диапазона.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014C9-8F4C-A3EC-DA6D-7F0DE74142C9}"/>
              </a:ext>
            </a:extLst>
          </p:cNvPr>
          <p:cNvSpPr txBox="1"/>
          <p:nvPr/>
        </p:nvSpPr>
        <p:spPr>
          <a:xfrm>
            <a:off x="9016832" y="1744250"/>
            <a:ext cx="1173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3e12 e+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074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2625" y="78124"/>
            <a:ext cx="1000800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spc="-1" dirty="0">
                <a:latin typeface="Times New Roman"/>
              </a:rPr>
              <a:t>ЛИУ, разработанные для рентгенографии</a:t>
            </a:r>
            <a:r>
              <a:rPr lang="en-US" sz="2800" spc="-1" dirty="0">
                <a:latin typeface="Times New Roman"/>
              </a:rPr>
              <a:t>: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4B7CAEF-AD8C-4348-BC93-944894AAA00C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7</a:t>
            </a:fld>
            <a:endParaRPr lang="en-US" dirty="0"/>
          </a:p>
        </p:txBody>
      </p:sp>
      <p:pic>
        <p:nvPicPr>
          <p:cNvPr id="1026" name="Picture 2" descr="Status of the DARHT 2nd Axis Accelerator at Los Alamos National Laboratory">
            <a:extLst>
              <a:ext uri="{FF2B5EF4-FFF2-40B4-BE49-F238E27FC236}">
                <a16:creationId xmlns:a16="http://schemas.microsoft.com/office/drawing/2014/main" id="{6AB31F17-3C7F-295C-87D3-98C8E32C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2" y="953432"/>
            <a:ext cx="2279618" cy="23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8FFED-87E1-1514-557E-7E06C70CD62E}"/>
              </a:ext>
            </a:extLst>
          </p:cNvPr>
          <p:cNvSpPr txBox="1"/>
          <p:nvPr/>
        </p:nvSpPr>
        <p:spPr>
          <a:xfrm>
            <a:off x="221512" y="584100"/>
            <a:ext cx="456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  <a:hlinkClick r:id="rId3"/>
              </a:rPr>
              <a:t>DARHT</a:t>
            </a: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ru-RU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США, </a:t>
            </a: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Los Alamos)</a:t>
            </a:r>
            <a:endParaRPr lang="en-US" dirty="0"/>
          </a:p>
        </p:txBody>
      </p:sp>
      <p:pic>
        <p:nvPicPr>
          <p:cNvPr id="1028" name="Picture 4" descr="DARHT electron accelerator">
            <a:extLst>
              <a:ext uri="{FF2B5EF4-FFF2-40B4-BE49-F238E27FC236}">
                <a16:creationId xmlns:a16="http://schemas.microsoft.com/office/drawing/2014/main" id="{4F6435A2-7EA8-5DD5-E3CB-11D2AB19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66" y="953432"/>
            <a:ext cx="3546983" cy="23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211776-5FA2-700D-8A67-A82CA84D0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3" y="3658722"/>
            <a:ext cx="5884074" cy="36396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C5239-A8B2-1947-B31E-7FB45CA52CA2}"/>
              </a:ext>
            </a:extLst>
          </p:cNvPr>
          <p:cNvSpPr txBox="1"/>
          <p:nvPr/>
        </p:nvSpPr>
        <p:spPr>
          <a:xfrm>
            <a:off x="221512" y="7251898"/>
            <a:ext cx="9099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http://vniitf.ru/data/files/video/2022/kompleks%20imp%20tomogr_zapusk%20pervoy%20ocheredi.webm</a:t>
            </a:r>
            <a:endParaRPr lang="en-US" sz="1400" dirty="0"/>
          </a:p>
        </p:txBody>
      </p:sp>
      <p:pic>
        <p:nvPicPr>
          <p:cNvPr id="1030" name="Picture 6" descr="Airix Induction Accelerator | Thales Group">
            <a:extLst>
              <a:ext uri="{FF2B5EF4-FFF2-40B4-BE49-F238E27FC236}">
                <a16:creationId xmlns:a16="http://schemas.microsoft.com/office/drawing/2014/main" id="{D4F270C1-EF15-E7DC-B09E-DCB780A4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30" y="953432"/>
            <a:ext cx="3554286" cy="23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1B95FD-6D91-7C13-0429-A196FAC3279A}"/>
              </a:ext>
            </a:extLst>
          </p:cNvPr>
          <p:cNvSpPr txBox="1"/>
          <p:nvPr/>
        </p:nvSpPr>
        <p:spPr>
          <a:xfrm>
            <a:off x="6309865" y="585106"/>
            <a:ext cx="3554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cap="all" dirty="0">
                <a:solidFill>
                  <a:srgbClr val="1A285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AIRIX</a:t>
            </a: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b="0" i="0" dirty="0">
                <a:solidFill>
                  <a:srgbClr val="2E37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Франция</a:t>
            </a: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212A67-777B-BF75-30C5-54C8CCBEAB1E}"/>
              </a:ext>
            </a:extLst>
          </p:cNvPr>
          <p:cNvSpPr txBox="1"/>
          <p:nvPr/>
        </p:nvSpPr>
        <p:spPr>
          <a:xfrm>
            <a:off x="6204749" y="3658722"/>
            <a:ext cx="4034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Типичные импульсы тока в таких машинах</a:t>
            </a:r>
            <a:r>
              <a:rPr lang="en-US" dirty="0"/>
              <a:t> 1-3 kA,</a:t>
            </a:r>
            <a:r>
              <a:rPr lang="ru-RU" dirty="0"/>
              <a:t> длительностью в несколько десятков или сотен </a:t>
            </a:r>
            <a:r>
              <a:rPr lang="ru-RU" dirty="0" err="1"/>
              <a:t>нсек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Типичное магнитное поле линз --несколько </a:t>
            </a:r>
            <a:r>
              <a:rPr lang="ru-RU" dirty="0" err="1"/>
              <a:t>кГс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6586A7-4129-24A7-10C3-815F6293A933}"/>
              </a:ext>
            </a:extLst>
          </p:cNvPr>
          <p:cNvSpPr txBox="1"/>
          <p:nvPr/>
        </p:nvSpPr>
        <p:spPr>
          <a:xfrm>
            <a:off x="6204749" y="6804780"/>
            <a:ext cx="403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youtu.be/Z-7QN3YksKg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DC726-AC26-6D2D-638E-3DC47A39D4EB}"/>
              </a:ext>
            </a:extLst>
          </p:cNvPr>
          <p:cNvSpPr txBox="1"/>
          <p:nvPr/>
        </p:nvSpPr>
        <p:spPr>
          <a:xfrm>
            <a:off x="203997" y="3300778"/>
            <a:ext cx="7256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ЛИУ во ВНИИТФ (Снежинск), разработ</a:t>
            </a:r>
            <a:r>
              <a:rPr lang="ru-RU" dirty="0">
                <a:solidFill>
                  <a:srgbClr val="2E3743"/>
                </a:solidFill>
                <a:latin typeface="Roboto" panose="02000000000000000000" pitchFamily="2" charset="0"/>
              </a:rPr>
              <a:t>ка</a:t>
            </a:r>
            <a:r>
              <a:rPr lang="ru-RU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 ИЯФ СО РАН</a:t>
            </a: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6E3DE-BCDB-1016-7899-920AFDFFCE20}"/>
              </a:ext>
            </a:extLst>
          </p:cNvPr>
          <p:cNvSpPr txBox="1"/>
          <p:nvPr/>
        </p:nvSpPr>
        <p:spPr>
          <a:xfrm>
            <a:off x="6204749" y="6413429"/>
            <a:ext cx="4148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10"/>
              </a:rPr>
              <a:t>doi.org/10.1088/1748-0221/16/11/P11024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60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2000" y="144736"/>
            <a:ext cx="1000800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spc="-1" dirty="0">
                <a:latin typeface="Times New Roman"/>
              </a:rPr>
              <a:t>Пример полностью </a:t>
            </a:r>
            <a:r>
              <a:rPr lang="ru-RU" sz="2800" spc="-1" dirty="0" err="1">
                <a:latin typeface="Times New Roman"/>
              </a:rPr>
              <a:t>замагниченного</a:t>
            </a:r>
            <a:r>
              <a:rPr lang="ru-RU" sz="2800" spc="-1" dirty="0">
                <a:latin typeface="Times New Roman"/>
              </a:rPr>
              <a:t> ЛИУ с полем 0.5 Т в Сарове</a:t>
            </a:r>
            <a:r>
              <a:rPr lang="en-US" sz="2800" spc="-1" dirty="0">
                <a:latin typeface="Times New Roman"/>
              </a:rPr>
              <a:t>: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4B7CAEF-AD8C-4348-BC93-944894AAA00C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8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19BF88-8056-42E1-A5BC-6B0118D30E7C}"/>
              </a:ext>
            </a:extLst>
          </p:cNvPr>
          <p:cNvSpPr txBox="1"/>
          <p:nvPr/>
        </p:nvSpPr>
        <p:spPr>
          <a:xfrm>
            <a:off x="1946243" y="6584219"/>
            <a:ext cx="6503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strike="noStrike" spc="-1" dirty="0">
                <a:latin typeface="Times New Roman"/>
              </a:rPr>
              <a:t>Ток до 50 кА, энергия 10-20 МэВ, длительность 25 </a:t>
            </a:r>
            <a:r>
              <a:rPr lang="ru-RU" sz="2000" b="0" strike="noStrike" spc="-1" dirty="0" err="1">
                <a:latin typeface="Times New Roman"/>
              </a:rPr>
              <a:t>нс</a:t>
            </a:r>
            <a:r>
              <a:rPr lang="ru-RU" sz="2000" b="0" strike="noStrike" spc="-1" dirty="0">
                <a:latin typeface="Times New Roman"/>
              </a:rPr>
              <a:t>.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6DF5F-7956-89F8-C6A5-6C730C6C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10" y="775401"/>
            <a:ext cx="7266626" cy="5742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F2C5F-965C-BA7A-2052-03FEBE481E5A}"/>
              </a:ext>
            </a:extLst>
          </p:cNvPr>
          <p:cNvSpPr txBox="1"/>
          <p:nvPr/>
        </p:nvSpPr>
        <p:spPr>
          <a:xfrm>
            <a:off x="2056977" y="7050343"/>
            <a:ext cx="60380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http://book.sarov.ru/wp-content/uploads/2018/01/Works-RFNC-VNIIEF-v20-1-14.pdf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794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6B2C63-DB50-4BCB-B288-0246BB73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42" y="3067808"/>
            <a:ext cx="2613896" cy="201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Shape 1"/>
          <p:cNvSpPr txBox="1"/>
          <p:nvPr/>
        </p:nvSpPr>
        <p:spPr>
          <a:xfrm>
            <a:off x="504360" y="119755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spc="-1" dirty="0">
                <a:latin typeface="+mj-lt"/>
              </a:rPr>
              <a:t>Инжекция позитронов в синхротрон</a:t>
            </a:r>
            <a:endParaRPr lang="en-US" sz="3200" b="0" strike="noStrike" spc="-1" dirty="0">
              <a:latin typeface="+mj-lt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E04E00D-CF65-4C39-AE07-1D0644F816B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FC65F-B497-482B-A3D0-04AFF7B2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" y="653810"/>
            <a:ext cx="5128545" cy="4814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6E2DDC-9679-4652-942D-551117025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598" y="896471"/>
            <a:ext cx="4316840" cy="22304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D23159-741D-4755-AAE1-2BC3FB01A8CE}"/>
              </a:ext>
            </a:extLst>
          </p:cNvPr>
          <p:cNvSpPr txBox="1"/>
          <p:nvPr/>
        </p:nvSpPr>
        <p:spPr>
          <a:xfrm>
            <a:off x="7596763" y="3206097"/>
            <a:ext cx="255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ускорении </a:t>
            </a:r>
            <a:r>
              <a:rPr lang="en-US" sz="1600" dirty="0"/>
              <a:t>e+</a:t>
            </a:r>
            <a:r>
              <a:rPr lang="ru-RU" sz="1600" dirty="0"/>
              <a:t> в ЛИУ</a:t>
            </a:r>
            <a:endParaRPr lang="en-US" sz="1600" dirty="0"/>
          </a:p>
          <a:p>
            <a:r>
              <a:rPr lang="ru-RU" sz="1600" dirty="0"/>
              <a:t>на 40 МэВ</a:t>
            </a:r>
            <a:r>
              <a:rPr lang="en-US" sz="1600" dirty="0"/>
              <a:t> </a:t>
            </a:r>
            <a:r>
              <a:rPr lang="ru-RU" sz="1600" dirty="0"/>
              <a:t>пучок (серые точки) не полностью помещается в </a:t>
            </a:r>
            <a:r>
              <a:rPr lang="ru-RU" sz="1600" dirty="0" err="1"/>
              <a:t>акцептанс</a:t>
            </a:r>
            <a:r>
              <a:rPr lang="ru-RU" sz="1600" dirty="0"/>
              <a:t> кольца (красные точки)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2CAB3F-D357-4367-8AA0-6B8C09D31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904" y="1804052"/>
            <a:ext cx="2695390" cy="20981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EADA95-9CBE-45C9-9864-D251E0AC6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411" y="3867816"/>
            <a:ext cx="2043113" cy="333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3E2F37-D5E8-49BC-8820-FA504F5EB99B}"/>
              </a:ext>
            </a:extLst>
          </p:cNvPr>
          <p:cNvSpPr txBox="1"/>
          <p:nvPr/>
        </p:nvSpPr>
        <p:spPr>
          <a:xfrm>
            <a:off x="1686030" y="4093657"/>
            <a:ext cx="255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(</a:t>
            </a:r>
            <a:r>
              <a:rPr lang="ru-RU" sz="1200" dirty="0" err="1"/>
              <a:t>секступоли</a:t>
            </a:r>
            <a:r>
              <a:rPr lang="ru-RU" sz="1200" dirty="0"/>
              <a:t> выключены)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35D23-6D30-429B-B1BE-236A924620B8}"/>
              </a:ext>
            </a:extLst>
          </p:cNvPr>
          <p:cNvSpPr txBox="1"/>
          <p:nvPr/>
        </p:nvSpPr>
        <p:spPr>
          <a:xfrm>
            <a:off x="5831577" y="682524"/>
            <a:ext cx="386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Диаметр вакуумной камеры = 150 мм</a:t>
            </a: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55051A-9470-4C95-A982-264766531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4286" y="4960470"/>
            <a:ext cx="3792268" cy="27265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7B8D75-6414-4D1F-854F-97E9541925B4}"/>
              </a:ext>
            </a:extLst>
          </p:cNvPr>
          <p:cNvSpPr txBox="1"/>
          <p:nvPr/>
        </p:nvSpPr>
        <p:spPr>
          <a:xfrm>
            <a:off x="6400801" y="5540498"/>
            <a:ext cx="201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e+</a:t>
            </a:r>
            <a:r>
              <a:rPr lang="ru-RU" sz="1600" dirty="0"/>
              <a:t> ЛИУ</a:t>
            </a:r>
            <a:r>
              <a:rPr lang="en-US" sz="1600" dirty="0"/>
              <a:t> </a:t>
            </a:r>
            <a:r>
              <a:rPr lang="ru-RU" sz="1600" dirty="0"/>
              <a:t>на </a:t>
            </a:r>
            <a:r>
              <a:rPr lang="en-US" sz="1600" dirty="0"/>
              <a:t>8</a:t>
            </a:r>
            <a:r>
              <a:rPr lang="ru-RU" sz="1600" dirty="0"/>
              <a:t>0 МэВ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EC5CF-CB24-4789-A5D9-8A255E2DB856}"/>
              </a:ext>
            </a:extLst>
          </p:cNvPr>
          <p:cNvSpPr txBox="1"/>
          <p:nvPr/>
        </p:nvSpPr>
        <p:spPr>
          <a:xfrm>
            <a:off x="6401812" y="6086513"/>
            <a:ext cx="201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e+</a:t>
            </a:r>
            <a:r>
              <a:rPr lang="ru-RU" sz="1600" dirty="0"/>
              <a:t> ЛИУ</a:t>
            </a:r>
            <a:r>
              <a:rPr lang="en-US" sz="1600" dirty="0"/>
              <a:t> </a:t>
            </a:r>
            <a:r>
              <a:rPr lang="ru-RU" sz="1600" dirty="0"/>
              <a:t>на 40 МэВ</a:t>
            </a:r>
            <a:endParaRPr lang="en-US" sz="16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36586B-E37A-46C0-9507-77B6A15E7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482" y="5548388"/>
            <a:ext cx="2588774" cy="20075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DC864B-304B-4E16-9989-9D7B46DAE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66182"/>
            <a:ext cx="2556482" cy="198598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773EED7-D09B-486C-BF2A-37DEB2629D4A}"/>
              </a:ext>
            </a:extLst>
          </p:cNvPr>
          <p:cNvSpPr txBox="1"/>
          <p:nvPr/>
        </p:nvSpPr>
        <p:spPr>
          <a:xfrm>
            <a:off x="3002499" y="5610214"/>
            <a:ext cx="2204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Белая полоса -- потери на</a:t>
            </a:r>
            <a:r>
              <a:rPr lang="en-US" sz="1000" dirty="0"/>
              <a:t> </a:t>
            </a:r>
            <a:r>
              <a:rPr lang="ru-RU" sz="1000" dirty="0"/>
              <a:t>резонансе. Надо корректировать хроматизм, но сильные </a:t>
            </a:r>
            <a:r>
              <a:rPr lang="ru-RU" sz="1000" dirty="0" err="1"/>
              <a:t>секступоли</a:t>
            </a:r>
            <a:r>
              <a:rPr lang="ru-RU" sz="1000" dirty="0"/>
              <a:t> снижают динамическую апертуру.</a:t>
            </a:r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3D9C28-A286-4E78-8422-12E0633D4495}"/>
              </a:ext>
            </a:extLst>
          </p:cNvPr>
          <p:cNvSpPr txBox="1"/>
          <p:nvPr/>
        </p:nvSpPr>
        <p:spPr>
          <a:xfrm>
            <a:off x="8608605" y="5124999"/>
            <a:ext cx="1585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Расчеты в программе </a:t>
            </a:r>
            <a:r>
              <a:rPr lang="en-US" sz="1400" dirty="0"/>
              <a:t>Elegant</a:t>
            </a:r>
          </a:p>
        </p:txBody>
      </p:sp>
    </p:spTree>
    <p:extLst>
      <p:ext uri="{BB962C8B-B14F-4D97-AF65-F5344CB8AC3E}">
        <p14:creationId xmlns:p14="http://schemas.microsoft.com/office/powerpoint/2010/main" val="213059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988</Words>
  <Application>Microsoft Office PowerPoint</Application>
  <PresentationFormat>Custom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Roboto</vt:lpstr>
      <vt:lpstr>Symbol</vt:lpstr>
      <vt:lpstr>Times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 Petrenko</dc:creator>
  <cp:lastModifiedBy>Alexey Petrenko</cp:lastModifiedBy>
  <cp:revision>192</cp:revision>
  <dcterms:modified xsi:type="dcterms:W3CDTF">2022-09-23T22:32:57Z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2019-05-16T20:58:50Z</dcterms:created>
  <dc:creator>Alexey Petrenko</dc:creator>
  <dc:description/>
  <dc:language>en-US</dc:language>
  <cp:lastModifiedBy/>
  <dcterms:modified xsi:type="dcterms:W3CDTF">2019-09-25T21:55:39Z</dcterms:modified>
  <cp:revision>124</cp:revision>
  <dc:subject/>
  <dc:title/>
</cp:coreProperties>
</file>