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89" r:id="rId1"/>
  </p:sldMasterIdLst>
  <p:notesMasterIdLst>
    <p:notesMasterId r:id="rId25"/>
  </p:notesMasterIdLst>
  <p:sldIdLst>
    <p:sldId id="899" r:id="rId2"/>
    <p:sldId id="939" r:id="rId3"/>
    <p:sldId id="938" r:id="rId4"/>
    <p:sldId id="928" r:id="rId5"/>
    <p:sldId id="952" r:id="rId6"/>
    <p:sldId id="954" r:id="rId7"/>
    <p:sldId id="933" r:id="rId8"/>
    <p:sldId id="934" r:id="rId9"/>
    <p:sldId id="932" r:id="rId10"/>
    <p:sldId id="941" r:id="rId11"/>
    <p:sldId id="946" r:id="rId12"/>
    <p:sldId id="942" r:id="rId13"/>
    <p:sldId id="947" r:id="rId14"/>
    <p:sldId id="906" r:id="rId15"/>
    <p:sldId id="949" r:id="rId16"/>
    <p:sldId id="931" r:id="rId17"/>
    <p:sldId id="926" r:id="rId18"/>
    <p:sldId id="913" r:id="rId19"/>
    <p:sldId id="937" r:id="rId20"/>
    <p:sldId id="901" r:id="rId21"/>
    <p:sldId id="953" r:id="rId22"/>
    <p:sldId id="916" r:id="rId23"/>
    <p:sldId id="927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A02C"/>
    <a:srgbClr val="3366FF"/>
    <a:srgbClr val="0000CC"/>
    <a:srgbClr val="9467BD"/>
    <a:srgbClr val="D62728"/>
    <a:srgbClr val="8C564B"/>
    <a:srgbClr val="E377C2"/>
    <a:srgbClr val="1F77B4"/>
    <a:srgbClr val="FF7F0E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89" autoAdjust="0"/>
    <p:restoredTop sz="85111" autoAdjust="0"/>
  </p:normalViewPr>
  <p:slideViewPr>
    <p:cSldViewPr snapToGrid="0">
      <p:cViewPr varScale="1">
        <p:scale>
          <a:sx n="165" d="100"/>
          <a:sy n="165" d="100"/>
        </p:scale>
        <p:origin x="112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2B5BE5-BABD-40C0-9BBB-69076638E552}" type="datetimeFigureOut">
              <a:rPr lang="ru-RU" smtClean="0"/>
              <a:t>18.09.2022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94CDA-958B-40D4-9F33-BF0542BAB1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129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A9539-031A-4F72-9E22-09AC39DB85F3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64368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0A9539-031A-4F72-9E22-09AC39DB85F3}" type="slidenum">
              <a:rPr lang="en-US" altLang="ru-RU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en-US" altLang="ru-RU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17281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0A9539-031A-4F72-9E22-09AC39DB85F3}" type="slidenum">
              <a:rPr lang="en-US" altLang="ru-RU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en-US" altLang="ru-RU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8155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0A9539-031A-4F72-9E22-09AC39DB85F3}" type="slidenum">
              <a:rPr lang="en-US" altLang="ru-RU" smtClean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ru-RU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124607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A9539-031A-4F72-9E22-09AC39DB85F3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55332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A9539-031A-4F72-9E22-09AC39DB85F3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784110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A9539-031A-4F72-9E22-09AC39DB85F3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855706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A9539-031A-4F72-9E22-09AC39DB85F3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42985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10C5E-7387-40DC-8FF4-D443E9E20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71A6FEC-D42A-425D-97B7-B454CC2E4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5ECB04-80C7-4E02-89B5-5A26FD77E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ACD8D-929F-45CE-B715-9C3A0B053480}" type="datetime1">
              <a:rPr lang="ru-RU" smtClean="0"/>
              <a:t>18.09.2022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D88562-E98D-4E85-9CFC-05134B8E0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9B7286-27E2-41CB-80D0-6A7A75863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3C0B9-5AE5-4EC5-B6A7-14A28EAAC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337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251F2-F6D1-4BD0-9816-86D22CCFB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96B87A-49CB-4C21-BC86-0031F5FC0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555054-DC24-4F29-BE01-08A2271C9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2941C-66CC-402F-B3A3-0840D74F4262}" type="datetime1">
              <a:rPr lang="ru-RU" smtClean="0"/>
              <a:t>18.09.2022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94183-D14D-473A-80DF-DA5DC3728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3657A7-BD93-4216-8F74-E2360689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3C0B9-5AE5-4EC5-B6A7-14A28EAAC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18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11E3224-972B-437B-A1C1-E66E755010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977719-87F7-4866-B557-086A01FEC9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F765E-13CF-4678-992A-3F5B1ADE4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A431-3913-4829-B30D-D07D634812CE}" type="datetime1">
              <a:rPr lang="ru-RU" smtClean="0"/>
              <a:t>18.09.2022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2F918-7FC4-4E32-865C-F46ECC056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94F05B-5AC5-457C-AE6D-6752CE22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3C0B9-5AE5-4EC5-B6A7-14A28EAAC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66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77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B01037-7722-4616-AD34-BA03F0B1E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553E9D-3608-4665-B7D3-CECA93E7E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996B48-CB41-47C1-BE9C-D5FD1D307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61109-56B3-4B1E-A3B5-9871AB086155}" type="datetime1">
              <a:rPr lang="ru-RU" smtClean="0"/>
              <a:t>18.09.2022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E3B563-2325-420F-8168-981282153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34951B-1314-498C-A862-F71C8DF1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3C0B9-5AE5-4EC5-B6A7-14A28EAAC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361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5E862-DC82-4290-82E2-AE2624F5C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0A76FA-4D5F-47C2-BB2E-ECD29A9966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022A37-6457-4A87-A72E-082399581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C3496-2963-4A57-9710-30C5AF23960B}" type="datetime1">
              <a:rPr lang="ru-RU" smtClean="0"/>
              <a:t>18.09.2022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10E250-FE53-43BF-A974-3CDDB4CA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B27FE-29C8-43A9-AC37-C36520B43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3C0B9-5AE5-4EC5-B6A7-14A28EAAC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747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80DC6-BA57-4DCC-9881-9F9FEA375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8F5547-0069-4F87-9D7B-1A2E01B01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82D022-B660-4B5D-AC93-1E3F3BD79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34571E-A452-4DD5-A376-B8E86F142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0A1A4-2C1F-4009-AF26-6AFB4F1C3E0D}" type="datetime1">
              <a:rPr lang="ru-RU" smtClean="0"/>
              <a:t>18.09.2022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1D7B5D-9BA4-4311-BC5E-3C7684FC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727A6E-D868-406F-82F7-F28B5344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3C0B9-5AE5-4EC5-B6A7-14A28EAAC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514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7DEE10-17B7-4068-8054-0387DA02C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A8A0AF-330A-4711-AA2C-274BB18B29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665363E-B4B3-48A1-B4AC-F80AAF54C0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BA2DDD-8337-48C1-A77D-FFCB96EDA6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6561A0A-4468-42A3-9CC5-49B990D07D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F726608-A815-41D4-952A-D81F22D4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119C4-96B6-4C98-A155-50308A01907B}" type="datetime1">
              <a:rPr lang="ru-RU" smtClean="0"/>
              <a:t>18.09.2022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76682D-1202-404F-ADA3-D5A31293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36AE55-476D-45C8-BD53-5F583EDEF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3C0B9-5AE5-4EC5-B6A7-14A28EAAC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931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BC9433-DD69-43DC-B8AF-8ACA3738B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72C30D1-1854-492D-828A-0B507380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7F7A6-5FAD-443C-9FB4-BA49568CB886}" type="datetime1">
              <a:rPr lang="ru-RU" smtClean="0"/>
              <a:t>18.09.2022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EE7CA6-2279-447F-8637-F62EBF5F8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7594906-EB85-479E-AD19-B8565D70F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3C0B9-5AE5-4EC5-B6A7-14A28EAAC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216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98FB00-11B9-44CD-BC87-16AD2510B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25305-3139-4921-8148-7608E7B02023}" type="datetime1">
              <a:rPr lang="ru-RU" smtClean="0"/>
              <a:t>18.09.2022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236404-EE77-4B31-84B0-F950286D8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5B6032-7349-41DC-981B-289242BB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3C0B9-5AE5-4EC5-B6A7-14A28EAAC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137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68CC52-9750-410D-B932-D08DDAD12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FC0A8D-4857-4B03-ADAB-F56DF00C2F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75A3D2-22E3-4584-999C-559366247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36903D-6424-4ED3-8F4C-6E322C241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D69D7-51C1-4006-9ACF-F18A9E48EF2A}" type="datetime1">
              <a:rPr lang="ru-RU" smtClean="0"/>
              <a:t>18.09.2022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C5644E-44EB-49FA-8407-D33476377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3DD0FC-C8FE-45D0-9800-4324DAFFF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3C0B9-5AE5-4EC5-B6A7-14A28EAAC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4880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A5523C-6717-4609-A2AD-8D12A1CE1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C0D997-4380-4B1E-984B-7BD99DAC82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3D5DE4-BB2D-4278-BF79-1D925CF1A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8521BD-EA81-4213-AE1D-4FB9873A8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9E369-C136-4781-A502-58465BF3C9DE}" type="datetime1">
              <a:rPr lang="ru-RU" smtClean="0"/>
              <a:t>18.09.2022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0FD7F4-72FD-42C3-84E0-1C20ABC1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977556-4F1A-4AA3-A452-08B2C661F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D3C0B9-5AE5-4EC5-B6A7-14A28EAAC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799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4F296-4EC4-4A55-9579-B381BB224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DFBC41-5858-4002-95FE-C435364B4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2C6AA-B1F3-41E8-AB10-62A4E9E4A3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ECDE4-EE25-4030-A31C-F2DB644E252C}" type="datetime1">
              <a:rPr lang="ru-RU" smtClean="0"/>
              <a:t>18.09.2022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CDDBA0-0731-4209-B647-A6F0FFC76B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5E49F9-56E3-4B08-89AE-622A029F6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3C0B9-5AE5-4EC5-B6A7-14A28EAAC7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6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1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Relationship Id="rId9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4" Type="http://schemas.openxmlformats.org/officeDocument/2006/relationships/image" Target="../media/image19.emf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0.emf"/><Relationship Id="rId4" Type="http://schemas.openxmlformats.org/officeDocument/2006/relationships/image" Target="../media/image2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34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png"/><Relationship Id="rId5" Type="http://schemas.openxmlformats.org/officeDocument/2006/relationships/image" Target="../media/image2.png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wmf"/><Relationship Id="rId5" Type="http://schemas.openxmlformats.org/officeDocument/2006/relationships/image" Target="../media/image43.emf"/><Relationship Id="rId10" Type="http://schemas.openxmlformats.org/officeDocument/2006/relationships/image" Target="../media/image46.png"/><Relationship Id="rId4" Type="http://schemas.openxmlformats.org/officeDocument/2006/relationships/image" Target="../media/image42.jpeg"/><Relationship Id="rId9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2.png"/><Relationship Id="rId7" Type="http://schemas.openxmlformats.org/officeDocument/2006/relationships/image" Target="../media/image1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2" descr="DSC_0498.jpg">
            <a:extLst>
              <a:ext uri="{FF2B5EF4-FFF2-40B4-BE49-F238E27FC236}">
                <a16:creationId xmlns:a16="http://schemas.microsoft.com/office/drawing/2014/main" id="{25BFD6E0-C2B4-4898-9B19-FA71F7FEBF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25254" r="5794"/>
          <a:stretch/>
        </p:blipFill>
        <p:spPr bwMode="auto">
          <a:xfrm>
            <a:off x="0" y="0"/>
            <a:ext cx="122275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B7A4DDA-0DB2-476A-885B-D6D39C1F8A73}"/>
              </a:ext>
            </a:extLst>
          </p:cNvPr>
          <p:cNvSpPr/>
          <p:nvPr/>
        </p:nvSpPr>
        <p:spPr>
          <a:xfrm>
            <a:off x="14068" y="0"/>
            <a:ext cx="12222480" cy="6858000"/>
          </a:xfrm>
          <a:prstGeom prst="rect">
            <a:avLst/>
          </a:prstGeom>
          <a:solidFill>
            <a:schemeClr val="accent1">
              <a:lumMod val="60000"/>
              <a:lumOff val="40000"/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B6FCC-D7BE-4419-B237-34CF6F66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240" y="-213032"/>
            <a:ext cx="12222480" cy="3200400"/>
          </a:xfrm>
        </p:spPr>
        <p:txBody>
          <a:bodyPr>
            <a:noAutofit/>
          </a:bodyPr>
          <a:lstStyle/>
          <a:p>
            <a:r>
              <a:rPr lang="en-US" altLang="ru-RU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Experiments on </a:t>
            </a:r>
            <a:br>
              <a:rPr lang="ru-RU" altLang="ru-RU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n-US" altLang="ru-RU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the short x-ray pulse generation </a:t>
            </a:r>
            <a:br>
              <a:rPr lang="ru-RU" altLang="ru-RU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n-US" altLang="ru-RU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at the </a:t>
            </a:r>
            <a:r>
              <a:rPr lang="en-US" altLang="ru-RU" sz="4800" b="1" u="sng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NovoFEL</a:t>
            </a:r>
            <a:r>
              <a:rPr lang="en-US" altLang="ru-RU" sz="4800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facility</a:t>
            </a:r>
            <a:endParaRPr lang="ru-RU" sz="4800" b="1" u="sng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158688-5A32-4685-B60F-B246910816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5080" y="3074077"/>
            <a:ext cx="12222480" cy="998808"/>
          </a:xfrm>
        </p:spPr>
        <p:txBody>
          <a:bodyPr>
            <a:normAutofit/>
          </a:bodyPr>
          <a:lstStyle/>
          <a:p>
            <a:r>
              <a:rPr lang="en-US" sz="2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presented by</a:t>
            </a:r>
          </a:p>
          <a:p>
            <a:r>
              <a:rPr lang="en-US" sz="2800" u="sng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Getmanov</a:t>
            </a:r>
            <a:r>
              <a:rPr lang="en-US" sz="2800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u="sng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Yaroslav</a:t>
            </a:r>
            <a:endParaRPr lang="ru-RU" sz="2800" u="sng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5800" dirty="0">
              <a:solidFill>
                <a:srgbClr val="0000CC"/>
              </a:solidFill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EA158688-5A32-4685-B60F-B24691081653}"/>
              </a:ext>
            </a:extLst>
          </p:cNvPr>
          <p:cNvSpPr txBox="1">
            <a:spLocks/>
          </p:cNvSpPr>
          <p:nvPr/>
        </p:nvSpPr>
        <p:spPr>
          <a:xfrm>
            <a:off x="171548" y="4090325"/>
            <a:ext cx="12222480" cy="998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</a:t>
            </a:r>
            <a:r>
              <a:rPr lang="en-US" sz="28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Borin</a:t>
            </a:r>
            <a:r>
              <a:rPr lang="en-US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V, Ma X, </a:t>
            </a:r>
            <a:r>
              <a:rPr lang="en-US" sz="28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Maltseva</a:t>
            </a:r>
            <a:r>
              <a:rPr lang="en-US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Y,</a:t>
            </a:r>
          </a:p>
          <a:p>
            <a:r>
              <a:rPr lang="en-US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Meshkov</a:t>
            </a:r>
            <a:r>
              <a:rPr lang="en-US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O, Shevchenko O, </a:t>
            </a:r>
            <a:r>
              <a:rPr lang="en-US" sz="28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Vinokurov</a:t>
            </a:r>
            <a:r>
              <a:rPr lang="en-US" sz="28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 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8712DEEC-4F59-4BB6-8418-7C4ABEAEE4A3}"/>
              </a:ext>
            </a:extLst>
          </p:cNvPr>
          <p:cNvSpPr txBox="1">
            <a:spLocks/>
          </p:cNvSpPr>
          <p:nvPr/>
        </p:nvSpPr>
        <p:spPr>
          <a:xfrm>
            <a:off x="-30480" y="5054859"/>
            <a:ext cx="12222480" cy="14967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Budker</a:t>
            </a:r>
            <a:r>
              <a:rPr lang="en-US" sz="32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INP</a:t>
            </a:r>
            <a:endParaRPr lang="ru-RU" sz="7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8712DEEC-4F59-4BB6-8418-7C4ABEAEE4A3}"/>
              </a:ext>
            </a:extLst>
          </p:cNvPr>
          <p:cNvSpPr txBox="1">
            <a:spLocks/>
          </p:cNvSpPr>
          <p:nvPr/>
        </p:nvSpPr>
        <p:spPr>
          <a:xfrm>
            <a:off x="-166468" y="5529849"/>
            <a:ext cx="12222480" cy="14967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XIV МЕЖДУНАРОДНЫЙ СЕМИНАР </a:t>
            </a:r>
          </a:p>
          <a:p>
            <a:r>
              <a:rPr lang="ru-RU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 ПРОБЛЕМАМ УСКОРИТЕЛЕЙ ЗАРЯЖЕННЫХ ЧАСТИЦ</a:t>
            </a:r>
          </a:p>
          <a:p>
            <a:r>
              <a:rPr lang="ru-RU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∙ Крым, Россия, </a:t>
            </a:r>
            <a:r>
              <a:rPr 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Sept 20-25</a:t>
            </a:r>
            <a:r>
              <a:rPr lang="ru-RU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20</a:t>
            </a:r>
            <a:r>
              <a:rPr lang="ru-RU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22 ∙</a:t>
            </a:r>
            <a:r>
              <a:rPr lang="en-US" sz="105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ru-RU" sz="105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551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4"/>
    </mc:Choice>
    <mc:Fallback xmlns="">
      <p:transition spd="slow" advTm="2099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2">
            <a:extLst>
              <a:ext uri="{FF2B5EF4-FFF2-40B4-BE49-F238E27FC236}">
                <a16:creationId xmlns:a16="http://schemas.microsoft.com/office/drawing/2014/main" id="{205C6EA8-36FC-4B45-8333-906A873C0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672" y="189479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0000CC"/>
                </a:solidFill>
                <a:cs typeface="Arial" panose="020B0604020202020204" pitchFamily="34" charset="0"/>
              </a:rPr>
              <a:t>Low-frequency bremsstrahlung from a thin foil</a:t>
            </a:r>
            <a:endParaRPr lang="ru-RU" altLang="ru-RU" sz="28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167" name="Picture 4" descr="logo">
            <a:extLst>
              <a:ext uri="{FF2B5EF4-FFF2-40B4-BE49-F238E27FC236}">
                <a16:creationId xmlns:a16="http://schemas.microsoft.com/office/drawing/2014/main" id="{F739B14F-116D-4F71-A28A-16422CA44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" y="0"/>
            <a:ext cx="1679986" cy="9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8" name="Прямая соединительная линия 167">
            <a:extLst>
              <a:ext uri="{FF2B5EF4-FFF2-40B4-BE49-F238E27FC236}">
                <a16:creationId xmlns:a16="http://schemas.microsoft.com/office/drawing/2014/main" id="{1A4BE846-B60F-4F5B-A940-CA9BC632EA8E}"/>
              </a:ext>
            </a:extLst>
          </p:cNvPr>
          <p:cNvCxnSpPr/>
          <p:nvPr/>
        </p:nvCxnSpPr>
        <p:spPr>
          <a:xfrm>
            <a:off x="0" y="926987"/>
            <a:ext cx="12192000" cy="0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 4">
            <a:extLst>
              <a:ext uri="{FF2B5EF4-FFF2-40B4-BE49-F238E27FC236}">
                <a16:creationId xmlns:a16="http://schemas.microsoft.com/office/drawing/2014/main" id="{EDDBAE76-4657-5018-6F21-339E57582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892" y="926987"/>
            <a:ext cx="12191999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457200">
              <a:spcBef>
                <a:spcPts val="2400"/>
              </a:spcBef>
            </a:pPr>
            <a:r>
              <a:rPr lang="en-US" sz="2800" b="1" dirty="0">
                <a:solidFill>
                  <a:srgbClr val="0000CC"/>
                </a:solidFill>
              </a:rPr>
              <a:t>The low-frequency (                             ) intensity of radiation from the length </a:t>
            </a:r>
            <a:r>
              <a:rPr lang="en-US" sz="2800" b="1" i="1" dirty="0">
                <a:solidFill>
                  <a:srgbClr val="0000CC"/>
                </a:solidFill>
              </a:rPr>
              <a:t>L</a:t>
            </a:r>
            <a:r>
              <a:rPr lang="en-US" sz="2800" b="1" dirty="0">
                <a:solidFill>
                  <a:srgbClr val="0000CC"/>
                </a:solidFill>
              </a:rPr>
              <a:t> is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130" name="Rectangle 4">
            <a:extLst>
              <a:ext uri="{FF2B5EF4-FFF2-40B4-BE49-F238E27FC236}">
                <a16:creationId xmlns:a16="http://schemas.microsoft.com/office/drawing/2014/main" id="{635742FB-D7D5-8B41-C024-91258D8FB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894" y="3193608"/>
            <a:ext cx="12191999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457200">
              <a:spcBef>
                <a:spcPts val="2400"/>
              </a:spcBef>
            </a:pPr>
            <a:r>
              <a:rPr lang="en-US" sz="2800" b="1" dirty="0">
                <a:solidFill>
                  <a:srgbClr val="0000CC"/>
                </a:solidFill>
              </a:rPr>
              <a:t>This expression is valid if the corresponding r. m. s. multiple-scattering angle</a:t>
            </a:r>
            <a:endParaRPr lang="ru-RU" sz="2800" b="1" dirty="0">
              <a:solidFill>
                <a:srgbClr val="0000CC"/>
              </a:solidFill>
            </a:endParaRPr>
          </a:p>
        </p:txBody>
      </p:sp>
      <p:sp>
        <p:nvSpPr>
          <p:cNvPr id="134" name="Rectangle 4">
            <a:extLst>
              <a:ext uri="{FF2B5EF4-FFF2-40B4-BE49-F238E27FC236}">
                <a16:creationId xmlns:a16="http://schemas.microsoft.com/office/drawing/2014/main" id="{6174FEF8-7AA7-279B-AD61-9773DE27F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75" y="4850320"/>
            <a:ext cx="12191999" cy="52322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2400"/>
              </a:spcBef>
            </a:pPr>
            <a:r>
              <a:rPr lang="en-US" sz="2800" b="1" dirty="0">
                <a:solidFill>
                  <a:srgbClr val="0000CC"/>
                </a:solidFill>
              </a:rPr>
              <a:t>does not exceed the angular divergence of radiation, which is about 1/</a:t>
            </a:r>
            <a:r>
              <a:rPr lang="el-GR" sz="2800" b="1" dirty="0">
                <a:solidFill>
                  <a:srgbClr val="0000CC"/>
                </a:solidFill>
              </a:rPr>
              <a:t> γ</a:t>
            </a:r>
            <a:r>
              <a:rPr lang="en-US" sz="2800" b="1" i="1" dirty="0">
                <a:solidFill>
                  <a:srgbClr val="0000CC"/>
                </a:solidFill>
                <a:sym typeface="Symbol Tiger Expert" panose="05050102010706020507" pitchFamily="18" charset="2"/>
              </a:rPr>
              <a:t>, </a:t>
            </a:r>
            <a:r>
              <a:rPr lang="en-US" sz="2800" b="1" dirty="0">
                <a:solidFill>
                  <a:srgbClr val="0000CC"/>
                </a:solidFill>
                <a:sym typeface="Symbol Tiger Expert" panose="05050102010706020507" pitchFamily="18" charset="2"/>
              </a:rPr>
              <a:t>or</a:t>
            </a:r>
            <a:endParaRPr lang="ru-RU" sz="2800" b="1" dirty="0">
              <a:solidFill>
                <a:srgbClr val="0000CC"/>
              </a:solidFill>
            </a:endParaRPr>
          </a:p>
        </p:txBody>
      </p:sp>
      <p:sp>
        <p:nvSpPr>
          <p:cNvPr id="135" name="Rectangle 4">
            <a:extLst>
              <a:ext uri="{FF2B5EF4-FFF2-40B4-BE49-F238E27FC236}">
                <a16:creationId xmlns:a16="http://schemas.microsoft.com/office/drawing/2014/main" id="{72018574-CD35-34A9-C9D1-8ABF4E021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893" y="2272092"/>
            <a:ext cx="12191999" cy="95410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</a:rPr>
              <a:t>where </a:t>
            </a:r>
            <a:r>
              <a:rPr lang="en-US" sz="2800" b="1" i="1" dirty="0">
                <a:solidFill>
                  <a:srgbClr val="0000CC"/>
                </a:solidFill>
              </a:rPr>
              <a:t>n</a:t>
            </a:r>
            <a:r>
              <a:rPr lang="en-US" sz="2800" b="1" dirty="0">
                <a:solidFill>
                  <a:srgbClr val="0000CC"/>
                </a:solidFill>
              </a:rPr>
              <a:t> is the density of atoms, </a:t>
            </a:r>
            <a:r>
              <a:rPr lang="en-US" sz="2800" b="1" i="1" dirty="0">
                <a:solidFill>
                  <a:srgbClr val="0000CC"/>
                </a:solidFill>
                <a:sym typeface="Symbol Tiger Expert" panose="05050102010706020507" pitchFamily="18" charset="2"/>
              </a:rPr>
              <a:t>a</a:t>
            </a:r>
            <a:r>
              <a:rPr lang="en-US" sz="2800" b="1" dirty="0">
                <a:solidFill>
                  <a:srgbClr val="0000CC"/>
                </a:solidFill>
              </a:rPr>
              <a:t> is atomic radius, </a:t>
            </a:r>
            <a:r>
              <a:rPr lang="el-GR" sz="2800" b="1" dirty="0">
                <a:solidFill>
                  <a:srgbClr val="0000CC"/>
                </a:solidFill>
              </a:rPr>
              <a:t>γ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 Tiger Expert" panose="05050102010706020507" pitchFamily="18" charset="2"/>
              </a:rPr>
              <a:t>,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 Tiger Expert" panose="05050102010706020507" pitchFamily="18" charset="2"/>
              </a:rPr>
              <a:t>e</a:t>
            </a: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 Tiger Expert" panose="05050102010706020507" pitchFamily="18" charset="2"/>
              </a:rPr>
              <a:t> and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 Tiger Expert" panose="05050102010706020507" pitchFamily="18" charset="2"/>
              </a:rPr>
              <a:t>r</a:t>
            </a:r>
            <a:r>
              <a:rPr kumimoji="0" lang="en-US" sz="2800" b="1" i="1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 Tiger Expert" panose="05050102010706020507" pitchFamily="18" charset="2"/>
              </a:rPr>
              <a:t>e</a:t>
            </a:r>
            <a:r>
              <a:rPr kumimoji="0" lang="en-US" sz="2800" b="1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Symbol Tiger Expert" panose="05050102010706020507" pitchFamily="18" charset="2"/>
              </a:rPr>
              <a:t> are</a:t>
            </a:r>
            <a:r>
              <a:rPr lang="en-US" sz="2800" b="1" dirty="0">
                <a:solidFill>
                  <a:srgbClr val="0000CC"/>
                </a:solidFill>
              </a:rPr>
              <a:t> Lorentz factor, electric charge and classical radius of electron, </a:t>
            </a:r>
            <a:r>
              <a:rPr lang="en-US" sz="2800" b="1" i="1" dirty="0">
                <a:solidFill>
                  <a:srgbClr val="0000CC"/>
                </a:solidFill>
              </a:rPr>
              <a:t>Z</a:t>
            </a:r>
            <a:r>
              <a:rPr lang="en-US" sz="2800" b="1" dirty="0">
                <a:solidFill>
                  <a:srgbClr val="0000CC"/>
                </a:solidFill>
              </a:rPr>
              <a:t> is atomic number.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</a:p>
        </p:txBody>
      </p:sp>
      <p:graphicFrame>
        <p:nvGraphicFramePr>
          <p:cNvPr id="17" name="Объект 16">
            <a:extLst>
              <a:ext uri="{FF2B5EF4-FFF2-40B4-BE49-F238E27FC236}">
                <a16:creationId xmlns:a16="http://schemas.microsoft.com/office/drawing/2014/main" id="{8A49EF51-1E3C-B623-DE1B-0E317C58CEA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514725" y="912813"/>
          <a:ext cx="2324100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14" name="Equation" r:id="rId4" imgW="1054080" imgH="241200" progId="Equation.DSMT4">
                  <p:embed/>
                </p:oleObj>
              </mc:Choice>
              <mc:Fallback>
                <p:oleObj name="Equation" r:id="rId4" imgW="1054080" imgH="241200" progId="Equation.DSMT4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8A49EF51-1E3C-B623-DE1B-0E317C58CE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725" y="912813"/>
                        <a:ext cx="2324100" cy="538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F6A40803-DB9F-46FD-9811-17491D8555B1}"/>
              </a:ext>
            </a:extLst>
          </p:cNvPr>
          <p:cNvSpPr txBox="1"/>
          <p:nvPr/>
        </p:nvSpPr>
        <p:spPr>
          <a:xfrm>
            <a:off x="106775" y="6441642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10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1EAFAAC7-FBA4-42C3-A258-0F820934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30" y="6435817"/>
            <a:ext cx="1117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XIV Международный Семинар по Проблемам Ускорителей Заряженных Частиц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0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-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25 Сент.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 202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Крым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Россия </a:t>
            </a:r>
            <a:endParaRPr lang="en-US" altLang="ru-RU" sz="1600" dirty="0">
              <a:solidFill>
                <a:srgbClr val="2577C9"/>
              </a:solidFill>
              <a:cs typeface="Arial" panose="020B0604020202020204" pitchFamily="34" charset="0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E263309-EBC3-4251-B4B3-EB8D40CD3F21}"/>
              </a:ext>
            </a:extLst>
          </p:cNvPr>
          <p:cNvCxnSpPr/>
          <p:nvPr/>
        </p:nvCxnSpPr>
        <p:spPr>
          <a:xfrm>
            <a:off x="500730" y="6408028"/>
            <a:ext cx="11162026" cy="33613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60BA0D3-BBF7-4DAB-946B-AF08F520715B}"/>
                  </a:ext>
                </a:extLst>
              </p:cNvPr>
              <p:cNvSpPr txBox="1"/>
              <p:nvPr/>
            </p:nvSpPr>
            <p:spPr>
              <a:xfrm>
                <a:off x="2949460" y="1416142"/>
                <a:ext cx="5418599" cy="86472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𝑑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𝑛𝐿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bSup>
                        <m:sSubSupPr>
                          <m:ctrlP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𝑙𝑛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f>
                        <m:fPr>
                          <m:ctrlP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ru-RU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60BA0D3-BBF7-4DAB-946B-AF08F5207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9460" y="1416142"/>
                <a:ext cx="5418599" cy="86472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60BA0D3-BBF7-4DAB-946B-AF08F520715B}"/>
                  </a:ext>
                </a:extLst>
              </p:cNvPr>
              <p:cNvSpPr txBox="1"/>
              <p:nvPr/>
            </p:nvSpPr>
            <p:spPr>
              <a:xfrm>
                <a:off x="3637877" y="3574418"/>
                <a:ext cx="4209486" cy="12730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800" b="0" i="1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sz="28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800" b="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rad>
                      <m:r>
                        <a:rPr lang="en-US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𝑛𝐿</m:t>
                          </m:r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28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func>
                            <m:funcPr>
                              <m:ctrlPr>
                                <a:rPr lang="en-US" sz="2800" b="0" i="1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𝑚𝑖𝑛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func>
                        </m:e>
                      </m:rad>
                    </m:oMath>
                  </m:oMathPara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60BA0D3-BBF7-4DAB-946B-AF08F5207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7877" y="3574418"/>
                <a:ext cx="4209486" cy="12730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60BA0D3-BBF7-4DAB-946B-AF08F520715B}"/>
                  </a:ext>
                </a:extLst>
              </p:cNvPr>
              <p:cNvSpPr txBox="1"/>
              <p:nvPr/>
            </p:nvSpPr>
            <p:spPr>
              <a:xfrm>
                <a:off x="4000228" y="5468341"/>
                <a:ext cx="3317062" cy="8106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&lt;4</m:t>
                      </m:r>
                      <m:r>
                        <a:rPr lang="en-US" sz="2800" i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n-US" sz="2800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sSubSup>
                        <m:sSubSupPr>
                          <m:ctrlP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2800" i="1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f>
                            <m:fPr>
                              <m:ctrlPr>
                                <a:rPr lang="en-US" sz="2800" i="1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den>
                          </m:f>
                        </m:e>
                      </m:func>
                    </m:oMath>
                  </m:oMathPara>
                </a14:m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60BA0D3-BBF7-4DAB-946B-AF08F5207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228" y="5468341"/>
                <a:ext cx="3317062" cy="8106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9595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70567" y="189479"/>
            <a:ext cx="106371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800" dirty="0">
                <a:solidFill>
                  <a:srgbClr val="0000CC"/>
                </a:solidFill>
                <a:cs typeface="Arial" panose="020B0604020202020204" pitchFamily="34" charset="0"/>
              </a:rPr>
              <a:t>The</a:t>
            </a:r>
            <a:r>
              <a:rPr lang="ru-RU" altLang="ru-RU" sz="2800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ru-RU" sz="2800" dirty="0" err="1">
                <a:solidFill>
                  <a:srgbClr val="0000CC"/>
                </a:solidFill>
                <a:cs typeface="Arial" panose="020B0604020202020204" pitchFamily="34" charset="0"/>
              </a:rPr>
              <a:t>NovoFEL</a:t>
            </a:r>
            <a:r>
              <a:rPr lang="en-US" altLang="ru-RU" sz="2800" dirty="0">
                <a:solidFill>
                  <a:srgbClr val="0000CC"/>
                </a:solidFill>
                <a:cs typeface="Arial" panose="020B0604020202020204" pitchFamily="34" charset="0"/>
              </a:rPr>
              <a:t> advantages and comparison with others sources</a:t>
            </a:r>
            <a:r>
              <a:rPr lang="ru-RU" altLang="ru-RU" sz="2800" dirty="0">
                <a:solidFill>
                  <a:srgbClr val="0000CC"/>
                </a:solidFill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4" name="Picture 4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" y="0"/>
            <a:ext cx="1679986" cy="9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0" y="926987"/>
            <a:ext cx="12192000" cy="0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Объект 2">
            <a:extLst>
              <a:ext uri="{FF2B5EF4-FFF2-40B4-BE49-F238E27FC236}">
                <a16:creationId xmlns:a16="http://schemas.microsoft.com/office/drawing/2014/main" id="{A0D54D0C-59E1-4877-855D-70C22808CC86}"/>
              </a:ext>
            </a:extLst>
          </p:cNvPr>
          <p:cNvSpPr txBox="1">
            <a:spLocks/>
          </p:cNvSpPr>
          <p:nvPr/>
        </p:nvSpPr>
        <p:spPr>
          <a:xfrm>
            <a:off x="4990368" y="5991224"/>
            <a:ext cx="6312957" cy="3651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0000CC"/>
                </a:solidFill>
              </a:rPr>
              <a:t>The main problem is a beam transport after scattering.</a:t>
            </a:r>
            <a:endParaRPr lang="ru-RU" sz="2000" dirty="0">
              <a:solidFill>
                <a:srgbClr val="0000CC"/>
              </a:solidFill>
            </a:endParaRP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BEB7FDB0-3E3F-454C-9161-1A06A5FC6F61}"/>
              </a:ext>
            </a:extLst>
          </p:cNvPr>
          <p:cNvSpPr txBox="1">
            <a:spLocks/>
          </p:cNvSpPr>
          <p:nvPr/>
        </p:nvSpPr>
        <p:spPr>
          <a:xfrm>
            <a:off x="308251" y="1052775"/>
            <a:ext cx="11684781" cy="36637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0000CC"/>
                </a:solidFill>
              </a:rPr>
              <a:t>As already mentioned, the bremsstrahlung on the foil makes it possible to obtain 10 </a:t>
            </a:r>
            <a:r>
              <a:rPr lang="en-US" dirty="0" err="1">
                <a:solidFill>
                  <a:srgbClr val="0000CC"/>
                </a:solidFill>
              </a:rPr>
              <a:t>ps</a:t>
            </a:r>
            <a:r>
              <a:rPr lang="en-US" dirty="0">
                <a:solidFill>
                  <a:srgbClr val="0000CC"/>
                </a:solidFill>
              </a:rPr>
              <a:t> radiation pulses with a frequency of several </a:t>
            </a:r>
            <a:r>
              <a:rPr lang="en-US" dirty="0" err="1">
                <a:solidFill>
                  <a:srgbClr val="0000CC"/>
                </a:solidFill>
              </a:rPr>
              <a:t>MHz.</a:t>
            </a:r>
            <a:r>
              <a:rPr lang="en-US" dirty="0">
                <a:solidFill>
                  <a:srgbClr val="0000CC"/>
                </a:solidFill>
              </a:rPr>
              <a:t> The photon flux can be estimated as 10</a:t>
            </a:r>
            <a:r>
              <a:rPr lang="ru-RU" baseline="30000" dirty="0">
                <a:solidFill>
                  <a:srgbClr val="0000CC"/>
                </a:solidFill>
              </a:rPr>
              <a:t>10</a:t>
            </a:r>
            <a:r>
              <a:rPr lang="en-US" dirty="0">
                <a:solidFill>
                  <a:srgbClr val="0000CC"/>
                </a:solidFill>
              </a:rPr>
              <a:t>/pulse. Moreover, the frequency can be smoothly adjusted (the maximum achieved FEL lasing bunch frequency is 22 MHz at the one-pass ERL). </a:t>
            </a:r>
            <a:endParaRPr lang="ru-RU" dirty="0">
              <a:solidFill>
                <a:srgbClr val="0000CC"/>
              </a:solidFill>
            </a:endParaRPr>
          </a:p>
          <a:p>
            <a:pPr algn="l"/>
            <a:r>
              <a:rPr lang="en-US" dirty="0">
                <a:solidFill>
                  <a:srgbClr val="0000CC"/>
                </a:solidFill>
              </a:rPr>
              <a:t>For comparison:</a:t>
            </a:r>
            <a:r>
              <a:rPr lang="ru-RU" dirty="0">
                <a:solidFill>
                  <a:srgbClr val="0000CC"/>
                </a:solidFill>
              </a:rPr>
              <a:t> </a:t>
            </a:r>
          </a:p>
          <a:p>
            <a:pPr algn="l"/>
            <a:r>
              <a:rPr lang="en-US" dirty="0">
                <a:solidFill>
                  <a:srgbClr val="0000CC"/>
                </a:solidFill>
              </a:rPr>
              <a:t>at the SASE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en-US" dirty="0">
                <a:solidFill>
                  <a:srgbClr val="0000CC"/>
                </a:solidFill>
              </a:rPr>
              <a:t>FEL</a:t>
            </a:r>
            <a:r>
              <a:rPr lang="ru-RU" dirty="0">
                <a:solidFill>
                  <a:srgbClr val="0000CC"/>
                </a:solidFill>
              </a:rPr>
              <a:t> (</a:t>
            </a:r>
            <a:r>
              <a:rPr lang="en-US" dirty="0">
                <a:solidFill>
                  <a:srgbClr val="0000CC"/>
                </a:solidFill>
              </a:rPr>
              <a:t>record peak brightness</a:t>
            </a:r>
            <a:r>
              <a:rPr lang="ru-RU" dirty="0">
                <a:solidFill>
                  <a:srgbClr val="0000CC"/>
                </a:solidFill>
              </a:rPr>
              <a:t>) </a:t>
            </a:r>
            <a:r>
              <a:rPr lang="en-US" dirty="0">
                <a:solidFill>
                  <a:srgbClr val="0000CC"/>
                </a:solidFill>
              </a:rPr>
              <a:t>pulse frequency is about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en-US" dirty="0">
                <a:solidFill>
                  <a:srgbClr val="0000CC"/>
                </a:solidFill>
              </a:rPr>
              <a:t>10Hz</a:t>
            </a:r>
            <a:r>
              <a:rPr lang="ru-RU" dirty="0">
                <a:solidFill>
                  <a:srgbClr val="0000CC"/>
                </a:solidFill>
              </a:rPr>
              <a:t>– 10</a:t>
            </a:r>
            <a:r>
              <a:rPr lang="en-US" dirty="0">
                <a:solidFill>
                  <a:srgbClr val="0000CC"/>
                </a:solidFill>
              </a:rPr>
              <a:t>kHz with pulse duration 0.1 </a:t>
            </a:r>
            <a:r>
              <a:rPr lang="en-US" dirty="0" err="1">
                <a:solidFill>
                  <a:srgbClr val="0000CC"/>
                </a:solidFill>
              </a:rPr>
              <a:t>ps</a:t>
            </a:r>
            <a:r>
              <a:rPr lang="en-US" dirty="0">
                <a:solidFill>
                  <a:srgbClr val="0000CC"/>
                </a:solidFill>
              </a:rPr>
              <a:t>, photon/pulse 10</a:t>
            </a:r>
            <a:r>
              <a:rPr lang="en-US" baseline="30000" dirty="0">
                <a:solidFill>
                  <a:srgbClr val="0000CC"/>
                </a:solidFill>
              </a:rPr>
              <a:t>12</a:t>
            </a:r>
            <a:r>
              <a:rPr lang="en-US" dirty="0">
                <a:solidFill>
                  <a:srgbClr val="0000CC"/>
                </a:solidFill>
              </a:rPr>
              <a:t>;</a:t>
            </a:r>
          </a:p>
          <a:p>
            <a:pPr algn="l"/>
            <a:r>
              <a:rPr lang="en-US" dirty="0">
                <a:solidFill>
                  <a:srgbClr val="0000CC"/>
                </a:solidFill>
              </a:rPr>
              <a:t>at the storage rings frequency is about</a:t>
            </a:r>
            <a:r>
              <a:rPr lang="ru-RU" dirty="0">
                <a:solidFill>
                  <a:srgbClr val="0000CC"/>
                </a:solidFill>
              </a:rPr>
              <a:t> 100 </a:t>
            </a:r>
            <a:r>
              <a:rPr lang="en-US" dirty="0">
                <a:solidFill>
                  <a:srgbClr val="0000CC"/>
                </a:solidFill>
              </a:rPr>
              <a:t>MHz and pulse duration</a:t>
            </a:r>
            <a:r>
              <a:rPr lang="ru-RU" dirty="0">
                <a:solidFill>
                  <a:srgbClr val="0000CC"/>
                </a:solidFill>
              </a:rPr>
              <a:t> 40-100 </a:t>
            </a:r>
            <a:r>
              <a:rPr lang="en-US" dirty="0" err="1">
                <a:solidFill>
                  <a:srgbClr val="0000CC"/>
                </a:solidFill>
              </a:rPr>
              <a:t>ps</a:t>
            </a:r>
            <a:r>
              <a:rPr lang="en-US" dirty="0">
                <a:solidFill>
                  <a:srgbClr val="0000CC"/>
                </a:solidFill>
              </a:rPr>
              <a:t>;</a:t>
            </a:r>
            <a:r>
              <a:rPr lang="ru-RU" dirty="0">
                <a:solidFill>
                  <a:srgbClr val="0000CC"/>
                </a:solidFill>
              </a:rPr>
              <a:t> </a:t>
            </a:r>
          </a:p>
          <a:p>
            <a:pPr algn="l"/>
            <a:r>
              <a:rPr lang="en-US" dirty="0">
                <a:solidFill>
                  <a:srgbClr val="0000CC"/>
                </a:solidFill>
              </a:rPr>
              <a:t>with </a:t>
            </a:r>
            <a:r>
              <a:rPr lang="en-US" dirty="0" err="1">
                <a:solidFill>
                  <a:srgbClr val="0000CC"/>
                </a:solidFill>
              </a:rPr>
              <a:t>femtoslicing</a:t>
            </a:r>
            <a:r>
              <a:rPr lang="en-US" dirty="0">
                <a:solidFill>
                  <a:srgbClr val="0000CC"/>
                </a:solidFill>
              </a:rPr>
              <a:t> technique the pulse duration is about 0.1 </a:t>
            </a:r>
            <a:r>
              <a:rPr lang="en-US" dirty="0" err="1">
                <a:solidFill>
                  <a:srgbClr val="0000CC"/>
                </a:solidFill>
              </a:rPr>
              <a:t>ps</a:t>
            </a:r>
            <a:r>
              <a:rPr lang="en-US" dirty="0">
                <a:solidFill>
                  <a:srgbClr val="0000CC"/>
                </a:solidFill>
              </a:rPr>
              <a:t> with frequency</a:t>
            </a:r>
            <a:r>
              <a:rPr lang="ru-RU" dirty="0">
                <a:solidFill>
                  <a:srgbClr val="0000CC"/>
                </a:solidFill>
              </a:rPr>
              <a:t> 1-2 </a:t>
            </a:r>
            <a:r>
              <a:rPr lang="en-US" dirty="0">
                <a:solidFill>
                  <a:srgbClr val="0000CC"/>
                </a:solidFill>
              </a:rPr>
              <a:t>kHz and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en-US" dirty="0">
                <a:solidFill>
                  <a:srgbClr val="0000CC"/>
                </a:solidFill>
              </a:rPr>
              <a:t>photon flux</a:t>
            </a:r>
            <a:r>
              <a:rPr lang="ru-RU" dirty="0">
                <a:solidFill>
                  <a:srgbClr val="0000CC"/>
                </a:solidFill>
              </a:rPr>
              <a:t> 10</a:t>
            </a:r>
            <a:r>
              <a:rPr lang="en-US" baseline="30000" dirty="0">
                <a:solidFill>
                  <a:srgbClr val="0000CC"/>
                </a:solidFill>
              </a:rPr>
              <a:t>3</a:t>
            </a:r>
            <a:r>
              <a:rPr lang="en-US" dirty="0">
                <a:solidFill>
                  <a:srgbClr val="0000CC"/>
                </a:solidFill>
              </a:rPr>
              <a:t>/pulse. 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CFC36ABC-DB7D-40D5-869F-72B0D114EBE7}"/>
              </a:ext>
            </a:extLst>
          </p:cNvPr>
          <p:cNvSpPr txBox="1">
            <a:spLocks/>
          </p:cNvSpPr>
          <p:nvPr/>
        </p:nvSpPr>
        <p:spPr>
          <a:xfrm>
            <a:off x="339513" y="4694347"/>
            <a:ext cx="11684781" cy="10774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0000CC"/>
                </a:solidFill>
              </a:rPr>
              <a:t>In addition, those experiments do not require the installation of additional radiation output channels, since X-rays freely exit the vacuum chamber. And does not limit the other experiments at the facility, as the foil is easily removed from the orbit of the electron beam.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D8FD2B-E243-456A-A1DF-9C22A2A7E8E2}"/>
              </a:ext>
            </a:extLst>
          </p:cNvPr>
          <p:cNvSpPr txBox="1"/>
          <p:nvPr/>
        </p:nvSpPr>
        <p:spPr>
          <a:xfrm>
            <a:off x="106775" y="6441642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11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1EAFAAC7-FBA4-42C3-A258-0F820934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30" y="6435817"/>
            <a:ext cx="1117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XIV Международный Семинар по Проблемам Ускорителей Заряженных Частиц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0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-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25 Сент.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 202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Крым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Россия </a:t>
            </a:r>
            <a:endParaRPr lang="en-US" altLang="ru-RU" sz="1600" dirty="0">
              <a:solidFill>
                <a:srgbClr val="2577C9"/>
              </a:solidFill>
              <a:cs typeface="Arial" panose="020B0604020202020204" pitchFamily="34" charset="0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E263309-EBC3-4251-B4B3-EB8D40CD3F21}"/>
              </a:ext>
            </a:extLst>
          </p:cNvPr>
          <p:cNvCxnSpPr/>
          <p:nvPr/>
        </p:nvCxnSpPr>
        <p:spPr>
          <a:xfrm>
            <a:off x="500730" y="6408028"/>
            <a:ext cx="11162026" cy="33613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010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Объект 2">
            <a:extLst>
              <a:ext uri="{FF2B5EF4-FFF2-40B4-BE49-F238E27FC236}">
                <a16:creationId xmlns:a16="http://schemas.microsoft.com/office/drawing/2014/main" id="{B1214E03-CF0C-41C0-ABCB-1FD44F0DE765}"/>
              </a:ext>
            </a:extLst>
          </p:cNvPr>
          <p:cNvSpPr txBox="1">
            <a:spLocks/>
          </p:cNvSpPr>
          <p:nvPr/>
        </p:nvSpPr>
        <p:spPr>
          <a:xfrm>
            <a:off x="412561" y="3582272"/>
            <a:ext cx="4921094" cy="398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beam transverse sizes does not change.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Объект 2">
            <a:extLst>
              <a:ext uri="{FF2B5EF4-FFF2-40B4-BE49-F238E27FC236}">
                <a16:creationId xmlns:a16="http://schemas.microsoft.com/office/drawing/2014/main" id="{643DD712-DAEB-404E-9165-EE17F74ACD61}"/>
              </a:ext>
            </a:extLst>
          </p:cNvPr>
          <p:cNvSpPr txBox="1">
            <a:spLocks/>
          </p:cNvSpPr>
          <p:nvPr/>
        </p:nvSpPr>
        <p:spPr>
          <a:xfrm>
            <a:off x="412561" y="3161039"/>
            <a:ext cx="4577267" cy="398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b="1" dirty="0">
                <a:solidFill>
                  <a:srgbClr val="0000CC"/>
                </a:solidFill>
                <a:latin typeface="Calibri" panose="020F0502020204030204"/>
              </a:rPr>
              <a:t>R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m. s. multiple-scattering angle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6" name="Прямоугольник 145">
                <a:extLst>
                  <a:ext uri="{FF2B5EF4-FFF2-40B4-BE49-F238E27FC236}">
                    <a16:creationId xmlns:a16="http://schemas.microsoft.com/office/drawing/2014/main" id="{94B836BF-6782-4B7C-B8AF-23C6B2061251}"/>
                  </a:ext>
                </a:extLst>
              </p:cNvPr>
              <p:cNvSpPr/>
              <p:nvPr/>
            </p:nvSpPr>
            <p:spPr>
              <a:xfrm>
                <a:off x="3914443" y="3069194"/>
                <a:ext cx="2758187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θ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𝑅𝑀𝑆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</m:t>
                      </m:r>
                      <m:r>
                        <a:rPr kumimoji="0" lang="ru-RU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∙</m:t>
                      </m:r>
                      <m:sSup>
                        <m:sSup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6" name="Прямоугольник 145">
                <a:extLst>
                  <a:ext uri="{FF2B5EF4-FFF2-40B4-BE49-F238E27FC236}">
                    <a16:creationId xmlns:a16="http://schemas.microsoft.com/office/drawing/2014/main" id="{94B836BF-6782-4B7C-B8AF-23C6B20612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443" y="3069194"/>
                <a:ext cx="2758187" cy="461665"/>
              </a:xfrm>
              <a:prstGeom prst="rect">
                <a:avLst/>
              </a:prstGeom>
              <a:blipFill>
                <a:blip r:embed="rId2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9" name="Прямоугольник 148">
                <a:extLst>
                  <a:ext uri="{FF2B5EF4-FFF2-40B4-BE49-F238E27FC236}">
                    <a16:creationId xmlns:a16="http://schemas.microsoft.com/office/drawing/2014/main" id="{CAB34B54-E7EA-4FB5-9498-55DF1D0842F2}"/>
                  </a:ext>
                </a:extLst>
              </p:cNvPr>
              <p:cNvSpPr/>
              <p:nvPr/>
            </p:nvSpPr>
            <p:spPr>
              <a:xfrm>
                <a:off x="1524525" y="4169925"/>
                <a:ext cx="2758187" cy="4908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ε</m:t>
                          </m:r>
                        </m:e>
                        <m:sub>
                          <m:r>
                            <a:rPr kumimoji="0" lang="ru-RU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ru-RU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θ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𝑅𝑀𝑆</m:t>
                          </m:r>
                        </m:sub>
                      </m:sSub>
                    </m:oMath>
                  </m:oMathPara>
                </a14:m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9" name="Прямоугольник 148">
                <a:extLst>
                  <a:ext uri="{FF2B5EF4-FFF2-40B4-BE49-F238E27FC236}">
                    <a16:creationId xmlns:a16="http://schemas.microsoft.com/office/drawing/2014/main" id="{CAB34B54-E7EA-4FB5-9498-55DF1D0842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525" y="4169925"/>
                <a:ext cx="2758187" cy="490840"/>
              </a:xfrm>
              <a:prstGeom prst="rect">
                <a:avLst/>
              </a:prstGeom>
              <a:blipFill>
                <a:blip r:embed="rId3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5" name="Прямоугольник 154">
                <a:extLst>
                  <a:ext uri="{FF2B5EF4-FFF2-40B4-BE49-F238E27FC236}">
                    <a16:creationId xmlns:a16="http://schemas.microsoft.com/office/drawing/2014/main" id="{BFF6D887-EDFE-44A8-B345-5F20AF0C165D}"/>
                  </a:ext>
                </a:extLst>
              </p:cNvPr>
              <p:cNvSpPr/>
              <p:nvPr/>
            </p:nvSpPr>
            <p:spPr>
              <a:xfrm>
                <a:off x="4310057" y="5174035"/>
                <a:ext cx="1469185" cy="4908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α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5" name="Прямоугольник 154">
                <a:extLst>
                  <a:ext uri="{FF2B5EF4-FFF2-40B4-BE49-F238E27FC236}">
                    <a16:creationId xmlns:a16="http://schemas.microsoft.com/office/drawing/2014/main" id="{BFF6D887-EDFE-44A8-B345-5F20AF0C16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0057" y="5174035"/>
                <a:ext cx="1469185" cy="490840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Прямоугольник 157">
                <a:extLst>
                  <a:ext uri="{FF2B5EF4-FFF2-40B4-BE49-F238E27FC236}">
                    <a16:creationId xmlns:a16="http://schemas.microsoft.com/office/drawing/2014/main" id="{4B26B4AC-A5C8-4AC5-8FCF-FD377D205959}"/>
                  </a:ext>
                </a:extLst>
              </p:cNvPr>
              <p:cNvSpPr/>
              <p:nvPr/>
            </p:nvSpPr>
            <p:spPr>
              <a:xfrm>
                <a:off x="72718" y="4998222"/>
                <a:ext cx="4566753" cy="84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β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ru-RU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ru-RU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l-GR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β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l-GR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ε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sub>
                          </m:sSub>
                        </m:e>
                      </m:ra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/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θ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𝑅𝑀𝑆</m:t>
                          </m:r>
                        </m:sub>
                      </m:sSub>
                    </m:oMath>
                  </m:oMathPara>
                </a14:m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8" name="Прямоугольник 157">
                <a:extLst>
                  <a:ext uri="{FF2B5EF4-FFF2-40B4-BE49-F238E27FC236}">
                    <a16:creationId xmlns:a16="http://schemas.microsoft.com/office/drawing/2014/main" id="{4B26B4AC-A5C8-4AC5-8FCF-FD377D2059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8" y="4998222"/>
                <a:ext cx="4566753" cy="8438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4" name="Rectangle 2">
            <a:extLst>
              <a:ext uri="{FF2B5EF4-FFF2-40B4-BE49-F238E27FC236}">
                <a16:creationId xmlns:a16="http://schemas.microsoft.com/office/drawing/2014/main" id="{205C6EA8-36FC-4B45-8333-906A873C0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672" y="189479"/>
            <a:ext cx="9144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en-US" altLang="ru-RU" sz="2800" b="1" dirty="0">
                <a:solidFill>
                  <a:srgbClr val="0000CC"/>
                </a:solidFill>
                <a:cs typeface="Arial" panose="020B0604020202020204" pitchFamily="34" charset="0"/>
              </a:rPr>
              <a:t>Beam parameters after the foil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7" name="Picture 4" descr="logo">
            <a:extLst>
              <a:ext uri="{FF2B5EF4-FFF2-40B4-BE49-F238E27FC236}">
                <a16:creationId xmlns:a16="http://schemas.microsoft.com/office/drawing/2014/main" id="{F739B14F-116D-4F71-A28A-16422CA44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" y="0"/>
            <a:ext cx="1679986" cy="9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8" name="Прямая соединительная линия 167">
            <a:extLst>
              <a:ext uri="{FF2B5EF4-FFF2-40B4-BE49-F238E27FC236}">
                <a16:creationId xmlns:a16="http://schemas.microsoft.com/office/drawing/2014/main" id="{1A4BE846-B60F-4F5B-A940-CA9BC632EA8E}"/>
              </a:ext>
            </a:extLst>
          </p:cNvPr>
          <p:cNvCxnSpPr/>
          <p:nvPr/>
        </p:nvCxnSpPr>
        <p:spPr>
          <a:xfrm>
            <a:off x="0" y="926987"/>
            <a:ext cx="12192000" cy="0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Объект 2">
            <a:extLst>
              <a:ext uri="{FF2B5EF4-FFF2-40B4-BE49-F238E27FC236}">
                <a16:creationId xmlns:a16="http://schemas.microsoft.com/office/drawing/2014/main" id="{058168DF-AF07-44AE-BB01-944DE07E1A84}"/>
              </a:ext>
            </a:extLst>
          </p:cNvPr>
          <p:cNvSpPr txBox="1">
            <a:spLocks/>
          </p:cNvSpPr>
          <p:nvPr/>
        </p:nvSpPr>
        <p:spPr>
          <a:xfrm>
            <a:off x="6647494" y="2785763"/>
            <a:ext cx="5656474" cy="702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0000CC"/>
                </a:solidFill>
              </a:rPr>
              <a:t>In the case of bremsstrahlung, the losses increase due to an angular spread and emittance grows</a:t>
            </a:r>
            <a:r>
              <a:rPr lang="ru-RU" sz="1600" dirty="0">
                <a:solidFill>
                  <a:srgbClr val="0000CC"/>
                </a:solidFill>
              </a:rPr>
              <a:t> </a:t>
            </a:r>
            <a:r>
              <a:rPr lang="en-US" sz="1600" dirty="0">
                <a:solidFill>
                  <a:srgbClr val="0000CC"/>
                </a:solidFill>
              </a:rPr>
              <a:t>of the beam after foil.</a:t>
            </a:r>
            <a:endParaRPr lang="ru-RU" sz="1600" dirty="0">
              <a:solidFill>
                <a:srgbClr val="0000CC"/>
              </a:solidFill>
            </a:endParaRPr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A3FB51A1-132F-400E-AF14-EFEEEF39301F}"/>
              </a:ext>
            </a:extLst>
          </p:cNvPr>
          <p:cNvGrpSpPr/>
          <p:nvPr/>
        </p:nvGrpSpPr>
        <p:grpSpPr>
          <a:xfrm>
            <a:off x="412561" y="1081346"/>
            <a:ext cx="6151734" cy="1962141"/>
            <a:chOff x="5083518" y="975990"/>
            <a:chExt cx="6151734" cy="1962141"/>
          </a:xfrm>
        </p:grpSpPr>
        <p:grpSp>
          <p:nvGrpSpPr>
            <p:cNvPr id="127" name="Группа 126">
              <a:extLst>
                <a:ext uri="{FF2B5EF4-FFF2-40B4-BE49-F238E27FC236}">
                  <a16:creationId xmlns:a16="http://schemas.microsoft.com/office/drawing/2014/main" id="{F6896324-9FE6-49E8-90C6-42B70B70E8FA}"/>
                </a:ext>
              </a:extLst>
            </p:cNvPr>
            <p:cNvGrpSpPr/>
            <p:nvPr/>
          </p:nvGrpSpPr>
          <p:grpSpPr>
            <a:xfrm>
              <a:off x="5083518" y="975990"/>
              <a:ext cx="6151734" cy="1962141"/>
              <a:chOff x="2387263" y="4506488"/>
              <a:chExt cx="6151734" cy="1962141"/>
            </a:xfrm>
          </p:grpSpPr>
          <p:sp>
            <p:nvSpPr>
              <p:cNvPr id="130" name="Прямоугольник: скругленные углы 129">
                <a:extLst>
                  <a:ext uri="{FF2B5EF4-FFF2-40B4-BE49-F238E27FC236}">
                    <a16:creationId xmlns:a16="http://schemas.microsoft.com/office/drawing/2014/main" id="{FABFB120-222E-44CF-995B-9994888F2724}"/>
                  </a:ext>
                </a:extLst>
              </p:cNvPr>
              <p:cNvSpPr/>
              <p:nvPr/>
            </p:nvSpPr>
            <p:spPr>
              <a:xfrm>
                <a:off x="2387263" y="4506488"/>
                <a:ext cx="6151734" cy="1962141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85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1" name="Группа 130">
                <a:extLst>
                  <a:ext uri="{FF2B5EF4-FFF2-40B4-BE49-F238E27FC236}">
                    <a16:creationId xmlns:a16="http://schemas.microsoft.com/office/drawing/2014/main" id="{151527F6-919D-4A4D-A7B5-2B199A54CCA2}"/>
                  </a:ext>
                </a:extLst>
              </p:cNvPr>
              <p:cNvGrpSpPr/>
              <p:nvPr/>
            </p:nvGrpSpPr>
            <p:grpSpPr>
              <a:xfrm>
                <a:off x="2902074" y="4644459"/>
                <a:ext cx="5254207" cy="1623968"/>
                <a:chOff x="2334266" y="962028"/>
                <a:chExt cx="9077673" cy="2805723"/>
              </a:xfrm>
            </p:grpSpPr>
            <p:sp>
              <p:nvSpPr>
                <p:cNvPr id="137" name="Прямоугольник 136">
                  <a:extLst>
                    <a:ext uri="{FF2B5EF4-FFF2-40B4-BE49-F238E27FC236}">
                      <a16:creationId xmlns:a16="http://schemas.microsoft.com/office/drawing/2014/main" id="{EBCCAFEB-95C4-4138-B718-612199DAFE22}"/>
                    </a:ext>
                  </a:extLst>
                </p:cNvPr>
                <p:cNvSpPr/>
                <p:nvPr/>
              </p:nvSpPr>
              <p:spPr>
                <a:xfrm>
                  <a:off x="10756063" y="2225430"/>
                  <a:ext cx="538686" cy="281634"/>
                </a:xfrm>
                <a:prstGeom prst="rect">
                  <a:avLst/>
                </a:prstGeom>
                <a:solidFill>
                  <a:schemeClr val="accent2">
                    <a:alpha val="55000"/>
                  </a:schemeClr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8" name="Группа 137">
                  <a:extLst>
                    <a:ext uri="{FF2B5EF4-FFF2-40B4-BE49-F238E27FC236}">
                      <a16:creationId xmlns:a16="http://schemas.microsoft.com/office/drawing/2014/main" id="{4AF52FF4-8850-42B2-B629-FDB147E19584}"/>
                    </a:ext>
                  </a:extLst>
                </p:cNvPr>
                <p:cNvGrpSpPr/>
                <p:nvPr/>
              </p:nvGrpSpPr>
              <p:grpSpPr>
                <a:xfrm rot="1846157">
                  <a:off x="4234856" y="962028"/>
                  <a:ext cx="285492" cy="2805723"/>
                  <a:chOff x="5004341" y="1018271"/>
                  <a:chExt cx="344091" cy="2805723"/>
                </a:xfrm>
              </p:grpSpPr>
              <p:sp>
                <p:nvSpPr>
                  <p:cNvPr id="186" name="Прямоугольник 185">
                    <a:extLst>
                      <a:ext uri="{FF2B5EF4-FFF2-40B4-BE49-F238E27FC236}">
                        <a16:creationId xmlns:a16="http://schemas.microsoft.com/office/drawing/2014/main" id="{C823D121-5DF3-43DE-86B3-ABD1D42241F2}"/>
                      </a:ext>
                    </a:extLst>
                  </p:cNvPr>
                  <p:cNvSpPr/>
                  <p:nvPr/>
                </p:nvSpPr>
                <p:spPr>
                  <a:xfrm>
                    <a:off x="5004341" y="1018271"/>
                    <a:ext cx="344091" cy="2805723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91" name="Группа 190">
                    <a:extLst>
                      <a:ext uri="{FF2B5EF4-FFF2-40B4-BE49-F238E27FC236}">
                        <a16:creationId xmlns:a16="http://schemas.microsoft.com/office/drawing/2014/main" id="{B472E0F7-5320-4DEB-9856-C4D60D13767D}"/>
                      </a:ext>
                    </a:extLst>
                  </p:cNvPr>
                  <p:cNvGrpSpPr/>
                  <p:nvPr/>
                </p:nvGrpSpPr>
                <p:grpSpPr>
                  <a:xfrm>
                    <a:off x="5018587" y="1045828"/>
                    <a:ext cx="325013" cy="2754502"/>
                    <a:chOff x="5018587" y="1045828"/>
                    <a:chExt cx="325013" cy="2754502"/>
                  </a:xfrm>
                  <a:solidFill>
                    <a:schemeClr val="tx1">
                      <a:lumMod val="65000"/>
                      <a:lumOff val="35000"/>
                    </a:schemeClr>
                  </a:solidFill>
                </p:grpSpPr>
                <p:sp>
                  <p:nvSpPr>
                    <p:cNvPr id="192" name="Овал 191">
                      <a:extLst>
                        <a:ext uri="{FF2B5EF4-FFF2-40B4-BE49-F238E27FC236}">
                          <a16:creationId xmlns:a16="http://schemas.microsoft.com/office/drawing/2014/main" id="{356A4674-E43C-4433-A290-08D815C987D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25754" y="3712506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3" name="Овал 192">
                      <a:extLst>
                        <a:ext uri="{FF2B5EF4-FFF2-40B4-BE49-F238E27FC236}">
                          <a16:creationId xmlns:a16="http://schemas.microsoft.com/office/drawing/2014/main" id="{F83B5D59-2587-4974-B5F8-22D869F100A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33368" y="3631405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4" name="Овал 193">
                      <a:extLst>
                        <a:ext uri="{FF2B5EF4-FFF2-40B4-BE49-F238E27FC236}">
                          <a16:creationId xmlns:a16="http://schemas.microsoft.com/office/drawing/2014/main" id="{C2B052B5-2482-4184-B0C2-3443C038E27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35164" y="3628966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5" name="Овал 194">
                      <a:extLst>
                        <a:ext uri="{FF2B5EF4-FFF2-40B4-BE49-F238E27FC236}">
                          <a16:creationId xmlns:a16="http://schemas.microsoft.com/office/drawing/2014/main" id="{9B31784C-C9AD-4FD1-B5A2-1D23FCB63F4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37269" y="3571670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6" name="Овал 195">
                      <a:extLst>
                        <a:ext uri="{FF2B5EF4-FFF2-40B4-BE49-F238E27FC236}">
                          <a16:creationId xmlns:a16="http://schemas.microsoft.com/office/drawing/2014/main" id="{37499205-B5FE-4B9A-BE36-72770277B71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29186" y="3754611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7" name="Овал 196">
                      <a:extLst>
                        <a:ext uri="{FF2B5EF4-FFF2-40B4-BE49-F238E27FC236}">
                          <a16:creationId xmlns:a16="http://schemas.microsoft.com/office/drawing/2014/main" id="{12AF5361-34CD-47E1-8C3D-948EA94D988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52347" y="3739955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8" name="Овал 197">
                      <a:extLst>
                        <a:ext uri="{FF2B5EF4-FFF2-40B4-BE49-F238E27FC236}">
                          <a16:creationId xmlns:a16="http://schemas.microsoft.com/office/drawing/2014/main" id="{75D34BF9-AEC5-4074-8C7D-FE681E7E1E5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21258" y="3425566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99" name="Овал 198">
                      <a:extLst>
                        <a:ext uri="{FF2B5EF4-FFF2-40B4-BE49-F238E27FC236}">
                          <a16:creationId xmlns:a16="http://schemas.microsoft.com/office/drawing/2014/main" id="{DC484192-6A09-4E74-A5E2-255C4606330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30668" y="3342026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0" name="Овал 199">
                      <a:extLst>
                        <a:ext uri="{FF2B5EF4-FFF2-40B4-BE49-F238E27FC236}">
                          <a16:creationId xmlns:a16="http://schemas.microsoft.com/office/drawing/2014/main" id="{C942AE81-BDA8-444E-854B-EEB6BA6E114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32773" y="3284730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1" name="Овал 200">
                      <a:extLst>
                        <a:ext uri="{FF2B5EF4-FFF2-40B4-BE49-F238E27FC236}">
                          <a16:creationId xmlns:a16="http://schemas.microsoft.com/office/drawing/2014/main" id="{7452480B-5831-45F1-A2D2-47A51701C7C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68806" y="3528820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2" name="Овал 201">
                      <a:extLst>
                        <a:ext uri="{FF2B5EF4-FFF2-40B4-BE49-F238E27FC236}">
                          <a16:creationId xmlns:a16="http://schemas.microsoft.com/office/drawing/2014/main" id="{A8C6A769-A4CC-46FB-A154-FC1E2638CD0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43051" y="3211830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3" name="Овал 202">
                      <a:extLst>
                        <a:ext uri="{FF2B5EF4-FFF2-40B4-BE49-F238E27FC236}">
                          <a16:creationId xmlns:a16="http://schemas.microsoft.com/office/drawing/2014/main" id="{9D89CB5B-1E67-4CDC-944B-0FCF9D1A6D2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52461" y="3128290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4" name="Овал 203">
                      <a:extLst>
                        <a:ext uri="{FF2B5EF4-FFF2-40B4-BE49-F238E27FC236}">
                          <a16:creationId xmlns:a16="http://schemas.microsoft.com/office/drawing/2014/main" id="{3C299653-B932-42B7-8469-31241FE10C4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54566" y="3070994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5" name="Овал 204">
                      <a:extLst>
                        <a:ext uri="{FF2B5EF4-FFF2-40B4-BE49-F238E27FC236}">
                          <a16:creationId xmlns:a16="http://schemas.microsoft.com/office/drawing/2014/main" id="{E4C68272-57FA-45E2-B4E4-EEF8B453B50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16791" y="2969847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6" name="Овал 205">
                      <a:extLst>
                        <a:ext uri="{FF2B5EF4-FFF2-40B4-BE49-F238E27FC236}">
                          <a16:creationId xmlns:a16="http://schemas.microsoft.com/office/drawing/2014/main" id="{155B4F31-B719-4432-BC5D-92EF999E48D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18587" y="2967408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7" name="Овал 206">
                      <a:extLst>
                        <a:ext uri="{FF2B5EF4-FFF2-40B4-BE49-F238E27FC236}">
                          <a16:creationId xmlns:a16="http://schemas.microsoft.com/office/drawing/2014/main" id="{7F276C64-885C-49A8-AB6E-0F85CC2D106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20692" y="2910112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8" name="Овал 207">
                      <a:extLst>
                        <a:ext uri="{FF2B5EF4-FFF2-40B4-BE49-F238E27FC236}">
                          <a16:creationId xmlns:a16="http://schemas.microsoft.com/office/drawing/2014/main" id="{C3EC813A-5E47-494D-ABA0-2EF056F68F1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82676" y="2867046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09" name="Овал 208">
                      <a:extLst>
                        <a:ext uri="{FF2B5EF4-FFF2-40B4-BE49-F238E27FC236}">
                          <a16:creationId xmlns:a16="http://schemas.microsoft.com/office/drawing/2014/main" id="{C99668AC-3803-4751-B8A3-048D587A4E3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92086" y="2783506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0" name="Овал 209">
                      <a:extLst>
                        <a:ext uri="{FF2B5EF4-FFF2-40B4-BE49-F238E27FC236}">
                          <a16:creationId xmlns:a16="http://schemas.microsoft.com/office/drawing/2014/main" id="{4FC7A45C-61BE-49DE-ACAB-B1CC52FCBED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94191" y="2726210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1" name="Овал 210">
                      <a:extLst>
                        <a:ext uri="{FF2B5EF4-FFF2-40B4-BE49-F238E27FC236}">
                          <a16:creationId xmlns:a16="http://schemas.microsoft.com/office/drawing/2014/main" id="{54A7FF18-4156-4DEA-A60D-F402938DCE1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53572" y="3122506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2" name="Овал 211">
                      <a:extLst>
                        <a:ext uri="{FF2B5EF4-FFF2-40B4-BE49-F238E27FC236}">
                          <a16:creationId xmlns:a16="http://schemas.microsoft.com/office/drawing/2014/main" id="{538520C8-529A-448F-9A35-EE554ACF3FF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64300" y="2718707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3" name="Овал 212">
                      <a:extLst>
                        <a:ext uri="{FF2B5EF4-FFF2-40B4-BE49-F238E27FC236}">
                          <a16:creationId xmlns:a16="http://schemas.microsoft.com/office/drawing/2014/main" id="{40B7AA28-7BD9-48DF-A6EF-22E5347527EB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26284" y="2675641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4" name="Овал 213">
                      <a:extLst>
                        <a:ext uri="{FF2B5EF4-FFF2-40B4-BE49-F238E27FC236}">
                          <a16:creationId xmlns:a16="http://schemas.microsoft.com/office/drawing/2014/main" id="{B6C0E034-AF5B-472D-94CD-670DFDAFB3A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35694" y="2592101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5" name="Овал 214">
                      <a:extLst>
                        <a:ext uri="{FF2B5EF4-FFF2-40B4-BE49-F238E27FC236}">
                          <a16:creationId xmlns:a16="http://schemas.microsoft.com/office/drawing/2014/main" id="{67C52F64-2D5D-4886-B4A5-16660FB7B20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37799" y="2534805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6" name="Овал 215">
                      <a:extLst>
                        <a:ext uri="{FF2B5EF4-FFF2-40B4-BE49-F238E27FC236}">
                          <a16:creationId xmlns:a16="http://schemas.microsoft.com/office/drawing/2014/main" id="{44769EBE-7429-4F8A-909C-17988E6D3E9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36883" y="2468906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7" name="Овал 216">
                      <a:extLst>
                        <a:ext uri="{FF2B5EF4-FFF2-40B4-BE49-F238E27FC236}">
                          <a16:creationId xmlns:a16="http://schemas.microsoft.com/office/drawing/2014/main" id="{7FD02544-565C-485F-9EE4-45A27B3876CB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58107" y="2544222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8" name="Овал 217">
                      <a:extLst>
                        <a:ext uri="{FF2B5EF4-FFF2-40B4-BE49-F238E27FC236}">
                          <a16:creationId xmlns:a16="http://schemas.microsoft.com/office/drawing/2014/main" id="{66E81C84-9983-4EAF-B528-AD2D79243EC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52347" y="2160757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19" name="Овал 218">
                      <a:extLst>
                        <a:ext uri="{FF2B5EF4-FFF2-40B4-BE49-F238E27FC236}">
                          <a16:creationId xmlns:a16="http://schemas.microsoft.com/office/drawing/2014/main" id="{53583ABF-E6E3-4AEF-8672-D3E92AC9244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59222" y="2408536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0" name="Овал 219">
                      <a:extLst>
                        <a:ext uri="{FF2B5EF4-FFF2-40B4-BE49-F238E27FC236}">
                          <a16:creationId xmlns:a16="http://schemas.microsoft.com/office/drawing/2014/main" id="{87271FEA-5681-4058-B8AA-1AB4AAB80E0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68632" y="2324996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1" name="Овал 220">
                      <a:extLst>
                        <a:ext uri="{FF2B5EF4-FFF2-40B4-BE49-F238E27FC236}">
                          <a16:creationId xmlns:a16="http://schemas.microsoft.com/office/drawing/2014/main" id="{DF9520BC-9034-4352-9E29-9C2C47255AE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70737" y="2267700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2" name="Овал 221">
                      <a:extLst>
                        <a:ext uri="{FF2B5EF4-FFF2-40B4-BE49-F238E27FC236}">
                          <a16:creationId xmlns:a16="http://schemas.microsoft.com/office/drawing/2014/main" id="{EC79D892-8061-4352-BBF5-713ED4569D2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36104" y="3493831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3" name="Овал 222">
                      <a:extLst>
                        <a:ext uri="{FF2B5EF4-FFF2-40B4-BE49-F238E27FC236}">
                          <a16:creationId xmlns:a16="http://schemas.microsoft.com/office/drawing/2014/main" id="{0B978AFF-0FED-42DA-BF07-06E9001472A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20806" y="3253341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4" name="Овал 223">
                      <a:extLst>
                        <a:ext uri="{FF2B5EF4-FFF2-40B4-BE49-F238E27FC236}">
                          <a16:creationId xmlns:a16="http://schemas.microsoft.com/office/drawing/2014/main" id="{1E0EED15-6940-4C32-8C33-E31DECF7C91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47619" y="3352995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5" name="Овал 224">
                      <a:extLst>
                        <a:ext uri="{FF2B5EF4-FFF2-40B4-BE49-F238E27FC236}">
                          <a16:creationId xmlns:a16="http://schemas.microsoft.com/office/drawing/2014/main" id="{48BFA660-3157-4117-B54C-2F6E037B3A2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29186" y="2826306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6" name="Овал 225">
                      <a:extLst>
                        <a:ext uri="{FF2B5EF4-FFF2-40B4-BE49-F238E27FC236}">
                          <a16:creationId xmlns:a16="http://schemas.microsoft.com/office/drawing/2014/main" id="{5FADC73A-76B0-4E5D-91B5-E3DC32BE687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42677" y="2476938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7" name="Овал 226">
                      <a:extLst>
                        <a:ext uri="{FF2B5EF4-FFF2-40B4-BE49-F238E27FC236}">
                          <a16:creationId xmlns:a16="http://schemas.microsoft.com/office/drawing/2014/main" id="{F84FF5BF-A1AB-4CDA-8E62-C7FA58515CA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30948" y="2650564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8" name="Овал 227">
                      <a:extLst>
                        <a:ext uri="{FF2B5EF4-FFF2-40B4-BE49-F238E27FC236}">
                          <a16:creationId xmlns:a16="http://schemas.microsoft.com/office/drawing/2014/main" id="{3BB26C55-AC3B-4500-ACDB-5A57FBC98AE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57775" y="2000468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29" name="Овал 228">
                      <a:extLst>
                        <a:ext uri="{FF2B5EF4-FFF2-40B4-BE49-F238E27FC236}">
                          <a16:creationId xmlns:a16="http://schemas.microsoft.com/office/drawing/2014/main" id="{B741167F-0CB1-47DB-B88D-737A12AF918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34155" y="2065557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0" name="Овал 229">
                      <a:extLst>
                        <a:ext uri="{FF2B5EF4-FFF2-40B4-BE49-F238E27FC236}">
                          <a16:creationId xmlns:a16="http://schemas.microsoft.com/office/drawing/2014/main" id="{B7838AE5-9CEA-46DF-BB41-6B995F3BEF6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43565" y="1982017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1" name="Овал 230">
                      <a:extLst>
                        <a:ext uri="{FF2B5EF4-FFF2-40B4-BE49-F238E27FC236}">
                          <a16:creationId xmlns:a16="http://schemas.microsoft.com/office/drawing/2014/main" id="{68B63934-E2F3-40FB-A615-82D4DBDF08E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5670" y="1924721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2" name="Овал 231">
                      <a:extLst>
                        <a:ext uri="{FF2B5EF4-FFF2-40B4-BE49-F238E27FC236}">
                          <a16:creationId xmlns:a16="http://schemas.microsoft.com/office/drawing/2014/main" id="{F882BD5A-77E7-4EE4-8B40-84BA17A23856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18597" y="2175959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3" name="Овал 232">
                      <a:extLst>
                        <a:ext uri="{FF2B5EF4-FFF2-40B4-BE49-F238E27FC236}">
                          <a16:creationId xmlns:a16="http://schemas.microsoft.com/office/drawing/2014/main" id="{2554CE36-DEB5-4DFB-9395-E978149B70C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94977" y="2241048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4" name="Овал 233">
                      <a:extLst>
                        <a:ext uri="{FF2B5EF4-FFF2-40B4-BE49-F238E27FC236}">
                          <a16:creationId xmlns:a16="http://schemas.microsoft.com/office/drawing/2014/main" id="{7BCEBD0B-C222-4D18-825A-215C6851312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04387" y="2157508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5" name="Овал 234">
                      <a:extLst>
                        <a:ext uri="{FF2B5EF4-FFF2-40B4-BE49-F238E27FC236}">
                          <a16:creationId xmlns:a16="http://schemas.microsoft.com/office/drawing/2014/main" id="{DC1E34A5-40FB-4696-A71C-539DB7ECE39C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59673" y="2312651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6" name="Овал 235">
                      <a:extLst>
                        <a:ext uri="{FF2B5EF4-FFF2-40B4-BE49-F238E27FC236}">
                          <a16:creationId xmlns:a16="http://schemas.microsoft.com/office/drawing/2014/main" id="{E268FEFF-0257-4DAA-9A75-8686F5078FBB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47619" y="1901861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7" name="Овал 236">
                      <a:extLst>
                        <a:ext uri="{FF2B5EF4-FFF2-40B4-BE49-F238E27FC236}">
                          <a16:creationId xmlns:a16="http://schemas.microsoft.com/office/drawing/2014/main" id="{2B0AAD59-1B66-4E21-846E-4C25E768083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79602" y="1897210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8" name="Овал 237">
                      <a:extLst>
                        <a:ext uri="{FF2B5EF4-FFF2-40B4-BE49-F238E27FC236}">
                          <a16:creationId xmlns:a16="http://schemas.microsoft.com/office/drawing/2014/main" id="{E422FC35-529B-4491-91D0-4C656231692E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89012" y="1813670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9" name="Овал 238">
                      <a:extLst>
                        <a:ext uri="{FF2B5EF4-FFF2-40B4-BE49-F238E27FC236}">
                          <a16:creationId xmlns:a16="http://schemas.microsoft.com/office/drawing/2014/main" id="{9B35C65D-8526-49D7-AAE1-9EE24637ACB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91117" y="1756374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0" name="Овал 239">
                      <a:extLst>
                        <a:ext uri="{FF2B5EF4-FFF2-40B4-BE49-F238E27FC236}">
                          <a16:creationId xmlns:a16="http://schemas.microsoft.com/office/drawing/2014/main" id="{2B537373-5DE4-453B-87DF-9C451A953A1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98820" y="1690203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1" name="Овал 240">
                      <a:extLst>
                        <a:ext uri="{FF2B5EF4-FFF2-40B4-BE49-F238E27FC236}">
                          <a16:creationId xmlns:a16="http://schemas.microsoft.com/office/drawing/2014/main" id="{93F1B909-0219-46F1-BE2F-9B404064628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75200" y="1755292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2" name="Овал 241">
                      <a:extLst>
                        <a:ext uri="{FF2B5EF4-FFF2-40B4-BE49-F238E27FC236}">
                          <a16:creationId xmlns:a16="http://schemas.microsoft.com/office/drawing/2014/main" id="{570AC901-D035-4050-A4A4-900DB00AF33B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84610" y="1671752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3" name="Овал 242">
                      <a:extLst>
                        <a:ext uri="{FF2B5EF4-FFF2-40B4-BE49-F238E27FC236}">
                          <a16:creationId xmlns:a16="http://schemas.microsoft.com/office/drawing/2014/main" id="{609EE0C1-4393-4D02-88DC-5E1B9533796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86715" y="1614456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4" name="Овал 243">
                      <a:extLst>
                        <a:ext uri="{FF2B5EF4-FFF2-40B4-BE49-F238E27FC236}">
                          <a16:creationId xmlns:a16="http://schemas.microsoft.com/office/drawing/2014/main" id="{4BD201BD-3D90-431E-9ACF-33C46AA9842B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37486" y="2081090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5" name="Овал 244">
                      <a:extLst>
                        <a:ext uri="{FF2B5EF4-FFF2-40B4-BE49-F238E27FC236}">
                          <a16:creationId xmlns:a16="http://schemas.microsoft.com/office/drawing/2014/main" id="{FF1782C1-FC99-4C96-8DD8-54D653244C52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68776" y="1498574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6" name="Овал 245">
                      <a:extLst>
                        <a:ext uri="{FF2B5EF4-FFF2-40B4-BE49-F238E27FC236}">
                          <a16:creationId xmlns:a16="http://schemas.microsoft.com/office/drawing/2014/main" id="{43F761A8-79EA-4090-9E5D-60A691FEF05B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45156" y="1563663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7" name="Овал 246">
                      <a:extLst>
                        <a:ext uri="{FF2B5EF4-FFF2-40B4-BE49-F238E27FC236}">
                          <a16:creationId xmlns:a16="http://schemas.microsoft.com/office/drawing/2014/main" id="{2F38D672-063E-48A4-A32F-1B76A5C10FD5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54566" y="1480123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8" name="Овал 247">
                      <a:extLst>
                        <a:ext uri="{FF2B5EF4-FFF2-40B4-BE49-F238E27FC236}">
                          <a16:creationId xmlns:a16="http://schemas.microsoft.com/office/drawing/2014/main" id="{EC52D048-7DAD-424E-8881-01CF62D03091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56671" y="1422827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49" name="Овал 248">
                      <a:extLst>
                        <a:ext uri="{FF2B5EF4-FFF2-40B4-BE49-F238E27FC236}">
                          <a16:creationId xmlns:a16="http://schemas.microsoft.com/office/drawing/2014/main" id="{A628A54B-A48D-4D36-B603-B9D39D43133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75967" y="1185522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0" name="Овал 249">
                      <a:extLst>
                        <a:ext uri="{FF2B5EF4-FFF2-40B4-BE49-F238E27FC236}">
                          <a16:creationId xmlns:a16="http://schemas.microsoft.com/office/drawing/2014/main" id="{E7623D65-E643-4599-AE3F-9FCA21F77D2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61757" y="1167071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1" name="Овал 250">
                      <a:extLst>
                        <a:ext uri="{FF2B5EF4-FFF2-40B4-BE49-F238E27FC236}">
                          <a16:creationId xmlns:a16="http://schemas.microsoft.com/office/drawing/2014/main" id="{65A120A1-5CC4-4654-BF6A-B7DCC5059EF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63862" y="1109775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2" name="Овал 251">
                      <a:extLst>
                        <a:ext uri="{FF2B5EF4-FFF2-40B4-BE49-F238E27FC236}">
                          <a16:creationId xmlns:a16="http://schemas.microsoft.com/office/drawing/2014/main" id="{8D2D6451-A82F-4C2A-9848-F85CADF5BE4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27642" y="1049097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3" name="Овал 252">
                      <a:extLst>
                        <a:ext uri="{FF2B5EF4-FFF2-40B4-BE49-F238E27FC236}">
                          <a16:creationId xmlns:a16="http://schemas.microsoft.com/office/drawing/2014/main" id="{3EBC9C98-78BE-4EA1-8B04-28D7A243E77A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75522" y="1355564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4" name="Овал 253">
                      <a:extLst>
                        <a:ext uri="{FF2B5EF4-FFF2-40B4-BE49-F238E27FC236}">
                          <a16:creationId xmlns:a16="http://schemas.microsoft.com/office/drawing/2014/main" id="{F00082C1-F4D7-44CE-B332-DFD91D6A71D9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61312" y="1337113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5" name="Овал 254">
                      <a:extLst>
                        <a:ext uri="{FF2B5EF4-FFF2-40B4-BE49-F238E27FC236}">
                          <a16:creationId xmlns:a16="http://schemas.microsoft.com/office/drawing/2014/main" id="{F7CED670-2DAD-44CE-A345-8F3BF3AFBF93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63417" y="1279817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6" name="Овал 255">
                      <a:extLst>
                        <a:ext uri="{FF2B5EF4-FFF2-40B4-BE49-F238E27FC236}">
                          <a16:creationId xmlns:a16="http://schemas.microsoft.com/office/drawing/2014/main" id="{0DAB2999-513A-452D-B7CA-273C3BB09EF0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227197" y="1219139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7" name="Овал 256">
                      <a:extLst>
                        <a:ext uri="{FF2B5EF4-FFF2-40B4-BE49-F238E27FC236}">
                          <a16:creationId xmlns:a16="http://schemas.microsoft.com/office/drawing/2014/main" id="{82DA1BC3-1FEB-44D6-A528-539C35E9F8E8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50458" y="1579237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8" name="Овал 257">
                      <a:extLst>
                        <a:ext uri="{FF2B5EF4-FFF2-40B4-BE49-F238E27FC236}">
                          <a16:creationId xmlns:a16="http://schemas.microsoft.com/office/drawing/2014/main" id="{F39B9250-4A5D-4011-A998-E5CBC272B567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27756" y="1604134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9" name="Овал 258">
                      <a:extLst>
                        <a:ext uri="{FF2B5EF4-FFF2-40B4-BE49-F238E27FC236}">
                          <a16:creationId xmlns:a16="http://schemas.microsoft.com/office/drawing/2014/main" id="{DA2AD7C8-78B8-4FE2-8124-523A2735DBE4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33070" y="1714035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0" name="Овал 259">
                      <a:extLst>
                        <a:ext uri="{FF2B5EF4-FFF2-40B4-BE49-F238E27FC236}">
                          <a16:creationId xmlns:a16="http://schemas.microsoft.com/office/drawing/2014/main" id="{02BCB820-54B8-4324-9E34-0D2C97D4A73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024085" y="1045828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1" name="Овал 260">
                      <a:extLst>
                        <a:ext uri="{FF2B5EF4-FFF2-40B4-BE49-F238E27FC236}">
                          <a16:creationId xmlns:a16="http://schemas.microsoft.com/office/drawing/2014/main" id="{75E845E0-6517-48C9-9715-9BA8368A67ED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5119981" y="1052898"/>
                      <a:ext cx="49409" cy="45719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39" name="Объект 2">
                  <a:extLst>
                    <a:ext uri="{FF2B5EF4-FFF2-40B4-BE49-F238E27FC236}">
                      <a16:creationId xmlns:a16="http://schemas.microsoft.com/office/drawing/2014/main" id="{2C62D51C-A0E0-4AE8-8479-36AE19A0D2F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756063" y="2228974"/>
                  <a:ext cx="655876" cy="421083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 fontScale="47500" lnSpcReduction="20000"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100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ru-RU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ФЭУ</a:t>
                  </a:r>
                </a:p>
              </p:txBody>
            </p:sp>
            <p:sp>
              <p:nvSpPr>
                <p:cNvPr id="140" name="Овал 139">
                  <a:extLst>
                    <a:ext uri="{FF2B5EF4-FFF2-40B4-BE49-F238E27FC236}">
                      <a16:creationId xmlns:a16="http://schemas.microsoft.com/office/drawing/2014/main" id="{9470BEEE-8815-4394-B8A3-4B3AED7053EA}"/>
                    </a:ext>
                  </a:extLst>
                </p:cNvPr>
                <p:cNvSpPr/>
                <p:nvPr/>
              </p:nvSpPr>
              <p:spPr>
                <a:xfrm>
                  <a:off x="2334266" y="2242937"/>
                  <a:ext cx="2695174" cy="216012"/>
                </a:xfrm>
                <a:prstGeom prst="ellipse">
                  <a:avLst/>
                </a:prstGeom>
                <a:solidFill>
                  <a:schemeClr val="accent1">
                    <a:alpha val="76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Блок-схема: извлечение 140">
                  <a:extLst>
                    <a:ext uri="{FF2B5EF4-FFF2-40B4-BE49-F238E27FC236}">
                      <a16:creationId xmlns:a16="http://schemas.microsoft.com/office/drawing/2014/main" id="{CF2BA384-6DCE-461B-B262-0930BADAF069}"/>
                    </a:ext>
                  </a:extLst>
                </p:cNvPr>
                <p:cNvSpPr/>
                <p:nvPr/>
              </p:nvSpPr>
              <p:spPr>
                <a:xfrm rot="16200000" flipH="1">
                  <a:off x="7338622" y="-704215"/>
                  <a:ext cx="693101" cy="6120149"/>
                </a:xfrm>
                <a:prstGeom prst="flowChartExtract">
                  <a:avLst/>
                </a:prstGeom>
                <a:noFill/>
                <a:ln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2" name="Прямая со стрелкой 141">
                  <a:extLst>
                    <a:ext uri="{FF2B5EF4-FFF2-40B4-BE49-F238E27FC236}">
                      <a16:creationId xmlns:a16="http://schemas.microsoft.com/office/drawing/2014/main" id="{F73A41BF-6573-463B-AE61-F84B240F7FC9}"/>
                    </a:ext>
                  </a:extLst>
                </p:cNvPr>
                <p:cNvCxnSpPr/>
                <p:nvPr/>
              </p:nvCxnSpPr>
              <p:spPr>
                <a:xfrm>
                  <a:off x="4518208" y="2382837"/>
                  <a:ext cx="6218861" cy="0"/>
                </a:xfrm>
                <a:prstGeom prst="straightConnector1">
                  <a:avLst/>
                </a:prstGeom>
                <a:ln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3" name="Дуга 142">
                  <a:extLst>
                    <a:ext uri="{FF2B5EF4-FFF2-40B4-BE49-F238E27FC236}">
                      <a16:creationId xmlns:a16="http://schemas.microsoft.com/office/drawing/2014/main" id="{2CD7EBBA-8553-4DC1-BF0C-7578690511C9}"/>
                    </a:ext>
                  </a:extLst>
                </p:cNvPr>
                <p:cNvSpPr/>
                <p:nvPr/>
              </p:nvSpPr>
              <p:spPr>
                <a:xfrm rot="1904828">
                  <a:off x="7518245" y="2172500"/>
                  <a:ext cx="333854" cy="266682"/>
                </a:xfrm>
                <a:prstGeom prst="arc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4" name="Группа 143">
                  <a:extLst>
                    <a:ext uri="{FF2B5EF4-FFF2-40B4-BE49-F238E27FC236}">
                      <a16:creationId xmlns:a16="http://schemas.microsoft.com/office/drawing/2014/main" id="{2167782A-709B-4674-9679-330FFF14501E}"/>
                    </a:ext>
                  </a:extLst>
                </p:cNvPr>
                <p:cNvGrpSpPr/>
                <p:nvPr/>
              </p:nvGrpSpPr>
              <p:grpSpPr>
                <a:xfrm>
                  <a:off x="8135730" y="2132267"/>
                  <a:ext cx="1181446" cy="424135"/>
                  <a:chOff x="1981290" y="3439365"/>
                  <a:chExt cx="1181446" cy="424135"/>
                </a:xfrm>
              </p:grpSpPr>
              <p:grpSp>
                <p:nvGrpSpPr>
                  <p:cNvPr id="152" name="Группа 151">
                    <a:extLst>
                      <a:ext uri="{FF2B5EF4-FFF2-40B4-BE49-F238E27FC236}">
                        <a16:creationId xmlns:a16="http://schemas.microsoft.com/office/drawing/2014/main" id="{FA72EC7B-5EED-4F28-BB97-7308F4ED0CD5}"/>
                      </a:ext>
                    </a:extLst>
                  </p:cNvPr>
                  <p:cNvGrpSpPr/>
                  <p:nvPr/>
                </p:nvGrpSpPr>
                <p:grpSpPr>
                  <a:xfrm>
                    <a:off x="1981290" y="3441118"/>
                    <a:ext cx="591022" cy="422382"/>
                    <a:chOff x="1981290" y="3441118"/>
                    <a:chExt cx="591022" cy="422382"/>
                  </a:xfrm>
                </p:grpSpPr>
                <p:sp>
                  <p:nvSpPr>
                    <p:cNvPr id="182" name="Полилиния 239">
                      <a:extLst>
                        <a:ext uri="{FF2B5EF4-FFF2-40B4-BE49-F238E27FC236}">
                          <a16:creationId xmlns:a16="http://schemas.microsoft.com/office/drawing/2014/main" id="{E33FA7E7-5B53-412A-A434-9AB8B4F906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75756" y="3442089"/>
                      <a:ext cx="149119" cy="213144"/>
                    </a:xfrm>
                    <a:custGeom>
                      <a:avLst/>
                      <a:gdLst>
                        <a:gd name="connsiteX0" fmla="*/ 0 w 538163"/>
                        <a:gd name="connsiteY0" fmla="*/ 333375 h 333375"/>
                        <a:gd name="connsiteX1" fmla="*/ 219075 w 538163"/>
                        <a:gd name="connsiteY1" fmla="*/ 0 h 333375"/>
                        <a:gd name="connsiteX2" fmla="*/ 538163 w 538163"/>
                        <a:gd name="connsiteY2" fmla="*/ 333375 h 3333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8163" h="333375">
                          <a:moveTo>
                            <a:pt x="0" y="333375"/>
                          </a:moveTo>
                          <a:cubicBezTo>
                            <a:pt x="64690" y="166687"/>
                            <a:pt x="129381" y="0"/>
                            <a:pt x="219075" y="0"/>
                          </a:cubicBezTo>
                          <a:cubicBezTo>
                            <a:pt x="308769" y="0"/>
                            <a:pt x="423466" y="166687"/>
                            <a:pt x="538163" y="333375"/>
                          </a:cubicBez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3" name="Полилиния 240">
                      <a:extLst>
                        <a:ext uri="{FF2B5EF4-FFF2-40B4-BE49-F238E27FC236}">
                          <a16:creationId xmlns:a16="http://schemas.microsoft.com/office/drawing/2014/main" id="{792C56FB-B9FE-449E-96CB-96EE761096E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423193" y="3650356"/>
                      <a:ext cx="149119" cy="213144"/>
                    </a:xfrm>
                    <a:custGeom>
                      <a:avLst/>
                      <a:gdLst>
                        <a:gd name="connsiteX0" fmla="*/ 0 w 538163"/>
                        <a:gd name="connsiteY0" fmla="*/ 333375 h 333375"/>
                        <a:gd name="connsiteX1" fmla="*/ 219075 w 538163"/>
                        <a:gd name="connsiteY1" fmla="*/ 0 h 333375"/>
                        <a:gd name="connsiteX2" fmla="*/ 538163 w 538163"/>
                        <a:gd name="connsiteY2" fmla="*/ 333375 h 3333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8163" h="333375">
                          <a:moveTo>
                            <a:pt x="0" y="333375"/>
                          </a:moveTo>
                          <a:cubicBezTo>
                            <a:pt x="64690" y="166687"/>
                            <a:pt x="129381" y="0"/>
                            <a:pt x="219075" y="0"/>
                          </a:cubicBezTo>
                          <a:cubicBezTo>
                            <a:pt x="308769" y="0"/>
                            <a:pt x="423466" y="166687"/>
                            <a:pt x="538163" y="333375"/>
                          </a:cubicBez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4" name="Полилиния 237">
                      <a:extLst>
                        <a:ext uri="{FF2B5EF4-FFF2-40B4-BE49-F238E27FC236}">
                          <a16:creationId xmlns:a16="http://schemas.microsoft.com/office/drawing/2014/main" id="{4ACC2CB2-3437-4F55-9BFE-7290E47273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81290" y="3441118"/>
                      <a:ext cx="149119" cy="213144"/>
                    </a:xfrm>
                    <a:custGeom>
                      <a:avLst/>
                      <a:gdLst>
                        <a:gd name="connsiteX0" fmla="*/ 0 w 538163"/>
                        <a:gd name="connsiteY0" fmla="*/ 333375 h 333375"/>
                        <a:gd name="connsiteX1" fmla="*/ 219075 w 538163"/>
                        <a:gd name="connsiteY1" fmla="*/ 0 h 333375"/>
                        <a:gd name="connsiteX2" fmla="*/ 538163 w 538163"/>
                        <a:gd name="connsiteY2" fmla="*/ 333375 h 3333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8163" h="333375">
                          <a:moveTo>
                            <a:pt x="0" y="333375"/>
                          </a:moveTo>
                          <a:cubicBezTo>
                            <a:pt x="64690" y="166687"/>
                            <a:pt x="129381" y="0"/>
                            <a:pt x="219075" y="0"/>
                          </a:cubicBezTo>
                          <a:cubicBezTo>
                            <a:pt x="308769" y="0"/>
                            <a:pt x="423466" y="166687"/>
                            <a:pt x="538163" y="333375"/>
                          </a:cubicBez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5" name="Полилиния 238">
                      <a:extLst>
                        <a:ext uri="{FF2B5EF4-FFF2-40B4-BE49-F238E27FC236}">
                          <a16:creationId xmlns:a16="http://schemas.microsoft.com/office/drawing/2014/main" id="{83490C42-7D6A-4C60-8572-F6E4C3E37AB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128727" y="3649385"/>
                      <a:ext cx="149119" cy="213144"/>
                    </a:xfrm>
                    <a:custGeom>
                      <a:avLst/>
                      <a:gdLst>
                        <a:gd name="connsiteX0" fmla="*/ 0 w 538163"/>
                        <a:gd name="connsiteY0" fmla="*/ 333375 h 333375"/>
                        <a:gd name="connsiteX1" fmla="*/ 219075 w 538163"/>
                        <a:gd name="connsiteY1" fmla="*/ 0 h 333375"/>
                        <a:gd name="connsiteX2" fmla="*/ 538163 w 538163"/>
                        <a:gd name="connsiteY2" fmla="*/ 333375 h 3333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8163" h="333375">
                          <a:moveTo>
                            <a:pt x="0" y="333375"/>
                          </a:moveTo>
                          <a:cubicBezTo>
                            <a:pt x="64690" y="166687"/>
                            <a:pt x="129381" y="0"/>
                            <a:pt x="219075" y="0"/>
                          </a:cubicBezTo>
                          <a:cubicBezTo>
                            <a:pt x="308769" y="0"/>
                            <a:pt x="423466" y="166687"/>
                            <a:pt x="538163" y="333375"/>
                          </a:cubicBez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53" name="Группа 152">
                    <a:extLst>
                      <a:ext uri="{FF2B5EF4-FFF2-40B4-BE49-F238E27FC236}">
                        <a16:creationId xmlns:a16="http://schemas.microsoft.com/office/drawing/2014/main" id="{A24A695E-E259-4691-9E5C-6BE67145C678}"/>
                      </a:ext>
                    </a:extLst>
                  </p:cNvPr>
                  <p:cNvGrpSpPr/>
                  <p:nvPr/>
                </p:nvGrpSpPr>
                <p:grpSpPr>
                  <a:xfrm>
                    <a:off x="2571714" y="3439365"/>
                    <a:ext cx="591022" cy="422382"/>
                    <a:chOff x="1981290" y="3441118"/>
                    <a:chExt cx="591022" cy="422382"/>
                  </a:xfrm>
                </p:grpSpPr>
                <p:sp>
                  <p:nvSpPr>
                    <p:cNvPr id="154" name="Полилиния 239">
                      <a:extLst>
                        <a:ext uri="{FF2B5EF4-FFF2-40B4-BE49-F238E27FC236}">
                          <a16:creationId xmlns:a16="http://schemas.microsoft.com/office/drawing/2014/main" id="{B06CB52A-C406-4096-9FF0-413DD0CE59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75756" y="3442089"/>
                      <a:ext cx="149119" cy="213144"/>
                    </a:xfrm>
                    <a:custGeom>
                      <a:avLst/>
                      <a:gdLst>
                        <a:gd name="connsiteX0" fmla="*/ 0 w 538163"/>
                        <a:gd name="connsiteY0" fmla="*/ 333375 h 333375"/>
                        <a:gd name="connsiteX1" fmla="*/ 219075 w 538163"/>
                        <a:gd name="connsiteY1" fmla="*/ 0 h 333375"/>
                        <a:gd name="connsiteX2" fmla="*/ 538163 w 538163"/>
                        <a:gd name="connsiteY2" fmla="*/ 333375 h 3333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8163" h="333375">
                          <a:moveTo>
                            <a:pt x="0" y="333375"/>
                          </a:moveTo>
                          <a:cubicBezTo>
                            <a:pt x="64690" y="166687"/>
                            <a:pt x="129381" y="0"/>
                            <a:pt x="219075" y="0"/>
                          </a:cubicBezTo>
                          <a:cubicBezTo>
                            <a:pt x="308769" y="0"/>
                            <a:pt x="423466" y="166687"/>
                            <a:pt x="538163" y="333375"/>
                          </a:cubicBez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7" name="Полилиния 240">
                      <a:extLst>
                        <a:ext uri="{FF2B5EF4-FFF2-40B4-BE49-F238E27FC236}">
                          <a16:creationId xmlns:a16="http://schemas.microsoft.com/office/drawing/2014/main" id="{7C28A4EB-961B-4FBD-833F-0CA3F40A723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423193" y="3650356"/>
                      <a:ext cx="149119" cy="213144"/>
                    </a:xfrm>
                    <a:custGeom>
                      <a:avLst/>
                      <a:gdLst>
                        <a:gd name="connsiteX0" fmla="*/ 0 w 538163"/>
                        <a:gd name="connsiteY0" fmla="*/ 333375 h 333375"/>
                        <a:gd name="connsiteX1" fmla="*/ 219075 w 538163"/>
                        <a:gd name="connsiteY1" fmla="*/ 0 h 333375"/>
                        <a:gd name="connsiteX2" fmla="*/ 538163 w 538163"/>
                        <a:gd name="connsiteY2" fmla="*/ 333375 h 3333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8163" h="333375">
                          <a:moveTo>
                            <a:pt x="0" y="333375"/>
                          </a:moveTo>
                          <a:cubicBezTo>
                            <a:pt x="64690" y="166687"/>
                            <a:pt x="129381" y="0"/>
                            <a:pt x="219075" y="0"/>
                          </a:cubicBezTo>
                          <a:cubicBezTo>
                            <a:pt x="308769" y="0"/>
                            <a:pt x="423466" y="166687"/>
                            <a:pt x="538163" y="333375"/>
                          </a:cubicBez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0" name="Полилиния 237">
                      <a:extLst>
                        <a:ext uri="{FF2B5EF4-FFF2-40B4-BE49-F238E27FC236}">
                          <a16:creationId xmlns:a16="http://schemas.microsoft.com/office/drawing/2014/main" id="{E5779150-34E5-44EC-B472-813F963089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81290" y="3441118"/>
                      <a:ext cx="149119" cy="213144"/>
                    </a:xfrm>
                    <a:custGeom>
                      <a:avLst/>
                      <a:gdLst>
                        <a:gd name="connsiteX0" fmla="*/ 0 w 538163"/>
                        <a:gd name="connsiteY0" fmla="*/ 333375 h 333375"/>
                        <a:gd name="connsiteX1" fmla="*/ 219075 w 538163"/>
                        <a:gd name="connsiteY1" fmla="*/ 0 h 333375"/>
                        <a:gd name="connsiteX2" fmla="*/ 538163 w 538163"/>
                        <a:gd name="connsiteY2" fmla="*/ 333375 h 3333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8163" h="333375">
                          <a:moveTo>
                            <a:pt x="0" y="333375"/>
                          </a:moveTo>
                          <a:cubicBezTo>
                            <a:pt x="64690" y="166687"/>
                            <a:pt x="129381" y="0"/>
                            <a:pt x="219075" y="0"/>
                          </a:cubicBezTo>
                          <a:cubicBezTo>
                            <a:pt x="308769" y="0"/>
                            <a:pt x="423466" y="166687"/>
                            <a:pt x="538163" y="333375"/>
                          </a:cubicBez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80" name="Полилиния 238">
                      <a:extLst>
                        <a:ext uri="{FF2B5EF4-FFF2-40B4-BE49-F238E27FC236}">
                          <a16:creationId xmlns:a16="http://schemas.microsoft.com/office/drawing/2014/main" id="{62218A3B-B1BA-4104-840E-2856FCE46DB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128727" y="3649385"/>
                      <a:ext cx="149119" cy="213144"/>
                    </a:xfrm>
                    <a:custGeom>
                      <a:avLst/>
                      <a:gdLst>
                        <a:gd name="connsiteX0" fmla="*/ 0 w 538163"/>
                        <a:gd name="connsiteY0" fmla="*/ 333375 h 333375"/>
                        <a:gd name="connsiteX1" fmla="*/ 219075 w 538163"/>
                        <a:gd name="connsiteY1" fmla="*/ 0 h 333375"/>
                        <a:gd name="connsiteX2" fmla="*/ 538163 w 538163"/>
                        <a:gd name="connsiteY2" fmla="*/ 333375 h 3333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8163" h="333375">
                          <a:moveTo>
                            <a:pt x="0" y="333375"/>
                          </a:moveTo>
                          <a:cubicBezTo>
                            <a:pt x="64690" y="166687"/>
                            <a:pt x="129381" y="0"/>
                            <a:pt x="219075" y="0"/>
                          </a:cubicBezTo>
                          <a:cubicBezTo>
                            <a:pt x="308769" y="0"/>
                            <a:pt x="423466" y="166687"/>
                            <a:pt x="538163" y="333375"/>
                          </a:cubicBezTo>
                        </a:path>
                      </a:pathLst>
                    </a:custGeom>
                    <a:solidFill>
                      <a:srgbClr val="FFFF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45" name="Группа 144">
                  <a:extLst>
                    <a:ext uri="{FF2B5EF4-FFF2-40B4-BE49-F238E27FC236}">
                      <a16:creationId xmlns:a16="http://schemas.microsoft.com/office/drawing/2014/main" id="{75AB0029-B609-466D-959B-2128DE349903}"/>
                    </a:ext>
                  </a:extLst>
                </p:cNvPr>
                <p:cNvGrpSpPr/>
                <p:nvPr/>
              </p:nvGrpSpPr>
              <p:grpSpPr>
                <a:xfrm>
                  <a:off x="5134516" y="2306776"/>
                  <a:ext cx="591022" cy="97331"/>
                  <a:chOff x="1981290" y="3441118"/>
                  <a:chExt cx="591022" cy="422382"/>
                </a:xfrm>
              </p:grpSpPr>
              <p:sp>
                <p:nvSpPr>
                  <p:cNvPr id="147" name="Полилиния 239">
                    <a:extLst>
                      <a:ext uri="{FF2B5EF4-FFF2-40B4-BE49-F238E27FC236}">
                        <a16:creationId xmlns:a16="http://schemas.microsoft.com/office/drawing/2014/main" id="{9809D18A-4005-44C4-8851-8C984469C4B6}"/>
                      </a:ext>
                    </a:extLst>
                  </p:cNvPr>
                  <p:cNvSpPr/>
                  <p:nvPr/>
                </p:nvSpPr>
                <p:spPr>
                  <a:xfrm>
                    <a:off x="2275756" y="3442089"/>
                    <a:ext cx="149119" cy="213144"/>
                  </a:xfrm>
                  <a:custGeom>
                    <a:avLst/>
                    <a:gdLst>
                      <a:gd name="connsiteX0" fmla="*/ 0 w 538163"/>
                      <a:gd name="connsiteY0" fmla="*/ 333375 h 333375"/>
                      <a:gd name="connsiteX1" fmla="*/ 219075 w 538163"/>
                      <a:gd name="connsiteY1" fmla="*/ 0 h 333375"/>
                      <a:gd name="connsiteX2" fmla="*/ 538163 w 538163"/>
                      <a:gd name="connsiteY2" fmla="*/ 333375 h 33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8163" h="333375">
                        <a:moveTo>
                          <a:pt x="0" y="333375"/>
                        </a:moveTo>
                        <a:cubicBezTo>
                          <a:pt x="64690" y="166687"/>
                          <a:pt x="129381" y="0"/>
                          <a:pt x="219075" y="0"/>
                        </a:cubicBezTo>
                        <a:cubicBezTo>
                          <a:pt x="308769" y="0"/>
                          <a:pt x="423466" y="166687"/>
                          <a:pt x="538163" y="333375"/>
                        </a:cubicBezTo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8" name="Полилиния 240">
                    <a:extLst>
                      <a:ext uri="{FF2B5EF4-FFF2-40B4-BE49-F238E27FC236}">
                        <a16:creationId xmlns:a16="http://schemas.microsoft.com/office/drawing/2014/main" id="{8A7DAE1B-46DD-4001-A300-DC5AFBBB7C26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23193" y="3650356"/>
                    <a:ext cx="149119" cy="213144"/>
                  </a:xfrm>
                  <a:custGeom>
                    <a:avLst/>
                    <a:gdLst>
                      <a:gd name="connsiteX0" fmla="*/ 0 w 538163"/>
                      <a:gd name="connsiteY0" fmla="*/ 333375 h 333375"/>
                      <a:gd name="connsiteX1" fmla="*/ 219075 w 538163"/>
                      <a:gd name="connsiteY1" fmla="*/ 0 h 333375"/>
                      <a:gd name="connsiteX2" fmla="*/ 538163 w 538163"/>
                      <a:gd name="connsiteY2" fmla="*/ 333375 h 33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8163" h="333375">
                        <a:moveTo>
                          <a:pt x="0" y="333375"/>
                        </a:moveTo>
                        <a:cubicBezTo>
                          <a:pt x="64690" y="166687"/>
                          <a:pt x="129381" y="0"/>
                          <a:pt x="219075" y="0"/>
                        </a:cubicBezTo>
                        <a:cubicBezTo>
                          <a:pt x="308769" y="0"/>
                          <a:pt x="423466" y="166687"/>
                          <a:pt x="538163" y="333375"/>
                        </a:cubicBezTo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0" name="Полилиния 237">
                    <a:extLst>
                      <a:ext uri="{FF2B5EF4-FFF2-40B4-BE49-F238E27FC236}">
                        <a16:creationId xmlns:a16="http://schemas.microsoft.com/office/drawing/2014/main" id="{698E84FD-EB37-4962-B46B-4002E9B63B0C}"/>
                      </a:ext>
                    </a:extLst>
                  </p:cNvPr>
                  <p:cNvSpPr/>
                  <p:nvPr/>
                </p:nvSpPr>
                <p:spPr>
                  <a:xfrm>
                    <a:off x="1981290" y="3441118"/>
                    <a:ext cx="149119" cy="213144"/>
                  </a:xfrm>
                  <a:custGeom>
                    <a:avLst/>
                    <a:gdLst>
                      <a:gd name="connsiteX0" fmla="*/ 0 w 538163"/>
                      <a:gd name="connsiteY0" fmla="*/ 333375 h 333375"/>
                      <a:gd name="connsiteX1" fmla="*/ 219075 w 538163"/>
                      <a:gd name="connsiteY1" fmla="*/ 0 h 333375"/>
                      <a:gd name="connsiteX2" fmla="*/ 538163 w 538163"/>
                      <a:gd name="connsiteY2" fmla="*/ 333375 h 33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8163" h="333375">
                        <a:moveTo>
                          <a:pt x="0" y="333375"/>
                        </a:moveTo>
                        <a:cubicBezTo>
                          <a:pt x="64690" y="166687"/>
                          <a:pt x="129381" y="0"/>
                          <a:pt x="219075" y="0"/>
                        </a:cubicBezTo>
                        <a:cubicBezTo>
                          <a:pt x="308769" y="0"/>
                          <a:pt x="423466" y="166687"/>
                          <a:pt x="538163" y="333375"/>
                        </a:cubicBezTo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Полилиния 238">
                    <a:extLst>
                      <a:ext uri="{FF2B5EF4-FFF2-40B4-BE49-F238E27FC236}">
                        <a16:creationId xmlns:a16="http://schemas.microsoft.com/office/drawing/2014/main" id="{B1AF1332-561B-47C1-847D-66ACA285362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28727" y="3649385"/>
                    <a:ext cx="149119" cy="213144"/>
                  </a:xfrm>
                  <a:custGeom>
                    <a:avLst/>
                    <a:gdLst>
                      <a:gd name="connsiteX0" fmla="*/ 0 w 538163"/>
                      <a:gd name="connsiteY0" fmla="*/ 333375 h 333375"/>
                      <a:gd name="connsiteX1" fmla="*/ 219075 w 538163"/>
                      <a:gd name="connsiteY1" fmla="*/ 0 h 333375"/>
                      <a:gd name="connsiteX2" fmla="*/ 538163 w 538163"/>
                      <a:gd name="connsiteY2" fmla="*/ 333375 h 33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8163" h="333375">
                        <a:moveTo>
                          <a:pt x="0" y="333375"/>
                        </a:moveTo>
                        <a:cubicBezTo>
                          <a:pt x="64690" y="166687"/>
                          <a:pt x="129381" y="0"/>
                          <a:pt x="219075" y="0"/>
                        </a:cubicBezTo>
                        <a:cubicBezTo>
                          <a:pt x="308769" y="0"/>
                          <a:pt x="423466" y="166687"/>
                          <a:pt x="538163" y="333375"/>
                        </a:cubicBezTo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0BB1B91D-0A2F-47F7-BA58-C902895F6D37}"/>
                  </a:ext>
                </a:extLst>
              </p:cNvPr>
              <p:cNvSpPr txBox="1"/>
              <p:nvPr/>
            </p:nvSpPr>
            <p:spPr>
              <a:xfrm>
                <a:off x="2393454" y="4912658"/>
                <a:ext cx="14173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electron bunch</a:t>
                </a:r>
                <a:endParaRPr kumimoji="0" lang="ru-RU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Прямоугольник 134">
                <a:extLst>
                  <a:ext uri="{FF2B5EF4-FFF2-40B4-BE49-F238E27FC236}">
                    <a16:creationId xmlns:a16="http://schemas.microsoft.com/office/drawing/2014/main" id="{03AC5593-62E6-4E4F-8287-ECE97DFFA517}"/>
                  </a:ext>
                </a:extLst>
              </p:cNvPr>
              <p:cNvSpPr/>
              <p:nvPr/>
            </p:nvSpPr>
            <p:spPr>
              <a:xfrm>
                <a:off x="5028336" y="5627067"/>
                <a:ext cx="72006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ru-RU" sz="1600" i="1" dirty="0">
                    <a:solidFill>
                      <a:srgbClr val="0000CC"/>
                    </a:solidFill>
                    <a:cs typeface="Arial" panose="020B0604020202020204" pitchFamily="34" charset="0"/>
                  </a:rPr>
                  <a:t>3 MHz</a:t>
                </a:r>
                <a:endParaRPr lang="ru-RU" sz="1600" i="1" dirty="0"/>
              </a:p>
            </p:txBody>
          </p:sp>
          <p:sp>
            <p:nvSpPr>
              <p:cNvPr id="136" name="Прямоугольник 135">
                <a:extLst>
                  <a:ext uri="{FF2B5EF4-FFF2-40B4-BE49-F238E27FC236}">
                    <a16:creationId xmlns:a16="http://schemas.microsoft.com/office/drawing/2014/main" id="{EF5CD388-7904-4034-B28D-5A5FAFD6205B}"/>
                  </a:ext>
                </a:extLst>
              </p:cNvPr>
              <p:cNvSpPr/>
              <p:nvPr/>
            </p:nvSpPr>
            <p:spPr>
              <a:xfrm>
                <a:off x="3877735" y="5839230"/>
                <a:ext cx="81695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ru-RU" sz="1600" i="1" dirty="0">
                    <a:solidFill>
                      <a:srgbClr val="0000CC"/>
                    </a:solidFill>
                    <a:cs typeface="Arial" panose="020B0604020202020204" pitchFamily="34" charset="0"/>
                  </a:rPr>
                  <a:t>thin foil</a:t>
                </a:r>
                <a:endParaRPr lang="ru-RU" sz="1600" i="1" dirty="0"/>
              </a:p>
            </p:txBody>
          </p:sp>
          <p:sp>
            <p:nvSpPr>
              <p:cNvPr id="265" name="Прямоугольник 264">
                <a:extLst>
                  <a:ext uri="{FF2B5EF4-FFF2-40B4-BE49-F238E27FC236}">
                    <a16:creationId xmlns:a16="http://schemas.microsoft.com/office/drawing/2014/main" id="{74EA84B3-DE9C-4C4B-BD8C-47B3E79EAF63}"/>
                  </a:ext>
                </a:extLst>
              </p:cNvPr>
              <p:cNvSpPr/>
              <p:nvPr/>
            </p:nvSpPr>
            <p:spPr>
              <a:xfrm>
                <a:off x="4516106" y="4844333"/>
                <a:ext cx="149361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ru-RU" sz="1600" i="1" dirty="0">
                    <a:solidFill>
                      <a:srgbClr val="0000CC"/>
                    </a:solidFill>
                    <a:cs typeface="Arial" panose="020B0604020202020204" pitchFamily="34" charset="0"/>
                  </a:rPr>
                  <a:t>bremsstrahlung</a:t>
                </a:r>
                <a:endParaRPr lang="ru-RU" sz="1600" i="1" dirty="0"/>
              </a:p>
            </p:txBody>
          </p:sp>
        </p:grp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78CF7B94-59DA-4AF4-82FE-7819F2E974D8}"/>
                </a:ext>
              </a:extLst>
            </p:cNvPr>
            <p:cNvCxnSpPr>
              <a:cxnSpLocks/>
            </p:cNvCxnSpPr>
            <p:nvPr/>
          </p:nvCxnSpPr>
          <p:spPr>
            <a:xfrm>
              <a:off x="6137748" y="2558943"/>
              <a:ext cx="362193" cy="21961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31C5989-32A3-43FD-B028-D2C5AE4C42F9}"/>
                </a:ext>
              </a:extLst>
            </p:cNvPr>
            <p:cNvSpPr txBox="1"/>
            <p:nvPr/>
          </p:nvSpPr>
          <p:spPr>
            <a:xfrm rot="1742892">
              <a:off x="5959846" y="2607365"/>
              <a:ext cx="6168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μm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62" name="Прямая со стрелкой 261">
              <a:extLst>
                <a:ext uri="{FF2B5EF4-FFF2-40B4-BE49-F238E27FC236}">
                  <a16:creationId xmlns:a16="http://schemas.microsoft.com/office/drawing/2014/main" id="{06CAECFD-E033-4DDF-8B12-953C72BB3EB2}"/>
                </a:ext>
              </a:extLst>
            </p:cNvPr>
            <p:cNvCxnSpPr>
              <a:cxnSpLocks/>
            </p:cNvCxnSpPr>
            <p:nvPr/>
          </p:nvCxnSpPr>
          <p:spPr>
            <a:xfrm>
              <a:off x="7033021" y="1672672"/>
              <a:ext cx="3732065" cy="778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3" name="TextBox 262">
              <a:extLst>
                <a:ext uri="{FF2B5EF4-FFF2-40B4-BE49-F238E27FC236}">
                  <a16:creationId xmlns:a16="http://schemas.microsoft.com/office/drawing/2014/main" id="{F2E25BE4-266E-4E88-B1CE-94F4F8C78DE8}"/>
                </a:ext>
              </a:extLst>
            </p:cNvPr>
            <p:cNvSpPr txBox="1"/>
            <p:nvPr/>
          </p:nvSpPr>
          <p:spPr>
            <a:xfrm>
              <a:off x="9830996" y="1311123"/>
              <a:ext cx="1322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m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64" name="Прямая со стрелкой 263">
              <a:extLst>
                <a:ext uri="{FF2B5EF4-FFF2-40B4-BE49-F238E27FC236}">
                  <a16:creationId xmlns:a16="http://schemas.microsoft.com/office/drawing/2014/main" id="{CDD30261-247D-4615-8781-6EE64CCF8284}"/>
                </a:ext>
              </a:extLst>
            </p:cNvPr>
            <p:cNvCxnSpPr>
              <a:cxnSpLocks/>
            </p:cNvCxnSpPr>
            <p:nvPr/>
          </p:nvCxnSpPr>
          <p:spPr>
            <a:xfrm>
              <a:off x="7166205" y="2116886"/>
              <a:ext cx="187538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53C457E6-C701-4BC0-A83B-6375568A88A2}"/>
                </a:ext>
              </a:extLst>
            </p:cNvPr>
            <p:cNvSpPr txBox="1"/>
            <p:nvPr/>
          </p:nvSpPr>
          <p:spPr>
            <a:xfrm>
              <a:off x="5715651" y="1589285"/>
              <a:ext cx="10675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</a:rPr>
                <a:t>3x1x1 mm</a:t>
              </a: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Прямоугольник 18">
                  <a:extLst>
                    <a:ext uri="{FF2B5EF4-FFF2-40B4-BE49-F238E27FC236}">
                      <a16:creationId xmlns:a16="http://schemas.microsoft.com/office/drawing/2014/main" id="{A0021D51-80BF-4C48-9AA9-7FB78AD497A1}"/>
                    </a:ext>
                  </a:extLst>
                </p:cNvPr>
                <p:cNvSpPr/>
                <p:nvPr/>
              </p:nvSpPr>
              <p:spPr>
                <a:xfrm>
                  <a:off x="8360730" y="1603710"/>
                  <a:ext cx="458780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0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m:rPr>
                            <m:sty m:val="p"/>
                          </m:rPr>
                          <a:rPr lang="el-GR" sz="1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oMath>
                    </m:oMathPara>
                  </a14:m>
                  <a:endParaRPr lang="ru-RU" sz="1200" dirty="0"/>
                </a:p>
              </p:txBody>
            </p:sp>
          </mc:Choice>
          <mc:Fallback xmlns="">
            <p:sp>
              <p:nvSpPr>
                <p:cNvPr id="19" name="Прямоугольник 18">
                  <a:extLst>
                    <a:ext uri="{FF2B5EF4-FFF2-40B4-BE49-F238E27FC236}">
                      <a16:creationId xmlns:a16="http://schemas.microsoft.com/office/drawing/2014/main" id="{A0021D51-80BF-4C48-9AA9-7FB78AD497A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60730" y="1603710"/>
                  <a:ext cx="458780" cy="276999"/>
                </a:xfrm>
                <a:prstGeom prst="rect">
                  <a:avLst/>
                </a:prstGeom>
                <a:blipFill>
                  <a:blip r:embed="rId8"/>
                  <a:stretch>
                    <a:fillRect b="-434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1" name="Объект 2">
            <a:extLst>
              <a:ext uri="{FF2B5EF4-FFF2-40B4-BE49-F238E27FC236}">
                <a16:creationId xmlns:a16="http://schemas.microsoft.com/office/drawing/2014/main" id="{E11A43B7-3BE6-4EB9-BE7B-5B2D59FBDA2E}"/>
              </a:ext>
            </a:extLst>
          </p:cNvPr>
          <p:cNvSpPr txBox="1">
            <a:spLocks/>
          </p:cNvSpPr>
          <p:nvPr/>
        </p:nvSpPr>
        <p:spPr>
          <a:xfrm>
            <a:off x="707154" y="4684288"/>
            <a:ext cx="4921094" cy="398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Twiss parameters after foil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2" name="Объект 2">
            <a:extLst>
              <a:ext uri="{FF2B5EF4-FFF2-40B4-BE49-F238E27FC236}">
                <a16:creationId xmlns:a16="http://schemas.microsoft.com/office/drawing/2014/main" id="{266C5D52-F041-48F5-A92B-92B904DE33E2}"/>
              </a:ext>
            </a:extLst>
          </p:cNvPr>
          <p:cNvSpPr txBox="1">
            <a:spLocks/>
          </p:cNvSpPr>
          <p:nvPr/>
        </p:nvSpPr>
        <p:spPr>
          <a:xfrm>
            <a:off x="767093" y="3880269"/>
            <a:ext cx="4921094" cy="3987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Emittance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3855A1E6-7AB1-4C33-8BAD-41A1BB977D57}"/>
              </a:ext>
            </a:extLst>
          </p:cNvPr>
          <p:cNvSpPr txBox="1"/>
          <p:nvPr/>
        </p:nvSpPr>
        <p:spPr>
          <a:xfrm>
            <a:off x="537440" y="1202728"/>
            <a:ext cx="1535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E=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38.8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eV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5E1D90EB-2C09-4F24-B2FA-39F267FE3FAE}"/>
              </a:ext>
            </a:extLst>
          </p:cNvPr>
          <p:cNvSpPr txBox="1"/>
          <p:nvPr/>
        </p:nvSpPr>
        <p:spPr>
          <a:xfrm>
            <a:off x="2578358" y="1037109"/>
            <a:ext cx="3337233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7" name="Объект 2">
            <a:extLst>
              <a:ext uri="{FF2B5EF4-FFF2-40B4-BE49-F238E27FC236}">
                <a16:creationId xmlns:a16="http://schemas.microsoft.com/office/drawing/2014/main" id="{A85186FE-C534-4A94-A3F5-928A4B80A6F6}"/>
              </a:ext>
            </a:extLst>
          </p:cNvPr>
          <p:cNvSpPr txBox="1">
            <a:spLocks/>
          </p:cNvSpPr>
          <p:nvPr/>
        </p:nvSpPr>
        <p:spPr>
          <a:xfrm>
            <a:off x="6633222" y="3568550"/>
            <a:ext cx="5555602" cy="55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0000CC"/>
                </a:solidFill>
              </a:rPr>
              <a:t>There are two options of foil input.</a:t>
            </a:r>
            <a:endParaRPr lang="ru-RU" sz="2000" dirty="0">
              <a:solidFill>
                <a:srgbClr val="0000CC"/>
              </a:solidFill>
            </a:endParaRPr>
          </a:p>
        </p:txBody>
      </p:sp>
      <p:sp>
        <p:nvSpPr>
          <p:cNvPr id="278" name="Объект 2">
            <a:extLst>
              <a:ext uri="{FF2B5EF4-FFF2-40B4-BE49-F238E27FC236}">
                <a16:creationId xmlns:a16="http://schemas.microsoft.com/office/drawing/2014/main" id="{DAFA3840-D632-4318-986A-269DA35D2956}"/>
              </a:ext>
            </a:extLst>
          </p:cNvPr>
          <p:cNvSpPr txBox="1">
            <a:spLocks/>
          </p:cNvSpPr>
          <p:nvPr/>
        </p:nvSpPr>
        <p:spPr>
          <a:xfrm>
            <a:off x="6647494" y="1972083"/>
            <a:ext cx="5555602" cy="780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0000CC"/>
                </a:solidFill>
              </a:rPr>
              <a:t>At the FEL lasing the main beam losses arise due to an increase in the energy spread by an order of magnitude due to microbunching.</a:t>
            </a:r>
            <a:endParaRPr lang="ru-RU" sz="1600" dirty="0">
              <a:solidFill>
                <a:srgbClr val="0000CC"/>
              </a:solidFill>
            </a:endParaRPr>
          </a:p>
        </p:txBody>
      </p:sp>
      <p:sp>
        <p:nvSpPr>
          <p:cNvPr id="279" name="Объект 2">
            <a:extLst>
              <a:ext uri="{FF2B5EF4-FFF2-40B4-BE49-F238E27FC236}">
                <a16:creationId xmlns:a16="http://schemas.microsoft.com/office/drawing/2014/main" id="{1689CD32-A40B-4351-A0E2-292DF81146B8}"/>
              </a:ext>
            </a:extLst>
          </p:cNvPr>
          <p:cNvSpPr txBox="1">
            <a:spLocks/>
          </p:cNvSpPr>
          <p:nvPr/>
        </p:nvSpPr>
        <p:spPr>
          <a:xfrm>
            <a:off x="6633222" y="1200624"/>
            <a:ext cx="5555602" cy="780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0000CC"/>
                </a:solidFill>
              </a:rPr>
              <a:t>The main problem of radiation sources based on ERL is a beam transport after generation</a:t>
            </a:r>
            <a:endParaRPr lang="ru-RU" sz="2000" dirty="0">
              <a:solidFill>
                <a:srgbClr val="0000CC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DEC1B6C-3456-43F5-8819-354C4A2840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3283" y="4054324"/>
            <a:ext cx="4766520" cy="1264702"/>
          </a:xfrm>
          <a:prstGeom prst="rect">
            <a:avLst/>
          </a:prstGeom>
        </p:spPr>
      </p:pic>
      <p:sp>
        <p:nvSpPr>
          <p:cNvPr id="280" name="Объект 2">
            <a:extLst>
              <a:ext uri="{FF2B5EF4-FFF2-40B4-BE49-F238E27FC236}">
                <a16:creationId xmlns:a16="http://schemas.microsoft.com/office/drawing/2014/main" id="{C3DB7C3F-3E5D-4A15-AC68-47ACA8F16E72}"/>
              </a:ext>
            </a:extLst>
          </p:cNvPr>
          <p:cNvSpPr txBox="1">
            <a:spLocks/>
          </p:cNvSpPr>
          <p:nvPr/>
        </p:nvSpPr>
        <p:spPr>
          <a:xfrm>
            <a:off x="6633222" y="5311192"/>
            <a:ext cx="5555602" cy="55772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>
                <a:solidFill>
                  <a:srgbClr val="0000CC"/>
                </a:solidFill>
              </a:rPr>
              <a:t>The difference is in the geometry of the apertures and the distance to the lenses</a:t>
            </a:r>
            <a:r>
              <a:rPr lang="ru-RU" sz="1800" dirty="0">
                <a:solidFill>
                  <a:srgbClr val="0000CC"/>
                </a:solidFill>
              </a:rPr>
              <a:t>   </a:t>
            </a:r>
            <a:r>
              <a:rPr lang="en-US" sz="1800" dirty="0">
                <a:solidFill>
                  <a:srgbClr val="0000CC"/>
                </a:solidFill>
              </a:rPr>
              <a:t> </a:t>
            </a:r>
            <a:endParaRPr lang="ru-RU" sz="1800" dirty="0">
              <a:solidFill>
                <a:srgbClr val="0000CC"/>
              </a:solidFill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F87FBD9F-91C2-48E0-B023-9AE1E24970F8}"/>
              </a:ext>
            </a:extLst>
          </p:cNvPr>
          <p:cNvSpPr txBox="1"/>
          <p:nvPr/>
        </p:nvSpPr>
        <p:spPr>
          <a:xfrm>
            <a:off x="106775" y="6441642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12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9" name="Rectangle 3">
            <a:extLst>
              <a:ext uri="{FF2B5EF4-FFF2-40B4-BE49-F238E27FC236}">
                <a16:creationId xmlns:a16="http://schemas.microsoft.com/office/drawing/2014/main" id="{1EAFAAC7-FBA4-42C3-A258-0F820934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30" y="6435817"/>
            <a:ext cx="1117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XIV Международный Семинар по Проблемам Ускорителей Заряженных Частиц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0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-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25 Сент.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 202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Крым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Россия </a:t>
            </a:r>
            <a:endParaRPr lang="en-US" altLang="ru-RU" sz="1600" dirty="0">
              <a:solidFill>
                <a:srgbClr val="2577C9"/>
              </a:solidFill>
              <a:cs typeface="Arial" panose="020B0604020202020204" pitchFamily="34" charset="0"/>
            </a:endParaRPr>
          </a:p>
        </p:txBody>
      </p:sp>
      <p:cxnSp>
        <p:nvCxnSpPr>
          <p:cNvPr id="160" name="Прямая соединительная линия 159">
            <a:extLst>
              <a:ext uri="{FF2B5EF4-FFF2-40B4-BE49-F238E27FC236}">
                <a16:creationId xmlns:a16="http://schemas.microsoft.com/office/drawing/2014/main" id="{AE263309-EBC3-4251-B4B3-EB8D40CD3F21}"/>
              </a:ext>
            </a:extLst>
          </p:cNvPr>
          <p:cNvCxnSpPr/>
          <p:nvPr/>
        </p:nvCxnSpPr>
        <p:spPr>
          <a:xfrm>
            <a:off x="500730" y="6408028"/>
            <a:ext cx="11162026" cy="33613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995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>
            <a:extLst>
              <a:ext uri="{FF2B5EF4-FFF2-40B4-BE49-F238E27FC236}">
                <a16:creationId xmlns:a16="http://schemas.microsoft.com/office/drawing/2014/main" id="{EFEE8F22-E5AE-4942-8C8C-8F041675C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991" y="197849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0000CC"/>
                </a:solidFill>
                <a:cs typeface="Arial" panose="020B0604020202020204" pitchFamily="34" charset="0"/>
              </a:rPr>
              <a:t>Electron beam propagation</a:t>
            </a:r>
            <a:endParaRPr lang="ru-RU" altLang="ru-RU" sz="28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4" descr="logo">
            <a:extLst>
              <a:ext uri="{FF2B5EF4-FFF2-40B4-BE49-F238E27FC236}">
                <a16:creationId xmlns:a16="http://schemas.microsoft.com/office/drawing/2014/main" id="{9236DA3E-A11A-4DEE-B46C-D774B4F99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" y="-4034"/>
            <a:ext cx="1679986" cy="9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C8EB3E09-D92E-4277-8FA4-D340985E7EA6}"/>
              </a:ext>
            </a:extLst>
          </p:cNvPr>
          <p:cNvCxnSpPr/>
          <p:nvPr/>
        </p:nvCxnSpPr>
        <p:spPr>
          <a:xfrm>
            <a:off x="0" y="922953"/>
            <a:ext cx="12192000" cy="0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2BD01D4-2A62-4924-B079-1A88D9FAB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136" y="1586851"/>
            <a:ext cx="1590584" cy="15954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B7E860AD-DBEC-4996-BD35-1237E0FAE079}"/>
                  </a:ext>
                </a:extLst>
              </p:cNvPr>
              <p:cNvSpPr/>
              <p:nvPr/>
            </p:nvSpPr>
            <p:spPr>
              <a:xfrm>
                <a:off x="9071720" y="2249839"/>
                <a:ext cx="2273058" cy="6934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  <m:r>
                            <a:rPr lang="ru-RU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f>
                        <m:fPr>
                          <m:ctrlP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u-RU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ru-RU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ε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r>
                        <a:rPr lang="ru-RU" i="1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χ</m:t>
                          </m:r>
                        </m:den>
                      </m:f>
                    </m:oMath>
                  </m:oMathPara>
                </a14:m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B7E860AD-DBEC-4996-BD35-1237E0FAE0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71720" y="2249839"/>
                <a:ext cx="2273058" cy="6934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4B5A3BB2-1511-4A00-8980-F6D196D3D110}"/>
                  </a:ext>
                </a:extLst>
              </p:cNvPr>
              <p:cNvSpPr/>
              <p:nvPr/>
            </p:nvSpPr>
            <p:spPr>
              <a:xfrm>
                <a:off x="9188384" y="1824991"/>
                <a:ext cx="1842738" cy="3912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ε</m:t>
                          </m:r>
                        </m:e>
                        <m:sub>
                          <m:r>
                            <a:rPr lang="ru-RU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ru-RU" b="0" i="1" smtClean="0">
                          <a:solidFill>
                            <a:srgbClr val="0000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θ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𝑅𝑀𝑆</m:t>
                          </m:r>
                        </m:sub>
                      </m:sSub>
                    </m:oMath>
                  </m:oMathPara>
                </a14:m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4B5A3BB2-1511-4A00-8980-F6D196D3D1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384" y="1824991"/>
                <a:ext cx="1842738" cy="391261"/>
              </a:xfrm>
              <a:prstGeom prst="rect">
                <a:avLst/>
              </a:prstGeom>
              <a:blipFill>
                <a:blip r:embed="rId7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Объект 2">
            <a:extLst>
              <a:ext uri="{FF2B5EF4-FFF2-40B4-BE49-F238E27FC236}">
                <a16:creationId xmlns:a16="http://schemas.microsoft.com/office/drawing/2014/main" id="{73E384CB-6F86-45A0-BDE2-8A9C86F64B7E}"/>
              </a:ext>
            </a:extLst>
          </p:cNvPr>
          <p:cNvSpPr txBox="1">
            <a:spLocks/>
          </p:cNvSpPr>
          <p:nvPr/>
        </p:nvSpPr>
        <p:spPr>
          <a:xfrm>
            <a:off x="0" y="981693"/>
            <a:ext cx="12207709" cy="598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0000CC"/>
                </a:solidFill>
              </a:rPr>
              <a:t>The reason for the beam loss at bremsstrahlung differs from it of FEL lasing. Therefore, probably, the electron-optical structure should be reconfigured.</a:t>
            </a:r>
            <a:r>
              <a:rPr lang="ru-RU" sz="1600" dirty="0">
                <a:solidFill>
                  <a:srgbClr val="0000CC"/>
                </a:solidFill>
              </a:rPr>
              <a:t> </a:t>
            </a:r>
            <a:r>
              <a:rPr lang="en-US" sz="1600" dirty="0">
                <a:solidFill>
                  <a:srgbClr val="0000CC"/>
                </a:solidFill>
              </a:rPr>
              <a:t>To do this, it is useful to recalculate the regime</a:t>
            </a:r>
            <a:r>
              <a:rPr lang="ru-RU" sz="1600" dirty="0">
                <a:solidFill>
                  <a:srgbClr val="0000CC"/>
                </a:solidFill>
              </a:rPr>
              <a:t> </a:t>
            </a:r>
            <a:r>
              <a:rPr lang="en-US" sz="1600" dirty="0">
                <a:solidFill>
                  <a:srgbClr val="0000CC"/>
                </a:solidFill>
              </a:rPr>
              <a:t>and use it as initial conditions</a:t>
            </a:r>
            <a:r>
              <a:rPr lang="ru-RU" sz="1600" dirty="0">
                <a:solidFill>
                  <a:srgbClr val="0000CC"/>
                </a:solidFill>
              </a:rPr>
              <a:t> </a:t>
            </a:r>
            <a:r>
              <a:rPr lang="en-US" sz="1600" dirty="0">
                <a:solidFill>
                  <a:srgbClr val="0000CC"/>
                </a:solidFill>
              </a:rPr>
              <a:t>for tune.</a:t>
            </a:r>
            <a:endParaRPr lang="ru-RU" sz="1600" dirty="0">
              <a:solidFill>
                <a:srgbClr val="0000CC"/>
              </a:solidFill>
            </a:endParaRPr>
          </a:p>
          <a:p>
            <a:pPr algn="l"/>
            <a:endParaRPr lang="en-US" sz="1600" dirty="0">
              <a:solidFill>
                <a:srgbClr val="0000CC"/>
              </a:solidFill>
            </a:endParaRP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5DB03A7A-2687-4B9E-B728-EA42CD5C9842}"/>
              </a:ext>
            </a:extLst>
          </p:cNvPr>
          <p:cNvSpPr txBox="1">
            <a:spLocks/>
          </p:cNvSpPr>
          <p:nvPr/>
        </p:nvSpPr>
        <p:spPr>
          <a:xfrm>
            <a:off x="65416" y="1554905"/>
            <a:ext cx="7415719" cy="20678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0000CC"/>
                </a:solidFill>
              </a:rPr>
              <a:t>To set the boundary conditions for the beta-functions, it is necessary to estimate the admissible beam losses. </a:t>
            </a:r>
          </a:p>
          <a:p>
            <a:pPr algn="l"/>
            <a:r>
              <a:rPr lang="en-US" sz="1600" dirty="0">
                <a:solidFill>
                  <a:srgbClr val="0000CC"/>
                </a:solidFill>
              </a:rPr>
              <a:t>At the FEL </a:t>
            </a:r>
            <a:r>
              <a:rPr lang="en-US" sz="1600" dirty="0" err="1">
                <a:solidFill>
                  <a:srgbClr val="0000CC"/>
                </a:solidFill>
              </a:rPr>
              <a:t>laing</a:t>
            </a:r>
            <a:r>
              <a:rPr lang="en-US" sz="1600" dirty="0">
                <a:solidFill>
                  <a:srgbClr val="0000CC"/>
                </a:solidFill>
              </a:rPr>
              <a:t> the maximum beam losses is 10–15%. Assuming the losses are uniform distributed over the tracks and equality of the loss powers at the tracks, the distribution of losses is 1.5, 2, 3, 5.5</a:t>
            </a:r>
            <a:r>
              <a:rPr lang="ru-RU" sz="1600" dirty="0">
                <a:solidFill>
                  <a:srgbClr val="0000CC"/>
                </a:solidFill>
              </a:rPr>
              <a:t>)</a:t>
            </a:r>
            <a:r>
              <a:rPr lang="en-US" sz="1600" dirty="0">
                <a:solidFill>
                  <a:srgbClr val="0000CC"/>
                </a:solidFill>
              </a:rPr>
              <a:t>% at the deceleration. It determines the fraction of the beam that must be passed through the system.</a:t>
            </a:r>
          </a:p>
          <a:p>
            <a:pPr algn="l"/>
            <a:r>
              <a:rPr lang="en-US" sz="1600" dirty="0">
                <a:solidFill>
                  <a:srgbClr val="0000CC"/>
                </a:solidFill>
              </a:rPr>
              <a:t>The beam emittance depends on how strongly the beam can be focused on the foil and on the angular divergence determined by the thickness and composition of the foil.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E3798CB-1410-400F-9B71-C595EF9C7C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7830" y="3673998"/>
            <a:ext cx="4470889" cy="1127402"/>
          </a:xfrm>
          <a:prstGeom prst="rect">
            <a:avLst/>
          </a:prstGeom>
        </p:spPr>
      </p:pic>
      <p:sp>
        <p:nvSpPr>
          <p:cNvPr id="35" name="Объект 2">
            <a:extLst>
              <a:ext uri="{FF2B5EF4-FFF2-40B4-BE49-F238E27FC236}">
                <a16:creationId xmlns:a16="http://schemas.microsoft.com/office/drawing/2014/main" id="{E5475093-AB21-4AC7-9495-A950A2F50246}"/>
              </a:ext>
            </a:extLst>
          </p:cNvPr>
          <p:cNvSpPr txBox="1">
            <a:spLocks/>
          </p:cNvSpPr>
          <p:nvPr/>
        </p:nvSpPr>
        <p:spPr>
          <a:xfrm>
            <a:off x="294513" y="4938117"/>
            <a:ext cx="7291619" cy="12144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rgbClr val="0000CC"/>
                </a:solidFill>
              </a:rPr>
              <a:t>There are two options of foil input: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The first is in front of the undulators with rather narrow vertical aperture. But a camera is installed in this place and the beam size can be observed and adjusted.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The Second is after undulators, but without diagnostic and beam parameters can be only estimated. </a:t>
            </a:r>
          </a:p>
          <a:p>
            <a:pPr algn="l"/>
            <a:endParaRPr lang="ru-RU" sz="1600" dirty="0">
              <a:solidFill>
                <a:srgbClr val="0000CC"/>
              </a:solidFill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8534D5DA-3F24-4545-8D3B-7B115C37469F}"/>
              </a:ext>
            </a:extLst>
          </p:cNvPr>
          <p:cNvGrpSpPr/>
          <p:nvPr/>
        </p:nvGrpSpPr>
        <p:grpSpPr>
          <a:xfrm>
            <a:off x="7740920" y="3124096"/>
            <a:ext cx="3915477" cy="2801758"/>
            <a:chOff x="7740920" y="3124096"/>
            <a:chExt cx="3915477" cy="280175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00A29C5-47D4-420A-B260-1461ABFB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40920" y="3124096"/>
              <a:ext cx="3915477" cy="2801758"/>
            </a:xfrm>
            <a:prstGeom prst="rect">
              <a:avLst/>
            </a:prstGeom>
          </p:spPr>
        </p:pic>
        <p:sp>
          <p:nvSpPr>
            <p:cNvPr id="22" name="Объект 2">
              <a:extLst>
                <a:ext uri="{FF2B5EF4-FFF2-40B4-BE49-F238E27FC236}">
                  <a16:creationId xmlns:a16="http://schemas.microsoft.com/office/drawing/2014/main" id="{16F9E696-6C85-47FD-ABF9-6A5F88FDCDB7}"/>
                </a:ext>
              </a:extLst>
            </p:cNvPr>
            <p:cNvSpPr txBox="1">
              <a:spLocks/>
            </p:cNvSpPr>
            <p:nvPr/>
          </p:nvSpPr>
          <p:spPr>
            <a:xfrm>
              <a:off x="7990391" y="5271149"/>
              <a:ext cx="875768" cy="2504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100" i="1" dirty="0">
                  <a:solidFill>
                    <a:srgbClr val="2CA02C"/>
                  </a:solidFill>
                </a:rPr>
                <a:t>foil</a:t>
              </a:r>
              <a:endParaRPr lang="ru-RU" sz="1100" i="1" dirty="0">
                <a:solidFill>
                  <a:srgbClr val="2CA02C"/>
                </a:solidFill>
              </a:endParaRPr>
            </a:p>
            <a:p>
              <a:pPr algn="l"/>
              <a:endParaRPr lang="en-US" sz="1100" dirty="0">
                <a:solidFill>
                  <a:srgbClr val="0000CC"/>
                </a:solidFill>
              </a:endParaRPr>
            </a:p>
          </p:txBody>
        </p:sp>
        <p:sp>
          <p:nvSpPr>
            <p:cNvPr id="26" name="Объект 2">
              <a:extLst>
                <a:ext uri="{FF2B5EF4-FFF2-40B4-BE49-F238E27FC236}">
                  <a16:creationId xmlns:a16="http://schemas.microsoft.com/office/drawing/2014/main" id="{89847689-BE0F-41EE-B36B-D6D685805D04}"/>
                </a:ext>
              </a:extLst>
            </p:cNvPr>
            <p:cNvSpPr txBox="1">
              <a:spLocks/>
            </p:cNvSpPr>
            <p:nvPr/>
          </p:nvSpPr>
          <p:spPr>
            <a:xfrm>
              <a:off x="8059839" y="4144646"/>
              <a:ext cx="875768" cy="2504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100" i="1" dirty="0">
                  <a:solidFill>
                    <a:srgbClr val="2CA02C"/>
                  </a:solidFill>
                </a:rPr>
                <a:t>free</a:t>
              </a:r>
              <a:endParaRPr lang="ru-RU" sz="1100" i="1" dirty="0">
                <a:solidFill>
                  <a:srgbClr val="2CA02C"/>
                </a:solidFill>
              </a:endParaRPr>
            </a:p>
            <a:p>
              <a:pPr algn="l"/>
              <a:endParaRPr lang="en-US" sz="1100" dirty="0">
                <a:solidFill>
                  <a:srgbClr val="0000CC"/>
                </a:solidFill>
              </a:endParaRPr>
            </a:p>
          </p:txBody>
        </p:sp>
        <p:sp>
          <p:nvSpPr>
            <p:cNvPr id="29" name="Объект 2">
              <a:extLst>
                <a:ext uri="{FF2B5EF4-FFF2-40B4-BE49-F238E27FC236}">
                  <a16:creationId xmlns:a16="http://schemas.microsoft.com/office/drawing/2014/main" id="{35A4BB20-7A5D-4A0E-AAA7-83E5061EA58D}"/>
                </a:ext>
              </a:extLst>
            </p:cNvPr>
            <p:cNvSpPr txBox="1">
              <a:spLocks/>
            </p:cNvSpPr>
            <p:nvPr/>
          </p:nvSpPr>
          <p:spPr>
            <a:xfrm>
              <a:off x="8312616" y="5055544"/>
              <a:ext cx="875768" cy="2504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100" i="1" dirty="0">
                  <a:solidFill>
                    <a:srgbClr val="3366FF"/>
                  </a:solidFill>
                </a:rPr>
                <a:t>vert</a:t>
              </a:r>
              <a:endParaRPr lang="ru-RU" sz="1100" i="1" dirty="0">
                <a:solidFill>
                  <a:srgbClr val="3366FF"/>
                </a:solidFill>
              </a:endParaRPr>
            </a:p>
            <a:p>
              <a:pPr algn="l"/>
              <a:endParaRPr lang="en-US" sz="1100" dirty="0">
                <a:solidFill>
                  <a:srgbClr val="0000CC"/>
                </a:solidFill>
              </a:endParaRPr>
            </a:p>
          </p:txBody>
        </p:sp>
        <p:sp>
          <p:nvSpPr>
            <p:cNvPr id="30" name="Объект 2">
              <a:extLst>
                <a:ext uri="{FF2B5EF4-FFF2-40B4-BE49-F238E27FC236}">
                  <a16:creationId xmlns:a16="http://schemas.microsoft.com/office/drawing/2014/main" id="{2FBDE284-007B-4A99-87D1-22F206D12ED2}"/>
                </a:ext>
              </a:extLst>
            </p:cNvPr>
            <p:cNvSpPr txBox="1">
              <a:spLocks/>
            </p:cNvSpPr>
            <p:nvPr/>
          </p:nvSpPr>
          <p:spPr>
            <a:xfrm>
              <a:off x="8312616" y="5429522"/>
              <a:ext cx="875768" cy="2504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100" i="1" dirty="0" err="1">
                  <a:solidFill>
                    <a:srgbClr val="FF0000"/>
                  </a:solidFill>
                </a:rPr>
                <a:t>hor</a:t>
              </a:r>
              <a:endParaRPr lang="ru-RU" sz="1100" i="1" dirty="0">
                <a:solidFill>
                  <a:srgbClr val="FF0000"/>
                </a:solidFill>
              </a:endParaRPr>
            </a:p>
            <a:p>
              <a:pPr algn="l"/>
              <a:endParaRPr lang="en-US" sz="1100" dirty="0">
                <a:solidFill>
                  <a:srgbClr val="0000CC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D80CB7B-FA40-4E3C-A94A-21DD3561756A}"/>
              </a:ext>
            </a:extLst>
          </p:cNvPr>
          <p:cNvSpPr txBox="1"/>
          <p:nvPr/>
        </p:nvSpPr>
        <p:spPr>
          <a:xfrm>
            <a:off x="106775" y="6441642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13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1EAFAAC7-FBA4-42C3-A258-0F820934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30" y="6435817"/>
            <a:ext cx="1117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XIV Международный Семинар по Проблемам Ускорителей Заряженных Частиц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0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-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25 Сент.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 202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Крым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Россия </a:t>
            </a:r>
            <a:endParaRPr lang="en-US" altLang="ru-RU" sz="1600" dirty="0">
              <a:solidFill>
                <a:srgbClr val="2577C9"/>
              </a:solidFill>
              <a:cs typeface="Arial" panose="020B0604020202020204" pitchFamily="34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E263309-EBC3-4251-B4B3-EB8D40CD3F21}"/>
              </a:ext>
            </a:extLst>
          </p:cNvPr>
          <p:cNvCxnSpPr/>
          <p:nvPr/>
        </p:nvCxnSpPr>
        <p:spPr>
          <a:xfrm>
            <a:off x="500730" y="6408028"/>
            <a:ext cx="11162026" cy="33613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412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BD5F5FA-EA15-4681-9064-34A2F5039818}"/>
              </a:ext>
            </a:extLst>
          </p:cNvPr>
          <p:cNvSpPr txBox="1">
            <a:spLocks/>
          </p:cNvSpPr>
          <p:nvPr/>
        </p:nvSpPr>
        <p:spPr>
          <a:xfrm>
            <a:off x="0" y="182880"/>
            <a:ext cx="12192000" cy="74737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optic optimization</a:t>
            </a:r>
            <a:endParaRPr lang="ru-RU" sz="48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4" descr="logo">
            <a:extLst>
              <a:ext uri="{FF2B5EF4-FFF2-40B4-BE49-F238E27FC236}">
                <a16:creationId xmlns:a16="http://schemas.microsoft.com/office/drawing/2014/main" id="{86B1C466-0A08-4B20-913A-396F52F2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" y="0"/>
            <a:ext cx="1679986" cy="9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8E09D5F-A954-4975-8872-F9363D433E61}"/>
              </a:ext>
            </a:extLst>
          </p:cNvPr>
          <p:cNvCxnSpPr/>
          <p:nvPr/>
        </p:nvCxnSpPr>
        <p:spPr>
          <a:xfrm>
            <a:off x="0" y="926987"/>
            <a:ext cx="12192000" cy="0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DEC5C87-6199-4992-ABF3-6EE8098AF70C}"/>
              </a:ext>
            </a:extLst>
          </p:cNvPr>
          <p:cNvGrpSpPr/>
          <p:nvPr/>
        </p:nvGrpSpPr>
        <p:grpSpPr>
          <a:xfrm>
            <a:off x="193116" y="955923"/>
            <a:ext cx="6619736" cy="2789541"/>
            <a:chOff x="449656" y="1030082"/>
            <a:chExt cx="6840766" cy="296501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700B8DFA-3B0C-4FA4-9A58-82A8AA2AA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0730" y="1224353"/>
              <a:ext cx="6738619" cy="2658011"/>
            </a:xfrm>
            <a:prstGeom prst="rect">
              <a:avLst/>
            </a:prstGeom>
          </p:spPr>
        </p:pic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1E01D956-AB40-413A-88EC-BC9186618D1D}"/>
                </a:ext>
              </a:extLst>
            </p:cNvPr>
            <p:cNvSpPr/>
            <p:nvPr/>
          </p:nvSpPr>
          <p:spPr>
            <a:xfrm>
              <a:off x="449656" y="1224353"/>
              <a:ext cx="1577264" cy="277074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76A66268-6959-4140-9751-8FD9B0741083}"/>
                </a:ext>
              </a:extLst>
            </p:cNvPr>
            <p:cNvSpPr/>
            <p:nvPr/>
          </p:nvSpPr>
          <p:spPr>
            <a:xfrm>
              <a:off x="5713157" y="1224353"/>
              <a:ext cx="1577265" cy="2770748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BCBC6B0B-040D-4501-B3AE-A28B03C4B8D2}"/>
                </a:ext>
              </a:extLst>
            </p:cNvPr>
            <p:cNvCxnSpPr>
              <a:cxnSpLocks/>
            </p:cNvCxnSpPr>
            <p:nvPr/>
          </p:nvCxnSpPr>
          <p:spPr>
            <a:xfrm>
              <a:off x="3880544" y="1030082"/>
              <a:ext cx="0" cy="2612278"/>
            </a:xfrm>
            <a:prstGeom prst="line">
              <a:avLst/>
            </a:prstGeom>
            <a:ln w="12700">
              <a:prstDash val="lgDash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Объект 2">
            <a:extLst>
              <a:ext uri="{FF2B5EF4-FFF2-40B4-BE49-F238E27FC236}">
                <a16:creationId xmlns:a16="http://schemas.microsoft.com/office/drawing/2014/main" id="{2DA7B9AA-D47B-4561-82F1-526439F830F1}"/>
              </a:ext>
            </a:extLst>
          </p:cNvPr>
          <p:cNvSpPr txBox="1">
            <a:spLocks/>
          </p:cNvSpPr>
          <p:nvPr/>
        </p:nvSpPr>
        <p:spPr>
          <a:xfrm>
            <a:off x="4221392" y="4187037"/>
            <a:ext cx="3970116" cy="20554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CC"/>
                </a:solidFill>
              </a:rPr>
              <a:t>Achromatic bends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CC"/>
                </a:solidFill>
              </a:rPr>
              <a:t>Symmetric quad lenses </a:t>
            </a:r>
            <a:endParaRPr lang="ru-RU" sz="1800" dirty="0">
              <a:solidFill>
                <a:srgbClr val="0000CC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CC"/>
                </a:solidFill>
              </a:rPr>
              <a:t>Symmetrical lattice functions at the input and output of the 4th track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CC"/>
                </a:solidFill>
              </a:rPr>
              <a:t>Minimum emittance at the foil </a:t>
            </a:r>
            <a:endParaRPr lang="ru-RU" sz="1800" dirty="0">
              <a:solidFill>
                <a:srgbClr val="0000CC"/>
              </a:solidFill>
            </a:endParaRPr>
          </a:p>
          <a:p>
            <a:pPr algn="l"/>
            <a:endParaRPr lang="ru-RU" dirty="0">
              <a:solidFill>
                <a:srgbClr val="0000CC"/>
              </a:solidFill>
            </a:endParaRPr>
          </a:p>
          <a:p>
            <a:endParaRPr lang="en-US" dirty="0"/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AF2B59AD-4EA6-4A9E-A2FF-6D9F104A51C3}"/>
              </a:ext>
            </a:extLst>
          </p:cNvPr>
          <p:cNvSpPr txBox="1">
            <a:spLocks/>
          </p:cNvSpPr>
          <p:nvPr/>
        </p:nvSpPr>
        <p:spPr>
          <a:xfrm>
            <a:off x="169266" y="4254650"/>
            <a:ext cx="4702042" cy="2202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Energy changes form 2 to 40 MeV</a:t>
            </a:r>
            <a:endParaRPr lang="ru-RU" sz="1600" dirty="0">
              <a:solidFill>
                <a:srgbClr val="0000CC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CC"/>
                </a:solidFill>
              </a:rPr>
              <a:t>80 </a:t>
            </a:r>
            <a:r>
              <a:rPr lang="en-US" sz="1600" dirty="0">
                <a:solidFill>
                  <a:srgbClr val="0000CC"/>
                </a:solidFill>
              </a:rPr>
              <a:t>quadrupole lenses</a:t>
            </a:r>
            <a:endParaRPr lang="ru-RU" sz="1600" dirty="0">
              <a:solidFill>
                <a:srgbClr val="0000CC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CC"/>
                </a:solidFill>
              </a:rPr>
              <a:t>8 </a:t>
            </a:r>
            <a:r>
              <a:rPr lang="en-US" sz="1600" dirty="0">
                <a:solidFill>
                  <a:srgbClr val="0000CC"/>
                </a:solidFill>
              </a:rPr>
              <a:t> bends with 16 dipoles</a:t>
            </a:r>
            <a:endParaRPr lang="ru-RU" sz="1600" dirty="0">
              <a:solidFill>
                <a:srgbClr val="0000CC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CC"/>
                </a:solidFill>
              </a:rPr>
              <a:t>4 </a:t>
            </a:r>
            <a:r>
              <a:rPr lang="en-US" sz="1600" dirty="0">
                <a:solidFill>
                  <a:srgbClr val="0000CC"/>
                </a:solidFill>
              </a:rPr>
              <a:t>accelerating and</a:t>
            </a:r>
            <a:r>
              <a:rPr lang="ru-RU" sz="1600" dirty="0">
                <a:solidFill>
                  <a:srgbClr val="0000CC"/>
                </a:solidFill>
              </a:rPr>
              <a:t> </a:t>
            </a:r>
            <a:r>
              <a:rPr lang="en-US" sz="1600" dirty="0">
                <a:solidFill>
                  <a:srgbClr val="0000CC"/>
                </a:solidFill>
              </a:rPr>
              <a:t>decelerating</a:t>
            </a:r>
            <a:r>
              <a:rPr lang="ru-RU" sz="1600" dirty="0">
                <a:solidFill>
                  <a:srgbClr val="0000CC"/>
                </a:solidFill>
              </a:rPr>
              <a:t> </a:t>
            </a:r>
            <a:r>
              <a:rPr lang="en-US" sz="1600" dirty="0">
                <a:solidFill>
                  <a:srgbClr val="0000CC"/>
                </a:solidFill>
              </a:rPr>
              <a:t>RF</a:t>
            </a:r>
            <a:r>
              <a:rPr lang="ru-RU" sz="1600" dirty="0">
                <a:solidFill>
                  <a:srgbClr val="0000CC"/>
                </a:solidFill>
              </a:rPr>
              <a:t> </a:t>
            </a:r>
            <a:r>
              <a:rPr lang="en-US" sz="1600" dirty="0">
                <a:solidFill>
                  <a:srgbClr val="0000CC"/>
                </a:solidFill>
              </a:rPr>
              <a:t>sections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Total orbit length is about</a:t>
            </a:r>
            <a:r>
              <a:rPr lang="ru-RU" sz="1600" dirty="0">
                <a:solidFill>
                  <a:srgbClr val="0000CC"/>
                </a:solidFill>
              </a:rPr>
              <a:t> </a:t>
            </a:r>
            <a:r>
              <a:rPr lang="en-US" sz="1600" dirty="0">
                <a:solidFill>
                  <a:srgbClr val="0000CC"/>
                </a:solidFill>
              </a:rPr>
              <a:t>350</a:t>
            </a:r>
            <a:r>
              <a:rPr lang="ru-RU" sz="1600" dirty="0">
                <a:solidFill>
                  <a:srgbClr val="0000CC"/>
                </a:solidFill>
              </a:rPr>
              <a:t> </a:t>
            </a:r>
            <a:r>
              <a:rPr lang="en-US" sz="1600" dirty="0">
                <a:solidFill>
                  <a:srgbClr val="0000CC"/>
                </a:solidFill>
              </a:rPr>
              <a:t>m</a:t>
            </a:r>
            <a:endParaRPr lang="ru-RU" sz="1600" dirty="0">
              <a:solidFill>
                <a:srgbClr val="0000CC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Common optics at the intermediate tracks</a:t>
            </a:r>
            <a:endParaRPr lang="ru-RU" sz="1800" dirty="0">
              <a:solidFill>
                <a:srgbClr val="0000CC"/>
              </a:solidFill>
            </a:endParaRP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823E3B16-071C-4657-98E6-DA7B2FE41215}"/>
              </a:ext>
            </a:extLst>
          </p:cNvPr>
          <p:cNvSpPr txBox="1">
            <a:spLocks/>
          </p:cNvSpPr>
          <p:nvPr/>
        </p:nvSpPr>
        <p:spPr>
          <a:xfrm>
            <a:off x="169266" y="3779902"/>
            <a:ext cx="4542098" cy="391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0000CC"/>
                </a:solidFill>
              </a:rPr>
              <a:t>lattice parameters</a:t>
            </a:r>
            <a:endParaRPr lang="ru-RU" dirty="0">
              <a:solidFill>
                <a:srgbClr val="0000CC"/>
              </a:solidFill>
            </a:endParaRPr>
          </a:p>
          <a:p>
            <a:endParaRPr lang="en-US" dirty="0"/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07EF3B73-C5E9-4A2C-A5D5-E7591686A125}"/>
              </a:ext>
            </a:extLst>
          </p:cNvPr>
          <p:cNvSpPr txBox="1">
            <a:spLocks/>
          </p:cNvSpPr>
          <p:nvPr/>
        </p:nvSpPr>
        <p:spPr>
          <a:xfrm>
            <a:off x="4165043" y="3847254"/>
            <a:ext cx="2333130" cy="324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0000CC"/>
                </a:solidFill>
              </a:rPr>
              <a:t>conditions</a:t>
            </a:r>
            <a:endParaRPr lang="en-US" b="1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01BFF58-AF78-44CE-8312-0A2CE1D5FD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284" y="1040768"/>
            <a:ext cx="4770336" cy="2654848"/>
          </a:xfrm>
          <a:prstGeom prst="rect">
            <a:avLst/>
          </a:prstGeom>
        </p:spPr>
      </p:pic>
      <p:sp>
        <p:nvSpPr>
          <p:cNvPr id="30" name="Объект 2">
            <a:extLst>
              <a:ext uri="{FF2B5EF4-FFF2-40B4-BE49-F238E27FC236}">
                <a16:creationId xmlns:a16="http://schemas.microsoft.com/office/drawing/2014/main" id="{71570C45-B46A-4CAD-B969-9FAD531A8C51}"/>
              </a:ext>
            </a:extLst>
          </p:cNvPr>
          <p:cNvSpPr txBox="1">
            <a:spLocks/>
          </p:cNvSpPr>
          <p:nvPr/>
        </p:nvSpPr>
        <p:spPr>
          <a:xfrm>
            <a:off x="7273152" y="3615127"/>
            <a:ext cx="4542098" cy="324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CC"/>
                </a:solidFill>
              </a:rPr>
              <a:t>example of the beam transport in ordinary mode</a:t>
            </a:r>
            <a:endParaRPr lang="en-US" b="1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8E8D7AD-B943-42EA-9F7F-EC926BF8D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6944" y="3975636"/>
            <a:ext cx="3553972" cy="188556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3DEAF28-8CED-4699-B588-43B2B8FECC7C}"/>
              </a:ext>
            </a:extLst>
          </p:cNvPr>
          <p:cNvSpPr txBox="1"/>
          <p:nvPr/>
        </p:nvSpPr>
        <p:spPr>
          <a:xfrm>
            <a:off x="106775" y="6441642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14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1EAFAAC7-FBA4-42C3-A258-0F820934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30" y="6435817"/>
            <a:ext cx="1117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XIV Международный Семинар по Проблемам Ускорителей Заряженных Частиц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0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-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25 Сент.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 202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Крым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Россия </a:t>
            </a:r>
            <a:endParaRPr lang="en-US" altLang="ru-RU" sz="1600" dirty="0">
              <a:solidFill>
                <a:srgbClr val="2577C9"/>
              </a:solidFill>
              <a:cs typeface="Arial" panose="020B0604020202020204" pitchFamily="34" charset="0"/>
            </a:endParaRP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AE263309-EBC3-4251-B4B3-EB8D40CD3F21}"/>
              </a:ext>
            </a:extLst>
          </p:cNvPr>
          <p:cNvCxnSpPr/>
          <p:nvPr/>
        </p:nvCxnSpPr>
        <p:spPr>
          <a:xfrm>
            <a:off x="500730" y="6408028"/>
            <a:ext cx="11162026" cy="33613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034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44F1DB47-15E4-47F7-AEEB-DBFCB9CFF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991" y="197849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0000CC"/>
                </a:solidFill>
                <a:cs typeface="Arial" panose="020B0604020202020204" pitchFamily="34" charset="0"/>
              </a:rPr>
              <a:t>Foil Regimes</a:t>
            </a:r>
            <a:endParaRPr lang="ru-RU" altLang="ru-RU" sz="28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10" name="Picture 4" descr="logo">
            <a:extLst>
              <a:ext uri="{FF2B5EF4-FFF2-40B4-BE49-F238E27FC236}">
                <a16:creationId xmlns:a16="http://schemas.microsoft.com/office/drawing/2014/main" id="{6A20C33D-4F76-4475-9975-CEAEA03E3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" y="-4034"/>
            <a:ext cx="1679986" cy="9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A5B864A-8AEA-4139-BBE4-329FC7FEABD1}"/>
              </a:ext>
            </a:extLst>
          </p:cNvPr>
          <p:cNvCxnSpPr/>
          <p:nvPr/>
        </p:nvCxnSpPr>
        <p:spPr>
          <a:xfrm>
            <a:off x="0" y="922953"/>
            <a:ext cx="12192000" cy="0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бъект 2">
            <a:extLst>
              <a:ext uri="{FF2B5EF4-FFF2-40B4-BE49-F238E27FC236}">
                <a16:creationId xmlns:a16="http://schemas.microsoft.com/office/drawing/2014/main" id="{37697E80-5763-4E80-AB80-72152D441640}"/>
              </a:ext>
            </a:extLst>
          </p:cNvPr>
          <p:cNvSpPr txBox="1">
            <a:spLocks/>
          </p:cNvSpPr>
          <p:nvPr/>
        </p:nvSpPr>
        <p:spPr>
          <a:xfrm>
            <a:off x="6827936" y="5872741"/>
            <a:ext cx="3536501" cy="3914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CC"/>
                </a:solidFill>
              </a:rPr>
              <a:t>full deceleration</a:t>
            </a:r>
            <a:endParaRPr lang="ru-RU" dirty="0">
              <a:solidFill>
                <a:srgbClr val="0000CC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6B49AC11-CBF1-40C6-8628-62E53030FBB9}"/>
                  </a:ext>
                </a:extLst>
              </p:cNvPr>
              <p:cNvSpPr/>
              <p:nvPr/>
            </p:nvSpPr>
            <p:spPr>
              <a:xfrm>
                <a:off x="841488" y="5090745"/>
                <a:ext cx="2758187" cy="4908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ε</m:t>
                          </m:r>
                        </m:e>
                        <m:sub>
                          <m:r>
                            <a:rPr kumimoji="0" lang="ru-RU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r>
                        <a:rPr kumimoji="0" lang="ru-RU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σ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kumimoji="0" lang="el-G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θ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𝑅𝑀𝑆</m:t>
                          </m:r>
                        </m:sub>
                      </m:sSub>
                    </m:oMath>
                  </m:oMathPara>
                </a14:m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6B49AC11-CBF1-40C6-8628-62E53030FB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488" y="5090745"/>
                <a:ext cx="2758187" cy="490840"/>
              </a:xfrm>
              <a:prstGeom prst="rect">
                <a:avLst/>
              </a:prstGeom>
              <a:blipFill>
                <a:blip r:embed="rId3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AC8FE136-CB15-4F48-99BB-E58C68C9E135}"/>
                  </a:ext>
                </a:extLst>
              </p:cNvPr>
              <p:cNvSpPr/>
              <p:nvPr/>
            </p:nvSpPr>
            <p:spPr>
              <a:xfrm>
                <a:off x="710422" y="3222056"/>
                <a:ext cx="2836319" cy="843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kumimoji="0" lang="ru-RU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ru-RU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C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l-GR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β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l-GR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ε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,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CC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AC8FE136-CB15-4F48-99BB-E58C68C9E1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22" y="3222056"/>
                <a:ext cx="2836319" cy="8438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10B4967-2620-4BDE-97C0-3DC2BD80499B}"/>
              </a:ext>
            </a:extLst>
          </p:cNvPr>
          <p:cNvSpPr txBox="1"/>
          <p:nvPr/>
        </p:nvSpPr>
        <p:spPr>
          <a:xfrm>
            <a:off x="106775" y="6441642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15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227E2CD-53D3-4B62-BF7C-D2DA85A29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85" y="1095821"/>
            <a:ext cx="5580706" cy="1407259"/>
          </a:xfrm>
          <a:prstGeom prst="rect">
            <a:avLst/>
          </a:prstGeom>
        </p:spPr>
      </p:pic>
      <p:sp>
        <p:nvSpPr>
          <p:cNvPr id="24" name="Объект 2">
            <a:extLst>
              <a:ext uri="{FF2B5EF4-FFF2-40B4-BE49-F238E27FC236}">
                <a16:creationId xmlns:a16="http://schemas.microsoft.com/office/drawing/2014/main" id="{83BC1620-03AE-4BF6-B54F-0A9847ED8C20}"/>
              </a:ext>
            </a:extLst>
          </p:cNvPr>
          <p:cNvSpPr txBox="1">
            <a:spLocks/>
          </p:cNvSpPr>
          <p:nvPr/>
        </p:nvSpPr>
        <p:spPr>
          <a:xfrm>
            <a:off x="7055634" y="1749397"/>
            <a:ext cx="3228372" cy="4351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CC"/>
                </a:solidFill>
              </a:rPr>
              <a:t>beam transport after the foil-</a:t>
            </a:r>
            <a:r>
              <a:rPr lang="ru-RU" sz="2000" dirty="0">
                <a:solidFill>
                  <a:srgbClr val="0000CC"/>
                </a:solidFill>
              </a:rPr>
              <a:t>5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80282D69-67DF-44CD-B53E-CCB00BED5961}"/>
              </a:ext>
            </a:extLst>
          </p:cNvPr>
          <p:cNvSpPr txBox="1">
            <a:spLocks/>
          </p:cNvSpPr>
          <p:nvPr/>
        </p:nvSpPr>
        <p:spPr>
          <a:xfrm>
            <a:off x="142507" y="2859558"/>
            <a:ext cx="4156151" cy="39146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CC"/>
                </a:solidFill>
              </a:rPr>
              <a:t>the main problem – optic matching after bend</a:t>
            </a:r>
            <a:endParaRPr lang="ru-RU" sz="2000" dirty="0">
              <a:solidFill>
                <a:srgbClr val="0000CC"/>
              </a:solidFill>
            </a:endParaRPr>
          </a:p>
          <a:p>
            <a:endParaRPr lang="ru-RU" dirty="0">
              <a:solidFill>
                <a:srgbClr val="0000CC"/>
              </a:solidFill>
            </a:endParaRPr>
          </a:p>
          <a:p>
            <a:endParaRPr lang="en-US" dirty="0"/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4D9E437F-6FA2-468C-A3F8-762B340B88E0}"/>
              </a:ext>
            </a:extLst>
          </p:cNvPr>
          <p:cNvSpPr txBox="1">
            <a:spLocks/>
          </p:cNvSpPr>
          <p:nvPr/>
        </p:nvSpPr>
        <p:spPr>
          <a:xfrm>
            <a:off x="161429" y="4391463"/>
            <a:ext cx="4156151" cy="3914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rgbClr val="0000CC"/>
                </a:solidFill>
              </a:rPr>
              <a:t>smaller beam size at the foil is required</a:t>
            </a:r>
            <a:endParaRPr lang="ru-RU" sz="2000" dirty="0">
              <a:solidFill>
                <a:srgbClr val="0000CC"/>
              </a:solidFill>
            </a:endParaRPr>
          </a:p>
          <a:p>
            <a:endParaRPr lang="ru-RU" dirty="0">
              <a:solidFill>
                <a:srgbClr val="0000CC"/>
              </a:solidFill>
            </a:endParaRPr>
          </a:p>
          <a:p>
            <a:endParaRPr lang="en-US" dirty="0"/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1EAFAAC7-FBA4-42C3-A258-0F820934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30" y="6435817"/>
            <a:ext cx="1117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XIV Международный Семинар по Проблемам Ускорителей Заряженных Частиц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0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-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25 Сент.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 202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Крым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Россия </a:t>
            </a:r>
            <a:endParaRPr lang="en-US" altLang="ru-RU" sz="1600" dirty="0">
              <a:solidFill>
                <a:srgbClr val="2577C9"/>
              </a:solidFill>
              <a:cs typeface="Arial" panose="020B0604020202020204" pitchFamily="34" charset="0"/>
            </a:endParaRP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E263309-EBC3-4251-B4B3-EB8D40CD3F21}"/>
              </a:ext>
            </a:extLst>
          </p:cNvPr>
          <p:cNvCxnSpPr/>
          <p:nvPr/>
        </p:nvCxnSpPr>
        <p:spPr>
          <a:xfrm>
            <a:off x="500730" y="6408028"/>
            <a:ext cx="11162026" cy="33613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641" y="2182693"/>
            <a:ext cx="7044359" cy="369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73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3150EDF-468F-4CC1-B23D-77B79CDC47E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491" y="921716"/>
            <a:ext cx="6317596" cy="17941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B5BB9B-CA3E-4DB3-9775-7BAA7D255B8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72"/>
          <a:stretch/>
        </p:blipFill>
        <p:spPr>
          <a:xfrm>
            <a:off x="-45711" y="949433"/>
            <a:ext cx="2995613" cy="12763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985C3E-72AF-4023-AEC6-375ADE2CC62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9209087" y="962133"/>
            <a:ext cx="2970212" cy="1276350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55A4E1CF-548B-4D75-BBE9-C8F9A6F4518A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6875789" y="1141253"/>
            <a:ext cx="2333298" cy="459055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7">
            <a:extLst>
              <a:ext uri="{FF2B5EF4-FFF2-40B4-BE49-F238E27FC236}">
                <a16:creationId xmlns:a16="http://schemas.microsoft.com/office/drawing/2014/main" id="{5147BAC3-BBA6-4AD8-A843-B938604DC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5712" y="2220384"/>
            <a:ext cx="29956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F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F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F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F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FF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400" dirty="0">
                <a:solidFill>
                  <a:srgbClr val="000099"/>
                </a:solidFill>
              </a:rPr>
              <a:t>bunch before FEL lasing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F620D12D-7837-41FC-8817-725801996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6387" y="2275574"/>
            <a:ext cx="29956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rgbClr val="FF00FF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rgbClr val="FF00FF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rgbClr val="FF00FF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rgbClr val="FF00FF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rgbClr val="FF00FF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FF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FF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FF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FF00FF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lang="en-US" altLang="ru-RU" sz="1400" dirty="0">
                <a:solidFill>
                  <a:srgbClr val="000099"/>
                </a:solidFill>
              </a:rPr>
              <a:t>bunch after FEL lasing</a:t>
            </a:r>
            <a:endParaRPr lang="ru-RU" altLang="ru-RU" sz="1400" dirty="0">
              <a:solidFill>
                <a:srgbClr val="000099"/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9A1B8B83-94D6-43FB-8600-EB1083DC51C1}"/>
              </a:ext>
            </a:extLst>
          </p:cNvPr>
          <p:cNvSpPr/>
          <p:nvPr/>
        </p:nvSpPr>
        <p:spPr>
          <a:xfrm>
            <a:off x="2964190" y="843603"/>
            <a:ext cx="6232197" cy="191991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2C8F09B4-5E26-426A-961E-524F36F4CE51}"/>
              </a:ext>
            </a:extLst>
          </p:cNvPr>
          <p:cNvCxnSpPr>
            <a:cxnSpLocks/>
          </p:cNvCxnSpPr>
          <p:nvPr/>
        </p:nvCxnSpPr>
        <p:spPr>
          <a:xfrm flipH="1">
            <a:off x="2995613" y="1178560"/>
            <a:ext cx="2018347" cy="264161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66E0500-D7C2-401D-9472-8DCE10DC77D6}"/>
              </a:ext>
            </a:extLst>
          </p:cNvPr>
          <p:cNvSpPr txBox="1"/>
          <p:nvPr/>
        </p:nvSpPr>
        <p:spPr>
          <a:xfrm>
            <a:off x="4354957" y="2844984"/>
            <a:ext cx="3444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optical diagnostic of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bean sizes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470672" y="189479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0000CC"/>
                </a:solidFill>
                <a:cs typeface="Arial" panose="020B0604020202020204" pitchFamily="34" charset="0"/>
              </a:rPr>
              <a:t>Beam parameters diagnostic system</a:t>
            </a:r>
            <a:endParaRPr lang="ru-RU" altLang="ru-RU" sz="28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24" name="Picture 4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" y="0"/>
            <a:ext cx="1679986" cy="9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0" y="926987"/>
            <a:ext cx="12192000" cy="0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4663" y="3217159"/>
            <a:ext cx="3324378" cy="2966000"/>
          </a:xfrm>
          <a:prstGeom prst="rect">
            <a:avLst/>
          </a:prstGeom>
        </p:spPr>
      </p:pic>
      <p:pic>
        <p:nvPicPr>
          <p:cNvPr id="18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565" y="3404257"/>
            <a:ext cx="351591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6E0500-D7C2-401D-9472-8DCE10DC77D6}"/>
              </a:ext>
            </a:extLst>
          </p:cNvPr>
          <p:cNvSpPr txBox="1"/>
          <p:nvPr/>
        </p:nvSpPr>
        <p:spPr>
          <a:xfrm>
            <a:off x="1038452" y="2879358"/>
            <a:ext cx="249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CC"/>
                </a:solidFill>
                <a:latin typeface="Calibri" panose="020F0502020204030204"/>
              </a:rPr>
              <a:t>emittance measurement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6E0500-D7C2-401D-9472-8DCE10DC77D6}"/>
              </a:ext>
            </a:extLst>
          </p:cNvPr>
          <p:cNvSpPr txBox="1"/>
          <p:nvPr/>
        </p:nvSpPr>
        <p:spPr>
          <a:xfrm>
            <a:off x="8241480" y="2852324"/>
            <a:ext cx="34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scheme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984" y="3248690"/>
            <a:ext cx="4096417" cy="30678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1FEDEA1-B86D-461B-B7D5-588D41420851}"/>
              </a:ext>
            </a:extLst>
          </p:cNvPr>
          <p:cNvSpPr txBox="1"/>
          <p:nvPr/>
        </p:nvSpPr>
        <p:spPr>
          <a:xfrm>
            <a:off x="106775" y="6441642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16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1EAFAAC7-FBA4-42C3-A258-0F820934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30" y="6435817"/>
            <a:ext cx="1117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XIV Международный Семинар по Проблемам Ускорителей Заряженных Частиц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0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-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25 Сент.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 202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Крым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Россия </a:t>
            </a:r>
            <a:endParaRPr lang="en-US" altLang="ru-RU" sz="1600" dirty="0">
              <a:solidFill>
                <a:srgbClr val="2577C9"/>
              </a:solidFill>
              <a:cs typeface="Arial" panose="020B0604020202020204" pitchFamily="34" charset="0"/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AE263309-EBC3-4251-B4B3-EB8D40CD3F21}"/>
              </a:ext>
            </a:extLst>
          </p:cNvPr>
          <p:cNvCxnSpPr/>
          <p:nvPr/>
        </p:nvCxnSpPr>
        <p:spPr>
          <a:xfrm>
            <a:off x="500730" y="6408028"/>
            <a:ext cx="11162026" cy="33613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1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43"/>
    </mc:Choice>
    <mc:Fallback xmlns="">
      <p:transition spd="slow" advTm="2634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/>
          <p:nvPr/>
        </p:nvSpPr>
        <p:spPr>
          <a:xfrm>
            <a:off x="1927115" y="23753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buSzPct val="150000"/>
            </a:pPr>
            <a:r>
              <a:rPr lang="en-US" altLang="ru-RU" sz="3200" b="1" dirty="0">
                <a:solidFill>
                  <a:srgbClr val="0000CC"/>
                </a:solidFill>
                <a:cs typeface="Arial" panose="020B0604020202020204" pitchFamily="34" charset="0"/>
              </a:rPr>
              <a:t>Experiments at the </a:t>
            </a:r>
            <a:r>
              <a:rPr lang="en-US" altLang="ru-RU" sz="3200" b="1" dirty="0" err="1">
                <a:solidFill>
                  <a:srgbClr val="0000CC"/>
                </a:solidFill>
                <a:cs typeface="Arial" panose="020B0604020202020204" pitchFamily="34" charset="0"/>
              </a:rPr>
              <a:t>NovoFEL</a:t>
            </a:r>
            <a:r>
              <a:rPr lang="en-US" altLang="ru-RU" sz="3200" b="1" dirty="0">
                <a:solidFill>
                  <a:srgbClr val="0000CC"/>
                </a:solidFill>
                <a:cs typeface="Arial" panose="020B0604020202020204" pitchFamily="34" charset="0"/>
              </a:rPr>
              <a:t> facility</a:t>
            </a:r>
            <a:r>
              <a:rPr lang="ru-RU" altLang="ru-RU" sz="3200" b="1" dirty="0">
                <a:solidFill>
                  <a:srgbClr val="0000CC"/>
                </a:solidFill>
                <a:cs typeface="Arial" panose="020B0604020202020204" pitchFamily="34" charset="0"/>
              </a:rPr>
              <a:t>  </a:t>
            </a:r>
            <a:endParaRPr lang="en-US" altLang="ru-RU" sz="32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2468067" y="8714035"/>
            <a:ext cx="10939717" cy="1"/>
          </a:xfrm>
          <a:prstGeom prst="line">
            <a:avLst/>
          </a:prstGeom>
          <a:ln w="19050">
            <a:solidFill>
              <a:srgbClr val="2577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" y="0"/>
            <a:ext cx="1679986" cy="9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>
            <a:off x="0" y="926987"/>
            <a:ext cx="12192000" cy="0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Группа 36"/>
          <p:cNvGrpSpPr/>
          <p:nvPr/>
        </p:nvGrpSpPr>
        <p:grpSpPr>
          <a:xfrm>
            <a:off x="-109353" y="1228794"/>
            <a:ext cx="7242913" cy="4596360"/>
            <a:chOff x="1811298" y="1029658"/>
            <a:chExt cx="8941506" cy="5674289"/>
          </a:xfrm>
        </p:grpSpPr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2" t="6034" r="23700" b="12204"/>
            <a:stretch/>
          </p:blipFill>
          <p:spPr>
            <a:xfrm>
              <a:off x="2618975" y="1029660"/>
              <a:ext cx="5970494" cy="5301983"/>
            </a:xfrm>
            <a:prstGeom prst="rect">
              <a:avLst/>
            </a:prstGeom>
          </p:spPr>
        </p:pic>
        <p:sp>
          <p:nvSpPr>
            <p:cNvPr id="39" name="Скругленный прямоугольник 38"/>
            <p:cNvSpPr/>
            <p:nvPr/>
          </p:nvSpPr>
          <p:spPr>
            <a:xfrm>
              <a:off x="3035194" y="1643296"/>
              <a:ext cx="1390810" cy="18550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>
              <a:off x="3339994" y="1182469"/>
              <a:ext cx="4259516" cy="2698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59477" y="1029658"/>
              <a:ext cx="2274473" cy="797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FF7F0E"/>
                  </a:solidFill>
                </a:rPr>
                <a:t>Spectroscopy</a:t>
              </a:r>
              <a:endParaRPr lang="ru-RU" b="1" i="1" dirty="0">
                <a:solidFill>
                  <a:srgbClr val="FF7F0E"/>
                </a:solidFill>
              </a:endParaRPr>
            </a:p>
            <a:p>
              <a:pPr algn="ctr"/>
              <a:r>
                <a:rPr lang="ru-RU" b="1" i="1" dirty="0">
                  <a:solidFill>
                    <a:srgbClr val="FF7F0E"/>
                  </a:solidFill>
                </a:rPr>
                <a:t>(20.25%, 328 </a:t>
              </a:r>
              <a:r>
                <a:rPr lang="en-US" b="1" i="1" dirty="0">
                  <a:solidFill>
                    <a:srgbClr val="FF7F0E"/>
                  </a:solidFill>
                </a:rPr>
                <a:t>h)</a:t>
              </a:r>
              <a:endParaRPr lang="ru-RU" b="1" i="1" dirty="0">
                <a:solidFill>
                  <a:srgbClr val="FF7F0E"/>
                </a:solidFill>
              </a:endParaRPr>
            </a:p>
          </p:txBody>
        </p:sp>
        <p:sp>
          <p:nvSpPr>
            <p:cNvPr id="42" name="Скругленный прямоугольник 41"/>
            <p:cNvSpPr/>
            <p:nvPr/>
          </p:nvSpPr>
          <p:spPr>
            <a:xfrm>
              <a:off x="7197379" y="2219814"/>
              <a:ext cx="1055273" cy="2698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005679" y="1387360"/>
              <a:ext cx="2274473" cy="797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1F77B4"/>
                  </a:solidFill>
                </a:rPr>
                <a:t>EPR</a:t>
              </a:r>
              <a:endParaRPr lang="ru-RU" b="1" i="1" dirty="0">
                <a:solidFill>
                  <a:srgbClr val="1F77B4"/>
                </a:solidFill>
              </a:endParaRPr>
            </a:p>
            <a:p>
              <a:pPr algn="ctr"/>
              <a:r>
                <a:rPr lang="ru-RU" b="1" i="1" dirty="0">
                  <a:solidFill>
                    <a:srgbClr val="1F77B4"/>
                  </a:solidFill>
                </a:rPr>
                <a:t>(21.76%, 352 </a:t>
              </a:r>
              <a:r>
                <a:rPr lang="en-US" b="1" i="1" dirty="0">
                  <a:solidFill>
                    <a:srgbClr val="1F77B4"/>
                  </a:solidFill>
                </a:rPr>
                <a:t>h</a:t>
              </a:r>
              <a:r>
                <a:rPr lang="ru-RU" b="1" i="1" dirty="0">
                  <a:solidFill>
                    <a:srgbClr val="1F77B4"/>
                  </a:solidFill>
                </a:rPr>
                <a:t>)</a:t>
              </a:r>
            </a:p>
          </p:txBody>
        </p:sp>
        <p:sp>
          <p:nvSpPr>
            <p:cNvPr id="44" name="Скругленный прямоугольник 43"/>
            <p:cNvSpPr/>
            <p:nvPr/>
          </p:nvSpPr>
          <p:spPr>
            <a:xfrm>
              <a:off x="7698442" y="4684795"/>
              <a:ext cx="1406177" cy="2698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599511" y="4398914"/>
              <a:ext cx="2274473" cy="797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i="1" dirty="0">
                  <a:solidFill>
                    <a:srgbClr val="E377C2"/>
                  </a:solidFill>
                </a:rPr>
                <a:t>3</a:t>
              </a:r>
              <a:r>
                <a:rPr lang="en-US" b="1" i="1" dirty="0">
                  <a:solidFill>
                    <a:srgbClr val="E377C2"/>
                  </a:solidFill>
                </a:rPr>
                <a:t>d Stage</a:t>
              </a:r>
              <a:endParaRPr lang="ru-RU" b="1" i="1" dirty="0">
                <a:solidFill>
                  <a:srgbClr val="E377C2"/>
                </a:solidFill>
              </a:endParaRPr>
            </a:p>
            <a:p>
              <a:pPr algn="ctr"/>
              <a:r>
                <a:rPr lang="ru-RU" b="1" i="1" dirty="0">
                  <a:solidFill>
                    <a:srgbClr val="E377C2"/>
                  </a:solidFill>
                </a:rPr>
                <a:t>(12.03%, 195 </a:t>
              </a:r>
              <a:r>
                <a:rPr lang="en-US" b="1" i="1" dirty="0">
                  <a:solidFill>
                    <a:srgbClr val="E377C2"/>
                  </a:solidFill>
                </a:rPr>
                <a:t>h</a:t>
              </a:r>
              <a:r>
                <a:rPr lang="ru-RU" b="1" i="1" dirty="0">
                  <a:solidFill>
                    <a:srgbClr val="E377C2"/>
                  </a:solidFill>
                </a:rPr>
                <a:t>)</a:t>
              </a:r>
            </a:p>
          </p:txBody>
        </p:sp>
        <p:sp>
          <p:nvSpPr>
            <p:cNvPr id="46" name="Скругленный прямоугольник 45"/>
            <p:cNvSpPr/>
            <p:nvPr/>
          </p:nvSpPr>
          <p:spPr>
            <a:xfrm>
              <a:off x="6974861" y="5614126"/>
              <a:ext cx="1070322" cy="2698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602026" y="5490787"/>
              <a:ext cx="3851302" cy="417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solidFill>
                    <a:srgbClr val="8C564B"/>
                  </a:solidFill>
                </a:rPr>
                <a:t>2d Stage </a:t>
              </a:r>
              <a:r>
                <a:rPr lang="ru-RU" sz="1600" b="1" i="1" dirty="0">
                  <a:solidFill>
                    <a:srgbClr val="8C564B"/>
                  </a:solidFill>
                </a:rPr>
                <a:t>(4.27%, 69 </a:t>
              </a:r>
              <a:r>
                <a:rPr lang="en-US" sz="1600" b="1" i="1" dirty="0">
                  <a:solidFill>
                    <a:srgbClr val="8C564B"/>
                  </a:solidFill>
                </a:rPr>
                <a:t>h</a:t>
              </a:r>
              <a:r>
                <a:rPr lang="ru-RU" sz="1600" b="1" i="1" dirty="0">
                  <a:solidFill>
                    <a:srgbClr val="8C564B"/>
                  </a:solidFill>
                </a:rPr>
                <a:t>)</a:t>
              </a:r>
            </a:p>
          </p:txBody>
        </p:sp>
        <p:sp>
          <p:nvSpPr>
            <p:cNvPr id="48" name="Скругленный прямоугольник 47"/>
            <p:cNvSpPr/>
            <p:nvPr/>
          </p:nvSpPr>
          <p:spPr>
            <a:xfrm>
              <a:off x="6081514" y="6101120"/>
              <a:ext cx="4259516" cy="2698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246882" y="6285996"/>
              <a:ext cx="4150264" cy="417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i="1" dirty="0">
                  <a:solidFill>
                    <a:srgbClr val="D62728"/>
                  </a:solidFill>
                </a:rPr>
                <a:t>Biology </a:t>
              </a:r>
              <a:r>
                <a:rPr lang="ru-RU" sz="1600" b="1" i="1" dirty="0">
                  <a:solidFill>
                    <a:srgbClr val="D62728"/>
                  </a:solidFill>
                </a:rPr>
                <a:t>(2.32%, 38 </a:t>
              </a:r>
              <a:r>
                <a:rPr lang="en-US" sz="1600" b="1" i="1" dirty="0">
                  <a:solidFill>
                    <a:srgbClr val="D62728"/>
                  </a:solidFill>
                </a:rPr>
                <a:t>h</a:t>
              </a:r>
              <a:r>
                <a:rPr lang="ru-RU" sz="1600" b="1" i="1" dirty="0">
                  <a:solidFill>
                    <a:srgbClr val="D62728"/>
                  </a:solidFill>
                </a:rPr>
                <a:t>)</a:t>
              </a:r>
            </a:p>
          </p:txBody>
        </p:sp>
        <p:sp>
          <p:nvSpPr>
            <p:cNvPr id="50" name="Скругленный прямоугольник 49"/>
            <p:cNvSpPr/>
            <p:nvPr/>
          </p:nvSpPr>
          <p:spPr>
            <a:xfrm>
              <a:off x="6493288" y="5905064"/>
              <a:ext cx="4259516" cy="2698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119532" y="5843174"/>
              <a:ext cx="3851302" cy="379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i="1" dirty="0">
                  <a:solidFill>
                    <a:srgbClr val="9467BD"/>
                  </a:solidFill>
                </a:rPr>
                <a:t>Other</a:t>
              </a:r>
              <a:r>
                <a:rPr lang="ru-RU" sz="1400" b="1" i="1" dirty="0">
                  <a:solidFill>
                    <a:srgbClr val="9467BD"/>
                  </a:solidFill>
                </a:rPr>
                <a:t> (0.75%, 12 </a:t>
              </a:r>
              <a:r>
                <a:rPr lang="en-US" sz="1400" b="1" i="1" dirty="0">
                  <a:solidFill>
                    <a:srgbClr val="9467BD"/>
                  </a:solidFill>
                </a:rPr>
                <a:t>h</a:t>
              </a:r>
              <a:r>
                <a:rPr lang="ru-RU" sz="1400" b="1" i="1" dirty="0">
                  <a:solidFill>
                    <a:srgbClr val="9467BD"/>
                  </a:solidFill>
                </a:rPr>
                <a:t>)</a:t>
              </a:r>
            </a:p>
          </p:txBody>
        </p:sp>
        <p:sp>
          <p:nvSpPr>
            <p:cNvPr id="52" name="Скругленный прямоугольник 51"/>
            <p:cNvSpPr/>
            <p:nvPr/>
          </p:nvSpPr>
          <p:spPr>
            <a:xfrm>
              <a:off x="2351314" y="5405641"/>
              <a:ext cx="1252498" cy="2698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811298" y="5068582"/>
              <a:ext cx="2358519" cy="797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rgbClr val="2CA02C"/>
                  </a:solidFill>
                </a:rPr>
                <a:t>Photonics</a:t>
              </a:r>
              <a:endParaRPr lang="ru-RU" b="1" i="1" dirty="0">
                <a:solidFill>
                  <a:srgbClr val="2CA02C"/>
                </a:solidFill>
              </a:endParaRPr>
            </a:p>
            <a:p>
              <a:pPr algn="ctr"/>
              <a:r>
                <a:rPr lang="ru-RU" b="1" i="1" dirty="0">
                  <a:solidFill>
                    <a:srgbClr val="2CA02C"/>
                  </a:solidFill>
                </a:rPr>
                <a:t>(38.61%, 625 </a:t>
              </a:r>
              <a:r>
                <a:rPr lang="en-US" b="1" i="1" dirty="0">
                  <a:solidFill>
                    <a:srgbClr val="2CA02C"/>
                  </a:solidFill>
                </a:rPr>
                <a:t>h</a:t>
              </a:r>
              <a:r>
                <a:rPr lang="ru-RU" b="1" i="1" dirty="0">
                  <a:solidFill>
                    <a:srgbClr val="2CA02C"/>
                  </a:solidFill>
                </a:rPr>
                <a:t>)</a:t>
              </a:r>
            </a:p>
          </p:txBody>
        </p:sp>
      </p:grpSp>
      <p:sp>
        <p:nvSpPr>
          <p:cNvPr id="54" name="Rectangle 3"/>
          <p:cNvSpPr/>
          <p:nvPr/>
        </p:nvSpPr>
        <p:spPr>
          <a:xfrm>
            <a:off x="253687" y="5920900"/>
            <a:ext cx="5500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buSzPct val="150000"/>
            </a:pPr>
            <a:r>
              <a:rPr lang="en-US" altLang="ru-RU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NovoFEL</a:t>
            </a:r>
            <a:r>
              <a:rPr lang="en-US" altLang="ru-RU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worktime at 2021-2022 </a:t>
            </a:r>
          </a:p>
        </p:txBody>
      </p:sp>
      <p:sp>
        <p:nvSpPr>
          <p:cNvPr id="55" name="Прямоугольник: скругленные углы 4">
            <a:extLst>
              <a:ext uri="{FF2B5EF4-FFF2-40B4-BE49-F238E27FC236}">
                <a16:creationId xmlns:a16="http://schemas.microsoft.com/office/drawing/2014/main" id="{1A430C8E-83BF-45FD-93B8-4ED52CAE242B}"/>
              </a:ext>
            </a:extLst>
          </p:cNvPr>
          <p:cNvSpPr/>
          <p:nvPr/>
        </p:nvSpPr>
        <p:spPr>
          <a:xfrm>
            <a:off x="4579289" y="3954177"/>
            <a:ext cx="1842398" cy="72221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3"/>
          <p:cNvSpPr/>
          <p:nvPr/>
        </p:nvSpPr>
        <p:spPr>
          <a:xfrm>
            <a:off x="7068806" y="1232138"/>
            <a:ext cx="482317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buSzPct val="150000"/>
            </a:pPr>
            <a:r>
              <a:rPr lang="en-US" altLang="ru-RU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Posters</a:t>
            </a:r>
            <a:r>
              <a:rPr lang="ru-RU" altLang="ru-RU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altLang="ru-RU" u="sng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Of The First </a:t>
            </a:r>
            <a:r>
              <a:rPr lang="en-US" altLang="ru-RU" u="sng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</a:t>
            </a:r>
            <a:r>
              <a:rPr lang="en-US" altLang="ru-RU" u="sng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Variable-period </a:t>
            </a:r>
            <a:r>
              <a:rPr lang="en-US" altLang="ru-RU" u="sng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Undulator</a:t>
            </a:r>
            <a:endParaRPr lang="en-US" altLang="ru-RU" u="sng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altLang="ru-RU" u="sng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Magnets For The </a:t>
            </a:r>
            <a:r>
              <a:rPr lang="en-US" altLang="ru-RU" u="sng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Novofel</a:t>
            </a:r>
            <a:r>
              <a:rPr lang="en-US" altLang="ru-RU" u="sng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Variable Period </a:t>
            </a:r>
            <a:r>
              <a:rPr lang="en-US" altLang="ru-RU" u="sng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Undulator</a:t>
            </a:r>
            <a:endParaRPr lang="en-US" altLang="ru-RU" u="sng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altLang="ru-RU" u="sng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Simulation Results Of Helical </a:t>
            </a:r>
            <a:r>
              <a:rPr lang="en-US" altLang="ru-RU" u="sng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Undulator</a:t>
            </a:r>
            <a:r>
              <a:rPr lang="en-US" altLang="ru-RU" u="sng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Variable Period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altLang="ru-RU" u="sng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A 540-degree Magnetic </a:t>
            </a:r>
            <a:r>
              <a:rPr lang="en-US" altLang="ru-RU" u="sng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Buncher</a:t>
            </a:r>
            <a:r>
              <a:rPr lang="en-US" altLang="ru-RU" u="sng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Based On Permanent Magnets</a:t>
            </a:r>
          </a:p>
          <a:p>
            <a:pPr marL="285750" indent="-285750">
              <a:spcBef>
                <a:spcPts val="1200"/>
              </a:spcBef>
              <a:spcAft>
                <a:spcPts val="12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altLang="ru-RU" u="sng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Spontaneous Emission From Distributed Optical Klystron</a:t>
            </a:r>
          </a:p>
        </p:txBody>
      </p:sp>
      <p:sp>
        <p:nvSpPr>
          <p:cNvPr id="66" name="Прямоугольник: скругленные углы 4">
            <a:extLst>
              <a:ext uri="{FF2B5EF4-FFF2-40B4-BE49-F238E27FC236}">
                <a16:creationId xmlns:a16="http://schemas.microsoft.com/office/drawing/2014/main" id="{1A430C8E-83BF-45FD-93B8-4ED52CAE242B}"/>
              </a:ext>
            </a:extLst>
          </p:cNvPr>
          <p:cNvSpPr/>
          <p:nvPr/>
        </p:nvSpPr>
        <p:spPr>
          <a:xfrm>
            <a:off x="7470809" y="1157013"/>
            <a:ext cx="4034672" cy="51792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04451C-D0ED-44F9-92E0-387677C18FA9}"/>
              </a:ext>
            </a:extLst>
          </p:cNvPr>
          <p:cNvSpPr txBox="1"/>
          <p:nvPr/>
        </p:nvSpPr>
        <p:spPr>
          <a:xfrm>
            <a:off x="106775" y="6441642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17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1EAFAAC7-FBA4-42C3-A258-0F820934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30" y="6435817"/>
            <a:ext cx="1117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XIV Международный Семинар по Проблемам Ускорителей Заряженных Частиц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0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-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25 Сент.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 202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Крым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Россия </a:t>
            </a:r>
            <a:endParaRPr lang="en-US" altLang="ru-RU" sz="1600" dirty="0">
              <a:solidFill>
                <a:srgbClr val="2577C9"/>
              </a:solidFill>
              <a:cs typeface="Arial" panose="020B0604020202020204" pitchFamily="34" charset="0"/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AE263309-EBC3-4251-B4B3-EB8D40CD3F21}"/>
              </a:ext>
            </a:extLst>
          </p:cNvPr>
          <p:cNvCxnSpPr/>
          <p:nvPr/>
        </p:nvCxnSpPr>
        <p:spPr>
          <a:xfrm>
            <a:off x="500730" y="6408028"/>
            <a:ext cx="11162026" cy="33613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: скругленные углы 4">
            <a:extLst>
              <a:ext uri="{FF2B5EF4-FFF2-40B4-BE49-F238E27FC236}">
                <a16:creationId xmlns:a16="http://schemas.microsoft.com/office/drawing/2014/main" id="{1A430C8E-83BF-45FD-93B8-4ED52CAE242B}"/>
              </a:ext>
            </a:extLst>
          </p:cNvPr>
          <p:cNvSpPr/>
          <p:nvPr/>
        </p:nvSpPr>
        <p:spPr>
          <a:xfrm>
            <a:off x="4322795" y="4842453"/>
            <a:ext cx="2098891" cy="331619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341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BD5F5FA-EA15-4681-9064-34A2F5039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511" y="-7026"/>
            <a:ext cx="10515600" cy="90211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Experiments with graphite foil before undulators</a:t>
            </a:r>
            <a:endParaRPr lang="ru-RU" sz="36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2EC20D3-8D16-4645-A3B3-6B06F8E8A4CF}"/>
              </a:ext>
            </a:extLst>
          </p:cNvPr>
          <p:cNvGrpSpPr/>
          <p:nvPr/>
        </p:nvGrpSpPr>
        <p:grpSpPr>
          <a:xfrm>
            <a:off x="748771" y="1153871"/>
            <a:ext cx="4385126" cy="2409448"/>
            <a:chOff x="134786" y="1066797"/>
            <a:chExt cx="5011254" cy="2753479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786" y="1066797"/>
              <a:ext cx="5011254" cy="2753479"/>
            </a:xfrm>
            <a:prstGeom prst="rect">
              <a:avLst/>
            </a:prstGeom>
          </p:spPr>
        </p:pic>
        <p:sp>
          <p:nvSpPr>
            <p:cNvPr id="8" name="Объект 2">
              <a:extLst>
                <a:ext uri="{FF2B5EF4-FFF2-40B4-BE49-F238E27FC236}">
                  <a16:creationId xmlns:a16="http://schemas.microsoft.com/office/drawing/2014/main" id="{058168DF-AF07-44AE-BB01-944DE07E1A84}"/>
                </a:ext>
              </a:extLst>
            </p:cNvPr>
            <p:cNvSpPr txBox="1">
              <a:spLocks/>
            </p:cNvSpPr>
            <p:nvPr/>
          </p:nvSpPr>
          <p:spPr>
            <a:xfrm>
              <a:off x="1244139" y="1460860"/>
              <a:ext cx="491964" cy="2027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00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000" dirty="0" err="1">
                  <a:solidFill>
                    <a:srgbClr val="0000CC"/>
                  </a:solidFill>
                </a:rPr>
                <a:t>Iin</a:t>
              </a:r>
              <a:endParaRPr lang="ru-RU" sz="2000" dirty="0">
                <a:solidFill>
                  <a:srgbClr val="0000CC"/>
                </a:solidFill>
              </a:endParaRPr>
            </a:p>
            <a:p>
              <a:pPr algn="l"/>
              <a:endParaRPr lang="ru-RU" dirty="0">
                <a:solidFill>
                  <a:srgbClr val="0000CC"/>
                </a:solidFill>
              </a:endParaRPr>
            </a:p>
            <a:p>
              <a:endParaRPr lang="en-US" dirty="0"/>
            </a:p>
          </p:txBody>
        </p:sp>
        <p:sp>
          <p:nvSpPr>
            <p:cNvPr id="9" name="Объект 2">
              <a:extLst>
                <a:ext uri="{FF2B5EF4-FFF2-40B4-BE49-F238E27FC236}">
                  <a16:creationId xmlns:a16="http://schemas.microsoft.com/office/drawing/2014/main" id="{058168DF-AF07-44AE-BB01-944DE07E1A84}"/>
                </a:ext>
              </a:extLst>
            </p:cNvPr>
            <p:cNvSpPr txBox="1">
              <a:spLocks/>
            </p:cNvSpPr>
            <p:nvPr/>
          </p:nvSpPr>
          <p:spPr>
            <a:xfrm>
              <a:off x="1490121" y="1912383"/>
              <a:ext cx="491964" cy="2027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00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000" dirty="0" err="1">
                  <a:solidFill>
                    <a:srgbClr val="FF0000"/>
                  </a:solidFill>
                </a:rPr>
                <a:t>Ifoil</a:t>
              </a:r>
              <a:endParaRPr lang="ru-RU" sz="2000" dirty="0">
                <a:solidFill>
                  <a:srgbClr val="FF0000"/>
                </a:solidFill>
              </a:endParaRPr>
            </a:p>
            <a:p>
              <a:pPr algn="l"/>
              <a:endParaRPr lang="ru-RU" dirty="0">
                <a:solidFill>
                  <a:srgbClr val="0000CC"/>
                </a:solidFill>
              </a:endParaRPr>
            </a:p>
            <a:p>
              <a:endParaRPr lang="en-US" dirty="0"/>
            </a:p>
          </p:txBody>
        </p:sp>
      </p:grp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98C3FC4B-6663-4E71-B759-241BDC6D1A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1801667"/>
              </p:ext>
            </p:extLst>
          </p:nvPr>
        </p:nvGraphicFramePr>
        <p:xfrm>
          <a:off x="5264792" y="1135284"/>
          <a:ext cx="6568441" cy="274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0" name="Visio" r:id="rId4" imgW="12715809" imgH="5305425" progId="Visio.Drawing.15">
                  <p:embed/>
                </p:oleObj>
              </mc:Choice>
              <mc:Fallback>
                <p:oleObj name="Visio" r:id="rId4" imgW="12715809" imgH="5305425" progId="Visio.Drawing.15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4792" y="1135284"/>
                        <a:ext cx="6568441" cy="27405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4" descr="logo">
            <a:extLst>
              <a:ext uri="{FF2B5EF4-FFF2-40B4-BE49-F238E27FC236}">
                <a16:creationId xmlns:a16="http://schemas.microsoft.com/office/drawing/2014/main" id="{B5CB538E-C644-4760-AE74-1250653A5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" y="0"/>
            <a:ext cx="1679986" cy="9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0F20771-D3EF-4179-92E2-7F5F80BC0BFA}"/>
              </a:ext>
            </a:extLst>
          </p:cNvPr>
          <p:cNvCxnSpPr/>
          <p:nvPr/>
        </p:nvCxnSpPr>
        <p:spPr>
          <a:xfrm>
            <a:off x="0" y="926987"/>
            <a:ext cx="12192000" cy="0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7702C854-E300-4D50-AEEA-498D1F3B2EDB}"/>
              </a:ext>
            </a:extLst>
          </p:cNvPr>
          <p:cNvGrpSpPr/>
          <p:nvPr/>
        </p:nvGrpSpPr>
        <p:grpSpPr>
          <a:xfrm>
            <a:off x="682553" y="3875821"/>
            <a:ext cx="4392857" cy="2409448"/>
            <a:chOff x="2189525" y="1259311"/>
            <a:chExt cx="7480440" cy="4102964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DE29E21-D426-4CF7-9A80-03EE926C8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9525" y="1259311"/>
              <a:ext cx="7480440" cy="4102964"/>
            </a:xfrm>
            <a:prstGeom prst="rect">
              <a:avLst/>
            </a:prstGeom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2DC14A31-B42D-42F7-A7F5-4D6325751475}"/>
                </a:ext>
              </a:extLst>
            </p:cNvPr>
            <p:cNvSpPr/>
            <p:nvPr/>
          </p:nvSpPr>
          <p:spPr>
            <a:xfrm>
              <a:off x="3104610" y="1872734"/>
              <a:ext cx="10165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Ifoil</a:t>
              </a:r>
              <a:r>
                <a:rPr lang="ru-RU" dirty="0">
                  <a:solidFill>
                    <a:srgbClr val="FF0000"/>
                  </a:solidFill>
                </a:rPr>
                <a:t> </a:t>
              </a:r>
              <a:r>
                <a:rPr lang="en-US" dirty="0">
                  <a:solidFill>
                    <a:srgbClr val="FF0000"/>
                  </a:solidFill>
                </a:rPr>
                <a:t>/</a:t>
              </a:r>
              <a:r>
                <a:rPr lang="ru-RU" dirty="0">
                  <a:solidFill>
                    <a:srgbClr val="0000CC"/>
                  </a:solidFill>
                </a:rPr>
                <a:t> </a:t>
              </a:r>
              <a:r>
                <a:rPr lang="en-US" dirty="0" err="1">
                  <a:solidFill>
                    <a:srgbClr val="0000CC"/>
                  </a:solidFill>
                </a:rPr>
                <a:t>Iin</a:t>
              </a:r>
              <a:r>
                <a:rPr lang="ru-RU" i="1" dirty="0">
                  <a:solidFill>
                    <a:srgbClr val="0000CC"/>
                  </a:solidFill>
                </a:rPr>
                <a:t> </a:t>
              </a:r>
              <a:endParaRPr lang="ru-RU" dirty="0"/>
            </a:p>
          </p:txBody>
        </p:sp>
      </p:grpSp>
      <p:sp>
        <p:nvSpPr>
          <p:cNvPr id="21" name="Объект 2">
            <a:extLst>
              <a:ext uri="{FF2B5EF4-FFF2-40B4-BE49-F238E27FC236}">
                <a16:creationId xmlns:a16="http://schemas.microsoft.com/office/drawing/2014/main" id="{15C75731-0A92-4AD3-BB56-FE9D9A774B8D}"/>
              </a:ext>
            </a:extLst>
          </p:cNvPr>
          <p:cNvSpPr txBox="1">
            <a:spLocks/>
          </p:cNvSpPr>
          <p:nvPr/>
        </p:nvSpPr>
        <p:spPr>
          <a:xfrm>
            <a:off x="617876" y="3545337"/>
            <a:ext cx="4385126" cy="54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CC"/>
                </a:solidFill>
              </a:rPr>
              <a:t>rel. beam propagation</a:t>
            </a:r>
            <a:endParaRPr lang="en-US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64BC759-9DFE-4CCB-9E1B-D6BB66433947}"/>
              </a:ext>
            </a:extLst>
          </p:cNvPr>
          <p:cNvSpPr/>
          <p:nvPr/>
        </p:nvSpPr>
        <p:spPr>
          <a:xfrm>
            <a:off x="4069513" y="2159142"/>
            <a:ext cx="7788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with foil</a:t>
            </a:r>
            <a:endParaRPr lang="ru-RU" sz="1400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27899D5-A83D-4CFE-A05A-F968F657303A}"/>
              </a:ext>
            </a:extLst>
          </p:cNvPr>
          <p:cNvSpPr/>
          <p:nvPr/>
        </p:nvSpPr>
        <p:spPr>
          <a:xfrm>
            <a:off x="3917113" y="1344313"/>
            <a:ext cx="934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00CC"/>
                </a:solidFill>
              </a:rPr>
              <a:t>withot</a:t>
            </a:r>
            <a:r>
              <a:rPr lang="ru-RU" sz="1400" dirty="0">
                <a:solidFill>
                  <a:srgbClr val="0000CC"/>
                </a:solidFill>
              </a:rPr>
              <a:t> </a:t>
            </a:r>
            <a:r>
              <a:rPr lang="en-US" sz="1400" dirty="0">
                <a:solidFill>
                  <a:srgbClr val="0000CC"/>
                </a:solidFill>
              </a:rPr>
              <a:t>foil</a:t>
            </a:r>
            <a:endParaRPr lang="ru-RU" sz="1400" dirty="0"/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15C75731-0A92-4AD3-BB56-FE9D9A774B8D}"/>
              </a:ext>
            </a:extLst>
          </p:cNvPr>
          <p:cNvSpPr txBox="1">
            <a:spLocks/>
          </p:cNvSpPr>
          <p:nvPr/>
        </p:nvSpPr>
        <p:spPr>
          <a:xfrm>
            <a:off x="617876" y="863377"/>
            <a:ext cx="4385126" cy="54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CC"/>
                </a:solidFill>
              </a:rPr>
              <a:t>rel. beam propagation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5C1145-2466-4BAA-B011-CDDA5E4B5AF6}"/>
              </a:ext>
            </a:extLst>
          </p:cNvPr>
          <p:cNvSpPr txBox="1"/>
          <p:nvPr/>
        </p:nvSpPr>
        <p:spPr>
          <a:xfrm>
            <a:off x="106775" y="6441642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18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2019A09-4E7C-4091-AAF4-73D66367124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012" y="3871267"/>
            <a:ext cx="3257213" cy="2512260"/>
          </a:xfrm>
          <a:prstGeom prst="rect">
            <a:avLst/>
          </a:prstGeom>
        </p:spPr>
      </p:pic>
      <p:sp>
        <p:nvSpPr>
          <p:cNvPr id="26" name="Rectangle 4">
            <a:extLst>
              <a:ext uri="{FF2B5EF4-FFF2-40B4-BE49-F238E27FC236}">
                <a16:creationId xmlns:a16="http://schemas.microsoft.com/office/drawing/2014/main" id="{AED80BD8-5B92-4327-BB4D-045F5A88E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1185" y="4794895"/>
            <a:ext cx="1738540" cy="36933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</a:rPr>
              <a:t>signal from PEA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1EAFAAC7-FBA4-42C3-A258-0F820934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30" y="6435817"/>
            <a:ext cx="1117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XIV Международный Семинар по Проблемам Ускорителей Заряженных Частиц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0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-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25 Сент.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 202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Крым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Россия </a:t>
            </a:r>
            <a:endParaRPr lang="en-US" altLang="ru-RU" sz="1600" dirty="0">
              <a:solidFill>
                <a:srgbClr val="2577C9"/>
              </a:solidFill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AE263309-EBC3-4251-B4B3-EB8D40CD3F21}"/>
              </a:ext>
            </a:extLst>
          </p:cNvPr>
          <p:cNvCxnSpPr/>
          <p:nvPr/>
        </p:nvCxnSpPr>
        <p:spPr>
          <a:xfrm>
            <a:off x="500730" y="6408028"/>
            <a:ext cx="11162026" cy="33613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875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98C3FC4B-6663-4E71-B759-241BDC6D1A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3937549"/>
              </p:ext>
            </p:extLst>
          </p:nvPr>
        </p:nvGraphicFramePr>
        <p:xfrm>
          <a:off x="5264792" y="1135284"/>
          <a:ext cx="6568441" cy="274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3" name="Visio" r:id="rId3" imgW="12715971" imgH="5305459" progId="Visio.Drawing.15">
                  <p:embed/>
                </p:oleObj>
              </mc:Choice>
              <mc:Fallback>
                <p:oleObj name="Visio" r:id="rId3" imgW="12715971" imgH="5305459" progId="Visio.Drawing.15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98C3FC4B-6663-4E71-B759-241BDC6D1A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4792" y="1135284"/>
                        <a:ext cx="6568441" cy="27405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4" descr="logo">
            <a:extLst>
              <a:ext uri="{FF2B5EF4-FFF2-40B4-BE49-F238E27FC236}">
                <a16:creationId xmlns:a16="http://schemas.microsoft.com/office/drawing/2014/main" id="{B5CB538E-C644-4760-AE74-1250653A5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" y="0"/>
            <a:ext cx="1679986" cy="9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20F20771-D3EF-4179-92E2-7F5F80BC0BFA}"/>
              </a:ext>
            </a:extLst>
          </p:cNvPr>
          <p:cNvCxnSpPr/>
          <p:nvPr/>
        </p:nvCxnSpPr>
        <p:spPr>
          <a:xfrm>
            <a:off x="0" y="926987"/>
            <a:ext cx="12192000" cy="0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AF589DA0-645F-4F33-9033-82495F826A15}"/>
              </a:ext>
            </a:extLst>
          </p:cNvPr>
          <p:cNvGrpSpPr/>
          <p:nvPr/>
        </p:nvGrpSpPr>
        <p:grpSpPr>
          <a:xfrm>
            <a:off x="424476" y="1117485"/>
            <a:ext cx="4518752" cy="2260812"/>
            <a:chOff x="1126513" y="1121456"/>
            <a:chExt cx="9589839" cy="4797968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8520522-3ED6-4C73-99D1-01B8381A2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6513" y="1121456"/>
              <a:ext cx="9589839" cy="4797968"/>
            </a:xfrm>
            <a:prstGeom prst="rect">
              <a:avLst/>
            </a:prstGeom>
          </p:spPr>
        </p:pic>
        <p:sp>
          <p:nvSpPr>
            <p:cNvPr id="25" name="Объект 2">
              <a:extLst>
                <a:ext uri="{FF2B5EF4-FFF2-40B4-BE49-F238E27FC236}">
                  <a16:creationId xmlns:a16="http://schemas.microsoft.com/office/drawing/2014/main" id="{705CDF48-5AA7-465D-A8C7-A74570CC9DF6}"/>
                </a:ext>
              </a:extLst>
            </p:cNvPr>
            <p:cNvSpPr txBox="1">
              <a:spLocks/>
            </p:cNvSpPr>
            <p:nvPr/>
          </p:nvSpPr>
          <p:spPr>
            <a:xfrm>
              <a:off x="8252581" y="3941898"/>
              <a:ext cx="2104507" cy="3776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00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000" dirty="0">
                  <a:solidFill>
                    <a:srgbClr val="00B050"/>
                  </a:solidFill>
                </a:rPr>
                <a:t>I foil-5</a:t>
              </a:r>
              <a:r>
                <a:rPr lang="ru-RU" sz="2000" dirty="0">
                  <a:solidFill>
                    <a:srgbClr val="00B050"/>
                  </a:solidFill>
                </a:rPr>
                <a:t>-</a:t>
              </a:r>
              <a:r>
                <a:rPr lang="en-US" sz="2000" dirty="0">
                  <a:solidFill>
                    <a:srgbClr val="00B050"/>
                  </a:solidFill>
                </a:rPr>
                <a:t>graphite</a:t>
              </a:r>
              <a:endParaRPr lang="ru-RU" sz="2000" dirty="0">
                <a:solidFill>
                  <a:srgbClr val="00B050"/>
                </a:solidFill>
              </a:endParaRPr>
            </a:p>
            <a:p>
              <a:pPr algn="l"/>
              <a:endParaRPr lang="ru-RU" dirty="0">
                <a:solidFill>
                  <a:srgbClr val="0000CC"/>
                </a:solidFill>
              </a:endParaRPr>
            </a:p>
            <a:p>
              <a:endParaRPr lang="en-US" dirty="0"/>
            </a:p>
          </p:txBody>
        </p:sp>
        <p:sp>
          <p:nvSpPr>
            <p:cNvPr id="26" name="Объект 2">
              <a:extLst>
                <a:ext uri="{FF2B5EF4-FFF2-40B4-BE49-F238E27FC236}">
                  <a16:creationId xmlns:a16="http://schemas.microsoft.com/office/drawing/2014/main" id="{4AF77FE5-605F-441F-9616-129D56BF5639}"/>
                </a:ext>
              </a:extLst>
            </p:cNvPr>
            <p:cNvSpPr txBox="1">
              <a:spLocks/>
            </p:cNvSpPr>
            <p:nvPr/>
          </p:nvSpPr>
          <p:spPr>
            <a:xfrm>
              <a:off x="4427912" y="4272735"/>
              <a:ext cx="2104506" cy="3776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250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000" i="1" dirty="0">
                  <a:solidFill>
                    <a:srgbClr val="FFC000"/>
                  </a:solidFill>
                </a:rPr>
                <a:t>I </a:t>
              </a:r>
              <a:r>
                <a:rPr lang="en-US" sz="2800" i="1" dirty="0">
                  <a:solidFill>
                    <a:srgbClr val="FFC000"/>
                  </a:solidFill>
                </a:rPr>
                <a:t>foil-4</a:t>
              </a:r>
              <a:r>
                <a:rPr lang="ru-RU" sz="2800" i="1" dirty="0">
                  <a:solidFill>
                    <a:srgbClr val="FFC000"/>
                  </a:solidFill>
                </a:rPr>
                <a:t>-</a:t>
              </a:r>
              <a:r>
                <a:rPr lang="en-US" sz="2800" i="1" dirty="0">
                  <a:solidFill>
                    <a:srgbClr val="C00000"/>
                  </a:solidFill>
                </a:rPr>
                <a:t>aluminum</a:t>
              </a:r>
              <a:endParaRPr lang="ru-RU" sz="2800" i="1" dirty="0">
                <a:solidFill>
                  <a:srgbClr val="C00000"/>
                </a:solidFill>
              </a:endParaRPr>
            </a:p>
            <a:p>
              <a:pPr algn="l"/>
              <a:endParaRPr lang="ru-RU" sz="3100" dirty="0">
                <a:solidFill>
                  <a:srgbClr val="0000CC"/>
                </a:solidFill>
              </a:endParaRPr>
            </a:p>
            <a:p>
              <a:endParaRPr lang="en-US" dirty="0"/>
            </a:p>
          </p:txBody>
        </p:sp>
        <p:sp>
          <p:nvSpPr>
            <p:cNvPr id="27" name="Объект 2">
              <a:extLst>
                <a:ext uri="{FF2B5EF4-FFF2-40B4-BE49-F238E27FC236}">
                  <a16:creationId xmlns:a16="http://schemas.microsoft.com/office/drawing/2014/main" id="{53D22258-6ABD-49A6-B0A5-E6C5E7CBFF2B}"/>
                </a:ext>
              </a:extLst>
            </p:cNvPr>
            <p:cNvSpPr txBox="1">
              <a:spLocks/>
            </p:cNvSpPr>
            <p:nvPr/>
          </p:nvSpPr>
          <p:spPr>
            <a:xfrm>
              <a:off x="2107858" y="1885135"/>
              <a:ext cx="2104507" cy="3776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400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000" dirty="0">
                  <a:solidFill>
                    <a:srgbClr val="0070C0"/>
                  </a:solidFill>
                </a:rPr>
                <a:t>I initial</a:t>
              </a:r>
              <a:endParaRPr lang="ru-RU" sz="2000" dirty="0">
                <a:solidFill>
                  <a:srgbClr val="0070C0"/>
                </a:solidFill>
              </a:endParaRPr>
            </a:p>
            <a:p>
              <a:pPr algn="l"/>
              <a:endParaRPr lang="ru-RU" dirty="0">
                <a:solidFill>
                  <a:srgbClr val="0000CC"/>
                </a:solidFill>
              </a:endParaRPr>
            </a:p>
            <a:p>
              <a:endParaRPr lang="en-US" dirty="0"/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27899D5-A83D-4CFE-A05A-F968F657303A}"/>
              </a:ext>
            </a:extLst>
          </p:cNvPr>
          <p:cNvSpPr/>
          <p:nvPr/>
        </p:nvSpPr>
        <p:spPr>
          <a:xfrm>
            <a:off x="3191818" y="1860813"/>
            <a:ext cx="10261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0000CC"/>
                </a:solidFill>
              </a:rPr>
              <a:t>без фольги</a:t>
            </a:r>
            <a:endParaRPr lang="ru-RU" sz="14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64BC759-9DFE-4CCB-9E1B-D6BB66433947}"/>
              </a:ext>
            </a:extLst>
          </p:cNvPr>
          <p:cNvSpPr/>
          <p:nvPr/>
        </p:nvSpPr>
        <p:spPr>
          <a:xfrm>
            <a:off x="3704876" y="2814936"/>
            <a:ext cx="9327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с фольгой</a:t>
            </a:r>
            <a:endParaRPr lang="ru-RU" sz="1400" dirty="0"/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6762DFE7-CD28-42D6-BD3E-16A5600D7143}"/>
              </a:ext>
            </a:extLst>
          </p:cNvPr>
          <p:cNvGrpSpPr/>
          <p:nvPr/>
        </p:nvGrpSpPr>
        <p:grpSpPr>
          <a:xfrm>
            <a:off x="424494" y="3746287"/>
            <a:ext cx="4518734" cy="2582766"/>
            <a:chOff x="2409370" y="1053113"/>
            <a:chExt cx="7717251" cy="4410938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993B0AA-E07D-4D75-823A-FE0F3E32E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9370" y="1053113"/>
              <a:ext cx="7717251" cy="4410938"/>
            </a:xfrm>
            <a:prstGeom prst="rect">
              <a:avLst/>
            </a:prstGeom>
          </p:spPr>
        </p:pic>
        <p:sp>
          <p:nvSpPr>
            <p:cNvPr id="30" name="Объект 2">
              <a:extLst>
                <a:ext uri="{FF2B5EF4-FFF2-40B4-BE49-F238E27FC236}">
                  <a16:creationId xmlns:a16="http://schemas.microsoft.com/office/drawing/2014/main" id="{72F172A2-B8E6-44EC-839E-3035FEA3C248}"/>
                </a:ext>
              </a:extLst>
            </p:cNvPr>
            <p:cNvSpPr txBox="1">
              <a:spLocks/>
            </p:cNvSpPr>
            <p:nvPr/>
          </p:nvSpPr>
          <p:spPr>
            <a:xfrm>
              <a:off x="6636328" y="3258582"/>
              <a:ext cx="2104507" cy="60755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000" dirty="0">
                  <a:solidFill>
                    <a:srgbClr val="00B050"/>
                  </a:solidFill>
                </a:rPr>
                <a:t>I foil</a:t>
              </a:r>
              <a:r>
                <a:rPr lang="ru-RU" sz="2000" dirty="0">
                  <a:solidFill>
                    <a:srgbClr val="00B050"/>
                  </a:solidFill>
                </a:rPr>
                <a:t>-</a:t>
              </a:r>
              <a:r>
                <a:rPr lang="en-US" sz="2000" dirty="0">
                  <a:solidFill>
                    <a:srgbClr val="00B050"/>
                  </a:solidFill>
                </a:rPr>
                <a:t>graphite</a:t>
              </a:r>
              <a:endParaRPr lang="ru-RU" sz="2000" dirty="0">
                <a:solidFill>
                  <a:srgbClr val="00B050"/>
                </a:solidFill>
              </a:endParaRPr>
            </a:p>
            <a:p>
              <a:pPr algn="l"/>
              <a:endParaRPr lang="ru-RU" dirty="0">
                <a:solidFill>
                  <a:srgbClr val="0000CC"/>
                </a:solidFill>
              </a:endParaRPr>
            </a:p>
            <a:p>
              <a:endParaRPr lang="en-US"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F407732-DC9F-4146-AB49-24D9CA264384}"/>
              </a:ext>
            </a:extLst>
          </p:cNvPr>
          <p:cNvSpPr txBox="1"/>
          <p:nvPr/>
        </p:nvSpPr>
        <p:spPr>
          <a:xfrm>
            <a:off x="6214534" y="4714504"/>
            <a:ext cx="4566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00CC"/>
                </a:solidFill>
              </a:rPr>
              <a:t>The bunch frequency </a:t>
            </a:r>
            <a:r>
              <a:rPr lang="ru-RU" i="1" dirty="0">
                <a:solidFill>
                  <a:srgbClr val="FF0000"/>
                </a:solidFill>
              </a:rPr>
              <a:t>100 </a:t>
            </a:r>
            <a:r>
              <a:rPr lang="en-US" i="1" dirty="0">
                <a:solidFill>
                  <a:srgbClr val="0000CC"/>
                </a:solidFill>
              </a:rPr>
              <a:t>kHz</a:t>
            </a:r>
            <a:r>
              <a:rPr lang="ru-RU" i="1" dirty="0">
                <a:solidFill>
                  <a:srgbClr val="0000CC"/>
                </a:solidFill>
              </a:rPr>
              <a:t> </a:t>
            </a:r>
            <a:r>
              <a:rPr lang="en-US" i="1" u="sng" dirty="0">
                <a:solidFill>
                  <a:srgbClr val="0000CC"/>
                </a:solidFill>
              </a:rPr>
              <a:t>is achieved </a:t>
            </a:r>
            <a:r>
              <a:rPr lang="en-US" i="1" dirty="0">
                <a:solidFill>
                  <a:srgbClr val="0000CC"/>
                </a:solidFill>
              </a:rPr>
              <a:t>with corresponds to </a:t>
            </a:r>
            <a:r>
              <a:rPr lang="en-US" i="1" dirty="0">
                <a:solidFill>
                  <a:srgbClr val="FF0000"/>
                </a:solidFill>
              </a:rPr>
              <a:t>100</a:t>
            </a:r>
            <a:r>
              <a:rPr lang="en-US" i="1" dirty="0">
                <a:solidFill>
                  <a:srgbClr val="0000CC"/>
                </a:solidFill>
              </a:rPr>
              <a:t> </a:t>
            </a:r>
            <a:r>
              <a:rPr lang="en-US" i="1" dirty="0" err="1">
                <a:solidFill>
                  <a:srgbClr val="0000CC"/>
                </a:solidFill>
              </a:rPr>
              <a:t>mkA</a:t>
            </a:r>
            <a:r>
              <a:rPr lang="en-US" i="1" dirty="0">
                <a:solidFill>
                  <a:srgbClr val="0000CC"/>
                </a:solidFill>
              </a:rPr>
              <a:t> beam current</a:t>
            </a:r>
            <a:endParaRPr lang="ru-RU" i="1" dirty="0">
              <a:solidFill>
                <a:srgbClr val="0000CC"/>
              </a:solidFill>
            </a:endParaRP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116C99C0-22D9-4C68-AA4E-D07AC839C75E}"/>
              </a:ext>
            </a:extLst>
          </p:cNvPr>
          <p:cNvSpPr txBox="1">
            <a:spLocks/>
          </p:cNvSpPr>
          <p:nvPr/>
        </p:nvSpPr>
        <p:spPr>
          <a:xfrm>
            <a:off x="617876" y="3434876"/>
            <a:ext cx="4385126" cy="5438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CC"/>
                </a:solidFill>
              </a:rPr>
              <a:t>rel. beam propagation</a:t>
            </a:r>
            <a:endParaRPr lang="en-US" dirty="0"/>
          </a:p>
        </p:txBody>
      </p: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457E806E-76DD-4D8B-89AA-A4086EB3C44D}"/>
              </a:ext>
            </a:extLst>
          </p:cNvPr>
          <p:cNvSpPr txBox="1">
            <a:spLocks/>
          </p:cNvSpPr>
          <p:nvPr/>
        </p:nvSpPr>
        <p:spPr>
          <a:xfrm>
            <a:off x="1572244" y="12435"/>
            <a:ext cx="10515600" cy="902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Aluminum foil before and graphite foil after undulators</a:t>
            </a:r>
            <a:endParaRPr lang="ru-RU" sz="36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B9D88A5-520A-4AD7-ADDB-99E30AAA875E}"/>
              </a:ext>
            </a:extLst>
          </p:cNvPr>
          <p:cNvSpPr txBox="1"/>
          <p:nvPr/>
        </p:nvSpPr>
        <p:spPr>
          <a:xfrm>
            <a:off x="106775" y="6441642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19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1EAFAAC7-FBA4-42C3-A258-0F820934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30" y="6435817"/>
            <a:ext cx="1117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XIV Международный Семинар по Проблемам Ускорителей Заряженных Частиц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0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-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25 Сент.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 202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Крым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Россия </a:t>
            </a:r>
            <a:endParaRPr lang="en-US" altLang="ru-RU" sz="1600" dirty="0">
              <a:solidFill>
                <a:srgbClr val="2577C9"/>
              </a:solidFill>
              <a:cs typeface="Arial" panose="020B0604020202020204" pitchFamily="34" charset="0"/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AE263309-EBC3-4251-B4B3-EB8D40CD3F21}"/>
              </a:ext>
            </a:extLst>
          </p:cNvPr>
          <p:cNvCxnSpPr/>
          <p:nvPr/>
        </p:nvCxnSpPr>
        <p:spPr>
          <a:xfrm>
            <a:off x="500730" y="6408028"/>
            <a:ext cx="11162026" cy="33613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342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58168DF-AF07-44AE-BB01-944DE07E1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199" y="1329267"/>
            <a:ext cx="11700933" cy="4847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1. Introduction</a:t>
            </a: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</a:rPr>
              <a:t>2. </a:t>
            </a:r>
            <a:r>
              <a:rPr lang="en-US" dirty="0">
                <a:solidFill>
                  <a:srgbClr val="0000CC"/>
                </a:solidFill>
              </a:rPr>
              <a:t>Novosibirsk FEL facility</a:t>
            </a:r>
            <a:endParaRPr lang="ru-RU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3</a:t>
            </a:r>
            <a:r>
              <a:rPr lang="ru-RU" dirty="0">
                <a:solidFill>
                  <a:srgbClr val="0000CC"/>
                </a:solidFill>
              </a:rPr>
              <a:t>. </a:t>
            </a:r>
            <a:r>
              <a:rPr lang="en-US" dirty="0">
                <a:solidFill>
                  <a:srgbClr val="0000CC"/>
                </a:solidFill>
              </a:rPr>
              <a:t>Energy Recovery </a:t>
            </a:r>
            <a:r>
              <a:rPr lang="en-US" dirty="0" err="1">
                <a:solidFill>
                  <a:srgbClr val="0000CC"/>
                </a:solidFill>
              </a:rPr>
              <a:t>Linacs</a:t>
            </a:r>
            <a:endParaRPr lang="en-US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4</a:t>
            </a:r>
            <a:r>
              <a:rPr lang="ru-RU" dirty="0">
                <a:solidFill>
                  <a:srgbClr val="0000CC"/>
                </a:solidFill>
              </a:rPr>
              <a:t>. </a:t>
            </a:r>
            <a:r>
              <a:rPr lang="en-US" dirty="0">
                <a:solidFill>
                  <a:srgbClr val="0000CC"/>
                </a:solidFill>
              </a:rPr>
              <a:t>Layout of the experiment</a:t>
            </a:r>
          </a:p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4</a:t>
            </a:r>
            <a:r>
              <a:rPr lang="ru-RU" dirty="0">
                <a:solidFill>
                  <a:srgbClr val="0000CC"/>
                </a:solidFill>
              </a:rPr>
              <a:t>. </a:t>
            </a:r>
            <a:r>
              <a:rPr lang="en-US" dirty="0">
                <a:solidFill>
                  <a:srgbClr val="0000CC"/>
                </a:solidFill>
              </a:rPr>
              <a:t>Bremsstrahlung from a thin foil</a:t>
            </a:r>
            <a:endParaRPr lang="ru-RU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5</a:t>
            </a:r>
            <a:r>
              <a:rPr lang="ru-RU" dirty="0">
                <a:solidFill>
                  <a:srgbClr val="0000CC"/>
                </a:solidFill>
              </a:rPr>
              <a:t>. </a:t>
            </a:r>
            <a:r>
              <a:rPr lang="en-US" dirty="0">
                <a:solidFill>
                  <a:srgbClr val="0000CC"/>
                </a:solidFill>
              </a:rPr>
              <a:t>Optimization of the used beam transport</a:t>
            </a:r>
            <a:endParaRPr lang="ru-RU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6</a:t>
            </a:r>
            <a:r>
              <a:rPr lang="ru-RU" dirty="0">
                <a:solidFill>
                  <a:srgbClr val="0000CC"/>
                </a:solidFill>
              </a:rPr>
              <a:t>. </a:t>
            </a:r>
            <a:r>
              <a:rPr lang="en-US" dirty="0">
                <a:solidFill>
                  <a:srgbClr val="0000CC"/>
                </a:solidFill>
              </a:rPr>
              <a:t>The beam parameter measurements</a:t>
            </a: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</a:rPr>
              <a:t>7. </a:t>
            </a:r>
            <a:r>
              <a:rPr lang="en-US" dirty="0">
                <a:solidFill>
                  <a:srgbClr val="0000CC"/>
                </a:solidFill>
              </a:rPr>
              <a:t>Results</a:t>
            </a:r>
            <a:endParaRPr lang="ru-RU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00CC"/>
                </a:solidFill>
              </a:rPr>
              <a:t>8. </a:t>
            </a:r>
            <a:r>
              <a:rPr lang="en-US" dirty="0">
                <a:solidFill>
                  <a:srgbClr val="0000CC"/>
                </a:solidFill>
              </a:rPr>
              <a:t>Conclusion</a:t>
            </a:r>
            <a:endParaRPr lang="ru-RU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4921BCB-A3EF-4168-A5E4-A26802AED7EF}"/>
              </a:ext>
            </a:extLst>
          </p:cNvPr>
          <p:cNvGrpSpPr/>
          <p:nvPr/>
        </p:nvGrpSpPr>
        <p:grpSpPr>
          <a:xfrm>
            <a:off x="0" y="0"/>
            <a:ext cx="12192000" cy="6774371"/>
            <a:chOff x="0" y="0"/>
            <a:chExt cx="12192000" cy="6774371"/>
          </a:xfrm>
        </p:grpSpPr>
        <p:sp>
          <p:nvSpPr>
            <p:cNvPr id="6" name="Rectangle 2">
              <a:extLst>
                <a:ext uri="{FF2B5EF4-FFF2-40B4-BE49-F238E27FC236}">
                  <a16:creationId xmlns:a16="http://schemas.microsoft.com/office/drawing/2014/main" id="{03F47ECC-B2E8-4447-B2B0-F26A55987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0672" y="189479"/>
              <a:ext cx="9144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ru-RU" sz="2800" b="1" dirty="0">
                  <a:solidFill>
                    <a:srgbClr val="0000CC"/>
                  </a:solidFill>
                  <a:cs typeface="Arial" panose="020B0604020202020204" pitchFamily="34" charset="0"/>
                </a:rPr>
                <a:t>Content</a:t>
              </a:r>
              <a:endParaRPr lang="ru-RU" altLang="ru-RU" sz="2800" b="1" dirty="0">
                <a:solidFill>
                  <a:srgbClr val="0000CC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1EAFAAC7-FBA4-42C3-A258-0F820934D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730" y="6435817"/>
              <a:ext cx="1117788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r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ru-RU" altLang="ru-RU" sz="1600" dirty="0">
                  <a:solidFill>
                    <a:srgbClr val="2577C9"/>
                  </a:solidFill>
                  <a:cs typeface="Arial" panose="020B0604020202020204" pitchFamily="34" charset="0"/>
                </a:rPr>
                <a:t>XIV Международный Семинар по Проблемам Ускорителей Заряженных Частиц</a:t>
              </a:r>
              <a:r>
                <a:rPr lang="en-US" altLang="ru-RU" sz="1600" dirty="0">
                  <a:solidFill>
                    <a:srgbClr val="2577C9"/>
                  </a:solidFill>
                  <a:cs typeface="Arial" panose="020B0604020202020204" pitchFamily="34" charset="0"/>
                </a:rPr>
                <a:t>, 2</a:t>
              </a:r>
              <a:r>
                <a:rPr lang="ru-RU" altLang="ru-RU" sz="1600" dirty="0">
                  <a:solidFill>
                    <a:srgbClr val="2577C9"/>
                  </a:solidFill>
                  <a:cs typeface="Arial" panose="020B0604020202020204" pitchFamily="34" charset="0"/>
                </a:rPr>
                <a:t>0</a:t>
              </a:r>
              <a:r>
                <a:rPr lang="en-US" altLang="ru-RU" sz="1600" dirty="0">
                  <a:solidFill>
                    <a:srgbClr val="2577C9"/>
                  </a:solidFill>
                  <a:cs typeface="Arial" panose="020B0604020202020204" pitchFamily="34" charset="0"/>
                </a:rPr>
                <a:t>-</a:t>
              </a:r>
              <a:r>
                <a:rPr lang="ru-RU" altLang="ru-RU" sz="1600" dirty="0">
                  <a:solidFill>
                    <a:srgbClr val="2577C9"/>
                  </a:solidFill>
                  <a:cs typeface="Arial" panose="020B0604020202020204" pitchFamily="34" charset="0"/>
                </a:rPr>
                <a:t>25 Сент.</a:t>
              </a:r>
              <a:r>
                <a:rPr lang="en-US" altLang="ru-RU" sz="1600" dirty="0">
                  <a:solidFill>
                    <a:srgbClr val="2577C9"/>
                  </a:solidFill>
                  <a:cs typeface="Arial" panose="020B0604020202020204" pitchFamily="34" charset="0"/>
                </a:rPr>
                <a:t> 202</a:t>
              </a:r>
              <a:r>
                <a:rPr lang="ru-RU" altLang="ru-RU" sz="1600" dirty="0">
                  <a:solidFill>
                    <a:srgbClr val="2577C9"/>
                  </a:solidFill>
                  <a:cs typeface="Arial" panose="020B0604020202020204" pitchFamily="34" charset="0"/>
                </a:rPr>
                <a:t>2</a:t>
              </a:r>
              <a:r>
                <a:rPr lang="en-US" altLang="ru-RU" sz="1600" dirty="0">
                  <a:solidFill>
                    <a:srgbClr val="2577C9"/>
                  </a:solidFill>
                  <a:cs typeface="Arial" panose="020B0604020202020204" pitchFamily="34" charset="0"/>
                </a:rPr>
                <a:t>, </a:t>
              </a:r>
              <a:r>
                <a:rPr lang="ru-RU" altLang="ru-RU" sz="1600" dirty="0">
                  <a:solidFill>
                    <a:srgbClr val="2577C9"/>
                  </a:solidFill>
                  <a:cs typeface="Arial" panose="020B0604020202020204" pitchFamily="34" charset="0"/>
                </a:rPr>
                <a:t>Крым</a:t>
              </a:r>
              <a:r>
                <a:rPr lang="en-US" altLang="ru-RU" sz="1600" dirty="0">
                  <a:solidFill>
                    <a:srgbClr val="2577C9"/>
                  </a:solidFill>
                  <a:cs typeface="Arial" panose="020B0604020202020204" pitchFamily="34" charset="0"/>
                </a:rPr>
                <a:t>, </a:t>
              </a:r>
              <a:r>
                <a:rPr lang="ru-RU" altLang="ru-RU" sz="1600" dirty="0">
                  <a:solidFill>
                    <a:srgbClr val="2577C9"/>
                  </a:solidFill>
                  <a:cs typeface="Arial" panose="020B0604020202020204" pitchFamily="34" charset="0"/>
                </a:rPr>
                <a:t>Россия </a:t>
              </a:r>
              <a:endParaRPr lang="en-US" altLang="ru-RU" sz="1600" dirty="0">
                <a:solidFill>
                  <a:srgbClr val="2577C9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9" name="Picture 4" descr="logo">
              <a:extLst>
                <a:ext uri="{FF2B5EF4-FFF2-40B4-BE49-F238E27FC236}">
                  <a16:creationId xmlns:a16="http://schemas.microsoft.com/office/drawing/2014/main" id="{B3C9F66F-FC56-417E-A2A7-A42CDEC9E5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3" y="0"/>
              <a:ext cx="1679986" cy="926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184AB476-94A8-4600-A1C1-B5878E636AAB}"/>
                </a:ext>
              </a:extLst>
            </p:cNvPr>
            <p:cNvCxnSpPr/>
            <p:nvPr/>
          </p:nvCxnSpPr>
          <p:spPr>
            <a:xfrm>
              <a:off x="0" y="926987"/>
              <a:ext cx="12192000" cy="0"/>
            </a:xfrm>
            <a:prstGeom prst="line">
              <a:avLst/>
            </a:prstGeom>
            <a:ln w="25400">
              <a:gradFill>
                <a:gsLst>
                  <a:gs pos="0">
                    <a:srgbClr val="A0C7ED"/>
                  </a:gs>
                  <a:gs pos="100000">
                    <a:srgbClr val="A0C7ED">
                      <a:lumMod val="58000"/>
                    </a:srgb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AE263309-EBC3-4251-B4B3-EB8D40CD3F21}"/>
                </a:ext>
              </a:extLst>
            </p:cNvPr>
            <p:cNvCxnSpPr/>
            <p:nvPr/>
          </p:nvCxnSpPr>
          <p:spPr>
            <a:xfrm>
              <a:off x="500730" y="6408028"/>
              <a:ext cx="11162026" cy="33613"/>
            </a:xfrm>
            <a:prstGeom prst="line">
              <a:avLst/>
            </a:prstGeom>
            <a:ln w="25400">
              <a:gradFill>
                <a:gsLst>
                  <a:gs pos="0">
                    <a:srgbClr val="A0C7ED"/>
                  </a:gs>
                  <a:gs pos="100000">
                    <a:srgbClr val="A0C7ED">
                      <a:lumMod val="58000"/>
                    </a:srgb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7157E47-05DB-451D-9988-DCA7368AB652}"/>
              </a:ext>
            </a:extLst>
          </p:cNvPr>
          <p:cNvSpPr txBox="1"/>
          <p:nvPr/>
        </p:nvSpPr>
        <p:spPr>
          <a:xfrm>
            <a:off x="106775" y="6441642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63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21"/>
    </mc:Choice>
    <mc:Fallback xmlns="">
      <p:transition spd="slow" advTm="4982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33" y="1960195"/>
            <a:ext cx="5043333" cy="1837619"/>
          </a:xfrm>
          <a:prstGeom prst="rect">
            <a:avLst/>
          </a:prstGeom>
          <a:noFill/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920" y="967609"/>
            <a:ext cx="2756916" cy="17876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86" y="3862855"/>
            <a:ext cx="3222000" cy="18178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00" y="3644893"/>
            <a:ext cx="3257213" cy="2512260"/>
          </a:xfrm>
          <a:prstGeom prst="rect">
            <a:avLst/>
          </a:prstGeom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5601373" y="4568521"/>
            <a:ext cx="1738540" cy="36933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</a:rPr>
              <a:t>signal from PEA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606724" y="5765324"/>
            <a:ext cx="3528392" cy="36933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</a:rPr>
              <a:t>1 – foil input and</a:t>
            </a:r>
            <a:r>
              <a:rPr lang="ru-RU" dirty="0">
                <a:solidFill>
                  <a:srgbClr val="0000CC"/>
                </a:solidFill>
              </a:rPr>
              <a:t> </a:t>
            </a:r>
            <a:r>
              <a:rPr lang="en-US" dirty="0">
                <a:solidFill>
                  <a:srgbClr val="0000CC"/>
                </a:solidFill>
              </a:rPr>
              <a:t>camera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5297944" y="3307619"/>
            <a:ext cx="504056" cy="144016"/>
          </a:xfrm>
          <a:prstGeom prst="rightArrow">
            <a:avLst>
              <a:gd name="adj1" fmla="val 22424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951190" y="3253733"/>
            <a:ext cx="432048" cy="216024"/>
          </a:xfrm>
          <a:prstGeom prst="roundRect">
            <a:avLst/>
          </a:prstGeom>
          <a:solidFill>
            <a:srgbClr val="FF71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5841133" y="3499072"/>
            <a:ext cx="720080" cy="36933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</a:rPr>
              <a:t>PEA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25" name="Picture 4" descr="logo">
            <a:extLst>
              <a:ext uri="{FF2B5EF4-FFF2-40B4-BE49-F238E27FC236}">
                <a16:creationId xmlns:a16="http://schemas.microsoft.com/office/drawing/2014/main" id="{60D532BC-1182-4069-A2A7-B63506D1B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" y="-5919"/>
            <a:ext cx="1679986" cy="9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FFE25A82-352A-4344-A6DD-655C45458CD5}"/>
              </a:ext>
            </a:extLst>
          </p:cNvPr>
          <p:cNvCxnSpPr/>
          <p:nvPr/>
        </p:nvCxnSpPr>
        <p:spPr>
          <a:xfrm>
            <a:off x="0" y="921068"/>
            <a:ext cx="12192000" cy="0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3">
            <a:extLst>
              <a:ext uri="{FF2B5EF4-FFF2-40B4-BE49-F238E27FC236}">
                <a16:creationId xmlns:a16="http://schemas.microsoft.com/office/drawing/2014/main" id="{775FB0FD-52B8-40E1-BBC5-2F66277C5FEE}"/>
              </a:ext>
            </a:extLst>
          </p:cNvPr>
          <p:cNvSpPr/>
          <p:nvPr/>
        </p:nvSpPr>
        <p:spPr>
          <a:xfrm>
            <a:off x="1927115" y="23753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buSzPct val="150000"/>
            </a:pPr>
            <a:r>
              <a:rPr lang="en-US" altLang="ru-RU" sz="3200" b="1" dirty="0">
                <a:solidFill>
                  <a:srgbClr val="0000CC"/>
                </a:solidFill>
                <a:cs typeface="Arial" panose="020B0604020202020204" pitchFamily="34" charset="0"/>
              </a:rPr>
              <a:t>Short X-Ray Pulses Generation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008CD5F-D9DB-418B-88DE-C0650EB6BEC6}"/>
              </a:ext>
            </a:extLst>
          </p:cNvPr>
          <p:cNvSpPr/>
          <p:nvPr/>
        </p:nvSpPr>
        <p:spPr>
          <a:xfrm>
            <a:off x="4891184" y="6040428"/>
            <a:ext cx="5289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i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graphite and aluminum foils</a:t>
            </a:r>
            <a:r>
              <a:rPr lang="ru-RU" altLang="ru-RU" i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5400" dirty="0">
              <a:latin typeface="Arial" panose="020B0604020202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FA167E3-095C-40BB-B8E8-8CABAD3E7E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5174" y="989355"/>
            <a:ext cx="3354192" cy="2022680"/>
          </a:xfrm>
          <a:prstGeom prst="rect">
            <a:avLst/>
          </a:prstGeom>
        </p:spPr>
      </p:pic>
      <p:sp>
        <p:nvSpPr>
          <p:cNvPr id="31" name="Объект 2">
            <a:extLst>
              <a:ext uri="{FF2B5EF4-FFF2-40B4-BE49-F238E27FC236}">
                <a16:creationId xmlns:a16="http://schemas.microsoft.com/office/drawing/2014/main" id="{BCAAC079-BC00-4549-90FC-8020C1C96729}"/>
              </a:ext>
            </a:extLst>
          </p:cNvPr>
          <p:cNvSpPr txBox="1">
            <a:spLocks/>
          </p:cNvSpPr>
          <p:nvPr/>
        </p:nvSpPr>
        <p:spPr>
          <a:xfrm>
            <a:off x="9444063" y="1131262"/>
            <a:ext cx="2747938" cy="1905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 b="1" dirty="0">
                <a:solidFill>
                  <a:srgbClr val="0000CC"/>
                </a:solidFill>
              </a:rPr>
              <a:t>1 – </a:t>
            </a:r>
            <a:r>
              <a:rPr lang="en-US" sz="1600" b="1" dirty="0">
                <a:solidFill>
                  <a:srgbClr val="0000CC"/>
                </a:solidFill>
              </a:rPr>
              <a:t>without lasing</a:t>
            </a:r>
            <a:endParaRPr lang="ru-RU" sz="1600" b="1" dirty="0">
              <a:solidFill>
                <a:srgbClr val="0000CC"/>
              </a:solidFill>
            </a:endParaRPr>
          </a:p>
          <a:p>
            <a:pPr algn="l"/>
            <a:r>
              <a:rPr lang="ru-RU" sz="1600" b="1" dirty="0">
                <a:solidFill>
                  <a:srgbClr val="0000CC"/>
                </a:solidFill>
              </a:rPr>
              <a:t>2 – </a:t>
            </a:r>
            <a:r>
              <a:rPr lang="en-US" sz="1600" b="1" dirty="0">
                <a:solidFill>
                  <a:srgbClr val="0000CC"/>
                </a:solidFill>
              </a:rPr>
              <a:t>FEL lasing</a:t>
            </a:r>
            <a:endParaRPr lang="ru-RU" sz="1600" b="1" dirty="0">
              <a:solidFill>
                <a:srgbClr val="0000CC"/>
              </a:solidFill>
            </a:endParaRPr>
          </a:p>
          <a:p>
            <a:pPr algn="l"/>
            <a:r>
              <a:rPr lang="ru-RU" sz="1600" b="1" dirty="0">
                <a:solidFill>
                  <a:srgbClr val="0000CC"/>
                </a:solidFill>
              </a:rPr>
              <a:t>3-5 – </a:t>
            </a:r>
            <a:r>
              <a:rPr lang="en-US" sz="1600" b="1" dirty="0">
                <a:solidFill>
                  <a:srgbClr val="0000CC"/>
                </a:solidFill>
              </a:rPr>
              <a:t>graphite foil</a:t>
            </a:r>
            <a:r>
              <a:rPr lang="ru-RU" sz="1600" b="1" dirty="0">
                <a:solidFill>
                  <a:srgbClr val="0000CC"/>
                </a:solidFill>
              </a:rPr>
              <a:t>-4</a:t>
            </a:r>
          </a:p>
          <a:p>
            <a:pPr algn="l"/>
            <a:r>
              <a:rPr lang="ru-RU" sz="1600" b="1" dirty="0">
                <a:solidFill>
                  <a:srgbClr val="0000CC"/>
                </a:solidFill>
              </a:rPr>
              <a:t>6-8 – </a:t>
            </a:r>
            <a:r>
              <a:rPr lang="en-US" sz="1600" b="1" dirty="0">
                <a:solidFill>
                  <a:srgbClr val="0000CC"/>
                </a:solidFill>
              </a:rPr>
              <a:t>aluminum foil</a:t>
            </a:r>
            <a:r>
              <a:rPr lang="ru-RU" sz="1600" b="1" dirty="0">
                <a:solidFill>
                  <a:srgbClr val="0000CC"/>
                </a:solidFill>
              </a:rPr>
              <a:t>-4</a:t>
            </a:r>
          </a:p>
          <a:p>
            <a:pPr algn="l"/>
            <a:r>
              <a:rPr lang="ru-RU" sz="1600" b="1" dirty="0">
                <a:solidFill>
                  <a:srgbClr val="0000CC"/>
                </a:solidFill>
              </a:rPr>
              <a:t>9 – </a:t>
            </a:r>
            <a:r>
              <a:rPr lang="en-US" sz="1600" b="1" dirty="0">
                <a:solidFill>
                  <a:srgbClr val="0000CC"/>
                </a:solidFill>
              </a:rPr>
              <a:t>graphite foil</a:t>
            </a:r>
            <a:r>
              <a:rPr lang="ru-RU" sz="1600" b="1" dirty="0">
                <a:solidFill>
                  <a:srgbClr val="0000CC"/>
                </a:solidFill>
              </a:rPr>
              <a:t>-5</a:t>
            </a:r>
            <a:endParaRPr lang="en-US" b="1" dirty="0"/>
          </a:p>
        </p:txBody>
      </p:sp>
      <p:sp>
        <p:nvSpPr>
          <p:cNvPr id="34" name="Rectangle 4">
            <a:extLst>
              <a:ext uri="{FF2B5EF4-FFF2-40B4-BE49-F238E27FC236}">
                <a16:creationId xmlns:a16="http://schemas.microsoft.com/office/drawing/2014/main" id="{51E214C4-3403-4899-981C-91B37B365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646" y="1426130"/>
            <a:ext cx="1738540" cy="36933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</a:rPr>
              <a:t>beam image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id="{0F35E411-6DD9-40B0-A6D7-E2AB0022A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9430" y="1082696"/>
            <a:ext cx="2073905" cy="30777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CC"/>
                </a:solidFill>
              </a:rPr>
              <a:t>beam propagation</a:t>
            </a:r>
            <a:endParaRPr lang="ru-RU" sz="1400" dirty="0">
              <a:solidFill>
                <a:srgbClr val="0000CC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229D94-B133-4CFC-8562-37AC1AB1A050}"/>
              </a:ext>
            </a:extLst>
          </p:cNvPr>
          <p:cNvSpPr txBox="1"/>
          <p:nvPr/>
        </p:nvSpPr>
        <p:spPr>
          <a:xfrm>
            <a:off x="106775" y="6441642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1EAFAAC7-FBA4-42C3-A258-0F820934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30" y="6435817"/>
            <a:ext cx="1117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XIV Международный Семинар по Проблемам Ускорителей Заряженных Частиц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0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-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25 Сент.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 202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Крым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Россия </a:t>
            </a:r>
            <a:endParaRPr lang="en-US" altLang="ru-RU" sz="1600" dirty="0">
              <a:solidFill>
                <a:srgbClr val="2577C9"/>
              </a:solidFill>
              <a:cs typeface="Arial" panose="020B0604020202020204" pitchFamily="34" charset="0"/>
            </a:endParaRP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AE263309-EBC3-4251-B4B3-EB8D40CD3F21}"/>
              </a:ext>
            </a:extLst>
          </p:cNvPr>
          <p:cNvCxnSpPr/>
          <p:nvPr/>
        </p:nvCxnSpPr>
        <p:spPr>
          <a:xfrm>
            <a:off x="500730" y="6408028"/>
            <a:ext cx="11162026" cy="33613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6">
            <a:extLst>
              <a:ext uri="{FF2B5EF4-FFF2-40B4-BE49-F238E27FC236}">
                <a16:creationId xmlns:a16="http://schemas.microsoft.com/office/drawing/2014/main" id="{F909A170-20FB-4349-A1BB-230BD1EC5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234" y="3810602"/>
            <a:ext cx="2798739" cy="222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5008CD5F-D9DB-418B-88DE-C0650EB6BEC6}"/>
              </a:ext>
            </a:extLst>
          </p:cNvPr>
          <p:cNvSpPr/>
          <p:nvPr/>
        </p:nvSpPr>
        <p:spPr>
          <a:xfrm>
            <a:off x="4891184" y="6040428"/>
            <a:ext cx="52898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i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graphite and aluminum foils</a:t>
            </a:r>
            <a:r>
              <a:rPr lang="ru-RU" altLang="ru-RU" i="1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altLang="ru-RU" sz="5400" dirty="0">
              <a:latin typeface="Arial" panose="020B060402020202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09CB4B5-1EF0-40FD-815D-DFD11542A0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789030" y="2897931"/>
            <a:ext cx="1147353" cy="947375"/>
          </a:xfrm>
          <a:prstGeom prst="rect">
            <a:avLst/>
          </a:prstGeom>
        </p:spPr>
      </p:pic>
      <p:sp>
        <p:nvSpPr>
          <p:cNvPr id="41" name="Rectangle 4">
            <a:extLst>
              <a:ext uri="{FF2B5EF4-FFF2-40B4-BE49-F238E27FC236}">
                <a16:creationId xmlns:a16="http://schemas.microsoft.com/office/drawing/2014/main" id="{41CDE13C-31F2-4163-BABF-9CE518DE8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9024" y="3146724"/>
            <a:ext cx="1738540" cy="58477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chemeClr val="bg2">
                    <a:lumMod val="25000"/>
                  </a:schemeClr>
                </a:solidFill>
              </a:rPr>
              <a:t>with and without </a:t>
            </a:r>
            <a:r>
              <a:rPr lang="en-US" sz="1600" i="1" dirty="0" err="1">
                <a:solidFill>
                  <a:schemeClr val="bg2">
                    <a:lumMod val="25000"/>
                  </a:schemeClr>
                </a:solidFill>
              </a:rPr>
              <a:t>plumbum</a:t>
            </a:r>
            <a:r>
              <a:rPr lang="en-US" sz="1600" i="1" dirty="0">
                <a:solidFill>
                  <a:schemeClr val="bg2">
                    <a:lumMod val="25000"/>
                  </a:schemeClr>
                </a:solidFill>
              </a:rPr>
              <a:t> shield</a:t>
            </a:r>
            <a:endParaRPr lang="ru-RU" sz="1600" i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9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95" y="1381890"/>
            <a:ext cx="4407720" cy="3399636"/>
          </a:xfrm>
          <a:prstGeom prst="rect">
            <a:avLst/>
          </a:prstGeom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8005428" y="4653235"/>
            <a:ext cx="1738540" cy="36933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</a:rPr>
              <a:t>signal from PEA</a:t>
            </a:r>
            <a:endParaRPr lang="ru-RU" dirty="0">
              <a:solidFill>
                <a:srgbClr val="0000CC"/>
              </a:solidFill>
            </a:endParaRPr>
          </a:p>
        </p:txBody>
      </p:sp>
      <p:pic>
        <p:nvPicPr>
          <p:cNvPr id="25" name="Picture 4" descr="logo">
            <a:extLst>
              <a:ext uri="{FF2B5EF4-FFF2-40B4-BE49-F238E27FC236}">
                <a16:creationId xmlns:a16="http://schemas.microsoft.com/office/drawing/2014/main" id="{60D532BC-1182-4069-A2A7-B63506D1B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" y="-5919"/>
            <a:ext cx="1679986" cy="9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FFE25A82-352A-4344-A6DD-655C45458CD5}"/>
              </a:ext>
            </a:extLst>
          </p:cNvPr>
          <p:cNvCxnSpPr/>
          <p:nvPr/>
        </p:nvCxnSpPr>
        <p:spPr>
          <a:xfrm>
            <a:off x="0" y="921068"/>
            <a:ext cx="12192000" cy="0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3">
            <a:extLst>
              <a:ext uri="{FF2B5EF4-FFF2-40B4-BE49-F238E27FC236}">
                <a16:creationId xmlns:a16="http://schemas.microsoft.com/office/drawing/2014/main" id="{775FB0FD-52B8-40E1-BBC5-2F66277C5FEE}"/>
              </a:ext>
            </a:extLst>
          </p:cNvPr>
          <p:cNvSpPr/>
          <p:nvPr/>
        </p:nvSpPr>
        <p:spPr>
          <a:xfrm>
            <a:off x="1927115" y="23753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  <a:buSzPct val="150000"/>
            </a:pPr>
            <a:r>
              <a:rPr lang="en-US" altLang="ru-RU" sz="3200" b="1" dirty="0">
                <a:solidFill>
                  <a:srgbClr val="0000CC"/>
                </a:solidFill>
                <a:cs typeface="Arial" panose="020B0604020202020204" pitchFamily="34" charset="0"/>
              </a:rPr>
              <a:t>Experiment results</a:t>
            </a:r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id="{0F35E411-6DD9-40B0-A6D7-E2AB0022A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7215" y="4721476"/>
            <a:ext cx="2073905" cy="36933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</a:rPr>
              <a:t>beam propagation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229D94-B133-4CFC-8562-37AC1AB1A050}"/>
              </a:ext>
            </a:extLst>
          </p:cNvPr>
          <p:cNvSpPr txBox="1"/>
          <p:nvPr/>
        </p:nvSpPr>
        <p:spPr>
          <a:xfrm>
            <a:off x="106775" y="6441642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21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1EAFAAC7-FBA4-42C3-A258-0F820934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30" y="6435817"/>
            <a:ext cx="1117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XIV Международный Семинар по Проблемам Ускорителей Заряженных Частиц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0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-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25 Сент.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 202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Крым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Россия </a:t>
            </a:r>
            <a:endParaRPr lang="en-US" altLang="ru-RU" sz="1600" dirty="0">
              <a:solidFill>
                <a:srgbClr val="2577C9"/>
              </a:solidFill>
              <a:cs typeface="Arial" panose="020B0604020202020204" pitchFamily="34" charset="0"/>
            </a:endParaRP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AE263309-EBC3-4251-B4B3-EB8D40CD3F21}"/>
              </a:ext>
            </a:extLst>
          </p:cNvPr>
          <p:cNvCxnSpPr/>
          <p:nvPr/>
        </p:nvCxnSpPr>
        <p:spPr>
          <a:xfrm>
            <a:off x="500730" y="6408028"/>
            <a:ext cx="11162026" cy="33613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83" y="1257737"/>
            <a:ext cx="6222332" cy="352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1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>
            <a:extLst>
              <a:ext uri="{FF2B5EF4-FFF2-40B4-BE49-F238E27FC236}">
                <a16:creationId xmlns:a16="http://schemas.microsoft.com/office/drawing/2014/main" id="{058168DF-AF07-44AE-BB01-944DE07E1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199" y="975989"/>
            <a:ext cx="11700933" cy="5200974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rgbClr val="0000CC"/>
                </a:solidFill>
              </a:rPr>
              <a:t>The possibility of generating short X-ray pulses has been experimentally shown</a:t>
            </a:r>
            <a:endParaRPr lang="ru-RU" sz="2000" dirty="0">
              <a:solidFill>
                <a:srgbClr val="0000CC"/>
              </a:solidFill>
            </a:endParaRPr>
          </a:p>
          <a:p>
            <a:r>
              <a:rPr lang="en-US" sz="2000" dirty="0">
                <a:solidFill>
                  <a:srgbClr val="0000CC"/>
                </a:solidFill>
              </a:rPr>
              <a:t>Registered radiation bunch duration is about 1 ns, which is determined by</a:t>
            </a:r>
            <a:r>
              <a:rPr lang="ru-RU" sz="2000" dirty="0">
                <a:solidFill>
                  <a:srgbClr val="0000CC"/>
                </a:solidFill>
              </a:rPr>
              <a:t>  </a:t>
            </a:r>
            <a:r>
              <a:rPr lang="en-US" sz="2000" dirty="0">
                <a:solidFill>
                  <a:srgbClr val="0000CC"/>
                </a:solidFill>
              </a:rPr>
              <a:t>photo electronic amplifier resolution</a:t>
            </a:r>
            <a:endParaRPr lang="ru-RU" sz="2000" dirty="0">
              <a:solidFill>
                <a:srgbClr val="0000CC"/>
              </a:solidFill>
            </a:endParaRPr>
          </a:p>
          <a:p>
            <a:r>
              <a:rPr lang="en-US" sz="2000" dirty="0">
                <a:solidFill>
                  <a:srgbClr val="0000CC"/>
                </a:solidFill>
              </a:rPr>
              <a:t>Beam repetition rate reached 100 kHz</a:t>
            </a:r>
            <a:r>
              <a:rPr lang="ru-RU" sz="2000" dirty="0">
                <a:solidFill>
                  <a:srgbClr val="0000CC"/>
                </a:solidFill>
              </a:rPr>
              <a:t> </a:t>
            </a:r>
            <a:r>
              <a:rPr lang="en-US" sz="2000" dirty="0">
                <a:solidFill>
                  <a:srgbClr val="0000CC"/>
                </a:solidFill>
              </a:rPr>
              <a:t>and beam current reached 100 </a:t>
            </a:r>
            <a:r>
              <a:rPr lang="en-US" sz="2000" dirty="0" err="1">
                <a:solidFill>
                  <a:srgbClr val="0000CC"/>
                </a:solidFill>
              </a:rPr>
              <a:t>mkA</a:t>
            </a:r>
            <a:r>
              <a:rPr lang="en-US" sz="2000" dirty="0">
                <a:solidFill>
                  <a:srgbClr val="0000CC"/>
                </a:solidFill>
              </a:rPr>
              <a:t>. </a:t>
            </a:r>
          </a:p>
          <a:p>
            <a:r>
              <a:rPr lang="en-US" sz="2000" dirty="0">
                <a:solidFill>
                  <a:srgbClr val="0000CC"/>
                </a:solidFill>
              </a:rPr>
              <a:t>The beam propagation rate was obtained at the level of 70-80% depending on the regime.</a:t>
            </a:r>
          </a:p>
          <a:p>
            <a:pPr marL="0" indent="0">
              <a:buNone/>
            </a:pPr>
            <a:endParaRPr lang="ru-RU" sz="2000" dirty="0">
              <a:solidFill>
                <a:srgbClr val="0000CC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00CC"/>
                </a:solidFill>
              </a:rPr>
              <a:t>A further increase in frequency is associated with beam losses, which will be eliminated using</a:t>
            </a:r>
            <a:endParaRPr lang="ru-RU" sz="2000" dirty="0">
              <a:solidFill>
                <a:srgbClr val="0000CC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00CC"/>
                </a:solidFill>
              </a:rPr>
              <a:t>experimental adjusting of the optic, based on the calculated regime</a:t>
            </a:r>
            <a:endParaRPr lang="ru-RU" sz="1600" dirty="0">
              <a:solidFill>
                <a:srgbClr val="0000CC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00CC"/>
                </a:solidFill>
              </a:rPr>
              <a:t>decreasing the emittance on the foil using the optical diagnostic station</a:t>
            </a:r>
            <a:endParaRPr lang="ru-RU" sz="1600" dirty="0">
              <a:solidFill>
                <a:srgbClr val="0000CC"/>
              </a:solidFill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00CC"/>
                </a:solidFill>
              </a:rPr>
              <a:t>additional installation of a quadrupole lens closer to the foil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600" dirty="0">
                <a:solidFill>
                  <a:srgbClr val="0000CC"/>
                </a:solidFill>
              </a:rPr>
              <a:t>replacing the foil with a thinner one</a:t>
            </a:r>
            <a:endParaRPr lang="ru-RU" sz="1600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00CC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CC"/>
                </a:solidFill>
              </a:rPr>
              <a:t>The generation of short X-ray pulses at the </a:t>
            </a:r>
            <a:r>
              <a:rPr lang="en-US" sz="2400" dirty="0" err="1">
                <a:solidFill>
                  <a:srgbClr val="0000CC"/>
                </a:solidFill>
              </a:rPr>
              <a:t>NovoFEL</a:t>
            </a:r>
            <a:r>
              <a:rPr lang="en-US" sz="2400" dirty="0">
                <a:solidFill>
                  <a:srgbClr val="0000CC"/>
                </a:solidFill>
              </a:rPr>
              <a:t> looks promising</a:t>
            </a:r>
            <a:endParaRPr lang="ru-RU" sz="2400" dirty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548E6C5-A9BE-4CCB-9735-80A9124BE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0672" y="189479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0000CC"/>
                </a:solidFill>
                <a:cs typeface="Arial" panose="020B0604020202020204" pitchFamily="34" charset="0"/>
              </a:rPr>
              <a:t>Conclusion </a:t>
            </a:r>
            <a:endParaRPr lang="ru-RU" altLang="ru-RU" sz="28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4" descr="logo">
            <a:extLst>
              <a:ext uri="{FF2B5EF4-FFF2-40B4-BE49-F238E27FC236}">
                <a16:creationId xmlns:a16="http://schemas.microsoft.com/office/drawing/2014/main" id="{82599AA2-C81F-40A3-B0FD-A4655556D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" y="0"/>
            <a:ext cx="1679986" cy="9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DC2F894-F107-498C-ADA0-7264D583301A}"/>
              </a:ext>
            </a:extLst>
          </p:cNvPr>
          <p:cNvCxnSpPr/>
          <p:nvPr/>
        </p:nvCxnSpPr>
        <p:spPr>
          <a:xfrm>
            <a:off x="0" y="926987"/>
            <a:ext cx="12192000" cy="0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BA2E7A6-E6FC-4AA9-9823-E3BD95496D24}"/>
              </a:ext>
            </a:extLst>
          </p:cNvPr>
          <p:cNvSpPr txBox="1"/>
          <p:nvPr/>
        </p:nvSpPr>
        <p:spPr>
          <a:xfrm>
            <a:off x="106775" y="6441642"/>
            <a:ext cx="4187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22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1EAFAAC7-FBA4-42C3-A258-0F820934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30" y="6435817"/>
            <a:ext cx="1117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XIV Международный Семинар по Проблемам Ускорителей Заряженных Частиц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0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-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25 Сент.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 202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Крым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Россия </a:t>
            </a:r>
            <a:endParaRPr lang="en-US" altLang="ru-RU" sz="1600" dirty="0">
              <a:solidFill>
                <a:srgbClr val="2577C9"/>
              </a:solidFill>
              <a:cs typeface="Arial" panose="020B0604020202020204" pitchFamily="34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E263309-EBC3-4251-B4B3-EB8D40CD3F21}"/>
              </a:ext>
            </a:extLst>
          </p:cNvPr>
          <p:cNvCxnSpPr/>
          <p:nvPr/>
        </p:nvCxnSpPr>
        <p:spPr>
          <a:xfrm>
            <a:off x="500730" y="6408028"/>
            <a:ext cx="11162026" cy="33613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548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8D3FB2-7B3D-4415-B7F4-BDFC0DC609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8" b="15389"/>
          <a:stretch/>
        </p:blipFill>
        <p:spPr>
          <a:xfrm>
            <a:off x="0" y="-22226"/>
            <a:ext cx="12192000" cy="688022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602E936-4FCD-416B-9078-6AD73F1C354D}"/>
              </a:ext>
            </a:extLst>
          </p:cNvPr>
          <p:cNvSpPr/>
          <p:nvPr/>
        </p:nvSpPr>
        <p:spPr>
          <a:xfrm>
            <a:off x="0" y="-22226"/>
            <a:ext cx="12222480" cy="6880226"/>
          </a:xfrm>
          <a:prstGeom prst="rect">
            <a:avLst/>
          </a:prstGeom>
          <a:solidFill>
            <a:schemeClr val="accent1">
              <a:lumMod val="60000"/>
              <a:lumOff val="40000"/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B6FCC-D7BE-4419-B237-34CF6F66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5240" y="124950"/>
            <a:ext cx="12222480" cy="3200400"/>
          </a:xfrm>
        </p:spPr>
        <p:txBody>
          <a:bodyPr>
            <a:noAutofit/>
          </a:bodyPr>
          <a:lstStyle/>
          <a:p>
            <a:r>
              <a:rPr lang="ru-RU" altLang="ru-RU" b="1" u="sng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Спасибо за внимание! </a:t>
            </a:r>
            <a:endParaRPr lang="ru-RU" sz="6000" b="1" u="sng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826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4"/>
    </mc:Choice>
    <mc:Fallback xmlns="">
      <p:transition spd="slow" advTm="2099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4">
            <a:extLst>
              <a:ext uri="{FF2B5EF4-FFF2-40B4-BE49-F238E27FC236}">
                <a16:creationId xmlns:a16="http://schemas.microsoft.com/office/drawing/2014/main" id="{AE96BAA9-4C0A-43C2-AA0D-04BDEFB3E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30" y="1380626"/>
            <a:ext cx="11115242" cy="4154984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457200" algn="just">
              <a:spcBef>
                <a:spcPts val="2400"/>
              </a:spcBef>
            </a:pPr>
            <a:r>
              <a:rPr lang="en-US" sz="2800" b="1" dirty="0">
                <a:solidFill>
                  <a:srgbClr val="0000CC"/>
                </a:solidFill>
              </a:rPr>
              <a:t>An r. m. s. bunch duration at the  fourth track of the ERL of the Novosibirsk FEL facility could be </a:t>
            </a:r>
            <a:r>
              <a:rPr lang="en-US" sz="2800" b="1" dirty="0">
                <a:solidFill>
                  <a:srgbClr val="C00000"/>
                </a:solidFill>
              </a:rPr>
              <a:t>less than</a:t>
            </a:r>
            <a:r>
              <a:rPr lang="ru-RU" sz="2800" b="1" dirty="0">
                <a:solidFill>
                  <a:srgbClr val="C00000"/>
                </a:solidFill>
              </a:rPr>
              <a:t> 10 </a:t>
            </a:r>
            <a:r>
              <a:rPr lang="en-US" sz="2800" b="1" dirty="0">
                <a:solidFill>
                  <a:srgbClr val="C00000"/>
                </a:solidFill>
              </a:rPr>
              <a:t>picoseconds</a:t>
            </a:r>
            <a:r>
              <a:rPr lang="ru-RU" sz="2800" b="1" dirty="0">
                <a:solidFill>
                  <a:srgbClr val="0000CC"/>
                </a:solidFill>
              </a:rPr>
              <a:t>. </a:t>
            </a:r>
            <a:r>
              <a:rPr lang="en-US" sz="2800" b="1" dirty="0">
                <a:solidFill>
                  <a:srgbClr val="0000CC"/>
                </a:solidFill>
              </a:rPr>
              <a:t>Installing graphite foil, one can obtain the source of picosecond x-ray pulses with high (few MHz) repetition rate.</a:t>
            </a:r>
          </a:p>
          <a:p>
            <a:pPr indent="457200" algn="just">
              <a:spcBef>
                <a:spcPts val="2400"/>
              </a:spcBef>
            </a:pPr>
            <a:r>
              <a:rPr lang="en-US" sz="2800" b="1" dirty="0">
                <a:solidFill>
                  <a:srgbClr val="0000CC"/>
                </a:solidFill>
              </a:rPr>
              <a:t>All other contemporary x-ray sources (storage rings, x-ray tubes, laser wake-field accelerators, x-ray FELs, etc.) have no such capability. </a:t>
            </a:r>
          </a:p>
          <a:p>
            <a:pPr indent="457200" algn="just">
              <a:spcBef>
                <a:spcPts val="2400"/>
              </a:spcBef>
            </a:pPr>
            <a:r>
              <a:rPr lang="en-US" sz="2800" b="1" dirty="0">
                <a:solidFill>
                  <a:srgbClr val="0000CC"/>
                </a:solidFill>
              </a:rPr>
              <a:t>Sources of picosecond bremsstrahlung x-ray pulses could be an interesting application for low-energy (few tens of MeV) ERLs.</a:t>
            </a:r>
            <a:r>
              <a:rPr lang="ru-RU" sz="2800" b="1" dirty="0">
                <a:solidFill>
                  <a:srgbClr val="0000CC"/>
                </a:solidFill>
              </a:rPr>
              <a:t> 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230A419F-B729-4B09-963E-FE78AC991D2D}"/>
              </a:ext>
            </a:extLst>
          </p:cNvPr>
          <p:cNvGrpSpPr/>
          <p:nvPr/>
        </p:nvGrpSpPr>
        <p:grpSpPr>
          <a:xfrm>
            <a:off x="0" y="0"/>
            <a:ext cx="12192000" cy="926987"/>
            <a:chOff x="0" y="0"/>
            <a:chExt cx="12192000" cy="926987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4DCECFC9-65ED-406E-8C5F-EC8A4D19E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0672" y="189479"/>
              <a:ext cx="91440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ts val="2400"/>
                </a:spcBef>
                <a:buNone/>
              </a:pPr>
              <a:r>
                <a:rPr lang="en-US" sz="2800" b="1" dirty="0">
                  <a:solidFill>
                    <a:srgbClr val="C00000"/>
                  </a:solidFill>
                </a:rPr>
                <a:t>What for</a:t>
              </a:r>
              <a:r>
                <a:rPr lang="ru-RU" sz="2800" b="1" dirty="0">
                  <a:solidFill>
                    <a:srgbClr val="C00000"/>
                  </a:solidFill>
                </a:rPr>
                <a:t>?</a:t>
              </a:r>
            </a:p>
          </p:txBody>
        </p:sp>
        <p:pic>
          <p:nvPicPr>
            <p:cNvPr id="16" name="Picture 4" descr="logo">
              <a:extLst>
                <a:ext uri="{FF2B5EF4-FFF2-40B4-BE49-F238E27FC236}">
                  <a16:creationId xmlns:a16="http://schemas.microsoft.com/office/drawing/2014/main" id="{0450891B-3AC8-4ED8-A71D-F8D6528AAF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3" y="0"/>
              <a:ext cx="1679986" cy="926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BE4C2779-9FDF-4274-B553-F3EA997CEFA6}"/>
                </a:ext>
              </a:extLst>
            </p:cNvPr>
            <p:cNvCxnSpPr/>
            <p:nvPr/>
          </p:nvCxnSpPr>
          <p:spPr>
            <a:xfrm>
              <a:off x="0" y="926987"/>
              <a:ext cx="12192000" cy="0"/>
            </a:xfrm>
            <a:prstGeom prst="line">
              <a:avLst/>
            </a:prstGeom>
            <a:ln w="25400">
              <a:gradFill>
                <a:gsLst>
                  <a:gs pos="0">
                    <a:srgbClr val="A0C7ED"/>
                  </a:gs>
                  <a:gs pos="100000">
                    <a:srgbClr val="A0C7ED">
                      <a:lumMod val="58000"/>
                    </a:srgbClr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D49385B-A7B3-480F-BC0B-2B90A455F4E5}"/>
              </a:ext>
            </a:extLst>
          </p:cNvPr>
          <p:cNvSpPr txBox="1"/>
          <p:nvPr/>
        </p:nvSpPr>
        <p:spPr>
          <a:xfrm>
            <a:off x="106775" y="6441642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EAFAAC7-FBA4-42C3-A258-0F820934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30" y="6435817"/>
            <a:ext cx="1117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XIV Международный Семинар по Проблемам Ускорителей Заряженных Частиц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0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-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25 Сент.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 202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Крым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Россия </a:t>
            </a:r>
            <a:endParaRPr lang="en-US" altLang="ru-RU" sz="1600" dirty="0">
              <a:solidFill>
                <a:srgbClr val="2577C9"/>
              </a:solidFill>
              <a:cs typeface="Arial" panose="020B0604020202020204" pitchFamily="34" charset="0"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AE263309-EBC3-4251-B4B3-EB8D40CD3F21}"/>
              </a:ext>
            </a:extLst>
          </p:cNvPr>
          <p:cNvCxnSpPr/>
          <p:nvPr/>
        </p:nvCxnSpPr>
        <p:spPr>
          <a:xfrm>
            <a:off x="500730" y="6408028"/>
            <a:ext cx="11162026" cy="33613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95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470672" y="189479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800" b="1" dirty="0" err="1">
                <a:solidFill>
                  <a:srgbClr val="0000CC"/>
                </a:solidFill>
                <a:cs typeface="Arial" panose="020B0604020202020204" pitchFamily="34" charset="0"/>
              </a:rPr>
              <a:t>NovoFEL</a:t>
            </a:r>
            <a:r>
              <a:rPr lang="en-US" altLang="ru-RU" sz="2800" b="1" dirty="0">
                <a:solidFill>
                  <a:srgbClr val="0000CC"/>
                </a:solidFill>
                <a:cs typeface="Arial" panose="020B0604020202020204" pitchFamily="34" charset="0"/>
              </a:rPr>
              <a:t> Accelerator Design</a:t>
            </a:r>
            <a:endParaRPr lang="ru-RU" altLang="ru-RU" sz="28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30580" y="955002"/>
            <a:ext cx="6741720" cy="5340644"/>
            <a:chOff x="339100" y="802640"/>
            <a:chExt cx="7272000" cy="576072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82" r="22"/>
            <a:stretch/>
          </p:blipFill>
          <p:spPr>
            <a:xfrm>
              <a:off x="339100" y="802640"/>
              <a:ext cx="7272000" cy="5760720"/>
            </a:xfrm>
            <a:prstGeom prst="rect">
              <a:avLst/>
            </a:prstGeom>
          </p:spPr>
        </p:pic>
        <p:sp>
          <p:nvSpPr>
            <p:cNvPr id="11" name="Rounded Rectangle 10"/>
            <p:cNvSpPr/>
            <p:nvPr/>
          </p:nvSpPr>
          <p:spPr>
            <a:xfrm>
              <a:off x="667079" y="1082973"/>
              <a:ext cx="720080" cy="360040"/>
            </a:xfrm>
            <a:prstGeom prst="roundRect">
              <a:avLst/>
            </a:prstGeom>
            <a:noFill/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33CC"/>
                  </a:solidFill>
                </a:rPr>
                <a:t>Gun</a:t>
              </a:r>
              <a:endParaRPr lang="ru-RU" dirty="0">
                <a:solidFill>
                  <a:srgbClr val="0033CC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37655" y="2590551"/>
              <a:ext cx="1032214" cy="444377"/>
            </a:xfrm>
            <a:prstGeom prst="roundRect">
              <a:avLst/>
            </a:prstGeom>
            <a:noFill/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33CC"/>
                  </a:solidFill>
                </a:rPr>
                <a:t>Injector</a:t>
              </a:r>
              <a:endParaRPr lang="ru-RU" dirty="0">
                <a:solidFill>
                  <a:srgbClr val="0033CC"/>
                </a:solidFill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397404" y="4619105"/>
              <a:ext cx="1410975" cy="425417"/>
            </a:xfrm>
            <a:prstGeom prst="roundRect">
              <a:avLst/>
            </a:prstGeom>
            <a:noFill/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33CC"/>
                  </a:solidFill>
                </a:rPr>
                <a:t>Main </a:t>
              </a:r>
              <a:r>
                <a:rPr lang="en-US" dirty="0" err="1">
                  <a:solidFill>
                    <a:srgbClr val="0033CC"/>
                  </a:solidFill>
                </a:rPr>
                <a:t>linac</a:t>
              </a:r>
              <a:endParaRPr lang="ru-RU" dirty="0">
                <a:solidFill>
                  <a:srgbClr val="0033CC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36536" y="5297514"/>
              <a:ext cx="2304257" cy="611126"/>
            </a:xfrm>
            <a:prstGeom prst="roundRect">
              <a:avLst/>
            </a:prstGeom>
            <a:noFill/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33CC"/>
                  </a:solidFill>
                </a:rPr>
                <a:t>The first THz FEL</a:t>
              </a:r>
            </a:p>
            <a:p>
              <a:pPr algn="ctr"/>
              <a:r>
                <a:rPr lang="en-US" dirty="0" err="1">
                  <a:solidFill>
                    <a:srgbClr val="0033CC"/>
                  </a:solidFill>
                </a:rPr>
                <a:t>undulator</a:t>
              </a:r>
              <a:r>
                <a:rPr lang="en-US" dirty="0">
                  <a:solidFill>
                    <a:srgbClr val="0033CC"/>
                  </a:solidFill>
                </a:rPr>
                <a:t> sections</a:t>
              </a:r>
              <a:endParaRPr lang="ru-RU" dirty="0">
                <a:solidFill>
                  <a:srgbClr val="0033CC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5487269" y="2369325"/>
              <a:ext cx="2016223" cy="611126"/>
            </a:xfrm>
            <a:prstGeom prst="roundRect">
              <a:avLst/>
            </a:prstGeom>
            <a:noFill/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33CC"/>
                  </a:solidFill>
                </a:rPr>
                <a:t>The second FEL</a:t>
              </a:r>
            </a:p>
            <a:p>
              <a:pPr algn="ctr"/>
              <a:r>
                <a:rPr lang="en-US" dirty="0" err="1">
                  <a:solidFill>
                    <a:srgbClr val="0033CC"/>
                  </a:solidFill>
                </a:rPr>
                <a:t>undulator</a:t>
              </a:r>
              <a:endParaRPr lang="ru-RU" dirty="0">
                <a:solidFill>
                  <a:srgbClr val="0033CC"/>
                </a:solidFill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4104518" y="1082973"/>
              <a:ext cx="2520280" cy="611126"/>
            </a:xfrm>
            <a:prstGeom prst="roundRect">
              <a:avLst/>
            </a:prstGeom>
            <a:noFill/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33CC"/>
                  </a:solidFill>
                </a:rPr>
                <a:t>The third IR FEL</a:t>
              </a:r>
            </a:p>
            <a:p>
              <a:pPr algn="ctr"/>
              <a:r>
                <a:rPr lang="en-US" dirty="0" err="1">
                  <a:solidFill>
                    <a:srgbClr val="0033CC"/>
                  </a:solidFill>
                </a:rPr>
                <a:t>undulator</a:t>
              </a:r>
              <a:r>
                <a:rPr lang="en-US" dirty="0">
                  <a:solidFill>
                    <a:srgbClr val="0033CC"/>
                  </a:solidFill>
                </a:rPr>
                <a:t> sections</a:t>
              </a:r>
              <a:endParaRPr lang="ru-RU" dirty="0">
                <a:solidFill>
                  <a:srgbClr val="0033CC"/>
                </a:solidFill>
              </a:endParaRPr>
            </a:p>
          </p:txBody>
        </p:sp>
        <p:sp>
          <p:nvSpPr>
            <p:cNvPr id="27" name="Line 2"/>
            <p:cNvSpPr>
              <a:spLocks noChangeShapeType="1"/>
            </p:cNvSpPr>
            <p:nvPr/>
          </p:nvSpPr>
          <p:spPr bwMode="auto">
            <a:xfrm flipV="1">
              <a:off x="2808378" y="4252960"/>
              <a:ext cx="878690" cy="578852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9" name="Line 2"/>
            <p:cNvSpPr>
              <a:spLocks noChangeShapeType="1"/>
            </p:cNvSpPr>
            <p:nvPr/>
          </p:nvSpPr>
          <p:spPr bwMode="auto">
            <a:xfrm flipV="1">
              <a:off x="2840793" y="5123158"/>
              <a:ext cx="1134307" cy="479919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" name="Line 2"/>
            <p:cNvSpPr>
              <a:spLocks noChangeShapeType="1"/>
            </p:cNvSpPr>
            <p:nvPr/>
          </p:nvSpPr>
          <p:spPr bwMode="auto">
            <a:xfrm flipV="1">
              <a:off x="2840793" y="4691109"/>
              <a:ext cx="558244" cy="911968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" name="Line 2"/>
            <p:cNvSpPr>
              <a:spLocks noChangeShapeType="1"/>
            </p:cNvSpPr>
            <p:nvPr/>
          </p:nvSpPr>
          <p:spPr bwMode="auto">
            <a:xfrm flipH="1">
              <a:off x="5055220" y="2980452"/>
              <a:ext cx="1569578" cy="846565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2" name="Line 2"/>
            <p:cNvSpPr>
              <a:spLocks noChangeShapeType="1"/>
            </p:cNvSpPr>
            <p:nvPr/>
          </p:nvSpPr>
          <p:spPr bwMode="auto">
            <a:xfrm flipH="1">
              <a:off x="4623171" y="1694099"/>
              <a:ext cx="741486" cy="1340829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299943" y="5548600"/>
              <a:ext cx="864096" cy="360040"/>
            </a:xfrm>
            <a:prstGeom prst="roundRect">
              <a:avLst/>
            </a:prstGeom>
            <a:noFill/>
            <a:ln w="19050">
              <a:solidFill>
                <a:srgbClr val="00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0033CC"/>
                  </a:solidFill>
                </a:rPr>
                <a:t>Dump</a:t>
              </a:r>
              <a:endParaRPr lang="ru-RU" dirty="0">
                <a:solidFill>
                  <a:srgbClr val="0033CC"/>
                </a:solidFill>
              </a:endParaRPr>
            </a:p>
          </p:txBody>
        </p:sp>
        <p:sp>
          <p:nvSpPr>
            <p:cNvPr id="33" name="Line 2"/>
            <p:cNvSpPr>
              <a:spLocks noChangeShapeType="1"/>
            </p:cNvSpPr>
            <p:nvPr/>
          </p:nvSpPr>
          <p:spPr bwMode="auto">
            <a:xfrm flipV="1">
              <a:off x="3731991" y="4907136"/>
              <a:ext cx="891180" cy="641463"/>
            </a:xfrm>
            <a:prstGeom prst="line">
              <a:avLst/>
            </a:prstGeom>
            <a:noFill/>
            <a:ln w="19050">
              <a:solidFill>
                <a:srgbClr val="0033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351" y="5908641"/>
              <a:ext cx="920243" cy="591585"/>
            </a:xfrm>
            <a:prstGeom prst="rect">
              <a:avLst/>
            </a:prstGeom>
          </p:spPr>
        </p:pic>
      </p:grpSp>
      <p:pic>
        <p:nvPicPr>
          <p:cNvPr id="39" name="Picture 4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" y="0"/>
            <a:ext cx="1679986" cy="9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Прямая соединительная линия 39"/>
          <p:cNvCxnSpPr/>
          <p:nvPr/>
        </p:nvCxnSpPr>
        <p:spPr>
          <a:xfrm>
            <a:off x="0" y="926987"/>
            <a:ext cx="12192000" cy="0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5"/>
          <p:cNvGrpSpPr/>
          <p:nvPr/>
        </p:nvGrpSpPr>
        <p:grpSpPr>
          <a:xfrm>
            <a:off x="7064802" y="1645689"/>
            <a:ext cx="5108219" cy="1274696"/>
            <a:chOff x="863811" y="1965620"/>
            <a:chExt cx="7416378" cy="1850670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96" b="1793"/>
            <a:stretch>
              <a:fillRect/>
            </a:stretch>
          </p:blipFill>
          <p:spPr bwMode="auto">
            <a:xfrm>
              <a:off x="863811" y="1965620"/>
              <a:ext cx="7416378" cy="1850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Rectangle 47"/>
            <p:cNvSpPr/>
            <p:nvPr/>
          </p:nvSpPr>
          <p:spPr>
            <a:xfrm>
              <a:off x="1384201" y="2163410"/>
              <a:ext cx="1097821" cy="144016"/>
            </a:xfrm>
            <a:prstGeom prst="rect">
              <a:avLst/>
            </a:pr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0">
                  <a:srgbClr val="5E79FE"/>
                </a:gs>
                <a:gs pos="100000">
                  <a:srgbClr val="FF0000">
                    <a:alpha val="64000"/>
                  </a:srgbClr>
                </a:gs>
              </a:gsLst>
              <a:lin ang="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5" name="AutoShape 22"/>
          <p:cNvSpPr>
            <a:spLocks noChangeArrowheads="1"/>
          </p:cNvSpPr>
          <p:nvPr/>
        </p:nvSpPr>
        <p:spPr bwMode="auto">
          <a:xfrm>
            <a:off x="10463141" y="1039370"/>
            <a:ext cx="1522563" cy="489635"/>
          </a:xfrm>
          <a:prstGeom prst="roundRect">
            <a:avLst>
              <a:gd name="adj" fmla="val 36070"/>
            </a:avLst>
          </a:prstGeom>
          <a:solidFill>
            <a:schemeClr val="bg1"/>
          </a:solidFill>
          <a:ln w="19050">
            <a:solidFill>
              <a:srgbClr val="00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 dirty="0" err="1">
                <a:solidFill>
                  <a:srgbClr val="0000CC"/>
                </a:solidFill>
              </a:rPr>
              <a:t>NovoFEL</a:t>
            </a:r>
            <a:endParaRPr lang="en-US" sz="2000" b="1" dirty="0">
              <a:solidFill>
                <a:srgbClr val="0000CC"/>
              </a:solidFill>
            </a:endParaRPr>
          </a:p>
        </p:txBody>
      </p:sp>
      <p:cxnSp>
        <p:nvCxnSpPr>
          <p:cNvPr id="46" name="Elbow Connector 56"/>
          <p:cNvCxnSpPr/>
          <p:nvPr/>
        </p:nvCxnSpPr>
        <p:spPr>
          <a:xfrm rot="10800000" flipV="1">
            <a:off x="7798915" y="1284186"/>
            <a:ext cx="2664226" cy="486483"/>
          </a:xfrm>
          <a:prstGeom prst="bentConnector2">
            <a:avLst/>
          </a:prstGeom>
          <a:ln w="19050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1"/>
          <p:cNvSpPr/>
          <p:nvPr/>
        </p:nvSpPr>
        <p:spPr>
          <a:xfrm>
            <a:off x="7547118" y="3011550"/>
            <a:ext cx="44385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</a:rPr>
              <a:t>The most attractive ranges for FELs are at very short and at very long wavelength, where there are no other lasers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52" name="Rectangle 11"/>
          <p:cNvSpPr/>
          <p:nvPr/>
        </p:nvSpPr>
        <p:spPr>
          <a:xfrm>
            <a:off x="6972300" y="4149398"/>
            <a:ext cx="5235409" cy="1531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Three FELs working in terahertz and far infrared regions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The most powerful source of coherent terahertz radiation</a:t>
            </a:r>
            <a:endParaRPr lang="ru-RU" sz="1600" dirty="0">
              <a:solidFill>
                <a:srgbClr val="0000CC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The first in the world multi-turn Energy Recovery </a:t>
            </a:r>
            <a:r>
              <a:rPr lang="en-US" sz="1600" dirty="0" err="1">
                <a:solidFill>
                  <a:srgbClr val="0000CC"/>
                </a:solidFill>
              </a:rPr>
              <a:t>Linac</a:t>
            </a:r>
            <a:endParaRPr lang="ru-RU" sz="1600" dirty="0">
              <a:solidFill>
                <a:srgbClr val="0000CC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CC"/>
                </a:solidFill>
              </a:rPr>
              <a:t>The world record beam average current for ERLs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DB7F823-D78F-490D-B1D6-091E0769B017}"/>
              </a:ext>
            </a:extLst>
          </p:cNvPr>
          <p:cNvSpPr txBox="1"/>
          <p:nvPr/>
        </p:nvSpPr>
        <p:spPr>
          <a:xfrm>
            <a:off x="106775" y="6441642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1EAFAAC7-FBA4-42C3-A258-0F820934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30" y="6435817"/>
            <a:ext cx="1117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XIV Международный Семинар по Проблемам Ускорителей Заряженных Частиц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0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-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25 Сент.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 202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Крым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Россия </a:t>
            </a:r>
            <a:endParaRPr lang="en-US" altLang="ru-RU" sz="1600" dirty="0">
              <a:solidFill>
                <a:srgbClr val="2577C9"/>
              </a:solidFill>
              <a:cs typeface="Arial" panose="020B0604020202020204" pitchFamily="34" charset="0"/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AE263309-EBC3-4251-B4B3-EB8D40CD3F21}"/>
              </a:ext>
            </a:extLst>
          </p:cNvPr>
          <p:cNvCxnSpPr/>
          <p:nvPr/>
        </p:nvCxnSpPr>
        <p:spPr>
          <a:xfrm>
            <a:off x="500730" y="6408028"/>
            <a:ext cx="11162026" cy="33613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94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470672" y="189479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800" b="1" dirty="0" err="1">
                <a:solidFill>
                  <a:srgbClr val="0000CC"/>
                </a:solidFill>
                <a:cs typeface="Arial" panose="020B0604020202020204" pitchFamily="34" charset="0"/>
              </a:rPr>
              <a:t>NovoFEL</a:t>
            </a:r>
            <a:r>
              <a:rPr lang="en-US" altLang="ru-RU" sz="2800" b="1" dirty="0">
                <a:solidFill>
                  <a:srgbClr val="0000CC"/>
                </a:solidFill>
                <a:cs typeface="Arial" panose="020B0604020202020204" pitchFamily="34" charset="0"/>
              </a:rPr>
              <a:t> Parameters</a:t>
            </a:r>
            <a:endParaRPr lang="ru-RU" altLang="ru-RU" sz="28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39" name="Picture 4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" y="0"/>
            <a:ext cx="1679986" cy="9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Прямая соединительная линия 39"/>
          <p:cNvCxnSpPr/>
          <p:nvPr/>
        </p:nvCxnSpPr>
        <p:spPr>
          <a:xfrm>
            <a:off x="0" y="926987"/>
            <a:ext cx="12192000" cy="0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DB7F823-D78F-490D-B1D6-091E0769B017}"/>
              </a:ext>
            </a:extLst>
          </p:cNvPr>
          <p:cNvSpPr txBox="1"/>
          <p:nvPr/>
        </p:nvSpPr>
        <p:spPr>
          <a:xfrm>
            <a:off x="106775" y="6441642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5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1EAFAAC7-FBA4-42C3-A258-0F820934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30" y="6435817"/>
            <a:ext cx="1117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XIV Международный Семинар по Проблемам Ускорителей Заряженных Частиц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0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-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25 Сент.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 202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Крым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Россия </a:t>
            </a:r>
            <a:endParaRPr lang="en-US" altLang="ru-RU" sz="1600" dirty="0">
              <a:solidFill>
                <a:srgbClr val="2577C9"/>
              </a:solidFill>
              <a:cs typeface="Arial" panose="020B0604020202020204" pitchFamily="34" charset="0"/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AE263309-EBC3-4251-B4B3-EB8D40CD3F21}"/>
              </a:ext>
            </a:extLst>
          </p:cNvPr>
          <p:cNvCxnSpPr/>
          <p:nvPr/>
        </p:nvCxnSpPr>
        <p:spPr>
          <a:xfrm>
            <a:off x="500730" y="6408028"/>
            <a:ext cx="11162026" cy="33613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Group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6944173"/>
              </p:ext>
            </p:extLst>
          </p:nvPr>
        </p:nvGraphicFramePr>
        <p:xfrm>
          <a:off x="5419897" y="947873"/>
          <a:ext cx="6558588" cy="541148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595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93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36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FEL</a:t>
                      </a:r>
                    </a:p>
                  </a:txBody>
                  <a:tcPr marL="90000" marR="90000" marT="46800" marB="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0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Energy, MeV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12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22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42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Av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. 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current, mA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30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10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60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Wavelength, </a:t>
                      </a:r>
                      <a:r>
                        <a:rPr kumimoji="0" lang="en-US" sz="1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mkm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 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90-240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37-80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8-11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Max. Av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. 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Power, kW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0.5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0.5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0.1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Electron efficiency</a:t>
                      </a:r>
                      <a:r>
                        <a:rPr kumimoji="0" lang="ru-RU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 </a:t>
                      </a:r>
                      <a:r>
                        <a:rPr kumimoji="0" lang="ru-RU" sz="18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кпд</a:t>
                      </a: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, %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0.6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0.3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</a:rPr>
                        <a:t>0.2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694894593"/>
                  </a:ext>
                </a:extLst>
              </a:tr>
              <a:tr h="544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 frequency, MHz</a:t>
                      </a:r>
                      <a:endParaRPr kumimoji="0" lang="ru-RU" sz="18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5.64</a:t>
                      </a: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7.52</a:t>
                      </a: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3.76</a:t>
                      </a: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75800300"/>
                  </a:ext>
                </a:extLst>
              </a:tr>
              <a:tr h="544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 duration, </a:t>
                      </a:r>
                      <a:r>
                        <a:rPr kumimoji="0" lang="en-US" sz="1800" b="1" u="none" strike="noStrike" kern="1200" cap="none" normalizeH="0" baseline="0" noProof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ps</a:t>
                      </a:r>
                      <a:endParaRPr kumimoji="0" lang="ru-RU" sz="18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kumimoji="0" lang="ru-RU" sz="18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kumimoji="0" lang="ru-RU" sz="18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kumimoji="0" lang="ru-RU" sz="1800" b="1" u="none" strike="noStrike" kern="1200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877794022"/>
                  </a:ext>
                </a:extLst>
              </a:tr>
              <a:tr h="5584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Accelerator tracks</a:t>
                      </a:r>
                    </a:p>
                  </a:txBody>
                  <a:tcPr marL="90000" marR="90000" marT="46800" marB="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400404694"/>
                  </a:ext>
                </a:extLst>
              </a:tr>
              <a:tr h="5443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+mn-lt"/>
                        </a:rPr>
                        <a:t>Launched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2003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2009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2015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23940422"/>
                  </a:ext>
                </a:extLst>
              </a:tr>
            </a:tbl>
          </a:graphicData>
        </a:graphic>
      </p:graphicFrame>
      <p:pic>
        <p:nvPicPr>
          <p:cNvPr id="3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5" t="17469" r="34731" b="2105"/>
          <a:stretch/>
        </p:blipFill>
        <p:spPr bwMode="auto">
          <a:xfrm rot="5400000">
            <a:off x="3171476" y="1028070"/>
            <a:ext cx="1888315" cy="192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3147520" y="3005448"/>
            <a:ext cx="1933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i="1" dirty="0">
                <a:solidFill>
                  <a:srgbClr val="0000CC"/>
                </a:solidFill>
                <a:cs typeface="Arial" charset="0"/>
              </a:rPr>
              <a:t>optical discharge</a:t>
            </a:r>
          </a:p>
        </p:txBody>
      </p:sp>
      <p:pic>
        <p:nvPicPr>
          <p:cNvPr id="48" name="Рисунок 9" descr="IMAG1744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8" t="5595" r="26364" b="18649"/>
          <a:stretch>
            <a:fillRect/>
          </a:stretch>
        </p:blipFill>
        <p:spPr bwMode="auto">
          <a:xfrm rot="5400000">
            <a:off x="555682" y="1020649"/>
            <a:ext cx="1888314" cy="192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529788" y="2976507"/>
            <a:ext cx="1933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i="1" dirty="0" err="1">
                <a:solidFill>
                  <a:srgbClr val="0000CC"/>
                </a:solidFill>
                <a:cs typeface="Arial" charset="0"/>
              </a:rPr>
              <a:t>plexiglass</a:t>
            </a:r>
            <a:endParaRPr lang="en-US" sz="1400" i="1" dirty="0">
              <a:solidFill>
                <a:srgbClr val="0000CC"/>
              </a:solidFill>
              <a:cs typeface="Arial" charset="0"/>
            </a:endParaRPr>
          </a:p>
        </p:txBody>
      </p:sp>
      <p:pic>
        <p:nvPicPr>
          <p:cNvPr id="50" name="Рисунок 8" descr="IMG_20170706_201658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5321" y="3410847"/>
            <a:ext cx="3088270" cy="25141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" name="Прямоугольник 50"/>
          <p:cNvSpPr/>
          <p:nvPr/>
        </p:nvSpPr>
        <p:spPr>
          <a:xfrm>
            <a:off x="1842916" y="6012633"/>
            <a:ext cx="19330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i="1" dirty="0">
                <a:solidFill>
                  <a:srgbClr val="0000CC"/>
                </a:solidFill>
                <a:cs typeface="Arial" charset="0"/>
              </a:rPr>
              <a:t>EPR station</a:t>
            </a:r>
          </a:p>
        </p:txBody>
      </p:sp>
    </p:spTree>
    <p:extLst>
      <p:ext uri="{BB962C8B-B14F-4D97-AF65-F5344CB8AC3E}">
        <p14:creationId xmlns:p14="http://schemas.microsoft.com/office/powerpoint/2010/main" val="34183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470672" y="189479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800" b="1" dirty="0" err="1">
                <a:solidFill>
                  <a:srgbClr val="0000CC"/>
                </a:solidFill>
                <a:cs typeface="Arial" panose="020B0604020202020204" pitchFamily="34" charset="0"/>
              </a:rPr>
              <a:t>NovoFEL</a:t>
            </a:r>
            <a:r>
              <a:rPr lang="en-US" altLang="ru-RU" sz="2800" b="1" dirty="0">
                <a:solidFill>
                  <a:srgbClr val="0000CC"/>
                </a:solidFill>
                <a:cs typeface="Arial" panose="020B0604020202020204" pitchFamily="34" charset="0"/>
              </a:rPr>
              <a:t> Radiation</a:t>
            </a:r>
            <a:endParaRPr lang="ru-RU" altLang="ru-RU" sz="28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39" name="Picture 4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" y="0"/>
            <a:ext cx="1679986" cy="9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Прямая соединительная линия 39"/>
          <p:cNvCxnSpPr/>
          <p:nvPr/>
        </p:nvCxnSpPr>
        <p:spPr>
          <a:xfrm>
            <a:off x="0" y="926987"/>
            <a:ext cx="12192000" cy="0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DB7F823-D78F-490D-B1D6-091E0769B017}"/>
              </a:ext>
            </a:extLst>
          </p:cNvPr>
          <p:cNvSpPr txBox="1"/>
          <p:nvPr/>
        </p:nvSpPr>
        <p:spPr>
          <a:xfrm>
            <a:off x="106775" y="6441642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6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Rectangle 3">
            <a:extLst>
              <a:ext uri="{FF2B5EF4-FFF2-40B4-BE49-F238E27FC236}">
                <a16:creationId xmlns:a16="http://schemas.microsoft.com/office/drawing/2014/main" id="{1EAFAAC7-FBA4-42C3-A258-0F820934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30" y="6435817"/>
            <a:ext cx="1117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XIV Международный Семинар по Проблемам Ускорителей Заряженных Частиц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0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-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25 Сент.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 202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Крым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Россия </a:t>
            </a:r>
            <a:endParaRPr lang="en-US" altLang="ru-RU" sz="1600" dirty="0">
              <a:solidFill>
                <a:srgbClr val="2577C9"/>
              </a:solidFill>
              <a:cs typeface="Arial" panose="020B0604020202020204" pitchFamily="34" charset="0"/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AE263309-EBC3-4251-B4B3-EB8D40CD3F21}"/>
              </a:ext>
            </a:extLst>
          </p:cNvPr>
          <p:cNvCxnSpPr/>
          <p:nvPr/>
        </p:nvCxnSpPr>
        <p:spPr>
          <a:xfrm>
            <a:off x="500730" y="6408028"/>
            <a:ext cx="11162026" cy="33613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61" y="2326161"/>
            <a:ext cx="4675965" cy="853932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635801" y="3180093"/>
            <a:ext cx="3867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i="1" dirty="0">
                <a:solidFill>
                  <a:srgbClr val="0000CC"/>
                </a:solidFill>
                <a:cs typeface="Arial" charset="0"/>
              </a:rPr>
              <a:t>radiation structure of the 1st FEL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" t="1" b="2794"/>
          <a:stretch/>
        </p:blipFill>
        <p:spPr>
          <a:xfrm>
            <a:off x="5191920" y="1030793"/>
            <a:ext cx="2205529" cy="2114325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4892501" y="3157022"/>
            <a:ext cx="29054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i="1" dirty="0">
                <a:solidFill>
                  <a:srgbClr val="0000CC"/>
                </a:solidFill>
                <a:cs typeface="Arial" charset="0"/>
              </a:rPr>
              <a:t>beam image at station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939" r="7848" b="23311"/>
          <a:stretch/>
        </p:blipFill>
        <p:spPr>
          <a:xfrm>
            <a:off x="8170943" y="3814307"/>
            <a:ext cx="3380906" cy="2379571"/>
          </a:xfrm>
          <a:prstGeom prst="rect">
            <a:avLst/>
          </a:prstGeom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31E73CCB-4056-49B4-A23A-FBEA4549DBF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43" y="1092065"/>
            <a:ext cx="4092968" cy="2557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785F1098-5A5E-49F4-9C46-BF52E5DA0D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92" y="3990155"/>
            <a:ext cx="5449906" cy="1825255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7927681" y="3464799"/>
            <a:ext cx="3867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i="1" dirty="0">
                <a:solidFill>
                  <a:srgbClr val="0000CC"/>
                </a:solidFill>
                <a:cs typeface="Arial" charset="0"/>
              </a:rPr>
              <a:t>Radiation with and without electron modulation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1103514" y="5942563"/>
            <a:ext cx="3867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400" i="1" dirty="0" err="1">
                <a:solidFill>
                  <a:srgbClr val="0000CC"/>
                </a:solidFill>
                <a:cs typeface="Arial" charset="0"/>
              </a:rPr>
              <a:t>macropulse</a:t>
            </a:r>
            <a:r>
              <a:rPr lang="en-US" sz="1400" i="1" dirty="0">
                <a:solidFill>
                  <a:srgbClr val="0000CC"/>
                </a:solidFill>
                <a:cs typeface="Arial" charset="0"/>
              </a:rPr>
              <a:t> of radiation</a:t>
            </a:r>
          </a:p>
        </p:txBody>
      </p:sp>
    </p:spTree>
    <p:extLst>
      <p:ext uri="{BB962C8B-B14F-4D97-AF65-F5344CB8AC3E}">
        <p14:creationId xmlns:p14="http://schemas.microsoft.com/office/powerpoint/2010/main" val="190838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1676400" y="2743201"/>
            <a:ext cx="87137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95300" indent="-495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95300" marR="0" lvl="0" indent="-495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78064" y="1172980"/>
            <a:ext cx="7635875" cy="3482975"/>
            <a:chOff x="754063" y="1687513"/>
            <a:chExt cx="7635875" cy="3482975"/>
          </a:xfrm>
        </p:grpSpPr>
        <p:pic>
          <p:nvPicPr>
            <p:cNvPr id="67587" name="Picture 6" descr="4-turn-AR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63" y="1687513"/>
              <a:ext cx="7635875" cy="348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Хорда 10"/>
            <p:cNvSpPr/>
            <p:nvPr/>
          </p:nvSpPr>
          <p:spPr bwMode="auto">
            <a:xfrm>
              <a:off x="1981200" y="2771775"/>
              <a:ext cx="1684338" cy="1631950"/>
            </a:xfrm>
            <a:prstGeom prst="chord">
              <a:avLst>
                <a:gd name="adj1" fmla="val 5520603"/>
                <a:gd name="adj2" fmla="val 16103822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6" name="Хорда 15"/>
            <p:cNvSpPr/>
            <p:nvPr/>
          </p:nvSpPr>
          <p:spPr bwMode="auto">
            <a:xfrm rot="10800000">
              <a:off x="5486400" y="2771775"/>
              <a:ext cx="1733550" cy="1631950"/>
            </a:xfrm>
            <a:prstGeom prst="chord">
              <a:avLst>
                <a:gd name="adj1" fmla="val 5520603"/>
                <a:gd name="adj2" fmla="val 16103822"/>
              </a:avLst>
            </a:prstGeom>
            <a:solidFill>
              <a:schemeClr val="bg1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7591" name="Скругленный прямоугольник 16"/>
            <p:cNvSpPr>
              <a:spLocks noChangeArrowheads="1"/>
            </p:cNvSpPr>
            <p:nvPr/>
          </p:nvSpPr>
          <p:spPr bwMode="auto">
            <a:xfrm>
              <a:off x="2819400" y="2786063"/>
              <a:ext cx="3514725" cy="1000125"/>
            </a:xfrm>
            <a:prstGeom prst="roundRect">
              <a:avLst>
                <a:gd name="adj" fmla="val 954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595" name="Rectangle 12"/>
            <p:cNvSpPr>
              <a:spLocks noChangeArrowheads="1"/>
            </p:cNvSpPr>
            <p:nvPr/>
          </p:nvSpPr>
          <p:spPr bwMode="auto">
            <a:xfrm>
              <a:off x="971550" y="2276475"/>
              <a:ext cx="576263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596" name="Rectangle 13"/>
            <p:cNvSpPr>
              <a:spLocks noChangeArrowheads="1"/>
            </p:cNvSpPr>
            <p:nvPr/>
          </p:nvSpPr>
          <p:spPr bwMode="auto">
            <a:xfrm>
              <a:off x="7667625" y="2276475"/>
              <a:ext cx="576263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597" name="Rectangle 15"/>
            <p:cNvSpPr>
              <a:spLocks noChangeArrowheads="1"/>
            </p:cNvSpPr>
            <p:nvPr/>
          </p:nvSpPr>
          <p:spPr bwMode="auto">
            <a:xfrm>
              <a:off x="787400" y="1701800"/>
              <a:ext cx="1336675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" name="AutoShape 39"/>
          <p:cNvSpPr>
            <a:spLocks noChangeArrowheads="1"/>
          </p:cNvSpPr>
          <p:nvPr/>
        </p:nvSpPr>
        <p:spPr bwMode="auto">
          <a:xfrm>
            <a:off x="1899484" y="5345905"/>
            <a:ext cx="8393032" cy="953233"/>
          </a:xfrm>
          <a:prstGeom prst="roundRect">
            <a:avLst>
              <a:gd name="adj" fmla="val 6093"/>
            </a:avLst>
          </a:prstGeom>
          <a:solidFill>
            <a:schemeClr val="bg1"/>
          </a:solidFill>
          <a:ln w="19050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buNone/>
              <a:defRPr/>
            </a:pPr>
            <a:r>
              <a:rPr lang="en-US" sz="1800" b="1" dirty="0">
                <a:solidFill>
                  <a:srgbClr val="0000CC"/>
                </a:solidFill>
              </a:rPr>
              <a:t>Accelerator</a:t>
            </a:r>
            <a:r>
              <a:rPr lang="en-US" sz="1800" dirty="0">
                <a:solidFill>
                  <a:srgbClr val="0000CC"/>
                </a:solidFill>
              </a:rPr>
              <a:t> is the most important part of</a:t>
            </a:r>
            <a:r>
              <a:rPr lang="ru-RU" sz="1800" dirty="0">
                <a:solidFill>
                  <a:srgbClr val="0000CC"/>
                </a:solidFill>
              </a:rPr>
              <a:t> </a:t>
            </a:r>
            <a:endParaRPr lang="en-US" sz="1800" dirty="0">
              <a:solidFill>
                <a:srgbClr val="0000CC"/>
              </a:solidFill>
            </a:endParaRPr>
          </a:p>
          <a:p>
            <a:pPr lvl="0" algn="ctr">
              <a:buNone/>
              <a:defRPr/>
            </a:pPr>
            <a:r>
              <a:rPr lang="en-US" sz="1800" dirty="0">
                <a:solidFill>
                  <a:srgbClr val="0000CC"/>
                </a:solidFill>
              </a:rPr>
              <a:t>the </a:t>
            </a:r>
            <a:r>
              <a:rPr lang="en-US" sz="1800" b="1" dirty="0">
                <a:solidFill>
                  <a:srgbClr val="0000CC"/>
                </a:solidFill>
              </a:rPr>
              <a:t>high power</a:t>
            </a:r>
            <a:r>
              <a:rPr lang="ru-RU" sz="1800" dirty="0">
                <a:solidFill>
                  <a:srgbClr val="0000CC"/>
                </a:solidFill>
              </a:rPr>
              <a:t> </a:t>
            </a:r>
            <a:r>
              <a:rPr lang="en-US" sz="1800" dirty="0">
                <a:solidFill>
                  <a:srgbClr val="0000CC"/>
                </a:solidFill>
              </a:rPr>
              <a:t>radiation source</a:t>
            </a:r>
            <a:endParaRPr kumimoji="0" lang="ru-RU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470672" y="189479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0000CC"/>
                </a:solidFill>
                <a:cs typeface="Arial" panose="020B0604020202020204" pitchFamily="34" charset="0"/>
              </a:rPr>
              <a:t>Energy Recovery Linear Accelerator</a:t>
            </a:r>
            <a:endParaRPr lang="ru-RU" altLang="ru-RU" sz="28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4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" y="0"/>
            <a:ext cx="1679986" cy="9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/>
          <p:cNvCxnSpPr/>
          <p:nvPr/>
        </p:nvCxnSpPr>
        <p:spPr>
          <a:xfrm>
            <a:off x="0" y="926987"/>
            <a:ext cx="12192000" cy="0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2095456" y="4958349"/>
            <a:ext cx="8393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0" rIns="360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ja-JP" sz="1600" b="1" dirty="0">
                <a:solidFill>
                  <a:srgbClr val="0000CC"/>
                </a:solidFill>
                <a:latin typeface="Tahoma" panose="020B0604030504040204" pitchFamily="34" charset="0"/>
              </a:rPr>
              <a:t>1 – </a:t>
            </a:r>
            <a:r>
              <a:rPr lang="en-US" altLang="ja-JP" sz="1600" b="1" dirty="0">
                <a:solidFill>
                  <a:srgbClr val="0000CC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injector</a:t>
            </a:r>
            <a:r>
              <a:rPr lang="ru-RU" altLang="ja-JP" sz="1600" b="1" dirty="0">
                <a:solidFill>
                  <a:srgbClr val="0000CC"/>
                </a:solidFill>
                <a:latin typeface="Tahoma" panose="020B0604030504040204" pitchFamily="34" charset="0"/>
              </a:rPr>
              <a:t>, 2 – </a:t>
            </a:r>
            <a:r>
              <a:rPr lang="en-US" altLang="ja-JP" sz="1600" b="1" dirty="0" err="1">
                <a:solidFill>
                  <a:srgbClr val="0000CC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linac</a:t>
            </a:r>
            <a:r>
              <a:rPr lang="ru-RU" altLang="ja-JP" sz="1600" b="1" dirty="0">
                <a:solidFill>
                  <a:srgbClr val="0000CC"/>
                </a:solidFill>
                <a:latin typeface="Tahoma" panose="020B0604030504040204" pitchFamily="34" charset="0"/>
              </a:rPr>
              <a:t>, 3 – </a:t>
            </a:r>
            <a:r>
              <a:rPr lang="en-US" altLang="ja-JP" sz="1600" b="1" dirty="0">
                <a:solidFill>
                  <a:srgbClr val="0000CC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bending magnets</a:t>
            </a:r>
            <a:r>
              <a:rPr lang="ru-RU" altLang="ja-JP" sz="1600" b="1" dirty="0">
                <a:solidFill>
                  <a:srgbClr val="0000CC"/>
                </a:solidFill>
                <a:latin typeface="Tahoma" panose="020B0604030504040204" pitchFamily="34" charset="0"/>
              </a:rPr>
              <a:t>,</a:t>
            </a:r>
            <a:r>
              <a:rPr lang="en-US" altLang="ja-JP" sz="1600" b="1" dirty="0">
                <a:solidFill>
                  <a:srgbClr val="0000CC"/>
                </a:solidFill>
                <a:latin typeface="Tahoma" panose="020B0604030504040204" pitchFamily="34" charset="0"/>
              </a:rPr>
              <a:t> </a:t>
            </a:r>
            <a:r>
              <a:rPr lang="ru-RU" altLang="ja-JP" sz="1600" b="1" dirty="0">
                <a:solidFill>
                  <a:srgbClr val="0000CC"/>
                </a:solidFill>
                <a:latin typeface="Tahoma" panose="020B0604030504040204" pitchFamily="34" charset="0"/>
              </a:rPr>
              <a:t>4 – </a:t>
            </a:r>
            <a:r>
              <a:rPr lang="en-US" altLang="ja-JP" sz="1600" b="1" dirty="0" err="1">
                <a:solidFill>
                  <a:srgbClr val="0000CC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undulator</a:t>
            </a:r>
            <a:r>
              <a:rPr lang="ru-RU" altLang="ja-JP" sz="1600" b="1" dirty="0">
                <a:solidFill>
                  <a:srgbClr val="0000CC"/>
                </a:solidFill>
                <a:latin typeface="Tahoma" panose="020B0604030504040204" pitchFamily="34" charset="0"/>
              </a:rPr>
              <a:t>, 5 –</a:t>
            </a:r>
            <a:r>
              <a:rPr lang="en-US" altLang="ja-JP" sz="1600" b="1" dirty="0">
                <a:solidFill>
                  <a:srgbClr val="0000CC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dump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81EBF5-15C5-4087-8FFF-29366A88597A}"/>
              </a:ext>
            </a:extLst>
          </p:cNvPr>
          <p:cNvSpPr txBox="1"/>
          <p:nvPr/>
        </p:nvSpPr>
        <p:spPr>
          <a:xfrm>
            <a:off x="106775" y="6441642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7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1EAFAAC7-FBA4-42C3-A258-0F820934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30" y="6435817"/>
            <a:ext cx="1117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XIV Международный Семинар по Проблемам Ускорителей Заряженных Частиц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0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-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25 Сент.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 202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Крым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Россия </a:t>
            </a:r>
            <a:endParaRPr lang="en-US" altLang="ru-RU" sz="1600" dirty="0">
              <a:solidFill>
                <a:srgbClr val="2577C9"/>
              </a:solidFill>
              <a:cs typeface="Arial" panose="020B0604020202020204" pitchFamily="34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E263309-EBC3-4251-B4B3-EB8D40CD3F21}"/>
              </a:ext>
            </a:extLst>
          </p:cNvPr>
          <p:cNvCxnSpPr/>
          <p:nvPr/>
        </p:nvCxnSpPr>
        <p:spPr>
          <a:xfrm>
            <a:off x="500730" y="6408028"/>
            <a:ext cx="11162026" cy="33613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9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302"/>
    </mc:Choice>
    <mc:Fallback xmlns="">
      <p:transition advTm="5330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2"/>
          <p:cNvSpPr>
            <a:spLocks noChangeArrowheads="1"/>
          </p:cNvSpPr>
          <p:nvPr/>
        </p:nvSpPr>
        <p:spPr bwMode="auto">
          <a:xfrm>
            <a:off x="1676400" y="2743201"/>
            <a:ext cx="87137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95300" indent="-4953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95300" marR="0" lvl="0" indent="-4953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78064" y="1173601"/>
            <a:ext cx="7635875" cy="3482975"/>
            <a:chOff x="754063" y="1687513"/>
            <a:chExt cx="7635875" cy="3482975"/>
          </a:xfrm>
        </p:grpSpPr>
        <p:pic>
          <p:nvPicPr>
            <p:cNvPr id="68610" name="Picture 6" descr="4-turn-AR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063" y="1687513"/>
              <a:ext cx="7635875" cy="3482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611" name="Rectangle 13"/>
            <p:cNvSpPr>
              <a:spLocks noChangeArrowheads="1"/>
            </p:cNvSpPr>
            <p:nvPr/>
          </p:nvSpPr>
          <p:spPr bwMode="auto">
            <a:xfrm>
              <a:off x="4510088" y="2828925"/>
              <a:ext cx="1828800" cy="936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612" name="Rectangle 12"/>
            <p:cNvSpPr>
              <a:spLocks noChangeArrowheads="1"/>
            </p:cNvSpPr>
            <p:nvPr/>
          </p:nvSpPr>
          <p:spPr bwMode="auto">
            <a:xfrm>
              <a:off x="2824163" y="2814638"/>
              <a:ext cx="1385887" cy="936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68616" name="Прямая соединительная линия 11"/>
            <p:cNvCxnSpPr>
              <a:cxnSpLocks noChangeShapeType="1"/>
            </p:cNvCxnSpPr>
            <p:nvPr/>
          </p:nvCxnSpPr>
          <p:spPr bwMode="auto">
            <a:xfrm rot="10800000">
              <a:off x="2792413" y="2919413"/>
              <a:ext cx="3571875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617" name="Прямая соединительная линия 12"/>
            <p:cNvCxnSpPr>
              <a:cxnSpLocks noChangeShapeType="1"/>
            </p:cNvCxnSpPr>
            <p:nvPr/>
          </p:nvCxnSpPr>
          <p:spPr bwMode="auto">
            <a:xfrm rot="10800000">
              <a:off x="2798763" y="3290888"/>
              <a:ext cx="3571875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8618" name="Прямая соединительная линия 13"/>
            <p:cNvCxnSpPr>
              <a:cxnSpLocks noChangeShapeType="1"/>
            </p:cNvCxnSpPr>
            <p:nvPr/>
          </p:nvCxnSpPr>
          <p:spPr bwMode="auto">
            <a:xfrm rot="10800000">
              <a:off x="2803525" y="3662363"/>
              <a:ext cx="3571875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8621" name="Rectangle 14"/>
            <p:cNvSpPr>
              <a:spLocks noChangeArrowheads="1"/>
            </p:cNvSpPr>
            <p:nvPr/>
          </p:nvSpPr>
          <p:spPr bwMode="auto">
            <a:xfrm>
              <a:off x="971550" y="2276475"/>
              <a:ext cx="576263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622" name="Rectangle 15"/>
            <p:cNvSpPr>
              <a:spLocks noChangeArrowheads="1"/>
            </p:cNvSpPr>
            <p:nvPr/>
          </p:nvSpPr>
          <p:spPr bwMode="auto">
            <a:xfrm>
              <a:off x="7667625" y="2276475"/>
              <a:ext cx="576263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623" name="Rectangle 16"/>
            <p:cNvSpPr>
              <a:spLocks noChangeArrowheads="1"/>
            </p:cNvSpPr>
            <p:nvPr/>
          </p:nvSpPr>
          <p:spPr bwMode="auto">
            <a:xfrm>
              <a:off x="787400" y="1701800"/>
              <a:ext cx="1336675" cy="5048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9" name="AutoShape 39"/>
          <p:cNvSpPr>
            <a:spLocks noChangeArrowheads="1"/>
          </p:cNvSpPr>
          <p:nvPr/>
        </p:nvSpPr>
        <p:spPr bwMode="auto">
          <a:xfrm>
            <a:off x="1912185" y="5340932"/>
            <a:ext cx="8393032" cy="953233"/>
          </a:xfrm>
          <a:prstGeom prst="roundRect">
            <a:avLst>
              <a:gd name="adj" fmla="val 6093"/>
            </a:avLst>
          </a:prstGeom>
          <a:solidFill>
            <a:schemeClr val="bg1"/>
          </a:solidFill>
          <a:ln w="19050">
            <a:solidFill>
              <a:srgbClr val="0000CC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buNone/>
              <a:defRPr/>
            </a:pPr>
            <a:r>
              <a:rPr lang="en-US" sz="1800" b="1" dirty="0">
                <a:solidFill>
                  <a:srgbClr val="0000CC"/>
                </a:solidFill>
              </a:rPr>
              <a:t>Energy recovery </a:t>
            </a:r>
          </a:p>
          <a:p>
            <a:pPr lvl="0" algn="ctr">
              <a:buNone/>
              <a:defRPr/>
            </a:pPr>
            <a:r>
              <a:rPr lang="en-US" sz="1800" dirty="0">
                <a:solidFill>
                  <a:srgbClr val="0000CC"/>
                </a:solidFill>
              </a:rPr>
              <a:t> decreases radiation hazard and</a:t>
            </a:r>
          </a:p>
          <a:p>
            <a:pPr lvl="0" algn="ctr">
              <a:buNone/>
              <a:defRPr/>
            </a:pPr>
            <a:r>
              <a:rPr lang="en-US" sz="1800" dirty="0">
                <a:solidFill>
                  <a:srgbClr val="0000CC"/>
                </a:solidFill>
              </a:rPr>
              <a:t> makes possible operation at </a:t>
            </a:r>
            <a:r>
              <a:rPr lang="en-US" sz="1800" b="1" dirty="0">
                <a:solidFill>
                  <a:srgbClr val="0000CC"/>
                </a:solidFill>
              </a:rPr>
              <a:t>high average current</a:t>
            </a:r>
            <a:r>
              <a:rPr lang="en-US" sz="1800" dirty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470672" y="189479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0000CC"/>
                </a:solidFill>
                <a:cs typeface="Arial" panose="020B0604020202020204" pitchFamily="34" charset="0"/>
              </a:rPr>
              <a:t>Energy Recovery Linear Accelerator</a:t>
            </a:r>
            <a:endParaRPr lang="ru-RU" altLang="ru-RU" sz="28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4" descr="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" y="0"/>
            <a:ext cx="1679986" cy="9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0" y="926987"/>
            <a:ext cx="12192000" cy="0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2095455" y="4963955"/>
            <a:ext cx="83930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0" rIns="36000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ja-JP" sz="1600" b="1" dirty="0">
                <a:solidFill>
                  <a:srgbClr val="0000CC"/>
                </a:solidFill>
                <a:latin typeface="Tahoma" panose="020B0604030504040204" pitchFamily="34" charset="0"/>
              </a:rPr>
              <a:t>1 – </a:t>
            </a:r>
            <a:r>
              <a:rPr lang="en-US" altLang="ja-JP" sz="1600" b="1" dirty="0">
                <a:solidFill>
                  <a:srgbClr val="0000CC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injector</a:t>
            </a:r>
            <a:r>
              <a:rPr lang="ru-RU" altLang="ja-JP" sz="1600" b="1" dirty="0">
                <a:solidFill>
                  <a:srgbClr val="0000CC"/>
                </a:solidFill>
                <a:latin typeface="Tahoma" panose="020B0604030504040204" pitchFamily="34" charset="0"/>
              </a:rPr>
              <a:t>, 2 – </a:t>
            </a:r>
            <a:r>
              <a:rPr lang="en-US" altLang="ja-JP" sz="1600" b="1" dirty="0" err="1">
                <a:solidFill>
                  <a:srgbClr val="0000CC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linac</a:t>
            </a:r>
            <a:r>
              <a:rPr lang="ru-RU" altLang="ja-JP" sz="1600" b="1" dirty="0">
                <a:solidFill>
                  <a:srgbClr val="0000CC"/>
                </a:solidFill>
                <a:latin typeface="Tahoma" panose="020B0604030504040204" pitchFamily="34" charset="0"/>
              </a:rPr>
              <a:t>, 3 – </a:t>
            </a:r>
            <a:r>
              <a:rPr lang="en-US" altLang="ja-JP" sz="1600" b="1" dirty="0">
                <a:solidFill>
                  <a:srgbClr val="0000CC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bending magnets</a:t>
            </a:r>
            <a:r>
              <a:rPr lang="ru-RU" altLang="ja-JP" sz="1600" b="1" dirty="0">
                <a:solidFill>
                  <a:srgbClr val="0000CC"/>
                </a:solidFill>
                <a:latin typeface="Tahoma" panose="020B0604030504040204" pitchFamily="34" charset="0"/>
              </a:rPr>
              <a:t>,</a:t>
            </a:r>
            <a:r>
              <a:rPr lang="en-US" altLang="ja-JP" sz="1600" b="1" dirty="0">
                <a:solidFill>
                  <a:srgbClr val="0000CC"/>
                </a:solidFill>
                <a:latin typeface="Tahoma" panose="020B0604030504040204" pitchFamily="34" charset="0"/>
              </a:rPr>
              <a:t> </a:t>
            </a:r>
            <a:r>
              <a:rPr lang="ru-RU" altLang="ja-JP" sz="1600" b="1" dirty="0">
                <a:solidFill>
                  <a:srgbClr val="0000CC"/>
                </a:solidFill>
                <a:latin typeface="Tahoma" panose="020B0604030504040204" pitchFamily="34" charset="0"/>
              </a:rPr>
              <a:t>4 – </a:t>
            </a:r>
            <a:r>
              <a:rPr lang="en-US" altLang="ja-JP" sz="1600" b="1" dirty="0" err="1">
                <a:solidFill>
                  <a:srgbClr val="0000CC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undulator</a:t>
            </a:r>
            <a:r>
              <a:rPr lang="ru-RU" altLang="ja-JP" sz="1600" b="1" dirty="0">
                <a:solidFill>
                  <a:srgbClr val="0000CC"/>
                </a:solidFill>
                <a:latin typeface="Tahoma" panose="020B0604030504040204" pitchFamily="34" charset="0"/>
              </a:rPr>
              <a:t>, 5 –</a:t>
            </a:r>
            <a:r>
              <a:rPr lang="en-US" altLang="ja-JP" sz="1600" b="1" dirty="0">
                <a:solidFill>
                  <a:srgbClr val="0000CC"/>
                </a:solidFill>
                <a:latin typeface="Tahoma" panose="020B0604030504040204" pitchFamily="34" charset="0"/>
                <a:ea typeface="MS PGothic" panose="020B0600070205080204" pitchFamily="34" charset="-128"/>
              </a:rPr>
              <a:t>dump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C1F7AA-5F39-4474-ADC9-E2EADBEDF63D}"/>
              </a:ext>
            </a:extLst>
          </p:cNvPr>
          <p:cNvSpPr txBox="1"/>
          <p:nvPr/>
        </p:nvSpPr>
        <p:spPr>
          <a:xfrm>
            <a:off x="106775" y="6441642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8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1EAFAAC7-FBA4-42C3-A258-0F820934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30" y="6435817"/>
            <a:ext cx="1117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XIV Международный Семинар по Проблемам Ускорителей Заряженных Частиц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0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-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25 Сент.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 202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Крым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Россия </a:t>
            </a:r>
            <a:endParaRPr lang="en-US" altLang="ru-RU" sz="1600" dirty="0">
              <a:solidFill>
                <a:srgbClr val="2577C9"/>
              </a:solidFill>
              <a:cs typeface="Arial" panose="020B0604020202020204" pitchFamily="34" charset="0"/>
            </a:endParaRP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AE263309-EBC3-4251-B4B3-EB8D40CD3F21}"/>
              </a:ext>
            </a:extLst>
          </p:cNvPr>
          <p:cNvCxnSpPr/>
          <p:nvPr/>
        </p:nvCxnSpPr>
        <p:spPr>
          <a:xfrm>
            <a:off x="500730" y="6408028"/>
            <a:ext cx="11162026" cy="33613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11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627"/>
    </mc:Choice>
    <mc:Fallback xmlns="">
      <p:transition advTm="1562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A7F10D-2068-4A48-83AC-16724D480095}"/>
              </a:ext>
            </a:extLst>
          </p:cNvPr>
          <p:cNvSpPr txBox="1"/>
          <p:nvPr/>
        </p:nvSpPr>
        <p:spPr>
          <a:xfrm>
            <a:off x="6479781" y="4281878"/>
            <a:ext cx="1719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area of generation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1470672" y="189479"/>
            <a:ext cx="105901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ru-RU" sz="2800" b="1" dirty="0">
                <a:solidFill>
                  <a:srgbClr val="0000CC"/>
                </a:solidFill>
                <a:cs typeface="Arial" panose="020B0604020202020204" pitchFamily="34" charset="0"/>
              </a:rPr>
              <a:t>Four-Pass </a:t>
            </a:r>
            <a:r>
              <a:rPr lang="en-US" altLang="ru-RU" sz="2800" b="1" dirty="0" err="1">
                <a:solidFill>
                  <a:srgbClr val="0000CC"/>
                </a:solidFill>
                <a:cs typeface="Arial" panose="020B0604020202020204" pitchFamily="34" charset="0"/>
              </a:rPr>
              <a:t>NovoFEL</a:t>
            </a:r>
            <a:r>
              <a:rPr lang="ru-RU" altLang="ru-RU" sz="2800" b="1" dirty="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  <a:r>
              <a:rPr lang="en-US" altLang="ru-RU" sz="2800" b="1" dirty="0">
                <a:solidFill>
                  <a:srgbClr val="0000CC"/>
                </a:solidFill>
                <a:cs typeface="Arial" panose="020B0604020202020204" pitchFamily="34" charset="0"/>
              </a:rPr>
              <a:t>Energy Recovery Linear Accelerator </a:t>
            </a:r>
            <a:endParaRPr lang="ru-RU" altLang="ru-RU" sz="2800" b="1" dirty="0">
              <a:solidFill>
                <a:srgbClr val="0000CC"/>
              </a:solidFill>
              <a:cs typeface="Arial" panose="020B0604020202020204" pitchFamily="34" charset="0"/>
            </a:endParaRPr>
          </a:p>
        </p:txBody>
      </p:sp>
      <p:pic>
        <p:nvPicPr>
          <p:cNvPr id="31" name="Picture 4" descr="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" y="0"/>
            <a:ext cx="1679986" cy="9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единительная линия 31"/>
          <p:cNvCxnSpPr/>
          <p:nvPr/>
        </p:nvCxnSpPr>
        <p:spPr>
          <a:xfrm>
            <a:off x="0" y="926987"/>
            <a:ext cx="12192000" cy="0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EC35069-ED27-472D-985B-1C2B6568B4CC}"/>
              </a:ext>
            </a:extLst>
          </p:cNvPr>
          <p:cNvGrpSpPr/>
          <p:nvPr/>
        </p:nvGrpSpPr>
        <p:grpSpPr>
          <a:xfrm>
            <a:off x="8652209" y="983857"/>
            <a:ext cx="3312862" cy="3950259"/>
            <a:chOff x="8879138" y="926987"/>
            <a:chExt cx="3312862" cy="3950259"/>
          </a:xfrm>
        </p:grpSpPr>
        <p:graphicFrame>
          <p:nvGraphicFramePr>
            <p:cNvPr id="14" name="Group 37">
              <a:extLst>
                <a:ext uri="{FF2B5EF4-FFF2-40B4-BE49-F238E27FC236}">
                  <a16:creationId xmlns:a16="http://schemas.microsoft.com/office/drawing/2014/main" id="{59E6A07A-D6C3-40F2-8C43-9AC2EC5305F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01195426"/>
                </p:ext>
              </p:extLst>
            </p:nvPr>
          </p:nvGraphicFramePr>
          <p:xfrm>
            <a:off x="8879138" y="926987"/>
            <a:ext cx="3312862" cy="3950259"/>
          </p:xfrm>
          <a:graphic>
            <a:graphicData uri="http://schemas.openxmlformats.org/drawingml/2006/table">
              <a:tbl>
                <a:tblPr>
                  <a:tableStyleId>{2D5ABB26-0587-4C30-8999-92F81FD0307C}</a:tableStyleId>
                </a:tblPr>
                <a:tblGrid>
                  <a:gridCol w="2055871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256991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</a:tblGrid>
                <a:tr h="334595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Parameters</a:t>
                        </a:r>
                      </a:p>
                    </a:txBody>
                    <a:tcPr marL="90000" marR="90000" marT="46806" marB="0" horzOverflow="overflow"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600" b="1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3</a:t>
                        </a:r>
                        <a:r>
                          <a:rPr kumimoji="0" lang="en-US" sz="1600" b="1" u="none" strike="noStrike" cap="none" normalizeH="0" baseline="3000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rd</a:t>
                        </a:r>
                        <a:endPara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a:txBody>
                    <a:tcPr marL="90000" marR="90000" marT="46806" marB="0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B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408748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Energy, MeV</a:t>
                        </a:r>
                        <a:endPara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a:txBody>
                    <a:tcPr marL="90000" marR="90000" marT="46806" marB="0" horzOverflow="overflow"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600" b="1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38-42</a:t>
                        </a:r>
                        <a:endPara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a:txBody>
                    <a:tcPr marL="90000" marR="90000" marT="46806" marB="0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534486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60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Avg. current, mA</a:t>
                        </a:r>
                        <a:endPara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a:txBody>
                    <a:tcPr marL="90000" marR="90000" marT="46806" marB="0" horzOverflow="overflow"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600" b="1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3</a:t>
                        </a:r>
                        <a:endPara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a:txBody>
                    <a:tcPr marL="90000" marR="90000" marT="46806" marB="0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534486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a:t>Beam </a:t>
                        </a:r>
                        <a:r>
                          <a:rPr kumimoji="0" lang="en-US" sz="1600" b="0" i="0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a:t>freq</a:t>
                        </a:r>
                        <a:r>
                          <a:rPr kumimoji="0" lang="en-US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a:t>, MHz</a:t>
                        </a:r>
                        <a:endParaRPr lang="ru-RU" sz="12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a:txBody>
                    <a:tcPr marL="90000" marR="90000" marT="46806" marB="0" horzOverflow="overflow"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1600" b="1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a:t>3.76</a:t>
                        </a:r>
                      </a:p>
                    </a:txBody>
                    <a:tcPr marL="90000" marR="90000" marT="46806" marB="0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</a:tcPr>
                  </a:tc>
                  <a:extLst>
                    <a:ext uri="{0D108BD9-81ED-4DB2-BD59-A6C34878D82A}">
                      <a16:rowId xmlns:a16="http://schemas.microsoft.com/office/drawing/2014/main" val="1675800300"/>
                    </a:ext>
                  </a:extLst>
                </a:tr>
                <a:tr h="534486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1600" dirty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Bunch</a:t>
                        </a:r>
                        <a:r>
                          <a:rPr lang="en-US" sz="1600" baseline="0" dirty="0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Charge, </a:t>
                        </a:r>
                        <a:r>
                          <a:rPr lang="en-US" sz="1600" baseline="0" dirty="0" err="1">
                            <a:solidFill>
                              <a:srgbClr val="0000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nC</a:t>
                        </a:r>
                        <a:endParaRPr lang="en-US" sz="16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a:txBody>
                    <a:tcPr marL="90000" marR="90000" marT="46806" marB="0" horzOverflow="overflow"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600" b="1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a:t>0.5-1</a:t>
                        </a:r>
                        <a:endParaRPr kumimoji="0" lang="ru-RU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endParaRPr>
                      </a:p>
                    </a:txBody>
                    <a:tcPr marL="90000" marR="90000" marT="46806" marB="0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</a:tcPr>
                  </a:tc>
                  <a:extLst>
                    <a:ext uri="{0D108BD9-81ED-4DB2-BD59-A6C34878D82A}">
                      <a16:rowId xmlns:a16="http://schemas.microsoft.com/office/drawing/2014/main" val="3138412039"/>
                    </a:ext>
                  </a:extLst>
                </a:tr>
                <a:tr h="534486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a:t>Bunch length, </a:t>
                        </a:r>
                        <a:r>
                          <a:rPr kumimoji="0" lang="en-US" sz="1600" b="0" i="0" u="none" strike="noStrike" kern="1200" cap="none" spc="0" normalizeH="0" baseline="0" noProof="0" dirty="0" err="1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a:t>ps</a:t>
                        </a:r>
                        <a:endPara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a:t>(estimation)</a:t>
                        </a:r>
                        <a:endPara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a:txBody>
                    <a:tcPr marL="90000" marR="90000" marT="46806" marB="0" horzOverflow="overflow"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600" b="1" u="none" strike="noStrike" kern="1200" cap="none" normalizeH="0" baseline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rPr>
                          <a:t>10</a:t>
                        </a:r>
                        <a:endParaRPr kumimoji="0" lang="ru-RU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endParaRPr>
                      </a:p>
                    </a:txBody>
                    <a:tcPr marL="90000" marR="90000" marT="46806" marB="0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</a:tcPr>
                  </a:tc>
                  <a:extLst>
                    <a:ext uri="{0D108BD9-81ED-4DB2-BD59-A6C34878D82A}">
                      <a16:rowId xmlns:a16="http://schemas.microsoft.com/office/drawing/2014/main" val="1877794022"/>
                    </a:ext>
                  </a:extLst>
                </a:tr>
                <a:tr h="534486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Norm. Emittance Hor., mm*</a:t>
                        </a:r>
                        <a:r>
                          <a:rPr kumimoji="0" lang="en-US" sz="1600" b="0" i="0" u="none" strike="noStrike" cap="none" normalizeH="0" baseline="0" dirty="0" err="1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mrad</a:t>
                        </a:r>
                        <a:r>
                          <a: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(measured)</a:t>
                        </a:r>
                      </a:p>
                    </a:txBody>
                    <a:tcPr marL="90000" marR="90000" marT="46806" marB="0" horzOverflow="overflow"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6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80</a:t>
                        </a:r>
                      </a:p>
                    </a:txBody>
                    <a:tcPr marL="90000" marR="90000" marT="46806" marB="0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</a:tcPr>
                  </a:tc>
                  <a:extLst>
                    <a:ext uri="{0D108BD9-81ED-4DB2-BD59-A6C34878D82A}">
                      <a16:rowId xmlns:a16="http://schemas.microsoft.com/office/drawing/2014/main" val="2400404694"/>
                    </a:ext>
                  </a:extLst>
                </a:tr>
                <a:tr h="534486">
                  <a:tc>
                    <a:txBody>
                      <a:bodyPr/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Norm. Emittance Ver., mm*</a:t>
                        </a:r>
                        <a:r>
                          <a:rPr kumimoji="0" lang="en-US" sz="1600" b="0" i="0" u="none" strike="noStrike" cap="none" normalizeH="0" baseline="0" dirty="0" err="1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mrad</a:t>
                        </a:r>
                        <a:r>
                          <a:rPr kumimoji="0" lang="en-US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(measured)</a:t>
                        </a:r>
                      </a:p>
                    </a:txBody>
                    <a:tcPr marL="90000" marR="90000" marT="46806" marB="0" horzOverflow="overflow">
                      <a:lnR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6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0000CC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30</a:t>
                        </a:r>
                      </a:p>
                    </a:txBody>
                    <a:tcPr marL="90000" marR="90000" marT="46806" marB="0" horzOverflow="overflow">
                      <a:lnL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</a:tcPr>
                  </a:tc>
                  <a:extLst>
                    <a:ext uri="{0D108BD9-81ED-4DB2-BD59-A6C34878D82A}">
                      <a16:rowId xmlns:a16="http://schemas.microsoft.com/office/drawing/2014/main" val="3391100308"/>
                    </a:ext>
                  </a:extLst>
                </a:tr>
              </a:tbl>
            </a:graphicData>
          </a:graphic>
        </p:graphicFrame>
        <p:sp>
          <p:nvSpPr>
            <p:cNvPr id="12" name="Прямоугольник: скругленные углы 13">
              <a:extLst>
                <a:ext uri="{FF2B5EF4-FFF2-40B4-BE49-F238E27FC236}">
                  <a16:creationId xmlns:a16="http://schemas.microsoft.com/office/drawing/2014/main" id="{9A1B8B83-94D6-43FB-8600-EB1083DC51C1}"/>
                </a:ext>
              </a:extLst>
            </p:cNvPr>
            <p:cNvSpPr/>
            <p:nvPr/>
          </p:nvSpPr>
          <p:spPr>
            <a:xfrm>
              <a:off x="8879138" y="3247179"/>
              <a:ext cx="3012403" cy="582978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Прямоугольник: скругленные углы 13">
              <a:extLst>
                <a:ext uri="{FF2B5EF4-FFF2-40B4-BE49-F238E27FC236}">
                  <a16:creationId xmlns:a16="http://schemas.microsoft.com/office/drawing/2014/main" id="{9A1B8B83-94D6-43FB-8600-EB1083DC51C1}"/>
                </a:ext>
              </a:extLst>
            </p:cNvPr>
            <p:cNvSpPr/>
            <p:nvPr/>
          </p:nvSpPr>
          <p:spPr>
            <a:xfrm>
              <a:off x="8879138" y="2222133"/>
              <a:ext cx="3012403" cy="367294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Прямоугольник: скругленные углы 13">
              <a:extLst>
                <a:ext uri="{FF2B5EF4-FFF2-40B4-BE49-F238E27FC236}">
                  <a16:creationId xmlns:a16="http://schemas.microsoft.com/office/drawing/2014/main" id="{9A1B8B83-94D6-43FB-8600-EB1083DC51C1}"/>
                </a:ext>
              </a:extLst>
            </p:cNvPr>
            <p:cNvSpPr/>
            <p:nvPr/>
          </p:nvSpPr>
          <p:spPr>
            <a:xfrm>
              <a:off x="8879138" y="2775442"/>
              <a:ext cx="3012403" cy="367294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FE9D4B4-810E-43CF-AFBC-E138EC058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9" y="966001"/>
            <a:ext cx="7263105" cy="3273288"/>
          </a:xfrm>
          <a:prstGeom prst="rect">
            <a:avLst/>
          </a:prstGeom>
        </p:spPr>
      </p:pic>
      <p:sp>
        <p:nvSpPr>
          <p:cNvPr id="118" name="Стрелка вправо 12">
            <a:extLst>
              <a:ext uri="{FF2B5EF4-FFF2-40B4-BE49-F238E27FC236}">
                <a16:creationId xmlns:a16="http://schemas.microsoft.com/office/drawing/2014/main" id="{A6ED7634-0CB8-48C6-90D6-79B2A01EDA48}"/>
              </a:ext>
            </a:extLst>
          </p:cNvPr>
          <p:cNvSpPr/>
          <p:nvPr/>
        </p:nvSpPr>
        <p:spPr>
          <a:xfrm>
            <a:off x="7364313" y="3707007"/>
            <a:ext cx="504056" cy="144016"/>
          </a:xfrm>
          <a:prstGeom prst="rightArrow">
            <a:avLst>
              <a:gd name="adj1" fmla="val 22424"/>
              <a:gd name="adj2" fmla="val 500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Скругленный прямоугольник 16">
            <a:extLst>
              <a:ext uri="{FF2B5EF4-FFF2-40B4-BE49-F238E27FC236}">
                <a16:creationId xmlns:a16="http://schemas.microsoft.com/office/drawing/2014/main" id="{C5FA43B2-A36C-4545-B87C-0C458FD23E89}"/>
              </a:ext>
            </a:extLst>
          </p:cNvPr>
          <p:cNvSpPr/>
          <p:nvPr/>
        </p:nvSpPr>
        <p:spPr>
          <a:xfrm>
            <a:off x="8008411" y="3671003"/>
            <a:ext cx="432048" cy="216024"/>
          </a:xfrm>
          <a:prstGeom prst="roundRect">
            <a:avLst/>
          </a:prstGeom>
          <a:solidFill>
            <a:srgbClr val="FF71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Rectangle 4">
            <a:extLst>
              <a:ext uri="{FF2B5EF4-FFF2-40B4-BE49-F238E27FC236}">
                <a16:creationId xmlns:a16="http://schemas.microsoft.com/office/drawing/2014/main" id="{3BC82F03-6770-4604-989C-50BAE22E0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4395" y="3935233"/>
            <a:ext cx="720080" cy="36933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CC"/>
                </a:solidFill>
              </a:rPr>
              <a:t>PEA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121" name="Прямоугольник: скругленные углы 120">
            <a:extLst>
              <a:ext uri="{FF2B5EF4-FFF2-40B4-BE49-F238E27FC236}">
                <a16:creationId xmlns:a16="http://schemas.microsoft.com/office/drawing/2014/main" id="{8861AA95-5B01-4F45-AC30-9EFE34632715}"/>
              </a:ext>
            </a:extLst>
          </p:cNvPr>
          <p:cNvSpPr/>
          <p:nvPr/>
        </p:nvSpPr>
        <p:spPr>
          <a:xfrm>
            <a:off x="3997713" y="3526423"/>
            <a:ext cx="4619545" cy="736259"/>
          </a:xfrm>
          <a:prstGeom prst="roundRect">
            <a:avLst/>
          </a:prstGeom>
          <a:noFill/>
          <a:ln w="63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7C6FDD9F-A55E-481C-B9DE-948C629C910B}"/>
              </a:ext>
            </a:extLst>
          </p:cNvPr>
          <p:cNvGrpSpPr/>
          <p:nvPr/>
        </p:nvGrpSpPr>
        <p:grpSpPr>
          <a:xfrm>
            <a:off x="2387263" y="4644459"/>
            <a:ext cx="6151734" cy="1623968"/>
            <a:chOff x="2387263" y="4644459"/>
            <a:chExt cx="6151734" cy="1623968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1A430C8E-83BF-45FD-93B8-4ED52CAE242B}"/>
                </a:ext>
              </a:extLst>
            </p:cNvPr>
            <p:cNvSpPr/>
            <p:nvPr/>
          </p:nvSpPr>
          <p:spPr>
            <a:xfrm>
              <a:off x="2387263" y="4667509"/>
              <a:ext cx="6151734" cy="155197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FAA50C30-8E4D-4371-A340-CACE1E5C22D3}"/>
                </a:ext>
              </a:extLst>
            </p:cNvPr>
            <p:cNvGrpSpPr/>
            <p:nvPr/>
          </p:nvGrpSpPr>
          <p:grpSpPr>
            <a:xfrm>
              <a:off x="2902074" y="4644459"/>
              <a:ext cx="5254207" cy="1623968"/>
              <a:chOff x="2334266" y="962028"/>
              <a:chExt cx="9077673" cy="2805723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85CC35F1-B2F6-43E6-9F97-E801EAD81FCC}"/>
                  </a:ext>
                </a:extLst>
              </p:cNvPr>
              <p:cNvSpPr/>
              <p:nvPr/>
            </p:nvSpPr>
            <p:spPr>
              <a:xfrm>
                <a:off x="10756063" y="2225430"/>
                <a:ext cx="538686" cy="281634"/>
              </a:xfrm>
              <a:prstGeom prst="rect">
                <a:avLst/>
              </a:prstGeom>
              <a:solidFill>
                <a:schemeClr val="accent2">
                  <a:alpha val="55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000093A6-A3E7-4141-BD7F-FE6FE77739E2}"/>
                  </a:ext>
                </a:extLst>
              </p:cNvPr>
              <p:cNvGrpSpPr/>
              <p:nvPr/>
            </p:nvGrpSpPr>
            <p:grpSpPr>
              <a:xfrm rot="1846157">
                <a:off x="4234856" y="962028"/>
                <a:ext cx="285492" cy="2805723"/>
                <a:chOff x="5004341" y="1018271"/>
                <a:chExt cx="344091" cy="2805723"/>
              </a:xfrm>
            </p:grpSpPr>
            <p:sp>
              <p:nvSpPr>
                <p:cNvPr id="46" name="Прямоугольник 45">
                  <a:extLst>
                    <a:ext uri="{FF2B5EF4-FFF2-40B4-BE49-F238E27FC236}">
                      <a16:creationId xmlns:a16="http://schemas.microsoft.com/office/drawing/2014/main" id="{41F25649-AF93-4AAA-A694-83E883555EA0}"/>
                    </a:ext>
                  </a:extLst>
                </p:cNvPr>
                <p:cNvSpPr/>
                <p:nvPr/>
              </p:nvSpPr>
              <p:spPr>
                <a:xfrm>
                  <a:off x="5004341" y="1018271"/>
                  <a:ext cx="344091" cy="28057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" name="Группа 46">
                  <a:extLst>
                    <a:ext uri="{FF2B5EF4-FFF2-40B4-BE49-F238E27FC236}">
                      <a16:creationId xmlns:a16="http://schemas.microsoft.com/office/drawing/2014/main" id="{01B3D307-D485-40BB-88B7-22304E4766F3}"/>
                    </a:ext>
                  </a:extLst>
                </p:cNvPr>
                <p:cNvGrpSpPr/>
                <p:nvPr/>
              </p:nvGrpSpPr>
              <p:grpSpPr>
                <a:xfrm>
                  <a:off x="5018587" y="1045828"/>
                  <a:ext cx="325013" cy="2754502"/>
                  <a:chOff x="5018587" y="1045828"/>
                  <a:chExt cx="325013" cy="2754502"/>
                </a:xfrm>
                <a:solidFill>
                  <a:schemeClr val="tx1">
                    <a:lumMod val="65000"/>
                    <a:lumOff val="35000"/>
                  </a:schemeClr>
                </a:solidFill>
              </p:grpSpPr>
              <p:sp>
                <p:nvSpPr>
                  <p:cNvPr id="48" name="Овал 47">
                    <a:extLst>
                      <a:ext uri="{FF2B5EF4-FFF2-40B4-BE49-F238E27FC236}">
                        <a16:creationId xmlns:a16="http://schemas.microsoft.com/office/drawing/2014/main" id="{81A3CBDB-001C-4651-958C-1D27E6294B7C}"/>
                      </a:ext>
                    </a:extLst>
                  </p:cNvPr>
                  <p:cNvSpPr/>
                  <p:nvPr/>
                </p:nvSpPr>
                <p:spPr>
                  <a:xfrm flipH="1">
                    <a:off x="5125754" y="3712506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Овал 48">
                    <a:extLst>
                      <a:ext uri="{FF2B5EF4-FFF2-40B4-BE49-F238E27FC236}">
                        <a16:creationId xmlns:a16="http://schemas.microsoft.com/office/drawing/2014/main" id="{DC0793ED-4E41-47EF-BD71-FD54A9CF3E05}"/>
                      </a:ext>
                    </a:extLst>
                  </p:cNvPr>
                  <p:cNvSpPr/>
                  <p:nvPr/>
                </p:nvSpPr>
                <p:spPr>
                  <a:xfrm flipH="1">
                    <a:off x="5233368" y="3631405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0" name="Овал 49">
                    <a:extLst>
                      <a:ext uri="{FF2B5EF4-FFF2-40B4-BE49-F238E27FC236}">
                        <a16:creationId xmlns:a16="http://schemas.microsoft.com/office/drawing/2014/main" id="{7F4E3FE7-0C81-4AB5-B199-EAC2ED36D6A5}"/>
                      </a:ext>
                    </a:extLst>
                  </p:cNvPr>
                  <p:cNvSpPr/>
                  <p:nvPr/>
                </p:nvSpPr>
                <p:spPr>
                  <a:xfrm flipH="1">
                    <a:off x="5035164" y="3628966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Овал 50">
                    <a:extLst>
                      <a:ext uri="{FF2B5EF4-FFF2-40B4-BE49-F238E27FC236}">
                        <a16:creationId xmlns:a16="http://schemas.microsoft.com/office/drawing/2014/main" id="{15704648-3233-47A9-AD3B-E45BB99119A2}"/>
                      </a:ext>
                    </a:extLst>
                  </p:cNvPr>
                  <p:cNvSpPr/>
                  <p:nvPr/>
                </p:nvSpPr>
                <p:spPr>
                  <a:xfrm flipH="1">
                    <a:off x="5137269" y="3571670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Овал 51">
                    <a:extLst>
                      <a:ext uri="{FF2B5EF4-FFF2-40B4-BE49-F238E27FC236}">
                        <a16:creationId xmlns:a16="http://schemas.microsoft.com/office/drawing/2014/main" id="{5CF61BFA-D50E-48F6-A920-24D290C67A21}"/>
                      </a:ext>
                    </a:extLst>
                  </p:cNvPr>
                  <p:cNvSpPr/>
                  <p:nvPr/>
                </p:nvSpPr>
                <p:spPr>
                  <a:xfrm flipH="1">
                    <a:off x="5029186" y="3754611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3" name="Овал 52">
                    <a:extLst>
                      <a:ext uri="{FF2B5EF4-FFF2-40B4-BE49-F238E27FC236}">
                        <a16:creationId xmlns:a16="http://schemas.microsoft.com/office/drawing/2014/main" id="{11FAD311-1529-4882-9CB4-BA324B573D48}"/>
                      </a:ext>
                    </a:extLst>
                  </p:cNvPr>
                  <p:cNvSpPr/>
                  <p:nvPr/>
                </p:nvSpPr>
                <p:spPr>
                  <a:xfrm flipH="1">
                    <a:off x="5252347" y="3739955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" name="Овал 53">
                    <a:extLst>
                      <a:ext uri="{FF2B5EF4-FFF2-40B4-BE49-F238E27FC236}">
                        <a16:creationId xmlns:a16="http://schemas.microsoft.com/office/drawing/2014/main" id="{76AABD76-0F82-47D4-9A97-68A06E5FA577}"/>
                      </a:ext>
                    </a:extLst>
                  </p:cNvPr>
                  <p:cNvSpPr/>
                  <p:nvPr/>
                </p:nvSpPr>
                <p:spPr>
                  <a:xfrm flipH="1">
                    <a:off x="5221258" y="3425566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5" name="Овал 54">
                    <a:extLst>
                      <a:ext uri="{FF2B5EF4-FFF2-40B4-BE49-F238E27FC236}">
                        <a16:creationId xmlns:a16="http://schemas.microsoft.com/office/drawing/2014/main" id="{1B8A14E9-1865-4169-BCD8-AD0DE9BD3EC5}"/>
                      </a:ext>
                    </a:extLst>
                  </p:cNvPr>
                  <p:cNvSpPr/>
                  <p:nvPr/>
                </p:nvSpPr>
                <p:spPr>
                  <a:xfrm flipH="1">
                    <a:off x="5130668" y="3342026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6" name="Овал 55">
                    <a:extLst>
                      <a:ext uri="{FF2B5EF4-FFF2-40B4-BE49-F238E27FC236}">
                        <a16:creationId xmlns:a16="http://schemas.microsoft.com/office/drawing/2014/main" id="{460245F8-2666-41FE-B606-2A7028AEF8D3}"/>
                      </a:ext>
                    </a:extLst>
                  </p:cNvPr>
                  <p:cNvSpPr/>
                  <p:nvPr/>
                </p:nvSpPr>
                <p:spPr>
                  <a:xfrm flipH="1">
                    <a:off x="5232773" y="3284730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Овал 56">
                    <a:extLst>
                      <a:ext uri="{FF2B5EF4-FFF2-40B4-BE49-F238E27FC236}">
                        <a16:creationId xmlns:a16="http://schemas.microsoft.com/office/drawing/2014/main" id="{BA46B282-6F07-48FA-A98A-70E351A60906}"/>
                      </a:ext>
                    </a:extLst>
                  </p:cNvPr>
                  <p:cNvSpPr/>
                  <p:nvPr/>
                </p:nvSpPr>
                <p:spPr>
                  <a:xfrm flipH="1">
                    <a:off x="5268806" y="3528820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8" name="Овал 57">
                    <a:extLst>
                      <a:ext uri="{FF2B5EF4-FFF2-40B4-BE49-F238E27FC236}">
                        <a16:creationId xmlns:a16="http://schemas.microsoft.com/office/drawing/2014/main" id="{AB338ECE-7055-4E52-AC07-D2EFD202DF51}"/>
                      </a:ext>
                    </a:extLst>
                  </p:cNvPr>
                  <p:cNvSpPr/>
                  <p:nvPr/>
                </p:nvSpPr>
                <p:spPr>
                  <a:xfrm flipH="1">
                    <a:off x="5143051" y="3211830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Овал 58">
                    <a:extLst>
                      <a:ext uri="{FF2B5EF4-FFF2-40B4-BE49-F238E27FC236}">
                        <a16:creationId xmlns:a16="http://schemas.microsoft.com/office/drawing/2014/main" id="{86D9A41B-7142-4302-AE68-AD107A1D72DB}"/>
                      </a:ext>
                    </a:extLst>
                  </p:cNvPr>
                  <p:cNvSpPr/>
                  <p:nvPr/>
                </p:nvSpPr>
                <p:spPr>
                  <a:xfrm flipH="1">
                    <a:off x="5052461" y="3128290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0" name="Овал 59">
                    <a:extLst>
                      <a:ext uri="{FF2B5EF4-FFF2-40B4-BE49-F238E27FC236}">
                        <a16:creationId xmlns:a16="http://schemas.microsoft.com/office/drawing/2014/main" id="{1CE61059-5329-4B75-BE45-4C7777487DD6}"/>
                      </a:ext>
                    </a:extLst>
                  </p:cNvPr>
                  <p:cNvSpPr/>
                  <p:nvPr/>
                </p:nvSpPr>
                <p:spPr>
                  <a:xfrm flipH="1">
                    <a:off x="5154566" y="3070994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1" name="Овал 60">
                    <a:extLst>
                      <a:ext uri="{FF2B5EF4-FFF2-40B4-BE49-F238E27FC236}">
                        <a16:creationId xmlns:a16="http://schemas.microsoft.com/office/drawing/2014/main" id="{5D6B4449-0CB3-4A0B-AC9A-2FF902A2E0F1}"/>
                      </a:ext>
                    </a:extLst>
                  </p:cNvPr>
                  <p:cNvSpPr/>
                  <p:nvPr/>
                </p:nvSpPr>
                <p:spPr>
                  <a:xfrm flipH="1">
                    <a:off x="5216791" y="2969847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Овал 61">
                    <a:extLst>
                      <a:ext uri="{FF2B5EF4-FFF2-40B4-BE49-F238E27FC236}">
                        <a16:creationId xmlns:a16="http://schemas.microsoft.com/office/drawing/2014/main" id="{686D0AE2-20E5-4444-BFE5-29E235D80494}"/>
                      </a:ext>
                    </a:extLst>
                  </p:cNvPr>
                  <p:cNvSpPr/>
                  <p:nvPr/>
                </p:nvSpPr>
                <p:spPr>
                  <a:xfrm flipH="1">
                    <a:off x="5018587" y="2967408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Овал 62">
                    <a:extLst>
                      <a:ext uri="{FF2B5EF4-FFF2-40B4-BE49-F238E27FC236}">
                        <a16:creationId xmlns:a16="http://schemas.microsoft.com/office/drawing/2014/main" id="{50A7E6F8-59AD-4114-8D81-538861A4D6EB}"/>
                      </a:ext>
                    </a:extLst>
                  </p:cNvPr>
                  <p:cNvSpPr/>
                  <p:nvPr/>
                </p:nvSpPr>
                <p:spPr>
                  <a:xfrm flipH="1">
                    <a:off x="5120692" y="2910112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4" name="Овал 63">
                    <a:extLst>
                      <a:ext uri="{FF2B5EF4-FFF2-40B4-BE49-F238E27FC236}">
                        <a16:creationId xmlns:a16="http://schemas.microsoft.com/office/drawing/2014/main" id="{D7B29AF8-B3EF-4A06-B015-A468B266A11F}"/>
                      </a:ext>
                    </a:extLst>
                  </p:cNvPr>
                  <p:cNvSpPr/>
                  <p:nvPr/>
                </p:nvSpPr>
                <p:spPr>
                  <a:xfrm flipH="1">
                    <a:off x="5282676" y="2867046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Овал 64">
                    <a:extLst>
                      <a:ext uri="{FF2B5EF4-FFF2-40B4-BE49-F238E27FC236}">
                        <a16:creationId xmlns:a16="http://schemas.microsoft.com/office/drawing/2014/main" id="{5DE9DF11-1D2F-4726-A1B5-A2E5F59FAD73}"/>
                      </a:ext>
                    </a:extLst>
                  </p:cNvPr>
                  <p:cNvSpPr/>
                  <p:nvPr/>
                </p:nvSpPr>
                <p:spPr>
                  <a:xfrm flipH="1">
                    <a:off x="5192086" y="2783506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6" name="Овал 65">
                    <a:extLst>
                      <a:ext uri="{FF2B5EF4-FFF2-40B4-BE49-F238E27FC236}">
                        <a16:creationId xmlns:a16="http://schemas.microsoft.com/office/drawing/2014/main" id="{520A4FFC-ACAA-4831-BCED-6F2E9C81F2E0}"/>
                      </a:ext>
                    </a:extLst>
                  </p:cNvPr>
                  <p:cNvSpPr/>
                  <p:nvPr/>
                </p:nvSpPr>
                <p:spPr>
                  <a:xfrm flipH="1">
                    <a:off x="5294191" y="2726210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Овал 66">
                    <a:extLst>
                      <a:ext uri="{FF2B5EF4-FFF2-40B4-BE49-F238E27FC236}">
                        <a16:creationId xmlns:a16="http://schemas.microsoft.com/office/drawing/2014/main" id="{1F905E31-3D32-4967-8FFD-BED9CAFC30B0}"/>
                      </a:ext>
                    </a:extLst>
                  </p:cNvPr>
                  <p:cNvSpPr/>
                  <p:nvPr/>
                </p:nvSpPr>
                <p:spPr>
                  <a:xfrm flipH="1">
                    <a:off x="5253572" y="3122506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Овал 67">
                    <a:extLst>
                      <a:ext uri="{FF2B5EF4-FFF2-40B4-BE49-F238E27FC236}">
                        <a16:creationId xmlns:a16="http://schemas.microsoft.com/office/drawing/2014/main" id="{713A42C8-4C19-4581-AFA0-6CE25F57BE7B}"/>
                      </a:ext>
                    </a:extLst>
                  </p:cNvPr>
                  <p:cNvSpPr/>
                  <p:nvPr/>
                </p:nvSpPr>
                <p:spPr>
                  <a:xfrm flipH="1">
                    <a:off x="5064300" y="2718707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Овал 68">
                    <a:extLst>
                      <a:ext uri="{FF2B5EF4-FFF2-40B4-BE49-F238E27FC236}">
                        <a16:creationId xmlns:a16="http://schemas.microsoft.com/office/drawing/2014/main" id="{7FBD9434-8A42-4189-964F-768C6F6602AB}"/>
                      </a:ext>
                    </a:extLst>
                  </p:cNvPr>
                  <p:cNvSpPr/>
                  <p:nvPr/>
                </p:nvSpPr>
                <p:spPr>
                  <a:xfrm flipH="1">
                    <a:off x="5226284" y="2675641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Овал 69">
                    <a:extLst>
                      <a:ext uri="{FF2B5EF4-FFF2-40B4-BE49-F238E27FC236}">
                        <a16:creationId xmlns:a16="http://schemas.microsoft.com/office/drawing/2014/main" id="{80F2FBB2-6124-485A-92EE-1A918449DBC2}"/>
                      </a:ext>
                    </a:extLst>
                  </p:cNvPr>
                  <p:cNvSpPr/>
                  <p:nvPr/>
                </p:nvSpPr>
                <p:spPr>
                  <a:xfrm flipH="1">
                    <a:off x="5135694" y="2592101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Овал 70">
                    <a:extLst>
                      <a:ext uri="{FF2B5EF4-FFF2-40B4-BE49-F238E27FC236}">
                        <a16:creationId xmlns:a16="http://schemas.microsoft.com/office/drawing/2014/main" id="{85C96AA6-B84D-4F2A-853A-9DDD1ABB62EC}"/>
                      </a:ext>
                    </a:extLst>
                  </p:cNvPr>
                  <p:cNvSpPr/>
                  <p:nvPr/>
                </p:nvSpPr>
                <p:spPr>
                  <a:xfrm flipH="1">
                    <a:off x="5237799" y="2534805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Овал 71">
                    <a:extLst>
                      <a:ext uri="{FF2B5EF4-FFF2-40B4-BE49-F238E27FC236}">
                        <a16:creationId xmlns:a16="http://schemas.microsoft.com/office/drawing/2014/main" id="{1FE1A0D5-6E70-4EC1-9BFF-A0F8F6FDE5B2}"/>
                      </a:ext>
                    </a:extLst>
                  </p:cNvPr>
                  <p:cNvSpPr/>
                  <p:nvPr/>
                </p:nvSpPr>
                <p:spPr>
                  <a:xfrm flipH="1">
                    <a:off x="5036883" y="2468906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Овал 72">
                    <a:extLst>
                      <a:ext uri="{FF2B5EF4-FFF2-40B4-BE49-F238E27FC236}">
                        <a16:creationId xmlns:a16="http://schemas.microsoft.com/office/drawing/2014/main" id="{EA624B6E-F09A-4157-8331-8DBA38BEDD4F}"/>
                      </a:ext>
                    </a:extLst>
                  </p:cNvPr>
                  <p:cNvSpPr/>
                  <p:nvPr/>
                </p:nvSpPr>
                <p:spPr>
                  <a:xfrm flipH="1">
                    <a:off x="5058107" y="2544222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Овал 73">
                    <a:extLst>
                      <a:ext uri="{FF2B5EF4-FFF2-40B4-BE49-F238E27FC236}">
                        <a16:creationId xmlns:a16="http://schemas.microsoft.com/office/drawing/2014/main" id="{20661DE4-851F-43F5-95E0-F74B1AFFCA1F}"/>
                      </a:ext>
                    </a:extLst>
                  </p:cNvPr>
                  <p:cNvSpPr/>
                  <p:nvPr/>
                </p:nvSpPr>
                <p:spPr>
                  <a:xfrm flipH="1">
                    <a:off x="5252347" y="2160757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Овал 74">
                    <a:extLst>
                      <a:ext uri="{FF2B5EF4-FFF2-40B4-BE49-F238E27FC236}">
                        <a16:creationId xmlns:a16="http://schemas.microsoft.com/office/drawing/2014/main" id="{0AB15A59-024C-4D9E-816D-2652D91FDC51}"/>
                      </a:ext>
                    </a:extLst>
                  </p:cNvPr>
                  <p:cNvSpPr/>
                  <p:nvPr/>
                </p:nvSpPr>
                <p:spPr>
                  <a:xfrm flipH="1">
                    <a:off x="5259222" y="2408536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Овал 75">
                    <a:extLst>
                      <a:ext uri="{FF2B5EF4-FFF2-40B4-BE49-F238E27FC236}">
                        <a16:creationId xmlns:a16="http://schemas.microsoft.com/office/drawing/2014/main" id="{379566B1-6568-42C8-AA75-F6FF406A0995}"/>
                      </a:ext>
                    </a:extLst>
                  </p:cNvPr>
                  <p:cNvSpPr/>
                  <p:nvPr/>
                </p:nvSpPr>
                <p:spPr>
                  <a:xfrm flipH="1">
                    <a:off x="5168632" y="2324996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7" name="Овал 76">
                    <a:extLst>
                      <a:ext uri="{FF2B5EF4-FFF2-40B4-BE49-F238E27FC236}">
                        <a16:creationId xmlns:a16="http://schemas.microsoft.com/office/drawing/2014/main" id="{0485BF06-5F57-4881-B0D1-98B5D43CECDB}"/>
                      </a:ext>
                    </a:extLst>
                  </p:cNvPr>
                  <p:cNvSpPr/>
                  <p:nvPr/>
                </p:nvSpPr>
                <p:spPr>
                  <a:xfrm flipH="1">
                    <a:off x="5270737" y="2267700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8" name="Овал 77">
                    <a:extLst>
                      <a:ext uri="{FF2B5EF4-FFF2-40B4-BE49-F238E27FC236}">
                        <a16:creationId xmlns:a16="http://schemas.microsoft.com/office/drawing/2014/main" id="{A137D7AD-C195-4E9A-A3D3-B5143BBA9966}"/>
                      </a:ext>
                    </a:extLst>
                  </p:cNvPr>
                  <p:cNvSpPr/>
                  <p:nvPr/>
                </p:nvSpPr>
                <p:spPr>
                  <a:xfrm flipH="1">
                    <a:off x="5036104" y="3493831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Овал 78">
                    <a:extLst>
                      <a:ext uri="{FF2B5EF4-FFF2-40B4-BE49-F238E27FC236}">
                        <a16:creationId xmlns:a16="http://schemas.microsoft.com/office/drawing/2014/main" id="{299C9D5A-68FA-4B42-9221-BCAF87143375}"/>
                      </a:ext>
                    </a:extLst>
                  </p:cNvPr>
                  <p:cNvSpPr/>
                  <p:nvPr/>
                </p:nvSpPr>
                <p:spPr>
                  <a:xfrm flipH="1">
                    <a:off x="5020806" y="3253341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Овал 79">
                    <a:extLst>
                      <a:ext uri="{FF2B5EF4-FFF2-40B4-BE49-F238E27FC236}">
                        <a16:creationId xmlns:a16="http://schemas.microsoft.com/office/drawing/2014/main" id="{FD4AD800-5A74-4FA1-A66C-14838C4AAD03}"/>
                      </a:ext>
                    </a:extLst>
                  </p:cNvPr>
                  <p:cNvSpPr/>
                  <p:nvPr/>
                </p:nvSpPr>
                <p:spPr>
                  <a:xfrm flipH="1">
                    <a:off x="5047619" y="3352995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Овал 80">
                    <a:extLst>
                      <a:ext uri="{FF2B5EF4-FFF2-40B4-BE49-F238E27FC236}">
                        <a16:creationId xmlns:a16="http://schemas.microsoft.com/office/drawing/2014/main" id="{B72ECF36-83B4-4175-813E-0C5CB203213C}"/>
                      </a:ext>
                    </a:extLst>
                  </p:cNvPr>
                  <p:cNvSpPr/>
                  <p:nvPr/>
                </p:nvSpPr>
                <p:spPr>
                  <a:xfrm flipH="1">
                    <a:off x="5029186" y="2826306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Овал 81">
                    <a:extLst>
                      <a:ext uri="{FF2B5EF4-FFF2-40B4-BE49-F238E27FC236}">
                        <a16:creationId xmlns:a16="http://schemas.microsoft.com/office/drawing/2014/main" id="{B6EB3BAB-FBEA-4D37-879D-F4A13F60827B}"/>
                      </a:ext>
                    </a:extLst>
                  </p:cNvPr>
                  <p:cNvSpPr/>
                  <p:nvPr/>
                </p:nvSpPr>
                <p:spPr>
                  <a:xfrm flipH="1">
                    <a:off x="5142677" y="2476938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Овал 82">
                    <a:extLst>
                      <a:ext uri="{FF2B5EF4-FFF2-40B4-BE49-F238E27FC236}">
                        <a16:creationId xmlns:a16="http://schemas.microsoft.com/office/drawing/2014/main" id="{752B734E-C06D-40E1-903A-658E4C1B8B78}"/>
                      </a:ext>
                    </a:extLst>
                  </p:cNvPr>
                  <p:cNvSpPr/>
                  <p:nvPr/>
                </p:nvSpPr>
                <p:spPr>
                  <a:xfrm flipH="1">
                    <a:off x="5030948" y="2650564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Овал 83">
                    <a:extLst>
                      <a:ext uri="{FF2B5EF4-FFF2-40B4-BE49-F238E27FC236}">
                        <a16:creationId xmlns:a16="http://schemas.microsoft.com/office/drawing/2014/main" id="{8119C140-0D41-4C96-80FD-0C95B9C0F448}"/>
                      </a:ext>
                    </a:extLst>
                  </p:cNvPr>
                  <p:cNvSpPr/>
                  <p:nvPr/>
                </p:nvSpPr>
                <p:spPr>
                  <a:xfrm flipH="1">
                    <a:off x="5057775" y="2000468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Овал 84">
                    <a:extLst>
                      <a:ext uri="{FF2B5EF4-FFF2-40B4-BE49-F238E27FC236}">
                        <a16:creationId xmlns:a16="http://schemas.microsoft.com/office/drawing/2014/main" id="{723DF223-5E71-489E-9E83-D46077B30449}"/>
                      </a:ext>
                    </a:extLst>
                  </p:cNvPr>
                  <p:cNvSpPr/>
                  <p:nvPr/>
                </p:nvSpPr>
                <p:spPr>
                  <a:xfrm flipH="1">
                    <a:off x="5234155" y="2065557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Овал 85">
                    <a:extLst>
                      <a:ext uri="{FF2B5EF4-FFF2-40B4-BE49-F238E27FC236}">
                        <a16:creationId xmlns:a16="http://schemas.microsoft.com/office/drawing/2014/main" id="{82C56611-BB12-4CA9-92C7-1FB7FB7709BF}"/>
                      </a:ext>
                    </a:extLst>
                  </p:cNvPr>
                  <p:cNvSpPr/>
                  <p:nvPr/>
                </p:nvSpPr>
                <p:spPr>
                  <a:xfrm flipH="1">
                    <a:off x="5143565" y="1982017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Овал 86">
                    <a:extLst>
                      <a:ext uri="{FF2B5EF4-FFF2-40B4-BE49-F238E27FC236}">
                        <a16:creationId xmlns:a16="http://schemas.microsoft.com/office/drawing/2014/main" id="{212918CA-FD1C-42F8-9E64-D228B55AC6A9}"/>
                      </a:ext>
                    </a:extLst>
                  </p:cNvPr>
                  <p:cNvSpPr/>
                  <p:nvPr/>
                </p:nvSpPr>
                <p:spPr>
                  <a:xfrm flipH="1">
                    <a:off x="5245670" y="1924721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Овал 87">
                    <a:extLst>
                      <a:ext uri="{FF2B5EF4-FFF2-40B4-BE49-F238E27FC236}">
                        <a16:creationId xmlns:a16="http://schemas.microsoft.com/office/drawing/2014/main" id="{968C5E3A-ED29-4B81-86CC-FB2F88F8138E}"/>
                      </a:ext>
                    </a:extLst>
                  </p:cNvPr>
                  <p:cNvSpPr/>
                  <p:nvPr/>
                </p:nvSpPr>
                <p:spPr>
                  <a:xfrm flipH="1">
                    <a:off x="5018597" y="2175959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Овал 88">
                    <a:extLst>
                      <a:ext uri="{FF2B5EF4-FFF2-40B4-BE49-F238E27FC236}">
                        <a16:creationId xmlns:a16="http://schemas.microsoft.com/office/drawing/2014/main" id="{13029645-D44A-4D2C-A251-49D9CCA3C495}"/>
                      </a:ext>
                    </a:extLst>
                  </p:cNvPr>
                  <p:cNvSpPr/>
                  <p:nvPr/>
                </p:nvSpPr>
                <p:spPr>
                  <a:xfrm flipH="1">
                    <a:off x="5194977" y="2241048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Овал 89">
                    <a:extLst>
                      <a:ext uri="{FF2B5EF4-FFF2-40B4-BE49-F238E27FC236}">
                        <a16:creationId xmlns:a16="http://schemas.microsoft.com/office/drawing/2014/main" id="{E5FFEB60-3C03-4D68-B06C-EA58A266A219}"/>
                      </a:ext>
                    </a:extLst>
                  </p:cNvPr>
                  <p:cNvSpPr/>
                  <p:nvPr/>
                </p:nvSpPr>
                <p:spPr>
                  <a:xfrm flipH="1">
                    <a:off x="5104387" y="2157508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Овал 90">
                    <a:extLst>
                      <a:ext uri="{FF2B5EF4-FFF2-40B4-BE49-F238E27FC236}">
                        <a16:creationId xmlns:a16="http://schemas.microsoft.com/office/drawing/2014/main" id="{6F911F46-C880-49FA-8D4F-B27454CBBE5C}"/>
                      </a:ext>
                    </a:extLst>
                  </p:cNvPr>
                  <p:cNvSpPr/>
                  <p:nvPr/>
                </p:nvSpPr>
                <p:spPr>
                  <a:xfrm flipH="1">
                    <a:off x="5059673" y="2312651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Овал 91">
                    <a:extLst>
                      <a:ext uri="{FF2B5EF4-FFF2-40B4-BE49-F238E27FC236}">
                        <a16:creationId xmlns:a16="http://schemas.microsoft.com/office/drawing/2014/main" id="{819F8F34-A0B1-4F9D-976A-88B8691B8DF6}"/>
                      </a:ext>
                    </a:extLst>
                  </p:cNvPr>
                  <p:cNvSpPr/>
                  <p:nvPr/>
                </p:nvSpPr>
                <p:spPr>
                  <a:xfrm flipH="1">
                    <a:off x="5047619" y="1901861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Овал 92">
                    <a:extLst>
                      <a:ext uri="{FF2B5EF4-FFF2-40B4-BE49-F238E27FC236}">
                        <a16:creationId xmlns:a16="http://schemas.microsoft.com/office/drawing/2014/main" id="{41AEE45A-A824-4BDA-86E3-3E4266F56A4C}"/>
                      </a:ext>
                    </a:extLst>
                  </p:cNvPr>
                  <p:cNvSpPr/>
                  <p:nvPr/>
                </p:nvSpPr>
                <p:spPr>
                  <a:xfrm flipH="1">
                    <a:off x="5179602" y="1897210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Овал 93">
                    <a:extLst>
                      <a:ext uri="{FF2B5EF4-FFF2-40B4-BE49-F238E27FC236}">
                        <a16:creationId xmlns:a16="http://schemas.microsoft.com/office/drawing/2014/main" id="{B5C6269F-64D1-4C06-B40F-99C61307BE66}"/>
                      </a:ext>
                    </a:extLst>
                  </p:cNvPr>
                  <p:cNvSpPr/>
                  <p:nvPr/>
                </p:nvSpPr>
                <p:spPr>
                  <a:xfrm flipH="1">
                    <a:off x="5089012" y="1813670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Овал 94">
                    <a:extLst>
                      <a:ext uri="{FF2B5EF4-FFF2-40B4-BE49-F238E27FC236}">
                        <a16:creationId xmlns:a16="http://schemas.microsoft.com/office/drawing/2014/main" id="{321685E0-7E1F-41C3-8B0B-4DC1B9CBD105}"/>
                      </a:ext>
                    </a:extLst>
                  </p:cNvPr>
                  <p:cNvSpPr/>
                  <p:nvPr/>
                </p:nvSpPr>
                <p:spPr>
                  <a:xfrm flipH="1">
                    <a:off x="5191117" y="1756374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Овал 95">
                    <a:extLst>
                      <a:ext uri="{FF2B5EF4-FFF2-40B4-BE49-F238E27FC236}">
                        <a16:creationId xmlns:a16="http://schemas.microsoft.com/office/drawing/2014/main" id="{7BEE1148-D920-4AEE-940B-85E5ABF479D2}"/>
                      </a:ext>
                    </a:extLst>
                  </p:cNvPr>
                  <p:cNvSpPr/>
                  <p:nvPr/>
                </p:nvSpPr>
                <p:spPr>
                  <a:xfrm flipH="1">
                    <a:off x="5098820" y="1690203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Овал 96">
                    <a:extLst>
                      <a:ext uri="{FF2B5EF4-FFF2-40B4-BE49-F238E27FC236}">
                        <a16:creationId xmlns:a16="http://schemas.microsoft.com/office/drawing/2014/main" id="{E979F5AC-7AA0-4E44-A6FD-172B43604D63}"/>
                      </a:ext>
                    </a:extLst>
                  </p:cNvPr>
                  <p:cNvSpPr/>
                  <p:nvPr/>
                </p:nvSpPr>
                <p:spPr>
                  <a:xfrm flipH="1">
                    <a:off x="5275200" y="1755292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Овал 97">
                    <a:extLst>
                      <a:ext uri="{FF2B5EF4-FFF2-40B4-BE49-F238E27FC236}">
                        <a16:creationId xmlns:a16="http://schemas.microsoft.com/office/drawing/2014/main" id="{FC1B8EE1-AA97-4FE1-93E1-EA8A7A586FE3}"/>
                      </a:ext>
                    </a:extLst>
                  </p:cNvPr>
                  <p:cNvSpPr/>
                  <p:nvPr/>
                </p:nvSpPr>
                <p:spPr>
                  <a:xfrm flipH="1">
                    <a:off x="5184610" y="1671752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Овал 98">
                    <a:extLst>
                      <a:ext uri="{FF2B5EF4-FFF2-40B4-BE49-F238E27FC236}">
                        <a16:creationId xmlns:a16="http://schemas.microsoft.com/office/drawing/2014/main" id="{022F60BA-4357-4F67-9865-2DBC02AFC1EC}"/>
                      </a:ext>
                    </a:extLst>
                  </p:cNvPr>
                  <p:cNvSpPr/>
                  <p:nvPr/>
                </p:nvSpPr>
                <p:spPr>
                  <a:xfrm flipH="1">
                    <a:off x="5286715" y="1614456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Овал 99">
                    <a:extLst>
                      <a:ext uri="{FF2B5EF4-FFF2-40B4-BE49-F238E27FC236}">
                        <a16:creationId xmlns:a16="http://schemas.microsoft.com/office/drawing/2014/main" id="{CAFD1FA7-3C1E-429F-85AC-7D7DE32E1231}"/>
                      </a:ext>
                    </a:extLst>
                  </p:cNvPr>
                  <p:cNvSpPr/>
                  <p:nvPr/>
                </p:nvSpPr>
                <p:spPr>
                  <a:xfrm flipH="1">
                    <a:off x="5137486" y="2081090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Овал 100">
                    <a:extLst>
                      <a:ext uri="{FF2B5EF4-FFF2-40B4-BE49-F238E27FC236}">
                        <a16:creationId xmlns:a16="http://schemas.microsoft.com/office/drawing/2014/main" id="{2214EE06-A42B-4F96-A395-FDF330A6989D}"/>
                      </a:ext>
                    </a:extLst>
                  </p:cNvPr>
                  <p:cNvSpPr/>
                  <p:nvPr/>
                </p:nvSpPr>
                <p:spPr>
                  <a:xfrm flipH="1">
                    <a:off x="5068776" y="1498574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Овал 101">
                    <a:extLst>
                      <a:ext uri="{FF2B5EF4-FFF2-40B4-BE49-F238E27FC236}">
                        <a16:creationId xmlns:a16="http://schemas.microsoft.com/office/drawing/2014/main" id="{0737AD56-E62E-498B-AA64-E8725C69D861}"/>
                      </a:ext>
                    </a:extLst>
                  </p:cNvPr>
                  <p:cNvSpPr/>
                  <p:nvPr/>
                </p:nvSpPr>
                <p:spPr>
                  <a:xfrm flipH="1">
                    <a:off x="5245156" y="1563663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3" name="Овал 102">
                    <a:extLst>
                      <a:ext uri="{FF2B5EF4-FFF2-40B4-BE49-F238E27FC236}">
                        <a16:creationId xmlns:a16="http://schemas.microsoft.com/office/drawing/2014/main" id="{55A1A0C3-E0AA-4BD4-AEB6-19D06EEA0C01}"/>
                      </a:ext>
                    </a:extLst>
                  </p:cNvPr>
                  <p:cNvSpPr/>
                  <p:nvPr/>
                </p:nvSpPr>
                <p:spPr>
                  <a:xfrm flipH="1">
                    <a:off x="5154566" y="1480123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4" name="Овал 103">
                    <a:extLst>
                      <a:ext uri="{FF2B5EF4-FFF2-40B4-BE49-F238E27FC236}">
                        <a16:creationId xmlns:a16="http://schemas.microsoft.com/office/drawing/2014/main" id="{A1EE747B-DC63-43D1-95C2-3BDEF46146FC}"/>
                      </a:ext>
                    </a:extLst>
                  </p:cNvPr>
                  <p:cNvSpPr/>
                  <p:nvPr/>
                </p:nvSpPr>
                <p:spPr>
                  <a:xfrm flipH="1">
                    <a:off x="5256671" y="1422827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5" name="Овал 104">
                    <a:extLst>
                      <a:ext uri="{FF2B5EF4-FFF2-40B4-BE49-F238E27FC236}">
                        <a16:creationId xmlns:a16="http://schemas.microsoft.com/office/drawing/2014/main" id="{0D00B2EB-8A0E-4087-AADB-2120C9804F6E}"/>
                      </a:ext>
                    </a:extLst>
                  </p:cNvPr>
                  <p:cNvSpPr/>
                  <p:nvPr/>
                </p:nvSpPr>
                <p:spPr>
                  <a:xfrm flipH="1">
                    <a:off x="5075967" y="1185522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6" name="Овал 105">
                    <a:extLst>
                      <a:ext uri="{FF2B5EF4-FFF2-40B4-BE49-F238E27FC236}">
                        <a16:creationId xmlns:a16="http://schemas.microsoft.com/office/drawing/2014/main" id="{C565BEC8-7D41-4B77-8086-183861F68992}"/>
                      </a:ext>
                    </a:extLst>
                  </p:cNvPr>
                  <p:cNvSpPr/>
                  <p:nvPr/>
                </p:nvSpPr>
                <p:spPr>
                  <a:xfrm flipH="1">
                    <a:off x="5161757" y="1167071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Овал 106">
                    <a:extLst>
                      <a:ext uri="{FF2B5EF4-FFF2-40B4-BE49-F238E27FC236}">
                        <a16:creationId xmlns:a16="http://schemas.microsoft.com/office/drawing/2014/main" id="{333EAB5C-673D-4430-96BC-2D34A396B147}"/>
                      </a:ext>
                    </a:extLst>
                  </p:cNvPr>
                  <p:cNvSpPr/>
                  <p:nvPr/>
                </p:nvSpPr>
                <p:spPr>
                  <a:xfrm flipH="1">
                    <a:off x="5263862" y="1109775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8" name="Овал 107">
                    <a:extLst>
                      <a:ext uri="{FF2B5EF4-FFF2-40B4-BE49-F238E27FC236}">
                        <a16:creationId xmlns:a16="http://schemas.microsoft.com/office/drawing/2014/main" id="{7E04D5E6-D58A-4DD1-93C6-8F5B24C4BC3F}"/>
                      </a:ext>
                    </a:extLst>
                  </p:cNvPr>
                  <p:cNvSpPr/>
                  <p:nvPr/>
                </p:nvSpPr>
                <p:spPr>
                  <a:xfrm flipH="1">
                    <a:off x="5227642" y="1049097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Овал 108">
                    <a:extLst>
                      <a:ext uri="{FF2B5EF4-FFF2-40B4-BE49-F238E27FC236}">
                        <a16:creationId xmlns:a16="http://schemas.microsoft.com/office/drawing/2014/main" id="{9268B091-D287-421C-A098-07D587B0CDA7}"/>
                      </a:ext>
                    </a:extLst>
                  </p:cNvPr>
                  <p:cNvSpPr/>
                  <p:nvPr/>
                </p:nvSpPr>
                <p:spPr>
                  <a:xfrm flipH="1">
                    <a:off x="5075522" y="1355564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0" name="Овал 109">
                    <a:extLst>
                      <a:ext uri="{FF2B5EF4-FFF2-40B4-BE49-F238E27FC236}">
                        <a16:creationId xmlns:a16="http://schemas.microsoft.com/office/drawing/2014/main" id="{D2DDF46F-15BE-40B8-A574-5FF71B021449}"/>
                      </a:ext>
                    </a:extLst>
                  </p:cNvPr>
                  <p:cNvSpPr/>
                  <p:nvPr/>
                </p:nvSpPr>
                <p:spPr>
                  <a:xfrm flipH="1">
                    <a:off x="5161312" y="1337113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1" name="Овал 110">
                    <a:extLst>
                      <a:ext uri="{FF2B5EF4-FFF2-40B4-BE49-F238E27FC236}">
                        <a16:creationId xmlns:a16="http://schemas.microsoft.com/office/drawing/2014/main" id="{97A26BE0-E176-42CC-9EFB-CE90DA99E7BC}"/>
                      </a:ext>
                    </a:extLst>
                  </p:cNvPr>
                  <p:cNvSpPr/>
                  <p:nvPr/>
                </p:nvSpPr>
                <p:spPr>
                  <a:xfrm flipH="1">
                    <a:off x="5263417" y="1279817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" name="Овал 111">
                    <a:extLst>
                      <a:ext uri="{FF2B5EF4-FFF2-40B4-BE49-F238E27FC236}">
                        <a16:creationId xmlns:a16="http://schemas.microsoft.com/office/drawing/2014/main" id="{D5F1A3E7-90D4-48EC-A380-4FFF29A14FDC}"/>
                      </a:ext>
                    </a:extLst>
                  </p:cNvPr>
                  <p:cNvSpPr/>
                  <p:nvPr/>
                </p:nvSpPr>
                <p:spPr>
                  <a:xfrm flipH="1">
                    <a:off x="5227197" y="1219139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3" name="Овал 112">
                    <a:extLst>
                      <a:ext uri="{FF2B5EF4-FFF2-40B4-BE49-F238E27FC236}">
                        <a16:creationId xmlns:a16="http://schemas.microsoft.com/office/drawing/2014/main" id="{9D7800A9-765C-4A54-A664-11DF266A623A}"/>
                      </a:ext>
                    </a:extLst>
                  </p:cNvPr>
                  <p:cNvSpPr/>
                  <p:nvPr/>
                </p:nvSpPr>
                <p:spPr>
                  <a:xfrm flipH="1">
                    <a:off x="5150458" y="1579237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4" name="Овал 113">
                    <a:extLst>
                      <a:ext uri="{FF2B5EF4-FFF2-40B4-BE49-F238E27FC236}">
                        <a16:creationId xmlns:a16="http://schemas.microsoft.com/office/drawing/2014/main" id="{9E99C163-6BFC-4B4E-9F5F-A3E6FE2A3F15}"/>
                      </a:ext>
                    </a:extLst>
                  </p:cNvPr>
                  <p:cNvSpPr/>
                  <p:nvPr/>
                </p:nvSpPr>
                <p:spPr>
                  <a:xfrm flipH="1">
                    <a:off x="5027756" y="1604134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5" name="Овал 114">
                    <a:extLst>
                      <a:ext uri="{FF2B5EF4-FFF2-40B4-BE49-F238E27FC236}">
                        <a16:creationId xmlns:a16="http://schemas.microsoft.com/office/drawing/2014/main" id="{5E84A82C-0B64-400A-8356-375FCB4D45BD}"/>
                      </a:ext>
                    </a:extLst>
                  </p:cNvPr>
                  <p:cNvSpPr/>
                  <p:nvPr/>
                </p:nvSpPr>
                <p:spPr>
                  <a:xfrm flipH="1">
                    <a:off x="5033070" y="1714035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6" name="Овал 115">
                    <a:extLst>
                      <a:ext uri="{FF2B5EF4-FFF2-40B4-BE49-F238E27FC236}">
                        <a16:creationId xmlns:a16="http://schemas.microsoft.com/office/drawing/2014/main" id="{6318A404-5B0B-46D0-982A-DABA7143FE0B}"/>
                      </a:ext>
                    </a:extLst>
                  </p:cNvPr>
                  <p:cNvSpPr/>
                  <p:nvPr/>
                </p:nvSpPr>
                <p:spPr>
                  <a:xfrm flipH="1">
                    <a:off x="5024085" y="1045828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7" name="Овал 116">
                    <a:extLst>
                      <a:ext uri="{FF2B5EF4-FFF2-40B4-BE49-F238E27FC236}">
                        <a16:creationId xmlns:a16="http://schemas.microsoft.com/office/drawing/2014/main" id="{81D2801E-BD97-4055-BBAF-B4287E915047}"/>
                      </a:ext>
                    </a:extLst>
                  </p:cNvPr>
                  <p:cNvSpPr/>
                  <p:nvPr/>
                </p:nvSpPr>
                <p:spPr>
                  <a:xfrm flipH="1">
                    <a:off x="5119981" y="1052898"/>
                    <a:ext cx="49409" cy="45719"/>
                  </a:xfrm>
                  <a:prstGeom prst="ellipse">
                    <a:avLst/>
                  </a:prstGeom>
                  <a:grpFill/>
                  <a:ln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9" name="Объект 2">
                <a:extLst>
                  <a:ext uri="{FF2B5EF4-FFF2-40B4-BE49-F238E27FC236}">
                    <a16:creationId xmlns:a16="http://schemas.microsoft.com/office/drawing/2014/main" id="{6ECB4113-DE04-44C2-8FF2-85F2A1E2790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56063" y="2228974"/>
                <a:ext cx="655876" cy="42108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7500" lnSpcReduction="2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ru-R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ФЭУ</a:t>
                </a:r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C6CB6809-64E6-4491-9BB1-A928C8792B1F}"/>
                  </a:ext>
                </a:extLst>
              </p:cNvPr>
              <p:cNvSpPr/>
              <p:nvPr/>
            </p:nvSpPr>
            <p:spPr>
              <a:xfrm>
                <a:off x="2334266" y="2242937"/>
                <a:ext cx="2695174" cy="216012"/>
              </a:xfrm>
              <a:prstGeom prst="ellipse">
                <a:avLst/>
              </a:prstGeom>
              <a:solidFill>
                <a:schemeClr val="accent1">
                  <a:alpha val="76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Блок-схема: извлечение 20">
                <a:extLst>
                  <a:ext uri="{FF2B5EF4-FFF2-40B4-BE49-F238E27FC236}">
                    <a16:creationId xmlns:a16="http://schemas.microsoft.com/office/drawing/2014/main" id="{7E74F939-A3C9-4EC5-A0F2-0E28114AC087}"/>
                  </a:ext>
                </a:extLst>
              </p:cNvPr>
              <p:cNvSpPr/>
              <p:nvPr/>
            </p:nvSpPr>
            <p:spPr>
              <a:xfrm rot="16200000" flipH="1">
                <a:off x="7338622" y="-704215"/>
                <a:ext cx="693101" cy="6120149"/>
              </a:xfrm>
              <a:prstGeom prst="flowChartExtract">
                <a:avLst/>
              </a:prstGeom>
              <a:noFill/>
              <a:ln>
                <a:solidFill>
                  <a:srgbClr val="FF000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22" name="Прямая со стрелкой 21">
                <a:extLst>
                  <a:ext uri="{FF2B5EF4-FFF2-40B4-BE49-F238E27FC236}">
                    <a16:creationId xmlns:a16="http://schemas.microsoft.com/office/drawing/2014/main" id="{32331DBD-4FA5-4C9D-9C78-B004F65857C4}"/>
                  </a:ext>
                </a:extLst>
              </p:cNvPr>
              <p:cNvCxnSpPr/>
              <p:nvPr/>
            </p:nvCxnSpPr>
            <p:spPr>
              <a:xfrm>
                <a:off x="4518208" y="2382837"/>
                <a:ext cx="6218861" cy="0"/>
              </a:xfrm>
              <a:prstGeom prst="straightConnector1">
                <a:avLst/>
              </a:prstGeom>
              <a:ln>
                <a:prstDash val="dash"/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3" name="Дуга 22">
                <a:extLst>
                  <a:ext uri="{FF2B5EF4-FFF2-40B4-BE49-F238E27FC236}">
                    <a16:creationId xmlns:a16="http://schemas.microsoft.com/office/drawing/2014/main" id="{69934B78-5F45-41F8-9ECA-279F09F0405A}"/>
                  </a:ext>
                </a:extLst>
              </p:cNvPr>
              <p:cNvSpPr/>
              <p:nvPr/>
            </p:nvSpPr>
            <p:spPr>
              <a:xfrm rot="1904828">
                <a:off x="7518245" y="2172500"/>
                <a:ext cx="333854" cy="266682"/>
              </a:xfrm>
              <a:prstGeom prst="arc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Группа 23">
                <a:extLst>
                  <a:ext uri="{FF2B5EF4-FFF2-40B4-BE49-F238E27FC236}">
                    <a16:creationId xmlns:a16="http://schemas.microsoft.com/office/drawing/2014/main" id="{9E26FBD7-46A9-4928-9F58-B35366C0ED26}"/>
                  </a:ext>
                </a:extLst>
              </p:cNvPr>
              <p:cNvGrpSpPr/>
              <p:nvPr/>
            </p:nvGrpSpPr>
            <p:grpSpPr>
              <a:xfrm>
                <a:off x="8135730" y="2132267"/>
                <a:ext cx="1181446" cy="424135"/>
                <a:chOff x="1981290" y="3439365"/>
                <a:chExt cx="1181446" cy="424135"/>
              </a:xfrm>
            </p:grpSpPr>
            <p:grpSp>
              <p:nvGrpSpPr>
                <p:cNvPr id="36" name="Группа 35">
                  <a:extLst>
                    <a:ext uri="{FF2B5EF4-FFF2-40B4-BE49-F238E27FC236}">
                      <a16:creationId xmlns:a16="http://schemas.microsoft.com/office/drawing/2014/main" id="{6597FEDD-C0C8-4FC3-BFA5-F4BA04A8097C}"/>
                    </a:ext>
                  </a:extLst>
                </p:cNvPr>
                <p:cNvGrpSpPr/>
                <p:nvPr/>
              </p:nvGrpSpPr>
              <p:grpSpPr>
                <a:xfrm>
                  <a:off x="1981290" y="3441118"/>
                  <a:ext cx="591022" cy="422382"/>
                  <a:chOff x="1981290" y="3441118"/>
                  <a:chExt cx="591022" cy="422382"/>
                </a:xfrm>
              </p:grpSpPr>
              <p:sp>
                <p:nvSpPr>
                  <p:cNvPr id="42" name="Полилиния 239">
                    <a:extLst>
                      <a:ext uri="{FF2B5EF4-FFF2-40B4-BE49-F238E27FC236}">
                        <a16:creationId xmlns:a16="http://schemas.microsoft.com/office/drawing/2014/main" id="{4930023D-00FE-4854-905F-CDC986D567B1}"/>
                      </a:ext>
                    </a:extLst>
                  </p:cNvPr>
                  <p:cNvSpPr/>
                  <p:nvPr/>
                </p:nvSpPr>
                <p:spPr>
                  <a:xfrm>
                    <a:off x="2275756" y="3442089"/>
                    <a:ext cx="149119" cy="213144"/>
                  </a:xfrm>
                  <a:custGeom>
                    <a:avLst/>
                    <a:gdLst>
                      <a:gd name="connsiteX0" fmla="*/ 0 w 538163"/>
                      <a:gd name="connsiteY0" fmla="*/ 333375 h 333375"/>
                      <a:gd name="connsiteX1" fmla="*/ 219075 w 538163"/>
                      <a:gd name="connsiteY1" fmla="*/ 0 h 333375"/>
                      <a:gd name="connsiteX2" fmla="*/ 538163 w 538163"/>
                      <a:gd name="connsiteY2" fmla="*/ 333375 h 33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8163" h="333375">
                        <a:moveTo>
                          <a:pt x="0" y="333375"/>
                        </a:moveTo>
                        <a:cubicBezTo>
                          <a:pt x="64690" y="166687"/>
                          <a:pt x="129381" y="0"/>
                          <a:pt x="219075" y="0"/>
                        </a:cubicBezTo>
                        <a:cubicBezTo>
                          <a:pt x="308769" y="0"/>
                          <a:pt x="423466" y="166687"/>
                          <a:pt x="538163" y="333375"/>
                        </a:cubicBezTo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Полилиния 240">
                    <a:extLst>
                      <a:ext uri="{FF2B5EF4-FFF2-40B4-BE49-F238E27FC236}">
                        <a16:creationId xmlns:a16="http://schemas.microsoft.com/office/drawing/2014/main" id="{97765B3E-1120-4D63-9450-2C9D54226B18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23193" y="3650356"/>
                    <a:ext cx="149119" cy="213144"/>
                  </a:xfrm>
                  <a:custGeom>
                    <a:avLst/>
                    <a:gdLst>
                      <a:gd name="connsiteX0" fmla="*/ 0 w 538163"/>
                      <a:gd name="connsiteY0" fmla="*/ 333375 h 333375"/>
                      <a:gd name="connsiteX1" fmla="*/ 219075 w 538163"/>
                      <a:gd name="connsiteY1" fmla="*/ 0 h 333375"/>
                      <a:gd name="connsiteX2" fmla="*/ 538163 w 538163"/>
                      <a:gd name="connsiteY2" fmla="*/ 333375 h 33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8163" h="333375">
                        <a:moveTo>
                          <a:pt x="0" y="333375"/>
                        </a:moveTo>
                        <a:cubicBezTo>
                          <a:pt x="64690" y="166687"/>
                          <a:pt x="129381" y="0"/>
                          <a:pt x="219075" y="0"/>
                        </a:cubicBezTo>
                        <a:cubicBezTo>
                          <a:pt x="308769" y="0"/>
                          <a:pt x="423466" y="166687"/>
                          <a:pt x="538163" y="333375"/>
                        </a:cubicBezTo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Полилиния 237">
                    <a:extLst>
                      <a:ext uri="{FF2B5EF4-FFF2-40B4-BE49-F238E27FC236}">
                        <a16:creationId xmlns:a16="http://schemas.microsoft.com/office/drawing/2014/main" id="{50D87CCB-6F07-4D5B-8B6C-65CB7F591911}"/>
                      </a:ext>
                    </a:extLst>
                  </p:cNvPr>
                  <p:cNvSpPr/>
                  <p:nvPr/>
                </p:nvSpPr>
                <p:spPr>
                  <a:xfrm>
                    <a:off x="1981290" y="3441118"/>
                    <a:ext cx="149119" cy="213144"/>
                  </a:xfrm>
                  <a:custGeom>
                    <a:avLst/>
                    <a:gdLst>
                      <a:gd name="connsiteX0" fmla="*/ 0 w 538163"/>
                      <a:gd name="connsiteY0" fmla="*/ 333375 h 333375"/>
                      <a:gd name="connsiteX1" fmla="*/ 219075 w 538163"/>
                      <a:gd name="connsiteY1" fmla="*/ 0 h 333375"/>
                      <a:gd name="connsiteX2" fmla="*/ 538163 w 538163"/>
                      <a:gd name="connsiteY2" fmla="*/ 333375 h 33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8163" h="333375">
                        <a:moveTo>
                          <a:pt x="0" y="333375"/>
                        </a:moveTo>
                        <a:cubicBezTo>
                          <a:pt x="64690" y="166687"/>
                          <a:pt x="129381" y="0"/>
                          <a:pt x="219075" y="0"/>
                        </a:cubicBezTo>
                        <a:cubicBezTo>
                          <a:pt x="308769" y="0"/>
                          <a:pt x="423466" y="166687"/>
                          <a:pt x="538163" y="333375"/>
                        </a:cubicBezTo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Полилиния 238">
                    <a:extLst>
                      <a:ext uri="{FF2B5EF4-FFF2-40B4-BE49-F238E27FC236}">
                        <a16:creationId xmlns:a16="http://schemas.microsoft.com/office/drawing/2014/main" id="{6FEF6503-820B-46EC-B7C0-7173B442AC5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28727" y="3649385"/>
                    <a:ext cx="149119" cy="213144"/>
                  </a:xfrm>
                  <a:custGeom>
                    <a:avLst/>
                    <a:gdLst>
                      <a:gd name="connsiteX0" fmla="*/ 0 w 538163"/>
                      <a:gd name="connsiteY0" fmla="*/ 333375 h 333375"/>
                      <a:gd name="connsiteX1" fmla="*/ 219075 w 538163"/>
                      <a:gd name="connsiteY1" fmla="*/ 0 h 333375"/>
                      <a:gd name="connsiteX2" fmla="*/ 538163 w 538163"/>
                      <a:gd name="connsiteY2" fmla="*/ 333375 h 33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8163" h="333375">
                        <a:moveTo>
                          <a:pt x="0" y="333375"/>
                        </a:moveTo>
                        <a:cubicBezTo>
                          <a:pt x="64690" y="166687"/>
                          <a:pt x="129381" y="0"/>
                          <a:pt x="219075" y="0"/>
                        </a:cubicBezTo>
                        <a:cubicBezTo>
                          <a:pt x="308769" y="0"/>
                          <a:pt x="423466" y="166687"/>
                          <a:pt x="538163" y="333375"/>
                        </a:cubicBezTo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" name="Группа 36">
                  <a:extLst>
                    <a:ext uri="{FF2B5EF4-FFF2-40B4-BE49-F238E27FC236}">
                      <a16:creationId xmlns:a16="http://schemas.microsoft.com/office/drawing/2014/main" id="{51F3E0D2-024D-49EE-87CA-24AA0FABFB38}"/>
                    </a:ext>
                  </a:extLst>
                </p:cNvPr>
                <p:cNvGrpSpPr/>
                <p:nvPr/>
              </p:nvGrpSpPr>
              <p:grpSpPr>
                <a:xfrm>
                  <a:off x="2571714" y="3439365"/>
                  <a:ext cx="591022" cy="422382"/>
                  <a:chOff x="1981290" y="3441118"/>
                  <a:chExt cx="591022" cy="422382"/>
                </a:xfrm>
              </p:grpSpPr>
              <p:sp>
                <p:nvSpPr>
                  <p:cNvPr id="38" name="Полилиния 239">
                    <a:extLst>
                      <a:ext uri="{FF2B5EF4-FFF2-40B4-BE49-F238E27FC236}">
                        <a16:creationId xmlns:a16="http://schemas.microsoft.com/office/drawing/2014/main" id="{9FD56261-D048-4900-83F1-6CC62AC081FD}"/>
                      </a:ext>
                    </a:extLst>
                  </p:cNvPr>
                  <p:cNvSpPr/>
                  <p:nvPr/>
                </p:nvSpPr>
                <p:spPr>
                  <a:xfrm>
                    <a:off x="2275756" y="3442089"/>
                    <a:ext cx="149119" cy="213144"/>
                  </a:xfrm>
                  <a:custGeom>
                    <a:avLst/>
                    <a:gdLst>
                      <a:gd name="connsiteX0" fmla="*/ 0 w 538163"/>
                      <a:gd name="connsiteY0" fmla="*/ 333375 h 333375"/>
                      <a:gd name="connsiteX1" fmla="*/ 219075 w 538163"/>
                      <a:gd name="connsiteY1" fmla="*/ 0 h 333375"/>
                      <a:gd name="connsiteX2" fmla="*/ 538163 w 538163"/>
                      <a:gd name="connsiteY2" fmla="*/ 333375 h 33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8163" h="333375">
                        <a:moveTo>
                          <a:pt x="0" y="333375"/>
                        </a:moveTo>
                        <a:cubicBezTo>
                          <a:pt x="64690" y="166687"/>
                          <a:pt x="129381" y="0"/>
                          <a:pt x="219075" y="0"/>
                        </a:cubicBezTo>
                        <a:cubicBezTo>
                          <a:pt x="308769" y="0"/>
                          <a:pt x="423466" y="166687"/>
                          <a:pt x="538163" y="333375"/>
                        </a:cubicBezTo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Полилиния 240">
                    <a:extLst>
                      <a:ext uri="{FF2B5EF4-FFF2-40B4-BE49-F238E27FC236}">
                        <a16:creationId xmlns:a16="http://schemas.microsoft.com/office/drawing/2014/main" id="{9090F36C-19E2-401E-AA23-5D715AF33D2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423193" y="3650356"/>
                    <a:ext cx="149119" cy="213144"/>
                  </a:xfrm>
                  <a:custGeom>
                    <a:avLst/>
                    <a:gdLst>
                      <a:gd name="connsiteX0" fmla="*/ 0 w 538163"/>
                      <a:gd name="connsiteY0" fmla="*/ 333375 h 333375"/>
                      <a:gd name="connsiteX1" fmla="*/ 219075 w 538163"/>
                      <a:gd name="connsiteY1" fmla="*/ 0 h 333375"/>
                      <a:gd name="connsiteX2" fmla="*/ 538163 w 538163"/>
                      <a:gd name="connsiteY2" fmla="*/ 333375 h 33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8163" h="333375">
                        <a:moveTo>
                          <a:pt x="0" y="333375"/>
                        </a:moveTo>
                        <a:cubicBezTo>
                          <a:pt x="64690" y="166687"/>
                          <a:pt x="129381" y="0"/>
                          <a:pt x="219075" y="0"/>
                        </a:cubicBezTo>
                        <a:cubicBezTo>
                          <a:pt x="308769" y="0"/>
                          <a:pt x="423466" y="166687"/>
                          <a:pt x="538163" y="333375"/>
                        </a:cubicBezTo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Полилиния 237">
                    <a:extLst>
                      <a:ext uri="{FF2B5EF4-FFF2-40B4-BE49-F238E27FC236}">
                        <a16:creationId xmlns:a16="http://schemas.microsoft.com/office/drawing/2014/main" id="{C81E46DB-75AE-41C9-8E9A-0C5A97756053}"/>
                      </a:ext>
                    </a:extLst>
                  </p:cNvPr>
                  <p:cNvSpPr/>
                  <p:nvPr/>
                </p:nvSpPr>
                <p:spPr>
                  <a:xfrm>
                    <a:off x="1981290" y="3441118"/>
                    <a:ext cx="149119" cy="213144"/>
                  </a:xfrm>
                  <a:custGeom>
                    <a:avLst/>
                    <a:gdLst>
                      <a:gd name="connsiteX0" fmla="*/ 0 w 538163"/>
                      <a:gd name="connsiteY0" fmla="*/ 333375 h 333375"/>
                      <a:gd name="connsiteX1" fmla="*/ 219075 w 538163"/>
                      <a:gd name="connsiteY1" fmla="*/ 0 h 333375"/>
                      <a:gd name="connsiteX2" fmla="*/ 538163 w 538163"/>
                      <a:gd name="connsiteY2" fmla="*/ 333375 h 33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8163" h="333375">
                        <a:moveTo>
                          <a:pt x="0" y="333375"/>
                        </a:moveTo>
                        <a:cubicBezTo>
                          <a:pt x="64690" y="166687"/>
                          <a:pt x="129381" y="0"/>
                          <a:pt x="219075" y="0"/>
                        </a:cubicBezTo>
                        <a:cubicBezTo>
                          <a:pt x="308769" y="0"/>
                          <a:pt x="423466" y="166687"/>
                          <a:pt x="538163" y="333375"/>
                        </a:cubicBezTo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Полилиния 238">
                    <a:extLst>
                      <a:ext uri="{FF2B5EF4-FFF2-40B4-BE49-F238E27FC236}">
                        <a16:creationId xmlns:a16="http://schemas.microsoft.com/office/drawing/2014/main" id="{C0042E5A-922B-4846-9E57-3485F889A2D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28727" y="3649385"/>
                    <a:ext cx="149119" cy="213144"/>
                  </a:xfrm>
                  <a:custGeom>
                    <a:avLst/>
                    <a:gdLst>
                      <a:gd name="connsiteX0" fmla="*/ 0 w 538163"/>
                      <a:gd name="connsiteY0" fmla="*/ 333375 h 333375"/>
                      <a:gd name="connsiteX1" fmla="*/ 219075 w 538163"/>
                      <a:gd name="connsiteY1" fmla="*/ 0 h 333375"/>
                      <a:gd name="connsiteX2" fmla="*/ 538163 w 538163"/>
                      <a:gd name="connsiteY2" fmla="*/ 333375 h 3333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8163" h="333375">
                        <a:moveTo>
                          <a:pt x="0" y="333375"/>
                        </a:moveTo>
                        <a:cubicBezTo>
                          <a:pt x="64690" y="166687"/>
                          <a:pt x="129381" y="0"/>
                          <a:pt x="219075" y="0"/>
                        </a:cubicBezTo>
                        <a:cubicBezTo>
                          <a:pt x="308769" y="0"/>
                          <a:pt x="423466" y="166687"/>
                          <a:pt x="538163" y="333375"/>
                        </a:cubicBezTo>
                      </a:path>
                    </a:pathLst>
                  </a:custGeom>
                  <a:solidFill>
                    <a:srgbClr val="FFFF00"/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5" name="Группа 24">
                <a:extLst>
                  <a:ext uri="{FF2B5EF4-FFF2-40B4-BE49-F238E27FC236}">
                    <a16:creationId xmlns:a16="http://schemas.microsoft.com/office/drawing/2014/main" id="{31B9E06C-6454-4CF9-AC9F-36FDE5EE257E}"/>
                  </a:ext>
                </a:extLst>
              </p:cNvPr>
              <p:cNvGrpSpPr/>
              <p:nvPr/>
            </p:nvGrpSpPr>
            <p:grpSpPr>
              <a:xfrm>
                <a:off x="5134516" y="2306776"/>
                <a:ext cx="591022" cy="97331"/>
                <a:chOff x="1981290" y="3441118"/>
                <a:chExt cx="591022" cy="422382"/>
              </a:xfrm>
            </p:grpSpPr>
            <p:sp>
              <p:nvSpPr>
                <p:cNvPr id="26" name="Полилиния 239">
                  <a:extLst>
                    <a:ext uri="{FF2B5EF4-FFF2-40B4-BE49-F238E27FC236}">
                      <a16:creationId xmlns:a16="http://schemas.microsoft.com/office/drawing/2014/main" id="{3756CC68-8967-4803-9762-F43550E39B68}"/>
                    </a:ext>
                  </a:extLst>
                </p:cNvPr>
                <p:cNvSpPr/>
                <p:nvPr/>
              </p:nvSpPr>
              <p:spPr>
                <a:xfrm>
                  <a:off x="2275756" y="3442089"/>
                  <a:ext cx="149119" cy="213144"/>
                </a:xfrm>
                <a:custGeom>
                  <a:avLst/>
                  <a:gdLst>
                    <a:gd name="connsiteX0" fmla="*/ 0 w 538163"/>
                    <a:gd name="connsiteY0" fmla="*/ 333375 h 333375"/>
                    <a:gd name="connsiteX1" fmla="*/ 219075 w 538163"/>
                    <a:gd name="connsiteY1" fmla="*/ 0 h 333375"/>
                    <a:gd name="connsiteX2" fmla="*/ 538163 w 538163"/>
                    <a:gd name="connsiteY2" fmla="*/ 333375 h 33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163" h="333375">
                      <a:moveTo>
                        <a:pt x="0" y="333375"/>
                      </a:moveTo>
                      <a:cubicBezTo>
                        <a:pt x="64690" y="166687"/>
                        <a:pt x="129381" y="0"/>
                        <a:pt x="219075" y="0"/>
                      </a:cubicBezTo>
                      <a:cubicBezTo>
                        <a:pt x="308769" y="0"/>
                        <a:pt x="423466" y="166687"/>
                        <a:pt x="538163" y="333375"/>
                      </a:cubicBezTo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Полилиния 240">
                  <a:extLst>
                    <a:ext uri="{FF2B5EF4-FFF2-40B4-BE49-F238E27FC236}">
                      <a16:creationId xmlns:a16="http://schemas.microsoft.com/office/drawing/2014/main" id="{888E9AB5-9DFB-4D16-8070-E1044A72CE0F}"/>
                    </a:ext>
                  </a:extLst>
                </p:cNvPr>
                <p:cNvSpPr/>
                <p:nvPr/>
              </p:nvSpPr>
              <p:spPr>
                <a:xfrm rot="10800000">
                  <a:off x="2423193" y="3650356"/>
                  <a:ext cx="149119" cy="213144"/>
                </a:xfrm>
                <a:custGeom>
                  <a:avLst/>
                  <a:gdLst>
                    <a:gd name="connsiteX0" fmla="*/ 0 w 538163"/>
                    <a:gd name="connsiteY0" fmla="*/ 333375 h 333375"/>
                    <a:gd name="connsiteX1" fmla="*/ 219075 w 538163"/>
                    <a:gd name="connsiteY1" fmla="*/ 0 h 333375"/>
                    <a:gd name="connsiteX2" fmla="*/ 538163 w 538163"/>
                    <a:gd name="connsiteY2" fmla="*/ 333375 h 33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163" h="333375">
                      <a:moveTo>
                        <a:pt x="0" y="333375"/>
                      </a:moveTo>
                      <a:cubicBezTo>
                        <a:pt x="64690" y="166687"/>
                        <a:pt x="129381" y="0"/>
                        <a:pt x="219075" y="0"/>
                      </a:cubicBezTo>
                      <a:cubicBezTo>
                        <a:pt x="308769" y="0"/>
                        <a:pt x="423466" y="166687"/>
                        <a:pt x="538163" y="333375"/>
                      </a:cubicBezTo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Полилиния 237">
                  <a:extLst>
                    <a:ext uri="{FF2B5EF4-FFF2-40B4-BE49-F238E27FC236}">
                      <a16:creationId xmlns:a16="http://schemas.microsoft.com/office/drawing/2014/main" id="{A4D857F7-A079-4E5F-9E3B-D9607208D0B9}"/>
                    </a:ext>
                  </a:extLst>
                </p:cNvPr>
                <p:cNvSpPr/>
                <p:nvPr/>
              </p:nvSpPr>
              <p:spPr>
                <a:xfrm>
                  <a:off x="1981290" y="3441118"/>
                  <a:ext cx="149119" cy="213144"/>
                </a:xfrm>
                <a:custGeom>
                  <a:avLst/>
                  <a:gdLst>
                    <a:gd name="connsiteX0" fmla="*/ 0 w 538163"/>
                    <a:gd name="connsiteY0" fmla="*/ 333375 h 333375"/>
                    <a:gd name="connsiteX1" fmla="*/ 219075 w 538163"/>
                    <a:gd name="connsiteY1" fmla="*/ 0 h 333375"/>
                    <a:gd name="connsiteX2" fmla="*/ 538163 w 538163"/>
                    <a:gd name="connsiteY2" fmla="*/ 333375 h 33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163" h="333375">
                      <a:moveTo>
                        <a:pt x="0" y="333375"/>
                      </a:moveTo>
                      <a:cubicBezTo>
                        <a:pt x="64690" y="166687"/>
                        <a:pt x="129381" y="0"/>
                        <a:pt x="219075" y="0"/>
                      </a:cubicBezTo>
                      <a:cubicBezTo>
                        <a:pt x="308769" y="0"/>
                        <a:pt x="423466" y="166687"/>
                        <a:pt x="538163" y="333375"/>
                      </a:cubicBezTo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Полилиния 238">
                  <a:extLst>
                    <a:ext uri="{FF2B5EF4-FFF2-40B4-BE49-F238E27FC236}">
                      <a16:creationId xmlns:a16="http://schemas.microsoft.com/office/drawing/2014/main" id="{57EF2BA6-0EC6-4184-853A-2EE890A9A66D}"/>
                    </a:ext>
                  </a:extLst>
                </p:cNvPr>
                <p:cNvSpPr/>
                <p:nvPr/>
              </p:nvSpPr>
              <p:spPr>
                <a:xfrm rot="10800000">
                  <a:off x="2128727" y="3649385"/>
                  <a:ext cx="149119" cy="213144"/>
                </a:xfrm>
                <a:custGeom>
                  <a:avLst/>
                  <a:gdLst>
                    <a:gd name="connsiteX0" fmla="*/ 0 w 538163"/>
                    <a:gd name="connsiteY0" fmla="*/ 333375 h 333375"/>
                    <a:gd name="connsiteX1" fmla="*/ 219075 w 538163"/>
                    <a:gd name="connsiteY1" fmla="*/ 0 h 333375"/>
                    <a:gd name="connsiteX2" fmla="*/ 538163 w 538163"/>
                    <a:gd name="connsiteY2" fmla="*/ 333375 h 33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8163" h="333375">
                      <a:moveTo>
                        <a:pt x="0" y="333375"/>
                      </a:moveTo>
                      <a:cubicBezTo>
                        <a:pt x="64690" y="166687"/>
                        <a:pt x="129381" y="0"/>
                        <a:pt x="219075" y="0"/>
                      </a:cubicBezTo>
                      <a:cubicBezTo>
                        <a:pt x="308769" y="0"/>
                        <a:pt x="423466" y="166687"/>
                        <a:pt x="538163" y="333375"/>
                      </a:cubicBezTo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39" name="TextBox 238">
              <a:extLst>
                <a:ext uri="{FF2B5EF4-FFF2-40B4-BE49-F238E27FC236}">
                  <a16:creationId xmlns:a16="http://schemas.microsoft.com/office/drawing/2014/main" id="{F622590E-5816-4730-A9FA-BCBAA2691753}"/>
                </a:ext>
              </a:extLst>
            </p:cNvPr>
            <p:cNvSpPr txBox="1"/>
            <p:nvPr/>
          </p:nvSpPr>
          <p:spPr>
            <a:xfrm>
              <a:off x="2393454" y="4912658"/>
              <a:ext cx="14173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electron bunch</a:t>
              </a:r>
              <a:endParaRPr kumimoji="0" 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5D2CB333-390F-41B9-846F-A2E22D25AC48}"/>
                </a:ext>
              </a:extLst>
            </p:cNvPr>
            <p:cNvSpPr/>
            <p:nvPr/>
          </p:nvSpPr>
          <p:spPr>
            <a:xfrm>
              <a:off x="4959840" y="4772209"/>
              <a:ext cx="14936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ru-RU" sz="1600" i="1" dirty="0">
                  <a:solidFill>
                    <a:srgbClr val="0000CC"/>
                  </a:solidFill>
                  <a:cs typeface="Arial" panose="020B0604020202020204" pitchFamily="34" charset="0"/>
                </a:rPr>
                <a:t>bremsstrahlung</a:t>
              </a:r>
              <a:endParaRPr lang="ru-RU" sz="1600" i="1" dirty="0"/>
            </a:p>
          </p:txBody>
        </p:sp>
        <p:sp>
          <p:nvSpPr>
            <p:cNvPr id="242" name="Прямоугольник 241">
              <a:extLst>
                <a:ext uri="{FF2B5EF4-FFF2-40B4-BE49-F238E27FC236}">
                  <a16:creationId xmlns:a16="http://schemas.microsoft.com/office/drawing/2014/main" id="{23F53A18-2D9F-43B0-BEC3-FFCCF331AB47}"/>
                </a:ext>
              </a:extLst>
            </p:cNvPr>
            <p:cNvSpPr/>
            <p:nvPr/>
          </p:nvSpPr>
          <p:spPr>
            <a:xfrm>
              <a:off x="3877735" y="5839230"/>
              <a:ext cx="81695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ru-RU" sz="1600" i="1" dirty="0">
                  <a:solidFill>
                    <a:srgbClr val="0000CC"/>
                  </a:solidFill>
                  <a:cs typeface="Arial" panose="020B0604020202020204" pitchFamily="34" charset="0"/>
                </a:rPr>
                <a:t>thin foil</a:t>
              </a:r>
              <a:endParaRPr lang="ru-RU" sz="1600" i="1" dirty="0"/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012746B-40D5-49D6-8466-D646BE483EE2}"/>
              </a:ext>
            </a:extLst>
          </p:cNvPr>
          <p:cNvGrpSpPr/>
          <p:nvPr/>
        </p:nvGrpSpPr>
        <p:grpSpPr>
          <a:xfrm>
            <a:off x="253127" y="4537922"/>
            <a:ext cx="2083147" cy="1765663"/>
            <a:chOff x="235054" y="4495775"/>
            <a:chExt cx="2083147" cy="176566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AE7FF9C4-07D2-4A34-9E64-43E9EB489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054" y="4495775"/>
              <a:ext cx="1994047" cy="1750706"/>
            </a:xfrm>
            <a:prstGeom prst="rect">
              <a:avLst/>
            </a:prstGeom>
          </p:spPr>
        </p:pic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id="{299A57CF-4D3D-4809-81ED-EE36F9361918}"/>
                </a:ext>
              </a:extLst>
            </p:cNvPr>
            <p:cNvSpPr txBox="1"/>
            <p:nvPr/>
          </p:nvSpPr>
          <p:spPr>
            <a:xfrm>
              <a:off x="271350" y="4504641"/>
              <a:ext cx="7515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FF0000"/>
                  </a:solidFill>
                  <a:latin typeface="Calibri" panose="020F0502020204030204"/>
                </a:rPr>
                <a:t>foil input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TextBox 244">
              <a:extLst>
                <a:ext uri="{FF2B5EF4-FFF2-40B4-BE49-F238E27FC236}">
                  <a16:creationId xmlns:a16="http://schemas.microsoft.com/office/drawing/2014/main" id="{2485BC1E-26DF-4878-8BA4-3D28C3744A4C}"/>
                </a:ext>
              </a:extLst>
            </p:cNvPr>
            <p:cNvSpPr txBox="1"/>
            <p:nvPr/>
          </p:nvSpPr>
          <p:spPr>
            <a:xfrm>
              <a:off x="1512836" y="4817266"/>
              <a:ext cx="8053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FF0000"/>
                  </a:solidFill>
                  <a:latin typeface="Calibri" panose="020F0502020204030204"/>
                </a:rPr>
                <a:t>undulator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A0519996-A846-4B17-AC54-A72A9C5D0CCF}"/>
                </a:ext>
              </a:extLst>
            </p:cNvPr>
            <p:cNvSpPr txBox="1"/>
            <p:nvPr/>
          </p:nvSpPr>
          <p:spPr>
            <a:xfrm>
              <a:off x="1339260" y="5984439"/>
              <a:ext cx="9347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dirty="0">
                  <a:solidFill>
                    <a:srgbClr val="FF0000"/>
                  </a:solidFill>
                  <a:latin typeface="Calibri" panose="020F0502020204030204"/>
                </a:rPr>
                <a:t>diagnostic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0" name="Группа 249">
            <a:extLst>
              <a:ext uri="{FF2B5EF4-FFF2-40B4-BE49-F238E27FC236}">
                <a16:creationId xmlns:a16="http://schemas.microsoft.com/office/drawing/2014/main" id="{2251B97E-EAA5-4ECA-BCDF-83E122CB2EE1}"/>
              </a:ext>
            </a:extLst>
          </p:cNvPr>
          <p:cNvGrpSpPr/>
          <p:nvPr/>
        </p:nvGrpSpPr>
        <p:grpSpPr>
          <a:xfrm>
            <a:off x="4045686" y="3828630"/>
            <a:ext cx="144016" cy="615064"/>
            <a:chOff x="4045686" y="3828630"/>
            <a:chExt cx="144016" cy="615064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1614AAFF-9EBD-4666-A90C-92FF995B758D}"/>
                </a:ext>
              </a:extLst>
            </p:cNvPr>
            <p:cNvSpPr/>
            <p:nvPr/>
          </p:nvSpPr>
          <p:spPr>
            <a:xfrm>
              <a:off x="4087769" y="3931240"/>
              <a:ext cx="59850" cy="5124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Стрелка вправо 12">
              <a:extLst>
                <a:ext uri="{FF2B5EF4-FFF2-40B4-BE49-F238E27FC236}">
                  <a16:creationId xmlns:a16="http://schemas.microsoft.com/office/drawing/2014/main" id="{04472DD3-AC9A-4E57-B3AC-2FD14A1BF451}"/>
                </a:ext>
              </a:extLst>
            </p:cNvPr>
            <p:cNvSpPr/>
            <p:nvPr/>
          </p:nvSpPr>
          <p:spPr>
            <a:xfrm rot="16200000">
              <a:off x="3865666" y="4008650"/>
              <a:ext cx="504056" cy="144016"/>
            </a:xfrm>
            <a:prstGeom prst="rightArrow">
              <a:avLst>
                <a:gd name="adj1" fmla="val 22424"/>
                <a:gd name="adj2" fmla="val 50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1" name="Группа 250">
            <a:extLst>
              <a:ext uri="{FF2B5EF4-FFF2-40B4-BE49-F238E27FC236}">
                <a16:creationId xmlns:a16="http://schemas.microsoft.com/office/drawing/2014/main" id="{FCD3047E-4754-4C1C-8E65-3BD83CC48FCE}"/>
              </a:ext>
            </a:extLst>
          </p:cNvPr>
          <p:cNvGrpSpPr/>
          <p:nvPr/>
        </p:nvGrpSpPr>
        <p:grpSpPr>
          <a:xfrm>
            <a:off x="6075375" y="3820945"/>
            <a:ext cx="144016" cy="615464"/>
            <a:chOff x="6075375" y="3820945"/>
            <a:chExt cx="144016" cy="615464"/>
          </a:xfrm>
        </p:grpSpPr>
        <p:sp>
          <p:nvSpPr>
            <p:cNvPr id="247" name="Прямоугольник 246">
              <a:extLst>
                <a:ext uri="{FF2B5EF4-FFF2-40B4-BE49-F238E27FC236}">
                  <a16:creationId xmlns:a16="http://schemas.microsoft.com/office/drawing/2014/main" id="{95291C70-4630-4C49-9FDA-A805E79FB51D}"/>
                </a:ext>
              </a:extLst>
            </p:cNvPr>
            <p:cNvSpPr/>
            <p:nvPr/>
          </p:nvSpPr>
          <p:spPr>
            <a:xfrm>
              <a:off x="6121980" y="3923955"/>
              <a:ext cx="59850" cy="51245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Стрелка вправо 12">
              <a:extLst>
                <a:ext uri="{FF2B5EF4-FFF2-40B4-BE49-F238E27FC236}">
                  <a16:creationId xmlns:a16="http://schemas.microsoft.com/office/drawing/2014/main" id="{AEFDDCDC-B6B1-407A-A60C-721B83C0BBA7}"/>
                </a:ext>
              </a:extLst>
            </p:cNvPr>
            <p:cNvSpPr/>
            <p:nvPr/>
          </p:nvSpPr>
          <p:spPr>
            <a:xfrm rot="16200000">
              <a:off x="5895355" y="4000965"/>
              <a:ext cx="504056" cy="144016"/>
            </a:xfrm>
            <a:prstGeom prst="rightArrow">
              <a:avLst>
                <a:gd name="adj1" fmla="val 22424"/>
                <a:gd name="adj2" fmla="val 50000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:a16="http://schemas.microsoft.com/office/drawing/2014/main" id="{090D48C4-2ED7-4CA5-87C7-4E3CF3527AB5}"/>
              </a:ext>
            </a:extLst>
          </p:cNvPr>
          <p:cNvSpPr txBox="1"/>
          <p:nvPr/>
        </p:nvSpPr>
        <p:spPr>
          <a:xfrm>
            <a:off x="106775" y="6441642"/>
            <a:ext cx="30168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9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2" name="Rectangle 3">
            <a:extLst>
              <a:ext uri="{FF2B5EF4-FFF2-40B4-BE49-F238E27FC236}">
                <a16:creationId xmlns:a16="http://schemas.microsoft.com/office/drawing/2014/main" id="{1EAFAAC7-FBA4-42C3-A258-0F820934D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730" y="6435817"/>
            <a:ext cx="111778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XIV Международный Семинар по Проблемам Ускорителей Заряженных Частиц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0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-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25 Сент.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 202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2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Крым</a:t>
            </a:r>
            <a:r>
              <a:rPr lang="en-US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solidFill>
                  <a:srgbClr val="2577C9"/>
                </a:solidFill>
                <a:cs typeface="Arial" panose="020B0604020202020204" pitchFamily="34" charset="0"/>
              </a:rPr>
              <a:t>Россия </a:t>
            </a:r>
            <a:endParaRPr lang="en-US" altLang="ru-RU" sz="1600" dirty="0">
              <a:solidFill>
                <a:srgbClr val="2577C9"/>
              </a:solidFill>
              <a:cs typeface="Arial" panose="020B0604020202020204" pitchFamily="34" charset="0"/>
            </a:endParaRPr>
          </a:p>
        </p:txBody>
      </p:sp>
      <p:cxnSp>
        <p:nvCxnSpPr>
          <p:cNvPr id="133" name="Прямая соединительная линия 132">
            <a:extLst>
              <a:ext uri="{FF2B5EF4-FFF2-40B4-BE49-F238E27FC236}">
                <a16:creationId xmlns:a16="http://schemas.microsoft.com/office/drawing/2014/main" id="{AE263309-EBC3-4251-B4B3-EB8D40CD3F21}"/>
              </a:ext>
            </a:extLst>
          </p:cNvPr>
          <p:cNvCxnSpPr/>
          <p:nvPr/>
        </p:nvCxnSpPr>
        <p:spPr>
          <a:xfrm>
            <a:off x="500730" y="6408028"/>
            <a:ext cx="11162026" cy="33613"/>
          </a:xfrm>
          <a:prstGeom prst="line">
            <a:avLst/>
          </a:prstGeom>
          <a:ln w="25400">
            <a:gradFill>
              <a:gsLst>
                <a:gs pos="0">
                  <a:srgbClr val="A0C7ED"/>
                </a:gs>
                <a:gs pos="100000">
                  <a:srgbClr val="A0C7ED">
                    <a:lumMod val="58000"/>
                  </a:srgb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60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43"/>
    </mc:Choice>
    <mc:Fallback xmlns="">
      <p:transition spd="slow" advTm="26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38100">
          <a:headEnd type="triangl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48567</TotalTime>
  <Words>2158</Words>
  <Application>Microsoft Office PowerPoint</Application>
  <PresentationFormat>Широкоэкранный</PresentationFormat>
  <Paragraphs>327</Paragraphs>
  <Slides>23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Cambria Math</vt:lpstr>
      <vt:lpstr>Tahoma</vt:lpstr>
      <vt:lpstr>Times New Roman</vt:lpstr>
      <vt:lpstr>Wingdings</vt:lpstr>
      <vt:lpstr>Тема Office</vt:lpstr>
      <vt:lpstr>Equation</vt:lpstr>
      <vt:lpstr>Visio</vt:lpstr>
      <vt:lpstr>Experiments on  the short x-ray pulse generation  at the NovoFEL facility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Experiments with graphite foil before undulators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Neptune</dc:creator>
  <cp:lastModifiedBy>Ya</cp:lastModifiedBy>
  <cp:revision>907</cp:revision>
  <dcterms:created xsi:type="dcterms:W3CDTF">2020-12-01T02:50:51Z</dcterms:created>
  <dcterms:modified xsi:type="dcterms:W3CDTF">2022-09-17T19:32:05Z</dcterms:modified>
</cp:coreProperties>
</file>