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2" r:id="rId5"/>
    <p:sldId id="261" r:id="rId6"/>
    <p:sldId id="265" r:id="rId7"/>
    <p:sldId id="270" r:id="rId8"/>
    <p:sldId id="266" r:id="rId9"/>
    <p:sldId id="271" r:id="rId10"/>
    <p:sldId id="267" r:id="rId11"/>
    <p:sldId id="275" r:id="rId12"/>
    <p:sldId id="276" r:id="rId13"/>
    <p:sldId id="268" r:id="rId14"/>
    <p:sldId id="269" r:id="rId15"/>
    <p:sldId id="273" r:id="rId16"/>
    <p:sldId id="274" r:id="rId17"/>
    <p:sldId id="264" r:id="rId18"/>
    <p:sldId id="280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4660"/>
  </p:normalViewPr>
  <p:slideViewPr>
    <p:cSldViewPr snapToGrid="0">
      <p:cViewPr varScale="1">
        <p:scale>
          <a:sx n="90" d="100"/>
          <a:sy n="90" d="100"/>
        </p:scale>
        <p:origin x="312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manov\Documents\injection_complex\gun\&#1069;&#1084;&#1080;&#1089;&#1089;&#1080;&#1103;%20&#1082;&#1072;&#1090;&#1086;&#1076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Gun charge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Sheet2!$A$35:$A$46</c:f>
              <c:numCache>
                <c:formatCode>m/d/yyyy</c:formatCode>
                <c:ptCount val="12"/>
                <c:pt idx="0">
                  <c:v>44442</c:v>
                </c:pt>
                <c:pt idx="1">
                  <c:v>44445</c:v>
                </c:pt>
                <c:pt idx="2">
                  <c:v>44473</c:v>
                </c:pt>
                <c:pt idx="3">
                  <c:v>44508</c:v>
                </c:pt>
                <c:pt idx="4">
                  <c:v>44536</c:v>
                </c:pt>
                <c:pt idx="5">
                  <c:v>44565</c:v>
                </c:pt>
                <c:pt idx="6">
                  <c:v>44599</c:v>
                </c:pt>
                <c:pt idx="7">
                  <c:v>44629</c:v>
                </c:pt>
                <c:pt idx="8">
                  <c:v>44659</c:v>
                </c:pt>
                <c:pt idx="9">
                  <c:v>44685</c:v>
                </c:pt>
                <c:pt idx="10">
                  <c:v>44715</c:v>
                </c:pt>
                <c:pt idx="11">
                  <c:v>44805</c:v>
                </c:pt>
              </c:numCache>
            </c:numRef>
          </c:xVal>
          <c:yVal>
            <c:numRef>
              <c:f>Sheet2!$B$35:$B$46</c:f>
              <c:numCache>
                <c:formatCode>0.00E+00</c:formatCode>
                <c:ptCount val="12"/>
                <c:pt idx="0">
                  <c:v>170700000000</c:v>
                </c:pt>
                <c:pt idx="1">
                  <c:v>160000000000</c:v>
                </c:pt>
                <c:pt idx="2">
                  <c:v>160000000000</c:v>
                </c:pt>
                <c:pt idx="3">
                  <c:v>160000000000</c:v>
                </c:pt>
                <c:pt idx="4">
                  <c:v>159100000000</c:v>
                </c:pt>
                <c:pt idx="5">
                  <c:v>148800000000</c:v>
                </c:pt>
                <c:pt idx="6">
                  <c:v>155000000000</c:v>
                </c:pt>
                <c:pt idx="7">
                  <c:v>156500000000</c:v>
                </c:pt>
                <c:pt idx="8">
                  <c:v>155100000000</c:v>
                </c:pt>
                <c:pt idx="9">
                  <c:v>156700000000</c:v>
                </c:pt>
                <c:pt idx="10">
                  <c:v>150300000000</c:v>
                </c:pt>
                <c:pt idx="11">
                  <c:v>173000000000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79-4E46-B521-424652C13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560880"/>
        <c:axId val="791562128"/>
      </c:scatterChart>
      <c:valAx>
        <c:axId val="791560880"/>
        <c:scaling>
          <c:orientation val="minMax"/>
          <c:max val="448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562128"/>
        <c:crosses val="autoZero"/>
        <c:crossBetween val="midCat"/>
        <c:majorUnit val="100"/>
      </c:valAx>
      <c:valAx>
        <c:axId val="7915621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N,</a:t>
                </a:r>
                <a:r>
                  <a:rPr lang="en-US" baseline="0"/>
                  <a:t> e-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560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287B7-379B-4CCC-AD3E-0F579A5C0081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611D2-F659-4715-8194-CAC1427B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5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2CD33-ACFC-4808-BEC8-DAF8DFCA54E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5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9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5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8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0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8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1826364" cy="10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31" y="219"/>
            <a:ext cx="445727" cy="4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8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2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784D4-B879-4B9A-A66D-26CB761DD2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AAEF-CC5C-4558-94D8-36773E19C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7363" y="1863372"/>
            <a:ext cx="6508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VEPP-5 injection complex</a:t>
            </a:r>
            <a:endParaRPr lang="ru-RU" sz="4800" dirty="0" smtClean="0"/>
          </a:p>
          <a:p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470765" y="4523760"/>
            <a:ext cx="54815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en-US" sz="2800" dirty="0" smtClean="0"/>
              <a:t>Fedor Emanov</a:t>
            </a:r>
            <a:endParaRPr lang="ru-RU" sz="2800" dirty="0"/>
          </a:p>
          <a:p>
            <a:pPr algn="ctr"/>
            <a:r>
              <a:rPr lang="en-US" sz="2800" dirty="0" smtClean="0"/>
              <a:t>On behalf of injection complex 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890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1826364" cy="10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31" y="219"/>
            <a:ext cx="445727" cy="435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0718" y="198225"/>
            <a:ext cx="2977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Control software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3998" y="1153324"/>
            <a:ext cx="6307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Frontend clients to interact with user only</a:t>
            </a:r>
            <a:endParaRPr lang="ru-RU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Services to implement automatics, data processing</a:t>
            </a:r>
            <a:r>
              <a:rPr lang="en-US" sz="2400" dirty="0"/>
              <a:t>, technological </a:t>
            </a:r>
            <a:r>
              <a:rPr lang="en-US" sz="2400" dirty="0" smtClean="0"/>
              <a:t>processes</a:t>
            </a:r>
            <a:endParaRPr lang="ru-RU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CX-enabled </a:t>
            </a:r>
            <a:r>
              <a:rPr lang="en-US" sz="2400" dirty="0" err="1" smtClean="0"/>
              <a:t>Qt</a:t>
            </a:r>
            <a:r>
              <a:rPr lang="en-US" sz="2400" dirty="0" smtClean="0"/>
              <a:t> widgets and Designer plugins for fast software prototyping (Taurus do the same for tango)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6" name="Picture 5"/>
          <p:cNvPicPr/>
          <p:nvPr/>
        </p:nvPicPr>
        <p:blipFill>
          <a:blip r:embed="rId4"/>
          <a:stretch/>
        </p:blipFill>
        <p:spPr>
          <a:xfrm>
            <a:off x="3474075" y="4514503"/>
            <a:ext cx="1936432" cy="2105582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253998" y="4514503"/>
            <a:ext cx="3078479" cy="210558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/>
        </p:blipFill>
        <p:spPr>
          <a:xfrm>
            <a:off x="5507258" y="4203063"/>
            <a:ext cx="1976057" cy="2417022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7230828" y="1228802"/>
            <a:ext cx="2355850" cy="285665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/>
        </p:blipFill>
        <p:spPr>
          <a:xfrm>
            <a:off x="7650223" y="4281638"/>
            <a:ext cx="2686897" cy="2326322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375" y="72564"/>
            <a:ext cx="1844770" cy="41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0718" y="198225"/>
            <a:ext cx="808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Control software: damping ring orbit correction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12667" y="783000"/>
            <a:ext cx="3412278" cy="3130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412" y="1045840"/>
            <a:ext cx="702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K-500 initial conditions tolerance estimated using transfer line model</a:t>
            </a:r>
          </a:p>
          <a:p>
            <a:r>
              <a:rPr lang="en-US" sz="2400" dirty="0" smtClean="0"/>
              <a:t>Response 10% non-linearity range 5-7 mm near to BPM center and 1-2 mm near BPM edge</a:t>
            </a:r>
          </a:p>
          <a:p>
            <a:r>
              <a:rPr lang="en-US" sz="2400" dirty="0" smtClean="0"/>
              <a:t>Due to this semi-automatic</a:t>
            </a:r>
            <a:r>
              <a:rPr lang="en-US" sz="2400" dirty="0"/>
              <a:t> </a:t>
            </a:r>
            <a:r>
              <a:rPr lang="en-US" sz="2400" dirty="0" smtClean="0"/>
              <a:t>iterative response matrix based orbit correction was implemented 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33243" y="3959536"/>
            <a:ext cx="3109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K-500 model transfer efficiency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ver </a:t>
            </a:r>
            <a:r>
              <a:rPr lang="ru-RU" dirty="0" smtClean="0"/>
              <a:t>𝑋𝑌 </a:t>
            </a:r>
            <a:r>
              <a:rPr lang="ru-RU" dirty="0"/>
              <a:t>, 𝑋′𝑌 ′, 𝑋𝑋′ и 𝑌 𝑌 </a:t>
            </a:r>
            <a:r>
              <a:rPr lang="ru-RU" dirty="0" smtClean="0"/>
              <a:t>′</a:t>
            </a:r>
            <a:endParaRPr lang="en-US" dirty="0" smtClean="0"/>
          </a:p>
          <a:p>
            <a:pPr algn="ctr"/>
            <a:r>
              <a:rPr lang="en-US" dirty="0" smtClean="0"/>
              <a:t>(to VEPP-2000)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591" y="3959536"/>
            <a:ext cx="4449676" cy="2846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6734" y="3653366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position,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974" y="147215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Activities</a:t>
            </a:r>
            <a:r>
              <a:rPr lang="en-US" sz="3600" dirty="0" smtClean="0"/>
              <a:t>: collective effects studies</a:t>
            </a:r>
            <a:endParaRPr lang="ru-RU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926" y="935565"/>
            <a:ext cx="2957101" cy="2255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7848601" y="1574799"/>
            <a:ext cx="941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Intensity, au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689167" y="246380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Time, 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729133" y="3148755"/>
            <a:ext cx="245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beam just injected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167" y="935565"/>
            <a:ext cx="788246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Previously: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harmonic damping ring cavity installed in 2017 gives beam duration about 5 ns, which is good to measure with streak-camera and dissector.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Beam length over current was measured.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Beam longitudinal profile distortion measured.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Fast beam </a:t>
            </a:r>
            <a:r>
              <a:rPr lang="en-US" sz="2000" dirty="0" err="1" smtClean="0"/>
              <a:t>decoherence</a:t>
            </a:r>
            <a:r>
              <a:rPr lang="en-US" sz="2000" dirty="0" smtClean="0"/>
              <a:t> was observed.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Longitudinal motion model with impedances created</a:t>
            </a:r>
          </a:p>
          <a:p>
            <a:r>
              <a:rPr lang="en-US" sz="2000" dirty="0" smtClean="0"/>
              <a:t>Update: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Added 350 MHz cavity to model in order to calculate beam regrouping for future applications.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927" y="3783795"/>
            <a:ext cx="2992437" cy="1665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79468" y="5219926"/>
            <a:ext cx="160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800 turns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789" y="4110567"/>
            <a:ext cx="4656874" cy="23562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8552" y="42472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63473" y="548640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99267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13.5k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1826364" cy="10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31" y="219"/>
            <a:ext cx="445727" cy="435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7" y="3381542"/>
            <a:ext cx="3650905" cy="3126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07" y="3341982"/>
            <a:ext cx="3282658" cy="3166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300" y="1123156"/>
            <a:ext cx="3117531" cy="5385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6364" y="148167"/>
            <a:ext cx="6856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Activities: optic-fiber beam loss monitor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3150" y="1282700"/>
            <a:ext cx="793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Optic-fiber beam loss monitor was developed and deployed to initial part of K-500. </a:t>
            </a:r>
          </a:p>
          <a:p>
            <a:r>
              <a:rPr lang="en-US" dirty="0" smtClean="0"/>
              <a:t>Currently device integrated in injection complex control system and used in routine operation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31" y="219"/>
            <a:ext cx="445727" cy="435822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1826364" cy="10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364" y="148167"/>
            <a:ext cx="490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Activities: planned upgrades</a:t>
            </a:r>
            <a:endParaRPr lang="en-US" sz="3200" dirty="0"/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10" y="2426758"/>
            <a:ext cx="4819809" cy="1803412"/>
          </a:xfrm>
          <a:prstGeom prst="rect">
            <a:avLst/>
          </a:prstGeom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99" y="4296845"/>
            <a:ext cx="3047922" cy="2311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1140" y="1005510"/>
            <a:ext cx="529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New positron solenoid</a:t>
            </a:r>
          </a:p>
          <a:p>
            <a:pPr algn="just"/>
            <a:r>
              <a:rPr lang="en-US" sz="1600" dirty="0" smtClean="0"/>
              <a:t>Since damage to positron solenoid resulted in significant positron production rate reduction and it is only possible to replace whole unit we decided to develop and produce new solenoid. </a:t>
            </a:r>
          </a:p>
        </p:txBody>
      </p:sp>
      <p:pic>
        <p:nvPicPr>
          <p:cNvPr id="8" name="Picture 7"/>
          <p:cNvPicPr/>
          <p:nvPr/>
        </p:nvPicPr>
        <p:blipFill>
          <a:blip r:embed="rId6"/>
          <a:stretch/>
        </p:blipFill>
        <p:spPr>
          <a:xfrm>
            <a:off x="686706" y="3195320"/>
            <a:ext cx="4951440" cy="3254400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95251" y="1005510"/>
            <a:ext cx="5296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Beam position monitors for damping ring injection channels</a:t>
            </a:r>
          </a:p>
          <a:p>
            <a:pPr algn="just"/>
            <a:r>
              <a:rPr lang="en-US" sz="1600" dirty="0" smtClean="0"/>
              <a:t>Beamlines from </a:t>
            </a:r>
            <a:r>
              <a:rPr lang="en-US" sz="1600" dirty="0" err="1" smtClean="0"/>
              <a:t>linac</a:t>
            </a:r>
            <a:r>
              <a:rPr lang="en-US" sz="1600" dirty="0" smtClean="0"/>
              <a:t> to damping ring don’t have any non-destructive diagnostic devices. We think a set of beam position monitors can allow us to tune injection lines more accurately and reduce operation efforts to keep stabilize injection from </a:t>
            </a:r>
            <a:r>
              <a:rPr lang="en-US" sz="1600" dirty="0" err="1" smtClean="0"/>
              <a:t>linac</a:t>
            </a:r>
            <a:r>
              <a:rPr lang="en-US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7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1106952"/>
            <a:ext cx="8600449" cy="5751048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687007"/>
              </p:ext>
            </p:extLst>
          </p:nvPr>
        </p:nvGraphicFramePr>
        <p:xfrm>
          <a:off x="7577667" y="3306233"/>
          <a:ext cx="4389966" cy="299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94274" y="159915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Season 21/22 operation: results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7101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86418"/>
              </p:ext>
            </p:extLst>
          </p:nvPr>
        </p:nvGraphicFramePr>
        <p:xfrm>
          <a:off x="7558298" y="1409554"/>
          <a:ext cx="4042833" cy="3503007"/>
        </p:xfrm>
        <a:graphic>
          <a:graphicData uri="http://schemas.openxmlformats.org/drawingml/2006/table">
            <a:tbl>
              <a:tblPr/>
              <a:tblGrid>
                <a:gridCol w="1559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9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subsystem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 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en-US" sz="1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outage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  <a:r>
                        <a:rPr lang="en-US" sz="1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Modulators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sypplies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system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inflectors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thermostabilization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ring RF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reasons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maintenance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34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75173" y="117582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Season 21/22 operation: failures</a:t>
            </a:r>
            <a:endParaRPr lang="en-US" sz="16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12633"/>
              </p:ext>
            </p:extLst>
          </p:nvPr>
        </p:nvGraphicFramePr>
        <p:xfrm>
          <a:off x="452967" y="1444599"/>
          <a:ext cx="5892800" cy="275082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80289523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98841254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58136938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01602116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424716281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62596178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81132024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451267199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reason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~10 min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~1 hr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~6 hrs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~12 hrs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~24 hrs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7993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outage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74457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modulatos+klystrons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96662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power supply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90459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system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08021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inflectors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089779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thermostabilization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77556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Damping Ring RF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0743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88569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16315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 maintenance 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954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</a:t>
                      </a:r>
                    </a:p>
                  </a:txBody>
                  <a:tcPr marL="3810" marR="3810" marT="3810" marB="0" anchor="b">
                    <a:lnL>
                      <a:noFill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3810" marR="3810" marT="3810" marB="0" anchor="b">
                    <a:lnL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281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4533" y="1075267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 21/22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75654" y="104988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 20/21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2967" y="4691439"/>
            <a:ext cx="605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Since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modulator caused most downtime its power chain was finally upgraded.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klystron solenoid was replaced.</a:t>
            </a:r>
          </a:p>
        </p:txBody>
      </p:sp>
    </p:spTree>
    <p:extLst>
      <p:ext uri="{BB962C8B-B14F-4D97-AF65-F5344CB8AC3E}">
        <p14:creationId xmlns:p14="http://schemas.microsoft.com/office/powerpoint/2010/main" val="8486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4367" y="3948775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LiberationSans"/>
              </a:rPr>
              <a:t>Yu.I</a:t>
            </a:r>
            <a:r>
              <a:rPr lang="en-US" dirty="0">
                <a:latin typeface="LiberationSans"/>
              </a:rPr>
              <a:t>. </a:t>
            </a:r>
            <a:r>
              <a:rPr lang="en-US" dirty="0" err="1">
                <a:latin typeface="LiberationSans"/>
              </a:rPr>
              <a:t>Maltseva</a:t>
            </a:r>
            <a:r>
              <a:rPr lang="en-US" dirty="0">
                <a:latin typeface="LiberationSans"/>
              </a:rPr>
              <a:t>, A. </a:t>
            </a:r>
            <a:r>
              <a:rPr lang="en-US" dirty="0" err="1">
                <a:latin typeface="LiberationSans"/>
              </a:rPr>
              <a:t>Andrianov</a:t>
            </a:r>
            <a:r>
              <a:rPr lang="en-US" dirty="0">
                <a:latin typeface="LiberationSans"/>
              </a:rPr>
              <a:t>, K. </a:t>
            </a:r>
            <a:r>
              <a:rPr lang="en-US" dirty="0" err="1">
                <a:latin typeface="LiberationSans"/>
              </a:rPr>
              <a:t>Astrelina</a:t>
            </a:r>
            <a:r>
              <a:rPr lang="en-US" dirty="0">
                <a:latin typeface="LiberationSans"/>
              </a:rPr>
              <a:t>, V. </a:t>
            </a:r>
            <a:r>
              <a:rPr lang="en-US" dirty="0" err="1">
                <a:latin typeface="LiberationSans"/>
              </a:rPr>
              <a:t>Balakin</a:t>
            </a:r>
            <a:r>
              <a:rPr lang="en-US" dirty="0">
                <a:latin typeface="LiberationSans"/>
              </a:rPr>
              <a:t>, A. </a:t>
            </a:r>
            <a:r>
              <a:rPr lang="en-US" dirty="0" err="1">
                <a:latin typeface="LiberationSans"/>
              </a:rPr>
              <a:t>Barnyakov</a:t>
            </a:r>
            <a:r>
              <a:rPr lang="en-US" dirty="0">
                <a:latin typeface="LiberationSans"/>
              </a:rPr>
              <a:t>,</a:t>
            </a:r>
          </a:p>
          <a:p>
            <a:r>
              <a:rPr lang="en-US" dirty="0">
                <a:latin typeface="LiberationSans"/>
              </a:rPr>
              <a:t>A.M. </a:t>
            </a:r>
            <a:r>
              <a:rPr lang="en-US" dirty="0" err="1">
                <a:latin typeface="LiberationSans"/>
              </a:rPr>
              <a:t>Batrakov</a:t>
            </a:r>
            <a:r>
              <a:rPr lang="en-US" dirty="0">
                <a:latin typeface="LiberationSans"/>
              </a:rPr>
              <a:t>, O.V. </a:t>
            </a:r>
            <a:r>
              <a:rPr lang="en-US" dirty="0" err="1">
                <a:latin typeface="LiberationSans"/>
              </a:rPr>
              <a:t>Belikov</a:t>
            </a:r>
            <a:r>
              <a:rPr lang="en-US" dirty="0">
                <a:latin typeface="LiberationSans"/>
              </a:rPr>
              <a:t>, D.E. </a:t>
            </a:r>
            <a:r>
              <a:rPr lang="en-US" dirty="0" err="1">
                <a:latin typeface="LiberationSans"/>
              </a:rPr>
              <a:t>Berkaev</a:t>
            </a:r>
            <a:r>
              <a:rPr lang="en-US" dirty="0">
                <a:latin typeface="LiberationSans"/>
              </a:rPr>
              <a:t>, D. </a:t>
            </a:r>
            <a:r>
              <a:rPr lang="en-US" dirty="0" err="1">
                <a:latin typeface="LiberationSans"/>
              </a:rPr>
              <a:t>Bolkhovityanov</a:t>
            </a:r>
            <a:r>
              <a:rPr lang="en-US" dirty="0">
                <a:latin typeface="LiberationSans"/>
              </a:rPr>
              <a:t>,</a:t>
            </a:r>
          </a:p>
          <a:p>
            <a:r>
              <a:rPr lang="en-US" dirty="0">
                <a:latin typeface="LiberationSans"/>
              </a:rPr>
              <a:t>F.A. Emanov, A. </a:t>
            </a:r>
            <a:r>
              <a:rPr lang="en-US" dirty="0" err="1">
                <a:latin typeface="LiberationSans"/>
              </a:rPr>
              <a:t>Frolov</a:t>
            </a:r>
            <a:r>
              <a:rPr lang="en-US" dirty="0">
                <a:latin typeface="LiberationSans"/>
              </a:rPr>
              <a:t>, G. </a:t>
            </a:r>
            <a:r>
              <a:rPr lang="en-US" dirty="0" err="1">
                <a:latin typeface="LiberationSans"/>
              </a:rPr>
              <a:t>Karpov</a:t>
            </a:r>
            <a:r>
              <a:rPr lang="en-US" dirty="0">
                <a:latin typeface="LiberationSans"/>
              </a:rPr>
              <a:t>, A. </a:t>
            </a:r>
            <a:r>
              <a:rPr lang="en-US" dirty="0" err="1">
                <a:latin typeface="LiberationSans"/>
              </a:rPr>
              <a:t>Kasaev</a:t>
            </a:r>
            <a:r>
              <a:rPr lang="en-US" dirty="0">
                <a:latin typeface="LiberationSans"/>
              </a:rPr>
              <a:t>, A.A. </a:t>
            </a:r>
            <a:r>
              <a:rPr lang="en-US" dirty="0" err="1">
                <a:latin typeface="LiberationSans"/>
              </a:rPr>
              <a:t>Kondakov</a:t>
            </a:r>
            <a:r>
              <a:rPr lang="en-US" dirty="0">
                <a:latin typeface="LiberationSans"/>
              </a:rPr>
              <a:t>,</a:t>
            </a:r>
          </a:p>
          <a:p>
            <a:r>
              <a:rPr lang="fi-FI" dirty="0">
                <a:latin typeface="LiberationSans"/>
              </a:rPr>
              <a:t>N. Kot, E.S. Kotov, G. Ya. Kurkin, R. Lapik, N. Lebedev,</a:t>
            </a:r>
          </a:p>
          <a:p>
            <a:r>
              <a:rPr lang="en-US" dirty="0">
                <a:latin typeface="LiberationSans"/>
              </a:rPr>
              <a:t>A. </a:t>
            </a:r>
            <a:r>
              <a:rPr lang="en-US" dirty="0" err="1">
                <a:latin typeface="LiberationSans"/>
              </a:rPr>
              <a:t>Levichev</a:t>
            </a:r>
            <a:r>
              <a:rPr lang="en-US" dirty="0">
                <a:latin typeface="LiberationSans"/>
              </a:rPr>
              <a:t>, A. Yu. </a:t>
            </a:r>
            <a:r>
              <a:rPr lang="en-US" dirty="0" err="1">
                <a:latin typeface="LiberationSans"/>
              </a:rPr>
              <a:t>Martynovsky</a:t>
            </a:r>
            <a:r>
              <a:rPr lang="en-US" dirty="0">
                <a:latin typeface="LiberationSans"/>
              </a:rPr>
              <a:t>, P. </a:t>
            </a:r>
            <a:r>
              <a:rPr lang="en-US" dirty="0" err="1">
                <a:latin typeface="LiberationSans"/>
              </a:rPr>
              <a:t>Martyshkin</a:t>
            </a:r>
            <a:r>
              <a:rPr lang="en-US" dirty="0">
                <a:latin typeface="LiberationSans"/>
              </a:rPr>
              <a:t>, S. V. </a:t>
            </a:r>
            <a:r>
              <a:rPr lang="en-US" dirty="0" err="1">
                <a:latin typeface="LiberationSans"/>
              </a:rPr>
              <a:t>Motygin</a:t>
            </a:r>
            <a:r>
              <a:rPr lang="en-US" dirty="0">
                <a:latin typeface="LiberationSans"/>
              </a:rPr>
              <a:t>,</a:t>
            </a:r>
          </a:p>
          <a:p>
            <a:r>
              <a:rPr lang="en-US" dirty="0">
                <a:latin typeface="LiberationSans"/>
              </a:rPr>
              <a:t>A. </a:t>
            </a:r>
            <a:r>
              <a:rPr lang="en-US" dirty="0" err="1">
                <a:latin typeface="LiberationSans"/>
              </a:rPr>
              <a:t>Murasev</a:t>
            </a:r>
            <a:r>
              <a:rPr lang="en-US" dirty="0">
                <a:latin typeface="LiberationSans"/>
              </a:rPr>
              <a:t>, V. </a:t>
            </a:r>
            <a:r>
              <a:rPr lang="en-US" dirty="0" err="1">
                <a:latin typeface="LiberationSans"/>
              </a:rPr>
              <a:t>Muslivets</a:t>
            </a:r>
            <a:r>
              <a:rPr lang="en-US" dirty="0">
                <a:latin typeface="LiberationSans"/>
              </a:rPr>
              <a:t>, D. </a:t>
            </a:r>
            <a:r>
              <a:rPr lang="en-US" dirty="0" err="1">
                <a:latin typeface="LiberationSans"/>
              </a:rPr>
              <a:t>Nikiforov</a:t>
            </a:r>
            <a:r>
              <a:rPr lang="en-US" dirty="0">
                <a:latin typeface="LiberationSans"/>
              </a:rPr>
              <a:t>, A. </a:t>
            </a:r>
            <a:r>
              <a:rPr lang="en-US" dirty="0" err="1">
                <a:latin typeface="LiberationSans"/>
              </a:rPr>
              <a:t>Pavlenko</a:t>
            </a:r>
            <a:r>
              <a:rPr lang="en-US" dirty="0">
                <a:latin typeface="LiberationSans"/>
              </a:rPr>
              <a:t>, A. </a:t>
            </a:r>
            <a:r>
              <a:rPr lang="en-US" dirty="0" err="1">
                <a:latin typeface="LiberationSans"/>
              </a:rPr>
              <a:t>Pilan</a:t>
            </a:r>
            <a:r>
              <a:rPr lang="en-US" dirty="0">
                <a:latin typeface="LiberationSans"/>
              </a:rPr>
              <a:t>,</a:t>
            </a:r>
          </a:p>
          <a:p>
            <a:r>
              <a:rPr lang="en-US" dirty="0">
                <a:latin typeface="LiberationSans"/>
              </a:rPr>
              <a:t>Yu. </a:t>
            </a:r>
            <a:r>
              <a:rPr lang="en-US" dirty="0" err="1">
                <a:latin typeface="LiberationSans"/>
              </a:rPr>
              <a:t>Rogovsky</a:t>
            </a:r>
            <a:r>
              <a:rPr lang="en-US" dirty="0">
                <a:latin typeface="LiberationSans"/>
              </a:rPr>
              <a:t>, S. </a:t>
            </a:r>
            <a:r>
              <a:rPr lang="en-US" dirty="0" err="1">
                <a:latin typeface="LiberationSans"/>
              </a:rPr>
              <a:t>Samoylov</a:t>
            </a:r>
            <a:r>
              <a:rPr lang="en-US" dirty="0">
                <a:latin typeface="LiberationSans"/>
              </a:rPr>
              <a:t>, A.G. </a:t>
            </a:r>
            <a:r>
              <a:rPr lang="en-US" dirty="0" err="1">
                <a:latin typeface="LiberationSans"/>
              </a:rPr>
              <a:t>Tribendis</a:t>
            </a:r>
            <a:r>
              <a:rPr lang="en-US" dirty="0">
                <a:latin typeface="LiberationSans"/>
              </a:rPr>
              <a:t>, S. </a:t>
            </a:r>
            <a:r>
              <a:rPr lang="en-US" dirty="0" err="1">
                <a:latin typeface="LiberationSans"/>
              </a:rPr>
              <a:t>Vasiliev</a:t>
            </a:r>
            <a:r>
              <a:rPr lang="en-US" dirty="0">
                <a:latin typeface="LiberationSans"/>
              </a:rPr>
              <a:t>, V. </a:t>
            </a:r>
            <a:r>
              <a:rPr lang="en-US" dirty="0" err="1">
                <a:latin typeface="LiberationSans"/>
              </a:rPr>
              <a:t>Yudin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9841" y="168382"/>
            <a:ext cx="900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VEPP-5 injection complex</a:t>
            </a:r>
            <a:r>
              <a:rPr lang="en-US" sz="3600" dirty="0"/>
              <a:t> </a:t>
            </a:r>
            <a:r>
              <a:rPr lang="en-US" sz="3600" dirty="0" smtClean="0"/>
              <a:t>team</a:t>
            </a:r>
            <a:endParaRPr lang="ru-RU" sz="3600" dirty="0" smtClean="0"/>
          </a:p>
          <a:p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03363" y="1346905"/>
            <a:ext cx="650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</a:t>
            </a:r>
          </a:p>
          <a:p>
            <a:pPr algn="ctr"/>
            <a:r>
              <a:rPr lang="en-US" sz="4800" dirty="0"/>
              <a:t>f</a:t>
            </a:r>
            <a:r>
              <a:rPr lang="en-US" sz="4800" dirty="0" smtClean="0"/>
              <a:t>or your attention</a:t>
            </a:r>
            <a:endParaRPr lang="ru-RU" sz="4800" dirty="0" smtClean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859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P101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12563" b="733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4443413" y="6275389"/>
            <a:ext cx="34403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ru-RU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conversion target</a:t>
            </a:r>
            <a:endParaRPr lang="ru-RU" altLang="ru-RU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5017" y="125270"/>
            <a:ext cx="11803225" cy="969265"/>
          </a:xfrm>
        </p:spPr>
        <p:txBody>
          <a:bodyPr anchor="t" anchorCtr="0">
            <a:noAutofit/>
          </a:bodyPr>
          <a:lstStyle/>
          <a:p>
            <a:r>
              <a:rPr lang="en-US" sz="2800" b="1" dirty="0" smtClean="0"/>
              <a:t>Operation with </a:t>
            </a:r>
            <a:r>
              <a:rPr lang="en-US" sz="2800" b="1" dirty="0"/>
              <a:t>T</a:t>
            </a:r>
            <a:r>
              <a:rPr lang="en-US" sz="2800" b="1" dirty="0" smtClean="0"/>
              <a:t>wo Colliders</a:t>
            </a:r>
            <a:endParaRPr lang="ru-RU" sz="28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45F-1498-490F-BA02-AE30483C25CF}" type="slidenum">
              <a:rPr lang="ru-RU" smtClean="0"/>
              <a:t>19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t="4778" r="3361" b="11973"/>
          <a:stretch/>
        </p:blipFill>
        <p:spPr>
          <a:xfrm>
            <a:off x="694612" y="1952455"/>
            <a:ext cx="4070905" cy="2707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9833" r="1592" b="2152"/>
          <a:stretch/>
        </p:blipFill>
        <p:spPr>
          <a:xfrm>
            <a:off x="7050718" y="167576"/>
            <a:ext cx="4621624" cy="283949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20471659">
            <a:off x="5298515" y="2263672"/>
            <a:ext cx="1003300" cy="391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4788040"/>
            <a:ext cx="4184650" cy="15156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651559"/>
            <a:ext cx="4184650" cy="11728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158" t="3038" r="51112" b="37326"/>
          <a:stretch/>
        </p:blipFill>
        <p:spPr>
          <a:xfrm>
            <a:off x="7063445" y="3192429"/>
            <a:ext cx="4596170" cy="3163921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 rot="952171">
            <a:off x="5300425" y="3516370"/>
            <a:ext cx="1003300" cy="391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274" y="159915"/>
            <a:ext cx="900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VEPP-5 injection complex</a:t>
            </a:r>
            <a:r>
              <a:rPr lang="ru-RU" sz="3600" dirty="0" smtClean="0"/>
              <a:t> </a:t>
            </a:r>
            <a:r>
              <a:rPr lang="en-US" sz="3600" dirty="0" smtClean="0"/>
              <a:t>layout</a:t>
            </a:r>
            <a:endParaRPr lang="ru-RU" sz="3600" dirty="0" smtClean="0"/>
          </a:p>
          <a:p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83" y="1005900"/>
            <a:ext cx="9915524" cy="55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" y="-2546"/>
            <a:ext cx="1094303" cy="1005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6616" y="177076"/>
            <a:ext cx="770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Injection complex operation techniques 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0" y="1003030"/>
            <a:ext cx="10081577" cy="579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2" y="1842211"/>
            <a:ext cx="9534307" cy="4721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1941" y="159915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VEPP-5 injection complex layout</a:t>
            </a:r>
            <a:endParaRPr lang="en-US" sz="16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090263"/>
              </p:ext>
            </p:extLst>
          </p:nvPr>
        </p:nvGraphicFramePr>
        <p:xfrm>
          <a:off x="33865" y="1052467"/>
          <a:ext cx="401320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868">
                  <a:extLst>
                    <a:ext uri="{9D8B030D-6E8A-4147-A177-3AD203B41FA5}">
                      <a16:colId xmlns:a16="http://schemas.microsoft.com/office/drawing/2014/main" val="1430217019"/>
                    </a:ext>
                  </a:extLst>
                </a:gridCol>
                <a:gridCol w="1820333">
                  <a:extLst>
                    <a:ext uri="{9D8B030D-6E8A-4147-A177-3AD203B41FA5}">
                      <a16:colId xmlns:a16="http://schemas.microsoft.com/office/drawing/2014/main" val="3727780830"/>
                    </a:ext>
                  </a:extLst>
                </a:gridCol>
              </a:tblGrid>
              <a:tr h="35650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Damping</a:t>
                      </a:r>
                      <a:r>
                        <a:rPr lang="en-US" baseline="0" dirty="0" smtClean="0"/>
                        <a:t> Ring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50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Max.</a:t>
                      </a:r>
                      <a:r>
                        <a:rPr lang="en-US" sz="1600" baseline="0" dirty="0" smtClean="0"/>
                        <a:t> energy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510 MeV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37288"/>
                  </a:ext>
                </a:extLst>
              </a:tr>
              <a:tr h="30395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Circumference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27.4 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868729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 harmonic Number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(64 before 2017)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8806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Design</a:t>
                      </a:r>
                      <a:r>
                        <a:rPr lang="en-US" sz="1600" baseline="0" dirty="0" smtClean="0"/>
                        <a:t> beam current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 mA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592524"/>
                  </a:ext>
                </a:extLst>
              </a:tr>
              <a:tr h="11853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Damping</a:t>
                      </a:r>
                      <a:r>
                        <a:rPr lang="en-US" sz="1600" baseline="0" dirty="0" smtClean="0"/>
                        <a:t> times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11/18/12 </a:t>
                      </a:r>
                      <a:r>
                        <a:rPr lang="en-US" sz="1600" dirty="0" err="1" smtClean="0"/>
                        <a:t>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77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Hor./</a:t>
                      </a:r>
                      <a:r>
                        <a:rPr lang="en-US" sz="1600" dirty="0" err="1" smtClean="0"/>
                        <a:t>Vert</a:t>
                      </a:r>
                      <a:r>
                        <a:rPr lang="en-US" sz="1600" dirty="0" smtClean="0"/>
                        <a:t> emittance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2.3/0.5∙10</a:t>
                      </a:r>
                      <a:r>
                        <a:rPr lang="en-US" sz="1600" baseline="30000" dirty="0" smtClean="0"/>
                        <a:t>-6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cm∙rad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18872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95325"/>
              </p:ext>
            </p:extLst>
          </p:nvPr>
        </p:nvGraphicFramePr>
        <p:xfrm>
          <a:off x="7861299" y="3682999"/>
          <a:ext cx="379306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1430217019"/>
                    </a:ext>
                  </a:extLst>
                </a:gridCol>
                <a:gridCol w="1532468">
                  <a:extLst>
                    <a:ext uri="{9D8B030D-6E8A-4147-A177-3AD203B41FA5}">
                      <a16:colId xmlns:a16="http://schemas.microsoft.com/office/drawing/2014/main" val="3727780830"/>
                    </a:ext>
                  </a:extLst>
                </a:gridCol>
              </a:tblGrid>
              <a:tr h="31699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Linacs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50974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Max.</a:t>
                      </a:r>
                      <a:r>
                        <a:rPr lang="en-US" sz="1600" baseline="0" dirty="0" smtClean="0"/>
                        <a:t> energy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280/430 MeV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437288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RF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ferquency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2855.5</a:t>
                      </a:r>
                      <a:r>
                        <a:rPr lang="en-US" sz="1600" baseline="0" dirty="0" smtClean="0"/>
                        <a:t> MHz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868729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Max. e</a:t>
                      </a:r>
                      <a:r>
                        <a:rPr lang="en-US" sz="1600" baseline="30000" dirty="0" smtClean="0"/>
                        <a:t>-</a:t>
                      </a:r>
                      <a:r>
                        <a:rPr lang="en-US" sz="1600" baseline="0" dirty="0" smtClean="0"/>
                        <a:t> number in beam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11</a:t>
                      </a:r>
                      <a:endParaRPr lang="en-US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88068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Max. e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baseline="0" dirty="0" smtClean="0"/>
                        <a:t> number in beam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6.3∙10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592524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Max. repetition 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12.5 Hz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77807"/>
                  </a:ext>
                </a:extLst>
              </a:tr>
              <a:tr h="2905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</a:t>
                      </a:r>
                      <a:r>
                        <a:rPr lang="en-US" sz="1600" baseline="0" dirty="0" smtClean="0"/>
                        <a:t> spread </a:t>
                      </a:r>
                      <a:r>
                        <a:rPr lang="en-US" sz="1600" dirty="0" smtClean="0"/>
                        <a:t>e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baseline="0" dirty="0" smtClean="0"/>
                        <a:t>/</a:t>
                      </a:r>
                      <a:r>
                        <a:rPr lang="en-US" sz="1600" dirty="0" smtClean="0"/>
                        <a:t>e</a:t>
                      </a:r>
                      <a:r>
                        <a:rPr lang="en-US" sz="1600" baseline="300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3%/1%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18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6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3" y="3744973"/>
            <a:ext cx="5838825" cy="3105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" y="4129177"/>
            <a:ext cx="3249605" cy="251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556000" y="5714996"/>
            <a:ext cx="486833" cy="198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27" y="1640607"/>
            <a:ext cx="2805821" cy="2104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1941" y="159915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Linear accelerators</a:t>
            </a:r>
            <a:endParaRPr lang="en-US" sz="1600" dirty="0" smtClean="0"/>
          </a:p>
        </p:txBody>
      </p:sp>
      <p:pic>
        <p:nvPicPr>
          <p:cNvPr id="14" name="Picture 13" descr="S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67" y="1444531"/>
            <a:ext cx="1890372" cy="23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58" y="1572574"/>
            <a:ext cx="2968075" cy="21488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03689" y="897005"/>
            <a:ext cx="204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Flux concentrator</a:t>
            </a:r>
          </a:p>
          <a:p>
            <a:pPr algn="ctr"/>
            <a:r>
              <a:rPr lang="en-US" dirty="0"/>
              <a:t>u</a:t>
            </a:r>
            <a:r>
              <a:rPr lang="en-US" dirty="0" smtClean="0"/>
              <a:t>p to 10T peak field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15300" y="1271275"/>
            <a:ext cx="13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gun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7161" y="1075198"/>
            <a:ext cx="19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Half-cavity at stand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910667" y="3784600"/>
            <a:ext cx="9398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951" y="1769682"/>
            <a:ext cx="2377644" cy="19916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8698" y="1196275"/>
            <a:ext cx="202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current sensor</a:t>
            </a:r>
          </a:p>
          <a:p>
            <a:pPr algn="ctr"/>
            <a:r>
              <a:rPr lang="ru-RU" dirty="0" smtClean="0"/>
              <a:t>5.3А, 1.77</a:t>
            </a:r>
            <a:r>
              <a:rPr lang="en-US" dirty="0" smtClean="0"/>
              <a:t>∙10</a:t>
            </a:r>
            <a:r>
              <a:rPr lang="en-US" baseline="30000" dirty="0" smtClean="0"/>
              <a:t>11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9083" y="4222305"/>
            <a:ext cx="1871021" cy="2392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84277" y="3911600"/>
            <a:ext cx="18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Conversion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" y="3801533"/>
            <a:ext cx="6419806" cy="256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93" y="3096383"/>
            <a:ext cx="3978180" cy="3034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107" y="139479"/>
            <a:ext cx="900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Operation with colliders</a:t>
            </a:r>
            <a:endParaRPr lang="ru-RU" sz="3600" dirty="0" smtClean="0"/>
          </a:p>
          <a:p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7991" y="1070523"/>
            <a:ext cx="6312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modes for </a:t>
            </a:r>
            <a:r>
              <a:rPr lang="en-US" sz="2000" dirty="0"/>
              <a:t>d</a:t>
            </a:r>
            <a:r>
              <a:rPr lang="en-US" sz="2000" dirty="0" smtClean="0"/>
              <a:t>amping ring and </a:t>
            </a:r>
            <a:r>
              <a:rPr lang="en-US" sz="2000" dirty="0" err="1" smtClean="0"/>
              <a:t>linacs</a:t>
            </a:r>
            <a:r>
              <a:rPr lang="ru-RU" sz="2000" dirty="0" smtClean="0"/>
              <a:t> (</a:t>
            </a:r>
            <a:r>
              <a:rPr lang="en-US" sz="2000" dirty="0" smtClean="0"/>
              <a:t>e-/e+</a:t>
            </a:r>
            <a:r>
              <a:rPr lang="ru-RU" sz="2000" dirty="0" smtClean="0"/>
              <a:t>)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 use  the same energy for </a:t>
            </a:r>
            <a:r>
              <a:rPr lang="en-US" sz="2000" dirty="0"/>
              <a:t>e-/e</a:t>
            </a:r>
            <a:r>
              <a:rPr lang="en-US" sz="2000" dirty="0" smtClean="0"/>
              <a:t>+ what makes possible the same damping ring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4</a:t>
            </a:r>
            <a:r>
              <a:rPr lang="en-US" sz="2000" dirty="0" smtClean="0"/>
              <a:t> K-500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12 transitions</a:t>
            </a:r>
            <a:r>
              <a:rPr lang="ru-RU" sz="2000" dirty="0" smtClean="0"/>
              <a:t> </a:t>
            </a:r>
            <a:r>
              <a:rPr lang="en-US" sz="2000" dirty="0" smtClean="0"/>
              <a:t>between user/particle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Automatic mode switching for VEPP-2000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Vepp-3 modes are switched on the operator's request.</a:t>
            </a:r>
          </a:p>
        </p:txBody>
      </p:sp>
      <p:pic>
        <p:nvPicPr>
          <p:cNvPr id="9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72" y="546700"/>
            <a:ext cx="4431501" cy="1980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067" y="2565191"/>
            <a:ext cx="376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Positron injection-extraction </a:t>
            </a:r>
            <a:r>
              <a:rPr lang="en-US" dirty="0" smtClean="0"/>
              <a:t>cycle</a:t>
            </a:r>
            <a:r>
              <a:rPr lang="en-US" dirty="0"/>
              <a:t> </a:t>
            </a:r>
            <a:r>
              <a:rPr lang="en-US" dirty="0" smtClean="0"/>
              <a:t>(6s)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7650" y="6223000"/>
            <a:ext cx="270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 transfers, 26s/step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4664" y="126950"/>
            <a:ext cx="784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Operation with colliders</a:t>
            </a:r>
            <a:r>
              <a:rPr lang="ru-RU" sz="3600" dirty="0"/>
              <a:t>: </a:t>
            </a:r>
            <a:r>
              <a:rPr lang="en-US" sz="3600" dirty="0" smtClean="0"/>
              <a:t>synchronization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4" y="891814"/>
            <a:ext cx="6686026" cy="310713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068509"/>
              </p:ext>
            </p:extLst>
          </p:nvPr>
        </p:nvGraphicFramePr>
        <p:xfrm>
          <a:off x="1934903" y="4105214"/>
          <a:ext cx="838822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DR</a:t>
                      </a:r>
                      <a:r>
                        <a:rPr lang="en-US" sz="2000" dirty="0" smtClean="0"/>
                        <a:t>/F</a:t>
                      </a:r>
                      <a:r>
                        <a:rPr lang="en-US" sz="2000" baseline="-25000" dirty="0" smtClean="0"/>
                        <a:t>BEP</a:t>
                      </a:r>
                    </a:p>
                    <a:p>
                      <a:r>
                        <a:rPr lang="en-US" sz="2000" baseline="0" dirty="0" err="1" smtClean="0"/>
                        <a:t>F</a:t>
                      </a:r>
                      <a:r>
                        <a:rPr lang="en-US" sz="2000" baseline="-25000" dirty="0" err="1" smtClean="0"/>
                        <a:t>ref</a:t>
                      </a:r>
                      <a:endParaRPr lang="en-US" sz="2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287/352</a:t>
                      </a:r>
                    </a:p>
                    <a:p>
                      <a:r>
                        <a:rPr lang="en-US" sz="2000" dirty="0" smtClean="0"/>
                        <a:t>38.109 kHz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DR</a:t>
                      </a:r>
                      <a:r>
                        <a:rPr lang="en-US" sz="2000" dirty="0" smtClean="0"/>
                        <a:t>/F</a:t>
                      </a:r>
                      <a:r>
                        <a:rPr lang="en-US" sz="2000" baseline="-25000" dirty="0" smtClean="0"/>
                        <a:t>BEP</a:t>
                      </a:r>
                    </a:p>
                    <a:p>
                      <a:r>
                        <a:rPr lang="en-US" sz="2000" baseline="0" dirty="0" err="1" smtClean="0"/>
                        <a:t>F</a:t>
                      </a:r>
                      <a:r>
                        <a:rPr lang="en-US" sz="2000" baseline="-25000" dirty="0" err="1" smtClean="0"/>
                        <a:t>ref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1281/472</a:t>
                      </a:r>
                    </a:p>
                    <a:p>
                      <a:r>
                        <a:rPr lang="en-US" sz="2000" dirty="0" smtClean="0"/>
                        <a:t>8.538 kHz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5703" y="4912523"/>
            <a:ext cx="8135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VEPP-3, BEP frequency shifted to meet required ratio for transfer synchronization.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length thermal drift compensation was implemented.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Synchronization stability is 10 ps.</a:t>
            </a:r>
          </a:p>
        </p:txBody>
      </p:sp>
    </p:spTree>
    <p:extLst>
      <p:ext uri="{BB962C8B-B14F-4D97-AF65-F5344CB8AC3E}">
        <p14:creationId xmlns:p14="http://schemas.microsoft.com/office/powerpoint/2010/main" val="17422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31" y="219"/>
            <a:ext cx="445727" cy="435822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6"/>
            <a:ext cx="1826364" cy="10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364" y="148167"/>
            <a:ext cx="5852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RF and gun signals ADCs deployed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8" y="3147286"/>
            <a:ext cx="5998497" cy="34053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02230" y="1340115"/>
            <a:ext cx="5394191" cy="5143763"/>
            <a:chOff x="417330" y="1395149"/>
            <a:chExt cx="5394191" cy="514376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925" y="1395149"/>
              <a:ext cx="5260596" cy="249390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30" y="4039562"/>
              <a:ext cx="3341100" cy="2499350"/>
            </a:xfrm>
            <a:prstGeom prst="rect">
              <a:avLst/>
            </a:prstGeom>
          </p:spPr>
        </p:pic>
        <p:sp>
          <p:nvSpPr>
            <p:cNvPr id="9" name="Прямоугольник 7"/>
            <p:cNvSpPr/>
            <p:nvPr/>
          </p:nvSpPr>
          <p:spPr>
            <a:xfrm>
              <a:off x="3897445" y="5430520"/>
              <a:ext cx="15247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10*4 </a:t>
              </a:r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channels</a:t>
              </a:r>
              <a:r>
                <a:rPr lang="ru-RU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/>
              </a:r>
              <a:br>
                <a:rPr lang="ru-RU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ru-RU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250 </a:t>
              </a:r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MHz</a:t>
              </a:r>
              <a:r>
                <a:rPr lang="ru-RU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ADC</a:t>
              </a:r>
              <a:endParaRPr lang="ru-RU" dirty="0"/>
            </a:p>
          </p:txBody>
        </p:sp>
        <p:cxnSp>
          <p:nvCxnSpPr>
            <p:cNvPr id="10" name="Соединительная линия уступом 10"/>
            <p:cNvCxnSpPr/>
            <p:nvPr/>
          </p:nvCxnSpPr>
          <p:spPr>
            <a:xfrm rot="5400000">
              <a:off x="3691705" y="3722697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Соединительная линия уступом 12"/>
            <p:cNvCxnSpPr/>
            <p:nvPr/>
          </p:nvCxnSpPr>
          <p:spPr>
            <a:xfrm rot="5400000">
              <a:off x="3728842" y="3783485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Соединительная линия уступом 13"/>
            <p:cNvCxnSpPr/>
            <p:nvPr/>
          </p:nvCxnSpPr>
          <p:spPr>
            <a:xfrm rot="5400000">
              <a:off x="3783501" y="3833269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Соединительная линия уступом 14"/>
            <p:cNvCxnSpPr/>
            <p:nvPr/>
          </p:nvCxnSpPr>
          <p:spPr>
            <a:xfrm rot="5400000">
              <a:off x="3828545" y="3886986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Соединительная линия уступом 15"/>
            <p:cNvCxnSpPr/>
            <p:nvPr/>
          </p:nvCxnSpPr>
          <p:spPr>
            <a:xfrm rot="5400000">
              <a:off x="3873589" y="3940703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Соединительная линия уступом 16"/>
            <p:cNvCxnSpPr/>
            <p:nvPr/>
          </p:nvCxnSpPr>
          <p:spPr>
            <a:xfrm rot="5400000">
              <a:off x="3918633" y="3994420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Соединительная линия уступом 17"/>
            <p:cNvCxnSpPr/>
            <p:nvPr/>
          </p:nvCxnSpPr>
          <p:spPr>
            <a:xfrm rot="5400000">
              <a:off x="3963677" y="4048137"/>
              <a:ext cx="1082040" cy="670560"/>
            </a:xfrm>
            <a:prstGeom prst="bentConnector3">
              <a:avLst>
                <a:gd name="adj1" fmla="val 99296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331481" y="1232848"/>
            <a:ext cx="579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BINP developed VME ADC250x4 and ADC1000</a:t>
            </a:r>
            <a:r>
              <a:rPr lang="ru-RU" sz="1600" dirty="0" smtClean="0"/>
              <a:t> </a:t>
            </a:r>
            <a:r>
              <a:rPr lang="en-US" sz="1600" dirty="0" smtClean="0"/>
              <a:t>are deployed in order to measure all signals simultaneously.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Common ADC clock connected to injection complex master generator allows to measure time between any signals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Integrated into injection complex software, automatic detection of usual signal changes under development.</a:t>
            </a:r>
          </a:p>
        </p:txBody>
      </p:sp>
    </p:spTree>
    <p:extLst>
      <p:ext uri="{BB962C8B-B14F-4D97-AF65-F5344CB8AC3E}">
        <p14:creationId xmlns:p14="http://schemas.microsoft.com/office/powerpoint/2010/main" val="4576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024" y="163043"/>
            <a:ext cx="900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Control systems interaction</a:t>
            </a:r>
            <a:endParaRPr lang="ru-RU" sz="3600" dirty="0" smtClean="0"/>
          </a:p>
          <a:p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922" y="1344835"/>
            <a:ext cx="2818012" cy="3275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034" y="1133163"/>
            <a:ext cx="82634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Injection complex control system software is based on CXv4 modular framework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 smtClean="0"/>
              <a:t>PObox</a:t>
            </a:r>
            <a:r>
              <a:rPr lang="en-US" sz="2000" dirty="0" smtClean="0"/>
              <a:t> (</a:t>
            </a:r>
            <a:r>
              <a:rPr lang="en-US" sz="2000" dirty="0" err="1" smtClean="0"/>
              <a:t>noop</a:t>
            </a:r>
            <a:r>
              <a:rPr lang="en-US" sz="2000" dirty="0" smtClean="0"/>
              <a:t>) device driver created</a:t>
            </a:r>
            <a:r>
              <a:rPr lang="ru-RU" sz="2000" dirty="0" smtClean="0"/>
              <a:t> </a:t>
            </a:r>
            <a:r>
              <a:rPr lang="en-US" sz="2000" dirty="0" smtClean="0"/>
              <a:t>for communication between applications </a:t>
            </a: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VCAS, TANGO client modules</a:t>
            </a:r>
            <a:r>
              <a:rPr lang="ru-RU" sz="2000" dirty="0" smtClean="0"/>
              <a:t> </a:t>
            </a:r>
            <a:r>
              <a:rPr lang="en-US" sz="2000" dirty="0" smtClean="0"/>
              <a:t>have been created to interact with VEPP-2000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EPICS client module </a:t>
            </a:r>
            <a:r>
              <a:rPr lang="en-US" sz="2000" dirty="0"/>
              <a:t>have been</a:t>
            </a:r>
            <a:r>
              <a:rPr lang="en-US" sz="2000" dirty="0" smtClean="0"/>
              <a:t> </a:t>
            </a:r>
            <a:r>
              <a:rPr lang="en-US" sz="2000" dirty="0"/>
              <a:t>created to interact with </a:t>
            </a:r>
            <a:r>
              <a:rPr lang="en-US" sz="2000" dirty="0" smtClean="0"/>
              <a:t>VEPP-</a:t>
            </a:r>
            <a:r>
              <a:rPr lang="ru-RU" sz="2000" dirty="0" smtClean="0"/>
              <a:t>4</a:t>
            </a:r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EPICS </a:t>
            </a:r>
            <a:r>
              <a:rPr lang="en-US" sz="2000" dirty="0" smtClean="0"/>
              <a:t>server </a:t>
            </a:r>
            <a:r>
              <a:rPr lang="en-US" sz="2000" dirty="0"/>
              <a:t>module have been </a:t>
            </a:r>
            <a:r>
              <a:rPr lang="en-US" sz="2000" dirty="0" smtClean="0"/>
              <a:t>created in order to interface with Android application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6" y="3738034"/>
            <a:ext cx="6574817" cy="290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3133" y="5952067"/>
            <a:ext cx="146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VCAS, TANGO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56366" y="595206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87680" y="809997"/>
            <a:ext cx="232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CXv4 module structure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y </a:t>
            </a:r>
            <a:r>
              <a:rPr lang="en-US" dirty="0" err="1" smtClean="0"/>
              <a:t>D.Bolkhovitianov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5" y="2252133"/>
            <a:ext cx="7970050" cy="4251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677" y="1147501"/>
            <a:ext cx="3953427" cy="3543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691" y="135499"/>
            <a:ext cx="90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Control system</a:t>
            </a:r>
            <a:r>
              <a:rPr lang="ru-RU" sz="3600" dirty="0" smtClean="0"/>
              <a:t> </a:t>
            </a:r>
            <a:r>
              <a:rPr lang="en-US" sz="3600" dirty="0" smtClean="0"/>
              <a:t>software structure</a:t>
            </a:r>
            <a:endParaRPr lang="en-US" sz="1600" dirty="0" smtClean="0"/>
          </a:p>
        </p:txBody>
      </p:sp>
      <p:sp>
        <p:nvSpPr>
          <p:cNvPr id="5" name="Right Arrow 4"/>
          <p:cNvSpPr/>
          <p:nvPr/>
        </p:nvSpPr>
        <p:spPr>
          <a:xfrm rot="20080024">
            <a:off x="6548582" y="2919722"/>
            <a:ext cx="1631864" cy="296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046597">
            <a:off x="6648551" y="2734733"/>
            <a:ext cx="9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82391" y="1882801"/>
            <a:ext cx="27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software  structure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08533" y="660400"/>
            <a:ext cx="2322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 ring software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y </a:t>
            </a:r>
            <a:r>
              <a:rPr lang="en-US" dirty="0" err="1" smtClean="0"/>
              <a:t>V.Balakin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1733" y="1075267"/>
            <a:ext cx="723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CX serves as distributed software bus for applications and hardware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3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11282</TotalTime>
  <Words>1102</Words>
  <Application>Microsoft Office PowerPoint</Application>
  <PresentationFormat>Widescreen</PresentationFormat>
  <Paragraphs>310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LiberationSans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 with Two Colliders</vt:lpstr>
      <vt:lpstr>PowerPoint Presentation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Fedor Emanov</dc:creator>
  <cp:lastModifiedBy>Fedor Emanov</cp:lastModifiedBy>
  <cp:revision>91</cp:revision>
  <dcterms:created xsi:type="dcterms:W3CDTF">2022-09-12T09:04:58Z</dcterms:created>
  <dcterms:modified xsi:type="dcterms:W3CDTF">2022-09-22T04:57:22Z</dcterms:modified>
</cp:coreProperties>
</file>