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3" r:id="rId3"/>
    <p:sldId id="427" r:id="rId4"/>
    <p:sldId id="428" r:id="rId5"/>
    <p:sldId id="392" r:id="rId6"/>
    <p:sldId id="414" r:id="rId7"/>
    <p:sldId id="416" r:id="rId8"/>
    <p:sldId id="417" r:id="rId9"/>
    <p:sldId id="431" r:id="rId10"/>
    <p:sldId id="432" r:id="rId11"/>
    <p:sldId id="433" r:id="rId12"/>
    <p:sldId id="434" r:id="rId13"/>
    <p:sldId id="435" r:id="rId14"/>
    <p:sldId id="415" r:id="rId15"/>
    <p:sldId id="418" r:id="rId16"/>
    <p:sldId id="436" r:id="rId17"/>
    <p:sldId id="437" r:id="rId18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8" autoAdjust="0"/>
  </p:normalViewPr>
  <p:slideViewPr>
    <p:cSldViewPr>
      <p:cViewPr>
        <p:scale>
          <a:sx n="80" d="100"/>
          <a:sy n="80" d="100"/>
        </p:scale>
        <p:origin x="-144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090" cy="340048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5" y="2"/>
            <a:ext cx="4303088" cy="340048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36CF6278-06AE-4C09-828D-7F002AE83416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535"/>
            <a:ext cx="4303090" cy="340047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5" y="6456535"/>
            <a:ext cx="4303088" cy="340047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3A1077-B43D-4ADF-B844-D0E6B4889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2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3D0C-B5F2-4FDB-A39F-4077EBA3568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36378-2ADE-4956-A938-671F71C73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9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4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3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7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1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E91F-984D-4BE3-8539-7A0B17741B02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E1CE-4768-4A43-A9C8-46230D589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46.png"/><Relationship Id="rId21" Type="http://schemas.openxmlformats.org/officeDocument/2006/relationships/image" Target="../media/image64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45.png"/><Relationship Id="rId16" Type="http://schemas.openxmlformats.org/officeDocument/2006/relationships/image" Target="../media/image59.jpe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Relationship Id="rId2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50" y="1916832"/>
            <a:ext cx="8674726" cy="1584176"/>
          </a:xfrm>
        </p:spPr>
        <p:txBody>
          <a:bodyPr>
            <a:noAutofit/>
          </a:bodyPr>
          <a:lstStyle/>
          <a:p>
            <a:r>
              <a:rPr lang="ru-RU" sz="3200" b="1" kern="0" dirty="0" smtClean="0">
                <a:solidFill>
                  <a:srgbClr val="002060"/>
                </a:solidFill>
                <a:latin typeface="Comic Sans MS" pitchFamily="66" charset="0"/>
              </a:rPr>
              <a:t>Сверхпроводящие </a:t>
            </a:r>
            <a:r>
              <a:rPr lang="ru-RU" sz="3200" b="1" kern="0" dirty="0">
                <a:solidFill>
                  <a:srgbClr val="002060"/>
                </a:solidFill>
                <a:latin typeface="Comic Sans MS" pitchFamily="66" charset="0"/>
              </a:rPr>
              <a:t>вставные устройства  для генерации СИ на </a:t>
            </a:r>
            <a:r>
              <a:rPr lang="ru-RU" sz="3200" b="1" kern="0" dirty="0" smtClean="0">
                <a:solidFill>
                  <a:srgbClr val="002060"/>
                </a:solidFill>
                <a:latin typeface="Comic Sans MS" pitchFamily="66" charset="0"/>
              </a:rPr>
              <a:t>накопителе </a:t>
            </a:r>
            <a:r>
              <a:rPr lang="ru-RU" sz="3200" b="1" kern="0" dirty="0">
                <a:solidFill>
                  <a:srgbClr val="002060"/>
                </a:solidFill>
                <a:latin typeface="Comic Sans MS" pitchFamily="66" charset="0"/>
              </a:rPr>
              <a:t>СКИФ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1263" y="5156541"/>
            <a:ext cx="7693897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 </a:t>
            </a:r>
            <a:r>
              <a:rPr lang="ru-RU" sz="32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 </a:t>
            </a:r>
            <a:r>
              <a:rPr lang="ru-RU" sz="20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ИЯФ СО РАН, Новосибирск</a:t>
            </a:r>
            <a:endParaRPr lang="en-US" sz="2000" b="1" dirty="0" smtClean="0">
              <a:latin typeface="Comic Sans MS" panose="030F0702030302020204" pitchFamily="66" charset="0"/>
              <a:cs typeface="Microsoft New Tai Lue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050" y="4220367"/>
            <a:ext cx="871590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b="1" i="1" dirty="0"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4698" y="495446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32629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4698" y="4331383"/>
            <a:ext cx="7693897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 </a:t>
            </a:r>
            <a:r>
              <a:rPr lang="ru-RU" sz="32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 </a:t>
            </a:r>
            <a:r>
              <a:rPr lang="ru-RU" sz="2800" b="1" dirty="0" err="1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Шкаруба</a:t>
            </a:r>
            <a:r>
              <a:rPr lang="ru-RU" sz="2800" b="1" dirty="0" smtClean="0">
                <a:latin typeface="Comic Sans MS" panose="030F0702030302020204" pitchFamily="66" charset="0"/>
                <a:cs typeface="Microsoft New Tai Lue" panose="020B0502040204020203" pitchFamily="34" charset="0"/>
              </a:rPr>
              <a:t> В.А.</a:t>
            </a:r>
            <a:endParaRPr lang="en-US" sz="2800" b="1" dirty="0" smtClean="0">
              <a:latin typeface="Comic Sans MS" panose="030F0702030302020204" pitchFamily="66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</a:t>
            </a:r>
            <a:r>
              <a:rPr lang="ru-RU" sz="1600" i="1" dirty="0" smtClean="0">
                <a:cs typeface="Times New Roman" panose="02020603050405020304" pitchFamily="18" charset="0"/>
              </a:rPr>
              <a:t>0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08" y="92776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й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 Тл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4857" y="3291408"/>
            <a:ext cx="7416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Орбита </a:t>
            </a:r>
            <a:r>
              <a:rPr lang="ru-RU" sz="900" dirty="0">
                <a:latin typeface="Comic Sans MS" panose="030F0702030302020204" pitchFamily="66" charset="0"/>
              </a:rPr>
              <a:t>в </a:t>
            </a:r>
            <a:r>
              <a:rPr lang="ru-RU" sz="900" dirty="0" smtClean="0">
                <a:latin typeface="Comic Sans MS" panose="030F0702030302020204" pitchFamily="66" charset="0"/>
              </a:rPr>
              <a:t> </a:t>
            </a:r>
            <a:r>
              <a:rPr lang="ru-RU" sz="900" dirty="0">
                <a:latin typeface="Comic Sans MS" panose="030F0702030302020204" pitchFamily="66" charset="0"/>
              </a:rPr>
              <a:t>магнитном поле </a:t>
            </a:r>
            <a:r>
              <a:rPr lang="ru-RU" sz="900" dirty="0" smtClean="0">
                <a:latin typeface="Comic Sans MS" panose="030F0702030302020204" pitchFamily="66" charset="0"/>
              </a:rPr>
              <a:t>ондулятора </a:t>
            </a:r>
            <a:r>
              <a:rPr lang="ru-RU" sz="900" b="1" dirty="0" smtClean="0">
                <a:latin typeface="Comic Sans MS" panose="030F0702030302020204" pitchFamily="66" charset="0"/>
              </a:rPr>
              <a:t>после </a:t>
            </a:r>
            <a:r>
              <a:rPr lang="ru-RU" sz="900" b="1" dirty="0">
                <a:latin typeface="Comic Sans MS" panose="030F0702030302020204" pitchFamily="66" charset="0"/>
              </a:rPr>
              <a:t>коррекции </a:t>
            </a:r>
            <a:r>
              <a:rPr lang="ru-RU" sz="900" b="1" dirty="0" smtClean="0">
                <a:latin typeface="Comic Sans MS" panose="030F0702030302020204" pitchFamily="66" charset="0"/>
              </a:rPr>
              <a:t>только величины поля </a:t>
            </a:r>
            <a:r>
              <a:rPr lang="ru-RU" sz="900" dirty="0" smtClean="0">
                <a:latin typeface="Comic Sans MS" panose="030F0702030302020204" pitchFamily="66" charset="0"/>
              </a:rPr>
              <a:t>для Е=3ГэВ </a:t>
            </a:r>
            <a:r>
              <a:rPr lang="ru-RU" sz="900" dirty="0">
                <a:latin typeface="Comic Sans MS" panose="030F0702030302020204" pitchFamily="66" charset="0"/>
              </a:rPr>
              <a:t>(отклонение </a:t>
            </a:r>
            <a:r>
              <a:rPr lang="en-US" sz="900" dirty="0">
                <a:latin typeface="Comic Sans MS" panose="030F0702030302020204" pitchFamily="66" charset="0"/>
              </a:rPr>
              <a:t>~</a:t>
            </a:r>
            <a:r>
              <a:rPr lang="ru-RU" sz="900" dirty="0">
                <a:latin typeface="Comic Sans MS" panose="030F0702030302020204" pitchFamily="66" charset="0"/>
              </a:rPr>
              <a:t>5 мкм) 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2395" y="1412776"/>
            <a:ext cx="8639810" cy="18446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9708" y="3522240"/>
            <a:ext cx="8639810" cy="18446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1736" y="548680"/>
            <a:ext cx="8743601" cy="60016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Коррекция </a:t>
            </a:r>
            <a:r>
              <a:rPr lang="ru-RU" sz="1100" b="1" dirty="0">
                <a:solidFill>
                  <a:schemeClr val="dk1"/>
                </a:solidFill>
                <a:latin typeface="Comic Sans MS" panose="030F0702030302020204" pitchFamily="66" charset="0"/>
              </a:rPr>
              <a:t>орбиты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 электронного пучка с помощью тех же групп полюсов,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но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теперь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дополнительные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токи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создают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поля направленные в одну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 туже сторону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таким образом, чтобы минимизировать среднеквадратичное отклонение орбиты на каждом полюсе.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958" y="5366915"/>
            <a:ext cx="82878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Орбита  в магнитном поле ондулятора после </a:t>
            </a:r>
            <a:r>
              <a:rPr lang="ru-RU" sz="900" b="1" dirty="0" smtClean="0">
                <a:latin typeface="Comic Sans MS" panose="030F0702030302020204" pitchFamily="66" charset="0"/>
              </a:rPr>
              <a:t>коррекции поля </a:t>
            </a:r>
            <a:r>
              <a:rPr lang="ru-RU" sz="900" dirty="0" smtClean="0">
                <a:latin typeface="Comic Sans MS" panose="030F0702030302020204" pitchFamily="66" charset="0"/>
              </a:rPr>
              <a:t>и </a:t>
            </a:r>
            <a:r>
              <a:rPr lang="ru-RU" sz="900" b="1" dirty="0" smtClean="0">
                <a:latin typeface="Comic Sans MS" panose="030F0702030302020204" pitchFamily="66" charset="0"/>
              </a:rPr>
              <a:t>коррекции орбиты</a:t>
            </a:r>
            <a:r>
              <a:rPr lang="ru-RU" sz="900" dirty="0">
                <a:latin typeface="Comic Sans MS" panose="030F0702030302020204" pitchFamily="66" charset="0"/>
              </a:rPr>
              <a:t>. Для коррекции орбиты используются те же группы полюсов, что и для выравнивания поля. Отличие состоит в том, что создаются добавки поля </a:t>
            </a:r>
            <a:r>
              <a:rPr lang="ru-RU" sz="900" dirty="0" smtClean="0">
                <a:latin typeface="Comic Sans MS" panose="030F0702030302020204" pitchFamily="66" charset="0"/>
              </a:rPr>
              <a:t>направленные </a:t>
            </a:r>
            <a:r>
              <a:rPr lang="ru-RU" sz="900" dirty="0">
                <a:latin typeface="Comic Sans MS" panose="030F0702030302020204" pitchFamily="66" charset="0"/>
              </a:rPr>
              <a:t>в одну и туже сторону таким образом, чтобы минимизировать среднеквадратичное отклонение орбиты на каждом </a:t>
            </a:r>
            <a:r>
              <a:rPr lang="ru-RU" sz="900" dirty="0" smtClean="0">
                <a:latin typeface="Comic Sans MS" panose="030F0702030302020204" pitchFamily="66" charset="0"/>
              </a:rPr>
              <a:t>полюсе </a:t>
            </a:r>
            <a:r>
              <a:rPr lang="ru-RU" sz="900" dirty="0">
                <a:latin typeface="Comic Sans MS" panose="030F0702030302020204" pitchFamily="66" charset="0"/>
              </a:rPr>
              <a:t>(отклонение </a:t>
            </a:r>
            <a:r>
              <a:rPr lang="en-US" sz="900" dirty="0" smtClean="0">
                <a:latin typeface="Comic Sans MS" panose="030F0702030302020204" pitchFamily="66" charset="0"/>
              </a:rPr>
              <a:t>~</a:t>
            </a:r>
            <a:r>
              <a:rPr lang="ru-RU" sz="900" dirty="0" smtClean="0">
                <a:latin typeface="Comic Sans MS" panose="030F0702030302020204" pitchFamily="66" charset="0"/>
              </a:rPr>
              <a:t>1 </a:t>
            </a:r>
            <a:r>
              <a:rPr lang="ru-RU" sz="900" dirty="0">
                <a:latin typeface="Comic Sans MS" panose="030F0702030302020204" pitchFamily="66" charset="0"/>
              </a:rPr>
              <a:t>мкм)</a:t>
            </a:r>
            <a:r>
              <a:rPr lang="ru-RU" sz="900" dirty="0" smtClean="0">
                <a:latin typeface="Comic Sans MS" panose="030F0702030302020204" pitchFamily="66" charset="0"/>
              </a:rPr>
              <a:t>. 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19771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</a:t>
            </a:r>
            <a:r>
              <a:rPr lang="ru-RU" sz="1600" i="1" dirty="0" smtClean="0">
                <a:cs typeface="Times New Roman" panose="02020603050405020304" pitchFamily="18" charset="0"/>
              </a:rPr>
              <a:t>1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08" y="92776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й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 Тл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8784401" cy="247586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67006" y="3573016"/>
            <a:ext cx="8639810" cy="19748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07704" y="3078456"/>
            <a:ext cx="66396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Результирующие  добавки поля </a:t>
            </a:r>
            <a:r>
              <a:rPr lang="ru-RU" sz="900" b="1" dirty="0" smtClean="0">
                <a:latin typeface="Comic Sans MS" panose="030F0702030302020204" pitchFamily="66" charset="0"/>
              </a:rPr>
              <a:t>после коррекции величины поля и </a:t>
            </a:r>
            <a:r>
              <a:rPr lang="ru-RU" sz="900" b="1" dirty="0">
                <a:latin typeface="Comic Sans MS" panose="030F0702030302020204" pitchFamily="66" charset="0"/>
              </a:rPr>
              <a:t>орбиты пучка </a:t>
            </a:r>
            <a:r>
              <a:rPr lang="ru-RU" sz="900" dirty="0">
                <a:latin typeface="Comic Sans MS" panose="030F0702030302020204" pitchFamily="66" charset="0"/>
              </a:rPr>
              <a:t>Е=3ГэВ  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2186" y="5572546"/>
            <a:ext cx="66396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 </a:t>
            </a:r>
            <a:r>
              <a:rPr lang="ru-RU" sz="900" dirty="0"/>
              <a:t>Отличие модулей максимумов поля </a:t>
            </a:r>
            <a:r>
              <a:rPr lang="ru-RU" sz="900" dirty="0" smtClean="0"/>
              <a:t>на всех полюсах  до </a:t>
            </a:r>
            <a:r>
              <a:rPr lang="ru-RU" sz="900" dirty="0"/>
              <a:t>коррекций (</a:t>
            </a:r>
            <a:r>
              <a:rPr lang="ru-RU" sz="900" dirty="0" err="1"/>
              <a:t>синия</a:t>
            </a:r>
            <a:r>
              <a:rPr lang="ru-RU" sz="900" dirty="0"/>
              <a:t> кривая) и после </a:t>
            </a:r>
            <a:r>
              <a:rPr lang="ru-RU" sz="900" dirty="0" smtClean="0"/>
              <a:t>всех коррекций </a:t>
            </a:r>
            <a:r>
              <a:rPr lang="ru-RU" sz="900" dirty="0"/>
              <a:t>(красная кривая)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2881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</a:t>
            </a:r>
            <a:r>
              <a:rPr lang="ru-RU" sz="1600" i="1" dirty="0" smtClean="0">
                <a:cs typeface="Times New Roman" panose="02020603050405020304" pitchFamily="18" charset="0"/>
              </a:rPr>
              <a:t>2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08" y="92776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й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 Тл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217" y="433573"/>
            <a:ext cx="8639810" cy="161036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370" y="1772816"/>
            <a:ext cx="8639810" cy="16103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16" y="3201780"/>
            <a:ext cx="41357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Поведение </a:t>
            </a:r>
            <a:r>
              <a:rPr lang="ru-RU" sz="900" b="1" dirty="0"/>
              <a:t>локальной фазовой ошибки </a:t>
            </a:r>
            <a:r>
              <a:rPr lang="ru-RU" sz="900" b="1" dirty="0" smtClean="0"/>
              <a:t> </a:t>
            </a:r>
            <a:r>
              <a:rPr lang="ru-RU" sz="900" dirty="0"/>
              <a:t>до </a:t>
            </a:r>
            <a:r>
              <a:rPr lang="ru-RU" sz="900" dirty="0" smtClean="0"/>
              <a:t>и после всех коррекций (</a:t>
            </a:r>
            <a:r>
              <a:rPr lang="ru-RU" sz="900" b="1" dirty="0" smtClean="0"/>
              <a:t>2.1° - 1.8 </a:t>
            </a:r>
            <a:r>
              <a:rPr lang="ru-RU" sz="900" b="1" dirty="0"/>
              <a:t>°</a:t>
            </a:r>
            <a:r>
              <a:rPr lang="ru-RU" sz="900" dirty="0" smtClean="0"/>
              <a:t>)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92257" y="3377446"/>
            <a:ext cx="8639810" cy="161557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252095" y="4824331"/>
            <a:ext cx="8639810" cy="16254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788024" y="3135095"/>
            <a:ext cx="39919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Поведение  </a:t>
            </a:r>
            <a:r>
              <a:rPr lang="ru-RU" sz="900" b="1" dirty="0" smtClean="0"/>
              <a:t>интегральной  </a:t>
            </a:r>
            <a:r>
              <a:rPr lang="ru-RU" sz="900" b="1" dirty="0"/>
              <a:t>фазовой ошибки</a:t>
            </a:r>
            <a:r>
              <a:rPr lang="ru-RU" sz="900" dirty="0"/>
              <a:t> </a:t>
            </a:r>
            <a:r>
              <a:rPr lang="ru-RU" sz="900" dirty="0" smtClean="0"/>
              <a:t> </a:t>
            </a:r>
            <a:r>
              <a:rPr lang="ru-RU" sz="900" dirty="0"/>
              <a:t>до </a:t>
            </a:r>
            <a:r>
              <a:rPr lang="ru-RU" sz="900" dirty="0" smtClean="0"/>
              <a:t>и после всех коррекций </a:t>
            </a:r>
            <a:r>
              <a:rPr lang="ru-RU" sz="900" b="1" dirty="0" smtClean="0"/>
              <a:t>2.6°</a:t>
            </a:r>
            <a:r>
              <a:rPr lang="ru-RU" sz="900" dirty="0" smtClean="0"/>
              <a:t> 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516216" y="3317196"/>
            <a:ext cx="90250" cy="339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899592" y="2728945"/>
            <a:ext cx="122634" cy="4642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4885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</a:t>
            </a:r>
            <a:r>
              <a:rPr lang="ru-RU" sz="1600" i="1" dirty="0" smtClean="0">
                <a:cs typeface="Times New Roman" panose="02020603050405020304" pitchFamily="18" charset="0"/>
              </a:rPr>
              <a:t>3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08" y="92776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й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 Тл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975143" y="620688"/>
            <a:ext cx="2535172" cy="223224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367291"/>
              </p:ext>
            </p:extLst>
          </p:nvPr>
        </p:nvGraphicFramePr>
        <p:xfrm>
          <a:off x="6049838" y="3356992"/>
          <a:ext cx="2929085" cy="224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r:id="rId5" imgW="6021908" imgH="4619660" progId="Origin50.Graph">
                  <p:embed/>
                </p:oleObj>
              </mc:Choice>
              <mc:Fallback>
                <p:oleObj r:id="rId5" imgW="6021908" imgH="46196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838" y="3356992"/>
                        <a:ext cx="2929085" cy="2246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95249"/>
              </p:ext>
            </p:extLst>
          </p:nvPr>
        </p:nvGraphicFramePr>
        <p:xfrm>
          <a:off x="221185" y="18678"/>
          <a:ext cx="5756265" cy="398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r:id="rId7" imgW="6021908" imgH="4619660" progId="Origin50.Graph">
                  <p:embed/>
                </p:oleObj>
              </mc:Choice>
              <mc:Fallback>
                <p:oleObj r:id="rId7" imgW="6021908" imgH="46196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85" y="18678"/>
                        <a:ext cx="5756265" cy="3986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169243" y="2872755"/>
            <a:ext cx="2549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Распределение локальной фазовой ошибки с включённой коррекцией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92715" y="5589240"/>
            <a:ext cx="26238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Зависимость локальной и интегральной фазовой ошибки для рабочего диапазона магнитных полей ондулятора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0780" y="3789040"/>
            <a:ext cx="54079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Спектр  сверхпроводящего ондулятора с </a:t>
            </a:r>
            <a:r>
              <a:rPr lang="ru-RU" sz="900" dirty="0">
                <a:latin typeface="Comic Sans MS" panose="030F0702030302020204" pitchFamily="66" charset="0"/>
              </a:rPr>
              <a:t>включённой коррекцией фазовой ошибки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1606" y="4042667"/>
            <a:ext cx="5606316" cy="212365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Вывод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: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предложен метод коррекции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величины фазовой ошибки  путём разбиения обмоток на группы  и независимой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запитки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каждой группы корректирующим током величиной ~ 1 % от номинального. </a:t>
            </a:r>
            <a:endParaRPr lang="ru-RU" sz="11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Предложен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алгоритм коррекции фазовой ошибки, при котором токи коррекции являются суперпозицией токов, отдельно корректирующих величину поля и орбиту.  </a:t>
            </a:r>
            <a:endParaRPr lang="ru-RU" sz="11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Такой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подход позволяет получать требуемую фазовую ошибку даже с катушками не самого хорошего качества намотки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Была решена техническая проблема ввода большого количества корректирующих токов (~ 20 источников по 3-5 А) без дополнительного нагрева магнита через  комбинированные вводы из ВТСП ленты и медных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проводов.</a:t>
            </a:r>
            <a:endParaRPr lang="ru-RU" sz="11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31902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14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84" y="400553"/>
            <a:ext cx="865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е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ондуляторы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</a:t>
            </a:r>
            <a:r>
              <a:rPr lang="en-US" sz="1400" b="1" dirty="0" smtClean="0">
                <a:latin typeface="Comic Sans MS" panose="030F0702030302020204" pitchFamily="66" charset="0"/>
              </a:rPr>
              <a:t>8</a:t>
            </a:r>
            <a:r>
              <a:rPr lang="ru-RU" sz="1400" b="1" dirty="0" smtClean="0">
                <a:latin typeface="Comic Sans MS" panose="030F0702030302020204" pitchFamily="66" charset="0"/>
              </a:rPr>
              <a:t>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</a:t>
            </a:r>
            <a:r>
              <a:rPr lang="en-US" sz="1400" b="1" dirty="0" smtClean="0">
                <a:latin typeface="Comic Sans MS" panose="030F0702030302020204" pitchFamily="66" charset="0"/>
              </a:rPr>
              <a:t>.6 </a:t>
            </a:r>
            <a:r>
              <a:rPr lang="ru-RU" sz="1400" b="1" dirty="0" smtClean="0">
                <a:latin typeface="Comic Sans MS" panose="030F0702030302020204" pitchFamily="66" charset="0"/>
              </a:rPr>
              <a:t>Тл </a:t>
            </a:r>
            <a:r>
              <a:rPr lang="ru-RU" sz="1400" b="1" dirty="0">
                <a:latin typeface="Comic Sans MS" panose="030F0702030302020204" pitchFamily="66" charset="0"/>
              </a:rPr>
              <a:t>для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lvl="1"/>
            <a:r>
              <a:rPr lang="ru-RU" sz="1400" b="1" dirty="0">
                <a:latin typeface="Comic Sans MS" panose="030F0702030302020204" pitchFamily="66" charset="0"/>
              </a:rPr>
              <a:t>Станции 1-4 </a:t>
            </a:r>
            <a:r>
              <a:rPr lang="ru-RU" sz="1400" b="1" dirty="0" smtClean="0">
                <a:latin typeface="Comic Sans MS" panose="030F0702030302020204" pitchFamily="66" charset="0"/>
              </a:rPr>
              <a:t>«</a:t>
            </a:r>
            <a:r>
              <a:rPr lang="en-US" sz="1400" b="1" dirty="0" smtClean="0">
                <a:latin typeface="Comic Sans MS" panose="030F0702030302020204" pitchFamily="66" charset="0"/>
              </a:rPr>
              <a:t>E</a:t>
            </a:r>
            <a:r>
              <a:rPr lang="ru-RU" sz="1400" b="1" dirty="0" smtClean="0">
                <a:latin typeface="Comic Sans MS" panose="030F0702030302020204" pitchFamily="66" charset="0"/>
              </a:rPr>
              <a:t>XAFS-спектроскопия»</a:t>
            </a:r>
            <a:r>
              <a:rPr lang="ru-RU" sz="1400" b="1" dirty="0">
                <a:latin typeface="Comic Sans MS" panose="030F0702030302020204" pitchFamily="66" charset="0"/>
              </a:rPr>
              <a:t>	</a:t>
            </a:r>
            <a:endParaRPr lang="ru-RU" sz="1400" b="1" dirty="0" smtClean="0"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3215" y="923773"/>
            <a:ext cx="8880785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Конструкция аналогична;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Запуск этого ондулятора  - декабрь 2023.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07840"/>
              </p:ext>
            </p:extLst>
          </p:nvPr>
        </p:nvGraphicFramePr>
        <p:xfrm>
          <a:off x="372579" y="1485146"/>
          <a:ext cx="4751449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333"/>
                <a:gridCol w="134411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Параметры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Номинальное магнитное поле, Тл  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1.6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Период вигглера, мм     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Межполюсный зазор, мм	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Вертикальная апертура для пучка, мм 	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Горизонтальная апертура для пучка, мм    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40 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Число периодов	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111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Магнитная длина, мм 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~2000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Длина между фланцами    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~2700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Ток в обмотке, А	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~440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Мощность излучения (B=1.25 T, I=0.4 A, E=3 GeV), кВт   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11.75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Горизонтальный угол излучения, мрад 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± 0.46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Среднеквадратичная фазовая ошибка, град   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&lt;3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Максимальное значение параметра отклонения   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K</a:t>
                      </a: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  ~2.7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4165054"/>
            <a:ext cx="3317676" cy="1966399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272565" y="4008572"/>
            <a:ext cx="3247413" cy="2106907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5293884" y="1484784"/>
            <a:ext cx="3340221" cy="21160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02492" y="3600847"/>
            <a:ext cx="3593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Зависимость энергий фотонов для разных гармоник излучения от параметра отклонения K 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63661" y="6107982"/>
            <a:ext cx="3432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Поток фотонов </a:t>
            </a:r>
            <a:r>
              <a:rPr lang="ru-RU" sz="900" dirty="0" smtClean="0"/>
              <a:t> для </a:t>
            </a:r>
            <a:r>
              <a:rPr lang="ru-RU" sz="900" dirty="0"/>
              <a:t>разных гармоник </a:t>
            </a:r>
            <a:r>
              <a:rPr lang="ru-RU" sz="900" dirty="0" smtClean="0"/>
              <a:t>излучения </a:t>
            </a:r>
          </a:p>
          <a:p>
            <a:r>
              <a:rPr lang="ru-RU" sz="900" dirty="0" smtClean="0"/>
              <a:t> </a:t>
            </a:r>
            <a:r>
              <a:rPr lang="ru-RU" sz="900" dirty="0"/>
              <a:t>в зависимости от параметра отклонения K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6107982"/>
            <a:ext cx="335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Спектральный поток фотонов </a:t>
            </a:r>
            <a:r>
              <a:rPr lang="ru-RU" sz="900" dirty="0" smtClean="0"/>
              <a:t>при </a:t>
            </a:r>
            <a:r>
              <a:rPr lang="ru-RU" sz="900" dirty="0"/>
              <a:t>изменении поля в ондуляторе </a:t>
            </a:r>
            <a:endParaRPr lang="ru-RU" sz="900" dirty="0" smtClean="0"/>
          </a:p>
          <a:p>
            <a:r>
              <a:rPr lang="ru-RU" sz="900" dirty="0" smtClean="0"/>
              <a:t>от </a:t>
            </a:r>
            <a:r>
              <a:rPr lang="ru-RU" sz="900" dirty="0"/>
              <a:t>нуля до максимального рабочего </a:t>
            </a:r>
            <a:r>
              <a:rPr lang="ru-RU" sz="900" dirty="0" smtClean="0"/>
              <a:t>поля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26238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15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740" y="400553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smtClean="0">
                <a:latin typeface="Comic Sans MS" panose="030F0702030302020204" pitchFamily="66" charset="0"/>
              </a:rPr>
              <a:t>Криогенная  система сверхпроводящих вставных устройств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7693" y="784449"/>
            <a:ext cx="8880785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Криостат с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косвенным охлаждением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, расход гелия нулевой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Охлаждение жидким гелием, циркулирующим  по каналам внутри магнита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Гелий охлаждается в сосуде вне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магнита.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Предварительное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охлаждение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от 60К ступени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через азотные тепловые трубки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сифонного типа. Тепловой мост размыкается после 64 К (замерзание азота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).</a:t>
            </a:r>
            <a:endParaRPr lang="ru-RU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Остаточное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давление в гелиевом сосуде 0.5 бар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, температура магнита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 3.5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Может работать автономно в течение нескольких лет внутри биозащиты.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67" y="4005064"/>
            <a:ext cx="3334916" cy="2099666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5449"/>
              </p:ext>
            </p:extLst>
          </p:nvPr>
        </p:nvGraphicFramePr>
        <p:xfrm>
          <a:off x="229497" y="2073052"/>
          <a:ext cx="3987819" cy="170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569"/>
                <a:gridCol w="84125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omic Sans MS" panose="030F0702030302020204" pitchFamily="66" charset="0"/>
                        </a:rPr>
                        <a:t>Параметры 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Величина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Межполюсный зазор, мм	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Вертикальная апертура для пучка, мм 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Горизонтальная апертура для пучка, </a:t>
                      </a:r>
                      <a:r>
                        <a:rPr lang="ru-RU" sz="1100" dirty="0" smtClean="0">
                          <a:effectLst/>
                          <a:latin typeface="Comic Sans MS" panose="030F0702030302020204" pitchFamily="66" charset="0"/>
                        </a:rPr>
                        <a:t>мм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40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Магнитная длина, </a:t>
                      </a:r>
                      <a:r>
                        <a:rPr lang="ru-RU" sz="1100" dirty="0" smtClean="0">
                          <a:effectLst/>
                          <a:latin typeface="Comic Sans MS" panose="030F0702030302020204" pitchFamily="66" charset="0"/>
                        </a:rPr>
                        <a:t>мм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~2000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Длина между фланцами 	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~2700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1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omic Sans MS" panose="030F0702030302020204" pitchFamily="66" charset="0"/>
                        </a:rPr>
                        <a:t>Высота</a:t>
                      </a:r>
                      <a:r>
                        <a:rPr lang="ru-RU" sz="1100" baseline="0" dirty="0" smtClean="0">
                          <a:latin typeface="Comic Sans MS" panose="030F0702030302020204" pitchFamily="66" charset="0"/>
                        </a:rPr>
                        <a:t> от пола, мм</a:t>
                      </a:r>
                      <a:endParaRPr lang="ru-RU" sz="11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Comic Sans MS" panose="030F0702030302020204" pitchFamily="66" charset="0"/>
                        </a:rPr>
                        <a:t>1200</a:t>
                      </a:r>
                      <a:endParaRPr lang="ru-RU" sz="1100" b="0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" name="Рисунок 19" descr="Сним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58" y="1992021"/>
            <a:ext cx="2932758" cy="16853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69028"/>
              </p:ext>
            </p:extLst>
          </p:nvPr>
        </p:nvGraphicFramePr>
        <p:xfrm>
          <a:off x="107504" y="3854710"/>
          <a:ext cx="5328591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936104"/>
                <a:gridCol w="966207"/>
                <a:gridCol w="119403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Наружный экран (60 К), Вт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Внутренний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экран (20 К), Вт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Гелиевый сосуд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(4 К), Вт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Тепловое излучение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0.0002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Центральная горловина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2.5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0.3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0.06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Сильфоны вакуумной камеры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5.3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0.25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0.04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Система подвесок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0.5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0.01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Токовводы (теплопроводность)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0.3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Нагрев токовводов током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0.3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Измерительные провода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0.01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mic Sans MS" panose="030F0702030302020204" pitchFamily="66" charset="0"/>
                        </a:rPr>
                        <a:t>Лайнер</a:t>
                      </a:r>
                      <a:endParaRPr lang="ru-RU" sz="11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Общий приток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131.3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10.8 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0.92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mic Sans MS" panose="030F0702030302020204" pitchFamily="66" charset="0"/>
                        </a:rPr>
                        <a:t>Охлаждающая мощность криокулеров</a:t>
                      </a:r>
                      <a:endParaRPr lang="ru-RU" sz="11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180</a:t>
                      </a:r>
                    </a:p>
                    <a:p>
                      <a:pPr indent="20955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(при </a:t>
                      </a:r>
                      <a:r>
                        <a:rPr lang="ru-RU" sz="1100" b="0" dirty="0" smtClean="0">
                          <a:effectLst/>
                          <a:latin typeface="Comic Sans MS" panose="030F0702030302020204" pitchFamily="66" charset="0"/>
                        </a:rPr>
                        <a:t>50 К</a:t>
                      </a: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omic Sans MS" panose="030F0702030302020204" pitchFamily="66" charset="0"/>
                        </a:rPr>
                        <a:t>(при 20 К)</a:t>
                      </a:r>
                      <a:endParaRPr lang="ru-RU" sz="1100" b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(при 4.2 К</a:t>
                      </a:r>
                      <a:r>
                        <a:rPr lang="ru-RU" sz="1100" b="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ru-RU" sz="1100" b="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625561" y="3677394"/>
            <a:ext cx="35451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Принцип работы криостата с косвенным охлаждением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4958" y="6184198"/>
            <a:ext cx="35451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Конструкция криостата с косвенным охлаждением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3929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16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51882"/>
              </p:ext>
            </p:extLst>
          </p:nvPr>
        </p:nvGraphicFramePr>
        <p:xfrm>
          <a:off x="611560" y="600085"/>
          <a:ext cx="5739765" cy="2108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805"/>
                <a:gridCol w="810260"/>
                <a:gridCol w="810260"/>
                <a:gridCol w="1259840"/>
                <a:gridCol w="990600"/>
              </a:tblGrid>
              <a:tr h="178435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Вигглер 1-</a:t>
                      </a: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Вигглер 1-3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Ондулятор 1-1( 1-2)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Ондулятор 1-4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Магнитное поле, Тл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4.5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2.7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1.25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1.6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986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Период, мм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15.6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Межполюсный зазор, </a:t>
                      </a:r>
                      <a:r>
                        <a:rPr lang="ru-RU" sz="1000" dirty="0" smtClean="0">
                          <a:effectLst/>
                        </a:rPr>
                        <a:t>мм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Вертикальная /горизонтальная апертура камеры, мм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r>
                        <a:rPr lang="en-US" sz="1000">
                          <a:effectLst/>
                        </a:rPr>
                        <a:t>/40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r>
                        <a:rPr lang="en-US" sz="1000">
                          <a:effectLst/>
                        </a:rPr>
                        <a:t>/40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r>
                        <a:rPr lang="en-US" sz="1000">
                          <a:effectLst/>
                        </a:rPr>
                        <a:t>/40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r>
                        <a:rPr lang="en-US" sz="1000">
                          <a:effectLst/>
                        </a:rPr>
                        <a:t>/40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Число периодов	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Магнитная длина, мм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</a:t>
                      </a:r>
                      <a:r>
                        <a:rPr lang="en-US" sz="1000">
                          <a:effectLst/>
                        </a:rPr>
                        <a:t>950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Длина между фланцами, мм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Мощность излучения, кВт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7.7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11.7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Угол излучения, мрад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± 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± </a:t>
                      </a: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ru-RU" sz="1000">
                          <a:effectLst/>
                        </a:rPr>
                        <a:t>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± 0.</a:t>
                      </a:r>
                      <a:r>
                        <a:rPr lang="en-US" sz="10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± 0.46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Параметр отклонения    K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~6.8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~1.8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~2.7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29283"/>
            <a:ext cx="4523726" cy="36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5" y="1439566"/>
            <a:ext cx="1269735" cy="8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4883937" y="5164523"/>
            <a:ext cx="1940139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DELTA,Germany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endParaRPr lang="ru-RU" sz="1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2018,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22-poles,7 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05" y="1351920"/>
            <a:ext cx="1181942" cy="88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ижний колонтитул 3"/>
          <p:cNvSpPr txBox="1">
            <a:spLocks/>
          </p:cNvSpPr>
          <p:nvPr/>
        </p:nvSpPr>
        <p:spPr>
          <a:xfrm>
            <a:off x="1923489" y="2314693"/>
            <a:ext cx="158299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ELETTRA,Italy,2002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49-pole 3.5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88" y="1407792"/>
            <a:ext cx="1107907" cy="8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3622301" y="2198009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CLS,Canada,2004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63-pole 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66" y="1426156"/>
            <a:ext cx="1135090" cy="85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ижний колонтитул 3"/>
          <p:cNvSpPr txBox="1">
            <a:spLocks/>
          </p:cNvSpPr>
          <p:nvPr/>
        </p:nvSpPr>
        <p:spPr>
          <a:xfrm>
            <a:off x="5271931" y="2290230"/>
            <a:ext cx="1585669" cy="4039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DLS,England,2006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49-pole 3.5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Нижний колонтитул 3"/>
          <p:cNvSpPr txBox="1">
            <a:spLocks/>
          </p:cNvSpPr>
          <p:nvPr/>
        </p:nvSpPr>
        <p:spPr>
          <a:xfrm>
            <a:off x="7052800" y="2201017"/>
            <a:ext cx="165904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Moscow, Siberia-2, 2007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21-pole 7.5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6" y="2711882"/>
            <a:ext cx="976967" cy="9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3"/>
          <p:cNvSpPr txBox="1">
            <a:spLocks/>
          </p:cNvSpPr>
          <p:nvPr/>
        </p:nvSpPr>
        <p:spPr>
          <a:xfrm>
            <a:off x="331937" y="3728994"/>
            <a:ext cx="1516818" cy="28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CLS,Canada,2007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27- poles 4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68" y="2810867"/>
            <a:ext cx="1044291" cy="9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2027897" y="3891242"/>
            <a:ext cx="1374171" cy="287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DLS, England,2008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49-pole 4.2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27" y="2694151"/>
            <a:ext cx="1001505" cy="9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ижний колонтитул 3"/>
          <p:cNvSpPr txBox="1">
            <a:spLocks/>
          </p:cNvSpPr>
          <p:nvPr/>
        </p:nvSpPr>
        <p:spPr>
          <a:xfrm>
            <a:off x="3885974" y="3688849"/>
            <a:ext cx="1336058" cy="300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LNLS, Brazil,2009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35-pole 4.2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76" y="2694151"/>
            <a:ext cx="1242680" cy="9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ижний колонтитул 3"/>
          <p:cNvSpPr txBox="1">
            <a:spLocks/>
          </p:cNvSpPr>
          <p:nvPr/>
        </p:nvSpPr>
        <p:spPr>
          <a:xfrm>
            <a:off x="5376931" y="3650865"/>
            <a:ext cx="1375667" cy="318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ALBA, Spain, 2010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119-pole 2.1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27" y="2628826"/>
            <a:ext cx="1147195" cy="940345"/>
          </a:xfrm>
          <a:prstGeom prst="rect">
            <a:avLst/>
          </a:prstGeom>
        </p:spPr>
      </p:pic>
      <p:sp>
        <p:nvSpPr>
          <p:cNvPr id="26" name="Нижний колонтитул 3"/>
          <p:cNvSpPr txBox="1">
            <a:spLocks/>
          </p:cNvSpPr>
          <p:nvPr/>
        </p:nvSpPr>
        <p:spPr>
          <a:xfrm>
            <a:off x="7253577" y="3605444"/>
            <a:ext cx="1420088" cy="3455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AS, Australia, 2012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63-pole 4.2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6" y="4233389"/>
            <a:ext cx="1185851" cy="840483"/>
          </a:xfrm>
          <a:prstGeom prst="rect">
            <a:avLst/>
          </a:prstGeom>
        </p:spPr>
      </p:pic>
      <p:sp>
        <p:nvSpPr>
          <p:cNvPr id="28" name="Нижний колонтитул 3"/>
          <p:cNvSpPr txBox="1">
            <a:spLocks/>
          </p:cNvSpPr>
          <p:nvPr/>
        </p:nvSpPr>
        <p:spPr>
          <a:xfrm>
            <a:off x="395169" y="5138538"/>
            <a:ext cx="1563464" cy="402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LSU-CAMD,USA, 2013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15-pole 7.5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0" y="4323360"/>
            <a:ext cx="1144007" cy="858701"/>
          </a:xfrm>
          <a:prstGeom prst="rect">
            <a:avLst/>
          </a:prstGeom>
        </p:spPr>
      </p:pic>
      <p:sp>
        <p:nvSpPr>
          <p:cNvPr id="30" name="Нижний колонтитул 3"/>
          <p:cNvSpPr txBox="1">
            <a:spLocks/>
          </p:cNvSpPr>
          <p:nvPr/>
        </p:nvSpPr>
        <p:spPr>
          <a:xfrm>
            <a:off x="1848755" y="5269956"/>
            <a:ext cx="1831417" cy="334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ANKA-CATACT, Germany,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2013, 40-pole 2.5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99" y="1486221"/>
            <a:ext cx="1060847" cy="7506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46" y="4147567"/>
            <a:ext cx="1346745" cy="1012129"/>
          </a:xfrm>
          <a:prstGeom prst="rect">
            <a:avLst/>
          </a:prstGeom>
        </p:spPr>
      </p:pic>
      <p:sp>
        <p:nvSpPr>
          <p:cNvPr id="34" name="Нижний колонтитул 3"/>
          <p:cNvSpPr txBox="1">
            <a:spLocks/>
          </p:cNvSpPr>
          <p:nvPr/>
        </p:nvSpPr>
        <p:spPr>
          <a:xfrm>
            <a:off x="123899" y="2281439"/>
            <a:ext cx="179959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BESSY, Germany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2002,</a:t>
            </a:r>
            <a:endParaRPr lang="en-US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17-poles,7.5 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Picture 4" descr="C:\My Documents\nick\DDISERT\pls\wig_pl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3" y="180569"/>
            <a:ext cx="672838" cy="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ижний колонтитул 3"/>
          <p:cNvSpPr txBox="1">
            <a:spLocks/>
          </p:cNvSpPr>
          <p:nvPr/>
        </p:nvSpPr>
        <p:spPr>
          <a:xfrm>
            <a:off x="508276" y="1119760"/>
            <a:ext cx="124515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7.5 PLS-WLS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endParaRPr lang="en-US" sz="1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Korea, </a:t>
            </a:r>
            <a:r>
              <a:rPr lang="en-US" sz="1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1995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1028" descr="C:\1-STATUS-R\1-INITIAL\WIGGLERS\SPRING-8_10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1" y="158470"/>
            <a:ext cx="1139579" cy="8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Нижний колонтитул 3"/>
          <p:cNvSpPr txBox="1">
            <a:spLocks/>
          </p:cNvSpPr>
          <p:nvPr/>
        </p:nvSpPr>
        <p:spPr>
          <a:xfrm>
            <a:off x="3863763" y="993366"/>
            <a:ext cx="1582991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10.3 T  Spring-8 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 Japan 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1999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81" y="97571"/>
            <a:ext cx="1109667" cy="728645"/>
          </a:xfrm>
          <a:prstGeom prst="rect">
            <a:avLst/>
          </a:prstGeom>
        </p:spPr>
      </p:pic>
      <p:sp>
        <p:nvSpPr>
          <p:cNvPr id="41" name="Нижний колонтитул 3"/>
          <p:cNvSpPr txBox="1">
            <a:spLocks/>
          </p:cNvSpPr>
          <p:nvPr/>
        </p:nvSpPr>
        <p:spPr>
          <a:xfrm>
            <a:off x="1848755" y="903736"/>
            <a:ext cx="164570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7.5 T  LSU</a:t>
            </a:r>
            <a:r>
              <a:rPr lang="ru-RU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CAMD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USA,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1998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01" y="202433"/>
            <a:ext cx="1190238" cy="788474"/>
          </a:xfrm>
          <a:prstGeom prst="rect">
            <a:avLst/>
          </a:prstGeom>
        </p:spPr>
      </p:pic>
      <p:sp>
        <p:nvSpPr>
          <p:cNvPr id="43" name="Нижний колонтитул 3"/>
          <p:cNvSpPr txBox="1">
            <a:spLocks/>
          </p:cNvSpPr>
          <p:nvPr/>
        </p:nvSpPr>
        <p:spPr>
          <a:xfrm>
            <a:off x="5417922" y="1054173"/>
            <a:ext cx="186370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7.5 T  BAM-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BESSY-II, Germany,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2000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64" y="142335"/>
            <a:ext cx="1058269" cy="867289"/>
          </a:xfrm>
          <a:prstGeom prst="rect">
            <a:avLst/>
          </a:prstGeom>
        </p:spPr>
      </p:pic>
      <p:sp>
        <p:nvSpPr>
          <p:cNvPr id="45" name="Нижний колонтитул 3"/>
          <p:cNvSpPr txBox="1">
            <a:spLocks/>
          </p:cNvSpPr>
          <p:nvPr/>
        </p:nvSpPr>
        <p:spPr>
          <a:xfrm>
            <a:off x="7051202" y="1004429"/>
            <a:ext cx="186370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7.5 T  PSF- WLS, </a:t>
            </a:r>
          </a:p>
          <a:p>
            <a:r>
              <a:rPr lang="en-US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BESSY-II, Germany, </a:t>
            </a:r>
            <a:r>
              <a:rPr lang="en-US" sz="1000" b="1" dirty="0">
                <a:solidFill>
                  <a:schemeClr val="tx1"/>
                </a:solidFill>
                <a:latin typeface="Comic Sans MS" panose="030F0702030302020204" pitchFamily="66" charset="0"/>
              </a:rPr>
              <a:t>2002</a:t>
            </a:r>
            <a:endParaRPr lang="ru-RU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2983" y="5437104"/>
            <a:ext cx="8055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en-US" sz="5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28" y="4120972"/>
            <a:ext cx="1264314" cy="101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Нижний колонтитул 3"/>
          <p:cNvSpPr txBox="1">
            <a:spLocks/>
          </p:cNvSpPr>
          <p:nvPr/>
        </p:nvSpPr>
        <p:spPr>
          <a:xfrm>
            <a:off x="3680172" y="5289668"/>
            <a:ext cx="1293136" cy="197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ANKA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</a:t>
            </a:r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Germany,2016</a:t>
            </a:r>
          </a:p>
          <a:p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72- poles 3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Нижний колонтитул 3"/>
          <p:cNvSpPr txBox="1">
            <a:spLocks/>
          </p:cNvSpPr>
          <p:nvPr/>
        </p:nvSpPr>
        <p:spPr>
          <a:xfrm>
            <a:off x="7005035" y="5369092"/>
            <a:ext cx="1373098" cy="31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КИСИ</a:t>
            </a:r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Москва, </a:t>
            </a:r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9, 54</a:t>
            </a:r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poles 3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.5 </a:t>
            </a:r>
            <a:r>
              <a:rPr lang="it-IT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09" y="3962846"/>
            <a:ext cx="1673625" cy="13338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 smtClean="0">
                <a:cs typeface="Times New Roman" panose="02020603050405020304" pitchFamily="18" charset="0"/>
              </a:rPr>
              <a:t>17/17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30941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14050" y="4220367"/>
            <a:ext cx="871590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32629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cs typeface="Times New Roman" panose="02020603050405020304" pitchFamily="18" charset="0"/>
              </a:rPr>
              <a:t>2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014" y="548680"/>
            <a:ext cx="7489238" cy="212365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Основные устройства генерации СИ – сверхпроводящие вигглеры и ондуляторы;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Сверхпроводимость - большие поля при минимальном периоде (чем на постоянных магнитах) и больше полюсов для увеличения интенсивности</a:t>
            </a:r>
            <a:r>
              <a:rPr lang="en-GB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 </a:t>
            </a:r>
            <a:r>
              <a:rPr lang="en-US" sz="1200" dirty="0">
                <a:latin typeface="Comic Sans MS" panose="030F0702030302020204" pitchFamily="66" charset="0"/>
              </a:rPr>
              <a:t>I ∝ N (вигглер) и  I ∝ N</a:t>
            </a:r>
            <a:r>
              <a:rPr lang="en-US" sz="1200" baseline="30000" dirty="0">
                <a:latin typeface="Comic Sans MS" panose="030F0702030302020204" pitchFamily="66" charset="0"/>
              </a:rPr>
              <a:t>2</a:t>
            </a:r>
            <a:r>
              <a:rPr lang="en-US" sz="1200" dirty="0">
                <a:latin typeface="Comic Sans MS" panose="030F0702030302020204" pitchFamily="66" charset="0"/>
              </a:rPr>
              <a:t> (ондулятор</a:t>
            </a:r>
            <a:r>
              <a:rPr lang="en-US" sz="1200" dirty="0" smtClean="0">
                <a:latin typeface="Comic Sans MS" panose="030F0702030302020204" pitchFamily="66" charset="0"/>
              </a:rPr>
              <a:t>)</a:t>
            </a:r>
            <a:r>
              <a:rPr lang="ru-RU" sz="1200" dirty="0" smtClean="0">
                <a:latin typeface="Comic Sans MS" panose="030F0702030302020204" pitchFamily="66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Позволяет получать характеристики излучения на «малых» накопителях (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3ГэВ) как на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6ГэВ;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вигглере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угол отклонения траектории на каждом полюсе намного больше угла естественного расхождения пучка 1/γ  и спектр излучения непрерывный;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ондуляторе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эти углы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сравнимы, наблюдается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интерференция излучения из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всех полюсов и энергия излучения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перераспределяется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по гармоникам с высокой интенсивностью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Условием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же появления интерференции является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высокая точность изготовления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 магнитной структуры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ондулятора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Критерием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этого является величина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фазовой ошибки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, которая должна быть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менее 3 градусов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5952" y="3140076"/>
            <a:ext cx="6992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Основные </a:t>
            </a:r>
            <a:r>
              <a:rPr lang="ru-RU" sz="1400" b="1" dirty="0">
                <a:latin typeface="Comic Sans MS" panose="030F0702030302020204" pitchFamily="66" charset="0"/>
              </a:rPr>
              <a:t>параметры сверхпроводящих ВИГГЛЕРОВ первой очереди СКИФ</a:t>
            </a:r>
            <a:r>
              <a:rPr lang="ru-RU" sz="1400" b="1" dirty="0" smtClean="0">
                <a:latin typeface="Comic Sans MS" panose="030F0702030302020204" pitchFamily="66" charset="0"/>
              </a:rPr>
              <a:t>: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65629"/>
              </p:ext>
            </p:extLst>
          </p:nvPr>
        </p:nvGraphicFramePr>
        <p:xfrm>
          <a:off x="568362" y="3645024"/>
          <a:ext cx="8057723" cy="1758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872"/>
                <a:gridCol w="1080120"/>
                <a:gridCol w="864096"/>
                <a:gridCol w="864096"/>
                <a:gridCol w="1152128"/>
                <a:gridCol w="1224136"/>
                <a:gridCol w="1302275"/>
              </a:tblGrid>
              <a:tr h="539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Магнитное поле, Тл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Период, мм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Число периодов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Межполюсный зазор, мм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Вертикальная апертура для пучка, мм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Мощность излучения, кВт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Вигглер СКИФ, </a:t>
                      </a: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станция 1-5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4.5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Вигглер СКИФ, станция 1-3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2.7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74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Comic Sans MS" panose="030F0702030302020204" pitchFamily="66" charset="0"/>
                        </a:rPr>
                        <a:t>33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74698" y="495446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43515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3</a:t>
            </a:r>
            <a:r>
              <a:rPr lang="en-US" sz="1600" i="1" dirty="0" smtClean="0">
                <a:cs typeface="Times New Roman" panose="02020603050405020304" pitchFamily="18" charset="0"/>
              </a:rPr>
              <a:t>/1</a:t>
            </a:r>
            <a:r>
              <a:rPr lang="ru-RU" sz="1600" i="1" dirty="0" smtClean="0">
                <a:cs typeface="Times New Roman" panose="02020603050405020304" pitchFamily="18" charset="0"/>
              </a:rPr>
              <a:t>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84" y="400553"/>
            <a:ext cx="865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>
                <a:latin typeface="Comic Sans MS" panose="030F0702030302020204" pitchFamily="66" charset="0"/>
              </a:rPr>
              <a:t>Сверхпроводящий вигглер  с периодом 48  мм и полем 4.5 Тл для </a:t>
            </a:r>
            <a:r>
              <a:rPr lang="ru-RU" sz="1400" b="1" dirty="0" smtClean="0">
                <a:latin typeface="Comic Sans MS" panose="030F0702030302020204" pitchFamily="66" charset="0"/>
              </a:rPr>
              <a:t>станции 1-5</a:t>
            </a:r>
          </a:p>
          <a:p>
            <a:pPr lvl="1"/>
            <a:r>
              <a:rPr lang="ru-RU" sz="1400" b="1" i="1" dirty="0" smtClean="0">
                <a:latin typeface="Comic Sans MS" panose="030F0702030302020204" pitchFamily="66" charset="0"/>
              </a:rPr>
              <a:t>«Диагностика в высокоэнергетическом рентгеновском диапазоне»</a:t>
            </a:r>
            <a:endParaRPr lang="ru-RU" sz="14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8829"/>
              </p:ext>
            </p:extLst>
          </p:nvPr>
        </p:nvGraphicFramePr>
        <p:xfrm>
          <a:off x="298684" y="2307745"/>
          <a:ext cx="3981785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9096"/>
                <a:gridCol w="103268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Параметры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Номинальное магнитное поле, Тл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4.5 (5.12)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Период вигглера, мм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Межполюсный зазор, мм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Вертикальная апертура для пучка, мм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Горизонтальная апертура для пучка, мм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40 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периодов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основных полюсов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36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полюсов ¾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полюсов 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Магнитная длина, мм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~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950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Длина между фланцами 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~2700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Ток в обмотке, А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350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Мощность </a:t>
                      </a:r>
                      <a:r>
                        <a:rPr lang="ru-RU" sz="1000" b="1" dirty="0" smtClean="0">
                          <a:effectLst/>
                          <a:latin typeface="Comic Sans MS" panose="030F0702030302020204" pitchFamily="66" charset="0"/>
                        </a:rPr>
                        <a:t>излучения  </a:t>
                      </a: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(B=4.5 T</a:t>
                      </a:r>
                      <a:r>
                        <a:rPr lang="en-US" sz="1000" b="1" dirty="0">
                          <a:effectLst/>
                          <a:latin typeface="Comic Sans MS" panose="030F0702030302020204" pitchFamily="66" charset="0"/>
                        </a:rPr>
                        <a:t>k</a:t>
                      </a: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, I=0.4 A, E=3 </a:t>
                      </a:r>
                      <a:r>
                        <a:rPr lang="ru-RU" sz="1000" b="1" dirty="0" smtClean="0">
                          <a:effectLst/>
                          <a:latin typeface="Comic Sans MS" panose="030F0702030302020204" pitchFamily="66" charset="0"/>
                        </a:rPr>
                        <a:t>ГэВ), </a:t>
                      </a: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кВт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Горизонтальный угол излучения, мрад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± 3.5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56" y="2295817"/>
            <a:ext cx="1854804" cy="1400526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31578" y="4765939"/>
            <a:ext cx="2367613" cy="150671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5"/>
          <a:stretch>
            <a:fillRect/>
          </a:stretch>
        </p:blipFill>
        <p:spPr>
          <a:xfrm>
            <a:off x="2817615" y="4740986"/>
            <a:ext cx="2219407" cy="153167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13" y="2173962"/>
            <a:ext cx="1366974" cy="1024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78" y="4801601"/>
            <a:ext cx="1939305" cy="1435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6" y="3478774"/>
            <a:ext cx="1599297" cy="1199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84" y="4193926"/>
            <a:ext cx="1352708" cy="18036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07692" y="885330"/>
            <a:ext cx="8813781" cy="141577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Вигглеры.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Жёсткость  квантов (</a:t>
            </a:r>
            <a:r>
              <a:rPr lang="en-US" sz="1400" i="1" dirty="0"/>
              <a:t>ε</a:t>
            </a:r>
            <a:r>
              <a:rPr lang="ru-RU" sz="1400" i="1" baseline="-25000" dirty="0"/>
              <a:t>с</a:t>
            </a:r>
            <a:r>
              <a:rPr lang="ru-RU" sz="1400" i="1" dirty="0"/>
              <a:t>∝</a:t>
            </a:r>
            <a:r>
              <a:rPr lang="ru-RU" sz="1400" i="1" baseline="-25000" dirty="0"/>
              <a:t> </a:t>
            </a:r>
            <a:r>
              <a:rPr lang="en-US" sz="1400" i="1" dirty="0" smtClean="0"/>
              <a:t>B</a:t>
            </a:r>
            <a:r>
              <a:rPr lang="ru-RU" sz="1400" i="1" dirty="0" smtClean="0"/>
              <a:t>)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+ широкий угол (</a:t>
            </a:r>
            <a:r>
              <a:rPr lang="en-US" sz="1200" dirty="0"/>
              <a:t>&gt;&gt;</a:t>
            </a:r>
            <a:r>
              <a:rPr lang="ru-RU" sz="1200" dirty="0" smtClean="0"/>
              <a:t>1/γ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). Если нужна широкая область засветки и  жёсткий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рентген (до  ~150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кэВ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).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Материаловедение, геологии биомедицина;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Расплата - нужно вырезать из широкого спектра узкий диапазон, остальную мощность отсекать; Ограничение по мощности – разрушение алмазных окон и рентгеновской оптики канала вывода; 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Оптимизировано под высокое поле (4.5 Тл ), т.к. основной нагрев – поглощение мягкой части спектра;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Изготовлен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 испытан в жидком гелии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короткий  10-полюсный прототип;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Получено поле 5.12 Тл;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Изготавливается полноразмерный магнит, запуск в 2022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8034" y="3215324"/>
            <a:ext cx="23455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Разрез катушки для проверки качества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55214" y="6193158"/>
            <a:ext cx="26324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График тренировки прототипа вигглера 1-5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40514" y="4570769"/>
            <a:ext cx="22605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Готовые сверхпроводящие катушки 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54563" y="6008744"/>
            <a:ext cx="1777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Прототип вигглера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20851" y="3709178"/>
            <a:ext cx="177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Рабочие точки обмоток центрального полюса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709" y="6170616"/>
            <a:ext cx="272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Угловое распределение </a:t>
            </a:r>
          </a:p>
          <a:p>
            <a:r>
              <a:rPr lang="ru-RU" sz="900" dirty="0" smtClean="0">
                <a:latin typeface="Comic Sans MS" panose="030F0702030302020204" pitchFamily="66" charset="0"/>
              </a:rPr>
              <a:t>мощности излучения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693" y="6241109"/>
            <a:ext cx="2903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Спектрально-угловое распределение потока фотонов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887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cs typeface="Times New Roman" panose="02020603050405020304" pitchFamily="18" charset="0"/>
              </a:rPr>
              <a:t>4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84" y="400553"/>
            <a:ext cx="865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>
                <a:latin typeface="Comic Sans MS" panose="030F0702030302020204" pitchFamily="66" charset="0"/>
              </a:rPr>
              <a:t>Сверхпроводящий вигглер  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27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2.7 Тл </a:t>
            </a:r>
            <a:r>
              <a:rPr lang="ru-RU" sz="1400" b="1" dirty="0">
                <a:latin typeface="Comic Sans MS" panose="030F0702030302020204" pitchFamily="66" charset="0"/>
              </a:rPr>
              <a:t>для </a:t>
            </a:r>
            <a:r>
              <a:rPr lang="ru-RU" sz="1400" b="1" dirty="0" smtClean="0">
                <a:latin typeface="Comic Sans MS" panose="030F0702030302020204" pitchFamily="66" charset="0"/>
              </a:rPr>
              <a:t>станции 1-3</a:t>
            </a:r>
          </a:p>
          <a:p>
            <a:pPr lvl="1" algn="ctr"/>
            <a:r>
              <a:rPr lang="ru-RU" sz="1400" b="1" i="1" dirty="0">
                <a:latin typeface="Comic Sans MS" panose="030F0702030302020204" pitchFamily="66" charset="0"/>
              </a:rPr>
              <a:t>«Быстропротекающие процессы»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69" y="924052"/>
            <a:ext cx="8880785" cy="138499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Для «рентгеновского кино»  в условиях импульсных ударных нагрузок (взрыв)  с временами  от </a:t>
            </a:r>
            <a:r>
              <a:rPr lang="ru-RU" sz="12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пс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до </a:t>
            </a:r>
            <a:r>
              <a:rPr lang="ru-RU" sz="12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мс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(1 сгусток – 1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«кадр») -  максимальное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количество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фотонов/сгусток 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в диапазоне  20 кэВ - 70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кэВ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;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Вигглер, т.к. ондулятор  с 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высокими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гармониками  до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70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кэВ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сегодня технически  недоступен;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Так же есть ограничение по мощности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~30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кВт;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Параметры (уровень </a:t>
            </a:r>
            <a:r>
              <a:rPr lang="ru-RU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поля 2.7 Тл период 27 мм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)  - рекордные. Ближайший -  119-полюсный с </a:t>
            </a:r>
            <a:r>
              <a:rPr lang="ru-RU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полем 2.1 Тл и периодом 30 мм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, установленный на накопителе </a:t>
            </a:r>
            <a:r>
              <a:rPr lang="ru-RU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ALBA</a:t>
            </a:r>
            <a:r>
              <a:rPr lang="ru-RU" sz="1200" dirty="0" smtClean="0">
                <a:latin typeface="Comic Sans MS" panose="030F0702030302020204" pitchFamily="66" charset="0"/>
              </a:rPr>
              <a:t>;</a:t>
            </a:r>
            <a:endParaRPr lang="ru-RU" sz="1200" dirty="0"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Запуск запланирован в 2022.</a:t>
            </a:r>
            <a:endParaRPr lang="ru-RU" sz="12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Рисунок 17" descr="Сним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464196"/>
            <a:ext cx="2038837" cy="128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48" y="4923126"/>
            <a:ext cx="1731567" cy="1052551"/>
          </a:xfrm>
          <a:prstGeom prst="rect">
            <a:avLst/>
          </a:prstGeom>
        </p:spPr>
      </p:pic>
      <p:pic>
        <p:nvPicPr>
          <p:cNvPr id="25" name="Рисунок 24" descr="Сним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68" y="1920273"/>
            <a:ext cx="1803427" cy="133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3" y="2413291"/>
            <a:ext cx="1904085" cy="15197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86225"/>
              </p:ext>
            </p:extLst>
          </p:nvPr>
        </p:nvGraphicFramePr>
        <p:xfrm>
          <a:off x="267505" y="2325682"/>
          <a:ext cx="4104456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6673"/>
                <a:gridCol w="109778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000" b="1" dirty="0" err="1">
                          <a:effectLst/>
                          <a:latin typeface="Comic Sans MS" panose="030F0702030302020204" pitchFamily="66" charset="0"/>
                        </a:rPr>
                        <a:t>Параметры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omic Sans MS" panose="030F0702030302020204" pitchFamily="66" charset="0"/>
                        </a:rPr>
                        <a:t>Вигглер 1-3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Номинальное магнитное поле, Тл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2.7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Период вигглера, мм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27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Межполюсный зазор, мм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Вертикальная апертура для пучка, мм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Горизонтальная апертура для пучка, </a:t>
                      </a:r>
                      <a:r>
                        <a:rPr lang="ru-RU" sz="1000" b="1" dirty="0" smtClean="0">
                          <a:effectLst/>
                          <a:latin typeface="Comic Sans MS" panose="030F0702030302020204" pitchFamily="66" charset="0"/>
                        </a:rPr>
                        <a:t>мм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40 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периодов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74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основных полюсов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148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полюсов ¾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Число полюсов 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1000" b="1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Магнитная длина, мм 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~2000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Длина между фланцами 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~2700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Ток в обмотке, А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omic Sans MS" panose="030F0702030302020204" pitchFamily="66" charset="0"/>
                        </a:rPr>
                        <a:t>820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Мощность излучения (B=2.7 </a:t>
                      </a:r>
                      <a:r>
                        <a:rPr lang="ru-RU" sz="1000" b="1" dirty="0" err="1">
                          <a:effectLst/>
                          <a:latin typeface="Comic Sans MS" panose="030F0702030302020204" pitchFamily="66" charset="0"/>
                        </a:rPr>
                        <a:t>Tл</a:t>
                      </a: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, I=0.4 A, E=3 </a:t>
                      </a:r>
                      <a:r>
                        <a:rPr lang="ru-RU" sz="1000" b="1" dirty="0" err="1" smtClean="0">
                          <a:effectLst/>
                          <a:latin typeface="Comic Sans MS" panose="030F0702030302020204" pitchFamily="66" charset="0"/>
                        </a:rPr>
                        <a:t>Гэв</a:t>
                      </a:r>
                      <a:r>
                        <a:rPr lang="ru-RU" sz="1000" b="1" dirty="0" smtClean="0">
                          <a:effectLst/>
                          <a:latin typeface="Comic Sans MS" panose="030F0702030302020204" pitchFamily="66" charset="0"/>
                        </a:rPr>
                        <a:t>), </a:t>
                      </a: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кВт	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33.1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Comic Sans MS" panose="030F0702030302020204" pitchFamily="66" charset="0"/>
                        </a:rPr>
                        <a:t>Горизонтальный угол излучения, мрад</a:t>
                      </a:r>
                      <a:endParaRPr lang="ru-RU" sz="1000" b="1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± 1.2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7" name="Рисунок 26"/>
          <p:cNvPicPr/>
          <p:nvPr/>
        </p:nvPicPr>
        <p:blipFill>
          <a:blip r:embed="rId7"/>
          <a:stretch>
            <a:fillRect/>
          </a:stretch>
        </p:blipFill>
        <p:spPr>
          <a:xfrm>
            <a:off x="622201" y="4807709"/>
            <a:ext cx="2564826" cy="1410723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8"/>
          <a:stretch>
            <a:fillRect/>
          </a:stretch>
        </p:blipFill>
        <p:spPr>
          <a:xfrm>
            <a:off x="4087179" y="4479660"/>
            <a:ext cx="2234907" cy="15609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56933" y="4051462"/>
            <a:ext cx="177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Рабочая точка обмотки центрального полюса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84262" y="5969858"/>
            <a:ext cx="272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Угловое распределение </a:t>
            </a:r>
          </a:p>
          <a:p>
            <a:r>
              <a:rPr lang="ru-RU" sz="900" dirty="0" smtClean="0">
                <a:latin typeface="Comic Sans MS" panose="030F0702030302020204" pitchFamily="66" charset="0"/>
              </a:rPr>
              <a:t>мощности излучения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201" y="6225266"/>
            <a:ext cx="2903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Спектрально-угловое распределение потока фотонов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91621" y="3255994"/>
            <a:ext cx="2220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Поперечное сечение магнита 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0890" y="4807710"/>
            <a:ext cx="2220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Конструкция магнита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67806" y="6040600"/>
            <a:ext cx="222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Нижняя часть  магнита с установленными катушками 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17909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74698" y="495446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43515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986" y="220413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5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1215" y="3068960"/>
            <a:ext cx="7346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Основные </a:t>
            </a:r>
            <a:r>
              <a:rPr lang="ru-RU" sz="1400" b="1" dirty="0">
                <a:latin typeface="Comic Sans MS" panose="030F0702030302020204" pitchFamily="66" charset="0"/>
              </a:rPr>
              <a:t>параметры сверхпроводящих </a:t>
            </a:r>
            <a:r>
              <a:rPr lang="ru-RU" sz="1400" b="1" dirty="0" smtClean="0">
                <a:latin typeface="Comic Sans MS" panose="030F0702030302020204" pitchFamily="66" charset="0"/>
              </a:rPr>
              <a:t>ОНДУЛЯТОРОВ первой очереди СКИФ: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56469"/>
              </p:ext>
            </p:extLst>
          </p:nvPr>
        </p:nvGraphicFramePr>
        <p:xfrm>
          <a:off x="630512" y="3645024"/>
          <a:ext cx="8057723" cy="2030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1008112"/>
                <a:gridCol w="864096"/>
                <a:gridCol w="864096"/>
                <a:gridCol w="1800200"/>
                <a:gridCol w="1288971"/>
              </a:tblGrid>
              <a:tr h="539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Вид вставного устройства,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 номер 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станции</a:t>
                      </a: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Магнитное поле, Тл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Период, мм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Число периодов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Горизонтальный угол излучения, мрад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omic Sans MS" panose="030F0702030302020204" pitchFamily="66" charset="0"/>
                        </a:rPr>
                        <a:t>Мощность излучения, кВт</a:t>
                      </a:r>
                      <a:endParaRPr lang="ru-RU" sz="1200" b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Ондулятор, станция 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1-1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 err="1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Микрофокус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omic Sans MS" panose="030F0702030302020204" pitchFamily="66" charset="0"/>
                        </a:rPr>
                        <a:t>1.25</a:t>
                      </a:r>
                      <a:endParaRPr lang="ru-RU" sz="1200" b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15.6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± 0.32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omic Sans MS" panose="030F0702030302020204" pitchFamily="66" charset="0"/>
                        </a:rPr>
                        <a:t>7.66</a:t>
                      </a:r>
                      <a:endParaRPr lang="ru-RU" sz="1200" b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Ондулятор, станция 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1-2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«Структурная </a:t>
                      </a:r>
                      <a:r>
                        <a:rPr lang="ru-RU" sz="1200" b="0" dirty="0" err="1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иагностика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omic Sans MS" panose="030F0702030302020204" pitchFamily="66" charset="0"/>
                        </a:rPr>
                        <a:t>1.25</a:t>
                      </a:r>
                      <a:endParaRPr lang="ru-RU" sz="1200" b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15.6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± 0.32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Comic Sans MS" panose="030F0702030302020204" pitchFamily="66" charset="0"/>
                        </a:rPr>
                        <a:t>7.66</a:t>
                      </a:r>
                      <a:endParaRPr lang="ru-RU" sz="1200" b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Ондулятор, станция 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</a:rPr>
                        <a:t>1-4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«EXAFS-</a:t>
                      </a:r>
                      <a:r>
                        <a:rPr lang="ru-RU" sz="1200" b="0" dirty="0" smtClean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спектроскопия»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1.6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111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omic Sans MS" panose="030F0702030302020204" pitchFamily="66" charset="0"/>
                        </a:rPr>
                        <a:t>± 0.46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11.75</a:t>
                      </a:r>
                      <a:endParaRPr lang="ru-RU" sz="1200" b="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015" y="764704"/>
            <a:ext cx="7489238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Критерием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качества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ондулятора,  является  величина фазовой ошибки, характеризующая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отличие магнитного поля реального устройства от идеального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синусоидального поля, которая должна быть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&lt;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3 градусов;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На современных источниках СИ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(СКИФ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), имеющих малый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эмиттанс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 и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энергетический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разброс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, близких к </a:t>
            </a:r>
            <a:r>
              <a:rPr lang="ru-RU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диффракционному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пределу, значение возрастает -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большая величина фазовой ошибки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ограничивать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яркость излучения на высоких  гармониках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 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не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использовать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возможности 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накопителя;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Для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обеспечения ФО &lt; 3 градусов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- разброс 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геометрических размеров обмоток и  неточности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их установки  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в каркасе магнита &lt; 10 – 20 мкм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9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40740" y="5843515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6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84" y="400553"/>
            <a:ext cx="865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е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ондуляторы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1.25 Тл </a:t>
            </a:r>
            <a:r>
              <a:rPr lang="ru-RU" sz="1400" b="1" dirty="0">
                <a:latin typeface="Comic Sans MS" panose="030F0702030302020204" pitchFamily="66" charset="0"/>
              </a:rPr>
              <a:t>для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Станции 1-1 </a:t>
            </a:r>
            <a:r>
              <a:rPr lang="ru-RU" sz="1400" b="1" dirty="0">
                <a:latin typeface="Comic Sans MS" panose="030F0702030302020204" pitchFamily="66" charset="0"/>
              </a:rPr>
              <a:t>«</a:t>
            </a:r>
            <a:r>
              <a:rPr lang="ru-RU" sz="1400" b="1" dirty="0" err="1">
                <a:latin typeface="Comic Sans MS" panose="030F0702030302020204" pitchFamily="66" charset="0"/>
              </a:rPr>
              <a:t>Микрофокус</a:t>
            </a:r>
            <a:r>
              <a:rPr lang="ru-RU" sz="1400" b="1" dirty="0" smtClean="0">
                <a:latin typeface="Comic Sans MS" panose="030F0702030302020204" pitchFamily="66" charset="0"/>
              </a:rPr>
              <a:t>» и </a:t>
            </a:r>
            <a:r>
              <a:rPr lang="ru-RU" sz="1400" b="1" dirty="0">
                <a:latin typeface="Comic Sans MS" panose="030F0702030302020204" pitchFamily="66" charset="0"/>
              </a:rPr>
              <a:t>станции 1-2 «Структурная диагностика</a:t>
            </a:r>
            <a:r>
              <a:rPr lang="ru-RU" sz="1400" b="1" dirty="0" smtClean="0">
                <a:latin typeface="Comic Sans MS" panose="030F0702030302020204" pitchFamily="66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505" y="923773"/>
            <a:ext cx="9036496" cy="138499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Был создан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полноразмерный прототип с  полем 1.2 Тл с зазором 8 мм,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проведён цикл  испытаний и магнитных измерений;</a:t>
            </a:r>
            <a:endParaRPr lang="ru-RU" sz="1200" b="1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Конструкция с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чередующимися нейтральными и активными полюсами. Пары 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соседних обмоток (с со-направленными токами)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на каждой из половинок магнита  объединены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в общие  обмотки двойной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толщины, верхняя и нижняя половинки сдвинуты на полпериода;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Преимущества: вдвое меньше число обмоток, меньше контактов между ними, механическая устойчивость обмоток так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как силы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направлены внутрь обмотки.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56339"/>
              </p:ext>
            </p:extLst>
          </p:nvPr>
        </p:nvGraphicFramePr>
        <p:xfrm>
          <a:off x="258311" y="2288992"/>
          <a:ext cx="4640599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471"/>
                <a:gridCol w="115212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Параметры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Ондуляторы </a:t>
                      </a:r>
                      <a:endParaRPr lang="ru-RU" sz="10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omic Sans MS" panose="030F0702030302020204" pitchFamily="66" charset="0"/>
                        </a:rPr>
                        <a:t>1- </a:t>
                      </a: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ru-RU" sz="1000" dirty="0" smtClean="0">
                          <a:effectLst/>
                          <a:latin typeface="Comic Sans MS" panose="030F0702030302020204" pitchFamily="66" charset="0"/>
                        </a:rPr>
                        <a:t>и  </a:t>
                      </a: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1-2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Номинальное магнитное поле, Тл 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1.25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Период вигглера, мм    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15.6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Межполюсный зазор, мм	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Вертикальная апертура для пучка, мм 	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Горизонтальная апертура для пучка, мм   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40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Число периодов	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Магнитная длина, мм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~2000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Длина между фланцами   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~2700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Ток в обмотке, А	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~</a:t>
                      </a: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440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Мощность излучения (B=1.25 T, I=0.4 A, E=3 </a:t>
                      </a:r>
                      <a:r>
                        <a:rPr lang="ru-RU" sz="1000" dirty="0" smtClean="0">
                          <a:effectLst/>
                          <a:latin typeface="Comic Sans MS" panose="030F0702030302020204" pitchFamily="66" charset="0"/>
                        </a:rPr>
                        <a:t>ГэВ), </a:t>
                      </a: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кВт  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7.66</a:t>
                      </a: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Горизонтальный угол излучения, мрад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± 0.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32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mic Sans MS" panose="030F0702030302020204" pitchFamily="66" charset="0"/>
                        </a:rPr>
                        <a:t>Среднеквадратичная фазовая ошибка, град   </a:t>
                      </a:r>
                      <a:endParaRPr lang="ru-RU" sz="100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&lt;3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Максимальное значение параметра отклонения   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K</a:t>
                      </a:r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  ~1.89</a:t>
                      </a:r>
                      <a:endParaRPr lang="ru-RU" sz="1000" dirty="0"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80" y="2066199"/>
            <a:ext cx="2149311" cy="141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9" y="4775950"/>
            <a:ext cx="2185006" cy="1456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4217"/>
            <a:ext cx="1807409" cy="1355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81" y="2126789"/>
            <a:ext cx="1493344" cy="1991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5" y="4437112"/>
            <a:ext cx="2170347" cy="16277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31" y="3710921"/>
            <a:ext cx="1396368" cy="11462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710836" y="3476333"/>
            <a:ext cx="244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Конструкция ондулятора с  нейтральными и активными полюсами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9059" y="6149774"/>
            <a:ext cx="244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Магнитная система сверхпроводящего ондулятора в сборе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01131" y="6167551"/>
            <a:ext cx="29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Сверхпроводящие катушки установлены в магнит ондулятора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0740" y="6230364"/>
            <a:ext cx="29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Внешний вид криостата ондулятора в процессе магнитных измерений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4252" y="4099373"/>
            <a:ext cx="2646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Сверхпроводящий ондулятор установлен в криостат косвенного охлаждения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6237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4698" y="61999"/>
            <a:ext cx="874677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latin typeface="Comic Sans MS" panose="030F0702030302020204" pitchFamily="66" charset="0"/>
              </a:rPr>
              <a:t>Сверхпроводящие вставные устройства для СКИФ 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7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84" y="400553"/>
            <a:ext cx="865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е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ондуляторы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1.25 Тл </a:t>
            </a:r>
            <a:r>
              <a:rPr lang="ru-RU" sz="1400" b="1" dirty="0">
                <a:latin typeface="Comic Sans MS" panose="030F0702030302020204" pitchFamily="66" charset="0"/>
              </a:rPr>
              <a:t>для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Станции 1-1 </a:t>
            </a:r>
            <a:r>
              <a:rPr lang="ru-RU" sz="1400" b="1" dirty="0">
                <a:latin typeface="Comic Sans MS" panose="030F0702030302020204" pitchFamily="66" charset="0"/>
              </a:rPr>
              <a:t>«</a:t>
            </a:r>
            <a:r>
              <a:rPr lang="ru-RU" sz="1400" b="1" dirty="0" err="1">
                <a:latin typeface="Comic Sans MS" panose="030F0702030302020204" pitchFamily="66" charset="0"/>
              </a:rPr>
              <a:t>Микрофокус</a:t>
            </a:r>
            <a:r>
              <a:rPr lang="ru-RU" sz="1400" b="1" dirty="0" smtClean="0">
                <a:latin typeface="Comic Sans MS" panose="030F0702030302020204" pitchFamily="66" charset="0"/>
              </a:rPr>
              <a:t>» и </a:t>
            </a:r>
            <a:r>
              <a:rPr lang="ru-RU" sz="1400" b="1" dirty="0">
                <a:latin typeface="Comic Sans MS" panose="030F0702030302020204" pitchFamily="66" charset="0"/>
              </a:rPr>
              <a:t>станции 1-2 «Структурная диагностика</a:t>
            </a:r>
            <a:r>
              <a:rPr lang="ru-RU" sz="1400" b="1" dirty="0" smtClean="0">
                <a:latin typeface="Comic Sans MS" panose="030F0702030302020204" pitchFamily="66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3215" y="923773"/>
            <a:ext cx="8880785" cy="193899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Требуемая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величина поля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1.2 Тл в стационарном режиме не получена (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только 1.15 Тл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). При этом при быстром подъёме достигается поле 1.26 Тл(!).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Возможная причина –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перегрев сварных контактов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до 5 К при долговременной работе с током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450 А(без тока температура магнита 3.7 К). Магнит «сухой», охлаждение только через теплопроводность.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Обнаружен эффект «пульсации температуры» на контактах между катушками  с частотой раз в 4 – 6 секунд, которые начинаются с порогового тока </a:t>
            </a: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260 А и приводят к росту температуры и последующему срыву сверхпроводимости.  При снижении тока – пульсации пропадают. Предположение: скачки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магнитного потока внутри соединений сверхпроводящих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проводов. Предложенное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решение – дополнительное принудительное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охлаждение контактов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тепловым перехватом Результат: уровень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температур на контакте снизился до 4.3 К, что обеспечило стабильную работу на поле 1.22 Тл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7472" y="2927129"/>
            <a:ext cx="5201284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Дополнительный шаг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: уменьшение магнитного зазора с 8 до 7 мм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на ондуляторах СКИФ повысит уровень поля до 1.25 Тл при тех же токах в обмотках.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Уменьшение зазора ухудшает режим  охлаждения вакуумной камеры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при нагреве СИ и токами изображения (не хватает сечения).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Предложено использовать </a:t>
            </a:r>
            <a:r>
              <a:rPr lang="ru-RU" sz="1200" b="1" dirty="0">
                <a:solidFill>
                  <a:schemeClr val="dk1"/>
                </a:solidFill>
                <a:latin typeface="Comic Sans MS" panose="030F0702030302020204" pitchFamily="66" charset="0"/>
              </a:rPr>
              <a:t>полностью </a:t>
            </a:r>
            <a:r>
              <a:rPr lang="ru-RU" sz="12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медную камеру, 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изготовленную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методом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экструзии (была комбинированная </a:t>
            </a:r>
            <a:r>
              <a:rPr lang="ru-RU" sz="12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экструдированный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алюминий и медные вставки).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64" y="4681455"/>
            <a:ext cx="3489960" cy="5257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10194"/>
            <a:ext cx="2508992" cy="1066642"/>
          </a:xfrm>
          <a:prstGeom prst="rect">
            <a:avLst/>
          </a:prstGeom>
        </p:spPr>
      </p:pic>
      <p:sp>
        <p:nvSpPr>
          <p:cNvPr id="29" name="Выгнутая вправо стрелка 28"/>
          <p:cNvSpPr/>
          <p:nvPr/>
        </p:nvSpPr>
        <p:spPr>
          <a:xfrm>
            <a:off x="7524328" y="4944345"/>
            <a:ext cx="460635" cy="921589"/>
          </a:xfrm>
          <a:prstGeom prst="curvedLeftArrow">
            <a:avLst>
              <a:gd name="adj1" fmla="val 25000"/>
              <a:gd name="adj2" fmla="val 5208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3597" y="5169908"/>
            <a:ext cx="24487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Конструкция вакуумной камеры пучка 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32240" y="5207235"/>
            <a:ext cx="288032" cy="742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7323" y="6111271"/>
            <a:ext cx="341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Э</a:t>
            </a:r>
            <a:r>
              <a:rPr lang="ru-RU" sz="9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ффект </a:t>
            </a:r>
            <a:r>
              <a:rPr lang="ru-RU" sz="900" dirty="0">
                <a:solidFill>
                  <a:schemeClr val="dk1"/>
                </a:solidFill>
                <a:latin typeface="Comic Sans MS" panose="030F0702030302020204" pitchFamily="66" charset="0"/>
              </a:rPr>
              <a:t>«пульсации температуры» на контактах между катушками </a:t>
            </a:r>
            <a:r>
              <a:rPr lang="ru-RU" sz="9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до и после перехвата тепла.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5" y="2927129"/>
            <a:ext cx="3283965" cy="31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8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08" y="92776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й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 Тл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3215" y="400553"/>
            <a:ext cx="8743601" cy="195438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Предпринятые шаги 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по улучшению технологии намотки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катушек не дали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гарантированного качества .  </a:t>
            </a:r>
            <a:r>
              <a:rPr lang="ru-RU" sz="11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Фазовая ошибка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 </a:t>
            </a:r>
            <a:r>
              <a:rPr lang="en-US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&gt; 3 º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(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на основе магнитных измерений датчиком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Холла);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Использование к</a:t>
            </a:r>
            <a:r>
              <a:rPr lang="ru-RU" sz="11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орректирующих токов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(</a:t>
            </a:r>
            <a:r>
              <a:rPr lang="en-US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~ </a:t>
            </a: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24 участка из 10 полюсов каждый) – 12 в верхней и 12 в нижней половине) вводятся в криостат через комбинированные вводы из ВТСП ленты и медных проводов.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Стратегия подбора корректирующих токов: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chemeClr val="dk1"/>
                </a:solidFill>
                <a:latin typeface="Comic Sans MS" panose="030F0702030302020204" pitchFamily="66" charset="0"/>
              </a:rPr>
              <a:t>Коррекция величины поля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вдоль всего ондулятора. Было показано, что одновременно изменяя токи так, чтобы поля  в расположенных друг напротив друга группах полюсов  увеличивались или уменьшались навстречу друг другу, выравнивается общий уровень магнитного поля вдоль всего ондулятора.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Коррекция </a:t>
            </a:r>
            <a:r>
              <a:rPr lang="ru-RU" sz="1100" b="1" dirty="0">
                <a:solidFill>
                  <a:schemeClr val="dk1"/>
                </a:solidFill>
                <a:latin typeface="Comic Sans MS" panose="030F0702030302020204" pitchFamily="66" charset="0"/>
              </a:rPr>
              <a:t>орбиты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 электронного пучка с помощью тех же групп полюсов, то теперь уже  дополнительные токи создавали поля направленные в одну сторону таким образом, чтобы минимизировать среднеквадратичное отклонение орбиты на каждом полюсе. </a:t>
            </a:r>
            <a:endParaRPr lang="ru-RU" sz="11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3"/>
          <a:stretch>
            <a:fillRect/>
          </a:stretch>
        </p:blipFill>
        <p:spPr>
          <a:xfrm>
            <a:off x="193069" y="2387329"/>
            <a:ext cx="8639810" cy="143510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4"/>
          <a:stretch>
            <a:fillRect/>
          </a:stretch>
        </p:blipFill>
        <p:spPr>
          <a:xfrm>
            <a:off x="45717" y="3809456"/>
            <a:ext cx="8787162" cy="236047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89720" y="3554326"/>
            <a:ext cx="8031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</a:t>
            </a:r>
            <a:r>
              <a:rPr lang="ru-RU" sz="900" dirty="0"/>
              <a:t>Дополнительные </a:t>
            </a:r>
            <a:r>
              <a:rPr lang="ru-RU" sz="900" dirty="0" smtClean="0"/>
              <a:t>токи </a:t>
            </a:r>
            <a:r>
              <a:rPr lang="ru-RU" sz="900" dirty="0"/>
              <a:t>в группах полюсов </a:t>
            </a:r>
            <a:r>
              <a:rPr lang="ru-RU" sz="900" dirty="0" smtClean="0"/>
              <a:t>нижней (красный </a:t>
            </a:r>
            <a:r>
              <a:rPr lang="ru-RU" sz="900" dirty="0"/>
              <a:t>квадрат) и </a:t>
            </a:r>
            <a:r>
              <a:rPr lang="ru-RU" sz="900" dirty="0" smtClean="0"/>
              <a:t>верхней (синий </a:t>
            </a:r>
            <a:r>
              <a:rPr lang="ru-RU" sz="900" dirty="0"/>
              <a:t>квадрат</a:t>
            </a:r>
            <a:r>
              <a:rPr lang="ru-RU" sz="900" dirty="0" smtClean="0"/>
              <a:t>) половинках магнита. Группы </a:t>
            </a:r>
            <a:r>
              <a:rPr lang="ru-RU" sz="900" dirty="0"/>
              <a:t>состоят из 10 </a:t>
            </a:r>
            <a:r>
              <a:rPr lang="ru-RU" sz="900" dirty="0" smtClean="0"/>
              <a:t>полюсов ( </a:t>
            </a:r>
            <a:r>
              <a:rPr lang="ru-RU" sz="900" dirty="0"/>
              <a:t>12 групп </a:t>
            </a:r>
            <a:r>
              <a:rPr lang="ru-RU" sz="900" dirty="0" smtClean="0"/>
              <a:t>в нижней  </a:t>
            </a:r>
            <a:r>
              <a:rPr lang="ru-RU" sz="900" dirty="0"/>
              <a:t>и 12 групп </a:t>
            </a:r>
            <a:r>
              <a:rPr lang="ru-RU" sz="900" dirty="0" smtClean="0"/>
              <a:t>в верхней половинках) . Количество </a:t>
            </a:r>
            <a:r>
              <a:rPr lang="ru-RU" sz="900" dirty="0"/>
              <a:t>источников питания 24 </a:t>
            </a:r>
            <a:r>
              <a:rPr lang="ru-RU" sz="900" dirty="0" smtClean="0"/>
              <a:t>. Максимальный ток  коррекции 5А. Основной ток </a:t>
            </a:r>
            <a:r>
              <a:rPr lang="en-US" sz="900" dirty="0" smtClean="0"/>
              <a:t>~</a:t>
            </a:r>
            <a:r>
              <a:rPr lang="ru-RU" sz="900" dirty="0" smtClean="0"/>
              <a:t>500 А.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98804" y="6184198"/>
            <a:ext cx="62129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Дополнительное поле </a:t>
            </a:r>
            <a:r>
              <a:rPr lang="ru-RU" sz="900" dirty="0" smtClean="0"/>
              <a:t>вдоль ондулятора  после </a:t>
            </a:r>
            <a:r>
              <a:rPr lang="ru-RU" sz="900" dirty="0"/>
              <a:t>подключения токов </a:t>
            </a:r>
            <a:r>
              <a:rPr lang="ru-RU" sz="900" dirty="0" smtClean="0"/>
              <a:t> коррекции величины поля.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26439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15030"/>
            <a:ext cx="345206" cy="40993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178098" y="6494572"/>
            <a:ext cx="738468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smtClean="0">
                <a:cs typeface="Times New Roman" panose="02020603050405020304" pitchFamily="18" charset="0"/>
              </a:rPr>
              <a:t>9</a:t>
            </a:r>
            <a:r>
              <a:rPr lang="en-US" sz="1600" i="1" dirty="0" smtClean="0">
                <a:cs typeface="Times New Roman" panose="02020603050405020304" pitchFamily="18" charset="0"/>
              </a:rPr>
              <a:t>/</a:t>
            </a:r>
            <a:r>
              <a:rPr lang="ru-RU" sz="1600" i="1" dirty="0" smtClean="0">
                <a:cs typeface="Times New Roman" panose="02020603050405020304" pitchFamily="18" charset="0"/>
              </a:rPr>
              <a:t>17</a:t>
            </a:r>
            <a:r>
              <a:rPr lang="en-US" sz="1600" i="1" dirty="0" smtClean="0">
                <a:cs typeface="Times New Roman" panose="02020603050405020304" pitchFamily="18" charset="0"/>
              </a:rPr>
              <a:t> 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08" y="92776"/>
            <a:ext cx="8653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latin typeface="Comic Sans MS" panose="030F0702030302020204" pitchFamily="66" charset="0"/>
              </a:rPr>
              <a:t>Сверхпроводящи</a:t>
            </a:r>
            <a:r>
              <a:rPr lang="ru-RU" sz="1400" b="1" dirty="0">
                <a:latin typeface="Comic Sans MS" panose="030F0702030302020204" pitchFamily="66" charset="0"/>
              </a:rPr>
              <a:t>й</a:t>
            </a:r>
            <a:r>
              <a:rPr lang="ru-RU" sz="1400" b="1" dirty="0" smtClean="0">
                <a:latin typeface="Comic Sans MS" panose="030F0702030302020204" pitchFamily="66" charset="0"/>
              </a:rPr>
              <a:t> ондулятор   </a:t>
            </a:r>
            <a:r>
              <a:rPr lang="ru-RU" sz="1400" b="1" dirty="0">
                <a:latin typeface="Comic Sans MS" panose="030F0702030302020204" pitchFamily="66" charset="0"/>
              </a:rPr>
              <a:t>с периодом </a:t>
            </a:r>
            <a:r>
              <a:rPr lang="ru-RU" sz="1400" b="1" dirty="0" smtClean="0">
                <a:latin typeface="Comic Sans MS" panose="030F0702030302020204" pitchFamily="66" charset="0"/>
              </a:rPr>
              <a:t>15.6  </a:t>
            </a:r>
            <a:r>
              <a:rPr lang="ru-RU" sz="1400" b="1" dirty="0">
                <a:latin typeface="Comic Sans MS" panose="030F0702030302020204" pitchFamily="66" charset="0"/>
              </a:rPr>
              <a:t>мм и полем </a:t>
            </a:r>
            <a:r>
              <a:rPr lang="ru-RU" sz="1400" b="1" dirty="0" smtClean="0">
                <a:latin typeface="Comic Sans MS" panose="030F0702030302020204" pitchFamily="66" charset="0"/>
              </a:rPr>
              <a:t>1.2 Тл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/>
          <a:stretch>
            <a:fillRect/>
          </a:stretch>
        </p:blipFill>
        <p:spPr>
          <a:xfrm>
            <a:off x="303536" y="1916832"/>
            <a:ext cx="8190667" cy="1605846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4"/>
          <a:stretch>
            <a:fillRect/>
          </a:stretch>
        </p:blipFill>
        <p:spPr>
          <a:xfrm>
            <a:off x="315715" y="3875856"/>
            <a:ext cx="8190667" cy="252028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26603" y="3645024"/>
            <a:ext cx="7416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omic Sans MS" panose="030F0702030302020204" pitchFamily="66" charset="0"/>
              </a:rPr>
              <a:t>Относительное изменение модулей поля на каждом полюсе вдоль ондулятора до и после </a:t>
            </a:r>
            <a:r>
              <a:rPr lang="ru-RU" sz="900" b="1" dirty="0" smtClean="0">
                <a:latin typeface="Comic Sans MS" panose="030F0702030302020204" pitchFamily="66" charset="0"/>
              </a:rPr>
              <a:t>коррекции величины поля</a:t>
            </a:r>
            <a:endParaRPr lang="ru-RU" sz="900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214" y="548680"/>
            <a:ext cx="8743601" cy="60016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Коррекция </a:t>
            </a:r>
            <a:r>
              <a:rPr lang="ru-RU" sz="1100" b="1" dirty="0">
                <a:solidFill>
                  <a:schemeClr val="dk1"/>
                </a:solidFill>
                <a:latin typeface="Comic Sans MS" panose="030F0702030302020204" pitchFamily="66" charset="0"/>
              </a:rPr>
              <a:t>величины поля </a:t>
            </a:r>
            <a:r>
              <a:rPr lang="ru-RU" sz="1100" dirty="0">
                <a:solidFill>
                  <a:schemeClr val="dk1"/>
                </a:solidFill>
                <a:latin typeface="Comic Sans MS" panose="030F0702030302020204" pitchFamily="66" charset="0"/>
              </a:rPr>
              <a:t>вдоль всего ондулятора. Было показано, что одновременно изменяя токи так, чтобы поля  в расположенных друг напротив друга группах полюсов  увеличивались или уменьшались навстречу друг другу, выравнивается общий уровень магнитного поля вдоль всего ондулятора.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19672" y="6491587"/>
            <a:ext cx="5904656" cy="278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22.09.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семинар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Саранцева</a:t>
            </a:r>
          </a:p>
        </p:txBody>
      </p:sp>
    </p:spTree>
    <p:extLst>
      <p:ext uri="{BB962C8B-B14F-4D97-AF65-F5344CB8AC3E}">
        <p14:creationId xmlns:p14="http://schemas.microsoft.com/office/powerpoint/2010/main" val="31029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106263</TotalTime>
  <Words>2774</Words>
  <Application>Microsoft Office PowerPoint</Application>
  <PresentationFormat>Экран (4:3)</PresentationFormat>
  <Paragraphs>472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Origin50.Graph</vt:lpstr>
      <vt:lpstr>Сверхпроводящие вставные устройства  для генерации СИ на накопителе СКИФ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СВЕРХПРОВОДЯЩИЕ МНОГОПОЛЮСНЫЕ ВИГГЛЕРЫ ДЛЯ ГЕНЕРАЦИИ СИНХРОТРОННОГО ИЗЛУЧЕНИЯ</dc:title>
  <dc:creator>RePack by Diakov</dc:creator>
  <cp:lastModifiedBy>RePack by Diakov</cp:lastModifiedBy>
  <cp:revision>1514</cp:revision>
  <cp:lastPrinted>2018-06-22T12:07:37Z</cp:lastPrinted>
  <dcterms:created xsi:type="dcterms:W3CDTF">2017-05-08T07:01:20Z</dcterms:created>
  <dcterms:modified xsi:type="dcterms:W3CDTF">2022-09-12T08:21:24Z</dcterms:modified>
</cp:coreProperties>
</file>