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8" r:id="rId2"/>
    <p:sldId id="330" r:id="rId3"/>
    <p:sldId id="334" r:id="rId4"/>
    <p:sldId id="335" r:id="rId5"/>
    <p:sldId id="336" r:id="rId6"/>
    <p:sldId id="337" r:id="rId7"/>
    <p:sldId id="338" r:id="rId8"/>
    <p:sldId id="339" r:id="rId9"/>
    <p:sldId id="340" r:id="rId10"/>
    <p:sldId id="341" r:id="rId11"/>
    <p:sldId id="342" r:id="rId12"/>
    <p:sldId id="343" r:id="rId13"/>
    <p:sldId id="344" r:id="rId14"/>
    <p:sldId id="345" r:id="rId15"/>
    <p:sldId id="346" r:id="rId16"/>
    <p:sldId id="347" r:id="rId17"/>
    <p:sldId id="348" r:id="rId18"/>
    <p:sldId id="349" r:id="rId19"/>
    <p:sldId id="350" r:id="rId20"/>
    <p:sldId id="351" r:id="rId21"/>
    <p:sldId id="352" r:id="rId22"/>
    <p:sldId id="353" r:id="rId23"/>
    <p:sldId id="354" r:id="rId24"/>
    <p:sldId id="355" r:id="rId25"/>
    <p:sldId id="315" r:id="rId26"/>
  </p:sldIdLst>
  <p:sldSz cx="12192000" cy="6858000"/>
  <p:notesSz cx="6797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D68BD33-9399-470A-9A72-E0BF1FC754FE}">
          <p14:sldIdLst>
            <p14:sldId id="258"/>
            <p14:sldId id="330"/>
          </p14:sldIdLst>
        </p14:section>
        <p14:section name="NICA Booster" id="{6DD40500-6269-41AE-B3C7-11A73DD567E8}">
          <p14:sldIdLst>
            <p14:sldId id="334"/>
          </p14:sldIdLst>
        </p14:section>
        <p14:section name="Booster Beam Runs" id="{86C9849D-36AA-4EB9-BA7E-182565DBCEFE}">
          <p14:sldIdLst>
            <p14:sldId id="335"/>
            <p14:sldId id="336"/>
          </p14:sldIdLst>
        </p14:section>
        <p14:section name="Tune Measurements" id="{3216E436-3F5E-4659-935F-3BB6B66ABC13}">
          <p14:sldIdLst>
            <p14:sldId id="337"/>
            <p14:sldId id="338"/>
          </p14:sldIdLst>
        </p14:section>
        <p14:section name="Differential Orbit" id="{901FEA30-AE30-4285-96B7-AAE04A78D4DB}">
          <p14:sldIdLst>
            <p14:sldId id="339"/>
            <p14:sldId id="340"/>
            <p14:sldId id="341"/>
            <p14:sldId id="342"/>
            <p14:sldId id="343"/>
            <p14:sldId id="344"/>
          </p14:sldIdLst>
        </p14:section>
        <p14:section name="Results Analyze" id="{62C845BC-A73C-43ED-AD29-A2979F2813D3}">
          <p14:sldIdLst>
            <p14:sldId id="345"/>
            <p14:sldId id="346"/>
            <p14:sldId id="347"/>
            <p14:sldId id="348"/>
            <p14:sldId id="349"/>
            <p14:sldId id="350"/>
            <p14:sldId id="351"/>
            <p14:sldId id="352"/>
            <p14:sldId id="353"/>
            <p14:sldId id="354"/>
            <p14:sldId id="355"/>
            <p14:sldId id="3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FAF3B"/>
    <a:srgbClr val="5B9BD5"/>
    <a:srgbClr val="E9EBF5"/>
    <a:srgbClr val="CFD5EA"/>
    <a:srgbClr val="0000DE"/>
    <a:srgbClr val="9DFF9D"/>
    <a:srgbClr val="F69E00"/>
    <a:srgbClr val="4472C4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 autoAdjust="0"/>
  </p:normalViewPr>
  <p:slideViewPr>
    <p:cSldViewPr snapToGrid="0" showGuides="1">
      <p:cViewPr varScale="1">
        <p:scale>
          <a:sx n="83" d="100"/>
          <a:sy n="83" d="100"/>
        </p:scale>
        <p:origin x="566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5" d="100"/>
          <a:sy n="75" d="100"/>
        </p:scale>
        <p:origin x="4026" y="66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r>
              <a:rPr lang="en-US" sz="2000" dirty="0">
                <a:latin typeface="Georgia" panose="02040502050405020303" pitchFamily="18" charset="0"/>
              </a:rPr>
              <a:t>Run #3, 2046 h,</a:t>
            </a:r>
          </a:p>
          <a:p>
            <a:pPr>
              <a:defRPr sz="2000">
                <a:latin typeface="Georgia" panose="02040502050405020303" pitchFamily="18" charset="0"/>
              </a:defRPr>
            </a:pPr>
            <a:r>
              <a:rPr lang="en-US" sz="2000" dirty="0">
                <a:latin typeface="Georgia" panose="02040502050405020303" pitchFamily="18" charset="0"/>
              </a:rPr>
              <a:t>Jan-Apr 2022, C 4+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Run #3, 2046 h, Jan-Apr 2022, C 4+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C43-4BE7-A442-10E31653153D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C43-4BE7-A442-10E31653153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C43-4BE7-A442-10E31653153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DC43-4BE7-A442-10E31653153D}"/>
              </c:ext>
            </c:extLst>
          </c:dPt>
          <c:dPt>
            <c:idx val="4"/>
            <c:bubble3D val="0"/>
            <c:spPr>
              <a:solidFill>
                <a:srgbClr val="4FAF3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C43-4BE7-A442-10E31653153D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C43-4BE7-A442-10E31653153D}"/>
                </c:ext>
              </c:extLst>
            </c:dLbl>
            <c:dLbl>
              <c:idx val="3"/>
              <c:layout>
                <c:manualLayout>
                  <c:x val="-0.19563131313131313"/>
                  <c:y val="-9.666996701993703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Georgia" panose="02040502050405020303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C43-4BE7-A442-10E3165315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222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Cooling</c:v>
                </c:pt>
                <c:pt idx="1">
                  <c:v>Tuning</c:v>
                </c:pt>
                <c:pt idx="2">
                  <c:v>Repairs</c:v>
                </c:pt>
                <c:pt idx="3">
                  <c:v>Unexpected Losses</c:v>
                </c:pt>
                <c:pt idx="4">
                  <c:v>Beam Time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373</c:v>
                </c:pt>
                <c:pt idx="1">
                  <c:v>0</c:v>
                </c:pt>
                <c:pt idx="2">
                  <c:v>160</c:v>
                </c:pt>
                <c:pt idx="3">
                  <c:v>45</c:v>
                </c:pt>
                <c:pt idx="4">
                  <c:v>1468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43-4BE7-A442-10E31653153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3142546526703276"/>
          <c:w val="1"/>
          <c:h val="0.154074039679976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latin typeface="Georgia" panose="02040502050405020303" pitchFamily="18" charset="0"/>
              </a:rPr>
              <a:t>Run #1, 1153 h,</a:t>
            </a:r>
          </a:p>
          <a:p>
            <a:pPr>
              <a:defRPr sz="2000"/>
            </a:pPr>
            <a:r>
              <a:rPr lang="en-US" sz="2000" dirty="0">
                <a:latin typeface="Georgia" panose="02040502050405020303" pitchFamily="18" charset="0"/>
              </a:rPr>
              <a:t>Dec 2020, He 1+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Run #1, 1153 h, Dec 2020, He 1+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985-40C1-8762-7ECA61BB6F34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985-40C1-8762-7ECA61BB6F3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985-40C1-8762-7ECA61BB6F3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985-40C1-8762-7ECA61BB6F34}"/>
              </c:ext>
            </c:extLst>
          </c:dPt>
          <c:dPt>
            <c:idx val="4"/>
            <c:bubble3D val="0"/>
            <c:spPr>
              <a:solidFill>
                <a:srgbClr val="4FAF3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985-40C1-8762-7ECA61BB6F34}"/>
              </c:ext>
            </c:extLst>
          </c:dPt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985-40C1-8762-7ECA61BB6F3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985-40C1-8762-7ECA61BB6F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Cooling</c:v>
                </c:pt>
                <c:pt idx="1">
                  <c:v>Tuning</c:v>
                </c:pt>
                <c:pt idx="2">
                  <c:v>Repairs</c:v>
                </c:pt>
                <c:pt idx="3">
                  <c:v>Unexpected Losses</c:v>
                </c:pt>
                <c:pt idx="4">
                  <c:v>Beam Time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192</c:v>
                </c:pt>
                <c:pt idx="1">
                  <c:v>696</c:v>
                </c:pt>
                <c:pt idx="2">
                  <c:v>0</c:v>
                </c:pt>
                <c:pt idx="3">
                  <c:v>0</c:v>
                </c:pt>
                <c:pt idx="4">
                  <c:v>265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985-40C1-8762-7ECA61BB6F3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3142546526703276"/>
          <c:w val="1"/>
          <c:h val="0.154074039679976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r>
              <a:rPr lang="en-US" sz="2000" dirty="0">
                <a:latin typeface="Georgia" panose="02040502050405020303" pitchFamily="18" charset="0"/>
              </a:rPr>
              <a:t>Run #2, 391 h,</a:t>
            </a:r>
          </a:p>
          <a:p>
            <a:pPr>
              <a:defRPr sz="2000">
                <a:latin typeface="Georgia" panose="02040502050405020303" pitchFamily="18" charset="0"/>
              </a:defRPr>
            </a:pPr>
            <a:r>
              <a:rPr lang="en-US" sz="2000" dirty="0">
                <a:latin typeface="Georgia" panose="02040502050405020303" pitchFamily="18" charset="0"/>
              </a:rPr>
              <a:t>Sep 2021, He 1+, Fe 14+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Run #2, 391 h, Sep 2021, He 1+, Fe 14+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1AD-40D7-AEA7-7BE093F8B58C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1AD-40D7-AEA7-7BE093F8B58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1AD-40D7-AEA7-7BE093F8B58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1AD-40D7-AEA7-7BE093F8B58C}"/>
              </c:ext>
            </c:extLst>
          </c:dPt>
          <c:dPt>
            <c:idx val="4"/>
            <c:bubble3D val="0"/>
            <c:spPr>
              <a:solidFill>
                <a:srgbClr val="4FAF3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1AD-40D7-AEA7-7BE093F8B58C}"/>
              </c:ext>
            </c:extLst>
          </c:dPt>
          <c:dLbls>
            <c:dLbl>
              <c:idx val="1"/>
              <c:layout>
                <c:manualLayout>
                  <c:x val="0.15393939393939382"/>
                  <c:y val="7.491922444045129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Georgia" panose="02040502050405020303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1AD-40D7-AEA7-7BE093F8B58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1AD-40D7-AEA7-7BE093F8B5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Cooling</c:v>
                </c:pt>
                <c:pt idx="1">
                  <c:v>Tuning</c:v>
                </c:pt>
                <c:pt idx="2">
                  <c:v>Repairs</c:v>
                </c:pt>
                <c:pt idx="3">
                  <c:v>Unexpected Losses</c:v>
                </c:pt>
                <c:pt idx="4">
                  <c:v>Beam Time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159</c:v>
                </c:pt>
                <c:pt idx="1">
                  <c:v>15</c:v>
                </c:pt>
                <c:pt idx="2">
                  <c:v>42</c:v>
                </c:pt>
                <c:pt idx="3">
                  <c:v>0</c:v>
                </c:pt>
                <c:pt idx="4">
                  <c:v>176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1AD-40D7-AEA7-7BE093F8B58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F26EC3-398B-4932-A251-030C5477E912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2CB20433-12D3-47C9-8C3B-0B5369E8A242}">
      <dgm:prSet phldrT="[Текст]" custT="1"/>
      <dgm:spPr>
        <a:solidFill>
          <a:srgbClr val="F69E00"/>
        </a:solidFill>
      </dgm:spPr>
      <dgm:t>
        <a:bodyPr/>
        <a:lstStyle/>
        <a:p>
          <a:r>
            <a:rPr lang="en-US" sz="2400" kern="1200" dirty="0">
              <a:solidFill>
                <a:prstClr val="black"/>
              </a:solidFill>
              <a:latin typeface="Georgia" panose="02040502050405020303" pitchFamily="18" charset="0"/>
              <a:ea typeface="+mn-ea"/>
              <a:cs typeface="+mn-cs"/>
            </a:rPr>
            <a:t>NICA Booster</a:t>
          </a:r>
          <a:endParaRPr lang="ru-RU" sz="2400" kern="1200" dirty="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05D5CEE6-B9FE-4E5A-AF4B-63670D9CE73B}" type="parTrans" cxnId="{8BAFC3F3-A5AC-4724-A493-E74D4E911470}">
      <dgm:prSet/>
      <dgm:spPr/>
      <dgm:t>
        <a:bodyPr/>
        <a:lstStyle/>
        <a:p>
          <a:endParaRPr lang="ru-RU"/>
        </a:p>
      </dgm:t>
    </dgm:pt>
    <dgm:pt modelId="{D0762DCD-9FD8-45E3-9166-0A8F0385E595}" type="sibTrans" cxnId="{8BAFC3F3-A5AC-4724-A493-E74D4E911470}">
      <dgm:prSet/>
      <dgm:spPr>
        <a:solidFill>
          <a:srgbClr val="4FAF3B"/>
        </a:solidFill>
      </dgm:spPr>
      <dgm:t>
        <a:bodyPr/>
        <a:lstStyle/>
        <a:p>
          <a:endParaRPr lang="ru-RU" dirty="0"/>
        </a:p>
      </dgm:t>
    </dgm:pt>
    <dgm:pt modelId="{872D2EB9-69A8-413B-8CDC-BB2CC199CDCC}">
      <dgm:prSet custT="1"/>
      <dgm:spPr>
        <a:solidFill>
          <a:srgbClr val="F69E00"/>
        </a:solidFill>
      </dgm:spPr>
      <dgm:t>
        <a:bodyPr/>
        <a:lstStyle/>
        <a:p>
          <a:r>
            <a:rPr lang="en-US" sz="2400" b="0" dirty="0">
              <a:solidFill>
                <a:schemeClr val="tx1"/>
              </a:solidFill>
              <a:latin typeface="Georgia" panose="02040502050405020303" pitchFamily="18" charset="0"/>
              <a:cs typeface="Segoe UI" panose="020B0502040204020203" pitchFamily="34" charset="0"/>
            </a:rPr>
            <a:t>Tune Measurements</a:t>
          </a:r>
          <a:endParaRPr lang="ru-RU" sz="2400" b="0" dirty="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56F313F1-1809-4D67-B03A-FFCB607A86E8}" type="parTrans" cxnId="{E4A593F7-114F-4CAC-A220-4ECB1739D57E}">
      <dgm:prSet/>
      <dgm:spPr/>
      <dgm:t>
        <a:bodyPr/>
        <a:lstStyle/>
        <a:p>
          <a:endParaRPr lang="ru-RU"/>
        </a:p>
      </dgm:t>
    </dgm:pt>
    <dgm:pt modelId="{56430915-0ABD-4BBF-B963-06D3F67A636F}" type="sibTrans" cxnId="{E4A593F7-114F-4CAC-A220-4ECB1739D57E}">
      <dgm:prSet/>
      <dgm:spPr>
        <a:solidFill>
          <a:srgbClr val="4FAF3B"/>
        </a:solidFill>
      </dgm:spPr>
      <dgm:t>
        <a:bodyPr/>
        <a:lstStyle/>
        <a:p>
          <a:endParaRPr lang="ru-RU" dirty="0"/>
        </a:p>
      </dgm:t>
    </dgm:pt>
    <dgm:pt modelId="{8E635749-8AD2-4FFC-9AD8-298A91E66703}">
      <dgm:prSet custT="1"/>
      <dgm:spPr>
        <a:solidFill>
          <a:srgbClr val="F69E00"/>
        </a:solidFill>
      </dgm:spPr>
      <dgm:t>
        <a:bodyPr/>
        <a:lstStyle/>
        <a:p>
          <a:r>
            <a:rPr lang="en-US" sz="2400" dirty="0">
              <a:solidFill>
                <a:schemeClr val="tx1"/>
              </a:solidFill>
              <a:latin typeface="Georgia" panose="02040502050405020303" pitchFamily="18" charset="0"/>
            </a:rPr>
            <a:t>Conclusion</a:t>
          </a:r>
          <a:endParaRPr lang="ru-RU" sz="2400" dirty="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770D8006-D448-4F1F-A351-B9FB1E59D937}" type="parTrans" cxnId="{DD90D90D-1D0D-4EC1-9357-4432084FB184}">
      <dgm:prSet/>
      <dgm:spPr/>
      <dgm:t>
        <a:bodyPr/>
        <a:lstStyle/>
        <a:p>
          <a:endParaRPr lang="ru-RU"/>
        </a:p>
      </dgm:t>
    </dgm:pt>
    <dgm:pt modelId="{D818A8FA-8D14-4DE6-AED6-3B6B0C789756}" type="sibTrans" cxnId="{DD90D90D-1D0D-4EC1-9357-4432084FB184}">
      <dgm:prSet/>
      <dgm:spPr>
        <a:solidFill>
          <a:srgbClr val="4FAF3B"/>
        </a:solidFill>
      </dgm:spPr>
      <dgm:t>
        <a:bodyPr/>
        <a:lstStyle/>
        <a:p>
          <a:endParaRPr lang="ru-RU" dirty="0"/>
        </a:p>
      </dgm:t>
    </dgm:pt>
    <dgm:pt modelId="{C8AE668E-7D3B-4050-B5FD-3711433FBB75}">
      <dgm:prSet custT="1"/>
      <dgm:spPr>
        <a:solidFill>
          <a:srgbClr val="F69E00"/>
        </a:solidFill>
      </dgm:spPr>
      <dgm:t>
        <a:bodyPr/>
        <a:lstStyle/>
        <a:p>
          <a:r>
            <a:rPr lang="en-US" sz="2400" b="0" dirty="0">
              <a:solidFill>
                <a:schemeClr val="tx1"/>
              </a:solidFill>
              <a:latin typeface="Georgia" panose="02040502050405020303" pitchFamily="18" charset="0"/>
              <a:cs typeface="Segoe UI" panose="020B0502040204020203" pitchFamily="34" charset="0"/>
            </a:rPr>
            <a:t>Differential Orbit Measurements</a:t>
          </a:r>
          <a:endParaRPr lang="ru-RU" sz="2400" b="0" dirty="0">
            <a:solidFill>
              <a:schemeClr val="tx1"/>
            </a:solidFill>
            <a:latin typeface="Georgia" panose="02040502050405020303" pitchFamily="18" charset="0"/>
            <a:cs typeface="Segoe UI" panose="020B0502040204020203" pitchFamily="34" charset="0"/>
          </a:endParaRPr>
        </a:p>
      </dgm:t>
    </dgm:pt>
    <dgm:pt modelId="{E9CE83C6-313D-4CE5-82D5-4F4AA00D7D4D}" type="parTrans" cxnId="{AAE983D2-E611-4474-80DB-D1159481D34F}">
      <dgm:prSet/>
      <dgm:spPr/>
      <dgm:t>
        <a:bodyPr/>
        <a:lstStyle/>
        <a:p>
          <a:endParaRPr lang="ru-RU"/>
        </a:p>
      </dgm:t>
    </dgm:pt>
    <dgm:pt modelId="{2501EE21-7C5B-4CA6-B8FB-A40E1ED99AE4}" type="sibTrans" cxnId="{AAE983D2-E611-4474-80DB-D1159481D34F}">
      <dgm:prSet/>
      <dgm:spPr>
        <a:solidFill>
          <a:srgbClr val="4FAF3B"/>
        </a:solidFill>
      </dgm:spPr>
      <dgm:t>
        <a:bodyPr/>
        <a:lstStyle/>
        <a:p>
          <a:endParaRPr lang="ru-RU" dirty="0"/>
        </a:p>
      </dgm:t>
    </dgm:pt>
    <dgm:pt modelId="{B3AEBB08-0622-42C7-BC49-2E3E51A9BBE0}">
      <dgm:prSet phldrT="[Текст]" custT="1"/>
      <dgm:spPr>
        <a:solidFill>
          <a:srgbClr val="F69E00"/>
        </a:solidFill>
      </dgm:spPr>
      <dgm:t>
        <a:bodyPr/>
        <a:lstStyle/>
        <a:p>
          <a:r>
            <a:rPr lang="en-US" sz="2400" kern="1200" dirty="0">
              <a:solidFill>
                <a:schemeClr val="tx1"/>
              </a:solidFill>
              <a:latin typeface="Georgia" panose="02040502050405020303" pitchFamily="18" charset="0"/>
            </a:rPr>
            <a:t>Booster Beam Runs</a:t>
          </a:r>
          <a:endParaRPr lang="ru-RU" sz="2400" kern="1200" dirty="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26C155F0-B9E8-497E-960A-B1C899E7E4EC}" type="parTrans" cxnId="{355E53E2-39A1-41DC-B127-ED0FF544AC3F}">
      <dgm:prSet/>
      <dgm:spPr/>
      <dgm:t>
        <a:bodyPr/>
        <a:lstStyle/>
        <a:p>
          <a:endParaRPr lang="ru-RU"/>
        </a:p>
      </dgm:t>
    </dgm:pt>
    <dgm:pt modelId="{95D2BE6A-D2A9-442C-AA94-B492D15F03C6}" type="sibTrans" cxnId="{355E53E2-39A1-41DC-B127-ED0FF544AC3F}">
      <dgm:prSet/>
      <dgm:spPr>
        <a:solidFill>
          <a:srgbClr val="4FAF3B"/>
        </a:solidFill>
      </dgm:spPr>
      <dgm:t>
        <a:bodyPr/>
        <a:lstStyle/>
        <a:p>
          <a:endParaRPr lang="ru-RU" dirty="0"/>
        </a:p>
      </dgm:t>
    </dgm:pt>
    <dgm:pt modelId="{2D4D6612-11E8-413E-92F6-4FE0FCD9958E}">
      <dgm:prSet custT="1"/>
      <dgm:spPr>
        <a:solidFill>
          <a:srgbClr val="F69E00"/>
        </a:solidFill>
      </dgm:spPr>
      <dgm:t>
        <a:bodyPr/>
        <a:lstStyle/>
        <a:p>
          <a:r>
            <a:rPr lang="en-US" sz="2400" b="0" dirty="0">
              <a:solidFill>
                <a:schemeClr val="tx1"/>
              </a:solidFill>
              <a:latin typeface="Georgia" panose="02040502050405020303" pitchFamily="18" charset="0"/>
              <a:cs typeface="Segoe UI" panose="020B0502040204020203" pitchFamily="34" charset="0"/>
            </a:rPr>
            <a:t>Results</a:t>
          </a:r>
          <a:endParaRPr lang="ru-RU" sz="2400" b="0" dirty="0">
            <a:solidFill>
              <a:schemeClr val="tx1"/>
            </a:solidFill>
            <a:latin typeface="Georgia" panose="02040502050405020303" pitchFamily="18" charset="0"/>
            <a:cs typeface="Segoe UI" panose="020B0502040204020203" pitchFamily="34" charset="0"/>
          </a:endParaRPr>
        </a:p>
      </dgm:t>
    </dgm:pt>
    <dgm:pt modelId="{638E935C-3576-46A6-91FA-584C3D490610}" type="parTrans" cxnId="{A07990E8-17CF-4E25-85A7-74B68A697159}">
      <dgm:prSet/>
      <dgm:spPr/>
      <dgm:t>
        <a:bodyPr/>
        <a:lstStyle/>
        <a:p>
          <a:endParaRPr lang="ru-RU"/>
        </a:p>
      </dgm:t>
    </dgm:pt>
    <dgm:pt modelId="{E39C65CD-4B21-4728-B281-464ABE654814}" type="sibTrans" cxnId="{A07990E8-17CF-4E25-85A7-74B68A697159}">
      <dgm:prSet/>
      <dgm:spPr>
        <a:solidFill>
          <a:srgbClr val="4FAF3B"/>
        </a:solidFill>
      </dgm:spPr>
      <dgm:t>
        <a:bodyPr/>
        <a:lstStyle/>
        <a:p>
          <a:endParaRPr lang="ru-RU"/>
        </a:p>
      </dgm:t>
    </dgm:pt>
    <dgm:pt modelId="{3DCDA2E9-6DDD-422B-845E-785A1B43CF66}" type="pres">
      <dgm:prSet presAssocID="{6AF26EC3-398B-4932-A251-030C5477E912}" presName="linearFlow" presStyleCnt="0">
        <dgm:presLayoutVars>
          <dgm:resizeHandles val="exact"/>
        </dgm:presLayoutVars>
      </dgm:prSet>
      <dgm:spPr/>
    </dgm:pt>
    <dgm:pt modelId="{5E1D2C23-4ADE-4580-B40F-CDB57C85BF03}" type="pres">
      <dgm:prSet presAssocID="{2CB20433-12D3-47C9-8C3B-0B5369E8A242}" presName="node" presStyleLbl="node1" presStyleIdx="0" presStyleCnt="6" custScaleX="513334" custLinFactNeighborX="0" custLinFactNeighborY="-5558">
        <dgm:presLayoutVars>
          <dgm:bulletEnabled val="1"/>
        </dgm:presLayoutVars>
      </dgm:prSet>
      <dgm:spPr/>
    </dgm:pt>
    <dgm:pt modelId="{80571AFD-513C-45D7-953C-23426D4C40E8}" type="pres">
      <dgm:prSet presAssocID="{D0762DCD-9FD8-45E3-9166-0A8F0385E595}" presName="sibTrans" presStyleLbl="sibTrans2D1" presStyleIdx="0" presStyleCnt="5"/>
      <dgm:spPr/>
    </dgm:pt>
    <dgm:pt modelId="{18039A4B-7565-4E4C-8762-A537C3007D67}" type="pres">
      <dgm:prSet presAssocID="{D0762DCD-9FD8-45E3-9166-0A8F0385E595}" presName="connectorText" presStyleLbl="sibTrans2D1" presStyleIdx="0" presStyleCnt="5"/>
      <dgm:spPr/>
    </dgm:pt>
    <dgm:pt modelId="{CFB7F49D-5C60-44B7-AC90-C119A5208A16}" type="pres">
      <dgm:prSet presAssocID="{B3AEBB08-0622-42C7-BC49-2E3E51A9BBE0}" presName="node" presStyleLbl="node1" presStyleIdx="1" presStyleCnt="6" custScaleX="513334">
        <dgm:presLayoutVars>
          <dgm:bulletEnabled val="1"/>
        </dgm:presLayoutVars>
      </dgm:prSet>
      <dgm:spPr/>
    </dgm:pt>
    <dgm:pt modelId="{8C269249-5A5F-44A3-8A36-B851AD1AAABE}" type="pres">
      <dgm:prSet presAssocID="{95D2BE6A-D2A9-442C-AA94-B492D15F03C6}" presName="sibTrans" presStyleLbl="sibTrans2D1" presStyleIdx="1" presStyleCnt="5"/>
      <dgm:spPr/>
    </dgm:pt>
    <dgm:pt modelId="{0C12CA7B-C1BE-45A7-BF4F-C89F5C92E35F}" type="pres">
      <dgm:prSet presAssocID="{95D2BE6A-D2A9-442C-AA94-B492D15F03C6}" presName="connectorText" presStyleLbl="sibTrans2D1" presStyleIdx="1" presStyleCnt="5"/>
      <dgm:spPr/>
    </dgm:pt>
    <dgm:pt modelId="{287E1684-EFBC-407C-BD8C-84959DA0F95E}" type="pres">
      <dgm:prSet presAssocID="{872D2EB9-69A8-413B-8CDC-BB2CC199CDCC}" presName="node" presStyleLbl="node1" presStyleIdx="2" presStyleCnt="6" custScaleX="513334">
        <dgm:presLayoutVars>
          <dgm:bulletEnabled val="1"/>
        </dgm:presLayoutVars>
      </dgm:prSet>
      <dgm:spPr/>
    </dgm:pt>
    <dgm:pt modelId="{6D1A5BFA-A859-433E-A4A0-04EF3B616C8F}" type="pres">
      <dgm:prSet presAssocID="{56430915-0ABD-4BBF-B963-06D3F67A636F}" presName="sibTrans" presStyleLbl="sibTrans2D1" presStyleIdx="2" presStyleCnt="5"/>
      <dgm:spPr/>
    </dgm:pt>
    <dgm:pt modelId="{2FD15CB4-4630-4B2F-BA10-DC2DD36207A0}" type="pres">
      <dgm:prSet presAssocID="{56430915-0ABD-4BBF-B963-06D3F67A636F}" presName="connectorText" presStyleLbl="sibTrans2D1" presStyleIdx="2" presStyleCnt="5"/>
      <dgm:spPr/>
    </dgm:pt>
    <dgm:pt modelId="{3516FEA3-01ED-4FD4-A5F9-9946977876B5}" type="pres">
      <dgm:prSet presAssocID="{C8AE668E-7D3B-4050-B5FD-3711433FBB75}" presName="node" presStyleLbl="node1" presStyleIdx="3" presStyleCnt="6" custScaleX="513334" custLinFactNeighborX="0" custLinFactNeighborY="-6585">
        <dgm:presLayoutVars>
          <dgm:bulletEnabled val="1"/>
        </dgm:presLayoutVars>
      </dgm:prSet>
      <dgm:spPr/>
    </dgm:pt>
    <dgm:pt modelId="{5388B57A-D5AC-4073-BB02-93E739087C9B}" type="pres">
      <dgm:prSet presAssocID="{2501EE21-7C5B-4CA6-B8FB-A40E1ED99AE4}" presName="sibTrans" presStyleLbl="sibTrans2D1" presStyleIdx="3" presStyleCnt="5"/>
      <dgm:spPr/>
    </dgm:pt>
    <dgm:pt modelId="{F2789627-9170-45B6-B7FC-49BC5602135D}" type="pres">
      <dgm:prSet presAssocID="{2501EE21-7C5B-4CA6-B8FB-A40E1ED99AE4}" presName="connectorText" presStyleLbl="sibTrans2D1" presStyleIdx="3" presStyleCnt="5"/>
      <dgm:spPr/>
    </dgm:pt>
    <dgm:pt modelId="{4C6177B9-09A0-4CFA-829A-F93D0AEC5204}" type="pres">
      <dgm:prSet presAssocID="{2D4D6612-11E8-413E-92F6-4FE0FCD9958E}" presName="node" presStyleLbl="node1" presStyleIdx="4" presStyleCnt="6" custScaleX="513334">
        <dgm:presLayoutVars>
          <dgm:bulletEnabled val="1"/>
        </dgm:presLayoutVars>
      </dgm:prSet>
      <dgm:spPr/>
    </dgm:pt>
    <dgm:pt modelId="{2830A7BE-E71B-4C6A-9514-AA9823E3ED94}" type="pres">
      <dgm:prSet presAssocID="{E39C65CD-4B21-4728-B281-464ABE654814}" presName="sibTrans" presStyleLbl="sibTrans2D1" presStyleIdx="4" presStyleCnt="5"/>
      <dgm:spPr/>
    </dgm:pt>
    <dgm:pt modelId="{4830D02B-A108-4556-802F-688AFDC5A244}" type="pres">
      <dgm:prSet presAssocID="{E39C65CD-4B21-4728-B281-464ABE654814}" presName="connectorText" presStyleLbl="sibTrans2D1" presStyleIdx="4" presStyleCnt="5"/>
      <dgm:spPr/>
    </dgm:pt>
    <dgm:pt modelId="{11FC905A-DEFF-470A-83F7-EDB1C2457A89}" type="pres">
      <dgm:prSet presAssocID="{8E635749-8AD2-4FFC-9AD8-298A91E66703}" presName="node" presStyleLbl="node1" presStyleIdx="5" presStyleCnt="6" custScaleX="513334">
        <dgm:presLayoutVars>
          <dgm:bulletEnabled val="1"/>
        </dgm:presLayoutVars>
      </dgm:prSet>
      <dgm:spPr/>
    </dgm:pt>
  </dgm:ptLst>
  <dgm:cxnLst>
    <dgm:cxn modelId="{DD90D90D-1D0D-4EC1-9357-4432084FB184}" srcId="{6AF26EC3-398B-4932-A251-030C5477E912}" destId="{8E635749-8AD2-4FFC-9AD8-298A91E66703}" srcOrd="5" destOrd="0" parTransId="{770D8006-D448-4F1F-A351-B9FB1E59D937}" sibTransId="{D818A8FA-8D14-4DE6-AED6-3B6B0C789756}"/>
    <dgm:cxn modelId="{6DF56B19-B1D1-4B90-9E77-62CA354BAF3C}" type="presOf" srcId="{D0762DCD-9FD8-45E3-9166-0A8F0385E595}" destId="{80571AFD-513C-45D7-953C-23426D4C40E8}" srcOrd="0" destOrd="0" presId="urn:microsoft.com/office/officeart/2005/8/layout/process2"/>
    <dgm:cxn modelId="{82D6B71C-5B1A-43CD-A720-418AE2F2D6DD}" type="presOf" srcId="{E39C65CD-4B21-4728-B281-464ABE654814}" destId="{2830A7BE-E71B-4C6A-9514-AA9823E3ED94}" srcOrd="0" destOrd="0" presId="urn:microsoft.com/office/officeart/2005/8/layout/process2"/>
    <dgm:cxn modelId="{FFC1D028-5045-40D2-90C3-C3D666F143EE}" type="presOf" srcId="{2501EE21-7C5B-4CA6-B8FB-A40E1ED99AE4}" destId="{5388B57A-D5AC-4073-BB02-93E739087C9B}" srcOrd="0" destOrd="0" presId="urn:microsoft.com/office/officeart/2005/8/layout/process2"/>
    <dgm:cxn modelId="{5C8CE429-2030-4966-8537-33649288D446}" type="presOf" srcId="{2501EE21-7C5B-4CA6-B8FB-A40E1ED99AE4}" destId="{F2789627-9170-45B6-B7FC-49BC5602135D}" srcOrd="1" destOrd="0" presId="urn:microsoft.com/office/officeart/2005/8/layout/process2"/>
    <dgm:cxn modelId="{8548F73B-4E37-40F0-9CBA-6369F0B326C9}" type="presOf" srcId="{2CB20433-12D3-47C9-8C3B-0B5369E8A242}" destId="{5E1D2C23-4ADE-4580-B40F-CDB57C85BF03}" srcOrd="0" destOrd="0" presId="urn:microsoft.com/office/officeart/2005/8/layout/process2"/>
    <dgm:cxn modelId="{50D8A865-630A-4605-850C-79EA00F28449}" type="presOf" srcId="{56430915-0ABD-4BBF-B963-06D3F67A636F}" destId="{6D1A5BFA-A859-433E-A4A0-04EF3B616C8F}" srcOrd="0" destOrd="0" presId="urn:microsoft.com/office/officeart/2005/8/layout/process2"/>
    <dgm:cxn modelId="{21BA9B7F-5393-4A39-93EF-6AAFE5127BF7}" type="presOf" srcId="{8E635749-8AD2-4FFC-9AD8-298A91E66703}" destId="{11FC905A-DEFF-470A-83F7-EDB1C2457A89}" srcOrd="0" destOrd="0" presId="urn:microsoft.com/office/officeart/2005/8/layout/process2"/>
    <dgm:cxn modelId="{B5EF45A2-3ABE-4DBE-A9A8-A2C0CA5466F6}" type="presOf" srcId="{C8AE668E-7D3B-4050-B5FD-3711433FBB75}" destId="{3516FEA3-01ED-4FD4-A5F9-9946977876B5}" srcOrd="0" destOrd="0" presId="urn:microsoft.com/office/officeart/2005/8/layout/process2"/>
    <dgm:cxn modelId="{27DC77AC-0DFA-4047-86C4-12989B1E0092}" type="presOf" srcId="{B3AEBB08-0622-42C7-BC49-2E3E51A9BBE0}" destId="{CFB7F49D-5C60-44B7-AC90-C119A5208A16}" srcOrd="0" destOrd="0" presId="urn:microsoft.com/office/officeart/2005/8/layout/process2"/>
    <dgm:cxn modelId="{232437AD-5E0A-42BC-A92B-34F61FB3BAF6}" type="presOf" srcId="{E39C65CD-4B21-4728-B281-464ABE654814}" destId="{4830D02B-A108-4556-802F-688AFDC5A244}" srcOrd="1" destOrd="0" presId="urn:microsoft.com/office/officeart/2005/8/layout/process2"/>
    <dgm:cxn modelId="{94A8EAAF-2261-4643-A06F-BD558E86ACA3}" type="presOf" srcId="{6AF26EC3-398B-4932-A251-030C5477E912}" destId="{3DCDA2E9-6DDD-422B-845E-785A1B43CF66}" srcOrd="0" destOrd="0" presId="urn:microsoft.com/office/officeart/2005/8/layout/process2"/>
    <dgm:cxn modelId="{F8A948C7-3E77-4319-9C72-7A4F241F5F89}" type="presOf" srcId="{2D4D6612-11E8-413E-92F6-4FE0FCD9958E}" destId="{4C6177B9-09A0-4CFA-829A-F93D0AEC5204}" srcOrd="0" destOrd="0" presId="urn:microsoft.com/office/officeart/2005/8/layout/process2"/>
    <dgm:cxn modelId="{AAE983D2-E611-4474-80DB-D1159481D34F}" srcId="{6AF26EC3-398B-4932-A251-030C5477E912}" destId="{C8AE668E-7D3B-4050-B5FD-3711433FBB75}" srcOrd="3" destOrd="0" parTransId="{E9CE83C6-313D-4CE5-82D5-4F4AA00D7D4D}" sibTransId="{2501EE21-7C5B-4CA6-B8FB-A40E1ED99AE4}"/>
    <dgm:cxn modelId="{355E53E2-39A1-41DC-B127-ED0FF544AC3F}" srcId="{6AF26EC3-398B-4932-A251-030C5477E912}" destId="{B3AEBB08-0622-42C7-BC49-2E3E51A9BBE0}" srcOrd="1" destOrd="0" parTransId="{26C155F0-B9E8-497E-960A-B1C899E7E4EC}" sibTransId="{95D2BE6A-D2A9-442C-AA94-B492D15F03C6}"/>
    <dgm:cxn modelId="{698BBEE2-6924-4AE8-9333-437C12C1AA5E}" type="presOf" srcId="{872D2EB9-69A8-413B-8CDC-BB2CC199CDCC}" destId="{287E1684-EFBC-407C-BD8C-84959DA0F95E}" srcOrd="0" destOrd="0" presId="urn:microsoft.com/office/officeart/2005/8/layout/process2"/>
    <dgm:cxn modelId="{A07990E8-17CF-4E25-85A7-74B68A697159}" srcId="{6AF26EC3-398B-4932-A251-030C5477E912}" destId="{2D4D6612-11E8-413E-92F6-4FE0FCD9958E}" srcOrd="4" destOrd="0" parTransId="{638E935C-3576-46A6-91FA-584C3D490610}" sibTransId="{E39C65CD-4B21-4728-B281-464ABE654814}"/>
    <dgm:cxn modelId="{892838ED-1D35-4D51-A468-847CBA7F89B5}" type="presOf" srcId="{D0762DCD-9FD8-45E3-9166-0A8F0385E595}" destId="{18039A4B-7565-4E4C-8762-A537C3007D67}" srcOrd="1" destOrd="0" presId="urn:microsoft.com/office/officeart/2005/8/layout/process2"/>
    <dgm:cxn modelId="{F8B365F0-0527-4729-8450-722D2FCCC65B}" type="presOf" srcId="{56430915-0ABD-4BBF-B963-06D3F67A636F}" destId="{2FD15CB4-4630-4B2F-BA10-DC2DD36207A0}" srcOrd="1" destOrd="0" presId="urn:microsoft.com/office/officeart/2005/8/layout/process2"/>
    <dgm:cxn modelId="{8BAFC3F3-A5AC-4724-A493-E74D4E911470}" srcId="{6AF26EC3-398B-4932-A251-030C5477E912}" destId="{2CB20433-12D3-47C9-8C3B-0B5369E8A242}" srcOrd="0" destOrd="0" parTransId="{05D5CEE6-B9FE-4E5A-AF4B-63670D9CE73B}" sibTransId="{D0762DCD-9FD8-45E3-9166-0A8F0385E595}"/>
    <dgm:cxn modelId="{84FF2EF7-2D43-48EE-9D00-74EE342EDDC0}" type="presOf" srcId="{95D2BE6A-D2A9-442C-AA94-B492D15F03C6}" destId="{8C269249-5A5F-44A3-8A36-B851AD1AAABE}" srcOrd="0" destOrd="0" presId="urn:microsoft.com/office/officeart/2005/8/layout/process2"/>
    <dgm:cxn modelId="{E4A593F7-114F-4CAC-A220-4ECB1739D57E}" srcId="{6AF26EC3-398B-4932-A251-030C5477E912}" destId="{872D2EB9-69A8-413B-8CDC-BB2CC199CDCC}" srcOrd="2" destOrd="0" parTransId="{56F313F1-1809-4D67-B03A-FFCB607A86E8}" sibTransId="{56430915-0ABD-4BBF-B963-06D3F67A636F}"/>
    <dgm:cxn modelId="{3AA19FFB-D476-42C2-B008-BD236DF66021}" type="presOf" srcId="{95D2BE6A-D2A9-442C-AA94-B492D15F03C6}" destId="{0C12CA7B-C1BE-45A7-BF4F-C89F5C92E35F}" srcOrd="1" destOrd="0" presId="urn:microsoft.com/office/officeart/2005/8/layout/process2"/>
    <dgm:cxn modelId="{82AB8156-CC3F-4FCA-A822-30BD3AB1AB57}" type="presParOf" srcId="{3DCDA2E9-6DDD-422B-845E-785A1B43CF66}" destId="{5E1D2C23-4ADE-4580-B40F-CDB57C85BF03}" srcOrd="0" destOrd="0" presId="urn:microsoft.com/office/officeart/2005/8/layout/process2"/>
    <dgm:cxn modelId="{74AD7DDC-D051-4B69-82B2-0F6EFDCD89C8}" type="presParOf" srcId="{3DCDA2E9-6DDD-422B-845E-785A1B43CF66}" destId="{80571AFD-513C-45D7-953C-23426D4C40E8}" srcOrd="1" destOrd="0" presId="urn:microsoft.com/office/officeart/2005/8/layout/process2"/>
    <dgm:cxn modelId="{8312EA4E-113F-4649-B0AF-E7D40115EE39}" type="presParOf" srcId="{80571AFD-513C-45D7-953C-23426D4C40E8}" destId="{18039A4B-7565-4E4C-8762-A537C3007D67}" srcOrd="0" destOrd="0" presId="urn:microsoft.com/office/officeart/2005/8/layout/process2"/>
    <dgm:cxn modelId="{8A552808-79FE-41CD-AABA-1428FE259107}" type="presParOf" srcId="{3DCDA2E9-6DDD-422B-845E-785A1B43CF66}" destId="{CFB7F49D-5C60-44B7-AC90-C119A5208A16}" srcOrd="2" destOrd="0" presId="urn:microsoft.com/office/officeart/2005/8/layout/process2"/>
    <dgm:cxn modelId="{2365AF66-4CD3-4C50-921D-C1A70E1E60CB}" type="presParOf" srcId="{3DCDA2E9-6DDD-422B-845E-785A1B43CF66}" destId="{8C269249-5A5F-44A3-8A36-B851AD1AAABE}" srcOrd="3" destOrd="0" presId="urn:microsoft.com/office/officeart/2005/8/layout/process2"/>
    <dgm:cxn modelId="{F0AEABC5-4D39-4A79-B20E-A3BA4150242B}" type="presParOf" srcId="{8C269249-5A5F-44A3-8A36-B851AD1AAABE}" destId="{0C12CA7B-C1BE-45A7-BF4F-C89F5C92E35F}" srcOrd="0" destOrd="0" presId="urn:microsoft.com/office/officeart/2005/8/layout/process2"/>
    <dgm:cxn modelId="{BD6E401A-995C-4B8F-A202-317D37FFFAA2}" type="presParOf" srcId="{3DCDA2E9-6DDD-422B-845E-785A1B43CF66}" destId="{287E1684-EFBC-407C-BD8C-84959DA0F95E}" srcOrd="4" destOrd="0" presId="urn:microsoft.com/office/officeart/2005/8/layout/process2"/>
    <dgm:cxn modelId="{CEC07969-6294-4DFC-93AE-700CF2442690}" type="presParOf" srcId="{3DCDA2E9-6DDD-422B-845E-785A1B43CF66}" destId="{6D1A5BFA-A859-433E-A4A0-04EF3B616C8F}" srcOrd="5" destOrd="0" presId="urn:microsoft.com/office/officeart/2005/8/layout/process2"/>
    <dgm:cxn modelId="{67B41ECA-7FAB-4B42-912A-C42CF302F31A}" type="presParOf" srcId="{6D1A5BFA-A859-433E-A4A0-04EF3B616C8F}" destId="{2FD15CB4-4630-4B2F-BA10-DC2DD36207A0}" srcOrd="0" destOrd="0" presId="urn:microsoft.com/office/officeart/2005/8/layout/process2"/>
    <dgm:cxn modelId="{90341F92-274A-4577-AF13-8DF435911966}" type="presParOf" srcId="{3DCDA2E9-6DDD-422B-845E-785A1B43CF66}" destId="{3516FEA3-01ED-4FD4-A5F9-9946977876B5}" srcOrd="6" destOrd="0" presId="urn:microsoft.com/office/officeart/2005/8/layout/process2"/>
    <dgm:cxn modelId="{B4641CD7-C4AC-45F9-A728-4CDC8C404DB6}" type="presParOf" srcId="{3DCDA2E9-6DDD-422B-845E-785A1B43CF66}" destId="{5388B57A-D5AC-4073-BB02-93E739087C9B}" srcOrd="7" destOrd="0" presId="urn:microsoft.com/office/officeart/2005/8/layout/process2"/>
    <dgm:cxn modelId="{E0349E80-E06A-4A9F-9DE8-5AD1300B8E03}" type="presParOf" srcId="{5388B57A-D5AC-4073-BB02-93E739087C9B}" destId="{F2789627-9170-45B6-B7FC-49BC5602135D}" srcOrd="0" destOrd="0" presId="urn:microsoft.com/office/officeart/2005/8/layout/process2"/>
    <dgm:cxn modelId="{9D51DCF5-54BA-4934-B84F-D39998983397}" type="presParOf" srcId="{3DCDA2E9-6DDD-422B-845E-785A1B43CF66}" destId="{4C6177B9-09A0-4CFA-829A-F93D0AEC5204}" srcOrd="8" destOrd="0" presId="urn:microsoft.com/office/officeart/2005/8/layout/process2"/>
    <dgm:cxn modelId="{66713E1E-9849-422A-AB3E-0F764501A8B4}" type="presParOf" srcId="{3DCDA2E9-6DDD-422B-845E-785A1B43CF66}" destId="{2830A7BE-E71B-4C6A-9514-AA9823E3ED94}" srcOrd="9" destOrd="0" presId="urn:microsoft.com/office/officeart/2005/8/layout/process2"/>
    <dgm:cxn modelId="{DA11C592-A628-4D88-9692-FBA30694D9BC}" type="presParOf" srcId="{2830A7BE-E71B-4C6A-9514-AA9823E3ED94}" destId="{4830D02B-A108-4556-802F-688AFDC5A244}" srcOrd="0" destOrd="0" presId="urn:microsoft.com/office/officeart/2005/8/layout/process2"/>
    <dgm:cxn modelId="{45545880-487E-4B4D-8810-B7D187D2D75F}" type="presParOf" srcId="{3DCDA2E9-6DDD-422B-845E-785A1B43CF66}" destId="{11FC905A-DEFF-470A-83F7-EDB1C2457A89}" srcOrd="1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1D2C23-4ADE-4580-B40F-CDB57C85BF03}">
      <dsp:nvSpPr>
        <dsp:cNvPr id="0" name=""/>
        <dsp:cNvSpPr/>
      </dsp:nvSpPr>
      <dsp:spPr>
        <a:xfrm>
          <a:off x="5" y="0"/>
          <a:ext cx="11519989" cy="561037"/>
        </a:xfrm>
        <a:prstGeom prst="roundRect">
          <a:avLst>
            <a:gd name="adj" fmla="val 10000"/>
          </a:avLst>
        </a:prstGeom>
        <a:solidFill>
          <a:srgbClr val="F69E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prstClr val="black"/>
              </a:solidFill>
              <a:latin typeface="Georgia" panose="02040502050405020303" pitchFamily="18" charset="0"/>
              <a:ea typeface="+mn-ea"/>
              <a:cs typeface="+mn-cs"/>
            </a:rPr>
            <a:t>NICA Booster</a:t>
          </a:r>
          <a:endParaRPr lang="ru-RU" sz="2400" kern="1200" dirty="0">
            <a:solidFill>
              <a:schemeClr val="tx1"/>
            </a:solidFill>
            <a:latin typeface="Georgia" panose="02040502050405020303" pitchFamily="18" charset="0"/>
          </a:endParaRPr>
        </a:p>
      </dsp:txBody>
      <dsp:txXfrm>
        <a:off x="16437" y="16432"/>
        <a:ext cx="11487125" cy="528173"/>
      </dsp:txXfrm>
    </dsp:sp>
    <dsp:sp modelId="{80571AFD-513C-45D7-953C-23426D4C40E8}">
      <dsp:nvSpPr>
        <dsp:cNvPr id="0" name=""/>
        <dsp:cNvSpPr/>
      </dsp:nvSpPr>
      <dsp:spPr>
        <a:xfrm rot="5400000">
          <a:off x="5653220" y="577176"/>
          <a:ext cx="213558" cy="252466"/>
        </a:xfrm>
        <a:prstGeom prst="rightArrow">
          <a:avLst>
            <a:gd name="adj1" fmla="val 60000"/>
            <a:gd name="adj2" fmla="val 50000"/>
          </a:avLst>
        </a:prstGeom>
        <a:solidFill>
          <a:srgbClr val="4FAF3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 dirty="0"/>
        </a:p>
      </dsp:txBody>
      <dsp:txXfrm rot="-5400000">
        <a:off x="5684260" y="596630"/>
        <a:ext cx="151480" cy="149491"/>
      </dsp:txXfrm>
    </dsp:sp>
    <dsp:sp modelId="{CFB7F49D-5C60-44B7-AC90-C119A5208A16}">
      <dsp:nvSpPr>
        <dsp:cNvPr id="0" name=""/>
        <dsp:cNvSpPr/>
      </dsp:nvSpPr>
      <dsp:spPr>
        <a:xfrm>
          <a:off x="5" y="845782"/>
          <a:ext cx="11519989" cy="561037"/>
        </a:xfrm>
        <a:prstGeom prst="roundRect">
          <a:avLst>
            <a:gd name="adj" fmla="val 10000"/>
          </a:avLst>
        </a:prstGeom>
        <a:solidFill>
          <a:srgbClr val="F69E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Georgia" panose="02040502050405020303" pitchFamily="18" charset="0"/>
            </a:rPr>
            <a:t>Booster Beam Runs</a:t>
          </a:r>
          <a:endParaRPr lang="ru-RU" sz="2400" kern="1200" dirty="0">
            <a:solidFill>
              <a:schemeClr val="tx1"/>
            </a:solidFill>
            <a:latin typeface="Georgia" panose="02040502050405020303" pitchFamily="18" charset="0"/>
          </a:endParaRPr>
        </a:p>
      </dsp:txBody>
      <dsp:txXfrm>
        <a:off x="16437" y="862214"/>
        <a:ext cx="11487125" cy="528173"/>
      </dsp:txXfrm>
    </dsp:sp>
    <dsp:sp modelId="{8C269249-5A5F-44A3-8A36-B851AD1AAABE}">
      <dsp:nvSpPr>
        <dsp:cNvPr id="0" name=""/>
        <dsp:cNvSpPr/>
      </dsp:nvSpPr>
      <dsp:spPr>
        <a:xfrm rot="5400000">
          <a:off x="5654805" y="1420846"/>
          <a:ext cx="210389" cy="252466"/>
        </a:xfrm>
        <a:prstGeom prst="rightArrow">
          <a:avLst>
            <a:gd name="adj1" fmla="val 60000"/>
            <a:gd name="adj2" fmla="val 50000"/>
          </a:avLst>
        </a:prstGeom>
        <a:solidFill>
          <a:srgbClr val="4FAF3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 dirty="0"/>
        </a:p>
      </dsp:txBody>
      <dsp:txXfrm rot="-5400000">
        <a:off x="5684260" y="1441885"/>
        <a:ext cx="151480" cy="147272"/>
      </dsp:txXfrm>
    </dsp:sp>
    <dsp:sp modelId="{287E1684-EFBC-407C-BD8C-84959DA0F95E}">
      <dsp:nvSpPr>
        <dsp:cNvPr id="0" name=""/>
        <dsp:cNvSpPr/>
      </dsp:nvSpPr>
      <dsp:spPr>
        <a:xfrm>
          <a:off x="5" y="1687339"/>
          <a:ext cx="11519989" cy="561037"/>
        </a:xfrm>
        <a:prstGeom prst="roundRect">
          <a:avLst>
            <a:gd name="adj" fmla="val 10000"/>
          </a:avLst>
        </a:prstGeom>
        <a:solidFill>
          <a:srgbClr val="F69E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solidFill>
                <a:schemeClr val="tx1"/>
              </a:solidFill>
              <a:latin typeface="Georgia" panose="02040502050405020303" pitchFamily="18" charset="0"/>
              <a:cs typeface="Segoe UI" panose="020B0502040204020203" pitchFamily="34" charset="0"/>
            </a:rPr>
            <a:t>Tune Measurements</a:t>
          </a:r>
          <a:endParaRPr lang="ru-RU" sz="2400" b="0" kern="1200" dirty="0">
            <a:solidFill>
              <a:schemeClr val="tx1"/>
            </a:solidFill>
            <a:latin typeface="Georgia" panose="02040502050405020303" pitchFamily="18" charset="0"/>
          </a:endParaRPr>
        </a:p>
      </dsp:txBody>
      <dsp:txXfrm>
        <a:off x="16437" y="1703771"/>
        <a:ext cx="11487125" cy="528173"/>
      </dsp:txXfrm>
    </dsp:sp>
    <dsp:sp modelId="{6D1A5BFA-A859-433E-A4A0-04EF3B616C8F}">
      <dsp:nvSpPr>
        <dsp:cNvPr id="0" name=""/>
        <dsp:cNvSpPr/>
      </dsp:nvSpPr>
      <dsp:spPr>
        <a:xfrm rot="5400000">
          <a:off x="5661732" y="2253166"/>
          <a:ext cx="196535" cy="252466"/>
        </a:xfrm>
        <a:prstGeom prst="rightArrow">
          <a:avLst>
            <a:gd name="adj1" fmla="val 60000"/>
            <a:gd name="adj2" fmla="val 50000"/>
          </a:avLst>
        </a:prstGeom>
        <a:solidFill>
          <a:srgbClr val="4FAF3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 dirty="0"/>
        </a:p>
      </dsp:txBody>
      <dsp:txXfrm rot="-5400000">
        <a:off x="5684260" y="2281131"/>
        <a:ext cx="151480" cy="137575"/>
      </dsp:txXfrm>
    </dsp:sp>
    <dsp:sp modelId="{3516FEA3-01ED-4FD4-A5F9-9946977876B5}">
      <dsp:nvSpPr>
        <dsp:cNvPr id="0" name=""/>
        <dsp:cNvSpPr/>
      </dsp:nvSpPr>
      <dsp:spPr>
        <a:xfrm>
          <a:off x="5" y="2510423"/>
          <a:ext cx="11519989" cy="561037"/>
        </a:xfrm>
        <a:prstGeom prst="roundRect">
          <a:avLst>
            <a:gd name="adj" fmla="val 10000"/>
          </a:avLst>
        </a:prstGeom>
        <a:solidFill>
          <a:srgbClr val="F69E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solidFill>
                <a:schemeClr val="tx1"/>
              </a:solidFill>
              <a:latin typeface="Georgia" panose="02040502050405020303" pitchFamily="18" charset="0"/>
              <a:cs typeface="Segoe UI" panose="020B0502040204020203" pitchFamily="34" charset="0"/>
            </a:rPr>
            <a:t>Differential Orbit Measurements</a:t>
          </a:r>
          <a:endParaRPr lang="ru-RU" sz="2400" b="0" kern="1200" dirty="0">
            <a:solidFill>
              <a:schemeClr val="tx1"/>
            </a:solidFill>
            <a:latin typeface="Georgia" panose="02040502050405020303" pitchFamily="18" charset="0"/>
            <a:cs typeface="Segoe UI" panose="020B0502040204020203" pitchFamily="34" charset="0"/>
          </a:endParaRPr>
        </a:p>
      </dsp:txBody>
      <dsp:txXfrm>
        <a:off x="16437" y="2526855"/>
        <a:ext cx="11487125" cy="528173"/>
      </dsp:txXfrm>
    </dsp:sp>
    <dsp:sp modelId="{5388B57A-D5AC-4073-BB02-93E739087C9B}">
      <dsp:nvSpPr>
        <dsp:cNvPr id="0" name=""/>
        <dsp:cNvSpPr/>
      </dsp:nvSpPr>
      <dsp:spPr>
        <a:xfrm rot="5400000">
          <a:off x="5647878" y="3094723"/>
          <a:ext cx="224243" cy="252466"/>
        </a:xfrm>
        <a:prstGeom prst="rightArrow">
          <a:avLst>
            <a:gd name="adj1" fmla="val 60000"/>
            <a:gd name="adj2" fmla="val 50000"/>
          </a:avLst>
        </a:prstGeom>
        <a:solidFill>
          <a:srgbClr val="4FAF3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 dirty="0"/>
        </a:p>
      </dsp:txBody>
      <dsp:txXfrm rot="-5400000">
        <a:off x="5684260" y="3108835"/>
        <a:ext cx="151480" cy="156970"/>
      </dsp:txXfrm>
    </dsp:sp>
    <dsp:sp modelId="{4C6177B9-09A0-4CFA-829A-F93D0AEC5204}">
      <dsp:nvSpPr>
        <dsp:cNvPr id="0" name=""/>
        <dsp:cNvSpPr/>
      </dsp:nvSpPr>
      <dsp:spPr>
        <a:xfrm>
          <a:off x="5" y="3370452"/>
          <a:ext cx="11519989" cy="561037"/>
        </a:xfrm>
        <a:prstGeom prst="roundRect">
          <a:avLst>
            <a:gd name="adj" fmla="val 10000"/>
          </a:avLst>
        </a:prstGeom>
        <a:solidFill>
          <a:srgbClr val="F69E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solidFill>
                <a:schemeClr val="tx1"/>
              </a:solidFill>
              <a:latin typeface="Georgia" panose="02040502050405020303" pitchFamily="18" charset="0"/>
              <a:cs typeface="Segoe UI" panose="020B0502040204020203" pitchFamily="34" charset="0"/>
            </a:rPr>
            <a:t>Results</a:t>
          </a:r>
          <a:endParaRPr lang="ru-RU" sz="2400" b="0" kern="1200" dirty="0">
            <a:solidFill>
              <a:schemeClr val="tx1"/>
            </a:solidFill>
            <a:latin typeface="Georgia" panose="02040502050405020303" pitchFamily="18" charset="0"/>
            <a:cs typeface="Segoe UI" panose="020B0502040204020203" pitchFamily="34" charset="0"/>
          </a:endParaRPr>
        </a:p>
      </dsp:txBody>
      <dsp:txXfrm>
        <a:off x="16437" y="3386884"/>
        <a:ext cx="11487125" cy="528173"/>
      </dsp:txXfrm>
    </dsp:sp>
    <dsp:sp modelId="{2830A7BE-E71B-4C6A-9514-AA9823E3ED94}">
      <dsp:nvSpPr>
        <dsp:cNvPr id="0" name=""/>
        <dsp:cNvSpPr/>
      </dsp:nvSpPr>
      <dsp:spPr>
        <a:xfrm rot="5400000">
          <a:off x="5654805" y="3945516"/>
          <a:ext cx="210389" cy="252466"/>
        </a:xfrm>
        <a:prstGeom prst="rightArrow">
          <a:avLst>
            <a:gd name="adj1" fmla="val 60000"/>
            <a:gd name="adj2" fmla="val 50000"/>
          </a:avLst>
        </a:prstGeom>
        <a:solidFill>
          <a:srgbClr val="4FAF3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/>
        </a:p>
      </dsp:txBody>
      <dsp:txXfrm rot="-5400000">
        <a:off x="5684260" y="3966555"/>
        <a:ext cx="151480" cy="147272"/>
      </dsp:txXfrm>
    </dsp:sp>
    <dsp:sp modelId="{11FC905A-DEFF-470A-83F7-EDB1C2457A89}">
      <dsp:nvSpPr>
        <dsp:cNvPr id="0" name=""/>
        <dsp:cNvSpPr/>
      </dsp:nvSpPr>
      <dsp:spPr>
        <a:xfrm>
          <a:off x="5" y="4212009"/>
          <a:ext cx="11519989" cy="561037"/>
        </a:xfrm>
        <a:prstGeom prst="roundRect">
          <a:avLst>
            <a:gd name="adj" fmla="val 10000"/>
          </a:avLst>
        </a:prstGeom>
        <a:solidFill>
          <a:srgbClr val="F69E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Georgia" panose="02040502050405020303" pitchFamily="18" charset="0"/>
            </a:rPr>
            <a:t>Conclusion</a:t>
          </a:r>
          <a:endParaRPr lang="ru-RU" sz="2400" kern="1200" dirty="0">
            <a:solidFill>
              <a:schemeClr val="tx1"/>
            </a:solidFill>
            <a:latin typeface="Georgia" panose="02040502050405020303" pitchFamily="18" charset="0"/>
          </a:endParaRPr>
        </a:p>
      </dsp:txBody>
      <dsp:txXfrm>
        <a:off x="16437" y="4228441"/>
        <a:ext cx="11487125" cy="5281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85E1A3-C586-44D4-A56A-795C5439BE72}" type="datetimeFigureOut">
              <a:rPr lang="ru-RU" smtClean="0"/>
              <a:t>22.09.2022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31599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31599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8C2588-863F-466E-A855-492CE4849F2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20115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B82DA5-FA55-4151-9AF0-A2D5C6D3D8CD}" type="datetimeFigureOut">
              <a:rPr lang="ru-RU" smtClean="0"/>
              <a:t>22.09.2022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8723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1599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1599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AC3FE4-0DD6-4EED-A9C4-945F08B9A3D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8079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AC3FE4-0DD6-4EED-A9C4-945F08B9A3D2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83574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C3FE4-0DD6-4EED-A9C4-945F08B9A3D2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0337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C3FE4-0DD6-4EED-A9C4-945F08B9A3D2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86313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C3FE4-0DD6-4EED-A9C4-945F08B9A3D2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38343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C3FE4-0DD6-4EED-A9C4-945F08B9A3D2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92749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C3FE4-0DD6-4EED-A9C4-945F08B9A3D2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54170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C3FE4-0DD6-4EED-A9C4-945F08B9A3D2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34863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C3FE4-0DD6-4EED-A9C4-945F08B9A3D2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18098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C3FE4-0DD6-4EED-A9C4-945F08B9A3D2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69766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C3FE4-0DD6-4EED-A9C4-945F08B9A3D2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78687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C3FE4-0DD6-4EED-A9C4-945F08B9A3D2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9014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C3FE4-0DD6-4EED-A9C4-945F08B9A3D2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89312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C3FE4-0DD6-4EED-A9C4-945F08B9A3D2}" type="slidenum">
              <a:rPr lang="ru-RU" smtClean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90625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C3FE4-0DD6-4EED-A9C4-945F08B9A3D2}" type="slidenum">
              <a:rPr lang="ru-RU" smtClean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96839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C3FE4-0DD6-4EED-A9C4-945F08B9A3D2}" type="slidenum">
              <a:rPr lang="ru-RU" smtClean="0"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97716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C3FE4-0DD6-4EED-A9C4-945F08B9A3D2}" type="slidenum">
              <a:rPr lang="ru-RU" smtClean="0"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51560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C3FE4-0DD6-4EED-A9C4-945F08B9A3D2}" type="slidenum">
              <a:rPr lang="ru-RU" smtClean="0"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1198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C3FE4-0DD6-4EED-A9C4-945F08B9A3D2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5092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C3FE4-0DD6-4EED-A9C4-945F08B9A3D2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4006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C3FE4-0DD6-4EED-A9C4-945F08B9A3D2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5387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C3FE4-0DD6-4EED-A9C4-945F08B9A3D2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2801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C3FE4-0DD6-4EED-A9C4-945F08B9A3D2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2192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C3FE4-0DD6-4EED-A9C4-945F08B9A3D2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06117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C3FE4-0DD6-4EED-A9C4-945F08B9A3D2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7313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M. Shandov </a:t>
            </a:r>
            <a:r>
              <a:rPr lang="ru-RU" dirty="0" err="1"/>
              <a:t>et</a:t>
            </a:r>
            <a:r>
              <a:rPr lang="ru-RU" dirty="0"/>
              <a:t>. </a:t>
            </a:r>
            <a:r>
              <a:rPr lang="ru-RU" dirty="0" err="1"/>
              <a:t>al</a:t>
            </a:r>
            <a:r>
              <a:rPr lang="ru-RU" dirty="0"/>
              <a:t>, VBLHEP, JINR, Dubna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Investigation of the Magnetic Structure Characteristics of the NICA Booster 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74A1-AABB-482C-A956-3ABEE007A9A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9763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M. Shandov </a:t>
            </a:r>
            <a:r>
              <a:rPr lang="ru-RU" dirty="0" err="1"/>
              <a:t>et</a:t>
            </a:r>
            <a:r>
              <a:rPr lang="ru-RU" dirty="0"/>
              <a:t>. </a:t>
            </a:r>
            <a:r>
              <a:rPr lang="ru-RU" dirty="0" err="1"/>
              <a:t>al</a:t>
            </a:r>
            <a:r>
              <a:rPr lang="ru-RU" dirty="0"/>
              <a:t>, VBLHEP, JINR, Dubna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Investigation of the Magnetic Structure Characteristics of the NICA Booster 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74A1-AABB-482C-A956-3ABEE007A9A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7237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M. Shandov </a:t>
            </a:r>
            <a:r>
              <a:rPr lang="ru-RU" dirty="0" err="1"/>
              <a:t>et</a:t>
            </a:r>
            <a:r>
              <a:rPr lang="ru-RU" dirty="0"/>
              <a:t>. </a:t>
            </a:r>
            <a:r>
              <a:rPr lang="ru-RU" dirty="0" err="1"/>
              <a:t>al</a:t>
            </a:r>
            <a:r>
              <a:rPr lang="ru-RU" dirty="0"/>
              <a:t>, VBLHEP, JINR, Dubna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Investigation of the Magnetic Structure Characteristics of the NICA Booster 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74A1-AABB-482C-A956-3ABEE007A9A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4879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M. Shandov </a:t>
            </a:r>
            <a:r>
              <a:rPr lang="ru-RU" dirty="0" err="1"/>
              <a:t>et</a:t>
            </a:r>
            <a:r>
              <a:rPr lang="ru-RU" dirty="0"/>
              <a:t>. </a:t>
            </a:r>
            <a:r>
              <a:rPr lang="ru-RU" dirty="0" err="1"/>
              <a:t>al</a:t>
            </a:r>
            <a:r>
              <a:rPr lang="ru-RU" dirty="0"/>
              <a:t>, VBLHEP, JINR, Dubna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Investigation of the Magnetic Structure Characteristics of the NICA Booster 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74A1-AABB-482C-A956-3ABEE007A9A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5313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M. Shandov </a:t>
            </a:r>
            <a:r>
              <a:rPr lang="ru-RU" dirty="0" err="1"/>
              <a:t>et</a:t>
            </a:r>
            <a:r>
              <a:rPr lang="ru-RU" dirty="0"/>
              <a:t>. </a:t>
            </a:r>
            <a:r>
              <a:rPr lang="ru-RU" dirty="0" err="1"/>
              <a:t>al</a:t>
            </a:r>
            <a:r>
              <a:rPr lang="ru-RU" dirty="0"/>
              <a:t>, VBLHEP, JINR, Dubna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Investigation of the Magnetic Structure Characteristics of the NICA Booster 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74A1-AABB-482C-A956-3ABEE007A9A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4849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M. Shandov </a:t>
            </a:r>
            <a:r>
              <a:rPr lang="ru-RU" dirty="0" err="1"/>
              <a:t>et</a:t>
            </a:r>
            <a:r>
              <a:rPr lang="ru-RU" dirty="0"/>
              <a:t>. </a:t>
            </a:r>
            <a:r>
              <a:rPr lang="ru-RU" dirty="0" err="1"/>
              <a:t>al</a:t>
            </a:r>
            <a:r>
              <a:rPr lang="ru-RU" dirty="0"/>
              <a:t>, VBLHEP, JINR, Dubna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Investigation of the Magnetic Structure Characteristics of the NICA Booster 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74A1-AABB-482C-A956-3ABEE007A9A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7925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M. Shandov </a:t>
            </a:r>
            <a:r>
              <a:rPr lang="ru-RU" dirty="0" err="1"/>
              <a:t>et</a:t>
            </a:r>
            <a:r>
              <a:rPr lang="ru-RU" dirty="0"/>
              <a:t>. </a:t>
            </a:r>
            <a:r>
              <a:rPr lang="ru-RU" dirty="0" err="1"/>
              <a:t>al</a:t>
            </a:r>
            <a:r>
              <a:rPr lang="ru-RU" dirty="0"/>
              <a:t>, VBLHEP, JINR, Dubna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Investigation of the Magnetic Structure Characteristics of the NICA Booster 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74A1-AABB-482C-A956-3ABEE007A9A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9650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M. Shandov </a:t>
            </a:r>
            <a:r>
              <a:rPr lang="ru-RU" dirty="0" err="1"/>
              <a:t>et</a:t>
            </a:r>
            <a:r>
              <a:rPr lang="ru-RU" dirty="0"/>
              <a:t>. </a:t>
            </a:r>
            <a:r>
              <a:rPr lang="ru-RU" dirty="0" err="1"/>
              <a:t>al</a:t>
            </a:r>
            <a:r>
              <a:rPr lang="ru-RU" dirty="0"/>
              <a:t>, VBLHEP, JINR, Dubna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Investigation of the Magnetic Structure Characteristics of the NICA Booster 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74A1-AABB-482C-A956-3ABEE007A9A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4023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900000"/>
            <a:ext cx="3060317" cy="1993651"/>
          </a:xfrm>
          <a:prstGeom prst="rect">
            <a:avLst/>
          </a:prstGeom>
          <a:blipFill dpi="0" rotWithShape="1">
            <a:blip r:embed="rId2">
              <a:alphaModFix amt="35000"/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-4" y="4864349"/>
            <a:ext cx="3060317" cy="1993651"/>
          </a:xfrm>
          <a:prstGeom prst="rect">
            <a:avLst/>
          </a:prstGeom>
          <a:blipFill dpi="0" rotWithShape="1">
            <a:blip r:embed="rId2">
              <a:alphaModFix amt="35000"/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565839" y="2426909"/>
            <a:ext cx="3060317" cy="1993651"/>
          </a:xfrm>
          <a:prstGeom prst="rect">
            <a:avLst/>
          </a:prstGeom>
          <a:blipFill dpi="0" rotWithShape="1">
            <a:blip r:embed="rId2">
              <a:alphaModFix amt="35000"/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9131683" y="899999"/>
            <a:ext cx="3060317" cy="1993651"/>
          </a:xfrm>
          <a:prstGeom prst="rect">
            <a:avLst/>
          </a:prstGeom>
          <a:blipFill dpi="0" rotWithShape="1">
            <a:blip r:embed="rId2">
              <a:alphaModFix amt="35000"/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9131683" y="4864348"/>
            <a:ext cx="3060317" cy="1993651"/>
          </a:xfrm>
          <a:prstGeom prst="rect">
            <a:avLst/>
          </a:prstGeom>
          <a:blipFill dpi="0" rotWithShape="1">
            <a:blip r:embed="rId2">
              <a:alphaModFix amt="35000"/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Дата 1"/>
          <p:cNvSpPr>
            <a:spLocks noGrp="1"/>
          </p:cNvSpPr>
          <p:nvPr userDrawn="1">
            <p:ph type="dt" sz="half" idx="10"/>
          </p:nvPr>
        </p:nvSpPr>
        <p:spPr>
          <a:xfrm>
            <a:off x="333996" y="6492875"/>
            <a:ext cx="4485653" cy="365125"/>
          </a:xfrm>
        </p:spPr>
        <p:txBody>
          <a:bodyPr/>
          <a:lstStyle>
            <a:lvl1pPr marL="0" algn="ctr" defTabSz="914400" rtl="0" eaLnBrk="1" latinLnBrk="0" hangingPunct="1">
              <a:defRPr lang="ru-RU" sz="1800" i="1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ru-RU" dirty="0"/>
              <a:t>M. Shandov </a:t>
            </a:r>
            <a:r>
              <a:rPr lang="ru-RU" dirty="0" err="1"/>
              <a:t>et</a:t>
            </a:r>
            <a:r>
              <a:rPr lang="ru-RU" dirty="0"/>
              <a:t>. </a:t>
            </a:r>
            <a:r>
              <a:rPr lang="ru-RU" dirty="0" err="1"/>
              <a:t>al</a:t>
            </a:r>
            <a:r>
              <a:rPr lang="ru-RU" dirty="0"/>
              <a:t>, VBLHEP, JINR, Dubna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 userDrawn="1">
            <p:ph type="ftr" sz="quarter" idx="11"/>
          </p:nvPr>
        </p:nvSpPr>
        <p:spPr>
          <a:xfrm>
            <a:off x="4943887" y="6492875"/>
            <a:ext cx="6619874" cy="365125"/>
          </a:xfrm>
        </p:spPr>
        <p:txBody>
          <a:bodyPr/>
          <a:lstStyle>
            <a:lvl1pPr>
              <a:defRPr lang="en-US" sz="1800" i="1" kern="1200" dirty="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/>
              <a:t>Investigation of the Magnetic Structure Characteristics of the NICA Booster 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 userDrawn="1">
            <p:ph type="sldNum" sz="quarter" idx="12"/>
          </p:nvPr>
        </p:nvSpPr>
        <p:spPr>
          <a:xfrm>
            <a:off x="11688000" y="6488668"/>
            <a:ext cx="504000" cy="365125"/>
          </a:xfrm>
        </p:spPr>
        <p:txBody>
          <a:bodyPr/>
          <a:lstStyle>
            <a:lvl1pPr>
              <a:defRPr lang="ru-RU" sz="1600" kern="1200" smtClean="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fld id="{7A3674A1-AABB-482C-A956-3ABEE007A9A5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5" name="Прямая соединительная линия 4"/>
          <p:cNvCxnSpPr/>
          <p:nvPr userDrawn="1"/>
        </p:nvCxnSpPr>
        <p:spPr>
          <a:xfrm flipV="1">
            <a:off x="-2" y="6488668"/>
            <a:ext cx="12192002" cy="1"/>
          </a:xfrm>
          <a:prstGeom prst="line">
            <a:avLst/>
          </a:prstGeom>
          <a:ln w="57150" cmpd="sng">
            <a:solidFill>
              <a:srgbClr val="F69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3523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M. Shandov </a:t>
            </a:r>
            <a:r>
              <a:rPr lang="ru-RU" dirty="0" err="1"/>
              <a:t>et</a:t>
            </a:r>
            <a:r>
              <a:rPr lang="ru-RU" dirty="0"/>
              <a:t>. </a:t>
            </a:r>
            <a:r>
              <a:rPr lang="ru-RU" dirty="0" err="1"/>
              <a:t>al</a:t>
            </a:r>
            <a:r>
              <a:rPr lang="ru-RU" dirty="0"/>
              <a:t>, VBLHEP, JINR, Dubna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Investigation of the Magnetic Structure Characteristics of the NICA Booster 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74A1-AABB-482C-A956-3ABEE007A9A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5543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M. Shandov </a:t>
            </a:r>
            <a:r>
              <a:rPr lang="ru-RU" dirty="0" err="1"/>
              <a:t>et</a:t>
            </a:r>
            <a:r>
              <a:rPr lang="ru-RU" dirty="0"/>
              <a:t>. </a:t>
            </a:r>
            <a:r>
              <a:rPr lang="ru-RU" dirty="0" err="1"/>
              <a:t>al</a:t>
            </a:r>
            <a:r>
              <a:rPr lang="ru-RU" dirty="0"/>
              <a:t>, VBLHEP, JINR, Dubna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Investigation of the Magnetic Structure Characteristics of the NICA Booster 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74A1-AABB-482C-A956-3ABEE007A9A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132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A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/>
              <a:t>M. Shandov </a:t>
            </a:r>
            <a:r>
              <a:rPr lang="ru-RU" dirty="0" err="1"/>
              <a:t>et</a:t>
            </a:r>
            <a:r>
              <a:rPr lang="ru-RU" dirty="0"/>
              <a:t>. </a:t>
            </a:r>
            <a:r>
              <a:rPr lang="ru-RU" dirty="0" err="1"/>
              <a:t>al</a:t>
            </a:r>
            <a:r>
              <a:rPr lang="ru-RU" dirty="0"/>
              <a:t>, VBLHEP, JINR, Dubna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Investigation of the Magnetic Structure Characteristics of the NICA Booster 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674A1-AABB-482C-A956-3ABEE007A9A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2412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tif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tif"/><Relationship Id="rId5" Type="http://schemas.openxmlformats.org/officeDocument/2006/relationships/image" Target="../media/image24.pn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tif"/><Relationship Id="rId5" Type="http://schemas.openxmlformats.org/officeDocument/2006/relationships/image" Target="../media/image27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jpe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5.png"/><Relationship Id="rId10" Type="http://schemas.openxmlformats.org/officeDocument/2006/relationships/image" Target="../media/image32.png"/><Relationship Id="rId4" Type="http://schemas.openxmlformats.org/officeDocument/2006/relationships/image" Target="../media/image3.jpeg"/><Relationship Id="rId9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tif"/><Relationship Id="rId5" Type="http://schemas.openxmlformats.org/officeDocument/2006/relationships/image" Target="../media/image36.png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nucloweb.jinr.ru/nica/TDR/TDR_2020/Rus_Booster_Passport.pdf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/>
          <p:cNvGrpSpPr/>
          <p:nvPr/>
        </p:nvGrpSpPr>
        <p:grpSpPr>
          <a:xfrm>
            <a:off x="-4" y="899999"/>
            <a:ext cx="12192004" cy="5958001"/>
            <a:chOff x="-4" y="899999"/>
            <a:chExt cx="12192004" cy="5958001"/>
          </a:xfrm>
        </p:grpSpPr>
        <p:sp>
          <p:nvSpPr>
            <p:cNvPr id="22" name="TextBox 21"/>
            <p:cNvSpPr txBox="1"/>
            <p:nvPr/>
          </p:nvSpPr>
          <p:spPr>
            <a:xfrm>
              <a:off x="0" y="900000"/>
              <a:ext cx="3060317" cy="1993651"/>
            </a:xfrm>
            <a:prstGeom prst="rect">
              <a:avLst/>
            </a:prstGeom>
            <a:blipFill dpi="0" rotWithShape="1">
              <a:blip r:embed="rId3">
                <a:alphaModFix amt="50000"/>
              </a:blip>
              <a:srcRect/>
              <a:stretch>
                <a:fillRect/>
              </a:stretch>
            </a:blipFill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-4" y="4864349"/>
              <a:ext cx="3060317" cy="1993651"/>
            </a:xfrm>
            <a:prstGeom prst="rect">
              <a:avLst/>
            </a:prstGeom>
            <a:blipFill dpi="0" rotWithShape="1">
              <a:blip r:embed="rId3">
                <a:alphaModFix amt="50000"/>
              </a:blip>
              <a:srcRect/>
              <a:stretch>
                <a:fillRect/>
              </a:stretch>
            </a:blipFill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565839" y="2426909"/>
              <a:ext cx="3060317" cy="1993651"/>
            </a:xfrm>
            <a:prstGeom prst="rect">
              <a:avLst/>
            </a:prstGeom>
            <a:blipFill dpi="0" rotWithShape="1">
              <a:blip r:embed="rId3">
                <a:alphaModFix amt="50000"/>
              </a:blip>
              <a:srcRect/>
              <a:stretch>
                <a:fillRect/>
              </a:stretch>
            </a:blipFill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131683" y="899999"/>
              <a:ext cx="3060317" cy="1993651"/>
            </a:xfrm>
            <a:prstGeom prst="rect">
              <a:avLst/>
            </a:prstGeom>
            <a:blipFill dpi="0" rotWithShape="1">
              <a:blip r:embed="rId3">
                <a:alphaModFix amt="50000"/>
              </a:blip>
              <a:srcRect/>
              <a:stretch>
                <a:fillRect/>
              </a:stretch>
            </a:blipFill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131683" y="4864348"/>
              <a:ext cx="3060317" cy="1993651"/>
            </a:xfrm>
            <a:prstGeom prst="rect">
              <a:avLst/>
            </a:prstGeom>
            <a:blipFill dpi="0" rotWithShape="1">
              <a:blip r:embed="rId3">
                <a:alphaModFix amt="50000"/>
              </a:blip>
              <a:srcRect/>
              <a:stretch>
                <a:fillRect/>
              </a:stretch>
            </a:blipFill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1" y="-1"/>
            <a:ext cx="12191999" cy="900000"/>
          </a:xfrm>
          <a:prstGeom prst="rect">
            <a:avLst/>
          </a:prstGeom>
          <a:solidFill>
            <a:srgbClr val="F6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719903" cy="900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17" y="36000"/>
            <a:ext cx="1475508" cy="828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50961" y="1181450"/>
            <a:ext cx="1189007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Investigation of the Magnetic Structure Characteristics of the NICA Booster in the Commissioning Runs with the Beam in 2020-2022</a:t>
            </a:r>
            <a:endParaRPr lang="ru-RU" sz="48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2397" y="4232411"/>
            <a:ext cx="11887203" cy="1421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rgbClr val="FF0000"/>
                </a:solidFill>
                <a:latin typeface="Georgia" panose="02040502050405020303" pitchFamily="18" charset="0"/>
              </a:rPr>
              <a:t>M. M. Shandov, E</a:t>
            </a:r>
            <a:r>
              <a:rPr lang="ru-RU" sz="2000" dirty="0">
                <a:solidFill>
                  <a:srgbClr val="FF0000"/>
                </a:solidFill>
                <a:latin typeface="Georgia" panose="02040502050405020303" pitchFamily="18" charset="0"/>
              </a:rPr>
              <a:t>. </a:t>
            </a:r>
            <a:r>
              <a:rPr lang="en-US" sz="2000" dirty="0">
                <a:solidFill>
                  <a:srgbClr val="FF0000"/>
                </a:solidFill>
                <a:latin typeface="Georgia" panose="02040502050405020303" pitchFamily="18" charset="0"/>
              </a:rPr>
              <a:t>V</a:t>
            </a:r>
            <a:r>
              <a:rPr lang="ru-RU" sz="2000" dirty="0">
                <a:solidFill>
                  <a:srgbClr val="FF0000"/>
                </a:solidFill>
                <a:latin typeface="Georgia" panose="02040502050405020303" pitchFamily="18" charset="0"/>
              </a:rPr>
              <a:t>. </a:t>
            </a:r>
            <a:r>
              <a:rPr lang="en-US" sz="2000" dirty="0">
                <a:solidFill>
                  <a:srgbClr val="FF0000"/>
                </a:solidFill>
                <a:latin typeface="Georgia" panose="02040502050405020303" pitchFamily="18" charset="0"/>
              </a:rPr>
              <a:t>Gorbachev</a:t>
            </a:r>
            <a:r>
              <a:rPr lang="ru-RU" sz="2000" dirty="0">
                <a:solidFill>
                  <a:srgbClr val="FF0000"/>
                </a:solidFill>
                <a:latin typeface="Georgia" panose="02040502050405020303" pitchFamily="18" charset="0"/>
              </a:rPr>
              <a:t>, </a:t>
            </a:r>
            <a:r>
              <a:rPr lang="en-US" sz="2000" dirty="0">
                <a:solidFill>
                  <a:srgbClr val="FF0000"/>
                </a:solidFill>
                <a:latin typeface="Georgia" panose="02040502050405020303" pitchFamily="18" charset="0"/>
              </a:rPr>
              <a:t>M</a:t>
            </a:r>
            <a:r>
              <a:rPr lang="ru-RU" sz="2000" dirty="0">
                <a:solidFill>
                  <a:srgbClr val="FF0000"/>
                </a:solidFill>
                <a:latin typeface="Georgia" panose="02040502050405020303" pitchFamily="18" charset="0"/>
              </a:rPr>
              <a:t>. </a:t>
            </a:r>
            <a:r>
              <a:rPr lang="en-US" sz="2000" dirty="0">
                <a:solidFill>
                  <a:srgbClr val="FF0000"/>
                </a:solidFill>
                <a:latin typeface="Georgia" panose="02040502050405020303" pitchFamily="18" charset="0"/>
              </a:rPr>
              <a:t>Yu</a:t>
            </a:r>
            <a:r>
              <a:rPr lang="ru-RU" sz="2000" dirty="0">
                <a:solidFill>
                  <a:srgbClr val="FF0000"/>
                </a:solidFill>
                <a:latin typeface="Georgia" panose="02040502050405020303" pitchFamily="18" charset="0"/>
              </a:rPr>
              <a:t>. </a:t>
            </a:r>
            <a:r>
              <a:rPr lang="en-US" sz="2000" dirty="0" err="1">
                <a:solidFill>
                  <a:srgbClr val="FF0000"/>
                </a:solidFill>
                <a:latin typeface="Georgia" panose="02040502050405020303" pitchFamily="18" charset="0"/>
              </a:rPr>
              <a:t>Korobitsina</a:t>
            </a:r>
            <a:r>
              <a:rPr lang="ru-RU" sz="2000" dirty="0">
                <a:solidFill>
                  <a:srgbClr val="FF0000"/>
                </a:solidFill>
                <a:latin typeface="Georgia" panose="02040502050405020303" pitchFamily="18" charset="0"/>
              </a:rPr>
              <a:t>, </a:t>
            </a:r>
            <a:r>
              <a:rPr lang="en-US" sz="2000" dirty="0">
                <a:solidFill>
                  <a:srgbClr val="FF0000"/>
                </a:solidFill>
                <a:latin typeface="Georgia" panose="02040502050405020303" pitchFamily="18" charset="0"/>
              </a:rPr>
              <a:t>S. A. </a:t>
            </a:r>
            <a:r>
              <a:rPr lang="en-US" sz="2000" dirty="0" err="1">
                <a:solidFill>
                  <a:srgbClr val="FF0000"/>
                </a:solidFill>
                <a:latin typeface="Georgia" panose="02040502050405020303" pitchFamily="18" charset="0"/>
              </a:rPr>
              <a:t>Kostromin</a:t>
            </a:r>
            <a:r>
              <a:rPr lang="en-US" sz="2000" dirty="0">
                <a:solidFill>
                  <a:srgbClr val="FF0000"/>
                </a:solidFill>
                <a:latin typeface="Georgia" panose="02040502050405020303" pitchFamily="18" charset="0"/>
              </a:rPr>
              <a:t>,</a:t>
            </a:r>
            <a:r>
              <a:rPr lang="ru-RU" sz="2000" dirty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Georgia" panose="02040502050405020303" pitchFamily="18" charset="0"/>
              </a:rPr>
              <a:t>V</a:t>
            </a:r>
            <a:r>
              <a:rPr lang="ru-RU" sz="2000" dirty="0">
                <a:solidFill>
                  <a:srgbClr val="FF0000"/>
                </a:solidFill>
                <a:latin typeface="Georgia" panose="02040502050405020303" pitchFamily="18" charset="0"/>
              </a:rPr>
              <a:t>. </a:t>
            </a:r>
            <a:r>
              <a:rPr lang="en-US" sz="2000" dirty="0">
                <a:solidFill>
                  <a:srgbClr val="FF0000"/>
                </a:solidFill>
                <a:latin typeface="Georgia" panose="02040502050405020303" pitchFamily="18" charset="0"/>
              </a:rPr>
              <a:t>A</a:t>
            </a:r>
            <a:r>
              <a:rPr lang="ru-RU" sz="2000" dirty="0">
                <a:solidFill>
                  <a:srgbClr val="FF0000"/>
                </a:solidFill>
                <a:latin typeface="Georgia" panose="02040502050405020303" pitchFamily="18" charset="0"/>
              </a:rPr>
              <a:t>. </a:t>
            </a:r>
            <a:r>
              <a:rPr lang="en-US" sz="2000" dirty="0">
                <a:solidFill>
                  <a:srgbClr val="FF0000"/>
                </a:solidFill>
                <a:latin typeface="Georgia" panose="02040502050405020303" pitchFamily="18" charset="0"/>
              </a:rPr>
              <a:t>Lebedev</a:t>
            </a:r>
            <a:r>
              <a:rPr lang="ru-RU" sz="2000" dirty="0">
                <a:solidFill>
                  <a:srgbClr val="FF0000"/>
                </a:solidFill>
                <a:latin typeface="Georgia" panose="02040502050405020303" pitchFamily="18" charset="0"/>
              </a:rPr>
              <a:t>,</a:t>
            </a:r>
          </a:p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rgbClr val="FF0000"/>
                </a:solidFill>
                <a:latin typeface="Georgia" panose="02040502050405020303" pitchFamily="18" charset="0"/>
              </a:rPr>
              <a:t>I. Yu</a:t>
            </a:r>
            <a:r>
              <a:rPr lang="ru-RU" sz="2000" dirty="0">
                <a:solidFill>
                  <a:srgbClr val="FF0000"/>
                </a:solidFill>
                <a:latin typeface="Georgia" panose="02040502050405020303" pitchFamily="18" charset="0"/>
              </a:rPr>
              <a:t>. </a:t>
            </a:r>
            <a:r>
              <a:rPr lang="en-US" sz="2000" dirty="0">
                <a:solidFill>
                  <a:srgbClr val="FF0000"/>
                </a:solidFill>
                <a:latin typeface="Georgia" panose="02040502050405020303" pitchFamily="18" charset="0"/>
              </a:rPr>
              <a:t>Nikolaichuk</a:t>
            </a:r>
            <a:r>
              <a:rPr lang="ru-RU" sz="2000" dirty="0">
                <a:solidFill>
                  <a:srgbClr val="FF0000"/>
                </a:solidFill>
                <a:latin typeface="Georgia" panose="02040502050405020303" pitchFamily="18" charset="0"/>
              </a:rPr>
              <a:t>, </a:t>
            </a:r>
            <a:r>
              <a:rPr lang="en-US" sz="2000" dirty="0">
                <a:solidFill>
                  <a:srgbClr val="FF0000"/>
                </a:solidFill>
                <a:latin typeface="Georgia" panose="02040502050405020303" pitchFamily="18" charset="0"/>
              </a:rPr>
              <a:t>G.</a:t>
            </a:r>
            <a:r>
              <a:rPr lang="ru-RU" sz="2000" dirty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Georgia" panose="02040502050405020303" pitchFamily="18" charset="0"/>
              </a:rPr>
              <a:t>S. Sedykh</a:t>
            </a:r>
            <a:r>
              <a:rPr lang="ru-RU" sz="2000" dirty="0">
                <a:solidFill>
                  <a:srgbClr val="FF0000"/>
                </a:solidFill>
                <a:latin typeface="Georgia" panose="02040502050405020303" pitchFamily="18" charset="0"/>
              </a:rPr>
              <a:t>, </a:t>
            </a:r>
            <a:r>
              <a:rPr lang="en-US" sz="2000" dirty="0">
                <a:solidFill>
                  <a:srgbClr val="FF0000"/>
                </a:solidFill>
                <a:latin typeface="Georgia" panose="02040502050405020303" pitchFamily="18" charset="0"/>
              </a:rPr>
              <a:t>V.</a:t>
            </a:r>
            <a:r>
              <a:rPr lang="ru-RU" sz="2000" dirty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Georgia" panose="02040502050405020303" pitchFamily="18" charset="0"/>
              </a:rPr>
              <a:t>L. Smirnov</a:t>
            </a:r>
            <a:r>
              <a:rPr lang="ru-RU" sz="2000" dirty="0">
                <a:solidFill>
                  <a:srgbClr val="FF0000"/>
                </a:solidFill>
                <a:latin typeface="Georgia" panose="02040502050405020303" pitchFamily="18" charset="0"/>
              </a:rPr>
              <a:t>, </a:t>
            </a:r>
            <a:r>
              <a:rPr lang="en-US" sz="2000" dirty="0">
                <a:solidFill>
                  <a:srgbClr val="FF0000"/>
                </a:solidFill>
                <a:latin typeface="Georgia" panose="02040502050405020303" pitchFamily="18" charset="0"/>
              </a:rPr>
              <a:t>A. V. Tuzikov</a:t>
            </a:r>
            <a:r>
              <a:rPr lang="ru-RU" sz="2000" dirty="0">
                <a:solidFill>
                  <a:srgbClr val="FF0000"/>
                </a:solidFill>
                <a:latin typeface="Georgia" panose="02040502050405020303" pitchFamily="18" charset="0"/>
              </a:rPr>
              <a:t>, </a:t>
            </a:r>
            <a:r>
              <a:rPr lang="en-US" sz="2000" dirty="0">
                <a:solidFill>
                  <a:srgbClr val="FF0000"/>
                </a:solidFill>
                <a:latin typeface="Georgia" panose="02040502050405020303" pitchFamily="18" charset="0"/>
              </a:rPr>
              <a:t>E.</a:t>
            </a:r>
            <a:r>
              <a:rPr lang="ru-RU" sz="2000" dirty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Georgia" panose="02040502050405020303" pitchFamily="18" charset="0"/>
              </a:rPr>
              <a:t>D. Tsyplakov </a:t>
            </a:r>
            <a:endParaRPr lang="ru-RU" sz="2000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rgbClr val="FF0000"/>
                </a:solidFill>
                <a:latin typeface="Georgia" panose="02040502050405020303" pitchFamily="18" charset="0"/>
              </a:rPr>
              <a:t>on behalf of the team</a:t>
            </a:r>
            <a:endParaRPr lang="ru-RU" sz="20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1188" y="36000"/>
            <a:ext cx="829617" cy="82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6A23DFA-70C8-E99C-D0FE-105FAA55EA22}"/>
              </a:ext>
            </a:extLst>
          </p:cNvPr>
          <p:cNvSpPr txBox="1"/>
          <p:nvPr/>
        </p:nvSpPr>
        <p:spPr>
          <a:xfrm>
            <a:off x="152398" y="5657671"/>
            <a:ext cx="11887202" cy="1200329"/>
          </a:xfrm>
          <a:prstGeom prst="rect">
            <a:avLst/>
          </a:prstGeom>
          <a:noFill/>
          <a:ln w="38100">
            <a:noFill/>
          </a:ln>
        </p:spPr>
        <p:txBody>
          <a:bodyPr wrap="square" numCol="1" spcCol="360000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latin typeface="Georgia" panose="02040502050405020303" pitchFamily="18" charset="0"/>
              </a:rPr>
              <a:t>Veksler and Baldin Laboratory of High Energy Physics,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latin typeface="Georgia" panose="02040502050405020303" pitchFamily="18" charset="0"/>
              </a:rPr>
              <a:t>Joint Institute for Nuclear Research, Dubna, Russia</a:t>
            </a:r>
            <a:endParaRPr lang="ru-RU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142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" y="0"/>
            <a:ext cx="12191999" cy="900000"/>
          </a:xfrm>
          <a:prstGeom prst="rect">
            <a:avLst/>
          </a:prstGeom>
          <a:solidFill>
            <a:srgbClr val="F6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 b="1" dirty="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Software Requirements</a:t>
            </a:r>
            <a:endParaRPr lang="ru-RU" sz="3700" b="1" dirty="0">
              <a:solidFill>
                <a:schemeClr val="tx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819648" y="6492875"/>
            <a:ext cx="6868351" cy="365125"/>
          </a:xfrm>
        </p:spPr>
        <p:txBody>
          <a:bodyPr/>
          <a:lstStyle/>
          <a:p>
            <a:r>
              <a:rPr lang="en-US" sz="1500" dirty="0"/>
              <a:t>Investigation of the Magnetic Structure Characteristics of the NICA Booster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719903" cy="90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17" y="36000"/>
            <a:ext cx="1475508" cy="828000"/>
          </a:xfrm>
          <a:prstGeom prst="rect">
            <a:avLst/>
          </a:prstGeom>
        </p:spPr>
      </p:pic>
      <p:sp>
        <p:nvSpPr>
          <p:cNvPr id="7" name="Дата 6">
            <a:extLst>
              <a:ext uri="{FF2B5EF4-FFF2-40B4-BE49-F238E27FC236}">
                <a16:creationId xmlns:a16="http://schemas.microsoft.com/office/drawing/2014/main" id="{C325BE4A-3860-4933-9F65-6E6012DD2A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997" y="6492875"/>
            <a:ext cx="4485652" cy="365125"/>
          </a:xfrm>
        </p:spPr>
        <p:txBody>
          <a:bodyPr/>
          <a:lstStyle/>
          <a:p>
            <a:r>
              <a:rPr lang="ru-RU" dirty="0"/>
              <a:t>M. Shandov </a:t>
            </a:r>
            <a:r>
              <a:rPr lang="en-AU" dirty="0"/>
              <a:t>et</a:t>
            </a:r>
            <a:r>
              <a:rPr lang="ru-RU" dirty="0"/>
              <a:t>. al, VBLHEP, JINR, Dubna</a:t>
            </a:r>
            <a:endParaRPr lang="en-US" dirty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F0048C98-6EF1-43C6-94BC-E1D26BC8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74A1-AABB-482C-A956-3ABEE007A9A5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CA3482-6E8B-537D-9AB0-C33398219E17}"/>
              </a:ext>
            </a:extLst>
          </p:cNvPr>
          <p:cNvSpPr txBox="1"/>
          <p:nvPr/>
        </p:nvSpPr>
        <p:spPr>
          <a:xfrm>
            <a:off x="333996" y="900000"/>
            <a:ext cx="1152462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400" b="1" dirty="0">
                <a:latin typeface="Georgia" panose="02040502050405020303" pitchFamily="18" charset="0"/>
                <a:cs typeface="Segoe UI" panose="020B0502040204020203" pitchFamily="34" charset="0"/>
              </a:rPr>
              <a:t>The Booster control system is based on the Tango-toolkit and includes   3 levels: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  <a:latin typeface="Georgia" panose="02040502050405020303" pitchFamily="18" charset="0"/>
                <a:cs typeface="Segoe UI" panose="020B0502040204020203" pitchFamily="34" charset="0"/>
              </a:rPr>
              <a:t>Equipment access level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  <a:latin typeface="Georgia" panose="02040502050405020303" pitchFamily="18" charset="0"/>
                <a:cs typeface="Segoe UI" panose="020B0502040204020203" pitchFamily="34" charset="0"/>
              </a:rPr>
              <a:t>Service level (data collection and primary processing)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  <a:latin typeface="Georgia" panose="02040502050405020303" pitchFamily="18" charset="0"/>
                <a:cs typeface="Segoe UI" panose="020B0502040204020203" pitchFamily="34" charset="0"/>
              </a:rPr>
              <a:t>Client level (control and diagnostic software)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endParaRPr lang="en-US" sz="2400" b="1" dirty="0">
              <a:latin typeface="Georgia" panose="02040502050405020303" pitchFamily="18" charset="0"/>
              <a:cs typeface="Segoe UI" panose="020B0502040204020203" pitchFamily="34" charset="0"/>
            </a:endParaRPr>
          </a:p>
          <a:p>
            <a:pPr marL="0" lvl="1"/>
            <a:r>
              <a:rPr lang="en-US" sz="2400" b="1" dirty="0">
                <a:solidFill>
                  <a:srgbClr val="FF0000"/>
                </a:solidFill>
                <a:latin typeface="Georgia" panose="02040502050405020303" pitchFamily="18" charset="0"/>
                <a:cs typeface="Segoe UI" panose="020B0502040204020203" pitchFamily="34" charset="0"/>
              </a:rPr>
              <a:t>Necessary software: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  <a:latin typeface="Georgia" panose="02040502050405020303" pitchFamily="18" charset="0"/>
                <a:cs typeface="Segoe UI" panose="020B0502040204020203" pitchFamily="34" charset="0"/>
              </a:rPr>
              <a:t>Beam position monitors (BPM) data</a:t>
            </a:r>
            <a:endParaRPr lang="ru-RU" sz="2400" b="1" dirty="0">
              <a:solidFill>
                <a:srgbClr val="0070C0"/>
              </a:solidFill>
              <a:latin typeface="Georgia" panose="02040502050405020303" pitchFamily="18" charset="0"/>
              <a:cs typeface="Segoe UI" panose="020B0502040204020203" pitchFamily="34" charset="0"/>
            </a:endParaRP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  <a:latin typeface="Georgia" panose="02040502050405020303" pitchFamily="18" charset="0"/>
                <a:cs typeface="Segoe UI" panose="020B0502040204020203" pitchFamily="34" charset="0"/>
              </a:rPr>
              <a:t>Corrector magnets control</a:t>
            </a:r>
            <a:endParaRPr lang="ru-RU" sz="2400" b="1" dirty="0">
              <a:solidFill>
                <a:srgbClr val="0070C0"/>
              </a:solidFill>
              <a:latin typeface="Georgia" panose="02040502050405020303" pitchFamily="18" charset="0"/>
              <a:cs typeface="Segoe UI" panose="020B0502040204020203" pitchFamily="34" charset="0"/>
            </a:endParaRP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  <a:latin typeface="Georgia" panose="02040502050405020303" pitchFamily="18" charset="0"/>
                <a:cs typeface="Segoe UI" panose="020B0502040204020203" pitchFamily="34" charset="0"/>
              </a:rPr>
              <a:t>RF-system control</a:t>
            </a:r>
            <a:endParaRPr lang="ru-RU" sz="2400" b="1" dirty="0">
              <a:solidFill>
                <a:srgbClr val="0070C0"/>
              </a:solidFill>
              <a:latin typeface="Georgia" panose="02040502050405020303" pitchFamily="18" charset="0"/>
              <a:cs typeface="Segoe UI" panose="020B0502040204020203" pitchFamily="34" charset="0"/>
            </a:endParaRP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  <a:latin typeface="Georgia" panose="02040502050405020303" pitchFamily="18" charset="0"/>
                <a:cs typeface="Segoe UI" panose="020B0502040204020203" pitchFamily="34" charset="0"/>
              </a:rPr>
              <a:t>Beam intensity control (FCT and PCT)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0070C0"/>
              </a:solidFill>
              <a:latin typeface="Georgia" panose="02040502050405020303" pitchFamily="18" charset="0"/>
              <a:cs typeface="Segoe UI" panose="020B0502040204020203" pitchFamily="34" charset="0"/>
            </a:endParaRPr>
          </a:p>
          <a:p>
            <a:pPr marL="0" lvl="1"/>
            <a:r>
              <a:rPr lang="en-US" sz="2400" b="1" dirty="0">
                <a:solidFill>
                  <a:srgbClr val="FF0000"/>
                </a:solidFill>
                <a:latin typeface="Georgia" panose="02040502050405020303" pitchFamily="18" charset="0"/>
                <a:cs typeface="Segoe UI" panose="020B0502040204020203" pitchFamily="34" charset="0"/>
              </a:rPr>
              <a:t>Software requirements: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  <a:latin typeface="Georgia" panose="02040502050405020303" pitchFamily="18" charset="0"/>
                <a:cs typeface="Segoe UI" panose="020B0502040204020203" pitchFamily="34" charset="0"/>
              </a:rPr>
              <a:t>Display current device status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  <a:latin typeface="Georgia" panose="02040502050405020303" pitchFamily="18" charset="0"/>
                <a:cs typeface="Segoe UI" panose="020B0502040204020203" pitchFamily="34" charset="0"/>
              </a:rPr>
              <a:t>Save data to file</a:t>
            </a:r>
          </a:p>
        </p:txBody>
      </p:sp>
    </p:spTree>
    <p:extLst>
      <p:ext uri="{BB962C8B-B14F-4D97-AF65-F5344CB8AC3E}">
        <p14:creationId xmlns:p14="http://schemas.microsoft.com/office/powerpoint/2010/main" val="333334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" y="0"/>
            <a:ext cx="12191999" cy="900000"/>
          </a:xfrm>
          <a:prstGeom prst="rect">
            <a:avLst/>
          </a:prstGeom>
          <a:solidFill>
            <a:srgbClr val="F6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 b="1" dirty="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Software Development and Debugging</a:t>
            </a:r>
            <a:endParaRPr lang="ru-RU" sz="3700" b="1" dirty="0">
              <a:solidFill>
                <a:schemeClr val="tx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819648" y="6492875"/>
            <a:ext cx="6868351" cy="365125"/>
          </a:xfrm>
        </p:spPr>
        <p:txBody>
          <a:bodyPr/>
          <a:lstStyle/>
          <a:p>
            <a:r>
              <a:rPr lang="en-US" sz="1500" dirty="0"/>
              <a:t>Investigation of the Magnetic Structure Characteristics of the NICA Booster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719903" cy="90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17" y="36000"/>
            <a:ext cx="1475508" cy="828000"/>
          </a:xfrm>
          <a:prstGeom prst="rect">
            <a:avLst/>
          </a:prstGeom>
        </p:spPr>
      </p:pic>
      <p:sp>
        <p:nvSpPr>
          <p:cNvPr id="7" name="Дата 6">
            <a:extLst>
              <a:ext uri="{FF2B5EF4-FFF2-40B4-BE49-F238E27FC236}">
                <a16:creationId xmlns:a16="http://schemas.microsoft.com/office/drawing/2014/main" id="{C325BE4A-3860-4933-9F65-6E6012DD2A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997" y="6492875"/>
            <a:ext cx="4485652" cy="365125"/>
          </a:xfrm>
        </p:spPr>
        <p:txBody>
          <a:bodyPr/>
          <a:lstStyle/>
          <a:p>
            <a:r>
              <a:rPr lang="ru-RU" dirty="0"/>
              <a:t>M. Shandov </a:t>
            </a:r>
            <a:r>
              <a:rPr lang="en-AU" dirty="0"/>
              <a:t>et</a:t>
            </a:r>
            <a:r>
              <a:rPr lang="ru-RU" dirty="0"/>
              <a:t>. al, VBLHEP, JINR, Dubna</a:t>
            </a:r>
            <a:endParaRPr lang="en-US" dirty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F0048C98-6EF1-43C6-94BC-E1D26BC8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74A1-AABB-482C-A956-3ABEE007A9A5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CA3482-6E8B-537D-9AB0-C33398219E17}"/>
              </a:ext>
            </a:extLst>
          </p:cNvPr>
          <p:cNvSpPr txBox="1"/>
          <p:nvPr/>
        </p:nvSpPr>
        <p:spPr>
          <a:xfrm>
            <a:off x="978566" y="900000"/>
            <a:ext cx="108800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Georgia" panose="02040502050405020303" pitchFamily="18" charset="0"/>
                <a:cs typeface="Segoe UI" panose="020B0502040204020203" pitchFamily="34" charset="0"/>
              </a:rPr>
              <a:t>Most of the equipment has </a:t>
            </a:r>
            <a:r>
              <a:rPr lang="en-US" sz="2000" b="1" dirty="0">
                <a:solidFill>
                  <a:srgbClr val="FF0000"/>
                </a:solidFill>
                <a:latin typeface="Georgia" panose="02040502050405020303" pitchFamily="18" charset="0"/>
                <a:cs typeface="Segoe UI" panose="020B0502040204020203" pitchFamily="34" charset="0"/>
              </a:rPr>
              <a:t>only</a:t>
            </a:r>
            <a:r>
              <a:rPr lang="en-US" sz="2000" b="1" dirty="0">
                <a:latin typeface="Georgia" panose="02040502050405020303" pitchFamily="18" charset="0"/>
                <a:cs typeface="Segoe UI" panose="020B0502040204020203" pitchFamily="34" charset="0"/>
              </a:rPr>
              <a:t> been </a:t>
            </a:r>
            <a:r>
              <a:rPr lang="en-US" sz="2000" b="1" dirty="0">
                <a:solidFill>
                  <a:srgbClr val="FF0000"/>
                </a:solidFill>
                <a:latin typeface="Georgia" panose="02040502050405020303" pitchFamily="18" charset="0"/>
                <a:cs typeface="Segoe UI" panose="020B0502040204020203" pitchFamily="34" charset="0"/>
              </a:rPr>
              <a:t>tested before</a:t>
            </a:r>
            <a:endParaRPr lang="ru-RU" sz="2000" b="1" dirty="0">
              <a:latin typeface="Georgia" panose="02040502050405020303" pitchFamily="18" charset="0"/>
              <a:cs typeface="Segoe UI" panose="020B0502040204020203" pitchFamily="34" charset="0"/>
            </a:endParaRP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Georgia" panose="02040502050405020303" pitchFamily="18" charset="0"/>
                <a:cs typeface="Segoe UI" panose="020B0502040204020203" pitchFamily="34" charset="0"/>
              </a:rPr>
              <a:t>Corrector power supplies debugging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Georgia" panose="02040502050405020303" pitchFamily="18" charset="0"/>
                <a:cs typeface="Segoe UI" panose="020B0502040204020203" pitchFamily="34" charset="0"/>
              </a:rPr>
              <a:t>Corrector power supplies software debugging</a:t>
            </a:r>
            <a:endParaRPr lang="ru-RU" sz="2000" b="1" dirty="0">
              <a:latin typeface="Georgia" panose="02040502050405020303" pitchFamily="18" charset="0"/>
              <a:cs typeface="Segoe UI" panose="020B0502040204020203" pitchFamily="34" charset="0"/>
            </a:endParaRP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Georgia" panose="02040502050405020303" pitchFamily="18" charset="0"/>
                <a:cs typeface="Segoe UI" panose="020B0502040204020203" pitchFamily="34" charset="0"/>
              </a:rPr>
              <a:t>Tango-device for reading and storage data from 24 BPMs in each planes</a:t>
            </a:r>
            <a:endParaRPr lang="en-US" sz="2400" b="1" dirty="0">
              <a:latin typeface="Georgia" panose="02040502050405020303" pitchFamily="18" charset="0"/>
              <a:cs typeface="Segoe UI" panose="020B0502040204020203" pitchFamily="34" charset="0"/>
            </a:endParaRP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Georgia" panose="02040502050405020303" pitchFamily="18" charset="0"/>
                <a:cs typeface="Segoe UI" panose="020B0502040204020203" pitchFamily="34" charset="0"/>
              </a:rPr>
              <a:t>Storage BPMs data each 100 </a:t>
            </a:r>
            <a:r>
              <a:rPr lang="en-US" sz="2000" b="1" dirty="0" err="1">
                <a:latin typeface="Georgia" panose="02040502050405020303" pitchFamily="18" charset="0"/>
                <a:cs typeface="Segoe UI" panose="020B0502040204020203" pitchFamily="34" charset="0"/>
              </a:rPr>
              <a:t>ms</a:t>
            </a:r>
            <a:endParaRPr lang="en-US" sz="2000" b="1" dirty="0">
              <a:latin typeface="Georgia" panose="02040502050405020303" pitchFamily="18" charset="0"/>
              <a:cs typeface="Segoe UI" panose="020B0502040204020203" pitchFamily="34" charset="0"/>
            </a:endParaRP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Georgia" panose="02040502050405020303" pitchFamily="18" charset="0"/>
                <a:cs typeface="Segoe UI" panose="020B0502040204020203" pitchFamily="34" charset="0"/>
              </a:rPr>
              <a:t>Tango-device for measuring differential orbits in automatic mode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E40378C-6C7C-E2F6-22A3-5F7D2E8050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66" y="2838992"/>
            <a:ext cx="10234867" cy="361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354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" y="0"/>
            <a:ext cx="12191999" cy="900000"/>
          </a:xfrm>
          <a:prstGeom prst="rect">
            <a:avLst/>
          </a:prstGeom>
          <a:solidFill>
            <a:srgbClr val="F6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 b="1" dirty="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Differential Orbits Measurements</a:t>
            </a:r>
            <a:endParaRPr lang="ru-RU" sz="3700" b="1" dirty="0">
              <a:solidFill>
                <a:schemeClr val="tx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819648" y="6492875"/>
            <a:ext cx="6868351" cy="365125"/>
          </a:xfrm>
        </p:spPr>
        <p:txBody>
          <a:bodyPr/>
          <a:lstStyle/>
          <a:p>
            <a:r>
              <a:rPr lang="en-US" sz="1500" dirty="0"/>
              <a:t>Investigation of the Magnetic Structure Characteristics of the NICA Booster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719903" cy="90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17" y="36000"/>
            <a:ext cx="1475508" cy="828000"/>
          </a:xfrm>
          <a:prstGeom prst="rect">
            <a:avLst/>
          </a:prstGeom>
        </p:spPr>
      </p:pic>
      <p:sp>
        <p:nvSpPr>
          <p:cNvPr id="7" name="Дата 6">
            <a:extLst>
              <a:ext uri="{FF2B5EF4-FFF2-40B4-BE49-F238E27FC236}">
                <a16:creationId xmlns:a16="http://schemas.microsoft.com/office/drawing/2014/main" id="{C325BE4A-3860-4933-9F65-6E6012DD2A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997" y="6492875"/>
            <a:ext cx="4485652" cy="365125"/>
          </a:xfrm>
        </p:spPr>
        <p:txBody>
          <a:bodyPr/>
          <a:lstStyle/>
          <a:p>
            <a:r>
              <a:rPr lang="ru-RU" dirty="0"/>
              <a:t>M. Shandov </a:t>
            </a:r>
            <a:r>
              <a:rPr lang="en-AU" dirty="0"/>
              <a:t>et</a:t>
            </a:r>
            <a:r>
              <a:rPr lang="ru-RU" dirty="0"/>
              <a:t>. al, VBLHEP, JINR, Dubna</a:t>
            </a:r>
            <a:endParaRPr lang="en-US" dirty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F0048C98-6EF1-43C6-94BC-E1D26BC8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74A1-AABB-482C-A956-3ABEE007A9A5}" type="slidenum">
              <a:rPr lang="ru-RU" smtClean="0"/>
              <a:pPr/>
              <a:t>12</a:t>
            </a:fld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8CA3482-6E8B-537D-9AB0-C33398219E17}"/>
                  </a:ext>
                </a:extLst>
              </p:cNvPr>
              <p:cNvSpPr txBox="1"/>
              <p:nvPr/>
            </p:nvSpPr>
            <p:spPr>
              <a:xfrm>
                <a:off x="333685" y="864000"/>
                <a:ext cx="11524629" cy="24595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lvl="1" indent="-342900">
                  <a:buFont typeface="Arial" panose="020B0604020202020204" pitchFamily="34" charset="0"/>
                  <a:buChar char="•"/>
                </a:pPr>
                <a:r>
                  <a:rPr lang="en-US" sz="2400" b="1" dirty="0">
                    <a:latin typeface="Georgia" panose="02040502050405020303" pitchFamily="18" charset="0"/>
                    <a:cs typeface="Segoe UI" panose="020B0502040204020203" pitchFamily="34" charset="0"/>
                  </a:rPr>
                  <a:t>The </a:t>
                </a:r>
                <a:r>
                  <a:rPr lang="en-US" sz="2400" b="1" dirty="0">
                    <a:solidFill>
                      <a:srgbClr val="FF0000"/>
                    </a:solidFill>
                    <a:latin typeface="Georgia" panose="02040502050405020303" pitchFamily="18" charset="0"/>
                    <a:cs typeface="Segoe UI" panose="020B0502040204020203" pitchFamily="34" charset="0"/>
                  </a:rPr>
                  <a:t>aim </a:t>
                </a:r>
                <a:r>
                  <a:rPr lang="en-US" sz="2400" b="1" dirty="0">
                    <a:latin typeface="Georgia" panose="02040502050405020303" pitchFamily="18" charset="0"/>
                    <a:cs typeface="Segoe UI" panose="020B0502040204020203" pitchFamily="34" charset="0"/>
                  </a:rPr>
                  <a:t>of the </a:t>
                </a:r>
                <a:r>
                  <a:rPr lang="en-US" sz="2400" b="1" u="sng" dirty="0">
                    <a:solidFill>
                      <a:srgbClr val="0070C0"/>
                    </a:solidFill>
                    <a:latin typeface="Georgia" panose="02040502050405020303" pitchFamily="18" charset="0"/>
                    <a:cs typeface="Segoe UI" panose="020B0502040204020203" pitchFamily="34" charset="0"/>
                  </a:rPr>
                  <a:t>first measurements </a:t>
                </a:r>
                <a:r>
                  <a:rPr lang="en-US" sz="2400" b="1" dirty="0">
                    <a:latin typeface="Georgia" panose="02040502050405020303" pitchFamily="18" charset="0"/>
                    <a:cs typeface="Segoe UI" panose="020B0502040204020203" pitchFamily="34" charset="0"/>
                  </a:rPr>
                  <a:t>was to test methodology, develop and debug software, equipment and diagnostic systems</a:t>
                </a:r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r>
                  <a:rPr lang="en-US" sz="2400" b="1" u="sng" dirty="0">
                    <a:solidFill>
                      <a:srgbClr val="0070C0"/>
                    </a:solidFill>
                    <a:latin typeface="Georgia" panose="02040502050405020303" pitchFamily="18" charset="0"/>
                    <a:cs typeface="Segoe UI" panose="020B0502040204020203" pitchFamily="34" charset="0"/>
                  </a:rPr>
                  <a:t>Detailed studies </a:t>
                </a:r>
                <a:r>
                  <a:rPr lang="en-US" sz="2400" b="1" dirty="0">
                    <a:latin typeface="Georgia" panose="02040502050405020303" pitchFamily="18" charset="0"/>
                    <a:cs typeface="Segoe UI" panose="020B0502040204020203" pitchFamily="34" charset="0"/>
                  </a:rPr>
                  <a:t>of the Booster lattice dynamic properties and </a:t>
                </a:r>
                <a:r>
                  <a:rPr lang="en-US" sz="2400" b="1" u="sng" dirty="0">
                    <a:solidFill>
                      <a:srgbClr val="0070C0"/>
                    </a:solidFill>
                    <a:latin typeface="Georgia" panose="02040502050405020303" pitchFamily="18" charset="0"/>
                    <a:cs typeface="Segoe UI" panose="020B0502040204020203" pitchFamily="34" charset="0"/>
                  </a:rPr>
                  <a:t>tuning the full range </a:t>
                </a:r>
                <a:r>
                  <a:rPr lang="en-US" sz="2400" b="1" dirty="0">
                    <a:latin typeface="Georgia" panose="02040502050405020303" pitchFamily="18" charset="0"/>
                    <a:cs typeface="Segoe UI" panose="020B0502040204020203" pitchFamily="34" charset="0"/>
                  </a:rPr>
                  <a:t>of design parameters </a:t>
                </a:r>
                <a:r>
                  <a:rPr lang="en-US" sz="2400" b="1" dirty="0">
                    <a:solidFill>
                      <a:srgbClr val="FF0000"/>
                    </a:solidFill>
                    <a:latin typeface="Georgia" panose="02040502050405020303" pitchFamily="18" charset="0"/>
                    <a:cs typeface="Segoe UI" panose="020B0502040204020203" pitchFamily="34" charset="0"/>
                  </a:rPr>
                  <a:t>were not provided</a:t>
                </a:r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endParaRPr lang="en-US" sz="1200" b="1" dirty="0">
                  <a:solidFill>
                    <a:srgbClr val="FF0000"/>
                  </a:solidFill>
                  <a:latin typeface="Georgia" panose="02040502050405020303" pitchFamily="18" charset="0"/>
                  <a:cs typeface="Segoe UI" panose="020B0502040204020203" pitchFamily="34" charset="0"/>
                </a:endParaRPr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r>
                  <a:rPr lang="en-US" sz="2000" b="1" dirty="0">
                    <a:latin typeface="Georgia" panose="02040502050405020303" pitchFamily="18" charset="0"/>
                    <a:cs typeface="Segoe UI" panose="020B0502040204020203" pitchFamily="34" charset="0"/>
                  </a:rPr>
                  <a:t>Perturbation: steerer operating currents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±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𝟎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.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𝟕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÷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𝟏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.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𝟎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 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𝑨</m:t>
                    </m:r>
                  </m:oMath>
                </a14:m>
                <a:r>
                  <a:rPr lang="en-US" sz="2000" b="1" dirty="0">
                    <a:latin typeface="Georgia" panose="02040502050405020303" pitchFamily="18" charset="0"/>
                    <a:cs typeface="Segoe UI" panose="020B0502040204020203" pitchFamily="34" charset="0"/>
                  </a:rPr>
                  <a:t> or RF-system</a:t>
                </a:r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r>
                  <a:rPr lang="en-US" sz="2000" b="1" dirty="0">
                    <a:solidFill>
                      <a:schemeClr val="tx1"/>
                    </a:solidFill>
                    <a:latin typeface="Georgia" panose="02040502050405020303" pitchFamily="18" charset="0"/>
                    <a:cs typeface="Segoe UI" panose="020B0502040204020203" pitchFamily="34" charset="0"/>
                  </a:rPr>
                  <a:t>Working point: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1" i="1"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𝝂</m:t>
                            </m:r>
                          </m:e>
                          <m:sub>
                            <m:r>
                              <a:rPr lang="en-US" sz="2000" b="1" i="1"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𝒙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b="1" i="1"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𝝂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𝒚</m:t>
                            </m:r>
                          </m:sub>
                        </m:sSub>
                      </m:den>
                    </m:f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fPr>
                      <m:num>
                        <m:r>
                          <a:rPr lang="ru-RU" sz="2000" b="1" i="1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𝟒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.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𝟖𝟖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𝟓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.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𝟑𝟗</m:t>
                        </m:r>
                      </m:den>
                    </m:f>
                  </m:oMath>
                </a14:m>
                <a:endParaRPr lang="en-US" sz="2400" b="1" dirty="0">
                  <a:solidFill>
                    <a:srgbClr val="FF0000"/>
                  </a:solidFill>
                  <a:latin typeface="Georgia" panose="02040502050405020303" pitchFamily="18" charset="0"/>
                  <a:cs typeface="Segoe UI" panose="020B0502040204020203" pitchFamily="34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8CA3482-6E8B-537D-9AB0-C33398219E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685" y="864000"/>
                <a:ext cx="11524629" cy="2459584"/>
              </a:xfrm>
              <a:prstGeom prst="rect">
                <a:avLst/>
              </a:prstGeom>
              <a:blipFill>
                <a:blip r:embed="rId5"/>
                <a:stretch>
                  <a:fillRect l="-741" t="-1985" b="-250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23A7813-E8BF-ACB2-5C64-1C3E17D6CD8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4558"/>
            <a:ext cx="4024110" cy="2448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223C97A-6B0A-0716-CB4C-18DD4F47DFD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945" y="3604558"/>
            <a:ext cx="4024110" cy="24480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A0DBBB6-931A-0690-6223-F39EE2DCD87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890" y="3604558"/>
            <a:ext cx="4024110" cy="24480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29E6B6D-D124-72BA-FF71-F504ADC51B71}"/>
              </a:ext>
            </a:extLst>
          </p:cNvPr>
          <p:cNvSpPr txBox="1"/>
          <p:nvPr/>
        </p:nvSpPr>
        <p:spPr>
          <a:xfrm>
            <a:off x="1198434" y="6052557"/>
            <a:ext cx="16272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Step 1</a:t>
            </a:r>
            <a:endParaRPr lang="ru-RU" sz="20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70D5F9-1658-E6CC-0C79-98A827FC6E28}"/>
              </a:ext>
            </a:extLst>
          </p:cNvPr>
          <p:cNvSpPr txBox="1"/>
          <p:nvPr/>
        </p:nvSpPr>
        <p:spPr>
          <a:xfrm>
            <a:off x="5282379" y="6052558"/>
            <a:ext cx="16272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Step 3</a:t>
            </a:r>
            <a:endParaRPr lang="ru-RU" sz="20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821CA8-06F3-E2FD-8D83-1BBC5623A244}"/>
              </a:ext>
            </a:extLst>
          </p:cNvPr>
          <p:cNvSpPr txBox="1"/>
          <p:nvPr/>
        </p:nvSpPr>
        <p:spPr>
          <a:xfrm>
            <a:off x="9306489" y="6052557"/>
            <a:ext cx="16272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Step 5</a:t>
            </a:r>
            <a:endParaRPr lang="ru-RU" sz="20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50699A5-F24F-EFE3-A4A3-5759A4A96F7E}"/>
              </a:ext>
            </a:extLst>
          </p:cNvPr>
          <p:cNvSpPr txBox="1"/>
          <p:nvPr/>
        </p:nvSpPr>
        <p:spPr>
          <a:xfrm>
            <a:off x="4917952" y="3142893"/>
            <a:ext cx="2356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Steerer </a:t>
            </a:r>
            <a:r>
              <a:rPr lang="en-US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2S1H</a:t>
            </a:r>
            <a:endParaRPr lang="ru-RU" sz="24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9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" y="0"/>
            <a:ext cx="12191999" cy="900000"/>
          </a:xfrm>
          <a:prstGeom prst="rect">
            <a:avLst/>
          </a:prstGeom>
          <a:solidFill>
            <a:srgbClr val="F6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 b="1" dirty="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Differential Orbits Measurements</a:t>
            </a:r>
            <a:endParaRPr lang="ru-RU" sz="3700" b="1" dirty="0">
              <a:solidFill>
                <a:schemeClr val="tx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819648" y="6492875"/>
            <a:ext cx="6868351" cy="365125"/>
          </a:xfrm>
        </p:spPr>
        <p:txBody>
          <a:bodyPr/>
          <a:lstStyle/>
          <a:p>
            <a:r>
              <a:rPr lang="en-US" sz="1500" dirty="0"/>
              <a:t>Investigation of the Magnetic Structure Characteristics of the NICA Booster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719903" cy="90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17" y="36000"/>
            <a:ext cx="1475508" cy="828000"/>
          </a:xfrm>
          <a:prstGeom prst="rect">
            <a:avLst/>
          </a:prstGeom>
        </p:spPr>
      </p:pic>
      <p:sp>
        <p:nvSpPr>
          <p:cNvPr id="7" name="Дата 6">
            <a:extLst>
              <a:ext uri="{FF2B5EF4-FFF2-40B4-BE49-F238E27FC236}">
                <a16:creationId xmlns:a16="http://schemas.microsoft.com/office/drawing/2014/main" id="{C325BE4A-3860-4933-9F65-6E6012DD2A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997" y="6492875"/>
            <a:ext cx="4485652" cy="365125"/>
          </a:xfrm>
        </p:spPr>
        <p:txBody>
          <a:bodyPr/>
          <a:lstStyle/>
          <a:p>
            <a:r>
              <a:rPr lang="ru-RU" dirty="0"/>
              <a:t>M. Shandov </a:t>
            </a:r>
            <a:r>
              <a:rPr lang="en-AU" dirty="0"/>
              <a:t>et</a:t>
            </a:r>
            <a:r>
              <a:rPr lang="ru-RU" dirty="0"/>
              <a:t>. al, VBLHEP, JINR, Dubna</a:t>
            </a:r>
            <a:endParaRPr lang="en-US" dirty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F0048C98-6EF1-43C6-94BC-E1D26BC8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74A1-AABB-482C-A956-3ABEE007A9A5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50699A5-F24F-EFE3-A4A3-5759A4A96F7E}"/>
              </a:ext>
            </a:extLst>
          </p:cNvPr>
          <p:cNvSpPr txBox="1"/>
          <p:nvPr/>
        </p:nvSpPr>
        <p:spPr>
          <a:xfrm>
            <a:off x="4471031" y="889326"/>
            <a:ext cx="32499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Steerer 2S1H, Step 5</a:t>
            </a:r>
            <a:endParaRPr lang="ru-RU" sz="20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3A995EA-EA3A-6A30-5329-E9FE3A3540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900" y="1300110"/>
            <a:ext cx="3905755" cy="2376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5A9775D-DA51-4AA7-BEFB-112B668829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344" y="1300110"/>
            <a:ext cx="3905755" cy="2376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D6FEDC2-1200-36A2-08CE-F220EEA35C3C}"/>
              </a:ext>
            </a:extLst>
          </p:cNvPr>
          <p:cNvSpPr txBox="1"/>
          <p:nvPr/>
        </p:nvSpPr>
        <p:spPr>
          <a:xfrm>
            <a:off x="4471031" y="3679092"/>
            <a:ext cx="32499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Steerer 1S1V, Step 5</a:t>
            </a:r>
            <a:endParaRPr lang="ru-RU" sz="20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CEE6695-443F-967F-DF79-CB75F128A7D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900" y="4076219"/>
            <a:ext cx="3905755" cy="23760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43D8853-8674-16F0-73A0-EAB6C19781F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344" y="4076219"/>
            <a:ext cx="3905754" cy="23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899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" y="0"/>
            <a:ext cx="12191999" cy="900000"/>
          </a:xfrm>
          <a:prstGeom prst="rect">
            <a:avLst/>
          </a:prstGeom>
          <a:solidFill>
            <a:srgbClr val="F6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 b="1" dirty="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Steerers Polarities</a:t>
            </a:r>
            <a:endParaRPr lang="ru-RU" sz="3700" b="1" dirty="0">
              <a:solidFill>
                <a:schemeClr val="tx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819648" y="6492875"/>
            <a:ext cx="6868351" cy="365125"/>
          </a:xfrm>
        </p:spPr>
        <p:txBody>
          <a:bodyPr/>
          <a:lstStyle/>
          <a:p>
            <a:r>
              <a:rPr lang="en-US" sz="1500" dirty="0"/>
              <a:t>Investigation of the Magnetic Structure Characteristics of the NICA Booster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719903" cy="90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17" y="36000"/>
            <a:ext cx="1475508" cy="828000"/>
          </a:xfrm>
          <a:prstGeom prst="rect">
            <a:avLst/>
          </a:prstGeom>
        </p:spPr>
      </p:pic>
      <p:sp>
        <p:nvSpPr>
          <p:cNvPr id="7" name="Дата 6">
            <a:extLst>
              <a:ext uri="{FF2B5EF4-FFF2-40B4-BE49-F238E27FC236}">
                <a16:creationId xmlns:a16="http://schemas.microsoft.com/office/drawing/2014/main" id="{C325BE4A-3860-4933-9F65-6E6012DD2A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997" y="6492875"/>
            <a:ext cx="4485652" cy="365125"/>
          </a:xfrm>
        </p:spPr>
        <p:txBody>
          <a:bodyPr/>
          <a:lstStyle/>
          <a:p>
            <a:r>
              <a:rPr lang="ru-RU" dirty="0"/>
              <a:t>M. Shandov </a:t>
            </a:r>
            <a:r>
              <a:rPr lang="en-AU" dirty="0"/>
              <a:t>et</a:t>
            </a:r>
            <a:r>
              <a:rPr lang="ru-RU" dirty="0"/>
              <a:t>. al, VBLHEP, JINR, Dubna</a:t>
            </a:r>
            <a:endParaRPr lang="en-US" dirty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F0048C98-6EF1-43C6-94BC-E1D26BC8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74A1-AABB-482C-A956-3ABEE007A9A5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50699A5-F24F-EFE3-A4A3-5759A4A96F7E}"/>
              </a:ext>
            </a:extLst>
          </p:cNvPr>
          <p:cNvSpPr txBox="1"/>
          <p:nvPr/>
        </p:nvSpPr>
        <p:spPr>
          <a:xfrm>
            <a:off x="1530068" y="6084350"/>
            <a:ext cx="25855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Before correction</a:t>
            </a:r>
            <a:endParaRPr lang="ru-RU" sz="20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4C52A4-25E7-9BC4-379E-AE0D7845A98A}"/>
              </a:ext>
            </a:extLst>
          </p:cNvPr>
          <p:cNvSpPr txBox="1"/>
          <p:nvPr/>
        </p:nvSpPr>
        <p:spPr>
          <a:xfrm>
            <a:off x="8159354" y="6084350"/>
            <a:ext cx="241960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Arter correction</a:t>
            </a:r>
            <a:endParaRPr lang="ru-RU" sz="20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C95B781-5596-960F-DAC6-0BEC2A7E3C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55" y="908415"/>
            <a:ext cx="4976976" cy="518435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F5756A3-DD63-A381-15B0-C74F458FB6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671" y="900000"/>
            <a:ext cx="4976976" cy="518435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2465272-9028-8CBC-816E-B6DF0DC54F99}"/>
              </a:ext>
            </a:extLst>
          </p:cNvPr>
          <p:cNvSpPr txBox="1"/>
          <p:nvPr/>
        </p:nvSpPr>
        <p:spPr>
          <a:xfrm>
            <a:off x="5311329" y="2684982"/>
            <a:ext cx="15693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0070C0"/>
                </a:solidFill>
                <a:latin typeface="Georgia" panose="02040502050405020303" pitchFamily="18" charset="0"/>
              </a:rPr>
              <a:t>2S2H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0070C0"/>
                </a:solidFill>
                <a:latin typeface="Georgia" panose="02040502050405020303" pitchFamily="18" charset="0"/>
              </a:rPr>
              <a:t>2S6H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0070C0"/>
                </a:solidFill>
                <a:latin typeface="Georgia" panose="02040502050405020303" pitchFamily="18" charset="0"/>
              </a:rPr>
              <a:t>3S1H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0070C0"/>
                </a:solidFill>
                <a:latin typeface="Georgia" panose="02040502050405020303" pitchFamily="18" charset="0"/>
              </a:rPr>
              <a:t>4S2H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0070C0"/>
                </a:solidFill>
                <a:latin typeface="Georgia" panose="02040502050405020303" pitchFamily="18" charset="0"/>
              </a:rPr>
              <a:t>4S6H</a:t>
            </a:r>
            <a:endParaRPr lang="ru-RU" sz="2000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435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" y="0"/>
            <a:ext cx="12191999" cy="900000"/>
          </a:xfrm>
          <a:prstGeom prst="rect">
            <a:avLst/>
          </a:prstGeom>
          <a:solidFill>
            <a:srgbClr val="F6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 b="1" dirty="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Steerers Polarities</a:t>
            </a:r>
            <a:endParaRPr lang="ru-RU" sz="3700" b="1" dirty="0">
              <a:solidFill>
                <a:schemeClr val="tx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819648" y="6492875"/>
            <a:ext cx="6868351" cy="365125"/>
          </a:xfrm>
        </p:spPr>
        <p:txBody>
          <a:bodyPr/>
          <a:lstStyle/>
          <a:p>
            <a:r>
              <a:rPr lang="en-US" sz="1500" dirty="0"/>
              <a:t>Investigation of the Magnetic Structure Characteristics of the NICA Booster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719903" cy="90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17" y="36000"/>
            <a:ext cx="1475508" cy="828000"/>
          </a:xfrm>
          <a:prstGeom prst="rect">
            <a:avLst/>
          </a:prstGeom>
        </p:spPr>
      </p:pic>
      <p:sp>
        <p:nvSpPr>
          <p:cNvPr id="7" name="Дата 6">
            <a:extLst>
              <a:ext uri="{FF2B5EF4-FFF2-40B4-BE49-F238E27FC236}">
                <a16:creationId xmlns:a16="http://schemas.microsoft.com/office/drawing/2014/main" id="{C325BE4A-3860-4933-9F65-6E6012DD2A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997" y="6492875"/>
            <a:ext cx="4485652" cy="365125"/>
          </a:xfrm>
        </p:spPr>
        <p:txBody>
          <a:bodyPr/>
          <a:lstStyle/>
          <a:p>
            <a:r>
              <a:rPr lang="ru-RU" dirty="0"/>
              <a:t>M. Shandov </a:t>
            </a:r>
            <a:r>
              <a:rPr lang="en-AU" dirty="0"/>
              <a:t>et</a:t>
            </a:r>
            <a:r>
              <a:rPr lang="ru-RU" dirty="0"/>
              <a:t>. al, VBLHEP, JINR, Dubna</a:t>
            </a:r>
            <a:endParaRPr lang="en-US" dirty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F0048C98-6EF1-43C6-94BC-E1D26BC8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74A1-AABB-482C-A956-3ABEE007A9A5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465272-9028-8CBC-816E-B6DF0DC54F99}"/>
              </a:ext>
            </a:extLst>
          </p:cNvPr>
          <p:cNvSpPr txBox="1"/>
          <p:nvPr/>
        </p:nvSpPr>
        <p:spPr>
          <a:xfrm>
            <a:off x="333997" y="1460850"/>
            <a:ext cx="664869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Results: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Georgia" panose="02040502050405020303" pitchFamily="18" charset="0"/>
              </a:rPr>
              <a:t>the </a:t>
            </a:r>
            <a:r>
              <a:rPr lang="en-US" sz="2000" b="1" u="sng" dirty="0">
                <a:solidFill>
                  <a:srgbClr val="0070C0"/>
                </a:solidFill>
                <a:latin typeface="Georgia" panose="02040502050405020303" pitchFamily="18" charset="0"/>
              </a:rPr>
              <a:t>efficiency</a:t>
            </a:r>
            <a:r>
              <a:rPr lang="en-US" sz="2000" b="1" dirty="0">
                <a:latin typeface="Georgia" panose="02040502050405020303" pitchFamily="18" charset="0"/>
              </a:rPr>
              <a:t> of the proposed method</a:t>
            </a:r>
            <a:r>
              <a:rPr lang="ru-RU" sz="2000" b="1" dirty="0">
                <a:latin typeface="Georgia" panose="02040502050405020303" pitchFamily="18" charset="0"/>
              </a:rPr>
              <a:t> </a:t>
            </a:r>
            <a:r>
              <a:rPr lang="en-US" sz="2000" b="1" dirty="0">
                <a:latin typeface="Georgia" panose="02040502050405020303" pitchFamily="18" charset="0"/>
              </a:rPr>
              <a:t>(data measurements and analysis could be performed by operators </a:t>
            </a:r>
            <a:r>
              <a:rPr lang="en-US" sz="2000" b="1" u="sng" dirty="0">
                <a:solidFill>
                  <a:srgbClr val="0070C0"/>
                </a:solidFill>
                <a:latin typeface="Georgia" panose="02040502050405020303" pitchFamily="18" charset="0"/>
              </a:rPr>
              <a:t>directly in the control room</a:t>
            </a:r>
            <a:r>
              <a:rPr lang="en-US" sz="2000" b="1" dirty="0">
                <a:latin typeface="Georgia" panose="02040502050405020303" pitchFamily="18" charset="0"/>
              </a:rPr>
              <a:t> with the necessary software)</a:t>
            </a:r>
            <a:endParaRPr lang="ru-RU" sz="2000" b="1" dirty="0"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>
                <a:latin typeface="Georgia" panose="02040502050405020303" pitchFamily="18" charset="0"/>
              </a:rPr>
              <a:t>connection errors </a:t>
            </a:r>
            <a:r>
              <a:rPr lang="pt-BR" sz="2000" b="1" u="sng" dirty="0">
                <a:solidFill>
                  <a:srgbClr val="0070C0"/>
                </a:solidFill>
                <a:latin typeface="Georgia" panose="02040502050405020303" pitchFamily="18" charset="0"/>
              </a:rPr>
              <a:t>5 correctors</a:t>
            </a:r>
            <a:r>
              <a:rPr lang="pt-BR" sz="2000" b="1" dirty="0">
                <a:latin typeface="Georgia" panose="02040502050405020303" pitchFamily="18" charset="0"/>
              </a:rPr>
              <a:t> (2S2H, 2S6H, 3S1H, 4S2H, 4S6H)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Georgia" panose="02040502050405020303" pitchFamily="18" charset="0"/>
              </a:rPr>
              <a:t>problems with BPM #13 ($3BPM1H$)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Georgia" panose="02040502050405020303" pitchFamily="18" charset="0"/>
              </a:rPr>
              <a:t>synchronization of reading and writing data from BPM </a:t>
            </a:r>
            <a:r>
              <a:rPr lang="en-US" sz="2000" b="1" u="sng" dirty="0">
                <a:solidFill>
                  <a:srgbClr val="0070C0"/>
                </a:solidFill>
                <a:latin typeface="Georgia" panose="02040502050405020303" pitchFamily="18" charset="0"/>
              </a:rPr>
              <a:t>is required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Georgia" panose="02040502050405020303" pitchFamily="18" charset="0"/>
              </a:rPr>
              <a:t>further work with steerers in the </a:t>
            </a:r>
            <a:r>
              <a:rPr lang="en-US" sz="2000" b="1" u="sng" dirty="0">
                <a:solidFill>
                  <a:srgbClr val="0070C0"/>
                </a:solidFill>
                <a:latin typeface="Georgia" panose="02040502050405020303" pitchFamily="18" charset="0"/>
              </a:rPr>
              <a:t>vertical plane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the possibility</a:t>
            </a:r>
            <a:r>
              <a:rPr lang="en-US" sz="2000" b="1" dirty="0">
                <a:latin typeface="Georgia" panose="02040502050405020303" pitchFamily="18" charset="0"/>
              </a:rPr>
              <a:t> and </a:t>
            </a:r>
            <a:r>
              <a:rPr lang="en-US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necessity</a:t>
            </a:r>
            <a:r>
              <a:rPr lang="en-US" sz="2000" b="1" dirty="0">
                <a:latin typeface="Georgia" panose="02040502050405020303" pitchFamily="18" charset="0"/>
              </a:rPr>
              <a:t> of similar studies at the </a:t>
            </a:r>
            <a:r>
              <a:rPr lang="en-US" sz="2000" b="1" u="sng" dirty="0" err="1">
                <a:solidFill>
                  <a:srgbClr val="0070C0"/>
                </a:solidFill>
                <a:latin typeface="Georgia" panose="02040502050405020303" pitchFamily="18" charset="0"/>
              </a:rPr>
              <a:t>Nuclotron</a:t>
            </a:r>
            <a:r>
              <a:rPr lang="en-US" sz="2000" b="1" dirty="0">
                <a:latin typeface="Georgia" panose="02040502050405020303" pitchFamily="18" charset="0"/>
              </a:rPr>
              <a:t>, </a:t>
            </a:r>
            <a:r>
              <a:rPr lang="en-US" sz="2000" b="1" u="sng" dirty="0">
                <a:solidFill>
                  <a:srgbClr val="0070C0"/>
                </a:solidFill>
                <a:latin typeface="Georgia" panose="02040502050405020303" pitchFamily="18" charset="0"/>
              </a:rPr>
              <a:t>beam transfer channels</a:t>
            </a:r>
            <a:r>
              <a:rPr lang="en-US" sz="2000" b="1" dirty="0">
                <a:latin typeface="Georgia" panose="02040502050405020303" pitchFamily="18" charset="0"/>
              </a:rPr>
              <a:t> and the </a:t>
            </a:r>
            <a:r>
              <a:rPr lang="en-US" sz="2000" b="1" u="sng" dirty="0">
                <a:solidFill>
                  <a:srgbClr val="0070C0"/>
                </a:solidFill>
                <a:latin typeface="Georgia" panose="02040502050405020303" pitchFamily="18" charset="0"/>
              </a:rPr>
              <a:t>Collider</a:t>
            </a:r>
            <a:endParaRPr lang="ru-RU" sz="2000" b="1" dirty="0">
              <a:latin typeface="Georgia" panose="02040502050405020303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EBA4B56-FA7F-EE1E-FEF4-16E2AF2EA2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692" y="1369161"/>
            <a:ext cx="5209308" cy="464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435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" y="0"/>
            <a:ext cx="12191999" cy="900000"/>
          </a:xfrm>
          <a:prstGeom prst="rect">
            <a:avLst/>
          </a:prstGeom>
          <a:solidFill>
            <a:srgbClr val="F6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 b="1" dirty="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Orbit Response Matrix (ORM)</a:t>
            </a:r>
            <a:endParaRPr lang="ru-RU" sz="3700" b="1" dirty="0">
              <a:solidFill>
                <a:schemeClr val="tx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819648" y="6492875"/>
            <a:ext cx="6868351" cy="365125"/>
          </a:xfrm>
        </p:spPr>
        <p:txBody>
          <a:bodyPr/>
          <a:lstStyle/>
          <a:p>
            <a:r>
              <a:rPr lang="en-US" sz="1500" dirty="0"/>
              <a:t>Investigation of the Magnetic Structure Characteristics of the NICA Booster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719903" cy="90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17" y="36000"/>
            <a:ext cx="1475508" cy="828000"/>
          </a:xfrm>
          <a:prstGeom prst="rect">
            <a:avLst/>
          </a:prstGeom>
        </p:spPr>
      </p:pic>
      <p:sp>
        <p:nvSpPr>
          <p:cNvPr id="7" name="Дата 6">
            <a:extLst>
              <a:ext uri="{FF2B5EF4-FFF2-40B4-BE49-F238E27FC236}">
                <a16:creationId xmlns:a16="http://schemas.microsoft.com/office/drawing/2014/main" id="{C325BE4A-3860-4933-9F65-6E6012DD2A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997" y="6492875"/>
            <a:ext cx="4485652" cy="365125"/>
          </a:xfrm>
        </p:spPr>
        <p:txBody>
          <a:bodyPr/>
          <a:lstStyle/>
          <a:p>
            <a:r>
              <a:rPr lang="ru-RU" dirty="0"/>
              <a:t>M. Shandov </a:t>
            </a:r>
            <a:r>
              <a:rPr lang="en-AU" dirty="0"/>
              <a:t>et</a:t>
            </a:r>
            <a:r>
              <a:rPr lang="ru-RU" dirty="0"/>
              <a:t>. al, VBLHEP, JINR, Dubna</a:t>
            </a:r>
            <a:endParaRPr lang="en-US" dirty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F0048C98-6EF1-43C6-94BC-E1D26BC8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74A1-AABB-482C-A956-3ABEE007A9A5}" type="slidenum">
              <a:rPr lang="ru-RU" smtClean="0"/>
              <a:pPr/>
              <a:t>16</a:t>
            </a:fld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8CA3482-6E8B-537D-9AB0-C33398219E17}"/>
                  </a:ext>
                </a:extLst>
              </p:cNvPr>
              <p:cNvSpPr txBox="1"/>
              <p:nvPr/>
            </p:nvSpPr>
            <p:spPr>
              <a:xfrm>
                <a:off x="333686" y="1847046"/>
                <a:ext cx="11524629" cy="3690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  <a:cs typeface="Segoe UI" panose="020B0502040204020203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  <a:cs typeface="Segoe UI" panose="020B0502040204020203" pitchFamily="34" charset="0"/>
                                      </a:rPr>
                                      <m:t>𝑹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  <a:cs typeface="Segoe UI" panose="020B0502040204020203" pitchFamily="34" charset="0"/>
                                      </a:rPr>
                                      <m:t>𝒙𝒙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b="1" i="1">
                                        <a:latin typeface="Cambria Math" panose="02040503050406030204" pitchFamily="18" charset="0"/>
                                        <a:cs typeface="Segoe UI" panose="020B0502040204020203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  <a:cs typeface="Segoe UI" panose="020B0502040204020203" pitchFamily="34" charset="0"/>
                                      </a:rPr>
                                      <m:t>𝑹</m:t>
                                    </m:r>
                                  </m:e>
                                  <m:sub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  <a:cs typeface="Segoe UI" panose="020B0502040204020203" pitchFamily="34" charset="0"/>
                                      </a:rPr>
                                      <m:t>𝒙</m:t>
                                    </m:r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  <a:cs typeface="Segoe UI" panose="020B0502040204020203" pitchFamily="34" charset="0"/>
                                      </a:rPr>
                                      <m:t>𝒚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1" i="1">
                                        <a:latin typeface="Cambria Math" panose="02040503050406030204" pitchFamily="18" charset="0"/>
                                        <a:cs typeface="Segoe UI" panose="020B0502040204020203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  <a:cs typeface="Segoe UI" panose="020B0502040204020203" pitchFamily="34" charset="0"/>
                                      </a:rPr>
                                      <m:t>𝑹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  <a:cs typeface="Segoe UI" panose="020B0502040204020203" pitchFamily="34" charset="0"/>
                                      </a:rPr>
                                      <m:t>𝒚</m:t>
                                    </m:r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  <a:cs typeface="Segoe UI" panose="020B0502040204020203" pitchFamily="34" charset="0"/>
                                      </a:rPr>
                                      <m:t>𝒙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b="1" i="1">
                                        <a:latin typeface="Cambria Math" panose="02040503050406030204" pitchFamily="18" charset="0"/>
                                        <a:cs typeface="Segoe UI" panose="020B0502040204020203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  <a:cs typeface="Segoe UI" panose="020B0502040204020203" pitchFamily="34" charset="0"/>
                                      </a:rPr>
                                      <m:t>𝑹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  <a:cs typeface="Segoe UI" panose="020B0502040204020203" pitchFamily="34" charset="0"/>
                                      </a:rPr>
                                      <m:t>𝒚𝒚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1" i="1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b="1" i="1">
                                        <a:latin typeface="Cambria Math" panose="02040503050406030204" pitchFamily="18" charset="0"/>
                                        <a:cs typeface="Segoe UI" panose="020B0502040204020203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  <a:cs typeface="Segoe UI" panose="020B0502040204020203" pitchFamily="34" charset="0"/>
                                      </a:rPr>
                                      <m:t>𝜽</m:t>
                                    </m:r>
                                  </m:e>
                                  <m:sub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  <a:cs typeface="Segoe UI" panose="020B0502040204020203" pitchFamily="34" charset="0"/>
                                      </a:rPr>
                                      <m:t>𝒙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1" i="1">
                                        <a:latin typeface="Cambria Math" panose="02040503050406030204" pitchFamily="18" charset="0"/>
                                        <a:cs typeface="Segoe UI" panose="020B0502040204020203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  <a:cs typeface="Segoe UI" panose="020B0502040204020203" pitchFamily="34" charset="0"/>
                                      </a:rPr>
                                      <m:t>𝜽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  <a:cs typeface="Segoe UI" panose="020B0502040204020203" pitchFamily="34" charset="0"/>
                                      </a:rPr>
                                      <m:t>𝒚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1" i="1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1" i="1" smtClean="0">
                                    <a:latin typeface="Cambria Math" panose="02040503050406030204" pitchFamily="18" charset="0"/>
                                    <a:cs typeface="Segoe UI" panose="020B0502040204020203" pitchFamily="34" charset="0"/>
                                  </a:rPr>
                                  <m:t>𝒙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  <a:cs typeface="Segoe UI" panose="020B0502040204020203" pitchFamily="34" charset="0"/>
                                  </a:rPr>
                                  <m:t>𝒚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𝒐𝒓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𝑧</m:t>
                          </m:r>
                        </m:e>
                      </m:acc>
                      <m:r>
                        <a:rPr lang="en-US" sz="2400" b="1" i="1" smtClean="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𝑹</m:t>
                      </m:r>
                      <m:acc>
                        <m:accPr>
                          <m:chr m:val="⃗"/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Θ</m:t>
                          </m:r>
                        </m:e>
                      </m:acc>
                      <m:r>
                        <a:rPr lang="en-US" sz="2400" b="1" i="1" smtClean="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,</m:t>
                      </m:r>
                    </m:oMath>
                  </m:oMathPara>
                </a14:m>
                <a:endParaRPr lang="en-US" sz="2400" b="1" dirty="0">
                  <a:latin typeface="Georgia" panose="02040502050405020303" pitchFamily="18" charset="0"/>
                  <a:cs typeface="Segoe UI" panose="020B0502040204020203" pitchFamily="34" charset="0"/>
                </a:endParaRPr>
              </a:p>
              <a:p>
                <a:pPr marL="0" lvl="1"/>
                <a:endParaRPr lang="en-US" sz="2400" b="1" i="1" dirty="0">
                  <a:latin typeface="Cambria Math" panose="02040503050406030204" pitchFamily="18" charset="0"/>
                  <a:cs typeface="Segoe UI" panose="020B0502040204020203" pitchFamily="34" charset="0"/>
                </a:endParaRPr>
              </a:p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𝑹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𝒛𝒛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,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𝒊𝒋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𝒊</m:t>
                              </m:r>
                            </m:sub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𝒅𝒊𝒇𝒇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𝒛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,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𝒋</m:t>
                              </m:r>
                            </m:sub>
                          </m:sSub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𝑹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𝒙𝒚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,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𝒊𝒋</m:t>
                          </m:r>
                        </m:sub>
                      </m:sSub>
                      <m:r>
                        <a:rPr lang="en-US" sz="2400" b="1" i="1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𝒊</m:t>
                              </m:r>
                            </m:sub>
                            <m:sup>
                              <m:r>
                                <a:rPr lang="en-US" sz="2400" b="1" i="1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𝒅𝒊𝒇𝒇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𝒚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,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𝒋</m:t>
                              </m:r>
                            </m:sub>
                          </m:sSub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𝑹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𝒚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𝒙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,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𝒊𝒋</m:t>
                          </m:r>
                        </m:sub>
                      </m:sSub>
                      <m:r>
                        <a:rPr lang="en-US" sz="2400" b="1" i="1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𝒊</m:t>
                              </m:r>
                            </m:sub>
                            <m:sup>
                              <m:r>
                                <a:rPr lang="en-US" sz="2400" b="1" i="1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𝒅𝒊𝒇𝒇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𝒙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,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𝒋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b="1" dirty="0">
                  <a:latin typeface="Georgia" panose="02040502050405020303" pitchFamily="18" charset="0"/>
                  <a:cs typeface="Segoe UI" panose="020B0502040204020203" pitchFamily="34" charset="0"/>
                </a:endParaRPr>
              </a:p>
              <a:p>
                <a:pPr marL="0" lvl="1"/>
                <a:endParaRPr lang="en-US" sz="2400" b="1" dirty="0">
                  <a:latin typeface="Georgia" panose="02040502050405020303" pitchFamily="18" charset="0"/>
                  <a:cs typeface="Segoe UI" panose="020B0502040204020203" pitchFamily="34" charset="0"/>
                </a:endParaRPr>
              </a:p>
              <a:p>
                <a:pPr marL="0" lvl="1"/>
                <a:endParaRPr lang="en-US" sz="2400" b="1" dirty="0">
                  <a:latin typeface="Georgia" panose="02040502050405020303" pitchFamily="18" charset="0"/>
                  <a:cs typeface="Segoe UI" panose="020B0502040204020203" pitchFamily="34" charset="0"/>
                </a:endParaRPr>
              </a:p>
              <a:p>
                <a:pPr marL="800100" lvl="2" indent="-342900">
                  <a:buFont typeface="Arial" panose="020B0604020202020204" pitchFamily="34" charset="0"/>
                  <a:buChar char="•"/>
                </a:pPr>
                <a:r>
                  <a:rPr lang="en-US" sz="2400" b="1" dirty="0">
                    <a:solidFill>
                      <a:srgbClr val="FF0000"/>
                    </a:solidFill>
                    <a:latin typeface="Georgia" panose="02040502050405020303" pitchFamily="18" charset="0"/>
                    <a:cs typeface="Segoe UI" panose="020B0502040204020203" pitchFamily="34" charset="0"/>
                  </a:rPr>
                  <a:t>Developed</a:t>
                </a:r>
                <a:r>
                  <a:rPr lang="en-US" sz="2400" b="1" dirty="0">
                    <a:solidFill>
                      <a:srgbClr val="0070C0"/>
                    </a:solidFill>
                    <a:latin typeface="Georgia" panose="02040502050405020303" pitchFamily="18" charset="0"/>
                    <a:cs typeface="Segoe UI" panose="020B0502040204020203" pitchFamily="34" charset="0"/>
                  </a:rPr>
                  <a:t> </a:t>
                </a:r>
                <a:r>
                  <a:rPr lang="en-US" sz="2400" b="1" dirty="0">
                    <a:latin typeface="Georgia" panose="02040502050405020303" pitchFamily="18" charset="0"/>
                    <a:cs typeface="Segoe UI" panose="020B0502040204020203" pitchFamily="34" charset="0"/>
                  </a:rPr>
                  <a:t>and</a:t>
                </a:r>
                <a:r>
                  <a:rPr lang="en-US" sz="2400" b="1" dirty="0">
                    <a:solidFill>
                      <a:srgbClr val="0070C0"/>
                    </a:solidFill>
                    <a:latin typeface="Georgia" panose="02040502050405020303" pitchFamily="18" charset="0"/>
                    <a:cs typeface="Segoe UI" panose="020B0502040204020203" pitchFamily="34" charset="0"/>
                  </a:rPr>
                  <a:t> </a:t>
                </a:r>
                <a:r>
                  <a:rPr lang="en-US" sz="2400" b="1" dirty="0">
                    <a:solidFill>
                      <a:srgbClr val="FF0000"/>
                    </a:solidFill>
                    <a:latin typeface="Georgia" panose="02040502050405020303" pitchFamily="18" charset="0"/>
                    <a:cs typeface="Segoe UI" panose="020B0502040204020203" pitchFamily="34" charset="0"/>
                  </a:rPr>
                  <a:t>tested</a:t>
                </a:r>
                <a:r>
                  <a:rPr lang="en-US" sz="2400" b="1" dirty="0">
                    <a:solidFill>
                      <a:srgbClr val="0070C0"/>
                    </a:solidFill>
                    <a:latin typeface="Georgia" panose="02040502050405020303" pitchFamily="18" charset="0"/>
                    <a:cs typeface="Segoe UI" panose="020B0502040204020203" pitchFamily="34" charset="0"/>
                  </a:rPr>
                  <a:t> </a:t>
                </a:r>
                <a:r>
                  <a:rPr lang="en-US" sz="2400" b="1" dirty="0">
                    <a:latin typeface="Georgia" panose="02040502050405020303" pitchFamily="18" charset="0"/>
                    <a:cs typeface="Segoe UI" panose="020B0502040204020203" pitchFamily="34" charset="0"/>
                  </a:rPr>
                  <a:t>software for the ORM measurements</a:t>
                </a:r>
              </a:p>
              <a:p>
                <a:pPr marL="800100" lvl="2" indent="-342900">
                  <a:buFont typeface="Arial" panose="020B0604020202020204" pitchFamily="34" charset="0"/>
                  <a:buChar char="•"/>
                </a:pPr>
                <a:r>
                  <a:rPr lang="en-US" sz="2400" b="1" dirty="0">
                    <a:latin typeface="Georgia" panose="02040502050405020303" pitchFamily="18" charset="0"/>
                    <a:cs typeface="Segoe UI" panose="020B0502040204020203" pitchFamily="34" charset="0"/>
                  </a:rPr>
                  <a:t>The measurement time on the Booster was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≈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𝟑𝟎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÷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𝟒𝟎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 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𝒎𝒊𝒏</m:t>
                    </m:r>
                  </m:oMath>
                </a14:m>
                <a:endParaRPr lang="en-US" sz="2400" b="1" dirty="0">
                  <a:latin typeface="Georgia" panose="02040502050405020303" pitchFamily="18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8CA3482-6E8B-537D-9AB0-C33398219E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686" y="1847046"/>
                <a:ext cx="11524629" cy="3690369"/>
              </a:xfrm>
              <a:prstGeom prst="rect">
                <a:avLst/>
              </a:prstGeom>
              <a:blipFill>
                <a:blip r:embed="rId5"/>
                <a:stretch>
                  <a:fillRect b="-29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82675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" y="0"/>
            <a:ext cx="12191999" cy="900000"/>
          </a:xfrm>
          <a:prstGeom prst="rect">
            <a:avLst/>
          </a:prstGeom>
          <a:solidFill>
            <a:srgbClr val="F6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 b="1" dirty="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Modelling</a:t>
            </a:r>
            <a:endParaRPr lang="ru-RU" sz="3700" b="1" dirty="0">
              <a:solidFill>
                <a:schemeClr val="tx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819648" y="6492875"/>
            <a:ext cx="6868351" cy="365125"/>
          </a:xfrm>
        </p:spPr>
        <p:txBody>
          <a:bodyPr/>
          <a:lstStyle/>
          <a:p>
            <a:r>
              <a:rPr lang="en-US" sz="1500" dirty="0"/>
              <a:t>Investigation of the Magnetic Structure Characteristics of the NICA Booster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719903" cy="90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17" y="36000"/>
            <a:ext cx="1475508" cy="828000"/>
          </a:xfrm>
          <a:prstGeom prst="rect">
            <a:avLst/>
          </a:prstGeom>
        </p:spPr>
      </p:pic>
      <p:sp>
        <p:nvSpPr>
          <p:cNvPr id="7" name="Дата 6">
            <a:extLst>
              <a:ext uri="{FF2B5EF4-FFF2-40B4-BE49-F238E27FC236}">
                <a16:creationId xmlns:a16="http://schemas.microsoft.com/office/drawing/2014/main" id="{C325BE4A-3860-4933-9F65-6E6012DD2A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997" y="6492875"/>
            <a:ext cx="4485652" cy="365125"/>
          </a:xfrm>
        </p:spPr>
        <p:txBody>
          <a:bodyPr/>
          <a:lstStyle/>
          <a:p>
            <a:r>
              <a:rPr lang="ru-RU" dirty="0"/>
              <a:t>M. Shandov </a:t>
            </a:r>
            <a:r>
              <a:rPr lang="en-AU" dirty="0"/>
              <a:t>et</a:t>
            </a:r>
            <a:r>
              <a:rPr lang="ru-RU" dirty="0"/>
              <a:t>. al, VBLHEP, JINR, Dubna</a:t>
            </a:r>
            <a:endParaRPr lang="en-US" dirty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F0048C98-6EF1-43C6-94BC-E1D26BC8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74A1-AABB-482C-A956-3ABEE007A9A5}" type="slidenum">
              <a:rPr lang="ru-RU" smtClean="0"/>
              <a:pPr/>
              <a:t>17</a:t>
            </a:fld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8CA3482-6E8B-537D-9AB0-C33398219E17}"/>
                  </a:ext>
                </a:extLst>
              </p:cNvPr>
              <p:cNvSpPr txBox="1"/>
              <p:nvPr/>
            </p:nvSpPr>
            <p:spPr>
              <a:xfrm>
                <a:off x="333997" y="5621671"/>
                <a:ext cx="11524629" cy="880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800100" lvl="2" indent="-342900">
                  <a:buFont typeface="Arial" panose="020B0604020202020204" pitchFamily="34" charset="0"/>
                  <a:buChar char="•"/>
                </a:pPr>
                <a:r>
                  <a:rPr lang="en-US" sz="2400" b="1" dirty="0">
                    <a:latin typeface="Georgia" panose="02040502050405020303" pitchFamily="18" charset="0"/>
                    <a:cs typeface="Segoe UI" panose="020B0502040204020203" pitchFamily="34" charset="0"/>
                  </a:rPr>
                  <a:t>Accuracy of compatibility with the model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&lt;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𝟏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 %</m:t>
                    </m:r>
                  </m:oMath>
                </a14:m>
                <a:endParaRPr lang="ru-RU" sz="2400" b="1" dirty="0">
                  <a:solidFill>
                    <a:srgbClr val="FF0000"/>
                  </a:solidFill>
                  <a:latin typeface="Georgia" panose="02040502050405020303" pitchFamily="18" charset="0"/>
                  <a:cs typeface="Segoe UI" panose="020B0502040204020203" pitchFamily="34" charset="0"/>
                </a:endParaRPr>
              </a:p>
              <a:p>
                <a:pPr marL="800100" lvl="2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1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𝑳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𝒆𝒇𝒇</m:t>
                        </m:r>
                      </m:sub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𝒄𝒐𝒓𝒓</m:t>
                        </m:r>
                      </m:sup>
                    </m:sSubSup>
                    <m:r>
                      <a:rPr lang="en-US" sz="2400" b="1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𝟎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.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𝟐𝟒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𝒎</m:t>
                    </m:r>
                  </m:oMath>
                </a14:m>
                <a:r>
                  <a:rPr lang="en-US" sz="2400" b="1" dirty="0">
                    <a:latin typeface="Georgia" panose="02040502050405020303" pitchFamily="18" charset="0"/>
                    <a:cs typeface="Segoe UI" panose="020B0502040204020203" pitchFamily="34" charset="0"/>
                  </a:rPr>
                  <a:t> </a:t>
                </a:r>
                <a:r>
                  <a:rPr lang="en-US" sz="2400" b="1" u="sng" dirty="0">
                    <a:solidFill>
                      <a:srgbClr val="0070C0"/>
                    </a:solidFill>
                    <a:latin typeface="Georgia" panose="02040502050405020303" pitchFamily="18" charset="0"/>
                    <a:cs typeface="Segoe UI" panose="020B0502040204020203" pitchFamily="34" charset="0"/>
                  </a:rPr>
                  <a:t>correspond to 3D calculations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8CA3482-6E8B-537D-9AB0-C33398219E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997" y="5621671"/>
                <a:ext cx="11524629" cy="880434"/>
              </a:xfrm>
              <a:prstGeom prst="rect">
                <a:avLst/>
              </a:prstGeom>
              <a:blipFill>
                <a:blip r:embed="rId5"/>
                <a:stretch>
                  <a:fillRect t="-5517" b="-896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FC169E8-5CF8-DE35-8D60-144AE48DC0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677" y="900000"/>
            <a:ext cx="8642645" cy="472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68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" y="0"/>
            <a:ext cx="12191999" cy="900000"/>
          </a:xfrm>
          <a:prstGeom prst="rect">
            <a:avLst/>
          </a:prstGeom>
          <a:solidFill>
            <a:srgbClr val="F6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 b="1" dirty="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Dispersion</a:t>
            </a:r>
            <a:endParaRPr lang="ru-RU" sz="3700" b="1" dirty="0">
              <a:solidFill>
                <a:schemeClr val="tx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819648" y="6492875"/>
            <a:ext cx="6868351" cy="365125"/>
          </a:xfrm>
        </p:spPr>
        <p:txBody>
          <a:bodyPr/>
          <a:lstStyle/>
          <a:p>
            <a:r>
              <a:rPr lang="en-US" sz="1500" dirty="0"/>
              <a:t>Investigation of the Magnetic Structure Characteristics of the NICA Booster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719903" cy="90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17" y="36000"/>
            <a:ext cx="1475508" cy="828000"/>
          </a:xfrm>
          <a:prstGeom prst="rect">
            <a:avLst/>
          </a:prstGeom>
        </p:spPr>
      </p:pic>
      <p:sp>
        <p:nvSpPr>
          <p:cNvPr id="7" name="Дата 6">
            <a:extLst>
              <a:ext uri="{FF2B5EF4-FFF2-40B4-BE49-F238E27FC236}">
                <a16:creationId xmlns:a16="http://schemas.microsoft.com/office/drawing/2014/main" id="{C325BE4A-3860-4933-9F65-6E6012DD2A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997" y="6492875"/>
            <a:ext cx="4485652" cy="365125"/>
          </a:xfrm>
        </p:spPr>
        <p:txBody>
          <a:bodyPr/>
          <a:lstStyle/>
          <a:p>
            <a:r>
              <a:rPr lang="ru-RU" dirty="0"/>
              <a:t>M. Shandov </a:t>
            </a:r>
            <a:r>
              <a:rPr lang="en-AU" dirty="0"/>
              <a:t>et</a:t>
            </a:r>
            <a:r>
              <a:rPr lang="ru-RU" dirty="0"/>
              <a:t>. al, VBLHEP, JINR, Dubna</a:t>
            </a:r>
            <a:endParaRPr lang="en-US" dirty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F0048C98-6EF1-43C6-94BC-E1D26BC8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74A1-AABB-482C-A956-3ABEE007A9A5}" type="slidenum">
              <a:rPr lang="ru-RU" smtClean="0"/>
              <a:pPr/>
              <a:t>18</a:t>
            </a:fld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8CA3482-6E8B-537D-9AB0-C33398219E17}"/>
                  </a:ext>
                </a:extLst>
              </p:cNvPr>
              <p:cNvSpPr txBox="1"/>
              <p:nvPr/>
            </p:nvSpPr>
            <p:spPr>
              <a:xfrm>
                <a:off x="333685" y="2140812"/>
                <a:ext cx="11524629" cy="31028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:endParaRPr lang="en-US" sz="2400" b="1" i="1" dirty="0">
                  <a:latin typeface="Cambria Math" panose="02040503050406030204" pitchFamily="18" charset="0"/>
                  <a:cs typeface="Segoe UI" panose="020B0502040204020203" pitchFamily="34" charset="0"/>
                </a:endParaRPr>
              </a:p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0" smtClean="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𝚫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𝐗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𝐬</m:t>
                          </m:r>
                        </m:e>
                      </m:d>
                      <m:r>
                        <a:rPr lang="en-US" sz="2400" b="1" i="0" smtClean="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𝐃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𝒙</m:t>
                          </m:r>
                        </m:sub>
                      </m:sSub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𝐬</m:t>
                          </m:r>
                        </m:e>
                      </m:d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sz="2400" b="1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𝚫</m:t>
                          </m:r>
                          <m:r>
                            <a:rPr lang="en-US" sz="2400" b="1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𝐩</m:t>
                          </m:r>
                        </m:num>
                        <m:den>
                          <m:r>
                            <a:rPr lang="en-US" sz="2400" b="1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𝐩</m:t>
                          </m:r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&lt;=&gt;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𝐃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𝒙</m:t>
                          </m:r>
                        </m:sub>
                      </m:sSub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𝐬</m:t>
                          </m:r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=−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𝜼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sz="2400" b="1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𝚫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𝒙</m:t>
                          </m:r>
                          <m:d>
                            <m:d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𝒔</m:t>
                              </m:r>
                            </m:e>
                          </m:d>
                        </m:num>
                        <m:den>
                          <m:r>
                            <a:rPr lang="en-US" sz="2400" b="1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𝚫</m:t>
                          </m:r>
                          <m:r>
                            <a:rPr lang="en-US" sz="2400" b="1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𝐟</m:t>
                          </m:r>
                          <m:r>
                            <a:rPr lang="en-US" sz="2400" b="1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,</m:t>
                      </m:r>
                    </m:oMath>
                  </m:oMathPara>
                </a14:m>
                <a:endParaRPr lang="en-US" sz="2400" b="1" dirty="0">
                  <a:latin typeface="Georgia" panose="02040502050405020303" pitchFamily="18" charset="0"/>
                  <a:cs typeface="Segoe UI" panose="020B0502040204020203" pitchFamily="34" charset="0"/>
                </a:endParaRPr>
              </a:p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𝜼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𝜶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𝜸</m:t>
                              </m:r>
                            </m:e>
                            <m:sup>
                              <m:r>
                                <a:rPr lang="en-US" sz="2400" b="1" i="1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2400" b="1" i="1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−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𝒔𝒍𝒊𝒑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 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𝒇𝒂𝒄𝒕𝒐𝒓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;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𝜶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−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𝒎𝒐𝒎𝒆𝒏𝒕𝒖𝒎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 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𝒄𝒐𝒎𝒑𝒂𝒄𝒕𝒊𝒐𝒏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 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𝒇𝒂𝒄𝒕𝒐𝒓</m:t>
                      </m:r>
                    </m:oMath>
                  </m:oMathPara>
                </a14:m>
                <a:endParaRPr lang="en-US" sz="2400" b="1" dirty="0">
                  <a:latin typeface="Georgia" panose="02040502050405020303" pitchFamily="18" charset="0"/>
                  <a:cs typeface="Segoe UI" panose="020B0502040204020203" pitchFamily="34" charset="0"/>
                </a:endParaRPr>
              </a:p>
              <a:p>
                <a:pPr marL="0" lvl="1"/>
                <a:endParaRPr lang="en-US" sz="2400" b="1" dirty="0">
                  <a:latin typeface="Georgia" panose="02040502050405020303" pitchFamily="18" charset="0"/>
                  <a:cs typeface="Segoe UI" panose="020B0502040204020203" pitchFamily="34" charset="0"/>
                </a:endParaRPr>
              </a:p>
              <a:p>
                <a:pPr marL="800100" lvl="2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𝚫</m:t>
                    </m:r>
                    <m:r>
                      <a:rPr lang="en-US" sz="2400" b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𝐟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=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𝟓𝟖𝟎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.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𝟐𝟓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±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𝟏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.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𝟓𝟖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𝒌𝑯𝒛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,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𝒔𝒕𝒆𝒑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𝟎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.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𝟓𝟑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𝒌𝑯𝒛</m:t>
                    </m:r>
                  </m:oMath>
                </a14:m>
                <a:endParaRPr lang="en-US" sz="2400" b="1" dirty="0">
                  <a:latin typeface="Georgia" panose="02040502050405020303" pitchFamily="18" charset="0"/>
                  <a:cs typeface="Segoe UI" panose="020B0502040204020203" pitchFamily="34" charset="0"/>
                </a:endParaRPr>
              </a:p>
              <a:p>
                <a:pPr marL="800100" lvl="2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𝚫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𝐄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=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𝟑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.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𝟏𝟒𝟒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±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𝟎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.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𝟎𝟏𝟖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𝑴𝒆𝑽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/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𝒖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,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𝒔𝒕𝒆𝒑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𝟎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.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𝟎𝟎𝟔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𝑴𝒆𝑽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/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𝒖</m:t>
                    </m:r>
                  </m:oMath>
                </a14:m>
                <a:endParaRPr lang="en-US" sz="2400" b="1" dirty="0">
                  <a:latin typeface="Georgia" panose="02040502050405020303" pitchFamily="18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8CA3482-6E8B-537D-9AB0-C33398219E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685" y="2140812"/>
                <a:ext cx="11524629" cy="3102837"/>
              </a:xfrm>
              <a:prstGeom prst="rect">
                <a:avLst/>
              </a:prstGeom>
              <a:blipFill>
                <a:blip r:embed="rId5"/>
                <a:stretch>
                  <a:fillRect b="-3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81938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" y="0"/>
            <a:ext cx="12191999" cy="900000"/>
          </a:xfrm>
          <a:prstGeom prst="rect">
            <a:avLst/>
          </a:prstGeom>
          <a:solidFill>
            <a:srgbClr val="F6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 b="1" dirty="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Modelling</a:t>
            </a:r>
            <a:endParaRPr lang="ru-RU" sz="3700" b="1" dirty="0">
              <a:solidFill>
                <a:schemeClr val="tx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819648" y="6492875"/>
            <a:ext cx="6868351" cy="365125"/>
          </a:xfrm>
        </p:spPr>
        <p:txBody>
          <a:bodyPr/>
          <a:lstStyle/>
          <a:p>
            <a:r>
              <a:rPr lang="en-US" sz="1500" dirty="0"/>
              <a:t>Investigation of the Magnetic Structure Characteristics of the NICA Booster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719903" cy="90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17" y="36000"/>
            <a:ext cx="1475508" cy="828000"/>
          </a:xfrm>
          <a:prstGeom prst="rect">
            <a:avLst/>
          </a:prstGeom>
        </p:spPr>
      </p:pic>
      <p:sp>
        <p:nvSpPr>
          <p:cNvPr id="7" name="Дата 6">
            <a:extLst>
              <a:ext uri="{FF2B5EF4-FFF2-40B4-BE49-F238E27FC236}">
                <a16:creationId xmlns:a16="http://schemas.microsoft.com/office/drawing/2014/main" id="{C325BE4A-3860-4933-9F65-6E6012DD2A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997" y="6492875"/>
            <a:ext cx="4485652" cy="365125"/>
          </a:xfrm>
        </p:spPr>
        <p:txBody>
          <a:bodyPr/>
          <a:lstStyle/>
          <a:p>
            <a:r>
              <a:rPr lang="ru-RU" dirty="0"/>
              <a:t>M. Shandov </a:t>
            </a:r>
            <a:r>
              <a:rPr lang="en-AU" dirty="0"/>
              <a:t>et</a:t>
            </a:r>
            <a:r>
              <a:rPr lang="ru-RU" dirty="0"/>
              <a:t>. al, VBLHEP, JINR, Dubna</a:t>
            </a:r>
            <a:endParaRPr lang="en-US" dirty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F0048C98-6EF1-43C6-94BC-E1D26BC8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74A1-AABB-482C-A956-3ABEE007A9A5}" type="slidenum">
              <a:rPr lang="ru-RU" smtClean="0"/>
              <a:pPr/>
              <a:t>19</a:t>
            </a:fld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8CA3482-6E8B-537D-9AB0-C33398219E17}"/>
                  </a:ext>
                </a:extLst>
              </p:cNvPr>
              <p:cNvSpPr txBox="1"/>
              <p:nvPr/>
            </p:nvSpPr>
            <p:spPr>
              <a:xfrm>
                <a:off x="333997" y="5991003"/>
                <a:ext cx="115246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800100" lvl="2" indent="-342900">
                  <a:buFont typeface="Arial" panose="020B0604020202020204" pitchFamily="34" charset="0"/>
                  <a:buChar char="•"/>
                </a:pPr>
                <a:r>
                  <a:rPr lang="en-US" sz="2400" b="1" dirty="0">
                    <a:latin typeface="Georgia" panose="02040502050405020303" pitchFamily="18" charset="0"/>
                    <a:cs typeface="Segoe UI" panose="020B0502040204020203" pitchFamily="34" charset="0"/>
                  </a:rPr>
                  <a:t>Accuracy of compatibility with the model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&lt;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𝟏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 % </m:t>
                    </m:r>
                  </m:oMath>
                </a14:m>
                <a:r>
                  <a:rPr lang="en-US" sz="2400" b="1" dirty="0">
                    <a:latin typeface="Georgia" panose="02040502050405020303" pitchFamily="18" charset="0"/>
                    <a:cs typeface="Segoe UI" panose="020B0502040204020203" pitchFamily="34" charset="0"/>
                  </a:rPr>
                  <a:t>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𝑫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𝒙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&gt;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𝟏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 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𝒎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 </m:t>
                    </m:r>
                  </m:oMath>
                </a14:m>
                <a:endParaRPr lang="en-US" sz="2400" b="1" dirty="0">
                  <a:latin typeface="Georgia" panose="02040502050405020303" pitchFamily="18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8CA3482-6E8B-537D-9AB0-C33398219E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997" y="5991003"/>
                <a:ext cx="11524629" cy="461665"/>
              </a:xfrm>
              <a:prstGeom prst="rect">
                <a:avLst/>
              </a:prstGeom>
              <a:blipFill>
                <a:blip r:embed="rId5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FF37C4D-43D5-75C0-9F1C-24FABEFB5A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960" y="904206"/>
            <a:ext cx="8842079" cy="508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324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" y="0"/>
            <a:ext cx="12191999" cy="900000"/>
          </a:xfrm>
          <a:prstGeom prst="rect">
            <a:avLst/>
          </a:prstGeom>
          <a:solidFill>
            <a:srgbClr val="F6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 b="1" dirty="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Introduction</a:t>
            </a:r>
            <a:endParaRPr lang="ru-RU" sz="3700" b="1" dirty="0">
              <a:solidFill>
                <a:schemeClr val="tx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819648" y="6492875"/>
            <a:ext cx="6868351" cy="365125"/>
          </a:xfrm>
        </p:spPr>
        <p:txBody>
          <a:bodyPr/>
          <a:lstStyle/>
          <a:p>
            <a:r>
              <a:rPr lang="en-US" sz="1500" dirty="0"/>
              <a:t>Investigation of the Magnetic Structure Characteristics of the NICA Booster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719903" cy="90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17" y="36000"/>
            <a:ext cx="1475508" cy="828000"/>
          </a:xfrm>
          <a:prstGeom prst="rect">
            <a:avLst/>
          </a:prstGeom>
        </p:spPr>
      </p:pic>
      <p:sp>
        <p:nvSpPr>
          <p:cNvPr id="7" name="Дата 6">
            <a:extLst>
              <a:ext uri="{FF2B5EF4-FFF2-40B4-BE49-F238E27FC236}">
                <a16:creationId xmlns:a16="http://schemas.microsoft.com/office/drawing/2014/main" id="{C325BE4A-3860-4933-9F65-6E6012DD2A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997" y="6492875"/>
            <a:ext cx="4485652" cy="365125"/>
          </a:xfrm>
        </p:spPr>
        <p:txBody>
          <a:bodyPr/>
          <a:lstStyle/>
          <a:p>
            <a:r>
              <a:rPr lang="ru-RU" dirty="0"/>
              <a:t>M. Shandov et. al, VBLHEP, JINR, Dubna</a:t>
            </a:r>
            <a:endParaRPr lang="en-US" dirty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F0048C98-6EF1-43C6-94BC-E1D26BC8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74A1-AABB-482C-A956-3ABEE007A9A5}" type="slidenum">
              <a:rPr lang="ru-RU" smtClean="0"/>
              <a:pPr/>
              <a:t>2</a:t>
            </a:fld>
            <a:endParaRPr lang="ru-RU" dirty="0"/>
          </a:p>
        </p:txBody>
      </p:sp>
      <p:graphicFrame>
        <p:nvGraphicFramePr>
          <p:cNvPr id="13" name="Схема 12">
            <a:extLst>
              <a:ext uri="{FF2B5EF4-FFF2-40B4-BE49-F238E27FC236}">
                <a16:creationId xmlns:a16="http://schemas.microsoft.com/office/drawing/2014/main" id="{E54292B8-A9A1-DAE2-370A-97FCF7B3C0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4798134"/>
              </p:ext>
            </p:extLst>
          </p:nvPr>
        </p:nvGraphicFramePr>
        <p:xfrm>
          <a:off x="335998" y="1619250"/>
          <a:ext cx="11520000" cy="4777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8C24684-8636-DB88-520A-99A1271C9F19}"/>
              </a:ext>
            </a:extLst>
          </p:cNvPr>
          <p:cNvSpPr txBox="1"/>
          <p:nvPr/>
        </p:nvSpPr>
        <p:spPr>
          <a:xfrm>
            <a:off x="5041863" y="900000"/>
            <a:ext cx="21082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Georgia" panose="02040502050405020303" pitchFamily="18" charset="0"/>
              </a:rPr>
              <a:t>Outlines</a:t>
            </a:r>
            <a:endParaRPr lang="ru-RU" sz="4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75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E1D2C23-4ADE-4580-B40F-CDB57C85BF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graphicEl>
                                              <a:dgm id="{5E1D2C23-4ADE-4580-B40F-CDB57C85BF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graphicEl>
                                              <a:dgm id="{5E1D2C23-4ADE-4580-B40F-CDB57C85BF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0571AFD-513C-45D7-953C-23426D4C40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graphicEl>
                                              <a:dgm id="{80571AFD-513C-45D7-953C-23426D4C40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graphicEl>
                                              <a:dgm id="{80571AFD-513C-45D7-953C-23426D4C40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CFB7F49D-5C60-44B7-AC90-C119A5208A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graphicEl>
                                              <a:dgm id="{CFB7F49D-5C60-44B7-AC90-C119A5208A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graphicEl>
                                              <a:dgm id="{CFB7F49D-5C60-44B7-AC90-C119A5208A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C269249-5A5F-44A3-8A36-B851AD1AAA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graphicEl>
                                              <a:dgm id="{8C269249-5A5F-44A3-8A36-B851AD1AAA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graphicEl>
                                              <a:dgm id="{8C269249-5A5F-44A3-8A36-B851AD1AAA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287E1684-EFBC-407C-BD8C-84959DA0F9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>
                                            <p:graphicEl>
                                              <a:dgm id="{287E1684-EFBC-407C-BD8C-84959DA0F9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>
                                            <p:graphicEl>
                                              <a:dgm id="{287E1684-EFBC-407C-BD8C-84959DA0F9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D1A5BFA-A859-433E-A4A0-04EF3B616C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graphicEl>
                                              <a:dgm id="{6D1A5BFA-A859-433E-A4A0-04EF3B616C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>
                                            <p:graphicEl>
                                              <a:dgm id="{6D1A5BFA-A859-433E-A4A0-04EF3B616C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516FEA3-01ED-4FD4-A5F9-994697787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graphicEl>
                                              <a:dgm id="{3516FEA3-01ED-4FD4-A5F9-994697787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graphicEl>
                                              <a:dgm id="{3516FEA3-01ED-4FD4-A5F9-994697787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388B57A-D5AC-4073-BB02-93E739087C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graphicEl>
                                              <a:dgm id="{5388B57A-D5AC-4073-BB02-93E739087C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graphicEl>
                                              <a:dgm id="{5388B57A-D5AC-4073-BB02-93E739087C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C6177B9-09A0-4CFA-829A-F93D0AEC5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>
                                            <p:graphicEl>
                                              <a:dgm id="{4C6177B9-09A0-4CFA-829A-F93D0AEC5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>
                                            <p:graphicEl>
                                              <a:dgm id="{4C6177B9-09A0-4CFA-829A-F93D0AEC5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2830A7BE-E71B-4C6A-9514-AA9823E3ED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>
                                            <p:graphicEl>
                                              <a:dgm id="{2830A7BE-E71B-4C6A-9514-AA9823E3ED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>
                                            <p:graphicEl>
                                              <a:dgm id="{2830A7BE-E71B-4C6A-9514-AA9823E3ED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11FC905A-DEFF-470A-83F7-EDB1C2457A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>
                                            <p:graphicEl>
                                              <a:dgm id="{11FC905A-DEFF-470A-83F7-EDB1C2457A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>
                                            <p:graphicEl>
                                              <a:dgm id="{11FC905A-DEFF-470A-83F7-EDB1C2457A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 uiExpand="1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" y="0"/>
            <a:ext cx="12191999" cy="900000"/>
          </a:xfrm>
          <a:prstGeom prst="rect">
            <a:avLst/>
          </a:prstGeom>
          <a:solidFill>
            <a:srgbClr val="F6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 b="1" dirty="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Bump Orbit</a:t>
            </a:r>
            <a:endParaRPr lang="ru-RU" sz="3700" b="1" dirty="0">
              <a:solidFill>
                <a:schemeClr val="tx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819648" y="6492875"/>
            <a:ext cx="6868351" cy="365125"/>
          </a:xfrm>
        </p:spPr>
        <p:txBody>
          <a:bodyPr/>
          <a:lstStyle/>
          <a:p>
            <a:r>
              <a:rPr lang="en-US" sz="1500" dirty="0"/>
              <a:t>Investigation of the Magnetic Structure Characteristics of the NICA Booster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719903" cy="90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17" y="36000"/>
            <a:ext cx="1475508" cy="828000"/>
          </a:xfrm>
          <a:prstGeom prst="rect">
            <a:avLst/>
          </a:prstGeom>
        </p:spPr>
      </p:pic>
      <p:sp>
        <p:nvSpPr>
          <p:cNvPr id="7" name="Дата 6">
            <a:extLst>
              <a:ext uri="{FF2B5EF4-FFF2-40B4-BE49-F238E27FC236}">
                <a16:creationId xmlns:a16="http://schemas.microsoft.com/office/drawing/2014/main" id="{C325BE4A-3860-4933-9F65-6E6012DD2A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997" y="6492875"/>
            <a:ext cx="4485652" cy="365125"/>
          </a:xfrm>
        </p:spPr>
        <p:txBody>
          <a:bodyPr/>
          <a:lstStyle/>
          <a:p>
            <a:r>
              <a:rPr lang="ru-RU" dirty="0"/>
              <a:t>M. Shandov </a:t>
            </a:r>
            <a:r>
              <a:rPr lang="en-AU" dirty="0"/>
              <a:t>et</a:t>
            </a:r>
            <a:r>
              <a:rPr lang="ru-RU" dirty="0"/>
              <a:t>. al, VBLHEP, JINR, Dubna</a:t>
            </a:r>
            <a:endParaRPr lang="en-US" dirty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F0048C98-6EF1-43C6-94BC-E1D26BC8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74A1-AABB-482C-A956-3ABEE007A9A5}" type="slidenum">
              <a:rPr lang="ru-RU" smtClean="0"/>
              <a:pPr/>
              <a:t>20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5F7EF1-3D34-1AAD-7D4E-D20B97821E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671"/>
            <a:ext cx="3010833" cy="2304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32F602E-6475-E93C-5F80-4496479BDAF9}"/>
                  </a:ext>
                </a:extLst>
              </p:cNvPr>
              <p:cNvSpPr txBox="1"/>
              <p:nvPr/>
            </p:nvSpPr>
            <p:spPr>
              <a:xfrm>
                <a:off x="4471031" y="889326"/>
                <a:ext cx="3249938" cy="3947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𝝂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𝒙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𝝂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𝒚</m:t>
                              </m:r>
                            </m:sub>
                          </m:sSub>
                        </m:den>
                      </m:f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fPr>
                        <m:num>
                          <m:r>
                            <a:rPr lang="ru-RU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𝟒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.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𝟖𝟖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𝟓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.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𝟑𝟗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  <a:latin typeface="Georgia" panose="02040502050405020303" pitchFamily="18" charset="0"/>
                  <a:cs typeface="Segoe UI" panose="020B0502040204020203" pitchFamily="34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32F602E-6475-E93C-5F80-4496479BDA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1031" y="889326"/>
                <a:ext cx="3249938" cy="394788"/>
              </a:xfrm>
              <a:prstGeom prst="rect">
                <a:avLst/>
              </a:prstGeom>
              <a:blipFill>
                <a:blip r:embed="rId6"/>
                <a:stretch>
                  <a:fillRect t="-107692" b="-16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A512D1B-41ED-9DCC-AD15-BF7CB553D9B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389" y="1254557"/>
            <a:ext cx="3010833" cy="2304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24329AC-A767-4E0B-E122-423BB34199A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778" y="1268671"/>
            <a:ext cx="3010833" cy="2304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FAEB089-C789-543A-17D4-51FE848C879A}"/>
                  </a:ext>
                </a:extLst>
              </p:cNvPr>
              <p:cNvSpPr txBox="1"/>
              <p:nvPr/>
            </p:nvSpPr>
            <p:spPr>
              <a:xfrm>
                <a:off x="4464986" y="3633788"/>
                <a:ext cx="3249938" cy="3947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𝝂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𝒙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𝝂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𝒚</m:t>
                              </m:r>
                            </m:sub>
                          </m:sSub>
                        </m:den>
                      </m:f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fPr>
                        <m:num>
                          <m:r>
                            <a:rPr lang="ru-RU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𝟒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.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𝟖𝟎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𝟒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.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𝟖𝟓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  <a:latin typeface="Georgia" panose="02040502050405020303" pitchFamily="18" charset="0"/>
                  <a:cs typeface="Segoe UI" panose="020B0502040204020203" pitchFamily="34" charset="0"/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FAEB089-C789-543A-17D4-51FE848C87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4986" y="3633788"/>
                <a:ext cx="3249938" cy="394788"/>
              </a:xfrm>
              <a:prstGeom prst="rect">
                <a:avLst/>
              </a:prstGeom>
              <a:blipFill>
                <a:blip r:embed="rId9"/>
                <a:stretch>
                  <a:fillRect t="-107692" b="-16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B67B29A3-7683-F476-9A43-70F65C8F731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166" y="1254557"/>
            <a:ext cx="3010833" cy="23040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C86D099-02D1-6F67-C6B8-C23DC090D93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8576"/>
            <a:ext cx="3151968" cy="24120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1CFE88A-40B3-101F-AEC5-0FC668002EF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971" y="4028576"/>
            <a:ext cx="3151968" cy="241200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CBCF1A4-A992-5224-3241-77E025E71E7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942" y="4028576"/>
            <a:ext cx="3151968" cy="24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8456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" y="0"/>
            <a:ext cx="12191999" cy="900000"/>
          </a:xfrm>
          <a:prstGeom prst="rect">
            <a:avLst/>
          </a:prstGeom>
          <a:solidFill>
            <a:srgbClr val="F6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 b="1" dirty="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SVD </a:t>
            </a:r>
            <a:endParaRPr lang="ru-RU" sz="3700" b="1" dirty="0">
              <a:solidFill>
                <a:schemeClr val="tx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819648" y="6492875"/>
            <a:ext cx="6868351" cy="365125"/>
          </a:xfrm>
        </p:spPr>
        <p:txBody>
          <a:bodyPr/>
          <a:lstStyle/>
          <a:p>
            <a:r>
              <a:rPr lang="en-US" sz="1500" dirty="0"/>
              <a:t>Investigation of the Magnetic Structure Characteristics of the NICA Booster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719903" cy="90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17" y="36000"/>
            <a:ext cx="1475508" cy="828000"/>
          </a:xfrm>
          <a:prstGeom prst="rect">
            <a:avLst/>
          </a:prstGeom>
        </p:spPr>
      </p:pic>
      <p:sp>
        <p:nvSpPr>
          <p:cNvPr id="7" name="Дата 6">
            <a:extLst>
              <a:ext uri="{FF2B5EF4-FFF2-40B4-BE49-F238E27FC236}">
                <a16:creationId xmlns:a16="http://schemas.microsoft.com/office/drawing/2014/main" id="{C325BE4A-3860-4933-9F65-6E6012DD2A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997" y="6492875"/>
            <a:ext cx="4485652" cy="365125"/>
          </a:xfrm>
        </p:spPr>
        <p:txBody>
          <a:bodyPr/>
          <a:lstStyle/>
          <a:p>
            <a:r>
              <a:rPr lang="ru-RU" dirty="0"/>
              <a:t>M. Shandov </a:t>
            </a:r>
            <a:r>
              <a:rPr lang="en-AU" dirty="0"/>
              <a:t>et</a:t>
            </a:r>
            <a:r>
              <a:rPr lang="ru-RU" dirty="0"/>
              <a:t>. al, VBLHEP, JINR, Dubna</a:t>
            </a:r>
            <a:endParaRPr lang="en-US" dirty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F0048C98-6EF1-43C6-94BC-E1D26BC8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74A1-AABB-482C-A956-3ABEE007A9A5}" type="slidenum">
              <a:rPr lang="ru-RU" smtClean="0"/>
              <a:pPr/>
              <a:t>21</a:t>
            </a:fld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8CA3482-6E8B-537D-9AB0-C33398219E17}"/>
                  </a:ext>
                </a:extLst>
              </p:cNvPr>
              <p:cNvSpPr txBox="1"/>
              <p:nvPr/>
            </p:nvSpPr>
            <p:spPr>
              <a:xfrm>
                <a:off x="333996" y="900000"/>
                <a:ext cx="5398523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800100" lvl="2" indent="-342900">
                  <a:buFont typeface="Arial" panose="020B0604020202020204" pitchFamily="34" charset="0"/>
                  <a:buChar char="•"/>
                </a:pPr>
                <a:r>
                  <a:rPr lang="en-US" sz="2400" b="1" dirty="0">
                    <a:latin typeface="Georgia" panose="02040502050405020303" pitchFamily="18" charset="0"/>
                    <a:cs typeface="Segoe UI" panose="020B0502040204020203" pitchFamily="34" charset="0"/>
                  </a:rPr>
                  <a:t>ORM used</a:t>
                </a:r>
              </a:p>
              <a:p>
                <a:pPr marL="800100" lvl="2" indent="-342900">
                  <a:buFont typeface="Arial" panose="020B0604020202020204" pitchFamily="34" charset="0"/>
                  <a:buChar char="•"/>
                </a:pPr>
                <a:r>
                  <a:rPr lang="en-US" sz="2400" b="1" dirty="0">
                    <a:latin typeface="Georgia" panose="02040502050405020303" pitchFamily="18" charset="0"/>
                    <a:cs typeface="Segoe UI" panose="020B0502040204020203" pitchFamily="34" charset="0"/>
                  </a:rPr>
                  <a:t>Orbit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≤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𝟏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,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𝟎𝟓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 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latin typeface="Georgia" panose="02040502050405020303" pitchFamily="18" charset="0"/>
                    <a:cs typeface="Segoe UI" panose="020B0502040204020203" pitchFamily="34" charset="0"/>
                  </a:rPr>
                  <a:t>mm</a:t>
                </a:r>
                <a:endParaRPr lang="ru-RU" sz="2400" b="1" dirty="0">
                  <a:solidFill>
                    <a:srgbClr val="FF0000"/>
                  </a:solidFill>
                  <a:latin typeface="Georgia" panose="02040502050405020303" pitchFamily="18" charset="0"/>
                  <a:cs typeface="Segoe UI" panose="020B0502040204020203" pitchFamily="34" charset="0"/>
                </a:endParaRPr>
              </a:p>
              <a:p>
                <a:pPr marL="800100" lvl="2" indent="-342900">
                  <a:buFont typeface="Arial" panose="020B0604020202020204" pitchFamily="34" charset="0"/>
                  <a:buChar char="•"/>
                </a:pPr>
                <a:r>
                  <a:rPr lang="en-US" sz="2400" b="1" dirty="0">
                    <a:latin typeface="Georgia" panose="02040502050405020303" pitchFamily="18" charset="0"/>
                    <a:cs typeface="Segoe UI" panose="020B0502040204020203" pitchFamily="34" charset="0"/>
                  </a:rPr>
                  <a:t>Library developed</a:t>
                </a:r>
              </a:p>
              <a:p>
                <a:pPr marL="800100" lvl="2" indent="-342900">
                  <a:buFont typeface="Arial" panose="020B0604020202020204" pitchFamily="34" charset="0"/>
                  <a:buChar char="•"/>
                </a:pPr>
                <a:r>
                  <a:rPr lang="en-US" sz="2400" b="1" dirty="0">
                    <a:solidFill>
                      <a:srgbClr val="FF0000"/>
                    </a:solidFill>
                    <a:latin typeface="Georgia" panose="02040502050405020303" pitchFamily="18" charset="0"/>
                  </a:rPr>
                  <a:t>Necessity</a:t>
                </a:r>
                <a:r>
                  <a:rPr lang="en-US" sz="2400" b="1" dirty="0">
                    <a:latin typeface="Georgia" panose="02040502050405020303" pitchFamily="18" charset="0"/>
                  </a:rPr>
                  <a:t> to study automatic mode</a:t>
                </a:r>
                <a:endParaRPr lang="en-US" sz="2400" b="1" dirty="0">
                  <a:latin typeface="Georgia" panose="02040502050405020303" pitchFamily="18" charset="0"/>
                  <a:cs typeface="Segoe UI" panose="020B0502040204020203" pitchFamily="34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8CA3482-6E8B-537D-9AB0-C33398219E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996" y="900000"/>
                <a:ext cx="5398523" cy="1938992"/>
              </a:xfrm>
              <a:prstGeom prst="rect">
                <a:avLst/>
              </a:prstGeom>
              <a:blipFill>
                <a:blip r:embed="rId5"/>
                <a:stretch>
                  <a:fillRect t="-2516" b="-62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084D378-B33A-C8C5-7A0E-CD087988AF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520" y="900000"/>
            <a:ext cx="6459480" cy="555266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7F11492-ECF2-DDFD-D330-55BEE56A1F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7" y="2843199"/>
            <a:ext cx="5161640" cy="362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8041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" name="Прямоугольник 8"/>
              <p:cNvSpPr/>
              <p:nvPr/>
            </p:nvSpPr>
            <p:spPr>
              <a:xfrm>
                <a:off x="1" y="0"/>
                <a:ext cx="12191999" cy="900000"/>
              </a:xfrm>
              <a:prstGeom prst="rect">
                <a:avLst/>
              </a:prstGeom>
              <a:solidFill>
                <a:srgbClr val="F69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𝝂</m:t>
                              </m:r>
                            </m:e>
                            <m:sub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𝒙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𝝂</m:t>
                              </m:r>
                            </m:e>
                            <m:sub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𝒚</m:t>
                              </m:r>
                            </m:sub>
                          </m:sSub>
                        </m:den>
                      </m:f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fPr>
                        <m:num>
                          <m:r>
                            <a:rPr lang="ru-RU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𝟒</m:t>
                          </m:r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.</m:t>
                          </m:r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𝟖𝟎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𝟒</m:t>
                          </m:r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.</m:t>
                          </m:r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𝟖𝟓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tx1"/>
                  </a:solidFill>
                  <a:latin typeface="Georgia" panose="02040502050405020303" pitchFamily="18" charset="0"/>
                  <a:cs typeface="Segoe UI" panose="020B0502040204020203" pitchFamily="34" charset="0"/>
                </a:endParaRPr>
              </a:p>
            </p:txBody>
          </p:sp>
        </mc:Choice>
        <mc:Fallback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0"/>
                <a:ext cx="12191999" cy="900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819648" y="6492875"/>
            <a:ext cx="6868351" cy="365125"/>
          </a:xfrm>
        </p:spPr>
        <p:txBody>
          <a:bodyPr/>
          <a:lstStyle/>
          <a:p>
            <a:r>
              <a:rPr lang="en-US" sz="1500" dirty="0"/>
              <a:t>Investigation of the Magnetic Structure Characteristics of the NICA Booster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719903" cy="90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17" y="36000"/>
            <a:ext cx="1475508" cy="828000"/>
          </a:xfrm>
          <a:prstGeom prst="rect">
            <a:avLst/>
          </a:prstGeom>
        </p:spPr>
      </p:pic>
      <p:sp>
        <p:nvSpPr>
          <p:cNvPr id="7" name="Дата 6">
            <a:extLst>
              <a:ext uri="{FF2B5EF4-FFF2-40B4-BE49-F238E27FC236}">
                <a16:creationId xmlns:a16="http://schemas.microsoft.com/office/drawing/2014/main" id="{C325BE4A-3860-4933-9F65-6E6012DD2A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997" y="6492875"/>
            <a:ext cx="4485652" cy="365125"/>
          </a:xfrm>
        </p:spPr>
        <p:txBody>
          <a:bodyPr/>
          <a:lstStyle/>
          <a:p>
            <a:r>
              <a:rPr lang="ru-RU" dirty="0"/>
              <a:t>M. Shandov </a:t>
            </a:r>
            <a:r>
              <a:rPr lang="en-AU" dirty="0"/>
              <a:t>et</a:t>
            </a:r>
            <a:r>
              <a:rPr lang="ru-RU" dirty="0"/>
              <a:t>. al, VBLHEP, JINR, Dubna</a:t>
            </a:r>
            <a:endParaRPr lang="en-US" dirty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F0048C98-6EF1-43C6-94BC-E1D26BC8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74A1-AABB-482C-A956-3ABEE007A9A5}" type="slidenum">
              <a:rPr lang="ru-RU" smtClean="0"/>
              <a:pPr/>
              <a:t>22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21F19B4-ADD2-522F-1BB3-3629EC8F10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0000"/>
            <a:ext cx="12192000" cy="5526191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F5A8F8F-0138-32D1-7E40-C3540C86C598}"/>
              </a:ext>
            </a:extLst>
          </p:cNvPr>
          <p:cNvSpPr/>
          <p:nvPr/>
        </p:nvSpPr>
        <p:spPr>
          <a:xfrm>
            <a:off x="2670048" y="936000"/>
            <a:ext cx="755904" cy="1706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(</a:t>
            </a:r>
            <a:r>
              <a:rPr lang="en-US" dirty="0" err="1"/>
              <a:t>x,x</a:t>
            </a:r>
            <a:r>
              <a:rPr lang="en-US" dirty="0"/>
              <a:t>’)</a:t>
            </a:r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27E53A0-B07F-D59E-86A5-9C37FA5ABBB6}"/>
              </a:ext>
            </a:extLst>
          </p:cNvPr>
          <p:cNvSpPr/>
          <p:nvPr/>
        </p:nvSpPr>
        <p:spPr>
          <a:xfrm>
            <a:off x="8766050" y="936000"/>
            <a:ext cx="755904" cy="1706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(</a:t>
            </a:r>
            <a:r>
              <a:rPr lang="en-US" dirty="0" err="1"/>
              <a:t>y,y</a:t>
            </a:r>
            <a:r>
              <a:rPr lang="en-US" dirty="0"/>
              <a:t>’)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1262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" y="0"/>
            <a:ext cx="12191999" cy="900000"/>
          </a:xfrm>
          <a:prstGeom prst="rect">
            <a:avLst/>
          </a:prstGeom>
          <a:solidFill>
            <a:srgbClr val="F6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Conclusion</a:t>
            </a:r>
            <a:endParaRPr lang="en-US" sz="4400" b="1" dirty="0">
              <a:solidFill>
                <a:schemeClr val="tx1"/>
              </a:solidFill>
              <a:latin typeface="Georgia" panose="02040502050405020303" pitchFamily="18" charset="0"/>
              <a:cs typeface="Segoe UI" panose="020B0502040204020203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819648" y="6492875"/>
            <a:ext cx="6868351" cy="365125"/>
          </a:xfrm>
        </p:spPr>
        <p:txBody>
          <a:bodyPr/>
          <a:lstStyle/>
          <a:p>
            <a:r>
              <a:rPr lang="en-US" sz="1500" dirty="0"/>
              <a:t>Investigation of the Magnetic Structure Characteristics of the NICA Booster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719903" cy="90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17" y="36000"/>
            <a:ext cx="1475508" cy="828000"/>
          </a:xfrm>
          <a:prstGeom prst="rect">
            <a:avLst/>
          </a:prstGeom>
        </p:spPr>
      </p:pic>
      <p:sp>
        <p:nvSpPr>
          <p:cNvPr id="7" name="Дата 6">
            <a:extLst>
              <a:ext uri="{FF2B5EF4-FFF2-40B4-BE49-F238E27FC236}">
                <a16:creationId xmlns:a16="http://schemas.microsoft.com/office/drawing/2014/main" id="{C325BE4A-3860-4933-9F65-6E6012DD2A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997" y="6492875"/>
            <a:ext cx="4485652" cy="365125"/>
          </a:xfrm>
        </p:spPr>
        <p:txBody>
          <a:bodyPr/>
          <a:lstStyle/>
          <a:p>
            <a:r>
              <a:rPr lang="ru-RU" dirty="0"/>
              <a:t>M. Shandov </a:t>
            </a:r>
            <a:r>
              <a:rPr lang="en-AU" dirty="0"/>
              <a:t>et</a:t>
            </a:r>
            <a:r>
              <a:rPr lang="ru-RU" dirty="0"/>
              <a:t>. al, VBLHEP, JINR, Dubna</a:t>
            </a:r>
            <a:endParaRPr lang="en-US" dirty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F0048C98-6EF1-43C6-94BC-E1D26BC8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74A1-AABB-482C-A956-3ABEE007A9A5}" type="slidenum">
              <a:rPr lang="ru-RU" smtClean="0"/>
              <a:pPr/>
              <a:t>23</a:t>
            </a:fld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DBEC181-02A0-2C3E-CAA6-AAC19ED20137}"/>
                  </a:ext>
                </a:extLst>
              </p:cNvPr>
              <p:cNvSpPr txBox="1"/>
              <p:nvPr/>
            </p:nvSpPr>
            <p:spPr>
              <a:xfrm>
                <a:off x="150961" y="1247362"/>
                <a:ext cx="11890078" cy="48897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914400" indent="-914400">
                  <a:buFont typeface="+mj-lt"/>
                  <a:buAutoNum type="arabicPeriod"/>
                </a:pPr>
                <a:r>
                  <a:rPr lang="en-US" sz="28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Tune scan</a:t>
                </a:r>
              </a:p>
              <a:p>
                <a:pPr marL="914400" indent="-914400">
                  <a:buFont typeface="+mj-lt"/>
                  <a:buAutoNum type="arabicPeriod"/>
                </a:pPr>
                <a:r>
                  <a:rPr lang="en-US" sz="28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Developed and implemented software for measuring differential orbits and MOO.</a:t>
                </a:r>
              </a:p>
              <a:p>
                <a:pPr marL="914400" indent="-914400">
                  <a:buFont typeface="+mj-lt"/>
                  <a:buAutoNum type="arabicPeriod"/>
                </a:pPr>
                <a:r>
                  <a:rPr lang="en-US" sz="2800" b="1" dirty="0">
                    <a:latin typeface="Georgia" panose="02040502050405020303" pitchFamily="18" charset="0"/>
                    <a:cs typeface="Segoe UI" panose="020B0502040204020203" pitchFamily="34" charset="0"/>
                  </a:rPr>
                  <a:t>The measurement time on the Booster was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≈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𝟑𝟎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÷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𝟒𝟎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 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𝒎𝒊𝒏</m:t>
                    </m:r>
                  </m:oMath>
                </a14:m>
                <a:endParaRPr lang="en-US" sz="2800" b="1" dirty="0">
                  <a:latin typeface="Georgia" panose="02040502050405020303" pitchFamily="18" charset="0"/>
                  <a:cs typeface="Segoe UI" panose="020B0502040204020203" pitchFamily="34" charset="0"/>
                </a:endParaRPr>
              </a:p>
              <a:p>
                <a:pPr marL="914400" indent="-914400">
                  <a:buFont typeface="+mj-lt"/>
                  <a:buAutoNum type="arabicPeriod"/>
                </a:pPr>
                <a:r>
                  <a:rPr lang="en-US" sz="28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Polarity check</a:t>
                </a:r>
              </a:p>
              <a:p>
                <a:pPr marL="914400" indent="-914400">
                  <a:buFont typeface="+mj-lt"/>
                  <a:buAutoNum type="arabicPeriod"/>
                </a:pPr>
                <a:r>
                  <a:rPr lang="en-US" sz="28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ORM measured</a:t>
                </a:r>
              </a:p>
              <a:p>
                <a:pPr marL="914400" indent="-914400">
                  <a:buFont typeface="+mj-lt"/>
                  <a:buAutoNum type="arabicPeriod"/>
                </a:pPr>
                <a:r>
                  <a:rPr lang="en-US" sz="2800" b="1" dirty="0">
                    <a:latin typeface="Georgia" panose="02040502050405020303" pitchFamily="18" charset="0"/>
                    <a:cs typeface="Segoe UI" panose="020B0502040204020203" pitchFamily="34" charset="0"/>
                  </a:rPr>
                  <a:t>Accuracy of compatibility with the model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&lt;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𝟏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 %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Georgia" panose="02040502050405020303" pitchFamily="18" charset="0"/>
                    <a:cs typeface="Segoe UI" panose="020B0502040204020203" pitchFamily="34" charset="0"/>
                  </a:rPr>
                  <a:t> </a:t>
                </a:r>
                <a:r>
                  <a:rPr lang="en-US" sz="2800" b="1" dirty="0">
                    <a:latin typeface="Georgia" panose="02040502050405020303" pitchFamily="18" charset="0"/>
                    <a:cs typeface="Segoe UI" panose="020B0502040204020203" pitchFamily="34" charset="0"/>
                  </a:rPr>
                  <a:t>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𝑫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𝒙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&gt;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𝟏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 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𝒎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 </m:t>
                    </m:r>
                  </m:oMath>
                </a14:m>
                <a:endParaRPr lang="en-US" sz="2800" b="1" i="1" dirty="0">
                  <a:latin typeface="Georgia" panose="02040502050405020303" pitchFamily="18" charset="0"/>
                  <a:cs typeface="Segoe UI" panose="020B0502040204020203" pitchFamily="34" charset="0"/>
                </a:endParaRPr>
              </a:p>
              <a:p>
                <a:pPr marL="914400" indent="-914400">
                  <a:buFont typeface="+mj-lt"/>
                  <a:buAutoNum type="arabicPeriod"/>
                </a:pPr>
                <a:r>
                  <a:rPr lang="en-US" sz="2800" b="1" dirty="0">
                    <a:latin typeface="Georgia" panose="02040502050405020303" pitchFamily="18" charset="0"/>
                    <a:cs typeface="Segoe UI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𝑳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𝒆𝒇𝒇</m:t>
                        </m:r>
                      </m:sub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𝒄𝒐𝒓𝒓</m:t>
                        </m:r>
                      </m:sup>
                    </m:sSubSup>
                    <m:r>
                      <a:rPr lang="en-US" sz="2800" b="1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𝟎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.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𝟐𝟒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𝒎</m:t>
                    </m:r>
                  </m:oMath>
                </a14:m>
                <a:r>
                  <a:rPr lang="en-US" sz="2800" b="1" dirty="0">
                    <a:latin typeface="Georgia" panose="02040502050405020303" pitchFamily="18" charset="0"/>
                    <a:cs typeface="Segoe UI" panose="020B0502040204020203" pitchFamily="34" charset="0"/>
                  </a:rPr>
                  <a:t> </a:t>
                </a:r>
                <a:r>
                  <a:rPr lang="en-US" sz="2800" b="1" u="sng" dirty="0">
                    <a:solidFill>
                      <a:srgbClr val="0070C0"/>
                    </a:solidFill>
                    <a:latin typeface="Georgia" panose="02040502050405020303" pitchFamily="18" charset="0"/>
                    <a:cs typeface="Segoe UI" panose="020B0502040204020203" pitchFamily="34" charset="0"/>
                  </a:rPr>
                  <a:t>correspond to 3D calculations</a:t>
                </a:r>
                <a:r>
                  <a:rPr lang="en-US" sz="2800" b="1" dirty="0">
                    <a:latin typeface="Georgia" panose="02040502050405020303" pitchFamily="18" charset="0"/>
                    <a:cs typeface="Segoe UI" panose="020B0502040204020203" pitchFamily="34" charset="0"/>
                  </a:rPr>
                  <a:t> </a:t>
                </a:r>
              </a:p>
              <a:p>
                <a:pPr marL="914400" indent="-914400">
                  <a:buFont typeface="+mj-lt"/>
                  <a:buAutoNum type="arabicPeriod"/>
                </a:pPr>
                <a:r>
                  <a:rPr lang="en-US" sz="2800" b="1" dirty="0">
                    <a:latin typeface="Georgia" panose="02040502050405020303" pitchFamily="18" charset="0"/>
                    <a:cs typeface="Segoe UI" panose="020B0502040204020203" pitchFamily="34" charset="0"/>
                  </a:rPr>
                  <a:t>Local bump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&lt;±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𝟑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 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𝑨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Georgia" panose="02040502050405020303" pitchFamily="18" charset="0"/>
                    <a:cs typeface="Segoe UI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𝐂𝐎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≈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𝟏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𝟎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 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𝒎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𝒎</m:t>
                    </m:r>
                  </m:oMath>
                </a14:m>
                <a:endParaRPr lang="en-US" sz="2800" b="1" dirty="0">
                  <a:latin typeface="Georgia" panose="02040502050405020303" pitchFamily="18" charset="0"/>
                  <a:cs typeface="Segoe UI" panose="020B0502040204020203" pitchFamily="34" charset="0"/>
                </a:endParaRPr>
              </a:p>
              <a:p>
                <a:pPr marL="914400" indent="-914400">
                  <a:buFont typeface="+mj-lt"/>
                  <a:buAutoNum type="arabicPeriod"/>
                </a:pPr>
                <a:r>
                  <a:rPr lang="en-US" sz="2800" b="1" dirty="0">
                    <a:latin typeface="Georgia" panose="02040502050405020303" pitchFamily="18" charset="0"/>
                    <a:cs typeface="Segoe UI" panose="020B0502040204020203" pitchFamily="34" charset="0"/>
                  </a:rPr>
                  <a:t>SVD library</a:t>
                </a:r>
              </a:p>
              <a:p>
                <a:pPr marL="914400" indent="-914400">
                  <a:buFont typeface="+mj-lt"/>
                  <a:buAutoNum type="arabicPeriod"/>
                </a:pPr>
                <a:r>
                  <a:rPr lang="en-US" sz="2800" b="1" dirty="0">
                    <a:latin typeface="Georgia" panose="02040502050405020303" pitchFamily="18" charset="0"/>
                    <a:cs typeface="Segoe UI" panose="020B0502040204020203" pitchFamily="34" charset="0"/>
                  </a:rPr>
                  <a:t>Optics measurements working group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DBEC181-02A0-2C3E-CAA6-AAC19ED20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61" y="1247362"/>
                <a:ext cx="11890078" cy="4889737"/>
              </a:xfrm>
              <a:prstGeom prst="rect">
                <a:avLst/>
              </a:prstGeom>
              <a:blipFill>
                <a:blip r:embed="rId5"/>
                <a:stretch>
                  <a:fillRect l="-1282" t="-2369" b="-26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29982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" y="0"/>
            <a:ext cx="12191999" cy="900000"/>
          </a:xfrm>
          <a:prstGeom prst="rect">
            <a:avLst/>
          </a:prstGeom>
          <a:solidFill>
            <a:srgbClr val="F6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Conclusion</a:t>
            </a:r>
            <a:endParaRPr lang="en-US" sz="4400" b="1" dirty="0">
              <a:solidFill>
                <a:schemeClr val="tx1"/>
              </a:solidFill>
              <a:latin typeface="Georgia" panose="02040502050405020303" pitchFamily="18" charset="0"/>
              <a:cs typeface="Segoe UI" panose="020B0502040204020203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819648" y="6492875"/>
            <a:ext cx="6868351" cy="365125"/>
          </a:xfrm>
        </p:spPr>
        <p:txBody>
          <a:bodyPr/>
          <a:lstStyle/>
          <a:p>
            <a:r>
              <a:rPr lang="en-US" sz="1500" dirty="0"/>
              <a:t>Investigation of the Magnetic Structure Characteristics of the NICA Booster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719903" cy="90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17" y="36000"/>
            <a:ext cx="1475508" cy="828000"/>
          </a:xfrm>
          <a:prstGeom prst="rect">
            <a:avLst/>
          </a:prstGeom>
        </p:spPr>
      </p:pic>
      <p:sp>
        <p:nvSpPr>
          <p:cNvPr id="7" name="Дата 6">
            <a:extLst>
              <a:ext uri="{FF2B5EF4-FFF2-40B4-BE49-F238E27FC236}">
                <a16:creationId xmlns:a16="http://schemas.microsoft.com/office/drawing/2014/main" id="{C325BE4A-3860-4933-9F65-6E6012DD2A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997" y="6492875"/>
            <a:ext cx="4485652" cy="365125"/>
          </a:xfrm>
        </p:spPr>
        <p:txBody>
          <a:bodyPr/>
          <a:lstStyle/>
          <a:p>
            <a:r>
              <a:rPr lang="ru-RU" dirty="0"/>
              <a:t>M. Shandov </a:t>
            </a:r>
            <a:r>
              <a:rPr lang="en-AU" dirty="0"/>
              <a:t>et</a:t>
            </a:r>
            <a:r>
              <a:rPr lang="ru-RU" dirty="0"/>
              <a:t>. al, VBLHEP, JINR, Dubna</a:t>
            </a:r>
            <a:endParaRPr lang="en-US" dirty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F0048C98-6EF1-43C6-94BC-E1D26BC8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74A1-AABB-482C-A956-3ABEE007A9A5}" type="slidenum">
              <a:rPr lang="ru-RU" smtClean="0"/>
              <a:pPr/>
              <a:t>24</a:t>
            </a:fld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143C45-A22E-DA69-33E0-002D45033A44}"/>
              </a:ext>
            </a:extLst>
          </p:cNvPr>
          <p:cNvSpPr txBox="1"/>
          <p:nvPr/>
        </p:nvSpPr>
        <p:spPr>
          <a:xfrm>
            <a:off x="150961" y="1645517"/>
            <a:ext cx="1189007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The authors gratitude to the staff of the VBLHEP Accelerator Department, who supported and helped with the organization and conduct of the work </a:t>
            </a:r>
          </a:p>
          <a:p>
            <a:endParaRPr lang="en-US" sz="28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60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60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THANK YOU FOR ATTENTION !!!</a:t>
            </a:r>
          </a:p>
          <a:p>
            <a:endParaRPr lang="en-US" sz="2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4022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Investigation of the Magnetic Structure Characteristics of the NICA Booster 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12191999" cy="900000"/>
          </a:xfrm>
          <a:prstGeom prst="rect">
            <a:avLst/>
          </a:prstGeom>
          <a:solidFill>
            <a:srgbClr val="F6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 b="1" dirty="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Conclusion</a:t>
            </a:r>
            <a:endParaRPr lang="ru-RU" sz="3700" b="1" dirty="0">
              <a:solidFill>
                <a:schemeClr val="tx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719903" cy="90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17" y="36000"/>
            <a:ext cx="1475508" cy="828000"/>
          </a:xfrm>
          <a:prstGeom prst="rect">
            <a:avLst/>
          </a:prstGeom>
        </p:spPr>
      </p:pic>
      <p:sp>
        <p:nvSpPr>
          <p:cNvPr id="8" name="Дата 7">
            <a:extLst>
              <a:ext uri="{FF2B5EF4-FFF2-40B4-BE49-F238E27FC236}">
                <a16:creationId xmlns:a16="http://schemas.microsoft.com/office/drawing/2014/main" id="{2DD5F38D-EF23-4D46-BC13-9250CD44B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M. Shandov </a:t>
            </a:r>
            <a:r>
              <a:rPr lang="ru-RU" dirty="0" err="1"/>
              <a:t>et</a:t>
            </a:r>
            <a:r>
              <a:rPr lang="ru-RU" dirty="0"/>
              <a:t>. </a:t>
            </a:r>
            <a:r>
              <a:rPr lang="ru-RU" dirty="0" err="1"/>
              <a:t>al</a:t>
            </a:r>
            <a:r>
              <a:rPr lang="ru-RU" dirty="0"/>
              <a:t>, VBLHEP, JINR, Dubna</a:t>
            </a:r>
            <a:endParaRPr lang="en-US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E3C0D5E-597C-4D6B-9572-3BE6ABA08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74A1-AABB-482C-A956-3ABEE007A9A5}" type="slidenum">
              <a:rPr lang="ru-RU" smtClean="0"/>
              <a:pPr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4314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" y="0"/>
            <a:ext cx="12191999" cy="900000"/>
          </a:xfrm>
          <a:prstGeom prst="rect">
            <a:avLst/>
          </a:prstGeom>
          <a:solidFill>
            <a:srgbClr val="F6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 b="1" dirty="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NICA Booster. Main Parameters</a:t>
            </a:r>
            <a:endParaRPr lang="ru-RU" sz="3700" b="1" dirty="0">
              <a:solidFill>
                <a:schemeClr val="tx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819648" y="6492875"/>
            <a:ext cx="6868351" cy="365125"/>
          </a:xfrm>
        </p:spPr>
        <p:txBody>
          <a:bodyPr/>
          <a:lstStyle/>
          <a:p>
            <a:r>
              <a:rPr lang="en-US" sz="1500" dirty="0"/>
              <a:t>Investigation of the Magnetic Structure Characteristics of the NICA Booster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719903" cy="90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17" y="36000"/>
            <a:ext cx="1475508" cy="828000"/>
          </a:xfrm>
          <a:prstGeom prst="rect">
            <a:avLst/>
          </a:prstGeom>
        </p:spPr>
      </p:pic>
      <p:sp>
        <p:nvSpPr>
          <p:cNvPr id="7" name="Дата 6">
            <a:extLst>
              <a:ext uri="{FF2B5EF4-FFF2-40B4-BE49-F238E27FC236}">
                <a16:creationId xmlns:a16="http://schemas.microsoft.com/office/drawing/2014/main" id="{C325BE4A-3860-4933-9F65-6E6012DD2A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997" y="6492875"/>
            <a:ext cx="4485652" cy="365125"/>
          </a:xfrm>
        </p:spPr>
        <p:txBody>
          <a:bodyPr/>
          <a:lstStyle/>
          <a:p>
            <a:r>
              <a:rPr lang="ru-RU" dirty="0"/>
              <a:t>M. Shandov </a:t>
            </a:r>
            <a:r>
              <a:rPr lang="en-AU" dirty="0"/>
              <a:t>et</a:t>
            </a:r>
            <a:r>
              <a:rPr lang="ru-RU" dirty="0"/>
              <a:t>. al, VBLHEP, JINR, Dubna</a:t>
            </a:r>
            <a:endParaRPr lang="en-US" dirty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F0048C98-6EF1-43C6-94BC-E1D26BC8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74A1-AABB-482C-A956-3ABEE007A9A5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0B288DA-4F7E-FEE4-7786-1A7C51C373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99" y="894226"/>
            <a:ext cx="6850657" cy="510355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664664C-905A-2F1E-E408-A195D098E556}"/>
              </a:ext>
            </a:extLst>
          </p:cNvPr>
          <p:cNvSpPr txBox="1"/>
          <p:nvPr/>
        </p:nvSpPr>
        <p:spPr>
          <a:xfrm>
            <a:off x="2643575" y="6081331"/>
            <a:ext cx="69048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DE"/>
                </a:solidFill>
                <a:latin typeface="Georgia" panose="02040502050405020303" pitchFamily="18" charset="0"/>
                <a:hlinkClick r:id="rId6"/>
              </a:rPr>
              <a:t>Technical specifications of the “Object "Booster" NICA”, 2019</a:t>
            </a:r>
            <a:endParaRPr lang="ru-RU" dirty="0">
              <a:solidFill>
                <a:srgbClr val="0000DE"/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Таблица 3">
                <a:extLst>
                  <a:ext uri="{FF2B5EF4-FFF2-40B4-BE49-F238E27FC236}">
                    <a16:creationId xmlns:a16="http://schemas.microsoft.com/office/drawing/2014/main" id="{3BAD864E-BE02-5363-1B62-5B65E536DE1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96410001"/>
                  </p:ext>
                </p:extLst>
              </p:nvPr>
            </p:nvGraphicFramePr>
            <p:xfrm>
              <a:off x="7255858" y="904207"/>
              <a:ext cx="4684142" cy="5103559"/>
            </p:xfrm>
            <a:graphic>
              <a:graphicData uri="http://schemas.openxmlformats.org/drawingml/2006/table">
                <a:tbl>
                  <a:tblPr firstRow="1" bandRow="1">
                    <a:effectLst>
                      <a:innerShdw blurRad="114300">
                        <a:prstClr val="black"/>
                      </a:innerShdw>
                    </a:effectLst>
                  </a:tblPr>
                  <a:tblGrid>
                    <a:gridCol w="35151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6897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296397">
                    <a:tc>
                      <a:txBody>
                        <a:bodyPr/>
                        <a:lstStyle/>
                        <a:p>
                          <a:r>
                            <a:rPr lang="en-US" sz="1400" b="1" dirty="0">
                              <a:solidFill>
                                <a:schemeClr val="bg1"/>
                              </a:solidFill>
                              <a:latin typeface="Georgia" panose="02040502050405020303" pitchFamily="18" charset="0"/>
                            </a:rPr>
                            <a:t>Ion</a:t>
                          </a:r>
                          <a:endParaRPr lang="ru-RU" sz="1400" b="1" dirty="0">
                            <a:solidFill>
                              <a:schemeClr val="bg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472C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b="0" i="1" kern="1200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400" b="0" i="1" kern="1200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Au</m:t>
                                    </m:r>
                                  </m:e>
                                  <m:sup>
                                    <m:r>
                                      <a:rPr lang="en-US" sz="1400" b="0" i="1" kern="1200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31+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400" b="0" i="1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D5E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11353">
                    <a:tc>
                      <a:txBody>
                        <a:bodyPr/>
                        <a:lstStyle/>
                        <a:p>
                          <a:r>
                            <a:rPr lang="en-US" sz="1400" b="1" kern="1200" dirty="0">
                              <a:solidFill>
                                <a:schemeClr val="bg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Magnetic rigidity,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1" i="0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𝐓</m:t>
                              </m:r>
                              <m:r>
                                <a:rPr lang="en-US" sz="14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1400" b="1" i="0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𝐦</m:t>
                              </m:r>
                            </m:oMath>
                          </a14:m>
                          <a:endParaRPr lang="en-US" sz="1400" b="1" kern="1200" dirty="0">
                            <a:solidFill>
                              <a:schemeClr val="bg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  <a:p>
                          <a:pPr marL="1077913" indent="0"/>
                          <a:r>
                            <a:rPr lang="en-US" sz="1400" b="1" kern="1200" dirty="0">
                              <a:solidFill>
                                <a:schemeClr val="bg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at injection</a:t>
                          </a:r>
                        </a:p>
                        <a:p>
                          <a:pPr marL="1077913" indent="0"/>
                          <a:r>
                            <a:rPr lang="en-US" sz="1400" b="1" kern="1200" dirty="0">
                              <a:solidFill>
                                <a:schemeClr val="bg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maximum </a:t>
                          </a:r>
                          <a:endParaRPr lang="ru-RU" sz="1400" b="1" kern="1200" dirty="0">
                            <a:solidFill>
                              <a:schemeClr val="bg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472C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endParaRPr lang="en-US" sz="1400" b="0" i="1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kern="12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1.6</m:t>
                                </m:r>
                              </m:oMath>
                            </m:oMathPara>
                          </a14:m>
                          <a:endParaRPr lang="ru-RU" sz="1400" b="0" i="1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kern="12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25.0</m:t>
                                </m:r>
                              </m:oMath>
                            </m:oMathPara>
                          </a14:m>
                          <a:endParaRPr lang="ru-RU" sz="1400" b="0" i="1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EB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31962537"/>
                      </a:ext>
                    </a:extLst>
                  </a:tr>
                  <a:tr h="296397">
                    <a:tc>
                      <a:txBody>
                        <a:bodyPr/>
                        <a:lstStyle/>
                        <a:p>
                          <a:r>
                            <a:rPr lang="en-US" sz="1400" b="1" dirty="0">
                              <a:solidFill>
                                <a:schemeClr val="bg1"/>
                              </a:solidFill>
                              <a:latin typeface="Georgia" panose="02040502050405020303" pitchFamily="18" charset="0"/>
                            </a:rPr>
                            <a:t>Ci</a:t>
                          </a:r>
                          <a:r>
                            <a:rPr lang="en-US" sz="1400" b="1" kern="1200" dirty="0">
                              <a:solidFill>
                                <a:schemeClr val="bg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rcu</a:t>
                          </a:r>
                          <a:r>
                            <a:rPr lang="en-US" sz="1400" b="1" dirty="0">
                              <a:solidFill>
                                <a:schemeClr val="bg1"/>
                              </a:solidFill>
                              <a:latin typeface="Georgia" panose="02040502050405020303" pitchFamily="18" charset="0"/>
                            </a:rPr>
                            <a:t>mference,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1" i="0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𝐦</m:t>
                              </m:r>
                            </m:oMath>
                          </a14:m>
                          <a:endParaRPr lang="ru-RU" sz="1400" b="1" i="0" dirty="0">
                            <a:solidFill>
                              <a:schemeClr val="bg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472C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kern="12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210.96</m:t>
                                </m:r>
                              </m:oMath>
                            </m:oMathPara>
                          </a14:m>
                          <a:endParaRPr lang="ru-RU" sz="1400" b="0" i="1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D5E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96397">
                    <a:tc>
                      <a:txBody>
                        <a:bodyPr/>
                        <a:lstStyle/>
                        <a:p>
                          <a:r>
                            <a:rPr lang="en-US" sz="1400" b="1" kern="1200" dirty="0">
                              <a:solidFill>
                                <a:schemeClr val="bg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Number of super-periods</a:t>
                          </a:r>
                          <a:endParaRPr lang="ru-RU" sz="1400" b="1" kern="1200" dirty="0">
                            <a:solidFill>
                              <a:schemeClr val="bg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472C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ru-RU" sz="1400" b="0" i="1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EB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96397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sz="1400" b="1" kern="1200" dirty="0">
                              <a:solidFill>
                                <a:schemeClr val="bg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Number of DFO periods</a:t>
                          </a:r>
                          <a:endParaRPr lang="ru-RU" sz="1400" b="1" kern="1200" dirty="0">
                            <a:solidFill>
                              <a:schemeClr val="bg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472C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24</m:t>
                                </m:r>
                              </m:oMath>
                            </m:oMathPara>
                          </a14:m>
                          <a:endParaRPr lang="ru-RU" sz="1400" b="0" i="1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D5E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16057598"/>
                      </a:ext>
                    </a:extLst>
                  </a:tr>
                  <a:tr h="315416">
                    <a:tc>
                      <a:txBody>
                        <a:bodyPr/>
                        <a:lstStyle/>
                        <a:p>
                          <a:r>
                            <a:rPr lang="en-US" sz="1400" b="1" dirty="0">
                              <a:solidFill>
                                <a:schemeClr val="bg1"/>
                              </a:solidFill>
                              <a:latin typeface="Georgia" panose="02040502050405020303" pitchFamily="18" charset="0"/>
                            </a:rPr>
                            <a:t>Betatron tune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type m:val="lin"/>
                                  <m:ctrlPr>
                                    <a:rPr lang="en-US" sz="1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4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𝝂</m:t>
                                      </m:r>
                                    </m:e>
                                    <m:sub>
                                      <m:r>
                                        <a:rPr lang="en-US" sz="14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4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𝝂</m:t>
                                      </m:r>
                                    </m:e>
                                    <m:sub>
                                      <m:r>
                                        <a:rPr lang="en-US" sz="14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a14:m>
                          <a:endParaRPr lang="ru-RU" sz="1400" b="1" dirty="0">
                            <a:solidFill>
                              <a:schemeClr val="bg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472C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ru-RU" sz="1400" b="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4.80</m:t>
                                    </m:r>
                                  </m:num>
                                  <m:den>
                                    <m:r>
                                      <a:rPr lang="en-US" sz="1400" b="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4.85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400" b="0" i="1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EB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15416">
                    <a:tc>
                      <a:txBody>
                        <a:bodyPr/>
                        <a:lstStyle/>
                        <a:p>
                          <a:r>
                            <a:rPr lang="en-US" sz="1400" b="1" dirty="0">
                              <a:solidFill>
                                <a:schemeClr val="bg1"/>
                              </a:solidFill>
                              <a:latin typeface="Georgia" panose="02040502050405020303" pitchFamily="18" charset="0"/>
                            </a:rPr>
                            <a:t>Chromaticity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type m:val="lin"/>
                                  <m:ctrlPr>
                                    <a:rPr lang="en-US" sz="1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4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𝝃</m:t>
                                      </m:r>
                                    </m:e>
                                    <m:sub>
                                      <m:r>
                                        <a:rPr lang="en-US" sz="14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4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𝝃</m:t>
                                      </m:r>
                                    </m:e>
                                    <m:sub>
                                      <m:r>
                                        <a:rPr lang="en-US" sz="14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a14:m>
                          <a:endParaRPr lang="ru-RU" sz="1400" b="1" dirty="0">
                            <a:solidFill>
                              <a:schemeClr val="bg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472C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ru-RU" sz="1400" b="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−5.10</m:t>
                                    </m:r>
                                  </m:num>
                                  <m:den>
                                    <m:r>
                                      <a:rPr lang="en-US" sz="1400" b="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−5.50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400" b="0" i="1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D5E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96397">
                    <a:tc>
                      <a:txBody>
                        <a:bodyPr/>
                        <a:lstStyle/>
                        <a:p>
                          <a:r>
                            <a:rPr lang="en-US" sz="1400" b="1" dirty="0">
                              <a:solidFill>
                                <a:schemeClr val="bg1"/>
                              </a:solidFill>
                              <a:latin typeface="Georgia" panose="02040502050405020303" pitchFamily="18" charset="0"/>
                            </a:rPr>
                            <a:t>Critical energy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𝜸</m:t>
                                  </m:r>
                                </m:e>
                                <m:sub>
                                  <m:r>
                                    <a:rPr lang="en-US" sz="1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𝒕𝒓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b="1" dirty="0">
                              <a:solidFill>
                                <a:schemeClr val="bg1"/>
                              </a:solidFill>
                              <a:latin typeface="Georgia" panose="02040502050405020303" pitchFamily="18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1" i="0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𝐆𝐞𝐕</m:t>
                              </m:r>
                              <m:r>
                                <a:rPr lang="en-US" sz="1400" b="1" i="0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1400" b="1" i="0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oMath>
                          </a14:m>
                          <a:endParaRPr lang="ru-RU" sz="1400" b="1" dirty="0">
                            <a:solidFill>
                              <a:schemeClr val="bg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472C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3.25</m:t>
                                </m:r>
                              </m:oMath>
                            </m:oMathPara>
                          </a14:m>
                          <a:endParaRPr lang="ru-RU" sz="1400" b="0" i="1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EB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71135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i="0" baseline="0" dirty="0">
                              <a:solidFill>
                                <a:schemeClr val="bg1"/>
                              </a:solidFill>
                              <a:latin typeface="Georgia" panose="02040502050405020303" pitchFamily="18" charset="0"/>
                            </a:rPr>
                            <a:t>Emittances </a:t>
                          </a:r>
                          <a:r>
                            <a:rPr lang="en-US" sz="1400" b="1" kern="1200" dirty="0">
                              <a:solidFill>
                                <a:schemeClr val="bg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hor/vert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1" i="1" kern="120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𝟔</m:t>
                              </m:r>
                              <m:r>
                                <a:rPr lang="en-US" sz="1400" b="1" i="1" kern="120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𝝈</m:t>
                              </m:r>
                            </m:oMath>
                          </a14:m>
                          <a:r>
                            <a:rPr lang="en-US" sz="1400" b="1" dirty="0">
                              <a:solidFill>
                                <a:schemeClr val="bg1"/>
                              </a:solidFill>
                              <a:latin typeface="Georgia" panose="02040502050405020303" pitchFamily="18" charset="0"/>
                            </a:rPr>
                            <a:t>, 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  <m:r>
                                <a:rPr lang="en-US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b="1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𝐦𝐦</m:t>
                              </m:r>
                              <m:r>
                                <a:rPr lang="en-US" sz="1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1400" b="1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𝐦𝐫𝐚𝐝</m:t>
                              </m:r>
                            </m:oMath>
                          </a14:m>
                          <a:endParaRPr lang="en-US" sz="1400" b="1" dirty="0">
                            <a:solidFill>
                              <a:schemeClr val="bg1"/>
                            </a:solidFill>
                            <a:latin typeface="Georgia" panose="02040502050405020303" pitchFamily="18" charset="0"/>
                          </a:endParaRPr>
                        </a:p>
                        <a:p>
                          <a:pPr marL="1077913" indent="0"/>
                          <a:r>
                            <a:rPr lang="en-US" sz="1400" b="1" kern="1200" dirty="0">
                              <a:solidFill>
                                <a:schemeClr val="bg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at injection</a:t>
                          </a:r>
                        </a:p>
                        <a:p>
                          <a:pPr marL="1077913" indent="0"/>
                          <a:r>
                            <a:rPr lang="en-US" sz="1400" b="1" kern="1200" dirty="0">
                              <a:solidFill>
                                <a:schemeClr val="bg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after acceleration </a:t>
                          </a:r>
                          <a:endParaRPr lang="ru-RU" sz="1400" b="1" kern="1200" dirty="0">
                            <a:solidFill>
                              <a:schemeClr val="bg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472C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endParaRPr lang="en-US" sz="1400" b="0" i="1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ru-RU" sz="1400" b="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15</m:t>
                                    </m:r>
                                  </m:num>
                                  <m:den>
                                    <m:r>
                                      <a:rPr lang="en-US" sz="1400" b="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400" b="0" i="1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ru-RU" sz="1400" b="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&lt;11</m:t>
                                    </m:r>
                                  </m:num>
                                  <m:den>
                                    <m:r>
                                      <a:rPr lang="en-US" sz="1400" b="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&lt;1.5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400" b="0" i="1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D5E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5248309"/>
                      </a:ext>
                    </a:extLst>
                  </a:tr>
                  <a:tr h="71598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i="0" dirty="0">
                              <a:solidFill>
                                <a:schemeClr val="bg1"/>
                              </a:solidFill>
                              <a:latin typeface="Georgia" panose="02040502050405020303" pitchFamily="18" charset="0"/>
                            </a:rPr>
                            <a:t>RMS momentum spread,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en-US" sz="1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oMath>
                          </a14:m>
                          <a:endParaRPr lang="en-US" sz="1400" b="1" dirty="0">
                            <a:solidFill>
                              <a:schemeClr val="bg1"/>
                            </a:solidFill>
                            <a:latin typeface="Georgia" panose="02040502050405020303" pitchFamily="18" charset="0"/>
                          </a:endParaRPr>
                        </a:p>
                        <a:p>
                          <a:pPr marL="1077913" indent="0"/>
                          <a:r>
                            <a:rPr lang="en-US" sz="1400" b="1" kern="1200" dirty="0">
                              <a:solidFill>
                                <a:schemeClr val="bg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at injection</a:t>
                          </a:r>
                        </a:p>
                        <a:p>
                          <a:pPr marL="1077913" indent="0"/>
                          <a:r>
                            <a:rPr lang="en-US" sz="1400" b="1" kern="1200" dirty="0">
                              <a:solidFill>
                                <a:schemeClr val="bg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after acceleration </a:t>
                          </a:r>
                          <a:endParaRPr lang="ru-RU" sz="1400" b="1" kern="1200" dirty="0">
                            <a:solidFill>
                              <a:schemeClr val="bg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472C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endParaRPr lang="en-US" sz="1400" b="0" i="1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±1</m:t>
                                </m:r>
                              </m:oMath>
                            </m:oMathPara>
                          </a14:m>
                          <a:endParaRPr lang="ru-RU" sz="1400" b="0" i="1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pPr marL="0" algn="ctr" defTabSz="9144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±0.22</m:t>
                                </m:r>
                              </m:oMath>
                            </m:oMathPara>
                          </a14:m>
                          <a:endParaRPr lang="ru-RU" sz="1400" b="0" i="1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9EB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30854853"/>
                      </a:ext>
                    </a:extLst>
                  </a:tr>
                  <a:tr h="711353">
                    <a:tc>
                      <a:txBody>
                        <a:bodyPr/>
                        <a:lstStyle/>
                        <a:p>
                          <a:r>
                            <a:rPr lang="en-US" sz="1400" b="1" kern="1200" dirty="0">
                              <a:solidFill>
                                <a:schemeClr val="bg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Revolution period,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1" i="1" kern="120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𝝁</m:t>
                              </m:r>
                              <m:r>
                                <a:rPr lang="en-US" sz="1400" b="1" i="1" kern="120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𝒔</m:t>
                              </m:r>
                            </m:oMath>
                          </a14:m>
                          <a:endParaRPr lang="en-US" sz="1400" b="1" kern="1200" dirty="0">
                            <a:solidFill>
                              <a:schemeClr val="bg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  <a:p>
                          <a:pPr marL="1077913" indent="0"/>
                          <a:r>
                            <a:rPr lang="en-US" sz="1400" b="1" kern="1200" dirty="0">
                              <a:solidFill>
                                <a:schemeClr val="bg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at injection</a:t>
                          </a:r>
                        </a:p>
                        <a:p>
                          <a:pPr marL="1077913" indent="0"/>
                          <a:r>
                            <a:rPr lang="en-US" sz="1400" b="1" kern="1200" dirty="0">
                              <a:solidFill>
                                <a:schemeClr val="bg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after acceleration </a:t>
                          </a:r>
                          <a:endParaRPr lang="ru-RU" sz="1400" b="1" kern="1200" dirty="0">
                            <a:solidFill>
                              <a:schemeClr val="bg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472C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endParaRPr lang="en-US" sz="1400" b="0" i="1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pPr marL="0" algn="ctr" defTabSz="9144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8.5</m:t>
                                </m:r>
                              </m:oMath>
                            </m:oMathPara>
                          </a14:m>
                          <a:endParaRPr lang="en-US" sz="1400" b="0" i="1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pPr marL="0" algn="ctr" defTabSz="9144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0.89</m:t>
                                </m:r>
                              </m:oMath>
                            </m:oMathPara>
                          </a14:m>
                          <a:endParaRPr lang="ru-RU" sz="1400" b="0" i="1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D5E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Таблица 3">
                <a:extLst>
                  <a:ext uri="{FF2B5EF4-FFF2-40B4-BE49-F238E27FC236}">
                    <a16:creationId xmlns:a16="http://schemas.microsoft.com/office/drawing/2014/main" id="{3BAD864E-BE02-5363-1B62-5B65E536DE1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96410001"/>
                  </p:ext>
                </p:extLst>
              </p:nvPr>
            </p:nvGraphicFramePr>
            <p:xfrm>
              <a:off x="7255858" y="904207"/>
              <a:ext cx="4684142" cy="5103559"/>
            </p:xfrm>
            <a:graphic>
              <a:graphicData uri="http://schemas.openxmlformats.org/drawingml/2006/table">
                <a:tbl>
                  <a:tblPr firstRow="1" bandRow="1">
                    <a:effectLst>
                      <a:innerShdw blurRad="114300">
                        <a:prstClr val="black"/>
                      </a:innerShdw>
                    </a:effectLst>
                  </a:tblPr>
                  <a:tblGrid>
                    <a:gridCol w="35151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6897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b="1" dirty="0">
                              <a:solidFill>
                                <a:schemeClr val="bg1"/>
                              </a:solidFill>
                              <a:latin typeface="Georgia" panose="02040502050405020303" pitchFamily="18" charset="0"/>
                            </a:rPr>
                            <a:t>Ion</a:t>
                          </a:r>
                          <a:endParaRPr lang="ru-RU" sz="1400" b="1" dirty="0">
                            <a:solidFill>
                              <a:schemeClr val="bg1"/>
                            </a:solidFill>
                            <a:latin typeface="Georgia" panose="02040502050405020303" pitchFamily="18" charset="0"/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472C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301563" t="-4000" r="-1563" b="-159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315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347" t="-43333" r="-33795" b="-56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301563" t="-43333" r="-1563" b="-56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31962537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347" t="-344000" r="-33795" b="-125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301563" t="-344000" r="-1563" b="-125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b="1" kern="1200" dirty="0">
                              <a:solidFill>
                                <a:schemeClr val="bg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Number of super-periods</a:t>
                          </a:r>
                          <a:endParaRPr lang="ru-RU" sz="1400" b="1" kern="1200" dirty="0">
                            <a:solidFill>
                              <a:schemeClr val="bg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472C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301563" t="-444000" r="-1563" b="-115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sz="1400" b="1" kern="1200" dirty="0">
                              <a:solidFill>
                                <a:schemeClr val="bg1"/>
                              </a:solidFill>
                              <a:latin typeface="Georgia" panose="02040502050405020303" pitchFamily="18" charset="0"/>
                              <a:ea typeface="+mn-ea"/>
                              <a:cs typeface="+mn-cs"/>
                            </a:rPr>
                            <a:t>Number of DFO periods</a:t>
                          </a:r>
                          <a:endParaRPr lang="ru-RU" sz="1400" b="1" kern="1200" dirty="0">
                            <a:solidFill>
                              <a:schemeClr val="bg1"/>
                            </a:solidFill>
                            <a:latin typeface="Georgia" panose="02040502050405020303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472C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301563" t="-544000" r="-1563" b="-105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16057598"/>
                      </a:ext>
                    </a:extLst>
                  </a:tr>
                  <a:tr h="32435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347" t="-596296" r="-33795" b="-8759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301563" t="-596296" r="-1563" b="-8759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2435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347" t="-709434" r="-33795" b="-7924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301563" t="-709434" r="-1563" b="-7924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347" t="-858000" r="-33795" b="-7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301563" t="-858000" r="-1563" b="-74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7315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347" t="-399167" r="-33795" b="-2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301563" t="-399167" r="-1563" b="-20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5248309"/>
                      </a:ext>
                    </a:extLst>
                  </a:tr>
                  <a:tr h="736283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347" t="-495041" r="-33795" b="-1066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301563" t="-495041" r="-1563" b="-1066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30854853"/>
                      </a:ext>
                    </a:extLst>
                  </a:tr>
                  <a:tr h="7315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347" t="-600000" r="-33795" b="-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301563" t="-600000" r="-1563" b="-7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61128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" y="0"/>
            <a:ext cx="12191999" cy="900000"/>
          </a:xfrm>
          <a:prstGeom prst="rect">
            <a:avLst/>
          </a:prstGeom>
          <a:solidFill>
            <a:srgbClr val="F6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 b="1" dirty="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Booster Beam Runs</a:t>
            </a:r>
            <a:endParaRPr lang="ru-RU" sz="3700" b="1" dirty="0">
              <a:solidFill>
                <a:schemeClr val="tx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819648" y="6492875"/>
            <a:ext cx="6868351" cy="365125"/>
          </a:xfrm>
        </p:spPr>
        <p:txBody>
          <a:bodyPr/>
          <a:lstStyle/>
          <a:p>
            <a:r>
              <a:rPr lang="en-US" sz="1500" dirty="0"/>
              <a:t>Investigation of the Magnetic Structure Characteristics of the NICA Booster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719903" cy="90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17" y="36000"/>
            <a:ext cx="1475508" cy="828000"/>
          </a:xfrm>
          <a:prstGeom prst="rect">
            <a:avLst/>
          </a:prstGeom>
        </p:spPr>
      </p:pic>
      <p:sp>
        <p:nvSpPr>
          <p:cNvPr id="7" name="Дата 6">
            <a:extLst>
              <a:ext uri="{FF2B5EF4-FFF2-40B4-BE49-F238E27FC236}">
                <a16:creationId xmlns:a16="http://schemas.microsoft.com/office/drawing/2014/main" id="{C325BE4A-3860-4933-9F65-6E6012DD2A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997" y="6492875"/>
            <a:ext cx="4485652" cy="365125"/>
          </a:xfrm>
        </p:spPr>
        <p:txBody>
          <a:bodyPr/>
          <a:lstStyle/>
          <a:p>
            <a:r>
              <a:rPr lang="ru-RU" dirty="0"/>
              <a:t>M. Shandov et. </a:t>
            </a:r>
            <a:r>
              <a:rPr lang="en-AU" dirty="0"/>
              <a:t>al</a:t>
            </a:r>
            <a:r>
              <a:rPr lang="ru-RU" dirty="0"/>
              <a:t>, VBLHEP, JINR, Dubna</a:t>
            </a:r>
            <a:endParaRPr lang="en-US" dirty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F0048C98-6EF1-43C6-94BC-E1D26BC8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74A1-AABB-482C-A956-3ABEE007A9A5}" type="slidenum">
              <a:rPr lang="ru-RU" smtClean="0"/>
              <a:pPr/>
              <a:t>4</a:t>
            </a:fld>
            <a:endParaRPr lang="ru-RU" dirty="0"/>
          </a:p>
        </p:txBody>
      </p:sp>
      <p:graphicFrame>
        <p:nvGraphicFramePr>
          <p:cNvPr id="21" name="Диаграмма 20">
            <a:extLst>
              <a:ext uri="{FF2B5EF4-FFF2-40B4-BE49-F238E27FC236}">
                <a16:creationId xmlns:a16="http://schemas.microsoft.com/office/drawing/2014/main" id="{573DDED9-9875-16E0-E266-6106B5FBBF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2207765"/>
              </p:ext>
            </p:extLst>
          </p:nvPr>
        </p:nvGraphicFramePr>
        <p:xfrm>
          <a:off x="8154000" y="895793"/>
          <a:ext cx="3960000" cy="5254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2" name="Диаграмма 21">
            <a:extLst>
              <a:ext uri="{FF2B5EF4-FFF2-40B4-BE49-F238E27FC236}">
                <a16:creationId xmlns:a16="http://schemas.microsoft.com/office/drawing/2014/main" id="{AC4C7F07-791C-6653-4BB9-63B72BC103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1903522"/>
              </p:ext>
            </p:extLst>
          </p:nvPr>
        </p:nvGraphicFramePr>
        <p:xfrm>
          <a:off x="78000" y="900000"/>
          <a:ext cx="3960000" cy="5254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3" name="Диаграмма 22">
            <a:extLst>
              <a:ext uri="{FF2B5EF4-FFF2-40B4-BE49-F238E27FC236}">
                <a16:creationId xmlns:a16="http://schemas.microsoft.com/office/drawing/2014/main" id="{FE8CCEC2-62CE-71C7-7F0E-C8F455740D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004455"/>
              </p:ext>
            </p:extLst>
          </p:nvPr>
        </p:nvGraphicFramePr>
        <p:xfrm>
          <a:off x="4116000" y="900000"/>
          <a:ext cx="3960000" cy="5254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716084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" y="0"/>
            <a:ext cx="12191999" cy="900000"/>
          </a:xfrm>
          <a:prstGeom prst="rect">
            <a:avLst/>
          </a:prstGeom>
          <a:solidFill>
            <a:srgbClr val="F6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 b="1" dirty="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At the Conference</a:t>
            </a:r>
            <a:endParaRPr lang="ru-RU" sz="3700" b="1" dirty="0">
              <a:solidFill>
                <a:schemeClr val="tx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819648" y="6492875"/>
            <a:ext cx="6868351" cy="365125"/>
          </a:xfrm>
        </p:spPr>
        <p:txBody>
          <a:bodyPr/>
          <a:lstStyle/>
          <a:p>
            <a:r>
              <a:rPr lang="en-US" sz="1500" dirty="0"/>
              <a:t>Investigation of the Magnetic Structure Characteristics of the NICA Booster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719903" cy="90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17" y="36000"/>
            <a:ext cx="1475508" cy="828000"/>
          </a:xfrm>
          <a:prstGeom prst="rect">
            <a:avLst/>
          </a:prstGeom>
        </p:spPr>
      </p:pic>
      <p:sp>
        <p:nvSpPr>
          <p:cNvPr id="7" name="Дата 6">
            <a:extLst>
              <a:ext uri="{FF2B5EF4-FFF2-40B4-BE49-F238E27FC236}">
                <a16:creationId xmlns:a16="http://schemas.microsoft.com/office/drawing/2014/main" id="{C325BE4A-3860-4933-9F65-6E6012DD2A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997" y="6492875"/>
            <a:ext cx="4485652" cy="365125"/>
          </a:xfrm>
        </p:spPr>
        <p:txBody>
          <a:bodyPr/>
          <a:lstStyle/>
          <a:p>
            <a:r>
              <a:rPr lang="ru-RU" dirty="0"/>
              <a:t>M. Shandov </a:t>
            </a:r>
            <a:r>
              <a:rPr lang="en-AU" dirty="0"/>
              <a:t>et</a:t>
            </a:r>
            <a:r>
              <a:rPr lang="ru-RU" dirty="0"/>
              <a:t>. al, VBLHEP, JINR, Dubna</a:t>
            </a:r>
            <a:endParaRPr lang="en-US" dirty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F0048C98-6EF1-43C6-94BC-E1D26BC8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74A1-AABB-482C-A956-3ABEE007A9A5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E863A7-B726-6BAD-0BA5-3756C2FFC25A}"/>
              </a:ext>
            </a:extLst>
          </p:cNvPr>
          <p:cNvSpPr txBox="1"/>
          <p:nvPr/>
        </p:nvSpPr>
        <p:spPr>
          <a:xfrm>
            <a:off x="333996" y="936000"/>
            <a:ext cx="1152462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9144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  <a:latin typeface="Georgia" panose="02040502050405020303" pitchFamily="18" charset="0"/>
                <a:cs typeface="Segoe UI" panose="020B0502040204020203" pitchFamily="34" charset="0"/>
              </a:rPr>
              <a:t>A. </a:t>
            </a:r>
            <a:r>
              <a:rPr lang="en-US" sz="2400" b="1" dirty="0" err="1">
                <a:solidFill>
                  <a:srgbClr val="0070C0"/>
                </a:solidFill>
                <a:latin typeface="Georgia" panose="02040502050405020303" pitchFamily="18" charset="0"/>
                <a:cs typeface="Segoe UI" panose="020B0502040204020203" pitchFamily="34" charset="0"/>
              </a:rPr>
              <a:t>Butenko</a:t>
            </a:r>
            <a:r>
              <a:rPr lang="en-US" sz="2400" b="1" dirty="0">
                <a:solidFill>
                  <a:srgbClr val="0070C0"/>
                </a:solidFill>
                <a:latin typeface="Georgia" panose="02040502050405020303" pitchFamily="18" charset="0"/>
                <a:cs typeface="Segoe UI" panose="020B0502040204020203" pitchFamily="34" charset="0"/>
              </a:rPr>
              <a:t> “Status of the NICA Project”, </a:t>
            </a:r>
            <a:r>
              <a:rPr lang="en-US" sz="2400" b="1" dirty="0">
                <a:solidFill>
                  <a:srgbClr val="FF0000"/>
                </a:solidFill>
                <a:latin typeface="Georgia" panose="02040502050405020303" pitchFamily="18" charset="0"/>
                <a:cs typeface="Segoe UI" panose="020B0502040204020203" pitchFamily="34" charset="0"/>
              </a:rPr>
              <a:t>21.09</a:t>
            </a:r>
          </a:p>
          <a:p>
            <a:pPr marL="914400" lvl="1" indent="-91440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FF0000"/>
              </a:solidFill>
              <a:latin typeface="Georgia" panose="02040502050405020303" pitchFamily="18" charset="0"/>
              <a:cs typeface="Segoe UI" panose="020B0502040204020203" pitchFamily="34" charset="0"/>
            </a:endParaRPr>
          </a:p>
          <a:p>
            <a:pPr marL="914400" lvl="1" indent="-9144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  <a:latin typeface="Georgia" panose="02040502050405020303" pitchFamily="18" charset="0"/>
                <a:cs typeface="Segoe UI" panose="020B0502040204020203" pitchFamily="34" charset="0"/>
              </a:rPr>
              <a:t>A. </a:t>
            </a:r>
            <a:r>
              <a:rPr lang="en-US" sz="2400" b="1" dirty="0" err="1">
                <a:solidFill>
                  <a:srgbClr val="0070C0"/>
                </a:solidFill>
                <a:latin typeface="Georgia" panose="02040502050405020303" pitchFamily="18" charset="0"/>
                <a:cs typeface="Segoe UI" panose="020B0502040204020203" pitchFamily="34" charset="0"/>
              </a:rPr>
              <a:t>Tuzikov</a:t>
            </a:r>
            <a:r>
              <a:rPr lang="en-US" sz="2400" b="1" dirty="0">
                <a:solidFill>
                  <a:srgbClr val="0070C0"/>
                </a:solidFill>
                <a:latin typeface="Georgia" panose="02040502050405020303" pitchFamily="18" charset="0"/>
                <a:cs typeface="Segoe UI" panose="020B0502040204020203" pitchFamily="34" charset="0"/>
              </a:rPr>
              <a:t> “Beam Transfer Systems in the NICA Accelerator Complex – Status and Plans”, </a:t>
            </a:r>
            <a:r>
              <a:rPr lang="en-US" sz="2400" b="1" dirty="0">
                <a:solidFill>
                  <a:srgbClr val="FF0000"/>
                </a:solidFill>
                <a:latin typeface="Georgia" panose="02040502050405020303" pitchFamily="18" charset="0"/>
                <a:cs typeface="Segoe UI" panose="020B0502040204020203" pitchFamily="34" charset="0"/>
              </a:rPr>
              <a:t>21.09</a:t>
            </a:r>
          </a:p>
          <a:p>
            <a:pPr marL="914400" lvl="1" indent="-91440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FF0000"/>
              </a:solidFill>
              <a:latin typeface="Georgia" panose="02040502050405020303" pitchFamily="18" charset="0"/>
              <a:cs typeface="Segoe UI" panose="020B0502040204020203" pitchFamily="34" charset="0"/>
            </a:endParaRPr>
          </a:p>
          <a:p>
            <a:pPr marL="914400" lvl="1" indent="-9144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  <a:latin typeface="Georgia" panose="02040502050405020303" pitchFamily="18" charset="0"/>
                <a:cs typeface="Segoe UI" panose="020B0502040204020203" pitchFamily="34" charset="0"/>
              </a:rPr>
              <a:t>K. </a:t>
            </a:r>
            <a:r>
              <a:rPr lang="en-US" sz="2400" b="1" dirty="0" err="1">
                <a:solidFill>
                  <a:srgbClr val="0070C0"/>
                </a:solidFill>
                <a:latin typeface="Georgia" panose="02040502050405020303" pitchFamily="18" charset="0"/>
                <a:cs typeface="Segoe UI" panose="020B0502040204020203" pitchFamily="34" charset="0"/>
              </a:rPr>
              <a:t>Levterov</a:t>
            </a:r>
            <a:r>
              <a:rPr lang="en-US" sz="2400" b="1" dirty="0">
                <a:solidFill>
                  <a:srgbClr val="0070C0"/>
                </a:solidFill>
                <a:latin typeface="Georgia" panose="02040502050405020303" pitchFamily="18" charset="0"/>
                <a:cs typeface="Segoe UI" panose="020B0502040204020203" pitchFamily="34" charset="0"/>
              </a:rPr>
              <a:t> “Features of He1+, Fe14+ and C4+ Beams Injection into the Booster of the NICA Accelerator Complex”, </a:t>
            </a:r>
            <a:r>
              <a:rPr lang="en-US" sz="2400" b="1" dirty="0">
                <a:solidFill>
                  <a:srgbClr val="FF0000"/>
                </a:solidFill>
                <a:latin typeface="Georgia" panose="02040502050405020303" pitchFamily="18" charset="0"/>
                <a:cs typeface="Segoe UI" panose="020B0502040204020203" pitchFamily="34" charset="0"/>
              </a:rPr>
              <a:t>21.09</a:t>
            </a:r>
          </a:p>
          <a:p>
            <a:pPr marL="914400" lvl="1" indent="-91440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FF0000"/>
              </a:solidFill>
              <a:latin typeface="Georgia" panose="02040502050405020303" pitchFamily="18" charset="0"/>
              <a:cs typeface="Segoe UI" panose="020B0502040204020203" pitchFamily="34" charset="0"/>
            </a:endParaRPr>
          </a:p>
          <a:p>
            <a:pPr marL="914400" lvl="1" indent="-9144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  <a:latin typeface="Georgia" panose="02040502050405020303" pitchFamily="18" charset="0"/>
                <a:cs typeface="Segoe UI" panose="020B0502040204020203" pitchFamily="34" charset="0"/>
              </a:rPr>
              <a:t>M</a:t>
            </a:r>
            <a:r>
              <a:rPr lang="ru-RU" sz="2400" b="1" dirty="0">
                <a:solidFill>
                  <a:srgbClr val="0070C0"/>
                </a:solidFill>
                <a:latin typeface="Georgia" panose="02040502050405020303" pitchFamily="18" charset="0"/>
                <a:cs typeface="Segoe UI" panose="020B0502040204020203" pitchFamily="34" charset="0"/>
              </a:rPr>
              <a:t>. </a:t>
            </a:r>
            <a:r>
              <a:rPr lang="en-US" sz="2400" b="1" dirty="0">
                <a:solidFill>
                  <a:srgbClr val="0070C0"/>
                </a:solidFill>
                <a:latin typeface="Georgia" panose="02040502050405020303" pitchFamily="18" charset="0"/>
                <a:cs typeface="Segoe UI" panose="020B0502040204020203" pitchFamily="34" charset="0"/>
              </a:rPr>
              <a:t>Yu</a:t>
            </a:r>
            <a:r>
              <a:rPr lang="ru-RU" sz="2400" b="1" dirty="0">
                <a:solidFill>
                  <a:srgbClr val="0070C0"/>
                </a:solidFill>
                <a:latin typeface="Georgia" panose="02040502050405020303" pitchFamily="18" charset="0"/>
                <a:cs typeface="Segoe UI" panose="020B0502040204020203" pitchFamily="34" charset="0"/>
              </a:rPr>
              <a:t>. </a:t>
            </a:r>
            <a:r>
              <a:rPr lang="en-US" sz="2400" b="1" dirty="0" err="1">
                <a:solidFill>
                  <a:srgbClr val="0070C0"/>
                </a:solidFill>
                <a:latin typeface="Georgia" panose="02040502050405020303" pitchFamily="18" charset="0"/>
                <a:cs typeface="Segoe UI" panose="020B0502040204020203" pitchFamily="34" charset="0"/>
              </a:rPr>
              <a:t>Korobitsina</a:t>
            </a:r>
            <a:r>
              <a:rPr lang="en-US" sz="2400" b="1" dirty="0">
                <a:solidFill>
                  <a:srgbClr val="0070C0"/>
                </a:solidFill>
                <a:latin typeface="Georgia" panose="02040502050405020303" pitchFamily="18" charset="0"/>
                <a:cs typeface="Segoe UI" panose="020B0502040204020203" pitchFamily="34" charset="0"/>
              </a:rPr>
              <a:t> “Beam Injection Tuning at the Booster of the NICA Accelerator Complex”, </a:t>
            </a:r>
            <a:r>
              <a:rPr lang="en-US" sz="2400" b="1" dirty="0">
                <a:solidFill>
                  <a:srgbClr val="FF0000"/>
                </a:solidFill>
                <a:latin typeface="Georgia" panose="02040502050405020303" pitchFamily="18" charset="0"/>
                <a:cs typeface="Segoe UI" panose="020B0502040204020203" pitchFamily="34" charset="0"/>
              </a:rPr>
              <a:t>21.09</a:t>
            </a:r>
          </a:p>
          <a:p>
            <a:pPr marL="914400" lvl="1" indent="-91440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FF0000"/>
              </a:solidFill>
              <a:latin typeface="Georgia" panose="02040502050405020303" pitchFamily="18" charset="0"/>
              <a:cs typeface="Segoe UI" panose="020B0502040204020203" pitchFamily="34" charset="0"/>
            </a:endParaRPr>
          </a:p>
          <a:p>
            <a:pPr marL="914400" lvl="1" indent="-9144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  <a:latin typeface="Georgia" panose="02040502050405020303" pitchFamily="18" charset="0"/>
                <a:cs typeface="Segoe UI" panose="020B0502040204020203" pitchFamily="34" charset="0"/>
              </a:rPr>
              <a:t>V. </a:t>
            </a:r>
            <a:r>
              <a:rPr lang="en-US" sz="2400" b="1" dirty="0" err="1">
                <a:solidFill>
                  <a:srgbClr val="0070C0"/>
                </a:solidFill>
                <a:latin typeface="Georgia" panose="02040502050405020303" pitchFamily="18" charset="0"/>
                <a:cs typeface="Segoe UI" panose="020B0502040204020203" pitchFamily="34" charset="0"/>
              </a:rPr>
              <a:t>Zhabitsky</a:t>
            </a:r>
            <a:r>
              <a:rPr lang="en-US" sz="2400" b="1" dirty="0">
                <a:solidFill>
                  <a:srgbClr val="0070C0"/>
                </a:solidFill>
                <a:latin typeface="Georgia" panose="02040502050405020303" pitchFamily="18" charset="0"/>
                <a:cs typeface="Segoe UI" panose="020B0502040204020203" pitchFamily="34" charset="0"/>
              </a:rPr>
              <a:t> “Control Methods of Longitudinal Momentum Spread of Ions in a Bunch at the Injection in Synchrotrons”, </a:t>
            </a:r>
            <a:r>
              <a:rPr lang="en-US" sz="2400" b="1" dirty="0">
                <a:solidFill>
                  <a:srgbClr val="FF0000"/>
                </a:solidFill>
                <a:latin typeface="Georgia" panose="02040502050405020303" pitchFamily="18" charset="0"/>
                <a:cs typeface="Segoe UI" panose="020B0502040204020203" pitchFamily="34" charset="0"/>
              </a:rPr>
              <a:t>22.09</a:t>
            </a:r>
          </a:p>
        </p:txBody>
      </p:sp>
    </p:spTree>
    <p:extLst>
      <p:ext uri="{BB962C8B-B14F-4D97-AF65-F5344CB8AC3E}">
        <p14:creationId xmlns:p14="http://schemas.microsoft.com/office/powerpoint/2010/main" val="890061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" y="0"/>
            <a:ext cx="12191999" cy="900000"/>
          </a:xfrm>
          <a:prstGeom prst="rect">
            <a:avLst/>
          </a:prstGeom>
          <a:solidFill>
            <a:srgbClr val="F6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 b="1" dirty="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Tune Measurements</a:t>
            </a:r>
            <a:endParaRPr lang="ru-RU" sz="3700" b="1" dirty="0">
              <a:solidFill>
                <a:schemeClr val="tx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819648" y="6492875"/>
            <a:ext cx="6868351" cy="365125"/>
          </a:xfrm>
        </p:spPr>
        <p:txBody>
          <a:bodyPr/>
          <a:lstStyle/>
          <a:p>
            <a:r>
              <a:rPr lang="en-US" sz="1500" dirty="0"/>
              <a:t>Investigation of the Magnetic Structure Characteristics of the NICA Booster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719903" cy="90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17" y="36000"/>
            <a:ext cx="1475508" cy="828000"/>
          </a:xfrm>
          <a:prstGeom prst="rect">
            <a:avLst/>
          </a:prstGeom>
        </p:spPr>
      </p:pic>
      <p:sp>
        <p:nvSpPr>
          <p:cNvPr id="7" name="Дата 6">
            <a:extLst>
              <a:ext uri="{FF2B5EF4-FFF2-40B4-BE49-F238E27FC236}">
                <a16:creationId xmlns:a16="http://schemas.microsoft.com/office/drawing/2014/main" id="{C325BE4A-3860-4933-9F65-6E6012DD2A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997" y="6492875"/>
            <a:ext cx="4485652" cy="365125"/>
          </a:xfrm>
        </p:spPr>
        <p:txBody>
          <a:bodyPr/>
          <a:lstStyle/>
          <a:p>
            <a:r>
              <a:rPr lang="ru-RU" dirty="0"/>
              <a:t>M. Shandov </a:t>
            </a:r>
            <a:r>
              <a:rPr lang="en-AU" dirty="0"/>
              <a:t>et</a:t>
            </a:r>
            <a:r>
              <a:rPr lang="ru-RU" dirty="0"/>
              <a:t>. al, VBLHEP, JINR, Dubna</a:t>
            </a:r>
            <a:endParaRPr lang="en-US" dirty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F0048C98-6EF1-43C6-94BC-E1D26BC8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74A1-AABB-482C-A956-3ABEE007A9A5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C9F08A9-5ED4-4D97-8AA8-999754AE48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1084642"/>
            <a:ext cx="3629764" cy="4680000"/>
          </a:xfrm>
          <a:prstGeom prst="rect">
            <a:avLst/>
          </a:prstGeom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id="{7366994C-5E6B-9E77-7EDD-5845F4F9B295}"/>
              </a:ext>
            </a:extLst>
          </p:cNvPr>
          <p:cNvSpPr/>
          <p:nvPr/>
        </p:nvSpPr>
        <p:spPr>
          <a:xfrm>
            <a:off x="2068535" y="2590800"/>
            <a:ext cx="400050" cy="304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D31B694-E628-D817-90FD-4F1EF6D536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976" y="1084642"/>
            <a:ext cx="6678023" cy="4680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B819B8A-3034-FAE6-2F74-D683DD6E60B3}"/>
              </a:ext>
            </a:extLst>
          </p:cNvPr>
          <p:cNvSpPr txBox="1"/>
          <p:nvPr/>
        </p:nvSpPr>
        <p:spPr>
          <a:xfrm>
            <a:off x="6243939" y="5949284"/>
            <a:ext cx="5218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Georgia" panose="02040502050405020303" pitchFamily="18" charset="0"/>
              </a:rPr>
              <a:t>k1=0.032, k2=0.06</a:t>
            </a:r>
            <a:r>
              <a:rPr lang="ru-RU" sz="2000" dirty="0">
                <a:latin typeface="Georgia" panose="02040502050405020303" pitchFamily="18" charset="0"/>
              </a:rPr>
              <a:t>0</a:t>
            </a:r>
            <a:r>
              <a:rPr lang="en-US" sz="2000" dirty="0">
                <a:latin typeface="Georgia" panose="02040502050405020303" pitchFamily="18" charset="0"/>
              </a:rPr>
              <a:t> to k1=0.025, k2=0.06</a:t>
            </a:r>
            <a:r>
              <a:rPr lang="ru-RU" sz="2000" dirty="0">
                <a:latin typeface="Georgia" panose="02040502050405020303" pitchFamily="18" charset="0"/>
              </a:rPr>
              <a:t>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F5231A-0B62-3159-C164-52082724393C}"/>
              </a:ext>
            </a:extLst>
          </p:cNvPr>
          <p:cNvSpPr txBox="1"/>
          <p:nvPr/>
        </p:nvSpPr>
        <p:spPr>
          <a:xfrm>
            <a:off x="3721177" y="2762922"/>
            <a:ext cx="17070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1" indent="-180975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  <a:latin typeface="Georgia" panose="02040502050405020303" pitchFamily="18" charset="0"/>
                <a:cs typeface="Segoe UI" panose="020B0502040204020203" pitchFamily="34" charset="0"/>
              </a:rPr>
              <a:t>Run #2</a:t>
            </a:r>
          </a:p>
          <a:p>
            <a:pPr marL="180975" lvl="1" indent="-180975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  <a:latin typeface="Georgia" panose="02040502050405020303" pitchFamily="18" charset="0"/>
                <a:cs typeface="Segoe UI" panose="020B0502040204020203" pitchFamily="34" charset="0"/>
              </a:rPr>
              <a:t>He 1+</a:t>
            </a:r>
          </a:p>
          <a:p>
            <a:pPr marL="180975" lvl="1" indent="-180975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  <a:latin typeface="Georgia" panose="02040502050405020303" pitchFamily="18" charset="0"/>
                <a:cs typeface="Segoe UI" panose="020B0502040204020203" pitchFamily="34" charset="0"/>
              </a:rPr>
              <a:t>200 MeV</a:t>
            </a:r>
          </a:p>
          <a:p>
            <a:pPr marL="180975" lvl="1" indent="-180975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  <a:latin typeface="Georgia" panose="02040502050405020303" pitchFamily="18" charset="0"/>
                <a:cs typeface="Segoe UI" panose="020B0502040204020203" pitchFamily="34" charset="0"/>
              </a:rPr>
              <a:t>6078.4 </a:t>
            </a:r>
            <a:r>
              <a:rPr lang="en-US" sz="2000" b="1" dirty="0" err="1">
                <a:solidFill>
                  <a:srgbClr val="0070C0"/>
                </a:solidFill>
                <a:latin typeface="Georgia" panose="02040502050405020303" pitchFamily="18" charset="0"/>
                <a:cs typeface="Segoe UI" panose="020B0502040204020203" pitchFamily="34" charset="0"/>
              </a:rPr>
              <a:t>Gs</a:t>
            </a:r>
            <a:endParaRPr lang="en-US" sz="2000" b="1" dirty="0">
              <a:solidFill>
                <a:srgbClr val="FF0000"/>
              </a:solidFill>
              <a:latin typeface="Georgia" panose="02040502050405020303" pitchFamily="18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783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" y="0"/>
            <a:ext cx="12191999" cy="900000"/>
          </a:xfrm>
          <a:prstGeom prst="rect">
            <a:avLst/>
          </a:prstGeom>
          <a:solidFill>
            <a:srgbClr val="F6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 b="1" dirty="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Tune Measurements</a:t>
            </a:r>
            <a:endParaRPr lang="ru-RU" sz="3700" b="1" dirty="0">
              <a:solidFill>
                <a:schemeClr val="tx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819648" y="6492875"/>
            <a:ext cx="6868351" cy="365125"/>
          </a:xfrm>
        </p:spPr>
        <p:txBody>
          <a:bodyPr/>
          <a:lstStyle/>
          <a:p>
            <a:r>
              <a:rPr lang="en-US" sz="1500" dirty="0"/>
              <a:t>Investigation of the Magnetic Structure Characteristics of the NICA Booster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719903" cy="90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17" y="36000"/>
            <a:ext cx="1475508" cy="828000"/>
          </a:xfrm>
          <a:prstGeom prst="rect">
            <a:avLst/>
          </a:prstGeom>
        </p:spPr>
      </p:pic>
      <p:sp>
        <p:nvSpPr>
          <p:cNvPr id="7" name="Дата 6">
            <a:extLst>
              <a:ext uri="{FF2B5EF4-FFF2-40B4-BE49-F238E27FC236}">
                <a16:creationId xmlns:a16="http://schemas.microsoft.com/office/drawing/2014/main" id="{C325BE4A-3860-4933-9F65-6E6012DD2A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997" y="6492875"/>
            <a:ext cx="4485652" cy="365125"/>
          </a:xfrm>
        </p:spPr>
        <p:txBody>
          <a:bodyPr/>
          <a:lstStyle/>
          <a:p>
            <a:r>
              <a:rPr lang="ru-RU" dirty="0"/>
              <a:t>M. Shandov </a:t>
            </a:r>
            <a:r>
              <a:rPr lang="en-AU" dirty="0"/>
              <a:t>et</a:t>
            </a:r>
            <a:r>
              <a:rPr lang="ru-RU" dirty="0"/>
              <a:t>. al, VBLHEP, JINR, Dubna</a:t>
            </a:r>
            <a:endParaRPr lang="en-US" dirty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F0048C98-6EF1-43C6-94BC-E1D26BC8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74A1-AABB-482C-A956-3ABEE007A9A5}" type="slidenum">
              <a:rPr lang="ru-RU" smtClean="0"/>
              <a:pPr/>
              <a:t>7</a:t>
            </a:fld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2F5231A-0B62-3159-C164-52082724393C}"/>
                  </a:ext>
                </a:extLst>
              </p:cNvPr>
              <p:cNvSpPr txBox="1"/>
              <p:nvPr/>
            </p:nvSpPr>
            <p:spPr>
              <a:xfrm>
                <a:off x="251999" y="2643839"/>
                <a:ext cx="5844001" cy="2064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80975" lvl="1" indent="-180975">
                  <a:buFont typeface="Arial" panose="020B0604020202020204" pitchFamily="34" charset="0"/>
                  <a:buChar char="•"/>
                </a:pPr>
                <a:r>
                  <a:rPr lang="en-US" sz="2000" b="1" dirty="0">
                    <a:solidFill>
                      <a:srgbClr val="0070C0"/>
                    </a:solidFill>
                    <a:latin typeface="Georgia" panose="02040502050405020303" pitchFamily="18" charset="0"/>
                    <a:cs typeface="Segoe UI" panose="020B0502040204020203" pitchFamily="34" charset="0"/>
                  </a:rPr>
                  <a:t>Scanned region: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0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cs typeface="Segoe UI" panose="020B05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cs typeface="Segoe UI" panose="020B0502040204020203" pitchFamily="34" charset="0"/>
                                  </a:rPr>
                                  <m:t>𝝂</m:t>
                                </m:r>
                              </m:e>
                              <m:sub>
                                <m:r>
                                  <a:rPr lang="en-US" sz="20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cs typeface="Segoe UI" panose="020B0502040204020203" pitchFamily="34" charset="0"/>
                                  </a:rPr>
                                  <m:t>𝒙</m:t>
                                </m:r>
                              </m:sub>
                            </m:sSub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=</m:t>
                            </m:r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𝟒</m:t>
                            </m:r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.</m:t>
                            </m:r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𝟕𝟐𝟓</m:t>
                            </m:r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÷</m:t>
                            </m:r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𝟒</m:t>
                            </m:r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.</m:t>
                            </m:r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𝟗𝟔𝟎</m:t>
                            </m:r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;</m:t>
                            </m:r>
                            <m:r>
                              <m:rPr>
                                <m:nor/>
                              </m:rPr>
                              <a:rPr lang="en-US" sz="2000" b="1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 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0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cs typeface="Segoe UI" panose="020B05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cs typeface="Segoe UI" panose="020B0502040204020203" pitchFamily="34" charset="0"/>
                                  </a:rPr>
                                  <m:t>𝝂</m:t>
                                </m:r>
                              </m:e>
                              <m:sub>
                                <m:r>
                                  <a:rPr lang="en-US" sz="20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cs typeface="Segoe UI" panose="020B0502040204020203" pitchFamily="34" charset="0"/>
                                  </a:rPr>
                                  <m:t>𝒚</m:t>
                                </m:r>
                              </m:sub>
                            </m:sSub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=</m:t>
                            </m:r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𝟓</m:t>
                            </m:r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.</m:t>
                            </m:r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𝟎𝟖𝟎</m:t>
                            </m:r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÷</m:t>
                            </m:r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𝟓</m:t>
                            </m:r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.</m:t>
                            </m:r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𝟒𝟕𝟓</m:t>
                            </m:r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0070C0"/>
                                </a:solidFill>
                                <a:latin typeface="Georgia" panose="02040502050405020303" pitchFamily="18" charset="0"/>
                                <a:cs typeface="Segoe UI" panose="020B0502040204020203" pitchFamily="34" charset="0"/>
                              </a:rPr>
                              <m:t> </m:t>
                            </m:r>
                          </m:e>
                        </m:eqArr>
                      </m:e>
                    </m:d>
                  </m:oMath>
                </a14:m>
                <a:endParaRPr lang="en-US" sz="2000" b="1" dirty="0">
                  <a:solidFill>
                    <a:srgbClr val="0070C0"/>
                  </a:solidFill>
                  <a:latin typeface="Georgia" panose="02040502050405020303" pitchFamily="18" charset="0"/>
                  <a:cs typeface="Segoe UI" panose="020B0502040204020203" pitchFamily="34" charset="0"/>
                </a:endParaRPr>
              </a:p>
              <a:p>
                <a:pPr marL="180975" lvl="1" indent="-180975">
                  <a:buFont typeface="Arial" panose="020B0604020202020204" pitchFamily="34" charset="0"/>
                  <a:buChar char="•"/>
                </a:pPr>
                <a:r>
                  <a:rPr lang="en-US" sz="2000" b="1" dirty="0">
                    <a:solidFill>
                      <a:srgbClr val="0070C0"/>
                    </a:solidFill>
                    <a:latin typeface="Georgia" panose="02040502050405020303" pitchFamily="18" charset="0"/>
                    <a:cs typeface="Segoe UI" panose="020B0502040204020203" pitchFamily="34" charset="0"/>
                  </a:rPr>
                  <a:t>Operating Currents:</a:t>
                </a:r>
              </a:p>
              <a:p>
                <a:pPr marL="457200" lvl="2"/>
                <a:r>
                  <a:rPr lang="en-US" sz="2000" b="1" dirty="0">
                    <a:solidFill>
                      <a:srgbClr val="0070C0"/>
                    </a:solidFill>
                    <a:latin typeface="Georgia" panose="02040502050405020303" pitchFamily="18" charset="0"/>
                    <a:cs typeface="Segoe UI" panose="020B0502040204020203" pitchFamily="34" charset="0"/>
                  </a:rPr>
                  <a:t>F lenses: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𝑰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𝑭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=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𝑰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𝒅𝒊𝒑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−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𝒌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𝟏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⋅</m:t>
                    </m:r>
                    <m:sSub>
                      <m:sSubPr>
                        <m:ctrlPr>
                          <a:rPr lang="en-US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𝑰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𝒅𝒊𝒑</m:t>
                        </m:r>
                      </m:sub>
                    </m:sSub>
                  </m:oMath>
                </a14:m>
                <a:endParaRPr lang="en-US" sz="2000" b="1" dirty="0">
                  <a:solidFill>
                    <a:srgbClr val="0070C0"/>
                  </a:solidFill>
                  <a:latin typeface="Georgia" panose="02040502050405020303" pitchFamily="18" charset="0"/>
                  <a:cs typeface="Segoe UI" panose="020B0502040204020203" pitchFamily="34" charset="0"/>
                </a:endParaRPr>
              </a:p>
              <a:p>
                <a:pPr marL="457200" lvl="2"/>
                <a:r>
                  <a:rPr lang="en-US" sz="2000" b="1" dirty="0">
                    <a:solidFill>
                      <a:srgbClr val="0070C0"/>
                    </a:solidFill>
                    <a:latin typeface="Georgia" panose="02040502050405020303" pitchFamily="18" charset="0"/>
                    <a:cs typeface="Segoe UI" panose="020B0502040204020203" pitchFamily="34" charset="0"/>
                  </a:rPr>
                  <a:t>D lenses: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𝑰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𝑫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=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𝑰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𝒅𝒊𝒑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−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𝒌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𝟏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⋅</m:t>
                    </m:r>
                    <m:sSub>
                      <m:sSubPr>
                        <m:ctrlPr>
                          <a:rPr lang="en-US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𝑰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𝒅𝒊𝒑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+</m:t>
                    </m:r>
                    <m:sSub>
                      <m:sSubPr>
                        <m:ctrlPr>
                          <a:rPr lang="en-US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𝒌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𝟐</m:t>
                        </m:r>
                      </m:sub>
                    </m:sSub>
                    <m:r>
                      <a:rPr lang="en-US" sz="20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⋅</m:t>
                    </m:r>
                    <m:sSub>
                      <m:sSubPr>
                        <m:ctrlPr>
                          <a:rPr lang="en-US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𝑰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𝒅𝒊𝒑</m:t>
                        </m:r>
                      </m:sub>
                    </m:sSub>
                  </m:oMath>
                </a14:m>
                <a:endParaRPr lang="en-US" sz="2000" b="1" dirty="0">
                  <a:solidFill>
                    <a:srgbClr val="0070C0"/>
                  </a:solidFill>
                  <a:latin typeface="Georgia" panose="02040502050405020303" pitchFamily="18" charset="0"/>
                  <a:cs typeface="Segoe UI" panose="020B0502040204020203" pitchFamily="34" charset="0"/>
                </a:endParaRPr>
              </a:p>
              <a:p>
                <a:pPr marL="180975" lvl="1" indent="-180975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𝝂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𝒄𝒂𝒍𝒄</m:t>
                            </m:r>
                          </m:sub>
                        </m:sSub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𝝂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𝒎𝒆𝒂𝒔</m:t>
                            </m:r>
                          </m:sub>
                        </m:sSub>
                      </m:e>
                    </m:d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≈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𝟏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÷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𝟐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%</m:t>
                    </m:r>
                  </m:oMath>
                </a14:m>
                <a:endParaRPr lang="en-US" sz="2000" b="1" dirty="0">
                  <a:solidFill>
                    <a:srgbClr val="FF0000"/>
                  </a:solidFill>
                  <a:latin typeface="Georgia" panose="02040502050405020303" pitchFamily="18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2F5231A-0B62-3159-C164-5208272439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999" y="2643839"/>
                <a:ext cx="5844001" cy="2064989"/>
              </a:xfrm>
              <a:prstGeom prst="rect">
                <a:avLst/>
              </a:prstGeom>
              <a:blipFill>
                <a:blip r:embed="rId5"/>
                <a:stretch>
                  <a:fillRect l="-938" b="-38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14CB5A7-3EA0-B016-5E5E-A5302ED8A74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599" y="900000"/>
            <a:ext cx="5594401" cy="555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482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" y="0"/>
            <a:ext cx="12191999" cy="900000"/>
          </a:xfrm>
          <a:prstGeom prst="rect">
            <a:avLst/>
          </a:prstGeom>
          <a:solidFill>
            <a:srgbClr val="F6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 b="1" dirty="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Differential Orbits Measurements</a:t>
            </a:r>
            <a:endParaRPr lang="ru-RU" sz="3700" b="1" dirty="0">
              <a:solidFill>
                <a:schemeClr val="tx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819648" y="6492875"/>
            <a:ext cx="6868351" cy="365125"/>
          </a:xfrm>
        </p:spPr>
        <p:txBody>
          <a:bodyPr/>
          <a:lstStyle/>
          <a:p>
            <a:r>
              <a:rPr lang="en-US" sz="1500" dirty="0"/>
              <a:t>Investigation of the Magnetic Structure Characteristics of the NICA Booster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719903" cy="90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17" y="36000"/>
            <a:ext cx="1475508" cy="828000"/>
          </a:xfrm>
          <a:prstGeom prst="rect">
            <a:avLst/>
          </a:prstGeom>
        </p:spPr>
      </p:pic>
      <p:sp>
        <p:nvSpPr>
          <p:cNvPr id="7" name="Дата 6">
            <a:extLst>
              <a:ext uri="{FF2B5EF4-FFF2-40B4-BE49-F238E27FC236}">
                <a16:creationId xmlns:a16="http://schemas.microsoft.com/office/drawing/2014/main" id="{C325BE4A-3860-4933-9F65-6E6012DD2A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997" y="6492875"/>
            <a:ext cx="4485652" cy="365125"/>
          </a:xfrm>
        </p:spPr>
        <p:txBody>
          <a:bodyPr/>
          <a:lstStyle/>
          <a:p>
            <a:r>
              <a:rPr lang="ru-RU" dirty="0"/>
              <a:t>M. Shandov </a:t>
            </a:r>
            <a:r>
              <a:rPr lang="en-AU" dirty="0"/>
              <a:t>et</a:t>
            </a:r>
            <a:r>
              <a:rPr lang="ru-RU" dirty="0"/>
              <a:t>. al, VBLHEP, JINR, Dubna</a:t>
            </a:r>
            <a:endParaRPr lang="en-US" dirty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F0048C98-6EF1-43C6-94BC-E1D26BC8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74A1-AABB-482C-A956-3ABEE007A9A5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CA3482-6E8B-537D-9AB0-C33398219E17}"/>
              </a:ext>
            </a:extLst>
          </p:cNvPr>
          <p:cNvSpPr txBox="1"/>
          <p:nvPr/>
        </p:nvSpPr>
        <p:spPr>
          <a:xfrm>
            <a:off x="333996" y="1614739"/>
            <a:ext cx="1152462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9625" lvl="1" indent="-809625"/>
            <a:r>
              <a:rPr lang="en-US" sz="2400" b="1" dirty="0">
                <a:solidFill>
                  <a:srgbClr val="FF0000"/>
                </a:solidFill>
                <a:latin typeface="Georgia" panose="02040502050405020303" pitchFamily="18" charset="0"/>
                <a:cs typeface="Segoe UI" panose="020B0502040204020203" pitchFamily="34" charset="0"/>
              </a:rPr>
              <a:t>Aim:</a:t>
            </a:r>
            <a:r>
              <a:rPr lang="en-US" sz="2400" b="1" dirty="0">
                <a:latin typeface="Georgia" panose="02040502050405020303" pitchFamily="18" charset="0"/>
                <a:cs typeface="Segoe UI" panose="020B0502040204020203" pitchFamily="34" charset="0"/>
              </a:rPr>
              <a:t> to carry out </a:t>
            </a:r>
            <a:r>
              <a:rPr lang="en-US" sz="2400" b="1" u="sng" dirty="0">
                <a:solidFill>
                  <a:srgbClr val="0070C0"/>
                </a:solidFill>
                <a:latin typeface="Georgia" panose="02040502050405020303" pitchFamily="18" charset="0"/>
                <a:cs typeface="Segoe UI" panose="020B0502040204020203" pitchFamily="34" charset="0"/>
              </a:rPr>
              <a:t>preliminary</a:t>
            </a:r>
            <a:r>
              <a:rPr lang="en-US" sz="2400" b="1" dirty="0">
                <a:latin typeface="Georgia" panose="02040502050405020303" pitchFamily="18" charset="0"/>
                <a:cs typeface="Segoe UI" panose="020B0502040204020203" pitchFamily="34" charset="0"/>
              </a:rPr>
              <a:t> measurements of the NICA Booster lattice functions in the Run #3</a:t>
            </a:r>
          </a:p>
          <a:p>
            <a:pPr marL="0" lvl="1"/>
            <a:endParaRPr lang="en-US" sz="2400" b="1" dirty="0">
              <a:latin typeface="Georgia" panose="02040502050405020303" pitchFamily="18" charset="0"/>
              <a:cs typeface="Segoe UI" panose="020B0502040204020203" pitchFamily="34" charset="0"/>
            </a:endParaRPr>
          </a:p>
          <a:p>
            <a:pPr marL="0" lvl="1"/>
            <a:r>
              <a:rPr lang="en-US" sz="2400" b="1" dirty="0">
                <a:solidFill>
                  <a:srgbClr val="FF0000"/>
                </a:solidFill>
                <a:latin typeface="Georgia" panose="02040502050405020303" pitchFamily="18" charset="0"/>
                <a:cs typeface="Segoe UI" panose="020B0502040204020203" pitchFamily="34" charset="0"/>
              </a:rPr>
              <a:t>Tasks: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  <a:latin typeface="Georgia" panose="02040502050405020303" pitchFamily="18" charset="0"/>
                <a:cs typeface="Segoe UI" panose="020B0502040204020203" pitchFamily="34" charset="0"/>
              </a:rPr>
              <a:t>Develop a methodology for experiments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  <a:latin typeface="Georgia" panose="02040502050405020303" pitchFamily="18" charset="0"/>
                <a:cs typeface="Segoe UI" panose="020B0502040204020203" pitchFamily="34" charset="0"/>
              </a:rPr>
              <a:t>Develop a special software for experiments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  <a:latin typeface="Georgia" panose="02040502050405020303" pitchFamily="18" charset="0"/>
                <a:cs typeface="Segoe UI" panose="020B0502040204020203" pitchFamily="34" charset="0"/>
              </a:rPr>
              <a:t>Perform measurement of differential orbits in horizontal and vertical planes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  <a:latin typeface="Georgia" panose="02040502050405020303" pitchFamily="18" charset="0"/>
                <a:cs typeface="Segoe UI" panose="020B0502040204020203" pitchFamily="34" charset="0"/>
              </a:rPr>
              <a:t>Verify the optical model of the Booster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  <a:latin typeface="Georgia" panose="02040502050405020303" pitchFamily="18" charset="0"/>
                <a:cs typeface="Segoe UI" panose="020B0502040204020203" pitchFamily="34" charset="0"/>
              </a:rPr>
              <a:t>Correct the model parameters to ensure correlation between calculated and experimental results</a:t>
            </a:r>
            <a:endParaRPr lang="en-US" sz="2400" b="1" dirty="0">
              <a:solidFill>
                <a:srgbClr val="FF0000"/>
              </a:solidFill>
              <a:latin typeface="Georgia" panose="02040502050405020303" pitchFamily="18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677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" y="0"/>
            <a:ext cx="12191999" cy="900000"/>
          </a:xfrm>
          <a:prstGeom prst="rect">
            <a:avLst/>
          </a:prstGeom>
          <a:solidFill>
            <a:srgbClr val="F6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 b="1" dirty="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Differential Orbits</a:t>
            </a:r>
            <a:endParaRPr lang="ru-RU" sz="3700" b="1" dirty="0">
              <a:solidFill>
                <a:schemeClr val="tx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819648" y="6492875"/>
            <a:ext cx="6868351" cy="365125"/>
          </a:xfrm>
        </p:spPr>
        <p:txBody>
          <a:bodyPr/>
          <a:lstStyle/>
          <a:p>
            <a:r>
              <a:rPr lang="en-US" sz="1500" dirty="0"/>
              <a:t>Investigation of the Magnetic Structure Characteristics of the NICA Booster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719903" cy="90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17" y="36000"/>
            <a:ext cx="1475508" cy="828000"/>
          </a:xfrm>
          <a:prstGeom prst="rect">
            <a:avLst/>
          </a:prstGeom>
        </p:spPr>
      </p:pic>
      <p:sp>
        <p:nvSpPr>
          <p:cNvPr id="7" name="Дата 6">
            <a:extLst>
              <a:ext uri="{FF2B5EF4-FFF2-40B4-BE49-F238E27FC236}">
                <a16:creationId xmlns:a16="http://schemas.microsoft.com/office/drawing/2014/main" id="{C325BE4A-3860-4933-9F65-6E6012DD2A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3997" y="6492875"/>
            <a:ext cx="4485652" cy="365125"/>
          </a:xfrm>
        </p:spPr>
        <p:txBody>
          <a:bodyPr/>
          <a:lstStyle/>
          <a:p>
            <a:r>
              <a:rPr lang="ru-RU" dirty="0"/>
              <a:t>M. Shandov </a:t>
            </a:r>
            <a:r>
              <a:rPr lang="en-AU" dirty="0"/>
              <a:t>et</a:t>
            </a:r>
            <a:r>
              <a:rPr lang="ru-RU" dirty="0"/>
              <a:t>. al, VBLHEP, JINR, Dubna</a:t>
            </a:r>
            <a:endParaRPr lang="en-US" dirty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F0048C98-6EF1-43C6-94BC-E1D26BC8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74A1-AABB-482C-A956-3ABEE007A9A5}" type="slidenum">
              <a:rPr lang="ru-RU" smtClean="0"/>
              <a:pPr/>
              <a:t>9</a:t>
            </a:fld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8CA3482-6E8B-537D-9AB0-C33398219E17}"/>
                  </a:ext>
                </a:extLst>
              </p:cNvPr>
              <p:cNvSpPr txBox="1"/>
              <p:nvPr/>
            </p:nvSpPr>
            <p:spPr>
              <a:xfrm>
                <a:off x="333996" y="1234891"/>
                <a:ext cx="11524629" cy="4914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𝑿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𝒊</m:t>
                          </m:r>
                        </m:sub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𝒅𝒊𝒇𝒇</m:t>
                          </m:r>
                        </m:sup>
                      </m:sSubSup>
                      <m:r>
                        <a:rPr lang="en-US" sz="2400" b="1" i="1" smtClean="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b="1" i="1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𝑿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𝒊</m:t>
                          </m:r>
                        </m:sub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𝒑𝒆𝒓𝒕</m:t>
                          </m:r>
                        </m:sup>
                      </m:sSubSup>
                      <m:r>
                        <a:rPr lang="en-US" sz="2400" b="1" i="1" smtClean="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−</m:t>
                      </m:r>
                      <m:sSubSup>
                        <m:sSubSupPr>
                          <m:ctrlPr>
                            <a:rPr lang="en-US" sz="2400" b="1" i="1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𝑿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𝒊</m:t>
                          </m:r>
                        </m:sub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𝒊𝒏𝒊𝒕</m:t>
                          </m:r>
                        </m:sup>
                      </m:sSubSup>
                    </m:oMath>
                  </m:oMathPara>
                </a14:m>
                <a:endParaRPr lang="en-US" sz="2400" b="1" dirty="0">
                  <a:latin typeface="Georgia" panose="02040502050405020303" pitchFamily="18" charset="0"/>
                  <a:cs typeface="Segoe UI" panose="020B0502040204020203" pitchFamily="34" charset="0"/>
                </a:endParaRPr>
              </a:p>
              <a:p>
                <a:pPr marL="0" lvl="1"/>
                <a:endParaRPr lang="en-US" sz="2400" b="1" dirty="0">
                  <a:latin typeface="Georgia" panose="02040502050405020303" pitchFamily="18" charset="0"/>
                  <a:cs typeface="Segoe UI" panose="020B0502040204020203" pitchFamily="34" charset="0"/>
                </a:endParaRPr>
              </a:p>
              <a:p>
                <a:pPr marL="0" lvl="1"/>
                <a:r>
                  <a:rPr lang="en-US" sz="2400" b="1" dirty="0">
                    <a:solidFill>
                      <a:srgbClr val="FF0000"/>
                    </a:solidFill>
                    <a:latin typeface="Georgia" panose="02040502050405020303" pitchFamily="18" charset="0"/>
                    <a:cs typeface="Segoe UI" panose="020B0502040204020203" pitchFamily="34" charset="0"/>
                  </a:rPr>
                  <a:t>Methodology:</a:t>
                </a:r>
              </a:p>
              <a:p>
                <a:pPr marL="800100" lvl="2" indent="-342900">
                  <a:buFont typeface="Arial" panose="020B0604020202020204" pitchFamily="34" charset="0"/>
                  <a:buChar char="•"/>
                </a:pPr>
                <a:r>
                  <a:rPr lang="en-US" sz="2400" b="1" dirty="0">
                    <a:solidFill>
                      <a:srgbClr val="0070C0"/>
                    </a:solidFill>
                    <a:latin typeface="Georgia" panose="02040502050405020303" pitchFamily="18" charset="0"/>
                    <a:cs typeface="Segoe UI" panose="020B0502040204020203" pitchFamily="34" charset="0"/>
                  </a:rPr>
                  <a:t>Unperturbed orbit</a:t>
                </a:r>
                <a:r>
                  <a:rPr lang="ru-RU" sz="2400" b="1" dirty="0">
                    <a:solidFill>
                      <a:srgbClr val="0070C0"/>
                    </a:solidFill>
                    <a:latin typeface="Georgia" panose="02040502050405020303" pitchFamily="18" charset="0"/>
                    <a:cs typeface="Segoe UI" panose="020B0502040204020203" pitchFamily="34" charset="0"/>
                  </a:rPr>
                  <a:t> </a:t>
                </a:r>
                <a:r>
                  <a:rPr lang="en-US" sz="2400" b="1" dirty="0">
                    <a:solidFill>
                      <a:srgbClr val="0070C0"/>
                    </a:solidFill>
                    <a:latin typeface="Georgia" panose="02040502050405020303" pitchFamily="18" charset="0"/>
                    <a:cs typeface="Segoe UI" panose="020B0502040204020203" pitchFamily="34" charset="0"/>
                  </a:rPr>
                  <a:t>measurements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SupPr>
                      <m:e>
                        <m:r>
                          <a:rPr lang="en-US" sz="2400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𝑿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𝟏</m:t>
                        </m:r>
                      </m:sub>
                      <m:sup>
                        <m:r>
                          <a:rPr lang="en-US" sz="2400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𝒊𝒏𝒊𝒕</m:t>
                        </m:r>
                      </m:sup>
                    </m:sSubSup>
                  </m:oMath>
                </a14:m>
                <a:endParaRPr lang="en-US" sz="2400" b="1" dirty="0">
                  <a:solidFill>
                    <a:srgbClr val="0070C0"/>
                  </a:solidFill>
                  <a:latin typeface="Georgia" panose="02040502050405020303" pitchFamily="18" charset="0"/>
                  <a:cs typeface="Segoe UI" panose="020B0502040204020203" pitchFamily="34" charset="0"/>
                </a:endParaRPr>
              </a:p>
              <a:p>
                <a:pPr marL="800100" lvl="2" indent="-342900">
                  <a:buFont typeface="Arial" panose="020B0604020202020204" pitchFamily="34" charset="0"/>
                  <a:buChar char="•"/>
                </a:pPr>
                <a:r>
                  <a:rPr lang="en-US" sz="2400" b="1" dirty="0">
                    <a:solidFill>
                      <a:srgbClr val="0070C0"/>
                    </a:solidFill>
                    <a:latin typeface="Georgia" panose="02040502050405020303" pitchFamily="18" charset="0"/>
                    <a:cs typeface="Segoe UI" panose="020B0502040204020203" pitchFamily="34" charset="0"/>
                  </a:rPr>
                  <a:t>Produce perturbation</a:t>
                </a:r>
              </a:p>
              <a:p>
                <a:pPr marL="800100" lvl="2" indent="-342900">
                  <a:buFont typeface="Arial" panose="020B0604020202020204" pitchFamily="34" charset="0"/>
                  <a:buChar char="•"/>
                </a:pPr>
                <a:r>
                  <a:rPr lang="en-US" sz="2400" b="1" dirty="0">
                    <a:solidFill>
                      <a:srgbClr val="0070C0"/>
                    </a:solidFill>
                    <a:latin typeface="Georgia" panose="02040502050405020303" pitchFamily="18" charset="0"/>
                    <a:cs typeface="Segoe UI" panose="020B0502040204020203" pitchFamily="34" charset="0"/>
                  </a:rPr>
                  <a:t>Perturbed orbit</a:t>
                </a:r>
                <a:r>
                  <a:rPr lang="ru-RU" sz="2400" b="1" dirty="0">
                    <a:solidFill>
                      <a:srgbClr val="0070C0"/>
                    </a:solidFill>
                    <a:latin typeface="Georgia" panose="02040502050405020303" pitchFamily="18" charset="0"/>
                    <a:cs typeface="Segoe UI" panose="020B0502040204020203" pitchFamily="34" charset="0"/>
                  </a:rPr>
                  <a:t> </a:t>
                </a:r>
                <a:r>
                  <a:rPr lang="en-US" sz="2400" b="1" dirty="0">
                    <a:solidFill>
                      <a:srgbClr val="0070C0"/>
                    </a:solidFill>
                    <a:latin typeface="Georgia" panose="02040502050405020303" pitchFamily="18" charset="0"/>
                    <a:cs typeface="Segoe UI" panose="020B0502040204020203" pitchFamily="34" charset="0"/>
                  </a:rPr>
                  <a:t>measurements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SupPr>
                      <m:e>
                        <m:r>
                          <a:rPr lang="en-US" sz="2400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𝑿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𝟏</m:t>
                        </m:r>
                      </m:sub>
                      <m:sup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𝒑𝒆𝒓𝒕</m:t>
                        </m:r>
                      </m:sup>
                    </m:sSubSup>
                  </m:oMath>
                </a14:m>
                <a:endParaRPr lang="en-US" sz="2400" b="1" dirty="0">
                  <a:solidFill>
                    <a:srgbClr val="0070C0"/>
                  </a:solidFill>
                  <a:latin typeface="Georgia" panose="02040502050405020303" pitchFamily="18" charset="0"/>
                  <a:cs typeface="Segoe UI" panose="020B0502040204020203" pitchFamily="34" charset="0"/>
                </a:endParaRPr>
              </a:p>
              <a:p>
                <a:pPr marL="800100" lvl="2" indent="-342900">
                  <a:buFont typeface="Arial" panose="020B0604020202020204" pitchFamily="34" charset="0"/>
                  <a:buChar char="•"/>
                </a:pPr>
                <a:r>
                  <a:rPr lang="en-US" sz="2400" b="1" dirty="0">
                    <a:solidFill>
                      <a:srgbClr val="0070C0"/>
                    </a:solidFill>
                    <a:latin typeface="Georgia" panose="02040502050405020303" pitchFamily="18" charset="0"/>
                    <a:cs typeface="Segoe UI" panose="020B0502040204020203" pitchFamily="34" charset="0"/>
                  </a:rPr>
                  <a:t>Remove perturbation</a:t>
                </a:r>
              </a:p>
              <a:p>
                <a:pPr marL="800100" lvl="2" indent="-342900">
                  <a:buFont typeface="Arial" panose="020B0604020202020204" pitchFamily="34" charset="0"/>
                  <a:buChar char="•"/>
                </a:pPr>
                <a:r>
                  <a:rPr lang="en-US" sz="2400" b="1" dirty="0">
                    <a:solidFill>
                      <a:srgbClr val="0070C0"/>
                    </a:solidFill>
                    <a:latin typeface="Georgia" panose="02040502050405020303" pitchFamily="18" charset="0"/>
                    <a:cs typeface="Segoe UI" panose="020B0502040204020203" pitchFamily="34" charset="0"/>
                  </a:rPr>
                  <a:t>Unperturbed orbit</a:t>
                </a:r>
                <a:r>
                  <a:rPr lang="ru-RU" sz="2400" b="1" dirty="0">
                    <a:solidFill>
                      <a:srgbClr val="0070C0"/>
                    </a:solidFill>
                    <a:latin typeface="Georgia" panose="02040502050405020303" pitchFamily="18" charset="0"/>
                    <a:cs typeface="Segoe UI" panose="020B0502040204020203" pitchFamily="34" charset="0"/>
                  </a:rPr>
                  <a:t> </a:t>
                </a:r>
                <a:r>
                  <a:rPr lang="en-US" sz="2400" b="1" dirty="0">
                    <a:solidFill>
                      <a:srgbClr val="0070C0"/>
                    </a:solidFill>
                    <a:latin typeface="Georgia" panose="02040502050405020303" pitchFamily="18" charset="0"/>
                    <a:cs typeface="Segoe UI" panose="020B0502040204020203" pitchFamily="34" charset="0"/>
                  </a:rPr>
                  <a:t>measurements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SupPr>
                      <m:e>
                        <m:r>
                          <a:rPr lang="en-US" sz="2400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𝑿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𝟐</m:t>
                        </m:r>
                      </m:sub>
                      <m:sup>
                        <m:r>
                          <a:rPr lang="en-US" sz="2400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𝒊𝒏𝒊𝒕</m:t>
                        </m:r>
                      </m:sup>
                    </m:sSubSup>
                  </m:oMath>
                </a14:m>
                <a:endParaRPr lang="en-US" sz="2400" b="1" dirty="0">
                  <a:solidFill>
                    <a:srgbClr val="0070C0"/>
                  </a:solidFill>
                  <a:latin typeface="Georgia" panose="02040502050405020303" pitchFamily="18" charset="0"/>
                  <a:cs typeface="Segoe UI" panose="020B0502040204020203" pitchFamily="34" charset="0"/>
                </a:endParaRPr>
              </a:p>
              <a:p>
                <a:pPr marL="800100" lvl="2" indent="-342900">
                  <a:buFont typeface="Arial" panose="020B0604020202020204" pitchFamily="34" charset="0"/>
                  <a:buChar char="•"/>
                </a:pPr>
                <a:r>
                  <a:rPr lang="en-US" sz="2400" b="1" dirty="0">
                    <a:solidFill>
                      <a:srgbClr val="0070C0"/>
                    </a:solidFill>
                    <a:latin typeface="Georgia" panose="02040502050405020303" pitchFamily="18" charset="0"/>
                    <a:cs typeface="Segoe UI" panose="020B0502040204020203" pitchFamily="34" charset="0"/>
                  </a:rPr>
                  <a:t>Produce perturbation with “opposite sign”</a:t>
                </a:r>
              </a:p>
              <a:p>
                <a:pPr marL="800100" lvl="2" indent="-342900">
                  <a:buFont typeface="Arial" panose="020B0604020202020204" pitchFamily="34" charset="0"/>
                  <a:buChar char="•"/>
                </a:pPr>
                <a:r>
                  <a:rPr lang="en-US" sz="2400" b="1" dirty="0">
                    <a:solidFill>
                      <a:srgbClr val="0070C0"/>
                    </a:solidFill>
                    <a:latin typeface="Georgia" panose="02040502050405020303" pitchFamily="18" charset="0"/>
                    <a:cs typeface="Segoe UI" panose="020B0502040204020203" pitchFamily="34" charset="0"/>
                  </a:rPr>
                  <a:t>Perturbed orbit</a:t>
                </a:r>
                <a:r>
                  <a:rPr lang="ru-RU" sz="2400" b="1" dirty="0">
                    <a:solidFill>
                      <a:srgbClr val="0070C0"/>
                    </a:solidFill>
                    <a:latin typeface="Georgia" panose="02040502050405020303" pitchFamily="18" charset="0"/>
                    <a:cs typeface="Segoe UI" panose="020B0502040204020203" pitchFamily="34" charset="0"/>
                  </a:rPr>
                  <a:t> </a:t>
                </a:r>
                <a:r>
                  <a:rPr lang="en-US" sz="2400" b="1" dirty="0">
                    <a:solidFill>
                      <a:srgbClr val="0070C0"/>
                    </a:solidFill>
                    <a:latin typeface="Georgia" panose="02040502050405020303" pitchFamily="18" charset="0"/>
                    <a:cs typeface="Segoe UI" panose="020B0502040204020203" pitchFamily="34" charset="0"/>
                  </a:rPr>
                  <a:t>measurements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SupPr>
                      <m:e>
                        <m:r>
                          <a:rPr lang="en-US" sz="2400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𝑿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𝟐</m:t>
                        </m:r>
                      </m:sub>
                      <m:sup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𝒑𝒆𝒓𝒕</m:t>
                        </m:r>
                      </m:sup>
                    </m:sSubSup>
                  </m:oMath>
                </a14:m>
                <a:endParaRPr lang="en-US" sz="2400" b="1" dirty="0">
                  <a:solidFill>
                    <a:srgbClr val="0070C0"/>
                  </a:solidFill>
                  <a:latin typeface="Georgia" panose="02040502050405020303" pitchFamily="18" charset="0"/>
                  <a:cs typeface="Segoe UI" panose="020B0502040204020203" pitchFamily="34" charset="0"/>
                </a:endParaRPr>
              </a:p>
              <a:p>
                <a:pPr marL="800100" lvl="2" indent="-342900">
                  <a:buFont typeface="Arial" panose="020B0604020202020204" pitchFamily="34" charset="0"/>
                  <a:buChar char="•"/>
                </a:pPr>
                <a:r>
                  <a:rPr lang="en-US" sz="2400" b="1" dirty="0">
                    <a:solidFill>
                      <a:srgbClr val="0070C0"/>
                    </a:solidFill>
                    <a:latin typeface="Georgia" panose="02040502050405020303" pitchFamily="18" charset="0"/>
                    <a:cs typeface="Segoe UI" panose="020B0502040204020203" pitchFamily="34" charset="0"/>
                  </a:rPr>
                  <a:t>Remove perturbation</a:t>
                </a:r>
              </a:p>
              <a:p>
                <a:pPr marL="800100" lvl="2" indent="-342900">
                  <a:buFont typeface="Arial" panose="020B0604020202020204" pitchFamily="34" charset="0"/>
                  <a:buChar char="•"/>
                </a:pPr>
                <a:r>
                  <a:rPr lang="en-US" sz="2400" b="1" dirty="0">
                    <a:solidFill>
                      <a:srgbClr val="0070C0"/>
                    </a:solidFill>
                    <a:latin typeface="Georgia" panose="02040502050405020303" pitchFamily="18" charset="0"/>
                    <a:cs typeface="Segoe UI" panose="020B0502040204020203" pitchFamily="34" charset="0"/>
                  </a:rPr>
                  <a:t>Compare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SupPr>
                      <m:e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𝑿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𝟏</m:t>
                        </m:r>
                      </m:sub>
                      <m:sup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𝒅𝒊𝒇𝒇</m:t>
                        </m:r>
                      </m:sup>
                    </m:sSubSup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=−</m:t>
                    </m:r>
                    <m:sSubSup>
                      <m:sSubSup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Sup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𝑿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𝟐</m:t>
                        </m:r>
                      </m:sub>
                      <m:sup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𝒅𝒊𝒇𝒇</m:t>
                        </m:r>
                      </m:sup>
                    </m:sSubSup>
                  </m:oMath>
                </a14:m>
                <a:endParaRPr lang="en-US" sz="2400" b="1" dirty="0">
                  <a:solidFill>
                    <a:srgbClr val="0070C0"/>
                  </a:solidFill>
                  <a:latin typeface="Georgia" panose="02040502050405020303" pitchFamily="18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8CA3482-6E8B-537D-9AB0-C33398219E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996" y="1234891"/>
                <a:ext cx="11524629" cy="4914679"/>
              </a:xfrm>
              <a:prstGeom prst="rect">
                <a:avLst/>
              </a:prstGeom>
              <a:blipFill>
                <a:blip r:embed="rId5"/>
                <a:stretch>
                  <a:fillRect l="-847" b="-13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45441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133517</TotalTime>
  <Words>1687</Words>
  <Application>Microsoft Office PowerPoint</Application>
  <PresentationFormat>Широкоэкранный</PresentationFormat>
  <Paragraphs>300</Paragraphs>
  <Slides>25</Slides>
  <Notes>24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Georgia</vt:lpstr>
      <vt:lpstr>Segoe UI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Shandov</dc:creator>
  <cp:lastModifiedBy>М Ш</cp:lastModifiedBy>
  <cp:revision>380</cp:revision>
  <cp:lastPrinted>2021-11-02T08:37:07Z</cp:lastPrinted>
  <dcterms:created xsi:type="dcterms:W3CDTF">2019-07-02T11:19:00Z</dcterms:created>
  <dcterms:modified xsi:type="dcterms:W3CDTF">2022-09-22T08:05:09Z</dcterms:modified>
</cp:coreProperties>
</file>