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0" r:id="rId4"/>
    <p:sldMasterId id="2147483926" r:id="rId5"/>
  </p:sldMasterIdLst>
  <p:notesMasterIdLst>
    <p:notesMasterId r:id="rId46"/>
  </p:notesMasterIdLst>
  <p:handoutMasterIdLst>
    <p:handoutMasterId r:id="rId47"/>
  </p:handoutMasterIdLst>
  <p:sldIdLst>
    <p:sldId id="390" r:id="rId6"/>
    <p:sldId id="396" r:id="rId7"/>
    <p:sldId id="281" r:id="rId8"/>
    <p:sldId id="392" r:id="rId9"/>
    <p:sldId id="397" r:id="rId10"/>
    <p:sldId id="398" r:id="rId11"/>
    <p:sldId id="399" r:id="rId12"/>
    <p:sldId id="400" r:id="rId13"/>
    <p:sldId id="430" r:id="rId14"/>
    <p:sldId id="431" r:id="rId15"/>
    <p:sldId id="432" r:id="rId16"/>
    <p:sldId id="433" r:id="rId17"/>
    <p:sldId id="401" r:id="rId18"/>
    <p:sldId id="418" r:id="rId19"/>
    <p:sldId id="404" r:id="rId20"/>
    <p:sldId id="402" r:id="rId21"/>
    <p:sldId id="303" r:id="rId22"/>
    <p:sldId id="407" r:id="rId23"/>
    <p:sldId id="300" r:id="rId24"/>
    <p:sldId id="302" r:id="rId25"/>
    <p:sldId id="298" r:id="rId26"/>
    <p:sldId id="409" r:id="rId27"/>
    <p:sldId id="434" r:id="rId28"/>
    <p:sldId id="435" r:id="rId29"/>
    <p:sldId id="425" r:id="rId30"/>
    <p:sldId id="429" r:id="rId31"/>
    <p:sldId id="420" r:id="rId32"/>
    <p:sldId id="421" r:id="rId33"/>
    <p:sldId id="422" r:id="rId34"/>
    <p:sldId id="423" r:id="rId35"/>
    <p:sldId id="428" r:id="rId36"/>
    <p:sldId id="424" r:id="rId37"/>
    <p:sldId id="427" r:id="rId38"/>
    <p:sldId id="411" r:id="rId39"/>
    <p:sldId id="413" r:id="rId40"/>
    <p:sldId id="414" r:id="rId41"/>
    <p:sldId id="415" r:id="rId42"/>
    <p:sldId id="416" r:id="rId43"/>
    <p:sldId id="330" r:id="rId44"/>
    <p:sldId id="419" r:id="rId45"/>
  </p:sldIdLst>
  <p:sldSz cx="12192000" cy="6858000"/>
  <p:notesSz cx="6858000" cy="9144000"/>
  <p:defaultTextStyle>
    <a:defPPr rtl="0">
      <a:defRPr lang="ru-ru"/>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B1E4"/>
    <a:srgbClr val="E56C1A"/>
    <a:srgbClr val="4A90CE"/>
    <a:srgbClr val="366699"/>
    <a:srgbClr val="A2A2A2"/>
    <a:srgbClr val="FBC311"/>
    <a:srgbClr val="4C76C7"/>
    <a:srgbClr val="7AB356"/>
    <a:srgbClr val="9E010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E9639D4-E3E2-4D34-9284-5A2195B3D0D7}" styleName="Светлый стиль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33" autoAdjust="0"/>
    <p:restoredTop sz="93842" autoAdjust="0"/>
  </p:normalViewPr>
  <p:slideViewPr>
    <p:cSldViewPr snapToGrid="0">
      <p:cViewPr varScale="1">
        <p:scale>
          <a:sx n="43" d="100"/>
          <a:sy n="43" d="100"/>
        </p:scale>
        <p:origin x="68" y="344"/>
      </p:cViewPr>
      <p:guideLst/>
    </p:cSldViewPr>
  </p:slideViewPr>
  <p:notesTextViewPr>
    <p:cViewPr>
      <p:scale>
        <a:sx n="1" d="1"/>
        <a:sy n="1" d="1"/>
      </p:scale>
      <p:origin x="0" y="0"/>
    </p:cViewPr>
  </p:notesTextViewPr>
  <p:notesViewPr>
    <p:cSldViewPr snapToGrid="0">
      <p:cViewPr varScale="1">
        <p:scale>
          <a:sx n="99" d="100"/>
          <a:sy n="99" d="100"/>
        </p:scale>
        <p:origin x="357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noProof="1"/>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FDA5302A-5964-40F6-A64F-CEF2F41C8433}" type="datetime1">
              <a:rPr lang="ru-RU" noProof="1" smtClean="0"/>
              <a:t>23.09.2022</a:t>
            </a:fld>
            <a:endParaRPr lang="ru-RU" noProof="1"/>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noProof="1"/>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DA1FAA5-2D2D-4352-A7F5-5423D6686005}" type="slidenum">
              <a:rPr lang="ru-RU" noProof="1" dirty="0" smtClean="0"/>
              <a:t>‹#›</a:t>
            </a:fld>
            <a:endParaRPr lang="ru-RU" noProof="1"/>
          </a:p>
        </p:txBody>
      </p:sp>
    </p:spTree>
    <p:extLst>
      <p:ext uri="{BB962C8B-B14F-4D97-AF65-F5344CB8AC3E}">
        <p14:creationId xmlns:p14="http://schemas.microsoft.com/office/powerpoint/2010/main" val="27350456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noProof="1"/>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392E5796-1812-4ED8-9738-6AAA7258CAD9}" type="datetime1">
              <a:rPr lang="ru-RU" noProof="1" smtClean="0"/>
              <a:t>23.09.2022</a:t>
            </a:fld>
            <a:endParaRPr lang="ru-RU" noProof="1"/>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ru-RU" noProof="1"/>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ru-RU" noProof="1"/>
              <a:t>Щелкните, чтобы изменить стили текста образца слайда</a:t>
            </a:r>
          </a:p>
          <a:p>
            <a:pPr lvl="1" rtl="0"/>
            <a:r>
              <a:rPr lang="ru-RU" noProof="1"/>
              <a:t>Второй уровень</a:t>
            </a:r>
          </a:p>
          <a:p>
            <a:pPr lvl="2" rtl="0"/>
            <a:r>
              <a:rPr lang="ru-RU" noProof="1"/>
              <a:t>Третий уровень</a:t>
            </a:r>
          </a:p>
          <a:p>
            <a:pPr lvl="3" rtl="0"/>
            <a:r>
              <a:rPr lang="ru-RU" noProof="1"/>
              <a:t>Четвертый уровень</a:t>
            </a:r>
          </a:p>
          <a:p>
            <a:pPr lvl="4" rtl="0"/>
            <a:r>
              <a:rPr lang="ru-RU" noProof="1"/>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noProof="1"/>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7D4AFE6-52F8-436F-9DAC-607E2BE5A99D}" type="slidenum">
              <a:rPr lang="ru-RU" noProof="1" dirty="0" smtClean="0"/>
              <a:t>‹#›</a:t>
            </a:fld>
            <a:endParaRPr lang="ru-RU" noProof="1"/>
          </a:p>
        </p:txBody>
      </p:sp>
    </p:spTree>
    <p:extLst>
      <p:ext uri="{BB962C8B-B14F-4D97-AF65-F5344CB8AC3E}">
        <p14:creationId xmlns:p14="http://schemas.microsoft.com/office/powerpoint/2010/main" val="36356316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noProof="1"/>
          </a:p>
        </p:txBody>
      </p:sp>
      <p:sp>
        <p:nvSpPr>
          <p:cNvPr id="4" name="Номер слайда 3"/>
          <p:cNvSpPr>
            <a:spLocks noGrp="1"/>
          </p:cNvSpPr>
          <p:nvPr>
            <p:ph type="sldNum" sz="quarter" idx="10"/>
          </p:nvPr>
        </p:nvSpPr>
        <p:spPr/>
        <p:txBody>
          <a:bodyPr rtlCol="0"/>
          <a:lstStyle/>
          <a:p>
            <a:pPr rtl="0"/>
            <a:fld id="{67D4AFE6-52F8-436F-9DAC-607E2BE5A99D}" type="slidenum">
              <a:rPr lang="ru-RU" noProof="1" dirty="0" smtClean="0"/>
              <a:t>1</a:t>
            </a:fld>
            <a:endParaRPr lang="ru-RU" noProof="1"/>
          </a:p>
        </p:txBody>
      </p:sp>
    </p:spTree>
    <p:extLst>
      <p:ext uri="{BB962C8B-B14F-4D97-AF65-F5344CB8AC3E}">
        <p14:creationId xmlns:p14="http://schemas.microsoft.com/office/powerpoint/2010/main" val="3516898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noProof="1"/>
          </a:p>
        </p:txBody>
      </p:sp>
      <p:sp>
        <p:nvSpPr>
          <p:cNvPr id="4" name="Номер слайда 3"/>
          <p:cNvSpPr>
            <a:spLocks noGrp="1"/>
          </p:cNvSpPr>
          <p:nvPr>
            <p:ph type="sldNum" sz="quarter" idx="10"/>
          </p:nvPr>
        </p:nvSpPr>
        <p:spPr/>
        <p:txBody>
          <a:bodyPr rtlCol="0"/>
          <a:lstStyle/>
          <a:p>
            <a:pPr rtl="0"/>
            <a:fld id="{67D4AFE6-52F8-436F-9DAC-607E2BE5A99D}" type="slidenum">
              <a:rPr lang="ru-RU" noProof="1" dirty="0" smtClean="0"/>
              <a:t>16</a:t>
            </a:fld>
            <a:endParaRPr lang="ru-RU" noProof="1"/>
          </a:p>
        </p:txBody>
      </p:sp>
    </p:spTree>
    <p:extLst>
      <p:ext uri="{BB962C8B-B14F-4D97-AF65-F5344CB8AC3E}">
        <p14:creationId xmlns:p14="http://schemas.microsoft.com/office/powerpoint/2010/main" val="4171911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noProof="1"/>
          </a:p>
        </p:txBody>
      </p:sp>
      <p:sp>
        <p:nvSpPr>
          <p:cNvPr id="4" name="Номер слайда 3"/>
          <p:cNvSpPr>
            <a:spLocks noGrp="1"/>
          </p:cNvSpPr>
          <p:nvPr>
            <p:ph type="sldNum" sz="quarter" idx="10"/>
          </p:nvPr>
        </p:nvSpPr>
        <p:spPr/>
        <p:txBody>
          <a:bodyPr rtlCol="0"/>
          <a:lstStyle/>
          <a:p>
            <a:pPr rtl="0"/>
            <a:fld id="{67D4AFE6-52F8-436F-9DAC-607E2BE5A99D}" type="slidenum">
              <a:rPr lang="ru-RU" noProof="1" dirty="0" smtClean="0"/>
              <a:t>18</a:t>
            </a:fld>
            <a:endParaRPr lang="ru-RU" noProof="1"/>
          </a:p>
        </p:txBody>
      </p:sp>
    </p:spTree>
    <p:extLst>
      <p:ext uri="{BB962C8B-B14F-4D97-AF65-F5344CB8AC3E}">
        <p14:creationId xmlns:p14="http://schemas.microsoft.com/office/powerpoint/2010/main" val="3665920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noProof="1"/>
          </a:p>
        </p:txBody>
      </p:sp>
      <p:sp>
        <p:nvSpPr>
          <p:cNvPr id="4" name="Номер слайда 3"/>
          <p:cNvSpPr>
            <a:spLocks noGrp="1"/>
          </p:cNvSpPr>
          <p:nvPr>
            <p:ph type="sldNum" sz="quarter" idx="10"/>
          </p:nvPr>
        </p:nvSpPr>
        <p:spPr/>
        <p:txBody>
          <a:bodyPr rtlCol="0"/>
          <a:lstStyle/>
          <a:p>
            <a:pPr rtl="0"/>
            <a:fld id="{67D4AFE6-52F8-436F-9DAC-607E2BE5A99D}" type="slidenum">
              <a:rPr lang="ru-RU" noProof="1" dirty="0" smtClean="0"/>
              <a:t>22</a:t>
            </a:fld>
            <a:endParaRPr lang="ru-RU" noProof="1"/>
          </a:p>
        </p:txBody>
      </p:sp>
    </p:spTree>
    <p:extLst>
      <p:ext uri="{BB962C8B-B14F-4D97-AF65-F5344CB8AC3E}">
        <p14:creationId xmlns:p14="http://schemas.microsoft.com/office/powerpoint/2010/main" val="2839282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noProof="1"/>
          </a:p>
        </p:txBody>
      </p:sp>
      <p:sp>
        <p:nvSpPr>
          <p:cNvPr id="4" name="Номер слайда 3"/>
          <p:cNvSpPr>
            <a:spLocks noGrp="1"/>
          </p:cNvSpPr>
          <p:nvPr>
            <p:ph type="sldNum" sz="quarter" idx="10"/>
          </p:nvPr>
        </p:nvSpPr>
        <p:spPr/>
        <p:txBody>
          <a:bodyPr rtlCol="0"/>
          <a:lstStyle/>
          <a:p>
            <a:pPr rtl="0"/>
            <a:fld id="{67D4AFE6-52F8-436F-9DAC-607E2BE5A99D}" type="slidenum">
              <a:rPr lang="ru-RU" noProof="1" dirty="0" smtClean="0"/>
              <a:t>24</a:t>
            </a:fld>
            <a:endParaRPr lang="ru-RU" noProof="1"/>
          </a:p>
        </p:txBody>
      </p:sp>
    </p:spTree>
    <p:extLst>
      <p:ext uri="{BB962C8B-B14F-4D97-AF65-F5344CB8AC3E}">
        <p14:creationId xmlns:p14="http://schemas.microsoft.com/office/powerpoint/2010/main" val="2925582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5684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383966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noProof="1"/>
          </a:p>
        </p:txBody>
      </p:sp>
      <p:sp>
        <p:nvSpPr>
          <p:cNvPr id="4" name="Номер слайда 3"/>
          <p:cNvSpPr>
            <a:spLocks noGrp="1"/>
          </p:cNvSpPr>
          <p:nvPr>
            <p:ph type="sldNum" sz="quarter" idx="10"/>
          </p:nvPr>
        </p:nvSpPr>
        <p:spPr/>
        <p:txBody>
          <a:bodyPr rtlCol="0"/>
          <a:lstStyle/>
          <a:p>
            <a:pPr rtl="0"/>
            <a:fld id="{67D4AFE6-52F8-436F-9DAC-607E2BE5A99D}" type="slidenum">
              <a:rPr lang="ru-RU" noProof="1" dirty="0" smtClean="0"/>
              <a:t>34</a:t>
            </a:fld>
            <a:endParaRPr lang="ru-RU" noProof="1"/>
          </a:p>
        </p:txBody>
      </p:sp>
    </p:spTree>
    <p:extLst>
      <p:ext uri="{BB962C8B-B14F-4D97-AF65-F5344CB8AC3E}">
        <p14:creationId xmlns:p14="http://schemas.microsoft.com/office/powerpoint/2010/main" val="2925582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noProof="1"/>
          </a:p>
        </p:txBody>
      </p:sp>
      <p:sp>
        <p:nvSpPr>
          <p:cNvPr id="4" name="Номер слайда 3"/>
          <p:cNvSpPr>
            <a:spLocks noGrp="1"/>
          </p:cNvSpPr>
          <p:nvPr>
            <p:ph type="sldNum" sz="quarter" idx="10"/>
          </p:nvPr>
        </p:nvSpPr>
        <p:spPr/>
        <p:txBody>
          <a:bodyPr rtlCol="0"/>
          <a:lstStyle/>
          <a:p>
            <a:pPr rtl="0"/>
            <a:fld id="{67D4AFE6-52F8-436F-9DAC-607E2BE5A99D}" type="slidenum">
              <a:rPr lang="ru-RU" noProof="1" dirty="0" smtClean="0"/>
              <a:t>4</a:t>
            </a:fld>
            <a:endParaRPr lang="ru-RU" noProof="1"/>
          </a:p>
        </p:txBody>
      </p:sp>
    </p:spTree>
    <p:extLst>
      <p:ext uri="{BB962C8B-B14F-4D97-AF65-F5344CB8AC3E}">
        <p14:creationId xmlns:p14="http://schemas.microsoft.com/office/powerpoint/2010/main" val="2610811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noProof="1"/>
          </a:p>
        </p:txBody>
      </p:sp>
      <p:sp>
        <p:nvSpPr>
          <p:cNvPr id="4" name="Номер слайда 3"/>
          <p:cNvSpPr>
            <a:spLocks noGrp="1"/>
          </p:cNvSpPr>
          <p:nvPr>
            <p:ph type="sldNum" sz="quarter" idx="10"/>
          </p:nvPr>
        </p:nvSpPr>
        <p:spPr/>
        <p:txBody>
          <a:bodyPr rtlCol="0"/>
          <a:lstStyle/>
          <a:p>
            <a:pPr rtl="0"/>
            <a:fld id="{67D4AFE6-52F8-436F-9DAC-607E2BE5A99D}" type="slidenum">
              <a:rPr lang="ru-RU" noProof="1" dirty="0" smtClean="0"/>
              <a:t>5</a:t>
            </a:fld>
            <a:endParaRPr lang="ru-RU" noProof="1"/>
          </a:p>
        </p:txBody>
      </p:sp>
    </p:spTree>
    <p:extLst>
      <p:ext uri="{BB962C8B-B14F-4D97-AF65-F5344CB8AC3E}">
        <p14:creationId xmlns:p14="http://schemas.microsoft.com/office/powerpoint/2010/main" val="2486032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noProof="1"/>
          </a:p>
        </p:txBody>
      </p:sp>
      <p:sp>
        <p:nvSpPr>
          <p:cNvPr id="4" name="Номер слайда 3"/>
          <p:cNvSpPr>
            <a:spLocks noGrp="1"/>
          </p:cNvSpPr>
          <p:nvPr>
            <p:ph type="sldNum" sz="quarter" idx="10"/>
          </p:nvPr>
        </p:nvSpPr>
        <p:spPr/>
        <p:txBody>
          <a:bodyPr rtlCol="0"/>
          <a:lstStyle/>
          <a:p>
            <a:pPr rtl="0"/>
            <a:fld id="{67D4AFE6-52F8-436F-9DAC-607E2BE5A99D}" type="slidenum">
              <a:rPr lang="ru-RU" noProof="1" dirty="0" smtClean="0"/>
              <a:t>6</a:t>
            </a:fld>
            <a:endParaRPr lang="ru-RU" noProof="1"/>
          </a:p>
        </p:txBody>
      </p:sp>
    </p:spTree>
    <p:extLst>
      <p:ext uri="{BB962C8B-B14F-4D97-AF65-F5344CB8AC3E}">
        <p14:creationId xmlns:p14="http://schemas.microsoft.com/office/powerpoint/2010/main" val="3127093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noProof="1"/>
          </a:p>
        </p:txBody>
      </p:sp>
      <p:sp>
        <p:nvSpPr>
          <p:cNvPr id="4" name="Номер слайда 3"/>
          <p:cNvSpPr>
            <a:spLocks noGrp="1"/>
          </p:cNvSpPr>
          <p:nvPr>
            <p:ph type="sldNum" sz="quarter" idx="10"/>
          </p:nvPr>
        </p:nvSpPr>
        <p:spPr/>
        <p:txBody>
          <a:bodyPr rtlCol="0"/>
          <a:lstStyle/>
          <a:p>
            <a:pPr rtl="0"/>
            <a:fld id="{67D4AFE6-52F8-436F-9DAC-607E2BE5A99D}" type="slidenum">
              <a:rPr lang="ru-RU" noProof="1" dirty="0" smtClean="0"/>
              <a:t>7</a:t>
            </a:fld>
            <a:endParaRPr lang="ru-RU" noProof="1"/>
          </a:p>
        </p:txBody>
      </p:sp>
    </p:spTree>
    <p:extLst>
      <p:ext uri="{BB962C8B-B14F-4D97-AF65-F5344CB8AC3E}">
        <p14:creationId xmlns:p14="http://schemas.microsoft.com/office/powerpoint/2010/main" val="2462261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noProof="1"/>
          </a:p>
        </p:txBody>
      </p:sp>
      <p:sp>
        <p:nvSpPr>
          <p:cNvPr id="4" name="Номер слайда 3"/>
          <p:cNvSpPr>
            <a:spLocks noGrp="1"/>
          </p:cNvSpPr>
          <p:nvPr>
            <p:ph type="sldNum" sz="quarter" idx="10"/>
          </p:nvPr>
        </p:nvSpPr>
        <p:spPr/>
        <p:txBody>
          <a:bodyPr rtlCol="0"/>
          <a:lstStyle/>
          <a:p>
            <a:pPr rtl="0"/>
            <a:fld id="{67D4AFE6-52F8-436F-9DAC-607E2BE5A99D}" type="slidenum">
              <a:rPr lang="ru-RU" noProof="1" dirty="0" smtClean="0"/>
              <a:t>8</a:t>
            </a:fld>
            <a:endParaRPr lang="ru-RU" noProof="1"/>
          </a:p>
        </p:txBody>
      </p:sp>
    </p:spTree>
    <p:extLst>
      <p:ext uri="{BB962C8B-B14F-4D97-AF65-F5344CB8AC3E}">
        <p14:creationId xmlns:p14="http://schemas.microsoft.com/office/powerpoint/2010/main" val="2601225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noProof="1"/>
          </a:p>
        </p:txBody>
      </p:sp>
      <p:sp>
        <p:nvSpPr>
          <p:cNvPr id="4" name="Номер слайда 3"/>
          <p:cNvSpPr>
            <a:spLocks noGrp="1"/>
          </p:cNvSpPr>
          <p:nvPr>
            <p:ph type="sldNum" sz="quarter" idx="10"/>
          </p:nvPr>
        </p:nvSpPr>
        <p:spPr/>
        <p:txBody>
          <a:bodyPr rtlCol="0"/>
          <a:lstStyle/>
          <a:p>
            <a:pPr rtl="0"/>
            <a:fld id="{67D4AFE6-52F8-436F-9DAC-607E2BE5A99D}" type="slidenum">
              <a:rPr lang="ru-RU" noProof="1" dirty="0" smtClean="0"/>
              <a:t>13</a:t>
            </a:fld>
            <a:endParaRPr lang="ru-RU" noProof="1"/>
          </a:p>
        </p:txBody>
      </p:sp>
    </p:spTree>
    <p:extLst>
      <p:ext uri="{BB962C8B-B14F-4D97-AF65-F5344CB8AC3E}">
        <p14:creationId xmlns:p14="http://schemas.microsoft.com/office/powerpoint/2010/main" val="2367436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noProof="1"/>
          </a:p>
        </p:txBody>
      </p:sp>
      <p:sp>
        <p:nvSpPr>
          <p:cNvPr id="4" name="Номер слайда 3"/>
          <p:cNvSpPr>
            <a:spLocks noGrp="1"/>
          </p:cNvSpPr>
          <p:nvPr>
            <p:ph type="sldNum" sz="quarter" idx="10"/>
          </p:nvPr>
        </p:nvSpPr>
        <p:spPr/>
        <p:txBody>
          <a:bodyPr rtlCol="0"/>
          <a:lstStyle/>
          <a:p>
            <a:pPr rtl="0"/>
            <a:fld id="{67D4AFE6-52F8-436F-9DAC-607E2BE5A99D}" type="slidenum">
              <a:rPr lang="ru-RU" noProof="1" dirty="0" smtClean="0"/>
              <a:t>14</a:t>
            </a:fld>
            <a:endParaRPr lang="ru-RU" noProof="1"/>
          </a:p>
        </p:txBody>
      </p:sp>
    </p:spTree>
    <p:extLst>
      <p:ext uri="{BB962C8B-B14F-4D97-AF65-F5344CB8AC3E}">
        <p14:creationId xmlns:p14="http://schemas.microsoft.com/office/powerpoint/2010/main" val="3625845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noProof="1"/>
          </a:p>
        </p:txBody>
      </p:sp>
      <p:sp>
        <p:nvSpPr>
          <p:cNvPr id="4" name="Номер слайда 3"/>
          <p:cNvSpPr>
            <a:spLocks noGrp="1"/>
          </p:cNvSpPr>
          <p:nvPr>
            <p:ph type="sldNum" sz="quarter" idx="10"/>
          </p:nvPr>
        </p:nvSpPr>
        <p:spPr/>
        <p:txBody>
          <a:bodyPr rtlCol="0"/>
          <a:lstStyle/>
          <a:p>
            <a:pPr rtl="0"/>
            <a:fld id="{67D4AFE6-52F8-436F-9DAC-607E2BE5A99D}" type="slidenum">
              <a:rPr lang="ru-RU" noProof="1" dirty="0" smtClean="0"/>
              <a:t>15</a:t>
            </a:fld>
            <a:endParaRPr lang="ru-RU" noProof="1"/>
          </a:p>
        </p:txBody>
      </p:sp>
    </p:spTree>
    <p:extLst>
      <p:ext uri="{BB962C8B-B14F-4D97-AF65-F5344CB8AC3E}">
        <p14:creationId xmlns:p14="http://schemas.microsoft.com/office/powerpoint/2010/main" val="1487946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pPr rtl="0"/>
            <a:fld id="{D03263F3-0642-4A2B-91E2-55F54972DFDF}" type="datetime1">
              <a:rPr lang="ru-RU" noProof="1" smtClean="0"/>
              <a:t>23.09.2022</a:t>
            </a:fld>
            <a:endParaRPr lang="ru-RU" noProof="1"/>
          </a:p>
        </p:txBody>
      </p:sp>
      <p:sp>
        <p:nvSpPr>
          <p:cNvPr id="5" name="Footer Placeholder 4"/>
          <p:cNvSpPr>
            <a:spLocks noGrp="1"/>
          </p:cNvSpPr>
          <p:nvPr>
            <p:ph type="ftr" sz="quarter" idx="11"/>
          </p:nvPr>
        </p:nvSpPr>
        <p:spPr/>
        <p:txBody>
          <a:bodyPr/>
          <a:lstStyle/>
          <a:p>
            <a:pPr rtl="0"/>
            <a:endParaRPr lang="ru-RU" noProof="1"/>
          </a:p>
        </p:txBody>
      </p:sp>
      <p:sp>
        <p:nvSpPr>
          <p:cNvPr id="6" name="Slide Number Placeholder 5"/>
          <p:cNvSpPr>
            <a:spLocks noGrp="1"/>
          </p:cNvSpPr>
          <p:nvPr>
            <p:ph type="sldNum" sz="quarter" idx="12"/>
          </p:nvPr>
        </p:nvSpPr>
        <p:spPr/>
        <p:txBody>
          <a:bodyPr/>
          <a:lstStyle/>
          <a:p>
            <a:pPr rtl="0"/>
            <a:fld id="{D57F1E4F-1CFF-5643-939E-217C01CDF565}" type="slidenum">
              <a:rPr lang="ru-RU" noProof="1" smtClean="0"/>
              <a:pPr/>
              <a:t>‹#›</a:t>
            </a:fld>
            <a:endParaRPr lang="ru-RU" noProof="1"/>
          </a:p>
        </p:txBody>
      </p:sp>
    </p:spTree>
    <p:extLst>
      <p:ext uri="{BB962C8B-B14F-4D97-AF65-F5344CB8AC3E}">
        <p14:creationId xmlns:p14="http://schemas.microsoft.com/office/powerpoint/2010/main" val="3310164570"/>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rtl="0"/>
            <a:fld id="{D03263F3-0642-4A2B-91E2-55F54972DFDF}" type="datetime1">
              <a:rPr lang="ru-RU" noProof="1" smtClean="0"/>
              <a:t>23.09.2022</a:t>
            </a:fld>
            <a:endParaRPr lang="ru-RU" noProof="1"/>
          </a:p>
        </p:txBody>
      </p:sp>
      <p:sp>
        <p:nvSpPr>
          <p:cNvPr id="5" name="Footer Placeholder 4"/>
          <p:cNvSpPr>
            <a:spLocks noGrp="1"/>
          </p:cNvSpPr>
          <p:nvPr>
            <p:ph type="ftr" sz="quarter" idx="11"/>
          </p:nvPr>
        </p:nvSpPr>
        <p:spPr/>
        <p:txBody>
          <a:bodyPr/>
          <a:lstStyle/>
          <a:p>
            <a:pPr rtl="0"/>
            <a:endParaRPr lang="ru-RU" noProof="1"/>
          </a:p>
        </p:txBody>
      </p:sp>
      <p:sp>
        <p:nvSpPr>
          <p:cNvPr id="6" name="Slide Number Placeholder 5"/>
          <p:cNvSpPr>
            <a:spLocks noGrp="1"/>
          </p:cNvSpPr>
          <p:nvPr>
            <p:ph type="sldNum" sz="quarter" idx="12"/>
          </p:nvPr>
        </p:nvSpPr>
        <p:spPr/>
        <p:txBody>
          <a:bodyPr/>
          <a:lstStyle/>
          <a:p>
            <a:pPr rtl="0"/>
            <a:fld id="{D57F1E4F-1CFF-5643-939E-217C01CDF565}" type="slidenum">
              <a:rPr lang="ru-RU" noProof="1" smtClean="0"/>
              <a:pPr/>
              <a:t>‹#›</a:t>
            </a:fld>
            <a:endParaRPr lang="ru-RU" noProof="1"/>
          </a:p>
        </p:txBody>
      </p:sp>
    </p:spTree>
    <p:extLst>
      <p:ext uri="{BB962C8B-B14F-4D97-AF65-F5344CB8AC3E}">
        <p14:creationId xmlns:p14="http://schemas.microsoft.com/office/powerpoint/2010/main" val="289555171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ru-RU"/>
              <a:t>Образец заголовка</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pPr rtl="0"/>
            <a:fld id="{D03263F3-0642-4A2B-91E2-55F54972DFDF}" type="datetime1">
              <a:rPr lang="ru-RU" noProof="1" smtClean="0"/>
              <a:t>23.09.2022</a:t>
            </a:fld>
            <a:endParaRPr lang="ru-RU" noProof="1"/>
          </a:p>
        </p:txBody>
      </p:sp>
      <p:sp>
        <p:nvSpPr>
          <p:cNvPr id="5" name="Footer Placeholder 4"/>
          <p:cNvSpPr>
            <a:spLocks noGrp="1"/>
          </p:cNvSpPr>
          <p:nvPr>
            <p:ph type="ftr" sz="quarter" idx="11"/>
          </p:nvPr>
        </p:nvSpPr>
        <p:spPr/>
        <p:txBody>
          <a:bodyPr/>
          <a:lstStyle/>
          <a:p>
            <a:pPr rtl="0"/>
            <a:endParaRPr lang="ru-RU" noProof="1"/>
          </a:p>
        </p:txBody>
      </p:sp>
      <p:sp>
        <p:nvSpPr>
          <p:cNvPr id="6" name="Slide Number Placeholder 5"/>
          <p:cNvSpPr>
            <a:spLocks noGrp="1"/>
          </p:cNvSpPr>
          <p:nvPr>
            <p:ph type="sldNum" sz="quarter" idx="12"/>
          </p:nvPr>
        </p:nvSpPr>
        <p:spPr/>
        <p:txBody>
          <a:bodyPr/>
          <a:lstStyle/>
          <a:p>
            <a:pPr rtl="0"/>
            <a:fld id="{D57F1E4F-1CFF-5643-939E-217C01CDF565}" type="slidenum">
              <a:rPr lang="ru-RU" noProof="1" smtClean="0"/>
              <a:pPr/>
              <a:t>‹#›</a:t>
            </a:fld>
            <a:endParaRPr lang="ru-RU" noProof="1"/>
          </a:p>
        </p:txBody>
      </p:sp>
    </p:spTree>
    <p:extLst>
      <p:ext uri="{BB962C8B-B14F-4D97-AF65-F5344CB8AC3E}">
        <p14:creationId xmlns:p14="http://schemas.microsoft.com/office/powerpoint/2010/main" val="193604713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92667" y="1041401"/>
            <a:ext cx="11006667" cy="430887"/>
          </a:xfrm>
        </p:spPr>
        <p:txBody>
          <a:bodyPr/>
          <a:lstStyle>
            <a:lvl1pPr algn="l">
              <a:defRPr sz="2800" b="1" i="0">
                <a:solidFill>
                  <a:srgbClr val="0081C9"/>
                </a:solidFill>
                <a:latin typeface="Arial"/>
                <a:cs typeface="Arial"/>
              </a:defRPr>
            </a:lvl1pPr>
          </a:lstStyle>
          <a:p>
            <a:endParaRPr dirty="0"/>
          </a:p>
        </p:txBody>
      </p:sp>
      <p:sp>
        <p:nvSpPr>
          <p:cNvPr id="3" name="Holder 3"/>
          <p:cNvSpPr>
            <a:spLocks noGrp="1"/>
          </p:cNvSpPr>
          <p:nvPr>
            <p:ph sz="half" idx="2"/>
          </p:nvPr>
        </p:nvSpPr>
        <p:spPr>
          <a:xfrm>
            <a:off x="609600" y="1577340"/>
            <a:ext cx="5303520" cy="4526280"/>
          </a:xfrm>
          <a:prstGeom prst="rect">
            <a:avLst/>
          </a:prstGeom>
        </p:spPr>
        <p:txBody>
          <a:bodyPr/>
          <a:lstStyle>
            <a:lvl1pPr>
              <a:defRPr/>
            </a:lvl1pPr>
          </a:lstStyle>
          <a:p>
            <a:endParaRPr/>
          </a:p>
        </p:txBody>
      </p:sp>
      <p:sp>
        <p:nvSpPr>
          <p:cNvPr id="4" name="Holder 4"/>
          <p:cNvSpPr>
            <a:spLocks noGrp="1"/>
          </p:cNvSpPr>
          <p:nvPr>
            <p:ph sz="half" idx="3"/>
          </p:nvPr>
        </p:nvSpPr>
        <p:spPr>
          <a:xfrm>
            <a:off x="6712660" y="1663255"/>
            <a:ext cx="5139267" cy="3837940"/>
          </a:xfrm>
          <a:prstGeom prst="rect">
            <a:avLst/>
          </a:prstGeom>
        </p:spPr>
        <p:txBody>
          <a:bodyPr/>
          <a:lstStyle>
            <a:lvl1pPr>
              <a:defRPr sz="1400" b="1" i="0">
                <a:solidFill>
                  <a:schemeClr val="tx1"/>
                </a:solidFill>
                <a:latin typeface="Arial"/>
                <a:cs typeface="Arial"/>
              </a:defRPr>
            </a:lvl1pPr>
          </a:lstStyle>
          <a:p>
            <a:endParaRPr/>
          </a:p>
        </p:txBody>
      </p:sp>
      <p:sp>
        <p:nvSpPr>
          <p:cNvPr id="14" name="Holder 5">
            <a:extLst>
              <a:ext uri="{FF2B5EF4-FFF2-40B4-BE49-F238E27FC236}">
                <a16:creationId xmlns:a16="http://schemas.microsoft.com/office/drawing/2014/main" id="{4F8B7C46-D16E-423E-9763-1E53C65CBE9E}"/>
              </a:ext>
            </a:extLst>
          </p:cNvPr>
          <p:cNvSpPr>
            <a:spLocks noGrp="1"/>
          </p:cNvSpPr>
          <p:nvPr>
            <p:ph type="ftr" sz="quarter" idx="10"/>
          </p:nvPr>
        </p:nvSpPr>
        <p:spPr/>
        <p:txBody>
          <a:bodyPr/>
          <a:lstStyle>
            <a:lvl1pPr>
              <a:defRPr smtClean="0"/>
            </a:lvl1pPr>
          </a:lstStyle>
          <a:p>
            <a:pPr>
              <a:defRPr/>
            </a:pPr>
            <a:endParaRPr lang="ru-RU"/>
          </a:p>
        </p:txBody>
      </p:sp>
      <p:sp>
        <p:nvSpPr>
          <p:cNvPr id="15" name="Holder 6">
            <a:extLst>
              <a:ext uri="{FF2B5EF4-FFF2-40B4-BE49-F238E27FC236}">
                <a16:creationId xmlns:a16="http://schemas.microsoft.com/office/drawing/2014/main" id="{632B4D33-7592-481B-9016-8A01D21EC08D}"/>
              </a:ext>
            </a:extLst>
          </p:cNvPr>
          <p:cNvSpPr>
            <a:spLocks noGrp="1"/>
          </p:cNvSpPr>
          <p:nvPr>
            <p:ph type="dt" sz="half" idx="11"/>
          </p:nvPr>
        </p:nvSpPr>
        <p:spPr/>
        <p:txBody>
          <a:bodyPr/>
          <a:lstStyle>
            <a:lvl1pPr>
              <a:defRPr smtClean="0"/>
            </a:lvl1pPr>
          </a:lstStyle>
          <a:p>
            <a:pPr>
              <a:defRPr/>
            </a:pPr>
            <a:fld id="{FB01B009-47D3-4E8D-8A84-0F72F3D228F1}" type="datetimeFigureOut">
              <a:rPr lang="en-US"/>
              <a:pPr>
                <a:defRPr/>
              </a:pPr>
              <a:t>9/23/2022</a:t>
            </a:fld>
            <a:endParaRPr lang="en-US"/>
          </a:p>
        </p:txBody>
      </p:sp>
      <p:sp>
        <p:nvSpPr>
          <p:cNvPr id="16" name="Holder 7">
            <a:extLst>
              <a:ext uri="{FF2B5EF4-FFF2-40B4-BE49-F238E27FC236}">
                <a16:creationId xmlns:a16="http://schemas.microsoft.com/office/drawing/2014/main" id="{07B00DB9-49B4-4E46-8401-8F2FEE5B1FF6}"/>
              </a:ext>
            </a:extLst>
          </p:cNvPr>
          <p:cNvSpPr>
            <a:spLocks noGrp="1"/>
          </p:cNvSpPr>
          <p:nvPr>
            <p:ph type="sldNum" sz="quarter" idx="12"/>
          </p:nvPr>
        </p:nvSpPr>
        <p:spPr/>
        <p:txBody>
          <a:bodyPr/>
          <a:lstStyle>
            <a:lvl1pPr>
              <a:defRPr smtClean="0"/>
            </a:lvl1pPr>
          </a:lstStyle>
          <a:p>
            <a:pPr>
              <a:defRPr/>
            </a:pPr>
            <a:fld id="{D93AC9C6-F85B-40D4-A893-97D4C19B0404}" type="slidenum">
              <a:rPr lang="ru-RU" altLang="ru-RU"/>
              <a:pPr>
                <a:defRPr/>
              </a:pPr>
              <a:t>‹#›</a:t>
            </a:fld>
            <a:endParaRPr lang="ru-RU" altLang="ru-RU"/>
          </a:p>
        </p:txBody>
      </p:sp>
    </p:spTree>
    <p:extLst>
      <p:ext uri="{BB962C8B-B14F-4D97-AF65-F5344CB8AC3E}">
        <p14:creationId xmlns:p14="http://schemas.microsoft.com/office/powerpoint/2010/main" val="32700348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ru-RU"/>
              <a:t>Образец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pPr rtl="0"/>
            <a:fld id="{D03263F3-0642-4A2B-91E2-55F54972DFDF}" type="datetime1">
              <a:rPr lang="ru-RU" noProof="1" smtClean="0"/>
              <a:t>23.09.2022</a:t>
            </a:fld>
            <a:endParaRPr lang="ru-RU" noProof="1"/>
          </a:p>
        </p:txBody>
      </p:sp>
      <p:sp>
        <p:nvSpPr>
          <p:cNvPr id="5" name="Footer Placeholder 4"/>
          <p:cNvSpPr>
            <a:spLocks noGrp="1"/>
          </p:cNvSpPr>
          <p:nvPr>
            <p:ph type="ftr" sz="quarter" idx="11"/>
          </p:nvPr>
        </p:nvSpPr>
        <p:spPr/>
        <p:txBody>
          <a:bodyPr/>
          <a:lstStyle/>
          <a:p>
            <a:pPr rtl="0"/>
            <a:endParaRPr lang="ru-RU" noProof="1"/>
          </a:p>
        </p:txBody>
      </p:sp>
      <p:sp>
        <p:nvSpPr>
          <p:cNvPr id="6" name="Slide Number Placeholder 5"/>
          <p:cNvSpPr>
            <a:spLocks noGrp="1"/>
          </p:cNvSpPr>
          <p:nvPr>
            <p:ph type="sldNum" sz="quarter" idx="12"/>
          </p:nvPr>
        </p:nvSpPr>
        <p:spPr/>
        <p:txBody>
          <a:bodyPr/>
          <a:lstStyle/>
          <a:p>
            <a:pPr rtl="0"/>
            <a:fld id="{D57F1E4F-1CFF-5643-939E-217C01CDF565}" type="slidenum">
              <a:rPr lang="ru-RU" noProof="1" smtClean="0"/>
              <a:pPr/>
              <a:t>‹#›</a:t>
            </a:fld>
            <a:endParaRPr lang="ru-RU" noProof="1"/>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2246593"/>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rtl="0"/>
            <a:fld id="{D03263F3-0642-4A2B-91E2-55F54972DFDF}" type="datetime1">
              <a:rPr lang="ru-RU" noProof="1" smtClean="0"/>
              <a:t>23.09.2022</a:t>
            </a:fld>
            <a:endParaRPr lang="ru-RU" noProof="1"/>
          </a:p>
        </p:txBody>
      </p:sp>
      <p:sp>
        <p:nvSpPr>
          <p:cNvPr id="5" name="Footer Placeholder 4"/>
          <p:cNvSpPr>
            <a:spLocks noGrp="1"/>
          </p:cNvSpPr>
          <p:nvPr>
            <p:ph type="ftr" sz="quarter" idx="11"/>
          </p:nvPr>
        </p:nvSpPr>
        <p:spPr/>
        <p:txBody>
          <a:bodyPr/>
          <a:lstStyle/>
          <a:p>
            <a:pPr rtl="0"/>
            <a:endParaRPr lang="ru-RU" noProof="1"/>
          </a:p>
        </p:txBody>
      </p:sp>
      <p:sp>
        <p:nvSpPr>
          <p:cNvPr id="6" name="Slide Number Placeholder 5"/>
          <p:cNvSpPr>
            <a:spLocks noGrp="1"/>
          </p:cNvSpPr>
          <p:nvPr>
            <p:ph type="sldNum" sz="quarter" idx="12"/>
          </p:nvPr>
        </p:nvSpPr>
        <p:spPr/>
        <p:txBody>
          <a:bodyPr/>
          <a:lstStyle/>
          <a:p>
            <a:pPr rtl="0"/>
            <a:fld id="{D57F1E4F-1CFF-5643-939E-217C01CDF565}" type="slidenum">
              <a:rPr lang="ru-RU" noProof="1" smtClean="0"/>
              <a:pPr/>
              <a:t>‹#›</a:t>
            </a:fld>
            <a:endParaRPr lang="ru-RU" noProof="1"/>
          </a:p>
        </p:txBody>
      </p:sp>
    </p:spTree>
    <p:extLst>
      <p:ext uri="{BB962C8B-B14F-4D97-AF65-F5344CB8AC3E}">
        <p14:creationId xmlns:p14="http://schemas.microsoft.com/office/powerpoint/2010/main" val="3833338493"/>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ru-RU"/>
              <a:t>Образец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rtl="0"/>
            <a:fld id="{D03263F3-0642-4A2B-91E2-55F54972DFDF}" type="datetime1">
              <a:rPr lang="ru-RU" noProof="1" smtClean="0"/>
              <a:t>23.09.2022</a:t>
            </a:fld>
            <a:endParaRPr lang="ru-RU" noProof="1"/>
          </a:p>
        </p:txBody>
      </p:sp>
      <p:sp>
        <p:nvSpPr>
          <p:cNvPr id="5" name="Footer Placeholder 4"/>
          <p:cNvSpPr>
            <a:spLocks noGrp="1"/>
          </p:cNvSpPr>
          <p:nvPr>
            <p:ph type="ftr" sz="quarter" idx="11"/>
          </p:nvPr>
        </p:nvSpPr>
        <p:spPr/>
        <p:txBody>
          <a:bodyPr/>
          <a:lstStyle/>
          <a:p>
            <a:pPr rtl="0"/>
            <a:endParaRPr lang="ru-RU" noProof="1"/>
          </a:p>
        </p:txBody>
      </p:sp>
      <p:sp>
        <p:nvSpPr>
          <p:cNvPr id="6" name="Slide Number Placeholder 5"/>
          <p:cNvSpPr>
            <a:spLocks noGrp="1"/>
          </p:cNvSpPr>
          <p:nvPr>
            <p:ph type="sldNum" sz="quarter" idx="12"/>
          </p:nvPr>
        </p:nvSpPr>
        <p:spPr/>
        <p:txBody>
          <a:bodyPr/>
          <a:lstStyle/>
          <a:p>
            <a:pPr rtl="0"/>
            <a:fld id="{D57F1E4F-1CFF-5643-939E-217C01CDF565}" type="slidenum">
              <a:rPr lang="ru-RU" noProof="1" smtClean="0"/>
              <a:pPr/>
              <a:t>‹#›</a:t>
            </a:fld>
            <a:endParaRPr lang="ru-RU" noProof="1"/>
          </a:p>
        </p:txBody>
      </p:sp>
    </p:spTree>
    <p:extLst>
      <p:ext uri="{BB962C8B-B14F-4D97-AF65-F5344CB8AC3E}">
        <p14:creationId xmlns:p14="http://schemas.microsoft.com/office/powerpoint/2010/main" val="3001222597"/>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pPr rtl="0"/>
            <a:fld id="{D03263F3-0642-4A2B-91E2-55F54972DFDF}" type="datetime1">
              <a:rPr lang="ru-RU" noProof="1" smtClean="0"/>
              <a:t>23.09.2022</a:t>
            </a:fld>
            <a:endParaRPr lang="ru-RU" noProof="1"/>
          </a:p>
        </p:txBody>
      </p:sp>
      <p:sp>
        <p:nvSpPr>
          <p:cNvPr id="6" name="Footer Placeholder 5"/>
          <p:cNvSpPr>
            <a:spLocks noGrp="1"/>
          </p:cNvSpPr>
          <p:nvPr>
            <p:ph type="ftr" sz="quarter" idx="11"/>
          </p:nvPr>
        </p:nvSpPr>
        <p:spPr/>
        <p:txBody>
          <a:bodyPr/>
          <a:lstStyle/>
          <a:p>
            <a:pPr rtl="0"/>
            <a:endParaRPr lang="ru-RU" noProof="1"/>
          </a:p>
        </p:txBody>
      </p:sp>
      <p:sp>
        <p:nvSpPr>
          <p:cNvPr id="7" name="Slide Number Placeholder 6"/>
          <p:cNvSpPr>
            <a:spLocks noGrp="1"/>
          </p:cNvSpPr>
          <p:nvPr>
            <p:ph type="sldNum" sz="quarter" idx="12"/>
          </p:nvPr>
        </p:nvSpPr>
        <p:spPr/>
        <p:txBody>
          <a:bodyPr/>
          <a:lstStyle/>
          <a:p>
            <a:pPr rtl="0"/>
            <a:fld id="{D57F1E4F-1CFF-5643-939E-217C01CDF565}" type="slidenum">
              <a:rPr lang="ru-RU" noProof="1" smtClean="0"/>
              <a:pPr/>
              <a:t>‹#›</a:t>
            </a:fld>
            <a:endParaRPr lang="ru-RU" noProof="1"/>
          </a:p>
        </p:txBody>
      </p:sp>
    </p:spTree>
    <p:extLst>
      <p:ext uri="{BB962C8B-B14F-4D97-AF65-F5344CB8AC3E}">
        <p14:creationId xmlns:p14="http://schemas.microsoft.com/office/powerpoint/2010/main" val="1352394503"/>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rtl="0"/>
            <a:fld id="{D03263F3-0642-4A2B-91E2-55F54972DFDF}" type="datetime1">
              <a:rPr lang="ru-RU" noProof="1" smtClean="0"/>
              <a:t>23.09.2022</a:t>
            </a:fld>
            <a:endParaRPr lang="ru-RU" noProof="1"/>
          </a:p>
        </p:txBody>
      </p:sp>
      <p:sp>
        <p:nvSpPr>
          <p:cNvPr id="8" name="Footer Placeholder 7"/>
          <p:cNvSpPr>
            <a:spLocks noGrp="1"/>
          </p:cNvSpPr>
          <p:nvPr>
            <p:ph type="ftr" sz="quarter" idx="11"/>
          </p:nvPr>
        </p:nvSpPr>
        <p:spPr/>
        <p:txBody>
          <a:bodyPr/>
          <a:lstStyle/>
          <a:p>
            <a:pPr rtl="0"/>
            <a:endParaRPr lang="ru-RU" noProof="1"/>
          </a:p>
        </p:txBody>
      </p:sp>
      <p:sp>
        <p:nvSpPr>
          <p:cNvPr id="9" name="Slide Number Placeholder 8"/>
          <p:cNvSpPr>
            <a:spLocks noGrp="1"/>
          </p:cNvSpPr>
          <p:nvPr>
            <p:ph type="sldNum" sz="quarter" idx="12"/>
          </p:nvPr>
        </p:nvSpPr>
        <p:spPr/>
        <p:txBody>
          <a:bodyPr/>
          <a:lstStyle/>
          <a:p>
            <a:pPr rtl="0"/>
            <a:fld id="{D57F1E4F-1CFF-5643-939E-217C01CDF565}" type="slidenum">
              <a:rPr lang="ru-RU" noProof="1" smtClean="0"/>
              <a:pPr/>
              <a:t>‹#›</a:t>
            </a:fld>
            <a:endParaRPr lang="ru-RU" noProof="1"/>
          </a:p>
        </p:txBody>
      </p:sp>
    </p:spTree>
    <p:extLst>
      <p:ext uri="{BB962C8B-B14F-4D97-AF65-F5344CB8AC3E}">
        <p14:creationId xmlns:p14="http://schemas.microsoft.com/office/powerpoint/2010/main" val="783107094"/>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rtl="0"/>
            <a:fld id="{D03263F3-0642-4A2B-91E2-55F54972DFDF}" type="datetime1">
              <a:rPr lang="ru-RU" noProof="1" smtClean="0"/>
              <a:t>23.09.2022</a:t>
            </a:fld>
            <a:endParaRPr lang="ru-RU" noProof="1"/>
          </a:p>
        </p:txBody>
      </p:sp>
      <p:sp>
        <p:nvSpPr>
          <p:cNvPr id="4" name="Footer Placeholder 3"/>
          <p:cNvSpPr>
            <a:spLocks noGrp="1"/>
          </p:cNvSpPr>
          <p:nvPr>
            <p:ph type="ftr" sz="quarter" idx="11"/>
          </p:nvPr>
        </p:nvSpPr>
        <p:spPr/>
        <p:txBody>
          <a:bodyPr/>
          <a:lstStyle/>
          <a:p>
            <a:pPr rtl="0"/>
            <a:endParaRPr lang="ru-RU" noProof="1"/>
          </a:p>
        </p:txBody>
      </p:sp>
      <p:sp>
        <p:nvSpPr>
          <p:cNvPr id="5" name="Slide Number Placeholder 4"/>
          <p:cNvSpPr>
            <a:spLocks noGrp="1"/>
          </p:cNvSpPr>
          <p:nvPr>
            <p:ph type="sldNum" sz="quarter" idx="12"/>
          </p:nvPr>
        </p:nvSpPr>
        <p:spPr/>
        <p:txBody>
          <a:bodyPr/>
          <a:lstStyle/>
          <a:p>
            <a:pPr rtl="0"/>
            <a:fld id="{D57F1E4F-1CFF-5643-939E-217C01CDF565}" type="slidenum">
              <a:rPr lang="ru-RU" noProof="1" smtClean="0"/>
              <a:pPr/>
              <a:t>‹#›</a:t>
            </a:fld>
            <a:endParaRPr lang="ru-RU" noProof="1"/>
          </a:p>
        </p:txBody>
      </p:sp>
    </p:spTree>
    <p:extLst>
      <p:ext uri="{BB962C8B-B14F-4D97-AF65-F5344CB8AC3E}">
        <p14:creationId xmlns:p14="http://schemas.microsoft.com/office/powerpoint/2010/main" val="2532800486"/>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D03263F3-0642-4A2B-91E2-55F54972DFDF}" type="datetime1">
              <a:rPr lang="ru-RU" noProof="1" smtClean="0"/>
              <a:t>23.09.2022</a:t>
            </a:fld>
            <a:endParaRPr lang="ru-RU" noProof="1"/>
          </a:p>
        </p:txBody>
      </p:sp>
      <p:sp>
        <p:nvSpPr>
          <p:cNvPr id="3" name="Footer Placeholder 2"/>
          <p:cNvSpPr>
            <a:spLocks noGrp="1"/>
          </p:cNvSpPr>
          <p:nvPr>
            <p:ph type="ftr" sz="quarter" idx="11"/>
          </p:nvPr>
        </p:nvSpPr>
        <p:spPr/>
        <p:txBody>
          <a:bodyPr/>
          <a:lstStyle/>
          <a:p>
            <a:pPr rtl="0"/>
            <a:endParaRPr lang="ru-RU" noProof="1"/>
          </a:p>
        </p:txBody>
      </p:sp>
      <p:sp>
        <p:nvSpPr>
          <p:cNvPr id="4" name="Slide Number Placeholder 3"/>
          <p:cNvSpPr>
            <a:spLocks noGrp="1"/>
          </p:cNvSpPr>
          <p:nvPr>
            <p:ph type="sldNum" sz="quarter" idx="12"/>
          </p:nvPr>
        </p:nvSpPr>
        <p:spPr/>
        <p:txBody>
          <a:bodyPr/>
          <a:lstStyle/>
          <a:p>
            <a:pPr rtl="0"/>
            <a:fld id="{D57F1E4F-1CFF-5643-939E-217C01CDF565}" type="slidenum">
              <a:rPr lang="ru-RU" noProof="1" smtClean="0"/>
              <a:pPr/>
              <a:t>‹#›</a:t>
            </a:fld>
            <a:endParaRPr lang="ru-RU" noProof="1"/>
          </a:p>
        </p:txBody>
      </p:sp>
    </p:spTree>
    <p:extLst>
      <p:ext uri="{BB962C8B-B14F-4D97-AF65-F5344CB8AC3E}">
        <p14:creationId xmlns:p14="http://schemas.microsoft.com/office/powerpoint/2010/main" val="988838539"/>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rtl="0"/>
            <a:fld id="{D03263F3-0642-4A2B-91E2-55F54972DFDF}" type="datetime1">
              <a:rPr lang="ru-RU" noProof="1" smtClean="0"/>
              <a:t>23.09.2022</a:t>
            </a:fld>
            <a:endParaRPr lang="ru-RU" noProof="1"/>
          </a:p>
        </p:txBody>
      </p:sp>
      <p:sp>
        <p:nvSpPr>
          <p:cNvPr id="5" name="Footer Placeholder 4"/>
          <p:cNvSpPr>
            <a:spLocks noGrp="1"/>
          </p:cNvSpPr>
          <p:nvPr>
            <p:ph type="ftr" sz="quarter" idx="11"/>
          </p:nvPr>
        </p:nvSpPr>
        <p:spPr/>
        <p:txBody>
          <a:bodyPr/>
          <a:lstStyle/>
          <a:p>
            <a:pPr rtl="0"/>
            <a:endParaRPr lang="ru-RU" noProof="1"/>
          </a:p>
        </p:txBody>
      </p:sp>
      <p:sp>
        <p:nvSpPr>
          <p:cNvPr id="6" name="Slide Number Placeholder 5"/>
          <p:cNvSpPr>
            <a:spLocks noGrp="1"/>
          </p:cNvSpPr>
          <p:nvPr>
            <p:ph type="sldNum" sz="quarter" idx="12"/>
          </p:nvPr>
        </p:nvSpPr>
        <p:spPr/>
        <p:txBody>
          <a:bodyPr/>
          <a:lstStyle/>
          <a:p>
            <a:pPr rtl="0"/>
            <a:fld id="{D57F1E4F-1CFF-5643-939E-217C01CDF565}" type="slidenum">
              <a:rPr lang="ru-RU" noProof="1" smtClean="0"/>
              <a:pPr/>
              <a:t>‹#›</a:t>
            </a:fld>
            <a:endParaRPr lang="ru-RU" noProof="1"/>
          </a:p>
        </p:txBody>
      </p:sp>
    </p:spTree>
    <p:extLst>
      <p:ext uri="{BB962C8B-B14F-4D97-AF65-F5344CB8AC3E}">
        <p14:creationId xmlns:p14="http://schemas.microsoft.com/office/powerpoint/2010/main" val="4076728535"/>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rtl="0"/>
            <a:fld id="{D03263F3-0642-4A2B-91E2-55F54972DFDF}" type="datetime1">
              <a:rPr lang="ru-RU" noProof="1" smtClean="0"/>
              <a:t>23.09.2022</a:t>
            </a:fld>
            <a:endParaRPr lang="ru-RU" noProof="1"/>
          </a:p>
        </p:txBody>
      </p:sp>
      <p:sp>
        <p:nvSpPr>
          <p:cNvPr id="6" name="Footer Placeholder 5"/>
          <p:cNvSpPr>
            <a:spLocks noGrp="1"/>
          </p:cNvSpPr>
          <p:nvPr>
            <p:ph type="ftr" sz="quarter" idx="11"/>
          </p:nvPr>
        </p:nvSpPr>
        <p:spPr/>
        <p:txBody>
          <a:bodyPr/>
          <a:lstStyle/>
          <a:p>
            <a:pPr rtl="0"/>
            <a:endParaRPr lang="ru-RU" noProof="1"/>
          </a:p>
        </p:txBody>
      </p:sp>
      <p:sp>
        <p:nvSpPr>
          <p:cNvPr id="7" name="Slide Number Placeholder 6"/>
          <p:cNvSpPr>
            <a:spLocks noGrp="1"/>
          </p:cNvSpPr>
          <p:nvPr>
            <p:ph type="sldNum" sz="quarter" idx="12"/>
          </p:nvPr>
        </p:nvSpPr>
        <p:spPr/>
        <p:txBody>
          <a:bodyPr/>
          <a:lstStyle/>
          <a:p>
            <a:pPr rtl="0"/>
            <a:fld id="{D57F1E4F-1CFF-5643-939E-217C01CDF565}" type="slidenum">
              <a:rPr lang="ru-RU" noProof="1" smtClean="0"/>
              <a:pPr/>
              <a:t>‹#›</a:t>
            </a:fld>
            <a:endParaRPr lang="ru-RU" noProof="1"/>
          </a:p>
        </p:txBody>
      </p:sp>
    </p:spTree>
    <p:extLst>
      <p:ext uri="{BB962C8B-B14F-4D97-AF65-F5344CB8AC3E}">
        <p14:creationId xmlns:p14="http://schemas.microsoft.com/office/powerpoint/2010/main" val="777449129"/>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ru-RU"/>
              <a:t>Образец заголовка</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rtl="0"/>
            <a:fld id="{D03263F3-0642-4A2B-91E2-55F54972DFDF}" type="datetime1">
              <a:rPr lang="ru-RU" noProof="1" smtClean="0"/>
              <a:t>23.09.2022</a:t>
            </a:fld>
            <a:endParaRPr lang="ru-RU" noProof="1"/>
          </a:p>
        </p:txBody>
      </p:sp>
      <p:sp>
        <p:nvSpPr>
          <p:cNvPr id="6" name="Footer Placeholder 5"/>
          <p:cNvSpPr>
            <a:spLocks noGrp="1"/>
          </p:cNvSpPr>
          <p:nvPr>
            <p:ph type="ftr" sz="quarter" idx="11"/>
          </p:nvPr>
        </p:nvSpPr>
        <p:spPr/>
        <p:txBody>
          <a:bodyPr/>
          <a:lstStyle/>
          <a:p>
            <a:pPr rtl="0"/>
            <a:endParaRPr lang="ru-RU" noProof="1"/>
          </a:p>
        </p:txBody>
      </p:sp>
      <p:sp>
        <p:nvSpPr>
          <p:cNvPr id="7" name="Slide Number Placeholder 6"/>
          <p:cNvSpPr>
            <a:spLocks noGrp="1"/>
          </p:cNvSpPr>
          <p:nvPr>
            <p:ph type="sldNum" sz="quarter" idx="12"/>
          </p:nvPr>
        </p:nvSpPr>
        <p:spPr/>
        <p:txBody>
          <a:bodyPr/>
          <a:lstStyle/>
          <a:p>
            <a:pPr rtl="0"/>
            <a:fld id="{D57F1E4F-1CFF-5643-939E-217C01CDF565}" type="slidenum">
              <a:rPr lang="ru-RU" noProof="1" smtClean="0"/>
              <a:pPr/>
              <a:t>‹#›</a:t>
            </a:fld>
            <a:endParaRPr lang="ru-RU" noProof="1"/>
          </a:p>
        </p:txBody>
      </p:sp>
    </p:spTree>
    <p:extLst>
      <p:ext uri="{BB962C8B-B14F-4D97-AF65-F5344CB8AC3E}">
        <p14:creationId xmlns:p14="http://schemas.microsoft.com/office/powerpoint/2010/main" val="1668192588"/>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Date Placeholder 2"/>
          <p:cNvSpPr>
            <a:spLocks noGrp="1"/>
          </p:cNvSpPr>
          <p:nvPr>
            <p:ph type="dt" sz="half" idx="10"/>
          </p:nvPr>
        </p:nvSpPr>
        <p:spPr/>
        <p:txBody>
          <a:bodyPr/>
          <a:lstStyle/>
          <a:p>
            <a:pPr rtl="0"/>
            <a:fld id="{D03263F3-0642-4A2B-91E2-55F54972DFDF}" type="datetime1">
              <a:rPr lang="ru-RU" noProof="1" smtClean="0"/>
              <a:t>23.09.2022</a:t>
            </a:fld>
            <a:endParaRPr lang="ru-RU" noProof="1"/>
          </a:p>
        </p:txBody>
      </p:sp>
      <p:sp>
        <p:nvSpPr>
          <p:cNvPr id="4" name="Footer Placeholder 3"/>
          <p:cNvSpPr>
            <a:spLocks noGrp="1"/>
          </p:cNvSpPr>
          <p:nvPr>
            <p:ph type="ftr" sz="quarter" idx="11"/>
          </p:nvPr>
        </p:nvSpPr>
        <p:spPr/>
        <p:txBody>
          <a:bodyPr/>
          <a:lstStyle/>
          <a:p>
            <a:pPr rtl="0"/>
            <a:endParaRPr lang="ru-RU" noProof="1"/>
          </a:p>
        </p:txBody>
      </p:sp>
      <p:sp>
        <p:nvSpPr>
          <p:cNvPr id="5" name="Slide Number Placeholder 4"/>
          <p:cNvSpPr>
            <a:spLocks noGrp="1"/>
          </p:cNvSpPr>
          <p:nvPr>
            <p:ph type="sldNum" sz="quarter" idx="12"/>
          </p:nvPr>
        </p:nvSpPr>
        <p:spPr/>
        <p:txBody>
          <a:bodyPr/>
          <a:lstStyle/>
          <a:p>
            <a:pPr rtl="0"/>
            <a:fld id="{D57F1E4F-1CFF-5643-939E-217C01CDF565}" type="slidenum">
              <a:rPr lang="ru-RU" noProof="1" smtClean="0"/>
              <a:pPr/>
              <a:t>‹#›</a:t>
            </a:fld>
            <a:endParaRPr lang="ru-RU" noProof="1"/>
          </a:p>
        </p:txBody>
      </p:sp>
    </p:spTree>
    <p:extLst>
      <p:ext uri="{BB962C8B-B14F-4D97-AF65-F5344CB8AC3E}">
        <p14:creationId xmlns:p14="http://schemas.microsoft.com/office/powerpoint/2010/main" val="2442378732"/>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rtl="0"/>
            <a:fld id="{D03263F3-0642-4A2B-91E2-55F54972DFDF}" type="datetime1">
              <a:rPr lang="ru-RU" noProof="1" smtClean="0"/>
              <a:t>23.09.2022</a:t>
            </a:fld>
            <a:endParaRPr lang="ru-RU" noProof="1"/>
          </a:p>
        </p:txBody>
      </p:sp>
      <p:sp>
        <p:nvSpPr>
          <p:cNvPr id="5" name="Footer Placeholder 4"/>
          <p:cNvSpPr>
            <a:spLocks noGrp="1"/>
          </p:cNvSpPr>
          <p:nvPr>
            <p:ph type="ftr" sz="quarter" idx="11"/>
          </p:nvPr>
        </p:nvSpPr>
        <p:spPr/>
        <p:txBody>
          <a:bodyPr/>
          <a:lstStyle/>
          <a:p>
            <a:pPr rtl="0"/>
            <a:endParaRPr lang="ru-RU" noProof="1"/>
          </a:p>
        </p:txBody>
      </p:sp>
      <p:sp>
        <p:nvSpPr>
          <p:cNvPr id="6" name="Slide Number Placeholder 5"/>
          <p:cNvSpPr>
            <a:spLocks noGrp="1"/>
          </p:cNvSpPr>
          <p:nvPr>
            <p:ph type="sldNum" sz="quarter" idx="12"/>
          </p:nvPr>
        </p:nvSpPr>
        <p:spPr/>
        <p:txBody>
          <a:bodyPr/>
          <a:lstStyle/>
          <a:p>
            <a:pPr rtl="0"/>
            <a:fld id="{D57F1E4F-1CFF-5643-939E-217C01CDF565}" type="slidenum">
              <a:rPr lang="ru-RU" noProof="1" smtClean="0"/>
              <a:pPr/>
              <a:t>‹#›</a:t>
            </a:fld>
            <a:endParaRPr lang="ru-RU" noProof="1"/>
          </a:p>
        </p:txBody>
      </p:sp>
    </p:spTree>
    <p:extLst>
      <p:ext uri="{BB962C8B-B14F-4D97-AF65-F5344CB8AC3E}">
        <p14:creationId xmlns:p14="http://schemas.microsoft.com/office/powerpoint/2010/main" val="1313683611"/>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rtl="0"/>
            <a:fld id="{D03263F3-0642-4A2B-91E2-55F54972DFDF}" type="datetime1">
              <a:rPr lang="ru-RU" noProof="1" smtClean="0"/>
              <a:t>23.09.2022</a:t>
            </a:fld>
            <a:endParaRPr lang="ru-RU" noProof="1"/>
          </a:p>
        </p:txBody>
      </p:sp>
      <p:sp>
        <p:nvSpPr>
          <p:cNvPr id="5" name="Footer Placeholder 4"/>
          <p:cNvSpPr>
            <a:spLocks noGrp="1"/>
          </p:cNvSpPr>
          <p:nvPr>
            <p:ph type="ftr" sz="quarter" idx="11"/>
          </p:nvPr>
        </p:nvSpPr>
        <p:spPr/>
        <p:txBody>
          <a:bodyPr/>
          <a:lstStyle/>
          <a:p>
            <a:pPr rtl="0"/>
            <a:endParaRPr lang="ru-RU" noProof="1"/>
          </a:p>
        </p:txBody>
      </p:sp>
      <p:sp>
        <p:nvSpPr>
          <p:cNvPr id="6" name="Slide Number Placeholder 5"/>
          <p:cNvSpPr>
            <a:spLocks noGrp="1"/>
          </p:cNvSpPr>
          <p:nvPr>
            <p:ph type="sldNum" sz="quarter" idx="12"/>
          </p:nvPr>
        </p:nvSpPr>
        <p:spPr/>
        <p:txBody>
          <a:bodyPr/>
          <a:lstStyle/>
          <a:p>
            <a:pPr rtl="0"/>
            <a:fld id="{D57F1E4F-1CFF-5643-939E-217C01CDF565}" type="slidenum">
              <a:rPr lang="ru-RU" noProof="1" smtClean="0"/>
              <a:pPr/>
              <a:t>‹#›</a:t>
            </a:fld>
            <a:endParaRPr lang="ru-RU" noProof="1"/>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826217896"/>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rtl="0"/>
            <a:fld id="{D03263F3-0642-4A2B-91E2-55F54972DFDF}" type="datetime1">
              <a:rPr lang="ru-RU" noProof="1" smtClean="0"/>
              <a:t>23.09.2022</a:t>
            </a:fld>
            <a:endParaRPr lang="ru-RU" noProof="1"/>
          </a:p>
        </p:txBody>
      </p:sp>
      <p:sp>
        <p:nvSpPr>
          <p:cNvPr id="5" name="Footer Placeholder 4"/>
          <p:cNvSpPr>
            <a:spLocks noGrp="1"/>
          </p:cNvSpPr>
          <p:nvPr>
            <p:ph type="ftr" sz="quarter" idx="11"/>
          </p:nvPr>
        </p:nvSpPr>
        <p:spPr/>
        <p:txBody>
          <a:bodyPr/>
          <a:lstStyle/>
          <a:p>
            <a:pPr rtl="0"/>
            <a:endParaRPr lang="ru-RU" noProof="1"/>
          </a:p>
        </p:txBody>
      </p:sp>
      <p:sp>
        <p:nvSpPr>
          <p:cNvPr id="6" name="Slide Number Placeholder 5"/>
          <p:cNvSpPr>
            <a:spLocks noGrp="1"/>
          </p:cNvSpPr>
          <p:nvPr>
            <p:ph type="sldNum" sz="quarter" idx="12"/>
          </p:nvPr>
        </p:nvSpPr>
        <p:spPr/>
        <p:txBody>
          <a:bodyPr/>
          <a:lstStyle/>
          <a:p>
            <a:pPr rtl="0"/>
            <a:fld id="{D57F1E4F-1CFF-5643-939E-217C01CDF565}" type="slidenum">
              <a:rPr lang="ru-RU" noProof="1" smtClean="0"/>
              <a:pPr/>
              <a:t>‹#›</a:t>
            </a:fld>
            <a:endParaRPr lang="ru-RU" noProof="1"/>
          </a:p>
        </p:txBody>
      </p:sp>
    </p:spTree>
    <p:extLst>
      <p:ext uri="{BB962C8B-B14F-4D97-AF65-F5344CB8AC3E}">
        <p14:creationId xmlns:p14="http://schemas.microsoft.com/office/powerpoint/2010/main" val="1881070697"/>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rtl="0"/>
            <a:fld id="{D03263F3-0642-4A2B-91E2-55F54972DFDF}" type="datetime1">
              <a:rPr lang="ru-RU" noProof="1" smtClean="0"/>
              <a:t>23.09.2022</a:t>
            </a:fld>
            <a:endParaRPr lang="ru-RU" noProof="1"/>
          </a:p>
        </p:txBody>
      </p:sp>
      <p:sp>
        <p:nvSpPr>
          <p:cNvPr id="5" name="Footer Placeholder 4"/>
          <p:cNvSpPr>
            <a:spLocks noGrp="1"/>
          </p:cNvSpPr>
          <p:nvPr>
            <p:ph type="ftr" sz="quarter" idx="11"/>
          </p:nvPr>
        </p:nvSpPr>
        <p:spPr/>
        <p:txBody>
          <a:bodyPr/>
          <a:lstStyle/>
          <a:p>
            <a:pPr rtl="0"/>
            <a:endParaRPr lang="ru-RU" noProof="1"/>
          </a:p>
        </p:txBody>
      </p:sp>
      <p:sp>
        <p:nvSpPr>
          <p:cNvPr id="6" name="Slide Number Placeholder 5"/>
          <p:cNvSpPr>
            <a:spLocks noGrp="1"/>
          </p:cNvSpPr>
          <p:nvPr>
            <p:ph type="sldNum" sz="quarter" idx="12"/>
          </p:nvPr>
        </p:nvSpPr>
        <p:spPr/>
        <p:txBody>
          <a:bodyPr/>
          <a:lstStyle/>
          <a:p>
            <a:pPr rtl="0"/>
            <a:fld id="{D57F1E4F-1CFF-5643-939E-217C01CDF565}" type="slidenum">
              <a:rPr lang="ru-RU" noProof="1" smtClean="0"/>
              <a:pPr/>
              <a:t>‹#›</a:t>
            </a:fld>
            <a:endParaRPr lang="ru-RU" noProof="1"/>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952800829"/>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ru-RU"/>
              <a:t>Образец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rtl="0"/>
            <a:fld id="{D03263F3-0642-4A2B-91E2-55F54972DFDF}" type="datetime1">
              <a:rPr lang="ru-RU" noProof="1" smtClean="0"/>
              <a:t>23.09.2022</a:t>
            </a:fld>
            <a:endParaRPr lang="ru-RU" noProof="1"/>
          </a:p>
        </p:txBody>
      </p:sp>
      <p:sp>
        <p:nvSpPr>
          <p:cNvPr id="5" name="Footer Placeholder 4"/>
          <p:cNvSpPr>
            <a:spLocks noGrp="1"/>
          </p:cNvSpPr>
          <p:nvPr>
            <p:ph type="ftr" sz="quarter" idx="11"/>
          </p:nvPr>
        </p:nvSpPr>
        <p:spPr/>
        <p:txBody>
          <a:bodyPr/>
          <a:lstStyle/>
          <a:p>
            <a:pPr rtl="0"/>
            <a:endParaRPr lang="ru-RU" noProof="1"/>
          </a:p>
        </p:txBody>
      </p:sp>
      <p:sp>
        <p:nvSpPr>
          <p:cNvPr id="6" name="Slide Number Placeholder 5"/>
          <p:cNvSpPr>
            <a:spLocks noGrp="1"/>
          </p:cNvSpPr>
          <p:nvPr>
            <p:ph type="sldNum" sz="quarter" idx="12"/>
          </p:nvPr>
        </p:nvSpPr>
        <p:spPr/>
        <p:txBody>
          <a:bodyPr/>
          <a:lstStyle/>
          <a:p>
            <a:pPr rtl="0"/>
            <a:fld id="{D57F1E4F-1CFF-5643-939E-217C01CDF565}" type="slidenum">
              <a:rPr lang="ru-RU" noProof="1" smtClean="0"/>
              <a:pPr/>
              <a:t>‹#›</a:t>
            </a:fld>
            <a:endParaRPr lang="ru-RU" noProof="1"/>
          </a:p>
        </p:txBody>
      </p:sp>
    </p:spTree>
    <p:extLst>
      <p:ext uri="{BB962C8B-B14F-4D97-AF65-F5344CB8AC3E}">
        <p14:creationId xmlns:p14="http://schemas.microsoft.com/office/powerpoint/2010/main" val="2948868246"/>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rtl="0"/>
            <a:fld id="{D03263F3-0642-4A2B-91E2-55F54972DFDF}" type="datetime1">
              <a:rPr lang="ru-RU" noProof="1" smtClean="0"/>
              <a:t>23.09.2022</a:t>
            </a:fld>
            <a:endParaRPr lang="ru-RU" noProof="1"/>
          </a:p>
        </p:txBody>
      </p:sp>
      <p:sp>
        <p:nvSpPr>
          <p:cNvPr id="5" name="Footer Placeholder 4"/>
          <p:cNvSpPr>
            <a:spLocks noGrp="1"/>
          </p:cNvSpPr>
          <p:nvPr>
            <p:ph type="ftr" sz="quarter" idx="11"/>
          </p:nvPr>
        </p:nvSpPr>
        <p:spPr/>
        <p:txBody>
          <a:bodyPr/>
          <a:lstStyle/>
          <a:p>
            <a:pPr rtl="0"/>
            <a:endParaRPr lang="ru-RU" noProof="1"/>
          </a:p>
        </p:txBody>
      </p:sp>
      <p:sp>
        <p:nvSpPr>
          <p:cNvPr id="6" name="Slide Number Placeholder 5"/>
          <p:cNvSpPr>
            <a:spLocks noGrp="1"/>
          </p:cNvSpPr>
          <p:nvPr>
            <p:ph type="sldNum" sz="quarter" idx="12"/>
          </p:nvPr>
        </p:nvSpPr>
        <p:spPr/>
        <p:txBody>
          <a:bodyPr/>
          <a:lstStyle/>
          <a:p>
            <a:pPr rtl="0"/>
            <a:fld id="{D57F1E4F-1CFF-5643-939E-217C01CDF565}" type="slidenum">
              <a:rPr lang="ru-RU" noProof="1" smtClean="0"/>
              <a:pPr/>
              <a:t>‹#›</a:t>
            </a:fld>
            <a:endParaRPr lang="ru-RU" noProof="1"/>
          </a:p>
        </p:txBody>
      </p:sp>
    </p:spTree>
    <p:extLst>
      <p:ext uri="{BB962C8B-B14F-4D97-AF65-F5344CB8AC3E}">
        <p14:creationId xmlns:p14="http://schemas.microsoft.com/office/powerpoint/2010/main" val="3114354645"/>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rtl="0"/>
            <a:fld id="{D03263F3-0642-4A2B-91E2-55F54972DFDF}" type="datetime1">
              <a:rPr lang="ru-RU" noProof="1" smtClean="0"/>
              <a:t>23.09.2022</a:t>
            </a:fld>
            <a:endParaRPr lang="ru-RU" noProof="1"/>
          </a:p>
        </p:txBody>
      </p:sp>
      <p:sp>
        <p:nvSpPr>
          <p:cNvPr id="5" name="Footer Placeholder 4"/>
          <p:cNvSpPr>
            <a:spLocks noGrp="1"/>
          </p:cNvSpPr>
          <p:nvPr>
            <p:ph type="ftr" sz="quarter" idx="11"/>
          </p:nvPr>
        </p:nvSpPr>
        <p:spPr/>
        <p:txBody>
          <a:bodyPr/>
          <a:lstStyle/>
          <a:p>
            <a:pPr rtl="0"/>
            <a:endParaRPr lang="ru-RU" noProof="1"/>
          </a:p>
        </p:txBody>
      </p:sp>
      <p:sp>
        <p:nvSpPr>
          <p:cNvPr id="6" name="Slide Number Placeholder 5"/>
          <p:cNvSpPr>
            <a:spLocks noGrp="1"/>
          </p:cNvSpPr>
          <p:nvPr>
            <p:ph type="sldNum" sz="quarter" idx="12"/>
          </p:nvPr>
        </p:nvSpPr>
        <p:spPr/>
        <p:txBody>
          <a:bodyPr/>
          <a:lstStyle/>
          <a:p>
            <a:pPr rtl="0"/>
            <a:fld id="{D57F1E4F-1CFF-5643-939E-217C01CDF565}" type="slidenum">
              <a:rPr lang="ru-RU" noProof="1" smtClean="0"/>
              <a:pPr/>
              <a:t>‹#›</a:t>
            </a:fld>
            <a:endParaRPr lang="ru-RU" noProof="1"/>
          </a:p>
        </p:txBody>
      </p:sp>
    </p:spTree>
    <p:extLst>
      <p:ext uri="{BB962C8B-B14F-4D97-AF65-F5344CB8AC3E}">
        <p14:creationId xmlns:p14="http://schemas.microsoft.com/office/powerpoint/2010/main" val="3117795607"/>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ru-RU"/>
              <a:t>Образец заголовка</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rtl="0"/>
            <a:fld id="{D03263F3-0642-4A2B-91E2-55F54972DFDF}" type="datetime1">
              <a:rPr lang="ru-RU" noProof="1" smtClean="0"/>
              <a:t>23.09.2022</a:t>
            </a:fld>
            <a:endParaRPr lang="ru-RU" noProof="1"/>
          </a:p>
        </p:txBody>
      </p:sp>
      <p:sp>
        <p:nvSpPr>
          <p:cNvPr id="5" name="Footer Placeholder 4"/>
          <p:cNvSpPr>
            <a:spLocks noGrp="1"/>
          </p:cNvSpPr>
          <p:nvPr>
            <p:ph type="ftr" sz="quarter" idx="11"/>
          </p:nvPr>
        </p:nvSpPr>
        <p:spPr/>
        <p:txBody>
          <a:bodyPr/>
          <a:lstStyle/>
          <a:p>
            <a:pPr rtl="0"/>
            <a:endParaRPr lang="ru-RU" noProof="1"/>
          </a:p>
        </p:txBody>
      </p:sp>
      <p:sp>
        <p:nvSpPr>
          <p:cNvPr id="6" name="Slide Number Placeholder 5"/>
          <p:cNvSpPr>
            <a:spLocks noGrp="1"/>
          </p:cNvSpPr>
          <p:nvPr>
            <p:ph type="sldNum" sz="quarter" idx="12"/>
          </p:nvPr>
        </p:nvSpPr>
        <p:spPr/>
        <p:txBody>
          <a:bodyPr/>
          <a:lstStyle/>
          <a:p>
            <a:pPr rtl="0"/>
            <a:fld id="{D57F1E4F-1CFF-5643-939E-217C01CDF565}" type="slidenum">
              <a:rPr lang="ru-RU" noProof="1" smtClean="0"/>
              <a:pPr/>
              <a:t>‹#›</a:t>
            </a:fld>
            <a:endParaRPr lang="ru-RU" noProof="1"/>
          </a:p>
        </p:txBody>
      </p:sp>
    </p:spTree>
    <p:extLst>
      <p:ext uri="{BB962C8B-B14F-4D97-AF65-F5344CB8AC3E}">
        <p14:creationId xmlns:p14="http://schemas.microsoft.com/office/powerpoint/2010/main" val="3808864249"/>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720ED8-2E25-4281-B705-8797F71467A2}"/>
              </a:ext>
            </a:extLst>
          </p:cNvPr>
          <p:cNvSpPr>
            <a:spLocks noGrp="1"/>
          </p:cNvSpPr>
          <p:nvPr>
            <p:ph type="pic" sz="quarter" idx="10"/>
          </p:nvPr>
        </p:nvSpPr>
        <p:spPr>
          <a:xfrm>
            <a:off x="0" y="0"/>
            <a:ext cx="12192000" cy="6858000"/>
          </a:xfrm>
          <a:prstGeom prst="rect">
            <a:avLst/>
          </a:prstGeom>
          <a:solidFill>
            <a:schemeClr val="tx2"/>
          </a:solidFill>
        </p:spPr>
        <p:txBody>
          <a:bodyPr/>
          <a:lstStyle>
            <a:lvl1pPr marL="0" indent="0">
              <a:buNone/>
              <a:defRPr sz="1600"/>
            </a:lvl1pPr>
          </a:lstStyle>
          <a:p>
            <a:endParaRPr lang="en-US"/>
          </a:p>
        </p:txBody>
      </p:sp>
      <p:sp>
        <p:nvSpPr>
          <p:cNvPr id="4" name="Picture Placeholder 7">
            <a:extLst>
              <a:ext uri="{FF2B5EF4-FFF2-40B4-BE49-F238E27FC236}">
                <a16:creationId xmlns:a16="http://schemas.microsoft.com/office/drawing/2014/main" id="{8E56FA13-7C37-4234-9FA9-C2ACED13D776}"/>
              </a:ext>
            </a:extLst>
          </p:cNvPr>
          <p:cNvSpPr>
            <a:spLocks noGrp="1"/>
          </p:cNvSpPr>
          <p:nvPr>
            <p:ph type="pic" sz="quarter" idx="15" hasCustomPrompt="1"/>
          </p:nvPr>
        </p:nvSpPr>
        <p:spPr>
          <a:xfrm>
            <a:off x="3695825" y="1978879"/>
            <a:ext cx="2641093" cy="2900241"/>
          </a:xfrm>
          <a:custGeom>
            <a:avLst/>
            <a:gdLst>
              <a:gd name="connsiteX0" fmla="*/ 528219 w 2641093"/>
              <a:gd name="connsiteY0" fmla="*/ 0 h 2900241"/>
              <a:gd name="connsiteX1" fmla="*/ 2641093 w 2641093"/>
              <a:gd name="connsiteY1" fmla="*/ 0 h 2900241"/>
              <a:gd name="connsiteX2" fmla="*/ 2112875 w 2641093"/>
              <a:gd name="connsiteY2" fmla="*/ 2900241 h 2900241"/>
              <a:gd name="connsiteX3" fmla="*/ 0 w 2641093"/>
              <a:gd name="connsiteY3" fmla="*/ 2900241 h 2900241"/>
            </a:gdLst>
            <a:ahLst/>
            <a:cxnLst>
              <a:cxn ang="0">
                <a:pos x="connsiteX0" y="connsiteY0"/>
              </a:cxn>
              <a:cxn ang="0">
                <a:pos x="connsiteX1" y="connsiteY1"/>
              </a:cxn>
              <a:cxn ang="0">
                <a:pos x="connsiteX2" y="connsiteY2"/>
              </a:cxn>
              <a:cxn ang="0">
                <a:pos x="connsiteX3" y="connsiteY3"/>
              </a:cxn>
            </a:cxnLst>
            <a:rect l="l" t="t" r="r" b="b"/>
            <a:pathLst>
              <a:path w="2641093" h="2900241">
                <a:moveTo>
                  <a:pt x="528219" y="0"/>
                </a:moveTo>
                <a:lnTo>
                  <a:pt x="2641093" y="0"/>
                </a:lnTo>
                <a:lnTo>
                  <a:pt x="2112875" y="2900241"/>
                </a:lnTo>
                <a:lnTo>
                  <a:pt x="0" y="2900241"/>
                </a:lnTo>
                <a:close/>
              </a:path>
            </a:pathLst>
          </a:custGeom>
        </p:spPr>
        <p:txBody>
          <a:bodyPr wrap="square">
            <a:noAutofit/>
          </a:bodyPr>
          <a:lstStyle>
            <a:lvl1pPr marL="0" indent="0">
              <a:buFontTx/>
              <a:buNone/>
              <a:defRPr sz="1600">
                <a:solidFill>
                  <a:schemeClr val="tx1">
                    <a:lumMod val="65000"/>
                    <a:lumOff val="35000"/>
                  </a:schemeClr>
                </a:solidFill>
              </a:defRPr>
            </a:lvl1pPr>
          </a:lstStyle>
          <a:p>
            <a:r>
              <a:rPr lang="en-IN" dirty="0"/>
              <a:t>Drag your image /click on picture icon</a:t>
            </a:r>
          </a:p>
        </p:txBody>
      </p:sp>
    </p:spTree>
    <p:extLst>
      <p:ext uri="{BB962C8B-B14F-4D97-AF65-F5344CB8AC3E}">
        <p14:creationId xmlns:p14="http://schemas.microsoft.com/office/powerpoint/2010/main" val="41383854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FBC02EE-3DC6-454B-B75B-AEF90C4D9547}"/>
              </a:ext>
            </a:extLst>
          </p:cNvPr>
          <p:cNvSpPr>
            <a:spLocks noGrp="1"/>
          </p:cNvSpPr>
          <p:nvPr>
            <p:ph type="title"/>
          </p:nvPr>
        </p:nvSpPr>
        <p:spPr>
          <a:xfrm>
            <a:off x="1761676" y="473246"/>
            <a:ext cx="8668657" cy="387798"/>
          </a:xfrm>
          <a:prstGeom prst="rect">
            <a:avLst/>
          </a:prstGeom>
        </p:spPr>
        <p:txBody>
          <a:bodyPr wrap="square" lIns="0" tIns="0" rIns="0" bIns="0" anchor="t" anchorCtr="0">
            <a:spAutoFit/>
          </a:bodyPr>
          <a:lstStyle>
            <a:lvl1pPr algn="ctr">
              <a:defRPr sz="2800" b="1">
                <a:solidFill>
                  <a:schemeClr val="tx1">
                    <a:lumMod val="85000"/>
                    <a:lumOff val="15000"/>
                  </a:schemeClr>
                </a:solidFill>
                <a:latin typeface="Raleway" panose="020B0503030101060003" pitchFamily="34" charset="0"/>
              </a:defRPr>
            </a:lvl1pPr>
          </a:lstStyle>
          <a:p>
            <a:r>
              <a:rPr lang="en-US" dirty="0"/>
              <a:t>Click to edit Master title style</a:t>
            </a:r>
            <a:endParaRPr lang="en-IN" dirty="0"/>
          </a:p>
        </p:txBody>
      </p:sp>
      <p:sp>
        <p:nvSpPr>
          <p:cNvPr id="11" name="Text Placeholder 16">
            <a:extLst>
              <a:ext uri="{FF2B5EF4-FFF2-40B4-BE49-F238E27FC236}">
                <a16:creationId xmlns:a16="http://schemas.microsoft.com/office/drawing/2014/main" id="{CF1E9477-E319-445C-A2D1-86BDB4DBB31C}"/>
              </a:ext>
            </a:extLst>
          </p:cNvPr>
          <p:cNvSpPr>
            <a:spLocks noGrp="1"/>
          </p:cNvSpPr>
          <p:nvPr>
            <p:ph type="body" sz="quarter" idx="13" hasCustomPrompt="1"/>
          </p:nvPr>
        </p:nvSpPr>
        <p:spPr>
          <a:xfrm>
            <a:off x="2750820" y="1084209"/>
            <a:ext cx="6690360" cy="166199"/>
          </a:xfrm>
          <a:prstGeom prst="rect">
            <a:avLst/>
          </a:prstGeom>
          <a:ln w="3175">
            <a:noFill/>
          </a:ln>
        </p:spPr>
        <p:txBody>
          <a:bodyPr wrap="square" lIns="0" tIns="0" rIns="0" bIns="0" anchor="ctr" anchorCtr="0">
            <a:spAutoFit/>
          </a:bodyPr>
          <a:lstStyle>
            <a:lvl1pPr marL="0" indent="0" algn="ctr">
              <a:buFontTx/>
              <a:buNone/>
              <a:defRPr sz="1200" baseline="0">
                <a:solidFill>
                  <a:schemeClr val="tx1">
                    <a:lumMod val="65000"/>
                    <a:lumOff val="35000"/>
                  </a:schemeClr>
                </a:solidFill>
                <a:latin typeface="+mj-lt"/>
              </a:defRPr>
            </a:lvl1pPr>
            <a:lvl2pPr marL="457155" indent="0">
              <a:buFontTx/>
              <a:buNone/>
              <a:defRPr>
                <a:solidFill>
                  <a:schemeClr val="bg2"/>
                </a:solidFill>
              </a:defRPr>
            </a:lvl2pPr>
            <a:lvl3pPr marL="914309" indent="0">
              <a:buFontTx/>
              <a:buNone/>
              <a:defRPr>
                <a:solidFill>
                  <a:schemeClr val="bg2"/>
                </a:solidFill>
              </a:defRPr>
            </a:lvl3pPr>
            <a:lvl4pPr marL="1371464" indent="0">
              <a:buFontTx/>
              <a:buNone/>
              <a:defRPr>
                <a:solidFill>
                  <a:schemeClr val="bg2"/>
                </a:solidFill>
              </a:defRPr>
            </a:lvl4pPr>
            <a:lvl5pPr marL="1828618" indent="0">
              <a:buFontTx/>
              <a:buNone/>
              <a:defRPr>
                <a:solidFill>
                  <a:schemeClr val="bg2"/>
                </a:solidFill>
              </a:defRPr>
            </a:lvl5pPr>
          </a:lstStyle>
          <a:p>
            <a:pPr lvl="0"/>
            <a:r>
              <a:rPr lang="en-US" dirty="0"/>
              <a:t>Subtitle goes here</a:t>
            </a:r>
          </a:p>
        </p:txBody>
      </p:sp>
      <p:sp>
        <p:nvSpPr>
          <p:cNvPr id="13" name="Rounded Rectangle 9">
            <a:extLst>
              <a:ext uri="{FF2B5EF4-FFF2-40B4-BE49-F238E27FC236}">
                <a16:creationId xmlns:a16="http://schemas.microsoft.com/office/drawing/2014/main" id="{B39D9C07-5556-43F5-B78A-DCCA925DA5FA}"/>
              </a:ext>
            </a:extLst>
          </p:cNvPr>
          <p:cNvSpPr/>
          <p:nvPr userDrawn="1"/>
        </p:nvSpPr>
        <p:spPr>
          <a:xfrm>
            <a:off x="5646000" y="949767"/>
            <a:ext cx="900000" cy="45719"/>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solidFill>
                <a:schemeClr val="bg1">
                  <a:lumMod val="85000"/>
                </a:schemeClr>
              </a:solidFill>
            </a:endParaRPr>
          </a:p>
        </p:txBody>
      </p:sp>
    </p:spTree>
    <p:extLst>
      <p:ext uri="{BB962C8B-B14F-4D97-AF65-F5344CB8AC3E}">
        <p14:creationId xmlns:p14="http://schemas.microsoft.com/office/powerpoint/2010/main" val="22283392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Пользовательский макет">
  <p:cSld name="Пользовательский макет">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6146787" y="370235"/>
            <a:ext cx="5625000" cy="66888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3"/>
          <p:cNvSpPr/>
          <p:nvPr/>
        </p:nvSpPr>
        <p:spPr>
          <a:xfrm>
            <a:off x="0" y="3429000"/>
            <a:ext cx="12192000" cy="343103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 name="Google Shape;17;p3"/>
          <p:cNvSpPr>
            <a:spLocks noGrp="1"/>
          </p:cNvSpPr>
          <p:nvPr>
            <p:ph type="pic" idx="2"/>
          </p:nvPr>
        </p:nvSpPr>
        <p:spPr>
          <a:xfrm>
            <a:off x="426000" y="365125"/>
            <a:ext cx="5220737" cy="61277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 name="Google Shape;18;p3"/>
          <p:cNvSpPr txBox="1">
            <a:spLocks noGrp="1"/>
          </p:cNvSpPr>
          <p:nvPr>
            <p:ph type="body" idx="1"/>
          </p:nvPr>
        </p:nvSpPr>
        <p:spPr>
          <a:xfrm>
            <a:off x="6146266" y="1309573"/>
            <a:ext cx="5625000" cy="211455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800"/>
              <a:buFont typeface="Calibri"/>
              <a:buNone/>
              <a:defRPr/>
            </a:lvl1pPr>
            <a:lvl2pPr marL="914400" lvl="1" indent="-228600" algn="l">
              <a:lnSpc>
                <a:spcPct val="90000"/>
              </a:lnSpc>
              <a:spcBef>
                <a:spcPts val="500"/>
              </a:spcBef>
              <a:spcAft>
                <a:spcPts val="0"/>
              </a:spcAft>
              <a:buClr>
                <a:schemeClr val="dk1"/>
              </a:buClr>
              <a:buSzPts val="2400"/>
              <a:buFont typeface="Calibri"/>
              <a:buNone/>
              <a:defRPr/>
            </a:lvl2pPr>
            <a:lvl3pPr marL="1371600" lvl="2" indent="-228600" algn="l">
              <a:lnSpc>
                <a:spcPct val="90000"/>
              </a:lnSpc>
              <a:spcBef>
                <a:spcPts val="500"/>
              </a:spcBef>
              <a:spcAft>
                <a:spcPts val="0"/>
              </a:spcAft>
              <a:buClr>
                <a:schemeClr val="dk1"/>
              </a:buClr>
              <a:buSzPts val="2000"/>
              <a:buFont typeface="Calibri"/>
              <a:buNone/>
              <a:defRPr/>
            </a:lvl3pPr>
            <a:lvl4pPr marL="1828800" lvl="3" indent="-228600" algn="l">
              <a:lnSpc>
                <a:spcPct val="90000"/>
              </a:lnSpc>
              <a:spcBef>
                <a:spcPts val="500"/>
              </a:spcBef>
              <a:spcAft>
                <a:spcPts val="0"/>
              </a:spcAft>
              <a:buClr>
                <a:schemeClr val="dk1"/>
              </a:buClr>
              <a:buSzPts val="1800"/>
              <a:buFont typeface="Calibri"/>
              <a:buNone/>
              <a:defRPr/>
            </a:lvl4pPr>
            <a:lvl5pPr marL="2286000" lvl="4" indent="-228600" algn="l">
              <a:lnSpc>
                <a:spcPct val="90000"/>
              </a:lnSpc>
              <a:spcBef>
                <a:spcPts val="500"/>
              </a:spcBef>
              <a:spcAft>
                <a:spcPts val="0"/>
              </a:spcAft>
              <a:buClr>
                <a:schemeClr val="dk1"/>
              </a:buClr>
              <a:buSzPts val="1800"/>
              <a:buFont typeface="Calibri"/>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899157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Пользовательский макет">
  <p:cSld name="1_Пользовательский макет">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469935" y="375112"/>
            <a:ext cx="5625000" cy="66888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4"/>
          <p:cNvSpPr/>
          <p:nvPr/>
        </p:nvSpPr>
        <p:spPr>
          <a:xfrm>
            <a:off x="0" y="4149000"/>
            <a:ext cx="8976000" cy="2711032"/>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 name="Google Shape;22;p4"/>
          <p:cNvSpPr>
            <a:spLocks noGrp="1"/>
          </p:cNvSpPr>
          <p:nvPr>
            <p:ph type="pic" idx="2"/>
          </p:nvPr>
        </p:nvSpPr>
        <p:spPr>
          <a:xfrm>
            <a:off x="6365631" y="375112"/>
            <a:ext cx="5220737" cy="61277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 name="Google Shape;23;p4"/>
          <p:cNvSpPr txBox="1">
            <a:spLocks noGrp="1"/>
          </p:cNvSpPr>
          <p:nvPr>
            <p:ph type="body" idx="1"/>
          </p:nvPr>
        </p:nvSpPr>
        <p:spPr>
          <a:xfrm>
            <a:off x="469414" y="1314450"/>
            <a:ext cx="5625000" cy="211455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800"/>
              <a:buFont typeface="Calibri"/>
              <a:buNone/>
              <a:defRPr/>
            </a:lvl1pPr>
            <a:lvl2pPr marL="914400" lvl="1" indent="-228600" algn="l">
              <a:lnSpc>
                <a:spcPct val="90000"/>
              </a:lnSpc>
              <a:spcBef>
                <a:spcPts val="500"/>
              </a:spcBef>
              <a:spcAft>
                <a:spcPts val="0"/>
              </a:spcAft>
              <a:buClr>
                <a:schemeClr val="dk1"/>
              </a:buClr>
              <a:buSzPts val="2400"/>
              <a:buFont typeface="Calibri"/>
              <a:buNone/>
              <a:defRPr/>
            </a:lvl2pPr>
            <a:lvl3pPr marL="1371600" lvl="2" indent="-228600" algn="l">
              <a:lnSpc>
                <a:spcPct val="90000"/>
              </a:lnSpc>
              <a:spcBef>
                <a:spcPts val="500"/>
              </a:spcBef>
              <a:spcAft>
                <a:spcPts val="0"/>
              </a:spcAft>
              <a:buClr>
                <a:schemeClr val="dk1"/>
              </a:buClr>
              <a:buSzPts val="2000"/>
              <a:buFont typeface="Calibri"/>
              <a:buNone/>
              <a:defRPr/>
            </a:lvl3pPr>
            <a:lvl4pPr marL="1828800" lvl="3" indent="-228600" algn="l">
              <a:lnSpc>
                <a:spcPct val="90000"/>
              </a:lnSpc>
              <a:spcBef>
                <a:spcPts val="500"/>
              </a:spcBef>
              <a:spcAft>
                <a:spcPts val="0"/>
              </a:spcAft>
              <a:buClr>
                <a:schemeClr val="dk1"/>
              </a:buClr>
              <a:buSzPts val="1800"/>
              <a:buFont typeface="Calibri"/>
              <a:buNone/>
              <a:defRPr/>
            </a:lvl4pPr>
            <a:lvl5pPr marL="2286000" lvl="4" indent="-228600" algn="l">
              <a:lnSpc>
                <a:spcPct val="90000"/>
              </a:lnSpc>
              <a:spcBef>
                <a:spcPts val="500"/>
              </a:spcBef>
              <a:spcAft>
                <a:spcPts val="0"/>
              </a:spcAft>
              <a:buClr>
                <a:schemeClr val="dk1"/>
              </a:buClr>
              <a:buSzPts val="1800"/>
              <a:buFont typeface="Calibri"/>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731507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8_Пользовательский макет">
  <p:cSld name="8_Пользовательский макет">
    <p:spTree>
      <p:nvGrpSpPr>
        <p:cNvPr id="1" name="Shape 12"/>
        <p:cNvGrpSpPr/>
        <p:nvPr/>
      </p:nvGrpSpPr>
      <p:grpSpPr>
        <a:xfrm>
          <a:off x="0" y="0"/>
          <a:ext cx="0" cy="0"/>
          <a:chOff x="0" y="0"/>
          <a:chExt cx="0" cy="0"/>
        </a:xfrm>
      </p:grpSpPr>
      <p:sp>
        <p:nvSpPr>
          <p:cNvPr id="13" name="Google Shape;13;p2"/>
          <p:cNvSpPr>
            <a:spLocks noGrp="1"/>
          </p:cNvSpPr>
          <p:nvPr>
            <p:ph type="pic" idx="2"/>
          </p:nvPr>
        </p:nvSpPr>
        <p:spPr>
          <a:xfrm>
            <a:off x="5781675" y="0"/>
            <a:ext cx="6410325" cy="685799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1643140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9_Пользовательский макет">
  <p:cSld name="9_Пользовательский макет">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6233800" y="3524662"/>
            <a:ext cx="5625000" cy="66888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6"/>
          <p:cNvSpPr/>
          <p:nvPr/>
        </p:nvSpPr>
        <p:spPr>
          <a:xfrm>
            <a:off x="0" y="0"/>
            <a:ext cx="5625000" cy="6860032"/>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 name="Google Shape;33;p6"/>
          <p:cNvSpPr>
            <a:spLocks noGrp="1"/>
          </p:cNvSpPr>
          <p:nvPr>
            <p:ph type="pic" idx="2"/>
          </p:nvPr>
        </p:nvSpPr>
        <p:spPr>
          <a:xfrm>
            <a:off x="336000" y="504000"/>
            <a:ext cx="5758414" cy="577431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6"/>
          <p:cNvSpPr txBox="1">
            <a:spLocks noGrp="1"/>
          </p:cNvSpPr>
          <p:nvPr>
            <p:ph type="body" idx="1"/>
          </p:nvPr>
        </p:nvSpPr>
        <p:spPr>
          <a:xfrm>
            <a:off x="6233800" y="4374000"/>
            <a:ext cx="5625000" cy="211455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800"/>
              <a:buFont typeface="Calibri"/>
              <a:buNone/>
              <a:defRPr/>
            </a:lvl1pPr>
            <a:lvl2pPr marL="914400" lvl="1" indent="-228600" algn="l">
              <a:lnSpc>
                <a:spcPct val="90000"/>
              </a:lnSpc>
              <a:spcBef>
                <a:spcPts val="500"/>
              </a:spcBef>
              <a:spcAft>
                <a:spcPts val="0"/>
              </a:spcAft>
              <a:buClr>
                <a:schemeClr val="dk1"/>
              </a:buClr>
              <a:buSzPts val="2400"/>
              <a:buFont typeface="Calibri"/>
              <a:buNone/>
              <a:defRPr/>
            </a:lvl2pPr>
            <a:lvl3pPr marL="1371600" lvl="2" indent="-228600" algn="l">
              <a:lnSpc>
                <a:spcPct val="90000"/>
              </a:lnSpc>
              <a:spcBef>
                <a:spcPts val="500"/>
              </a:spcBef>
              <a:spcAft>
                <a:spcPts val="0"/>
              </a:spcAft>
              <a:buClr>
                <a:schemeClr val="dk1"/>
              </a:buClr>
              <a:buSzPts val="2000"/>
              <a:buFont typeface="Calibri"/>
              <a:buNone/>
              <a:defRPr/>
            </a:lvl3pPr>
            <a:lvl4pPr marL="1828800" lvl="3" indent="-228600" algn="l">
              <a:lnSpc>
                <a:spcPct val="90000"/>
              </a:lnSpc>
              <a:spcBef>
                <a:spcPts val="500"/>
              </a:spcBef>
              <a:spcAft>
                <a:spcPts val="0"/>
              </a:spcAft>
              <a:buClr>
                <a:schemeClr val="dk1"/>
              </a:buClr>
              <a:buSzPts val="1800"/>
              <a:buFont typeface="Calibri"/>
              <a:buNone/>
              <a:defRPr/>
            </a:lvl4pPr>
            <a:lvl5pPr marL="2286000" lvl="4" indent="-228600" algn="l">
              <a:lnSpc>
                <a:spcPct val="90000"/>
              </a:lnSpc>
              <a:spcBef>
                <a:spcPts val="500"/>
              </a:spcBef>
              <a:spcAft>
                <a:spcPts val="0"/>
              </a:spcAft>
              <a:buClr>
                <a:schemeClr val="dk1"/>
              </a:buClr>
              <a:buSzPts val="1800"/>
              <a:buFont typeface="Calibri"/>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6"/>
          <p:cNvSpPr>
            <a:spLocks noGrp="1"/>
          </p:cNvSpPr>
          <p:nvPr>
            <p:ph type="pic" idx="3"/>
          </p:nvPr>
        </p:nvSpPr>
        <p:spPr>
          <a:xfrm>
            <a:off x="8215125" y="145449"/>
            <a:ext cx="3640875" cy="292172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6"/>
          <p:cNvSpPr>
            <a:spLocks noGrp="1"/>
          </p:cNvSpPr>
          <p:nvPr>
            <p:ph type="pic" idx="4"/>
          </p:nvPr>
        </p:nvSpPr>
        <p:spPr>
          <a:xfrm>
            <a:off x="4480125" y="145450"/>
            <a:ext cx="3640875" cy="292172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149381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pPr rtl="0"/>
            <a:fld id="{D03263F3-0642-4A2B-91E2-55F54972DFDF}" type="datetime1">
              <a:rPr lang="ru-RU" noProof="1" smtClean="0"/>
              <a:t>23.09.2022</a:t>
            </a:fld>
            <a:endParaRPr lang="ru-RU" noProof="1"/>
          </a:p>
        </p:txBody>
      </p:sp>
      <p:sp>
        <p:nvSpPr>
          <p:cNvPr id="6" name="Footer Placeholder 5"/>
          <p:cNvSpPr>
            <a:spLocks noGrp="1"/>
          </p:cNvSpPr>
          <p:nvPr>
            <p:ph type="ftr" sz="quarter" idx="11"/>
          </p:nvPr>
        </p:nvSpPr>
        <p:spPr/>
        <p:txBody>
          <a:bodyPr/>
          <a:lstStyle/>
          <a:p>
            <a:pPr rtl="0"/>
            <a:endParaRPr lang="ru-RU" noProof="1"/>
          </a:p>
        </p:txBody>
      </p:sp>
      <p:sp>
        <p:nvSpPr>
          <p:cNvPr id="7" name="Slide Number Placeholder 6"/>
          <p:cNvSpPr>
            <a:spLocks noGrp="1"/>
          </p:cNvSpPr>
          <p:nvPr>
            <p:ph type="sldNum" sz="quarter" idx="12"/>
          </p:nvPr>
        </p:nvSpPr>
        <p:spPr/>
        <p:txBody>
          <a:bodyPr/>
          <a:lstStyle/>
          <a:p>
            <a:pPr rtl="0"/>
            <a:fld id="{D57F1E4F-1CFF-5643-939E-217C01CDF565}" type="slidenum">
              <a:rPr lang="ru-RU" noProof="1" smtClean="0"/>
              <a:pPr/>
              <a:t>‹#›</a:t>
            </a:fld>
            <a:endParaRPr lang="ru-RU" noProof="1"/>
          </a:p>
        </p:txBody>
      </p:sp>
    </p:spTree>
    <p:extLst>
      <p:ext uri="{BB962C8B-B14F-4D97-AF65-F5344CB8AC3E}">
        <p14:creationId xmlns:p14="http://schemas.microsoft.com/office/powerpoint/2010/main" val="134208620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45127" y="2507550"/>
            <a:ext cx="5156200" cy="3680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7550"/>
            <a:ext cx="5181601" cy="3680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Date Placeholder 6"/>
          <p:cNvSpPr>
            <a:spLocks noGrp="1"/>
          </p:cNvSpPr>
          <p:nvPr>
            <p:ph type="dt" sz="half" idx="10"/>
          </p:nvPr>
        </p:nvSpPr>
        <p:spPr/>
        <p:txBody>
          <a:bodyPr/>
          <a:lstStyle/>
          <a:p>
            <a:pPr rtl="0"/>
            <a:fld id="{D03263F3-0642-4A2B-91E2-55F54972DFDF}" type="datetime1">
              <a:rPr lang="ru-RU" noProof="1" smtClean="0"/>
              <a:t>23.09.2022</a:t>
            </a:fld>
            <a:endParaRPr lang="ru-RU" noProof="1"/>
          </a:p>
        </p:txBody>
      </p:sp>
      <p:sp>
        <p:nvSpPr>
          <p:cNvPr id="8" name="Footer Placeholder 7"/>
          <p:cNvSpPr>
            <a:spLocks noGrp="1"/>
          </p:cNvSpPr>
          <p:nvPr>
            <p:ph type="ftr" sz="quarter" idx="11"/>
          </p:nvPr>
        </p:nvSpPr>
        <p:spPr/>
        <p:txBody>
          <a:bodyPr/>
          <a:lstStyle/>
          <a:p>
            <a:pPr rtl="0"/>
            <a:endParaRPr lang="ru-RU" noProof="1"/>
          </a:p>
        </p:txBody>
      </p:sp>
      <p:sp>
        <p:nvSpPr>
          <p:cNvPr id="9" name="Slide Number Placeholder 8"/>
          <p:cNvSpPr>
            <a:spLocks noGrp="1"/>
          </p:cNvSpPr>
          <p:nvPr>
            <p:ph type="sldNum" sz="quarter" idx="12"/>
          </p:nvPr>
        </p:nvSpPr>
        <p:spPr/>
        <p:txBody>
          <a:bodyPr/>
          <a:lstStyle/>
          <a:p>
            <a:pPr rtl="0"/>
            <a:fld id="{D57F1E4F-1CFF-5643-939E-217C01CDF565}" type="slidenum">
              <a:rPr lang="ru-RU" noProof="1" smtClean="0"/>
              <a:pPr/>
              <a:t>‹#›</a:t>
            </a:fld>
            <a:endParaRPr lang="ru-RU" noProof="1"/>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325685525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rtl="0"/>
            <a:fld id="{D03263F3-0642-4A2B-91E2-55F54972DFDF}" type="datetime1">
              <a:rPr lang="ru-RU" noProof="1" smtClean="0"/>
              <a:t>23.09.2022</a:t>
            </a:fld>
            <a:endParaRPr lang="ru-RU" noProof="1"/>
          </a:p>
        </p:txBody>
      </p:sp>
      <p:sp>
        <p:nvSpPr>
          <p:cNvPr id="4" name="Footer Placeholder 3"/>
          <p:cNvSpPr>
            <a:spLocks noGrp="1"/>
          </p:cNvSpPr>
          <p:nvPr>
            <p:ph type="ftr" sz="quarter" idx="11"/>
          </p:nvPr>
        </p:nvSpPr>
        <p:spPr/>
        <p:txBody>
          <a:bodyPr/>
          <a:lstStyle/>
          <a:p>
            <a:pPr rtl="0"/>
            <a:endParaRPr lang="ru-RU" noProof="1"/>
          </a:p>
        </p:txBody>
      </p:sp>
      <p:sp>
        <p:nvSpPr>
          <p:cNvPr id="5" name="Slide Number Placeholder 4"/>
          <p:cNvSpPr>
            <a:spLocks noGrp="1"/>
          </p:cNvSpPr>
          <p:nvPr>
            <p:ph type="sldNum" sz="quarter" idx="12"/>
          </p:nvPr>
        </p:nvSpPr>
        <p:spPr/>
        <p:txBody>
          <a:bodyPr/>
          <a:lstStyle/>
          <a:p>
            <a:pPr rtl="0"/>
            <a:fld id="{D57F1E4F-1CFF-5643-939E-217C01CDF565}" type="slidenum">
              <a:rPr lang="ru-RU" noProof="1" smtClean="0"/>
              <a:pPr/>
              <a:t>‹#›</a:t>
            </a:fld>
            <a:endParaRPr lang="ru-RU" noProof="1"/>
          </a:p>
        </p:txBody>
      </p:sp>
      <p:sp>
        <p:nvSpPr>
          <p:cNvPr id="6" name="Title 5"/>
          <p:cNvSpPr>
            <a:spLocks noGrp="1"/>
          </p:cNvSpPr>
          <p:nvPr>
            <p:ph type="title"/>
          </p:nvPr>
        </p:nvSpPr>
        <p:spPr/>
        <p:txBody>
          <a:bodyPr/>
          <a:lstStyle/>
          <a:p>
            <a:r>
              <a:rPr lang="ru-RU"/>
              <a:t>Образец заголовка</a:t>
            </a:r>
            <a:endParaRPr lang="en-US"/>
          </a:p>
        </p:txBody>
      </p:sp>
    </p:spTree>
    <p:extLst>
      <p:ext uri="{BB962C8B-B14F-4D97-AF65-F5344CB8AC3E}">
        <p14:creationId xmlns:p14="http://schemas.microsoft.com/office/powerpoint/2010/main" val="2652832982"/>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D03263F3-0642-4A2B-91E2-55F54972DFDF}" type="datetime1">
              <a:rPr lang="ru-RU" noProof="1" smtClean="0"/>
              <a:t>23.09.2022</a:t>
            </a:fld>
            <a:endParaRPr lang="ru-RU" noProof="1"/>
          </a:p>
        </p:txBody>
      </p:sp>
      <p:sp>
        <p:nvSpPr>
          <p:cNvPr id="3" name="Footer Placeholder 2"/>
          <p:cNvSpPr>
            <a:spLocks noGrp="1"/>
          </p:cNvSpPr>
          <p:nvPr>
            <p:ph type="ftr" sz="quarter" idx="11"/>
          </p:nvPr>
        </p:nvSpPr>
        <p:spPr/>
        <p:txBody>
          <a:bodyPr/>
          <a:lstStyle/>
          <a:p>
            <a:pPr rtl="0"/>
            <a:endParaRPr lang="ru-RU" noProof="1"/>
          </a:p>
        </p:txBody>
      </p:sp>
      <p:sp>
        <p:nvSpPr>
          <p:cNvPr id="4" name="Slide Number Placeholder 3"/>
          <p:cNvSpPr>
            <a:spLocks noGrp="1"/>
          </p:cNvSpPr>
          <p:nvPr>
            <p:ph type="sldNum" sz="quarter" idx="12"/>
          </p:nvPr>
        </p:nvSpPr>
        <p:spPr/>
        <p:txBody>
          <a:bodyPr/>
          <a:lstStyle/>
          <a:p>
            <a:pPr rtl="0"/>
            <a:fld id="{D57F1E4F-1CFF-5643-939E-217C01CDF565}" type="slidenum">
              <a:rPr lang="ru-RU" noProof="1" smtClean="0"/>
              <a:pPr/>
              <a:t>‹#›</a:t>
            </a:fld>
            <a:endParaRPr lang="ru-RU" noProof="1"/>
          </a:p>
        </p:txBody>
      </p:sp>
    </p:spTree>
    <p:extLst>
      <p:ext uri="{BB962C8B-B14F-4D97-AF65-F5344CB8AC3E}">
        <p14:creationId xmlns:p14="http://schemas.microsoft.com/office/powerpoint/2010/main" val="285085874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ru-RU"/>
              <a:t>Образец заголовка</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rtl="0"/>
            <a:fld id="{D03263F3-0642-4A2B-91E2-55F54972DFDF}" type="datetime1">
              <a:rPr lang="ru-RU" noProof="1" smtClean="0"/>
              <a:t>23.09.2022</a:t>
            </a:fld>
            <a:endParaRPr lang="ru-RU" noProof="1"/>
          </a:p>
        </p:txBody>
      </p:sp>
      <p:sp>
        <p:nvSpPr>
          <p:cNvPr id="6" name="Footer Placeholder 5"/>
          <p:cNvSpPr>
            <a:spLocks noGrp="1"/>
          </p:cNvSpPr>
          <p:nvPr>
            <p:ph type="ftr" sz="quarter" idx="11"/>
          </p:nvPr>
        </p:nvSpPr>
        <p:spPr/>
        <p:txBody>
          <a:bodyPr/>
          <a:lstStyle/>
          <a:p>
            <a:pPr rtl="0"/>
            <a:endParaRPr lang="ru-RU" noProof="1"/>
          </a:p>
        </p:txBody>
      </p:sp>
      <p:sp>
        <p:nvSpPr>
          <p:cNvPr id="7" name="Slide Number Placeholder 6"/>
          <p:cNvSpPr>
            <a:spLocks noGrp="1"/>
          </p:cNvSpPr>
          <p:nvPr>
            <p:ph type="sldNum" sz="quarter" idx="12"/>
          </p:nvPr>
        </p:nvSpPr>
        <p:spPr/>
        <p:txBody>
          <a:bodyPr/>
          <a:lstStyle/>
          <a:p>
            <a:pPr rtl="0"/>
            <a:fld id="{D57F1E4F-1CFF-5643-939E-217C01CDF565}" type="slidenum">
              <a:rPr lang="ru-RU" noProof="1" smtClean="0"/>
              <a:pPr/>
              <a:t>‹#›</a:t>
            </a:fld>
            <a:endParaRPr lang="ru-RU" noProof="1"/>
          </a:p>
        </p:txBody>
      </p:sp>
    </p:spTree>
    <p:extLst>
      <p:ext uri="{BB962C8B-B14F-4D97-AF65-F5344CB8AC3E}">
        <p14:creationId xmlns:p14="http://schemas.microsoft.com/office/powerpoint/2010/main" val="425506598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ru-RU"/>
              <a:t>Образец заголовка</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rtl="0"/>
            <a:fld id="{D03263F3-0642-4A2B-91E2-55F54972DFDF}" type="datetime1">
              <a:rPr lang="ru-RU" noProof="1" smtClean="0"/>
              <a:t>23.09.2022</a:t>
            </a:fld>
            <a:endParaRPr lang="ru-RU" noProof="1"/>
          </a:p>
        </p:txBody>
      </p:sp>
      <p:sp>
        <p:nvSpPr>
          <p:cNvPr id="6" name="Footer Placeholder 5"/>
          <p:cNvSpPr>
            <a:spLocks noGrp="1"/>
          </p:cNvSpPr>
          <p:nvPr>
            <p:ph type="ftr" sz="quarter" idx="11"/>
          </p:nvPr>
        </p:nvSpPr>
        <p:spPr/>
        <p:txBody>
          <a:bodyPr/>
          <a:lstStyle/>
          <a:p>
            <a:pPr rtl="0"/>
            <a:endParaRPr lang="ru-RU" noProof="1"/>
          </a:p>
        </p:txBody>
      </p:sp>
      <p:sp>
        <p:nvSpPr>
          <p:cNvPr id="7" name="Slide Number Placeholder 6"/>
          <p:cNvSpPr>
            <a:spLocks noGrp="1"/>
          </p:cNvSpPr>
          <p:nvPr>
            <p:ph type="sldNum" sz="quarter" idx="12"/>
          </p:nvPr>
        </p:nvSpPr>
        <p:spPr/>
        <p:txBody>
          <a:bodyPr/>
          <a:lstStyle/>
          <a:p>
            <a:pPr rtl="0"/>
            <a:fld id="{D57F1E4F-1CFF-5643-939E-217C01CDF565}" type="slidenum">
              <a:rPr lang="ru-RU" noProof="1" smtClean="0"/>
              <a:pPr/>
              <a:t>‹#›</a:t>
            </a:fld>
            <a:endParaRPr lang="ru-RU" noProof="1"/>
          </a:p>
        </p:txBody>
      </p:sp>
    </p:spTree>
    <p:extLst>
      <p:ext uri="{BB962C8B-B14F-4D97-AF65-F5344CB8AC3E}">
        <p14:creationId xmlns:p14="http://schemas.microsoft.com/office/powerpoint/2010/main" val="367157327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pPr rtl="0"/>
            <a:fld id="{D03263F3-0642-4A2B-91E2-55F54972DFDF}" type="datetime1">
              <a:rPr lang="ru-RU" noProof="1" smtClean="0"/>
              <a:t>23.09.2022</a:t>
            </a:fld>
            <a:endParaRPr lang="ru-RU" noProof="1"/>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pPr rtl="0"/>
            <a:endParaRPr lang="ru-RU" noProof="1"/>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pPr rtl="0"/>
            <a:fld id="{D57F1E4F-1CFF-5643-939E-217C01CDF565}" type="slidenum">
              <a:rPr lang="ru-RU" noProof="1" smtClean="0"/>
              <a:pPr/>
              <a:t>‹#›</a:t>
            </a:fld>
            <a:endParaRPr lang="ru-RU" noProof="1"/>
          </a:p>
        </p:txBody>
      </p:sp>
    </p:spTree>
    <p:extLst>
      <p:ext uri="{BB962C8B-B14F-4D97-AF65-F5344CB8AC3E}">
        <p14:creationId xmlns:p14="http://schemas.microsoft.com/office/powerpoint/2010/main" val="89292421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rtl="0"/>
            <a:fld id="{D03263F3-0642-4A2B-91E2-55F54972DFDF}" type="datetime1">
              <a:rPr lang="ru-RU" noProof="1" smtClean="0"/>
              <a:t>23.09.2022</a:t>
            </a:fld>
            <a:endParaRPr lang="ru-RU" noProof="1"/>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rtl="0"/>
            <a:endParaRPr lang="ru-RU" noProof="1"/>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rtl="0"/>
            <a:fld id="{D57F1E4F-1CFF-5643-939E-217C01CDF565}" type="slidenum">
              <a:rPr lang="ru-RU" noProof="1" smtClean="0"/>
              <a:pPr/>
              <a:t>‹#›</a:t>
            </a:fld>
            <a:endParaRPr lang="ru-RU" noProof="1"/>
          </a:p>
        </p:txBody>
      </p:sp>
    </p:spTree>
    <p:extLst>
      <p:ext uri="{BB962C8B-B14F-4D97-AF65-F5344CB8AC3E}">
        <p14:creationId xmlns:p14="http://schemas.microsoft.com/office/powerpoint/2010/main" val="4137835476"/>
      </p:ext>
    </p:extLst>
  </p:cSld>
  <p:clrMap bg1="dk1" tx1="lt1" bg2="dk2" tx2="lt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 id="2147483941" r:id="rId15"/>
    <p:sldLayoutId id="2147483942" r:id="rId16"/>
    <p:sldLayoutId id="2147483943" r:id="rId17"/>
    <p:sldLayoutId id="2147483944" r:id="rId18"/>
    <p:sldLayoutId id="2147483945" r:id="rId19"/>
    <p:sldLayoutId id="2147483946" r:id="rId20"/>
    <p:sldLayoutId id="2147483947" r:id="rId21"/>
    <p:sldLayoutId id="2147483948" r:id="rId22"/>
    <p:sldLayoutId id="2147483949" r:id="rId23"/>
  </p:sldLayoutIdLs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jpeg"/><Relationship Id="rId1" Type="http://schemas.openxmlformats.org/officeDocument/2006/relationships/slideLayout" Target="../slideLayouts/slideLayout14.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2.jpeg"/><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40.png"/><Relationship Id="rId4" Type="http://schemas.openxmlformats.org/officeDocument/2006/relationships/image" Target="../media/image330.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1.png"/><Relationship Id="rId2" Type="http://schemas.openxmlformats.org/officeDocument/2006/relationships/image" Target="../media/image2.jpeg"/><Relationship Id="rId1" Type="http://schemas.openxmlformats.org/officeDocument/2006/relationships/slideLayout" Target="../slideLayouts/slideLayout31.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jpeg"/><Relationship Id="rId7"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31.xml"/><Relationship Id="rId5" Type="http://schemas.openxmlformats.org/officeDocument/2006/relationships/image" Target="../media/image58.tiff"/><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31.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2.jpeg"/><Relationship Id="rId1" Type="http://schemas.openxmlformats.org/officeDocument/2006/relationships/slideLayout" Target="../slideLayouts/slideLayout31.xml"/><Relationship Id="rId6" Type="http://schemas.openxmlformats.org/officeDocument/2006/relationships/image" Target="../media/image48.png"/><Relationship Id="rId5" Type="http://schemas.openxmlformats.org/officeDocument/2006/relationships/image" Target="../media/image61.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jpeg"/><Relationship Id="rId1" Type="http://schemas.openxmlformats.org/officeDocument/2006/relationships/slideLayout" Target="../slideLayouts/slideLayout35.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2.jpeg"/><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jpeg"/><Relationship Id="rId7"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33.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png"/><Relationship Id="rId9" Type="http://schemas.openxmlformats.org/officeDocument/2006/relationships/image" Target="../media/image75.tiff"/></Relationships>
</file>

<file path=ppt/slides/_rels/slide2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30.xml"/><Relationship Id="rId5" Type="http://schemas.openxmlformats.org/officeDocument/2006/relationships/image" Target="../media/image10.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jpeg"/><Relationship Id="rId1" Type="http://schemas.openxmlformats.org/officeDocument/2006/relationships/slideLayout" Target="../slideLayouts/slideLayout32.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jpeg"/><Relationship Id="rId1" Type="http://schemas.openxmlformats.org/officeDocument/2006/relationships/slideLayout" Target="../slideLayouts/slideLayout33.xml"/><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2.jpeg"/><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image" Target="../media/image2.jpeg"/><Relationship Id="rId1" Type="http://schemas.openxmlformats.org/officeDocument/2006/relationships/slideLayout" Target="../slideLayouts/slideLayout14.xml"/><Relationship Id="rId6" Type="http://schemas.openxmlformats.org/officeDocument/2006/relationships/image" Target="../media/image85.png"/><Relationship Id="rId5" Type="http://schemas.microsoft.com/office/2007/relationships/hdphoto" Target="../media/hdphoto3.wdp"/><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2.jpeg"/><Relationship Id="rId1" Type="http://schemas.openxmlformats.org/officeDocument/2006/relationships/slideLayout" Target="../slideLayouts/slideLayout14.xml"/><Relationship Id="rId6" Type="http://schemas.openxmlformats.org/officeDocument/2006/relationships/image" Target="../media/image91.png"/><Relationship Id="rId5" Type="http://schemas.openxmlformats.org/officeDocument/2006/relationships/image" Target="../media/image90.emf"/><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3.jpg"/><Relationship Id="rId5" Type="http://schemas.openxmlformats.org/officeDocument/2006/relationships/image" Target="../media/image12.emf"/><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jpeg"/><Relationship Id="rId1" Type="http://schemas.openxmlformats.org/officeDocument/2006/relationships/slideLayout" Target="../slideLayouts/slideLayout14.xml"/><Relationship Id="rId5" Type="http://schemas.openxmlformats.org/officeDocument/2006/relationships/image" Target="../media/image96.png"/><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14.png"/><Relationship Id="rId5" Type="http://schemas.openxmlformats.org/officeDocument/2006/relationships/oleObject" Target="../embeddings/oleObject1.bin"/><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6.jpg"/><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2.jpe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31.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3CD85834-55D9-470E-9834-623384F2476A}"/>
              </a:ext>
              <a:ext uri="{C183D7F6-B498-43B3-948B-1728B52AA6E4}">
                <adec:decorative xmlns:adec="http://schemas.microsoft.com/office/drawing/2017/decorative" val="1"/>
              </a:ext>
            </a:extLst>
          </p:cNvPr>
          <p:cNvPicPr>
            <a:picLocks noChangeAspect="1"/>
          </p:cNvPicPr>
          <p:nvPr/>
        </p:nvPicPr>
        <p:blipFill rotWithShape="1">
          <a:blip r:embed="rId3">
            <a:alphaModFix amt="40000"/>
          </a:blip>
          <a:srcRect t="9418" b="6313"/>
          <a:stretch/>
        </p:blipFill>
        <p:spPr>
          <a:xfrm>
            <a:off x="0" y="0"/>
            <a:ext cx="12192000" cy="6857990"/>
          </a:xfrm>
          <a:prstGeom prst="rect">
            <a:avLst/>
          </a:prstGeom>
        </p:spPr>
      </p:pic>
      <p:pic>
        <p:nvPicPr>
          <p:cNvPr id="16" name="Picture 2">
            <a:extLst>
              <a:ext uri="{FF2B5EF4-FFF2-40B4-BE49-F238E27FC236}">
                <a16:creationId xmlns:a16="http://schemas.microsoft.com/office/drawing/2014/main" id="{77600283-5419-47C7-898A-EAA69313B6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8" name="Подзаголовок 2">
            <a:extLst>
              <a:ext uri="{FF2B5EF4-FFF2-40B4-BE49-F238E27FC236}">
                <a16:creationId xmlns:a16="http://schemas.microsoft.com/office/drawing/2014/main" id="{EC78FE29-580E-4706-94B6-467DD42615E5}"/>
              </a:ext>
            </a:extLst>
          </p:cNvPr>
          <p:cNvSpPr txBox="1">
            <a:spLocks/>
          </p:cNvSpPr>
          <p:nvPr/>
        </p:nvSpPr>
        <p:spPr>
          <a:xfrm>
            <a:off x="684212" y="5039360"/>
            <a:ext cx="10823576" cy="1195493"/>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r"/>
            <a:endParaRPr lang="ru-RU" sz="3200" noProof="1">
              <a:solidFill>
                <a:schemeClr val="tx1"/>
              </a:solidFill>
            </a:endParaRPr>
          </a:p>
        </p:txBody>
      </p:sp>
      <p:sp>
        <p:nvSpPr>
          <p:cNvPr id="9" name="Прямоугольник 8">
            <a:extLst>
              <a:ext uri="{FF2B5EF4-FFF2-40B4-BE49-F238E27FC236}">
                <a16:creationId xmlns:a16="http://schemas.microsoft.com/office/drawing/2014/main" id="{3B8AFB85-0409-4245-8B80-5472E5B53BF5}"/>
              </a:ext>
            </a:extLst>
          </p:cNvPr>
          <p:cNvSpPr/>
          <p:nvPr/>
        </p:nvSpPr>
        <p:spPr>
          <a:xfrm>
            <a:off x="323850" y="1818640"/>
            <a:ext cx="11544300" cy="269809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Заголовок 1">
            <a:extLst>
              <a:ext uri="{FF2B5EF4-FFF2-40B4-BE49-F238E27FC236}">
                <a16:creationId xmlns:a16="http://schemas.microsoft.com/office/drawing/2014/main" id="{183DB51E-90BA-44FC-A4B9-573D87DE5366}"/>
              </a:ext>
            </a:extLst>
          </p:cNvPr>
          <p:cNvSpPr>
            <a:spLocks noGrp="1"/>
          </p:cNvSpPr>
          <p:nvPr>
            <p:ph type="ctrTitle"/>
          </p:nvPr>
        </p:nvSpPr>
        <p:spPr>
          <a:xfrm>
            <a:off x="836612" y="1942175"/>
            <a:ext cx="8993188" cy="2115590"/>
          </a:xfrm>
        </p:spPr>
        <p:txBody>
          <a:bodyPr rtlCol="0">
            <a:noAutofit/>
          </a:bodyPr>
          <a:lstStyle/>
          <a:p>
            <a:r>
              <a:rPr lang="ru-RU" sz="3600" b="1" i="0" dirty="0">
                <a:solidFill>
                  <a:schemeClr val="bg1"/>
                </a:solidFill>
                <a:effectLst/>
                <a:cs typeface="Times New Roman" panose="02020603050405020304" pitchFamily="18" charset="0"/>
              </a:rPr>
              <a:t> актуальные ЯДЕРНО-ФИЗИЧЕСКИЕ ИССЛЕДОВАНИЯ ДЛЯ народного ХОЗЯЙСТВА И МЕДИЦИНЫ</a:t>
            </a:r>
            <a:endParaRPr lang="ru-RU" sz="3600" b="1" noProof="1">
              <a:solidFill>
                <a:schemeClr val="bg1"/>
              </a:solidFill>
              <a:cs typeface="Times New Roman" panose="02020603050405020304" pitchFamily="18" charset="0"/>
            </a:endParaRPr>
          </a:p>
        </p:txBody>
      </p:sp>
      <p:sp>
        <p:nvSpPr>
          <p:cNvPr id="12" name="Подзаголовок 2">
            <a:extLst>
              <a:ext uri="{FF2B5EF4-FFF2-40B4-BE49-F238E27FC236}">
                <a16:creationId xmlns:a16="http://schemas.microsoft.com/office/drawing/2014/main" id="{CD2C90DA-7A08-444B-A0D2-9F8793AAB7E6}"/>
              </a:ext>
            </a:extLst>
          </p:cNvPr>
          <p:cNvSpPr txBox="1">
            <a:spLocks/>
          </p:cNvSpPr>
          <p:nvPr/>
        </p:nvSpPr>
        <p:spPr>
          <a:xfrm>
            <a:off x="836612" y="5191760"/>
            <a:ext cx="10823576" cy="1195493"/>
          </a:xfrm>
          <a:prstGeom prst="rect">
            <a:avLst/>
          </a:prstGeom>
        </p:spPr>
        <p:txBody>
          <a:bodyPr vert="horz" lIns="91440" tIns="45720" rIns="91440" bIns="45720" rtlCol="0" anchor="t">
            <a:normAutofit fontScale="47500" lnSpcReduction="20000"/>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r"/>
            <a:endParaRPr lang="ru-RU" sz="3200" noProof="1">
              <a:solidFill>
                <a:schemeClr val="tx1"/>
              </a:solidFill>
            </a:endParaRPr>
          </a:p>
          <a:p>
            <a:pPr algn="r"/>
            <a:r>
              <a:rPr lang="ru-RU" sz="3200" noProof="1">
                <a:solidFill>
                  <a:schemeClr val="bg1"/>
                </a:solidFill>
              </a:rPr>
              <a:t>профессор, д.ф.-м.н.</a:t>
            </a:r>
          </a:p>
          <a:p>
            <a:pPr algn="r"/>
            <a:r>
              <a:rPr lang="ru-RU" sz="3200" noProof="1">
                <a:solidFill>
                  <a:schemeClr val="bg1"/>
                </a:solidFill>
              </a:rPr>
              <a:t>Черняев Александр Петрович</a:t>
            </a:r>
          </a:p>
          <a:p>
            <a:pPr algn="ctr"/>
            <a:r>
              <a:rPr lang="ru-RU" sz="3200" noProof="1">
                <a:solidFill>
                  <a:schemeClr val="bg1"/>
                </a:solidFill>
              </a:rPr>
              <a:t>АЛУШТА-2022</a:t>
            </a:r>
          </a:p>
        </p:txBody>
      </p:sp>
      <p:pic>
        <p:nvPicPr>
          <p:cNvPr id="13" name="Рисунок 12">
            <a:extLst>
              <a:ext uri="{FF2B5EF4-FFF2-40B4-BE49-F238E27FC236}">
                <a16:creationId xmlns:a16="http://schemas.microsoft.com/office/drawing/2014/main" id="{FDCFAE3F-C7DC-4475-A6EA-59416A6F0EA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71" b="97659" l="1338" r="96656">
                        <a14:foregroundMark x1="58696" y1="38629" x2="58696" y2="38629"/>
                        <a14:foregroundMark x1="52676" y1="28595" x2="39632" y2="34615"/>
                        <a14:foregroundMark x1="39632" y1="34615" x2="32274" y2="42140"/>
                        <a14:foregroundMark x1="77759" y1="45485" x2="69565" y2="29264"/>
                        <a14:foregroundMark x1="69565" y1="29264" x2="52174" y2="68729"/>
                        <a14:foregroundMark x1="52174" y1="68729" x2="44482" y2="56187"/>
                        <a14:foregroundMark x1="44482" y1="56187" x2="38294" y2="35284"/>
                        <a14:foregroundMark x1="43813" y1="40635" x2="47826" y2="54181"/>
                        <a14:foregroundMark x1="35452" y1="53846" x2="29599" y2="54181"/>
                        <a14:foregroundMark x1="77592" y1="47659" x2="77759" y2="57525"/>
                        <a14:foregroundMark x1="69064" y1="55853" x2="65385" y2="56187"/>
                        <a14:foregroundMark x1="63043" y1="44816" x2="76087" y2="46321"/>
                        <a14:foregroundMark x1="76087" y1="46321" x2="73913" y2="55351"/>
                        <a14:foregroundMark x1="31940" y1="15886" x2="19732" y2="23077"/>
                        <a14:foregroundMark x1="19732" y1="23077" x2="11204" y2="32943"/>
                        <a14:foregroundMark x1="11204" y1="32943" x2="10870" y2="45819"/>
                        <a14:foregroundMark x1="10870" y1="45819" x2="11538" y2="48161"/>
                        <a14:foregroundMark x1="25585" y1="15385" x2="15886" y2="44649"/>
                        <a14:foregroundMark x1="15886" y1="44649" x2="6020" y2="52676"/>
                        <a14:foregroundMark x1="6020" y1="52676" x2="7692" y2="65552"/>
                        <a14:foregroundMark x1="7692" y1="65552" x2="11037" y2="69398"/>
                        <a14:foregroundMark x1="21572" y1="76087" x2="25753" y2="90635"/>
                        <a14:foregroundMark x1="37291" y1="89130" x2="66722" y2="94314"/>
                        <a14:foregroundMark x1="66722" y1="94314" x2="80268" y2="85786"/>
                        <a14:foregroundMark x1="80268" y1="85786" x2="91639" y2="55686"/>
                        <a14:foregroundMark x1="91639" y1="55686" x2="92308" y2="42475"/>
                        <a14:foregroundMark x1="92308" y1="42475" x2="88629" y2="30268"/>
                        <a14:foregroundMark x1="88629" y1="30268" x2="66890" y2="18562"/>
                        <a14:foregroundMark x1="66890" y1="18562" x2="38294" y2="21405"/>
                        <a14:foregroundMark x1="38294" y1="21405" x2="29933" y2="24916"/>
                        <a14:foregroundMark x1="63712" y1="14883" x2="52007" y2="8863"/>
                        <a14:foregroundMark x1="52007" y1="8863" x2="36622" y2="8194"/>
                        <a14:foregroundMark x1="23913" y1="8863" x2="12542" y2="23746"/>
                        <a14:foregroundMark x1="8863" y1="28428" x2="4348" y2="39967"/>
                        <a14:foregroundMark x1="15385" y1="56522" x2="15050" y2="80268"/>
                        <a14:foregroundMark x1="26087" y1="78763" x2="35284" y2="91973"/>
                        <a14:foregroundMark x1="42642" y1="83946" x2="61037" y2="85953"/>
                        <a14:foregroundMark x1="61037" y1="85953" x2="73244" y2="84615"/>
                        <a14:foregroundMark x1="73244" y1="84615" x2="73579" y2="84281"/>
                        <a14:foregroundMark x1="58194" y1="97659" x2="43144" y2="96823"/>
                        <a14:foregroundMark x1="90635" y1="63378" x2="84615" y2="53177"/>
                        <a14:foregroundMark x1="94314" y1="43980" x2="94482" y2="67391"/>
                        <a14:foregroundMark x1="87960" y1="25251" x2="78428" y2="15719"/>
                        <a14:foregroundMark x1="69398" y1="8863" x2="54181" y2="6522"/>
                        <a14:foregroundMark x1="43645" y1="4849" x2="32274" y2="7358"/>
                        <a14:foregroundMark x1="25585" y1="7525" x2="30936" y2="5184"/>
                        <a14:foregroundMark x1="35786" y1="3344" x2="45819" y2="1171"/>
                        <a14:foregroundMark x1="55017" y1="1171" x2="63545" y2="2843"/>
                        <a14:foregroundMark x1="68060" y1="4181" x2="76254" y2="8863"/>
                        <a14:foregroundMark x1="81271" y1="12207" x2="87625" y2="19231"/>
                        <a14:foregroundMark x1="92140" y1="25251" x2="95485" y2="33946"/>
                        <a14:foregroundMark x1="1505" y1="55017" x2="3846" y2="63378"/>
                        <a14:foregroundMark x1="6355" y1="71739" x2="11037" y2="79933"/>
                        <a14:foregroundMark x1="63378" y1="96823" x2="70569" y2="94816"/>
                        <a14:foregroundMark x1="76421" y1="90970" x2="81773" y2="86622"/>
                        <a14:foregroundMark x1="85619" y1="82943" x2="90468" y2="74080"/>
                        <a14:foregroundMark x1="93645" y1="72074" x2="96656" y2="64883"/>
                        <a14:foregroundMark x1="69398" y1="70401" x2="55686" y2="75920"/>
                        <a14:foregroundMark x1="66722" y1="60702" x2="69231" y2="61538"/>
                      </a14:backgroundRemoval>
                    </a14:imgEffect>
                  </a14:imgLayer>
                </a14:imgProps>
              </a:ext>
            </a:extLst>
          </a:blip>
          <a:stretch>
            <a:fillRect/>
          </a:stretch>
        </p:blipFill>
        <p:spPr>
          <a:xfrm>
            <a:off x="9119501" y="145774"/>
            <a:ext cx="2910574" cy="2910574"/>
          </a:xfrm>
          <a:prstGeom prst="rect">
            <a:avLst/>
          </a:prstGeom>
        </p:spPr>
      </p:pic>
    </p:spTree>
    <p:extLst>
      <p:ext uri="{BB962C8B-B14F-4D97-AF65-F5344CB8AC3E}">
        <p14:creationId xmlns:p14="http://schemas.microsoft.com/office/powerpoint/2010/main" val="3159462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727C768-EB1E-CE0F-ADEE-5888E1A2D6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6"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7852" y="1691642"/>
            <a:ext cx="4306823" cy="3226742"/>
          </a:xfrm>
          <a:prstGeom prst="rect">
            <a:avLst/>
          </a:prstGeom>
        </p:spPr>
      </p:pic>
      <p:pic>
        <p:nvPicPr>
          <p:cNvPr id="1026" name="Picture 2" descr="https://radiologie-city-plaza.de/_site/wp-content/uploads/2016/06/radiologie-cityplaza-stuttgart-magnetom-skyra.jpg"/>
          <p:cNvPicPr>
            <a:picLocks noChangeAspect="1" noChangeArrowheads="1"/>
          </p:cNvPicPr>
          <p:nvPr/>
        </p:nvPicPr>
        <p:blipFill rotWithShape="1">
          <a:blip r:embed="rId4">
            <a:extLst>
              <a:ext uri="{28A0092B-C50C-407E-A947-70E740481C1C}">
                <a14:useLocalDpi xmlns:a14="http://schemas.microsoft.com/office/drawing/2010/main" val="0"/>
              </a:ext>
            </a:extLst>
          </a:blip>
          <a:srcRect r="7258"/>
          <a:stretch/>
        </p:blipFill>
        <p:spPr bwMode="auto">
          <a:xfrm>
            <a:off x="1188180" y="1544022"/>
            <a:ext cx="4222199" cy="3414442"/>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a:extLst>
              <a:ext uri="{FF2B5EF4-FFF2-40B4-BE49-F238E27FC236}">
                <a16:creationId xmlns:a16="http://schemas.microsoft.com/office/drawing/2014/main" id="{F6F7AC16-7BAA-59B4-5F06-B752C97EA9C9}"/>
              </a:ext>
            </a:extLst>
          </p:cNvPr>
          <p:cNvSpPr/>
          <p:nvPr/>
        </p:nvSpPr>
        <p:spPr>
          <a:xfrm>
            <a:off x="297719" y="134938"/>
            <a:ext cx="11586432" cy="1200309"/>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Заголовок 1"/>
          <p:cNvSpPr>
            <a:spLocks noGrp="1"/>
          </p:cNvSpPr>
          <p:nvPr>
            <p:ph type="title"/>
          </p:nvPr>
        </p:nvSpPr>
        <p:spPr>
          <a:xfrm>
            <a:off x="2873296" y="489851"/>
            <a:ext cx="9051036" cy="504064"/>
          </a:xfrm>
          <a:ln w="6350">
            <a:noFill/>
          </a:ln>
        </p:spPr>
        <p:txBody>
          <a:bodyPr>
            <a:normAutofit/>
          </a:bodyPr>
          <a:lstStyle/>
          <a:p>
            <a:r>
              <a:rPr lang="ru-RU" sz="2400" dirty="0">
                <a:solidFill>
                  <a:schemeClr val="bg1"/>
                </a:solidFill>
                <a:cs typeface="Times New Roman" panose="02020603050405020304" pitchFamily="18" charset="0"/>
              </a:rPr>
              <a:t>Оборудование для сканирования</a:t>
            </a:r>
          </a:p>
        </p:txBody>
      </p:sp>
      <p:sp>
        <p:nvSpPr>
          <p:cNvPr id="7" name="Прямоугольник 6"/>
          <p:cNvSpPr/>
          <p:nvPr/>
        </p:nvSpPr>
        <p:spPr>
          <a:xfrm>
            <a:off x="2762407" y="5109261"/>
            <a:ext cx="2392357" cy="646331"/>
          </a:xfrm>
          <a:prstGeom prst="rect">
            <a:avLst/>
          </a:prstGeom>
        </p:spPr>
        <p:txBody>
          <a:bodyPr wrap="square">
            <a:spAutoFit/>
          </a:bodyPr>
          <a:lstStyle/>
          <a:p>
            <a:pPr algn="ctr"/>
            <a:r>
              <a:rPr lang="ru-RU" dirty="0">
                <a:solidFill>
                  <a:schemeClr val="bg1"/>
                </a:solidFill>
                <a:cs typeface="Times New Roman" panose="02020603050405020304" pitchFamily="18" charset="0"/>
              </a:rPr>
              <a:t>МРТ </a:t>
            </a:r>
            <a:r>
              <a:rPr lang="en-US" dirty="0">
                <a:solidFill>
                  <a:schemeClr val="bg1"/>
                </a:solidFill>
                <a:cs typeface="Times New Roman" panose="02020603050405020304" pitchFamily="18" charset="0"/>
              </a:rPr>
              <a:t>Siemens MAGNETOM </a:t>
            </a:r>
            <a:r>
              <a:rPr lang="en-US" dirty="0" err="1">
                <a:solidFill>
                  <a:schemeClr val="bg1"/>
                </a:solidFill>
                <a:cs typeface="Times New Roman" panose="02020603050405020304" pitchFamily="18" charset="0"/>
              </a:rPr>
              <a:t>Aera</a:t>
            </a:r>
            <a:r>
              <a:rPr lang="ru-RU" dirty="0">
                <a:solidFill>
                  <a:schemeClr val="bg1"/>
                </a:solidFill>
                <a:cs typeface="Times New Roman" panose="02020603050405020304" pitchFamily="18" charset="0"/>
              </a:rPr>
              <a:t>  </a:t>
            </a:r>
          </a:p>
        </p:txBody>
      </p:sp>
      <p:sp>
        <p:nvSpPr>
          <p:cNvPr id="15" name="Прямоугольник 14"/>
          <p:cNvSpPr/>
          <p:nvPr/>
        </p:nvSpPr>
        <p:spPr>
          <a:xfrm>
            <a:off x="8780577" y="4970762"/>
            <a:ext cx="2340838" cy="923330"/>
          </a:xfrm>
          <a:prstGeom prst="rect">
            <a:avLst/>
          </a:prstGeom>
        </p:spPr>
        <p:txBody>
          <a:bodyPr wrap="square">
            <a:spAutoFit/>
          </a:bodyPr>
          <a:lstStyle/>
          <a:p>
            <a:pPr algn="ctr"/>
            <a:r>
              <a:rPr lang="ru-RU" dirty="0">
                <a:cs typeface="Times New Roman" panose="02020603050405020304" pitchFamily="18" charset="0"/>
              </a:rPr>
              <a:t> </a:t>
            </a:r>
            <a:endParaRPr lang="en-US" dirty="0">
              <a:cs typeface="Times New Roman" panose="02020603050405020304" pitchFamily="18" charset="0"/>
            </a:endParaRPr>
          </a:p>
          <a:p>
            <a:pPr algn="ctr"/>
            <a:r>
              <a:rPr lang="ru-RU" dirty="0">
                <a:solidFill>
                  <a:schemeClr val="bg1"/>
                </a:solidFill>
                <a:cs typeface="Times New Roman" panose="02020603050405020304" pitchFamily="18" charset="0"/>
              </a:rPr>
              <a:t>КТ </a:t>
            </a:r>
            <a:r>
              <a:rPr lang="en-US" dirty="0">
                <a:solidFill>
                  <a:schemeClr val="bg1"/>
                </a:solidFill>
                <a:cs typeface="Times New Roman" panose="02020603050405020304" pitchFamily="18" charset="0"/>
              </a:rPr>
              <a:t>Phillips</a:t>
            </a:r>
            <a:r>
              <a:rPr lang="ru-RU" dirty="0">
                <a:solidFill>
                  <a:schemeClr val="bg1"/>
                </a:solidFill>
                <a:cs typeface="Times New Roman" panose="02020603050405020304" pitchFamily="18" charset="0"/>
              </a:rPr>
              <a:t> </a:t>
            </a:r>
            <a:r>
              <a:rPr lang="en-US" dirty="0">
                <a:solidFill>
                  <a:schemeClr val="bg1"/>
                </a:solidFill>
                <a:cs typeface="Times New Roman" panose="02020603050405020304" pitchFamily="18" charset="0"/>
              </a:rPr>
              <a:t>Brilliance </a:t>
            </a:r>
            <a:r>
              <a:rPr lang="en-US" dirty="0" err="1">
                <a:solidFill>
                  <a:schemeClr val="bg1"/>
                </a:solidFill>
                <a:cs typeface="Times New Roman" panose="02020603050405020304" pitchFamily="18" charset="0"/>
              </a:rPr>
              <a:t>iCT</a:t>
            </a:r>
            <a:endParaRPr lang="ru-RU" dirty="0">
              <a:solidFill>
                <a:schemeClr val="bg1"/>
              </a:solidFill>
              <a:cs typeface="Times New Roman" panose="02020603050405020304" pitchFamily="18" charset="0"/>
            </a:endParaRPr>
          </a:p>
        </p:txBody>
      </p:sp>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572063" y="3686041"/>
            <a:ext cx="3334282" cy="2464687"/>
          </a:xfrm>
          <a:prstGeom prst="rect">
            <a:avLst/>
          </a:prstGeom>
        </p:spPr>
      </p:pic>
      <p:pic>
        <p:nvPicPr>
          <p:cNvPr id="10" name="Рисунок 9"/>
          <p:cNvPicPr>
            <a:picLocks noChangeAspect="1"/>
          </p:cNvPicPr>
          <p:nvPr/>
        </p:nvPicPr>
        <p:blipFill rotWithShape="1">
          <a:blip r:embed="rId6" cstate="print">
            <a:extLst>
              <a:ext uri="{28A0092B-C50C-407E-A947-70E740481C1C}">
                <a14:useLocalDpi xmlns:a14="http://schemas.microsoft.com/office/drawing/2010/main" val="0"/>
              </a:ext>
            </a:extLst>
          </a:blip>
          <a:srcRect l="9881" t="10386"/>
          <a:stretch/>
        </p:blipFill>
        <p:spPr>
          <a:xfrm>
            <a:off x="297719" y="3252286"/>
            <a:ext cx="2464688" cy="3334283"/>
          </a:xfrm>
          <a:prstGeom prst="rect">
            <a:avLst/>
          </a:prstGeom>
        </p:spPr>
      </p:pic>
    </p:spTree>
    <p:extLst>
      <p:ext uri="{BB962C8B-B14F-4D97-AF65-F5344CB8AC3E}">
        <p14:creationId xmlns:p14="http://schemas.microsoft.com/office/powerpoint/2010/main" val="997293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E698911-36B8-4426-C890-21AE3AC792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6"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a:extLst>
              <a:ext uri="{FF2B5EF4-FFF2-40B4-BE49-F238E27FC236}">
                <a16:creationId xmlns:a16="http://schemas.microsoft.com/office/drawing/2014/main" id="{536DE3EA-07C2-CDDF-AC80-13DCA82EEC6D}"/>
              </a:ext>
            </a:extLst>
          </p:cNvPr>
          <p:cNvSpPr/>
          <p:nvPr/>
        </p:nvSpPr>
        <p:spPr>
          <a:xfrm>
            <a:off x="218942" y="178402"/>
            <a:ext cx="11848090" cy="993576"/>
          </a:xfrm>
          <a:prstGeom prst="rect">
            <a:avLst/>
          </a:prstGeom>
          <a:solidFill>
            <a:schemeClr val="tx1">
              <a:alpha val="752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Заголовок 1"/>
          <p:cNvSpPr>
            <a:spLocks noGrp="1"/>
          </p:cNvSpPr>
          <p:nvPr>
            <p:ph type="title"/>
          </p:nvPr>
        </p:nvSpPr>
        <p:spPr>
          <a:xfrm>
            <a:off x="3247894" y="415364"/>
            <a:ext cx="9051036" cy="504064"/>
          </a:xfrm>
          <a:ln w="6350">
            <a:noFill/>
          </a:ln>
        </p:spPr>
        <p:txBody>
          <a:bodyPr>
            <a:normAutofit/>
          </a:bodyPr>
          <a:lstStyle/>
          <a:p>
            <a:r>
              <a:rPr lang="ru-RU" sz="2400" dirty="0">
                <a:solidFill>
                  <a:schemeClr val="bg1"/>
                </a:solidFill>
                <a:cs typeface="Times New Roman" panose="02020603050405020304" pitchFamily="18" charset="0"/>
              </a:rPr>
              <a:t>КТ- и МРТ- Изображения фантома</a:t>
            </a:r>
          </a:p>
        </p:txBody>
      </p:sp>
      <p:sp>
        <p:nvSpPr>
          <p:cNvPr id="7" name="Прямоугольник 6"/>
          <p:cNvSpPr/>
          <p:nvPr/>
        </p:nvSpPr>
        <p:spPr>
          <a:xfrm>
            <a:off x="938756" y="4905398"/>
            <a:ext cx="4566895" cy="2031325"/>
          </a:xfrm>
          <a:prstGeom prst="rect">
            <a:avLst/>
          </a:prstGeom>
        </p:spPr>
        <p:txBody>
          <a:bodyPr wrap="square">
            <a:spAutoFit/>
          </a:bodyPr>
          <a:lstStyle/>
          <a:p>
            <a:pPr algn="ctr"/>
            <a:r>
              <a:rPr lang="ru-RU" dirty="0">
                <a:latin typeface="Times New Roman" panose="02020603050405020304" pitchFamily="18" charset="0"/>
                <a:cs typeface="Times New Roman" panose="02020603050405020304" pitchFamily="18" charset="0"/>
              </a:rPr>
              <a:t> </a:t>
            </a:r>
            <a:r>
              <a:rPr lang="ru-RU" dirty="0">
                <a:solidFill>
                  <a:schemeClr val="bg1"/>
                </a:solidFill>
                <a:cs typeface="Times New Roman" panose="02020603050405020304" pitchFamily="18" charset="0"/>
              </a:rPr>
              <a:t>Аксиальный срез снимка МРТ </a:t>
            </a:r>
            <a:r>
              <a:rPr lang="en-US" dirty="0">
                <a:solidFill>
                  <a:schemeClr val="bg1"/>
                </a:solidFill>
                <a:cs typeface="Times New Roman" panose="02020603050405020304" pitchFamily="18" charset="0"/>
              </a:rPr>
              <a:t>Siemens MAGNETOM </a:t>
            </a:r>
            <a:r>
              <a:rPr lang="en-US" dirty="0" err="1">
                <a:solidFill>
                  <a:schemeClr val="bg1"/>
                </a:solidFill>
                <a:cs typeface="Times New Roman" panose="02020603050405020304" pitchFamily="18" charset="0"/>
              </a:rPr>
              <a:t>Aera</a:t>
            </a:r>
            <a:r>
              <a:rPr lang="ru-RU" dirty="0">
                <a:solidFill>
                  <a:schemeClr val="bg1"/>
                </a:solidFill>
                <a:cs typeface="Times New Roman" panose="02020603050405020304" pitchFamily="18" charset="0"/>
              </a:rPr>
              <a:t>,  1,5 ТЛ</a:t>
            </a:r>
          </a:p>
          <a:p>
            <a:pPr algn="ctr"/>
            <a:r>
              <a:rPr lang="ru-RU" dirty="0">
                <a:solidFill>
                  <a:schemeClr val="bg1"/>
                </a:solidFill>
                <a:cs typeface="Times New Roman" panose="02020603050405020304" pitchFamily="18" charset="0"/>
              </a:rPr>
              <a:t>Режим сканирования </a:t>
            </a:r>
            <a:r>
              <a:rPr lang="ru-RU" dirty="0">
                <a:solidFill>
                  <a:schemeClr val="bg1"/>
                </a:solidFill>
                <a:ea typeface="Times New Roman" panose="02020603050405020304" pitchFamily="18" charset="0"/>
              </a:rPr>
              <a:t>Т</a:t>
            </a:r>
            <a:r>
              <a:rPr lang="ru-RU" baseline="-25000" dirty="0">
                <a:solidFill>
                  <a:schemeClr val="bg1"/>
                </a:solidFill>
                <a:ea typeface="Times New Roman" panose="02020603050405020304" pitchFamily="18" charset="0"/>
              </a:rPr>
              <a:t>1 </a:t>
            </a:r>
            <a:endParaRPr lang="ru-RU" dirty="0">
              <a:solidFill>
                <a:schemeClr val="bg1"/>
              </a:solidFill>
              <a:cs typeface="Times New Roman" panose="02020603050405020304" pitchFamily="18" charset="0"/>
            </a:endParaRPr>
          </a:p>
          <a:p>
            <a:pPr algn="ctr"/>
            <a:r>
              <a:rPr lang="ru-RU" dirty="0">
                <a:solidFill>
                  <a:schemeClr val="bg1"/>
                </a:solidFill>
                <a:cs typeface="Times New Roman" panose="02020603050405020304" pitchFamily="18" charset="0"/>
              </a:rPr>
              <a:t>Разрешение изображения - 0,0977 см</a:t>
            </a:r>
          </a:p>
          <a:p>
            <a:pPr algn="ctr"/>
            <a:r>
              <a:rPr lang="ru-RU" dirty="0">
                <a:solidFill>
                  <a:schemeClr val="bg1"/>
                </a:solidFill>
                <a:cs typeface="Times New Roman" panose="02020603050405020304" pitchFamily="18" charset="0"/>
              </a:rPr>
              <a:t>Толщина среза 0,1 см  </a:t>
            </a:r>
          </a:p>
          <a:p>
            <a:pPr algn="ctr"/>
            <a:endParaRPr lang="ru-RU" dirty="0">
              <a:latin typeface="Times New Roman" panose="02020603050405020304" pitchFamily="18" charset="0"/>
              <a:cs typeface="Times New Roman" panose="02020603050405020304" pitchFamily="18" charset="0"/>
            </a:endParaRPr>
          </a:p>
        </p:txBody>
      </p:sp>
      <p:sp>
        <p:nvSpPr>
          <p:cNvPr id="15" name="Прямоугольник 14"/>
          <p:cNvSpPr/>
          <p:nvPr/>
        </p:nvSpPr>
        <p:spPr>
          <a:xfrm>
            <a:off x="6393842" y="4905398"/>
            <a:ext cx="3949967" cy="1477328"/>
          </a:xfrm>
          <a:prstGeom prst="rect">
            <a:avLst/>
          </a:prstGeom>
        </p:spPr>
        <p:txBody>
          <a:bodyPr wrap="square">
            <a:spAutoFit/>
          </a:bodyPr>
          <a:lstStyle/>
          <a:p>
            <a:pPr algn="ctr"/>
            <a:r>
              <a:rPr lang="ru-RU" dirty="0">
                <a:solidFill>
                  <a:schemeClr val="bg1"/>
                </a:solidFill>
                <a:cs typeface="Times New Roman" panose="02020603050405020304" pitchFamily="18" charset="0"/>
              </a:rPr>
              <a:t>Аксиальный срез снимка  КТ </a:t>
            </a:r>
            <a:r>
              <a:rPr lang="en-US" dirty="0">
                <a:solidFill>
                  <a:schemeClr val="bg1"/>
                </a:solidFill>
                <a:cs typeface="Times New Roman" panose="02020603050405020304" pitchFamily="18" charset="0"/>
              </a:rPr>
              <a:t>Phillips</a:t>
            </a:r>
            <a:r>
              <a:rPr lang="ru-RU" dirty="0">
                <a:solidFill>
                  <a:schemeClr val="bg1"/>
                </a:solidFill>
                <a:cs typeface="Times New Roman" panose="02020603050405020304" pitchFamily="18" charset="0"/>
              </a:rPr>
              <a:t> </a:t>
            </a:r>
            <a:r>
              <a:rPr lang="en-US" dirty="0">
                <a:solidFill>
                  <a:schemeClr val="bg1"/>
                </a:solidFill>
                <a:cs typeface="Times New Roman" panose="02020603050405020304" pitchFamily="18" charset="0"/>
              </a:rPr>
              <a:t>Brilliance </a:t>
            </a:r>
            <a:r>
              <a:rPr lang="en-US" dirty="0" err="1">
                <a:solidFill>
                  <a:schemeClr val="bg1"/>
                </a:solidFill>
                <a:cs typeface="Times New Roman" panose="02020603050405020304" pitchFamily="18" charset="0"/>
              </a:rPr>
              <a:t>iCT</a:t>
            </a:r>
            <a:endParaRPr lang="ru-RU" dirty="0">
              <a:solidFill>
                <a:schemeClr val="bg1"/>
              </a:solidFill>
              <a:cs typeface="Times New Roman" panose="02020603050405020304" pitchFamily="18" charset="0"/>
            </a:endParaRPr>
          </a:p>
          <a:p>
            <a:pPr algn="ctr"/>
            <a:r>
              <a:rPr lang="ru-RU" dirty="0">
                <a:solidFill>
                  <a:schemeClr val="bg1"/>
                </a:solidFill>
                <a:cs typeface="Times New Roman" panose="02020603050405020304" pitchFamily="18" charset="0"/>
              </a:rPr>
              <a:t>Разрешение изображения - 0,0684 см</a:t>
            </a:r>
          </a:p>
          <a:p>
            <a:pPr algn="ctr"/>
            <a:r>
              <a:rPr lang="ru-RU" dirty="0">
                <a:solidFill>
                  <a:schemeClr val="bg1"/>
                </a:solidFill>
                <a:cs typeface="Times New Roman" panose="02020603050405020304" pitchFamily="18" charset="0"/>
              </a:rPr>
              <a:t>Толщина среза 0,1 см  </a:t>
            </a:r>
          </a:p>
        </p:txBody>
      </p:sp>
      <p:pic>
        <p:nvPicPr>
          <p:cNvPr id="12" name="Рисунок 11"/>
          <p:cNvPicPr/>
          <p:nvPr/>
        </p:nvPicPr>
        <p:blipFill rotWithShape="1">
          <a:blip r:embed="rId3"/>
          <a:srcRect r="54921" b="10639"/>
          <a:stretch/>
        </p:blipFill>
        <p:spPr>
          <a:xfrm>
            <a:off x="7045146" y="1483766"/>
            <a:ext cx="2647360" cy="3335121"/>
          </a:xfrm>
          <a:prstGeom prst="rect">
            <a:avLst/>
          </a:prstGeom>
        </p:spPr>
      </p:pic>
      <p:pic>
        <p:nvPicPr>
          <p:cNvPr id="13" name="Рисунок 12"/>
          <p:cNvPicPr/>
          <p:nvPr/>
        </p:nvPicPr>
        <p:blipFill rotWithShape="1">
          <a:blip r:embed="rId3"/>
          <a:srcRect l="51666" b="10306"/>
          <a:stretch/>
        </p:blipFill>
        <p:spPr>
          <a:xfrm>
            <a:off x="2061800" y="1483766"/>
            <a:ext cx="2647360" cy="3335121"/>
          </a:xfrm>
          <a:prstGeom prst="rect">
            <a:avLst/>
          </a:prstGeom>
        </p:spPr>
      </p:pic>
    </p:spTree>
    <p:extLst>
      <p:ext uri="{BB962C8B-B14F-4D97-AF65-F5344CB8AC3E}">
        <p14:creationId xmlns:p14="http://schemas.microsoft.com/office/powerpoint/2010/main" val="1320177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5A9A1A3-7140-4E9C-3977-9E7B9D4304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6"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a:extLst>
              <a:ext uri="{FF2B5EF4-FFF2-40B4-BE49-F238E27FC236}">
                <a16:creationId xmlns:a16="http://schemas.microsoft.com/office/drawing/2014/main" id="{7A7A628D-5CA3-8F80-E5DA-375FB425D8AD}"/>
              </a:ext>
            </a:extLst>
          </p:cNvPr>
          <p:cNvSpPr/>
          <p:nvPr/>
        </p:nvSpPr>
        <p:spPr>
          <a:xfrm>
            <a:off x="290300" y="1283732"/>
            <a:ext cx="7515230" cy="4817528"/>
          </a:xfrm>
          <a:prstGeom prst="rect">
            <a:avLst/>
          </a:prstGeom>
          <a:solidFill>
            <a:schemeClr val="tx1">
              <a:alpha val="7506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Рисунок 19"/>
          <p:cNvPicPr>
            <a:picLocks/>
          </p:cNvPicPr>
          <p:nvPr/>
        </p:nvPicPr>
        <p:blipFill rotWithShape="1">
          <a:blip r:embed="rId3"/>
          <a:srcRect l="6573" t="7869" r="5297"/>
          <a:stretch/>
        </p:blipFill>
        <p:spPr>
          <a:xfrm>
            <a:off x="326275" y="1298272"/>
            <a:ext cx="7374467" cy="4817529"/>
          </a:xfrm>
          <a:prstGeom prst="rect">
            <a:avLst/>
          </a:prstGeom>
        </p:spPr>
      </p:pic>
      <p:pic>
        <p:nvPicPr>
          <p:cNvPr id="2" name="Рисунок 1"/>
          <p:cNvPicPr>
            <a:picLocks noChangeAspect="1"/>
          </p:cNvPicPr>
          <p:nvPr/>
        </p:nvPicPr>
        <p:blipFill>
          <a:blip r:embed="rId4"/>
          <a:stretch>
            <a:fillRect/>
          </a:stretch>
        </p:blipFill>
        <p:spPr>
          <a:xfrm>
            <a:off x="8533566" y="1325118"/>
            <a:ext cx="2917442" cy="4561564"/>
          </a:xfrm>
          <a:prstGeom prst="rect">
            <a:avLst/>
          </a:prstGeom>
        </p:spPr>
      </p:pic>
      <p:sp>
        <p:nvSpPr>
          <p:cNvPr id="9" name="Прямоугольник 8">
            <a:extLst>
              <a:ext uri="{FF2B5EF4-FFF2-40B4-BE49-F238E27FC236}">
                <a16:creationId xmlns:a16="http://schemas.microsoft.com/office/drawing/2014/main" id="{AB6C420A-EF6F-3DDE-4453-4142809614D3}"/>
              </a:ext>
            </a:extLst>
          </p:cNvPr>
          <p:cNvSpPr/>
          <p:nvPr/>
        </p:nvSpPr>
        <p:spPr>
          <a:xfrm>
            <a:off x="326275" y="77966"/>
            <a:ext cx="11668182" cy="1079558"/>
          </a:xfrm>
          <a:prstGeom prst="rect">
            <a:avLst/>
          </a:prstGeom>
          <a:solidFill>
            <a:schemeClr val="tx1">
              <a:alpha val="7468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Заголовок 1"/>
          <p:cNvSpPr>
            <a:spLocks noGrp="1"/>
          </p:cNvSpPr>
          <p:nvPr>
            <p:ph type="title"/>
          </p:nvPr>
        </p:nvSpPr>
        <p:spPr>
          <a:xfrm>
            <a:off x="1512964" y="361879"/>
            <a:ext cx="9735403" cy="504064"/>
          </a:xfrm>
          <a:ln w="6350">
            <a:noFill/>
          </a:ln>
        </p:spPr>
        <p:txBody>
          <a:bodyPr>
            <a:normAutofit/>
          </a:bodyPr>
          <a:lstStyle/>
          <a:p>
            <a:r>
              <a:rPr lang="ru-RU" sz="2400" dirty="0">
                <a:solidFill>
                  <a:schemeClr val="bg1"/>
                </a:solidFill>
                <a:cs typeface="Times New Roman" panose="02020603050405020304" pitchFamily="18" charset="0"/>
              </a:rPr>
              <a:t>зависимость дисторсии от расстояния до оси</a:t>
            </a:r>
          </a:p>
        </p:txBody>
      </p:sp>
      <p:sp>
        <p:nvSpPr>
          <p:cNvPr id="11" name="Прямоугольник 10"/>
          <p:cNvSpPr/>
          <p:nvPr/>
        </p:nvSpPr>
        <p:spPr>
          <a:xfrm>
            <a:off x="261996" y="6115802"/>
            <a:ext cx="7448015" cy="646331"/>
          </a:xfrm>
          <a:prstGeom prst="rect">
            <a:avLst/>
          </a:prstGeom>
        </p:spPr>
        <p:txBody>
          <a:bodyPr wrap="square">
            <a:spAutoFit/>
          </a:bodyPr>
          <a:lstStyle/>
          <a:p>
            <a:pPr algn="ctr"/>
            <a:r>
              <a:rPr lang="ru-RU" dirty="0">
                <a:solidFill>
                  <a:schemeClr val="bg1"/>
                </a:solidFill>
                <a:cs typeface="Times New Roman" panose="02020603050405020304" pitchFamily="18" charset="0"/>
              </a:rPr>
              <a:t>График зависимости дисторсии МРТ-изображения</a:t>
            </a:r>
            <a:r>
              <a:rPr lang="en-US" dirty="0">
                <a:solidFill>
                  <a:schemeClr val="bg1"/>
                </a:solidFill>
                <a:cs typeface="Times New Roman" panose="02020603050405020304" pitchFamily="18" charset="0"/>
              </a:rPr>
              <a:t> </a:t>
            </a:r>
            <a:r>
              <a:rPr lang="ru-RU" dirty="0">
                <a:solidFill>
                  <a:schemeClr val="bg1"/>
                </a:solidFill>
                <a:cs typeface="Times New Roman" panose="02020603050405020304" pitchFamily="18" charset="0"/>
              </a:rPr>
              <a:t>по оси ОХ от расстояния до центральной оси О</a:t>
            </a:r>
            <a:r>
              <a:rPr lang="en-US" dirty="0">
                <a:solidFill>
                  <a:schemeClr val="bg1"/>
                </a:solidFill>
                <a:cs typeface="Times New Roman" panose="02020603050405020304" pitchFamily="18" charset="0"/>
              </a:rPr>
              <a:t>Z</a:t>
            </a:r>
            <a:r>
              <a:rPr lang="ru-RU" dirty="0">
                <a:solidFill>
                  <a:schemeClr val="bg1"/>
                </a:solidFill>
                <a:cs typeface="Times New Roman" panose="02020603050405020304" pitchFamily="18" charset="0"/>
              </a:rPr>
              <a:t> в аксиальном срезе  </a:t>
            </a:r>
          </a:p>
        </p:txBody>
      </p:sp>
      <p:cxnSp>
        <p:nvCxnSpPr>
          <p:cNvPr id="14" name="Прямая со стрелкой 13"/>
          <p:cNvCxnSpPr/>
          <p:nvPr/>
        </p:nvCxnSpPr>
        <p:spPr>
          <a:xfrm>
            <a:off x="9331437" y="5989399"/>
            <a:ext cx="676656" cy="91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Прямоугольник 14"/>
          <p:cNvSpPr/>
          <p:nvPr/>
        </p:nvSpPr>
        <p:spPr>
          <a:xfrm>
            <a:off x="10008093" y="5799375"/>
            <a:ext cx="351378" cy="369332"/>
          </a:xfrm>
          <a:prstGeom prst="rect">
            <a:avLst/>
          </a:prstGeom>
          <a:ln>
            <a:noFill/>
          </a:ln>
        </p:spPr>
        <p:txBody>
          <a:bodyPr wrap="none">
            <a:spAutoFit/>
          </a:bodyPr>
          <a:lstStyle/>
          <a:p>
            <a:r>
              <a:rPr lang="ru-RU" b="1" dirty="0">
                <a:latin typeface="Arial" panose="020B0604020202020204" pitchFamily="34" charset="0"/>
                <a:cs typeface="Arial" panose="020B0604020202020204" pitchFamily="34" charset="0"/>
              </a:rPr>
              <a:t>Х</a:t>
            </a:r>
          </a:p>
        </p:txBody>
      </p:sp>
      <p:cxnSp>
        <p:nvCxnSpPr>
          <p:cNvPr id="16" name="Прямая со стрелкой 15"/>
          <p:cNvCxnSpPr/>
          <p:nvPr/>
        </p:nvCxnSpPr>
        <p:spPr>
          <a:xfrm flipV="1">
            <a:off x="10864559" y="5130265"/>
            <a:ext cx="0" cy="6481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Прямоугольник 16"/>
          <p:cNvSpPr/>
          <p:nvPr/>
        </p:nvSpPr>
        <p:spPr>
          <a:xfrm>
            <a:off x="10922637" y="5085021"/>
            <a:ext cx="325730" cy="369332"/>
          </a:xfrm>
          <a:prstGeom prst="rect">
            <a:avLst/>
          </a:prstGeom>
          <a:ln>
            <a:noFill/>
          </a:ln>
        </p:spPr>
        <p:txBody>
          <a:bodyPr wrap="none">
            <a:spAutoFit/>
          </a:bodyPr>
          <a:lstStyle/>
          <a:p>
            <a:r>
              <a:rPr lang="en-US" b="1" dirty="0">
                <a:latin typeface="Arial" panose="020B0604020202020204" pitchFamily="34" charset="0"/>
                <a:cs typeface="Arial" panose="020B0604020202020204" pitchFamily="34" charset="0"/>
              </a:rPr>
              <a:t>Z</a:t>
            </a:r>
            <a:endParaRPr lang="ru-RU" b="1" dirty="0">
              <a:latin typeface="Arial" panose="020B0604020202020204" pitchFamily="34" charset="0"/>
              <a:cs typeface="Arial" panose="020B0604020202020204" pitchFamily="34" charset="0"/>
            </a:endParaRPr>
          </a:p>
        </p:txBody>
      </p:sp>
      <p:sp>
        <p:nvSpPr>
          <p:cNvPr id="18" name="Прямоугольник 17"/>
          <p:cNvSpPr/>
          <p:nvPr/>
        </p:nvSpPr>
        <p:spPr>
          <a:xfrm>
            <a:off x="8412298" y="6049174"/>
            <a:ext cx="2954615" cy="646331"/>
          </a:xfrm>
          <a:prstGeom prst="rect">
            <a:avLst/>
          </a:prstGeom>
        </p:spPr>
        <p:txBody>
          <a:bodyPr wrap="square">
            <a:spAutoFit/>
          </a:bodyPr>
          <a:lstStyle/>
          <a:p>
            <a:pPr algn="ctr"/>
            <a:r>
              <a:rPr lang="ru-RU" dirty="0">
                <a:solidFill>
                  <a:schemeClr val="bg1"/>
                </a:solidFill>
                <a:cs typeface="Times New Roman" panose="02020603050405020304" pitchFamily="18" charset="0"/>
              </a:rPr>
              <a:t>Расположение рядов структур фантома</a:t>
            </a:r>
          </a:p>
        </p:txBody>
      </p:sp>
    </p:spTree>
    <p:extLst>
      <p:ext uri="{BB962C8B-B14F-4D97-AF65-F5344CB8AC3E}">
        <p14:creationId xmlns:p14="http://schemas.microsoft.com/office/powerpoint/2010/main" val="1556106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2">
            <a:extLst>
              <a:ext uri="{FF2B5EF4-FFF2-40B4-BE49-F238E27FC236}">
                <a16:creationId xmlns:a16="http://schemas.microsoft.com/office/drawing/2014/main" id="{74B14741-FF48-4DE2-8930-65AEB6B36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59" name="Номер слайда 2">
            <a:extLst>
              <a:ext uri="{FF2B5EF4-FFF2-40B4-BE49-F238E27FC236}">
                <a16:creationId xmlns:a16="http://schemas.microsoft.com/office/drawing/2014/main" id="{88F96907-0D19-4009-8AB1-ACC66BDF7091}"/>
              </a:ext>
            </a:extLst>
          </p:cNvPr>
          <p:cNvSpPr>
            <a:spLocks noGrp="1"/>
          </p:cNvSpPr>
          <p:nvPr>
            <p:ph type="sldNum" sz="quarter" idx="12"/>
          </p:nvPr>
        </p:nvSpPr>
        <p:spPr>
          <a:xfrm>
            <a:off x="11040679" y="6188075"/>
            <a:ext cx="1142245" cy="669925"/>
          </a:xfrm>
        </p:spPr>
        <p:txBody>
          <a:bodyPr/>
          <a:lstStyle/>
          <a:p>
            <a:pPr rtl="0"/>
            <a:fld id="{D57F1E4F-1CFF-5643-939E-217C01CDF565}" type="slidenum">
              <a:rPr lang="ru-RU" noProof="1" smtClean="0"/>
              <a:pPr rtl="0"/>
              <a:t>13</a:t>
            </a:fld>
            <a:endParaRPr lang="ru-RU" noProof="1"/>
          </a:p>
        </p:txBody>
      </p:sp>
      <p:sp>
        <p:nvSpPr>
          <p:cNvPr id="24" name="Прямоугольник 23">
            <a:extLst>
              <a:ext uri="{FF2B5EF4-FFF2-40B4-BE49-F238E27FC236}">
                <a16:creationId xmlns:a16="http://schemas.microsoft.com/office/drawing/2014/main" id="{4220A6E4-C516-4FD0-87DF-B1D789CB02FA}"/>
              </a:ext>
            </a:extLst>
          </p:cNvPr>
          <p:cNvSpPr/>
          <p:nvPr/>
        </p:nvSpPr>
        <p:spPr>
          <a:xfrm>
            <a:off x="342540" y="191847"/>
            <a:ext cx="11481008" cy="128380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a:extLst>
              <a:ext uri="{FF2B5EF4-FFF2-40B4-BE49-F238E27FC236}">
                <a16:creationId xmlns:a16="http://schemas.microsoft.com/office/drawing/2014/main" id="{F9CD1907-6B36-4CAC-9336-0A11777C8069}"/>
              </a:ext>
            </a:extLst>
          </p:cNvPr>
          <p:cNvSpPr/>
          <p:nvPr/>
        </p:nvSpPr>
        <p:spPr>
          <a:xfrm>
            <a:off x="328259" y="1767402"/>
            <a:ext cx="6613554" cy="2484558"/>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1" name="Рисунок 20" descr="движение опухоли.png">
            <a:extLst>
              <a:ext uri="{FF2B5EF4-FFF2-40B4-BE49-F238E27FC236}">
                <a16:creationId xmlns:a16="http://schemas.microsoft.com/office/drawing/2014/main" id="{63342A1D-CCC2-4957-B2F5-EA6A33383DFA}"/>
              </a:ext>
            </a:extLst>
          </p:cNvPr>
          <p:cNvPicPr>
            <a:picLocks noChangeAspect="1"/>
          </p:cNvPicPr>
          <p:nvPr/>
        </p:nvPicPr>
        <p:blipFill>
          <a:blip r:embed="rId4"/>
          <a:srcRect b="78258"/>
          <a:stretch>
            <a:fillRect/>
          </a:stretch>
        </p:blipFill>
        <p:spPr>
          <a:xfrm>
            <a:off x="948174" y="4367592"/>
            <a:ext cx="4800000" cy="1600000"/>
          </a:xfrm>
          <a:prstGeom prst="rect">
            <a:avLst/>
          </a:prstGeom>
        </p:spPr>
      </p:pic>
      <p:pic>
        <p:nvPicPr>
          <p:cNvPr id="22" name="Рисунок 21" descr="облучение.png">
            <a:extLst>
              <a:ext uri="{FF2B5EF4-FFF2-40B4-BE49-F238E27FC236}">
                <a16:creationId xmlns:a16="http://schemas.microsoft.com/office/drawing/2014/main" id="{7CE7D2A5-270D-45B7-BA7B-D734B63E15E5}"/>
              </a:ext>
            </a:extLst>
          </p:cNvPr>
          <p:cNvPicPr>
            <a:picLocks noChangeAspect="1"/>
          </p:cNvPicPr>
          <p:nvPr/>
        </p:nvPicPr>
        <p:blipFill>
          <a:blip r:embed="rId5" cstate="print"/>
          <a:srcRect b="12175"/>
          <a:stretch>
            <a:fillRect/>
          </a:stretch>
        </p:blipFill>
        <p:spPr>
          <a:xfrm>
            <a:off x="6984014" y="2443980"/>
            <a:ext cx="4800000" cy="3143273"/>
          </a:xfrm>
          <a:prstGeom prst="rect">
            <a:avLst/>
          </a:prstGeom>
        </p:spPr>
      </p:pic>
      <p:sp>
        <p:nvSpPr>
          <p:cNvPr id="23" name="TextBox 22">
            <a:extLst>
              <a:ext uri="{FF2B5EF4-FFF2-40B4-BE49-F238E27FC236}">
                <a16:creationId xmlns:a16="http://schemas.microsoft.com/office/drawing/2014/main" id="{8EE81F80-C565-4274-8516-C8F2B2A7F30D}"/>
              </a:ext>
            </a:extLst>
          </p:cNvPr>
          <p:cNvSpPr txBox="1"/>
          <p:nvPr/>
        </p:nvSpPr>
        <p:spPr>
          <a:xfrm>
            <a:off x="948174" y="5981472"/>
            <a:ext cx="4800000" cy="523220"/>
          </a:xfrm>
          <a:prstGeom prst="rect">
            <a:avLst/>
          </a:prstGeom>
          <a:noFill/>
        </p:spPr>
        <p:txBody>
          <a:bodyPr wrap="square" rtlCol="0">
            <a:spAutoFit/>
          </a:bodyPr>
          <a:lstStyle/>
          <a:p>
            <a:pPr algn="ctr"/>
            <a:r>
              <a:rPr lang="ru-RU" sz="1400" dirty="0">
                <a:solidFill>
                  <a:schemeClr val="bg1"/>
                </a:solidFill>
              </a:rPr>
              <a:t>Проекции грудной клетки с подвижной опухолью в различных фазах дыхания</a:t>
            </a:r>
          </a:p>
        </p:txBody>
      </p:sp>
      <p:sp>
        <p:nvSpPr>
          <p:cNvPr id="26" name="TextBox 25">
            <a:extLst>
              <a:ext uri="{FF2B5EF4-FFF2-40B4-BE49-F238E27FC236}">
                <a16:creationId xmlns:a16="http://schemas.microsoft.com/office/drawing/2014/main" id="{64E8CB35-78E4-4AD8-A259-56D7F0B853FF}"/>
              </a:ext>
            </a:extLst>
          </p:cNvPr>
          <p:cNvSpPr txBox="1"/>
          <p:nvPr/>
        </p:nvSpPr>
        <p:spPr>
          <a:xfrm>
            <a:off x="6984014" y="5725748"/>
            <a:ext cx="4800000" cy="523220"/>
          </a:xfrm>
          <a:prstGeom prst="rect">
            <a:avLst/>
          </a:prstGeom>
          <a:noFill/>
        </p:spPr>
        <p:txBody>
          <a:bodyPr wrap="square" rtlCol="0">
            <a:spAutoFit/>
          </a:bodyPr>
          <a:lstStyle/>
          <a:p>
            <a:pPr algn="ctr"/>
            <a:r>
              <a:rPr lang="ru-RU" sz="1400" dirty="0">
                <a:solidFill>
                  <a:schemeClr val="bg1"/>
                </a:solidFill>
              </a:rPr>
              <a:t>Процесс облучения динамического фантома на комплексе протонной терапии «</a:t>
            </a:r>
            <a:r>
              <a:rPr lang="ru-RU" sz="1400" dirty="0" err="1">
                <a:solidFill>
                  <a:schemeClr val="bg1"/>
                </a:solidFill>
              </a:rPr>
              <a:t>Прометеус</a:t>
            </a:r>
            <a:r>
              <a:rPr lang="ru-RU" sz="1400" dirty="0">
                <a:solidFill>
                  <a:schemeClr val="bg1"/>
                </a:solidFill>
              </a:rPr>
              <a:t>» </a:t>
            </a:r>
          </a:p>
        </p:txBody>
      </p:sp>
      <p:sp>
        <p:nvSpPr>
          <p:cNvPr id="27" name="Прямоугольник 26">
            <a:extLst>
              <a:ext uri="{FF2B5EF4-FFF2-40B4-BE49-F238E27FC236}">
                <a16:creationId xmlns:a16="http://schemas.microsoft.com/office/drawing/2014/main" id="{65289A4A-15FD-4DE7-A26E-454770C89269}"/>
              </a:ext>
            </a:extLst>
          </p:cNvPr>
          <p:cNvSpPr/>
          <p:nvPr/>
        </p:nvSpPr>
        <p:spPr>
          <a:xfrm>
            <a:off x="203992" y="419089"/>
            <a:ext cx="11758103" cy="830997"/>
          </a:xfrm>
          <a:prstGeom prst="rect">
            <a:avLst/>
          </a:prstGeom>
        </p:spPr>
        <p:txBody>
          <a:bodyPr wrap="square">
            <a:spAutoFit/>
          </a:bodyPr>
          <a:lstStyle/>
          <a:p>
            <a:pPr algn="ctr"/>
            <a:r>
              <a:rPr lang="ru-RU" sz="2400" dirty="0">
                <a:solidFill>
                  <a:schemeClr val="bg1"/>
                </a:solidFill>
              </a:rPr>
              <a:t>Исследование влияния </a:t>
            </a:r>
            <a:r>
              <a:rPr lang="ru-RU" sz="2400" dirty="0" err="1">
                <a:solidFill>
                  <a:schemeClr val="bg1"/>
                </a:solidFill>
              </a:rPr>
              <a:t>интрафракционного</a:t>
            </a:r>
            <a:r>
              <a:rPr lang="ru-RU" sz="2400" dirty="0">
                <a:solidFill>
                  <a:schemeClr val="bg1"/>
                </a:solidFill>
              </a:rPr>
              <a:t> движения мишени на дозовое распределение при облучении сканирующим пучком протонов</a:t>
            </a:r>
          </a:p>
        </p:txBody>
      </p:sp>
      <p:sp>
        <p:nvSpPr>
          <p:cNvPr id="28" name="TextBox 27">
            <a:extLst>
              <a:ext uri="{FF2B5EF4-FFF2-40B4-BE49-F238E27FC236}">
                <a16:creationId xmlns:a16="http://schemas.microsoft.com/office/drawing/2014/main" id="{258857E0-1516-4624-B5F4-82CC7E3D6217}"/>
              </a:ext>
            </a:extLst>
          </p:cNvPr>
          <p:cNvSpPr txBox="1"/>
          <p:nvPr/>
        </p:nvSpPr>
        <p:spPr>
          <a:xfrm>
            <a:off x="342540" y="1855519"/>
            <a:ext cx="6613554" cy="2308324"/>
          </a:xfrm>
          <a:prstGeom prst="rect">
            <a:avLst/>
          </a:prstGeom>
          <a:noFill/>
        </p:spPr>
        <p:txBody>
          <a:bodyPr wrap="square" rtlCol="0">
            <a:spAutoFit/>
          </a:bodyPr>
          <a:lstStyle/>
          <a:p>
            <a:r>
              <a:rPr lang="ru-RU" dirty="0">
                <a:solidFill>
                  <a:schemeClr val="bg1"/>
                </a:solidFill>
              </a:rPr>
              <a:t>Расширение области применения</a:t>
            </a:r>
            <a:r>
              <a:rPr lang="en-US" dirty="0">
                <a:solidFill>
                  <a:schemeClr val="bg1"/>
                </a:solidFill>
              </a:rPr>
              <a:t> </a:t>
            </a:r>
            <a:r>
              <a:rPr lang="ru-RU" b="1" dirty="0">
                <a:solidFill>
                  <a:schemeClr val="bg1"/>
                </a:solidFill>
              </a:rPr>
              <a:t>протонной лучевой терапии</a:t>
            </a:r>
            <a:r>
              <a:rPr lang="ru-RU" dirty="0">
                <a:solidFill>
                  <a:schemeClr val="bg1"/>
                </a:solidFill>
              </a:rPr>
              <a:t> на подвижные мишени требует оптимизации существующих и </a:t>
            </a:r>
            <a:r>
              <a:rPr lang="ru-RU" b="1" dirty="0">
                <a:solidFill>
                  <a:schemeClr val="bg1"/>
                </a:solidFill>
              </a:rPr>
              <a:t>разработки новых методов</a:t>
            </a:r>
            <a:r>
              <a:rPr lang="ru-RU" dirty="0">
                <a:solidFill>
                  <a:schemeClr val="bg1"/>
                </a:solidFill>
              </a:rPr>
              <a:t> компенсации движения внутренних органов и тканей пациента. Внедрение этих методов в клиническую практику позволит добиться </a:t>
            </a:r>
            <a:r>
              <a:rPr lang="ru-RU" b="1" dirty="0">
                <a:solidFill>
                  <a:schemeClr val="bg1"/>
                </a:solidFill>
              </a:rPr>
              <a:t>высокой эффективности лечения</a:t>
            </a:r>
            <a:r>
              <a:rPr lang="ru-RU" dirty="0">
                <a:solidFill>
                  <a:schemeClr val="bg1"/>
                </a:solidFill>
              </a:rPr>
              <a:t> в случае рака легких, молочной железы, предстательной железы, печени и т.д.</a:t>
            </a:r>
          </a:p>
        </p:txBody>
      </p:sp>
    </p:spTree>
    <p:extLst>
      <p:ext uri="{BB962C8B-B14F-4D97-AF65-F5344CB8AC3E}">
        <p14:creationId xmlns:p14="http://schemas.microsoft.com/office/powerpoint/2010/main" val="3739189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2">
            <a:extLst>
              <a:ext uri="{FF2B5EF4-FFF2-40B4-BE49-F238E27FC236}">
                <a16:creationId xmlns:a16="http://schemas.microsoft.com/office/drawing/2014/main" id="{74B14741-FF48-4DE2-8930-65AEB6B36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59" name="Номер слайда 2">
            <a:extLst>
              <a:ext uri="{FF2B5EF4-FFF2-40B4-BE49-F238E27FC236}">
                <a16:creationId xmlns:a16="http://schemas.microsoft.com/office/drawing/2014/main" id="{88F96907-0D19-4009-8AB1-ACC66BDF7091}"/>
              </a:ext>
            </a:extLst>
          </p:cNvPr>
          <p:cNvSpPr>
            <a:spLocks noGrp="1"/>
          </p:cNvSpPr>
          <p:nvPr>
            <p:ph type="sldNum" sz="quarter" idx="12"/>
          </p:nvPr>
        </p:nvSpPr>
        <p:spPr>
          <a:xfrm>
            <a:off x="11040679" y="6188075"/>
            <a:ext cx="1142245" cy="669925"/>
          </a:xfrm>
        </p:spPr>
        <p:txBody>
          <a:bodyPr/>
          <a:lstStyle/>
          <a:p>
            <a:pPr rtl="0"/>
            <a:fld id="{D57F1E4F-1CFF-5643-939E-217C01CDF565}" type="slidenum">
              <a:rPr lang="ru-RU" noProof="1" smtClean="0"/>
              <a:pPr rtl="0"/>
              <a:t>14</a:t>
            </a:fld>
            <a:endParaRPr lang="ru-RU" noProof="1"/>
          </a:p>
        </p:txBody>
      </p:sp>
      <p:sp>
        <p:nvSpPr>
          <p:cNvPr id="24" name="Прямоугольник 23">
            <a:extLst>
              <a:ext uri="{FF2B5EF4-FFF2-40B4-BE49-F238E27FC236}">
                <a16:creationId xmlns:a16="http://schemas.microsoft.com/office/drawing/2014/main" id="{4220A6E4-C516-4FD0-87DF-B1D789CB02FA}"/>
              </a:ext>
            </a:extLst>
          </p:cNvPr>
          <p:cNvSpPr/>
          <p:nvPr/>
        </p:nvSpPr>
        <p:spPr>
          <a:xfrm>
            <a:off x="342540" y="191847"/>
            <a:ext cx="11481008" cy="128380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a:extLst>
              <a:ext uri="{FF2B5EF4-FFF2-40B4-BE49-F238E27FC236}">
                <a16:creationId xmlns:a16="http://schemas.microsoft.com/office/drawing/2014/main" id="{F9CD1907-6B36-4CAC-9336-0A11777C8069}"/>
              </a:ext>
            </a:extLst>
          </p:cNvPr>
          <p:cNvSpPr/>
          <p:nvPr/>
        </p:nvSpPr>
        <p:spPr>
          <a:xfrm>
            <a:off x="342538" y="1541417"/>
            <a:ext cx="11778125" cy="2483586"/>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TextBox 22">
            <a:extLst>
              <a:ext uri="{FF2B5EF4-FFF2-40B4-BE49-F238E27FC236}">
                <a16:creationId xmlns:a16="http://schemas.microsoft.com/office/drawing/2014/main" id="{8EE81F80-C565-4274-8516-C8F2B2A7F30D}"/>
              </a:ext>
            </a:extLst>
          </p:cNvPr>
          <p:cNvSpPr txBox="1"/>
          <p:nvPr/>
        </p:nvSpPr>
        <p:spPr>
          <a:xfrm>
            <a:off x="165369" y="6334779"/>
            <a:ext cx="11507821" cy="523220"/>
          </a:xfrm>
          <a:prstGeom prst="rect">
            <a:avLst/>
          </a:prstGeom>
          <a:noFill/>
        </p:spPr>
        <p:txBody>
          <a:bodyPr wrap="square" rtlCol="0">
            <a:spAutoFit/>
          </a:bodyPr>
          <a:lstStyle/>
          <a:p>
            <a:r>
              <a:rPr lang="ru-RU" sz="1400" dirty="0">
                <a:solidFill>
                  <a:schemeClr val="bg1"/>
                </a:solidFill>
              </a:rPr>
              <a:t>Разработанное программное обеспечение позволят </a:t>
            </a:r>
            <a:r>
              <a:rPr lang="ru-RU" sz="1400" b="1" dirty="0">
                <a:solidFill>
                  <a:schemeClr val="bg1"/>
                </a:solidFill>
              </a:rPr>
              <a:t>повысить эффективность </a:t>
            </a:r>
            <a:r>
              <a:rPr lang="ru-RU" sz="1400" dirty="0">
                <a:solidFill>
                  <a:schemeClr val="bg1"/>
                </a:solidFill>
              </a:rPr>
              <a:t>и </a:t>
            </a:r>
            <a:r>
              <a:rPr lang="ru-RU" sz="1400" b="1" dirty="0">
                <a:solidFill>
                  <a:schemeClr val="bg1"/>
                </a:solidFill>
              </a:rPr>
              <a:t>точность</a:t>
            </a:r>
            <a:r>
              <a:rPr lang="ru-RU" sz="1400" dirty="0">
                <a:solidFill>
                  <a:schemeClr val="bg1"/>
                </a:solidFill>
              </a:rPr>
              <a:t> </a:t>
            </a:r>
            <a:r>
              <a:rPr lang="ru-RU" sz="1400" b="1" dirty="0">
                <a:solidFill>
                  <a:schemeClr val="bg1"/>
                </a:solidFill>
              </a:rPr>
              <a:t>диагностики</a:t>
            </a:r>
            <a:r>
              <a:rPr lang="ru-RU" sz="1400" dirty="0">
                <a:solidFill>
                  <a:schemeClr val="bg1"/>
                </a:solidFill>
              </a:rPr>
              <a:t> и </a:t>
            </a:r>
            <a:r>
              <a:rPr lang="ru-RU" sz="1400" b="1" dirty="0">
                <a:solidFill>
                  <a:schemeClr val="bg1"/>
                </a:solidFill>
              </a:rPr>
              <a:t>стереотаксического облучения </a:t>
            </a:r>
            <a:r>
              <a:rPr lang="ru-RU" sz="1400" dirty="0">
                <a:solidFill>
                  <a:schemeClr val="bg1"/>
                </a:solidFill>
              </a:rPr>
              <a:t>интракраниальной патологии. </a:t>
            </a:r>
          </a:p>
        </p:txBody>
      </p:sp>
      <p:sp>
        <p:nvSpPr>
          <p:cNvPr id="27" name="Прямоугольник 26">
            <a:extLst>
              <a:ext uri="{FF2B5EF4-FFF2-40B4-BE49-F238E27FC236}">
                <a16:creationId xmlns:a16="http://schemas.microsoft.com/office/drawing/2014/main" id="{65289A4A-15FD-4DE7-A26E-454770C89269}"/>
              </a:ext>
            </a:extLst>
          </p:cNvPr>
          <p:cNvSpPr/>
          <p:nvPr/>
        </p:nvSpPr>
        <p:spPr>
          <a:xfrm>
            <a:off x="203992" y="275321"/>
            <a:ext cx="11758103" cy="1200329"/>
          </a:xfrm>
          <a:prstGeom prst="rect">
            <a:avLst/>
          </a:prstGeom>
        </p:spPr>
        <p:txBody>
          <a:bodyPr wrap="square">
            <a:spAutoFit/>
          </a:bodyPr>
          <a:lstStyle/>
          <a:p>
            <a:pPr algn="ctr"/>
            <a:r>
              <a:rPr lang="ru-RU" sz="2400" dirty="0">
                <a:solidFill>
                  <a:schemeClr val="bg1"/>
                </a:solidFill>
              </a:rPr>
              <a:t>Разработка Методологии И Инструментов использования диффузионных данных магнитно-резонансной томографии в планировании радиотерапии</a:t>
            </a:r>
          </a:p>
        </p:txBody>
      </p:sp>
      <p:sp>
        <p:nvSpPr>
          <p:cNvPr id="28" name="TextBox 27">
            <a:extLst>
              <a:ext uri="{FF2B5EF4-FFF2-40B4-BE49-F238E27FC236}">
                <a16:creationId xmlns:a16="http://schemas.microsoft.com/office/drawing/2014/main" id="{258857E0-1516-4624-B5F4-82CC7E3D6217}"/>
              </a:ext>
            </a:extLst>
          </p:cNvPr>
          <p:cNvSpPr txBox="1"/>
          <p:nvPr/>
        </p:nvSpPr>
        <p:spPr>
          <a:xfrm>
            <a:off x="342539" y="1614188"/>
            <a:ext cx="11738177" cy="2308324"/>
          </a:xfrm>
          <a:prstGeom prst="rect">
            <a:avLst/>
          </a:prstGeom>
          <a:noFill/>
        </p:spPr>
        <p:txBody>
          <a:bodyPr wrap="square" rtlCol="0">
            <a:spAutoFit/>
          </a:bodyPr>
          <a:lstStyle/>
          <a:p>
            <a:r>
              <a:rPr lang="ru-RU" dirty="0">
                <a:solidFill>
                  <a:schemeClr val="bg1"/>
                </a:solidFill>
              </a:rPr>
              <a:t>Реализовано программное обеспечение  </a:t>
            </a:r>
            <a:r>
              <a:rPr lang="ru-RU" dirty="0" err="1">
                <a:solidFill>
                  <a:schemeClr val="bg1"/>
                </a:solidFill>
              </a:rPr>
              <a:t>MRDiffusionImaging</a:t>
            </a:r>
            <a:r>
              <a:rPr lang="ru-RU" dirty="0">
                <a:solidFill>
                  <a:schemeClr val="bg1"/>
                </a:solidFill>
              </a:rPr>
              <a:t>, оснащенное уникальным набором инструментов работы с диффузионными изображениями:</a:t>
            </a:r>
          </a:p>
          <a:p>
            <a:pPr marL="285750" indent="-285750">
              <a:buFont typeface="Arial" panose="020B0604020202020204" pitchFamily="34" charset="0"/>
              <a:buChar char="•"/>
            </a:pPr>
            <a:r>
              <a:rPr lang="ru-RU" dirty="0">
                <a:solidFill>
                  <a:schemeClr val="bg1"/>
                </a:solidFill>
              </a:rPr>
              <a:t>визуализации распределения физических параметров диффузии в виде карт;</a:t>
            </a:r>
          </a:p>
          <a:p>
            <a:pPr marL="285750" indent="-285750">
              <a:buFont typeface="Arial" panose="020B0604020202020204" pitchFamily="34" charset="0"/>
              <a:buChar char="•"/>
            </a:pPr>
            <a:r>
              <a:rPr lang="ru-RU" dirty="0">
                <a:solidFill>
                  <a:schemeClr val="bg1"/>
                </a:solidFill>
              </a:rPr>
              <a:t>кластеризации и сегментирования мишени облучения на области с разной функциональностью с целью уточнения объёмов морфологических изменений и клинического объёма облучения;</a:t>
            </a:r>
          </a:p>
          <a:p>
            <a:pPr marL="285750" indent="-285750">
              <a:buFont typeface="Arial" panose="020B0604020202020204" pitchFamily="34" charset="0"/>
              <a:buChar char="•"/>
            </a:pPr>
            <a:r>
              <a:rPr lang="ru-RU" dirty="0" err="1">
                <a:solidFill>
                  <a:schemeClr val="bg1"/>
                </a:solidFill>
              </a:rPr>
              <a:t>трактографии</a:t>
            </a:r>
            <a:r>
              <a:rPr lang="ru-RU" dirty="0">
                <a:solidFill>
                  <a:schemeClr val="bg1"/>
                </a:solidFill>
              </a:rPr>
              <a:t> волокон белого вещества головного мозга для определения их взаимной ориентации с облучаемой патологией и последующей оптимизации дозовой нагрузки.</a:t>
            </a:r>
          </a:p>
        </p:txBody>
      </p:sp>
      <p:pic>
        <p:nvPicPr>
          <p:cNvPr id="12" name="Рисунок 11">
            <a:extLst>
              <a:ext uri="{FF2B5EF4-FFF2-40B4-BE49-F238E27FC236}">
                <a16:creationId xmlns:a16="http://schemas.microsoft.com/office/drawing/2014/main" id="{69D20566-80E1-445F-A770-6CF43624160E}"/>
              </a:ext>
            </a:extLst>
          </p:cNvPr>
          <p:cNvPicPr>
            <a:picLocks noChangeAspect="1"/>
          </p:cNvPicPr>
          <p:nvPr/>
        </p:nvPicPr>
        <p:blipFill rotWithShape="1">
          <a:blip r:embed="rId4"/>
          <a:srcRect l="33177"/>
          <a:stretch/>
        </p:blipFill>
        <p:spPr>
          <a:xfrm>
            <a:off x="943583" y="4037461"/>
            <a:ext cx="4275678" cy="2338563"/>
          </a:xfrm>
          <a:prstGeom prst="rect">
            <a:avLst/>
          </a:prstGeom>
        </p:spPr>
      </p:pic>
      <p:pic>
        <p:nvPicPr>
          <p:cNvPr id="13" name="Рисунок 12">
            <a:extLst>
              <a:ext uri="{FF2B5EF4-FFF2-40B4-BE49-F238E27FC236}">
                <a16:creationId xmlns:a16="http://schemas.microsoft.com/office/drawing/2014/main" id="{62B5EB2A-52E6-4AA6-8640-817CDC775F7B}"/>
              </a:ext>
            </a:extLst>
          </p:cNvPr>
          <p:cNvPicPr>
            <a:picLocks noChangeAspect="1"/>
          </p:cNvPicPr>
          <p:nvPr/>
        </p:nvPicPr>
        <p:blipFill>
          <a:blip r:embed="rId5"/>
          <a:stretch>
            <a:fillRect/>
          </a:stretch>
        </p:blipFill>
        <p:spPr>
          <a:xfrm>
            <a:off x="5685816" y="4133831"/>
            <a:ext cx="2137155" cy="2188490"/>
          </a:xfrm>
          <a:prstGeom prst="rect">
            <a:avLst/>
          </a:prstGeom>
        </p:spPr>
      </p:pic>
      <p:pic>
        <p:nvPicPr>
          <p:cNvPr id="14" name="Рисунок 13">
            <a:extLst>
              <a:ext uri="{FF2B5EF4-FFF2-40B4-BE49-F238E27FC236}">
                <a16:creationId xmlns:a16="http://schemas.microsoft.com/office/drawing/2014/main" id="{8226C8A7-AB33-4CB0-AD9B-DBD4E4FC3EE2}"/>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104701" y="4883036"/>
            <a:ext cx="1132336" cy="1342915"/>
          </a:xfrm>
          <a:prstGeom prst="rect">
            <a:avLst/>
          </a:prstGeom>
          <a:noFill/>
        </p:spPr>
      </p:pic>
      <p:pic>
        <p:nvPicPr>
          <p:cNvPr id="15" name="Picture 4">
            <a:extLst>
              <a:ext uri="{FF2B5EF4-FFF2-40B4-BE49-F238E27FC236}">
                <a16:creationId xmlns:a16="http://schemas.microsoft.com/office/drawing/2014/main" id="{6FF7A4DE-BC01-4335-8F6E-18947D10426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1852"/>
          <a:stretch/>
        </p:blipFill>
        <p:spPr bwMode="auto">
          <a:xfrm>
            <a:off x="9429181" y="4423843"/>
            <a:ext cx="1956244" cy="1884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253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2">
            <a:extLst>
              <a:ext uri="{FF2B5EF4-FFF2-40B4-BE49-F238E27FC236}">
                <a16:creationId xmlns:a16="http://schemas.microsoft.com/office/drawing/2014/main" id="{74B14741-FF48-4DE2-8930-65AEB6B36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4" name="Прямоугольник 23">
            <a:extLst>
              <a:ext uri="{FF2B5EF4-FFF2-40B4-BE49-F238E27FC236}">
                <a16:creationId xmlns:a16="http://schemas.microsoft.com/office/drawing/2014/main" id="{4220A6E4-C516-4FD0-87DF-B1D789CB02FA}"/>
              </a:ext>
            </a:extLst>
          </p:cNvPr>
          <p:cNvSpPr/>
          <p:nvPr/>
        </p:nvSpPr>
        <p:spPr>
          <a:xfrm>
            <a:off x="342540" y="191847"/>
            <a:ext cx="11481008" cy="128380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a:extLst>
              <a:ext uri="{FF2B5EF4-FFF2-40B4-BE49-F238E27FC236}">
                <a16:creationId xmlns:a16="http://schemas.microsoft.com/office/drawing/2014/main" id="{65289A4A-15FD-4DE7-A26E-454770C89269}"/>
              </a:ext>
            </a:extLst>
          </p:cNvPr>
          <p:cNvSpPr/>
          <p:nvPr/>
        </p:nvSpPr>
        <p:spPr>
          <a:xfrm>
            <a:off x="407984" y="458712"/>
            <a:ext cx="11376029" cy="830997"/>
          </a:xfrm>
          <a:prstGeom prst="rect">
            <a:avLst/>
          </a:prstGeom>
        </p:spPr>
        <p:txBody>
          <a:bodyPr wrap="square">
            <a:spAutoFit/>
          </a:bodyPr>
          <a:lstStyle/>
          <a:p>
            <a:pPr algn="ctr"/>
            <a:r>
              <a:rPr lang="ru-RU" sz="2400" dirty="0">
                <a:solidFill>
                  <a:schemeClr val="bg1"/>
                </a:solidFill>
              </a:rPr>
              <a:t>Исследование режимов работы синхротрона и алгоритмов реконструкции для протонной визуализации</a:t>
            </a:r>
            <a:endParaRPr lang="ru-RU" sz="1600" dirty="0">
              <a:solidFill>
                <a:schemeClr val="bg1"/>
              </a:solidFill>
            </a:endParaRPr>
          </a:p>
        </p:txBody>
      </p:sp>
      <p:sp>
        <p:nvSpPr>
          <p:cNvPr id="19" name="Прямоугольник 18">
            <a:extLst>
              <a:ext uri="{FF2B5EF4-FFF2-40B4-BE49-F238E27FC236}">
                <a16:creationId xmlns:a16="http://schemas.microsoft.com/office/drawing/2014/main" id="{49C60647-AB27-4905-BD59-E0D5A0F960BA}"/>
              </a:ext>
            </a:extLst>
          </p:cNvPr>
          <p:cNvSpPr/>
          <p:nvPr/>
        </p:nvSpPr>
        <p:spPr>
          <a:xfrm>
            <a:off x="342540" y="1691173"/>
            <a:ext cx="11495289" cy="2396569"/>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Номер слайда 2">
            <a:extLst>
              <a:ext uri="{FF2B5EF4-FFF2-40B4-BE49-F238E27FC236}">
                <a16:creationId xmlns:a16="http://schemas.microsoft.com/office/drawing/2014/main" id="{E02B7751-2D2A-40B5-AD36-33422B43D042}"/>
              </a:ext>
            </a:extLst>
          </p:cNvPr>
          <p:cNvSpPr>
            <a:spLocks noGrp="1"/>
          </p:cNvSpPr>
          <p:nvPr>
            <p:ph type="sldNum" sz="quarter" idx="12"/>
          </p:nvPr>
        </p:nvSpPr>
        <p:spPr>
          <a:xfrm>
            <a:off x="11040679" y="6188075"/>
            <a:ext cx="1142245" cy="669925"/>
          </a:xfrm>
        </p:spPr>
        <p:txBody>
          <a:bodyPr/>
          <a:lstStyle/>
          <a:p>
            <a:pPr rtl="0"/>
            <a:fld id="{D57F1E4F-1CFF-5643-939E-217C01CDF565}" type="slidenum">
              <a:rPr lang="ru-RU" noProof="1" smtClean="0"/>
              <a:pPr rtl="0"/>
              <a:t>15</a:t>
            </a:fld>
            <a:endParaRPr lang="ru-RU" noProof="1"/>
          </a:p>
        </p:txBody>
      </p:sp>
      <p:sp>
        <p:nvSpPr>
          <p:cNvPr id="16" name="TextBox 15">
            <a:extLst>
              <a:ext uri="{FF2B5EF4-FFF2-40B4-BE49-F238E27FC236}">
                <a16:creationId xmlns:a16="http://schemas.microsoft.com/office/drawing/2014/main" id="{87EB5F76-7F9E-4086-8A8C-3BABAB7544F4}"/>
              </a:ext>
            </a:extLst>
          </p:cNvPr>
          <p:cNvSpPr txBox="1"/>
          <p:nvPr/>
        </p:nvSpPr>
        <p:spPr>
          <a:xfrm>
            <a:off x="342540" y="1666056"/>
            <a:ext cx="11441473" cy="2332305"/>
          </a:xfrm>
          <a:prstGeom prst="rect">
            <a:avLst/>
          </a:prstGeom>
          <a:noFill/>
        </p:spPr>
        <p:txBody>
          <a:bodyPr wrap="square">
            <a:spAutoFit/>
          </a:bodyPr>
          <a:lstStyle/>
          <a:p>
            <a:pPr marL="228600" algn="just">
              <a:lnSpc>
                <a:spcPct val="115000"/>
              </a:lnSpc>
            </a:pPr>
            <a:r>
              <a:rPr lang="ru-RU" sz="1600" b="1" dirty="0">
                <a:solidFill>
                  <a:schemeClr val="bg1"/>
                </a:solidFill>
                <a:cs typeface="Times New Roman" panose="02020603050405020304" pitchFamily="18" charset="0"/>
              </a:rPr>
              <a:t>Протонная визуализация</a:t>
            </a:r>
            <a:r>
              <a:rPr lang="ru-RU" sz="1600" dirty="0">
                <a:solidFill>
                  <a:schemeClr val="bg1"/>
                </a:solidFill>
                <a:cs typeface="Times New Roman" panose="02020603050405020304" pitchFamily="18" charset="0"/>
              </a:rPr>
              <a:t> – единственный метод восстановления тормозных способностей среды для протонов напрямую. Данная технология позволяет </a:t>
            </a:r>
            <a:r>
              <a:rPr lang="ru-RU" sz="1600" b="1" dirty="0">
                <a:solidFill>
                  <a:schemeClr val="bg1"/>
                </a:solidFill>
                <a:cs typeface="Times New Roman" panose="02020603050405020304" pitchFamily="18" charset="0"/>
              </a:rPr>
              <a:t>избежать неопределённостей</a:t>
            </a:r>
            <a:r>
              <a:rPr lang="ru-RU" sz="1600" dirty="0">
                <a:solidFill>
                  <a:schemeClr val="bg1"/>
                </a:solidFill>
                <a:cs typeface="Times New Roman" panose="02020603050405020304" pitchFamily="18" charset="0"/>
              </a:rPr>
              <a:t> </a:t>
            </a:r>
            <a:r>
              <a:rPr lang="ru-RU" sz="1600" b="1" dirty="0">
                <a:solidFill>
                  <a:schemeClr val="bg1"/>
                </a:solidFill>
                <a:cs typeface="Times New Roman" panose="02020603050405020304" pitchFamily="18" charset="0"/>
              </a:rPr>
              <a:t>длин пробега протонов</a:t>
            </a:r>
            <a:r>
              <a:rPr lang="ru-RU" sz="1600" dirty="0">
                <a:solidFill>
                  <a:schemeClr val="bg1"/>
                </a:solidFill>
                <a:cs typeface="Times New Roman" panose="02020603050405020304" pitchFamily="18" charset="0"/>
              </a:rPr>
              <a:t>, которые возникают при использовании рентгеновской томографии и последующем пересчете коэффициентов ослабления рентгеновского излучения в тормозные способности среды для протонов. Протонная томография позволит сделать протонную терапию более </a:t>
            </a:r>
            <a:r>
              <a:rPr lang="ru-RU" sz="1600" b="1" dirty="0">
                <a:solidFill>
                  <a:schemeClr val="bg1"/>
                </a:solidFill>
                <a:cs typeface="Times New Roman" panose="02020603050405020304" pitchFamily="18" charset="0"/>
              </a:rPr>
              <a:t>эффективным и безлопастным методом лечения</a:t>
            </a:r>
            <a:r>
              <a:rPr lang="ru-RU" sz="1600" dirty="0">
                <a:solidFill>
                  <a:schemeClr val="bg1"/>
                </a:solidFill>
                <a:cs typeface="Times New Roman" panose="02020603050405020304" pitchFamily="18" charset="0"/>
              </a:rPr>
              <a:t> онкологических новообразований. А использование протонной радиографии в качестве средства верификации позиции пациента перед облучением позволит </a:t>
            </a:r>
            <a:r>
              <a:rPr lang="ru-RU" sz="1600" b="1" dirty="0">
                <a:solidFill>
                  <a:schemeClr val="bg1"/>
                </a:solidFill>
                <a:cs typeface="Times New Roman" panose="02020603050405020304" pitchFamily="18" charset="0"/>
              </a:rPr>
              <a:t>упростить существующие установки</a:t>
            </a:r>
            <a:r>
              <a:rPr lang="ru-RU" sz="1600" dirty="0">
                <a:solidFill>
                  <a:schemeClr val="bg1"/>
                </a:solidFill>
                <a:cs typeface="Times New Roman" panose="02020603050405020304" pitchFamily="18" charset="0"/>
              </a:rPr>
              <a:t>, сокращая количество источников ионизирующего излучения.</a:t>
            </a:r>
          </a:p>
        </p:txBody>
      </p:sp>
      <p:pic>
        <p:nvPicPr>
          <p:cNvPr id="17" name="Рисунок 16">
            <a:extLst>
              <a:ext uri="{FF2B5EF4-FFF2-40B4-BE49-F238E27FC236}">
                <a16:creationId xmlns:a16="http://schemas.microsoft.com/office/drawing/2014/main" id="{77A4BA31-C52B-4FFB-837A-01346979715A}"/>
              </a:ext>
            </a:extLst>
          </p:cNvPr>
          <p:cNvPicPr>
            <a:picLocks noChangeAspect="1"/>
          </p:cNvPicPr>
          <p:nvPr/>
        </p:nvPicPr>
        <p:blipFill>
          <a:blip r:embed="rId4"/>
          <a:stretch>
            <a:fillRect/>
          </a:stretch>
        </p:blipFill>
        <p:spPr>
          <a:xfrm>
            <a:off x="675731" y="4222049"/>
            <a:ext cx="5420270" cy="2334696"/>
          </a:xfrm>
          <a:prstGeom prst="rect">
            <a:avLst/>
          </a:prstGeom>
        </p:spPr>
      </p:pic>
      <p:pic>
        <p:nvPicPr>
          <p:cNvPr id="18" name="Объект 8">
            <a:extLst>
              <a:ext uri="{FF2B5EF4-FFF2-40B4-BE49-F238E27FC236}">
                <a16:creationId xmlns:a16="http://schemas.microsoft.com/office/drawing/2014/main" id="{1073DB1D-F591-4D5B-A011-93675660E67C}"/>
              </a:ext>
            </a:extLst>
          </p:cNvPr>
          <p:cNvPicPr>
            <a:picLocks noChangeAspect="1"/>
          </p:cNvPicPr>
          <p:nvPr/>
        </p:nvPicPr>
        <p:blipFill rotWithShape="1">
          <a:blip r:embed="rId5"/>
          <a:srcRect l="2024" t="-1206" r="24797" b="17489"/>
          <a:stretch/>
        </p:blipFill>
        <p:spPr>
          <a:xfrm>
            <a:off x="7022817" y="4222049"/>
            <a:ext cx="3342811" cy="2334696"/>
          </a:xfrm>
          <a:prstGeom prst="rect">
            <a:avLst/>
          </a:prstGeom>
        </p:spPr>
      </p:pic>
    </p:spTree>
    <p:extLst>
      <p:ext uri="{BB962C8B-B14F-4D97-AF65-F5344CB8AC3E}">
        <p14:creationId xmlns:p14="http://schemas.microsoft.com/office/powerpoint/2010/main" val="374716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2">
            <a:extLst>
              <a:ext uri="{FF2B5EF4-FFF2-40B4-BE49-F238E27FC236}">
                <a16:creationId xmlns:a16="http://schemas.microsoft.com/office/drawing/2014/main" id="{74B14741-FF48-4DE2-8930-65AEB6B36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59" name="Номер слайда 2">
            <a:extLst>
              <a:ext uri="{FF2B5EF4-FFF2-40B4-BE49-F238E27FC236}">
                <a16:creationId xmlns:a16="http://schemas.microsoft.com/office/drawing/2014/main" id="{88F96907-0D19-4009-8AB1-ACC66BDF7091}"/>
              </a:ext>
            </a:extLst>
          </p:cNvPr>
          <p:cNvSpPr>
            <a:spLocks noGrp="1"/>
          </p:cNvSpPr>
          <p:nvPr>
            <p:ph type="sldNum" sz="quarter" idx="12"/>
          </p:nvPr>
        </p:nvSpPr>
        <p:spPr>
          <a:xfrm>
            <a:off x="11040679" y="6188075"/>
            <a:ext cx="1142245" cy="669925"/>
          </a:xfrm>
        </p:spPr>
        <p:txBody>
          <a:bodyPr/>
          <a:lstStyle/>
          <a:p>
            <a:pPr rtl="0"/>
            <a:fld id="{D57F1E4F-1CFF-5643-939E-217C01CDF565}" type="slidenum">
              <a:rPr lang="ru-RU" noProof="1" smtClean="0"/>
              <a:pPr rtl="0"/>
              <a:t>16</a:t>
            </a:fld>
            <a:endParaRPr lang="ru-RU" noProof="1"/>
          </a:p>
        </p:txBody>
      </p:sp>
      <p:sp>
        <p:nvSpPr>
          <p:cNvPr id="24" name="Прямоугольник 23">
            <a:extLst>
              <a:ext uri="{FF2B5EF4-FFF2-40B4-BE49-F238E27FC236}">
                <a16:creationId xmlns:a16="http://schemas.microsoft.com/office/drawing/2014/main" id="{4220A6E4-C516-4FD0-87DF-B1D789CB02FA}"/>
              </a:ext>
            </a:extLst>
          </p:cNvPr>
          <p:cNvSpPr/>
          <p:nvPr/>
        </p:nvSpPr>
        <p:spPr>
          <a:xfrm>
            <a:off x="342540" y="191847"/>
            <a:ext cx="11481008" cy="115090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a:extLst>
              <a:ext uri="{FF2B5EF4-FFF2-40B4-BE49-F238E27FC236}">
                <a16:creationId xmlns:a16="http://schemas.microsoft.com/office/drawing/2014/main" id="{F9CD1907-6B36-4CAC-9336-0A11777C8069}"/>
              </a:ext>
            </a:extLst>
          </p:cNvPr>
          <p:cNvSpPr/>
          <p:nvPr/>
        </p:nvSpPr>
        <p:spPr>
          <a:xfrm>
            <a:off x="328259" y="1571144"/>
            <a:ext cx="11481008" cy="2680816"/>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a:extLst>
              <a:ext uri="{FF2B5EF4-FFF2-40B4-BE49-F238E27FC236}">
                <a16:creationId xmlns:a16="http://schemas.microsoft.com/office/drawing/2014/main" id="{65289A4A-15FD-4DE7-A26E-454770C89269}"/>
              </a:ext>
            </a:extLst>
          </p:cNvPr>
          <p:cNvSpPr/>
          <p:nvPr/>
        </p:nvSpPr>
        <p:spPr>
          <a:xfrm>
            <a:off x="368452" y="362010"/>
            <a:ext cx="11481008" cy="830997"/>
          </a:xfrm>
          <a:prstGeom prst="rect">
            <a:avLst/>
          </a:prstGeom>
        </p:spPr>
        <p:txBody>
          <a:bodyPr wrap="square">
            <a:spAutoFit/>
          </a:bodyPr>
          <a:lstStyle/>
          <a:p>
            <a:pPr algn="ctr"/>
            <a:r>
              <a:rPr lang="ru-RU" sz="2400" dirty="0">
                <a:solidFill>
                  <a:schemeClr val="bg1"/>
                </a:solidFill>
              </a:rPr>
              <a:t>Получение перспективных медицинских изотопов с использованием ускорителей электронов</a:t>
            </a:r>
            <a:endParaRPr lang="ru-RU" sz="1600" dirty="0">
              <a:solidFill>
                <a:schemeClr val="bg1"/>
              </a:solidFill>
            </a:endParaRPr>
          </a:p>
        </p:txBody>
      </p:sp>
      <mc:AlternateContent xmlns:mc="http://schemas.openxmlformats.org/markup-compatibility/2006" xmlns:a14="http://schemas.microsoft.com/office/drawing/2010/main">
        <mc:Choice Requires="a14">
          <p:graphicFrame>
            <p:nvGraphicFramePr>
              <p:cNvPr id="12" name="Таблица 2">
                <a:extLst>
                  <a:ext uri="{FF2B5EF4-FFF2-40B4-BE49-F238E27FC236}">
                    <a16:creationId xmlns:a16="http://schemas.microsoft.com/office/drawing/2014/main" id="{BE027617-B304-4086-B06A-9F0D50E2CAD6}"/>
                  </a:ext>
                </a:extLst>
              </p:cNvPr>
              <p:cNvGraphicFramePr>
                <a:graphicFrameLocks noGrp="1"/>
              </p:cNvGraphicFramePr>
              <p:nvPr>
                <p:extLst>
                  <p:ext uri="{D42A27DB-BD31-4B8C-83A1-F6EECF244321}">
                    <p14:modId xmlns:p14="http://schemas.microsoft.com/office/powerpoint/2010/main" val="4246090146"/>
                  </p:ext>
                </p:extLst>
              </p:nvPr>
            </p:nvGraphicFramePr>
            <p:xfrm>
              <a:off x="342540" y="4354071"/>
              <a:ext cx="7646276" cy="1086469"/>
            </p:xfrm>
            <a:graphic>
              <a:graphicData uri="http://schemas.openxmlformats.org/drawingml/2006/table">
                <a:tbl>
                  <a:tblPr firstRow="1" bandRow="1">
                    <a:tableStyleId>{5C22544A-7EE6-4342-B048-85BDC9FD1C3A}</a:tableStyleId>
                  </a:tblPr>
                  <a:tblGrid>
                    <a:gridCol w="1079938">
                      <a:extLst>
                        <a:ext uri="{9D8B030D-6E8A-4147-A177-3AD203B41FA5}">
                          <a16:colId xmlns:a16="http://schemas.microsoft.com/office/drawing/2014/main" val="1694755009"/>
                        </a:ext>
                      </a:extLst>
                    </a:gridCol>
                    <a:gridCol w="1765738">
                      <a:extLst>
                        <a:ext uri="{9D8B030D-6E8A-4147-A177-3AD203B41FA5}">
                          <a16:colId xmlns:a16="http://schemas.microsoft.com/office/drawing/2014/main" val="835520838"/>
                        </a:ext>
                      </a:extLst>
                    </a:gridCol>
                    <a:gridCol w="662152">
                      <a:extLst>
                        <a:ext uri="{9D8B030D-6E8A-4147-A177-3AD203B41FA5}">
                          <a16:colId xmlns:a16="http://schemas.microsoft.com/office/drawing/2014/main" val="2509419796"/>
                        </a:ext>
                      </a:extLst>
                    </a:gridCol>
                    <a:gridCol w="2010103">
                      <a:extLst>
                        <a:ext uri="{9D8B030D-6E8A-4147-A177-3AD203B41FA5}">
                          <a16:colId xmlns:a16="http://schemas.microsoft.com/office/drawing/2014/main" val="2184070310"/>
                        </a:ext>
                      </a:extLst>
                    </a:gridCol>
                    <a:gridCol w="2128345">
                      <a:extLst>
                        <a:ext uri="{9D8B030D-6E8A-4147-A177-3AD203B41FA5}">
                          <a16:colId xmlns:a16="http://schemas.microsoft.com/office/drawing/2014/main" val="4135220499"/>
                        </a:ext>
                      </a:extLst>
                    </a:gridCol>
                  </a:tblGrid>
                  <a:tr h="354949">
                    <a:tc>
                      <a:txBody>
                        <a:bodyPr/>
                        <a:lstStyle/>
                        <a:p>
                          <a:pPr algn="ctr"/>
                          <a:r>
                            <a:rPr lang="ru-RU" sz="1400" b="0" i="0" dirty="0"/>
                            <a:t>Изотоп</a:t>
                          </a:r>
                        </a:p>
                      </a:txBody>
                      <a:tcPr/>
                    </a:tc>
                    <a:tc>
                      <a:txBody>
                        <a:bodyPr/>
                        <a:lstStyle/>
                        <a:p>
                          <a:pPr algn="ctr"/>
                          <a:r>
                            <a:rPr lang="ru-RU" sz="1400" b="0" i="0" dirty="0"/>
                            <a:t>Назначение</a:t>
                          </a:r>
                        </a:p>
                      </a:txBody>
                      <a:tcPr/>
                    </a:tc>
                    <a:tc>
                      <a:txBody>
                        <a:bodyPr/>
                        <a:lstStyle/>
                        <a:p>
                          <a:pPr algn="ctr"/>
                          <a:r>
                            <a:rPr lang="ru-RU" sz="1400" b="0" i="0" dirty="0"/>
                            <a:t>Т</a:t>
                          </a:r>
                          <a:r>
                            <a:rPr lang="ru-RU" sz="1400" b="0" i="0" baseline="-25000" dirty="0"/>
                            <a:t>1</a:t>
                          </a:r>
                          <a:r>
                            <a:rPr lang="en-US" sz="1400" b="0" i="0" baseline="-25000" dirty="0"/>
                            <a:t>/2</a:t>
                          </a:r>
                          <a:endParaRPr lang="ru-RU" sz="1400" b="0" i="0" dirty="0"/>
                        </a:p>
                      </a:txBody>
                      <a:tcPr/>
                    </a:tc>
                    <a:tc>
                      <a:txBody>
                        <a:bodyPr/>
                        <a:lstStyle/>
                        <a:p>
                          <a:pPr algn="ctr"/>
                          <a:r>
                            <a:rPr lang="ru-RU" sz="1400" b="0" i="0" dirty="0"/>
                            <a:t>Энергия</a:t>
                          </a:r>
                          <a:r>
                            <a:rPr lang="ru-RU" sz="1400" b="0" i="0" baseline="0" dirty="0"/>
                            <a:t> позитронов</a:t>
                          </a:r>
                          <a:endParaRPr lang="ru-RU" sz="1400" b="0" i="0" dirty="0"/>
                        </a:p>
                      </a:txBody>
                      <a:tcPr/>
                    </a:tc>
                    <a:tc>
                      <a:txBody>
                        <a:bodyPr/>
                        <a:lstStyle/>
                        <a:p>
                          <a:pPr algn="ctr"/>
                          <a:r>
                            <a:rPr lang="ru-RU" sz="1400" b="0" i="0" dirty="0"/>
                            <a:t>Разрешение</a:t>
                          </a:r>
                        </a:p>
                      </a:txBody>
                      <a:tcPr/>
                    </a:tc>
                    <a:extLst>
                      <a:ext uri="{0D108BD9-81ED-4DB2-BD59-A6C34878D82A}">
                        <a16:rowId xmlns:a16="http://schemas.microsoft.com/office/drawing/2014/main" val="10000"/>
                      </a:ext>
                    </a:extLst>
                  </a:tr>
                  <a:tr h="354949">
                    <a:tc>
                      <a:txBody>
                        <a:bodyPr/>
                        <a:lstStyle/>
                        <a:p>
                          <a:pPr algn="ctr"/>
                          <a:r>
                            <a:rPr lang="ru-RU" sz="1400" b="0" i="0" baseline="30000" dirty="0">
                              <a:latin typeface="Times New Roman" panose="02020603050405020304" pitchFamily="18" charset="0"/>
                              <a:cs typeface="Times New Roman" panose="02020603050405020304" pitchFamily="18" charset="0"/>
                            </a:rPr>
                            <a:t>89</a:t>
                          </a:r>
                          <a:r>
                            <a:rPr lang="en-US" sz="1400" b="0" i="0" dirty="0">
                              <a:latin typeface="Times New Roman" panose="02020603050405020304" pitchFamily="18" charset="0"/>
                              <a:cs typeface="Times New Roman" panose="02020603050405020304" pitchFamily="18" charset="0"/>
                            </a:rPr>
                            <a:t>Zr</a:t>
                          </a:r>
                          <a:endParaRPr lang="ru-RU" sz="1400" b="0" i="0" dirty="0"/>
                        </a:p>
                      </a:txBody>
                      <a:tcPr/>
                    </a:tc>
                    <a:tc>
                      <a:txBody>
                        <a:bodyPr/>
                        <a:lstStyle/>
                        <a:p>
                          <a:pPr algn="ctr"/>
                          <a:r>
                            <a:rPr lang="ru-RU" sz="1400" b="0" i="0" dirty="0"/>
                            <a:t>Маркировка</a:t>
                          </a:r>
                          <a:r>
                            <a:rPr lang="en-US" sz="1400" b="0" i="0" baseline="0" dirty="0"/>
                            <a:t> </a:t>
                          </a:r>
                          <a:r>
                            <a:rPr lang="ru-RU" sz="1400" b="0" i="0" baseline="0" dirty="0" err="1"/>
                            <a:t>монАТ</a:t>
                          </a:r>
                          <a:r>
                            <a:rPr lang="ru-RU" sz="1400" b="0" i="0" baseline="0" dirty="0"/>
                            <a:t> для </a:t>
                          </a:r>
                          <a:r>
                            <a:rPr lang="ru-RU" sz="1400" b="0" i="0" baseline="0" dirty="0" err="1"/>
                            <a:t>иммуно</a:t>
                          </a:r>
                          <a:r>
                            <a:rPr lang="ru-RU" sz="1400" b="0" i="0" baseline="0" dirty="0"/>
                            <a:t>-ПЭТ</a:t>
                          </a:r>
                          <a:endParaRPr lang="ru-RU" sz="1400" b="0" i="0" dirty="0"/>
                        </a:p>
                      </a:txBody>
                      <a:tcPr/>
                    </a:tc>
                    <a:tc>
                      <a:txBody>
                        <a:bodyPr/>
                        <a:lstStyle/>
                        <a:p>
                          <a:pPr algn="ctr"/>
                          <a14:m>
                            <m:oMathPara xmlns:m="http://schemas.openxmlformats.org/officeDocument/2006/math">
                              <m:oMathParaPr>
                                <m:jc m:val="centerGroup"/>
                              </m:oMathParaPr>
                              <m:oMath xmlns:m="http://schemas.openxmlformats.org/officeDocument/2006/math">
                                <m:r>
                                  <a:rPr lang="en-US" sz="1400" b="0" i="0" smtClean="0">
                                    <a:latin typeface="Cambria Math" panose="02040503050406030204" pitchFamily="18" charset="0"/>
                                    <a:cs typeface="Times New Roman" panose="02020603050405020304" pitchFamily="18" charset="0"/>
                                  </a:rPr>
                                  <m:t>3,3 </m:t>
                                </m:r>
                                <m:r>
                                  <a:rPr lang="ru-RU" sz="1400" b="0" i="0" smtClean="0">
                                    <a:latin typeface="Cambria Math" panose="02040503050406030204" pitchFamily="18" charset="0"/>
                                    <a:cs typeface="Times New Roman" panose="02020603050405020304" pitchFamily="18" charset="0"/>
                                  </a:rPr>
                                  <m:t>сут</m:t>
                                </m:r>
                              </m:oMath>
                            </m:oMathPara>
                          </a14:m>
                          <a:endParaRPr lang="ru-RU" sz="1400" b="0" i="0" dirty="0"/>
                        </a:p>
                      </a:txBody>
                      <a:tcPr/>
                    </a:tc>
                    <a:tc>
                      <a:txBody>
                        <a:bodyPr/>
                        <a:lstStyle/>
                        <a:p>
                          <a:pPr algn="ctr"/>
                          <a:r>
                            <a:rPr lang="ru-RU" sz="1400" b="0" i="0" dirty="0"/>
                            <a:t>395 кэВ</a:t>
                          </a:r>
                        </a:p>
                      </a:txBody>
                      <a:tcPr/>
                    </a:tc>
                    <a:tc>
                      <a:txBody>
                        <a:bodyPr/>
                        <a:lstStyle/>
                        <a:p>
                          <a:pPr algn="ctr"/>
                          <a:r>
                            <a:rPr lang="ru-RU" sz="1400" b="0" i="0" dirty="0"/>
                            <a:t>1</a:t>
                          </a:r>
                          <a:r>
                            <a:rPr lang="ru-RU" sz="1400" b="0" i="0" baseline="0" dirty="0"/>
                            <a:t> мм</a:t>
                          </a:r>
                          <a:endParaRPr lang="ru-RU" sz="1400" b="0" i="0" dirty="0"/>
                        </a:p>
                      </a:txBody>
                      <a:tcPr/>
                    </a:tc>
                    <a:extLst>
                      <a:ext uri="{0D108BD9-81ED-4DB2-BD59-A6C34878D82A}">
                        <a16:rowId xmlns:a16="http://schemas.microsoft.com/office/drawing/2014/main" val="4043241727"/>
                      </a:ext>
                    </a:extLst>
                  </a:tr>
                </a:tbl>
              </a:graphicData>
            </a:graphic>
          </p:graphicFrame>
        </mc:Choice>
        <mc:Fallback xmlns="">
          <p:graphicFrame>
            <p:nvGraphicFramePr>
              <p:cNvPr id="12" name="Таблица 2">
                <a:extLst>
                  <a:ext uri="{FF2B5EF4-FFF2-40B4-BE49-F238E27FC236}">
                    <a16:creationId xmlns:a16="http://schemas.microsoft.com/office/drawing/2014/main" id="{BE027617-B304-4086-B06A-9F0D50E2CAD6}"/>
                  </a:ext>
                </a:extLst>
              </p:cNvPr>
              <p:cNvGraphicFramePr>
                <a:graphicFrameLocks noGrp="1"/>
              </p:cNvGraphicFramePr>
              <p:nvPr>
                <p:extLst>
                  <p:ext uri="{D42A27DB-BD31-4B8C-83A1-F6EECF244321}">
                    <p14:modId xmlns:p14="http://schemas.microsoft.com/office/powerpoint/2010/main" val="4246090146"/>
                  </p:ext>
                </p:extLst>
              </p:nvPr>
            </p:nvGraphicFramePr>
            <p:xfrm>
              <a:off x="342540" y="4354071"/>
              <a:ext cx="7646276" cy="1086469"/>
            </p:xfrm>
            <a:graphic>
              <a:graphicData uri="http://schemas.openxmlformats.org/drawingml/2006/table">
                <a:tbl>
                  <a:tblPr firstRow="1" bandRow="1">
                    <a:tableStyleId>{5C22544A-7EE6-4342-B048-85BDC9FD1C3A}</a:tableStyleId>
                  </a:tblPr>
                  <a:tblGrid>
                    <a:gridCol w="1079938">
                      <a:extLst>
                        <a:ext uri="{9D8B030D-6E8A-4147-A177-3AD203B41FA5}">
                          <a16:colId xmlns:a16="http://schemas.microsoft.com/office/drawing/2014/main" val="1694755009"/>
                        </a:ext>
                      </a:extLst>
                    </a:gridCol>
                    <a:gridCol w="1765738">
                      <a:extLst>
                        <a:ext uri="{9D8B030D-6E8A-4147-A177-3AD203B41FA5}">
                          <a16:colId xmlns:a16="http://schemas.microsoft.com/office/drawing/2014/main" val="835520838"/>
                        </a:ext>
                      </a:extLst>
                    </a:gridCol>
                    <a:gridCol w="662152">
                      <a:extLst>
                        <a:ext uri="{9D8B030D-6E8A-4147-A177-3AD203B41FA5}">
                          <a16:colId xmlns:a16="http://schemas.microsoft.com/office/drawing/2014/main" val="2509419796"/>
                        </a:ext>
                      </a:extLst>
                    </a:gridCol>
                    <a:gridCol w="2010103">
                      <a:extLst>
                        <a:ext uri="{9D8B030D-6E8A-4147-A177-3AD203B41FA5}">
                          <a16:colId xmlns:a16="http://schemas.microsoft.com/office/drawing/2014/main" val="2184070310"/>
                        </a:ext>
                      </a:extLst>
                    </a:gridCol>
                    <a:gridCol w="2128345">
                      <a:extLst>
                        <a:ext uri="{9D8B030D-6E8A-4147-A177-3AD203B41FA5}">
                          <a16:colId xmlns:a16="http://schemas.microsoft.com/office/drawing/2014/main" val="4135220499"/>
                        </a:ext>
                      </a:extLst>
                    </a:gridCol>
                  </a:tblGrid>
                  <a:tr h="354949">
                    <a:tc>
                      <a:txBody>
                        <a:bodyPr/>
                        <a:lstStyle/>
                        <a:p>
                          <a:pPr algn="ctr"/>
                          <a:r>
                            <a:rPr lang="ru-RU" sz="1400" b="0" i="0" dirty="0"/>
                            <a:t>Изотоп</a:t>
                          </a:r>
                        </a:p>
                      </a:txBody>
                      <a:tcPr/>
                    </a:tc>
                    <a:tc>
                      <a:txBody>
                        <a:bodyPr/>
                        <a:lstStyle/>
                        <a:p>
                          <a:pPr algn="ctr"/>
                          <a:r>
                            <a:rPr lang="ru-RU" sz="1400" b="0" i="0" dirty="0"/>
                            <a:t>Назначение</a:t>
                          </a:r>
                        </a:p>
                      </a:txBody>
                      <a:tcPr/>
                    </a:tc>
                    <a:tc>
                      <a:txBody>
                        <a:bodyPr/>
                        <a:lstStyle/>
                        <a:p>
                          <a:pPr algn="ctr"/>
                          <a:r>
                            <a:rPr lang="ru-RU" sz="1400" b="0" i="0" dirty="0"/>
                            <a:t>Т</a:t>
                          </a:r>
                          <a:r>
                            <a:rPr lang="ru-RU" sz="1400" b="0" i="0" baseline="-25000" dirty="0"/>
                            <a:t>1</a:t>
                          </a:r>
                          <a:r>
                            <a:rPr lang="en-US" sz="1400" b="0" i="0" baseline="-25000" dirty="0"/>
                            <a:t>/2</a:t>
                          </a:r>
                          <a:endParaRPr lang="ru-RU" sz="1400" b="0" i="0" dirty="0"/>
                        </a:p>
                      </a:txBody>
                      <a:tcPr/>
                    </a:tc>
                    <a:tc>
                      <a:txBody>
                        <a:bodyPr/>
                        <a:lstStyle/>
                        <a:p>
                          <a:pPr algn="ctr"/>
                          <a:r>
                            <a:rPr lang="ru-RU" sz="1400" b="0" i="0" dirty="0"/>
                            <a:t>Энергия</a:t>
                          </a:r>
                          <a:r>
                            <a:rPr lang="ru-RU" sz="1400" b="0" i="0" baseline="0" dirty="0"/>
                            <a:t> позитронов</a:t>
                          </a:r>
                          <a:endParaRPr lang="ru-RU" sz="1400" b="0" i="0" dirty="0"/>
                        </a:p>
                      </a:txBody>
                      <a:tcPr/>
                    </a:tc>
                    <a:tc>
                      <a:txBody>
                        <a:bodyPr/>
                        <a:lstStyle/>
                        <a:p>
                          <a:pPr algn="ctr"/>
                          <a:r>
                            <a:rPr lang="ru-RU" sz="1400" b="0" i="0" dirty="0"/>
                            <a:t>Разрешение</a:t>
                          </a:r>
                        </a:p>
                      </a:txBody>
                      <a:tcPr/>
                    </a:tc>
                    <a:extLst>
                      <a:ext uri="{0D108BD9-81ED-4DB2-BD59-A6C34878D82A}">
                        <a16:rowId xmlns:a16="http://schemas.microsoft.com/office/drawing/2014/main" val="10000"/>
                      </a:ext>
                    </a:extLst>
                  </a:tr>
                  <a:tr h="731520">
                    <a:tc>
                      <a:txBody>
                        <a:bodyPr/>
                        <a:lstStyle/>
                        <a:p>
                          <a:pPr algn="ctr"/>
                          <a:r>
                            <a:rPr lang="ru-RU" sz="1400" b="0" i="0" baseline="30000" dirty="0">
                              <a:latin typeface="Times New Roman" panose="02020603050405020304" pitchFamily="18" charset="0"/>
                              <a:cs typeface="Times New Roman" panose="02020603050405020304" pitchFamily="18" charset="0"/>
                            </a:rPr>
                            <a:t>89</a:t>
                          </a:r>
                          <a:r>
                            <a:rPr lang="en-US" sz="1400" b="0" i="0" dirty="0">
                              <a:latin typeface="Times New Roman" panose="02020603050405020304" pitchFamily="18" charset="0"/>
                              <a:cs typeface="Times New Roman" panose="02020603050405020304" pitchFamily="18" charset="0"/>
                            </a:rPr>
                            <a:t>Zr</a:t>
                          </a:r>
                          <a:endParaRPr lang="ru-RU" sz="1400" b="0" i="0" dirty="0"/>
                        </a:p>
                      </a:txBody>
                      <a:tcPr/>
                    </a:tc>
                    <a:tc>
                      <a:txBody>
                        <a:bodyPr/>
                        <a:lstStyle/>
                        <a:p>
                          <a:pPr algn="ctr"/>
                          <a:r>
                            <a:rPr lang="ru-RU" sz="1400" b="0" i="0" dirty="0"/>
                            <a:t>Маркировка</a:t>
                          </a:r>
                          <a:r>
                            <a:rPr lang="en-US" sz="1400" b="0" i="0" baseline="0" dirty="0"/>
                            <a:t> </a:t>
                          </a:r>
                          <a:r>
                            <a:rPr lang="ru-RU" sz="1400" b="0" i="0" baseline="0" dirty="0" err="1"/>
                            <a:t>монАТ</a:t>
                          </a:r>
                          <a:r>
                            <a:rPr lang="ru-RU" sz="1400" b="0" i="0" baseline="0" dirty="0"/>
                            <a:t> для </a:t>
                          </a:r>
                          <a:r>
                            <a:rPr lang="ru-RU" sz="1400" b="0" i="0" baseline="0" dirty="0" err="1"/>
                            <a:t>иммуно</a:t>
                          </a:r>
                          <a:r>
                            <a:rPr lang="ru-RU" sz="1400" b="0" i="0" baseline="0" dirty="0"/>
                            <a:t>-ПЭТ</a:t>
                          </a:r>
                          <a:endParaRPr lang="ru-RU" sz="1400" b="0" i="0" dirty="0"/>
                        </a:p>
                      </a:txBody>
                      <a:tcPr/>
                    </a:tc>
                    <a:tc>
                      <a:txBody>
                        <a:bodyPr/>
                        <a:lstStyle/>
                        <a:p>
                          <a:endParaRPr lang="ru-RU"/>
                        </a:p>
                      </a:txBody>
                      <a:tcPr>
                        <a:blipFill>
                          <a:blip r:embed="rId4"/>
                          <a:stretch>
                            <a:fillRect l="-429358" t="-48760" r="-626606" b="-8264"/>
                          </a:stretch>
                        </a:blipFill>
                      </a:tcPr>
                    </a:tc>
                    <a:tc>
                      <a:txBody>
                        <a:bodyPr/>
                        <a:lstStyle/>
                        <a:p>
                          <a:pPr algn="ctr"/>
                          <a:r>
                            <a:rPr lang="ru-RU" sz="1400" b="0" i="0" dirty="0"/>
                            <a:t>395 кэВ</a:t>
                          </a:r>
                        </a:p>
                      </a:txBody>
                      <a:tcPr/>
                    </a:tc>
                    <a:tc>
                      <a:txBody>
                        <a:bodyPr/>
                        <a:lstStyle/>
                        <a:p>
                          <a:pPr algn="ctr"/>
                          <a:r>
                            <a:rPr lang="ru-RU" sz="1400" b="0" i="0" dirty="0"/>
                            <a:t>1</a:t>
                          </a:r>
                          <a:r>
                            <a:rPr lang="ru-RU" sz="1400" b="0" i="0" baseline="0" dirty="0"/>
                            <a:t> мм</a:t>
                          </a:r>
                          <a:endParaRPr lang="ru-RU" sz="1400" b="0" i="0" dirty="0"/>
                        </a:p>
                      </a:txBody>
                      <a:tcPr/>
                    </a:tc>
                    <a:extLst>
                      <a:ext uri="{0D108BD9-81ED-4DB2-BD59-A6C34878D82A}">
                        <a16:rowId xmlns:a16="http://schemas.microsoft.com/office/drawing/2014/main" val="4043241727"/>
                      </a:ext>
                    </a:extLst>
                  </a:tr>
                </a:tbl>
              </a:graphicData>
            </a:graphic>
          </p:graphicFrame>
        </mc:Fallback>
      </mc:AlternateContent>
      <p:sp>
        <p:nvSpPr>
          <p:cNvPr id="13" name="TextBox 12">
            <a:extLst>
              <a:ext uri="{FF2B5EF4-FFF2-40B4-BE49-F238E27FC236}">
                <a16:creationId xmlns:a16="http://schemas.microsoft.com/office/drawing/2014/main" id="{5D969002-E45A-40F5-981F-99AA4738E0E9}"/>
              </a:ext>
            </a:extLst>
          </p:cNvPr>
          <p:cNvSpPr txBox="1"/>
          <p:nvPr/>
        </p:nvSpPr>
        <p:spPr>
          <a:xfrm>
            <a:off x="508536" y="1708575"/>
            <a:ext cx="11149015" cy="2554545"/>
          </a:xfrm>
          <a:prstGeom prst="rect">
            <a:avLst/>
          </a:prstGeom>
          <a:noFill/>
        </p:spPr>
        <p:txBody>
          <a:bodyPr wrap="square">
            <a:spAutoFit/>
          </a:bodyPr>
          <a:lstStyle/>
          <a:p>
            <a:pPr algn="just"/>
            <a:r>
              <a:rPr lang="ru-RU" sz="1600" dirty="0">
                <a:solidFill>
                  <a:schemeClr val="bg1"/>
                </a:solidFill>
                <a:ea typeface="NewtonC"/>
                <a:cs typeface="Times New Roman" panose="02020603050405020304" pitchFamily="18" charset="0"/>
              </a:rPr>
              <a:t>Оборудование для производства медицинских изотопов и стоимость этого производства – факторы, ограничивающие рост количества и качества процедур в области ядерной медицины.</a:t>
            </a:r>
          </a:p>
          <a:p>
            <a:pPr algn="just"/>
            <a:endParaRPr lang="ru-RU" sz="1600" dirty="0">
              <a:solidFill>
                <a:schemeClr val="bg1"/>
              </a:solidFill>
              <a:ea typeface="NewtonC"/>
              <a:cs typeface="Times New Roman" panose="02020603050405020304" pitchFamily="18" charset="0"/>
            </a:endParaRPr>
          </a:p>
          <a:p>
            <a:pPr algn="just"/>
            <a:r>
              <a:rPr lang="ru-RU" sz="1600" b="1" dirty="0">
                <a:solidFill>
                  <a:schemeClr val="bg1"/>
                </a:solidFill>
                <a:cs typeface="Times New Roman" panose="02020603050405020304" pitchFamily="18" charset="0"/>
              </a:rPr>
              <a:t>Использование ускорителей электронов для наработки изотопов значительно увеличит их доступность</a:t>
            </a:r>
            <a:r>
              <a:rPr lang="ru-RU" sz="1600" dirty="0">
                <a:solidFill>
                  <a:schemeClr val="bg1"/>
                </a:solidFill>
                <a:cs typeface="Times New Roman" panose="02020603050405020304" pitchFamily="18" charset="0"/>
              </a:rPr>
              <a:t>. При определении оптимального режима производства (ток пучка электронов, масса и состав мишени, время облучения и т.д.) возможно получение радионуклидов, отвечающих стандартам ядерной медицины.</a:t>
            </a:r>
          </a:p>
          <a:p>
            <a:pPr algn="just"/>
            <a:r>
              <a:rPr lang="ru-RU" sz="1600" u="sng" dirty="0">
                <a:solidFill>
                  <a:schemeClr val="bg1"/>
                </a:solidFill>
                <a:cs typeface="Times New Roman" panose="02020603050405020304" pitchFamily="18" charset="0"/>
              </a:rPr>
              <a:t>Цель исследований: изучение фотоядерных реакций с образованием </a:t>
            </a:r>
            <a:r>
              <a:rPr lang="ru-RU" sz="1600" u="sng" baseline="30000" dirty="0">
                <a:solidFill>
                  <a:schemeClr val="bg1"/>
                </a:solidFill>
                <a:cs typeface="Times New Roman" panose="02020603050405020304" pitchFamily="18" charset="0"/>
              </a:rPr>
              <a:t>89</a:t>
            </a:r>
            <a:r>
              <a:rPr lang="en-US" sz="1600" u="sng" dirty="0" err="1">
                <a:solidFill>
                  <a:schemeClr val="bg1"/>
                </a:solidFill>
                <a:cs typeface="Times New Roman" panose="02020603050405020304" pitchFamily="18" charset="0"/>
              </a:rPr>
              <a:t>Zr</a:t>
            </a:r>
            <a:r>
              <a:rPr lang="ru-RU" sz="1600" u="sng" dirty="0">
                <a:solidFill>
                  <a:schemeClr val="bg1"/>
                </a:solidFill>
                <a:cs typeface="Times New Roman" panose="02020603050405020304" pitchFamily="18" charset="0"/>
              </a:rPr>
              <a:t> и </a:t>
            </a:r>
            <a:r>
              <a:rPr lang="en-US" sz="1600" u="sng" baseline="30000" dirty="0">
                <a:solidFill>
                  <a:schemeClr val="bg1"/>
                </a:solidFill>
                <a:cs typeface="Times New Roman" panose="02020603050405020304" pitchFamily="18" charset="0"/>
              </a:rPr>
              <a:t>177</a:t>
            </a:r>
            <a:r>
              <a:rPr lang="en-US" sz="1600" u="sng" dirty="0">
                <a:solidFill>
                  <a:schemeClr val="bg1"/>
                </a:solidFill>
                <a:cs typeface="Times New Roman" panose="02020603050405020304" pitchFamily="18" charset="0"/>
              </a:rPr>
              <a:t>Lu</a:t>
            </a:r>
            <a:r>
              <a:rPr lang="ru-RU" sz="1600" u="sng" dirty="0">
                <a:solidFill>
                  <a:schemeClr val="bg1"/>
                </a:solidFill>
                <a:cs typeface="Times New Roman" panose="02020603050405020304" pitchFamily="18" charset="0"/>
              </a:rPr>
              <a:t> и разработка методики их производства на ускорителях электронов</a:t>
            </a:r>
          </a:p>
          <a:p>
            <a:pPr algn="just"/>
            <a:r>
              <a:rPr lang="ru-RU" sz="1600" dirty="0">
                <a:solidFill>
                  <a:schemeClr val="bg1"/>
                </a:solidFill>
                <a:cs typeface="Times New Roman" panose="02020603050405020304" pitchFamily="18" charset="0"/>
              </a:rPr>
              <a:t> </a:t>
            </a:r>
          </a:p>
        </p:txBody>
      </p:sp>
      <mc:AlternateContent xmlns:mc="http://schemas.openxmlformats.org/markup-compatibility/2006" xmlns:a14="http://schemas.microsoft.com/office/drawing/2010/main">
        <mc:Choice Requires="a14">
          <p:graphicFrame>
            <p:nvGraphicFramePr>
              <p:cNvPr id="14" name="Таблица 13">
                <a:extLst>
                  <a:ext uri="{FF2B5EF4-FFF2-40B4-BE49-F238E27FC236}">
                    <a16:creationId xmlns:a16="http://schemas.microsoft.com/office/drawing/2014/main" id="{868587C7-1CA1-45D5-9D00-A925963F409C}"/>
                  </a:ext>
                </a:extLst>
              </p:cNvPr>
              <p:cNvGraphicFramePr>
                <a:graphicFrameLocks noGrp="1"/>
              </p:cNvGraphicFramePr>
              <p:nvPr>
                <p:extLst>
                  <p:ext uri="{D42A27DB-BD31-4B8C-83A1-F6EECF244321}">
                    <p14:modId xmlns:p14="http://schemas.microsoft.com/office/powerpoint/2010/main" val="1040756791"/>
                  </p:ext>
                </p:extLst>
              </p:nvPr>
            </p:nvGraphicFramePr>
            <p:xfrm>
              <a:off x="328259" y="5622931"/>
              <a:ext cx="9625176" cy="1036320"/>
            </p:xfrm>
            <a:graphic>
              <a:graphicData uri="http://schemas.openxmlformats.org/drawingml/2006/table">
                <a:tbl>
                  <a:tblPr firstRow="1" bandRow="1">
                    <a:tableStyleId>{5C22544A-7EE6-4342-B048-85BDC9FD1C3A}</a:tableStyleId>
                  </a:tblPr>
                  <a:tblGrid>
                    <a:gridCol w="1987628">
                      <a:extLst>
                        <a:ext uri="{9D8B030D-6E8A-4147-A177-3AD203B41FA5}">
                          <a16:colId xmlns:a16="http://schemas.microsoft.com/office/drawing/2014/main" val="20000"/>
                        </a:ext>
                      </a:extLst>
                    </a:gridCol>
                    <a:gridCol w="2640179">
                      <a:extLst>
                        <a:ext uri="{9D8B030D-6E8A-4147-A177-3AD203B41FA5}">
                          <a16:colId xmlns:a16="http://schemas.microsoft.com/office/drawing/2014/main" val="20001"/>
                        </a:ext>
                      </a:extLst>
                    </a:gridCol>
                    <a:gridCol w="978832">
                      <a:extLst>
                        <a:ext uri="{9D8B030D-6E8A-4147-A177-3AD203B41FA5}">
                          <a16:colId xmlns:a16="http://schemas.microsoft.com/office/drawing/2014/main" val="20002"/>
                        </a:ext>
                      </a:extLst>
                    </a:gridCol>
                    <a:gridCol w="1844469">
                      <a:extLst>
                        <a:ext uri="{9D8B030D-6E8A-4147-A177-3AD203B41FA5}">
                          <a16:colId xmlns:a16="http://schemas.microsoft.com/office/drawing/2014/main" val="20003"/>
                        </a:ext>
                      </a:extLst>
                    </a:gridCol>
                    <a:gridCol w="2174068">
                      <a:extLst>
                        <a:ext uri="{9D8B030D-6E8A-4147-A177-3AD203B41FA5}">
                          <a16:colId xmlns:a16="http://schemas.microsoft.com/office/drawing/2014/main" val="20004"/>
                        </a:ext>
                      </a:extLst>
                    </a:gridCol>
                  </a:tblGrid>
                  <a:tr h="354949">
                    <a:tc>
                      <a:txBody>
                        <a:bodyPr/>
                        <a:lstStyle/>
                        <a:p>
                          <a:pPr algn="ctr"/>
                          <a:r>
                            <a:rPr lang="ru-RU" sz="1400" b="0" i="0" dirty="0"/>
                            <a:t>Изотоп</a:t>
                          </a:r>
                        </a:p>
                      </a:txBody>
                      <a:tcPr/>
                    </a:tc>
                    <a:tc>
                      <a:txBody>
                        <a:bodyPr/>
                        <a:lstStyle/>
                        <a:p>
                          <a:pPr algn="ctr"/>
                          <a:r>
                            <a:rPr lang="ru-RU" sz="1400" b="0" i="0" dirty="0"/>
                            <a:t>Назначение</a:t>
                          </a:r>
                        </a:p>
                      </a:txBody>
                      <a:tcPr/>
                    </a:tc>
                    <a:tc>
                      <a:txBody>
                        <a:bodyPr/>
                        <a:lstStyle/>
                        <a:p>
                          <a:pPr algn="ctr"/>
                          <a:r>
                            <a:rPr lang="ru-RU" sz="1400" b="0" i="0" dirty="0"/>
                            <a:t>Т</a:t>
                          </a:r>
                          <a:r>
                            <a:rPr lang="ru-RU" sz="1400" b="0" i="0" baseline="-25000" dirty="0"/>
                            <a:t>1</a:t>
                          </a:r>
                          <a:r>
                            <a:rPr lang="en-US" sz="1400" b="0" i="0" baseline="-25000" dirty="0"/>
                            <a:t>/2</a:t>
                          </a:r>
                          <a:endParaRPr lang="ru-RU" sz="1400" b="0" i="0" dirty="0"/>
                        </a:p>
                      </a:txBody>
                      <a:tcPr/>
                    </a:tc>
                    <a:tc>
                      <a:txBody>
                        <a:bodyPr/>
                        <a:lstStyle/>
                        <a:p>
                          <a:pPr algn="ctr"/>
                          <a:r>
                            <a:rPr lang="ru-RU" sz="1400" b="0" i="0" dirty="0"/>
                            <a:t>Энергия</a:t>
                          </a:r>
                          <a:r>
                            <a:rPr lang="ru-RU" sz="1400" b="0" i="0" baseline="0" dirty="0"/>
                            <a:t> электронов</a:t>
                          </a:r>
                          <a:endParaRPr lang="ru-RU" sz="1400" b="0" i="0" dirty="0"/>
                        </a:p>
                      </a:txBody>
                      <a:tcPr/>
                    </a:tc>
                    <a:tc>
                      <a:txBody>
                        <a:bodyPr/>
                        <a:lstStyle/>
                        <a:p>
                          <a:pPr algn="ctr"/>
                          <a:r>
                            <a:rPr lang="ru-RU" sz="1400" b="0" i="0" dirty="0"/>
                            <a:t>Гамма-линии</a:t>
                          </a:r>
                          <a:r>
                            <a:rPr lang="ru-RU" sz="1400" b="0" i="0" baseline="0" dirty="0"/>
                            <a:t> для визуализации</a:t>
                          </a:r>
                          <a:endParaRPr lang="ru-RU" sz="1400" b="0" i="0" dirty="0"/>
                        </a:p>
                      </a:txBody>
                      <a:tcPr/>
                    </a:tc>
                    <a:extLst>
                      <a:ext uri="{0D108BD9-81ED-4DB2-BD59-A6C34878D82A}">
                        <a16:rowId xmlns:a16="http://schemas.microsoft.com/office/drawing/2014/main" val="10000"/>
                      </a:ext>
                    </a:extLst>
                  </a:tr>
                  <a:tr h="354949">
                    <a:tc>
                      <a:txBody>
                        <a:bodyPr/>
                        <a:lstStyle/>
                        <a:p>
                          <a:pPr algn="ctr"/>
                          <a:r>
                            <a:rPr lang="en-US" sz="1400" b="0" i="0" baseline="30000" dirty="0">
                              <a:latin typeface="Times New Roman" panose="02020603050405020304" pitchFamily="18" charset="0"/>
                              <a:cs typeface="Times New Roman" panose="02020603050405020304" pitchFamily="18" charset="0"/>
                            </a:rPr>
                            <a:t>177</a:t>
                          </a:r>
                          <a:r>
                            <a:rPr lang="en-US" sz="1400" b="0" i="0" dirty="0">
                              <a:latin typeface="Times New Roman" panose="02020603050405020304" pitchFamily="18" charset="0"/>
                              <a:cs typeface="Times New Roman" panose="02020603050405020304" pitchFamily="18" charset="0"/>
                            </a:rPr>
                            <a:t>Lu</a:t>
                          </a:r>
                          <a:endParaRPr lang="ru-RU" sz="1400" b="0" i="0" dirty="0"/>
                        </a:p>
                      </a:txBody>
                      <a:tcPr/>
                    </a:tc>
                    <a:tc>
                      <a:txBody>
                        <a:bodyPr/>
                        <a:lstStyle/>
                        <a:p>
                          <a:pPr algn="ctr"/>
                          <a:r>
                            <a:rPr lang="ru-RU" sz="1400" b="0" i="0" dirty="0" err="1"/>
                            <a:t>Таргетная</a:t>
                          </a:r>
                          <a:r>
                            <a:rPr lang="ru-RU" sz="1400" b="0" i="0" dirty="0"/>
                            <a:t> радионуклидная терапия</a:t>
                          </a:r>
                        </a:p>
                      </a:txBody>
                      <a:tcPr/>
                    </a:tc>
                    <a:tc>
                      <a:txBody>
                        <a:bodyPr/>
                        <a:lstStyle/>
                        <a:p>
                          <a:pPr algn="ctr"/>
                          <a14:m>
                            <m:oMathPara xmlns:m="http://schemas.openxmlformats.org/officeDocument/2006/math">
                              <m:oMathParaPr>
                                <m:jc m:val="centerGroup"/>
                              </m:oMathParaPr>
                              <m:oMath xmlns:m="http://schemas.openxmlformats.org/officeDocument/2006/math">
                                <m:r>
                                  <a:rPr lang="en-US" sz="1400" b="0" i="0" smtClean="0">
                                    <a:latin typeface="Cambria Math" panose="02040503050406030204" pitchFamily="18" charset="0"/>
                                    <a:cs typeface="Times New Roman" panose="02020603050405020304" pitchFamily="18" charset="0"/>
                                  </a:rPr>
                                  <m:t>6,7 </m:t>
                                </m:r>
                                <m:r>
                                  <a:rPr lang="ru-RU" sz="1400" b="0" i="0" smtClean="0">
                                    <a:latin typeface="Cambria Math" panose="02040503050406030204" pitchFamily="18" charset="0"/>
                                    <a:cs typeface="Times New Roman" panose="02020603050405020304" pitchFamily="18" charset="0"/>
                                  </a:rPr>
                                  <m:t>сут</m:t>
                                </m:r>
                              </m:oMath>
                            </m:oMathPara>
                          </a14:m>
                          <a:endParaRPr lang="ru-RU" sz="1400" b="0" i="0" dirty="0"/>
                        </a:p>
                      </a:txBody>
                      <a:tcPr/>
                    </a:tc>
                    <a:tc>
                      <a:txBody>
                        <a:bodyPr/>
                        <a:lstStyle/>
                        <a:p>
                          <a:pPr algn="ctr"/>
                          <a:r>
                            <a:rPr lang="ru-RU" sz="1400" b="0" i="0" dirty="0"/>
                            <a:t>134 кэВ</a:t>
                          </a:r>
                        </a:p>
                      </a:txBody>
                      <a:tcPr/>
                    </a:tc>
                    <a:tc>
                      <a:txBody>
                        <a:bodyPr/>
                        <a:lstStyle/>
                        <a:p>
                          <a:pPr algn="ctr"/>
                          <a:r>
                            <a:rPr lang="ru-RU" sz="1400" b="0" i="0" dirty="0"/>
                            <a:t>113 и 208 кэВ</a:t>
                          </a:r>
                        </a:p>
                      </a:txBody>
                      <a:tcPr/>
                    </a:tc>
                    <a:extLst>
                      <a:ext uri="{0D108BD9-81ED-4DB2-BD59-A6C34878D82A}">
                        <a16:rowId xmlns:a16="http://schemas.microsoft.com/office/drawing/2014/main" val="10001"/>
                      </a:ext>
                    </a:extLst>
                  </a:tr>
                </a:tbl>
              </a:graphicData>
            </a:graphic>
          </p:graphicFrame>
        </mc:Choice>
        <mc:Fallback xmlns="">
          <p:graphicFrame>
            <p:nvGraphicFramePr>
              <p:cNvPr id="14" name="Таблица 13">
                <a:extLst>
                  <a:ext uri="{FF2B5EF4-FFF2-40B4-BE49-F238E27FC236}">
                    <a16:creationId xmlns:a16="http://schemas.microsoft.com/office/drawing/2014/main" id="{868587C7-1CA1-45D5-9D00-A925963F409C}"/>
                  </a:ext>
                </a:extLst>
              </p:cNvPr>
              <p:cNvGraphicFramePr>
                <a:graphicFrameLocks noGrp="1"/>
              </p:cNvGraphicFramePr>
              <p:nvPr>
                <p:extLst>
                  <p:ext uri="{D42A27DB-BD31-4B8C-83A1-F6EECF244321}">
                    <p14:modId xmlns:p14="http://schemas.microsoft.com/office/powerpoint/2010/main" val="1040756791"/>
                  </p:ext>
                </p:extLst>
              </p:nvPr>
            </p:nvGraphicFramePr>
            <p:xfrm>
              <a:off x="328259" y="5622931"/>
              <a:ext cx="9625176" cy="1036320"/>
            </p:xfrm>
            <a:graphic>
              <a:graphicData uri="http://schemas.openxmlformats.org/drawingml/2006/table">
                <a:tbl>
                  <a:tblPr firstRow="1" bandRow="1">
                    <a:tableStyleId>{5C22544A-7EE6-4342-B048-85BDC9FD1C3A}</a:tableStyleId>
                  </a:tblPr>
                  <a:tblGrid>
                    <a:gridCol w="1987628">
                      <a:extLst>
                        <a:ext uri="{9D8B030D-6E8A-4147-A177-3AD203B41FA5}">
                          <a16:colId xmlns:a16="http://schemas.microsoft.com/office/drawing/2014/main" val="20000"/>
                        </a:ext>
                      </a:extLst>
                    </a:gridCol>
                    <a:gridCol w="2640179">
                      <a:extLst>
                        <a:ext uri="{9D8B030D-6E8A-4147-A177-3AD203B41FA5}">
                          <a16:colId xmlns:a16="http://schemas.microsoft.com/office/drawing/2014/main" val="20001"/>
                        </a:ext>
                      </a:extLst>
                    </a:gridCol>
                    <a:gridCol w="978832">
                      <a:extLst>
                        <a:ext uri="{9D8B030D-6E8A-4147-A177-3AD203B41FA5}">
                          <a16:colId xmlns:a16="http://schemas.microsoft.com/office/drawing/2014/main" val="20002"/>
                        </a:ext>
                      </a:extLst>
                    </a:gridCol>
                    <a:gridCol w="1844469">
                      <a:extLst>
                        <a:ext uri="{9D8B030D-6E8A-4147-A177-3AD203B41FA5}">
                          <a16:colId xmlns:a16="http://schemas.microsoft.com/office/drawing/2014/main" val="20003"/>
                        </a:ext>
                      </a:extLst>
                    </a:gridCol>
                    <a:gridCol w="2174068">
                      <a:extLst>
                        <a:ext uri="{9D8B030D-6E8A-4147-A177-3AD203B41FA5}">
                          <a16:colId xmlns:a16="http://schemas.microsoft.com/office/drawing/2014/main" val="20004"/>
                        </a:ext>
                      </a:extLst>
                    </a:gridCol>
                  </a:tblGrid>
                  <a:tr h="518160">
                    <a:tc>
                      <a:txBody>
                        <a:bodyPr/>
                        <a:lstStyle/>
                        <a:p>
                          <a:pPr algn="ctr"/>
                          <a:r>
                            <a:rPr lang="ru-RU" sz="1400" b="0" i="0" dirty="0"/>
                            <a:t>Изотоп</a:t>
                          </a:r>
                        </a:p>
                      </a:txBody>
                      <a:tcPr/>
                    </a:tc>
                    <a:tc>
                      <a:txBody>
                        <a:bodyPr/>
                        <a:lstStyle/>
                        <a:p>
                          <a:pPr algn="ctr"/>
                          <a:r>
                            <a:rPr lang="ru-RU" sz="1400" b="0" i="0" dirty="0"/>
                            <a:t>Назначение</a:t>
                          </a:r>
                        </a:p>
                      </a:txBody>
                      <a:tcPr/>
                    </a:tc>
                    <a:tc>
                      <a:txBody>
                        <a:bodyPr/>
                        <a:lstStyle/>
                        <a:p>
                          <a:pPr algn="ctr"/>
                          <a:r>
                            <a:rPr lang="ru-RU" sz="1400" b="0" i="0" dirty="0"/>
                            <a:t>Т</a:t>
                          </a:r>
                          <a:r>
                            <a:rPr lang="ru-RU" sz="1400" b="0" i="0" baseline="-25000" dirty="0"/>
                            <a:t>1</a:t>
                          </a:r>
                          <a:r>
                            <a:rPr lang="en-US" sz="1400" b="0" i="0" baseline="-25000" dirty="0"/>
                            <a:t>/2</a:t>
                          </a:r>
                          <a:endParaRPr lang="ru-RU" sz="1400" b="0" i="0" dirty="0"/>
                        </a:p>
                      </a:txBody>
                      <a:tcPr/>
                    </a:tc>
                    <a:tc>
                      <a:txBody>
                        <a:bodyPr/>
                        <a:lstStyle/>
                        <a:p>
                          <a:pPr algn="ctr"/>
                          <a:r>
                            <a:rPr lang="ru-RU" sz="1400" b="0" i="0" dirty="0"/>
                            <a:t>Энергия</a:t>
                          </a:r>
                          <a:r>
                            <a:rPr lang="ru-RU" sz="1400" b="0" i="0" baseline="0" dirty="0"/>
                            <a:t> электронов</a:t>
                          </a:r>
                          <a:endParaRPr lang="ru-RU" sz="1400" b="0" i="0" dirty="0"/>
                        </a:p>
                      </a:txBody>
                      <a:tcPr/>
                    </a:tc>
                    <a:tc>
                      <a:txBody>
                        <a:bodyPr/>
                        <a:lstStyle/>
                        <a:p>
                          <a:pPr algn="ctr"/>
                          <a:r>
                            <a:rPr lang="ru-RU" sz="1400" b="0" i="0" dirty="0"/>
                            <a:t>Гамма-линии</a:t>
                          </a:r>
                          <a:r>
                            <a:rPr lang="ru-RU" sz="1400" b="0" i="0" baseline="0" dirty="0"/>
                            <a:t> для визуализации</a:t>
                          </a:r>
                          <a:endParaRPr lang="ru-RU" sz="1400" b="0" i="0" dirty="0"/>
                        </a:p>
                      </a:txBody>
                      <a:tcPr/>
                    </a:tc>
                    <a:extLst>
                      <a:ext uri="{0D108BD9-81ED-4DB2-BD59-A6C34878D82A}">
                        <a16:rowId xmlns:a16="http://schemas.microsoft.com/office/drawing/2014/main" val="10000"/>
                      </a:ext>
                    </a:extLst>
                  </a:tr>
                  <a:tr h="518160">
                    <a:tc>
                      <a:txBody>
                        <a:bodyPr/>
                        <a:lstStyle/>
                        <a:p>
                          <a:pPr algn="ctr"/>
                          <a:r>
                            <a:rPr lang="en-US" sz="1400" b="0" i="0" baseline="30000" dirty="0">
                              <a:latin typeface="Times New Roman" panose="02020603050405020304" pitchFamily="18" charset="0"/>
                              <a:cs typeface="Times New Roman" panose="02020603050405020304" pitchFamily="18" charset="0"/>
                            </a:rPr>
                            <a:t>177</a:t>
                          </a:r>
                          <a:r>
                            <a:rPr lang="en-US" sz="1400" b="0" i="0" dirty="0">
                              <a:latin typeface="Times New Roman" panose="02020603050405020304" pitchFamily="18" charset="0"/>
                              <a:cs typeface="Times New Roman" panose="02020603050405020304" pitchFamily="18" charset="0"/>
                            </a:rPr>
                            <a:t>Lu</a:t>
                          </a:r>
                          <a:endParaRPr lang="ru-RU" sz="1400" b="0" i="0" dirty="0"/>
                        </a:p>
                      </a:txBody>
                      <a:tcPr/>
                    </a:tc>
                    <a:tc>
                      <a:txBody>
                        <a:bodyPr/>
                        <a:lstStyle/>
                        <a:p>
                          <a:pPr algn="ctr"/>
                          <a:r>
                            <a:rPr lang="ru-RU" sz="1400" b="0" i="0" dirty="0" err="1"/>
                            <a:t>Таргетная</a:t>
                          </a:r>
                          <a:r>
                            <a:rPr lang="ru-RU" sz="1400" b="0" i="0" dirty="0"/>
                            <a:t> радионуклидная терапия</a:t>
                          </a:r>
                        </a:p>
                      </a:txBody>
                      <a:tcPr/>
                    </a:tc>
                    <a:tc>
                      <a:txBody>
                        <a:bodyPr/>
                        <a:lstStyle/>
                        <a:p>
                          <a:endParaRPr lang="ru-RU"/>
                        </a:p>
                      </a:txBody>
                      <a:tcPr>
                        <a:blipFill>
                          <a:blip r:embed="rId5"/>
                          <a:stretch>
                            <a:fillRect l="-475625" t="-102353" r="-415000" b="-11765"/>
                          </a:stretch>
                        </a:blipFill>
                      </a:tcPr>
                    </a:tc>
                    <a:tc>
                      <a:txBody>
                        <a:bodyPr/>
                        <a:lstStyle/>
                        <a:p>
                          <a:pPr algn="ctr"/>
                          <a:r>
                            <a:rPr lang="ru-RU" sz="1400" b="0" i="0" dirty="0"/>
                            <a:t>134 кэВ</a:t>
                          </a:r>
                        </a:p>
                      </a:txBody>
                      <a:tcPr/>
                    </a:tc>
                    <a:tc>
                      <a:txBody>
                        <a:bodyPr/>
                        <a:lstStyle/>
                        <a:p>
                          <a:pPr algn="ctr"/>
                          <a:r>
                            <a:rPr lang="ru-RU" sz="1400" b="0" i="0" dirty="0"/>
                            <a:t>113 и 208 кэВ</a:t>
                          </a:r>
                        </a:p>
                      </a:txBody>
                      <a:tcPr/>
                    </a:tc>
                    <a:extLst>
                      <a:ext uri="{0D108BD9-81ED-4DB2-BD59-A6C34878D82A}">
                        <a16:rowId xmlns:a16="http://schemas.microsoft.com/office/drawing/2014/main" val="10001"/>
                      </a:ext>
                    </a:extLst>
                  </a:tr>
                </a:tbl>
              </a:graphicData>
            </a:graphic>
          </p:graphicFrame>
        </mc:Fallback>
      </mc:AlternateContent>
      <p:sp>
        <p:nvSpPr>
          <p:cNvPr id="15" name="Rectangle 18">
            <a:extLst>
              <a:ext uri="{FF2B5EF4-FFF2-40B4-BE49-F238E27FC236}">
                <a16:creationId xmlns:a16="http://schemas.microsoft.com/office/drawing/2014/main" id="{0C7057FF-A66C-4BD5-A0BB-FD33B5386FD8}"/>
              </a:ext>
            </a:extLst>
          </p:cNvPr>
          <p:cNvSpPr/>
          <p:nvPr/>
        </p:nvSpPr>
        <p:spPr>
          <a:xfrm>
            <a:off x="9051803" y="5149425"/>
            <a:ext cx="2797657" cy="333553"/>
          </a:xfrm>
          <a:prstGeom prst="rect">
            <a:avLst/>
          </a:prstGeom>
        </p:spPr>
        <p:txBody>
          <a:bodyPr wrap="square">
            <a:spAutoFit/>
          </a:bodyPr>
          <a:lstStyle/>
          <a:p>
            <a:pPr algn="just">
              <a:lnSpc>
                <a:spcPct val="120000"/>
              </a:lnSpc>
            </a:pPr>
            <a:r>
              <a:rPr lang="ru-RU" sz="1400" b="1" i="1" dirty="0">
                <a:solidFill>
                  <a:srgbClr val="C00000"/>
                </a:solidFill>
                <a:latin typeface="Arial Black" panose="020B0A04020102020204" pitchFamily="34" charset="0"/>
                <a:ea typeface="Open Sans Condensed Light" pitchFamily="34" charset="0"/>
                <a:cs typeface="Open Sans Condensed Light" pitchFamily="34" charset="0"/>
              </a:rPr>
              <a:t>Грант РНФ 22-22-20119 </a:t>
            </a:r>
            <a:endParaRPr lang="en-US" sz="1400" b="1" i="1" dirty="0">
              <a:solidFill>
                <a:srgbClr val="C00000"/>
              </a:solidFill>
              <a:latin typeface="Arial Black" panose="020B0A04020102020204" pitchFamily="34" charset="0"/>
              <a:ea typeface="Open Sans Condensed Light" pitchFamily="34" charset="0"/>
              <a:cs typeface="Open Sans Condensed Light" pitchFamily="34" charset="0"/>
            </a:endParaRPr>
          </a:p>
        </p:txBody>
      </p:sp>
      <p:sp>
        <p:nvSpPr>
          <p:cNvPr id="16" name="Rectangle 18">
            <a:extLst>
              <a:ext uri="{FF2B5EF4-FFF2-40B4-BE49-F238E27FC236}">
                <a16:creationId xmlns:a16="http://schemas.microsoft.com/office/drawing/2014/main" id="{36F6237B-F5B8-4A12-996E-AF7086C0F079}"/>
              </a:ext>
            </a:extLst>
          </p:cNvPr>
          <p:cNvSpPr/>
          <p:nvPr/>
        </p:nvSpPr>
        <p:spPr>
          <a:xfrm>
            <a:off x="8268326" y="4480354"/>
            <a:ext cx="3644164" cy="333553"/>
          </a:xfrm>
          <a:prstGeom prst="rect">
            <a:avLst/>
          </a:prstGeom>
        </p:spPr>
        <p:txBody>
          <a:bodyPr wrap="square">
            <a:spAutoFit/>
          </a:bodyPr>
          <a:lstStyle/>
          <a:p>
            <a:pPr algn="just">
              <a:lnSpc>
                <a:spcPct val="120000"/>
              </a:lnSpc>
            </a:pPr>
            <a:r>
              <a:rPr lang="ru-RU" sz="1400" b="1" i="1" dirty="0">
                <a:solidFill>
                  <a:srgbClr val="C00000"/>
                </a:solidFill>
                <a:latin typeface="Arial Black" panose="020B0A04020102020204" pitchFamily="34" charset="0"/>
                <a:ea typeface="Open Sans Condensed Light" pitchFamily="34" charset="0"/>
                <a:cs typeface="Open Sans Condensed Light" pitchFamily="34" charset="0"/>
              </a:rPr>
              <a:t>Грант РФФИ</a:t>
            </a:r>
            <a:r>
              <a:rPr lang="en-US" sz="1400" b="1" i="1" dirty="0">
                <a:solidFill>
                  <a:srgbClr val="C00000"/>
                </a:solidFill>
                <a:latin typeface="Arial Black" panose="020B0A04020102020204" pitchFamily="34" charset="0"/>
                <a:ea typeface="Open Sans Condensed Light" pitchFamily="34" charset="0"/>
                <a:cs typeface="Open Sans Condensed Light" pitchFamily="34" charset="0"/>
              </a:rPr>
              <a:t> 20-315-90124</a:t>
            </a:r>
          </a:p>
        </p:txBody>
      </p:sp>
    </p:spTree>
    <p:extLst>
      <p:ext uri="{BB962C8B-B14F-4D97-AF65-F5344CB8AC3E}">
        <p14:creationId xmlns:p14="http://schemas.microsoft.com/office/powerpoint/2010/main" val="3396631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9C9E38-19F1-25E6-BECC-7733EACA17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a:extLst>
              <a:ext uri="{FF2B5EF4-FFF2-40B4-BE49-F238E27FC236}">
                <a16:creationId xmlns:a16="http://schemas.microsoft.com/office/drawing/2014/main" id="{5BD82030-5C1A-0FBD-16FB-F9DC015800B0}"/>
              </a:ext>
            </a:extLst>
          </p:cNvPr>
          <p:cNvSpPr/>
          <p:nvPr/>
        </p:nvSpPr>
        <p:spPr>
          <a:xfrm>
            <a:off x="355494" y="74869"/>
            <a:ext cx="11481008" cy="115090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8" name="Title 5">
            <a:extLst>
              <a:ext uri="{FF2B5EF4-FFF2-40B4-BE49-F238E27FC236}">
                <a16:creationId xmlns:a16="http://schemas.microsoft.com/office/drawing/2014/main" id="{3ECA899A-2DCF-458F-AB22-E966F15E700A}"/>
              </a:ext>
            </a:extLst>
          </p:cNvPr>
          <p:cNvSpPr>
            <a:spLocks noGrp="1"/>
          </p:cNvSpPr>
          <p:nvPr>
            <p:ph type="title"/>
          </p:nvPr>
        </p:nvSpPr>
        <p:spPr>
          <a:xfrm>
            <a:off x="1604753" y="240545"/>
            <a:ext cx="8982489" cy="738664"/>
          </a:xfrm>
        </p:spPr>
        <p:txBody>
          <a:bodyPr/>
          <a:lstStyle/>
          <a:p>
            <a:r>
              <a:rPr lang="ru-RU" sz="2400" b="0" dirty="0">
                <a:solidFill>
                  <a:schemeClr val="bg1"/>
                </a:solidFill>
                <a:latin typeface="+mj-lt"/>
              </a:rPr>
              <a:t>Радиационные технологии в области обработки материалов</a:t>
            </a:r>
            <a:endParaRPr lang="en-US" sz="2400" b="0" dirty="0">
              <a:solidFill>
                <a:schemeClr val="bg1"/>
              </a:solidFill>
              <a:latin typeface="+mj-lt"/>
            </a:endParaRPr>
          </a:p>
        </p:txBody>
      </p:sp>
      <p:sp>
        <p:nvSpPr>
          <p:cNvPr id="137" name="Text Placeholder 7">
            <a:extLst>
              <a:ext uri="{FF2B5EF4-FFF2-40B4-BE49-F238E27FC236}">
                <a16:creationId xmlns:a16="http://schemas.microsoft.com/office/drawing/2014/main" id="{256A6DD5-D65B-4833-8CB8-CA18F2BAC40A}"/>
              </a:ext>
            </a:extLst>
          </p:cNvPr>
          <p:cNvSpPr>
            <a:spLocks noGrp="1"/>
          </p:cNvSpPr>
          <p:nvPr>
            <p:ph type="body" sz="quarter" idx="13"/>
          </p:nvPr>
        </p:nvSpPr>
        <p:spPr>
          <a:xfrm>
            <a:off x="2790590" y="997211"/>
            <a:ext cx="6690360" cy="184666"/>
          </a:xfrm>
        </p:spPr>
        <p:txBody>
          <a:bodyPr/>
          <a:lstStyle/>
          <a:p>
            <a:r>
              <a:rPr lang="ru-RU" dirty="0">
                <a:solidFill>
                  <a:schemeClr val="bg1"/>
                </a:solidFill>
              </a:rPr>
              <a:t>Лаборатория Пучковых Технологий и Медицинской Физики</a:t>
            </a:r>
            <a:endParaRPr lang="en-US" dirty="0">
              <a:solidFill>
                <a:schemeClr val="bg1"/>
              </a:solidFill>
            </a:endParaRPr>
          </a:p>
        </p:txBody>
      </p:sp>
      <p:sp>
        <p:nvSpPr>
          <p:cNvPr id="138" name="Rectangle 5">
            <a:extLst>
              <a:ext uri="{FF2B5EF4-FFF2-40B4-BE49-F238E27FC236}">
                <a16:creationId xmlns:a16="http://schemas.microsoft.com/office/drawing/2014/main" id="{E3ABC9B0-2DEF-4540-A69E-1A48ABDFC314}"/>
              </a:ext>
            </a:extLst>
          </p:cNvPr>
          <p:cNvSpPr/>
          <p:nvPr/>
        </p:nvSpPr>
        <p:spPr>
          <a:xfrm>
            <a:off x="0" y="1369199"/>
            <a:ext cx="12192000" cy="1116000"/>
          </a:xfrm>
          <a:prstGeom prst="rect">
            <a:avLst/>
          </a:prstGeom>
          <a:solidFill>
            <a:srgbClr val="20BEA0">
              <a:alpha val="6665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Прямоугольник 3">
            <a:extLst>
              <a:ext uri="{FF2B5EF4-FFF2-40B4-BE49-F238E27FC236}">
                <a16:creationId xmlns:a16="http://schemas.microsoft.com/office/drawing/2014/main" id="{5628E0A1-E35B-18E9-1B4C-33F436FF7D65}"/>
              </a:ext>
            </a:extLst>
          </p:cNvPr>
          <p:cNvSpPr/>
          <p:nvPr/>
        </p:nvSpPr>
        <p:spPr>
          <a:xfrm>
            <a:off x="193015" y="2785664"/>
            <a:ext cx="5782782" cy="2887502"/>
          </a:xfrm>
          <a:prstGeom prst="rect">
            <a:avLst/>
          </a:prstGeom>
          <a:solidFill>
            <a:schemeClr val="tx1">
              <a:alpha val="7496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9" name="TextBox 138">
            <a:extLst>
              <a:ext uri="{FF2B5EF4-FFF2-40B4-BE49-F238E27FC236}">
                <a16:creationId xmlns:a16="http://schemas.microsoft.com/office/drawing/2014/main" id="{A011FB54-65B3-4015-84D3-4D503B65DADA}"/>
              </a:ext>
            </a:extLst>
          </p:cNvPr>
          <p:cNvSpPr txBox="1"/>
          <p:nvPr/>
        </p:nvSpPr>
        <p:spPr>
          <a:xfrm>
            <a:off x="2606277" y="1610012"/>
            <a:ext cx="7073317" cy="369332"/>
          </a:xfrm>
          <a:prstGeom prst="rect">
            <a:avLst/>
          </a:prstGeom>
          <a:noFill/>
        </p:spPr>
        <p:txBody>
          <a:bodyPr wrap="square">
            <a:spAutoFit/>
          </a:bodyPr>
          <a:lstStyle/>
          <a:p>
            <a:pPr algn="ctr"/>
            <a:r>
              <a:rPr lang="ru-RU" b="1" dirty="0">
                <a:solidFill>
                  <a:schemeClr val="bg1"/>
                </a:solidFill>
                <a:ea typeface="Times New Roman" panose="02020603050405020304" pitchFamily="18" charset="0"/>
                <a:cs typeface="Times New Roman" panose="02020603050405020304" pitchFamily="18" charset="0"/>
              </a:rPr>
              <a:t>Радиационная стерилизация костных имплантатов</a:t>
            </a:r>
            <a:endParaRPr lang="ru-RU" b="1" dirty="0">
              <a:solidFill>
                <a:schemeClr val="bg1"/>
              </a:solidFill>
              <a:cs typeface="Times New Roman" panose="02020603050405020304" pitchFamily="18" charset="0"/>
            </a:endParaRPr>
          </a:p>
        </p:txBody>
      </p:sp>
      <p:grpSp>
        <p:nvGrpSpPr>
          <p:cNvPr id="141" name="Группа 140">
            <a:extLst>
              <a:ext uri="{FF2B5EF4-FFF2-40B4-BE49-F238E27FC236}">
                <a16:creationId xmlns:a16="http://schemas.microsoft.com/office/drawing/2014/main" id="{25039772-A20F-4782-A8C0-1F40ED6A973D}"/>
              </a:ext>
            </a:extLst>
          </p:cNvPr>
          <p:cNvGrpSpPr/>
          <p:nvPr/>
        </p:nvGrpSpPr>
        <p:grpSpPr>
          <a:xfrm>
            <a:off x="102896" y="893922"/>
            <a:ext cx="1080000" cy="1080000"/>
            <a:chOff x="1619880" y="3586481"/>
            <a:chExt cx="1198563" cy="1082675"/>
          </a:xfrm>
        </p:grpSpPr>
        <p:sp>
          <p:nvSpPr>
            <p:cNvPr id="142" name="Freeform 14">
              <a:extLst>
                <a:ext uri="{FF2B5EF4-FFF2-40B4-BE49-F238E27FC236}">
                  <a16:creationId xmlns:a16="http://schemas.microsoft.com/office/drawing/2014/main" id="{08B1F952-A9BA-4B8D-97EF-E76FC009667F}"/>
                </a:ext>
              </a:extLst>
            </p:cNvPr>
            <p:cNvSpPr>
              <a:spLocks/>
            </p:cNvSpPr>
            <p:nvPr/>
          </p:nvSpPr>
          <p:spPr bwMode="auto">
            <a:xfrm rot="10800000">
              <a:off x="1619880" y="3586481"/>
              <a:ext cx="1198563" cy="1082675"/>
            </a:xfrm>
            <a:custGeom>
              <a:avLst/>
              <a:gdLst>
                <a:gd name="T0" fmla="*/ 912 w 912"/>
                <a:gd name="T1" fmla="*/ 455 h 910"/>
                <a:gd name="T2" fmla="*/ 912 w 912"/>
                <a:gd name="T3" fmla="*/ 455 h 910"/>
                <a:gd name="T4" fmla="*/ 456 w 912"/>
                <a:gd name="T5" fmla="*/ 910 h 910"/>
                <a:gd name="T6" fmla="*/ 0 w 912"/>
                <a:gd name="T7" fmla="*/ 455 h 910"/>
                <a:gd name="T8" fmla="*/ 456 w 912"/>
                <a:gd name="T9" fmla="*/ 0 h 910"/>
                <a:gd name="T10" fmla="*/ 912 w 912"/>
                <a:gd name="T11" fmla="*/ 455 h 910"/>
              </a:gdLst>
              <a:ahLst/>
              <a:cxnLst>
                <a:cxn ang="0">
                  <a:pos x="T0" y="T1"/>
                </a:cxn>
                <a:cxn ang="0">
                  <a:pos x="T2" y="T3"/>
                </a:cxn>
                <a:cxn ang="0">
                  <a:pos x="T4" y="T5"/>
                </a:cxn>
                <a:cxn ang="0">
                  <a:pos x="T6" y="T7"/>
                </a:cxn>
                <a:cxn ang="0">
                  <a:pos x="T8" y="T9"/>
                </a:cxn>
                <a:cxn ang="0">
                  <a:pos x="T10" y="T11"/>
                </a:cxn>
              </a:cxnLst>
              <a:rect l="0" t="0" r="r" b="b"/>
              <a:pathLst>
                <a:path w="912" h="910">
                  <a:moveTo>
                    <a:pt x="912" y="455"/>
                  </a:moveTo>
                  <a:lnTo>
                    <a:pt x="912" y="455"/>
                  </a:lnTo>
                  <a:cubicBezTo>
                    <a:pt x="912" y="706"/>
                    <a:pt x="708" y="910"/>
                    <a:pt x="456" y="910"/>
                  </a:cubicBezTo>
                  <a:cubicBezTo>
                    <a:pt x="204" y="910"/>
                    <a:pt x="0" y="706"/>
                    <a:pt x="0" y="455"/>
                  </a:cubicBezTo>
                  <a:cubicBezTo>
                    <a:pt x="0" y="204"/>
                    <a:pt x="204" y="0"/>
                    <a:pt x="456" y="0"/>
                  </a:cubicBezTo>
                  <a:cubicBezTo>
                    <a:pt x="708" y="0"/>
                    <a:pt x="912" y="204"/>
                    <a:pt x="912" y="455"/>
                  </a:cubicBezTo>
                  <a:close/>
                </a:path>
              </a:pathLst>
            </a:custGeom>
            <a:solidFill>
              <a:srgbClr val="20BEA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43" name="Freeform 25">
              <a:extLst>
                <a:ext uri="{FF2B5EF4-FFF2-40B4-BE49-F238E27FC236}">
                  <a16:creationId xmlns:a16="http://schemas.microsoft.com/office/drawing/2014/main" id="{4D9541BC-FA0D-4996-BA7F-F731795001A4}"/>
                </a:ext>
              </a:extLst>
            </p:cNvPr>
            <p:cNvSpPr>
              <a:spLocks/>
            </p:cNvSpPr>
            <p:nvPr/>
          </p:nvSpPr>
          <p:spPr bwMode="auto">
            <a:xfrm rot="10800000">
              <a:off x="1697668" y="3657918"/>
              <a:ext cx="1031875" cy="931863"/>
            </a:xfrm>
            <a:custGeom>
              <a:avLst/>
              <a:gdLst>
                <a:gd name="T0" fmla="*/ 785 w 785"/>
                <a:gd name="T1" fmla="*/ 392 h 784"/>
                <a:gd name="T2" fmla="*/ 785 w 785"/>
                <a:gd name="T3" fmla="*/ 392 h 784"/>
                <a:gd name="T4" fmla="*/ 392 w 785"/>
                <a:gd name="T5" fmla="*/ 784 h 784"/>
                <a:gd name="T6" fmla="*/ 0 w 785"/>
                <a:gd name="T7" fmla="*/ 392 h 784"/>
                <a:gd name="T8" fmla="*/ 392 w 785"/>
                <a:gd name="T9" fmla="*/ 0 h 784"/>
                <a:gd name="T10" fmla="*/ 785 w 785"/>
                <a:gd name="T11" fmla="*/ 392 h 784"/>
              </a:gdLst>
              <a:ahLst/>
              <a:cxnLst>
                <a:cxn ang="0">
                  <a:pos x="T0" y="T1"/>
                </a:cxn>
                <a:cxn ang="0">
                  <a:pos x="T2" y="T3"/>
                </a:cxn>
                <a:cxn ang="0">
                  <a:pos x="T4" y="T5"/>
                </a:cxn>
                <a:cxn ang="0">
                  <a:pos x="T6" y="T7"/>
                </a:cxn>
                <a:cxn ang="0">
                  <a:pos x="T8" y="T9"/>
                </a:cxn>
                <a:cxn ang="0">
                  <a:pos x="T10" y="T11"/>
                </a:cxn>
              </a:cxnLst>
              <a:rect l="0" t="0" r="r" b="b"/>
              <a:pathLst>
                <a:path w="785" h="784">
                  <a:moveTo>
                    <a:pt x="785" y="392"/>
                  </a:moveTo>
                  <a:lnTo>
                    <a:pt x="785" y="392"/>
                  </a:lnTo>
                  <a:cubicBezTo>
                    <a:pt x="785" y="608"/>
                    <a:pt x="609" y="784"/>
                    <a:pt x="392" y="784"/>
                  </a:cubicBezTo>
                  <a:cubicBezTo>
                    <a:pt x="176" y="784"/>
                    <a:pt x="0" y="608"/>
                    <a:pt x="0" y="392"/>
                  </a:cubicBezTo>
                  <a:cubicBezTo>
                    <a:pt x="0" y="176"/>
                    <a:pt x="176" y="0"/>
                    <a:pt x="392" y="0"/>
                  </a:cubicBezTo>
                  <a:cubicBezTo>
                    <a:pt x="609" y="0"/>
                    <a:pt x="785" y="176"/>
                    <a:pt x="785" y="392"/>
                  </a:cubicBezTo>
                  <a:close/>
                </a:path>
              </a:pathLst>
            </a:custGeom>
            <a:solidFill>
              <a:srgbClr val="0A61A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pic>
          <p:nvPicPr>
            <p:cNvPr id="144" name="Picture 27">
              <a:extLst>
                <a:ext uri="{FF2B5EF4-FFF2-40B4-BE49-F238E27FC236}">
                  <a16:creationId xmlns:a16="http://schemas.microsoft.com/office/drawing/2014/main" id="{65E766C5-FC93-4081-ACF6-1DFCA28288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9892" y="3671407"/>
              <a:ext cx="1028700" cy="8858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Rounded Rectangle 3">
            <a:extLst>
              <a:ext uri="{FF2B5EF4-FFF2-40B4-BE49-F238E27FC236}">
                <a16:creationId xmlns:a16="http://schemas.microsoft.com/office/drawing/2014/main" id="{05A7FC63-6B77-4F28-906B-AFD0263719C7}"/>
              </a:ext>
            </a:extLst>
          </p:cNvPr>
          <p:cNvSpPr/>
          <p:nvPr/>
        </p:nvSpPr>
        <p:spPr>
          <a:xfrm>
            <a:off x="7024119" y="5738109"/>
            <a:ext cx="4541272" cy="795940"/>
          </a:xfrm>
          <a:prstGeom prst="roundRect">
            <a:avLst/>
          </a:prstGeom>
          <a:solidFill>
            <a:srgbClr val="20BEA0">
              <a:alpha val="6656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latin typeface="Raleway" panose="020B0503030101060003" pitchFamily="34" charset="0"/>
            </a:endParaRPr>
          </a:p>
        </p:txBody>
      </p:sp>
      <p:sp>
        <p:nvSpPr>
          <p:cNvPr id="26" name="TextBox 25">
            <a:extLst>
              <a:ext uri="{FF2B5EF4-FFF2-40B4-BE49-F238E27FC236}">
                <a16:creationId xmlns:a16="http://schemas.microsoft.com/office/drawing/2014/main" id="{6E0A7BE1-38F1-4D81-918A-6B367D02A7B3}"/>
              </a:ext>
            </a:extLst>
          </p:cNvPr>
          <p:cNvSpPr txBox="1"/>
          <p:nvPr/>
        </p:nvSpPr>
        <p:spPr>
          <a:xfrm>
            <a:off x="7081721" y="5785062"/>
            <a:ext cx="4426067" cy="738664"/>
          </a:xfrm>
          <a:prstGeom prst="rect">
            <a:avLst/>
          </a:prstGeom>
          <a:noFill/>
        </p:spPr>
        <p:txBody>
          <a:bodyPr wrap="square">
            <a:spAutoFit/>
          </a:bodyPr>
          <a:lstStyle/>
          <a:p>
            <a:pPr algn="ctr"/>
            <a:r>
              <a:rPr lang="ru-RU" sz="1400" b="1" dirty="0">
                <a:solidFill>
                  <a:schemeClr val="bg1"/>
                </a:solidFill>
                <a:effectLst/>
                <a:ea typeface="Times New Roman" panose="02020603050405020304" pitchFamily="18" charset="0"/>
              </a:rPr>
              <a:t>За 2021 год по этому направлению опубликовано </a:t>
            </a:r>
            <a:r>
              <a:rPr lang="ru-RU" sz="1400" b="1" dirty="0">
                <a:solidFill>
                  <a:schemeClr val="bg1"/>
                </a:solidFill>
                <a:ea typeface="Times New Roman" panose="02020603050405020304" pitchFamily="18" charset="0"/>
              </a:rPr>
              <a:t>5</a:t>
            </a:r>
            <a:r>
              <a:rPr lang="ru-RU" sz="1400" b="1" dirty="0">
                <a:solidFill>
                  <a:schemeClr val="bg1"/>
                </a:solidFill>
                <a:effectLst/>
                <a:ea typeface="Times New Roman" panose="02020603050405020304" pitchFamily="18" charset="0"/>
              </a:rPr>
              <a:t> статей в журналах </a:t>
            </a:r>
            <a:r>
              <a:rPr lang="en-US" sz="1400" b="1" dirty="0">
                <a:solidFill>
                  <a:schemeClr val="bg1"/>
                </a:solidFill>
                <a:effectLst/>
                <a:ea typeface="Times New Roman" panose="02020603050405020304" pitchFamily="18" charset="0"/>
              </a:rPr>
              <a:t>Scopus</a:t>
            </a:r>
            <a:r>
              <a:rPr lang="ru-RU" sz="1400" b="1" dirty="0">
                <a:solidFill>
                  <a:schemeClr val="bg1"/>
                </a:solidFill>
                <a:effectLst/>
                <a:ea typeface="Times New Roman" panose="02020603050405020304" pitchFamily="18" charset="0"/>
              </a:rPr>
              <a:t> и </a:t>
            </a:r>
            <a:r>
              <a:rPr lang="en-US" sz="1400" b="1" dirty="0">
                <a:solidFill>
                  <a:schemeClr val="bg1"/>
                </a:solidFill>
                <a:effectLst/>
                <a:ea typeface="Times New Roman" panose="02020603050405020304" pitchFamily="18" charset="0"/>
              </a:rPr>
              <a:t>Web of Science</a:t>
            </a:r>
            <a:r>
              <a:rPr lang="ru-RU" sz="1400" b="1" dirty="0">
                <a:solidFill>
                  <a:schemeClr val="bg1"/>
                </a:solidFill>
                <a:effectLst/>
                <a:ea typeface="Times New Roman" panose="02020603050405020304" pitchFamily="18" charset="0"/>
              </a:rPr>
              <a:t>.</a:t>
            </a:r>
          </a:p>
        </p:txBody>
      </p:sp>
      <p:sp>
        <p:nvSpPr>
          <p:cNvPr id="27" name="Rectangle 18">
            <a:extLst>
              <a:ext uri="{FF2B5EF4-FFF2-40B4-BE49-F238E27FC236}">
                <a16:creationId xmlns:a16="http://schemas.microsoft.com/office/drawing/2014/main" id="{F1F31A2E-7B0C-4022-8CD4-D3BAF3E5AF52}"/>
              </a:ext>
            </a:extLst>
          </p:cNvPr>
          <p:cNvSpPr/>
          <p:nvPr/>
        </p:nvSpPr>
        <p:spPr>
          <a:xfrm>
            <a:off x="218059" y="1936320"/>
            <a:ext cx="4168075" cy="583942"/>
          </a:xfrm>
          <a:prstGeom prst="rect">
            <a:avLst/>
          </a:prstGeom>
        </p:spPr>
        <p:txBody>
          <a:bodyPr wrap="square">
            <a:spAutoFit/>
          </a:bodyPr>
          <a:lstStyle/>
          <a:p>
            <a:pPr algn="just">
              <a:lnSpc>
                <a:spcPct val="120000"/>
              </a:lnSpc>
            </a:pPr>
            <a:r>
              <a:rPr lang="ru-RU" sz="1400" dirty="0">
                <a:solidFill>
                  <a:schemeClr val="bg1"/>
                </a:solidFill>
                <a:ea typeface="Open Sans Condensed Light" pitchFamily="34" charset="0"/>
                <a:cs typeface="Open Sans Condensed Light" pitchFamily="34" charset="0"/>
              </a:rPr>
              <a:t>профессор </a:t>
            </a:r>
            <a:r>
              <a:rPr lang="ru-RU" sz="1400" b="1" dirty="0">
                <a:solidFill>
                  <a:schemeClr val="bg1"/>
                </a:solidFill>
                <a:ea typeface="Open Sans Condensed Light" pitchFamily="34" charset="0"/>
                <a:cs typeface="Open Sans Condensed Light" pitchFamily="34" charset="0"/>
              </a:rPr>
              <a:t>Черняев А.П.</a:t>
            </a:r>
            <a:r>
              <a:rPr lang="ru-RU" sz="1400" dirty="0">
                <a:solidFill>
                  <a:schemeClr val="bg1"/>
                </a:solidFill>
                <a:ea typeface="Open Sans Condensed Light" pitchFamily="34" charset="0"/>
                <a:cs typeface="Open Sans Condensed Light" pitchFamily="34" charset="0"/>
              </a:rPr>
              <a:t>, профессор </a:t>
            </a:r>
            <a:r>
              <a:rPr lang="ru-RU" sz="1400" b="1" dirty="0">
                <a:solidFill>
                  <a:schemeClr val="bg1"/>
                </a:solidFill>
                <a:ea typeface="Open Sans Condensed Light" pitchFamily="34" charset="0"/>
                <a:cs typeface="Open Sans Condensed Light" pitchFamily="34" charset="0"/>
              </a:rPr>
              <a:t>Розанов В.В.</a:t>
            </a:r>
            <a:endParaRPr lang="en-US" sz="1400" b="1" dirty="0">
              <a:solidFill>
                <a:schemeClr val="bg1"/>
              </a:solidFill>
              <a:ea typeface="Open Sans Condensed Light" pitchFamily="34" charset="0"/>
              <a:cs typeface="Open Sans Condensed Light" pitchFamily="34" charset="0"/>
            </a:endParaRPr>
          </a:p>
        </p:txBody>
      </p:sp>
      <p:sp>
        <p:nvSpPr>
          <p:cNvPr id="28" name="TextBox 27">
            <a:extLst>
              <a:ext uri="{FF2B5EF4-FFF2-40B4-BE49-F238E27FC236}">
                <a16:creationId xmlns:a16="http://schemas.microsoft.com/office/drawing/2014/main" id="{998DD4E9-B9EA-4270-BD4D-8FF9C589CE83}"/>
              </a:ext>
            </a:extLst>
          </p:cNvPr>
          <p:cNvSpPr txBox="1"/>
          <p:nvPr/>
        </p:nvSpPr>
        <p:spPr>
          <a:xfrm>
            <a:off x="164366" y="5673166"/>
            <a:ext cx="3035124" cy="954107"/>
          </a:xfrm>
          <a:prstGeom prst="rect">
            <a:avLst/>
          </a:prstGeom>
          <a:noFill/>
        </p:spPr>
        <p:txBody>
          <a:bodyPr wrap="square">
            <a:spAutoFit/>
          </a:bodyPr>
          <a:lstStyle/>
          <a:p>
            <a:pPr algn="ctr"/>
            <a:r>
              <a:rPr lang="ru-RU" sz="1400" b="1" dirty="0">
                <a:solidFill>
                  <a:schemeClr val="bg1"/>
                </a:solidFill>
                <a:effectLst/>
                <a:ea typeface="Times New Roman" panose="02020603050405020304" pitchFamily="18" charset="0"/>
              </a:rPr>
              <a:t>Работа выполняется совместно </a:t>
            </a:r>
          </a:p>
          <a:p>
            <a:pPr algn="ctr"/>
            <a:r>
              <a:rPr lang="ru-RU" sz="1400" dirty="0">
                <a:solidFill>
                  <a:schemeClr val="bg1"/>
                </a:solidFill>
                <a:ea typeface="Times New Roman" panose="02020603050405020304" pitchFamily="18" charset="0"/>
              </a:rPr>
              <a:t>с ФГБНУ ВИЛАР и </a:t>
            </a:r>
            <a:r>
              <a:rPr lang="en-US" sz="1400" dirty="0">
                <a:solidFill>
                  <a:schemeClr val="bg1"/>
                </a:solidFill>
                <a:latin typeface="Times New Roman" panose="02020603050405020304" pitchFamily="18" charset="0"/>
                <a:cs typeface="Times New Roman" panose="02020603050405020304" pitchFamily="18" charset="0"/>
              </a:rPr>
              <a:t>Ф</a:t>
            </a:r>
            <a:r>
              <a:rPr lang="ru-RU" sz="1400" dirty="0">
                <a:solidFill>
                  <a:schemeClr val="bg1"/>
                </a:solidFill>
                <a:latin typeface="Times New Roman" panose="02020603050405020304" pitchFamily="18" charset="0"/>
                <a:cs typeface="Times New Roman" panose="02020603050405020304" pitchFamily="18" charset="0"/>
              </a:rPr>
              <a:t>из-Тех</a:t>
            </a:r>
            <a:r>
              <a:rPr lang="en-US" sz="1400" dirty="0">
                <a:solidFill>
                  <a:schemeClr val="bg1"/>
                </a:solidFill>
                <a:latin typeface="Times New Roman" panose="02020603050405020304" pitchFamily="18" charset="0"/>
                <a:cs typeface="Times New Roman" panose="02020603050405020304" pitchFamily="18" charset="0"/>
              </a:rPr>
              <a:t> института С</a:t>
            </a:r>
            <a:r>
              <a:rPr lang="ru-RU" sz="1400" dirty="0">
                <a:solidFill>
                  <a:schemeClr val="bg1"/>
                </a:solidFill>
                <a:latin typeface="Times New Roman" panose="02020603050405020304" pitchFamily="18" charset="0"/>
                <a:cs typeface="Times New Roman" panose="02020603050405020304" pitchFamily="18" charset="0"/>
              </a:rPr>
              <a:t>ВФУ</a:t>
            </a:r>
            <a:r>
              <a:rPr lang="en-US" sz="1400" dirty="0">
                <a:solidFill>
                  <a:schemeClr val="bg1"/>
                </a:solidFill>
                <a:latin typeface="Times New Roman" panose="02020603050405020304" pitchFamily="18" charset="0"/>
                <a:cs typeface="Times New Roman" panose="02020603050405020304" pitchFamily="18" charset="0"/>
              </a:rPr>
              <a:t> и</a:t>
            </a:r>
            <a:r>
              <a:rPr lang="ru-RU" sz="1400" dirty="0">
                <a:solidFill>
                  <a:schemeClr val="bg1"/>
                </a:solidFill>
                <a:latin typeface="Times New Roman" panose="02020603050405020304" pitchFamily="18" charset="0"/>
                <a:cs typeface="Times New Roman" panose="02020603050405020304" pitchFamily="18" charset="0"/>
              </a:rPr>
              <a:t>м</a:t>
            </a:r>
            <a:r>
              <a:rPr lang="en-US" sz="1400" dirty="0">
                <a:solidFill>
                  <a:schemeClr val="bg1"/>
                </a:solidFill>
                <a:latin typeface="Times New Roman" panose="02020603050405020304" pitchFamily="18" charset="0"/>
                <a:cs typeface="Times New Roman" panose="02020603050405020304" pitchFamily="18" charset="0"/>
              </a:rPr>
              <a:t>. М.К. Аммосова</a:t>
            </a:r>
            <a:endParaRPr lang="ru-RU" sz="1400" dirty="0">
              <a:solidFill>
                <a:schemeClr val="bg1"/>
              </a:solidFill>
              <a:effectLst/>
              <a:ea typeface="Times New Roman" panose="02020603050405020304" pitchFamily="18" charset="0"/>
            </a:endParaRPr>
          </a:p>
        </p:txBody>
      </p:sp>
      <p:pic>
        <p:nvPicPr>
          <p:cNvPr id="30" name="Picture 8">
            <a:extLst>
              <a:ext uri="{FF2B5EF4-FFF2-40B4-BE49-F238E27FC236}">
                <a16:creationId xmlns:a16="http://schemas.microsoft.com/office/drawing/2014/main" id="{FED7EA77-D563-47D7-A792-C14BA8A383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6134" y="5475528"/>
            <a:ext cx="1935014" cy="124195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8517EF30-7629-4D3C-A96A-68351A7300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0243" y="5673166"/>
            <a:ext cx="985138" cy="926421"/>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EA95871A-F1FD-43EB-9CF6-1895B1B7E8B0}"/>
              </a:ext>
            </a:extLst>
          </p:cNvPr>
          <p:cNvSpPr txBox="1"/>
          <p:nvPr/>
        </p:nvSpPr>
        <p:spPr>
          <a:xfrm>
            <a:off x="79150" y="2923564"/>
            <a:ext cx="6016849" cy="2837700"/>
          </a:xfrm>
          <a:prstGeom prst="rect">
            <a:avLst/>
          </a:prstGeom>
          <a:noFill/>
        </p:spPr>
        <p:txBody>
          <a:bodyPr wrap="square">
            <a:spAutoFit/>
          </a:bodyPr>
          <a:lstStyle/>
          <a:p>
            <a:pPr marL="285750" indent="-228600">
              <a:lnSpc>
                <a:spcPct val="90000"/>
              </a:lnSpc>
              <a:spcAft>
                <a:spcPts val="600"/>
              </a:spcAft>
              <a:buFont typeface="Wingdings" pitchFamily="2" charset="2"/>
              <a:buChar char="ü"/>
            </a:pPr>
            <a:r>
              <a:rPr lang="en-US" sz="1600" dirty="0">
                <a:solidFill>
                  <a:schemeClr val="bg1"/>
                </a:solidFill>
                <a:cs typeface="Times New Roman" panose="02020603050405020304" pitchFamily="18" charset="0"/>
              </a:rPr>
              <a:t>Развитие и оптимизация </a:t>
            </a:r>
            <a:r>
              <a:rPr lang="en-US" sz="1600" b="1" dirty="0">
                <a:solidFill>
                  <a:schemeClr val="bg1"/>
                </a:solidFill>
                <a:cs typeface="Times New Roman" panose="02020603050405020304" pitchFamily="18" charset="0"/>
              </a:rPr>
              <a:t>комбинированных </a:t>
            </a:r>
            <a:r>
              <a:rPr lang="en-US" sz="1600" b="1" dirty="0" err="1">
                <a:solidFill>
                  <a:schemeClr val="bg1"/>
                </a:solidFill>
                <a:cs typeface="Times New Roman" panose="02020603050405020304" pitchFamily="18" charset="0"/>
              </a:rPr>
              <a:t>технологий</a:t>
            </a:r>
            <a:r>
              <a:rPr lang="en-US" sz="1600" b="1" dirty="0">
                <a:solidFill>
                  <a:schemeClr val="bg1"/>
                </a:solidFill>
                <a:cs typeface="Times New Roman" panose="02020603050405020304" pitchFamily="18" charset="0"/>
              </a:rPr>
              <a:t> </a:t>
            </a:r>
            <a:r>
              <a:rPr lang="en-US" sz="1600" b="1" dirty="0" err="1">
                <a:solidFill>
                  <a:schemeClr val="bg1"/>
                </a:solidFill>
                <a:cs typeface="Times New Roman" panose="02020603050405020304" pitchFamily="18" charset="0"/>
              </a:rPr>
              <a:t>стерилизации</a:t>
            </a:r>
            <a:r>
              <a:rPr lang="en-US" sz="1600" dirty="0">
                <a:solidFill>
                  <a:schemeClr val="bg1"/>
                </a:solidFill>
                <a:cs typeface="Times New Roman" panose="02020603050405020304" pitchFamily="18" charset="0"/>
              </a:rPr>
              <a:t> </a:t>
            </a:r>
            <a:r>
              <a:rPr lang="en-US" sz="1600" dirty="0" err="1">
                <a:solidFill>
                  <a:schemeClr val="bg1"/>
                </a:solidFill>
                <a:cs typeface="Times New Roman" panose="02020603050405020304" pitchFamily="18" charset="0"/>
              </a:rPr>
              <a:t>биоимплантатов</a:t>
            </a:r>
            <a:r>
              <a:rPr lang="ru-RU" sz="1600" dirty="0">
                <a:solidFill>
                  <a:schemeClr val="bg1"/>
                </a:solidFill>
                <a:cs typeface="Times New Roman" panose="02020603050405020304" pitchFamily="18" charset="0"/>
              </a:rPr>
              <a:t>;</a:t>
            </a:r>
          </a:p>
          <a:p>
            <a:pPr marL="342900" indent="285750">
              <a:lnSpc>
                <a:spcPct val="90000"/>
              </a:lnSpc>
              <a:spcAft>
                <a:spcPts val="600"/>
              </a:spcAft>
              <a:buFont typeface="Arial" panose="020B0604020202020204" pitchFamily="34" charset="0"/>
              <a:buChar char="•"/>
            </a:pPr>
            <a:r>
              <a:rPr lang="ru-RU" sz="1600" i="1" dirty="0">
                <a:solidFill>
                  <a:schemeClr val="bg1"/>
                </a:solidFill>
              </a:rPr>
              <a:t>повышение содержания фосфора в 2 раза  при     одновременном значительном (в 5 раз) росте концентрации кислорода при </a:t>
            </a:r>
            <a:r>
              <a:rPr lang="en-US" sz="1600" b="1" dirty="0" err="1">
                <a:solidFill>
                  <a:schemeClr val="bg1"/>
                </a:solidFill>
                <a:cs typeface="Times New Roman" panose="02020603050405020304" pitchFamily="18" charset="0"/>
              </a:rPr>
              <a:t>комбин</a:t>
            </a:r>
            <a:r>
              <a:rPr lang="ru-RU" sz="1600" b="1" dirty="0" err="1">
                <a:solidFill>
                  <a:schemeClr val="bg1"/>
                </a:solidFill>
                <a:cs typeface="Times New Roman" panose="02020603050405020304" pitchFamily="18" charset="0"/>
              </a:rPr>
              <a:t>ации</a:t>
            </a:r>
            <a:r>
              <a:rPr lang="ru-RU" sz="1600" b="1" dirty="0">
                <a:solidFill>
                  <a:schemeClr val="bg1"/>
                </a:solidFill>
                <a:cs typeface="Times New Roman" panose="02020603050405020304" pitchFamily="18" charset="0"/>
              </a:rPr>
              <a:t> «озон + радиация»</a:t>
            </a:r>
          </a:p>
          <a:p>
            <a:pPr marL="57150">
              <a:lnSpc>
                <a:spcPct val="90000"/>
              </a:lnSpc>
              <a:spcAft>
                <a:spcPts val="600"/>
              </a:spcAft>
            </a:pPr>
            <a:endParaRPr lang="en-US" sz="1600" i="1" dirty="0">
              <a:solidFill>
                <a:schemeClr val="bg1"/>
              </a:solidFill>
              <a:cs typeface="Times New Roman" panose="02020603050405020304" pitchFamily="18" charset="0"/>
            </a:endParaRPr>
          </a:p>
          <a:p>
            <a:pPr marL="342900" indent="-285750">
              <a:lnSpc>
                <a:spcPct val="90000"/>
              </a:lnSpc>
              <a:spcAft>
                <a:spcPts val="600"/>
              </a:spcAft>
              <a:buFont typeface="Wingdings" pitchFamily="2" charset="2"/>
              <a:buChar char="ü"/>
            </a:pPr>
            <a:r>
              <a:rPr lang="en-US" sz="1600" dirty="0" err="1">
                <a:solidFill>
                  <a:schemeClr val="bg1"/>
                </a:solidFill>
                <a:cs typeface="Times New Roman" panose="02020603050405020304" pitchFamily="18" charset="0"/>
              </a:rPr>
              <a:t>Инструментальные</a:t>
            </a:r>
            <a:r>
              <a:rPr lang="en-US" sz="1600" dirty="0">
                <a:solidFill>
                  <a:schemeClr val="bg1"/>
                </a:solidFill>
                <a:cs typeface="Times New Roman" panose="02020603050405020304" pitchFamily="18" charset="0"/>
              </a:rPr>
              <a:t> исследования </a:t>
            </a:r>
            <a:r>
              <a:rPr lang="en-US" sz="1600" dirty="0" err="1">
                <a:solidFill>
                  <a:schemeClr val="bg1"/>
                </a:solidFill>
                <a:cs typeface="Times New Roman" panose="02020603050405020304" pitchFamily="18" charset="0"/>
              </a:rPr>
              <a:t>свойств</a:t>
            </a:r>
            <a:r>
              <a:rPr lang="en-US" sz="1600" dirty="0">
                <a:solidFill>
                  <a:schemeClr val="bg1"/>
                </a:solidFill>
                <a:cs typeface="Times New Roman" panose="02020603050405020304" pitchFamily="18" charset="0"/>
              </a:rPr>
              <a:t> и </a:t>
            </a:r>
            <a:r>
              <a:rPr lang="en-US" sz="1600" b="1" dirty="0" err="1">
                <a:solidFill>
                  <a:schemeClr val="bg1"/>
                </a:solidFill>
                <a:cs typeface="Times New Roman" panose="02020603050405020304" pitchFamily="18" charset="0"/>
              </a:rPr>
              <a:t>характеристик</a:t>
            </a:r>
            <a:r>
              <a:rPr lang="en-US" sz="1600" b="1" dirty="0">
                <a:solidFill>
                  <a:schemeClr val="bg1"/>
                </a:solidFill>
                <a:cs typeface="Times New Roman" panose="02020603050405020304" pitchFamily="18" charset="0"/>
              </a:rPr>
              <a:t> </a:t>
            </a:r>
            <a:r>
              <a:rPr lang="en-US" sz="1600" b="1" dirty="0" err="1">
                <a:solidFill>
                  <a:schemeClr val="bg1"/>
                </a:solidFill>
                <a:cs typeface="Times New Roman" panose="02020603050405020304" pitchFamily="18" charset="0"/>
              </a:rPr>
              <a:t>поверхности</a:t>
            </a:r>
            <a:r>
              <a:rPr lang="en-US" sz="1600" b="1" dirty="0">
                <a:solidFill>
                  <a:schemeClr val="bg1"/>
                </a:solidFill>
                <a:cs typeface="Times New Roman" panose="02020603050405020304" pitchFamily="18" charset="0"/>
              </a:rPr>
              <a:t> </a:t>
            </a:r>
            <a:r>
              <a:rPr lang="en-US" sz="1600" dirty="0" err="1">
                <a:solidFill>
                  <a:schemeClr val="bg1"/>
                </a:solidFill>
                <a:cs typeface="Times New Roman" panose="02020603050405020304" pitchFamily="18" charset="0"/>
              </a:rPr>
              <a:t>костных</a:t>
            </a:r>
            <a:r>
              <a:rPr lang="en-US" sz="1600" dirty="0">
                <a:solidFill>
                  <a:schemeClr val="bg1"/>
                </a:solidFill>
                <a:cs typeface="Times New Roman" panose="02020603050405020304" pitchFamily="18" charset="0"/>
              </a:rPr>
              <a:t> </a:t>
            </a:r>
            <a:r>
              <a:rPr lang="en-US" sz="1600" dirty="0" err="1">
                <a:solidFill>
                  <a:schemeClr val="bg1"/>
                </a:solidFill>
                <a:cs typeface="Times New Roman" panose="02020603050405020304" pitchFamily="18" charset="0"/>
              </a:rPr>
              <a:t>имплантатов</a:t>
            </a:r>
            <a:r>
              <a:rPr lang="en-US" sz="1600" dirty="0">
                <a:solidFill>
                  <a:schemeClr val="bg1"/>
                </a:solidFill>
                <a:cs typeface="Times New Roman" panose="02020603050405020304" pitchFamily="18" charset="0"/>
              </a:rPr>
              <a:t> </a:t>
            </a:r>
            <a:r>
              <a:rPr lang="en-US" sz="1600" dirty="0" err="1">
                <a:solidFill>
                  <a:schemeClr val="bg1"/>
                </a:solidFill>
                <a:cs typeface="Times New Roman" panose="02020603050405020304" pitchFamily="18" charset="0"/>
              </a:rPr>
              <a:t>после</a:t>
            </a:r>
            <a:r>
              <a:rPr lang="ru-RU" sz="1600" dirty="0">
                <a:solidFill>
                  <a:schemeClr val="bg1"/>
                </a:solidFill>
                <a:cs typeface="Times New Roman" panose="02020603050405020304" pitchFamily="18" charset="0"/>
              </a:rPr>
              <a:t> </a:t>
            </a:r>
            <a:r>
              <a:rPr lang="en-US" sz="1600" b="1" dirty="0" err="1">
                <a:solidFill>
                  <a:schemeClr val="bg1"/>
                </a:solidFill>
                <a:cs typeface="Times New Roman" panose="02020603050405020304" pitchFamily="18" charset="0"/>
              </a:rPr>
              <a:t>комбин</a:t>
            </a:r>
            <a:r>
              <a:rPr lang="ru-RU" sz="1600" b="1" dirty="0" err="1">
                <a:solidFill>
                  <a:schemeClr val="bg1"/>
                </a:solidFill>
                <a:cs typeface="Times New Roman" panose="02020603050405020304" pitchFamily="18" charset="0"/>
              </a:rPr>
              <a:t>ации</a:t>
            </a:r>
            <a:r>
              <a:rPr lang="ru-RU" sz="1600" b="1" dirty="0">
                <a:solidFill>
                  <a:schemeClr val="bg1"/>
                </a:solidFill>
                <a:cs typeface="Times New Roman" panose="02020603050405020304" pitchFamily="18" charset="0"/>
              </a:rPr>
              <a:t> воздействий «озон + радиация».</a:t>
            </a:r>
            <a:endParaRPr lang="en-US" sz="1600" i="1" dirty="0">
              <a:solidFill>
                <a:schemeClr val="bg1"/>
              </a:solidFill>
              <a:cs typeface="Times New Roman" panose="02020603050405020304" pitchFamily="18" charset="0"/>
            </a:endParaRPr>
          </a:p>
          <a:p>
            <a:pPr marL="57150">
              <a:lnSpc>
                <a:spcPct val="90000"/>
              </a:lnSpc>
              <a:spcAft>
                <a:spcPts val="600"/>
              </a:spcAft>
            </a:pPr>
            <a:endParaRPr lang="ru-RU" sz="1600"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FB1452F2-EA8E-4FF7-BB0B-953F01B33B57}"/>
              </a:ext>
            </a:extLst>
          </p:cNvPr>
          <p:cNvSpPr txBox="1"/>
          <p:nvPr/>
        </p:nvSpPr>
        <p:spPr>
          <a:xfrm>
            <a:off x="6333644" y="2539443"/>
            <a:ext cx="5768110" cy="492443"/>
          </a:xfrm>
          <a:prstGeom prst="rect">
            <a:avLst/>
          </a:prstGeom>
          <a:noFill/>
        </p:spPr>
        <p:txBody>
          <a:bodyPr wrap="square">
            <a:spAutoFit/>
          </a:bodyPr>
          <a:lstStyle/>
          <a:p>
            <a:pPr algn="ctr"/>
            <a:r>
              <a:rPr lang="ru-RU" sz="1200" i="1" dirty="0">
                <a:solidFill>
                  <a:schemeClr val="bg1"/>
                </a:solidFill>
                <a:ea typeface="Calibri" panose="020F0502020204030204" pitchFamily="34" charset="0"/>
                <a:cs typeface="Times New Roman" panose="02020603050405020304" pitchFamily="18" charset="0"/>
              </a:rPr>
              <a:t>Поверхность </a:t>
            </a:r>
            <a:r>
              <a:rPr lang="ru-RU" sz="1200" i="1" dirty="0" err="1">
                <a:solidFill>
                  <a:schemeClr val="bg1"/>
                </a:solidFill>
                <a:ea typeface="Calibri" panose="020F0502020204030204" pitchFamily="34" charset="0"/>
                <a:cs typeface="Times New Roman" panose="02020603050405020304" pitchFamily="18" charset="0"/>
              </a:rPr>
              <a:t>биоимплантатов</a:t>
            </a:r>
            <a:r>
              <a:rPr lang="ru-RU" sz="1200" i="1" dirty="0">
                <a:solidFill>
                  <a:schemeClr val="bg1"/>
                </a:solidFill>
                <a:ea typeface="Calibri" panose="020F0502020204030204" pitchFamily="34" charset="0"/>
                <a:cs typeface="Times New Roman" panose="02020603050405020304" pitchFamily="18" charset="0"/>
              </a:rPr>
              <a:t> и ее спектральный состав, полученная на </a:t>
            </a:r>
            <a:r>
              <a:rPr lang="ru-RU" sz="1200" b="1" i="1" dirty="0">
                <a:solidFill>
                  <a:schemeClr val="bg1"/>
                </a:solidFill>
                <a:ea typeface="Calibri" panose="020F0502020204030204" pitchFamily="34" charset="0"/>
                <a:cs typeface="Times New Roman" panose="02020603050405020304" pitchFamily="18" charset="0"/>
              </a:rPr>
              <a:t>электронном микроскопе</a:t>
            </a:r>
            <a:r>
              <a:rPr lang="ru-RU" sz="1200" i="1" dirty="0">
                <a:solidFill>
                  <a:schemeClr val="bg1"/>
                </a:solidFill>
                <a:ea typeface="Calibri" panose="020F0502020204030204" pitchFamily="34" charset="0"/>
                <a:cs typeface="Times New Roman" panose="02020603050405020304" pitchFamily="18" charset="0"/>
              </a:rPr>
              <a:t>, после озоновой обработки</a:t>
            </a:r>
            <a:r>
              <a:rPr lang="ru-RU" sz="1400" i="1" dirty="0">
                <a:solidFill>
                  <a:schemeClr val="bg1"/>
                </a:solidFill>
                <a:ea typeface="Calibri" panose="020F0502020204030204" pitchFamily="34" charset="0"/>
                <a:cs typeface="Times New Roman" panose="02020603050405020304" pitchFamily="18" charset="0"/>
              </a:rPr>
              <a:t> </a:t>
            </a:r>
          </a:p>
        </p:txBody>
      </p:sp>
      <p:pic>
        <p:nvPicPr>
          <p:cNvPr id="33" name="Рисунок 32">
            <a:extLst>
              <a:ext uri="{FF2B5EF4-FFF2-40B4-BE49-F238E27FC236}">
                <a16:creationId xmlns:a16="http://schemas.microsoft.com/office/drawing/2014/main" id="{96E5F9B5-A719-4541-926D-17F12E499C24}"/>
              </a:ext>
            </a:extLst>
          </p:cNvPr>
          <p:cNvPicPr>
            <a:picLocks noChangeAspect="1"/>
          </p:cNvPicPr>
          <p:nvPr/>
        </p:nvPicPr>
        <p:blipFill rotWithShape="1">
          <a:blip r:embed="rId6">
            <a:extLst>
              <a:ext uri="{28A0092B-C50C-407E-A947-70E740481C1C}">
                <a14:useLocalDpi xmlns:a14="http://schemas.microsoft.com/office/drawing/2010/main" val="0"/>
              </a:ext>
            </a:extLst>
          </a:blip>
          <a:srcRect t="7558" r="-2" b="7280"/>
          <a:stretch/>
        </p:blipFill>
        <p:spPr bwMode="auto">
          <a:xfrm>
            <a:off x="6095998" y="3136886"/>
            <a:ext cx="2924779" cy="2313904"/>
          </a:xfrm>
          <a:prstGeom prst="rect">
            <a:avLst/>
          </a:prstGeom>
          <a:noFill/>
        </p:spPr>
      </p:pic>
      <p:pic>
        <p:nvPicPr>
          <p:cNvPr id="34" name="Рисунок 33">
            <a:extLst>
              <a:ext uri="{FF2B5EF4-FFF2-40B4-BE49-F238E27FC236}">
                <a16:creationId xmlns:a16="http://schemas.microsoft.com/office/drawing/2014/main" id="{2A7FB0B2-FFCA-4379-B0D0-6CEA458A7C2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075911" y="3615612"/>
            <a:ext cx="3053406" cy="1593353"/>
          </a:xfrm>
          <a:prstGeom prst="rect">
            <a:avLst/>
          </a:prstGeom>
          <a:noFill/>
        </p:spPr>
      </p:pic>
    </p:spTree>
    <p:extLst>
      <p:ext uri="{BB962C8B-B14F-4D97-AF65-F5344CB8AC3E}">
        <p14:creationId xmlns:p14="http://schemas.microsoft.com/office/powerpoint/2010/main" val="3528198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2">
            <a:extLst>
              <a:ext uri="{FF2B5EF4-FFF2-40B4-BE49-F238E27FC236}">
                <a16:creationId xmlns:a16="http://schemas.microsoft.com/office/drawing/2014/main" id="{74B14741-FF48-4DE2-8930-65AEB6B36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4" name="Прямоугольник 23">
            <a:extLst>
              <a:ext uri="{FF2B5EF4-FFF2-40B4-BE49-F238E27FC236}">
                <a16:creationId xmlns:a16="http://schemas.microsoft.com/office/drawing/2014/main" id="{4220A6E4-C516-4FD0-87DF-B1D789CB02FA}"/>
              </a:ext>
            </a:extLst>
          </p:cNvPr>
          <p:cNvSpPr/>
          <p:nvPr/>
        </p:nvSpPr>
        <p:spPr>
          <a:xfrm>
            <a:off x="342540" y="191847"/>
            <a:ext cx="11481008" cy="128380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a:extLst>
              <a:ext uri="{FF2B5EF4-FFF2-40B4-BE49-F238E27FC236}">
                <a16:creationId xmlns:a16="http://schemas.microsoft.com/office/drawing/2014/main" id="{65289A4A-15FD-4DE7-A26E-454770C89269}"/>
              </a:ext>
            </a:extLst>
          </p:cNvPr>
          <p:cNvSpPr/>
          <p:nvPr/>
        </p:nvSpPr>
        <p:spPr>
          <a:xfrm>
            <a:off x="407985" y="301255"/>
            <a:ext cx="11376029" cy="1154162"/>
          </a:xfrm>
          <a:prstGeom prst="rect">
            <a:avLst/>
          </a:prstGeom>
        </p:spPr>
        <p:txBody>
          <a:bodyPr wrap="square">
            <a:spAutoFit/>
          </a:bodyPr>
          <a:lstStyle/>
          <a:p>
            <a:pPr algn="ctr"/>
            <a:r>
              <a:rPr lang="ru-RU" sz="2300" dirty="0">
                <a:solidFill>
                  <a:schemeClr val="bg1"/>
                </a:solidFill>
              </a:rPr>
              <a:t>ПРОМЫШЛЕННОЕ ПРИМЕНЕНИЕ РАДИАЦИОННЫХ ТЕХНОЛОГИЙ ДЛЯ СТЕРИЛИЗАЦИИ МЕДИЦИНСКИХ ИНСТРУМЕНТОВ, ИМПЛАНТАТОВ И ТКАНЕЙ, А ТАКЖЕ СЕЛЬСКОХОЗЯЙСТВЕННОЙ ПРОДУКЦИИ</a:t>
            </a:r>
            <a:endParaRPr lang="ru-RU" sz="1400" dirty="0">
              <a:solidFill>
                <a:schemeClr val="bg1"/>
              </a:solidFill>
            </a:endParaRPr>
          </a:p>
        </p:txBody>
      </p:sp>
      <p:sp>
        <p:nvSpPr>
          <p:cNvPr id="15" name="Номер слайда 2">
            <a:extLst>
              <a:ext uri="{FF2B5EF4-FFF2-40B4-BE49-F238E27FC236}">
                <a16:creationId xmlns:a16="http://schemas.microsoft.com/office/drawing/2014/main" id="{E02B7751-2D2A-40B5-AD36-33422B43D042}"/>
              </a:ext>
            </a:extLst>
          </p:cNvPr>
          <p:cNvSpPr>
            <a:spLocks noGrp="1"/>
          </p:cNvSpPr>
          <p:nvPr>
            <p:ph type="sldNum" sz="quarter" idx="12"/>
          </p:nvPr>
        </p:nvSpPr>
        <p:spPr>
          <a:xfrm>
            <a:off x="11040679" y="6188075"/>
            <a:ext cx="1142245" cy="669925"/>
          </a:xfrm>
        </p:spPr>
        <p:txBody>
          <a:bodyPr/>
          <a:lstStyle/>
          <a:p>
            <a:pPr rtl="0"/>
            <a:fld id="{D57F1E4F-1CFF-5643-939E-217C01CDF565}" type="slidenum">
              <a:rPr lang="ru-RU" noProof="1" smtClean="0"/>
              <a:pPr rtl="0"/>
              <a:t>18</a:t>
            </a:fld>
            <a:endParaRPr lang="ru-RU" noProof="1"/>
          </a:p>
        </p:txBody>
      </p:sp>
      <p:sp>
        <p:nvSpPr>
          <p:cNvPr id="35" name="Прямоугольник 34">
            <a:extLst>
              <a:ext uri="{FF2B5EF4-FFF2-40B4-BE49-F238E27FC236}">
                <a16:creationId xmlns:a16="http://schemas.microsoft.com/office/drawing/2014/main" id="{D3249E13-D671-4F51-964A-6B04B05427E3}"/>
              </a:ext>
            </a:extLst>
          </p:cNvPr>
          <p:cNvSpPr/>
          <p:nvPr/>
        </p:nvSpPr>
        <p:spPr>
          <a:xfrm>
            <a:off x="2170866" y="1585058"/>
            <a:ext cx="782435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prstClr val="black"/>
                </a:solidFill>
                <a:effectLst/>
                <a:uLnTx/>
                <a:uFillTx/>
                <a:ea typeface="+mn-ea"/>
                <a:cs typeface="+mn-cs"/>
              </a:rPr>
              <a:t>Разновидности костных трансплантатов</a:t>
            </a:r>
          </a:p>
        </p:txBody>
      </p:sp>
      <p:pic>
        <p:nvPicPr>
          <p:cNvPr id="39" name="Picture 3">
            <a:extLst>
              <a:ext uri="{FF2B5EF4-FFF2-40B4-BE49-F238E27FC236}">
                <a16:creationId xmlns:a16="http://schemas.microsoft.com/office/drawing/2014/main" id="{08D004C7-9CC9-4B16-A4AF-16AE827117FD}"/>
              </a:ext>
            </a:extLst>
          </p:cNvPr>
          <p:cNvPicPr>
            <a:picLocks noChangeAspect="1" noChangeArrowheads="1"/>
          </p:cNvPicPr>
          <p:nvPr/>
        </p:nvPicPr>
        <p:blipFill>
          <a:blip r:embed="rId4"/>
          <a:srcRect/>
          <a:stretch>
            <a:fillRect/>
          </a:stretch>
        </p:blipFill>
        <p:spPr bwMode="auto">
          <a:xfrm>
            <a:off x="8921884" y="2294294"/>
            <a:ext cx="2207633" cy="1654217"/>
          </a:xfrm>
          <a:prstGeom prst="rect">
            <a:avLst/>
          </a:prstGeom>
          <a:noFill/>
          <a:ln w="9525">
            <a:noFill/>
            <a:miter lim="800000"/>
            <a:headEnd/>
            <a:tailEnd/>
          </a:ln>
          <a:effectLst/>
        </p:spPr>
      </p:pic>
      <p:pic>
        <p:nvPicPr>
          <p:cNvPr id="40" name="Picture 4">
            <a:extLst>
              <a:ext uri="{FF2B5EF4-FFF2-40B4-BE49-F238E27FC236}">
                <a16:creationId xmlns:a16="http://schemas.microsoft.com/office/drawing/2014/main" id="{C5A8207C-A42F-4CD6-9175-0D436EB481E9}"/>
              </a:ext>
            </a:extLst>
          </p:cNvPr>
          <p:cNvPicPr>
            <a:picLocks noChangeAspect="1" noChangeArrowheads="1"/>
          </p:cNvPicPr>
          <p:nvPr/>
        </p:nvPicPr>
        <p:blipFill>
          <a:blip r:embed="rId5"/>
          <a:srcRect/>
          <a:stretch>
            <a:fillRect/>
          </a:stretch>
        </p:blipFill>
        <p:spPr bwMode="auto">
          <a:xfrm>
            <a:off x="4667991" y="3015384"/>
            <a:ext cx="3768009" cy="2414391"/>
          </a:xfrm>
          <a:prstGeom prst="rect">
            <a:avLst/>
          </a:prstGeom>
          <a:noFill/>
          <a:ln w="9525">
            <a:noFill/>
            <a:miter lim="800000"/>
            <a:headEnd/>
            <a:tailEnd/>
          </a:ln>
          <a:effectLst/>
        </p:spPr>
      </p:pic>
      <p:pic>
        <p:nvPicPr>
          <p:cNvPr id="41" name="Picture 5">
            <a:extLst>
              <a:ext uri="{FF2B5EF4-FFF2-40B4-BE49-F238E27FC236}">
                <a16:creationId xmlns:a16="http://schemas.microsoft.com/office/drawing/2014/main" id="{C4B954EA-6E7F-4D52-B5BB-00AFCE5E197E}"/>
              </a:ext>
            </a:extLst>
          </p:cNvPr>
          <p:cNvPicPr>
            <a:picLocks noChangeAspect="1" noChangeArrowheads="1"/>
          </p:cNvPicPr>
          <p:nvPr/>
        </p:nvPicPr>
        <p:blipFill>
          <a:blip r:embed="rId6"/>
          <a:srcRect/>
          <a:stretch>
            <a:fillRect/>
          </a:stretch>
        </p:blipFill>
        <p:spPr bwMode="auto">
          <a:xfrm>
            <a:off x="8584314" y="4515087"/>
            <a:ext cx="2837011" cy="2007950"/>
          </a:xfrm>
          <a:prstGeom prst="rect">
            <a:avLst/>
          </a:prstGeom>
          <a:noFill/>
          <a:ln w="9525">
            <a:noFill/>
            <a:miter lim="800000"/>
            <a:headEnd/>
            <a:tailEnd/>
          </a:ln>
          <a:effectLst/>
        </p:spPr>
      </p:pic>
      <p:pic>
        <p:nvPicPr>
          <p:cNvPr id="42" name="Picture 6">
            <a:extLst>
              <a:ext uri="{FF2B5EF4-FFF2-40B4-BE49-F238E27FC236}">
                <a16:creationId xmlns:a16="http://schemas.microsoft.com/office/drawing/2014/main" id="{BA061551-4FF7-4A3F-A2A0-9D5EAA73F0AA}"/>
              </a:ext>
            </a:extLst>
          </p:cNvPr>
          <p:cNvPicPr>
            <a:picLocks noChangeAspect="1" noChangeArrowheads="1"/>
          </p:cNvPicPr>
          <p:nvPr/>
        </p:nvPicPr>
        <p:blipFill>
          <a:blip r:embed="rId7"/>
          <a:srcRect/>
          <a:stretch>
            <a:fillRect/>
          </a:stretch>
        </p:blipFill>
        <p:spPr bwMode="auto">
          <a:xfrm>
            <a:off x="1133756" y="4442711"/>
            <a:ext cx="2699248" cy="1977717"/>
          </a:xfrm>
          <a:prstGeom prst="rect">
            <a:avLst/>
          </a:prstGeom>
          <a:noFill/>
          <a:ln w="9525">
            <a:noFill/>
            <a:miter lim="800000"/>
            <a:headEnd/>
            <a:tailEnd/>
          </a:ln>
          <a:effectLst/>
        </p:spPr>
      </p:pic>
      <p:pic>
        <p:nvPicPr>
          <p:cNvPr id="43" name="Picture 7">
            <a:extLst>
              <a:ext uri="{FF2B5EF4-FFF2-40B4-BE49-F238E27FC236}">
                <a16:creationId xmlns:a16="http://schemas.microsoft.com/office/drawing/2014/main" id="{B50EB765-A4A0-4C45-A305-F9EBCA7CB51B}"/>
              </a:ext>
            </a:extLst>
          </p:cNvPr>
          <p:cNvPicPr>
            <a:picLocks noChangeAspect="1" noChangeArrowheads="1"/>
          </p:cNvPicPr>
          <p:nvPr/>
        </p:nvPicPr>
        <p:blipFill>
          <a:blip r:embed="rId8"/>
          <a:srcRect/>
          <a:stretch>
            <a:fillRect/>
          </a:stretch>
        </p:blipFill>
        <p:spPr bwMode="auto">
          <a:xfrm>
            <a:off x="576526" y="2294294"/>
            <a:ext cx="3898724" cy="1857388"/>
          </a:xfrm>
          <a:prstGeom prst="rect">
            <a:avLst/>
          </a:prstGeom>
          <a:noFill/>
          <a:ln w="9525">
            <a:noFill/>
            <a:miter lim="800000"/>
            <a:headEnd/>
            <a:tailEnd/>
          </a:ln>
          <a:effectLst/>
        </p:spPr>
      </p:pic>
    </p:spTree>
    <p:extLst>
      <p:ext uri="{BB962C8B-B14F-4D97-AF65-F5344CB8AC3E}">
        <p14:creationId xmlns:p14="http://schemas.microsoft.com/office/powerpoint/2010/main" val="888510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B427B5D-849C-8B47-D211-3862C15237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a:extLst>
              <a:ext uri="{FF2B5EF4-FFF2-40B4-BE49-F238E27FC236}">
                <a16:creationId xmlns:a16="http://schemas.microsoft.com/office/drawing/2014/main" id="{711018E1-793D-63B8-DB1A-191E69CEB1B8}"/>
              </a:ext>
            </a:extLst>
          </p:cNvPr>
          <p:cNvSpPr/>
          <p:nvPr/>
        </p:nvSpPr>
        <p:spPr>
          <a:xfrm>
            <a:off x="355495" y="37847"/>
            <a:ext cx="11481008" cy="128380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8" name="Title 5">
            <a:extLst>
              <a:ext uri="{FF2B5EF4-FFF2-40B4-BE49-F238E27FC236}">
                <a16:creationId xmlns:a16="http://schemas.microsoft.com/office/drawing/2014/main" id="{3ECA899A-2DCF-458F-AB22-E966F15E700A}"/>
              </a:ext>
            </a:extLst>
          </p:cNvPr>
          <p:cNvSpPr>
            <a:spLocks noGrp="1"/>
          </p:cNvSpPr>
          <p:nvPr>
            <p:ph type="title"/>
          </p:nvPr>
        </p:nvSpPr>
        <p:spPr>
          <a:xfrm>
            <a:off x="2026613" y="106603"/>
            <a:ext cx="8138772" cy="861774"/>
          </a:xfrm>
        </p:spPr>
        <p:txBody>
          <a:bodyPr/>
          <a:lstStyle/>
          <a:p>
            <a:r>
              <a:rPr lang="ru-RU" b="0" dirty="0">
                <a:solidFill>
                  <a:schemeClr val="bg1"/>
                </a:solidFill>
                <a:latin typeface="+mj-lt"/>
              </a:rPr>
              <a:t>Радиационные технологии в области сельского хозяйства</a:t>
            </a:r>
            <a:endParaRPr lang="en-US" b="0" dirty="0">
              <a:solidFill>
                <a:schemeClr val="bg1"/>
              </a:solidFill>
              <a:latin typeface="+mj-lt"/>
            </a:endParaRPr>
          </a:p>
        </p:txBody>
      </p:sp>
      <p:sp>
        <p:nvSpPr>
          <p:cNvPr id="137" name="Text Placeholder 7">
            <a:extLst>
              <a:ext uri="{FF2B5EF4-FFF2-40B4-BE49-F238E27FC236}">
                <a16:creationId xmlns:a16="http://schemas.microsoft.com/office/drawing/2014/main" id="{256A6DD5-D65B-4833-8CB8-CA18F2BAC40A}"/>
              </a:ext>
            </a:extLst>
          </p:cNvPr>
          <p:cNvSpPr>
            <a:spLocks noGrp="1"/>
          </p:cNvSpPr>
          <p:nvPr>
            <p:ph type="body" sz="quarter" idx="13"/>
          </p:nvPr>
        </p:nvSpPr>
        <p:spPr>
          <a:xfrm>
            <a:off x="2750820" y="1074976"/>
            <a:ext cx="6690360" cy="184666"/>
          </a:xfrm>
        </p:spPr>
        <p:txBody>
          <a:bodyPr/>
          <a:lstStyle/>
          <a:p>
            <a:r>
              <a:rPr lang="ru-RU" dirty="0">
                <a:solidFill>
                  <a:schemeClr val="bg1"/>
                </a:solidFill>
              </a:rPr>
              <a:t>Лаборатория Пучковых Технологий и Медицинской Физики</a:t>
            </a:r>
            <a:endParaRPr lang="en-US" dirty="0">
              <a:solidFill>
                <a:schemeClr val="bg1"/>
              </a:solidFill>
            </a:endParaRPr>
          </a:p>
        </p:txBody>
      </p:sp>
      <p:sp>
        <p:nvSpPr>
          <p:cNvPr id="138" name="Rectangle 5">
            <a:extLst>
              <a:ext uri="{FF2B5EF4-FFF2-40B4-BE49-F238E27FC236}">
                <a16:creationId xmlns:a16="http://schemas.microsoft.com/office/drawing/2014/main" id="{E3ABC9B0-2DEF-4540-A69E-1A48ABDFC314}"/>
              </a:ext>
            </a:extLst>
          </p:cNvPr>
          <p:cNvSpPr/>
          <p:nvPr/>
        </p:nvSpPr>
        <p:spPr>
          <a:xfrm>
            <a:off x="0" y="1369198"/>
            <a:ext cx="12192000" cy="1185599"/>
          </a:xfrm>
          <a:prstGeom prst="rect">
            <a:avLst/>
          </a:prstGeom>
          <a:solidFill>
            <a:srgbClr val="20BEA0">
              <a:alpha val="6676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Прямоугольник 3">
            <a:extLst>
              <a:ext uri="{FF2B5EF4-FFF2-40B4-BE49-F238E27FC236}">
                <a16:creationId xmlns:a16="http://schemas.microsoft.com/office/drawing/2014/main" id="{17C39A88-834D-9ED8-64C0-E16FBA4E294D}"/>
              </a:ext>
            </a:extLst>
          </p:cNvPr>
          <p:cNvSpPr/>
          <p:nvPr/>
        </p:nvSpPr>
        <p:spPr>
          <a:xfrm>
            <a:off x="172989" y="2717442"/>
            <a:ext cx="5738414" cy="3172204"/>
          </a:xfrm>
          <a:prstGeom prst="rect">
            <a:avLst/>
          </a:prstGeom>
          <a:solidFill>
            <a:schemeClr val="tx1">
              <a:alpha val="7501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9" name="TextBox 138">
            <a:extLst>
              <a:ext uri="{FF2B5EF4-FFF2-40B4-BE49-F238E27FC236}">
                <a16:creationId xmlns:a16="http://schemas.microsoft.com/office/drawing/2014/main" id="{A011FB54-65B3-4015-84D3-4D503B65DADA}"/>
              </a:ext>
            </a:extLst>
          </p:cNvPr>
          <p:cNvSpPr txBox="1"/>
          <p:nvPr/>
        </p:nvSpPr>
        <p:spPr>
          <a:xfrm>
            <a:off x="1734259" y="1479842"/>
            <a:ext cx="9454441" cy="646331"/>
          </a:xfrm>
          <a:prstGeom prst="rect">
            <a:avLst/>
          </a:prstGeom>
          <a:noFill/>
        </p:spPr>
        <p:txBody>
          <a:bodyPr wrap="square">
            <a:spAutoFit/>
          </a:bodyPr>
          <a:lstStyle/>
          <a:p>
            <a:pPr algn="ctr"/>
            <a:r>
              <a:rPr lang="ru-RU" b="1" dirty="0">
                <a:solidFill>
                  <a:schemeClr val="bg1"/>
                </a:solidFill>
                <a:cs typeface="Times New Roman" panose="02020603050405020304" pitchFamily="18" charset="0"/>
              </a:rPr>
              <a:t>Подавление заболеваемости сельскохозяйственных культур </a:t>
            </a:r>
          </a:p>
          <a:p>
            <a:pPr algn="ctr"/>
            <a:r>
              <a:rPr lang="ru-RU" b="1" dirty="0">
                <a:solidFill>
                  <a:schemeClr val="bg1"/>
                </a:solidFill>
                <a:cs typeface="Times New Roman" panose="02020603050405020304" pitchFamily="18" charset="0"/>
              </a:rPr>
              <a:t>с целью повышения урожайности и качества продукции</a:t>
            </a:r>
            <a:r>
              <a:rPr lang="ru-RU" sz="1600" b="1" dirty="0">
                <a:solidFill>
                  <a:schemeClr val="bg1"/>
                </a:solidFill>
                <a:cs typeface="Times New Roman" panose="02020603050405020304" pitchFamily="18" charset="0"/>
              </a:rPr>
              <a:t> </a:t>
            </a:r>
          </a:p>
        </p:txBody>
      </p:sp>
      <p:grpSp>
        <p:nvGrpSpPr>
          <p:cNvPr id="141" name="Группа 140">
            <a:extLst>
              <a:ext uri="{FF2B5EF4-FFF2-40B4-BE49-F238E27FC236}">
                <a16:creationId xmlns:a16="http://schemas.microsoft.com/office/drawing/2014/main" id="{25039772-A20F-4782-A8C0-1F40ED6A973D}"/>
              </a:ext>
            </a:extLst>
          </p:cNvPr>
          <p:cNvGrpSpPr/>
          <p:nvPr/>
        </p:nvGrpSpPr>
        <p:grpSpPr>
          <a:xfrm>
            <a:off x="102896" y="893922"/>
            <a:ext cx="1080000" cy="1080000"/>
            <a:chOff x="1619880" y="3586481"/>
            <a:chExt cx="1198563" cy="1082675"/>
          </a:xfrm>
        </p:grpSpPr>
        <p:sp>
          <p:nvSpPr>
            <p:cNvPr id="142" name="Freeform 14">
              <a:extLst>
                <a:ext uri="{FF2B5EF4-FFF2-40B4-BE49-F238E27FC236}">
                  <a16:creationId xmlns:a16="http://schemas.microsoft.com/office/drawing/2014/main" id="{08B1F952-A9BA-4B8D-97EF-E76FC009667F}"/>
                </a:ext>
              </a:extLst>
            </p:cNvPr>
            <p:cNvSpPr>
              <a:spLocks/>
            </p:cNvSpPr>
            <p:nvPr/>
          </p:nvSpPr>
          <p:spPr bwMode="auto">
            <a:xfrm rot="10800000">
              <a:off x="1619880" y="3586481"/>
              <a:ext cx="1198563" cy="1082675"/>
            </a:xfrm>
            <a:custGeom>
              <a:avLst/>
              <a:gdLst>
                <a:gd name="T0" fmla="*/ 912 w 912"/>
                <a:gd name="T1" fmla="*/ 455 h 910"/>
                <a:gd name="T2" fmla="*/ 912 w 912"/>
                <a:gd name="T3" fmla="*/ 455 h 910"/>
                <a:gd name="T4" fmla="*/ 456 w 912"/>
                <a:gd name="T5" fmla="*/ 910 h 910"/>
                <a:gd name="T6" fmla="*/ 0 w 912"/>
                <a:gd name="T7" fmla="*/ 455 h 910"/>
                <a:gd name="T8" fmla="*/ 456 w 912"/>
                <a:gd name="T9" fmla="*/ 0 h 910"/>
                <a:gd name="T10" fmla="*/ 912 w 912"/>
                <a:gd name="T11" fmla="*/ 455 h 910"/>
              </a:gdLst>
              <a:ahLst/>
              <a:cxnLst>
                <a:cxn ang="0">
                  <a:pos x="T0" y="T1"/>
                </a:cxn>
                <a:cxn ang="0">
                  <a:pos x="T2" y="T3"/>
                </a:cxn>
                <a:cxn ang="0">
                  <a:pos x="T4" y="T5"/>
                </a:cxn>
                <a:cxn ang="0">
                  <a:pos x="T6" y="T7"/>
                </a:cxn>
                <a:cxn ang="0">
                  <a:pos x="T8" y="T9"/>
                </a:cxn>
                <a:cxn ang="0">
                  <a:pos x="T10" y="T11"/>
                </a:cxn>
              </a:cxnLst>
              <a:rect l="0" t="0" r="r" b="b"/>
              <a:pathLst>
                <a:path w="912" h="910">
                  <a:moveTo>
                    <a:pt x="912" y="455"/>
                  </a:moveTo>
                  <a:lnTo>
                    <a:pt x="912" y="455"/>
                  </a:lnTo>
                  <a:cubicBezTo>
                    <a:pt x="912" y="706"/>
                    <a:pt x="708" y="910"/>
                    <a:pt x="456" y="910"/>
                  </a:cubicBezTo>
                  <a:cubicBezTo>
                    <a:pt x="204" y="910"/>
                    <a:pt x="0" y="706"/>
                    <a:pt x="0" y="455"/>
                  </a:cubicBezTo>
                  <a:cubicBezTo>
                    <a:pt x="0" y="204"/>
                    <a:pt x="204" y="0"/>
                    <a:pt x="456" y="0"/>
                  </a:cubicBezTo>
                  <a:cubicBezTo>
                    <a:pt x="708" y="0"/>
                    <a:pt x="912" y="204"/>
                    <a:pt x="912" y="455"/>
                  </a:cubicBezTo>
                  <a:close/>
                </a:path>
              </a:pathLst>
            </a:custGeom>
            <a:solidFill>
              <a:srgbClr val="20BEA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43" name="Freeform 25">
              <a:extLst>
                <a:ext uri="{FF2B5EF4-FFF2-40B4-BE49-F238E27FC236}">
                  <a16:creationId xmlns:a16="http://schemas.microsoft.com/office/drawing/2014/main" id="{4D9541BC-FA0D-4996-BA7F-F731795001A4}"/>
                </a:ext>
              </a:extLst>
            </p:cNvPr>
            <p:cNvSpPr>
              <a:spLocks/>
            </p:cNvSpPr>
            <p:nvPr/>
          </p:nvSpPr>
          <p:spPr bwMode="auto">
            <a:xfrm rot="10800000">
              <a:off x="1697668" y="3657918"/>
              <a:ext cx="1031875" cy="931863"/>
            </a:xfrm>
            <a:custGeom>
              <a:avLst/>
              <a:gdLst>
                <a:gd name="T0" fmla="*/ 785 w 785"/>
                <a:gd name="T1" fmla="*/ 392 h 784"/>
                <a:gd name="T2" fmla="*/ 785 w 785"/>
                <a:gd name="T3" fmla="*/ 392 h 784"/>
                <a:gd name="T4" fmla="*/ 392 w 785"/>
                <a:gd name="T5" fmla="*/ 784 h 784"/>
                <a:gd name="T6" fmla="*/ 0 w 785"/>
                <a:gd name="T7" fmla="*/ 392 h 784"/>
                <a:gd name="T8" fmla="*/ 392 w 785"/>
                <a:gd name="T9" fmla="*/ 0 h 784"/>
                <a:gd name="T10" fmla="*/ 785 w 785"/>
                <a:gd name="T11" fmla="*/ 392 h 784"/>
              </a:gdLst>
              <a:ahLst/>
              <a:cxnLst>
                <a:cxn ang="0">
                  <a:pos x="T0" y="T1"/>
                </a:cxn>
                <a:cxn ang="0">
                  <a:pos x="T2" y="T3"/>
                </a:cxn>
                <a:cxn ang="0">
                  <a:pos x="T4" y="T5"/>
                </a:cxn>
                <a:cxn ang="0">
                  <a:pos x="T6" y="T7"/>
                </a:cxn>
                <a:cxn ang="0">
                  <a:pos x="T8" y="T9"/>
                </a:cxn>
                <a:cxn ang="0">
                  <a:pos x="T10" y="T11"/>
                </a:cxn>
              </a:cxnLst>
              <a:rect l="0" t="0" r="r" b="b"/>
              <a:pathLst>
                <a:path w="785" h="784">
                  <a:moveTo>
                    <a:pt x="785" y="392"/>
                  </a:moveTo>
                  <a:lnTo>
                    <a:pt x="785" y="392"/>
                  </a:lnTo>
                  <a:cubicBezTo>
                    <a:pt x="785" y="608"/>
                    <a:pt x="609" y="784"/>
                    <a:pt x="392" y="784"/>
                  </a:cubicBezTo>
                  <a:cubicBezTo>
                    <a:pt x="176" y="784"/>
                    <a:pt x="0" y="608"/>
                    <a:pt x="0" y="392"/>
                  </a:cubicBezTo>
                  <a:cubicBezTo>
                    <a:pt x="0" y="176"/>
                    <a:pt x="176" y="0"/>
                    <a:pt x="392" y="0"/>
                  </a:cubicBezTo>
                  <a:cubicBezTo>
                    <a:pt x="609" y="0"/>
                    <a:pt x="785" y="176"/>
                    <a:pt x="785" y="392"/>
                  </a:cubicBezTo>
                  <a:close/>
                </a:path>
              </a:pathLst>
            </a:custGeom>
            <a:solidFill>
              <a:srgbClr val="0A61A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pic>
          <p:nvPicPr>
            <p:cNvPr id="144" name="Picture 27">
              <a:extLst>
                <a:ext uri="{FF2B5EF4-FFF2-40B4-BE49-F238E27FC236}">
                  <a16:creationId xmlns:a16="http://schemas.microsoft.com/office/drawing/2014/main" id="{65E766C5-FC93-4081-ACF6-1DFCA28288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9892" y="3671407"/>
              <a:ext cx="1028700" cy="8858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Rounded Rectangle 3">
            <a:extLst>
              <a:ext uri="{FF2B5EF4-FFF2-40B4-BE49-F238E27FC236}">
                <a16:creationId xmlns:a16="http://schemas.microsoft.com/office/drawing/2014/main" id="{05A7FC63-6B77-4F28-906B-AFD0263719C7}"/>
              </a:ext>
            </a:extLst>
          </p:cNvPr>
          <p:cNvSpPr/>
          <p:nvPr/>
        </p:nvSpPr>
        <p:spPr>
          <a:xfrm>
            <a:off x="689779" y="5942950"/>
            <a:ext cx="4292477" cy="826807"/>
          </a:xfrm>
          <a:prstGeom prst="roundRect">
            <a:avLst/>
          </a:prstGeom>
          <a:solidFill>
            <a:srgbClr val="20BEA0">
              <a:alpha val="673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Raleway" panose="020B0503030101060003" pitchFamily="34" charset="0"/>
            </a:endParaRPr>
          </a:p>
        </p:txBody>
      </p:sp>
      <p:sp>
        <p:nvSpPr>
          <p:cNvPr id="26" name="TextBox 25">
            <a:extLst>
              <a:ext uri="{FF2B5EF4-FFF2-40B4-BE49-F238E27FC236}">
                <a16:creationId xmlns:a16="http://schemas.microsoft.com/office/drawing/2014/main" id="{6E0A7BE1-38F1-4D81-918A-6B367D02A7B3}"/>
              </a:ext>
            </a:extLst>
          </p:cNvPr>
          <p:cNvSpPr txBox="1"/>
          <p:nvPr/>
        </p:nvSpPr>
        <p:spPr>
          <a:xfrm>
            <a:off x="698396" y="6008753"/>
            <a:ext cx="4292476" cy="738664"/>
          </a:xfrm>
          <a:prstGeom prst="rect">
            <a:avLst/>
          </a:prstGeom>
          <a:noFill/>
        </p:spPr>
        <p:txBody>
          <a:bodyPr wrap="square">
            <a:spAutoFit/>
          </a:bodyPr>
          <a:lstStyle/>
          <a:p>
            <a:pPr algn="ctr"/>
            <a:r>
              <a:rPr lang="ru-RU" sz="1400" b="1" dirty="0">
                <a:solidFill>
                  <a:schemeClr val="bg1"/>
                </a:solidFill>
                <a:effectLst/>
                <a:ea typeface="Times New Roman" panose="02020603050405020304" pitchFamily="18" charset="0"/>
              </a:rPr>
              <a:t>За 2021 год по этому направлению опубликовано </a:t>
            </a:r>
            <a:r>
              <a:rPr lang="ru-RU" sz="1400" b="1" dirty="0">
                <a:solidFill>
                  <a:schemeClr val="bg1"/>
                </a:solidFill>
                <a:ea typeface="Times New Roman" panose="02020603050405020304" pitchFamily="18" charset="0"/>
              </a:rPr>
              <a:t>3</a:t>
            </a:r>
            <a:r>
              <a:rPr lang="ru-RU" sz="1400" b="1" dirty="0">
                <a:solidFill>
                  <a:schemeClr val="bg1"/>
                </a:solidFill>
                <a:effectLst/>
                <a:ea typeface="Times New Roman" panose="02020603050405020304" pitchFamily="18" charset="0"/>
              </a:rPr>
              <a:t> статьи в журналах </a:t>
            </a:r>
            <a:r>
              <a:rPr lang="en-US" sz="1400" b="1" dirty="0">
                <a:solidFill>
                  <a:schemeClr val="bg1"/>
                </a:solidFill>
                <a:effectLst/>
                <a:ea typeface="Times New Roman" panose="02020603050405020304" pitchFamily="18" charset="0"/>
              </a:rPr>
              <a:t>Scopus</a:t>
            </a:r>
            <a:r>
              <a:rPr lang="ru-RU" sz="1400" b="1" dirty="0">
                <a:solidFill>
                  <a:schemeClr val="bg1"/>
                </a:solidFill>
                <a:effectLst/>
                <a:ea typeface="Times New Roman" panose="02020603050405020304" pitchFamily="18" charset="0"/>
              </a:rPr>
              <a:t> и </a:t>
            </a:r>
            <a:r>
              <a:rPr lang="en-US" sz="1400" b="1" dirty="0">
                <a:solidFill>
                  <a:schemeClr val="bg1"/>
                </a:solidFill>
                <a:effectLst/>
                <a:ea typeface="Times New Roman" panose="02020603050405020304" pitchFamily="18" charset="0"/>
              </a:rPr>
              <a:t>Web of Science</a:t>
            </a:r>
            <a:endParaRPr lang="ru-RU" sz="1400" b="1" dirty="0">
              <a:solidFill>
                <a:schemeClr val="bg1"/>
              </a:solidFill>
              <a:effectLst/>
              <a:ea typeface="Times New Roman" panose="02020603050405020304" pitchFamily="18" charset="0"/>
            </a:endParaRPr>
          </a:p>
        </p:txBody>
      </p:sp>
      <p:pic>
        <p:nvPicPr>
          <p:cNvPr id="31" name="Рисунок 30">
            <a:extLst>
              <a:ext uri="{FF2B5EF4-FFF2-40B4-BE49-F238E27FC236}">
                <a16:creationId xmlns:a16="http://schemas.microsoft.com/office/drawing/2014/main" id="{00000000-0008-0000-0100-000002000000}"/>
              </a:ext>
            </a:extLst>
          </p:cNvPr>
          <p:cNvPicPr>
            <a:picLocks noChangeAspect="1"/>
          </p:cNvPicPr>
          <p:nvPr/>
        </p:nvPicPr>
        <p:blipFill rotWithShape="1">
          <a:blip r:embed="rId4"/>
          <a:srcRect b="2013"/>
          <a:stretch/>
        </p:blipFill>
        <p:spPr>
          <a:xfrm>
            <a:off x="8111653" y="4467803"/>
            <a:ext cx="3977678" cy="2230129"/>
          </a:xfrm>
          <a:prstGeom prst="rect">
            <a:avLst/>
          </a:prstGeom>
        </p:spPr>
      </p:pic>
      <p:pic>
        <p:nvPicPr>
          <p:cNvPr id="28" name="Рисунок 27">
            <a:extLst>
              <a:ext uri="{FF2B5EF4-FFF2-40B4-BE49-F238E27FC236}">
                <a16:creationId xmlns:a16="http://schemas.microsoft.com/office/drawing/2014/main" id="{2CC5623B-FE0A-44F5-8F34-81C8BD361C47}"/>
              </a:ext>
            </a:extLst>
          </p:cNvPr>
          <p:cNvPicPr>
            <a:picLocks noChangeAspect="1"/>
          </p:cNvPicPr>
          <p:nvPr/>
        </p:nvPicPr>
        <p:blipFill>
          <a:blip r:embed="rId5"/>
          <a:stretch>
            <a:fillRect/>
          </a:stretch>
        </p:blipFill>
        <p:spPr>
          <a:xfrm>
            <a:off x="6122569" y="2589223"/>
            <a:ext cx="3290035" cy="2408869"/>
          </a:xfrm>
          <a:prstGeom prst="rect">
            <a:avLst/>
          </a:prstGeom>
        </p:spPr>
      </p:pic>
      <p:sp>
        <p:nvSpPr>
          <p:cNvPr id="33" name="Rectangle 18">
            <a:extLst>
              <a:ext uri="{FF2B5EF4-FFF2-40B4-BE49-F238E27FC236}">
                <a16:creationId xmlns:a16="http://schemas.microsoft.com/office/drawing/2014/main" id="{04558754-39E3-4EE0-8696-F2634B6F453B}"/>
              </a:ext>
            </a:extLst>
          </p:cNvPr>
          <p:cNvSpPr/>
          <p:nvPr/>
        </p:nvSpPr>
        <p:spPr>
          <a:xfrm>
            <a:off x="193015" y="2023327"/>
            <a:ext cx="7549199" cy="584455"/>
          </a:xfrm>
          <a:prstGeom prst="rect">
            <a:avLst/>
          </a:prstGeom>
        </p:spPr>
        <p:txBody>
          <a:bodyPr wrap="square">
            <a:spAutoFit/>
          </a:bodyPr>
          <a:lstStyle/>
          <a:p>
            <a:pPr algn="just">
              <a:lnSpc>
                <a:spcPct val="120000"/>
              </a:lnSpc>
            </a:pPr>
            <a:r>
              <a:rPr lang="ru-RU" sz="1400" dirty="0">
                <a:solidFill>
                  <a:schemeClr val="bg1"/>
                </a:solidFill>
                <a:ea typeface="Open Sans Condensed Light" pitchFamily="34" charset="0"/>
                <a:cs typeface="Open Sans Condensed Light" pitchFamily="34" charset="0"/>
              </a:rPr>
              <a:t>профессор </a:t>
            </a:r>
            <a:r>
              <a:rPr lang="ru-RU" sz="1400" b="1" dirty="0">
                <a:solidFill>
                  <a:schemeClr val="bg1"/>
                </a:solidFill>
                <a:ea typeface="Open Sans Condensed Light" pitchFamily="34" charset="0"/>
                <a:cs typeface="Open Sans Condensed Light" pitchFamily="34" charset="0"/>
              </a:rPr>
              <a:t>Черняев А.П.</a:t>
            </a:r>
            <a:r>
              <a:rPr lang="ru-RU" sz="1400" dirty="0">
                <a:solidFill>
                  <a:schemeClr val="bg1"/>
                </a:solidFill>
                <a:ea typeface="Open Sans Condensed Light" pitchFamily="34" charset="0"/>
                <a:cs typeface="Open Sans Condensed Light" pitchFamily="34" charset="0"/>
              </a:rPr>
              <a:t>, </a:t>
            </a:r>
            <a:r>
              <a:rPr lang="ru-RU" sz="1400" dirty="0" err="1">
                <a:solidFill>
                  <a:schemeClr val="bg1"/>
                </a:solidFill>
                <a:ea typeface="Open Sans Condensed Light" pitchFamily="34" charset="0"/>
                <a:cs typeface="Open Sans Condensed Light" pitchFamily="34" charset="0"/>
              </a:rPr>
              <a:t>снс</a:t>
            </a:r>
            <a:r>
              <a:rPr lang="ru-RU" sz="1400" dirty="0">
                <a:solidFill>
                  <a:schemeClr val="bg1"/>
                </a:solidFill>
                <a:ea typeface="Open Sans Condensed Light" pitchFamily="34" charset="0"/>
                <a:cs typeface="Open Sans Condensed Light" pitchFamily="34" charset="0"/>
              </a:rPr>
              <a:t> </a:t>
            </a:r>
            <a:r>
              <a:rPr lang="ru-RU" sz="1400" b="1" dirty="0">
                <a:solidFill>
                  <a:schemeClr val="bg1"/>
                </a:solidFill>
                <a:ea typeface="Open Sans Condensed Light" pitchFamily="34" charset="0"/>
                <a:cs typeface="Open Sans Condensed Light" pitchFamily="34" charset="0"/>
              </a:rPr>
              <a:t>Близнюк У.А.</a:t>
            </a:r>
            <a:r>
              <a:rPr lang="ru-RU" sz="1400" dirty="0">
                <a:solidFill>
                  <a:schemeClr val="bg1"/>
                </a:solidFill>
                <a:ea typeface="Open Sans Condensed Light" pitchFamily="34" charset="0"/>
                <a:cs typeface="Open Sans Condensed Light" pitchFamily="34" charset="0"/>
              </a:rPr>
              <a:t>, </a:t>
            </a:r>
            <a:r>
              <a:rPr lang="ru-RU" sz="1400" dirty="0" err="1">
                <a:solidFill>
                  <a:schemeClr val="bg1"/>
                </a:solidFill>
                <a:ea typeface="Open Sans Condensed Light" pitchFamily="34" charset="0"/>
                <a:cs typeface="Open Sans Condensed Light" pitchFamily="34" charset="0"/>
              </a:rPr>
              <a:t>мнс</a:t>
            </a:r>
            <a:r>
              <a:rPr lang="ru-RU" sz="1400" dirty="0">
                <a:solidFill>
                  <a:schemeClr val="bg1"/>
                </a:solidFill>
                <a:ea typeface="Open Sans Condensed Light" pitchFamily="34" charset="0"/>
                <a:cs typeface="Open Sans Condensed Light" pitchFamily="34" charset="0"/>
              </a:rPr>
              <a:t> </a:t>
            </a:r>
            <a:r>
              <a:rPr lang="ru-RU" sz="1400" b="1" dirty="0" err="1">
                <a:solidFill>
                  <a:schemeClr val="bg1"/>
                </a:solidFill>
                <a:ea typeface="Open Sans Condensed Light" pitchFamily="34" charset="0"/>
                <a:cs typeface="Open Sans Condensed Light" pitchFamily="34" charset="0"/>
              </a:rPr>
              <a:t>Борщеговская</a:t>
            </a:r>
            <a:r>
              <a:rPr lang="ru-RU" sz="1400" b="1" dirty="0">
                <a:solidFill>
                  <a:schemeClr val="bg1"/>
                </a:solidFill>
                <a:ea typeface="Open Sans Condensed Light" pitchFamily="34" charset="0"/>
                <a:cs typeface="Open Sans Condensed Light" pitchFamily="34" charset="0"/>
              </a:rPr>
              <a:t> П.Ю.</a:t>
            </a:r>
            <a:r>
              <a:rPr lang="ru-RU" sz="1400" dirty="0">
                <a:solidFill>
                  <a:schemeClr val="bg1"/>
                </a:solidFill>
                <a:ea typeface="Open Sans Condensed Light" pitchFamily="34" charset="0"/>
                <a:cs typeface="Open Sans Condensed Light" pitchFamily="34" charset="0"/>
              </a:rPr>
              <a:t>, </a:t>
            </a:r>
            <a:r>
              <a:rPr lang="ru-RU" sz="1400" dirty="0" err="1">
                <a:solidFill>
                  <a:schemeClr val="bg1"/>
                </a:solidFill>
                <a:ea typeface="Open Sans Condensed Light" pitchFamily="34" charset="0"/>
                <a:cs typeface="Open Sans Condensed Light" pitchFamily="34" charset="0"/>
              </a:rPr>
              <a:t>вед.инженер</a:t>
            </a:r>
            <a:r>
              <a:rPr lang="ru-RU" sz="1400" dirty="0">
                <a:solidFill>
                  <a:schemeClr val="bg1"/>
                </a:solidFill>
                <a:ea typeface="Open Sans Condensed Light" pitchFamily="34" charset="0"/>
                <a:cs typeface="Open Sans Condensed Light" pitchFamily="34" charset="0"/>
              </a:rPr>
              <a:t> </a:t>
            </a:r>
            <a:r>
              <a:rPr lang="ru-RU" sz="1400" b="1" dirty="0">
                <a:solidFill>
                  <a:schemeClr val="bg1"/>
                </a:solidFill>
                <a:ea typeface="Open Sans Condensed Light" pitchFamily="34" charset="0"/>
                <a:cs typeface="Open Sans Condensed Light" pitchFamily="34" charset="0"/>
              </a:rPr>
              <a:t>Ипатова В.С.</a:t>
            </a:r>
            <a:endParaRPr lang="en-US" sz="1400" b="1" dirty="0">
              <a:solidFill>
                <a:schemeClr val="bg1"/>
              </a:solidFill>
              <a:ea typeface="Open Sans Condensed Light" pitchFamily="34" charset="0"/>
              <a:cs typeface="Open Sans Condensed Light" pitchFamily="34" charset="0"/>
            </a:endParaRPr>
          </a:p>
        </p:txBody>
      </p:sp>
      <p:sp>
        <p:nvSpPr>
          <p:cNvPr id="19" name="TextBox 18">
            <a:extLst>
              <a:ext uri="{FF2B5EF4-FFF2-40B4-BE49-F238E27FC236}">
                <a16:creationId xmlns:a16="http://schemas.microsoft.com/office/drawing/2014/main" id="{7AEB338E-ED97-4F45-A049-BDD79A55AC12}"/>
              </a:ext>
            </a:extLst>
          </p:cNvPr>
          <p:cNvSpPr txBox="1"/>
          <p:nvPr/>
        </p:nvSpPr>
        <p:spPr>
          <a:xfrm>
            <a:off x="9500437" y="2908071"/>
            <a:ext cx="2525928" cy="646331"/>
          </a:xfrm>
          <a:prstGeom prst="rect">
            <a:avLst/>
          </a:prstGeom>
          <a:noFill/>
        </p:spPr>
        <p:txBody>
          <a:bodyPr wrap="square">
            <a:spAutoFit/>
          </a:bodyPr>
          <a:lstStyle/>
          <a:p>
            <a:r>
              <a:rPr lang="ru-RU" sz="1200" i="1" dirty="0">
                <a:solidFill>
                  <a:schemeClr val="bg1"/>
                </a:solidFill>
                <a:ea typeface="Times New Roman" panose="02020603050405020304" pitchFamily="18" charset="0"/>
              </a:rPr>
              <a:t>Снижение</a:t>
            </a:r>
            <a:r>
              <a:rPr lang="ru-RU" sz="1200" i="1" dirty="0">
                <a:solidFill>
                  <a:schemeClr val="bg1"/>
                </a:solidFill>
                <a:effectLst/>
                <a:ea typeface="Times New Roman" panose="02020603050405020304" pitchFamily="18" charset="0"/>
              </a:rPr>
              <a:t> заболеваемости корнеплодов </a:t>
            </a:r>
            <a:r>
              <a:rPr lang="ru-RU" sz="1200" i="1" dirty="0">
                <a:solidFill>
                  <a:schemeClr val="bg1"/>
                </a:solidFill>
                <a:ea typeface="Times New Roman" panose="02020603050405020304" pitchFamily="18" charset="0"/>
              </a:rPr>
              <a:t>после радиационной обработки</a:t>
            </a:r>
            <a:endParaRPr lang="ru-RU" sz="1200" dirty="0">
              <a:solidFill>
                <a:schemeClr val="bg1"/>
              </a:solidFill>
            </a:endParaRPr>
          </a:p>
        </p:txBody>
      </p:sp>
      <p:sp>
        <p:nvSpPr>
          <p:cNvPr id="20" name="TextBox 19">
            <a:extLst>
              <a:ext uri="{FF2B5EF4-FFF2-40B4-BE49-F238E27FC236}">
                <a16:creationId xmlns:a16="http://schemas.microsoft.com/office/drawing/2014/main" id="{713A1485-27BE-46EE-9440-C928E20A1BE7}"/>
              </a:ext>
            </a:extLst>
          </p:cNvPr>
          <p:cNvSpPr txBox="1"/>
          <p:nvPr/>
        </p:nvSpPr>
        <p:spPr>
          <a:xfrm>
            <a:off x="5470880" y="5528381"/>
            <a:ext cx="2663614" cy="1015663"/>
          </a:xfrm>
          <a:prstGeom prst="rect">
            <a:avLst/>
          </a:prstGeom>
          <a:noFill/>
        </p:spPr>
        <p:txBody>
          <a:bodyPr wrap="square">
            <a:spAutoFit/>
          </a:bodyPr>
          <a:lstStyle/>
          <a:p>
            <a:pPr algn="r"/>
            <a:r>
              <a:rPr lang="ru-RU" sz="1200" i="1" dirty="0">
                <a:ln w="1270" cap="rnd">
                  <a:noFill/>
                </a:ln>
                <a:solidFill>
                  <a:schemeClr val="bg1"/>
                </a:solidFill>
                <a:ea typeface="Helvetica Neue Medium" panose="02000503000000020004" pitchFamily="2" charset="0"/>
                <a:cs typeface="Helvetica Neue Medium" panose="02000503000000020004" pitchFamily="2" charset="0"/>
              </a:rPr>
              <a:t>Метод </a:t>
            </a:r>
            <a:r>
              <a:rPr lang="en-US" sz="1200" i="1" dirty="0">
                <a:ln w="1270" cap="rnd">
                  <a:noFill/>
                </a:ln>
                <a:solidFill>
                  <a:schemeClr val="bg1"/>
                </a:solidFill>
                <a:ea typeface="Helvetica Neue Medium" panose="02000503000000020004" pitchFamily="2" charset="0"/>
                <a:cs typeface="Helvetica Neue Medium" panose="02000503000000020004" pitchFamily="2" charset="0"/>
              </a:rPr>
              <a:t>Fingerprint </a:t>
            </a:r>
            <a:r>
              <a:rPr lang="ru-RU" sz="1200" i="1" dirty="0">
                <a:ln w="1270" cap="rnd">
                  <a:noFill/>
                </a:ln>
                <a:solidFill>
                  <a:schemeClr val="bg1"/>
                </a:solidFill>
                <a:ea typeface="Helvetica Neue Medium" panose="02000503000000020004" pitchFamily="2" charset="0"/>
                <a:cs typeface="Helvetica Neue Medium" panose="02000503000000020004" pitchFamily="2" charset="0"/>
              </a:rPr>
              <a:t>(флюоресценция) для анализа качества сельхозпродукции после радиационной обработки </a:t>
            </a:r>
            <a:r>
              <a:rPr lang="en-US" sz="1200" i="1" dirty="0">
                <a:ln w="1270" cap="rnd">
                  <a:noFill/>
                </a:ln>
                <a:solidFill>
                  <a:schemeClr val="bg1"/>
                </a:solidFill>
                <a:ea typeface="Helvetica Neue Medium" panose="02000503000000020004" pitchFamily="2" charset="0"/>
                <a:cs typeface="Helvetica Neue Medium" panose="02000503000000020004" pitchFamily="2" charset="0"/>
              </a:rPr>
              <a:t> </a:t>
            </a:r>
            <a:endParaRPr lang="ru-RU" sz="1200" i="1" dirty="0">
              <a:solidFill>
                <a:schemeClr val="bg1"/>
              </a:solidFill>
            </a:endParaRPr>
          </a:p>
        </p:txBody>
      </p:sp>
      <p:sp>
        <p:nvSpPr>
          <p:cNvPr id="21" name="TextBox 20">
            <a:extLst>
              <a:ext uri="{FF2B5EF4-FFF2-40B4-BE49-F238E27FC236}">
                <a16:creationId xmlns:a16="http://schemas.microsoft.com/office/drawing/2014/main" id="{D1AC5B3F-DE92-445A-8535-45BA1FE6D078}"/>
              </a:ext>
            </a:extLst>
          </p:cNvPr>
          <p:cNvSpPr txBox="1"/>
          <p:nvPr/>
        </p:nvSpPr>
        <p:spPr>
          <a:xfrm>
            <a:off x="218388" y="2842658"/>
            <a:ext cx="5503013" cy="3046988"/>
          </a:xfrm>
          <a:prstGeom prst="rect">
            <a:avLst/>
          </a:prstGeom>
          <a:noFill/>
        </p:spPr>
        <p:txBody>
          <a:bodyPr wrap="square">
            <a:spAutoFit/>
          </a:bodyPr>
          <a:lstStyle/>
          <a:p>
            <a:pPr marL="285750" indent="-285750" algn="just">
              <a:buFont typeface="Wingdings" pitchFamily="2" charset="2"/>
              <a:buChar char="ü"/>
            </a:pPr>
            <a:r>
              <a:rPr lang="ru-RU" sz="1600" dirty="0">
                <a:solidFill>
                  <a:schemeClr val="bg1"/>
                </a:solidFill>
                <a:ea typeface="Times New Roman" panose="02020603050405020304" pitchFamily="18" charset="0"/>
                <a:cs typeface="Times New Roman" panose="02020603050405020304" pitchFamily="18" charset="0"/>
              </a:rPr>
              <a:t>Поиск </a:t>
            </a:r>
            <a:r>
              <a:rPr lang="ru-RU" sz="1600" b="1" dirty="0">
                <a:solidFill>
                  <a:schemeClr val="bg1"/>
                </a:solidFill>
                <a:ea typeface="Times New Roman" panose="02020603050405020304" pitchFamily="18" charset="0"/>
                <a:cs typeface="Times New Roman" panose="02020603050405020304" pitchFamily="18" charset="0"/>
              </a:rPr>
              <a:t>эффективных дозовых диапазонов </a:t>
            </a:r>
            <a:r>
              <a:rPr lang="ru-RU" sz="1600" dirty="0">
                <a:solidFill>
                  <a:schemeClr val="bg1"/>
                </a:solidFill>
                <a:ea typeface="Times New Roman" panose="02020603050405020304" pitchFamily="18" charset="0"/>
                <a:cs typeface="Times New Roman" panose="02020603050405020304" pitchFamily="18" charset="0"/>
              </a:rPr>
              <a:t>радиационной обработки </a:t>
            </a:r>
            <a:r>
              <a:rPr lang="ru-RU" sz="1600" b="1" dirty="0">
                <a:solidFill>
                  <a:schemeClr val="bg1"/>
                </a:solidFill>
                <a:ea typeface="Times New Roman" panose="02020603050405020304" pitchFamily="18" charset="0"/>
                <a:cs typeface="Times New Roman" panose="02020603050405020304" pitchFamily="18" charset="0"/>
              </a:rPr>
              <a:t>корнеплодов и зерновых культур </a:t>
            </a:r>
            <a:r>
              <a:rPr lang="ru-RU" sz="1600" dirty="0">
                <a:solidFill>
                  <a:schemeClr val="bg1"/>
                </a:solidFill>
                <a:ea typeface="Times New Roman" panose="02020603050405020304" pitchFamily="18" charset="0"/>
                <a:cs typeface="Times New Roman" panose="02020603050405020304" pitchFamily="18" charset="0"/>
              </a:rPr>
              <a:t>с естественным заражением вирусными, бактериальными и грибковыми заболеваниями;</a:t>
            </a:r>
          </a:p>
          <a:p>
            <a:pPr marL="285750" indent="-285750" algn="just">
              <a:buFont typeface="Wingdings" pitchFamily="2" charset="2"/>
              <a:buChar char="ü"/>
            </a:pPr>
            <a:r>
              <a:rPr lang="ru-RU" sz="1600" b="1" dirty="0">
                <a:solidFill>
                  <a:schemeClr val="bg1"/>
                </a:solidFill>
                <a:cs typeface="Times New Roman" panose="02020603050405020304" pitchFamily="18" charset="0"/>
              </a:rPr>
              <a:t>Стимуляция роста </a:t>
            </a:r>
            <a:r>
              <a:rPr lang="ru-RU" sz="1600" dirty="0">
                <a:solidFill>
                  <a:schemeClr val="bg1"/>
                </a:solidFill>
                <a:cs typeface="Times New Roman" panose="02020603050405020304" pitchFamily="18" charset="0"/>
              </a:rPr>
              <a:t>сельскохозяйственных культур с целью снижения негативного воздействия </a:t>
            </a:r>
            <a:r>
              <a:rPr lang="ru-RU" sz="1600" dirty="0" err="1">
                <a:solidFill>
                  <a:schemeClr val="bg1"/>
                </a:solidFill>
                <a:cs typeface="Times New Roman" panose="02020603050405020304" pitchFamily="18" charset="0"/>
              </a:rPr>
              <a:t>фитопатогенов</a:t>
            </a:r>
            <a:r>
              <a:rPr lang="ru-RU" sz="1600" dirty="0">
                <a:solidFill>
                  <a:schemeClr val="bg1"/>
                </a:solidFill>
                <a:cs typeface="Times New Roman" panose="02020603050405020304" pitchFamily="18" charset="0"/>
              </a:rPr>
              <a:t>;</a:t>
            </a:r>
          </a:p>
          <a:p>
            <a:pPr marL="285750" indent="-285750" algn="just">
              <a:buFont typeface="Wingdings" pitchFamily="2" charset="2"/>
              <a:buChar char="ü"/>
            </a:pPr>
            <a:r>
              <a:rPr lang="ru-RU" sz="1600" dirty="0">
                <a:solidFill>
                  <a:schemeClr val="bg1"/>
                </a:solidFill>
                <a:cs typeface="Times New Roman" panose="02020603050405020304" pitchFamily="18" charset="0"/>
              </a:rPr>
              <a:t>Разработка </a:t>
            </a:r>
            <a:r>
              <a:rPr lang="ru-RU" sz="1600" b="1" dirty="0">
                <a:solidFill>
                  <a:schemeClr val="bg1"/>
                </a:solidFill>
                <a:cs typeface="Times New Roman" panose="02020603050405020304" pitchFamily="18" charset="0"/>
              </a:rPr>
              <a:t>новых методов биохимического анализа </a:t>
            </a:r>
            <a:r>
              <a:rPr lang="ru-RU" sz="1600" dirty="0">
                <a:solidFill>
                  <a:schemeClr val="bg1"/>
                </a:solidFill>
                <a:cs typeface="Times New Roman" panose="02020603050405020304" pitchFamily="18" charset="0"/>
              </a:rPr>
              <a:t>сельскохозяйственной продукции после при проведения ее радиационной обработки</a:t>
            </a:r>
            <a:r>
              <a:rPr lang="ru-RU" sz="1600" dirty="0">
                <a:solidFill>
                  <a:schemeClr val="tx1"/>
                </a:solidFill>
                <a:latin typeface="Times New Roman" panose="02020603050405020304" pitchFamily="18" charset="0"/>
                <a:cs typeface="Times New Roman" panose="02020603050405020304" pitchFamily="18" charset="0"/>
              </a:rPr>
              <a:t>. </a:t>
            </a:r>
            <a:endParaRPr lang="ru-RU" sz="1600" dirty="0">
              <a:solidFill>
                <a:schemeClr val="tx1"/>
              </a:solidFill>
              <a:latin typeface="Constantia" panose="02030602050306030303" pitchFamily="18" charset="0"/>
            </a:endParaRPr>
          </a:p>
        </p:txBody>
      </p:sp>
    </p:spTree>
    <p:extLst>
      <p:ext uri="{BB962C8B-B14F-4D97-AF65-F5344CB8AC3E}">
        <p14:creationId xmlns:p14="http://schemas.microsoft.com/office/powerpoint/2010/main" val="4058315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2">
            <a:extLst>
              <a:ext uri="{FF2B5EF4-FFF2-40B4-BE49-F238E27FC236}">
                <a16:creationId xmlns:a16="http://schemas.microsoft.com/office/drawing/2014/main" id="{63815330-68B0-4B2D-B62B-B63F66B15C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id="{C8FEF4AF-5FF6-49B9-8C48-933B52E23FA3}"/>
              </a:ext>
            </a:extLst>
          </p:cNvPr>
          <p:cNvSpPr/>
          <p:nvPr/>
        </p:nvSpPr>
        <p:spPr>
          <a:xfrm>
            <a:off x="382772" y="226318"/>
            <a:ext cx="11471056" cy="1130069"/>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Заголовок 1">
            <a:extLst>
              <a:ext uri="{FF2B5EF4-FFF2-40B4-BE49-F238E27FC236}">
                <a16:creationId xmlns:a16="http://schemas.microsoft.com/office/drawing/2014/main" id="{C7526818-F043-42E8-A863-6BE852FBD6C5}"/>
              </a:ext>
            </a:extLst>
          </p:cNvPr>
          <p:cNvSpPr txBox="1">
            <a:spLocks/>
          </p:cNvSpPr>
          <p:nvPr/>
        </p:nvSpPr>
        <p:spPr>
          <a:xfrm>
            <a:off x="224189" y="46285"/>
            <a:ext cx="11823065" cy="1175006"/>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3600" b="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sz="2400" dirty="0">
                <a:solidFill>
                  <a:schemeClr val="bg1"/>
                </a:solidFill>
              </a:rPr>
              <a:t>Основные научные направления кафедры физики ускорителей и радиационной медицины</a:t>
            </a:r>
          </a:p>
        </p:txBody>
      </p:sp>
      <p:sp>
        <p:nvSpPr>
          <p:cNvPr id="39" name="AutoShape 3">
            <a:extLst>
              <a:ext uri="{FF2B5EF4-FFF2-40B4-BE49-F238E27FC236}">
                <a16:creationId xmlns:a16="http://schemas.microsoft.com/office/drawing/2014/main" id="{D68B73AC-D6FA-4FFD-9EDD-8FE1BF83BE61}"/>
              </a:ext>
            </a:extLst>
          </p:cNvPr>
          <p:cNvSpPr>
            <a:spLocks noChangeAspect="1" noChangeArrowheads="1" noTextEdit="1"/>
          </p:cNvSpPr>
          <p:nvPr/>
        </p:nvSpPr>
        <p:spPr bwMode="auto">
          <a:xfrm rot="10800000">
            <a:off x="338172" y="1539875"/>
            <a:ext cx="11503025"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40" name="Freeform 5">
            <a:extLst>
              <a:ext uri="{FF2B5EF4-FFF2-40B4-BE49-F238E27FC236}">
                <a16:creationId xmlns:a16="http://schemas.microsoft.com/office/drawing/2014/main" id="{FCFB5DAB-8E18-4390-8AC8-F7CB898BEAD8}"/>
              </a:ext>
            </a:extLst>
          </p:cNvPr>
          <p:cNvSpPr>
            <a:spLocks/>
          </p:cNvSpPr>
          <p:nvPr/>
        </p:nvSpPr>
        <p:spPr bwMode="auto">
          <a:xfrm rot="10800000">
            <a:off x="6135722" y="4140200"/>
            <a:ext cx="2782888" cy="2549525"/>
          </a:xfrm>
          <a:custGeom>
            <a:avLst/>
            <a:gdLst>
              <a:gd name="T0" fmla="*/ 907 w 2117"/>
              <a:gd name="T1" fmla="*/ 2143 h 2143"/>
              <a:gd name="T2" fmla="*/ 907 w 2117"/>
              <a:gd name="T3" fmla="*/ 2143 h 2143"/>
              <a:gd name="T4" fmla="*/ 2113 w 2117"/>
              <a:gd name="T5" fmla="*/ 1818 h 2143"/>
              <a:gd name="T6" fmla="*/ 2117 w 2117"/>
              <a:gd name="T7" fmla="*/ 0 h 2143"/>
              <a:gd name="T8" fmla="*/ 0 w 2117"/>
              <a:gd name="T9" fmla="*/ 565 h 2143"/>
              <a:gd name="T10" fmla="*/ 907 w 2117"/>
              <a:gd name="T11" fmla="*/ 2143 h 2143"/>
            </a:gdLst>
            <a:ahLst/>
            <a:cxnLst>
              <a:cxn ang="0">
                <a:pos x="T0" y="T1"/>
              </a:cxn>
              <a:cxn ang="0">
                <a:pos x="T2" y="T3"/>
              </a:cxn>
              <a:cxn ang="0">
                <a:pos x="T4" y="T5"/>
              </a:cxn>
              <a:cxn ang="0">
                <a:pos x="T6" y="T7"/>
              </a:cxn>
              <a:cxn ang="0">
                <a:pos x="T8" y="T9"/>
              </a:cxn>
              <a:cxn ang="0">
                <a:pos x="T10" y="T11"/>
              </a:cxn>
            </a:cxnLst>
            <a:rect l="0" t="0" r="r" b="b"/>
            <a:pathLst>
              <a:path w="2117" h="2143">
                <a:moveTo>
                  <a:pt x="907" y="2143"/>
                </a:moveTo>
                <a:lnTo>
                  <a:pt x="907" y="2143"/>
                </a:lnTo>
                <a:cubicBezTo>
                  <a:pt x="1265" y="1943"/>
                  <a:pt x="1676" y="1826"/>
                  <a:pt x="2113" y="1818"/>
                </a:cubicBezTo>
                <a:lnTo>
                  <a:pt x="2117" y="0"/>
                </a:lnTo>
                <a:cubicBezTo>
                  <a:pt x="1348" y="6"/>
                  <a:pt x="626" y="211"/>
                  <a:pt x="0" y="565"/>
                </a:cubicBezTo>
                <a:lnTo>
                  <a:pt x="907" y="2143"/>
                </a:lnTo>
                <a:close/>
              </a:path>
            </a:pathLst>
          </a:custGeom>
          <a:solidFill>
            <a:srgbClr val="00D6E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1" name="Freeform 6">
            <a:extLst>
              <a:ext uri="{FF2B5EF4-FFF2-40B4-BE49-F238E27FC236}">
                <a16:creationId xmlns:a16="http://schemas.microsoft.com/office/drawing/2014/main" id="{4D7AC660-7BA8-469A-8252-1E810E360C87}"/>
              </a:ext>
            </a:extLst>
          </p:cNvPr>
          <p:cNvSpPr>
            <a:spLocks/>
          </p:cNvSpPr>
          <p:nvPr/>
        </p:nvSpPr>
        <p:spPr bwMode="auto">
          <a:xfrm rot="10800000">
            <a:off x="3248060" y="4144963"/>
            <a:ext cx="2794000" cy="2544763"/>
          </a:xfrm>
          <a:custGeom>
            <a:avLst/>
            <a:gdLst>
              <a:gd name="T0" fmla="*/ 4 w 2126"/>
              <a:gd name="T1" fmla="*/ 0 h 2138"/>
              <a:gd name="T2" fmla="*/ 4 w 2126"/>
              <a:gd name="T3" fmla="*/ 0 h 2138"/>
              <a:gd name="T4" fmla="*/ 0 w 2126"/>
              <a:gd name="T5" fmla="*/ 1818 h 2138"/>
              <a:gd name="T6" fmla="*/ 1210 w 2126"/>
              <a:gd name="T7" fmla="*/ 2138 h 2138"/>
              <a:gd name="T8" fmla="*/ 2126 w 2126"/>
              <a:gd name="T9" fmla="*/ 565 h 2138"/>
              <a:gd name="T10" fmla="*/ 4 w 2126"/>
              <a:gd name="T11" fmla="*/ 0 h 2138"/>
            </a:gdLst>
            <a:ahLst/>
            <a:cxnLst>
              <a:cxn ang="0">
                <a:pos x="T0" y="T1"/>
              </a:cxn>
              <a:cxn ang="0">
                <a:pos x="T2" y="T3"/>
              </a:cxn>
              <a:cxn ang="0">
                <a:pos x="T4" y="T5"/>
              </a:cxn>
              <a:cxn ang="0">
                <a:pos x="T6" y="T7"/>
              </a:cxn>
              <a:cxn ang="0">
                <a:pos x="T8" y="T9"/>
              </a:cxn>
              <a:cxn ang="0">
                <a:pos x="T10" y="T11"/>
              </a:cxn>
            </a:cxnLst>
            <a:rect l="0" t="0" r="r" b="b"/>
            <a:pathLst>
              <a:path w="2126" h="2138">
                <a:moveTo>
                  <a:pt x="4" y="0"/>
                </a:moveTo>
                <a:lnTo>
                  <a:pt x="4" y="0"/>
                </a:lnTo>
                <a:lnTo>
                  <a:pt x="0" y="1818"/>
                </a:lnTo>
                <a:cubicBezTo>
                  <a:pt x="439" y="1823"/>
                  <a:pt x="851" y="1939"/>
                  <a:pt x="1210" y="2138"/>
                </a:cubicBezTo>
                <a:lnTo>
                  <a:pt x="2126" y="565"/>
                </a:lnTo>
                <a:cubicBezTo>
                  <a:pt x="1498" y="210"/>
                  <a:pt x="775" y="5"/>
                  <a:pt x="4" y="0"/>
                </a:cubicBezTo>
                <a:close/>
              </a:path>
            </a:pathLst>
          </a:custGeom>
          <a:solidFill>
            <a:srgbClr val="00D1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2" name="Freeform 7">
            <a:extLst>
              <a:ext uri="{FF2B5EF4-FFF2-40B4-BE49-F238E27FC236}">
                <a16:creationId xmlns:a16="http://schemas.microsoft.com/office/drawing/2014/main" id="{377341D7-E364-44C7-8F14-16F69A3215A8}"/>
              </a:ext>
            </a:extLst>
          </p:cNvPr>
          <p:cNvSpPr>
            <a:spLocks/>
          </p:cNvSpPr>
          <p:nvPr/>
        </p:nvSpPr>
        <p:spPr bwMode="auto">
          <a:xfrm rot="10800000">
            <a:off x="9020210" y="1535112"/>
            <a:ext cx="2817813" cy="2516188"/>
          </a:xfrm>
          <a:custGeom>
            <a:avLst/>
            <a:gdLst>
              <a:gd name="T0" fmla="*/ 567 w 2144"/>
              <a:gd name="T1" fmla="*/ 0 h 2115"/>
              <a:gd name="T2" fmla="*/ 567 w 2144"/>
              <a:gd name="T3" fmla="*/ 0 h 2115"/>
              <a:gd name="T4" fmla="*/ 0 w 2144"/>
              <a:gd name="T5" fmla="*/ 2115 h 2115"/>
              <a:gd name="T6" fmla="*/ 1823 w 2144"/>
              <a:gd name="T7" fmla="*/ 2115 h 2115"/>
              <a:gd name="T8" fmla="*/ 2144 w 2144"/>
              <a:gd name="T9" fmla="*/ 912 h 2115"/>
              <a:gd name="T10" fmla="*/ 567 w 2144"/>
              <a:gd name="T11" fmla="*/ 0 h 2115"/>
            </a:gdLst>
            <a:ahLst/>
            <a:cxnLst>
              <a:cxn ang="0">
                <a:pos x="T0" y="T1"/>
              </a:cxn>
              <a:cxn ang="0">
                <a:pos x="T2" y="T3"/>
              </a:cxn>
              <a:cxn ang="0">
                <a:pos x="T4" y="T5"/>
              </a:cxn>
              <a:cxn ang="0">
                <a:pos x="T6" y="T7"/>
              </a:cxn>
              <a:cxn ang="0">
                <a:pos x="T8" y="T9"/>
              </a:cxn>
              <a:cxn ang="0">
                <a:pos x="T10" y="T11"/>
              </a:cxn>
            </a:cxnLst>
            <a:rect l="0" t="0" r="r" b="b"/>
            <a:pathLst>
              <a:path w="2144" h="2115">
                <a:moveTo>
                  <a:pt x="567" y="0"/>
                </a:moveTo>
                <a:lnTo>
                  <a:pt x="567" y="0"/>
                </a:lnTo>
                <a:cubicBezTo>
                  <a:pt x="211" y="625"/>
                  <a:pt x="6" y="1347"/>
                  <a:pt x="0" y="2115"/>
                </a:cubicBezTo>
                <a:lnTo>
                  <a:pt x="1823" y="2115"/>
                </a:lnTo>
                <a:cubicBezTo>
                  <a:pt x="1829" y="1679"/>
                  <a:pt x="1945" y="1269"/>
                  <a:pt x="2144" y="912"/>
                </a:cubicBezTo>
                <a:lnTo>
                  <a:pt x="567" y="0"/>
                </a:lnTo>
                <a:close/>
              </a:path>
            </a:pathLst>
          </a:custGeom>
          <a:solidFill>
            <a:srgbClr val="0082D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3" name="Freeform 8">
            <a:extLst>
              <a:ext uri="{FF2B5EF4-FFF2-40B4-BE49-F238E27FC236}">
                <a16:creationId xmlns:a16="http://schemas.microsoft.com/office/drawing/2014/main" id="{A53AC60D-5217-45E3-B538-0A6F59568EF9}"/>
              </a:ext>
            </a:extLst>
          </p:cNvPr>
          <p:cNvSpPr>
            <a:spLocks/>
          </p:cNvSpPr>
          <p:nvPr/>
        </p:nvSpPr>
        <p:spPr bwMode="auto">
          <a:xfrm rot="10800000">
            <a:off x="327060" y="1535113"/>
            <a:ext cx="2822575" cy="2516188"/>
          </a:xfrm>
          <a:custGeom>
            <a:avLst/>
            <a:gdLst>
              <a:gd name="T0" fmla="*/ 1580 w 2148"/>
              <a:gd name="T1" fmla="*/ 0 h 2115"/>
              <a:gd name="T2" fmla="*/ 1580 w 2148"/>
              <a:gd name="T3" fmla="*/ 0 h 2115"/>
              <a:gd name="T4" fmla="*/ 0 w 2148"/>
              <a:gd name="T5" fmla="*/ 907 h 2115"/>
              <a:gd name="T6" fmla="*/ 325 w 2148"/>
              <a:gd name="T7" fmla="*/ 2115 h 2115"/>
              <a:gd name="T8" fmla="*/ 2148 w 2148"/>
              <a:gd name="T9" fmla="*/ 2115 h 2115"/>
              <a:gd name="T10" fmla="*/ 1580 w 2148"/>
              <a:gd name="T11" fmla="*/ 0 h 2115"/>
            </a:gdLst>
            <a:ahLst/>
            <a:cxnLst>
              <a:cxn ang="0">
                <a:pos x="T0" y="T1"/>
              </a:cxn>
              <a:cxn ang="0">
                <a:pos x="T2" y="T3"/>
              </a:cxn>
              <a:cxn ang="0">
                <a:pos x="T4" y="T5"/>
              </a:cxn>
              <a:cxn ang="0">
                <a:pos x="T6" y="T7"/>
              </a:cxn>
              <a:cxn ang="0">
                <a:pos x="T8" y="T9"/>
              </a:cxn>
              <a:cxn ang="0">
                <a:pos x="T10" y="T11"/>
              </a:cxn>
            </a:cxnLst>
            <a:rect l="0" t="0" r="r" b="b"/>
            <a:pathLst>
              <a:path w="2148" h="2115">
                <a:moveTo>
                  <a:pt x="1580" y="0"/>
                </a:moveTo>
                <a:lnTo>
                  <a:pt x="1580" y="0"/>
                </a:lnTo>
                <a:lnTo>
                  <a:pt x="0" y="907"/>
                </a:lnTo>
                <a:cubicBezTo>
                  <a:pt x="201" y="1265"/>
                  <a:pt x="318" y="1677"/>
                  <a:pt x="325" y="2115"/>
                </a:cubicBezTo>
                <a:lnTo>
                  <a:pt x="2148" y="2115"/>
                </a:lnTo>
                <a:cubicBezTo>
                  <a:pt x="2141" y="1346"/>
                  <a:pt x="1936" y="625"/>
                  <a:pt x="1580" y="0"/>
                </a:cubicBezTo>
                <a:close/>
              </a:path>
            </a:pathLst>
          </a:custGeom>
          <a:solidFill>
            <a:srgbClr val="00ABE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4" name="Freeform 9">
            <a:extLst>
              <a:ext uri="{FF2B5EF4-FFF2-40B4-BE49-F238E27FC236}">
                <a16:creationId xmlns:a16="http://schemas.microsoft.com/office/drawing/2014/main" id="{BC4D1DF9-F10E-45EA-B2AE-6F2AE41EE7ED}"/>
              </a:ext>
            </a:extLst>
          </p:cNvPr>
          <p:cNvSpPr>
            <a:spLocks/>
          </p:cNvSpPr>
          <p:nvPr/>
        </p:nvSpPr>
        <p:spPr bwMode="auto">
          <a:xfrm rot="10800000">
            <a:off x="1122397" y="3049588"/>
            <a:ext cx="3241675" cy="2924175"/>
          </a:xfrm>
          <a:custGeom>
            <a:avLst/>
            <a:gdLst>
              <a:gd name="T0" fmla="*/ 0 w 2467"/>
              <a:gd name="T1" fmla="*/ 1574 h 2457"/>
              <a:gd name="T2" fmla="*/ 0 w 2467"/>
              <a:gd name="T3" fmla="*/ 1574 h 2457"/>
              <a:gd name="T4" fmla="*/ 887 w 2467"/>
              <a:gd name="T5" fmla="*/ 2457 h 2457"/>
              <a:gd name="T6" fmla="*/ 2467 w 2467"/>
              <a:gd name="T7" fmla="*/ 1549 h 2457"/>
              <a:gd name="T8" fmla="*/ 915 w 2467"/>
              <a:gd name="T9" fmla="*/ 0 h 2457"/>
              <a:gd name="T10" fmla="*/ 0 w 2467"/>
              <a:gd name="T11" fmla="*/ 1574 h 2457"/>
            </a:gdLst>
            <a:ahLst/>
            <a:cxnLst>
              <a:cxn ang="0">
                <a:pos x="T0" y="T1"/>
              </a:cxn>
              <a:cxn ang="0">
                <a:pos x="T2" y="T3"/>
              </a:cxn>
              <a:cxn ang="0">
                <a:pos x="T4" y="T5"/>
              </a:cxn>
              <a:cxn ang="0">
                <a:pos x="T6" y="T7"/>
              </a:cxn>
              <a:cxn ang="0">
                <a:pos x="T8" y="T9"/>
              </a:cxn>
              <a:cxn ang="0">
                <a:pos x="T10" y="T11"/>
              </a:cxn>
            </a:cxnLst>
            <a:rect l="0" t="0" r="r" b="b"/>
            <a:pathLst>
              <a:path w="2467" h="2457">
                <a:moveTo>
                  <a:pt x="0" y="1574"/>
                </a:moveTo>
                <a:lnTo>
                  <a:pt x="0" y="1574"/>
                </a:lnTo>
                <a:cubicBezTo>
                  <a:pt x="364" y="1790"/>
                  <a:pt x="669" y="2094"/>
                  <a:pt x="887" y="2457"/>
                </a:cubicBezTo>
                <a:lnTo>
                  <a:pt x="2467" y="1549"/>
                </a:lnTo>
                <a:cubicBezTo>
                  <a:pt x="2090" y="911"/>
                  <a:pt x="1555" y="377"/>
                  <a:pt x="915" y="0"/>
                </a:cubicBezTo>
                <a:lnTo>
                  <a:pt x="0" y="1574"/>
                </a:lnTo>
                <a:close/>
              </a:path>
            </a:pathLst>
          </a:custGeom>
          <a:solidFill>
            <a:srgbClr val="8CD16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5" name="Freeform 10">
            <a:extLst>
              <a:ext uri="{FF2B5EF4-FFF2-40B4-BE49-F238E27FC236}">
                <a16:creationId xmlns:a16="http://schemas.microsoft.com/office/drawing/2014/main" id="{CB99278E-E303-4EDC-A940-0713E20E1DAE}"/>
              </a:ext>
            </a:extLst>
          </p:cNvPr>
          <p:cNvSpPr>
            <a:spLocks/>
          </p:cNvSpPr>
          <p:nvPr/>
        </p:nvSpPr>
        <p:spPr bwMode="auto">
          <a:xfrm rot="10800000">
            <a:off x="7812122" y="3043238"/>
            <a:ext cx="3230563" cy="2928938"/>
          </a:xfrm>
          <a:custGeom>
            <a:avLst/>
            <a:gdLst>
              <a:gd name="T0" fmla="*/ 1577 w 2459"/>
              <a:gd name="T1" fmla="*/ 2461 h 2461"/>
              <a:gd name="T2" fmla="*/ 1577 w 2459"/>
              <a:gd name="T3" fmla="*/ 2461 h 2461"/>
              <a:gd name="T4" fmla="*/ 2459 w 2459"/>
              <a:gd name="T5" fmla="*/ 1578 h 2461"/>
              <a:gd name="T6" fmla="*/ 1551 w 2459"/>
              <a:gd name="T7" fmla="*/ 0 h 2461"/>
              <a:gd name="T8" fmla="*/ 0 w 2459"/>
              <a:gd name="T9" fmla="*/ 1549 h 2461"/>
              <a:gd name="T10" fmla="*/ 1577 w 2459"/>
              <a:gd name="T11" fmla="*/ 2461 h 2461"/>
            </a:gdLst>
            <a:ahLst/>
            <a:cxnLst>
              <a:cxn ang="0">
                <a:pos x="T0" y="T1"/>
              </a:cxn>
              <a:cxn ang="0">
                <a:pos x="T2" y="T3"/>
              </a:cxn>
              <a:cxn ang="0">
                <a:pos x="T4" y="T5"/>
              </a:cxn>
              <a:cxn ang="0">
                <a:pos x="T6" y="T7"/>
              </a:cxn>
              <a:cxn ang="0">
                <a:pos x="T8" y="T9"/>
              </a:cxn>
              <a:cxn ang="0">
                <a:pos x="T10" y="T11"/>
              </a:cxn>
            </a:cxnLst>
            <a:rect l="0" t="0" r="r" b="b"/>
            <a:pathLst>
              <a:path w="2459" h="2461">
                <a:moveTo>
                  <a:pt x="1577" y="2461"/>
                </a:moveTo>
                <a:lnTo>
                  <a:pt x="1577" y="2461"/>
                </a:lnTo>
                <a:cubicBezTo>
                  <a:pt x="1794" y="2099"/>
                  <a:pt x="2097" y="1795"/>
                  <a:pt x="2459" y="1578"/>
                </a:cubicBezTo>
                <a:lnTo>
                  <a:pt x="1551" y="0"/>
                </a:lnTo>
                <a:cubicBezTo>
                  <a:pt x="912" y="377"/>
                  <a:pt x="377" y="911"/>
                  <a:pt x="0" y="1549"/>
                </a:cubicBezTo>
                <a:lnTo>
                  <a:pt x="1577" y="2461"/>
                </a:lnTo>
                <a:close/>
              </a:path>
            </a:pathLst>
          </a:custGeom>
          <a:solidFill>
            <a:srgbClr val="00ABE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nvGrpSpPr>
          <p:cNvPr id="46" name="Группа 45">
            <a:extLst>
              <a:ext uri="{FF2B5EF4-FFF2-40B4-BE49-F238E27FC236}">
                <a16:creationId xmlns:a16="http://schemas.microsoft.com/office/drawing/2014/main" id="{D4BF267C-C7E2-4638-805D-7DC41464C63D}"/>
              </a:ext>
            </a:extLst>
          </p:cNvPr>
          <p:cNvGrpSpPr/>
          <p:nvPr/>
        </p:nvGrpSpPr>
        <p:grpSpPr>
          <a:xfrm>
            <a:off x="8605849" y="1685001"/>
            <a:ext cx="1196975" cy="1084263"/>
            <a:chOff x="8585200" y="1684337"/>
            <a:chExt cx="1196975" cy="1084263"/>
          </a:xfrm>
        </p:grpSpPr>
        <p:sp>
          <p:nvSpPr>
            <p:cNvPr id="47" name="Freeform 11">
              <a:extLst>
                <a:ext uri="{FF2B5EF4-FFF2-40B4-BE49-F238E27FC236}">
                  <a16:creationId xmlns:a16="http://schemas.microsoft.com/office/drawing/2014/main" id="{0DD99287-32E2-4463-8560-B2F893AC5777}"/>
                </a:ext>
              </a:extLst>
            </p:cNvPr>
            <p:cNvSpPr>
              <a:spLocks/>
            </p:cNvSpPr>
            <p:nvPr/>
          </p:nvSpPr>
          <p:spPr bwMode="auto">
            <a:xfrm rot="10800000">
              <a:off x="8585200" y="1684337"/>
              <a:ext cx="1196975" cy="1084263"/>
            </a:xfrm>
            <a:custGeom>
              <a:avLst/>
              <a:gdLst>
                <a:gd name="T0" fmla="*/ 911 w 911"/>
                <a:gd name="T1" fmla="*/ 455 h 910"/>
                <a:gd name="T2" fmla="*/ 911 w 911"/>
                <a:gd name="T3" fmla="*/ 455 h 910"/>
                <a:gd name="T4" fmla="*/ 456 w 911"/>
                <a:gd name="T5" fmla="*/ 910 h 910"/>
                <a:gd name="T6" fmla="*/ 0 w 911"/>
                <a:gd name="T7" fmla="*/ 455 h 910"/>
                <a:gd name="T8" fmla="*/ 456 w 911"/>
                <a:gd name="T9" fmla="*/ 0 h 910"/>
                <a:gd name="T10" fmla="*/ 911 w 911"/>
                <a:gd name="T11" fmla="*/ 455 h 910"/>
              </a:gdLst>
              <a:ahLst/>
              <a:cxnLst>
                <a:cxn ang="0">
                  <a:pos x="T0" y="T1"/>
                </a:cxn>
                <a:cxn ang="0">
                  <a:pos x="T2" y="T3"/>
                </a:cxn>
                <a:cxn ang="0">
                  <a:pos x="T4" y="T5"/>
                </a:cxn>
                <a:cxn ang="0">
                  <a:pos x="T6" y="T7"/>
                </a:cxn>
                <a:cxn ang="0">
                  <a:pos x="T8" y="T9"/>
                </a:cxn>
                <a:cxn ang="0">
                  <a:pos x="T10" y="T11"/>
                </a:cxn>
              </a:cxnLst>
              <a:rect l="0" t="0" r="r" b="b"/>
              <a:pathLst>
                <a:path w="911" h="910">
                  <a:moveTo>
                    <a:pt x="911" y="455"/>
                  </a:moveTo>
                  <a:lnTo>
                    <a:pt x="911" y="455"/>
                  </a:lnTo>
                  <a:cubicBezTo>
                    <a:pt x="911" y="706"/>
                    <a:pt x="707" y="910"/>
                    <a:pt x="456" y="910"/>
                  </a:cubicBezTo>
                  <a:cubicBezTo>
                    <a:pt x="204" y="910"/>
                    <a:pt x="0" y="706"/>
                    <a:pt x="0" y="455"/>
                  </a:cubicBezTo>
                  <a:cubicBezTo>
                    <a:pt x="0" y="204"/>
                    <a:pt x="204" y="0"/>
                    <a:pt x="456" y="0"/>
                  </a:cubicBezTo>
                  <a:cubicBezTo>
                    <a:pt x="707" y="0"/>
                    <a:pt x="911" y="204"/>
                    <a:pt x="911" y="455"/>
                  </a:cubicBezTo>
                  <a:close/>
                </a:path>
              </a:pathLst>
            </a:custGeom>
            <a:solidFill>
              <a:srgbClr val="0A61A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8" name="Freeform 12">
              <a:extLst>
                <a:ext uri="{FF2B5EF4-FFF2-40B4-BE49-F238E27FC236}">
                  <a16:creationId xmlns:a16="http://schemas.microsoft.com/office/drawing/2014/main" id="{11920279-C0AB-4652-A705-44055AE3FE58}"/>
                </a:ext>
              </a:extLst>
            </p:cNvPr>
            <p:cNvSpPr>
              <a:spLocks/>
            </p:cNvSpPr>
            <p:nvPr/>
          </p:nvSpPr>
          <p:spPr bwMode="auto">
            <a:xfrm rot="10800000">
              <a:off x="8661400" y="1754187"/>
              <a:ext cx="1031875" cy="933450"/>
            </a:xfrm>
            <a:custGeom>
              <a:avLst/>
              <a:gdLst>
                <a:gd name="T0" fmla="*/ 785 w 785"/>
                <a:gd name="T1" fmla="*/ 392 h 784"/>
                <a:gd name="T2" fmla="*/ 785 w 785"/>
                <a:gd name="T3" fmla="*/ 392 h 784"/>
                <a:gd name="T4" fmla="*/ 392 w 785"/>
                <a:gd name="T5" fmla="*/ 784 h 784"/>
                <a:gd name="T6" fmla="*/ 0 w 785"/>
                <a:gd name="T7" fmla="*/ 392 h 784"/>
                <a:gd name="T8" fmla="*/ 392 w 785"/>
                <a:gd name="T9" fmla="*/ 0 h 784"/>
                <a:gd name="T10" fmla="*/ 785 w 785"/>
                <a:gd name="T11" fmla="*/ 392 h 784"/>
              </a:gdLst>
              <a:ahLst/>
              <a:cxnLst>
                <a:cxn ang="0">
                  <a:pos x="T0" y="T1"/>
                </a:cxn>
                <a:cxn ang="0">
                  <a:pos x="T2" y="T3"/>
                </a:cxn>
                <a:cxn ang="0">
                  <a:pos x="T4" y="T5"/>
                </a:cxn>
                <a:cxn ang="0">
                  <a:pos x="T6" y="T7"/>
                </a:cxn>
                <a:cxn ang="0">
                  <a:pos x="T8" y="T9"/>
                </a:cxn>
                <a:cxn ang="0">
                  <a:pos x="T10" y="T11"/>
                </a:cxn>
              </a:cxnLst>
              <a:rect l="0" t="0" r="r" b="b"/>
              <a:pathLst>
                <a:path w="785" h="784">
                  <a:moveTo>
                    <a:pt x="785" y="392"/>
                  </a:moveTo>
                  <a:lnTo>
                    <a:pt x="785" y="392"/>
                  </a:lnTo>
                  <a:cubicBezTo>
                    <a:pt x="785" y="608"/>
                    <a:pt x="609" y="784"/>
                    <a:pt x="392" y="784"/>
                  </a:cubicBezTo>
                  <a:cubicBezTo>
                    <a:pt x="176" y="784"/>
                    <a:pt x="0" y="608"/>
                    <a:pt x="0" y="392"/>
                  </a:cubicBezTo>
                  <a:cubicBezTo>
                    <a:pt x="0" y="175"/>
                    <a:pt x="176" y="0"/>
                    <a:pt x="392" y="0"/>
                  </a:cubicBezTo>
                  <a:cubicBezTo>
                    <a:pt x="609" y="0"/>
                    <a:pt x="785" y="175"/>
                    <a:pt x="785" y="392"/>
                  </a:cubicBezTo>
                  <a:close/>
                </a:path>
              </a:pathLst>
            </a:custGeom>
            <a:solidFill>
              <a:srgbClr val="0A61A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pic>
          <p:nvPicPr>
            <p:cNvPr id="49" name="Picture 13">
              <a:extLst>
                <a:ext uri="{FF2B5EF4-FFF2-40B4-BE49-F238E27FC236}">
                  <a16:creationId xmlns:a16="http://schemas.microsoft.com/office/drawing/2014/main" id="{9A8B2045-8AE0-418B-8AE5-B277C5C5B9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9175" y="1747837"/>
              <a:ext cx="1076325" cy="9588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 name="Freeform 19">
            <a:extLst>
              <a:ext uri="{FF2B5EF4-FFF2-40B4-BE49-F238E27FC236}">
                <a16:creationId xmlns:a16="http://schemas.microsoft.com/office/drawing/2014/main" id="{01781E60-AD35-4C58-ACF0-96B9B5C1CD2E}"/>
              </a:ext>
            </a:extLst>
          </p:cNvPr>
          <p:cNvSpPr>
            <a:spLocks/>
          </p:cNvSpPr>
          <p:nvPr/>
        </p:nvSpPr>
        <p:spPr bwMode="auto">
          <a:xfrm rot="10800000">
            <a:off x="7937513" y="1974850"/>
            <a:ext cx="555625" cy="154305"/>
          </a:xfrm>
          <a:custGeom>
            <a:avLst/>
            <a:gdLst>
              <a:gd name="T0" fmla="*/ 423 w 423"/>
              <a:gd name="T1" fmla="*/ 138 h 154"/>
              <a:gd name="T2" fmla="*/ 423 w 423"/>
              <a:gd name="T3" fmla="*/ 138 h 154"/>
              <a:gd name="T4" fmla="*/ 126 w 423"/>
              <a:gd name="T5" fmla="*/ 58 h 154"/>
              <a:gd name="T6" fmla="*/ 142 w 423"/>
              <a:gd name="T7" fmla="*/ 0 h 154"/>
              <a:gd name="T8" fmla="*/ 3 w 423"/>
              <a:gd name="T9" fmla="*/ 34 h 154"/>
              <a:gd name="T10" fmla="*/ 0 w 423"/>
              <a:gd name="T11" fmla="*/ 34 h 154"/>
              <a:gd name="T12" fmla="*/ 2 w 423"/>
              <a:gd name="T13" fmla="*/ 34 h 154"/>
              <a:gd name="T14" fmla="*/ 0 w 423"/>
              <a:gd name="T15" fmla="*/ 35 h 154"/>
              <a:gd name="T16" fmla="*/ 106 w 423"/>
              <a:gd name="T17" fmla="*/ 135 h 154"/>
              <a:gd name="T18" fmla="*/ 122 w 423"/>
              <a:gd name="T19" fmla="*/ 74 h 154"/>
              <a:gd name="T20" fmla="*/ 419 w 423"/>
              <a:gd name="T21" fmla="*/ 154 h 154"/>
              <a:gd name="T22" fmla="*/ 423 w 423"/>
              <a:gd name="T23" fmla="*/ 138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3" h="154">
                <a:moveTo>
                  <a:pt x="423" y="138"/>
                </a:moveTo>
                <a:lnTo>
                  <a:pt x="423" y="138"/>
                </a:lnTo>
                <a:lnTo>
                  <a:pt x="126" y="58"/>
                </a:lnTo>
                <a:lnTo>
                  <a:pt x="142" y="0"/>
                </a:lnTo>
                <a:lnTo>
                  <a:pt x="3" y="34"/>
                </a:lnTo>
                <a:lnTo>
                  <a:pt x="0" y="34"/>
                </a:lnTo>
                <a:lnTo>
                  <a:pt x="2" y="34"/>
                </a:lnTo>
                <a:lnTo>
                  <a:pt x="0" y="35"/>
                </a:lnTo>
                <a:lnTo>
                  <a:pt x="106" y="135"/>
                </a:lnTo>
                <a:lnTo>
                  <a:pt x="122" y="74"/>
                </a:lnTo>
                <a:lnTo>
                  <a:pt x="419" y="154"/>
                </a:lnTo>
                <a:cubicBezTo>
                  <a:pt x="420" y="148"/>
                  <a:pt x="421" y="143"/>
                  <a:pt x="423" y="138"/>
                </a:cubicBezTo>
                <a:close/>
              </a:path>
            </a:pathLst>
          </a:custGeom>
          <a:solidFill>
            <a:srgbClr val="D1D4D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1" name="Freeform 20">
            <a:extLst>
              <a:ext uri="{FF2B5EF4-FFF2-40B4-BE49-F238E27FC236}">
                <a16:creationId xmlns:a16="http://schemas.microsoft.com/office/drawing/2014/main" id="{ADFEC35F-B0ED-46A9-905A-73BA457A1E2B}"/>
              </a:ext>
            </a:extLst>
          </p:cNvPr>
          <p:cNvSpPr>
            <a:spLocks/>
          </p:cNvSpPr>
          <p:nvPr/>
        </p:nvSpPr>
        <p:spPr bwMode="auto">
          <a:xfrm rot="10800000">
            <a:off x="7413012" y="2682458"/>
            <a:ext cx="415925" cy="373063"/>
          </a:xfrm>
          <a:custGeom>
            <a:avLst/>
            <a:gdLst>
              <a:gd name="T0" fmla="*/ 42 w 317"/>
              <a:gd name="T1" fmla="*/ 141 h 313"/>
              <a:gd name="T2" fmla="*/ 42 w 317"/>
              <a:gd name="T3" fmla="*/ 141 h 313"/>
              <a:gd name="T4" fmla="*/ 87 w 317"/>
              <a:gd name="T5" fmla="*/ 96 h 313"/>
              <a:gd name="T6" fmla="*/ 305 w 317"/>
              <a:gd name="T7" fmla="*/ 313 h 313"/>
              <a:gd name="T8" fmla="*/ 317 w 317"/>
              <a:gd name="T9" fmla="*/ 301 h 313"/>
              <a:gd name="T10" fmla="*/ 98 w 317"/>
              <a:gd name="T11" fmla="*/ 84 h 313"/>
              <a:gd name="T12" fmla="*/ 141 w 317"/>
              <a:gd name="T13" fmla="*/ 42 h 313"/>
              <a:gd name="T14" fmla="*/ 4 w 317"/>
              <a:gd name="T15" fmla="*/ 2 h 313"/>
              <a:gd name="T16" fmla="*/ 1 w 317"/>
              <a:gd name="T17" fmla="*/ 0 h 313"/>
              <a:gd name="T18" fmla="*/ 2 w 317"/>
              <a:gd name="T19" fmla="*/ 1 h 313"/>
              <a:gd name="T20" fmla="*/ 0 w 317"/>
              <a:gd name="T21" fmla="*/ 1 h 313"/>
              <a:gd name="T22" fmla="*/ 42 w 317"/>
              <a:gd name="T23" fmla="*/ 141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7" h="313">
                <a:moveTo>
                  <a:pt x="42" y="141"/>
                </a:moveTo>
                <a:lnTo>
                  <a:pt x="42" y="141"/>
                </a:lnTo>
                <a:lnTo>
                  <a:pt x="87" y="96"/>
                </a:lnTo>
                <a:lnTo>
                  <a:pt x="305" y="313"/>
                </a:lnTo>
                <a:cubicBezTo>
                  <a:pt x="309" y="309"/>
                  <a:pt x="313" y="305"/>
                  <a:pt x="317" y="301"/>
                </a:cubicBezTo>
                <a:lnTo>
                  <a:pt x="98" y="84"/>
                </a:lnTo>
                <a:lnTo>
                  <a:pt x="141" y="42"/>
                </a:lnTo>
                <a:lnTo>
                  <a:pt x="4" y="2"/>
                </a:lnTo>
                <a:lnTo>
                  <a:pt x="1" y="0"/>
                </a:lnTo>
                <a:lnTo>
                  <a:pt x="2" y="1"/>
                </a:lnTo>
                <a:lnTo>
                  <a:pt x="0" y="1"/>
                </a:lnTo>
                <a:lnTo>
                  <a:pt x="42" y="141"/>
                </a:lnTo>
                <a:close/>
              </a:path>
            </a:pathLst>
          </a:custGeom>
          <a:solidFill>
            <a:srgbClr val="D1D4D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2" name="Freeform 21">
            <a:extLst>
              <a:ext uri="{FF2B5EF4-FFF2-40B4-BE49-F238E27FC236}">
                <a16:creationId xmlns:a16="http://schemas.microsoft.com/office/drawing/2014/main" id="{8A90D053-8D5E-44ED-8674-D49B6B8B06C8}"/>
              </a:ext>
            </a:extLst>
          </p:cNvPr>
          <p:cNvSpPr>
            <a:spLocks/>
          </p:cNvSpPr>
          <p:nvPr/>
        </p:nvSpPr>
        <p:spPr bwMode="auto">
          <a:xfrm rot="10800000">
            <a:off x="6584193" y="3079332"/>
            <a:ext cx="207963" cy="504825"/>
          </a:xfrm>
          <a:custGeom>
            <a:avLst/>
            <a:gdLst>
              <a:gd name="T0" fmla="*/ 142 w 158"/>
              <a:gd name="T1" fmla="*/ 424 h 424"/>
              <a:gd name="T2" fmla="*/ 142 w 158"/>
              <a:gd name="T3" fmla="*/ 424 h 424"/>
              <a:gd name="T4" fmla="*/ 158 w 158"/>
              <a:gd name="T5" fmla="*/ 420 h 424"/>
              <a:gd name="T6" fmla="*/ 78 w 158"/>
              <a:gd name="T7" fmla="*/ 122 h 424"/>
              <a:gd name="T8" fmla="*/ 135 w 158"/>
              <a:gd name="T9" fmla="*/ 106 h 424"/>
              <a:gd name="T10" fmla="*/ 37 w 158"/>
              <a:gd name="T11" fmla="*/ 3 h 424"/>
              <a:gd name="T12" fmla="*/ 36 w 158"/>
              <a:gd name="T13" fmla="*/ 0 h 424"/>
              <a:gd name="T14" fmla="*/ 36 w 158"/>
              <a:gd name="T15" fmla="*/ 2 h 424"/>
              <a:gd name="T16" fmla="*/ 35 w 158"/>
              <a:gd name="T17" fmla="*/ 1 h 424"/>
              <a:gd name="T18" fmla="*/ 0 w 158"/>
              <a:gd name="T19" fmla="*/ 143 h 424"/>
              <a:gd name="T20" fmla="*/ 62 w 158"/>
              <a:gd name="T21" fmla="*/ 126 h 424"/>
              <a:gd name="T22" fmla="*/ 142 w 158"/>
              <a:gd name="T23" fmla="*/ 424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 h="424">
                <a:moveTo>
                  <a:pt x="142" y="424"/>
                </a:moveTo>
                <a:lnTo>
                  <a:pt x="142" y="424"/>
                </a:lnTo>
                <a:cubicBezTo>
                  <a:pt x="147" y="422"/>
                  <a:pt x="152" y="421"/>
                  <a:pt x="158" y="420"/>
                </a:cubicBezTo>
                <a:lnTo>
                  <a:pt x="78" y="122"/>
                </a:lnTo>
                <a:lnTo>
                  <a:pt x="135" y="106"/>
                </a:lnTo>
                <a:lnTo>
                  <a:pt x="37" y="3"/>
                </a:lnTo>
                <a:lnTo>
                  <a:pt x="36" y="0"/>
                </a:lnTo>
                <a:lnTo>
                  <a:pt x="36" y="2"/>
                </a:lnTo>
                <a:lnTo>
                  <a:pt x="35" y="1"/>
                </a:lnTo>
                <a:lnTo>
                  <a:pt x="0" y="143"/>
                </a:lnTo>
                <a:lnTo>
                  <a:pt x="62" y="126"/>
                </a:lnTo>
                <a:lnTo>
                  <a:pt x="142" y="424"/>
                </a:lnTo>
                <a:close/>
              </a:path>
            </a:pathLst>
          </a:custGeom>
          <a:solidFill>
            <a:srgbClr val="D1D4D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3" name="Freeform 22">
            <a:extLst>
              <a:ext uri="{FF2B5EF4-FFF2-40B4-BE49-F238E27FC236}">
                <a16:creationId xmlns:a16="http://schemas.microsoft.com/office/drawing/2014/main" id="{C3AAC589-9112-45DA-840E-B6C90A34F359}"/>
              </a:ext>
            </a:extLst>
          </p:cNvPr>
          <p:cNvSpPr>
            <a:spLocks/>
          </p:cNvSpPr>
          <p:nvPr/>
        </p:nvSpPr>
        <p:spPr bwMode="auto">
          <a:xfrm rot="10800000">
            <a:off x="5431181" y="3073616"/>
            <a:ext cx="206375" cy="503238"/>
          </a:xfrm>
          <a:custGeom>
            <a:avLst/>
            <a:gdLst>
              <a:gd name="T0" fmla="*/ 0 w 157"/>
              <a:gd name="T1" fmla="*/ 417 h 422"/>
              <a:gd name="T2" fmla="*/ 0 w 157"/>
              <a:gd name="T3" fmla="*/ 417 h 422"/>
              <a:gd name="T4" fmla="*/ 16 w 157"/>
              <a:gd name="T5" fmla="*/ 422 h 422"/>
              <a:gd name="T6" fmla="*/ 95 w 157"/>
              <a:gd name="T7" fmla="*/ 126 h 422"/>
              <a:gd name="T8" fmla="*/ 157 w 157"/>
              <a:gd name="T9" fmla="*/ 143 h 422"/>
              <a:gd name="T10" fmla="*/ 122 w 157"/>
              <a:gd name="T11" fmla="*/ 1 h 422"/>
              <a:gd name="T12" fmla="*/ 121 w 157"/>
              <a:gd name="T13" fmla="*/ 2 h 422"/>
              <a:gd name="T14" fmla="*/ 121 w 157"/>
              <a:gd name="T15" fmla="*/ 0 h 422"/>
              <a:gd name="T16" fmla="*/ 120 w 157"/>
              <a:gd name="T17" fmla="*/ 3 h 422"/>
              <a:gd name="T18" fmla="*/ 21 w 157"/>
              <a:gd name="T19" fmla="*/ 106 h 422"/>
              <a:gd name="T20" fmla="*/ 79 w 157"/>
              <a:gd name="T21" fmla="*/ 122 h 422"/>
              <a:gd name="T22" fmla="*/ 0 w 157"/>
              <a:gd name="T23" fmla="*/ 417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422">
                <a:moveTo>
                  <a:pt x="0" y="417"/>
                </a:moveTo>
                <a:lnTo>
                  <a:pt x="0" y="417"/>
                </a:lnTo>
                <a:cubicBezTo>
                  <a:pt x="6" y="419"/>
                  <a:pt x="11" y="420"/>
                  <a:pt x="16" y="422"/>
                </a:cubicBezTo>
                <a:lnTo>
                  <a:pt x="95" y="126"/>
                </a:lnTo>
                <a:lnTo>
                  <a:pt x="157" y="143"/>
                </a:lnTo>
                <a:lnTo>
                  <a:pt x="122" y="1"/>
                </a:lnTo>
                <a:lnTo>
                  <a:pt x="121" y="2"/>
                </a:lnTo>
                <a:lnTo>
                  <a:pt x="121" y="0"/>
                </a:lnTo>
                <a:lnTo>
                  <a:pt x="120" y="3"/>
                </a:lnTo>
                <a:lnTo>
                  <a:pt x="21" y="106"/>
                </a:lnTo>
                <a:lnTo>
                  <a:pt x="79" y="122"/>
                </a:lnTo>
                <a:lnTo>
                  <a:pt x="0" y="417"/>
                </a:lnTo>
                <a:close/>
              </a:path>
            </a:pathLst>
          </a:custGeom>
          <a:solidFill>
            <a:srgbClr val="D1D4D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4" name="Freeform 23">
            <a:extLst>
              <a:ext uri="{FF2B5EF4-FFF2-40B4-BE49-F238E27FC236}">
                <a16:creationId xmlns:a16="http://schemas.microsoft.com/office/drawing/2014/main" id="{57746F21-287D-403A-8493-5E16C2A3F7C1}"/>
              </a:ext>
            </a:extLst>
          </p:cNvPr>
          <p:cNvSpPr>
            <a:spLocks/>
          </p:cNvSpPr>
          <p:nvPr/>
        </p:nvSpPr>
        <p:spPr bwMode="auto">
          <a:xfrm rot="10800000">
            <a:off x="4467877" y="2681288"/>
            <a:ext cx="409575" cy="368300"/>
          </a:xfrm>
          <a:custGeom>
            <a:avLst/>
            <a:gdLst>
              <a:gd name="T0" fmla="*/ 0 w 311"/>
              <a:gd name="T1" fmla="*/ 297 h 309"/>
              <a:gd name="T2" fmla="*/ 0 w 311"/>
              <a:gd name="T3" fmla="*/ 297 h 309"/>
              <a:gd name="T4" fmla="*/ 11 w 311"/>
              <a:gd name="T5" fmla="*/ 309 h 309"/>
              <a:gd name="T6" fmla="*/ 224 w 311"/>
              <a:gd name="T7" fmla="*/ 96 h 309"/>
              <a:gd name="T8" fmla="*/ 269 w 311"/>
              <a:gd name="T9" fmla="*/ 141 h 309"/>
              <a:gd name="T10" fmla="*/ 311 w 311"/>
              <a:gd name="T11" fmla="*/ 1 h 309"/>
              <a:gd name="T12" fmla="*/ 309 w 311"/>
              <a:gd name="T13" fmla="*/ 1 h 309"/>
              <a:gd name="T14" fmla="*/ 310 w 311"/>
              <a:gd name="T15" fmla="*/ 0 h 309"/>
              <a:gd name="T16" fmla="*/ 307 w 311"/>
              <a:gd name="T17" fmla="*/ 2 h 309"/>
              <a:gd name="T18" fmla="*/ 170 w 311"/>
              <a:gd name="T19" fmla="*/ 42 h 309"/>
              <a:gd name="T20" fmla="*/ 213 w 311"/>
              <a:gd name="T21" fmla="*/ 84 h 309"/>
              <a:gd name="T22" fmla="*/ 0 w 311"/>
              <a:gd name="T23" fmla="*/ 29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1" h="309">
                <a:moveTo>
                  <a:pt x="0" y="297"/>
                </a:moveTo>
                <a:lnTo>
                  <a:pt x="0" y="297"/>
                </a:lnTo>
                <a:cubicBezTo>
                  <a:pt x="3" y="301"/>
                  <a:pt x="7" y="305"/>
                  <a:pt x="11" y="309"/>
                </a:cubicBezTo>
                <a:lnTo>
                  <a:pt x="224" y="96"/>
                </a:lnTo>
                <a:lnTo>
                  <a:pt x="269" y="141"/>
                </a:lnTo>
                <a:lnTo>
                  <a:pt x="311" y="1"/>
                </a:lnTo>
                <a:lnTo>
                  <a:pt x="309" y="1"/>
                </a:lnTo>
                <a:lnTo>
                  <a:pt x="310" y="0"/>
                </a:lnTo>
                <a:lnTo>
                  <a:pt x="307" y="2"/>
                </a:lnTo>
                <a:lnTo>
                  <a:pt x="170" y="42"/>
                </a:lnTo>
                <a:lnTo>
                  <a:pt x="213" y="84"/>
                </a:lnTo>
                <a:lnTo>
                  <a:pt x="0" y="297"/>
                </a:lnTo>
                <a:close/>
              </a:path>
            </a:pathLst>
          </a:custGeom>
          <a:solidFill>
            <a:srgbClr val="D1D4D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5" name="Freeform 24">
            <a:extLst>
              <a:ext uri="{FF2B5EF4-FFF2-40B4-BE49-F238E27FC236}">
                <a16:creationId xmlns:a16="http://schemas.microsoft.com/office/drawing/2014/main" id="{2D90C0F0-C7E9-4673-8611-6A968D959227}"/>
              </a:ext>
            </a:extLst>
          </p:cNvPr>
          <p:cNvSpPr>
            <a:spLocks/>
          </p:cNvSpPr>
          <p:nvPr/>
        </p:nvSpPr>
        <p:spPr bwMode="auto">
          <a:xfrm rot="10800000">
            <a:off x="3924358" y="1974850"/>
            <a:ext cx="542925" cy="180975"/>
          </a:xfrm>
          <a:custGeom>
            <a:avLst/>
            <a:gdLst>
              <a:gd name="T0" fmla="*/ 412 w 414"/>
              <a:gd name="T1" fmla="*/ 34 h 151"/>
              <a:gd name="T2" fmla="*/ 412 w 414"/>
              <a:gd name="T3" fmla="*/ 34 h 151"/>
              <a:gd name="T4" fmla="*/ 414 w 414"/>
              <a:gd name="T5" fmla="*/ 34 h 151"/>
              <a:gd name="T6" fmla="*/ 411 w 414"/>
              <a:gd name="T7" fmla="*/ 34 h 151"/>
              <a:gd name="T8" fmla="*/ 272 w 414"/>
              <a:gd name="T9" fmla="*/ 0 h 151"/>
              <a:gd name="T10" fmla="*/ 287 w 414"/>
              <a:gd name="T11" fmla="*/ 58 h 151"/>
              <a:gd name="T12" fmla="*/ 0 w 414"/>
              <a:gd name="T13" fmla="*/ 135 h 151"/>
              <a:gd name="T14" fmla="*/ 4 w 414"/>
              <a:gd name="T15" fmla="*/ 151 h 151"/>
              <a:gd name="T16" fmla="*/ 292 w 414"/>
              <a:gd name="T17" fmla="*/ 74 h 151"/>
              <a:gd name="T18" fmla="*/ 308 w 414"/>
              <a:gd name="T19" fmla="*/ 136 h 151"/>
              <a:gd name="T20" fmla="*/ 414 w 414"/>
              <a:gd name="T21" fmla="*/ 35 h 151"/>
              <a:gd name="T22" fmla="*/ 412 w 414"/>
              <a:gd name="T23" fmla="*/ 3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4" h="151">
                <a:moveTo>
                  <a:pt x="412" y="34"/>
                </a:moveTo>
                <a:lnTo>
                  <a:pt x="412" y="34"/>
                </a:lnTo>
                <a:lnTo>
                  <a:pt x="414" y="34"/>
                </a:lnTo>
                <a:lnTo>
                  <a:pt x="411" y="34"/>
                </a:lnTo>
                <a:lnTo>
                  <a:pt x="272" y="0"/>
                </a:lnTo>
                <a:lnTo>
                  <a:pt x="287" y="58"/>
                </a:lnTo>
                <a:lnTo>
                  <a:pt x="0" y="135"/>
                </a:lnTo>
                <a:cubicBezTo>
                  <a:pt x="2" y="140"/>
                  <a:pt x="3" y="146"/>
                  <a:pt x="4" y="151"/>
                </a:cubicBezTo>
                <a:lnTo>
                  <a:pt x="292" y="74"/>
                </a:lnTo>
                <a:lnTo>
                  <a:pt x="308" y="136"/>
                </a:lnTo>
                <a:lnTo>
                  <a:pt x="414" y="35"/>
                </a:lnTo>
                <a:lnTo>
                  <a:pt x="412" y="34"/>
                </a:lnTo>
                <a:close/>
              </a:path>
            </a:pathLst>
          </a:custGeom>
          <a:solidFill>
            <a:srgbClr val="D1D4D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dirty="0"/>
          </a:p>
        </p:txBody>
      </p:sp>
      <p:grpSp>
        <p:nvGrpSpPr>
          <p:cNvPr id="56" name="Группа 55">
            <a:extLst>
              <a:ext uri="{FF2B5EF4-FFF2-40B4-BE49-F238E27FC236}">
                <a16:creationId xmlns:a16="http://schemas.microsoft.com/office/drawing/2014/main" id="{17859D93-89A6-45AD-A3F0-E0EE2731CA13}"/>
              </a:ext>
            </a:extLst>
          </p:cNvPr>
          <p:cNvGrpSpPr/>
          <p:nvPr/>
        </p:nvGrpSpPr>
        <p:grpSpPr>
          <a:xfrm>
            <a:off x="7750312" y="2959179"/>
            <a:ext cx="1198563" cy="1082675"/>
            <a:chOff x="7715250" y="3048000"/>
            <a:chExt cx="1198563" cy="1082675"/>
          </a:xfrm>
        </p:grpSpPr>
        <p:sp>
          <p:nvSpPr>
            <p:cNvPr id="57" name="Freeform 14">
              <a:extLst>
                <a:ext uri="{FF2B5EF4-FFF2-40B4-BE49-F238E27FC236}">
                  <a16:creationId xmlns:a16="http://schemas.microsoft.com/office/drawing/2014/main" id="{7D7D0FCE-4FDC-4908-815C-956EF72FB733}"/>
                </a:ext>
              </a:extLst>
            </p:cNvPr>
            <p:cNvSpPr>
              <a:spLocks/>
            </p:cNvSpPr>
            <p:nvPr/>
          </p:nvSpPr>
          <p:spPr bwMode="auto">
            <a:xfrm rot="10800000">
              <a:off x="7715250" y="3048000"/>
              <a:ext cx="1198563" cy="1082675"/>
            </a:xfrm>
            <a:custGeom>
              <a:avLst/>
              <a:gdLst>
                <a:gd name="T0" fmla="*/ 912 w 912"/>
                <a:gd name="T1" fmla="*/ 455 h 910"/>
                <a:gd name="T2" fmla="*/ 912 w 912"/>
                <a:gd name="T3" fmla="*/ 455 h 910"/>
                <a:gd name="T4" fmla="*/ 456 w 912"/>
                <a:gd name="T5" fmla="*/ 910 h 910"/>
                <a:gd name="T6" fmla="*/ 0 w 912"/>
                <a:gd name="T7" fmla="*/ 455 h 910"/>
                <a:gd name="T8" fmla="*/ 456 w 912"/>
                <a:gd name="T9" fmla="*/ 0 h 910"/>
                <a:gd name="T10" fmla="*/ 912 w 912"/>
                <a:gd name="T11" fmla="*/ 455 h 910"/>
              </a:gdLst>
              <a:ahLst/>
              <a:cxnLst>
                <a:cxn ang="0">
                  <a:pos x="T0" y="T1"/>
                </a:cxn>
                <a:cxn ang="0">
                  <a:pos x="T2" y="T3"/>
                </a:cxn>
                <a:cxn ang="0">
                  <a:pos x="T4" y="T5"/>
                </a:cxn>
                <a:cxn ang="0">
                  <a:pos x="T6" y="T7"/>
                </a:cxn>
                <a:cxn ang="0">
                  <a:pos x="T8" y="T9"/>
                </a:cxn>
                <a:cxn ang="0">
                  <a:pos x="T10" y="T11"/>
                </a:cxn>
              </a:cxnLst>
              <a:rect l="0" t="0" r="r" b="b"/>
              <a:pathLst>
                <a:path w="912" h="910">
                  <a:moveTo>
                    <a:pt x="912" y="455"/>
                  </a:moveTo>
                  <a:lnTo>
                    <a:pt x="912" y="455"/>
                  </a:lnTo>
                  <a:cubicBezTo>
                    <a:pt x="912" y="706"/>
                    <a:pt x="708" y="910"/>
                    <a:pt x="456" y="910"/>
                  </a:cubicBezTo>
                  <a:cubicBezTo>
                    <a:pt x="204" y="910"/>
                    <a:pt x="0" y="706"/>
                    <a:pt x="0" y="455"/>
                  </a:cubicBezTo>
                  <a:cubicBezTo>
                    <a:pt x="0" y="204"/>
                    <a:pt x="204" y="0"/>
                    <a:pt x="456" y="0"/>
                  </a:cubicBezTo>
                  <a:cubicBezTo>
                    <a:pt x="708" y="0"/>
                    <a:pt x="912" y="204"/>
                    <a:pt x="912" y="455"/>
                  </a:cubicBezTo>
                  <a:close/>
                </a:path>
              </a:pathLst>
            </a:custGeom>
            <a:solidFill>
              <a:srgbClr val="008CB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8" name="Freeform 25">
              <a:extLst>
                <a:ext uri="{FF2B5EF4-FFF2-40B4-BE49-F238E27FC236}">
                  <a16:creationId xmlns:a16="http://schemas.microsoft.com/office/drawing/2014/main" id="{C6FFE18E-58EA-4367-BA6E-821F22F9E62B}"/>
                </a:ext>
              </a:extLst>
            </p:cNvPr>
            <p:cNvSpPr>
              <a:spLocks/>
            </p:cNvSpPr>
            <p:nvPr/>
          </p:nvSpPr>
          <p:spPr bwMode="auto">
            <a:xfrm rot="10800000">
              <a:off x="7793038" y="3119437"/>
              <a:ext cx="1031875" cy="931863"/>
            </a:xfrm>
            <a:custGeom>
              <a:avLst/>
              <a:gdLst>
                <a:gd name="T0" fmla="*/ 785 w 785"/>
                <a:gd name="T1" fmla="*/ 392 h 784"/>
                <a:gd name="T2" fmla="*/ 785 w 785"/>
                <a:gd name="T3" fmla="*/ 392 h 784"/>
                <a:gd name="T4" fmla="*/ 392 w 785"/>
                <a:gd name="T5" fmla="*/ 784 h 784"/>
                <a:gd name="T6" fmla="*/ 0 w 785"/>
                <a:gd name="T7" fmla="*/ 392 h 784"/>
                <a:gd name="T8" fmla="*/ 392 w 785"/>
                <a:gd name="T9" fmla="*/ 0 h 784"/>
                <a:gd name="T10" fmla="*/ 785 w 785"/>
                <a:gd name="T11" fmla="*/ 392 h 784"/>
              </a:gdLst>
              <a:ahLst/>
              <a:cxnLst>
                <a:cxn ang="0">
                  <a:pos x="T0" y="T1"/>
                </a:cxn>
                <a:cxn ang="0">
                  <a:pos x="T2" y="T3"/>
                </a:cxn>
                <a:cxn ang="0">
                  <a:pos x="T4" y="T5"/>
                </a:cxn>
                <a:cxn ang="0">
                  <a:pos x="T6" y="T7"/>
                </a:cxn>
                <a:cxn ang="0">
                  <a:pos x="T8" y="T9"/>
                </a:cxn>
                <a:cxn ang="0">
                  <a:pos x="T10" y="T11"/>
                </a:cxn>
              </a:cxnLst>
              <a:rect l="0" t="0" r="r" b="b"/>
              <a:pathLst>
                <a:path w="785" h="784">
                  <a:moveTo>
                    <a:pt x="785" y="392"/>
                  </a:moveTo>
                  <a:lnTo>
                    <a:pt x="785" y="392"/>
                  </a:lnTo>
                  <a:cubicBezTo>
                    <a:pt x="785" y="608"/>
                    <a:pt x="609" y="784"/>
                    <a:pt x="392" y="784"/>
                  </a:cubicBezTo>
                  <a:cubicBezTo>
                    <a:pt x="176" y="784"/>
                    <a:pt x="0" y="608"/>
                    <a:pt x="0" y="392"/>
                  </a:cubicBezTo>
                  <a:cubicBezTo>
                    <a:pt x="0" y="176"/>
                    <a:pt x="176" y="0"/>
                    <a:pt x="392" y="0"/>
                  </a:cubicBezTo>
                  <a:cubicBezTo>
                    <a:pt x="609" y="0"/>
                    <a:pt x="785" y="176"/>
                    <a:pt x="785" y="392"/>
                  </a:cubicBezTo>
                  <a:close/>
                </a:path>
              </a:pathLst>
            </a:custGeom>
            <a:solidFill>
              <a:srgbClr val="0A61A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pic>
          <p:nvPicPr>
            <p:cNvPr id="59" name="Picture 26">
              <a:extLst>
                <a:ext uri="{FF2B5EF4-FFF2-40B4-BE49-F238E27FC236}">
                  <a16:creationId xmlns:a16="http://schemas.microsoft.com/office/drawing/2014/main" id="{DDF459EC-9C13-443E-999B-BB541E29DA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3988" y="3100387"/>
              <a:ext cx="1071563" cy="96996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0" name="Группа 59">
            <a:extLst>
              <a:ext uri="{FF2B5EF4-FFF2-40B4-BE49-F238E27FC236}">
                <a16:creationId xmlns:a16="http://schemas.microsoft.com/office/drawing/2014/main" id="{7A2FA10D-15D0-496D-B8B0-F1D797045DBF}"/>
              </a:ext>
            </a:extLst>
          </p:cNvPr>
          <p:cNvGrpSpPr/>
          <p:nvPr/>
        </p:nvGrpSpPr>
        <p:grpSpPr>
          <a:xfrm>
            <a:off x="6299534" y="3685759"/>
            <a:ext cx="1198563" cy="1082675"/>
            <a:chOff x="6202362" y="3836988"/>
            <a:chExt cx="1198563" cy="1082675"/>
          </a:xfrm>
        </p:grpSpPr>
        <p:sp>
          <p:nvSpPr>
            <p:cNvPr id="61" name="Freeform 15">
              <a:extLst>
                <a:ext uri="{FF2B5EF4-FFF2-40B4-BE49-F238E27FC236}">
                  <a16:creationId xmlns:a16="http://schemas.microsoft.com/office/drawing/2014/main" id="{251CFF30-3219-40F0-AA0C-13B8087A136D}"/>
                </a:ext>
              </a:extLst>
            </p:cNvPr>
            <p:cNvSpPr>
              <a:spLocks/>
            </p:cNvSpPr>
            <p:nvPr/>
          </p:nvSpPr>
          <p:spPr bwMode="auto">
            <a:xfrm rot="10800000">
              <a:off x="6202362" y="3836988"/>
              <a:ext cx="1198563" cy="1082675"/>
            </a:xfrm>
            <a:custGeom>
              <a:avLst/>
              <a:gdLst>
                <a:gd name="T0" fmla="*/ 912 w 912"/>
                <a:gd name="T1" fmla="*/ 455 h 910"/>
                <a:gd name="T2" fmla="*/ 912 w 912"/>
                <a:gd name="T3" fmla="*/ 455 h 910"/>
                <a:gd name="T4" fmla="*/ 456 w 912"/>
                <a:gd name="T5" fmla="*/ 910 h 910"/>
                <a:gd name="T6" fmla="*/ 0 w 912"/>
                <a:gd name="T7" fmla="*/ 455 h 910"/>
                <a:gd name="T8" fmla="*/ 456 w 912"/>
                <a:gd name="T9" fmla="*/ 0 h 910"/>
                <a:gd name="T10" fmla="*/ 912 w 912"/>
                <a:gd name="T11" fmla="*/ 455 h 910"/>
              </a:gdLst>
              <a:ahLst/>
              <a:cxnLst>
                <a:cxn ang="0">
                  <a:pos x="T0" y="T1"/>
                </a:cxn>
                <a:cxn ang="0">
                  <a:pos x="T2" y="T3"/>
                </a:cxn>
                <a:cxn ang="0">
                  <a:pos x="T4" y="T5"/>
                </a:cxn>
                <a:cxn ang="0">
                  <a:pos x="T6" y="T7"/>
                </a:cxn>
                <a:cxn ang="0">
                  <a:pos x="T8" y="T9"/>
                </a:cxn>
                <a:cxn ang="0">
                  <a:pos x="T10" y="T11"/>
                </a:cxn>
              </a:cxnLst>
              <a:rect l="0" t="0" r="r" b="b"/>
              <a:pathLst>
                <a:path w="912" h="910">
                  <a:moveTo>
                    <a:pt x="912" y="455"/>
                  </a:moveTo>
                  <a:lnTo>
                    <a:pt x="912" y="455"/>
                  </a:lnTo>
                  <a:cubicBezTo>
                    <a:pt x="912" y="706"/>
                    <a:pt x="708" y="910"/>
                    <a:pt x="456" y="910"/>
                  </a:cubicBezTo>
                  <a:cubicBezTo>
                    <a:pt x="204" y="910"/>
                    <a:pt x="0" y="706"/>
                    <a:pt x="0" y="455"/>
                  </a:cubicBezTo>
                  <a:cubicBezTo>
                    <a:pt x="0" y="204"/>
                    <a:pt x="204" y="0"/>
                    <a:pt x="456" y="0"/>
                  </a:cubicBezTo>
                  <a:cubicBezTo>
                    <a:pt x="708" y="0"/>
                    <a:pt x="912" y="204"/>
                    <a:pt x="912" y="455"/>
                  </a:cubicBezTo>
                  <a:close/>
                </a:path>
              </a:pathLst>
            </a:custGeom>
            <a:solidFill>
              <a:srgbClr val="00ABB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2" name="Freeform 27">
              <a:extLst>
                <a:ext uri="{FF2B5EF4-FFF2-40B4-BE49-F238E27FC236}">
                  <a16:creationId xmlns:a16="http://schemas.microsoft.com/office/drawing/2014/main" id="{AD238DB8-74B3-4E5C-8261-A2DCE3CF901E}"/>
                </a:ext>
              </a:extLst>
            </p:cNvPr>
            <p:cNvSpPr>
              <a:spLocks/>
            </p:cNvSpPr>
            <p:nvPr/>
          </p:nvSpPr>
          <p:spPr bwMode="auto">
            <a:xfrm rot="10800000">
              <a:off x="6284912" y="3911600"/>
              <a:ext cx="1033463" cy="931863"/>
            </a:xfrm>
            <a:custGeom>
              <a:avLst/>
              <a:gdLst>
                <a:gd name="T0" fmla="*/ 786 w 786"/>
                <a:gd name="T1" fmla="*/ 392 h 784"/>
                <a:gd name="T2" fmla="*/ 786 w 786"/>
                <a:gd name="T3" fmla="*/ 392 h 784"/>
                <a:gd name="T4" fmla="*/ 393 w 786"/>
                <a:gd name="T5" fmla="*/ 784 h 784"/>
                <a:gd name="T6" fmla="*/ 0 w 786"/>
                <a:gd name="T7" fmla="*/ 392 h 784"/>
                <a:gd name="T8" fmla="*/ 393 w 786"/>
                <a:gd name="T9" fmla="*/ 0 h 784"/>
                <a:gd name="T10" fmla="*/ 786 w 786"/>
                <a:gd name="T11" fmla="*/ 392 h 784"/>
              </a:gdLst>
              <a:ahLst/>
              <a:cxnLst>
                <a:cxn ang="0">
                  <a:pos x="T0" y="T1"/>
                </a:cxn>
                <a:cxn ang="0">
                  <a:pos x="T2" y="T3"/>
                </a:cxn>
                <a:cxn ang="0">
                  <a:pos x="T4" y="T5"/>
                </a:cxn>
                <a:cxn ang="0">
                  <a:pos x="T6" y="T7"/>
                </a:cxn>
                <a:cxn ang="0">
                  <a:pos x="T8" y="T9"/>
                </a:cxn>
                <a:cxn ang="0">
                  <a:pos x="T10" y="T11"/>
                </a:cxn>
              </a:cxnLst>
              <a:rect l="0" t="0" r="r" b="b"/>
              <a:pathLst>
                <a:path w="786" h="784">
                  <a:moveTo>
                    <a:pt x="786" y="392"/>
                  </a:moveTo>
                  <a:lnTo>
                    <a:pt x="786" y="392"/>
                  </a:lnTo>
                  <a:cubicBezTo>
                    <a:pt x="786" y="608"/>
                    <a:pt x="610" y="784"/>
                    <a:pt x="393" y="784"/>
                  </a:cubicBezTo>
                  <a:cubicBezTo>
                    <a:pt x="176" y="784"/>
                    <a:pt x="0" y="608"/>
                    <a:pt x="0" y="392"/>
                  </a:cubicBezTo>
                  <a:cubicBezTo>
                    <a:pt x="0" y="176"/>
                    <a:pt x="176" y="0"/>
                    <a:pt x="393" y="0"/>
                  </a:cubicBezTo>
                  <a:cubicBezTo>
                    <a:pt x="610" y="0"/>
                    <a:pt x="786" y="176"/>
                    <a:pt x="786" y="392"/>
                  </a:cubicBezTo>
                  <a:close/>
                </a:path>
              </a:pathLst>
            </a:custGeom>
            <a:solidFill>
              <a:srgbClr val="0A61A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pic>
          <p:nvPicPr>
            <p:cNvPr id="63" name="Picture 28">
              <a:extLst>
                <a:ext uri="{FF2B5EF4-FFF2-40B4-BE49-F238E27FC236}">
                  <a16:creationId xmlns:a16="http://schemas.microsoft.com/office/drawing/2014/main" id="{94C8C718-5423-4124-9E72-F765830761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4912" y="3894138"/>
              <a:ext cx="1033463" cy="96678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 name="Группа 63">
            <a:extLst>
              <a:ext uri="{FF2B5EF4-FFF2-40B4-BE49-F238E27FC236}">
                <a16:creationId xmlns:a16="http://schemas.microsoft.com/office/drawing/2014/main" id="{C5646A79-98ED-424F-9A5B-420D308A98FE}"/>
              </a:ext>
            </a:extLst>
          </p:cNvPr>
          <p:cNvGrpSpPr/>
          <p:nvPr/>
        </p:nvGrpSpPr>
        <p:grpSpPr>
          <a:xfrm>
            <a:off x="2524182" y="1677509"/>
            <a:ext cx="1198563" cy="1084263"/>
            <a:chOff x="2076450" y="1684338"/>
            <a:chExt cx="1198563" cy="1084263"/>
          </a:xfrm>
        </p:grpSpPr>
        <p:sp>
          <p:nvSpPr>
            <p:cNvPr id="65" name="Freeform 18">
              <a:extLst>
                <a:ext uri="{FF2B5EF4-FFF2-40B4-BE49-F238E27FC236}">
                  <a16:creationId xmlns:a16="http://schemas.microsoft.com/office/drawing/2014/main" id="{D918EC38-9E87-4D41-846A-CD74E730B378}"/>
                </a:ext>
              </a:extLst>
            </p:cNvPr>
            <p:cNvSpPr>
              <a:spLocks/>
            </p:cNvSpPr>
            <p:nvPr/>
          </p:nvSpPr>
          <p:spPr bwMode="auto">
            <a:xfrm rot="10800000">
              <a:off x="2076450" y="1684338"/>
              <a:ext cx="1198563" cy="1084263"/>
            </a:xfrm>
            <a:custGeom>
              <a:avLst/>
              <a:gdLst>
                <a:gd name="T0" fmla="*/ 912 w 912"/>
                <a:gd name="T1" fmla="*/ 455 h 910"/>
                <a:gd name="T2" fmla="*/ 912 w 912"/>
                <a:gd name="T3" fmla="*/ 455 h 910"/>
                <a:gd name="T4" fmla="*/ 456 w 912"/>
                <a:gd name="T5" fmla="*/ 910 h 910"/>
                <a:gd name="T6" fmla="*/ 0 w 912"/>
                <a:gd name="T7" fmla="*/ 455 h 910"/>
                <a:gd name="T8" fmla="*/ 456 w 912"/>
                <a:gd name="T9" fmla="*/ 0 h 910"/>
                <a:gd name="T10" fmla="*/ 912 w 912"/>
                <a:gd name="T11" fmla="*/ 455 h 910"/>
              </a:gdLst>
              <a:ahLst/>
              <a:cxnLst>
                <a:cxn ang="0">
                  <a:pos x="T0" y="T1"/>
                </a:cxn>
                <a:cxn ang="0">
                  <a:pos x="T2" y="T3"/>
                </a:cxn>
                <a:cxn ang="0">
                  <a:pos x="T4" y="T5"/>
                </a:cxn>
                <a:cxn ang="0">
                  <a:pos x="T6" y="T7"/>
                </a:cxn>
                <a:cxn ang="0">
                  <a:pos x="T8" y="T9"/>
                </a:cxn>
                <a:cxn ang="0">
                  <a:pos x="T10" y="T11"/>
                </a:cxn>
              </a:cxnLst>
              <a:rect l="0" t="0" r="r" b="b"/>
              <a:pathLst>
                <a:path w="912" h="910">
                  <a:moveTo>
                    <a:pt x="912" y="455"/>
                  </a:moveTo>
                  <a:lnTo>
                    <a:pt x="912" y="455"/>
                  </a:lnTo>
                  <a:cubicBezTo>
                    <a:pt x="912" y="706"/>
                    <a:pt x="708" y="910"/>
                    <a:pt x="456" y="910"/>
                  </a:cubicBezTo>
                  <a:cubicBezTo>
                    <a:pt x="205" y="910"/>
                    <a:pt x="0" y="706"/>
                    <a:pt x="0" y="455"/>
                  </a:cubicBezTo>
                  <a:cubicBezTo>
                    <a:pt x="0" y="204"/>
                    <a:pt x="205" y="0"/>
                    <a:pt x="456" y="0"/>
                  </a:cubicBezTo>
                  <a:cubicBezTo>
                    <a:pt x="708" y="0"/>
                    <a:pt x="912" y="204"/>
                    <a:pt x="912" y="455"/>
                  </a:cubicBezTo>
                  <a:close/>
                </a:path>
              </a:pathLst>
            </a:custGeom>
            <a:solidFill>
              <a:srgbClr val="008CB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6" name="Freeform 33">
              <a:extLst>
                <a:ext uri="{FF2B5EF4-FFF2-40B4-BE49-F238E27FC236}">
                  <a16:creationId xmlns:a16="http://schemas.microsoft.com/office/drawing/2014/main" id="{8D24EFD7-8D82-4674-B564-1A9EF9A02115}"/>
                </a:ext>
              </a:extLst>
            </p:cNvPr>
            <p:cNvSpPr>
              <a:spLocks/>
            </p:cNvSpPr>
            <p:nvPr/>
          </p:nvSpPr>
          <p:spPr bwMode="auto">
            <a:xfrm rot="10800000">
              <a:off x="2173288" y="1749425"/>
              <a:ext cx="1031875" cy="931863"/>
            </a:xfrm>
            <a:custGeom>
              <a:avLst/>
              <a:gdLst>
                <a:gd name="T0" fmla="*/ 785 w 785"/>
                <a:gd name="T1" fmla="*/ 391 h 783"/>
                <a:gd name="T2" fmla="*/ 785 w 785"/>
                <a:gd name="T3" fmla="*/ 391 h 783"/>
                <a:gd name="T4" fmla="*/ 393 w 785"/>
                <a:gd name="T5" fmla="*/ 783 h 783"/>
                <a:gd name="T6" fmla="*/ 0 w 785"/>
                <a:gd name="T7" fmla="*/ 391 h 783"/>
                <a:gd name="T8" fmla="*/ 393 w 785"/>
                <a:gd name="T9" fmla="*/ 0 h 783"/>
                <a:gd name="T10" fmla="*/ 785 w 785"/>
                <a:gd name="T11" fmla="*/ 391 h 783"/>
              </a:gdLst>
              <a:ahLst/>
              <a:cxnLst>
                <a:cxn ang="0">
                  <a:pos x="T0" y="T1"/>
                </a:cxn>
                <a:cxn ang="0">
                  <a:pos x="T2" y="T3"/>
                </a:cxn>
                <a:cxn ang="0">
                  <a:pos x="T4" y="T5"/>
                </a:cxn>
                <a:cxn ang="0">
                  <a:pos x="T6" y="T7"/>
                </a:cxn>
                <a:cxn ang="0">
                  <a:pos x="T8" y="T9"/>
                </a:cxn>
                <a:cxn ang="0">
                  <a:pos x="T10" y="T11"/>
                </a:cxn>
              </a:cxnLst>
              <a:rect l="0" t="0" r="r" b="b"/>
              <a:pathLst>
                <a:path w="785" h="783">
                  <a:moveTo>
                    <a:pt x="785" y="391"/>
                  </a:moveTo>
                  <a:lnTo>
                    <a:pt x="785" y="391"/>
                  </a:lnTo>
                  <a:cubicBezTo>
                    <a:pt x="785" y="608"/>
                    <a:pt x="609" y="783"/>
                    <a:pt x="393" y="783"/>
                  </a:cubicBezTo>
                  <a:cubicBezTo>
                    <a:pt x="176" y="783"/>
                    <a:pt x="0" y="608"/>
                    <a:pt x="0" y="391"/>
                  </a:cubicBezTo>
                  <a:cubicBezTo>
                    <a:pt x="0" y="175"/>
                    <a:pt x="176" y="0"/>
                    <a:pt x="393" y="0"/>
                  </a:cubicBezTo>
                  <a:cubicBezTo>
                    <a:pt x="609" y="0"/>
                    <a:pt x="785" y="175"/>
                    <a:pt x="785" y="391"/>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pic>
          <p:nvPicPr>
            <p:cNvPr id="67" name="Picture 34">
              <a:extLst>
                <a:ext uri="{FF2B5EF4-FFF2-40B4-BE49-F238E27FC236}">
                  <a16:creationId xmlns:a16="http://schemas.microsoft.com/office/drawing/2014/main" id="{05E481AD-9A28-4A59-9ECF-9C13B755B2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4238" y="1749425"/>
              <a:ext cx="1069975" cy="93186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 name="TextBox 67">
            <a:extLst>
              <a:ext uri="{FF2B5EF4-FFF2-40B4-BE49-F238E27FC236}">
                <a16:creationId xmlns:a16="http://schemas.microsoft.com/office/drawing/2014/main" id="{692F7BB7-7844-497E-A71E-BBEE3FF35D5A}"/>
              </a:ext>
            </a:extLst>
          </p:cNvPr>
          <p:cNvSpPr txBox="1"/>
          <p:nvPr/>
        </p:nvSpPr>
        <p:spPr>
          <a:xfrm>
            <a:off x="603876" y="1817270"/>
            <a:ext cx="2193663" cy="1169551"/>
          </a:xfrm>
          <a:prstGeom prst="rect">
            <a:avLst/>
          </a:prstGeom>
          <a:noFill/>
        </p:spPr>
        <p:txBody>
          <a:bodyPr wrap="square">
            <a:spAutoFit/>
          </a:bodyPr>
          <a:lstStyle/>
          <a:p>
            <a:r>
              <a:rPr lang="ru-RU" sz="1400" b="1" i="0" dirty="0">
                <a:effectLst/>
              </a:rPr>
              <a:t>Ускорители электронов для наработки радионуклидов для ядерной медицины</a:t>
            </a:r>
            <a:endParaRPr lang="ru-RU" sz="1400" b="1" dirty="0"/>
          </a:p>
        </p:txBody>
      </p:sp>
      <p:sp>
        <p:nvSpPr>
          <p:cNvPr id="69" name="TextBox 68">
            <a:extLst>
              <a:ext uri="{FF2B5EF4-FFF2-40B4-BE49-F238E27FC236}">
                <a16:creationId xmlns:a16="http://schemas.microsoft.com/office/drawing/2014/main" id="{3032A840-3EFD-4124-A74C-2632760826B2}"/>
              </a:ext>
            </a:extLst>
          </p:cNvPr>
          <p:cNvSpPr txBox="1"/>
          <p:nvPr/>
        </p:nvSpPr>
        <p:spPr>
          <a:xfrm>
            <a:off x="5959380" y="4802425"/>
            <a:ext cx="2289436" cy="1600438"/>
          </a:xfrm>
          <a:prstGeom prst="rect">
            <a:avLst/>
          </a:prstGeom>
          <a:noFill/>
        </p:spPr>
        <p:txBody>
          <a:bodyPr wrap="square">
            <a:spAutoFit/>
          </a:bodyPr>
          <a:lstStyle/>
          <a:p>
            <a:pPr algn="r"/>
            <a:r>
              <a:rPr lang="ru-RU" sz="1400" b="1" i="0" dirty="0">
                <a:effectLst/>
              </a:rPr>
              <a:t>Скрытые повреждения – как способ создания биологического детектора ионизирующих излучений</a:t>
            </a:r>
            <a:endParaRPr lang="ru-RU" sz="1400" dirty="0"/>
          </a:p>
        </p:txBody>
      </p:sp>
      <p:sp>
        <p:nvSpPr>
          <p:cNvPr id="70" name="TextBox 69">
            <a:extLst>
              <a:ext uri="{FF2B5EF4-FFF2-40B4-BE49-F238E27FC236}">
                <a16:creationId xmlns:a16="http://schemas.microsoft.com/office/drawing/2014/main" id="{954B1980-C87D-4713-999F-23F8B5EDE913}"/>
              </a:ext>
            </a:extLst>
          </p:cNvPr>
          <p:cNvSpPr txBox="1"/>
          <p:nvPr/>
        </p:nvSpPr>
        <p:spPr>
          <a:xfrm>
            <a:off x="3850788" y="4937418"/>
            <a:ext cx="2234130" cy="1384995"/>
          </a:xfrm>
          <a:prstGeom prst="rect">
            <a:avLst/>
          </a:prstGeom>
          <a:noFill/>
        </p:spPr>
        <p:txBody>
          <a:bodyPr wrap="square">
            <a:spAutoFit/>
          </a:bodyPr>
          <a:lstStyle/>
          <a:p>
            <a:r>
              <a:rPr lang="ru-RU" sz="1400" b="1" i="0" dirty="0">
                <a:effectLst/>
              </a:rPr>
              <a:t>Радиоэкологические исследования поведения трансурановых нуклидов и продуктов их деления</a:t>
            </a:r>
            <a:endParaRPr lang="ru-RU" sz="1400" dirty="0"/>
          </a:p>
        </p:txBody>
      </p:sp>
      <p:sp>
        <p:nvSpPr>
          <p:cNvPr id="71" name="TextBox 70">
            <a:extLst>
              <a:ext uri="{FF2B5EF4-FFF2-40B4-BE49-F238E27FC236}">
                <a16:creationId xmlns:a16="http://schemas.microsoft.com/office/drawing/2014/main" id="{C0ED938D-3DAD-4F3E-910B-D879F6C570E0}"/>
              </a:ext>
            </a:extLst>
          </p:cNvPr>
          <p:cNvSpPr txBox="1"/>
          <p:nvPr/>
        </p:nvSpPr>
        <p:spPr>
          <a:xfrm>
            <a:off x="1730713" y="3654510"/>
            <a:ext cx="2458881" cy="1384995"/>
          </a:xfrm>
          <a:prstGeom prst="rect">
            <a:avLst/>
          </a:prstGeom>
          <a:noFill/>
        </p:spPr>
        <p:txBody>
          <a:bodyPr wrap="square">
            <a:spAutoFit/>
          </a:bodyPr>
          <a:lstStyle/>
          <a:p>
            <a:r>
              <a:rPr lang="ru-RU" sz="1400" b="1" dirty="0"/>
              <a:t>Диагностика.</a:t>
            </a:r>
          </a:p>
          <a:p>
            <a:r>
              <a:rPr lang="ru-RU" sz="1400" b="1" dirty="0"/>
              <a:t>Развитие методов радиографии в протонной терапии. </a:t>
            </a:r>
          </a:p>
          <a:p>
            <a:r>
              <a:rPr lang="ru-RU" sz="1400" b="1" dirty="0"/>
              <a:t>Учет неоднородности магнитного поля в МРТ</a:t>
            </a:r>
            <a:endParaRPr lang="ru-RU" sz="1400" dirty="0"/>
          </a:p>
        </p:txBody>
      </p:sp>
      <p:sp>
        <p:nvSpPr>
          <p:cNvPr id="72" name="TextBox 71">
            <a:extLst>
              <a:ext uri="{FF2B5EF4-FFF2-40B4-BE49-F238E27FC236}">
                <a16:creationId xmlns:a16="http://schemas.microsoft.com/office/drawing/2014/main" id="{8383BB08-04EC-4056-8FAC-CE1DB0AAA6B6}"/>
              </a:ext>
            </a:extLst>
          </p:cNvPr>
          <p:cNvSpPr txBox="1"/>
          <p:nvPr/>
        </p:nvSpPr>
        <p:spPr>
          <a:xfrm>
            <a:off x="9600571" y="1849775"/>
            <a:ext cx="1981153" cy="1384995"/>
          </a:xfrm>
          <a:prstGeom prst="rect">
            <a:avLst/>
          </a:prstGeom>
          <a:noFill/>
        </p:spPr>
        <p:txBody>
          <a:bodyPr wrap="square">
            <a:spAutoFit/>
          </a:bodyPr>
          <a:lstStyle/>
          <a:p>
            <a:pPr algn="r"/>
            <a:r>
              <a:rPr lang="ru-RU" sz="1400" b="1" i="0" dirty="0">
                <a:effectLst/>
              </a:rPr>
              <a:t>Разработка перспективных методов повышения эффективности лучевой терапии</a:t>
            </a:r>
            <a:endParaRPr lang="ru-RU" sz="1400" dirty="0"/>
          </a:p>
        </p:txBody>
      </p:sp>
      <p:sp>
        <p:nvSpPr>
          <p:cNvPr id="73" name="object 8">
            <a:extLst>
              <a:ext uri="{FF2B5EF4-FFF2-40B4-BE49-F238E27FC236}">
                <a16:creationId xmlns:a16="http://schemas.microsoft.com/office/drawing/2014/main" id="{9FF1FD5A-9E40-4D8B-834E-0BA1F029B220}"/>
              </a:ext>
            </a:extLst>
          </p:cNvPr>
          <p:cNvSpPr txBox="1">
            <a:spLocks noChangeArrowheads="1"/>
          </p:cNvSpPr>
          <p:nvPr/>
        </p:nvSpPr>
        <p:spPr bwMode="auto">
          <a:xfrm>
            <a:off x="8413825" y="3802260"/>
            <a:ext cx="1892448"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r>
              <a:rPr lang="ru-RU" altLang="ru-RU" sz="1400" b="1" dirty="0">
                <a:solidFill>
                  <a:srgbClr val="FFFFFF"/>
                </a:solidFill>
                <a:latin typeface="+mn-lt"/>
                <a:cs typeface="Arial" panose="020B0604020202020204" pitchFamily="34" charset="0"/>
              </a:rPr>
              <a:t>Радиационная стерилизация  медицинских  инструментов,  имплантатов и  продуктов  питания</a:t>
            </a:r>
            <a:endParaRPr lang="ru-RU" altLang="ru-RU" sz="1400" dirty="0">
              <a:latin typeface="+mn-lt"/>
              <a:cs typeface="Arial" panose="020B0604020202020204" pitchFamily="34" charset="0"/>
            </a:endParaRPr>
          </a:p>
        </p:txBody>
      </p:sp>
      <p:grpSp>
        <p:nvGrpSpPr>
          <p:cNvPr id="74" name="Группа 73">
            <a:extLst>
              <a:ext uri="{FF2B5EF4-FFF2-40B4-BE49-F238E27FC236}">
                <a16:creationId xmlns:a16="http://schemas.microsoft.com/office/drawing/2014/main" id="{9D66B16C-683E-4A99-8B30-89F61348D113}"/>
              </a:ext>
            </a:extLst>
          </p:cNvPr>
          <p:cNvGrpSpPr/>
          <p:nvPr/>
        </p:nvGrpSpPr>
        <p:grpSpPr>
          <a:xfrm>
            <a:off x="3276618" y="2940497"/>
            <a:ext cx="1198563" cy="1108409"/>
            <a:chOff x="3170221" y="2940497"/>
            <a:chExt cx="1198563" cy="1108409"/>
          </a:xfrm>
        </p:grpSpPr>
        <p:sp>
          <p:nvSpPr>
            <p:cNvPr id="75" name="Freeform 16">
              <a:extLst>
                <a:ext uri="{FF2B5EF4-FFF2-40B4-BE49-F238E27FC236}">
                  <a16:creationId xmlns:a16="http://schemas.microsoft.com/office/drawing/2014/main" id="{4348EA79-561D-4CF1-ACF7-ADCF7628FA7C}"/>
                </a:ext>
              </a:extLst>
            </p:cNvPr>
            <p:cNvSpPr>
              <a:spLocks/>
            </p:cNvSpPr>
            <p:nvPr/>
          </p:nvSpPr>
          <p:spPr bwMode="auto">
            <a:xfrm rot="10800000">
              <a:off x="3170221" y="2940497"/>
              <a:ext cx="1198563" cy="1082675"/>
            </a:xfrm>
            <a:custGeom>
              <a:avLst/>
              <a:gdLst>
                <a:gd name="T0" fmla="*/ 912 w 912"/>
                <a:gd name="T1" fmla="*/ 455 h 910"/>
                <a:gd name="T2" fmla="*/ 912 w 912"/>
                <a:gd name="T3" fmla="*/ 455 h 910"/>
                <a:gd name="T4" fmla="*/ 456 w 912"/>
                <a:gd name="T5" fmla="*/ 910 h 910"/>
                <a:gd name="T6" fmla="*/ 0 w 912"/>
                <a:gd name="T7" fmla="*/ 455 h 910"/>
                <a:gd name="T8" fmla="*/ 456 w 912"/>
                <a:gd name="T9" fmla="*/ 0 h 910"/>
                <a:gd name="T10" fmla="*/ 912 w 912"/>
                <a:gd name="T11" fmla="*/ 455 h 910"/>
              </a:gdLst>
              <a:ahLst/>
              <a:cxnLst>
                <a:cxn ang="0">
                  <a:pos x="T0" y="T1"/>
                </a:cxn>
                <a:cxn ang="0">
                  <a:pos x="T2" y="T3"/>
                </a:cxn>
                <a:cxn ang="0">
                  <a:pos x="T4" y="T5"/>
                </a:cxn>
                <a:cxn ang="0">
                  <a:pos x="T6" y="T7"/>
                </a:cxn>
                <a:cxn ang="0">
                  <a:pos x="T8" y="T9"/>
                </a:cxn>
                <a:cxn ang="0">
                  <a:pos x="T10" y="T11"/>
                </a:cxn>
              </a:cxnLst>
              <a:rect l="0" t="0" r="r" b="b"/>
              <a:pathLst>
                <a:path w="912" h="910">
                  <a:moveTo>
                    <a:pt x="912" y="455"/>
                  </a:moveTo>
                  <a:lnTo>
                    <a:pt x="912" y="455"/>
                  </a:lnTo>
                  <a:cubicBezTo>
                    <a:pt x="912" y="706"/>
                    <a:pt x="708" y="910"/>
                    <a:pt x="456" y="910"/>
                  </a:cubicBezTo>
                  <a:cubicBezTo>
                    <a:pt x="204" y="910"/>
                    <a:pt x="0" y="706"/>
                    <a:pt x="0" y="455"/>
                  </a:cubicBezTo>
                  <a:cubicBezTo>
                    <a:pt x="0" y="204"/>
                    <a:pt x="204" y="0"/>
                    <a:pt x="456" y="0"/>
                  </a:cubicBezTo>
                  <a:cubicBezTo>
                    <a:pt x="708" y="0"/>
                    <a:pt x="912" y="204"/>
                    <a:pt x="912" y="455"/>
                  </a:cubicBezTo>
                  <a:close/>
                </a:path>
              </a:pathLst>
            </a:custGeom>
            <a:solidFill>
              <a:srgbClr val="00AB8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76" name="Freeform 29">
              <a:extLst>
                <a:ext uri="{FF2B5EF4-FFF2-40B4-BE49-F238E27FC236}">
                  <a16:creationId xmlns:a16="http://schemas.microsoft.com/office/drawing/2014/main" id="{5BC809A0-B727-4EEC-8097-396CCA5DF18C}"/>
                </a:ext>
              </a:extLst>
            </p:cNvPr>
            <p:cNvSpPr>
              <a:spLocks/>
            </p:cNvSpPr>
            <p:nvPr/>
          </p:nvSpPr>
          <p:spPr bwMode="auto">
            <a:xfrm rot="10800000">
              <a:off x="3248008" y="3015109"/>
              <a:ext cx="1031875" cy="931863"/>
            </a:xfrm>
            <a:custGeom>
              <a:avLst/>
              <a:gdLst>
                <a:gd name="T0" fmla="*/ 785 w 785"/>
                <a:gd name="T1" fmla="*/ 392 h 784"/>
                <a:gd name="T2" fmla="*/ 785 w 785"/>
                <a:gd name="T3" fmla="*/ 392 h 784"/>
                <a:gd name="T4" fmla="*/ 392 w 785"/>
                <a:gd name="T5" fmla="*/ 784 h 784"/>
                <a:gd name="T6" fmla="*/ 0 w 785"/>
                <a:gd name="T7" fmla="*/ 392 h 784"/>
                <a:gd name="T8" fmla="*/ 392 w 785"/>
                <a:gd name="T9" fmla="*/ 0 h 784"/>
                <a:gd name="T10" fmla="*/ 785 w 785"/>
                <a:gd name="T11" fmla="*/ 392 h 784"/>
              </a:gdLst>
              <a:ahLst/>
              <a:cxnLst>
                <a:cxn ang="0">
                  <a:pos x="T0" y="T1"/>
                </a:cxn>
                <a:cxn ang="0">
                  <a:pos x="T2" y="T3"/>
                </a:cxn>
                <a:cxn ang="0">
                  <a:pos x="T4" y="T5"/>
                </a:cxn>
                <a:cxn ang="0">
                  <a:pos x="T6" y="T7"/>
                </a:cxn>
                <a:cxn ang="0">
                  <a:pos x="T8" y="T9"/>
                </a:cxn>
                <a:cxn ang="0">
                  <a:pos x="T10" y="T11"/>
                </a:cxn>
              </a:cxnLst>
              <a:rect l="0" t="0" r="r" b="b"/>
              <a:pathLst>
                <a:path w="785" h="784">
                  <a:moveTo>
                    <a:pt x="785" y="392"/>
                  </a:moveTo>
                  <a:lnTo>
                    <a:pt x="785" y="392"/>
                  </a:lnTo>
                  <a:cubicBezTo>
                    <a:pt x="785" y="608"/>
                    <a:pt x="609" y="784"/>
                    <a:pt x="392" y="784"/>
                  </a:cubicBezTo>
                  <a:cubicBezTo>
                    <a:pt x="176" y="784"/>
                    <a:pt x="0" y="608"/>
                    <a:pt x="0" y="392"/>
                  </a:cubicBezTo>
                  <a:cubicBezTo>
                    <a:pt x="0" y="176"/>
                    <a:pt x="176" y="0"/>
                    <a:pt x="392" y="0"/>
                  </a:cubicBezTo>
                  <a:cubicBezTo>
                    <a:pt x="609" y="0"/>
                    <a:pt x="785" y="176"/>
                    <a:pt x="785" y="392"/>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pic>
          <p:nvPicPr>
            <p:cNvPr id="77" name="Picture 10">
              <a:extLst>
                <a:ext uri="{FF2B5EF4-FFF2-40B4-BE49-F238E27FC236}">
                  <a16:creationId xmlns:a16="http://schemas.microsoft.com/office/drawing/2014/main" id="{674FA725-5346-45A0-80B7-97FCE57020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5699" y="2967881"/>
              <a:ext cx="1080000" cy="10810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78" name="Номер слайда 2">
            <a:extLst>
              <a:ext uri="{FF2B5EF4-FFF2-40B4-BE49-F238E27FC236}">
                <a16:creationId xmlns:a16="http://schemas.microsoft.com/office/drawing/2014/main" id="{93ABF88E-4E8B-44F4-9868-6ECE0D4DB904}"/>
              </a:ext>
            </a:extLst>
          </p:cNvPr>
          <p:cNvSpPr>
            <a:spLocks noGrp="1"/>
          </p:cNvSpPr>
          <p:nvPr>
            <p:ph type="sldNum" sz="quarter" idx="12"/>
          </p:nvPr>
        </p:nvSpPr>
        <p:spPr>
          <a:xfrm>
            <a:off x="11010601" y="6144330"/>
            <a:ext cx="1142245" cy="669925"/>
          </a:xfrm>
        </p:spPr>
        <p:txBody>
          <a:bodyPr/>
          <a:lstStyle/>
          <a:p>
            <a:pPr rtl="0"/>
            <a:fld id="{D57F1E4F-1CFF-5643-939E-217C01CDF565}" type="slidenum">
              <a:rPr lang="ru-RU" noProof="1" smtClean="0"/>
              <a:pPr rtl="0"/>
              <a:t>2</a:t>
            </a:fld>
            <a:endParaRPr lang="ru-RU" noProof="1"/>
          </a:p>
        </p:txBody>
      </p:sp>
      <p:grpSp>
        <p:nvGrpSpPr>
          <p:cNvPr id="79" name="Группа 78">
            <a:extLst>
              <a:ext uri="{FF2B5EF4-FFF2-40B4-BE49-F238E27FC236}">
                <a16:creationId xmlns:a16="http://schemas.microsoft.com/office/drawing/2014/main" id="{2C4F7581-598E-457F-A734-50343BC7198D}"/>
              </a:ext>
            </a:extLst>
          </p:cNvPr>
          <p:cNvGrpSpPr/>
          <p:nvPr/>
        </p:nvGrpSpPr>
        <p:grpSpPr>
          <a:xfrm>
            <a:off x="4654591" y="3649665"/>
            <a:ext cx="1198563" cy="1140164"/>
            <a:chOff x="4548194" y="3649665"/>
            <a:chExt cx="1198563" cy="1140164"/>
          </a:xfrm>
        </p:grpSpPr>
        <p:sp>
          <p:nvSpPr>
            <p:cNvPr id="80" name="Freeform 17">
              <a:extLst>
                <a:ext uri="{FF2B5EF4-FFF2-40B4-BE49-F238E27FC236}">
                  <a16:creationId xmlns:a16="http://schemas.microsoft.com/office/drawing/2014/main" id="{D9B26FEC-D4A8-4D9A-ACB0-47DED1478088}"/>
                </a:ext>
              </a:extLst>
            </p:cNvPr>
            <p:cNvSpPr>
              <a:spLocks/>
            </p:cNvSpPr>
            <p:nvPr/>
          </p:nvSpPr>
          <p:spPr bwMode="auto">
            <a:xfrm rot="10800000">
              <a:off x="4548194" y="3649665"/>
              <a:ext cx="1198563" cy="1082675"/>
            </a:xfrm>
            <a:custGeom>
              <a:avLst/>
              <a:gdLst>
                <a:gd name="T0" fmla="*/ 911 w 911"/>
                <a:gd name="T1" fmla="*/ 455 h 910"/>
                <a:gd name="T2" fmla="*/ 911 w 911"/>
                <a:gd name="T3" fmla="*/ 455 h 910"/>
                <a:gd name="T4" fmla="*/ 455 w 911"/>
                <a:gd name="T5" fmla="*/ 910 h 910"/>
                <a:gd name="T6" fmla="*/ 0 w 911"/>
                <a:gd name="T7" fmla="*/ 455 h 910"/>
                <a:gd name="T8" fmla="*/ 455 w 911"/>
                <a:gd name="T9" fmla="*/ 0 h 910"/>
                <a:gd name="T10" fmla="*/ 911 w 911"/>
                <a:gd name="T11" fmla="*/ 455 h 910"/>
              </a:gdLst>
              <a:ahLst/>
              <a:cxnLst>
                <a:cxn ang="0">
                  <a:pos x="T0" y="T1"/>
                </a:cxn>
                <a:cxn ang="0">
                  <a:pos x="T2" y="T3"/>
                </a:cxn>
                <a:cxn ang="0">
                  <a:pos x="T4" y="T5"/>
                </a:cxn>
                <a:cxn ang="0">
                  <a:pos x="T6" y="T7"/>
                </a:cxn>
                <a:cxn ang="0">
                  <a:pos x="T8" y="T9"/>
                </a:cxn>
                <a:cxn ang="0">
                  <a:pos x="T10" y="T11"/>
                </a:cxn>
              </a:cxnLst>
              <a:rect l="0" t="0" r="r" b="b"/>
              <a:pathLst>
                <a:path w="911" h="910">
                  <a:moveTo>
                    <a:pt x="911" y="455"/>
                  </a:moveTo>
                  <a:lnTo>
                    <a:pt x="911" y="455"/>
                  </a:lnTo>
                  <a:cubicBezTo>
                    <a:pt x="911" y="706"/>
                    <a:pt x="707" y="910"/>
                    <a:pt x="455" y="910"/>
                  </a:cubicBezTo>
                  <a:cubicBezTo>
                    <a:pt x="204" y="910"/>
                    <a:pt x="0" y="706"/>
                    <a:pt x="0" y="455"/>
                  </a:cubicBezTo>
                  <a:cubicBezTo>
                    <a:pt x="0" y="204"/>
                    <a:pt x="204" y="0"/>
                    <a:pt x="455" y="0"/>
                  </a:cubicBezTo>
                  <a:cubicBezTo>
                    <a:pt x="707" y="0"/>
                    <a:pt x="911" y="204"/>
                    <a:pt x="911" y="455"/>
                  </a:cubicBezTo>
                  <a:close/>
                </a:path>
              </a:pathLst>
            </a:custGeom>
            <a:solidFill>
              <a:srgbClr val="63B54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81" name="Freeform 31">
              <a:extLst>
                <a:ext uri="{FF2B5EF4-FFF2-40B4-BE49-F238E27FC236}">
                  <a16:creationId xmlns:a16="http://schemas.microsoft.com/office/drawing/2014/main" id="{C7C02868-03F5-4050-A7F9-EA0CB903464B}"/>
                </a:ext>
              </a:extLst>
            </p:cNvPr>
            <p:cNvSpPr>
              <a:spLocks/>
            </p:cNvSpPr>
            <p:nvPr/>
          </p:nvSpPr>
          <p:spPr bwMode="auto">
            <a:xfrm rot="10800000">
              <a:off x="4641857" y="3721103"/>
              <a:ext cx="1033463" cy="931863"/>
            </a:xfrm>
            <a:custGeom>
              <a:avLst/>
              <a:gdLst>
                <a:gd name="T0" fmla="*/ 786 w 786"/>
                <a:gd name="T1" fmla="*/ 391 h 783"/>
                <a:gd name="T2" fmla="*/ 786 w 786"/>
                <a:gd name="T3" fmla="*/ 391 h 783"/>
                <a:gd name="T4" fmla="*/ 393 w 786"/>
                <a:gd name="T5" fmla="*/ 783 h 783"/>
                <a:gd name="T6" fmla="*/ 0 w 786"/>
                <a:gd name="T7" fmla="*/ 391 h 783"/>
                <a:gd name="T8" fmla="*/ 393 w 786"/>
                <a:gd name="T9" fmla="*/ 0 h 783"/>
                <a:gd name="T10" fmla="*/ 786 w 786"/>
                <a:gd name="T11" fmla="*/ 391 h 783"/>
              </a:gdLst>
              <a:ahLst/>
              <a:cxnLst>
                <a:cxn ang="0">
                  <a:pos x="T0" y="T1"/>
                </a:cxn>
                <a:cxn ang="0">
                  <a:pos x="T2" y="T3"/>
                </a:cxn>
                <a:cxn ang="0">
                  <a:pos x="T4" y="T5"/>
                </a:cxn>
                <a:cxn ang="0">
                  <a:pos x="T6" y="T7"/>
                </a:cxn>
                <a:cxn ang="0">
                  <a:pos x="T8" y="T9"/>
                </a:cxn>
                <a:cxn ang="0">
                  <a:pos x="T10" y="T11"/>
                </a:cxn>
              </a:cxnLst>
              <a:rect l="0" t="0" r="r" b="b"/>
              <a:pathLst>
                <a:path w="786" h="783">
                  <a:moveTo>
                    <a:pt x="786" y="391"/>
                  </a:moveTo>
                  <a:lnTo>
                    <a:pt x="786" y="391"/>
                  </a:lnTo>
                  <a:cubicBezTo>
                    <a:pt x="786" y="608"/>
                    <a:pt x="610" y="783"/>
                    <a:pt x="393" y="783"/>
                  </a:cubicBezTo>
                  <a:cubicBezTo>
                    <a:pt x="176" y="783"/>
                    <a:pt x="0" y="608"/>
                    <a:pt x="0" y="391"/>
                  </a:cubicBezTo>
                  <a:cubicBezTo>
                    <a:pt x="0" y="175"/>
                    <a:pt x="176" y="0"/>
                    <a:pt x="393" y="0"/>
                  </a:cubicBezTo>
                  <a:cubicBezTo>
                    <a:pt x="610" y="0"/>
                    <a:pt x="786" y="175"/>
                    <a:pt x="786" y="391"/>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pic>
          <p:nvPicPr>
            <p:cNvPr id="82" name="Picture 6">
              <a:extLst>
                <a:ext uri="{FF2B5EF4-FFF2-40B4-BE49-F238E27FC236}">
                  <a16:creationId xmlns:a16="http://schemas.microsoft.com/office/drawing/2014/main" id="{41685C1B-E375-4C72-950B-3B12D4545D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8032" y="3662776"/>
              <a:ext cx="1097833" cy="112705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66905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50716A4-2972-53F8-4504-F7FD75EB17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a:extLst>
              <a:ext uri="{FF2B5EF4-FFF2-40B4-BE49-F238E27FC236}">
                <a16:creationId xmlns:a16="http://schemas.microsoft.com/office/drawing/2014/main" id="{121C21ED-4035-DD6C-5E5C-A74FFCA5BFB0}"/>
              </a:ext>
            </a:extLst>
          </p:cNvPr>
          <p:cNvSpPr/>
          <p:nvPr/>
        </p:nvSpPr>
        <p:spPr>
          <a:xfrm>
            <a:off x="355495" y="37847"/>
            <a:ext cx="11481008" cy="128380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a:extLst>
              <a:ext uri="{FF2B5EF4-FFF2-40B4-BE49-F238E27FC236}">
                <a16:creationId xmlns:a16="http://schemas.microsoft.com/office/drawing/2014/main" id="{3AF0E901-13BF-1203-94F8-1AFF109B8A69}"/>
              </a:ext>
            </a:extLst>
          </p:cNvPr>
          <p:cNvSpPr/>
          <p:nvPr/>
        </p:nvSpPr>
        <p:spPr>
          <a:xfrm>
            <a:off x="256253" y="2875760"/>
            <a:ext cx="5814374" cy="3003602"/>
          </a:xfrm>
          <a:prstGeom prst="rect">
            <a:avLst/>
          </a:prstGeom>
          <a:solidFill>
            <a:schemeClr val="tx1">
              <a:alpha val="7478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8" name="Title 5">
            <a:extLst>
              <a:ext uri="{FF2B5EF4-FFF2-40B4-BE49-F238E27FC236}">
                <a16:creationId xmlns:a16="http://schemas.microsoft.com/office/drawing/2014/main" id="{3ECA899A-2DCF-458F-AB22-E966F15E700A}"/>
              </a:ext>
            </a:extLst>
          </p:cNvPr>
          <p:cNvSpPr>
            <a:spLocks noGrp="1"/>
          </p:cNvSpPr>
          <p:nvPr>
            <p:ph type="title"/>
          </p:nvPr>
        </p:nvSpPr>
        <p:spPr>
          <a:xfrm>
            <a:off x="1604754" y="87013"/>
            <a:ext cx="8982489" cy="738664"/>
          </a:xfrm>
        </p:spPr>
        <p:txBody>
          <a:bodyPr/>
          <a:lstStyle/>
          <a:p>
            <a:r>
              <a:rPr lang="ru-RU" sz="2400" b="0" dirty="0">
                <a:solidFill>
                  <a:schemeClr val="bg1"/>
                </a:solidFill>
                <a:latin typeface="+mj-lt"/>
              </a:rPr>
              <a:t>Повышение эффективности радиационной обработки объектов ускоренными электронами</a:t>
            </a:r>
            <a:endParaRPr lang="en-US" sz="2400" b="0" dirty="0">
              <a:solidFill>
                <a:schemeClr val="bg1"/>
              </a:solidFill>
              <a:latin typeface="+mj-lt"/>
            </a:endParaRPr>
          </a:p>
        </p:txBody>
      </p:sp>
      <p:sp>
        <p:nvSpPr>
          <p:cNvPr id="137" name="Text Placeholder 7">
            <a:extLst>
              <a:ext uri="{FF2B5EF4-FFF2-40B4-BE49-F238E27FC236}">
                <a16:creationId xmlns:a16="http://schemas.microsoft.com/office/drawing/2014/main" id="{256A6DD5-D65B-4833-8CB8-CA18F2BAC40A}"/>
              </a:ext>
            </a:extLst>
          </p:cNvPr>
          <p:cNvSpPr>
            <a:spLocks noGrp="1"/>
          </p:cNvSpPr>
          <p:nvPr>
            <p:ph type="body" sz="quarter" idx="13"/>
          </p:nvPr>
        </p:nvSpPr>
        <p:spPr>
          <a:xfrm>
            <a:off x="2750820" y="1074976"/>
            <a:ext cx="6690360" cy="184666"/>
          </a:xfrm>
        </p:spPr>
        <p:txBody>
          <a:bodyPr/>
          <a:lstStyle/>
          <a:p>
            <a:r>
              <a:rPr lang="ru-RU" dirty="0">
                <a:solidFill>
                  <a:schemeClr val="bg1"/>
                </a:solidFill>
              </a:rPr>
              <a:t>Лаборатория Пучковых Технологий и Медицинской Физики</a:t>
            </a:r>
            <a:endParaRPr lang="en-US" dirty="0">
              <a:solidFill>
                <a:schemeClr val="bg1"/>
              </a:solidFill>
            </a:endParaRPr>
          </a:p>
        </p:txBody>
      </p:sp>
      <p:sp>
        <p:nvSpPr>
          <p:cNvPr id="138" name="Rectangle 5">
            <a:extLst>
              <a:ext uri="{FF2B5EF4-FFF2-40B4-BE49-F238E27FC236}">
                <a16:creationId xmlns:a16="http://schemas.microsoft.com/office/drawing/2014/main" id="{E3ABC9B0-2DEF-4540-A69E-1A48ABDFC314}"/>
              </a:ext>
            </a:extLst>
          </p:cNvPr>
          <p:cNvSpPr/>
          <p:nvPr/>
        </p:nvSpPr>
        <p:spPr>
          <a:xfrm>
            <a:off x="0" y="1369198"/>
            <a:ext cx="12192000" cy="1406349"/>
          </a:xfrm>
          <a:prstGeom prst="rect">
            <a:avLst/>
          </a:prstGeom>
          <a:solidFill>
            <a:srgbClr val="20BEA0">
              <a:alpha val="6696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extBox 138">
            <a:extLst>
              <a:ext uri="{FF2B5EF4-FFF2-40B4-BE49-F238E27FC236}">
                <a16:creationId xmlns:a16="http://schemas.microsoft.com/office/drawing/2014/main" id="{A011FB54-65B3-4015-84D3-4D503B65DADA}"/>
              </a:ext>
            </a:extLst>
          </p:cNvPr>
          <p:cNvSpPr txBox="1"/>
          <p:nvPr/>
        </p:nvSpPr>
        <p:spPr>
          <a:xfrm>
            <a:off x="2820217" y="1443220"/>
            <a:ext cx="7471054" cy="923330"/>
          </a:xfrm>
          <a:prstGeom prst="rect">
            <a:avLst/>
          </a:prstGeom>
          <a:noFill/>
        </p:spPr>
        <p:txBody>
          <a:bodyPr wrap="square">
            <a:spAutoFit/>
          </a:bodyPr>
          <a:lstStyle/>
          <a:p>
            <a:pPr algn="ctr"/>
            <a:r>
              <a:rPr lang="ru-RU" b="1" dirty="0">
                <a:solidFill>
                  <a:schemeClr val="bg1"/>
                </a:solidFill>
                <a:ea typeface="Times New Roman" panose="02020603050405020304" pitchFamily="18" charset="0"/>
                <a:cs typeface="Times New Roman" panose="02020603050405020304" pitchFamily="18" charset="0"/>
              </a:rPr>
              <a:t>В</a:t>
            </a:r>
            <a:r>
              <a:rPr lang="ru-RU" b="1" dirty="0">
                <a:solidFill>
                  <a:schemeClr val="bg1"/>
                </a:solidFill>
                <a:cs typeface="Times New Roman" panose="02020603050405020304" pitchFamily="18" charset="0"/>
              </a:rPr>
              <a:t>осстановление спектра пучка промышленного ускорителя электронов по глубинным дозовым распределениям в известном веществе</a:t>
            </a:r>
          </a:p>
        </p:txBody>
      </p:sp>
      <p:grpSp>
        <p:nvGrpSpPr>
          <p:cNvPr id="141" name="Группа 140">
            <a:extLst>
              <a:ext uri="{FF2B5EF4-FFF2-40B4-BE49-F238E27FC236}">
                <a16:creationId xmlns:a16="http://schemas.microsoft.com/office/drawing/2014/main" id="{25039772-A20F-4782-A8C0-1F40ED6A973D}"/>
              </a:ext>
            </a:extLst>
          </p:cNvPr>
          <p:cNvGrpSpPr/>
          <p:nvPr/>
        </p:nvGrpSpPr>
        <p:grpSpPr>
          <a:xfrm>
            <a:off x="102896" y="893922"/>
            <a:ext cx="1080000" cy="1080000"/>
            <a:chOff x="1619880" y="3586481"/>
            <a:chExt cx="1198563" cy="1082675"/>
          </a:xfrm>
        </p:grpSpPr>
        <p:sp>
          <p:nvSpPr>
            <p:cNvPr id="142" name="Freeform 14">
              <a:extLst>
                <a:ext uri="{FF2B5EF4-FFF2-40B4-BE49-F238E27FC236}">
                  <a16:creationId xmlns:a16="http://schemas.microsoft.com/office/drawing/2014/main" id="{08B1F952-A9BA-4B8D-97EF-E76FC009667F}"/>
                </a:ext>
              </a:extLst>
            </p:cNvPr>
            <p:cNvSpPr>
              <a:spLocks/>
            </p:cNvSpPr>
            <p:nvPr/>
          </p:nvSpPr>
          <p:spPr bwMode="auto">
            <a:xfrm rot="10800000">
              <a:off x="1619880" y="3586481"/>
              <a:ext cx="1198563" cy="1082675"/>
            </a:xfrm>
            <a:custGeom>
              <a:avLst/>
              <a:gdLst>
                <a:gd name="T0" fmla="*/ 912 w 912"/>
                <a:gd name="T1" fmla="*/ 455 h 910"/>
                <a:gd name="T2" fmla="*/ 912 w 912"/>
                <a:gd name="T3" fmla="*/ 455 h 910"/>
                <a:gd name="T4" fmla="*/ 456 w 912"/>
                <a:gd name="T5" fmla="*/ 910 h 910"/>
                <a:gd name="T6" fmla="*/ 0 w 912"/>
                <a:gd name="T7" fmla="*/ 455 h 910"/>
                <a:gd name="T8" fmla="*/ 456 w 912"/>
                <a:gd name="T9" fmla="*/ 0 h 910"/>
                <a:gd name="T10" fmla="*/ 912 w 912"/>
                <a:gd name="T11" fmla="*/ 455 h 910"/>
              </a:gdLst>
              <a:ahLst/>
              <a:cxnLst>
                <a:cxn ang="0">
                  <a:pos x="T0" y="T1"/>
                </a:cxn>
                <a:cxn ang="0">
                  <a:pos x="T2" y="T3"/>
                </a:cxn>
                <a:cxn ang="0">
                  <a:pos x="T4" y="T5"/>
                </a:cxn>
                <a:cxn ang="0">
                  <a:pos x="T6" y="T7"/>
                </a:cxn>
                <a:cxn ang="0">
                  <a:pos x="T8" y="T9"/>
                </a:cxn>
                <a:cxn ang="0">
                  <a:pos x="T10" y="T11"/>
                </a:cxn>
              </a:cxnLst>
              <a:rect l="0" t="0" r="r" b="b"/>
              <a:pathLst>
                <a:path w="912" h="910">
                  <a:moveTo>
                    <a:pt x="912" y="455"/>
                  </a:moveTo>
                  <a:lnTo>
                    <a:pt x="912" y="455"/>
                  </a:lnTo>
                  <a:cubicBezTo>
                    <a:pt x="912" y="706"/>
                    <a:pt x="708" y="910"/>
                    <a:pt x="456" y="910"/>
                  </a:cubicBezTo>
                  <a:cubicBezTo>
                    <a:pt x="204" y="910"/>
                    <a:pt x="0" y="706"/>
                    <a:pt x="0" y="455"/>
                  </a:cubicBezTo>
                  <a:cubicBezTo>
                    <a:pt x="0" y="204"/>
                    <a:pt x="204" y="0"/>
                    <a:pt x="456" y="0"/>
                  </a:cubicBezTo>
                  <a:cubicBezTo>
                    <a:pt x="708" y="0"/>
                    <a:pt x="912" y="204"/>
                    <a:pt x="912" y="455"/>
                  </a:cubicBezTo>
                  <a:close/>
                </a:path>
              </a:pathLst>
            </a:custGeom>
            <a:solidFill>
              <a:srgbClr val="20BEA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43" name="Freeform 25">
              <a:extLst>
                <a:ext uri="{FF2B5EF4-FFF2-40B4-BE49-F238E27FC236}">
                  <a16:creationId xmlns:a16="http://schemas.microsoft.com/office/drawing/2014/main" id="{4D9541BC-FA0D-4996-BA7F-F731795001A4}"/>
                </a:ext>
              </a:extLst>
            </p:cNvPr>
            <p:cNvSpPr>
              <a:spLocks/>
            </p:cNvSpPr>
            <p:nvPr/>
          </p:nvSpPr>
          <p:spPr bwMode="auto">
            <a:xfrm rot="10800000">
              <a:off x="1697668" y="3657918"/>
              <a:ext cx="1031875" cy="931863"/>
            </a:xfrm>
            <a:custGeom>
              <a:avLst/>
              <a:gdLst>
                <a:gd name="T0" fmla="*/ 785 w 785"/>
                <a:gd name="T1" fmla="*/ 392 h 784"/>
                <a:gd name="T2" fmla="*/ 785 w 785"/>
                <a:gd name="T3" fmla="*/ 392 h 784"/>
                <a:gd name="T4" fmla="*/ 392 w 785"/>
                <a:gd name="T5" fmla="*/ 784 h 784"/>
                <a:gd name="T6" fmla="*/ 0 w 785"/>
                <a:gd name="T7" fmla="*/ 392 h 784"/>
                <a:gd name="T8" fmla="*/ 392 w 785"/>
                <a:gd name="T9" fmla="*/ 0 h 784"/>
                <a:gd name="T10" fmla="*/ 785 w 785"/>
                <a:gd name="T11" fmla="*/ 392 h 784"/>
              </a:gdLst>
              <a:ahLst/>
              <a:cxnLst>
                <a:cxn ang="0">
                  <a:pos x="T0" y="T1"/>
                </a:cxn>
                <a:cxn ang="0">
                  <a:pos x="T2" y="T3"/>
                </a:cxn>
                <a:cxn ang="0">
                  <a:pos x="T4" y="T5"/>
                </a:cxn>
                <a:cxn ang="0">
                  <a:pos x="T6" y="T7"/>
                </a:cxn>
                <a:cxn ang="0">
                  <a:pos x="T8" y="T9"/>
                </a:cxn>
                <a:cxn ang="0">
                  <a:pos x="T10" y="T11"/>
                </a:cxn>
              </a:cxnLst>
              <a:rect l="0" t="0" r="r" b="b"/>
              <a:pathLst>
                <a:path w="785" h="784">
                  <a:moveTo>
                    <a:pt x="785" y="392"/>
                  </a:moveTo>
                  <a:lnTo>
                    <a:pt x="785" y="392"/>
                  </a:lnTo>
                  <a:cubicBezTo>
                    <a:pt x="785" y="608"/>
                    <a:pt x="609" y="784"/>
                    <a:pt x="392" y="784"/>
                  </a:cubicBezTo>
                  <a:cubicBezTo>
                    <a:pt x="176" y="784"/>
                    <a:pt x="0" y="608"/>
                    <a:pt x="0" y="392"/>
                  </a:cubicBezTo>
                  <a:cubicBezTo>
                    <a:pt x="0" y="176"/>
                    <a:pt x="176" y="0"/>
                    <a:pt x="392" y="0"/>
                  </a:cubicBezTo>
                  <a:cubicBezTo>
                    <a:pt x="609" y="0"/>
                    <a:pt x="785" y="176"/>
                    <a:pt x="785" y="392"/>
                  </a:cubicBezTo>
                  <a:close/>
                </a:path>
              </a:pathLst>
            </a:custGeom>
            <a:solidFill>
              <a:srgbClr val="0A61A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pic>
          <p:nvPicPr>
            <p:cNvPr id="144" name="Picture 27">
              <a:extLst>
                <a:ext uri="{FF2B5EF4-FFF2-40B4-BE49-F238E27FC236}">
                  <a16:creationId xmlns:a16="http://schemas.microsoft.com/office/drawing/2014/main" id="{65E766C5-FC93-4081-ACF6-1DFCA28288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9892" y="3671407"/>
              <a:ext cx="1028700" cy="8858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Rectangle 18">
            <a:extLst>
              <a:ext uri="{FF2B5EF4-FFF2-40B4-BE49-F238E27FC236}">
                <a16:creationId xmlns:a16="http://schemas.microsoft.com/office/drawing/2014/main" id="{F1F31A2E-7B0C-4022-8CD4-D3BAF3E5AF52}"/>
              </a:ext>
            </a:extLst>
          </p:cNvPr>
          <p:cNvSpPr/>
          <p:nvPr/>
        </p:nvSpPr>
        <p:spPr>
          <a:xfrm>
            <a:off x="193015" y="2234924"/>
            <a:ext cx="5877612" cy="583942"/>
          </a:xfrm>
          <a:prstGeom prst="rect">
            <a:avLst/>
          </a:prstGeom>
        </p:spPr>
        <p:txBody>
          <a:bodyPr wrap="square">
            <a:spAutoFit/>
          </a:bodyPr>
          <a:lstStyle/>
          <a:p>
            <a:pPr algn="just">
              <a:lnSpc>
                <a:spcPct val="120000"/>
              </a:lnSpc>
            </a:pPr>
            <a:r>
              <a:rPr lang="ru-RU" sz="1400" dirty="0">
                <a:solidFill>
                  <a:schemeClr val="bg1"/>
                </a:solidFill>
                <a:ea typeface="Open Sans Condensed Light" pitchFamily="34" charset="0"/>
                <a:cs typeface="Open Sans Condensed Light" pitchFamily="34" charset="0"/>
              </a:rPr>
              <a:t>профессор </a:t>
            </a:r>
            <a:r>
              <a:rPr lang="ru-RU" sz="1400" b="1" dirty="0">
                <a:solidFill>
                  <a:schemeClr val="bg1"/>
                </a:solidFill>
                <a:ea typeface="Open Sans Condensed Light" pitchFamily="34" charset="0"/>
                <a:cs typeface="Open Sans Condensed Light" pitchFamily="34" charset="0"/>
              </a:rPr>
              <a:t>Черняев А.П.</a:t>
            </a:r>
            <a:r>
              <a:rPr lang="ru-RU" sz="1400" dirty="0">
                <a:solidFill>
                  <a:schemeClr val="bg1"/>
                </a:solidFill>
                <a:ea typeface="Open Sans Condensed Light" pitchFamily="34" charset="0"/>
                <a:cs typeface="Open Sans Condensed Light" pitchFamily="34" charset="0"/>
              </a:rPr>
              <a:t>, </a:t>
            </a:r>
            <a:r>
              <a:rPr lang="ru-RU" sz="1400" dirty="0" err="1">
                <a:solidFill>
                  <a:schemeClr val="bg1"/>
                </a:solidFill>
                <a:ea typeface="Open Sans Condensed Light" pitchFamily="34" charset="0"/>
                <a:cs typeface="Open Sans Condensed Light" pitchFamily="34" charset="0"/>
              </a:rPr>
              <a:t>снс</a:t>
            </a:r>
            <a:r>
              <a:rPr lang="ru-RU" sz="1400" dirty="0">
                <a:solidFill>
                  <a:schemeClr val="bg1"/>
                </a:solidFill>
                <a:ea typeface="Open Sans Condensed Light" pitchFamily="34" charset="0"/>
                <a:cs typeface="Open Sans Condensed Light" pitchFamily="34" charset="0"/>
              </a:rPr>
              <a:t> </a:t>
            </a:r>
            <a:r>
              <a:rPr lang="ru-RU" sz="1400" b="1" dirty="0">
                <a:solidFill>
                  <a:schemeClr val="bg1"/>
                </a:solidFill>
                <a:ea typeface="Open Sans Condensed Light" pitchFamily="34" charset="0"/>
                <a:cs typeface="Open Sans Condensed Light" pitchFamily="34" charset="0"/>
              </a:rPr>
              <a:t>Близнюк У.А.</a:t>
            </a:r>
            <a:r>
              <a:rPr lang="ru-RU" sz="1400" dirty="0">
                <a:solidFill>
                  <a:schemeClr val="bg1"/>
                </a:solidFill>
                <a:ea typeface="Open Sans Condensed Light" pitchFamily="34" charset="0"/>
                <a:cs typeface="Open Sans Condensed Light" pitchFamily="34" charset="0"/>
              </a:rPr>
              <a:t>, </a:t>
            </a:r>
            <a:r>
              <a:rPr lang="ru-RU" sz="1400" dirty="0" err="1">
                <a:solidFill>
                  <a:schemeClr val="bg1"/>
                </a:solidFill>
                <a:ea typeface="Open Sans Condensed Light" pitchFamily="34" charset="0"/>
                <a:cs typeface="Open Sans Condensed Light" pitchFamily="34" charset="0"/>
              </a:rPr>
              <a:t>вед.инженер</a:t>
            </a:r>
            <a:r>
              <a:rPr lang="ru-RU" sz="1400" dirty="0">
                <a:solidFill>
                  <a:schemeClr val="bg1"/>
                </a:solidFill>
                <a:ea typeface="Open Sans Condensed Light" pitchFamily="34" charset="0"/>
                <a:cs typeface="Open Sans Condensed Light" pitchFamily="34" charset="0"/>
              </a:rPr>
              <a:t> </a:t>
            </a:r>
            <a:r>
              <a:rPr lang="ru-RU" sz="1400" b="1" dirty="0">
                <a:solidFill>
                  <a:schemeClr val="bg1"/>
                </a:solidFill>
                <a:ea typeface="Open Sans Condensed Light" pitchFamily="34" charset="0"/>
                <a:cs typeface="Open Sans Condensed Light" pitchFamily="34" charset="0"/>
              </a:rPr>
              <a:t>Ипатова В.С.</a:t>
            </a:r>
            <a:endParaRPr lang="en-US" sz="1400" b="1" dirty="0">
              <a:solidFill>
                <a:schemeClr val="bg1"/>
              </a:solidFill>
              <a:ea typeface="Open Sans Condensed Light" pitchFamily="34" charset="0"/>
              <a:cs typeface="Open Sans Condensed Light" pitchFamily="34" charset="0"/>
            </a:endParaRPr>
          </a:p>
        </p:txBody>
      </p:sp>
      <p:sp>
        <p:nvSpPr>
          <p:cNvPr id="31" name="TextBox 30">
            <a:extLst>
              <a:ext uri="{FF2B5EF4-FFF2-40B4-BE49-F238E27FC236}">
                <a16:creationId xmlns:a16="http://schemas.microsoft.com/office/drawing/2014/main" id="{F4A16109-BA59-4566-A43A-316BD50DBEDA}"/>
              </a:ext>
            </a:extLst>
          </p:cNvPr>
          <p:cNvSpPr txBox="1"/>
          <p:nvPr/>
        </p:nvSpPr>
        <p:spPr>
          <a:xfrm>
            <a:off x="7017487" y="5538687"/>
            <a:ext cx="4209877" cy="1015663"/>
          </a:xfrm>
          <a:prstGeom prst="rect">
            <a:avLst/>
          </a:prstGeom>
          <a:noFill/>
        </p:spPr>
        <p:txBody>
          <a:bodyPr wrap="square">
            <a:spAutoFit/>
          </a:bodyPr>
          <a:lstStyle/>
          <a:p>
            <a:pPr algn="ctr"/>
            <a:r>
              <a:rPr lang="ru-RU" sz="1200" i="1" dirty="0">
                <a:solidFill>
                  <a:schemeClr val="bg1"/>
                </a:solidFill>
                <a:effectLst/>
                <a:ea typeface="Times New Roman" panose="02020603050405020304" pitchFamily="18" charset="0"/>
              </a:rPr>
              <a:t>Реконструкция спектра ускорителя с эффективной энергией 5 МэВ с использованием регуляризации Тихонова (оранжевая пунктирная линия) и методом наименьших квадратов (желтая кривая)</a:t>
            </a:r>
            <a:endParaRPr lang="ru-RU" sz="1200" i="1" dirty="0">
              <a:solidFill>
                <a:schemeClr val="bg1"/>
              </a:solidFill>
            </a:endParaRPr>
          </a:p>
        </p:txBody>
      </p:sp>
      <p:sp>
        <p:nvSpPr>
          <p:cNvPr id="22" name="Rounded Rectangle 3">
            <a:extLst>
              <a:ext uri="{FF2B5EF4-FFF2-40B4-BE49-F238E27FC236}">
                <a16:creationId xmlns:a16="http://schemas.microsoft.com/office/drawing/2014/main" id="{13434D32-3BF1-446D-9E1C-358A7C113974}"/>
              </a:ext>
            </a:extLst>
          </p:cNvPr>
          <p:cNvSpPr/>
          <p:nvPr/>
        </p:nvSpPr>
        <p:spPr>
          <a:xfrm>
            <a:off x="1362505" y="5922748"/>
            <a:ext cx="4292477" cy="826807"/>
          </a:xfrm>
          <a:prstGeom prst="roundRect">
            <a:avLst/>
          </a:prstGeom>
          <a:solidFill>
            <a:srgbClr val="20BE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Raleway" panose="020B0503030101060003" pitchFamily="34" charset="0"/>
            </a:endParaRPr>
          </a:p>
        </p:txBody>
      </p:sp>
      <p:sp>
        <p:nvSpPr>
          <p:cNvPr id="29" name="TextBox 28">
            <a:extLst>
              <a:ext uri="{FF2B5EF4-FFF2-40B4-BE49-F238E27FC236}">
                <a16:creationId xmlns:a16="http://schemas.microsoft.com/office/drawing/2014/main" id="{3771E908-8C19-4453-B668-6A2A8C49272D}"/>
              </a:ext>
            </a:extLst>
          </p:cNvPr>
          <p:cNvSpPr txBox="1"/>
          <p:nvPr/>
        </p:nvSpPr>
        <p:spPr>
          <a:xfrm>
            <a:off x="1427441" y="5979642"/>
            <a:ext cx="4162604" cy="738664"/>
          </a:xfrm>
          <a:prstGeom prst="rect">
            <a:avLst/>
          </a:prstGeom>
          <a:noFill/>
        </p:spPr>
        <p:txBody>
          <a:bodyPr wrap="square">
            <a:spAutoFit/>
          </a:bodyPr>
          <a:lstStyle/>
          <a:p>
            <a:pPr algn="ctr"/>
            <a:r>
              <a:rPr lang="ru-RU" sz="1400" b="1" dirty="0">
                <a:solidFill>
                  <a:schemeClr val="bg1"/>
                </a:solidFill>
                <a:effectLst/>
                <a:ea typeface="Times New Roman" panose="02020603050405020304" pitchFamily="18" charset="0"/>
              </a:rPr>
              <a:t>За 2021 год по этому направлению опубликовано </a:t>
            </a:r>
            <a:r>
              <a:rPr lang="ru-RU" sz="1400" b="1" dirty="0">
                <a:solidFill>
                  <a:schemeClr val="bg1"/>
                </a:solidFill>
                <a:ea typeface="Times New Roman" panose="02020603050405020304" pitchFamily="18" charset="0"/>
              </a:rPr>
              <a:t>2</a:t>
            </a:r>
            <a:r>
              <a:rPr lang="ru-RU" sz="1400" b="1" dirty="0">
                <a:solidFill>
                  <a:schemeClr val="bg1"/>
                </a:solidFill>
                <a:effectLst/>
                <a:ea typeface="Times New Roman" panose="02020603050405020304" pitchFamily="18" charset="0"/>
              </a:rPr>
              <a:t> статьи в журналах </a:t>
            </a:r>
            <a:r>
              <a:rPr lang="en-US" sz="1400" b="1" dirty="0">
                <a:solidFill>
                  <a:schemeClr val="bg1"/>
                </a:solidFill>
                <a:effectLst/>
                <a:ea typeface="Times New Roman" panose="02020603050405020304" pitchFamily="18" charset="0"/>
              </a:rPr>
              <a:t>Scopus</a:t>
            </a:r>
            <a:r>
              <a:rPr lang="ru-RU" sz="1400" b="1" dirty="0">
                <a:solidFill>
                  <a:schemeClr val="bg1"/>
                </a:solidFill>
                <a:effectLst/>
                <a:ea typeface="Times New Roman" panose="02020603050405020304" pitchFamily="18" charset="0"/>
              </a:rPr>
              <a:t> и </a:t>
            </a:r>
            <a:r>
              <a:rPr lang="en-US" sz="1400" b="1" dirty="0">
                <a:solidFill>
                  <a:schemeClr val="bg1"/>
                </a:solidFill>
                <a:effectLst/>
                <a:ea typeface="Times New Roman" panose="02020603050405020304" pitchFamily="18" charset="0"/>
              </a:rPr>
              <a:t>Web of Science</a:t>
            </a:r>
            <a:endParaRPr lang="ru-RU" sz="1400" b="1" dirty="0">
              <a:solidFill>
                <a:schemeClr val="bg1"/>
              </a:solidFill>
              <a:effectLst/>
              <a:ea typeface="Times New Roman" panose="02020603050405020304" pitchFamily="18" charset="0"/>
            </a:endParaRPr>
          </a:p>
        </p:txBody>
      </p:sp>
      <p:sp>
        <p:nvSpPr>
          <p:cNvPr id="33" name="TextBox 32">
            <a:extLst>
              <a:ext uri="{FF2B5EF4-FFF2-40B4-BE49-F238E27FC236}">
                <a16:creationId xmlns:a16="http://schemas.microsoft.com/office/drawing/2014/main" id="{1EF2D0CF-C291-41C9-93E1-27165E38B555}"/>
              </a:ext>
            </a:extLst>
          </p:cNvPr>
          <p:cNvSpPr txBox="1"/>
          <p:nvPr/>
        </p:nvSpPr>
        <p:spPr>
          <a:xfrm>
            <a:off x="256253" y="2875760"/>
            <a:ext cx="5934339" cy="3046988"/>
          </a:xfrm>
          <a:prstGeom prst="rect">
            <a:avLst/>
          </a:prstGeom>
          <a:noFill/>
        </p:spPr>
        <p:txBody>
          <a:bodyPr wrap="square">
            <a:spAutoFit/>
          </a:bodyPr>
          <a:lstStyle/>
          <a:p>
            <a:pPr marL="285750" indent="-285750">
              <a:buFont typeface="Wingdings" pitchFamily="2" charset="2"/>
              <a:buChar char="ü"/>
            </a:pPr>
            <a:r>
              <a:rPr lang="ru-RU" sz="1600" b="1" dirty="0">
                <a:solidFill>
                  <a:schemeClr val="bg1"/>
                </a:solidFill>
                <a:cs typeface="Times New Roman" panose="02020603050405020304" pitchFamily="18" charset="0"/>
              </a:rPr>
              <a:t>Реконструкция энергетических спектров </a:t>
            </a:r>
            <a:r>
              <a:rPr lang="ru-RU" sz="1600" dirty="0">
                <a:solidFill>
                  <a:schemeClr val="bg1"/>
                </a:solidFill>
                <a:cs typeface="Times New Roman" panose="02020603050405020304" pitchFamily="18" charset="0"/>
              </a:rPr>
              <a:t>ускорителей по </a:t>
            </a:r>
            <a:r>
              <a:rPr lang="ru-RU" sz="1600" b="1" dirty="0">
                <a:solidFill>
                  <a:schemeClr val="bg1"/>
                </a:solidFill>
                <a:cs typeface="Times New Roman" panose="02020603050405020304" pitchFamily="18" charset="0"/>
              </a:rPr>
              <a:t>глубинным дозовым распределениям </a:t>
            </a:r>
            <a:r>
              <a:rPr lang="ru-RU" sz="1600" dirty="0">
                <a:solidFill>
                  <a:schemeClr val="bg1"/>
                </a:solidFill>
                <a:cs typeface="Times New Roman" panose="02020603050405020304" pitchFamily="18" charset="0"/>
              </a:rPr>
              <a:t>в известном веществе;</a:t>
            </a:r>
          </a:p>
          <a:p>
            <a:endParaRPr lang="ru-RU" sz="1600" dirty="0">
              <a:solidFill>
                <a:schemeClr val="bg1"/>
              </a:solidFill>
              <a:cs typeface="Times New Roman" panose="02020603050405020304" pitchFamily="18" charset="0"/>
            </a:endParaRPr>
          </a:p>
          <a:p>
            <a:pPr marL="285750" indent="-285750">
              <a:buFont typeface="Wingdings" pitchFamily="2" charset="2"/>
              <a:buChar char="ü"/>
            </a:pPr>
            <a:r>
              <a:rPr lang="ru-RU" sz="1600" dirty="0">
                <a:solidFill>
                  <a:schemeClr val="bg1"/>
                </a:solidFill>
                <a:cs typeface="Times New Roman" panose="02020603050405020304" pitchFamily="18" charset="0"/>
              </a:rPr>
              <a:t>Сравнение </a:t>
            </a:r>
            <a:r>
              <a:rPr lang="ru-RU" sz="1600" b="1" dirty="0">
                <a:solidFill>
                  <a:schemeClr val="bg1"/>
                </a:solidFill>
                <a:cs typeface="Times New Roman" panose="02020603050405020304" pitchFamily="18" charset="0"/>
              </a:rPr>
              <a:t>точности восстановления </a:t>
            </a:r>
            <a:r>
              <a:rPr lang="ru-RU" sz="1600" dirty="0">
                <a:solidFill>
                  <a:schemeClr val="bg1"/>
                </a:solidFill>
                <a:cs typeface="Times New Roman" panose="02020603050405020304" pitchFamily="18" charset="0"/>
              </a:rPr>
              <a:t>спектров пучков электронов по глубинным дозовым распределениям с использованием </a:t>
            </a:r>
            <a:r>
              <a:rPr lang="ru-RU" sz="1600" b="1" dirty="0">
                <a:solidFill>
                  <a:schemeClr val="bg1"/>
                </a:solidFill>
                <a:cs typeface="Times New Roman" panose="02020603050405020304" pitchFamily="18" charset="0"/>
              </a:rPr>
              <a:t>различных видов базисных функций</a:t>
            </a:r>
            <a:r>
              <a:rPr lang="ru-RU" sz="1600" dirty="0">
                <a:solidFill>
                  <a:schemeClr val="bg1"/>
                </a:solidFill>
                <a:cs typeface="Times New Roman" panose="02020603050405020304" pitchFamily="18" charset="0"/>
              </a:rPr>
              <a:t>;</a:t>
            </a:r>
          </a:p>
          <a:p>
            <a:endParaRPr lang="ru-RU" sz="1600" dirty="0">
              <a:solidFill>
                <a:schemeClr val="bg1"/>
              </a:solidFill>
              <a:cs typeface="Times New Roman" panose="02020603050405020304" pitchFamily="18" charset="0"/>
            </a:endParaRPr>
          </a:p>
          <a:p>
            <a:pPr marL="285750" indent="-285750">
              <a:buFont typeface="Wingdings" pitchFamily="2" charset="2"/>
              <a:buChar char="ü"/>
            </a:pPr>
            <a:r>
              <a:rPr lang="ru-RU" sz="1600" dirty="0">
                <a:solidFill>
                  <a:schemeClr val="bg1"/>
                </a:solidFill>
                <a:cs typeface="Times New Roman" panose="02020603050405020304" pitchFamily="18" charset="0"/>
              </a:rPr>
              <a:t>Выбор </a:t>
            </a:r>
            <a:r>
              <a:rPr lang="ru-RU" sz="1600" b="1" dirty="0">
                <a:solidFill>
                  <a:schemeClr val="bg1"/>
                </a:solidFill>
                <a:cs typeface="Times New Roman" panose="02020603050405020304" pitchFamily="18" charset="0"/>
              </a:rPr>
              <a:t>параметра регуляризации Тихонова </a:t>
            </a:r>
            <a:r>
              <a:rPr lang="ru-RU" sz="1600" dirty="0">
                <a:solidFill>
                  <a:schemeClr val="bg1"/>
                </a:solidFill>
                <a:cs typeface="Times New Roman" panose="02020603050405020304" pitchFamily="18" charset="0"/>
              </a:rPr>
              <a:t>для восстановления спектров пучков электронов по дозовым распределениям. </a:t>
            </a:r>
            <a:endParaRPr lang="ru-RU" sz="1600" dirty="0">
              <a:solidFill>
                <a:schemeClr val="bg1"/>
              </a:solidFill>
              <a:highlight>
                <a:srgbClr val="FFFF00"/>
              </a:highlight>
            </a:endParaRPr>
          </a:p>
        </p:txBody>
      </p:sp>
      <p:pic>
        <p:nvPicPr>
          <p:cNvPr id="3" name="Рисунок 2">
            <a:extLst>
              <a:ext uri="{FF2B5EF4-FFF2-40B4-BE49-F238E27FC236}">
                <a16:creationId xmlns:a16="http://schemas.microsoft.com/office/drawing/2014/main" id="{A747F686-86BD-4E04-AD83-7502180A56FA}"/>
              </a:ext>
            </a:extLst>
          </p:cNvPr>
          <p:cNvPicPr>
            <a:picLocks noChangeAspect="1"/>
          </p:cNvPicPr>
          <p:nvPr/>
        </p:nvPicPr>
        <p:blipFill rotWithShape="1">
          <a:blip r:embed="rId4"/>
          <a:srcRect l="7151" r="7912"/>
          <a:stretch/>
        </p:blipFill>
        <p:spPr>
          <a:xfrm>
            <a:off x="6845968" y="2730824"/>
            <a:ext cx="4552916" cy="2554545"/>
          </a:xfrm>
          <a:prstGeom prst="rect">
            <a:avLst/>
          </a:prstGeom>
        </p:spPr>
      </p:pic>
    </p:spTree>
    <p:extLst>
      <p:ext uri="{BB962C8B-B14F-4D97-AF65-F5344CB8AC3E}">
        <p14:creationId xmlns:p14="http://schemas.microsoft.com/office/powerpoint/2010/main" val="776535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A769A0-E57F-2D07-868E-83ED1447F1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a:extLst>
              <a:ext uri="{FF2B5EF4-FFF2-40B4-BE49-F238E27FC236}">
                <a16:creationId xmlns:a16="http://schemas.microsoft.com/office/drawing/2014/main" id="{CB74C1D3-DE85-7493-FFCB-CBEC89EC8E17}"/>
              </a:ext>
            </a:extLst>
          </p:cNvPr>
          <p:cNvSpPr/>
          <p:nvPr/>
        </p:nvSpPr>
        <p:spPr>
          <a:xfrm>
            <a:off x="355495" y="37847"/>
            <a:ext cx="11481008" cy="128380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8" name="Title 5">
            <a:extLst>
              <a:ext uri="{FF2B5EF4-FFF2-40B4-BE49-F238E27FC236}">
                <a16:creationId xmlns:a16="http://schemas.microsoft.com/office/drawing/2014/main" id="{3ECA899A-2DCF-458F-AB22-E966F15E700A}"/>
              </a:ext>
            </a:extLst>
          </p:cNvPr>
          <p:cNvSpPr>
            <a:spLocks noGrp="1"/>
          </p:cNvSpPr>
          <p:nvPr>
            <p:ph type="title"/>
          </p:nvPr>
        </p:nvSpPr>
        <p:spPr>
          <a:xfrm>
            <a:off x="1693551" y="118325"/>
            <a:ext cx="8668657" cy="738664"/>
          </a:xfrm>
        </p:spPr>
        <p:txBody>
          <a:bodyPr/>
          <a:lstStyle/>
          <a:p>
            <a:r>
              <a:rPr lang="ru-RU" sz="2400" b="0" dirty="0">
                <a:solidFill>
                  <a:schemeClr val="bg1"/>
                </a:solidFill>
                <a:latin typeface="+mj-lt"/>
              </a:rPr>
              <a:t>Радиационные технологии в области обработки пищевой продукции</a:t>
            </a:r>
            <a:endParaRPr lang="en-US" sz="2400" b="0" dirty="0">
              <a:solidFill>
                <a:schemeClr val="bg1"/>
              </a:solidFill>
              <a:latin typeface="+mj-lt"/>
            </a:endParaRPr>
          </a:p>
        </p:txBody>
      </p:sp>
      <p:sp>
        <p:nvSpPr>
          <p:cNvPr id="119" name="Text Placeholder 7">
            <a:extLst>
              <a:ext uri="{FF2B5EF4-FFF2-40B4-BE49-F238E27FC236}">
                <a16:creationId xmlns:a16="http://schemas.microsoft.com/office/drawing/2014/main" id="{7E87D2D3-37E6-4B8D-8791-5483D0200839}"/>
              </a:ext>
            </a:extLst>
          </p:cNvPr>
          <p:cNvSpPr>
            <a:spLocks noGrp="1"/>
          </p:cNvSpPr>
          <p:nvPr>
            <p:ph type="body" sz="quarter" idx="13"/>
          </p:nvPr>
        </p:nvSpPr>
        <p:spPr>
          <a:xfrm>
            <a:off x="2750820" y="1074976"/>
            <a:ext cx="6690360" cy="184666"/>
          </a:xfrm>
        </p:spPr>
        <p:txBody>
          <a:bodyPr/>
          <a:lstStyle/>
          <a:p>
            <a:r>
              <a:rPr lang="ru-RU" dirty="0">
                <a:solidFill>
                  <a:schemeClr val="bg1"/>
                </a:solidFill>
              </a:rPr>
              <a:t>Лаборатория Пучковых Технологий и Медицинской Физики</a:t>
            </a:r>
            <a:endParaRPr lang="en-US" dirty="0">
              <a:solidFill>
                <a:schemeClr val="bg1"/>
              </a:solidFill>
            </a:endParaRPr>
          </a:p>
        </p:txBody>
      </p:sp>
      <p:sp>
        <p:nvSpPr>
          <p:cNvPr id="215" name="Rectangle 5">
            <a:extLst>
              <a:ext uri="{FF2B5EF4-FFF2-40B4-BE49-F238E27FC236}">
                <a16:creationId xmlns:a16="http://schemas.microsoft.com/office/drawing/2014/main" id="{E993C8B3-6E9D-4142-8E38-F25D67E78E40}"/>
              </a:ext>
            </a:extLst>
          </p:cNvPr>
          <p:cNvSpPr/>
          <p:nvPr/>
        </p:nvSpPr>
        <p:spPr>
          <a:xfrm>
            <a:off x="0" y="1432157"/>
            <a:ext cx="12192000" cy="1397540"/>
          </a:xfrm>
          <a:prstGeom prst="rect">
            <a:avLst/>
          </a:prstGeom>
          <a:solidFill>
            <a:srgbClr val="20BEA0">
              <a:alpha val="6722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8" name="Подзаголовок 2">
            <a:extLst>
              <a:ext uri="{FF2B5EF4-FFF2-40B4-BE49-F238E27FC236}">
                <a16:creationId xmlns:a16="http://schemas.microsoft.com/office/drawing/2014/main" id="{EDB7DF00-07DB-408B-8027-E0654133F69F}"/>
              </a:ext>
            </a:extLst>
          </p:cNvPr>
          <p:cNvSpPr txBox="1">
            <a:spLocks/>
          </p:cNvSpPr>
          <p:nvPr/>
        </p:nvSpPr>
        <p:spPr>
          <a:xfrm>
            <a:off x="7160981" y="6012105"/>
            <a:ext cx="4618428" cy="65210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i="1" dirty="0">
                <a:solidFill>
                  <a:schemeClr val="bg1"/>
                </a:solidFill>
                <a:effectLst/>
                <a:ea typeface="Calibri" panose="020F0502020204030204" pitchFamily="34" charset="0"/>
                <a:cs typeface="Times New Roman" panose="02020603050405020304" pitchFamily="18" charset="0"/>
              </a:rPr>
              <a:t>Dose dependence of the change in the relative concentration of volatile compounds (red curve), acetone (blue curve), aldehydes (green curve) and microorganisms (black curve) in turkey meat after treatment with electron</a:t>
            </a:r>
            <a:r>
              <a:rPr lang="ru-RU" sz="1200" i="1" dirty="0">
                <a:solidFill>
                  <a:schemeClr val="bg1"/>
                </a:solidFill>
                <a:effectLst/>
                <a:ea typeface="Calibri" panose="020F0502020204030204" pitchFamily="34" charset="0"/>
                <a:cs typeface="Times New Roman" panose="02020603050405020304" pitchFamily="18" charset="0"/>
              </a:rPr>
              <a:t> </a:t>
            </a:r>
            <a:r>
              <a:rPr lang="en-US" sz="1200" i="1" dirty="0">
                <a:solidFill>
                  <a:schemeClr val="bg1"/>
                </a:solidFill>
                <a:effectLst/>
                <a:ea typeface="Calibri" panose="020F0502020204030204" pitchFamily="34" charset="0"/>
                <a:cs typeface="Times New Roman" panose="02020603050405020304" pitchFamily="18" charset="0"/>
              </a:rPr>
              <a:t>beam</a:t>
            </a:r>
            <a:endParaRPr lang="ru-RU" sz="1200" i="1" dirty="0">
              <a:solidFill>
                <a:schemeClr val="bg1"/>
              </a:solidFill>
              <a:ea typeface="Helvetica Neue" panose="02000503000000020004" pitchFamily="2" charset="0"/>
              <a:cs typeface="Helvetica Neue" panose="02000503000000020004" pitchFamily="2" charset="0"/>
            </a:endParaRPr>
          </a:p>
        </p:txBody>
      </p:sp>
      <p:sp>
        <p:nvSpPr>
          <p:cNvPr id="4" name="Прямоугольник 3">
            <a:extLst>
              <a:ext uri="{FF2B5EF4-FFF2-40B4-BE49-F238E27FC236}">
                <a16:creationId xmlns:a16="http://schemas.microsoft.com/office/drawing/2014/main" id="{5052220F-AD02-1F59-0B95-37A28DE42192}"/>
              </a:ext>
            </a:extLst>
          </p:cNvPr>
          <p:cNvSpPr/>
          <p:nvPr/>
        </p:nvSpPr>
        <p:spPr>
          <a:xfrm>
            <a:off x="193015" y="2922120"/>
            <a:ext cx="6872571" cy="2065737"/>
          </a:xfrm>
          <a:prstGeom prst="rect">
            <a:avLst/>
          </a:prstGeom>
          <a:solidFill>
            <a:schemeClr val="tx1">
              <a:alpha val="7484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30" name="Рисунок 229">
            <a:extLst>
              <a:ext uri="{FF2B5EF4-FFF2-40B4-BE49-F238E27FC236}">
                <a16:creationId xmlns:a16="http://schemas.microsoft.com/office/drawing/2014/main" id="{D5500F5E-57EF-4BE9-80A1-D96C2E96B151}"/>
              </a:ext>
            </a:extLst>
          </p:cNvPr>
          <p:cNvPicPr>
            <a:picLocks noChangeAspect="1"/>
          </p:cNvPicPr>
          <p:nvPr/>
        </p:nvPicPr>
        <p:blipFill rotWithShape="1">
          <a:blip r:embed="rId3">
            <a:extLst>
              <a:ext uri="{28A0092B-C50C-407E-A947-70E740481C1C}">
                <a14:useLocalDpi xmlns:a14="http://schemas.microsoft.com/office/drawing/2010/main" val="0"/>
              </a:ext>
            </a:extLst>
          </a:blip>
          <a:srcRect l="6626" t="6666" r="7945" b="4053"/>
          <a:stretch/>
        </p:blipFill>
        <p:spPr bwMode="auto">
          <a:xfrm>
            <a:off x="7979789" y="3214022"/>
            <a:ext cx="3347462" cy="2675303"/>
          </a:xfrm>
          <a:prstGeom prst="rect">
            <a:avLst/>
          </a:prstGeom>
          <a:solidFill>
            <a:schemeClr val="bg1"/>
          </a:solidFill>
          <a:ln>
            <a:noFill/>
          </a:ln>
        </p:spPr>
      </p:pic>
      <p:sp>
        <p:nvSpPr>
          <p:cNvPr id="227" name="Rounded Rectangle 3">
            <a:extLst>
              <a:ext uri="{FF2B5EF4-FFF2-40B4-BE49-F238E27FC236}">
                <a16:creationId xmlns:a16="http://schemas.microsoft.com/office/drawing/2014/main" id="{9B0662DE-64A9-414B-9D10-4A2064CA7329}"/>
              </a:ext>
            </a:extLst>
          </p:cNvPr>
          <p:cNvSpPr/>
          <p:nvPr/>
        </p:nvSpPr>
        <p:spPr>
          <a:xfrm>
            <a:off x="3906100" y="5127833"/>
            <a:ext cx="3064092" cy="1116000"/>
          </a:xfrm>
          <a:prstGeom prst="roundRect">
            <a:avLst/>
          </a:prstGeom>
          <a:solidFill>
            <a:srgbClr val="20BEA0">
              <a:alpha val="669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latin typeface="Raleway" panose="020B0503030101060003" pitchFamily="34" charset="0"/>
            </a:endParaRPr>
          </a:p>
        </p:txBody>
      </p:sp>
      <p:sp>
        <p:nvSpPr>
          <p:cNvPr id="228" name="TextBox 227">
            <a:extLst>
              <a:ext uri="{FF2B5EF4-FFF2-40B4-BE49-F238E27FC236}">
                <a16:creationId xmlns:a16="http://schemas.microsoft.com/office/drawing/2014/main" id="{1C43361C-21D2-468A-82BA-EC60FFF49011}"/>
              </a:ext>
            </a:extLst>
          </p:cNvPr>
          <p:cNvSpPr txBox="1"/>
          <p:nvPr/>
        </p:nvSpPr>
        <p:spPr>
          <a:xfrm>
            <a:off x="3939519" y="5193390"/>
            <a:ext cx="2997253" cy="984885"/>
          </a:xfrm>
          <a:prstGeom prst="rect">
            <a:avLst/>
          </a:prstGeom>
          <a:noFill/>
        </p:spPr>
        <p:txBody>
          <a:bodyPr wrap="square">
            <a:spAutoFit/>
          </a:bodyPr>
          <a:lstStyle/>
          <a:p>
            <a:pPr algn="ctr"/>
            <a:r>
              <a:rPr lang="ru-RU" sz="1400" b="1" dirty="0">
                <a:effectLst/>
                <a:ea typeface="Times New Roman" panose="02020603050405020304" pitchFamily="18" charset="0"/>
              </a:rPr>
              <a:t>За 2021 год по этому направлению опубликовано </a:t>
            </a:r>
            <a:r>
              <a:rPr lang="ru-RU" sz="1400" b="1" dirty="0">
                <a:ea typeface="Times New Roman" panose="02020603050405020304" pitchFamily="18" charset="0"/>
              </a:rPr>
              <a:t>2</a:t>
            </a:r>
            <a:r>
              <a:rPr lang="ru-RU" sz="1400" b="1" dirty="0">
                <a:effectLst/>
                <a:ea typeface="Times New Roman" panose="02020603050405020304" pitchFamily="18" charset="0"/>
              </a:rPr>
              <a:t> статьи в журналах </a:t>
            </a:r>
            <a:r>
              <a:rPr lang="en-US" sz="1400" b="1" dirty="0">
                <a:effectLst/>
                <a:ea typeface="Times New Roman" panose="02020603050405020304" pitchFamily="18" charset="0"/>
              </a:rPr>
              <a:t>Scopus</a:t>
            </a:r>
            <a:r>
              <a:rPr lang="ru-RU" sz="1400" b="1" dirty="0">
                <a:effectLst/>
                <a:ea typeface="Times New Roman" panose="02020603050405020304" pitchFamily="18" charset="0"/>
              </a:rPr>
              <a:t> и </a:t>
            </a:r>
            <a:r>
              <a:rPr lang="en-US" sz="1400" b="1" dirty="0">
                <a:effectLst/>
                <a:ea typeface="Times New Roman" panose="02020603050405020304" pitchFamily="18" charset="0"/>
              </a:rPr>
              <a:t>Web of Science</a:t>
            </a:r>
            <a:r>
              <a:rPr lang="ru-RU" sz="1400" b="1" dirty="0">
                <a:effectLst/>
                <a:ea typeface="Times New Roman" panose="02020603050405020304" pitchFamily="18" charset="0"/>
              </a:rPr>
              <a:t> </a:t>
            </a:r>
            <a:br>
              <a:rPr lang="ru-RU" sz="1400" b="1" dirty="0">
                <a:effectLst/>
                <a:ea typeface="Times New Roman" panose="02020603050405020304" pitchFamily="18" charset="0"/>
              </a:rPr>
            </a:br>
            <a:r>
              <a:rPr lang="ru-RU" sz="1400" b="1" dirty="0">
                <a:effectLst/>
                <a:ea typeface="Times New Roman" panose="02020603050405020304" pitchFamily="18" charset="0"/>
              </a:rPr>
              <a:t>(</a:t>
            </a:r>
            <a:r>
              <a:rPr lang="ru-RU" sz="1600" b="1" dirty="0">
                <a:solidFill>
                  <a:srgbClr val="C00000"/>
                </a:solidFill>
                <a:effectLst/>
                <a:ea typeface="Times New Roman" panose="02020603050405020304" pitchFamily="18" charset="0"/>
              </a:rPr>
              <a:t>1 статья в журнале </a:t>
            </a:r>
            <a:r>
              <a:rPr lang="en-US" sz="1600" b="1" dirty="0">
                <a:solidFill>
                  <a:srgbClr val="C00000"/>
                </a:solidFill>
                <a:effectLst/>
                <a:ea typeface="Times New Roman" panose="02020603050405020304" pitchFamily="18" charset="0"/>
              </a:rPr>
              <a:t>Q1</a:t>
            </a:r>
            <a:r>
              <a:rPr lang="ru-RU" sz="1400" b="1" dirty="0">
                <a:effectLst/>
                <a:ea typeface="Times New Roman" panose="02020603050405020304" pitchFamily="18" charset="0"/>
              </a:rPr>
              <a:t>).</a:t>
            </a:r>
          </a:p>
        </p:txBody>
      </p:sp>
      <p:sp>
        <p:nvSpPr>
          <p:cNvPr id="231" name="Rectangle 18">
            <a:extLst>
              <a:ext uri="{FF2B5EF4-FFF2-40B4-BE49-F238E27FC236}">
                <a16:creationId xmlns:a16="http://schemas.microsoft.com/office/drawing/2014/main" id="{A9C246A6-77C2-40BC-B817-F1F553D155AE}"/>
              </a:ext>
            </a:extLst>
          </p:cNvPr>
          <p:cNvSpPr/>
          <p:nvPr/>
        </p:nvSpPr>
        <p:spPr>
          <a:xfrm>
            <a:off x="172989" y="2271988"/>
            <a:ext cx="11561021" cy="584455"/>
          </a:xfrm>
          <a:prstGeom prst="rect">
            <a:avLst/>
          </a:prstGeom>
        </p:spPr>
        <p:txBody>
          <a:bodyPr wrap="square">
            <a:spAutoFit/>
          </a:bodyPr>
          <a:lstStyle/>
          <a:p>
            <a:pPr algn="just">
              <a:lnSpc>
                <a:spcPct val="120000"/>
              </a:lnSpc>
            </a:pPr>
            <a:r>
              <a:rPr lang="ru-RU" sz="1400" dirty="0">
                <a:solidFill>
                  <a:schemeClr val="bg1"/>
                </a:solidFill>
                <a:ea typeface="Open Sans Condensed Light" pitchFamily="34" charset="0"/>
                <a:cs typeface="Open Sans Condensed Light" pitchFamily="34" charset="0"/>
              </a:rPr>
              <a:t>профессор </a:t>
            </a:r>
            <a:r>
              <a:rPr lang="ru-RU" sz="1400" b="1" dirty="0">
                <a:solidFill>
                  <a:schemeClr val="bg1"/>
                </a:solidFill>
                <a:ea typeface="Open Sans Condensed Light" pitchFamily="34" charset="0"/>
                <a:cs typeface="Open Sans Condensed Light" pitchFamily="34" charset="0"/>
              </a:rPr>
              <a:t>Черняев А.П.</a:t>
            </a:r>
            <a:r>
              <a:rPr lang="ru-RU" sz="1400" dirty="0">
                <a:solidFill>
                  <a:schemeClr val="bg1"/>
                </a:solidFill>
                <a:ea typeface="Open Sans Condensed Light" pitchFamily="34" charset="0"/>
                <a:cs typeface="Open Sans Condensed Light" pitchFamily="34" charset="0"/>
              </a:rPr>
              <a:t>, </a:t>
            </a:r>
            <a:r>
              <a:rPr lang="ru-RU" sz="1400" dirty="0" err="1">
                <a:solidFill>
                  <a:schemeClr val="bg1"/>
                </a:solidFill>
                <a:ea typeface="Open Sans Condensed Light" pitchFamily="34" charset="0"/>
                <a:cs typeface="Open Sans Condensed Light" pitchFamily="34" charset="0"/>
              </a:rPr>
              <a:t>снс</a:t>
            </a:r>
            <a:r>
              <a:rPr lang="ru-RU" sz="1400" dirty="0">
                <a:solidFill>
                  <a:schemeClr val="bg1"/>
                </a:solidFill>
                <a:ea typeface="Open Sans Condensed Light" pitchFamily="34" charset="0"/>
                <a:cs typeface="Open Sans Condensed Light" pitchFamily="34" charset="0"/>
              </a:rPr>
              <a:t> </a:t>
            </a:r>
            <a:r>
              <a:rPr lang="ru-RU" sz="1400" b="1" dirty="0">
                <a:solidFill>
                  <a:schemeClr val="bg1"/>
                </a:solidFill>
                <a:ea typeface="Open Sans Condensed Light" pitchFamily="34" charset="0"/>
                <a:cs typeface="Open Sans Condensed Light" pitchFamily="34" charset="0"/>
              </a:rPr>
              <a:t>Близнюк У.А.</a:t>
            </a:r>
            <a:r>
              <a:rPr lang="ru-RU" sz="1400" dirty="0">
                <a:solidFill>
                  <a:schemeClr val="bg1"/>
                </a:solidFill>
                <a:ea typeface="Open Sans Condensed Light" pitchFamily="34" charset="0"/>
                <a:cs typeface="Open Sans Condensed Light" pitchFamily="34" charset="0"/>
              </a:rPr>
              <a:t>, </a:t>
            </a:r>
            <a:r>
              <a:rPr lang="ru-RU" sz="1400" dirty="0" err="1">
                <a:solidFill>
                  <a:schemeClr val="bg1"/>
                </a:solidFill>
                <a:ea typeface="Open Sans Condensed Light" pitchFamily="34" charset="0"/>
                <a:cs typeface="Open Sans Condensed Light" pitchFamily="34" charset="0"/>
              </a:rPr>
              <a:t>мнс</a:t>
            </a:r>
            <a:r>
              <a:rPr lang="ru-RU" sz="1400" dirty="0">
                <a:solidFill>
                  <a:schemeClr val="bg1"/>
                </a:solidFill>
                <a:ea typeface="Open Sans Condensed Light" pitchFamily="34" charset="0"/>
                <a:cs typeface="Open Sans Condensed Light" pitchFamily="34" charset="0"/>
              </a:rPr>
              <a:t> </a:t>
            </a:r>
            <a:r>
              <a:rPr lang="ru-RU" sz="1400" b="1" dirty="0" err="1">
                <a:solidFill>
                  <a:schemeClr val="bg1"/>
                </a:solidFill>
                <a:ea typeface="Open Sans Condensed Light" pitchFamily="34" charset="0"/>
                <a:cs typeface="Open Sans Condensed Light" pitchFamily="34" charset="0"/>
              </a:rPr>
              <a:t>Борщеговская</a:t>
            </a:r>
            <a:r>
              <a:rPr lang="ru-RU" sz="1400" b="1" dirty="0">
                <a:solidFill>
                  <a:schemeClr val="bg1"/>
                </a:solidFill>
                <a:ea typeface="Open Sans Condensed Light" pitchFamily="34" charset="0"/>
                <a:cs typeface="Open Sans Condensed Light" pitchFamily="34" charset="0"/>
              </a:rPr>
              <a:t> П.Ю.</a:t>
            </a:r>
            <a:r>
              <a:rPr lang="ru-RU" sz="1400" dirty="0">
                <a:solidFill>
                  <a:schemeClr val="bg1"/>
                </a:solidFill>
                <a:ea typeface="Open Sans Condensed Light" pitchFamily="34" charset="0"/>
                <a:cs typeface="Open Sans Condensed Light" pitchFamily="34" charset="0"/>
              </a:rPr>
              <a:t>, </a:t>
            </a:r>
            <a:r>
              <a:rPr lang="ru-RU" sz="1400" dirty="0" err="1">
                <a:solidFill>
                  <a:schemeClr val="bg1"/>
                </a:solidFill>
                <a:ea typeface="Open Sans Condensed Light" pitchFamily="34" charset="0"/>
                <a:cs typeface="Open Sans Condensed Light" pitchFamily="34" charset="0"/>
              </a:rPr>
              <a:t>вед.инженер</a:t>
            </a:r>
            <a:r>
              <a:rPr lang="ru-RU" sz="1400" dirty="0">
                <a:solidFill>
                  <a:schemeClr val="bg1"/>
                </a:solidFill>
                <a:ea typeface="Open Sans Condensed Light" pitchFamily="34" charset="0"/>
                <a:cs typeface="Open Sans Condensed Light" pitchFamily="34" charset="0"/>
              </a:rPr>
              <a:t> </a:t>
            </a:r>
            <a:r>
              <a:rPr lang="ru-RU" sz="1400" b="1" dirty="0">
                <a:solidFill>
                  <a:schemeClr val="bg1"/>
                </a:solidFill>
                <a:ea typeface="Open Sans Condensed Light" pitchFamily="34" charset="0"/>
                <a:cs typeface="Open Sans Condensed Light" pitchFamily="34" charset="0"/>
              </a:rPr>
              <a:t>Ипатова В.С.</a:t>
            </a:r>
            <a:r>
              <a:rPr lang="ru-RU" sz="1400" dirty="0">
                <a:solidFill>
                  <a:schemeClr val="bg1"/>
                </a:solidFill>
                <a:ea typeface="Open Sans Condensed Light" pitchFamily="34" charset="0"/>
                <a:cs typeface="Open Sans Condensed Light" pitchFamily="34" charset="0"/>
              </a:rPr>
              <a:t>,</a:t>
            </a:r>
            <a:r>
              <a:rPr lang="en-US" sz="1400" dirty="0">
                <a:solidFill>
                  <a:schemeClr val="bg1"/>
                </a:solidFill>
                <a:ea typeface="Open Sans Condensed Light" pitchFamily="34" charset="0"/>
                <a:cs typeface="Open Sans Condensed Light" pitchFamily="34" charset="0"/>
              </a:rPr>
              <a:t> </a:t>
            </a:r>
            <a:r>
              <a:rPr lang="ru-RU" sz="1400" dirty="0" err="1">
                <a:solidFill>
                  <a:schemeClr val="bg1"/>
                </a:solidFill>
                <a:ea typeface="Open Sans Condensed Light" pitchFamily="34" charset="0"/>
                <a:cs typeface="Open Sans Condensed Light" pitchFamily="34" charset="0"/>
              </a:rPr>
              <a:t>мнс</a:t>
            </a:r>
            <a:r>
              <a:rPr lang="ru-RU" sz="1400" dirty="0">
                <a:solidFill>
                  <a:schemeClr val="bg1"/>
                </a:solidFill>
                <a:ea typeface="Open Sans Condensed Light" pitchFamily="34" charset="0"/>
                <a:cs typeface="Open Sans Condensed Light" pitchFamily="34" charset="0"/>
              </a:rPr>
              <a:t> </a:t>
            </a:r>
            <a:r>
              <a:rPr lang="ru-RU" sz="1400" b="1" dirty="0">
                <a:solidFill>
                  <a:schemeClr val="bg1"/>
                </a:solidFill>
                <a:ea typeface="Open Sans Condensed Light" pitchFamily="34" charset="0"/>
                <a:cs typeface="Open Sans Condensed Light" pitchFamily="34" charset="0"/>
              </a:rPr>
              <a:t>Студеникин Ф.Р.</a:t>
            </a:r>
            <a:r>
              <a:rPr lang="ru-RU" sz="1400" dirty="0">
                <a:solidFill>
                  <a:schemeClr val="bg1"/>
                </a:solidFill>
                <a:ea typeface="Open Sans Condensed Light" pitchFamily="34" charset="0"/>
                <a:cs typeface="Open Sans Condensed Light" pitchFamily="34" charset="0"/>
              </a:rPr>
              <a:t>,  аспирант </a:t>
            </a:r>
            <a:r>
              <a:rPr lang="ru-RU" sz="1400" b="1" dirty="0">
                <a:solidFill>
                  <a:schemeClr val="bg1"/>
                </a:solidFill>
                <a:ea typeface="Open Sans Condensed Light" pitchFamily="34" charset="0"/>
                <a:cs typeface="Open Sans Condensed Light" pitchFamily="34" charset="0"/>
              </a:rPr>
              <a:t>Золотов С.А.</a:t>
            </a:r>
            <a:endParaRPr lang="en-US" sz="1400" b="1" dirty="0">
              <a:solidFill>
                <a:schemeClr val="bg1"/>
              </a:solidFill>
              <a:ea typeface="Open Sans Condensed Light" pitchFamily="34" charset="0"/>
              <a:cs typeface="Open Sans Condensed Light" pitchFamily="34" charset="0"/>
            </a:endParaRPr>
          </a:p>
        </p:txBody>
      </p:sp>
      <p:sp>
        <p:nvSpPr>
          <p:cNvPr id="217" name="Прямоугольник 216">
            <a:extLst>
              <a:ext uri="{FF2B5EF4-FFF2-40B4-BE49-F238E27FC236}">
                <a16:creationId xmlns:a16="http://schemas.microsoft.com/office/drawing/2014/main" id="{1D8660A6-F402-419C-BFFE-8E710ACDCF50}"/>
              </a:ext>
            </a:extLst>
          </p:cNvPr>
          <p:cNvSpPr/>
          <p:nvPr/>
        </p:nvSpPr>
        <p:spPr>
          <a:xfrm>
            <a:off x="9133576" y="2871132"/>
            <a:ext cx="2645833" cy="381183"/>
          </a:xfrm>
          <a:prstGeom prst="rect">
            <a:avLst/>
          </a:prstGeom>
          <a:gradFill>
            <a:gsLst>
              <a:gs pos="35000">
                <a:srgbClr val="FFDC73"/>
              </a:gs>
              <a:gs pos="0">
                <a:srgbClr val="FFC000"/>
              </a:gs>
              <a:gs pos="100000">
                <a:schemeClr val="bg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1200" b="1" dirty="0">
              <a:solidFill>
                <a:schemeClr val="tx1"/>
              </a:solidFill>
            </a:endParaRPr>
          </a:p>
        </p:txBody>
      </p:sp>
      <p:grpSp>
        <p:nvGrpSpPr>
          <p:cNvPr id="219" name="Группа 218">
            <a:extLst>
              <a:ext uri="{FF2B5EF4-FFF2-40B4-BE49-F238E27FC236}">
                <a16:creationId xmlns:a16="http://schemas.microsoft.com/office/drawing/2014/main" id="{B0A2017F-2C41-4EC5-8421-6D74CE4AD151}"/>
              </a:ext>
            </a:extLst>
          </p:cNvPr>
          <p:cNvGrpSpPr/>
          <p:nvPr/>
        </p:nvGrpSpPr>
        <p:grpSpPr>
          <a:xfrm>
            <a:off x="7170637" y="2871132"/>
            <a:ext cx="4626238" cy="414753"/>
            <a:chOff x="290785" y="767651"/>
            <a:chExt cx="5805195" cy="414753"/>
          </a:xfrm>
        </p:grpSpPr>
        <p:sp>
          <p:nvSpPr>
            <p:cNvPr id="220" name="Прямоугольник 219">
              <a:extLst>
                <a:ext uri="{FF2B5EF4-FFF2-40B4-BE49-F238E27FC236}">
                  <a16:creationId xmlns:a16="http://schemas.microsoft.com/office/drawing/2014/main" id="{5778BE5E-218B-4108-AFCA-E8B848A6AA05}"/>
                </a:ext>
              </a:extLst>
            </p:cNvPr>
            <p:cNvSpPr/>
            <p:nvPr/>
          </p:nvSpPr>
          <p:spPr>
            <a:xfrm>
              <a:off x="290786" y="767651"/>
              <a:ext cx="2292864" cy="381183"/>
            </a:xfrm>
            <a:prstGeom prst="rect">
              <a:avLst/>
            </a:prstGeom>
            <a:gradFill>
              <a:gsLst>
                <a:gs pos="0">
                  <a:schemeClr val="bg1"/>
                </a:gs>
                <a:gs pos="100000">
                  <a:srgbClr val="C00000"/>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1200" b="1" dirty="0">
                <a:solidFill>
                  <a:schemeClr val="tx1"/>
                </a:solidFill>
              </a:endParaRPr>
            </a:p>
          </p:txBody>
        </p:sp>
        <p:sp>
          <p:nvSpPr>
            <p:cNvPr id="221" name="Стрелка вправо 9">
              <a:extLst>
                <a:ext uri="{FF2B5EF4-FFF2-40B4-BE49-F238E27FC236}">
                  <a16:creationId xmlns:a16="http://schemas.microsoft.com/office/drawing/2014/main" id="{DEC1B89C-A23E-473C-B9DE-7798C3DA3411}"/>
                </a:ext>
              </a:extLst>
            </p:cNvPr>
            <p:cNvSpPr/>
            <p:nvPr/>
          </p:nvSpPr>
          <p:spPr>
            <a:xfrm flipV="1">
              <a:off x="290785" y="1136685"/>
              <a:ext cx="5805195"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grpSp>
      <p:cxnSp>
        <p:nvCxnSpPr>
          <p:cNvPr id="222" name="Прямая соединительная линия 221">
            <a:extLst>
              <a:ext uri="{FF2B5EF4-FFF2-40B4-BE49-F238E27FC236}">
                <a16:creationId xmlns:a16="http://schemas.microsoft.com/office/drawing/2014/main" id="{0A53919F-44C0-4EEE-A6ED-15C425AB4553}"/>
              </a:ext>
            </a:extLst>
          </p:cNvPr>
          <p:cNvCxnSpPr>
            <a:cxnSpLocks/>
          </p:cNvCxnSpPr>
          <p:nvPr/>
        </p:nvCxnSpPr>
        <p:spPr>
          <a:xfrm>
            <a:off x="8690959" y="2885635"/>
            <a:ext cx="3735" cy="352175"/>
          </a:xfrm>
          <a:prstGeom prst="line">
            <a:avLst/>
          </a:prstGeom>
          <a:ln w="50800">
            <a:solidFill>
              <a:srgbClr val="00AA33"/>
            </a:solidFill>
            <a:prstDash val="sysDot"/>
          </a:ln>
        </p:spPr>
        <p:style>
          <a:lnRef idx="1">
            <a:schemeClr val="accent1"/>
          </a:lnRef>
          <a:fillRef idx="0">
            <a:schemeClr val="accent1"/>
          </a:fillRef>
          <a:effectRef idx="0">
            <a:schemeClr val="accent1"/>
          </a:effectRef>
          <a:fontRef idx="minor">
            <a:schemeClr val="tx1"/>
          </a:fontRef>
        </p:style>
      </p:cxnSp>
      <p:sp>
        <p:nvSpPr>
          <p:cNvPr id="223" name="TextBox 222">
            <a:extLst>
              <a:ext uri="{FF2B5EF4-FFF2-40B4-BE49-F238E27FC236}">
                <a16:creationId xmlns:a16="http://schemas.microsoft.com/office/drawing/2014/main" id="{7BD81149-A071-477A-BF64-D01CF674C561}"/>
              </a:ext>
            </a:extLst>
          </p:cNvPr>
          <p:cNvSpPr txBox="1"/>
          <p:nvPr/>
        </p:nvSpPr>
        <p:spPr>
          <a:xfrm>
            <a:off x="7170636" y="2888689"/>
            <a:ext cx="1425518" cy="307777"/>
          </a:xfrm>
          <a:prstGeom prst="rect">
            <a:avLst/>
          </a:prstGeom>
          <a:noFill/>
        </p:spPr>
        <p:txBody>
          <a:bodyPr wrap="none" rtlCol="0">
            <a:spAutoFit/>
          </a:bodyPr>
          <a:lstStyle/>
          <a:p>
            <a:r>
              <a:rPr lang="ru-RU" sz="1400" b="1" dirty="0"/>
              <a:t>микробиология</a:t>
            </a:r>
          </a:p>
        </p:txBody>
      </p:sp>
      <p:sp>
        <p:nvSpPr>
          <p:cNvPr id="224" name="TextBox 223">
            <a:extLst>
              <a:ext uri="{FF2B5EF4-FFF2-40B4-BE49-F238E27FC236}">
                <a16:creationId xmlns:a16="http://schemas.microsoft.com/office/drawing/2014/main" id="{C671A149-AB02-4B06-8696-1601F818C5D1}"/>
              </a:ext>
            </a:extLst>
          </p:cNvPr>
          <p:cNvSpPr txBox="1"/>
          <p:nvPr/>
        </p:nvSpPr>
        <p:spPr>
          <a:xfrm>
            <a:off x="9598543" y="2888689"/>
            <a:ext cx="1343894" cy="307777"/>
          </a:xfrm>
          <a:prstGeom prst="rect">
            <a:avLst/>
          </a:prstGeom>
          <a:noFill/>
        </p:spPr>
        <p:txBody>
          <a:bodyPr wrap="none" rtlCol="0">
            <a:spAutoFit/>
          </a:bodyPr>
          <a:lstStyle/>
          <a:p>
            <a:r>
              <a:rPr lang="ru-RU" sz="1400" b="1" dirty="0" err="1"/>
              <a:t>органолептика</a:t>
            </a:r>
            <a:endParaRPr lang="ru-RU" sz="1400" b="1" dirty="0"/>
          </a:p>
        </p:txBody>
      </p:sp>
      <p:sp>
        <p:nvSpPr>
          <p:cNvPr id="225" name="TextBox 224">
            <a:extLst>
              <a:ext uri="{FF2B5EF4-FFF2-40B4-BE49-F238E27FC236}">
                <a16:creationId xmlns:a16="http://schemas.microsoft.com/office/drawing/2014/main" id="{8B68EE68-4A46-412E-96BF-1F8EA51879C4}"/>
              </a:ext>
            </a:extLst>
          </p:cNvPr>
          <p:cNvSpPr txBox="1"/>
          <p:nvPr/>
        </p:nvSpPr>
        <p:spPr>
          <a:xfrm>
            <a:off x="8662265" y="2819003"/>
            <a:ext cx="907690" cy="461665"/>
          </a:xfrm>
          <a:prstGeom prst="rect">
            <a:avLst/>
          </a:prstGeom>
          <a:noFill/>
        </p:spPr>
        <p:txBody>
          <a:bodyPr wrap="square" rtlCol="0">
            <a:spAutoFit/>
          </a:bodyPr>
          <a:lstStyle/>
          <a:p>
            <a:r>
              <a:rPr lang="ru-RU" sz="1200" b="1" dirty="0"/>
              <a:t>Рабочий </a:t>
            </a:r>
          </a:p>
          <a:p>
            <a:r>
              <a:rPr lang="ru-RU" sz="1200" b="1" dirty="0"/>
              <a:t>диапазон</a:t>
            </a:r>
          </a:p>
        </p:txBody>
      </p:sp>
      <p:cxnSp>
        <p:nvCxnSpPr>
          <p:cNvPr id="226" name="Прямая соединительная линия 225">
            <a:extLst>
              <a:ext uri="{FF2B5EF4-FFF2-40B4-BE49-F238E27FC236}">
                <a16:creationId xmlns:a16="http://schemas.microsoft.com/office/drawing/2014/main" id="{C679AFF3-48B7-4B83-9BDE-4BDBA2938F01}"/>
              </a:ext>
            </a:extLst>
          </p:cNvPr>
          <p:cNvCxnSpPr>
            <a:cxnSpLocks/>
          </p:cNvCxnSpPr>
          <p:nvPr/>
        </p:nvCxnSpPr>
        <p:spPr>
          <a:xfrm>
            <a:off x="9496723" y="2895255"/>
            <a:ext cx="3735" cy="352175"/>
          </a:xfrm>
          <a:prstGeom prst="line">
            <a:avLst/>
          </a:prstGeom>
          <a:ln w="50800">
            <a:solidFill>
              <a:srgbClr val="00AA33"/>
            </a:solidFill>
            <a:prstDash val="sysDot"/>
          </a:ln>
        </p:spPr>
        <p:style>
          <a:lnRef idx="1">
            <a:schemeClr val="accent1"/>
          </a:lnRef>
          <a:fillRef idx="0">
            <a:schemeClr val="accent1"/>
          </a:fillRef>
          <a:effectRef idx="0">
            <a:schemeClr val="accent1"/>
          </a:effectRef>
          <a:fontRef idx="minor">
            <a:schemeClr val="tx1"/>
          </a:fontRef>
        </p:style>
      </p:cxnSp>
      <p:grpSp>
        <p:nvGrpSpPr>
          <p:cNvPr id="234" name="Группа 233">
            <a:extLst>
              <a:ext uri="{FF2B5EF4-FFF2-40B4-BE49-F238E27FC236}">
                <a16:creationId xmlns:a16="http://schemas.microsoft.com/office/drawing/2014/main" id="{D2933DBF-232A-47C2-ADFA-F4D211012C27}"/>
              </a:ext>
            </a:extLst>
          </p:cNvPr>
          <p:cNvGrpSpPr/>
          <p:nvPr/>
        </p:nvGrpSpPr>
        <p:grpSpPr>
          <a:xfrm>
            <a:off x="102896" y="893922"/>
            <a:ext cx="1080000" cy="1080000"/>
            <a:chOff x="1619880" y="3586481"/>
            <a:chExt cx="1198563" cy="1082675"/>
          </a:xfrm>
        </p:grpSpPr>
        <p:sp>
          <p:nvSpPr>
            <p:cNvPr id="235" name="Freeform 14">
              <a:extLst>
                <a:ext uri="{FF2B5EF4-FFF2-40B4-BE49-F238E27FC236}">
                  <a16:creationId xmlns:a16="http://schemas.microsoft.com/office/drawing/2014/main" id="{BD7ABFA1-DDCD-4932-A6CD-696CD2E2F882}"/>
                </a:ext>
              </a:extLst>
            </p:cNvPr>
            <p:cNvSpPr>
              <a:spLocks/>
            </p:cNvSpPr>
            <p:nvPr/>
          </p:nvSpPr>
          <p:spPr bwMode="auto">
            <a:xfrm rot="10800000">
              <a:off x="1619880" y="3586481"/>
              <a:ext cx="1198563" cy="1082675"/>
            </a:xfrm>
            <a:custGeom>
              <a:avLst/>
              <a:gdLst>
                <a:gd name="T0" fmla="*/ 912 w 912"/>
                <a:gd name="T1" fmla="*/ 455 h 910"/>
                <a:gd name="T2" fmla="*/ 912 w 912"/>
                <a:gd name="T3" fmla="*/ 455 h 910"/>
                <a:gd name="T4" fmla="*/ 456 w 912"/>
                <a:gd name="T5" fmla="*/ 910 h 910"/>
                <a:gd name="T6" fmla="*/ 0 w 912"/>
                <a:gd name="T7" fmla="*/ 455 h 910"/>
                <a:gd name="T8" fmla="*/ 456 w 912"/>
                <a:gd name="T9" fmla="*/ 0 h 910"/>
                <a:gd name="T10" fmla="*/ 912 w 912"/>
                <a:gd name="T11" fmla="*/ 455 h 910"/>
              </a:gdLst>
              <a:ahLst/>
              <a:cxnLst>
                <a:cxn ang="0">
                  <a:pos x="T0" y="T1"/>
                </a:cxn>
                <a:cxn ang="0">
                  <a:pos x="T2" y="T3"/>
                </a:cxn>
                <a:cxn ang="0">
                  <a:pos x="T4" y="T5"/>
                </a:cxn>
                <a:cxn ang="0">
                  <a:pos x="T6" y="T7"/>
                </a:cxn>
                <a:cxn ang="0">
                  <a:pos x="T8" y="T9"/>
                </a:cxn>
                <a:cxn ang="0">
                  <a:pos x="T10" y="T11"/>
                </a:cxn>
              </a:cxnLst>
              <a:rect l="0" t="0" r="r" b="b"/>
              <a:pathLst>
                <a:path w="912" h="910">
                  <a:moveTo>
                    <a:pt x="912" y="455"/>
                  </a:moveTo>
                  <a:lnTo>
                    <a:pt x="912" y="455"/>
                  </a:lnTo>
                  <a:cubicBezTo>
                    <a:pt x="912" y="706"/>
                    <a:pt x="708" y="910"/>
                    <a:pt x="456" y="910"/>
                  </a:cubicBezTo>
                  <a:cubicBezTo>
                    <a:pt x="204" y="910"/>
                    <a:pt x="0" y="706"/>
                    <a:pt x="0" y="455"/>
                  </a:cubicBezTo>
                  <a:cubicBezTo>
                    <a:pt x="0" y="204"/>
                    <a:pt x="204" y="0"/>
                    <a:pt x="456" y="0"/>
                  </a:cubicBezTo>
                  <a:cubicBezTo>
                    <a:pt x="708" y="0"/>
                    <a:pt x="912" y="204"/>
                    <a:pt x="912" y="455"/>
                  </a:cubicBezTo>
                  <a:close/>
                </a:path>
              </a:pathLst>
            </a:custGeom>
            <a:solidFill>
              <a:srgbClr val="20BEA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36" name="Freeform 25">
              <a:extLst>
                <a:ext uri="{FF2B5EF4-FFF2-40B4-BE49-F238E27FC236}">
                  <a16:creationId xmlns:a16="http://schemas.microsoft.com/office/drawing/2014/main" id="{F0A63548-0A0B-4E1D-9C7F-92CC2F5F2A1D}"/>
                </a:ext>
              </a:extLst>
            </p:cNvPr>
            <p:cNvSpPr>
              <a:spLocks/>
            </p:cNvSpPr>
            <p:nvPr/>
          </p:nvSpPr>
          <p:spPr bwMode="auto">
            <a:xfrm rot="10800000">
              <a:off x="1697668" y="3657918"/>
              <a:ext cx="1031875" cy="931863"/>
            </a:xfrm>
            <a:custGeom>
              <a:avLst/>
              <a:gdLst>
                <a:gd name="T0" fmla="*/ 785 w 785"/>
                <a:gd name="T1" fmla="*/ 392 h 784"/>
                <a:gd name="T2" fmla="*/ 785 w 785"/>
                <a:gd name="T3" fmla="*/ 392 h 784"/>
                <a:gd name="T4" fmla="*/ 392 w 785"/>
                <a:gd name="T5" fmla="*/ 784 h 784"/>
                <a:gd name="T6" fmla="*/ 0 w 785"/>
                <a:gd name="T7" fmla="*/ 392 h 784"/>
                <a:gd name="T8" fmla="*/ 392 w 785"/>
                <a:gd name="T9" fmla="*/ 0 h 784"/>
                <a:gd name="T10" fmla="*/ 785 w 785"/>
                <a:gd name="T11" fmla="*/ 392 h 784"/>
              </a:gdLst>
              <a:ahLst/>
              <a:cxnLst>
                <a:cxn ang="0">
                  <a:pos x="T0" y="T1"/>
                </a:cxn>
                <a:cxn ang="0">
                  <a:pos x="T2" y="T3"/>
                </a:cxn>
                <a:cxn ang="0">
                  <a:pos x="T4" y="T5"/>
                </a:cxn>
                <a:cxn ang="0">
                  <a:pos x="T6" y="T7"/>
                </a:cxn>
                <a:cxn ang="0">
                  <a:pos x="T8" y="T9"/>
                </a:cxn>
                <a:cxn ang="0">
                  <a:pos x="T10" y="T11"/>
                </a:cxn>
              </a:cxnLst>
              <a:rect l="0" t="0" r="r" b="b"/>
              <a:pathLst>
                <a:path w="785" h="784">
                  <a:moveTo>
                    <a:pt x="785" y="392"/>
                  </a:moveTo>
                  <a:lnTo>
                    <a:pt x="785" y="392"/>
                  </a:lnTo>
                  <a:cubicBezTo>
                    <a:pt x="785" y="608"/>
                    <a:pt x="609" y="784"/>
                    <a:pt x="392" y="784"/>
                  </a:cubicBezTo>
                  <a:cubicBezTo>
                    <a:pt x="176" y="784"/>
                    <a:pt x="0" y="608"/>
                    <a:pt x="0" y="392"/>
                  </a:cubicBezTo>
                  <a:cubicBezTo>
                    <a:pt x="0" y="176"/>
                    <a:pt x="176" y="0"/>
                    <a:pt x="392" y="0"/>
                  </a:cubicBezTo>
                  <a:cubicBezTo>
                    <a:pt x="609" y="0"/>
                    <a:pt x="785" y="176"/>
                    <a:pt x="785" y="392"/>
                  </a:cubicBezTo>
                  <a:close/>
                </a:path>
              </a:pathLst>
            </a:custGeom>
            <a:solidFill>
              <a:srgbClr val="0A61A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pic>
          <p:nvPicPr>
            <p:cNvPr id="237" name="Picture 27">
              <a:extLst>
                <a:ext uri="{FF2B5EF4-FFF2-40B4-BE49-F238E27FC236}">
                  <a16:creationId xmlns:a16="http://schemas.microsoft.com/office/drawing/2014/main" id="{486DD480-2CEA-4084-85FE-C50D73473B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9892" y="3671407"/>
              <a:ext cx="1028700" cy="8858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8" name="TextBox 237">
            <a:extLst>
              <a:ext uri="{FF2B5EF4-FFF2-40B4-BE49-F238E27FC236}">
                <a16:creationId xmlns:a16="http://schemas.microsoft.com/office/drawing/2014/main" id="{385BE0BD-4004-4B22-B3FF-0F5701E56979}"/>
              </a:ext>
            </a:extLst>
          </p:cNvPr>
          <p:cNvSpPr txBox="1"/>
          <p:nvPr/>
        </p:nvSpPr>
        <p:spPr>
          <a:xfrm>
            <a:off x="1673248" y="1476343"/>
            <a:ext cx="9979174" cy="923330"/>
          </a:xfrm>
          <a:prstGeom prst="rect">
            <a:avLst/>
          </a:prstGeom>
          <a:noFill/>
        </p:spPr>
        <p:txBody>
          <a:bodyPr wrap="square">
            <a:spAutoFit/>
          </a:bodyPr>
          <a:lstStyle/>
          <a:p>
            <a:pPr algn="ctr"/>
            <a:r>
              <a:rPr lang="ru-RU" b="1" dirty="0">
                <a:solidFill>
                  <a:schemeClr val="bg1"/>
                </a:solidFill>
                <a:ea typeface="Times New Roman" panose="02020603050405020304" pitchFamily="18" charset="0"/>
              </a:rPr>
              <a:t>В</a:t>
            </a:r>
            <a:r>
              <a:rPr lang="ru-RU" b="1" dirty="0">
                <a:solidFill>
                  <a:schemeClr val="bg1"/>
                </a:solidFill>
                <a:effectLst/>
                <a:ea typeface="Times New Roman" panose="02020603050405020304" pitchFamily="18" charset="0"/>
              </a:rPr>
              <a:t>лияние физических характеристик ионизирующих излучений</a:t>
            </a:r>
            <a:r>
              <a:rPr lang="ru-RU" b="1" dirty="0">
                <a:solidFill>
                  <a:schemeClr val="bg1"/>
                </a:solidFill>
                <a:ea typeface="Times New Roman" panose="02020603050405020304" pitchFamily="18" charset="0"/>
              </a:rPr>
              <a:t> </a:t>
            </a:r>
            <a:r>
              <a:rPr lang="ru-RU" b="1" dirty="0">
                <a:solidFill>
                  <a:schemeClr val="bg1"/>
                </a:solidFill>
                <a:effectLst/>
                <a:ea typeface="Times New Roman" panose="02020603050405020304" pitchFamily="18" charset="0"/>
              </a:rPr>
              <a:t>на физико-химические и биохимические процессы в биообъектах после проведения их радиационной обработки</a:t>
            </a:r>
          </a:p>
        </p:txBody>
      </p:sp>
      <p:pic>
        <p:nvPicPr>
          <p:cNvPr id="2052" name="Picture 4">
            <a:extLst>
              <a:ext uri="{FF2B5EF4-FFF2-40B4-BE49-F238E27FC236}">
                <a16:creationId xmlns:a16="http://schemas.microsoft.com/office/drawing/2014/main" id="{6E188CCF-2777-4790-A6F9-1EC766DAD7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4780" y="4737592"/>
            <a:ext cx="1475926" cy="147592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92CFDA4A-F4E6-499F-AB88-A410CF6F05B0}"/>
              </a:ext>
            </a:extLst>
          </p:cNvPr>
          <p:cNvSpPr txBox="1"/>
          <p:nvPr/>
        </p:nvSpPr>
        <p:spPr>
          <a:xfrm>
            <a:off x="75490" y="5757348"/>
            <a:ext cx="2997253" cy="738664"/>
          </a:xfrm>
          <a:prstGeom prst="rect">
            <a:avLst/>
          </a:prstGeom>
          <a:noFill/>
        </p:spPr>
        <p:txBody>
          <a:bodyPr wrap="square">
            <a:spAutoFit/>
          </a:bodyPr>
          <a:lstStyle/>
          <a:p>
            <a:pPr algn="ctr"/>
            <a:r>
              <a:rPr lang="ru-RU" sz="1400" b="1" dirty="0">
                <a:effectLst/>
                <a:ea typeface="Times New Roman" panose="02020603050405020304" pitchFamily="18" charset="0"/>
              </a:rPr>
              <a:t>Работа выполняется совместно </a:t>
            </a:r>
          </a:p>
          <a:p>
            <a:pPr algn="ctr"/>
            <a:r>
              <a:rPr lang="ru-RU" sz="1400" dirty="0">
                <a:ea typeface="Times New Roman" panose="02020603050405020304" pitchFamily="18" charset="0"/>
              </a:rPr>
              <a:t>с ФГБНУ ВИЛАР и Химическим факультетом МГУ</a:t>
            </a:r>
            <a:endParaRPr lang="ru-RU" sz="1400" dirty="0">
              <a:effectLst/>
              <a:ea typeface="Times New Roman" panose="02020603050405020304" pitchFamily="18" charset="0"/>
            </a:endParaRPr>
          </a:p>
        </p:txBody>
      </p:sp>
      <p:pic>
        <p:nvPicPr>
          <p:cNvPr id="2056" name="Picture 8">
            <a:extLst>
              <a:ext uri="{FF2B5EF4-FFF2-40B4-BE49-F238E27FC236}">
                <a16:creationId xmlns:a16="http://schemas.microsoft.com/office/drawing/2014/main" id="{E89ACA00-5ED3-4521-99BD-072C67CCA6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757" y="4832876"/>
            <a:ext cx="1935014" cy="1241957"/>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1960302F-DEE9-43B4-AAED-5D13946EE7A6}"/>
              </a:ext>
            </a:extLst>
          </p:cNvPr>
          <p:cNvSpPr txBox="1"/>
          <p:nvPr/>
        </p:nvSpPr>
        <p:spPr>
          <a:xfrm>
            <a:off x="176301" y="2956532"/>
            <a:ext cx="6653097" cy="2031325"/>
          </a:xfrm>
          <a:prstGeom prst="rect">
            <a:avLst/>
          </a:prstGeom>
          <a:noFill/>
        </p:spPr>
        <p:txBody>
          <a:bodyPr wrap="square">
            <a:spAutoFit/>
          </a:bodyPr>
          <a:lstStyle/>
          <a:p>
            <a:pPr marL="285750" indent="-285750" algn="just">
              <a:buFont typeface="Wingdings" pitchFamily="2" charset="2"/>
              <a:buChar char="ü"/>
            </a:pPr>
            <a:r>
              <a:rPr lang="ru-RU" sz="1400" dirty="0">
                <a:solidFill>
                  <a:schemeClr val="bg1"/>
                </a:solidFill>
                <a:ea typeface="Times New Roman" panose="02020603050405020304" pitchFamily="18" charset="0"/>
                <a:cs typeface="Times New Roman" panose="02020603050405020304" pitchFamily="18" charset="0"/>
              </a:rPr>
              <a:t>Поиск </a:t>
            </a:r>
            <a:r>
              <a:rPr lang="ru-RU" sz="1400" b="1" dirty="0">
                <a:solidFill>
                  <a:schemeClr val="bg1"/>
                </a:solidFill>
                <a:ea typeface="Times New Roman" panose="02020603050405020304" pitchFamily="18" charset="0"/>
                <a:cs typeface="Times New Roman" panose="02020603050405020304" pitchFamily="18" charset="0"/>
              </a:rPr>
              <a:t>эффективных дозовых диапазонов </a:t>
            </a:r>
            <a:r>
              <a:rPr lang="ru-RU" sz="1400" dirty="0">
                <a:solidFill>
                  <a:schemeClr val="bg1"/>
                </a:solidFill>
                <a:ea typeface="Times New Roman" panose="02020603050405020304" pitchFamily="18" charset="0"/>
                <a:cs typeface="Times New Roman" panose="02020603050405020304" pitchFamily="18" charset="0"/>
              </a:rPr>
              <a:t>радиационной обработки отдельных категорий пищевой продукции с использованием апробированных методик биохимического анализа (ГХМС, ЭПР);</a:t>
            </a:r>
          </a:p>
          <a:p>
            <a:pPr algn="just"/>
            <a:endParaRPr lang="ru-RU" sz="1400" dirty="0">
              <a:solidFill>
                <a:schemeClr val="bg1"/>
              </a:solidFill>
              <a:effectLst/>
              <a:ea typeface="Times New Roman" panose="02020603050405020304" pitchFamily="18" charset="0"/>
              <a:cs typeface="Times New Roman" panose="02020603050405020304" pitchFamily="18" charset="0"/>
            </a:endParaRPr>
          </a:p>
          <a:p>
            <a:pPr marL="285750" indent="-285750" algn="just">
              <a:buFont typeface="Wingdings" pitchFamily="2" charset="2"/>
              <a:buChar char="ü"/>
            </a:pPr>
            <a:r>
              <a:rPr lang="ru-RU" sz="1400" b="1" dirty="0">
                <a:solidFill>
                  <a:schemeClr val="bg1"/>
                </a:solidFill>
                <a:cs typeface="Times New Roman" panose="02020603050405020304" pitchFamily="18" charset="0"/>
              </a:rPr>
              <a:t>Моделирование </a:t>
            </a:r>
            <a:r>
              <a:rPr lang="ru-RU" sz="1400" dirty="0">
                <a:solidFill>
                  <a:schemeClr val="bg1"/>
                </a:solidFill>
                <a:cs typeface="Times New Roman" panose="02020603050405020304" pitchFamily="18" charset="0"/>
              </a:rPr>
              <a:t>изменений микробиологических и химических показателей отдельных категорий продуктов питания с целью </a:t>
            </a:r>
            <a:r>
              <a:rPr lang="ru-RU" sz="1400" b="1" dirty="0">
                <a:solidFill>
                  <a:schemeClr val="bg1"/>
                </a:solidFill>
                <a:cs typeface="Times New Roman" panose="02020603050405020304" pitchFamily="18" charset="0"/>
              </a:rPr>
              <a:t>предсказания сроков хранения продукции</a:t>
            </a:r>
            <a:r>
              <a:rPr lang="ru-RU" sz="1400" dirty="0">
                <a:solidFill>
                  <a:schemeClr val="bg1"/>
                </a:solidFill>
                <a:cs typeface="Times New Roman" panose="02020603050405020304" pitchFamily="18" charset="0"/>
              </a:rPr>
              <a:t> после проведения ее радиационной обработки.</a:t>
            </a:r>
          </a:p>
        </p:txBody>
      </p:sp>
    </p:spTree>
    <p:extLst>
      <p:ext uri="{BB962C8B-B14F-4D97-AF65-F5344CB8AC3E}">
        <p14:creationId xmlns:p14="http://schemas.microsoft.com/office/powerpoint/2010/main" val="546095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2">
            <a:extLst>
              <a:ext uri="{FF2B5EF4-FFF2-40B4-BE49-F238E27FC236}">
                <a16:creationId xmlns:a16="http://schemas.microsoft.com/office/drawing/2014/main" id="{74B14741-FF48-4DE2-8930-65AEB6B36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4" name="Прямоугольник 23">
            <a:extLst>
              <a:ext uri="{FF2B5EF4-FFF2-40B4-BE49-F238E27FC236}">
                <a16:creationId xmlns:a16="http://schemas.microsoft.com/office/drawing/2014/main" id="{4220A6E4-C516-4FD0-87DF-B1D789CB02FA}"/>
              </a:ext>
            </a:extLst>
          </p:cNvPr>
          <p:cNvSpPr/>
          <p:nvPr/>
        </p:nvSpPr>
        <p:spPr>
          <a:xfrm>
            <a:off x="342540" y="191847"/>
            <a:ext cx="11481008" cy="128380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a:extLst>
              <a:ext uri="{FF2B5EF4-FFF2-40B4-BE49-F238E27FC236}">
                <a16:creationId xmlns:a16="http://schemas.microsoft.com/office/drawing/2014/main" id="{65289A4A-15FD-4DE7-A26E-454770C89269}"/>
              </a:ext>
            </a:extLst>
          </p:cNvPr>
          <p:cNvSpPr/>
          <p:nvPr/>
        </p:nvSpPr>
        <p:spPr>
          <a:xfrm>
            <a:off x="395029" y="495630"/>
            <a:ext cx="11376029" cy="800219"/>
          </a:xfrm>
          <a:prstGeom prst="rect">
            <a:avLst/>
          </a:prstGeom>
        </p:spPr>
        <p:txBody>
          <a:bodyPr wrap="square">
            <a:spAutoFit/>
          </a:bodyPr>
          <a:lstStyle/>
          <a:p>
            <a:pPr algn="ctr"/>
            <a:r>
              <a:rPr lang="ru-RU" sz="2300" dirty="0">
                <a:solidFill>
                  <a:schemeClr val="bg1"/>
                </a:solidFill>
              </a:rPr>
              <a:t>Повышение эффективности радиационной обработки объектов ускоренными электронами</a:t>
            </a:r>
            <a:endParaRPr lang="ru-RU" sz="1400" dirty="0">
              <a:solidFill>
                <a:schemeClr val="bg1"/>
              </a:solidFill>
            </a:endParaRPr>
          </a:p>
        </p:txBody>
      </p:sp>
      <p:sp>
        <p:nvSpPr>
          <p:cNvPr id="19" name="Прямоугольник 18">
            <a:extLst>
              <a:ext uri="{FF2B5EF4-FFF2-40B4-BE49-F238E27FC236}">
                <a16:creationId xmlns:a16="http://schemas.microsoft.com/office/drawing/2014/main" id="{49C60647-AB27-4905-BD59-E0D5A0F960BA}"/>
              </a:ext>
            </a:extLst>
          </p:cNvPr>
          <p:cNvSpPr/>
          <p:nvPr/>
        </p:nvSpPr>
        <p:spPr>
          <a:xfrm>
            <a:off x="334516" y="1667497"/>
            <a:ext cx="5796835" cy="4212249"/>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Номер слайда 2">
            <a:extLst>
              <a:ext uri="{FF2B5EF4-FFF2-40B4-BE49-F238E27FC236}">
                <a16:creationId xmlns:a16="http://schemas.microsoft.com/office/drawing/2014/main" id="{E02B7751-2D2A-40B5-AD36-33422B43D042}"/>
              </a:ext>
            </a:extLst>
          </p:cNvPr>
          <p:cNvSpPr>
            <a:spLocks noGrp="1"/>
          </p:cNvSpPr>
          <p:nvPr>
            <p:ph type="sldNum" sz="quarter" idx="12"/>
          </p:nvPr>
        </p:nvSpPr>
        <p:spPr>
          <a:xfrm>
            <a:off x="10925937" y="6188075"/>
            <a:ext cx="1142245" cy="669925"/>
          </a:xfrm>
        </p:spPr>
        <p:txBody>
          <a:bodyPr/>
          <a:lstStyle/>
          <a:p>
            <a:pPr rtl="0"/>
            <a:fld id="{D57F1E4F-1CFF-5643-939E-217C01CDF565}" type="slidenum">
              <a:rPr lang="ru-RU" noProof="1" smtClean="0"/>
              <a:pPr rtl="0"/>
              <a:t>22</a:t>
            </a:fld>
            <a:endParaRPr lang="ru-RU" noProof="1"/>
          </a:p>
        </p:txBody>
      </p:sp>
      <p:sp>
        <p:nvSpPr>
          <p:cNvPr id="10" name="TextBox 9">
            <a:extLst>
              <a:ext uri="{FF2B5EF4-FFF2-40B4-BE49-F238E27FC236}">
                <a16:creationId xmlns:a16="http://schemas.microsoft.com/office/drawing/2014/main" id="{00338FB0-14C3-423F-A84D-72F8D51136EB}"/>
              </a:ext>
            </a:extLst>
          </p:cNvPr>
          <p:cNvSpPr txBox="1"/>
          <p:nvPr/>
        </p:nvSpPr>
        <p:spPr>
          <a:xfrm>
            <a:off x="474261" y="1779433"/>
            <a:ext cx="5517343" cy="4031873"/>
          </a:xfrm>
          <a:prstGeom prst="rect">
            <a:avLst/>
          </a:prstGeom>
          <a:noFill/>
        </p:spPr>
        <p:txBody>
          <a:bodyPr wrap="square">
            <a:spAutoFit/>
          </a:bodyPr>
          <a:lstStyle/>
          <a:p>
            <a:pPr marL="285750" lvl="0" indent="-285750">
              <a:buFont typeface="Wingdings" pitchFamily="2" charset="2"/>
              <a:buChar char="ü"/>
            </a:pPr>
            <a:r>
              <a:rPr lang="ru-RU" sz="1600" dirty="0">
                <a:solidFill>
                  <a:schemeClr val="bg1"/>
                </a:solidFill>
                <a:cs typeface="Times New Roman" panose="02020603050405020304" pitchFamily="18" charset="0"/>
              </a:rPr>
              <a:t>Исследование зависимости </a:t>
            </a:r>
            <a:r>
              <a:rPr lang="ru-RU" sz="1600" b="1" dirty="0">
                <a:solidFill>
                  <a:schemeClr val="bg1"/>
                </a:solidFill>
                <a:cs typeface="Times New Roman" panose="02020603050405020304" pitchFamily="18" charset="0"/>
              </a:rPr>
              <a:t>характеристик дозовых распределений </a:t>
            </a:r>
            <a:r>
              <a:rPr lang="ru-RU" sz="1600" dirty="0">
                <a:solidFill>
                  <a:schemeClr val="bg1"/>
                </a:solidFill>
                <a:cs typeface="Times New Roman" panose="02020603050405020304" pitchFamily="18" charset="0"/>
              </a:rPr>
              <a:t>в объектах различной геометрии и плотности </a:t>
            </a:r>
            <a:r>
              <a:rPr lang="ru-RU" sz="1600" b="1" dirty="0">
                <a:solidFill>
                  <a:schemeClr val="bg1"/>
                </a:solidFill>
                <a:cs typeface="Times New Roman" panose="02020603050405020304" pitchFamily="18" charset="0"/>
              </a:rPr>
              <a:t>от</a:t>
            </a:r>
            <a:r>
              <a:rPr lang="ru-RU" sz="1600" dirty="0">
                <a:solidFill>
                  <a:schemeClr val="bg1"/>
                </a:solidFill>
                <a:cs typeface="Times New Roman" panose="02020603050405020304" pitchFamily="18" charset="0"/>
              </a:rPr>
              <a:t> </a:t>
            </a:r>
            <a:r>
              <a:rPr lang="ru-RU" sz="1600" b="1" dirty="0">
                <a:solidFill>
                  <a:schemeClr val="bg1"/>
                </a:solidFill>
                <a:cs typeface="Times New Roman" panose="02020603050405020304" pitchFamily="18" charset="0"/>
              </a:rPr>
              <a:t>спектрального состава пучка</a:t>
            </a:r>
            <a:r>
              <a:rPr lang="ru-RU" sz="1600" dirty="0">
                <a:solidFill>
                  <a:schemeClr val="bg1"/>
                </a:solidFill>
                <a:cs typeface="Times New Roman" panose="02020603050405020304" pitchFamily="18" charset="0"/>
              </a:rPr>
              <a:t> электронов и </a:t>
            </a:r>
            <a:r>
              <a:rPr lang="ru-RU" sz="1600" b="1" dirty="0">
                <a:solidFill>
                  <a:schemeClr val="bg1"/>
                </a:solidFill>
                <a:cs typeface="Times New Roman" panose="02020603050405020304" pitchFamily="18" charset="0"/>
              </a:rPr>
              <a:t>от толщины и состава разработанных пластин-модификаторов</a:t>
            </a:r>
            <a:r>
              <a:rPr lang="ru-RU" sz="1600" dirty="0">
                <a:solidFill>
                  <a:schemeClr val="bg1"/>
                </a:solidFill>
                <a:cs typeface="Times New Roman" panose="02020603050405020304" pitchFamily="18" charset="0"/>
              </a:rPr>
              <a:t>;</a:t>
            </a:r>
          </a:p>
          <a:p>
            <a:pPr lvl="0"/>
            <a:endParaRPr lang="ru-RU" sz="1600" dirty="0">
              <a:solidFill>
                <a:schemeClr val="bg1"/>
              </a:solidFill>
              <a:cs typeface="Times New Roman" panose="02020603050405020304" pitchFamily="18" charset="0"/>
            </a:endParaRPr>
          </a:p>
          <a:p>
            <a:pPr marL="285750" lvl="0" indent="-285750">
              <a:buFont typeface="Wingdings" pitchFamily="2" charset="2"/>
              <a:buChar char="ü"/>
            </a:pPr>
            <a:r>
              <a:rPr lang="ru-RU" sz="1600" b="1" dirty="0">
                <a:solidFill>
                  <a:schemeClr val="bg1"/>
                </a:solidFill>
                <a:cs typeface="Times New Roman" panose="02020603050405020304" pitchFamily="18" charset="0"/>
              </a:rPr>
              <a:t>Моделирование</a:t>
            </a:r>
            <a:r>
              <a:rPr lang="ru-RU" sz="1600" dirty="0">
                <a:solidFill>
                  <a:schemeClr val="bg1"/>
                </a:solidFill>
                <a:cs typeface="Times New Roman" panose="02020603050405020304" pitchFamily="18" charset="0"/>
              </a:rPr>
              <a:t> изменения </a:t>
            </a:r>
            <a:r>
              <a:rPr lang="ru-RU" sz="1600" b="1" dirty="0">
                <a:solidFill>
                  <a:schemeClr val="bg1"/>
                </a:solidFill>
                <a:cs typeface="Times New Roman" panose="02020603050405020304" pitchFamily="18" charset="0"/>
              </a:rPr>
              <a:t>спектра пучка электронов </a:t>
            </a:r>
            <a:r>
              <a:rPr lang="ru-RU" sz="1600" dirty="0">
                <a:solidFill>
                  <a:schemeClr val="bg1"/>
                </a:solidFill>
                <a:cs typeface="Times New Roman" panose="02020603050405020304" pitchFamily="18" charset="0"/>
              </a:rPr>
              <a:t>после прохождения через пластину-модификатор заданной толщины и</a:t>
            </a:r>
            <a:r>
              <a:rPr lang="en-US" sz="1600" dirty="0">
                <a:solidFill>
                  <a:schemeClr val="bg1"/>
                </a:solidFill>
                <a:cs typeface="Times New Roman" panose="02020603050405020304" pitchFamily="18" charset="0"/>
              </a:rPr>
              <a:t> </a:t>
            </a:r>
            <a:r>
              <a:rPr lang="ru-RU" sz="1600" dirty="0">
                <a:solidFill>
                  <a:schemeClr val="bg1"/>
                </a:solidFill>
                <a:cs typeface="Times New Roman" panose="02020603050405020304" pitchFamily="18" charset="0"/>
              </a:rPr>
              <a:t>состава</a:t>
            </a:r>
            <a:r>
              <a:rPr lang="en-US" sz="1600" dirty="0">
                <a:solidFill>
                  <a:schemeClr val="bg1"/>
                </a:solidFill>
                <a:cs typeface="Times New Roman" panose="02020603050405020304" pitchFamily="18" charset="0"/>
              </a:rPr>
              <a:t> c </a:t>
            </a:r>
            <a:r>
              <a:rPr lang="ru-RU" sz="1600" dirty="0">
                <a:solidFill>
                  <a:schemeClr val="bg1"/>
                </a:solidFill>
                <a:cs typeface="Times New Roman" panose="02020603050405020304" pitchFamily="18" charset="0"/>
              </a:rPr>
              <a:t>целью построения точных дозовых распределений в объекте;</a:t>
            </a:r>
          </a:p>
          <a:p>
            <a:pPr lvl="0"/>
            <a:endParaRPr lang="ru-RU" sz="1600" dirty="0">
              <a:solidFill>
                <a:schemeClr val="bg1"/>
              </a:solidFill>
              <a:cs typeface="Times New Roman" panose="02020603050405020304" pitchFamily="18" charset="0"/>
            </a:endParaRPr>
          </a:p>
          <a:p>
            <a:pPr marL="285750" lvl="0" indent="-285750">
              <a:buFont typeface="Wingdings" pitchFamily="2" charset="2"/>
              <a:buChar char="ü"/>
            </a:pPr>
            <a:r>
              <a:rPr lang="ru-RU" sz="1600" dirty="0">
                <a:solidFill>
                  <a:schemeClr val="bg1"/>
                </a:solidFill>
                <a:cs typeface="Times New Roman" panose="02020603050405020304" pitchFamily="18" charset="0"/>
              </a:rPr>
              <a:t>Разработка алгоритма </a:t>
            </a:r>
            <a:r>
              <a:rPr lang="ru-RU" sz="1600" b="1" dirty="0">
                <a:solidFill>
                  <a:schemeClr val="bg1"/>
                </a:solidFill>
                <a:cs typeface="Times New Roman" panose="02020603050405020304" pitchFamily="18" charset="0"/>
              </a:rPr>
              <a:t>планирования радиационной обработки </a:t>
            </a:r>
            <a:r>
              <a:rPr lang="ru-RU" sz="1600" dirty="0">
                <a:solidFill>
                  <a:schemeClr val="bg1"/>
                </a:solidFill>
                <a:cs typeface="Times New Roman" panose="02020603050405020304" pitchFamily="18" charset="0"/>
              </a:rPr>
              <a:t>объектов и биоматериалов.</a:t>
            </a:r>
          </a:p>
        </p:txBody>
      </p:sp>
      <p:sp>
        <p:nvSpPr>
          <p:cNvPr id="14" name="TextBox 13">
            <a:extLst>
              <a:ext uri="{FF2B5EF4-FFF2-40B4-BE49-F238E27FC236}">
                <a16:creationId xmlns:a16="http://schemas.microsoft.com/office/drawing/2014/main" id="{7AA633ED-AD53-4916-8A2A-B06331B6F1A0}"/>
              </a:ext>
            </a:extLst>
          </p:cNvPr>
          <p:cNvSpPr txBox="1"/>
          <p:nvPr/>
        </p:nvSpPr>
        <p:spPr>
          <a:xfrm>
            <a:off x="6183338" y="5724688"/>
            <a:ext cx="5884844" cy="646331"/>
          </a:xfrm>
          <a:prstGeom prst="rect">
            <a:avLst/>
          </a:prstGeom>
          <a:noFill/>
        </p:spPr>
        <p:txBody>
          <a:bodyPr wrap="square">
            <a:spAutoFit/>
          </a:bodyPr>
          <a:lstStyle/>
          <a:p>
            <a:pPr algn="ctr">
              <a:spcAft>
                <a:spcPts val="1000"/>
              </a:spcAft>
            </a:pPr>
            <a:r>
              <a:rPr lang="ru-RU" sz="1200" i="1" dirty="0">
                <a:solidFill>
                  <a:schemeClr val="bg1"/>
                </a:solidFill>
                <a:effectLst/>
                <a:ea typeface="Calibri" panose="020F0502020204030204" pitchFamily="34" charset="0"/>
                <a:cs typeface="Times New Roman" panose="02020603050405020304" pitchFamily="18" charset="0"/>
              </a:rPr>
              <a:t>Распределение дозы по объёму объектов в форме </a:t>
            </a:r>
            <a:r>
              <a:rPr lang="ru-RU" sz="1200" b="1" i="1" dirty="0">
                <a:solidFill>
                  <a:schemeClr val="bg1"/>
                </a:solidFill>
                <a:effectLst/>
                <a:ea typeface="Calibri" panose="020F0502020204030204" pitchFamily="34" charset="0"/>
                <a:cs typeface="Times New Roman" panose="02020603050405020304" pitchFamily="18" charset="0"/>
              </a:rPr>
              <a:t>а</a:t>
            </a:r>
            <a:r>
              <a:rPr lang="ru-RU" sz="1200" i="1" dirty="0">
                <a:solidFill>
                  <a:schemeClr val="bg1"/>
                </a:solidFill>
                <a:effectLst/>
                <a:ea typeface="Calibri" panose="020F0502020204030204" pitchFamily="34" charset="0"/>
                <a:cs typeface="Times New Roman" panose="02020603050405020304" pitchFamily="18" charset="0"/>
              </a:rPr>
              <a:t> - цилиндра и </a:t>
            </a:r>
            <a:r>
              <a:rPr lang="ru-RU" sz="1200" b="1" i="1" dirty="0">
                <a:solidFill>
                  <a:schemeClr val="bg1"/>
                </a:solidFill>
                <a:effectLst/>
                <a:ea typeface="Calibri" panose="020F0502020204030204" pitchFamily="34" charset="0"/>
                <a:cs typeface="Times New Roman" panose="02020603050405020304" pitchFamily="18" charset="0"/>
              </a:rPr>
              <a:t>б</a:t>
            </a:r>
            <a:r>
              <a:rPr lang="ru-RU" sz="1200" i="1" dirty="0">
                <a:solidFill>
                  <a:schemeClr val="bg1"/>
                </a:solidFill>
                <a:effectLst/>
                <a:ea typeface="Calibri" panose="020F0502020204030204" pitchFamily="34" charset="0"/>
                <a:cs typeface="Times New Roman" panose="02020603050405020304" pitchFamily="18" charset="0"/>
              </a:rPr>
              <a:t> </a:t>
            </a:r>
            <a:r>
              <a:rPr lang="ru-RU" sz="1200" i="1" dirty="0">
                <a:solidFill>
                  <a:schemeClr val="bg1"/>
                </a:solidFill>
                <a:ea typeface="Calibri" panose="020F0502020204030204" pitchFamily="34" charset="0"/>
                <a:cs typeface="Times New Roman" panose="02020603050405020304" pitchFamily="18" charset="0"/>
              </a:rPr>
              <a:t>- параллелепипеда при облучении </a:t>
            </a:r>
            <a:r>
              <a:rPr lang="ru-RU" sz="1200" i="1" dirty="0">
                <a:solidFill>
                  <a:schemeClr val="bg1"/>
                </a:solidFill>
                <a:effectLst/>
                <a:ea typeface="Calibri" panose="020F0502020204030204" pitchFamily="34" charset="0"/>
                <a:cs typeface="Times New Roman" panose="02020603050405020304" pitchFamily="18" charset="0"/>
              </a:rPr>
              <a:t>электронами с энергией 10 МэВ без алюминиевой пластины-модификаторы и с размещением пластины</a:t>
            </a:r>
          </a:p>
        </p:txBody>
      </p:sp>
      <p:pic>
        <p:nvPicPr>
          <p:cNvPr id="16" name="Рисунок 15">
            <a:extLst>
              <a:ext uri="{FF2B5EF4-FFF2-40B4-BE49-F238E27FC236}">
                <a16:creationId xmlns:a16="http://schemas.microsoft.com/office/drawing/2014/main" id="{EA4814D1-4B33-4854-AA27-4DF3DFA52389}"/>
              </a:ext>
            </a:extLst>
          </p:cNvPr>
          <p:cNvPicPr>
            <a:picLocks noChangeAspect="1"/>
          </p:cNvPicPr>
          <p:nvPr/>
        </p:nvPicPr>
        <p:blipFill rotWithShape="1">
          <a:blip r:embed="rId4"/>
          <a:srcRect b="3655"/>
          <a:stretch/>
        </p:blipFill>
        <p:spPr>
          <a:xfrm>
            <a:off x="8071357" y="2968840"/>
            <a:ext cx="3739822" cy="2755847"/>
          </a:xfrm>
          <a:prstGeom prst="rect">
            <a:avLst/>
          </a:prstGeom>
        </p:spPr>
      </p:pic>
      <p:pic>
        <p:nvPicPr>
          <p:cNvPr id="17" name="Рисунок 16">
            <a:extLst>
              <a:ext uri="{FF2B5EF4-FFF2-40B4-BE49-F238E27FC236}">
                <a16:creationId xmlns:a16="http://schemas.microsoft.com/office/drawing/2014/main" id="{4069BA60-BCD8-4AFD-8840-0FD08C186DC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085113" y="3986057"/>
            <a:ext cx="2101752" cy="1849902"/>
          </a:xfrm>
          <a:prstGeom prst="rect">
            <a:avLst/>
          </a:prstGeom>
          <a:noFill/>
          <a:ln>
            <a:noFill/>
          </a:ln>
        </p:spPr>
      </p:pic>
      <p:pic>
        <p:nvPicPr>
          <p:cNvPr id="18" name="Рисунок 17">
            <a:extLst>
              <a:ext uri="{FF2B5EF4-FFF2-40B4-BE49-F238E27FC236}">
                <a16:creationId xmlns:a16="http://schemas.microsoft.com/office/drawing/2014/main" id="{264F2334-9D81-4CBA-81D6-6F699DE4A7F4}"/>
              </a:ext>
            </a:extLst>
          </p:cNvPr>
          <p:cNvPicPr/>
          <p:nvPr/>
        </p:nvPicPr>
        <p:blipFill rotWithShape="1">
          <a:blip r:embed="rId6">
            <a:extLst>
              <a:ext uri="{28A0092B-C50C-407E-A947-70E740481C1C}">
                <a14:useLocalDpi xmlns:a14="http://schemas.microsoft.com/office/drawing/2010/main" val="0"/>
              </a:ext>
            </a:extLst>
          </a:blip>
          <a:srcRect b="9175"/>
          <a:stretch/>
        </p:blipFill>
        <p:spPr bwMode="auto">
          <a:xfrm>
            <a:off x="6146590" y="2510911"/>
            <a:ext cx="2027574" cy="1531217"/>
          </a:xfrm>
          <a:prstGeom prst="rect">
            <a:avLst/>
          </a:prstGeom>
          <a:noFill/>
          <a:ln>
            <a:noFill/>
          </a:ln>
        </p:spPr>
      </p:pic>
      <p:sp>
        <p:nvSpPr>
          <p:cNvPr id="20" name="Прямоугольник 19">
            <a:extLst>
              <a:ext uri="{FF2B5EF4-FFF2-40B4-BE49-F238E27FC236}">
                <a16:creationId xmlns:a16="http://schemas.microsoft.com/office/drawing/2014/main" id="{9DD622B9-7064-459D-B375-99BE98E6C758}"/>
              </a:ext>
            </a:extLst>
          </p:cNvPr>
          <p:cNvSpPr/>
          <p:nvPr/>
        </p:nvSpPr>
        <p:spPr>
          <a:xfrm>
            <a:off x="6805254" y="2162147"/>
            <a:ext cx="300082" cy="369332"/>
          </a:xfrm>
          <a:prstGeom prst="rect">
            <a:avLst/>
          </a:prstGeom>
        </p:spPr>
        <p:txBody>
          <a:bodyPr wrap="none">
            <a:spAutoFit/>
          </a:bodyPr>
          <a:lstStyle/>
          <a:p>
            <a:r>
              <a:rPr lang="ru-RU" b="1" dirty="0">
                <a:solidFill>
                  <a:schemeClr val="bg1"/>
                </a:solidFill>
                <a:latin typeface="Times New Roman" panose="02020603050405020304" pitchFamily="18" charset="0"/>
                <a:cs typeface="Times New Roman" panose="02020603050405020304" pitchFamily="18" charset="0"/>
              </a:rPr>
              <a:t>а</a:t>
            </a:r>
            <a:endParaRPr lang="ru-RU" dirty="0">
              <a:solidFill>
                <a:schemeClr val="bg1"/>
              </a:solidFill>
            </a:endParaRPr>
          </a:p>
        </p:txBody>
      </p:sp>
      <p:sp>
        <p:nvSpPr>
          <p:cNvPr id="23" name="Прямоугольник 22">
            <a:extLst>
              <a:ext uri="{FF2B5EF4-FFF2-40B4-BE49-F238E27FC236}">
                <a16:creationId xmlns:a16="http://schemas.microsoft.com/office/drawing/2014/main" id="{66D619BB-5074-4F5C-8287-8965D712314A}"/>
              </a:ext>
            </a:extLst>
          </p:cNvPr>
          <p:cNvSpPr/>
          <p:nvPr/>
        </p:nvSpPr>
        <p:spPr>
          <a:xfrm>
            <a:off x="6136285" y="1651923"/>
            <a:ext cx="5687264" cy="787348"/>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a:extLst>
              <a:ext uri="{FF2B5EF4-FFF2-40B4-BE49-F238E27FC236}">
                <a16:creationId xmlns:a16="http://schemas.microsoft.com/office/drawing/2014/main" id="{EF1D6FBD-D3BA-46BB-BB68-0626854F7A79}"/>
              </a:ext>
            </a:extLst>
          </p:cNvPr>
          <p:cNvSpPr/>
          <p:nvPr/>
        </p:nvSpPr>
        <p:spPr>
          <a:xfrm>
            <a:off x="10106738" y="2449024"/>
            <a:ext cx="300082" cy="369332"/>
          </a:xfrm>
          <a:prstGeom prst="rect">
            <a:avLst/>
          </a:prstGeom>
        </p:spPr>
        <p:txBody>
          <a:bodyPr wrap="none">
            <a:spAutoFit/>
          </a:bodyPr>
          <a:lstStyle/>
          <a:p>
            <a:r>
              <a:rPr lang="ru-RU" b="1" dirty="0">
                <a:solidFill>
                  <a:schemeClr val="bg1"/>
                </a:solidFill>
                <a:latin typeface="Times New Roman" panose="02020603050405020304" pitchFamily="18" charset="0"/>
                <a:cs typeface="Times New Roman" panose="02020603050405020304" pitchFamily="18" charset="0"/>
              </a:rPr>
              <a:t>б</a:t>
            </a:r>
            <a:endParaRPr lang="ru-RU" dirty="0">
              <a:solidFill>
                <a:schemeClr val="bg1"/>
              </a:solidFill>
            </a:endParaRPr>
          </a:p>
        </p:txBody>
      </p:sp>
      <p:sp>
        <p:nvSpPr>
          <p:cNvPr id="22" name="TextBox 21">
            <a:extLst>
              <a:ext uri="{FF2B5EF4-FFF2-40B4-BE49-F238E27FC236}">
                <a16:creationId xmlns:a16="http://schemas.microsoft.com/office/drawing/2014/main" id="{C9DB2F3F-6D4B-49E0-AA9E-4B477AD825D1}"/>
              </a:ext>
            </a:extLst>
          </p:cNvPr>
          <p:cNvSpPr txBox="1"/>
          <p:nvPr/>
        </p:nvSpPr>
        <p:spPr>
          <a:xfrm>
            <a:off x="6095999" y="1647396"/>
            <a:ext cx="5727549" cy="738664"/>
          </a:xfrm>
          <a:prstGeom prst="rect">
            <a:avLst/>
          </a:prstGeom>
          <a:noFill/>
        </p:spPr>
        <p:txBody>
          <a:bodyPr wrap="square">
            <a:spAutoFit/>
          </a:bodyPr>
          <a:lstStyle/>
          <a:p>
            <a:pPr algn="ctr"/>
            <a:r>
              <a:rPr lang="ru-RU" sz="1400" b="1" dirty="0">
                <a:solidFill>
                  <a:schemeClr val="bg1"/>
                </a:solidFill>
                <a:cs typeface="Times New Roman" panose="02020603050405020304" pitchFamily="18" charset="0"/>
              </a:rPr>
              <a:t>Метод модификации спектра пучка электронов с использованием пластин-модификаторов для повышения однородности радиационной обработки объектов</a:t>
            </a:r>
          </a:p>
        </p:txBody>
      </p:sp>
      <p:sp>
        <p:nvSpPr>
          <p:cNvPr id="25" name="TextBox 24">
            <a:extLst>
              <a:ext uri="{FF2B5EF4-FFF2-40B4-BE49-F238E27FC236}">
                <a16:creationId xmlns:a16="http://schemas.microsoft.com/office/drawing/2014/main" id="{42273D55-D95D-4F3E-9DC6-189E1D84C543}"/>
              </a:ext>
            </a:extLst>
          </p:cNvPr>
          <p:cNvSpPr txBox="1"/>
          <p:nvPr/>
        </p:nvSpPr>
        <p:spPr>
          <a:xfrm>
            <a:off x="342540" y="5987956"/>
            <a:ext cx="6111240" cy="646331"/>
          </a:xfrm>
          <a:prstGeom prst="rect">
            <a:avLst/>
          </a:prstGeom>
          <a:noFill/>
        </p:spPr>
        <p:txBody>
          <a:bodyPr wrap="square">
            <a:spAutoFit/>
          </a:bodyPr>
          <a:lstStyle/>
          <a:p>
            <a:pPr algn="ctr"/>
            <a:r>
              <a:rPr lang="ru-RU" sz="1800" b="1" dirty="0">
                <a:solidFill>
                  <a:srgbClr val="C00000"/>
                </a:solidFill>
                <a:effectLst/>
                <a:ea typeface="Times New Roman" panose="02020603050405020304" pitchFamily="18" charset="0"/>
              </a:rPr>
              <a:t>Исследования поддержаны грантами </a:t>
            </a:r>
            <a:r>
              <a:rPr lang="ru-RU" sz="1800" b="1" dirty="0">
                <a:solidFill>
                  <a:srgbClr val="C00000"/>
                </a:solidFill>
                <a:ea typeface="Times New Roman" panose="02020603050405020304" pitchFamily="18" charset="0"/>
              </a:rPr>
              <a:t>РФФИ, </a:t>
            </a:r>
            <a:br>
              <a:rPr lang="ru-RU" sz="1800" b="1" dirty="0">
                <a:solidFill>
                  <a:srgbClr val="C00000"/>
                </a:solidFill>
                <a:ea typeface="Times New Roman" panose="02020603050405020304" pitchFamily="18" charset="0"/>
              </a:rPr>
            </a:br>
            <a:r>
              <a:rPr lang="ru-RU" sz="1800" b="1" dirty="0">
                <a:solidFill>
                  <a:srgbClr val="C00000"/>
                </a:solidFill>
                <a:ea typeface="Times New Roman" panose="02020603050405020304" pitchFamily="18" charset="0"/>
              </a:rPr>
              <a:t>ФСИ УМНИК, Фонда Г. Комиссарова</a:t>
            </a:r>
            <a:endParaRPr lang="ru-RU" sz="1800" b="1" dirty="0">
              <a:solidFill>
                <a:srgbClr val="C00000"/>
              </a:solidFill>
              <a:effectLst/>
              <a:ea typeface="Times New Roman" panose="02020603050405020304" pitchFamily="18" charset="0"/>
            </a:endParaRPr>
          </a:p>
        </p:txBody>
      </p:sp>
    </p:spTree>
    <p:extLst>
      <p:ext uri="{BB962C8B-B14F-4D97-AF65-F5344CB8AC3E}">
        <p14:creationId xmlns:p14="http://schemas.microsoft.com/office/powerpoint/2010/main" val="2296575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4C73D15-5205-A95F-36EC-866B0AD59E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5">
            <a:extLst>
              <a:ext uri="{FF2B5EF4-FFF2-40B4-BE49-F238E27FC236}">
                <a16:creationId xmlns:a16="http://schemas.microsoft.com/office/drawing/2014/main" id="{710C9A88-82A9-42F6-A063-72E2C3E7E19F}"/>
              </a:ext>
            </a:extLst>
          </p:cNvPr>
          <p:cNvSpPr/>
          <p:nvPr/>
        </p:nvSpPr>
        <p:spPr>
          <a:xfrm>
            <a:off x="0" y="1369199"/>
            <a:ext cx="12192000" cy="1116000"/>
          </a:xfrm>
          <a:prstGeom prst="rect">
            <a:avLst/>
          </a:prstGeom>
          <a:solidFill>
            <a:srgbClr val="1E4EB8">
              <a:alpha val="4311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Прямоугольник 2">
            <a:extLst>
              <a:ext uri="{FF2B5EF4-FFF2-40B4-BE49-F238E27FC236}">
                <a16:creationId xmlns:a16="http://schemas.microsoft.com/office/drawing/2014/main" id="{2B359000-7338-EE8B-627A-CB74B19A58CF}"/>
              </a:ext>
            </a:extLst>
          </p:cNvPr>
          <p:cNvSpPr/>
          <p:nvPr/>
        </p:nvSpPr>
        <p:spPr>
          <a:xfrm>
            <a:off x="355496" y="114980"/>
            <a:ext cx="11481008" cy="128380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a:extLst>
              <a:ext uri="{FF2B5EF4-FFF2-40B4-BE49-F238E27FC236}">
                <a16:creationId xmlns:a16="http://schemas.microsoft.com/office/drawing/2014/main" id="{11184DA1-25C4-D236-6078-3FE72AB281FB}"/>
              </a:ext>
            </a:extLst>
          </p:cNvPr>
          <p:cNvSpPr/>
          <p:nvPr/>
        </p:nvSpPr>
        <p:spPr>
          <a:xfrm>
            <a:off x="162623" y="2594756"/>
            <a:ext cx="11814729" cy="4148264"/>
          </a:xfrm>
          <a:prstGeom prst="rect">
            <a:avLst/>
          </a:prstGeom>
          <a:solidFill>
            <a:schemeClr val="tx1">
              <a:alpha val="742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Title 5">
            <a:extLst>
              <a:ext uri="{FF2B5EF4-FFF2-40B4-BE49-F238E27FC236}">
                <a16:creationId xmlns:a16="http://schemas.microsoft.com/office/drawing/2014/main" id="{B18EB2C9-9AE2-4F6F-A5B7-2D91CC0C26D7}"/>
              </a:ext>
            </a:extLst>
          </p:cNvPr>
          <p:cNvSpPr>
            <a:spLocks noGrp="1"/>
          </p:cNvSpPr>
          <p:nvPr>
            <p:ph type="title"/>
          </p:nvPr>
        </p:nvSpPr>
        <p:spPr>
          <a:xfrm>
            <a:off x="1427916" y="414359"/>
            <a:ext cx="9430039" cy="369332"/>
          </a:xfrm>
        </p:spPr>
        <p:txBody>
          <a:bodyPr/>
          <a:lstStyle/>
          <a:p>
            <a:r>
              <a:rPr lang="ru-RU" sz="2400" b="0" dirty="0">
                <a:solidFill>
                  <a:schemeClr val="bg1"/>
                </a:solidFill>
                <a:latin typeface="+mj-lt"/>
              </a:rPr>
              <a:t>Радиационные технологии в области медицины</a:t>
            </a:r>
            <a:endParaRPr lang="en-US" sz="2400" b="0" dirty="0">
              <a:solidFill>
                <a:schemeClr val="bg1"/>
              </a:solidFill>
              <a:latin typeface="+mj-lt"/>
            </a:endParaRPr>
          </a:p>
        </p:txBody>
      </p:sp>
      <p:sp>
        <p:nvSpPr>
          <p:cNvPr id="28" name="Text Placeholder 7">
            <a:extLst>
              <a:ext uri="{FF2B5EF4-FFF2-40B4-BE49-F238E27FC236}">
                <a16:creationId xmlns:a16="http://schemas.microsoft.com/office/drawing/2014/main" id="{A201A543-367D-4385-9198-4D526B8344CB}"/>
              </a:ext>
            </a:extLst>
          </p:cNvPr>
          <p:cNvSpPr>
            <a:spLocks noGrp="1"/>
          </p:cNvSpPr>
          <p:nvPr>
            <p:ph type="body" sz="quarter" idx="13"/>
          </p:nvPr>
        </p:nvSpPr>
        <p:spPr>
          <a:xfrm>
            <a:off x="2750820" y="1074976"/>
            <a:ext cx="6690360" cy="184666"/>
          </a:xfrm>
        </p:spPr>
        <p:txBody>
          <a:bodyPr/>
          <a:lstStyle/>
          <a:p>
            <a:r>
              <a:rPr lang="ru-RU" dirty="0">
                <a:solidFill>
                  <a:schemeClr val="bg1"/>
                </a:solidFill>
              </a:rPr>
              <a:t>Лаборатория Пучковых Технологий и Медицинской Физики</a:t>
            </a:r>
            <a:endParaRPr lang="en-US" dirty="0">
              <a:solidFill>
                <a:schemeClr val="bg1"/>
              </a:solidFill>
            </a:endParaRPr>
          </a:p>
        </p:txBody>
      </p:sp>
      <p:sp>
        <p:nvSpPr>
          <p:cNvPr id="29" name="TextBox 28">
            <a:extLst>
              <a:ext uri="{FF2B5EF4-FFF2-40B4-BE49-F238E27FC236}">
                <a16:creationId xmlns:a16="http://schemas.microsoft.com/office/drawing/2014/main" id="{25192418-493A-4C80-8E1D-C82C97A46D49}"/>
              </a:ext>
            </a:extLst>
          </p:cNvPr>
          <p:cNvSpPr txBox="1"/>
          <p:nvPr/>
        </p:nvSpPr>
        <p:spPr>
          <a:xfrm>
            <a:off x="1655823" y="1595956"/>
            <a:ext cx="8974224" cy="369332"/>
          </a:xfrm>
          <a:prstGeom prst="rect">
            <a:avLst/>
          </a:prstGeom>
          <a:noFill/>
        </p:spPr>
        <p:txBody>
          <a:bodyPr wrap="square">
            <a:spAutoFit/>
          </a:bodyPr>
          <a:lstStyle/>
          <a:p>
            <a:pPr algn="ctr"/>
            <a:r>
              <a:rPr lang="ru-RU" b="1" dirty="0">
                <a:solidFill>
                  <a:schemeClr val="bg1"/>
                </a:solidFill>
                <a:ea typeface="Times New Roman" panose="02020603050405020304" pitchFamily="18" charset="0"/>
                <a:cs typeface="Times New Roman" panose="02020603050405020304" pitchFamily="18" charset="0"/>
              </a:rPr>
              <a:t>Некоторые перспективные направления развития медицинской физики</a:t>
            </a:r>
            <a:endParaRPr lang="ru-RU" b="1" dirty="0">
              <a:solidFill>
                <a:schemeClr val="bg1"/>
              </a:solidFill>
            </a:endParaRPr>
          </a:p>
        </p:txBody>
      </p:sp>
      <p:sp>
        <p:nvSpPr>
          <p:cNvPr id="30" name="Rectangle 18">
            <a:extLst>
              <a:ext uri="{FF2B5EF4-FFF2-40B4-BE49-F238E27FC236}">
                <a16:creationId xmlns:a16="http://schemas.microsoft.com/office/drawing/2014/main" id="{F49B7B8D-3791-400E-8E7B-4AAF10C6ECF2}"/>
              </a:ext>
            </a:extLst>
          </p:cNvPr>
          <p:cNvSpPr/>
          <p:nvPr/>
        </p:nvSpPr>
        <p:spPr>
          <a:xfrm>
            <a:off x="218388" y="2065795"/>
            <a:ext cx="4168075" cy="333617"/>
          </a:xfrm>
          <a:prstGeom prst="rect">
            <a:avLst/>
          </a:prstGeom>
        </p:spPr>
        <p:txBody>
          <a:bodyPr wrap="square">
            <a:spAutoFit/>
          </a:bodyPr>
          <a:lstStyle/>
          <a:p>
            <a:pPr algn="just">
              <a:lnSpc>
                <a:spcPct val="120000"/>
              </a:lnSpc>
            </a:pPr>
            <a:r>
              <a:rPr lang="ru-RU" sz="1400" dirty="0">
                <a:solidFill>
                  <a:schemeClr val="bg1"/>
                </a:solidFill>
                <a:ea typeface="Open Sans Condensed Light" pitchFamily="34" charset="0"/>
                <a:cs typeface="Open Sans Condensed Light" pitchFamily="34" charset="0"/>
              </a:rPr>
              <a:t>профессор </a:t>
            </a:r>
            <a:r>
              <a:rPr lang="ru-RU" sz="1400" b="1" dirty="0">
                <a:solidFill>
                  <a:schemeClr val="bg1"/>
                </a:solidFill>
                <a:ea typeface="Open Sans Condensed Light" pitchFamily="34" charset="0"/>
                <a:cs typeface="Open Sans Condensed Light" pitchFamily="34" charset="0"/>
              </a:rPr>
              <a:t>Черняев А.П.</a:t>
            </a:r>
            <a:r>
              <a:rPr lang="ru-RU" sz="1400" dirty="0">
                <a:solidFill>
                  <a:schemeClr val="bg1"/>
                </a:solidFill>
                <a:ea typeface="Open Sans Condensed Light" pitchFamily="34" charset="0"/>
                <a:cs typeface="Open Sans Condensed Light" pitchFamily="34" charset="0"/>
              </a:rPr>
              <a:t>, </a:t>
            </a:r>
            <a:r>
              <a:rPr lang="ru-RU" sz="1400" dirty="0" err="1">
                <a:solidFill>
                  <a:schemeClr val="bg1"/>
                </a:solidFill>
                <a:ea typeface="Open Sans Condensed Light" pitchFamily="34" charset="0"/>
                <a:cs typeface="Open Sans Condensed Light" pitchFamily="34" charset="0"/>
              </a:rPr>
              <a:t>мнс</a:t>
            </a:r>
            <a:r>
              <a:rPr lang="ru-RU" sz="1400" dirty="0">
                <a:solidFill>
                  <a:schemeClr val="bg1"/>
                </a:solidFill>
                <a:ea typeface="Open Sans Condensed Light" pitchFamily="34" charset="0"/>
                <a:cs typeface="Open Sans Condensed Light" pitchFamily="34" charset="0"/>
              </a:rPr>
              <a:t> </a:t>
            </a:r>
            <a:r>
              <a:rPr lang="ru-RU" sz="1400" b="1" dirty="0">
                <a:solidFill>
                  <a:schemeClr val="bg1"/>
                </a:solidFill>
                <a:ea typeface="Open Sans Condensed Light" pitchFamily="34" charset="0"/>
                <a:cs typeface="Open Sans Condensed Light" pitchFamily="34" charset="0"/>
              </a:rPr>
              <a:t>Лыкова Е.Н</a:t>
            </a:r>
            <a:r>
              <a:rPr lang="ru-RU" sz="1400" b="1" dirty="0">
                <a:ea typeface="Open Sans Condensed Light" pitchFamily="34" charset="0"/>
                <a:cs typeface="Open Sans Condensed Light" pitchFamily="34" charset="0"/>
              </a:rPr>
              <a:t>.</a:t>
            </a:r>
            <a:r>
              <a:rPr lang="ru-RU" sz="1400" dirty="0">
                <a:ea typeface="Open Sans Condensed Light" pitchFamily="34" charset="0"/>
                <a:cs typeface="Open Sans Condensed Light" pitchFamily="34" charset="0"/>
              </a:rPr>
              <a:t> </a:t>
            </a:r>
            <a:endParaRPr lang="en-US" sz="1400" b="1" dirty="0">
              <a:ea typeface="Open Sans Condensed Light" pitchFamily="34" charset="0"/>
              <a:cs typeface="Open Sans Condensed Light" pitchFamily="34" charset="0"/>
            </a:endParaRPr>
          </a:p>
        </p:txBody>
      </p:sp>
      <p:grpSp>
        <p:nvGrpSpPr>
          <p:cNvPr id="33" name="Группа 32">
            <a:extLst>
              <a:ext uri="{FF2B5EF4-FFF2-40B4-BE49-F238E27FC236}">
                <a16:creationId xmlns:a16="http://schemas.microsoft.com/office/drawing/2014/main" id="{67E82BFE-A4B1-40C8-82E9-DDC8F4A2F3BE}"/>
              </a:ext>
            </a:extLst>
          </p:cNvPr>
          <p:cNvGrpSpPr/>
          <p:nvPr/>
        </p:nvGrpSpPr>
        <p:grpSpPr>
          <a:xfrm>
            <a:off x="93870" y="893032"/>
            <a:ext cx="1080001" cy="1084263"/>
            <a:chOff x="9443308" y="1916793"/>
            <a:chExt cx="1196975" cy="1084263"/>
          </a:xfrm>
        </p:grpSpPr>
        <p:sp>
          <p:nvSpPr>
            <p:cNvPr id="35" name="Freeform 11">
              <a:extLst>
                <a:ext uri="{FF2B5EF4-FFF2-40B4-BE49-F238E27FC236}">
                  <a16:creationId xmlns:a16="http://schemas.microsoft.com/office/drawing/2014/main" id="{18569ADA-88A8-497A-8E30-78B3571B4C51}"/>
                </a:ext>
              </a:extLst>
            </p:cNvPr>
            <p:cNvSpPr>
              <a:spLocks/>
            </p:cNvSpPr>
            <p:nvPr/>
          </p:nvSpPr>
          <p:spPr bwMode="auto">
            <a:xfrm rot="10800000">
              <a:off x="9443308" y="1916793"/>
              <a:ext cx="1196975" cy="1084263"/>
            </a:xfrm>
            <a:custGeom>
              <a:avLst/>
              <a:gdLst>
                <a:gd name="T0" fmla="*/ 911 w 911"/>
                <a:gd name="T1" fmla="*/ 455 h 910"/>
                <a:gd name="T2" fmla="*/ 911 w 911"/>
                <a:gd name="T3" fmla="*/ 455 h 910"/>
                <a:gd name="T4" fmla="*/ 456 w 911"/>
                <a:gd name="T5" fmla="*/ 910 h 910"/>
                <a:gd name="T6" fmla="*/ 0 w 911"/>
                <a:gd name="T7" fmla="*/ 455 h 910"/>
                <a:gd name="T8" fmla="*/ 456 w 911"/>
                <a:gd name="T9" fmla="*/ 0 h 910"/>
                <a:gd name="T10" fmla="*/ 911 w 911"/>
                <a:gd name="T11" fmla="*/ 455 h 910"/>
              </a:gdLst>
              <a:ahLst/>
              <a:cxnLst>
                <a:cxn ang="0">
                  <a:pos x="T0" y="T1"/>
                </a:cxn>
                <a:cxn ang="0">
                  <a:pos x="T2" y="T3"/>
                </a:cxn>
                <a:cxn ang="0">
                  <a:pos x="T4" y="T5"/>
                </a:cxn>
                <a:cxn ang="0">
                  <a:pos x="T6" y="T7"/>
                </a:cxn>
                <a:cxn ang="0">
                  <a:pos x="T8" y="T9"/>
                </a:cxn>
                <a:cxn ang="0">
                  <a:pos x="T10" y="T11"/>
                </a:cxn>
              </a:cxnLst>
              <a:rect l="0" t="0" r="r" b="b"/>
              <a:pathLst>
                <a:path w="911" h="910">
                  <a:moveTo>
                    <a:pt x="911" y="455"/>
                  </a:moveTo>
                  <a:lnTo>
                    <a:pt x="911" y="455"/>
                  </a:lnTo>
                  <a:cubicBezTo>
                    <a:pt x="911" y="706"/>
                    <a:pt x="707" y="910"/>
                    <a:pt x="456" y="910"/>
                  </a:cubicBezTo>
                  <a:cubicBezTo>
                    <a:pt x="204" y="910"/>
                    <a:pt x="0" y="706"/>
                    <a:pt x="0" y="455"/>
                  </a:cubicBezTo>
                  <a:cubicBezTo>
                    <a:pt x="0" y="204"/>
                    <a:pt x="204" y="0"/>
                    <a:pt x="456" y="0"/>
                  </a:cubicBezTo>
                  <a:cubicBezTo>
                    <a:pt x="707" y="0"/>
                    <a:pt x="911" y="204"/>
                    <a:pt x="911" y="455"/>
                  </a:cubicBezTo>
                  <a:close/>
                </a:path>
              </a:pathLst>
            </a:custGeom>
            <a:solidFill>
              <a:srgbClr val="1E4EB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6" name="Freeform 12">
              <a:extLst>
                <a:ext uri="{FF2B5EF4-FFF2-40B4-BE49-F238E27FC236}">
                  <a16:creationId xmlns:a16="http://schemas.microsoft.com/office/drawing/2014/main" id="{61D8C064-DDE4-46E0-AD61-857F62B6101B}"/>
                </a:ext>
              </a:extLst>
            </p:cNvPr>
            <p:cNvSpPr>
              <a:spLocks/>
            </p:cNvSpPr>
            <p:nvPr/>
          </p:nvSpPr>
          <p:spPr bwMode="auto">
            <a:xfrm rot="10800000">
              <a:off x="9519508" y="1986643"/>
              <a:ext cx="1031875" cy="933450"/>
            </a:xfrm>
            <a:custGeom>
              <a:avLst/>
              <a:gdLst>
                <a:gd name="T0" fmla="*/ 785 w 785"/>
                <a:gd name="T1" fmla="*/ 392 h 784"/>
                <a:gd name="T2" fmla="*/ 785 w 785"/>
                <a:gd name="T3" fmla="*/ 392 h 784"/>
                <a:gd name="T4" fmla="*/ 392 w 785"/>
                <a:gd name="T5" fmla="*/ 784 h 784"/>
                <a:gd name="T6" fmla="*/ 0 w 785"/>
                <a:gd name="T7" fmla="*/ 392 h 784"/>
                <a:gd name="T8" fmla="*/ 392 w 785"/>
                <a:gd name="T9" fmla="*/ 0 h 784"/>
                <a:gd name="T10" fmla="*/ 785 w 785"/>
                <a:gd name="T11" fmla="*/ 392 h 784"/>
              </a:gdLst>
              <a:ahLst/>
              <a:cxnLst>
                <a:cxn ang="0">
                  <a:pos x="T0" y="T1"/>
                </a:cxn>
                <a:cxn ang="0">
                  <a:pos x="T2" y="T3"/>
                </a:cxn>
                <a:cxn ang="0">
                  <a:pos x="T4" y="T5"/>
                </a:cxn>
                <a:cxn ang="0">
                  <a:pos x="T6" y="T7"/>
                </a:cxn>
                <a:cxn ang="0">
                  <a:pos x="T8" y="T9"/>
                </a:cxn>
                <a:cxn ang="0">
                  <a:pos x="T10" y="T11"/>
                </a:cxn>
              </a:cxnLst>
              <a:rect l="0" t="0" r="r" b="b"/>
              <a:pathLst>
                <a:path w="785" h="784">
                  <a:moveTo>
                    <a:pt x="785" y="392"/>
                  </a:moveTo>
                  <a:lnTo>
                    <a:pt x="785" y="392"/>
                  </a:lnTo>
                  <a:cubicBezTo>
                    <a:pt x="785" y="608"/>
                    <a:pt x="609" y="784"/>
                    <a:pt x="392" y="784"/>
                  </a:cubicBezTo>
                  <a:cubicBezTo>
                    <a:pt x="176" y="784"/>
                    <a:pt x="0" y="608"/>
                    <a:pt x="0" y="392"/>
                  </a:cubicBezTo>
                  <a:cubicBezTo>
                    <a:pt x="0" y="175"/>
                    <a:pt x="176" y="0"/>
                    <a:pt x="392" y="0"/>
                  </a:cubicBezTo>
                  <a:cubicBezTo>
                    <a:pt x="609" y="0"/>
                    <a:pt x="785" y="175"/>
                    <a:pt x="785" y="392"/>
                  </a:cubicBezTo>
                  <a:close/>
                </a:path>
              </a:pathLst>
            </a:custGeom>
            <a:solidFill>
              <a:srgbClr val="0A61A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pic>
          <p:nvPicPr>
            <p:cNvPr id="38" name="Picture 13">
              <a:extLst>
                <a:ext uri="{FF2B5EF4-FFF2-40B4-BE49-F238E27FC236}">
                  <a16:creationId xmlns:a16="http://schemas.microsoft.com/office/drawing/2014/main" id="{1E6F3035-80A7-4F49-8266-A88B37DA14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7283" y="1980293"/>
              <a:ext cx="1076325" cy="9588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881D47CE-849B-4F9A-935B-7FE1751F43AD}"/>
              </a:ext>
            </a:extLst>
          </p:cNvPr>
          <p:cNvSpPr txBox="1"/>
          <p:nvPr/>
        </p:nvSpPr>
        <p:spPr>
          <a:xfrm>
            <a:off x="162623" y="2611978"/>
            <a:ext cx="11813476" cy="4033797"/>
          </a:xfrm>
          <a:prstGeom prst="rect">
            <a:avLst/>
          </a:prstGeom>
          <a:noFill/>
        </p:spPr>
        <p:txBody>
          <a:bodyPr wrap="square">
            <a:spAutoFit/>
          </a:bodyPr>
          <a:lstStyle/>
          <a:p>
            <a:pPr marL="228600" algn="ctr">
              <a:lnSpc>
                <a:spcPct val="115000"/>
              </a:lnSpc>
            </a:pPr>
            <a:r>
              <a:rPr lang="en-US" sz="1600" b="1" dirty="0">
                <a:solidFill>
                  <a:schemeClr val="bg1"/>
                </a:solidFill>
                <a:ea typeface="Times New Roman" panose="02020603050405020304" pitchFamily="18" charset="0"/>
                <a:cs typeface="Times New Roman" panose="02020603050405020304" pitchFamily="18" charset="0"/>
              </a:rPr>
              <a:t>FLASH-</a:t>
            </a:r>
            <a:r>
              <a:rPr lang="ru-RU" sz="1600" b="1" dirty="0">
                <a:solidFill>
                  <a:schemeClr val="bg1"/>
                </a:solidFill>
                <a:ea typeface="Times New Roman" panose="02020603050405020304" pitchFamily="18" charset="0"/>
                <a:cs typeface="Times New Roman" panose="02020603050405020304" pitchFamily="18" charset="0"/>
              </a:rPr>
              <a:t>ТЕРАПИЯ НА ПУЧКАХ ЭЛЕКТРОНОВ, ФОТОНОВ И ПРОТОНОВ</a:t>
            </a:r>
          </a:p>
          <a:p>
            <a:pPr marL="400050" indent="-171450" algn="just">
              <a:lnSpc>
                <a:spcPct val="115000"/>
              </a:lnSpc>
              <a:buFont typeface="Wingdings" pitchFamily="2" charset="2"/>
              <a:buChar char="ü"/>
            </a:pPr>
            <a:r>
              <a:rPr lang="ru-RU" sz="1600" dirty="0">
                <a:solidFill>
                  <a:schemeClr val="bg1"/>
                </a:solidFill>
                <a:ea typeface="Times New Roman" panose="02020603050405020304" pitchFamily="18" charset="0"/>
                <a:cs typeface="Times New Roman" panose="02020603050405020304" pitchFamily="18" charset="0"/>
              </a:rPr>
              <a:t>Проблема получения </a:t>
            </a:r>
            <a:r>
              <a:rPr lang="ru-RU" sz="1600" b="1" dirty="0">
                <a:solidFill>
                  <a:schemeClr val="bg1"/>
                </a:solidFill>
                <a:ea typeface="Times New Roman" panose="02020603050405020304" pitchFamily="18" charset="0"/>
                <a:cs typeface="Times New Roman" panose="02020603050405020304" pitchFamily="18" charset="0"/>
              </a:rPr>
              <a:t>высокой мощности дозы </a:t>
            </a:r>
            <a:r>
              <a:rPr lang="ru-RU" sz="1600" dirty="0">
                <a:solidFill>
                  <a:schemeClr val="bg1"/>
                </a:solidFill>
                <a:ea typeface="Times New Roman" panose="02020603050405020304" pitchFamily="18" charset="0"/>
                <a:cs typeface="Times New Roman" panose="02020603050405020304" pitchFamily="18" charset="0"/>
              </a:rPr>
              <a:t>для флэш-терапии: создание </a:t>
            </a:r>
            <a:r>
              <a:rPr lang="ru-RU" sz="1600" b="1" dirty="0">
                <a:solidFill>
                  <a:schemeClr val="bg1"/>
                </a:solidFill>
                <a:ea typeface="Times New Roman" panose="02020603050405020304" pitchFamily="18" charset="0"/>
                <a:cs typeface="Times New Roman" panose="02020603050405020304" pitchFamily="18" charset="0"/>
              </a:rPr>
              <a:t>ярких пучков</a:t>
            </a:r>
            <a:r>
              <a:rPr lang="ru-RU" sz="1600" dirty="0">
                <a:solidFill>
                  <a:schemeClr val="bg1"/>
                </a:solidFill>
                <a:ea typeface="Times New Roman" panose="02020603050405020304" pitchFamily="18" charset="0"/>
                <a:cs typeface="Times New Roman" panose="02020603050405020304" pitchFamily="18" charset="0"/>
              </a:rPr>
              <a:t>, снижение </a:t>
            </a:r>
            <a:r>
              <a:rPr lang="ru-RU" sz="1600" b="1" dirty="0">
                <a:solidFill>
                  <a:schemeClr val="bg1"/>
                </a:solidFill>
                <a:ea typeface="Times New Roman" panose="02020603050405020304" pitchFamily="18" charset="0"/>
                <a:cs typeface="Times New Roman" panose="02020603050405020304" pitchFamily="18" charset="0"/>
              </a:rPr>
              <a:t>потерь интенсивности </a:t>
            </a:r>
            <a:r>
              <a:rPr lang="ru-RU" sz="1600" dirty="0">
                <a:solidFill>
                  <a:schemeClr val="bg1"/>
                </a:solidFill>
                <a:ea typeface="Times New Roman" panose="02020603050405020304" pitchFamily="18" charset="0"/>
                <a:cs typeface="Times New Roman" panose="02020603050405020304" pitchFamily="18" charset="0"/>
              </a:rPr>
              <a:t>в элементах ускоряющей секции и головке ускорителя, увеличение </a:t>
            </a:r>
            <a:r>
              <a:rPr lang="ru-RU" sz="1600" b="1" dirty="0">
                <a:solidFill>
                  <a:schemeClr val="bg1"/>
                </a:solidFill>
                <a:ea typeface="Times New Roman" panose="02020603050405020304" pitchFamily="18" charset="0"/>
                <a:cs typeface="Times New Roman" panose="02020603050405020304" pitchFamily="18" charset="0"/>
              </a:rPr>
              <a:t>диапазона изменения поля </a:t>
            </a:r>
            <a:r>
              <a:rPr lang="ru-RU" sz="1600" dirty="0">
                <a:solidFill>
                  <a:schemeClr val="bg1"/>
                </a:solidFill>
                <a:ea typeface="Times New Roman" panose="02020603050405020304" pitchFamily="18" charset="0"/>
                <a:cs typeface="Times New Roman" panose="02020603050405020304" pitchFamily="18" charset="0"/>
              </a:rPr>
              <a:t>пучка, и создание </a:t>
            </a:r>
            <a:r>
              <a:rPr lang="ru-RU" sz="1600" b="1" dirty="0">
                <a:solidFill>
                  <a:schemeClr val="bg1"/>
                </a:solidFill>
                <a:ea typeface="Times New Roman" panose="02020603050405020304" pitchFamily="18" charset="0"/>
                <a:cs typeface="Times New Roman" panose="02020603050405020304" pitchFamily="18" charset="0"/>
              </a:rPr>
              <a:t>системы дозиметрии </a:t>
            </a:r>
            <a:r>
              <a:rPr lang="ru-RU" sz="1600" dirty="0">
                <a:solidFill>
                  <a:schemeClr val="bg1"/>
                </a:solidFill>
                <a:ea typeface="Times New Roman" panose="02020603050405020304" pitchFamily="18" charset="0"/>
                <a:cs typeface="Times New Roman" panose="02020603050405020304" pitchFamily="18" charset="0"/>
              </a:rPr>
              <a:t>для пучков </a:t>
            </a:r>
            <a:r>
              <a:rPr lang="ru-RU" sz="1600" b="1" dirty="0">
                <a:solidFill>
                  <a:schemeClr val="bg1"/>
                </a:solidFill>
                <a:ea typeface="Times New Roman" panose="02020603050405020304" pitchFamily="18" charset="0"/>
                <a:cs typeface="Times New Roman" panose="02020603050405020304" pitchFamily="18" charset="0"/>
              </a:rPr>
              <a:t>высокой мощности дозы.</a:t>
            </a:r>
          </a:p>
          <a:p>
            <a:pPr marL="228600" algn="just">
              <a:lnSpc>
                <a:spcPct val="115000"/>
              </a:lnSpc>
            </a:pPr>
            <a:r>
              <a:rPr lang="ru-RU" sz="1600" b="1" dirty="0">
                <a:solidFill>
                  <a:schemeClr val="bg1"/>
                </a:solidFill>
                <a:ea typeface="Times New Roman" panose="02020603050405020304" pitchFamily="18" charset="0"/>
                <a:cs typeface="Times New Roman" panose="02020603050405020304" pitchFamily="18" charset="0"/>
              </a:rPr>
              <a:t>Преимущества:</a:t>
            </a:r>
          </a:p>
          <a:p>
            <a:pPr marL="514350" indent="-285750" algn="just">
              <a:lnSpc>
                <a:spcPct val="115000"/>
              </a:lnSpc>
              <a:buFont typeface="Arial" panose="020B0604020202020204" pitchFamily="34" charset="0"/>
              <a:buChar char="•"/>
            </a:pPr>
            <a:r>
              <a:rPr lang="ru-RU" sz="1600" dirty="0">
                <a:solidFill>
                  <a:schemeClr val="bg1"/>
                </a:solidFill>
                <a:ea typeface="Times New Roman" panose="02020603050405020304" pitchFamily="18" charset="0"/>
                <a:cs typeface="Times New Roman" panose="02020603050405020304" pitchFamily="18" charset="0"/>
              </a:rPr>
              <a:t>Уменьшение воздействия на здоровые ткани при незначительном снижении контроля над опухолью.</a:t>
            </a:r>
          </a:p>
          <a:p>
            <a:pPr marL="514350" indent="-285750" algn="ctr">
              <a:lnSpc>
                <a:spcPct val="115000"/>
              </a:lnSpc>
              <a:buFont typeface="Arial" panose="020B0604020202020204" pitchFamily="34" charset="0"/>
              <a:buChar char="•"/>
            </a:pPr>
            <a:endParaRPr lang="ru-RU" sz="1600" b="1" dirty="0">
              <a:solidFill>
                <a:schemeClr val="bg1"/>
              </a:solidFill>
              <a:ea typeface="Times New Roman" panose="02020603050405020304" pitchFamily="18" charset="0"/>
              <a:cs typeface="Times New Roman" panose="02020603050405020304" pitchFamily="18" charset="0"/>
            </a:endParaRPr>
          </a:p>
          <a:p>
            <a:pPr marL="228600" algn="ctr">
              <a:lnSpc>
                <a:spcPct val="115000"/>
              </a:lnSpc>
            </a:pPr>
            <a:r>
              <a:rPr lang="ru-RU" sz="1600" b="1" dirty="0">
                <a:solidFill>
                  <a:schemeClr val="bg1"/>
                </a:solidFill>
                <a:ea typeface="Times New Roman" panose="02020603050405020304" pitchFamily="18" charset="0"/>
                <a:cs typeface="Times New Roman" panose="02020603050405020304" pitchFamily="18" charset="0"/>
              </a:rPr>
              <a:t> ИСПОЛЬЗОВАНИЕ ИСКУССТВЕННОГО ИНТЕЛЛЕКТА В ЛУЧЕВОЙ ТЕРАПИИ И ДИАГНОСТИКЕ</a:t>
            </a:r>
          </a:p>
          <a:p>
            <a:pPr marL="514350" indent="-285750">
              <a:lnSpc>
                <a:spcPct val="115000"/>
              </a:lnSpc>
              <a:buFont typeface="Arial" panose="020B0604020202020204" pitchFamily="34" charset="0"/>
              <a:buChar char="•"/>
            </a:pPr>
            <a:r>
              <a:rPr lang="ru-RU" sz="1600" dirty="0">
                <a:solidFill>
                  <a:schemeClr val="bg1"/>
                </a:solidFill>
                <a:ea typeface="Times New Roman" panose="02020603050405020304" pitchFamily="18" charset="0"/>
                <a:cs typeface="Times New Roman" panose="02020603050405020304" pitchFamily="18" charset="0"/>
              </a:rPr>
              <a:t>Возможность более высокого контроля качества терапии и диагностики;</a:t>
            </a:r>
          </a:p>
          <a:p>
            <a:pPr marL="514350" indent="-285750">
              <a:lnSpc>
                <a:spcPct val="115000"/>
              </a:lnSpc>
              <a:buFont typeface="Arial" panose="020B0604020202020204" pitchFamily="34" charset="0"/>
              <a:buChar char="•"/>
            </a:pPr>
            <a:r>
              <a:rPr lang="ru-RU" sz="1600" dirty="0">
                <a:solidFill>
                  <a:schemeClr val="bg1"/>
                </a:solidFill>
                <a:ea typeface="Times New Roman" panose="02020603050405020304" pitchFamily="18" charset="0"/>
                <a:cs typeface="Times New Roman" panose="02020603050405020304" pitchFamily="18" charset="0"/>
              </a:rPr>
              <a:t>Высокая точность (95-98 %) описания КТ-снимка; </a:t>
            </a:r>
          </a:p>
          <a:p>
            <a:pPr marL="514350" indent="-285750">
              <a:lnSpc>
                <a:spcPct val="115000"/>
              </a:lnSpc>
              <a:buFont typeface="Arial" panose="020B0604020202020204" pitchFamily="34" charset="0"/>
              <a:buChar char="•"/>
            </a:pPr>
            <a:r>
              <a:rPr lang="ru-RU" sz="1600" dirty="0">
                <a:solidFill>
                  <a:schemeClr val="bg1"/>
                </a:solidFill>
                <a:ea typeface="Times New Roman" panose="02020603050405020304" pitchFamily="18" charset="0"/>
                <a:cs typeface="Times New Roman" panose="02020603050405020304" pitchFamily="18" charset="0"/>
              </a:rPr>
              <a:t>Точное выделение области патологии с использованием нейронной сети;</a:t>
            </a:r>
          </a:p>
          <a:p>
            <a:pPr marL="514350" indent="-285750">
              <a:lnSpc>
                <a:spcPct val="115000"/>
              </a:lnSpc>
              <a:buFont typeface="Arial" panose="020B0604020202020204" pitchFamily="34" charset="0"/>
              <a:buChar char="•"/>
            </a:pPr>
            <a:r>
              <a:rPr lang="ru-RU" sz="1600" dirty="0">
                <a:solidFill>
                  <a:schemeClr val="bg1"/>
                </a:solidFill>
                <a:ea typeface="Times New Roman" panose="02020603050405020304" pitchFamily="18" charset="0"/>
                <a:cs typeface="Times New Roman" panose="02020603050405020304" pitchFamily="18" charset="0"/>
              </a:rPr>
              <a:t>Высокая скорость описания КТ-снимков;</a:t>
            </a:r>
          </a:p>
          <a:p>
            <a:pPr marL="514350" indent="-285750">
              <a:lnSpc>
                <a:spcPct val="115000"/>
              </a:lnSpc>
              <a:buFont typeface="Arial" panose="020B0604020202020204" pitchFamily="34" charset="0"/>
              <a:buChar char="•"/>
            </a:pPr>
            <a:r>
              <a:rPr lang="ru-RU" sz="1600" dirty="0">
                <a:solidFill>
                  <a:schemeClr val="bg1"/>
                </a:solidFill>
                <a:ea typeface="Times New Roman" panose="02020603050405020304" pitchFamily="18" charset="0"/>
                <a:cs typeface="Times New Roman" panose="02020603050405020304" pitchFamily="18" charset="0"/>
              </a:rPr>
              <a:t>Низкая себестоимость; </a:t>
            </a:r>
          </a:p>
          <a:p>
            <a:pPr marL="514350" indent="-285750">
              <a:lnSpc>
                <a:spcPct val="115000"/>
              </a:lnSpc>
              <a:buFont typeface="Arial" panose="020B0604020202020204" pitchFamily="34" charset="0"/>
              <a:buChar char="•"/>
            </a:pPr>
            <a:r>
              <a:rPr lang="ru-RU" sz="1600" dirty="0">
                <a:solidFill>
                  <a:schemeClr val="bg1"/>
                </a:solidFill>
                <a:ea typeface="Times New Roman" panose="02020603050405020304" pitchFamily="18" charset="0"/>
                <a:cs typeface="Times New Roman" panose="02020603050405020304" pitchFamily="18" charset="0"/>
              </a:rPr>
              <a:t>Снятие нагрузки с врача путем организации и </a:t>
            </a:r>
            <a:r>
              <a:rPr lang="ru-RU" sz="1600" dirty="0" err="1">
                <a:solidFill>
                  <a:schemeClr val="bg1"/>
                </a:solidFill>
                <a:ea typeface="Times New Roman" panose="02020603050405020304" pitchFamily="18" charset="0"/>
                <a:cs typeface="Times New Roman" panose="02020603050405020304" pitchFamily="18" charset="0"/>
              </a:rPr>
              <a:t>приоритизации</a:t>
            </a:r>
            <a:r>
              <a:rPr lang="ru-RU" sz="1600" dirty="0">
                <a:solidFill>
                  <a:schemeClr val="bg1"/>
                </a:solidFill>
                <a:ea typeface="Times New Roman" panose="02020603050405020304" pitchFamily="18" charset="0"/>
                <a:cs typeface="Times New Roman" panose="02020603050405020304" pitchFamily="18" charset="0"/>
              </a:rPr>
              <a:t> потока пациентов.</a:t>
            </a:r>
          </a:p>
        </p:txBody>
      </p:sp>
    </p:spTree>
    <p:extLst>
      <p:ext uri="{BB962C8B-B14F-4D97-AF65-F5344CB8AC3E}">
        <p14:creationId xmlns:p14="http://schemas.microsoft.com/office/powerpoint/2010/main" val="1113295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3CD85834-55D9-470E-9834-623384F2476A}"/>
              </a:ext>
              <a:ext uri="{C183D7F6-B498-43B3-948B-1728B52AA6E4}">
                <adec:decorative xmlns:adec="http://schemas.microsoft.com/office/drawing/2017/decorative" val="1"/>
              </a:ext>
            </a:extLst>
          </p:cNvPr>
          <p:cNvPicPr>
            <a:picLocks noChangeAspect="1"/>
          </p:cNvPicPr>
          <p:nvPr/>
        </p:nvPicPr>
        <p:blipFill rotWithShape="1">
          <a:blip r:embed="rId3">
            <a:alphaModFix amt="40000"/>
          </a:blip>
          <a:srcRect t="9418" b="6313"/>
          <a:stretch/>
        </p:blipFill>
        <p:spPr>
          <a:xfrm>
            <a:off x="0" y="0"/>
            <a:ext cx="12192000" cy="6857990"/>
          </a:xfrm>
          <a:prstGeom prst="rect">
            <a:avLst/>
          </a:prstGeom>
        </p:spPr>
      </p:pic>
      <p:pic>
        <p:nvPicPr>
          <p:cNvPr id="16" name="Picture 2">
            <a:extLst>
              <a:ext uri="{FF2B5EF4-FFF2-40B4-BE49-F238E27FC236}">
                <a16:creationId xmlns:a16="http://schemas.microsoft.com/office/drawing/2014/main" id="{77600283-5419-47C7-898A-EAA69313B6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
            <a:ext cx="12192000" cy="6858009"/>
          </a:xfrm>
          <a:prstGeom prst="rect">
            <a:avLst/>
          </a:prstGeom>
          <a:noFill/>
          <a:extLst>
            <a:ext uri="{909E8E84-426E-40DD-AFC4-6F175D3DCCD1}">
              <a14:hiddenFill xmlns:a14="http://schemas.microsoft.com/office/drawing/2010/main">
                <a:solidFill>
                  <a:srgbClr val="FFFFFF"/>
                </a:solidFill>
              </a14:hiddenFill>
            </a:ext>
          </a:extLst>
        </p:spPr>
      </p:pic>
      <p:sp>
        <p:nvSpPr>
          <p:cNvPr id="8" name="Подзаголовок 2">
            <a:extLst>
              <a:ext uri="{FF2B5EF4-FFF2-40B4-BE49-F238E27FC236}">
                <a16:creationId xmlns:a16="http://schemas.microsoft.com/office/drawing/2014/main" id="{EC78FE29-580E-4706-94B6-467DD42615E5}"/>
              </a:ext>
            </a:extLst>
          </p:cNvPr>
          <p:cNvSpPr txBox="1">
            <a:spLocks/>
          </p:cNvSpPr>
          <p:nvPr/>
        </p:nvSpPr>
        <p:spPr>
          <a:xfrm>
            <a:off x="684212" y="5039360"/>
            <a:ext cx="10823576" cy="1195493"/>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r"/>
            <a:endParaRPr lang="ru-RU" sz="3200" noProof="1">
              <a:solidFill>
                <a:schemeClr val="tx1"/>
              </a:solidFill>
            </a:endParaRPr>
          </a:p>
        </p:txBody>
      </p:sp>
      <p:sp>
        <p:nvSpPr>
          <p:cNvPr id="9" name="Прямоугольник 8">
            <a:extLst>
              <a:ext uri="{FF2B5EF4-FFF2-40B4-BE49-F238E27FC236}">
                <a16:creationId xmlns:a16="http://schemas.microsoft.com/office/drawing/2014/main" id="{3B8AFB85-0409-4245-8B80-5472E5B53BF5}"/>
              </a:ext>
            </a:extLst>
          </p:cNvPr>
          <p:cNvSpPr/>
          <p:nvPr/>
        </p:nvSpPr>
        <p:spPr>
          <a:xfrm>
            <a:off x="323850" y="1818640"/>
            <a:ext cx="11544300" cy="269809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Заголовок 1">
            <a:extLst>
              <a:ext uri="{FF2B5EF4-FFF2-40B4-BE49-F238E27FC236}">
                <a16:creationId xmlns:a16="http://schemas.microsoft.com/office/drawing/2014/main" id="{183DB51E-90BA-44FC-A4B9-573D87DE5366}"/>
              </a:ext>
            </a:extLst>
          </p:cNvPr>
          <p:cNvSpPr>
            <a:spLocks noGrp="1"/>
          </p:cNvSpPr>
          <p:nvPr>
            <p:ph type="ctrTitle"/>
          </p:nvPr>
        </p:nvSpPr>
        <p:spPr>
          <a:xfrm>
            <a:off x="836612" y="2071798"/>
            <a:ext cx="8993188" cy="2115590"/>
          </a:xfrm>
        </p:spPr>
        <p:txBody>
          <a:bodyPr rtlCol="0">
            <a:normAutofit/>
          </a:bodyPr>
          <a:lstStyle/>
          <a:p>
            <a:r>
              <a:rPr lang="ru-RU" sz="4400" b="1" noProof="1">
                <a:solidFill>
                  <a:schemeClr val="bg1"/>
                </a:solidFill>
              </a:rPr>
              <a:t>СПАСИБО ЗА ВНИМАНИЕ</a:t>
            </a:r>
          </a:p>
        </p:txBody>
      </p:sp>
      <p:pic>
        <p:nvPicPr>
          <p:cNvPr id="13" name="Рисунок 12">
            <a:extLst>
              <a:ext uri="{FF2B5EF4-FFF2-40B4-BE49-F238E27FC236}">
                <a16:creationId xmlns:a16="http://schemas.microsoft.com/office/drawing/2014/main" id="{FDCFAE3F-C7DC-4475-A6EA-59416A6F0EA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71" b="97659" l="1338" r="96656">
                        <a14:foregroundMark x1="58696" y1="38629" x2="58696" y2="38629"/>
                        <a14:foregroundMark x1="52676" y1="28595" x2="39632" y2="34615"/>
                        <a14:foregroundMark x1="39632" y1="34615" x2="32274" y2="42140"/>
                        <a14:foregroundMark x1="77759" y1="45485" x2="69565" y2="29264"/>
                        <a14:foregroundMark x1="69565" y1="29264" x2="52174" y2="68729"/>
                        <a14:foregroundMark x1="52174" y1="68729" x2="44482" y2="56187"/>
                        <a14:foregroundMark x1="44482" y1="56187" x2="38294" y2="35284"/>
                        <a14:foregroundMark x1="43813" y1="40635" x2="47826" y2="54181"/>
                        <a14:foregroundMark x1="35452" y1="53846" x2="29599" y2="54181"/>
                        <a14:foregroundMark x1="77592" y1="47659" x2="77759" y2="57525"/>
                        <a14:foregroundMark x1="69064" y1="55853" x2="65385" y2="56187"/>
                        <a14:foregroundMark x1="63043" y1="44816" x2="76087" y2="46321"/>
                        <a14:foregroundMark x1="76087" y1="46321" x2="73913" y2="55351"/>
                        <a14:foregroundMark x1="31940" y1="15886" x2="19732" y2="23077"/>
                        <a14:foregroundMark x1="19732" y1="23077" x2="11204" y2="32943"/>
                        <a14:foregroundMark x1="11204" y1="32943" x2="10870" y2="45819"/>
                        <a14:foregroundMark x1="10870" y1="45819" x2="11538" y2="48161"/>
                        <a14:foregroundMark x1="25585" y1="15385" x2="15886" y2="44649"/>
                        <a14:foregroundMark x1="15886" y1="44649" x2="6020" y2="52676"/>
                        <a14:foregroundMark x1="6020" y1="52676" x2="7692" y2="65552"/>
                        <a14:foregroundMark x1="7692" y1="65552" x2="11037" y2="69398"/>
                        <a14:foregroundMark x1="21572" y1="76087" x2="25753" y2="90635"/>
                        <a14:foregroundMark x1="37291" y1="89130" x2="66722" y2="94314"/>
                        <a14:foregroundMark x1="66722" y1="94314" x2="80268" y2="85786"/>
                        <a14:foregroundMark x1="80268" y1="85786" x2="91639" y2="55686"/>
                        <a14:foregroundMark x1="91639" y1="55686" x2="92308" y2="42475"/>
                        <a14:foregroundMark x1="92308" y1="42475" x2="88629" y2="30268"/>
                        <a14:foregroundMark x1="88629" y1="30268" x2="66890" y2="18562"/>
                        <a14:foregroundMark x1="66890" y1="18562" x2="38294" y2="21405"/>
                        <a14:foregroundMark x1="38294" y1="21405" x2="29933" y2="24916"/>
                        <a14:foregroundMark x1="63712" y1="14883" x2="52007" y2="8863"/>
                        <a14:foregroundMark x1="52007" y1="8863" x2="36622" y2="8194"/>
                        <a14:foregroundMark x1="23913" y1="8863" x2="12542" y2="23746"/>
                        <a14:foregroundMark x1="8863" y1="28428" x2="4348" y2="39967"/>
                        <a14:foregroundMark x1="15385" y1="56522" x2="15050" y2="80268"/>
                        <a14:foregroundMark x1="26087" y1="78763" x2="35284" y2="91973"/>
                        <a14:foregroundMark x1="42642" y1="83946" x2="61037" y2="85953"/>
                        <a14:foregroundMark x1="61037" y1="85953" x2="73244" y2="84615"/>
                        <a14:foregroundMark x1="73244" y1="84615" x2="73579" y2="84281"/>
                        <a14:foregroundMark x1="58194" y1="97659" x2="43144" y2="96823"/>
                        <a14:foregroundMark x1="90635" y1="63378" x2="84615" y2="53177"/>
                        <a14:foregroundMark x1="94314" y1="43980" x2="94482" y2="67391"/>
                        <a14:foregroundMark x1="87960" y1="25251" x2="78428" y2="15719"/>
                        <a14:foregroundMark x1="69398" y1="8863" x2="54181" y2="6522"/>
                        <a14:foregroundMark x1="43645" y1="4849" x2="32274" y2="7358"/>
                        <a14:foregroundMark x1="25585" y1="7525" x2="30936" y2="5184"/>
                        <a14:foregroundMark x1="35786" y1="3344" x2="45819" y2="1171"/>
                        <a14:foregroundMark x1="55017" y1="1171" x2="63545" y2="2843"/>
                        <a14:foregroundMark x1="68060" y1="4181" x2="76254" y2="8863"/>
                        <a14:foregroundMark x1="81271" y1="12207" x2="87625" y2="19231"/>
                        <a14:foregroundMark x1="92140" y1="25251" x2="95485" y2="33946"/>
                        <a14:foregroundMark x1="1505" y1="55017" x2="3846" y2="63378"/>
                        <a14:foregroundMark x1="6355" y1="71739" x2="11037" y2="79933"/>
                        <a14:foregroundMark x1="63378" y1="96823" x2="70569" y2="94816"/>
                        <a14:foregroundMark x1="76421" y1="90970" x2="81773" y2="86622"/>
                        <a14:foregroundMark x1="85619" y1="82943" x2="90468" y2="74080"/>
                        <a14:foregroundMark x1="93645" y1="72074" x2="96656" y2="64883"/>
                        <a14:foregroundMark x1="69398" y1="70401" x2="55686" y2="75920"/>
                        <a14:foregroundMark x1="66722" y1="60702" x2="69231" y2="61538"/>
                      </a14:backgroundRemoval>
                    </a14:imgEffect>
                  </a14:imgLayer>
                </a14:imgProps>
              </a:ext>
            </a:extLst>
          </a:blip>
          <a:stretch>
            <a:fillRect/>
          </a:stretch>
        </p:blipFill>
        <p:spPr>
          <a:xfrm>
            <a:off x="9119501" y="145774"/>
            <a:ext cx="2910574" cy="2910574"/>
          </a:xfrm>
          <a:prstGeom prst="rect">
            <a:avLst/>
          </a:prstGeom>
        </p:spPr>
      </p:pic>
      <p:sp>
        <p:nvSpPr>
          <p:cNvPr id="11" name="TextBox 10">
            <a:extLst>
              <a:ext uri="{FF2B5EF4-FFF2-40B4-BE49-F238E27FC236}">
                <a16:creationId xmlns:a16="http://schemas.microsoft.com/office/drawing/2014/main" id="{6A063374-A6DC-4C5B-BD3D-1A8310E58E19}"/>
              </a:ext>
            </a:extLst>
          </p:cNvPr>
          <p:cNvSpPr txBox="1"/>
          <p:nvPr/>
        </p:nvSpPr>
        <p:spPr>
          <a:xfrm>
            <a:off x="531812" y="5210642"/>
            <a:ext cx="10928668" cy="1323439"/>
          </a:xfrm>
          <a:prstGeom prst="rect">
            <a:avLst/>
          </a:prstGeom>
          <a:noFill/>
        </p:spPr>
        <p:txBody>
          <a:bodyPr wrap="square" rtlCol="0">
            <a:spAutoFit/>
          </a:bodyPr>
          <a:lstStyle/>
          <a:p>
            <a:r>
              <a:rPr lang="ru-RU" sz="2000" dirty="0">
                <a:solidFill>
                  <a:srgbClr val="C00000"/>
                </a:solidFill>
                <a:cs typeface="Arial" panose="020B0604020202020204" pitchFamily="34" charset="0"/>
              </a:rPr>
              <a:t>Контактные данные:</a:t>
            </a:r>
          </a:p>
          <a:p>
            <a:r>
              <a:rPr lang="ru-RU" sz="2000" dirty="0">
                <a:solidFill>
                  <a:schemeClr val="bg1"/>
                </a:solidFill>
                <a:cs typeface="Arial" panose="020B0604020202020204" pitchFamily="34" charset="0"/>
              </a:rPr>
              <a:t>Черняев Александр Петрович – заведующий кафедрой </a:t>
            </a:r>
            <a:r>
              <a:rPr lang="ru-RU" sz="2000" dirty="0" err="1">
                <a:solidFill>
                  <a:schemeClr val="bg1"/>
                </a:solidFill>
                <a:cs typeface="Arial" panose="020B0604020202020204" pitchFamily="34" charset="0"/>
              </a:rPr>
              <a:t>ФУиРМ</a:t>
            </a:r>
            <a:r>
              <a:rPr lang="ru-RU" sz="2000" dirty="0">
                <a:solidFill>
                  <a:schemeClr val="bg1"/>
                </a:solidFill>
                <a:cs typeface="Arial" panose="020B0604020202020204" pitchFamily="34" charset="0"/>
              </a:rPr>
              <a:t> ФФ МГУ </a:t>
            </a:r>
          </a:p>
          <a:p>
            <a:r>
              <a:rPr lang="en-US" sz="2000" dirty="0">
                <a:solidFill>
                  <a:schemeClr val="bg1"/>
                </a:solidFill>
                <a:cs typeface="Arial" panose="020B0604020202020204" pitchFamily="34" charset="0"/>
              </a:rPr>
              <a:t>E-mail:</a:t>
            </a:r>
            <a:r>
              <a:rPr lang="ru-RU" sz="2000" dirty="0">
                <a:solidFill>
                  <a:schemeClr val="bg1"/>
                </a:solidFill>
                <a:cs typeface="Arial" panose="020B0604020202020204" pitchFamily="34" charset="0"/>
              </a:rPr>
              <a:t> </a:t>
            </a:r>
            <a:r>
              <a:rPr lang="en-US" sz="2000" dirty="0" err="1">
                <a:solidFill>
                  <a:schemeClr val="bg1"/>
                </a:solidFill>
                <a:cs typeface="Arial" panose="020B0604020202020204" pitchFamily="34" charset="0"/>
              </a:rPr>
              <a:t>a.p.chernyaev@yandex.ru</a:t>
            </a:r>
            <a:endParaRPr lang="ru-RU" sz="2000" dirty="0">
              <a:solidFill>
                <a:schemeClr val="bg1"/>
              </a:solidFill>
              <a:cs typeface="Arial" panose="020B0604020202020204" pitchFamily="34" charset="0"/>
            </a:endParaRPr>
          </a:p>
          <a:p>
            <a:r>
              <a:rPr lang="ru-RU" sz="2000" dirty="0">
                <a:solidFill>
                  <a:schemeClr val="bg1"/>
                </a:solidFill>
                <a:cs typeface="Arial" panose="020B0604020202020204" pitchFamily="34" charset="0"/>
              </a:rPr>
              <a:t>Тел: +7(495)939-13-44</a:t>
            </a:r>
          </a:p>
        </p:txBody>
      </p:sp>
    </p:spTree>
    <p:extLst>
      <p:ext uri="{BB962C8B-B14F-4D97-AF65-F5344CB8AC3E}">
        <p14:creationId xmlns:p14="http://schemas.microsoft.com/office/powerpoint/2010/main" val="1139563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1F2CCF1-EFE6-CEF3-B2B4-F53148E13A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id="{309E1640-F3F1-AA65-EAE4-5272884419EA}"/>
              </a:ext>
            </a:extLst>
          </p:cNvPr>
          <p:cNvSpPr/>
          <p:nvPr/>
        </p:nvSpPr>
        <p:spPr>
          <a:xfrm>
            <a:off x="355496" y="1851531"/>
            <a:ext cx="5740504" cy="128380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ъект 2"/>
          <p:cNvSpPr>
            <a:spLocks noGrp="1"/>
          </p:cNvSpPr>
          <p:nvPr>
            <p:ph idx="1"/>
          </p:nvPr>
        </p:nvSpPr>
        <p:spPr/>
        <p:txBody>
          <a:bodyPr>
            <a:normAutofit/>
          </a:bodyPr>
          <a:lstStyle/>
          <a:p>
            <a:pPr marL="0" indent="0">
              <a:buNone/>
            </a:pPr>
            <a:r>
              <a:rPr lang="ru-RU" sz="3600" dirty="0">
                <a:solidFill>
                  <a:schemeClr val="bg1"/>
                </a:solidFill>
              </a:rPr>
              <a:t>НАШИ ДОСТИЖЕНИЯ</a:t>
            </a:r>
          </a:p>
        </p:txBody>
      </p:sp>
      <p:sp>
        <p:nvSpPr>
          <p:cNvPr id="4" name="Номер слайда 3"/>
          <p:cNvSpPr>
            <a:spLocks noGrp="1"/>
          </p:cNvSpPr>
          <p:nvPr>
            <p:ph type="sldNum" sz="quarter" idx="12"/>
          </p:nvPr>
        </p:nvSpPr>
        <p:spPr/>
        <p:txBody>
          <a:bodyPr/>
          <a:lstStyle/>
          <a:p>
            <a:pPr rtl="0"/>
            <a:fld id="{D57F1E4F-1CFF-5643-939E-217C01CDF565}" type="slidenum">
              <a:rPr lang="ru-RU" noProof="1" smtClean="0"/>
              <a:pPr rtl="0"/>
              <a:t>25</a:t>
            </a:fld>
            <a:endParaRPr lang="ru-RU" noProof="1"/>
          </a:p>
        </p:txBody>
      </p:sp>
    </p:spTree>
    <p:extLst>
      <p:ext uri="{BB962C8B-B14F-4D97-AF65-F5344CB8AC3E}">
        <p14:creationId xmlns:p14="http://schemas.microsoft.com/office/powerpoint/2010/main" val="3459486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39C19A-D0EF-83C5-6789-B10C8EF7A0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10" name="Номер слайда 2">
            <a:extLst>
              <a:ext uri="{FF2B5EF4-FFF2-40B4-BE49-F238E27FC236}">
                <a16:creationId xmlns:a16="http://schemas.microsoft.com/office/drawing/2014/main" id="{69FADDB0-B80F-43A5-BBE9-BED083D397CA}"/>
              </a:ext>
            </a:extLst>
          </p:cNvPr>
          <p:cNvSpPr txBox="1">
            <a:spLocks/>
          </p:cNvSpPr>
          <p:nvPr/>
        </p:nvSpPr>
        <p:spPr>
          <a:xfrm>
            <a:off x="11040679" y="6188075"/>
            <a:ext cx="1142245" cy="669925"/>
          </a:xfrm>
          <a:prstGeom prst="rect">
            <a:avLst/>
          </a:prstGeom>
        </p:spPr>
        <p:txBody>
          <a:bodyPr vert="horz" lIns="91440" tIns="45720" rIns="91440" bIns="45720" rtlCol="0" anchor="b"/>
          <a:lstStyle>
            <a:defPPr rtl="0">
              <a:defRPr lang="ru-RU"/>
            </a:defPPr>
            <a:lvl1pPr marL="0" algn="r" defTabSz="457200" rtl="0" eaLnBrk="1" latinLnBrk="0" hangingPunct="1">
              <a:defRPr sz="3200" b="0" i="0" kern="1200">
                <a:solidFill>
                  <a:schemeClr val="bg2">
                    <a:lumMod val="50000"/>
                  </a:schemeClr>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ru-RU" noProof="1" smtClean="0"/>
              <a:pPr/>
              <a:t>26</a:t>
            </a:fld>
            <a:endParaRPr lang="ru-RU" noProof="1"/>
          </a:p>
        </p:txBody>
      </p:sp>
      <p:sp>
        <p:nvSpPr>
          <p:cNvPr id="11" name="Прямоугольник 35">
            <a:extLst>
              <a:ext uri="{FF2B5EF4-FFF2-40B4-BE49-F238E27FC236}">
                <a16:creationId xmlns:a16="http://schemas.microsoft.com/office/drawing/2014/main" id="{012A87A4-3DA6-42CA-9417-412CF75A1D4F}"/>
              </a:ext>
            </a:extLst>
          </p:cNvPr>
          <p:cNvSpPr>
            <a:spLocks noChangeArrowheads="1"/>
          </p:cNvSpPr>
          <p:nvPr/>
        </p:nvSpPr>
        <p:spPr bwMode="auto">
          <a:xfrm>
            <a:off x="252441" y="957059"/>
            <a:ext cx="2846359" cy="110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02000"/>
              </a:lnSpc>
              <a:spcBef>
                <a:spcPts val="1438"/>
              </a:spcBef>
            </a:pPr>
            <a:r>
              <a:rPr lang="ru-RU" altLang="ru-RU" sz="2200" b="1" dirty="0">
                <a:solidFill>
                  <a:schemeClr val="bg1"/>
                </a:solidFill>
                <a:latin typeface="+mn-lt"/>
                <a:cs typeface="Arial" panose="020B0604020202020204" pitchFamily="34" charset="0"/>
              </a:rPr>
              <a:t>Выпущены кафедрой  </a:t>
            </a:r>
            <a:br>
              <a:rPr lang="ru-RU" altLang="ru-RU" sz="2200" b="1" dirty="0">
                <a:solidFill>
                  <a:schemeClr val="bg1"/>
                </a:solidFill>
                <a:latin typeface="+mn-lt"/>
                <a:cs typeface="Arial" panose="020B0604020202020204" pitchFamily="34" charset="0"/>
              </a:rPr>
            </a:br>
            <a:r>
              <a:rPr lang="ru-RU" altLang="ru-RU" sz="2200" b="1" dirty="0">
                <a:solidFill>
                  <a:schemeClr val="bg1"/>
                </a:solidFill>
                <a:latin typeface="+mn-lt"/>
                <a:cs typeface="Arial" panose="020B0604020202020204" pitchFamily="34" charset="0"/>
              </a:rPr>
              <a:t>в 2015-2022 годах</a:t>
            </a:r>
          </a:p>
        </p:txBody>
      </p:sp>
      <p:sp>
        <p:nvSpPr>
          <p:cNvPr id="12" name="Прямоугольник 35">
            <a:extLst>
              <a:ext uri="{FF2B5EF4-FFF2-40B4-BE49-F238E27FC236}">
                <a16:creationId xmlns:a16="http://schemas.microsoft.com/office/drawing/2014/main" id="{BF0699F6-36DA-4560-AC76-6035AAAB560E}"/>
              </a:ext>
            </a:extLst>
          </p:cNvPr>
          <p:cNvSpPr>
            <a:spLocks noChangeArrowheads="1"/>
          </p:cNvSpPr>
          <p:nvPr/>
        </p:nvSpPr>
        <p:spPr bwMode="auto">
          <a:xfrm>
            <a:off x="4940311" y="5865332"/>
            <a:ext cx="3429996" cy="760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lnSpc>
                <a:spcPct val="102000"/>
              </a:lnSpc>
              <a:spcBef>
                <a:spcPts val="1438"/>
              </a:spcBef>
            </a:pPr>
            <a:r>
              <a:rPr lang="ru-RU" altLang="ru-RU" sz="2200" b="1" dirty="0">
                <a:solidFill>
                  <a:srgbClr val="000000"/>
                </a:solidFill>
                <a:latin typeface="+mj-lt"/>
                <a:cs typeface="Arial" panose="020B0604020202020204" pitchFamily="34" charset="0"/>
              </a:rPr>
              <a:t>Остались в специальности</a:t>
            </a:r>
            <a:endParaRPr lang="ru-RU" altLang="ru-RU" sz="2200" b="1" dirty="0">
              <a:latin typeface="+mj-lt"/>
              <a:cs typeface="Arial" panose="020B0604020202020204" pitchFamily="34" charset="0"/>
            </a:endParaRPr>
          </a:p>
        </p:txBody>
      </p:sp>
      <p:pic>
        <p:nvPicPr>
          <p:cNvPr id="14" name="Рисунок 13">
            <a:extLst>
              <a:ext uri="{FF2B5EF4-FFF2-40B4-BE49-F238E27FC236}">
                <a16:creationId xmlns:a16="http://schemas.microsoft.com/office/drawing/2014/main" id="{93673F2B-3224-4130-8FA3-1597CE4FCC90}"/>
              </a:ext>
            </a:extLst>
          </p:cNvPr>
          <p:cNvPicPr>
            <a:picLocks noChangeAspect="1"/>
          </p:cNvPicPr>
          <p:nvPr/>
        </p:nvPicPr>
        <p:blipFill rotWithShape="1">
          <a:blip r:embed="rId3"/>
          <a:srcRect l="26357" t="5418" b="11111"/>
          <a:stretch/>
        </p:blipFill>
        <p:spPr>
          <a:xfrm rot="5400000">
            <a:off x="5389725" y="1683284"/>
            <a:ext cx="4131724" cy="3512330"/>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964439F1-DB39-430A-B3BD-52E2AE1580D9}"/>
              </a:ext>
            </a:extLst>
          </p:cNvPr>
          <p:cNvSpPr txBox="1"/>
          <p:nvPr/>
        </p:nvSpPr>
        <p:spPr>
          <a:xfrm>
            <a:off x="9419595" y="1379491"/>
            <a:ext cx="2348075" cy="1688154"/>
          </a:xfrm>
          <a:prstGeom prst="rect">
            <a:avLst/>
          </a:prstGeom>
          <a:noFill/>
        </p:spPr>
        <p:txBody>
          <a:bodyPr wrap="square">
            <a:spAutoFit/>
          </a:bodyPr>
          <a:lstStyle/>
          <a:p>
            <a:pPr algn="r">
              <a:lnSpc>
                <a:spcPct val="107000"/>
              </a:lnSpc>
              <a:spcAft>
                <a:spcPts val="800"/>
              </a:spcAft>
            </a:pPr>
            <a:r>
              <a:rPr lang="ru-RU" sz="1400" dirty="0">
                <a:solidFill>
                  <a:schemeClr val="bg1"/>
                </a:solidFill>
                <a:ea typeface="Calibri" panose="020F0502020204030204" pitchFamily="34" charset="0"/>
                <a:cs typeface="Times New Roman" panose="02020603050405020304" pitchFamily="18" charset="0"/>
              </a:rPr>
              <a:t>А</a:t>
            </a:r>
            <a:r>
              <a:rPr lang="ru-RU" sz="1400" dirty="0">
                <a:solidFill>
                  <a:schemeClr val="bg1"/>
                </a:solidFill>
                <a:effectLst/>
                <a:ea typeface="Calibri" panose="020F0502020204030204" pitchFamily="34" charset="0"/>
                <a:cs typeface="Times New Roman" panose="02020603050405020304" pitchFamily="18" charset="0"/>
              </a:rPr>
              <a:t>спиранты кафедры </a:t>
            </a:r>
            <a:r>
              <a:rPr lang="ru-RU" sz="1400" dirty="0">
                <a:solidFill>
                  <a:schemeClr val="bg1"/>
                </a:solidFill>
                <a:ea typeface="Calibri" panose="020F0502020204030204" pitchFamily="34" charset="0"/>
                <a:cs typeface="Times New Roman" panose="02020603050405020304" pitchFamily="18" charset="0"/>
              </a:rPr>
              <a:t>н</a:t>
            </a:r>
            <a:r>
              <a:rPr lang="ru-RU" sz="1400" dirty="0">
                <a:solidFill>
                  <a:schemeClr val="bg1"/>
                </a:solidFill>
                <a:effectLst/>
                <a:ea typeface="Calibri" panose="020F0502020204030204" pitchFamily="34" charset="0"/>
                <a:cs typeface="Times New Roman" panose="02020603050405020304" pitchFamily="18" charset="0"/>
              </a:rPr>
              <a:t>а базе </a:t>
            </a:r>
            <a:r>
              <a:rPr lang="ru-RU" sz="1400" b="1" dirty="0">
                <a:solidFill>
                  <a:schemeClr val="bg1"/>
                </a:solidFill>
                <a:effectLst/>
                <a:ea typeface="Calibri" panose="020F0502020204030204" pitchFamily="34" charset="0"/>
                <a:cs typeface="Times New Roman" panose="02020603050405020304" pitchFamily="18" charset="0"/>
              </a:rPr>
              <a:t>ФТЦ ФИАН</a:t>
            </a:r>
            <a:r>
              <a:rPr lang="ru-RU" sz="1400" dirty="0">
                <a:solidFill>
                  <a:schemeClr val="bg1"/>
                </a:solidFill>
                <a:effectLst/>
                <a:ea typeface="Calibri" panose="020F0502020204030204" pitchFamily="34" charset="0"/>
                <a:cs typeface="Times New Roman" panose="02020603050405020304" pitchFamily="18" charset="0"/>
              </a:rPr>
              <a:t> и </a:t>
            </a:r>
            <a:r>
              <a:rPr lang="ru-RU" sz="1400" b="1" dirty="0">
                <a:solidFill>
                  <a:schemeClr val="bg1"/>
                </a:solidFill>
                <a:effectLst/>
                <a:ea typeface="Calibri" panose="020F0502020204030204" pitchFamily="34" charset="0"/>
                <a:cs typeface="Times New Roman" panose="02020603050405020304" pitchFamily="18" charset="0"/>
              </a:rPr>
              <a:t>ЗАО Протон</a:t>
            </a:r>
            <a:r>
              <a:rPr lang="ru-RU" sz="1400" dirty="0">
                <a:solidFill>
                  <a:schemeClr val="bg1"/>
                </a:solidFill>
                <a:effectLst/>
                <a:ea typeface="Calibri" panose="020F0502020204030204" pitchFamily="34" charset="0"/>
                <a:cs typeface="Times New Roman" panose="02020603050405020304" pitchFamily="18" charset="0"/>
              </a:rPr>
              <a:t> участвуют в создании отечественных синхротроны для протонной терапии.</a:t>
            </a:r>
          </a:p>
        </p:txBody>
      </p:sp>
      <p:pic>
        <p:nvPicPr>
          <p:cNvPr id="16" name="Рисунок 15">
            <a:extLst>
              <a:ext uri="{FF2B5EF4-FFF2-40B4-BE49-F238E27FC236}">
                <a16:creationId xmlns:a16="http://schemas.microsoft.com/office/drawing/2014/main" id="{96BD2778-DF4B-46EA-A522-7213FFE1A0F2}"/>
              </a:ext>
            </a:extLst>
          </p:cNvPr>
          <p:cNvPicPr>
            <a:picLocks noChangeAspect="1"/>
          </p:cNvPicPr>
          <p:nvPr/>
        </p:nvPicPr>
        <p:blipFill rotWithShape="1">
          <a:blip r:embed="rId4"/>
          <a:srcRect l="32393" t="20523" r="25439" b="6013"/>
          <a:stretch/>
        </p:blipFill>
        <p:spPr>
          <a:xfrm>
            <a:off x="9018490" y="3213287"/>
            <a:ext cx="2649766" cy="259748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Рисунок 16">
            <a:extLst>
              <a:ext uri="{FF2B5EF4-FFF2-40B4-BE49-F238E27FC236}">
                <a16:creationId xmlns:a16="http://schemas.microsoft.com/office/drawing/2014/main" id="{73DD05FB-9F41-4ACD-BDF6-8BEAFDB88797}"/>
              </a:ext>
            </a:extLst>
          </p:cNvPr>
          <p:cNvPicPr>
            <a:picLocks noChangeAspect="1"/>
          </p:cNvPicPr>
          <p:nvPr/>
        </p:nvPicPr>
        <p:blipFill rotWithShape="1">
          <a:blip r:embed="rId5"/>
          <a:srcRect l="4487" t="6666" r="4487"/>
          <a:stretch/>
        </p:blipFill>
        <p:spPr>
          <a:xfrm>
            <a:off x="2587849" y="2511680"/>
            <a:ext cx="3012179" cy="4114566"/>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48484D8E-201B-4136-9904-7C4D56B49E9F}"/>
              </a:ext>
            </a:extLst>
          </p:cNvPr>
          <p:cNvSpPr txBox="1"/>
          <p:nvPr/>
        </p:nvSpPr>
        <p:spPr>
          <a:xfrm>
            <a:off x="205069" y="2254404"/>
            <a:ext cx="2382780" cy="1227003"/>
          </a:xfrm>
          <a:prstGeom prst="rect">
            <a:avLst/>
          </a:prstGeom>
          <a:noFill/>
        </p:spPr>
        <p:txBody>
          <a:bodyPr wrap="square">
            <a:spAutoFit/>
          </a:bodyPr>
          <a:lstStyle/>
          <a:p>
            <a:pPr algn="r">
              <a:lnSpc>
                <a:spcPct val="107000"/>
              </a:lnSpc>
              <a:spcAft>
                <a:spcPts val="800"/>
              </a:spcAft>
            </a:pPr>
            <a:r>
              <a:rPr lang="ru-RU" sz="1400" dirty="0">
                <a:solidFill>
                  <a:schemeClr val="bg1"/>
                </a:solidFill>
                <a:effectLst/>
                <a:ea typeface="Calibri" panose="020F0502020204030204" pitchFamily="34" charset="0"/>
                <a:cs typeface="Times New Roman" panose="02020603050405020304" pitchFamily="18" charset="0"/>
              </a:rPr>
              <a:t>Выпускники кафедры работают медицинскими физиками в</a:t>
            </a:r>
            <a:r>
              <a:rPr lang="ru-RU" sz="1400" dirty="0">
                <a:solidFill>
                  <a:srgbClr val="000000"/>
                </a:solidFill>
                <a:effectLst/>
                <a:ea typeface="Calibri" panose="020F0502020204030204" pitchFamily="34" charset="0"/>
                <a:cs typeface="Times New Roman" panose="02020603050405020304" pitchFamily="18" charset="0"/>
              </a:rPr>
              <a:t> </a:t>
            </a:r>
            <a:r>
              <a:rPr lang="ru-RU" sz="1400" b="1" dirty="0">
                <a:solidFill>
                  <a:srgbClr val="F24C27"/>
                </a:solidFill>
                <a:effectLst/>
                <a:ea typeface="Calibri" panose="020F0502020204030204" pitchFamily="34" charset="0"/>
                <a:cs typeface="Times New Roman" panose="02020603050405020304" pitchFamily="18" charset="0"/>
              </a:rPr>
              <a:t>ГКБ имени Д.Д. Плетнёва</a:t>
            </a:r>
            <a:r>
              <a:rPr lang="ru-RU" sz="1400" dirty="0">
                <a:solidFill>
                  <a:srgbClr val="F24C27"/>
                </a:solidFill>
                <a:effectLst/>
                <a:ea typeface="Calibri" panose="020F0502020204030204" pitchFamily="34" charset="0"/>
                <a:cs typeface="Times New Roman" panose="02020603050405020304" pitchFamily="18" charset="0"/>
              </a:rPr>
              <a:t>.</a:t>
            </a:r>
          </a:p>
        </p:txBody>
      </p:sp>
      <p:pic>
        <p:nvPicPr>
          <p:cNvPr id="19" name="Рисунок 18">
            <a:extLst>
              <a:ext uri="{FF2B5EF4-FFF2-40B4-BE49-F238E27FC236}">
                <a16:creationId xmlns:a16="http://schemas.microsoft.com/office/drawing/2014/main" id="{C689CB50-99DC-43AD-BB70-67F624A4AD48}"/>
              </a:ext>
            </a:extLst>
          </p:cNvPr>
          <p:cNvPicPr>
            <a:picLocks noChangeAspect="1"/>
          </p:cNvPicPr>
          <p:nvPr/>
        </p:nvPicPr>
        <p:blipFill rotWithShape="1">
          <a:blip r:embed="rId6"/>
          <a:srcRect l="7176" t="18133" b="11696"/>
          <a:stretch/>
        </p:blipFill>
        <p:spPr>
          <a:xfrm>
            <a:off x="418517" y="4193368"/>
            <a:ext cx="2279004" cy="229518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Заголовок 1">
            <a:extLst>
              <a:ext uri="{FF2B5EF4-FFF2-40B4-BE49-F238E27FC236}">
                <a16:creationId xmlns:a16="http://schemas.microsoft.com/office/drawing/2014/main" id="{8508673F-9651-4453-B85A-2E16448731E4}"/>
              </a:ext>
            </a:extLst>
          </p:cNvPr>
          <p:cNvSpPr txBox="1">
            <a:spLocks/>
          </p:cNvSpPr>
          <p:nvPr/>
        </p:nvSpPr>
        <p:spPr>
          <a:xfrm>
            <a:off x="5626100" y="21403"/>
            <a:ext cx="6565900" cy="859200"/>
          </a:xfrm>
          <a:prstGeom prst="rect">
            <a:avLst/>
          </a:prstGeom>
        </p:spPr>
        <p:txBody>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b="1" dirty="0">
                <a:solidFill>
                  <a:schemeClr val="bg1"/>
                </a:solidFill>
              </a:rPr>
              <a:t>Выпускники И АСПИРАНТЫ кафедры</a:t>
            </a:r>
          </a:p>
        </p:txBody>
      </p:sp>
      <p:sp>
        <p:nvSpPr>
          <p:cNvPr id="21" name="Прямоугольник 35">
            <a:extLst>
              <a:ext uri="{FF2B5EF4-FFF2-40B4-BE49-F238E27FC236}">
                <a16:creationId xmlns:a16="http://schemas.microsoft.com/office/drawing/2014/main" id="{75D140F0-3F81-4FD2-9554-A8327E843982}"/>
              </a:ext>
            </a:extLst>
          </p:cNvPr>
          <p:cNvSpPr>
            <a:spLocks noChangeArrowheads="1"/>
          </p:cNvSpPr>
          <p:nvPr/>
        </p:nvSpPr>
        <p:spPr bwMode="auto">
          <a:xfrm>
            <a:off x="4133260" y="1170076"/>
            <a:ext cx="2846359" cy="41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02000"/>
              </a:lnSpc>
              <a:spcBef>
                <a:spcPts val="1438"/>
              </a:spcBef>
            </a:pPr>
            <a:r>
              <a:rPr lang="ru-RU" altLang="ru-RU" sz="2200" b="1" dirty="0">
                <a:solidFill>
                  <a:schemeClr val="bg1"/>
                </a:solidFill>
                <a:latin typeface="Arial" panose="020B0604020202020204" pitchFamily="34" charset="0"/>
                <a:cs typeface="Arial" panose="020B0604020202020204" pitchFamily="34" charset="0"/>
              </a:rPr>
              <a:t>студента</a:t>
            </a:r>
          </a:p>
        </p:txBody>
      </p:sp>
      <p:sp>
        <p:nvSpPr>
          <p:cNvPr id="22" name="Овал 21">
            <a:extLst>
              <a:ext uri="{FF2B5EF4-FFF2-40B4-BE49-F238E27FC236}">
                <a16:creationId xmlns:a16="http://schemas.microsoft.com/office/drawing/2014/main" id="{93C7B120-EE85-4334-8BFA-A5A1F77DE3C2}"/>
              </a:ext>
            </a:extLst>
          </p:cNvPr>
          <p:cNvSpPr/>
          <p:nvPr/>
        </p:nvSpPr>
        <p:spPr>
          <a:xfrm>
            <a:off x="2917866" y="844613"/>
            <a:ext cx="1116000" cy="1116000"/>
          </a:xfrm>
          <a:prstGeom prst="ellipse">
            <a:avLst/>
          </a:prstGeom>
          <a:solidFill>
            <a:srgbClr val="F24C27"/>
          </a:solidFill>
          <a:ln>
            <a:solidFill>
              <a:srgbClr val="F24C27"/>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2800" b="1" dirty="0">
                <a:solidFill>
                  <a:schemeClr val="bg1"/>
                </a:solidFill>
              </a:rPr>
              <a:t>190</a:t>
            </a:r>
          </a:p>
        </p:txBody>
      </p:sp>
      <p:sp>
        <p:nvSpPr>
          <p:cNvPr id="23" name="Google Shape;146;p24">
            <a:extLst>
              <a:ext uri="{FF2B5EF4-FFF2-40B4-BE49-F238E27FC236}">
                <a16:creationId xmlns:a16="http://schemas.microsoft.com/office/drawing/2014/main" id="{7A983280-F92B-4F56-BF09-87C479257129}"/>
              </a:ext>
            </a:extLst>
          </p:cNvPr>
          <p:cNvSpPr/>
          <p:nvPr/>
        </p:nvSpPr>
        <p:spPr>
          <a:xfrm>
            <a:off x="1" y="0"/>
            <a:ext cx="6095999" cy="657118"/>
          </a:xfrm>
          <a:custGeom>
            <a:avLst/>
            <a:gdLst/>
            <a:ahLst/>
            <a:cxnLst/>
            <a:rect l="l" t="t" r="r" b="b"/>
            <a:pathLst>
              <a:path w="7780845" h="2530106" extrusionOk="0">
                <a:moveTo>
                  <a:pt x="0" y="0"/>
                </a:moveTo>
                <a:lnTo>
                  <a:pt x="7780845" y="0"/>
                </a:lnTo>
                <a:lnTo>
                  <a:pt x="6620089" y="2530106"/>
                </a:lnTo>
                <a:lnTo>
                  <a:pt x="0" y="2530106"/>
                </a:lnTo>
                <a:close/>
              </a:path>
            </a:pathLst>
          </a:custGeom>
          <a:solidFill>
            <a:schemeClr val="tx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 name="Google Shape;149;p24">
            <a:extLst>
              <a:ext uri="{FF2B5EF4-FFF2-40B4-BE49-F238E27FC236}">
                <a16:creationId xmlns:a16="http://schemas.microsoft.com/office/drawing/2014/main" id="{A9E287F7-F006-4788-BEC8-5110373A7EC4}"/>
              </a:ext>
            </a:extLst>
          </p:cNvPr>
          <p:cNvSpPr txBox="1"/>
          <p:nvPr/>
        </p:nvSpPr>
        <p:spPr>
          <a:xfrm>
            <a:off x="166265" y="100675"/>
            <a:ext cx="5459835" cy="316945"/>
          </a:xfrm>
          <a:prstGeom prst="rect">
            <a:avLst/>
          </a:prstGeom>
          <a:noFill/>
          <a:ln>
            <a:noFill/>
          </a:ln>
        </p:spPr>
        <p:txBody>
          <a:bodyPr spcFirstLastPara="1" wrap="square" lIns="91425" tIns="45700" rIns="91425" bIns="45700" anchor="t" anchorCtr="0">
            <a:noAutofit/>
          </a:bodyPr>
          <a:lstStyle/>
          <a:p>
            <a:pPr lvl="0"/>
            <a:r>
              <a:rPr lang="ru-RU" sz="2000" b="1" dirty="0">
                <a:solidFill>
                  <a:srgbClr val="F24C27"/>
                </a:solidFill>
                <a:latin typeface="Calibri"/>
                <a:ea typeface="Calibri"/>
                <a:cs typeface="Calibri"/>
                <a:sym typeface="Calibri"/>
              </a:rPr>
              <a:t>Подготовка  медицинских физиков России</a:t>
            </a:r>
          </a:p>
        </p:txBody>
      </p:sp>
      <p:sp>
        <p:nvSpPr>
          <p:cNvPr id="13" name="Овал 12">
            <a:extLst>
              <a:ext uri="{FF2B5EF4-FFF2-40B4-BE49-F238E27FC236}">
                <a16:creationId xmlns:a16="http://schemas.microsoft.com/office/drawing/2014/main" id="{66D01550-DAD1-4C90-93BA-BA2B5612C09B}"/>
              </a:ext>
            </a:extLst>
          </p:cNvPr>
          <p:cNvSpPr/>
          <p:nvPr/>
        </p:nvSpPr>
        <p:spPr>
          <a:xfrm>
            <a:off x="8590785" y="5667582"/>
            <a:ext cx="1055281" cy="1077218"/>
          </a:xfrm>
          <a:prstGeom prst="ellipse">
            <a:avLst/>
          </a:prstGeom>
          <a:solidFill>
            <a:srgbClr val="F24C27"/>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3600" b="1" dirty="0">
                <a:solidFill>
                  <a:schemeClr val="bg1"/>
                </a:solidFill>
              </a:rPr>
              <a:t>95</a:t>
            </a:r>
          </a:p>
        </p:txBody>
      </p:sp>
    </p:spTree>
    <p:extLst>
      <p:ext uri="{BB962C8B-B14F-4D97-AF65-F5344CB8AC3E}">
        <p14:creationId xmlns:p14="http://schemas.microsoft.com/office/powerpoint/2010/main" val="387063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8A8715-7F6E-B3CF-5FD4-CB03E4309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a:extLst>
              <a:ext uri="{FF2B5EF4-FFF2-40B4-BE49-F238E27FC236}">
                <a16:creationId xmlns:a16="http://schemas.microsoft.com/office/drawing/2014/main" id="{16B64663-7440-4750-80E1-CB349EA5AA97}"/>
              </a:ext>
            </a:extLst>
          </p:cNvPr>
          <p:cNvSpPr/>
          <p:nvPr/>
        </p:nvSpPr>
        <p:spPr>
          <a:xfrm>
            <a:off x="0" y="3429000"/>
            <a:ext cx="12192000" cy="3429000"/>
          </a:xfrm>
          <a:prstGeom prst="rect">
            <a:avLst/>
          </a:prstGeom>
          <a:solidFill>
            <a:srgbClr val="182D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a:extLst>
              <a:ext uri="{FF2B5EF4-FFF2-40B4-BE49-F238E27FC236}">
                <a16:creationId xmlns:a16="http://schemas.microsoft.com/office/drawing/2014/main" id="{3C7C4AF2-C61F-643A-1C65-64D19CE2B981}"/>
              </a:ext>
            </a:extLst>
          </p:cNvPr>
          <p:cNvSpPr/>
          <p:nvPr/>
        </p:nvSpPr>
        <p:spPr>
          <a:xfrm>
            <a:off x="301290" y="633728"/>
            <a:ext cx="5794710" cy="155568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object 11">
            <a:extLst>
              <a:ext uri="{FF2B5EF4-FFF2-40B4-BE49-F238E27FC236}">
                <a16:creationId xmlns:a16="http://schemas.microsoft.com/office/drawing/2014/main" id="{DF68676E-28A2-4EAE-A70D-8007C25D6876}"/>
              </a:ext>
            </a:extLst>
          </p:cNvPr>
          <p:cNvSpPr txBox="1">
            <a:spLocks noChangeArrowheads="1"/>
          </p:cNvSpPr>
          <p:nvPr/>
        </p:nvSpPr>
        <p:spPr bwMode="auto">
          <a:xfrm>
            <a:off x="6343085" y="763767"/>
            <a:ext cx="5488465" cy="2623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2286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600"/>
              </a:spcBef>
            </a:pPr>
            <a:r>
              <a:rPr lang="ru-RU" altLang="ru-RU" sz="1600" b="1" dirty="0">
                <a:solidFill>
                  <a:schemeClr val="bg1"/>
                </a:solidFill>
                <a:latin typeface="+mn-lt"/>
                <a:cs typeface="Times New Roman" panose="02020603050405020304" pitchFamily="18" charset="0"/>
              </a:rPr>
              <a:t>Цель:</a:t>
            </a:r>
            <a:endParaRPr lang="ru-RU" altLang="ru-RU" sz="1600" dirty="0">
              <a:solidFill>
                <a:schemeClr val="bg1"/>
              </a:solidFill>
              <a:latin typeface="+mn-lt"/>
              <a:cs typeface="Times New Roman" panose="02020603050405020304" pitchFamily="18" charset="0"/>
            </a:endParaRPr>
          </a:p>
          <a:p>
            <a:pPr eaLnBrk="1" hangingPunct="1">
              <a:spcBef>
                <a:spcPts val="600"/>
              </a:spcBef>
            </a:pPr>
            <a:r>
              <a:rPr lang="ru-RU" altLang="ru-RU" sz="1600" dirty="0">
                <a:solidFill>
                  <a:schemeClr val="bg1"/>
                </a:solidFill>
                <a:latin typeface="+mn-lt"/>
                <a:cs typeface="Times New Roman" panose="02020603050405020304" pitchFamily="18" charset="0"/>
              </a:rPr>
              <a:t>сформировать необходимые профессиональные компетенции для  работы  в качестве специалистов  отделений лучевой терапии  и центров ядерной медицины</a:t>
            </a:r>
          </a:p>
          <a:p>
            <a:pPr eaLnBrk="1" hangingPunct="1">
              <a:spcBef>
                <a:spcPts val="600"/>
              </a:spcBef>
            </a:pPr>
            <a:r>
              <a:rPr lang="ru-RU" altLang="ru-RU" sz="1600" b="1" dirty="0">
                <a:solidFill>
                  <a:schemeClr val="bg1"/>
                </a:solidFill>
                <a:latin typeface="+mn-lt"/>
                <a:cs typeface="Times New Roman" panose="02020603050405020304" pitchFamily="18" charset="0"/>
              </a:rPr>
              <a:t>Объем программы: 530 часов  </a:t>
            </a:r>
          </a:p>
          <a:p>
            <a:pPr eaLnBrk="1" hangingPunct="1">
              <a:spcBef>
                <a:spcPts val="600"/>
              </a:spcBef>
            </a:pPr>
            <a:r>
              <a:rPr lang="ru-RU" altLang="ru-RU" sz="1600" b="1" dirty="0">
                <a:solidFill>
                  <a:schemeClr val="bg1"/>
                </a:solidFill>
                <a:latin typeface="+mn-lt"/>
                <a:cs typeface="Times New Roman" panose="02020603050405020304" pitchFamily="18" charset="0"/>
              </a:rPr>
              <a:t>Форма обучения: очная</a:t>
            </a:r>
            <a:endParaRPr lang="ru-RU" altLang="ru-RU" sz="1600" dirty="0">
              <a:solidFill>
                <a:schemeClr val="bg1"/>
              </a:solidFill>
              <a:latin typeface="+mn-lt"/>
              <a:cs typeface="Times New Roman" panose="02020603050405020304" pitchFamily="18" charset="0"/>
            </a:endParaRPr>
          </a:p>
          <a:p>
            <a:pPr eaLnBrk="1" hangingPunct="1">
              <a:spcBef>
                <a:spcPts val="600"/>
              </a:spcBef>
            </a:pPr>
            <a:r>
              <a:rPr lang="ru-RU" altLang="ru-RU" sz="1600" b="1" dirty="0">
                <a:solidFill>
                  <a:schemeClr val="bg1"/>
                </a:solidFill>
                <a:latin typeface="+mn-lt"/>
                <a:cs typeface="Times New Roman" panose="02020603050405020304" pitchFamily="18" charset="0"/>
              </a:rPr>
              <a:t>Режим обучения: 30–36</a:t>
            </a:r>
            <a:r>
              <a:rPr lang="ru-RU" altLang="ru-RU" sz="1600" dirty="0">
                <a:solidFill>
                  <a:schemeClr val="bg1"/>
                </a:solidFill>
                <a:latin typeface="+mn-lt"/>
                <a:cs typeface="Times New Roman" panose="02020603050405020304" pitchFamily="18" charset="0"/>
              </a:rPr>
              <a:t> </a:t>
            </a:r>
            <a:r>
              <a:rPr lang="ru-RU" altLang="ru-RU" sz="1600" b="1" dirty="0">
                <a:solidFill>
                  <a:schemeClr val="bg1"/>
                </a:solidFill>
                <a:latin typeface="+mn-lt"/>
                <a:cs typeface="Times New Roman" panose="02020603050405020304" pitchFamily="18" charset="0"/>
              </a:rPr>
              <a:t>часов в  неделю</a:t>
            </a:r>
            <a:endParaRPr lang="ru-RU" altLang="ru-RU" sz="1600" dirty="0">
              <a:solidFill>
                <a:schemeClr val="bg1"/>
              </a:solidFill>
              <a:latin typeface="+mn-lt"/>
              <a:cs typeface="Times New Roman" panose="02020603050405020304" pitchFamily="18" charset="0"/>
            </a:endParaRPr>
          </a:p>
          <a:p>
            <a:pPr eaLnBrk="1" hangingPunct="1">
              <a:spcBef>
                <a:spcPts val="600"/>
              </a:spcBef>
            </a:pPr>
            <a:r>
              <a:rPr lang="ru-RU" altLang="ru-RU" sz="1600" b="1" dirty="0">
                <a:solidFill>
                  <a:schemeClr val="bg1"/>
                </a:solidFill>
                <a:latin typeface="+mn-lt"/>
                <a:cs typeface="Times New Roman" panose="02020603050405020304" pitchFamily="18" charset="0"/>
              </a:rPr>
              <a:t>Срок обучения: 4–5 месяцев</a:t>
            </a:r>
            <a:endParaRPr lang="ru-RU" altLang="ru-RU" sz="1600" dirty="0">
              <a:solidFill>
                <a:schemeClr val="bg1"/>
              </a:solidFill>
              <a:latin typeface="+mn-lt"/>
              <a:cs typeface="Times New Roman" panose="02020603050405020304" pitchFamily="18" charset="0"/>
            </a:endParaRPr>
          </a:p>
        </p:txBody>
      </p:sp>
      <p:sp>
        <p:nvSpPr>
          <p:cNvPr id="7" name="object 12">
            <a:extLst>
              <a:ext uri="{FF2B5EF4-FFF2-40B4-BE49-F238E27FC236}">
                <a16:creationId xmlns:a16="http://schemas.microsoft.com/office/drawing/2014/main" id="{3E376861-B6B1-43B3-BF26-85E85E1932C8}"/>
              </a:ext>
            </a:extLst>
          </p:cNvPr>
          <p:cNvSpPr txBox="1">
            <a:spLocks noChangeArrowheads="1"/>
          </p:cNvSpPr>
          <p:nvPr/>
        </p:nvSpPr>
        <p:spPr bwMode="auto">
          <a:xfrm>
            <a:off x="6298262" y="3874767"/>
            <a:ext cx="5760400" cy="2473754"/>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lIns="0" tIns="2667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730250" lvl="1">
              <a:defRPr/>
            </a:pPr>
            <a:r>
              <a:rPr lang="ru-RU" altLang="ru-RU" sz="1600" b="1" dirty="0">
                <a:solidFill>
                  <a:schemeClr val="bg1"/>
                </a:solidFill>
                <a:latin typeface="+mn-lt"/>
                <a:cs typeface="Times New Roman" panose="02020603050405020304" pitchFamily="18" charset="0"/>
              </a:rPr>
              <a:t>ОБУЧЕНИЕ ПО ПРОГРАММЕ ПРОШЛИ</a:t>
            </a:r>
            <a:r>
              <a:rPr lang="en-US" altLang="ru-RU" sz="1600" b="1" dirty="0">
                <a:solidFill>
                  <a:schemeClr val="bg1"/>
                </a:solidFill>
                <a:latin typeface="+mn-lt"/>
                <a:cs typeface="Times New Roman" panose="02020603050405020304" pitchFamily="18" charset="0"/>
              </a:rPr>
              <a:t>:</a:t>
            </a:r>
            <a:endParaRPr lang="ru-RU" altLang="ru-RU" sz="1600" b="1" dirty="0">
              <a:solidFill>
                <a:schemeClr val="bg1"/>
              </a:solidFill>
              <a:latin typeface="+mn-lt"/>
              <a:cs typeface="Times New Roman" panose="02020603050405020304" pitchFamily="18" charset="0"/>
            </a:endParaRPr>
          </a:p>
          <a:p>
            <a:pPr marL="730250" lvl="1">
              <a:defRPr/>
            </a:pPr>
            <a:r>
              <a:rPr lang="ru-RU" altLang="ru-RU" sz="1600" b="1" dirty="0">
                <a:solidFill>
                  <a:schemeClr val="bg1"/>
                </a:solidFill>
                <a:latin typeface="+mn-lt"/>
                <a:cs typeface="Times New Roman" panose="02020603050405020304" pitchFamily="18" charset="0"/>
              </a:rPr>
              <a:t>в 2017 г. — 18 физиков из Москвы,  московской области и Санкт-Петербурга</a:t>
            </a:r>
          </a:p>
          <a:p>
            <a:pPr marL="730250" lvl="1">
              <a:spcBef>
                <a:spcPts val="600"/>
              </a:spcBef>
              <a:defRPr/>
            </a:pPr>
            <a:r>
              <a:rPr lang="ru-RU" altLang="ru-RU" sz="1600" b="1" dirty="0">
                <a:solidFill>
                  <a:schemeClr val="bg1"/>
                </a:solidFill>
                <a:latin typeface="+mn-lt"/>
                <a:cs typeface="Times New Roman" panose="02020603050405020304" pitchFamily="18" charset="0"/>
              </a:rPr>
              <a:t>в 2019 г. — 4 физика из Москвы, Кирова и Рязани, 10 физиков из Узбекистана</a:t>
            </a:r>
          </a:p>
          <a:p>
            <a:pPr marL="730250" lvl="1">
              <a:spcBef>
                <a:spcPts val="600"/>
              </a:spcBef>
              <a:defRPr/>
            </a:pPr>
            <a:r>
              <a:rPr lang="ru-RU" altLang="ru-RU" sz="1600" b="1" dirty="0">
                <a:solidFill>
                  <a:schemeClr val="bg1"/>
                </a:solidFill>
                <a:latin typeface="+mn-lt"/>
                <a:cs typeface="Times New Roman" panose="02020603050405020304" pitchFamily="18" charset="0"/>
              </a:rPr>
              <a:t>в 2021 г. — 10 физиков из Москвы, Новосибирска, Орска, Рязани, Калуги и Архангельска</a:t>
            </a:r>
            <a:endParaRPr lang="en-US" altLang="ru-RU" sz="1600" b="1" dirty="0">
              <a:solidFill>
                <a:schemeClr val="bg1"/>
              </a:solidFill>
              <a:latin typeface="+mn-lt"/>
              <a:cs typeface="Times New Roman" panose="02020603050405020304" pitchFamily="18" charset="0"/>
            </a:endParaRPr>
          </a:p>
          <a:p>
            <a:pPr marL="730250" lvl="1">
              <a:spcBef>
                <a:spcPts val="600"/>
              </a:spcBef>
              <a:defRPr/>
            </a:pPr>
            <a:r>
              <a:rPr lang="ru-RU" altLang="ru-RU" sz="1600" b="1" dirty="0">
                <a:solidFill>
                  <a:schemeClr val="bg1"/>
                </a:solidFill>
                <a:latin typeface="+mn-lt"/>
                <a:cs typeface="Times New Roman" panose="02020603050405020304" pitchFamily="18" charset="0"/>
              </a:rPr>
              <a:t>декабрь 2021 г. – 7 физиков из Дубны, Чувашии и </a:t>
            </a:r>
            <a:r>
              <a:rPr lang="ru-RU" altLang="ru-RU" sz="1600" b="1" dirty="0">
                <a:latin typeface="+mn-lt"/>
                <a:cs typeface="Times New Roman" panose="02020603050405020304" pitchFamily="18" charset="0"/>
              </a:rPr>
              <a:t>Новосибирска</a:t>
            </a:r>
          </a:p>
        </p:txBody>
      </p:sp>
      <p:sp>
        <p:nvSpPr>
          <p:cNvPr id="11" name="TextBox 10">
            <a:extLst>
              <a:ext uri="{FF2B5EF4-FFF2-40B4-BE49-F238E27FC236}">
                <a16:creationId xmlns:a16="http://schemas.microsoft.com/office/drawing/2014/main" id="{C29C4B0E-79F9-4A24-90D2-7F19B6FEB70F}"/>
              </a:ext>
            </a:extLst>
          </p:cNvPr>
          <p:cNvSpPr txBox="1"/>
          <p:nvPr/>
        </p:nvSpPr>
        <p:spPr>
          <a:xfrm>
            <a:off x="113852" y="793374"/>
            <a:ext cx="6115381" cy="1200329"/>
          </a:xfrm>
          <a:prstGeom prst="rect">
            <a:avLst/>
          </a:prstGeom>
          <a:noFill/>
        </p:spPr>
        <p:txBody>
          <a:bodyPr wrap="square">
            <a:spAutoFit/>
          </a:bodyPr>
          <a:lstStyle/>
          <a:p>
            <a:pPr algn="ctr"/>
            <a:r>
              <a:rPr lang="ru-RU" sz="2400" b="1" dirty="0">
                <a:solidFill>
                  <a:schemeClr val="bg1"/>
                </a:solidFill>
                <a:effectLst/>
                <a:latin typeface="+mj-lt"/>
                <a:ea typeface="Times New Roman" panose="02020603050405020304" pitchFamily="18" charset="0"/>
              </a:rPr>
              <a:t>ПРОГРАММА ПРОФЕССИОНАЛЬНОЙ ПЕРЕПОДГОТОВКИ </a:t>
            </a:r>
            <a:br>
              <a:rPr lang="ru-RU" sz="2400" b="1" dirty="0">
                <a:solidFill>
                  <a:schemeClr val="bg1"/>
                </a:solidFill>
                <a:effectLst/>
                <a:latin typeface="+mj-lt"/>
                <a:ea typeface="Times New Roman" panose="02020603050405020304" pitchFamily="18" charset="0"/>
              </a:rPr>
            </a:br>
            <a:r>
              <a:rPr lang="ru-RU" sz="2400" b="1" dirty="0">
                <a:solidFill>
                  <a:schemeClr val="bg1"/>
                </a:solidFill>
                <a:effectLst/>
                <a:latin typeface="+mj-lt"/>
                <a:ea typeface="Times New Roman" panose="02020603050405020304" pitchFamily="18" charset="0"/>
              </a:rPr>
              <a:t>«</a:t>
            </a:r>
            <a:r>
              <a:rPr lang="ru-RU" sz="2400" b="1" dirty="0">
                <a:solidFill>
                  <a:schemeClr val="bg1"/>
                </a:solidFill>
                <a:latin typeface="+mj-lt"/>
                <a:ea typeface="Times New Roman" panose="02020603050405020304" pitchFamily="18" charset="0"/>
              </a:rPr>
              <a:t>М</a:t>
            </a:r>
            <a:r>
              <a:rPr lang="ru-RU" sz="2400" b="1" dirty="0">
                <a:solidFill>
                  <a:schemeClr val="bg1"/>
                </a:solidFill>
                <a:effectLst/>
                <a:latin typeface="+mj-lt"/>
                <a:ea typeface="Times New Roman" panose="02020603050405020304" pitchFamily="18" charset="0"/>
              </a:rPr>
              <a:t>едицинская физика»</a:t>
            </a:r>
            <a:endParaRPr lang="ru-RU" sz="2400" dirty="0">
              <a:solidFill>
                <a:schemeClr val="bg1"/>
              </a:solidFill>
              <a:effectLst/>
              <a:latin typeface="+mj-lt"/>
              <a:ea typeface="Times New Roman" panose="02020603050405020304" pitchFamily="18" charset="0"/>
            </a:endParaRPr>
          </a:p>
        </p:txBody>
      </p:sp>
      <p:sp>
        <p:nvSpPr>
          <p:cNvPr id="13" name="TextBox 12">
            <a:extLst>
              <a:ext uri="{FF2B5EF4-FFF2-40B4-BE49-F238E27FC236}">
                <a16:creationId xmlns:a16="http://schemas.microsoft.com/office/drawing/2014/main" id="{2067BC1E-18DC-4F25-A64F-44E917374AC8}"/>
              </a:ext>
            </a:extLst>
          </p:cNvPr>
          <p:cNvSpPr txBox="1"/>
          <p:nvPr/>
        </p:nvSpPr>
        <p:spPr>
          <a:xfrm>
            <a:off x="6343085" y="137554"/>
            <a:ext cx="6695440" cy="584775"/>
          </a:xfrm>
          <a:prstGeom prst="rect">
            <a:avLst/>
          </a:prstGeom>
          <a:noFill/>
        </p:spPr>
        <p:txBody>
          <a:bodyPr wrap="square">
            <a:spAutoFit/>
          </a:bodyPr>
          <a:lstStyle/>
          <a:p>
            <a:pPr eaLnBrk="1" hangingPunct="1">
              <a:spcBef>
                <a:spcPts val="600"/>
              </a:spcBef>
            </a:pPr>
            <a:r>
              <a:rPr lang="ru-RU" altLang="ru-RU" sz="1600" b="1" dirty="0">
                <a:solidFill>
                  <a:schemeClr val="bg1"/>
                </a:solidFill>
                <a:latin typeface="Times New Roman" panose="02020603050405020304" pitchFamily="18" charset="0"/>
                <a:cs typeface="Times New Roman" panose="02020603050405020304" pitchFamily="18" charset="0"/>
              </a:rPr>
              <a:t>Разработчик:  </a:t>
            </a:r>
            <a:br>
              <a:rPr lang="en-US" altLang="ru-RU" sz="1600" b="1" dirty="0">
                <a:solidFill>
                  <a:schemeClr val="bg1"/>
                </a:solidFill>
                <a:latin typeface="Times New Roman" panose="02020603050405020304" pitchFamily="18" charset="0"/>
                <a:cs typeface="Times New Roman" panose="02020603050405020304" pitchFamily="18" charset="0"/>
              </a:rPr>
            </a:br>
            <a:r>
              <a:rPr lang="ru-RU" altLang="ru-RU" sz="1600" b="1" dirty="0">
                <a:solidFill>
                  <a:schemeClr val="bg1"/>
                </a:solidFill>
                <a:latin typeface="Times New Roman" panose="02020603050405020304" pitchFamily="18" charset="0"/>
                <a:cs typeface="Times New Roman" panose="02020603050405020304" pitchFamily="18" charset="0"/>
              </a:rPr>
              <a:t>физический факультет</a:t>
            </a:r>
            <a:r>
              <a:rPr lang="ru-RU" altLang="ru-RU" sz="1600" dirty="0">
                <a:solidFill>
                  <a:schemeClr val="bg1"/>
                </a:solidFill>
                <a:latin typeface="Times New Roman" panose="02020603050405020304" pitchFamily="18" charset="0"/>
                <a:cs typeface="Times New Roman" panose="02020603050405020304" pitchFamily="18" charset="0"/>
              </a:rPr>
              <a:t> </a:t>
            </a:r>
            <a:r>
              <a:rPr lang="ru-RU" altLang="ru-RU" sz="1600" b="1" dirty="0">
                <a:solidFill>
                  <a:schemeClr val="bg1"/>
                </a:solidFill>
                <a:latin typeface="Times New Roman" panose="02020603050405020304" pitchFamily="18" charset="0"/>
                <a:cs typeface="Times New Roman" panose="02020603050405020304" pitchFamily="18" charset="0"/>
              </a:rPr>
              <a:t>МГУ имени М.В. Ломоносова</a:t>
            </a:r>
            <a:endParaRPr lang="ru-RU" altLang="ru-RU" sz="1600" dirty="0">
              <a:solidFill>
                <a:schemeClr val="bg1"/>
              </a:solidFill>
              <a:latin typeface="Times New Roman" panose="02020603050405020304" pitchFamily="18" charset="0"/>
              <a:cs typeface="Times New Roman" panose="02020603050405020304" pitchFamily="18" charset="0"/>
            </a:endParaRPr>
          </a:p>
        </p:txBody>
      </p:sp>
      <p:sp>
        <p:nvSpPr>
          <p:cNvPr id="14" name="Номер слайда 2">
            <a:extLst>
              <a:ext uri="{FF2B5EF4-FFF2-40B4-BE49-F238E27FC236}">
                <a16:creationId xmlns:a16="http://schemas.microsoft.com/office/drawing/2014/main" id="{E4F78C76-8B18-4990-9085-BA11148BFC32}"/>
              </a:ext>
            </a:extLst>
          </p:cNvPr>
          <p:cNvSpPr txBox="1">
            <a:spLocks/>
          </p:cNvSpPr>
          <p:nvPr/>
        </p:nvSpPr>
        <p:spPr>
          <a:xfrm>
            <a:off x="11040679" y="6188075"/>
            <a:ext cx="1151321" cy="669925"/>
          </a:xfrm>
          <a:prstGeom prst="rect">
            <a:avLst/>
          </a:prstGeom>
        </p:spPr>
        <p:txBody>
          <a:bodyPr vert="horz" lIns="91440" tIns="45720" rIns="91440" bIns="45720" rtlCol="0" anchor="b"/>
          <a:lstStyle>
            <a:defPPr rtl="0">
              <a:defRPr lang="ru-RU"/>
            </a:defPPr>
            <a:lvl1pPr marL="0" algn="r" defTabSz="457200" rtl="0" eaLnBrk="1" latinLnBrk="0" hangingPunct="1">
              <a:defRPr sz="3200" b="0" i="0" kern="1200">
                <a:solidFill>
                  <a:schemeClr val="bg2">
                    <a:lumMod val="50000"/>
                  </a:schemeClr>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ru-RU" noProof="1" smtClean="0">
                <a:solidFill>
                  <a:schemeClr val="tx1"/>
                </a:solidFill>
              </a:rPr>
              <a:pPr/>
              <a:t>27</a:t>
            </a:fld>
            <a:endParaRPr lang="ru-RU" noProof="1">
              <a:solidFill>
                <a:schemeClr val="tx1"/>
              </a:solidFill>
            </a:endParaRPr>
          </a:p>
        </p:txBody>
      </p:sp>
      <p:sp>
        <p:nvSpPr>
          <p:cNvPr id="15" name="object 10">
            <a:extLst>
              <a:ext uri="{FF2B5EF4-FFF2-40B4-BE49-F238E27FC236}">
                <a16:creationId xmlns:a16="http://schemas.microsoft.com/office/drawing/2014/main" id="{85A54612-B590-4411-A0D3-0A94DE4514BE}"/>
              </a:ext>
            </a:extLst>
          </p:cNvPr>
          <p:cNvSpPr>
            <a:spLocks noChangeArrowheads="1"/>
          </p:cNvSpPr>
          <p:nvPr/>
        </p:nvSpPr>
        <p:spPr bwMode="auto">
          <a:xfrm>
            <a:off x="40193" y="2895124"/>
            <a:ext cx="6124731" cy="3857367"/>
          </a:xfrm>
          <a:prstGeom prst="rect">
            <a:avLst/>
          </a:prstGeom>
          <a:blipFill dpi="0" rotWithShape="1">
            <a:blip r:embed="rId3"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ru-RU" altLang="ru-RU"/>
          </a:p>
        </p:txBody>
      </p:sp>
    </p:spTree>
    <p:extLst>
      <p:ext uri="{BB962C8B-B14F-4D97-AF65-F5344CB8AC3E}">
        <p14:creationId xmlns:p14="http://schemas.microsoft.com/office/powerpoint/2010/main" val="453081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3" name="Picture 2">
            <a:extLst>
              <a:ext uri="{FF2B5EF4-FFF2-40B4-BE49-F238E27FC236}">
                <a16:creationId xmlns:a16="http://schemas.microsoft.com/office/drawing/2014/main" id="{EB582907-42C8-2382-C8CA-CFCCD60673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82" name="Google Shape;182;p26"/>
          <p:cNvPicPr preferRelativeResize="0"/>
          <p:nvPr/>
        </p:nvPicPr>
        <p:blipFill rotWithShape="1">
          <a:blip r:embed="rId4">
            <a:alphaModFix/>
          </a:blip>
          <a:srcRect/>
          <a:stretch/>
        </p:blipFill>
        <p:spPr>
          <a:xfrm>
            <a:off x="337562" y="4795408"/>
            <a:ext cx="224103" cy="266700"/>
          </a:xfrm>
          <a:prstGeom prst="rect">
            <a:avLst/>
          </a:prstGeom>
          <a:noFill/>
          <a:ln>
            <a:noFill/>
          </a:ln>
        </p:spPr>
      </p:pic>
      <p:sp>
        <p:nvSpPr>
          <p:cNvPr id="4" name="Прямоугольник 3">
            <a:extLst>
              <a:ext uri="{FF2B5EF4-FFF2-40B4-BE49-F238E27FC236}">
                <a16:creationId xmlns:a16="http://schemas.microsoft.com/office/drawing/2014/main" id="{98ED15A9-9346-BB75-3740-E40FC3C8113E}"/>
              </a:ext>
            </a:extLst>
          </p:cNvPr>
          <p:cNvSpPr/>
          <p:nvPr/>
        </p:nvSpPr>
        <p:spPr>
          <a:xfrm>
            <a:off x="342540" y="191847"/>
            <a:ext cx="11481008" cy="128380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a:extLst>
              <a:ext uri="{FF2B5EF4-FFF2-40B4-BE49-F238E27FC236}">
                <a16:creationId xmlns:a16="http://schemas.microsoft.com/office/drawing/2014/main" id="{AEE77B66-4884-4680-872B-AFA530FAA82C}"/>
              </a:ext>
            </a:extLst>
          </p:cNvPr>
          <p:cNvSpPr txBox="1"/>
          <p:nvPr/>
        </p:nvSpPr>
        <p:spPr>
          <a:xfrm>
            <a:off x="1892875" y="365980"/>
            <a:ext cx="8855486" cy="830997"/>
          </a:xfrm>
          <a:prstGeom prst="rect">
            <a:avLst/>
          </a:prstGeom>
          <a:noFill/>
        </p:spPr>
        <p:txBody>
          <a:bodyPr wrap="square">
            <a:spAutoFit/>
          </a:bodyPr>
          <a:lstStyle/>
          <a:p>
            <a:pPr algn="ctr"/>
            <a:r>
              <a:rPr lang="ru-RU" sz="2400" dirty="0">
                <a:solidFill>
                  <a:schemeClr val="bg1"/>
                </a:solidFill>
                <a:latin typeface="+mj-lt"/>
                <a:ea typeface="Times New Roman" panose="02020603050405020304" pitchFamily="18" charset="0"/>
              </a:rPr>
              <a:t>СОВМЕСТНЫЙ С </a:t>
            </a:r>
            <a:r>
              <a:rPr lang="en-US" sz="2400" dirty="0">
                <a:solidFill>
                  <a:schemeClr val="bg1"/>
                </a:solidFill>
                <a:latin typeface="+mj-lt"/>
                <a:ea typeface="Times New Roman" panose="02020603050405020304" pitchFamily="18" charset="0"/>
              </a:rPr>
              <a:t>VARIAN </a:t>
            </a:r>
            <a:r>
              <a:rPr lang="ru-RU" sz="2400" dirty="0">
                <a:solidFill>
                  <a:schemeClr val="bg1"/>
                </a:solidFill>
                <a:effectLst/>
                <a:latin typeface="+mj-lt"/>
                <a:ea typeface="Times New Roman" panose="02020603050405020304" pitchFamily="18" charset="0"/>
              </a:rPr>
              <a:t>ЦЕНТР ПОДГОТОВКИ МЕДИЦИНСКИХ ФИЗИКОВ</a:t>
            </a:r>
          </a:p>
        </p:txBody>
      </p:sp>
      <p:sp>
        <p:nvSpPr>
          <p:cNvPr id="17" name="object 11">
            <a:extLst>
              <a:ext uri="{FF2B5EF4-FFF2-40B4-BE49-F238E27FC236}">
                <a16:creationId xmlns:a16="http://schemas.microsoft.com/office/drawing/2014/main" id="{C950BA07-A3DE-4BC4-8FAA-F79EB6DA8068}"/>
              </a:ext>
            </a:extLst>
          </p:cNvPr>
          <p:cNvSpPr txBox="1">
            <a:spLocks noChangeArrowheads="1"/>
          </p:cNvSpPr>
          <p:nvPr/>
        </p:nvSpPr>
        <p:spPr bwMode="auto">
          <a:xfrm>
            <a:off x="463515" y="1898978"/>
            <a:ext cx="6104120" cy="196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2286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spcBef>
                <a:spcPts val="600"/>
              </a:spcBef>
            </a:pPr>
            <a:r>
              <a:rPr lang="ru-RU" altLang="ru-RU" sz="1800" b="1" dirty="0">
                <a:solidFill>
                  <a:schemeClr val="bg1"/>
                </a:solidFill>
                <a:latin typeface="+mn-lt"/>
                <a:cs typeface="Times New Roman" panose="02020603050405020304" pitchFamily="18" charset="0"/>
              </a:rPr>
              <a:t>При активном участии кафедры физики ускорителей и радиационной медицины на базе МГУ имени М.В. Ломоносова реализуется совместный с индустриальными партнерами проект по обучению медицинских физиков со всей России работе на системе планирования </a:t>
            </a:r>
            <a:r>
              <a:rPr lang="en-US" altLang="ru-RU" sz="1800" b="1" dirty="0">
                <a:solidFill>
                  <a:schemeClr val="bg1"/>
                </a:solidFill>
                <a:latin typeface="+mn-lt"/>
                <a:cs typeface="Times New Roman" panose="02020603050405020304" pitchFamily="18" charset="0"/>
              </a:rPr>
              <a:t>Eclipse Varian</a:t>
            </a:r>
            <a:r>
              <a:rPr lang="ru-RU" altLang="ru-RU" sz="1800" b="1" dirty="0">
                <a:solidFill>
                  <a:schemeClr val="bg1"/>
                </a:solidFill>
                <a:latin typeface="+mn-lt"/>
                <a:cs typeface="Times New Roman" panose="02020603050405020304" pitchFamily="18" charset="0"/>
              </a:rPr>
              <a:t>. </a:t>
            </a:r>
          </a:p>
        </p:txBody>
      </p:sp>
      <p:sp>
        <p:nvSpPr>
          <p:cNvPr id="18" name="object 12">
            <a:extLst>
              <a:ext uri="{FF2B5EF4-FFF2-40B4-BE49-F238E27FC236}">
                <a16:creationId xmlns:a16="http://schemas.microsoft.com/office/drawing/2014/main" id="{D4F7EF70-8143-4B3B-A093-975C46A8754C}"/>
              </a:ext>
            </a:extLst>
          </p:cNvPr>
          <p:cNvSpPr txBox="1">
            <a:spLocks noChangeArrowheads="1"/>
          </p:cNvSpPr>
          <p:nvPr/>
        </p:nvSpPr>
        <p:spPr bwMode="auto">
          <a:xfrm>
            <a:off x="846454" y="6352199"/>
            <a:ext cx="10499091" cy="273152"/>
          </a:xfrm>
          <a:prstGeom prst="rect">
            <a:avLst/>
          </a:prstGeom>
          <a:ln>
            <a:solidFill>
              <a:srgbClr val="F24C27"/>
            </a:solidFill>
          </a:ln>
        </p:spPr>
        <p:style>
          <a:lnRef idx="2">
            <a:schemeClr val="accent6"/>
          </a:lnRef>
          <a:fillRef idx="1">
            <a:schemeClr val="lt1"/>
          </a:fillRef>
          <a:effectRef idx="0">
            <a:schemeClr val="accent6"/>
          </a:effectRef>
          <a:fontRef idx="minor">
            <a:schemeClr val="dk1"/>
          </a:fontRef>
        </p:style>
        <p:txBody>
          <a:bodyPr wrap="square" lIns="0" tIns="2667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730250" lvl="1">
              <a:defRPr/>
            </a:pPr>
            <a:r>
              <a:rPr lang="ru-RU" altLang="ru-RU" sz="1600" b="1" i="1" dirty="0">
                <a:latin typeface="+mn-lt"/>
                <a:cs typeface="Times New Roman" panose="02020603050405020304" pitchFamily="18" charset="0"/>
              </a:rPr>
              <a:t>С момента запуска обучение прошли 4 группы медицинских физиков (более 40 человек)  </a:t>
            </a:r>
          </a:p>
        </p:txBody>
      </p:sp>
      <p:pic>
        <p:nvPicPr>
          <p:cNvPr id="19" name="Рисунок 18">
            <a:extLst>
              <a:ext uri="{FF2B5EF4-FFF2-40B4-BE49-F238E27FC236}">
                <a16:creationId xmlns:a16="http://schemas.microsoft.com/office/drawing/2014/main" id="{1765E370-4910-49A0-B6CC-DE34CF57CD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6904" y="1898978"/>
            <a:ext cx="4966448" cy="3717073"/>
          </a:xfrm>
          <a:prstGeom prst="rect">
            <a:avLst/>
          </a:prstGeom>
        </p:spPr>
      </p:pic>
      <p:pic>
        <p:nvPicPr>
          <p:cNvPr id="20" name="Picture 6" descr="Наши партнеры | ГАММАМЕД">
            <a:extLst>
              <a:ext uri="{FF2B5EF4-FFF2-40B4-BE49-F238E27FC236}">
                <a16:creationId xmlns:a16="http://schemas.microsoft.com/office/drawing/2014/main" id="{313A1ED7-74EE-4D17-866B-CE25B0E9A9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6902" y="5199573"/>
            <a:ext cx="1797431" cy="83295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ttps://frtt.ru/wp-content/uploads/2020/09/logo.png">
            <a:extLst>
              <a:ext uri="{FF2B5EF4-FFF2-40B4-BE49-F238E27FC236}">
                <a16:creationId xmlns:a16="http://schemas.microsoft.com/office/drawing/2014/main" id="{A394B356-4777-43E9-B328-9C238A0EFC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20539" y="4231307"/>
            <a:ext cx="2111652" cy="50679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a:extLst>
              <a:ext uri="{FF2B5EF4-FFF2-40B4-BE49-F238E27FC236}">
                <a16:creationId xmlns:a16="http://schemas.microsoft.com/office/drawing/2014/main" id="{99110892-06F3-4A08-81F9-BD47CFA7E5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439" y="781366"/>
            <a:ext cx="1055721" cy="1042211"/>
          </a:xfrm>
          <a:prstGeom prst="rect">
            <a:avLst/>
          </a:prstGeom>
          <a:solidFill>
            <a:schemeClr val="tx1">
              <a:alpha val="0"/>
            </a:schemeClr>
          </a:solidFill>
        </p:spPr>
      </p:pic>
      <p:sp>
        <p:nvSpPr>
          <p:cNvPr id="25" name="TextBox 24">
            <a:extLst>
              <a:ext uri="{FF2B5EF4-FFF2-40B4-BE49-F238E27FC236}">
                <a16:creationId xmlns:a16="http://schemas.microsoft.com/office/drawing/2014/main" id="{925477FC-1394-4FC7-B689-5F6484A78ED8}"/>
              </a:ext>
            </a:extLst>
          </p:cNvPr>
          <p:cNvSpPr txBox="1"/>
          <p:nvPr/>
        </p:nvSpPr>
        <p:spPr>
          <a:xfrm>
            <a:off x="575567" y="4422437"/>
            <a:ext cx="4681478" cy="1554272"/>
          </a:xfrm>
          <a:prstGeom prst="rect">
            <a:avLst/>
          </a:prstGeom>
          <a:noFill/>
        </p:spPr>
        <p:txBody>
          <a:bodyPr wrap="square">
            <a:spAutoFit/>
          </a:bodyPr>
          <a:lstStyle/>
          <a:p>
            <a:pPr algn="just">
              <a:spcBef>
                <a:spcPts val="600"/>
              </a:spcBef>
            </a:pPr>
            <a:r>
              <a:rPr lang="ru-RU" altLang="ru-RU" sz="1600" b="1" dirty="0">
                <a:solidFill>
                  <a:schemeClr val="bg1"/>
                </a:solidFill>
                <a:latin typeface="+mn-lt"/>
                <a:cs typeface="Times New Roman" panose="02020603050405020304" pitchFamily="18" charset="0"/>
              </a:rPr>
              <a:t>Партнеры:</a:t>
            </a:r>
          </a:p>
          <a:p>
            <a:pPr marL="12700" algn="just">
              <a:spcBef>
                <a:spcPts val="600"/>
              </a:spcBef>
            </a:pPr>
            <a:r>
              <a:rPr lang="ru-RU" altLang="ru-RU" sz="1600" b="1" dirty="0">
                <a:solidFill>
                  <a:schemeClr val="bg1"/>
                </a:solidFill>
                <a:latin typeface="+mn-lt"/>
                <a:cs typeface="Times New Roman" panose="02020603050405020304" pitchFamily="18" charset="0"/>
              </a:rPr>
              <a:t>    Фабрика Радиотерапевтической Техники (группа «Р-Фарм»)</a:t>
            </a:r>
          </a:p>
          <a:p>
            <a:pPr marL="12700" algn="just">
              <a:spcBef>
                <a:spcPts val="600"/>
              </a:spcBef>
            </a:pPr>
            <a:endParaRPr lang="ru-RU" altLang="ru-RU" sz="1600" b="1" dirty="0">
              <a:solidFill>
                <a:schemeClr val="bg1"/>
              </a:solidFill>
              <a:latin typeface="+mn-lt"/>
              <a:cs typeface="Times New Roman" panose="02020603050405020304" pitchFamily="18" charset="0"/>
            </a:endParaRPr>
          </a:p>
          <a:p>
            <a:pPr marL="12700" algn="just">
              <a:spcBef>
                <a:spcPts val="600"/>
              </a:spcBef>
            </a:pPr>
            <a:r>
              <a:rPr lang="ru-RU" altLang="ru-RU" sz="1600" b="1" dirty="0">
                <a:solidFill>
                  <a:schemeClr val="bg1"/>
                </a:solidFill>
                <a:latin typeface="+mn-lt"/>
                <a:cs typeface="Times New Roman" panose="02020603050405020304" pitchFamily="18" charset="0"/>
              </a:rPr>
              <a:t>    </a:t>
            </a:r>
            <a:r>
              <a:rPr lang="en-US" altLang="ru-RU" sz="1600" b="1" dirty="0">
                <a:solidFill>
                  <a:schemeClr val="bg1"/>
                </a:solidFill>
                <a:latin typeface="+mn-lt"/>
                <a:cs typeface="Times New Roman" panose="02020603050405020304" pitchFamily="18" charset="0"/>
              </a:rPr>
              <a:t>Varian Medical Systems</a:t>
            </a:r>
            <a:endParaRPr lang="ru-RU" altLang="ru-RU" sz="1600" dirty="0">
              <a:solidFill>
                <a:schemeClr val="bg1"/>
              </a:solidFill>
              <a:latin typeface="+mn-lt"/>
              <a:cs typeface="Times New Roman" panose="02020603050405020304" pitchFamily="18" charset="0"/>
            </a:endParaRPr>
          </a:p>
        </p:txBody>
      </p:sp>
      <p:pic>
        <p:nvPicPr>
          <p:cNvPr id="28" name="Google Shape;182;p26">
            <a:extLst>
              <a:ext uri="{FF2B5EF4-FFF2-40B4-BE49-F238E27FC236}">
                <a16:creationId xmlns:a16="http://schemas.microsoft.com/office/drawing/2014/main" id="{9BCB78AA-3170-4BB9-97B1-CA9B6B62A32E}"/>
              </a:ext>
            </a:extLst>
          </p:cNvPr>
          <p:cNvPicPr preferRelativeResize="0"/>
          <p:nvPr/>
        </p:nvPicPr>
        <p:blipFill rotWithShape="1">
          <a:blip r:embed="rId4">
            <a:alphaModFix/>
          </a:blip>
          <a:srcRect/>
          <a:stretch/>
        </p:blipFill>
        <p:spPr>
          <a:xfrm>
            <a:off x="344513" y="5657870"/>
            <a:ext cx="224103" cy="266700"/>
          </a:xfrm>
          <a:prstGeom prst="rect">
            <a:avLst/>
          </a:prstGeom>
          <a:noFill/>
          <a:ln>
            <a:noFill/>
          </a:ln>
        </p:spPr>
      </p:pic>
      <p:pic>
        <p:nvPicPr>
          <p:cNvPr id="31" name="Рисунок 30">
            <a:extLst>
              <a:ext uri="{FF2B5EF4-FFF2-40B4-BE49-F238E27FC236}">
                <a16:creationId xmlns:a16="http://schemas.microsoft.com/office/drawing/2014/main" id="{E2A403C0-89F6-490F-B5C2-04D7715B66D4}"/>
              </a:ext>
            </a:extLst>
          </p:cNvPr>
          <p:cNvPicPr>
            <a:picLocks noChangeAspect="1"/>
          </p:cNvPicPr>
          <p:nvPr/>
        </p:nvPicPr>
        <p:blipFill>
          <a:blip r:embed="rId9" cstate="print"/>
          <a:stretch>
            <a:fillRect/>
          </a:stretch>
        </p:blipFill>
        <p:spPr>
          <a:xfrm>
            <a:off x="5909045" y="4990559"/>
            <a:ext cx="823146" cy="1036747"/>
          </a:xfrm>
          <a:prstGeom prst="rect">
            <a:avLst/>
          </a:prstGeom>
        </p:spPr>
      </p:pic>
      <p:sp>
        <p:nvSpPr>
          <p:cNvPr id="32" name="Номер слайда 2">
            <a:extLst>
              <a:ext uri="{FF2B5EF4-FFF2-40B4-BE49-F238E27FC236}">
                <a16:creationId xmlns:a16="http://schemas.microsoft.com/office/drawing/2014/main" id="{E386075C-F020-4148-BD30-EA1CCC839F3F}"/>
              </a:ext>
            </a:extLst>
          </p:cNvPr>
          <p:cNvSpPr txBox="1">
            <a:spLocks/>
          </p:cNvSpPr>
          <p:nvPr/>
        </p:nvSpPr>
        <p:spPr>
          <a:xfrm>
            <a:off x="11040679" y="6188075"/>
            <a:ext cx="1151321" cy="669925"/>
          </a:xfrm>
          <a:prstGeom prst="rect">
            <a:avLst/>
          </a:prstGeom>
        </p:spPr>
        <p:txBody>
          <a:bodyPr vert="horz" lIns="91440" tIns="45720" rIns="91440" bIns="45720" rtlCol="0" anchor="b"/>
          <a:lstStyle>
            <a:defPPr rtl="0">
              <a:defRPr lang="ru-RU"/>
            </a:defPPr>
            <a:lvl1pPr marL="0" algn="r" defTabSz="457200" rtl="0" eaLnBrk="1" latinLnBrk="0" hangingPunct="1">
              <a:defRPr sz="3200" b="0" i="0" kern="1200">
                <a:solidFill>
                  <a:schemeClr val="bg2">
                    <a:lumMod val="50000"/>
                  </a:schemeClr>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ru-RU" noProof="1" smtClean="0">
                <a:solidFill>
                  <a:schemeClr val="tx1"/>
                </a:solidFill>
              </a:rPr>
              <a:pPr/>
              <a:t>28</a:t>
            </a:fld>
            <a:endParaRPr lang="ru-RU" noProof="1">
              <a:solidFill>
                <a:schemeClr val="tx1"/>
              </a:solidFill>
            </a:endParaRPr>
          </a:p>
        </p:txBody>
      </p:sp>
    </p:spTree>
    <p:extLst>
      <p:ext uri="{BB962C8B-B14F-4D97-AF65-F5344CB8AC3E}">
        <p14:creationId xmlns:p14="http://schemas.microsoft.com/office/powerpoint/2010/main" val="33747276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B0DC0D1B-0488-42D2-901C-862DD05844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ffectLst>
            <a:glow>
              <a:schemeClr val="accent1"/>
            </a:glo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5ACA931-3E5D-CDF7-96E7-CA1ACBE29C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a:extLst>
              <a:ext uri="{FF2B5EF4-FFF2-40B4-BE49-F238E27FC236}">
                <a16:creationId xmlns:a16="http://schemas.microsoft.com/office/drawing/2014/main" id="{CDF97015-3C62-8666-7DFD-BFD240A7F250}"/>
              </a:ext>
            </a:extLst>
          </p:cNvPr>
          <p:cNvSpPr/>
          <p:nvPr/>
        </p:nvSpPr>
        <p:spPr>
          <a:xfrm>
            <a:off x="355496" y="114980"/>
            <a:ext cx="11481008" cy="128380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1" name="Номер слайда 2">
            <a:extLst>
              <a:ext uri="{FF2B5EF4-FFF2-40B4-BE49-F238E27FC236}">
                <a16:creationId xmlns:a16="http://schemas.microsoft.com/office/drawing/2014/main" id="{AC58EEFC-8CA0-4D37-B7FD-32095C6A0FD3}"/>
              </a:ext>
            </a:extLst>
          </p:cNvPr>
          <p:cNvSpPr txBox="1">
            <a:spLocks/>
          </p:cNvSpPr>
          <p:nvPr/>
        </p:nvSpPr>
        <p:spPr>
          <a:xfrm>
            <a:off x="11058832" y="5868761"/>
            <a:ext cx="1142245" cy="669925"/>
          </a:xfrm>
          <a:prstGeom prst="rect">
            <a:avLst/>
          </a:prstGeom>
        </p:spPr>
        <p:txBody>
          <a:bodyPr vert="horz" lIns="91440" tIns="45720" rIns="91440" bIns="45720" rtlCol="0" anchor="b"/>
          <a:lstStyle>
            <a:defPPr rtl="0">
              <a:defRPr lang="ru-RU"/>
            </a:defPPr>
            <a:lvl1pPr marL="0" algn="r" defTabSz="457200" rtl="0" eaLnBrk="1" latinLnBrk="0" hangingPunct="1">
              <a:defRPr sz="3200" b="0" i="0" kern="1200">
                <a:solidFill>
                  <a:schemeClr val="bg2">
                    <a:lumMod val="50000"/>
                  </a:schemeClr>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ru-RU" noProof="1"/>
          </a:p>
        </p:txBody>
      </p:sp>
      <p:sp>
        <p:nvSpPr>
          <p:cNvPr id="13" name="Номер слайда 2">
            <a:extLst>
              <a:ext uri="{FF2B5EF4-FFF2-40B4-BE49-F238E27FC236}">
                <a16:creationId xmlns:a16="http://schemas.microsoft.com/office/drawing/2014/main" id="{C17EC091-120A-4A33-BF4B-D1D946D9EC5A}"/>
              </a:ext>
            </a:extLst>
          </p:cNvPr>
          <p:cNvSpPr txBox="1">
            <a:spLocks/>
          </p:cNvSpPr>
          <p:nvPr/>
        </p:nvSpPr>
        <p:spPr>
          <a:xfrm>
            <a:off x="11058832" y="5868761"/>
            <a:ext cx="1142245" cy="6699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D57F1E4F-1CFF-5643-939E-217C01CDF565}" type="slidenum">
              <a:rPr lang="ru-RU" noProof="1" smtClean="0"/>
              <a:pPr/>
              <a:t>29</a:t>
            </a:fld>
            <a:endParaRPr lang="ru-RU" noProof="1"/>
          </a:p>
        </p:txBody>
      </p:sp>
      <p:sp>
        <p:nvSpPr>
          <p:cNvPr id="14" name="Rectangle 4">
            <a:extLst>
              <a:ext uri="{FF2B5EF4-FFF2-40B4-BE49-F238E27FC236}">
                <a16:creationId xmlns:a16="http://schemas.microsoft.com/office/drawing/2014/main" id="{D0197BFD-0A68-4BD0-87F7-FC8763CDEF4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3" name="TextBox 22">
            <a:extLst>
              <a:ext uri="{FF2B5EF4-FFF2-40B4-BE49-F238E27FC236}">
                <a16:creationId xmlns:a16="http://schemas.microsoft.com/office/drawing/2014/main" id="{1629195C-3AA1-48EF-814F-FCC599310CA8}"/>
              </a:ext>
            </a:extLst>
          </p:cNvPr>
          <p:cNvSpPr txBox="1"/>
          <p:nvPr/>
        </p:nvSpPr>
        <p:spPr>
          <a:xfrm>
            <a:off x="-9077" y="444196"/>
            <a:ext cx="12182925" cy="461665"/>
          </a:xfrm>
          <a:prstGeom prst="rect">
            <a:avLst/>
          </a:prstGeom>
          <a:noFill/>
        </p:spPr>
        <p:txBody>
          <a:bodyPr wrap="square">
            <a:spAutoFit/>
          </a:bodyPr>
          <a:lstStyle/>
          <a:p>
            <a:pPr marL="0" marR="0" lvl="0" indent="0" algn="ctr" defTabSz="457200" rtl="0" eaLnBrk="1" fontAlgn="auto" latinLnBrk="0" hangingPunct="1">
              <a:spcBef>
                <a:spcPts val="0"/>
              </a:spcBef>
              <a:spcAft>
                <a:spcPts val="0"/>
              </a:spcAft>
              <a:buClrTx/>
              <a:buSzTx/>
              <a:buFontTx/>
              <a:buNone/>
              <a:tabLst/>
              <a:defRPr/>
            </a:pPr>
            <a:r>
              <a:rPr kumimoji="0" lang="ru-RU" sz="2400" i="0" u="none" strike="noStrike" kern="1200" cap="none" spc="0" normalizeH="0" baseline="0" noProof="0" dirty="0">
                <a:ln>
                  <a:noFill/>
                </a:ln>
                <a:solidFill>
                  <a:schemeClr val="bg1"/>
                </a:solidFill>
                <a:effectLst/>
                <a:uLnTx/>
                <a:uFillTx/>
                <a:latin typeface="+mj-lt"/>
                <a:ea typeface="Times New Roman" panose="02020603050405020304" pitchFamily="18" charset="0"/>
                <a:cs typeface="Arial" panose="020B0604020202020204" pitchFamily="34" charset="0"/>
              </a:rPr>
              <a:t>БИБЛИОТЕКА МЕДИЦИНСКОГО ФИЗИКА</a:t>
            </a:r>
            <a:endParaRPr kumimoji="0" lang="ru-RU" sz="2800" i="0" u="none" strike="noStrike" kern="1200" cap="none" spc="0" normalizeH="0" baseline="0" noProof="0" dirty="0">
              <a:ln>
                <a:noFill/>
              </a:ln>
              <a:solidFill>
                <a:schemeClr val="bg1"/>
              </a:solidFill>
              <a:effectLst/>
              <a:uLnTx/>
              <a:uFillTx/>
              <a:latin typeface="+mj-lt"/>
              <a:ea typeface="Times New Roman" panose="02020603050405020304" pitchFamily="18" charset="0"/>
              <a:cs typeface="Arial" panose="020B0604020202020204" pitchFamily="34" charset="0"/>
            </a:endParaRPr>
          </a:p>
        </p:txBody>
      </p:sp>
      <p:sp>
        <p:nvSpPr>
          <p:cNvPr id="24" name="Номер слайда 2">
            <a:extLst>
              <a:ext uri="{FF2B5EF4-FFF2-40B4-BE49-F238E27FC236}">
                <a16:creationId xmlns:a16="http://schemas.microsoft.com/office/drawing/2014/main" id="{0F925589-9FAF-4AA5-BE46-E020100D2F77}"/>
              </a:ext>
            </a:extLst>
          </p:cNvPr>
          <p:cNvSpPr txBox="1">
            <a:spLocks/>
          </p:cNvSpPr>
          <p:nvPr/>
        </p:nvSpPr>
        <p:spPr>
          <a:xfrm>
            <a:off x="11058832" y="6034875"/>
            <a:ext cx="1151321" cy="669925"/>
          </a:xfrm>
          <a:prstGeom prst="rect">
            <a:avLst/>
          </a:prstGeom>
        </p:spPr>
        <p:txBody>
          <a:bodyPr vert="horz" lIns="91440" tIns="45720" rIns="91440" bIns="45720" rtlCol="0" anchor="b"/>
          <a:lstStyle>
            <a:defPPr rtl="0">
              <a:defRPr lang="ru-RU"/>
            </a:defPPr>
            <a:lvl1pPr marL="0" algn="r" defTabSz="457200" rtl="0" eaLnBrk="1" latinLnBrk="0" hangingPunct="1">
              <a:defRPr sz="3200" b="0" i="0" kern="1200">
                <a:solidFill>
                  <a:schemeClr val="bg2">
                    <a:lumMod val="50000"/>
                  </a:schemeClr>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ru-RU" noProof="1" smtClean="0">
                <a:solidFill>
                  <a:schemeClr val="bg1"/>
                </a:solidFill>
              </a:rPr>
              <a:pPr/>
              <a:t>29</a:t>
            </a:fld>
            <a:endParaRPr lang="ru-RU" noProof="1">
              <a:solidFill>
                <a:schemeClr val="bg1"/>
              </a:solidFill>
            </a:endParaRPr>
          </a:p>
        </p:txBody>
      </p:sp>
      <p:pic>
        <p:nvPicPr>
          <p:cNvPr id="27" name="Рисунок 2">
            <a:extLst>
              <a:ext uri="{FF2B5EF4-FFF2-40B4-BE49-F238E27FC236}">
                <a16:creationId xmlns:a16="http://schemas.microsoft.com/office/drawing/2014/main" id="{4226C8B7-B044-45F4-844F-77CD411989C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2030"/>
          <a:stretch/>
        </p:blipFill>
        <p:spPr bwMode="auto">
          <a:xfrm>
            <a:off x="9076" y="1269388"/>
            <a:ext cx="11388943"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Рисунок 27">
            <a:extLst>
              <a:ext uri="{FF2B5EF4-FFF2-40B4-BE49-F238E27FC236}">
                <a16:creationId xmlns:a16="http://schemas.microsoft.com/office/drawing/2014/main" id="{BACA3DD8-789F-42DC-9F1D-245E15CA3333}"/>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9808" y="4142486"/>
            <a:ext cx="1516002" cy="2196000"/>
          </a:xfrm>
          <a:prstGeom prst="rect">
            <a:avLst/>
          </a:prstGeom>
          <a:noFill/>
          <a:ln>
            <a:noFill/>
          </a:ln>
        </p:spPr>
      </p:pic>
      <p:pic>
        <p:nvPicPr>
          <p:cNvPr id="29" name="Рисунок 2">
            <a:extLst>
              <a:ext uri="{FF2B5EF4-FFF2-40B4-BE49-F238E27FC236}">
                <a16:creationId xmlns:a16="http://schemas.microsoft.com/office/drawing/2014/main" id="{29655849-053A-4320-B31C-8F95836070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494" t="47658" r="11103" b="4372"/>
          <a:stretch/>
        </p:blipFill>
        <p:spPr bwMode="auto">
          <a:xfrm>
            <a:off x="2357156" y="3852873"/>
            <a:ext cx="92710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6612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5844AF-F657-73BF-BD0A-4CC16EFB03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6"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
            <a:extLst>
              <a:ext uri="{FF2B5EF4-FFF2-40B4-BE49-F238E27FC236}">
                <a16:creationId xmlns:a16="http://schemas.microsoft.com/office/drawing/2014/main" id="{01BC5BBD-F372-4E87-9E76-14D4B253BCFD}"/>
              </a:ext>
            </a:extLst>
          </p:cNvPr>
          <p:cNvSpPr/>
          <p:nvPr/>
        </p:nvSpPr>
        <p:spPr>
          <a:xfrm>
            <a:off x="392417" y="1830608"/>
            <a:ext cx="3600000" cy="4602090"/>
          </a:xfrm>
          <a:prstGeom prst="rect">
            <a:avLst/>
          </a:prstGeom>
          <a:solidFill>
            <a:srgbClr val="20BE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
            <a:extLst>
              <a:ext uri="{FF2B5EF4-FFF2-40B4-BE49-F238E27FC236}">
                <a16:creationId xmlns:a16="http://schemas.microsoft.com/office/drawing/2014/main" id="{5A61BCAA-58D7-4F98-8CA0-42A41B7BF285}"/>
              </a:ext>
            </a:extLst>
          </p:cNvPr>
          <p:cNvSpPr/>
          <p:nvPr/>
        </p:nvSpPr>
        <p:spPr>
          <a:xfrm>
            <a:off x="4187604" y="1830608"/>
            <a:ext cx="3780000" cy="4602090"/>
          </a:xfrm>
          <a:prstGeom prst="rect">
            <a:avLst/>
          </a:prstGeom>
          <a:solidFill>
            <a:srgbClr val="1E4EB8">
              <a:alpha val="2477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
            <a:extLst>
              <a:ext uri="{FF2B5EF4-FFF2-40B4-BE49-F238E27FC236}">
                <a16:creationId xmlns:a16="http://schemas.microsoft.com/office/drawing/2014/main" id="{ED5DBF5C-F533-4DBD-B492-5F4FF0A3FECD}"/>
              </a:ext>
            </a:extLst>
          </p:cNvPr>
          <p:cNvSpPr/>
          <p:nvPr/>
        </p:nvSpPr>
        <p:spPr>
          <a:xfrm>
            <a:off x="8200922" y="1830608"/>
            <a:ext cx="3600000" cy="4602090"/>
          </a:xfrm>
          <a:prstGeom prst="rect">
            <a:avLst/>
          </a:prstGeom>
          <a:solidFill>
            <a:schemeClr val="accent2">
              <a:lumMod val="40000"/>
              <a:lumOff val="6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5">
            <a:extLst>
              <a:ext uri="{FF2B5EF4-FFF2-40B4-BE49-F238E27FC236}">
                <a16:creationId xmlns:a16="http://schemas.microsoft.com/office/drawing/2014/main" id="{61B62A34-3CDC-4462-A03F-D0CA613789DB}"/>
              </a:ext>
            </a:extLst>
          </p:cNvPr>
          <p:cNvSpPr/>
          <p:nvPr/>
        </p:nvSpPr>
        <p:spPr>
          <a:xfrm>
            <a:off x="546617" y="0"/>
            <a:ext cx="10859784" cy="1200622"/>
          </a:xfrm>
          <a:prstGeom prst="rect">
            <a:avLst/>
          </a:prstGeom>
          <a:solidFill>
            <a:schemeClr val="tx1">
              <a:alpha val="77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0731A0D0-83E7-46A9-9E9F-116EC48D51E1}"/>
              </a:ext>
            </a:extLst>
          </p:cNvPr>
          <p:cNvSpPr txBox="1"/>
          <p:nvPr/>
        </p:nvSpPr>
        <p:spPr>
          <a:xfrm>
            <a:off x="551610" y="4336670"/>
            <a:ext cx="3058098" cy="1477328"/>
          </a:xfrm>
          <a:prstGeom prst="rect">
            <a:avLst/>
          </a:prstGeom>
          <a:noFill/>
        </p:spPr>
        <p:txBody>
          <a:bodyPr wrap="square" lIns="0" tIns="0" rIns="0" bIns="0" rtlCol="0">
            <a:spAutoFit/>
          </a:bodyPr>
          <a:lstStyle/>
          <a:p>
            <a:pPr marL="285750" indent="-285750">
              <a:buFont typeface="Wingdings" panose="05000000000000000000" pitchFamily="2" charset="2"/>
              <a:buChar char="ü"/>
            </a:pPr>
            <a:r>
              <a:rPr lang="ru-RU" altLang="ru-RU" sz="1600" dirty="0">
                <a:solidFill>
                  <a:schemeClr val="bg1"/>
                </a:solidFill>
                <a:latin typeface="+mn-lt"/>
                <a:cs typeface="Arial" panose="020B0604020202020204" pitchFamily="34" charset="0"/>
              </a:rPr>
              <a:t>Радиационная обработка продуктов питания и ее биофизические аспекты;</a:t>
            </a:r>
          </a:p>
          <a:p>
            <a:pPr marL="285750" indent="-285750">
              <a:buFont typeface="Wingdings" panose="05000000000000000000" pitchFamily="2" charset="2"/>
              <a:buChar char="ü"/>
            </a:pPr>
            <a:r>
              <a:rPr lang="ru-RU" altLang="ru-RU" sz="1600" dirty="0">
                <a:solidFill>
                  <a:schemeClr val="bg1"/>
                </a:solidFill>
                <a:cs typeface="Arial" panose="020B0604020202020204" pitchFamily="34" charset="0"/>
              </a:rPr>
              <a:t>Новые направления радиационной обработки </a:t>
            </a:r>
            <a:r>
              <a:rPr lang="ru-RU" altLang="ru-RU" sz="1600" dirty="0" err="1">
                <a:solidFill>
                  <a:schemeClr val="bg1"/>
                </a:solidFill>
                <a:cs typeface="Arial" panose="020B0604020202020204" pitchFamily="34" charset="0"/>
              </a:rPr>
              <a:t>б</a:t>
            </a:r>
            <a:r>
              <a:rPr lang="ru-RU" altLang="ru-RU" sz="1600" dirty="0" err="1">
                <a:solidFill>
                  <a:schemeClr val="bg1"/>
                </a:solidFill>
                <a:latin typeface="+mn-lt"/>
                <a:cs typeface="Arial" panose="020B0604020202020204" pitchFamily="34" charset="0"/>
              </a:rPr>
              <a:t>ио</a:t>
            </a:r>
            <a:r>
              <a:rPr lang="ru-RU" altLang="ru-RU" sz="1600" dirty="0">
                <a:solidFill>
                  <a:schemeClr val="bg1"/>
                </a:solidFill>
                <a:latin typeface="+mn-lt"/>
                <a:cs typeface="Arial" panose="020B0604020202020204" pitchFamily="34" charset="0"/>
              </a:rPr>
              <a:t>-имплантатов.</a:t>
            </a:r>
          </a:p>
        </p:txBody>
      </p:sp>
      <p:sp>
        <p:nvSpPr>
          <p:cNvPr id="13" name="TextBox 12">
            <a:extLst>
              <a:ext uri="{FF2B5EF4-FFF2-40B4-BE49-F238E27FC236}">
                <a16:creationId xmlns:a16="http://schemas.microsoft.com/office/drawing/2014/main" id="{132E3694-C205-4063-8359-36D405E83009}"/>
              </a:ext>
            </a:extLst>
          </p:cNvPr>
          <p:cNvSpPr txBox="1"/>
          <p:nvPr/>
        </p:nvSpPr>
        <p:spPr>
          <a:xfrm>
            <a:off x="721742" y="3376241"/>
            <a:ext cx="2772597" cy="738664"/>
          </a:xfrm>
          <a:prstGeom prst="rect">
            <a:avLst/>
          </a:prstGeom>
          <a:noFill/>
        </p:spPr>
        <p:txBody>
          <a:bodyPr wrap="square" lIns="0" tIns="0" rIns="0" bIns="0" rtlCol="0">
            <a:spAutoFit/>
          </a:bodyPr>
          <a:lstStyle/>
          <a:p>
            <a:pPr lvl="0" algn="ctr"/>
            <a:r>
              <a:rPr lang="ru-RU" sz="1600" b="1" dirty="0">
                <a:solidFill>
                  <a:schemeClr val="bg1"/>
                </a:solidFill>
                <a:latin typeface="Raleway" panose="020B0503030101060003" pitchFamily="34" charset="0"/>
              </a:rPr>
              <a:t>Радиационные технологии в области обработки биообъектов и материалов</a:t>
            </a:r>
            <a:endParaRPr lang="en-IN" sz="1600" b="1" dirty="0">
              <a:solidFill>
                <a:schemeClr val="bg1"/>
              </a:solidFill>
              <a:latin typeface="Raleway" panose="020B0503030101060003" pitchFamily="34" charset="0"/>
            </a:endParaRPr>
          </a:p>
        </p:txBody>
      </p:sp>
      <p:sp>
        <p:nvSpPr>
          <p:cNvPr id="15" name="TextBox 14">
            <a:extLst>
              <a:ext uri="{FF2B5EF4-FFF2-40B4-BE49-F238E27FC236}">
                <a16:creationId xmlns:a16="http://schemas.microsoft.com/office/drawing/2014/main" id="{423935C7-F57A-40BC-8981-18341B0A3F85}"/>
              </a:ext>
            </a:extLst>
          </p:cNvPr>
          <p:cNvSpPr txBox="1"/>
          <p:nvPr/>
        </p:nvSpPr>
        <p:spPr>
          <a:xfrm>
            <a:off x="8600047" y="3433189"/>
            <a:ext cx="2871281" cy="738664"/>
          </a:xfrm>
          <a:prstGeom prst="rect">
            <a:avLst/>
          </a:prstGeom>
          <a:noFill/>
        </p:spPr>
        <p:txBody>
          <a:bodyPr wrap="square" lIns="0" tIns="0" rIns="0" bIns="0" rtlCol="0">
            <a:spAutoFit/>
          </a:bodyPr>
          <a:lstStyle/>
          <a:p>
            <a:pPr lvl="0" algn="ctr"/>
            <a:r>
              <a:rPr lang="ru-RU" sz="1600" b="1" dirty="0">
                <a:solidFill>
                  <a:schemeClr val="bg1"/>
                </a:solidFill>
                <a:latin typeface="Raleway" panose="020B0503030101060003" pitchFamily="34" charset="0"/>
              </a:rPr>
              <a:t>Радиационные технологии в области радиобиологии и радиоэкологии</a:t>
            </a:r>
            <a:endParaRPr lang="en-IN" sz="1600" b="1" dirty="0">
              <a:solidFill>
                <a:schemeClr val="bg1"/>
              </a:solidFill>
              <a:latin typeface="Raleway" panose="020B0503030101060003" pitchFamily="34" charset="0"/>
            </a:endParaRPr>
          </a:p>
        </p:txBody>
      </p:sp>
      <p:sp>
        <p:nvSpPr>
          <p:cNvPr id="16" name="TextBox 15">
            <a:extLst>
              <a:ext uri="{FF2B5EF4-FFF2-40B4-BE49-F238E27FC236}">
                <a16:creationId xmlns:a16="http://schemas.microsoft.com/office/drawing/2014/main" id="{BCECB7E4-6153-45C5-A9EE-1D53ED7C147E}"/>
              </a:ext>
            </a:extLst>
          </p:cNvPr>
          <p:cNvSpPr txBox="1"/>
          <p:nvPr/>
        </p:nvSpPr>
        <p:spPr>
          <a:xfrm>
            <a:off x="8382199" y="4171853"/>
            <a:ext cx="3109894" cy="2215991"/>
          </a:xfrm>
          <a:prstGeom prst="rect">
            <a:avLst/>
          </a:prstGeom>
          <a:noFill/>
        </p:spPr>
        <p:txBody>
          <a:bodyPr wrap="square" lIns="0" tIns="0" rIns="0" bIns="0" rtlCol="0">
            <a:spAutoFit/>
          </a:bodyPr>
          <a:lstStyle/>
          <a:p>
            <a:pPr marL="285750" indent="-285750">
              <a:buFont typeface="Wingdings" panose="05000000000000000000" pitchFamily="2" charset="2"/>
              <a:buChar char="ü"/>
            </a:pPr>
            <a:r>
              <a:rPr lang="ru-RU" sz="1600" i="0" dirty="0" err="1">
                <a:solidFill>
                  <a:schemeClr val="bg1"/>
                </a:solidFill>
                <a:effectLst/>
              </a:rPr>
              <a:t>Фотоактивационные</a:t>
            </a:r>
            <a:r>
              <a:rPr lang="ru-RU" sz="1600" i="0" dirty="0">
                <a:solidFill>
                  <a:schemeClr val="bg1"/>
                </a:solidFill>
                <a:effectLst/>
              </a:rPr>
              <a:t> методы регистрации долгоживущих радионуклидов;</a:t>
            </a:r>
          </a:p>
          <a:p>
            <a:pPr marL="285750" indent="-285750">
              <a:buFont typeface="Wingdings" panose="05000000000000000000" pitchFamily="2" charset="2"/>
              <a:buChar char="ü"/>
            </a:pPr>
            <a:r>
              <a:rPr lang="ru-RU" sz="1600" dirty="0">
                <a:solidFill>
                  <a:schemeClr val="bg1"/>
                </a:solidFill>
              </a:rPr>
              <a:t>Измерение активности радиоизотопов в образцах окружающей среды</a:t>
            </a:r>
            <a:r>
              <a:rPr lang="ru-RU" sz="1600" i="0" dirty="0">
                <a:solidFill>
                  <a:schemeClr val="bg1"/>
                </a:solidFill>
                <a:effectLst/>
              </a:rPr>
              <a:t> в зонах радиационного загрязнения.</a:t>
            </a:r>
            <a:endParaRPr lang="ru-RU" sz="1600" dirty="0">
              <a:solidFill>
                <a:schemeClr val="bg1"/>
              </a:solidFill>
            </a:endParaRPr>
          </a:p>
        </p:txBody>
      </p:sp>
      <p:sp>
        <p:nvSpPr>
          <p:cNvPr id="18" name="TextBox 17">
            <a:extLst>
              <a:ext uri="{FF2B5EF4-FFF2-40B4-BE49-F238E27FC236}">
                <a16:creationId xmlns:a16="http://schemas.microsoft.com/office/drawing/2014/main" id="{73F26B87-D3F9-4F23-9015-D30153CE0823}"/>
              </a:ext>
            </a:extLst>
          </p:cNvPr>
          <p:cNvSpPr txBox="1"/>
          <p:nvPr/>
        </p:nvSpPr>
        <p:spPr>
          <a:xfrm>
            <a:off x="4264474" y="3986051"/>
            <a:ext cx="3600000" cy="2462213"/>
          </a:xfrm>
          <a:prstGeom prst="rect">
            <a:avLst/>
          </a:prstGeom>
          <a:noFill/>
        </p:spPr>
        <p:txBody>
          <a:bodyPr wrap="square" lIns="0" tIns="0" rIns="0" bIns="0" rtlCol="0">
            <a:spAutoFit/>
          </a:bodyPr>
          <a:lstStyle/>
          <a:p>
            <a:pPr marL="285750" indent="-285750">
              <a:buFont typeface="Wingdings" panose="05000000000000000000" pitchFamily="2" charset="2"/>
              <a:buChar char="ü"/>
            </a:pPr>
            <a:r>
              <a:rPr lang="ru-RU" sz="1600" i="0" dirty="0">
                <a:solidFill>
                  <a:schemeClr val="bg1"/>
                </a:solidFill>
                <a:effectLst/>
              </a:rPr>
              <a:t>Методы повышения эффективности лучевой терапии пучками электронов;</a:t>
            </a:r>
          </a:p>
          <a:p>
            <a:pPr marL="285750" indent="-285750">
              <a:buFont typeface="Wingdings" panose="05000000000000000000" pitchFamily="2" charset="2"/>
              <a:buChar char="ü"/>
            </a:pPr>
            <a:r>
              <a:rPr lang="ru-RU" sz="1600" dirty="0">
                <a:solidFill>
                  <a:schemeClr val="bg1"/>
                </a:solidFill>
              </a:rPr>
              <a:t>Новые методы диагностики и терапии пучками протонов;</a:t>
            </a:r>
          </a:p>
          <a:p>
            <a:pPr marL="285750" indent="-285750">
              <a:buFont typeface="Wingdings" panose="05000000000000000000" pitchFamily="2" charset="2"/>
              <a:buChar char="ü"/>
            </a:pPr>
            <a:r>
              <a:rPr lang="ru-RU" sz="1600" i="0" dirty="0">
                <a:solidFill>
                  <a:schemeClr val="bg1"/>
                </a:solidFill>
                <a:effectLst/>
              </a:rPr>
              <a:t>Получение новых медицинских изотопов </a:t>
            </a:r>
            <a:r>
              <a:rPr lang="ru-RU" sz="1600" dirty="0">
                <a:solidFill>
                  <a:schemeClr val="bg1"/>
                </a:solidFill>
              </a:rPr>
              <a:t>на</a:t>
            </a:r>
            <a:r>
              <a:rPr lang="ru-RU" sz="1600" i="0" dirty="0">
                <a:solidFill>
                  <a:schemeClr val="bg1"/>
                </a:solidFill>
                <a:effectLst/>
              </a:rPr>
              <a:t> ускорителях электронов</a:t>
            </a:r>
            <a:r>
              <a:rPr lang="ru-RU" sz="1600" dirty="0">
                <a:solidFill>
                  <a:schemeClr val="bg1"/>
                </a:solidFill>
              </a:rPr>
              <a:t>;</a:t>
            </a:r>
            <a:endParaRPr lang="ru-RU" sz="1600" i="0" dirty="0">
              <a:solidFill>
                <a:schemeClr val="bg1"/>
              </a:solidFill>
              <a:effectLst/>
            </a:endParaRPr>
          </a:p>
          <a:p>
            <a:pPr marL="285750" indent="-285750">
              <a:buFont typeface="Wingdings" panose="05000000000000000000" pitchFamily="2" charset="2"/>
              <a:buChar char="ü"/>
            </a:pPr>
            <a:r>
              <a:rPr lang="ru-RU" sz="1600" dirty="0">
                <a:solidFill>
                  <a:schemeClr val="bg1"/>
                </a:solidFill>
              </a:rPr>
              <a:t>Новые направления ядерных технологий в медицине.</a:t>
            </a:r>
            <a:endParaRPr lang="ru-RU" sz="1600" i="0" dirty="0">
              <a:solidFill>
                <a:schemeClr val="bg1"/>
              </a:solidFill>
              <a:effectLst/>
            </a:endParaRPr>
          </a:p>
        </p:txBody>
      </p:sp>
      <p:sp>
        <p:nvSpPr>
          <p:cNvPr id="19" name="TextBox 18">
            <a:extLst>
              <a:ext uri="{FF2B5EF4-FFF2-40B4-BE49-F238E27FC236}">
                <a16:creationId xmlns:a16="http://schemas.microsoft.com/office/drawing/2014/main" id="{7A591614-D072-4DF1-8601-0EA58488D732}"/>
              </a:ext>
            </a:extLst>
          </p:cNvPr>
          <p:cNvSpPr txBox="1"/>
          <p:nvPr/>
        </p:nvSpPr>
        <p:spPr>
          <a:xfrm>
            <a:off x="4509025" y="3433189"/>
            <a:ext cx="3014100" cy="492443"/>
          </a:xfrm>
          <a:prstGeom prst="rect">
            <a:avLst/>
          </a:prstGeom>
          <a:noFill/>
        </p:spPr>
        <p:txBody>
          <a:bodyPr wrap="square" lIns="0" tIns="0" rIns="0" bIns="0" rtlCol="0">
            <a:spAutoFit/>
          </a:bodyPr>
          <a:lstStyle/>
          <a:p>
            <a:pPr lvl="0" algn="ctr"/>
            <a:r>
              <a:rPr lang="ru-RU" sz="1600" b="1" dirty="0">
                <a:solidFill>
                  <a:schemeClr val="bg1"/>
                </a:solidFill>
                <a:latin typeface="Raleway" panose="020B0503030101060003" pitchFamily="34" charset="0"/>
              </a:rPr>
              <a:t>Радиационные технологии в области медицины</a:t>
            </a:r>
            <a:endParaRPr lang="en-IN" sz="1600" b="1" dirty="0">
              <a:solidFill>
                <a:schemeClr val="bg1"/>
              </a:solidFill>
              <a:latin typeface="Raleway" panose="020B0503030101060003" pitchFamily="34" charset="0"/>
            </a:endParaRPr>
          </a:p>
        </p:txBody>
      </p:sp>
      <p:cxnSp>
        <p:nvCxnSpPr>
          <p:cNvPr id="20" name="Straight Connector 16">
            <a:extLst>
              <a:ext uri="{FF2B5EF4-FFF2-40B4-BE49-F238E27FC236}">
                <a16:creationId xmlns:a16="http://schemas.microsoft.com/office/drawing/2014/main" id="{4382CB8F-F8F3-489F-ADF6-F3687953B75F}"/>
              </a:ext>
            </a:extLst>
          </p:cNvPr>
          <p:cNvCxnSpPr>
            <a:cxnSpLocks/>
          </p:cNvCxnSpPr>
          <p:nvPr/>
        </p:nvCxnSpPr>
        <p:spPr>
          <a:xfrm>
            <a:off x="2187950" y="3025821"/>
            <a:ext cx="0" cy="312802"/>
          </a:xfrm>
          <a:prstGeom prst="line">
            <a:avLst/>
          </a:prstGeom>
          <a:ln w="19050" cap="rnd">
            <a:prstDash val="solid"/>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17">
            <a:extLst>
              <a:ext uri="{FF2B5EF4-FFF2-40B4-BE49-F238E27FC236}">
                <a16:creationId xmlns:a16="http://schemas.microsoft.com/office/drawing/2014/main" id="{896F9AB4-0B38-4852-9F5E-4DB2757E2562}"/>
              </a:ext>
            </a:extLst>
          </p:cNvPr>
          <p:cNvCxnSpPr>
            <a:cxnSpLocks/>
          </p:cNvCxnSpPr>
          <p:nvPr/>
        </p:nvCxnSpPr>
        <p:spPr>
          <a:xfrm>
            <a:off x="10035688" y="3027410"/>
            <a:ext cx="0" cy="311213"/>
          </a:xfrm>
          <a:prstGeom prst="line">
            <a:avLst/>
          </a:prstGeom>
          <a:ln w="19050" cap="rnd">
            <a:solidFill>
              <a:srgbClr val="A516DE"/>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24" name="Straight Connector 20">
            <a:extLst>
              <a:ext uri="{FF2B5EF4-FFF2-40B4-BE49-F238E27FC236}">
                <a16:creationId xmlns:a16="http://schemas.microsoft.com/office/drawing/2014/main" id="{86F9D2B5-A0B8-4184-86F4-9CBE4C74115F}"/>
              </a:ext>
            </a:extLst>
          </p:cNvPr>
          <p:cNvCxnSpPr>
            <a:cxnSpLocks/>
          </p:cNvCxnSpPr>
          <p:nvPr/>
        </p:nvCxnSpPr>
        <p:spPr>
          <a:xfrm>
            <a:off x="6043204" y="2951830"/>
            <a:ext cx="5897" cy="386793"/>
          </a:xfrm>
          <a:prstGeom prst="line">
            <a:avLst/>
          </a:prstGeom>
          <a:ln w="19050" cap="rnd">
            <a:solidFill>
              <a:srgbClr val="1E4EB8"/>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53" name="Title 4">
            <a:extLst>
              <a:ext uri="{FF2B5EF4-FFF2-40B4-BE49-F238E27FC236}">
                <a16:creationId xmlns:a16="http://schemas.microsoft.com/office/drawing/2014/main" id="{90493287-AC3C-4703-A64C-9D83495A7B54}"/>
              </a:ext>
            </a:extLst>
          </p:cNvPr>
          <p:cNvSpPr txBox="1">
            <a:spLocks/>
          </p:cNvSpPr>
          <p:nvPr/>
        </p:nvSpPr>
        <p:spPr>
          <a:xfrm>
            <a:off x="1238842" y="214225"/>
            <a:ext cx="9714315" cy="1472253"/>
          </a:xfrm>
          <a:prstGeom prst="rect">
            <a:avLst/>
          </a:prstGeom>
        </p:spPr>
        <p:txBody>
          <a:bodyPr/>
          <a:lstStyle>
            <a:lvl1pPr algn="l" defTabSz="914400" rtl="0" eaLnBrk="1" latinLnBrk="0" hangingPunct="1">
              <a:lnSpc>
                <a:spcPct val="90000"/>
              </a:lnSpc>
              <a:spcBef>
                <a:spcPct val="0"/>
              </a:spcBef>
              <a:buNone/>
              <a:defRPr sz="4400" kern="1200">
                <a:solidFill>
                  <a:schemeClr val="bg1">
                    <a:lumMod val="95000"/>
                  </a:schemeClr>
                </a:solidFill>
                <a:latin typeface="+mj-lt"/>
                <a:ea typeface="+mj-ea"/>
                <a:cs typeface="+mj-cs"/>
              </a:defRPr>
            </a:lvl1pPr>
          </a:lstStyle>
          <a:p>
            <a:r>
              <a:rPr lang="ru-RU" dirty="0"/>
              <a:t>Основные </a:t>
            </a:r>
            <a:r>
              <a:rPr lang="ru-RU" b="1" dirty="0">
                <a:solidFill>
                  <a:schemeClr val="accent1"/>
                </a:solidFill>
                <a:ea typeface="Lato Light" panose="020F0502020204030203" pitchFamily="34" charset="0"/>
                <a:cs typeface="Lato Light" panose="020F0502020204030203" pitchFamily="34" charset="0"/>
              </a:rPr>
              <a:t>научные</a:t>
            </a:r>
            <a:r>
              <a:rPr lang="en-IN" b="1" dirty="0">
                <a:solidFill>
                  <a:schemeClr val="accent1"/>
                </a:solidFill>
                <a:ea typeface="Lato Light" panose="020F0502020204030203" pitchFamily="34" charset="0"/>
                <a:cs typeface="Lato Light" panose="020F0502020204030203" pitchFamily="34" charset="0"/>
              </a:rPr>
              <a:t> </a:t>
            </a:r>
            <a:r>
              <a:rPr lang="ru-RU" dirty="0">
                <a:solidFill>
                  <a:schemeClr val="bg1"/>
                </a:solidFill>
                <a:ea typeface="Lato Light" panose="020F0502020204030203" pitchFamily="34" charset="0"/>
                <a:cs typeface="Lato Light" panose="020F0502020204030203" pitchFamily="34" charset="0"/>
              </a:rPr>
              <a:t>направления</a:t>
            </a:r>
            <a:endParaRPr lang="en-IN" dirty="0">
              <a:solidFill>
                <a:schemeClr val="bg1"/>
              </a:solidFill>
            </a:endParaRPr>
          </a:p>
        </p:txBody>
      </p:sp>
      <p:grpSp>
        <p:nvGrpSpPr>
          <p:cNvPr id="35" name="Группа 34">
            <a:extLst>
              <a:ext uri="{FF2B5EF4-FFF2-40B4-BE49-F238E27FC236}">
                <a16:creationId xmlns:a16="http://schemas.microsoft.com/office/drawing/2014/main" id="{5A19C0BF-8379-4346-8A1B-B8731BA8F6CF}"/>
              </a:ext>
            </a:extLst>
          </p:cNvPr>
          <p:cNvGrpSpPr/>
          <p:nvPr/>
        </p:nvGrpSpPr>
        <p:grpSpPr>
          <a:xfrm>
            <a:off x="9422913" y="1943147"/>
            <a:ext cx="1198563" cy="1084263"/>
            <a:chOff x="5306695" y="1916793"/>
            <a:chExt cx="1198563" cy="1084263"/>
          </a:xfrm>
        </p:grpSpPr>
        <p:sp>
          <p:nvSpPr>
            <p:cNvPr id="56" name="Freeform 18">
              <a:extLst>
                <a:ext uri="{FF2B5EF4-FFF2-40B4-BE49-F238E27FC236}">
                  <a16:creationId xmlns:a16="http://schemas.microsoft.com/office/drawing/2014/main" id="{33432F1F-6528-430D-9623-06AD484FE0AF}"/>
                </a:ext>
              </a:extLst>
            </p:cNvPr>
            <p:cNvSpPr>
              <a:spLocks/>
            </p:cNvSpPr>
            <p:nvPr/>
          </p:nvSpPr>
          <p:spPr bwMode="auto">
            <a:xfrm rot="10800000">
              <a:off x="5306695" y="1916793"/>
              <a:ext cx="1198563" cy="1084263"/>
            </a:xfrm>
            <a:custGeom>
              <a:avLst/>
              <a:gdLst>
                <a:gd name="T0" fmla="*/ 912 w 912"/>
                <a:gd name="T1" fmla="*/ 455 h 910"/>
                <a:gd name="T2" fmla="*/ 912 w 912"/>
                <a:gd name="T3" fmla="*/ 455 h 910"/>
                <a:gd name="T4" fmla="*/ 456 w 912"/>
                <a:gd name="T5" fmla="*/ 910 h 910"/>
                <a:gd name="T6" fmla="*/ 0 w 912"/>
                <a:gd name="T7" fmla="*/ 455 h 910"/>
                <a:gd name="T8" fmla="*/ 456 w 912"/>
                <a:gd name="T9" fmla="*/ 0 h 910"/>
                <a:gd name="T10" fmla="*/ 912 w 912"/>
                <a:gd name="T11" fmla="*/ 455 h 910"/>
              </a:gdLst>
              <a:ahLst/>
              <a:cxnLst>
                <a:cxn ang="0">
                  <a:pos x="T0" y="T1"/>
                </a:cxn>
                <a:cxn ang="0">
                  <a:pos x="T2" y="T3"/>
                </a:cxn>
                <a:cxn ang="0">
                  <a:pos x="T4" y="T5"/>
                </a:cxn>
                <a:cxn ang="0">
                  <a:pos x="T6" y="T7"/>
                </a:cxn>
                <a:cxn ang="0">
                  <a:pos x="T8" y="T9"/>
                </a:cxn>
                <a:cxn ang="0">
                  <a:pos x="T10" y="T11"/>
                </a:cxn>
              </a:cxnLst>
              <a:rect l="0" t="0" r="r" b="b"/>
              <a:pathLst>
                <a:path w="912" h="910">
                  <a:moveTo>
                    <a:pt x="912" y="455"/>
                  </a:moveTo>
                  <a:lnTo>
                    <a:pt x="912" y="455"/>
                  </a:lnTo>
                  <a:cubicBezTo>
                    <a:pt x="912" y="706"/>
                    <a:pt x="708" y="910"/>
                    <a:pt x="456" y="910"/>
                  </a:cubicBezTo>
                  <a:cubicBezTo>
                    <a:pt x="205" y="910"/>
                    <a:pt x="0" y="706"/>
                    <a:pt x="0" y="455"/>
                  </a:cubicBezTo>
                  <a:cubicBezTo>
                    <a:pt x="0" y="204"/>
                    <a:pt x="205" y="0"/>
                    <a:pt x="456" y="0"/>
                  </a:cubicBezTo>
                  <a:cubicBezTo>
                    <a:pt x="708" y="0"/>
                    <a:pt x="912" y="204"/>
                    <a:pt x="912" y="455"/>
                  </a:cubicBezTo>
                  <a:close/>
                </a:path>
              </a:pathLst>
            </a:custGeom>
            <a:solidFill>
              <a:srgbClr val="A516D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7" name="Freeform 33">
              <a:extLst>
                <a:ext uri="{FF2B5EF4-FFF2-40B4-BE49-F238E27FC236}">
                  <a16:creationId xmlns:a16="http://schemas.microsoft.com/office/drawing/2014/main" id="{08516198-4F8F-4ABD-993B-CA976B0FF2EA}"/>
                </a:ext>
              </a:extLst>
            </p:cNvPr>
            <p:cNvSpPr>
              <a:spLocks/>
            </p:cNvSpPr>
            <p:nvPr/>
          </p:nvSpPr>
          <p:spPr bwMode="auto">
            <a:xfrm rot="10800000">
              <a:off x="5403533" y="1981880"/>
              <a:ext cx="1031875" cy="931863"/>
            </a:xfrm>
            <a:custGeom>
              <a:avLst/>
              <a:gdLst>
                <a:gd name="T0" fmla="*/ 785 w 785"/>
                <a:gd name="T1" fmla="*/ 391 h 783"/>
                <a:gd name="T2" fmla="*/ 785 w 785"/>
                <a:gd name="T3" fmla="*/ 391 h 783"/>
                <a:gd name="T4" fmla="*/ 393 w 785"/>
                <a:gd name="T5" fmla="*/ 783 h 783"/>
                <a:gd name="T6" fmla="*/ 0 w 785"/>
                <a:gd name="T7" fmla="*/ 391 h 783"/>
                <a:gd name="T8" fmla="*/ 393 w 785"/>
                <a:gd name="T9" fmla="*/ 0 h 783"/>
                <a:gd name="T10" fmla="*/ 785 w 785"/>
                <a:gd name="T11" fmla="*/ 391 h 783"/>
              </a:gdLst>
              <a:ahLst/>
              <a:cxnLst>
                <a:cxn ang="0">
                  <a:pos x="T0" y="T1"/>
                </a:cxn>
                <a:cxn ang="0">
                  <a:pos x="T2" y="T3"/>
                </a:cxn>
                <a:cxn ang="0">
                  <a:pos x="T4" y="T5"/>
                </a:cxn>
                <a:cxn ang="0">
                  <a:pos x="T6" y="T7"/>
                </a:cxn>
                <a:cxn ang="0">
                  <a:pos x="T8" y="T9"/>
                </a:cxn>
                <a:cxn ang="0">
                  <a:pos x="T10" y="T11"/>
                </a:cxn>
              </a:cxnLst>
              <a:rect l="0" t="0" r="r" b="b"/>
              <a:pathLst>
                <a:path w="785" h="783">
                  <a:moveTo>
                    <a:pt x="785" y="391"/>
                  </a:moveTo>
                  <a:lnTo>
                    <a:pt x="785" y="391"/>
                  </a:lnTo>
                  <a:cubicBezTo>
                    <a:pt x="785" y="608"/>
                    <a:pt x="609" y="783"/>
                    <a:pt x="393" y="783"/>
                  </a:cubicBezTo>
                  <a:cubicBezTo>
                    <a:pt x="176" y="783"/>
                    <a:pt x="0" y="608"/>
                    <a:pt x="0" y="391"/>
                  </a:cubicBezTo>
                  <a:cubicBezTo>
                    <a:pt x="0" y="175"/>
                    <a:pt x="176" y="0"/>
                    <a:pt x="393" y="0"/>
                  </a:cubicBezTo>
                  <a:cubicBezTo>
                    <a:pt x="609" y="0"/>
                    <a:pt x="785" y="175"/>
                    <a:pt x="785" y="391"/>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pic>
          <p:nvPicPr>
            <p:cNvPr id="58" name="Picture 34">
              <a:extLst>
                <a:ext uri="{FF2B5EF4-FFF2-40B4-BE49-F238E27FC236}">
                  <a16:creationId xmlns:a16="http://schemas.microsoft.com/office/drawing/2014/main" id="{AF1FCE60-4717-4B7C-936F-83BBBF6A60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4483" y="1981880"/>
              <a:ext cx="1069975" cy="93186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 name="Группа 35">
            <a:extLst>
              <a:ext uri="{FF2B5EF4-FFF2-40B4-BE49-F238E27FC236}">
                <a16:creationId xmlns:a16="http://schemas.microsoft.com/office/drawing/2014/main" id="{1CC950C1-663C-47FB-81D9-B96EAAC6138D}"/>
              </a:ext>
            </a:extLst>
          </p:cNvPr>
          <p:cNvGrpSpPr/>
          <p:nvPr/>
        </p:nvGrpSpPr>
        <p:grpSpPr>
          <a:xfrm>
            <a:off x="5429892" y="1932964"/>
            <a:ext cx="1196975" cy="1084263"/>
            <a:chOff x="9443308" y="1916793"/>
            <a:chExt cx="1196975" cy="1084263"/>
          </a:xfrm>
        </p:grpSpPr>
        <p:sp>
          <p:nvSpPr>
            <p:cNvPr id="68" name="Freeform 11">
              <a:extLst>
                <a:ext uri="{FF2B5EF4-FFF2-40B4-BE49-F238E27FC236}">
                  <a16:creationId xmlns:a16="http://schemas.microsoft.com/office/drawing/2014/main" id="{0140E3EC-BAE0-4DA5-8321-7F79E5998D0F}"/>
                </a:ext>
              </a:extLst>
            </p:cNvPr>
            <p:cNvSpPr>
              <a:spLocks/>
            </p:cNvSpPr>
            <p:nvPr/>
          </p:nvSpPr>
          <p:spPr bwMode="auto">
            <a:xfrm rot="10800000">
              <a:off x="9443308" y="1916793"/>
              <a:ext cx="1196975" cy="1084263"/>
            </a:xfrm>
            <a:custGeom>
              <a:avLst/>
              <a:gdLst>
                <a:gd name="T0" fmla="*/ 911 w 911"/>
                <a:gd name="T1" fmla="*/ 455 h 910"/>
                <a:gd name="T2" fmla="*/ 911 w 911"/>
                <a:gd name="T3" fmla="*/ 455 h 910"/>
                <a:gd name="T4" fmla="*/ 456 w 911"/>
                <a:gd name="T5" fmla="*/ 910 h 910"/>
                <a:gd name="T6" fmla="*/ 0 w 911"/>
                <a:gd name="T7" fmla="*/ 455 h 910"/>
                <a:gd name="T8" fmla="*/ 456 w 911"/>
                <a:gd name="T9" fmla="*/ 0 h 910"/>
                <a:gd name="T10" fmla="*/ 911 w 911"/>
                <a:gd name="T11" fmla="*/ 455 h 910"/>
              </a:gdLst>
              <a:ahLst/>
              <a:cxnLst>
                <a:cxn ang="0">
                  <a:pos x="T0" y="T1"/>
                </a:cxn>
                <a:cxn ang="0">
                  <a:pos x="T2" y="T3"/>
                </a:cxn>
                <a:cxn ang="0">
                  <a:pos x="T4" y="T5"/>
                </a:cxn>
                <a:cxn ang="0">
                  <a:pos x="T6" y="T7"/>
                </a:cxn>
                <a:cxn ang="0">
                  <a:pos x="T8" y="T9"/>
                </a:cxn>
                <a:cxn ang="0">
                  <a:pos x="T10" y="T11"/>
                </a:cxn>
              </a:cxnLst>
              <a:rect l="0" t="0" r="r" b="b"/>
              <a:pathLst>
                <a:path w="911" h="910">
                  <a:moveTo>
                    <a:pt x="911" y="455"/>
                  </a:moveTo>
                  <a:lnTo>
                    <a:pt x="911" y="455"/>
                  </a:lnTo>
                  <a:cubicBezTo>
                    <a:pt x="911" y="706"/>
                    <a:pt x="707" y="910"/>
                    <a:pt x="456" y="910"/>
                  </a:cubicBezTo>
                  <a:cubicBezTo>
                    <a:pt x="204" y="910"/>
                    <a:pt x="0" y="706"/>
                    <a:pt x="0" y="455"/>
                  </a:cubicBezTo>
                  <a:cubicBezTo>
                    <a:pt x="0" y="204"/>
                    <a:pt x="204" y="0"/>
                    <a:pt x="456" y="0"/>
                  </a:cubicBezTo>
                  <a:cubicBezTo>
                    <a:pt x="707" y="0"/>
                    <a:pt x="911" y="204"/>
                    <a:pt x="911" y="455"/>
                  </a:cubicBezTo>
                  <a:close/>
                </a:path>
              </a:pathLst>
            </a:custGeom>
            <a:solidFill>
              <a:srgbClr val="1E4EB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9" name="Freeform 12">
              <a:extLst>
                <a:ext uri="{FF2B5EF4-FFF2-40B4-BE49-F238E27FC236}">
                  <a16:creationId xmlns:a16="http://schemas.microsoft.com/office/drawing/2014/main" id="{B78D14BE-6DBB-44F9-A03F-76B50175D639}"/>
                </a:ext>
              </a:extLst>
            </p:cNvPr>
            <p:cNvSpPr>
              <a:spLocks/>
            </p:cNvSpPr>
            <p:nvPr/>
          </p:nvSpPr>
          <p:spPr bwMode="auto">
            <a:xfrm rot="10800000">
              <a:off x="9519508" y="1986643"/>
              <a:ext cx="1031875" cy="933450"/>
            </a:xfrm>
            <a:custGeom>
              <a:avLst/>
              <a:gdLst>
                <a:gd name="T0" fmla="*/ 785 w 785"/>
                <a:gd name="T1" fmla="*/ 392 h 784"/>
                <a:gd name="T2" fmla="*/ 785 w 785"/>
                <a:gd name="T3" fmla="*/ 392 h 784"/>
                <a:gd name="T4" fmla="*/ 392 w 785"/>
                <a:gd name="T5" fmla="*/ 784 h 784"/>
                <a:gd name="T6" fmla="*/ 0 w 785"/>
                <a:gd name="T7" fmla="*/ 392 h 784"/>
                <a:gd name="T8" fmla="*/ 392 w 785"/>
                <a:gd name="T9" fmla="*/ 0 h 784"/>
                <a:gd name="T10" fmla="*/ 785 w 785"/>
                <a:gd name="T11" fmla="*/ 392 h 784"/>
              </a:gdLst>
              <a:ahLst/>
              <a:cxnLst>
                <a:cxn ang="0">
                  <a:pos x="T0" y="T1"/>
                </a:cxn>
                <a:cxn ang="0">
                  <a:pos x="T2" y="T3"/>
                </a:cxn>
                <a:cxn ang="0">
                  <a:pos x="T4" y="T5"/>
                </a:cxn>
                <a:cxn ang="0">
                  <a:pos x="T6" y="T7"/>
                </a:cxn>
                <a:cxn ang="0">
                  <a:pos x="T8" y="T9"/>
                </a:cxn>
                <a:cxn ang="0">
                  <a:pos x="T10" y="T11"/>
                </a:cxn>
              </a:cxnLst>
              <a:rect l="0" t="0" r="r" b="b"/>
              <a:pathLst>
                <a:path w="785" h="784">
                  <a:moveTo>
                    <a:pt x="785" y="392"/>
                  </a:moveTo>
                  <a:lnTo>
                    <a:pt x="785" y="392"/>
                  </a:lnTo>
                  <a:cubicBezTo>
                    <a:pt x="785" y="608"/>
                    <a:pt x="609" y="784"/>
                    <a:pt x="392" y="784"/>
                  </a:cubicBezTo>
                  <a:cubicBezTo>
                    <a:pt x="176" y="784"/>
                    <a:pt x="0" y="608"/>
                    <a:pt x="0" y="392"/>
                  </a:cubicBezTo>
                  <a:cubicBezTo>
                    <a:pt x="0" y="175"/>
                    <a:pt x="176" y="0"/>
                    <a:pt x="392" y="0"/>
                  </a:cubicBezTo>
                  <a:cubicBezTo>
                    <a:pt x="609" y="0"/>
                    <a:pt x="785" y="175"/>
                    <a:pt x="785" y="392"/>
                  </a:cubicBezTo>
                  <a:close/>
                </a:path>
              </a:pathLst>
            </a:custGeom>
            <a:solidFill>
              <a:srgbClr val="0A61A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pic>
          <p:nvPicPr>
            <p:cNvPr id="70" name="Picture 13">
              <a:extLst>
                <a:ext uri="{FF2B5EF4-FFF2-40B4-BE49-F238E27FC236}">
                  <a16:creationId xmlns:a16="http://schemas.microsoft.com/office/drawing/2014/main" id="{A2E72316-1B3B-4FB2-BABD-84C10C537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7283" y="1980293"/>
              <a:ext cx="1076325" cy="9588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Группа 1">
            <a:extLst>
              <a:ext uri="{FF2B5EF4-FFF2-40B4-BE49-F238E27FC236}">
                <a16:creationId xmlns:a16="http://schemas.microsoft.com/office/drawing/2014/main" id="{E9736C5F-D0F1-4D96-9378-3443FD0CE08B}"/>
              </a:ext>
            </a:extLst>
          </p:cNvPr>
          <p:cNvGrpSpPr/>
          <p:nvPr/>
        </p:nvGrpSpPr>
        <p:grpSpPr>
          <a:xfrm>
            <a:off x="1594225" y="1943147"/>
            <a:ext cx="1198563" cy="1082675"/>
            <a:chOff x="1619880" y="3586481"/>
            <a:chExt cx="1198563" cy="1082675"/>
          </a:xfrm>
        </p:grpSpPr>
        <p:sp>
          <p:nvSpPr>
            <p:cNvPr id="60" name="Freeform 14">
              <a:extLst>
                <a:ext uri="{FF2B5EF4-FFF2-40B4-BE49-F238E27FC236}">
                  <a16:creationId xmlns:a16="http://schemas.microsoft.com/office/drawing/2014/main" id="{66E062D9-C8B8-410B-99D7-D980ACC121BC}"/>
                </a:ext>
              </a:extLst>
            </p:cNvPr>
            <p:cNvSpPr>
              <a:spLocks/>
            </p:cNvSpPr>
            <p:nvPr/>
          </p:nvSpPr>
          <p:spPr bwMode="auto">
            <a:xfrm rot="10800000">
              <a:off x="1619880" y="3586481"/>
              <a:ext cx="1198563" cy="1082675"/>
            </a:xfrm>
            <a:custGeom>
              <a:avLst/>
              <a:gdLst>
                <a:gd name="T0" fmla="*/ 912 w 912"/>
                <a:gd name="T1" fmla="*/ 455 h 910"/>
                <a:gd name="T2" fmla="*/ 912 w 912"/>
                <a:gd name="T3" fmla="*/ 455 h 910"/>
                <a:gd name="T4" fmla="*/ 456 w 912"/>
                <a:gd name="T5" fmla="*/ 910 h 910"/>
                <a:gd name="T6" fmla="*/ 0 w 912"/>
                <a:gd name="T7" fmla="*/ 455 h 910"/>
                <a:gd name="T8" fmla="*/ 456 w 912"/>
                <a:gd name="T9" fmla="*/ 0 h 910"/>
                <a:gd name="T10" fmla="*/ 912 w 912"/>
                <a:gd name="T11" fmla="*/ 455 h 910"/>
              </a:gdLst>
              <a:ahLst/>
              <a:cxnLst>
                <a:cxn ang="0">
                  <a:pos x="T0" y="T1"/>
                </a:cxn>
                <a:cxn ang="0">
                  <a:pos x="T2" y="T3"/>
                </a:cxn>
                <a:cxn ang="0">
                  <a:pos x="T4" y="T5"/>
                </a:cxn>
                <a:cxn ang="0">
                  <a:pos x="T6" y="T7"/>
                </a:cxn>
                <a:cxn ang="0">
                  <a:pos x="T8" y="T9"/>
                </a:cxn>
                <a:cxn ang="0">
                  <a:pos x="T10" y="T11"/>
                </a:cxn>
              </a:cxnLst>
              <a:rect l="0" t="0" r="r" b="b"/>
              <a:pathLst>
                <a:path w="912" h="910">
                  <a:moveTo>
                    <a:pt x="912" y="455"/>
                  </a:moveTo>
                  <a:lnTo>
                    <a:pt x="912" y="455"/>
                  </a:lnTo>
                  <a:cubicBezTo>
                    <a:pt x="912" y="706"/>
                    <a:pt x="708" y="910"/>
                    <a:pt x="456" y="910"/>
                  </a:cubicBezTo>
                  <a:cubicBezTo>
                    <a:pt x="204" y="910"/>
                    <a:pt x="0" y="706"/>
                    <a:pt x="0" y="455"/>
                  </a:cubicBezTo>
                  <a:cubicBezTo>
                    <a:pt x="0" y="204"/>
                    <a:pt x="204" y="0"/>
                    <a:pt x="456" y="0"/>
                  </a:cubicBezTo>
                  <a:cubicBezTo>
                    <a:pt x="708" y="0"/>
                    <a:pt x="912" y="204"/>
                    <a:pt x="912" y="455"/>
                  </a:cubicBezTo>
                  <a:close/>
                </a:path>
              </a:pathLst>
            </a:custGeom>
            <a:solidFill>
              <a:srgbClr val="20BEA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1" name="Freeform 25">
              <a:extLst>
                <a:ext uri="{FF2B5EF4-FFF2-40B4-BE49-F238E27FC236}">
                  <a16:creationId xmlns:a16="http://schemas.microsoft.com/office/drawing/2014/main" id="{41382B26-ED20-492B-A726-A94D388362B5}"/>
                </a:ext>
              </a:extLst>
            </p:cNvPr>
            <p:cNvSpPr>
              <a:spLocks/>
            </p:cNvSpPr>
            <p:nvPr/>
          </p:nvSpPr>
          <p:spPr bwMode="auto">
            <a:xfrm rot="10800000">
              <a:off x="1697668" y="3657918"/>
              <a:ext cx="1031875" cy="931863"/>
            </a:xfrm>
            <a:custGeom>
              <a:avLst/>
              <a:gdLst>
                <a:gd name="T0" fmla="*/ 785 w 785"/>
                <a:gd name="T1" fmla="*/ 392 h 784"/>
                <a:gd name="T2" fmla="*/ 785 w 785"/>
                <a:gd name="T3" fmla="*/ 392 h 784"/>
                <a:gd name="T4" fmla="*/ 392 w 785"/>
                <a:gd name="T5" fmla="*/ 784 h 784"/>
                <a:gd name="T6" fmla="*/ 0 w 785"/>
                <a:gd name="T7" fmla="*/ 392 h 784"/>
                <a:gd name="T8" fmla="*/ 392 w 785"/>
                <a:gd name="T9" fmla="*/ 0 h 784"/>
                <a:gd name="T10" fmla="*/ 785 w 785"/>
                <a:gd name="T11" fmla="*/ 392 h 784"/>
              </a:gdLst>
              <a:ahLst/>
              <a:cxnLst>
                <a:cxn ang="0">
                  <a:pos x="T0" y="T1"/>
                </a:cxn>
                <a:cxn ang="0">
                  <a:pos x="T2" y="T3"/>
                </a:cxn>
                <a:cxn ang="0">
                  <a:pos x="T4" y="T5"/>
                </a:cxn>
                <a:cxn ang="0">
                  <a:pos x="T6" y="T7"/>
                </a:cxn>
                <a:cxn ang="0">
                  <a:pos x="T8" y="T9"/>
                </a:cxn>
                <a:cxn ang="0">
                  <a:pos x="T10" y="T11"/>
                </a:cxn>
              </a:cxnLst>
              <a:rect l="0" t="0" r="r" b="b"/>
              <a:pathLst>
                <a:path w="785" h="784">
                  <a:moveTo>
                    <a:pt x="785" y="392"/>
                  </a:moveTo>
                  <a:lnTo>
                    <a:pt x="785" y="392"/>
                  </a:lnTo>
                  <a:cubicBezTo>
                    <a:pt x="785" y="608"/>
                    <a:pt x="609" y="784"/>
                    <a:pt x="392" y="784"/>
                  </a:cubicBezTo>
                  <a:cubicBezTo>
                    <a:pt x="176" y="784"/>
                    <a:pt x="0" y="608"/>
                    <a:pt x="0" y="392"/>
                  </a:cubicBezTo>
                  <a:cubicBezTo>
                    <a:pt x="0" y="176"/>
                    <a:pt x="176" y="0"/>
                    <a:pt x="392" y="0"/>
                  </a:cubicBezTo>
                  <a:cubicBezTo>
                    <a:pt x="609" y="0"/>
                    <a:pt x="785" y="176"/>
                    <a:pt x="785" y="392"/>
                  </a:cubicBezTo>
                  <a:close/>
                </a:path>
              </a:pathLst>
            </a:custGeom>
            <a:solidFill>
              <a:srgbClr val="0A61A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pic>
          <p:nvPicPr>
            <p:cNvPr id="45" name="Picture 27">
              <a:extLst>
                <a:ext uri="{FF2B5EF4-FFF2-40B4-BE49-F238E27FC236}">
                  <a16:creationId xmlns:a16="http://schemas.microsoft.com/office/drawing/2014/main" id="{A4BF1548-B179-4055-A700-05542E2837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9892" y="3671407"/>
              <a:ext cx="1028700" cy="8858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2" name="Text Placeholder 5">
            <a:extLst>
              <a:ext uri="{FF2B5EF4-FFF2-40B4-BE49-F238E27FC236}">
                <a16:creationId xmlns:a16="http://schemas.microsoft.com/office/drawing/2014/main" id="{1EA1B5EC-1290-4E21-BCA2-27781C2C422B}"/>
              </a:ext>
            </a:extLst>
          </p:cNvPr>
          <p:cNvSpPr txBox="1">
            <a:spLocks/>
          </p:cNvSpPr>
          <p:nvPr/>
        </p:nvSpPr>
        <p:spPr>
          <a:xfrm>
            <a:off x="2535056" y="1286815"/>
            <a:ext cx="6690360" cy="3195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ru-RU" sz="1600" b="1" dirty="0">
                <a:solidFill>
                  <a:schemeClr val="bg1"/>
                </a:solidFill>
                <a:latin typeface="+mj-lt"/>
              </a:rPr>
              <a:t>Лаборатория Пучковых Технологий и Медицинской Физики</a:t>
            </a:r>
            <a:endParaRPr lang="en-US" sz="1600" b="1" dirty="0">
              <a:solidFill>
                <a:schemeClr val="bg1"/>
              </a:solidFill>
              <a:latin typeface="+mj-lt"/>
            </a:endParaRPr>
          </a:p>
        </p:txBody>
      </p:sp>
    </p:spTree>
    <p:extLst>
      <p:ext uri="{BB962C8B-B14F-4D97-AF65-F5344CB8AC3E}">
        <p14:creationId xmlns:p14="http://schemas.microsoft.com/office/powerpoint/2010/main" val="27047886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3F372304-0FBB-60BA-A6F2-C1F717521D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a:extLst>
              <a:ext uri="{FF2B5EF4-FFF2-40B4-BE49-F238E27FC236}">
                <a16:creationId xmlns:a16="http://schemas.microsoft.com/office/drawing/2014/main" id="{E17DC04C-CF1F-67F9-8EC9-7DCE19DCA82B}"/>
              </a:ext>
            </a:extLst>
          </p:cNvPr>
          <p:cNvSpPr/>
          <p:nvPr/>
        </p:nvSpPr>
        <p:spPr>
          <a:xfrm>
            <a:off x="6514757" y="114980"/>
            <a:ext cx="4187588" cy="261534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Заголовок 1"/>
          <p:cNvSpPr>
            <a:spLocks noGrp="1"/>
          </p:cNvSpPr>
          <p:nvPr>
            <p:ph type="title"/>
          </p:nvPr>
        </p:nvSpPr>
        <p:spPr>
          <a:xfrm>
            <a:off x="5785047" y="746962"/>
            <a:ext cx="5625000" cy="1137018"/>
          </a:xfrm>
        </p:spPr>
        <p:txBody>
          <a:bodyPr/>
          <a:lstStyle/>
          <a:p>
            <a:pPr algn="ctr"/>
            <a:r>
              <a:rPr lang="ru-RU" dirty="0">
                <a:solidFill>
                  <a:schemeClr val="bg1"/>
                </a:solidFill>
              </a:rPr>
              <a:t>Радиационная медицинская физика</a:t>
            </a:r>
            <a:br>
              <a:rPr lang="ru-RU" dirty="0">
                <a:solidFill>
                  <a:schemeClr val="bg1"/>
                </a:solidFill>
              </a:rPr>
            </a:br>
            <a:r>
              <a:rPr lang="ru-RU" sz="2800" dirty="0">
                <a:solidFill>
                  <a:schemeClr val="bg1"/>
                </a:solidFill>
              </a:rPr>
              <a:t>2022год, 490стр. </a:t>
            </a:r>
          </a:p>
        </p:txBody>
      </p:sp>
      <p:sp>
        <p:nvSpPr>
          <p:cNvPr id="3" name="Рисунок 2"/>
          <p:cNvSpPr>
            <a:spLocks noGrp="1"/>
          </p:cNvSpPr>
          <p:nvPr>
            <p:ph type="pic" idx="2"/>
          </p:nvPr>
        </p:nvSpPr>
        <p:spPr/>
      </p:sp>
      <p:sp>
        <p:nvSpPr>
          <p:cNvPr id="4" name="Текст 3"/>
          <p:cNvSpPr>
            <a:spLocks noGrp="1"/>
          </p:cNvSpPr>
          <p:nvPr>
            <p:ph type="body" idx="1"/>
          </p:nvPr>
        </p:nvSpPr>
        <p:spPr>
          <a:xfrm>
            <a:off x="6146787" y="3635766"/>
            <a:ext cx="5625000" cy="2114550"/>
          </a:xfrm>
        </p:spPr>
        <p:txBody>
          <a:bodyPr/>
          <a:lstStyle/>
          <a:p>
            <a:r>
              <a:rPr lang="ru-RU" dirty="0"/>
              <a:t>Серия классический</a:t>
            </a:r>
          </a:p>
          <a:p>
            <a:r>
              <a:rPr lang="ru-RU" dirty="0"/>
              <a:t>университетский учебник</a:t>
            </a:r>
          </a:p>
          <a:p>
            <a:r>
              <a:rPr lang="ru-RU" dirty="0"/>
              <a:t>опубликованный к 270-летию</a:t>
            </a:r>
          </a:p>
          <a:p>
            <a:r>
              <a:rPr lang="ru-RU" dirty="0"/>
              <a:t>МГУ имени М.В. Ломоносова</a:t>
            </a:r>
          </a:p>
        </p:txBody>
      </p:sp>
      <p:pic>
        <p:nvPicPr>
          <p:cNvPr id="5" name="Рисунок 4">
            <a:extLst>
              <a:ext uri="{FF2B5EF4-FFF2-40B4-BE49-F238E27FC236}">
                <a16:creationId xmlns:a16="http://schemas.microsoft.com/office/drawing/2014/main" id="{2504E7E9-9F45-B35F-ED5F-DF59C57B130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344" b="90000" l="9708" r="89875">
                        <a14:foregroundMark x1="38727" y1="16484" x2="70146" y2="24297"/>
                        <a14:foregroundMark x1="70146" y1="24297" x2="70772" y2="24531"/>
                        <a14:foregroundMark x1="78706" y1="20078" x2="82150" y2="57656"/>
                        <a14:foregroundMark x1="85177" y1="75469" x2="35908" y2="82813"/>
                        <a14:foregroundMark x1="70355" y1="82266" x2="85595" y2="87813"/>
                        <a14:foregroundMark x1="69729" y1="26797" x2="46138" y2="29063"/>
                        <a14:foregroundMark x1="23278" y1="8828" x2="47808" y2="10703"/>
                        <a14:foregroundMark x1="47808" y1="10703" x2="70981" y2="10469"/>
                        <a14:foregroundMark x1="70981" y1="10469" x2="72756" y2="10469"/>
                        <a14:foregroundMark x1="83716" y1="53359" x2="87370" y2="82266"/>
                        <a14:foregroundMark x1="65553" y1="86875" x2="18058" y2="83281"/>
                        <a14:foregroundMark x1="18058" y1="83281" x2="20146" y2="64453"/>
                        <a14:foregroundMark x1="11900" y1="7656" x2="11900" y2="7656"/>
                        <a14:foregroundMark x1="11273" y1="7813" x2="11273" y2="10156"/>
                        <a14:foregroundMark x1="10752" y1="12656" x2="10752" y2="12656"/>
                        <a14:foregroundMark x1="10752" y1="10938" x2="10752" y2="10938"/>
                        <a14:foregroundMark x1="10752" y1="8984" x2="10752" y2="8984"/>
                        <a14:foregroundMark x1="12630" y1="7422" x2="12630" y2="7422"/>
                        <a14:foregroundMark x1="11482" y1="7344" x2="11482" y2="7344"/>
                      </a14:backgroundRemoval>
                    </a14:imgEffect>
                  </a14:imgLayer>
                </a14:imgProps>
              </a:ext>
            </a:extLst>
          </a:blip>
          <a:stretch>
            <a:fillRect/>
          </a:stretch>
        </p:blipFill>
        <p:spPr>
          <a:xfrm>
            <a:off x="0" y="-115345"/>
            <a:ext cx="5321746" cy="7088690"/>
          </a:xfrm>
          <a:prstGeom prst="rect">
            <a:avLst/>
          </a:prstGeom>
        </p:spPr>
      </p:pic>
    </p:spTree>
    <p:extLst>
      <p:ext uri="{BB962C8B-B14F-4D97-AF65-F5344CB8AC3E}">
        <p14:creationId xmlns:p14="http://schemas.microsoft.com/office/powerpoint/2010/main" val="6336760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810A60-95BE-4B78-CF6D-35EB3574E2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a:extLst>
              <a:ext uri="{FF2B5EF4-FFF2-40B4-BE49-F238E27FC236}">
                <a16:creationId xmlns:a16="http://schemas.microsoft.com/office/drawing/2014/main" id="{B334D642-A8BC-A6C7-5C15-DFB379606AFF}"/>
              </a:ext>
            </a:extLst>
          </p:cNvPr>
          <p:cNvSpPr/>
          <p:nvPr/>
        </p:nvSpPr>
        <p:spPr>
          <a:xfrm>
            <a:off x="355496" y="114980"/>
            <a:ext cx="11481008" cy="128380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Текст 3"/>
          <p:cNvSpPr>
            <a:spLocks noGrp="1"/>
          </p:cNvSpPr>
          <p:nvPr>
            <p:ph type="body" idx="1"/>
          </p:nvPr>
        </p:nvSpPr>
        <p:spPr>
          <a:xfrm>
            <a:off x="17172" y="475434"/>
            <a:ext cx="11590986" cy="1567898"/>
          </a:xfrm>
        </p:spPr>
        <p:txBody>
          <a:bodyPr/>
          <a:lstStyle/>
          <a:p>
            <a:pPr algn="ctr"/>
            <a:r>
              <a:rPr lang="x-none" dirty="0">
                <a:solidFill>
                  <a:schemeClr val="bg1"/>
                </a:solidFill>
              </a:rPr>
              <a:t>Программа повышения квалификации</a:t>
            </a:r>
            <a:endParaRPr lang="ru-RU" dirty="0">
              <a:solidFill>
                <a:schemeClr val="bg1"/>
              </a:solidFill>
            </a:endParaRPr>
          </a:p>
          <a:p>
            <a:r>
              <a:rPr lang="ru-RU" dirty="0">
                <a:solidFill>
                  <a:schemeClr val="bg1"/>
                </a:solidFill>
              </a:rPr>
              <a:t>   								 </a:t>
            </a:r>
            <a:r>
              <a:rPr lang="x-none">
                <a:solidFill>
                  <a:schemeClr val="bg1"/>
                </a:solidFill>
              </a:rPr>
              <a:t>«</a:t>
            </a:r>
            <a:r>
              <a:rPr lang="ru-RU" dirty="0">
                <a:solidFill>
                  <a:schemeClr val="bg1"/>
                </a:solidFill>
              </a:rPr>
              <a:t>Методы ядерной медицины</a:t>
            </a:r>
            <a:r>
              <a:rPr lang="x-none" dirty="0">
                <a:solidFill>
                  <a:schemeClr val="bg1"/>
                </a:solidFill>
              </a:rPr>
              <a:t>»</a:t>
            </a:r>
            <a:endParaRPr lang="ru-RU" dirty="0">
              <a:solidFill>
                <a:schemeClr val="bg1"/>
              </a:solidFill>
            </a:endParaRPr>
          </a:p>
        </p:txBody>
      </p:sp>
      <p:sp>
        <p:nvSpPr>
          <p:cNvPr id="7" name="Прямоугольник 6">
            <a:extLst>
              <a:ext uri="{FF2B5EF4-FFF2-40B4-BE49-F238E27FC236}">
                <a16:creationId xmlns:a16="http://schemas.microsoft.com/office/drawing/2014/main" id="{CBD4D95F-1D81-1BE8-C716-16FBAD3C5B09}"/>
              </a:ext>
            </a:extLst>
          </p:cNvPr>
          <p:cNvSpPr/>
          <p:nvPr/>
        </p:nvSpPr>
        <p:spPr>
          <a:xfrm>
            <a:off x="228601" y="1841679"/>
            <a:ext cx="6532807" cy="4901341"/>
          </a:xfrm>
          <a:prstGeom prst="rect">
            <a:avLst/>
          </a:prstGeom>
          <a:solidFill>
            <a:schemeClr val="tx1">
              <a:alpha val="7500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Google Shape;149;p24">
            <a:extLst>
              <a:ext uri="{FF2B5EF4-FFF2-40B4-BE49-F238E27FC236}">
                <a16:creationId xmlns:a16="http://schemas.microsoft.com/office/drawing/2014/main" id="{C6212BD3-2895-4A3E-BB2C-CA357CB24752}"/>
              </a:ext>
            </a:extLst>
          </p:cNvPr>
          <p:cNvSpPr txBox="1"/>
          <p:nvPr/>
        </p:nvSpPr>
        <p:spPr>
          <a:xfrm>
            <a:off x="3065134" y="127973"/>
            <a:ext cx="8516154" cy="316945"/>
          </a:xfrm>
          <a:prstGeom prst="rect">
            <a:avLst/>
          </a:prstGeom>
          <a:noFill/>
          <a:ln>
            <a:noFill/>
          </a:ln>
        </p:spPr>
        <p:txBody>
          <a:bodyPr spcFirstLastPara="1" wrap="square" lIns="91425" tIns="45700" rIns="91425" bIns="45700" anchor="t" anchorCtr="0">
            <a:noAutofit/>
          </a:bodyPr>
          <a:lstStyle/>
          <a:p>
            <a:pPr lvl="0"/>
            <a:r>
              <a:rPr lang="ru-RU" sz="2000" dirty="0">
                <a:solidFill>
                  <a:schemeClr val="bg1"/>
                </a:solidFill>
                <a:latin typeface="+mj-lt"/>
                <a:ea typeface="Calibri"/>
                <a:cs typeface="Calibri"/>
                <a:sym typeface="Calibri"/>
              </a:rPr>
              <a:t>Подготовка и аккредитация физиков России</a:t>
            </a:r>
          </a:p>
        </p:txBody>
      </p:sp>
      <p:pic>
        <p:nvPicPr>
          <p:cNvPr id="8" name="Рисунок 7"/>
          <p:cNvPicPr>
            <a:picLocks noChangeAspect="1"/>
          </p:cNvPicPr>
          <p:nvPr/>
        </p:nvPicPr>
        <p:blipFill>
          <a:blip r:embed="rId3"/>
          <a:stretch>
            <a:fillRect/>
          </a:stretch>
        </p:blipFill>
        <p:spPr>
          <a:xfrm>
            <a:off x="7226762" y="1715865"/>
            <a:ext cx="4535108" cy="1696830"/>
          </a:xfrm>
          <a:prstGeom prst="rect">
            <a:avLst/>
          </a:prstGeom>
        </p:spPr>
      </p:pic>
      <p:pic>
        <p:nvPicPr>
          <p:cNvPr id="9" name="Рисунок 8"/>
          <p:cNvPicPr>
            <a:picLocks noChangeAspect="1"/>
          </p:cNvPicPr>
          <p:nvPr/>
        </p:nvPicPr>
        <p:blipFill>
          <a:blip r:embed="rId4"/>
          <a:stretch>
            <a:fillRect/>
          </a:stretch>
        </p:blipFill>
        <p:spPr>
          <a:xfrm>
            <a:off x="7199395" y="3695020"/>
            <a:ext cx="4562475" cy="3048000"/>
          </a:xfrm>
          <a:prstGeom prst="rect">
            <a:avLst/>
          </a:prstGeom>
        </p:spPr>
      </p:pic>
      <p:sp>
        <p:nvSpPr>
          <p:cNvPr id="10" name="TextBox 9"/>
          <p:cNvSpPr txBox="1"/>
          <p:nvPr/>
        </p:nvSpPr>
        <p:spPr>
          <a:xfrm>
            <a:off x="228601" y="2018258"/>
            <a:ext cx="6420678" cy="1569660"/>
          </a:xfrm>
          <a:prstGeom prst="rect">
            <a:avLst/>
          </a:prstGeom>
          <a:noFill/>
        </p:spPr>
        <p:txBody>
          <a:bodyPr wrap="square" rtlCol="0">
            <a:spAutoFit/>
          </a:bodyPr>
          <a:lstStyle/>
          <a:p>
            <a:r>
              <a:rPr lang="x-none" sz="1600" dirty="0">
                <a:solidFill>
                  <a:schemeClr val="bg1"/>
                </a:solidFill>
              </a:rPr>
              <a:t>Целями программы повышения квалификации «</a:t>
            </a:r>
            <a:r>
              <a:rPr lang="ru-RU" sz="1600" dirty="0">
                <a:solidFill>
                  <a:schemeClr val="bg1"/>
                </a:solidFill>
              </a:rPr>
              <a:t>Методы ядерной</a:t>
            </a:r>
            <a:r>
              <a:rPr lang="x-none" sz="1600" dirty="0">
                <a:solidFill>
                  <a:schemeClr val="bg1"/>
                </a:solidFill>
              </a:rPr>
              <a:t> медицины» являются: </a:t>
            </a:r>
            <a:r>
              <a:rPr lang="ru-RU" sz="1600" dirty="0">
                <a:solidFill>
                  <a:schemeClr val="bg1"/>
                </a:solidFill>
              </a:rPr>
              <a:t>совершенствование и приобретение дополнительных</a:t>
            </a:r>
            <a:r>
              <a:rPr lang="x-none" sz="1600" dirty="0">
                <a:solidFill>
                  <a:schemeClr val="bg1"/>
                </a:solidFill>
              </a:rPr>
              <a:t> теоретических знаний</a:t>
            </a:r>
            <a:r>
              <a:rPr lang="ru-RU" sz="1600" dirty="0">
                <a:solidFill>
                  <a:schemeClr val="bg1"/>
                </a:solidFill>
              </a:rPr>
              <a:t> и умений</a:t>
            </a:r>
            <a:r>
              <a:rPr lang="x-none" sz="1600" dirty="0">
                <a:solidFill>
                  <a:schemeClr val="bg1"/>
                </a:solidFill>
              </a:rPr>
              <a:t> в области физики взаимодействия ионизирующих излучений с веществом, медицинской физики, радиобиологии</a:t>
            </a:r>
            <a:r>
              <a:rPr lang="ru-RU" sz="1600" dirty="0">
                <a:solidFill>
                  <a:schemeClr val="bg1"/>
                </a:solidFill>
              </a:rPr>
              <a:t> и ядерной медицине. </a:t>
            </a:r>
          </a:p>
        </p:txBody>
      </p:sp>
      <p:sp>
        <p:nvSpPr>
          <p:cNvPr id="11" name="TextBox 10"/>
          <p:cNvSpPr txBox="1"/>
          <p:nvPr/>
        </p:nvSpPr>
        <p:spPr>
          <a:xfrm>
            <a:off x="228601" y="4155085"/>
            <a:ext cx="5767512" cy="1569660"/>
          </a:xfrm>
          <a:prstGeom prst="rect">
            <a:avLst/>
          </a:prstGeom>
          <a:noFill/>
        </p:spPr>
        <p:txBody>
          <a:bodyPr wrap="square" rtlCol="0">
            <a:spAutoFit/>
          </a:bodyPr>
          <a:lstStyle/>
          <a:p>
            <a:r>
              <a:rPr lang="ru-RU" sz="1600" dirty="0">
                <a:solidFill>
                  <a:schemeClr val="bg1"/>
                </a:solidFill>
              </a:rPr>
              <a:t>Категория слушателей (требования к слушателям) – специалисты с высшим образованием естественно-научного профиля.</a:t>
            </a:r>
          </a:p>
          <a:p>
            <a:r>
              <a:rPr lang="ru-RU" sz="1600" dirty="0">
                <a:solidFill>
                  <a:schemeClr val="bg1"/>
                </a:solidFill>
              </a:rPr>
              <a:t>Срок обучения – 72 часа.</a:t>
            </a:r>
          </a:p>
          <a:p>
            <a:r>
              <a:rPr lang="ru-RU" sz="1600" dirty="0">
                <a:solidFill>
                  <a:schemeClr val="bg1"/>
                </a:solidFill>
              </a:rPr>
              <a:t>Форма обучения – очно-заочная с использованием дистанционных образовательных технологий.</a:t>
            </a:r>
          </a:p>
        </p:txBody>
      </p:sp>
      <p:sp>
        <p:nvSpPr>
          <p:cNvPr id="12" name="TextBox 11"/>
          <p:cNvSpPr txBox="1"/>
          <p:nvPr/>
        </p:nvSpPr>
        <p:spPr>
          <a:xfrm>
            <a:off x="228601" y="5807430"/>
            <a:ext cx="6286500" cy="523220"/>
          </a:xfrm>
          <a:prstGeom prst="rect">
            <a:avLst/>
          </a:prstGeom>
          <a:noFill/>
        </p:spPr>
        <p:txBody>
          <a:bodyPr wrap="square" rtlCol="0">
            <a:spAutoFit/>
          </a:bodyPr>
          <a:lstStyle/>
          <a:p>
            <a:r>
              <a:rPr lang="ru-RU" dirty="0">
                <a:solidFill>
                  <a:schemeClr val="bg1"/>
                </a:solidFill>
              </a:rPr>
              <a:t>Программа реализуется с использованием материально-технической базы НИИЯФ МГУ и химического факультета МГУ.</a:t>
            </a:r>
          </a:p>
        </p:txBody>
      </p:sp>
    </p:spTree>
    <p:extLst>
      <p:ext uri="{BB962C8B-B14F-4D97-AF65-F5344CB8AC3E}">
        <p14:creationId xmlns:p14="http://schemas.microsoft.com/office/powerpoint/2010/main" val="22416292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EA212B-5ED9-BA43-B943-84DF7320B6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a:extLst>
              <a:ext uri="{FF2B5EF4-FFF2-40B4-BE49-F238E27FC236}">
                <a16:creationId xmlns:a16="http://schemas.microsoft.com/office/drawing/2014/main" id="{3F486B8E-16EE-57C5-5BC6-FA35C60D757D}"/>
              </a:ext>
            </a:extLst>
          </p:cNvPr>
          <p:cNvSpPr/>
          <p:nvPr/>
        </p:nvSpPr>
        <p:spPr>
          <a:xfrm>
            <a:off x="229810" y="480429"/>
            <a:ext cx="11824815" cy="3164292"/>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16B64663-7440-4750-80E1-CB349EA5AA97}"/>
              </a:ext>
            </a:extLst>
          </p:cNvPr>
          <p:cNvSpPr/>
          <p:nvPr/>
        </p:nvSpPr>
        <p:spPr>
          <a:xfrm>
            <a:off x="0" y="3935852"/>
            <a:ext cx="12192000" cy="2893100"/>
          </a:xfrm>
          <a:prstGeom prst="rect">
            <a:avLst/>
          </a:prstGeom>
          <a:solidFill>
            <a:srgbClr val="182D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a:extLst>
              <a:ext uri="{FF2B5EF4-FFF2-40B4-BE49-F238E27FC236}">
                <a16:creationId xmlns:a16="http://schemas.microsoft.com/office/drawing/2014/main" id="{C29C4B0E-79F9-4A24-90D2-7F19B6FEB70F}"/>
              </a:ext>
            </a:extLst>
          </p:cNvPr>
          <p:cNvSpPr txBox="1"/>
          <p:nvPr/>
        </p:nvSpPr>
        <p:spPr>
          <a:xfrm>
            <a:off x="229810" y="435521"/>
            <a:ext cx="11962190" cy="3354765"/>
          </a:xfrm>
          <a:prstGeom prst="rect">
            <a:avLst/>
          </a:prstGeom>
          <a:noFill/>
        </p:spPr>
        <p:txBody>
          <a:bodyPr wrap="square">
            <a:spAutoFit/>
          </a:bodyPr>
          <a:lstStyle/>
          <a:p>
            <a:pPr fontAlgn="base"/>
            <a:endParaRPr lang="ru-RU" dirty="0">
              <a:solidFill>
                <a:schemeClr val="bg1"/>
              </a:solidFill>
            </a:endParaRPr>
          </a:p>
          <a:p>
            <a:pPr fontAlgn="base"/>
            <a:r>
              <a:rPr lang="ru-RU" sz="2200" dirty="0">
                <a:solidFill>
                  <a:schemeClr val="bg1"/>
                </a:solidFill>
              </a:rPr>
              <a:t>В МГУ ДЕЙСТВУЕТ ДОКТОРСКИЙ СОВЕТ Д011 ПО СПЕЦИАЛЬНОСТЯМ РАДИОХИМИЯ И РАДИОБИОЛОГОИЯ (ФИЗМАТ И БИОЛОГИЧЕСКИЕ НАУКИ)</a:t>
            </a:r>
          </a:p>
          <a:p>
            <a:pPr fontAlgn="base"/>
            <a:r>
              <a:rPr lang="ru-RU" sz="2200" dirty="0">
                <a:solidFill>
                  <a:schemeClr val="bg1"/>
                </a:solidFill>
              </a:rPr>
              <a:t>ПРИКАЗОМ МИНИСТЕРСТВА НАУКИ И ВЫСШЕГО ОБРАЗОВАНИЯ РОССИЙСКОЙ ФЕДЕРАЦИИ В КОНЦЕ МАЯ 2022 </a:t>
            </a:r>
          </a:p>
          <a:p>
            <a:pPr fontAlgn="base"/>
            <a:r>
              <a:rPr lang="ru-RU" sz="2200" dirty="0">
                <a:solidFill>
                  <a:schemeClr val="bg1"/>
                </a:solidFill>
              </a:rPr>
              <a:t>ВВЕДЕНА НОВАЯ НОМЕНКЛАТУРА ПО КОТОРОЙ ПРИСУЖДАЮТСЯ УЧЕНАЯ СТЕПЕНЬ  КАНДИДАТА НАУК И  ДОКТОРА НАУК:</a:t>
            </a:r>
          </a:p>
          <a:p>
            <a:pPr fontAlgn="base"/>
            <a:r>
              <a:rPr lang="ru-RU" sz="2200" dirty="0">
                <a:solidFill>
                  <a:schemeClr val="bg1"/>
                </a:solidFill>
              </a:rPr>
              <a:t>	1.3.21. МЕДИЦИНСКАЯ ФИЗИКА – ФИЗИКО-МАТЕМАТИЧЕСКИЕ НАУКИ</a:t>
            </a:r>
            <a:br>
              <a:rPr lang="ru-RU" sz="2200" dirty="0">
                <a:solidFill>
                  <a:schemeClr val="bg1"/>
                </a:solidFill>
              </a:rPr>
            </a:br>
            <a:r>
              <a:rPr lang="ru-RU" sz="2200" dirty="0">
                <a:solidFill>
                  <a:schemeClr val="bg1"/>
                </a:solidFill>
              </a:rPr>
              <a:t> ОНА БУДЕТ ВВЕДЕНА В СОВЕТ Д011 С 2023 ГОДА.</a:t>
            </a:r>
          </a:p>
          <a:p>
            <a:pPr fontAlgn="base"/>
            <a:endParaRPr lang="ru-RU" b="1" dirty="0"/>
          </a:p>
        </p:txBody>
      </p:sp>
      <p:sp>
        <p:nvSpPr>
          <p:cNvPr id="14" name="Номер слайда 2">
            <a:extLst>
              <a:ext uri="{FF2B5EF4-FFF2-40B4-BE49-F238E27FC236}">
                <a16:creationId xmlns:a16="http://schemas.microsoft.com/office/drawing/2014/main" id="{E4F78C76-8B18-4990-9085-BA11148BFC32}"/>
              </a:ext>
            </a:extLst>
          </p:cNvPr>
          <p:cNvSpPr txBox="1">
            <a:spLocks/>
          </p:cNvSpPr>
          <p:nvPr/>
        </p:nvSpPr>
        <p:spPr>
          <a:xfrm>
            <a:off x="11040679" y="6188075"/>
            <a:ext cx="1151321" cy="669925"/>
          </a:xfrm>
          <a:prstGeom prst="rect">
            <a:avLst/>
          </a:prstGeom>
        </p:spPr>
        <p:txBody>
          <a:bodyPr vert="horz" lIns="91440" tIns="45720" rIns="91440" bIns="45720" rtlCol="0" anchor="b"/>
          <a:lstStyle>
            <a:defPPr rtl="0">
              <a:defRPr lang="ru-RU"/>
            </a:defPPr>
            <a:lvl1pPr marL="0" algn="r" defTabSz="457200" rtl="0" eaLnBrk="1" latinLnBrk="0" hangingPunct="1">
              <a:defRPr sz="3200" b="0" i="0" kern="1200">
                <a:solidFill>
                  <a:schemeClr val="bg2">
                    <a:lumMod val="50000"/>
                  </a:schemeClr>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ru-RU" noProof="1" smtClean="0">
                <a:solidFill>
                  <a:schemeClr val="tx1"/>
                </a:solidFill>
              </a:rPr>
              <a:pPr/>
              <a:t>32</a:t>
            </a:fld>
            <a:endParaRPr lang="ru-RU" noProof="1">
              <a:solidFill>
                <a:schemeClr val="tx1"/>
              </a:solidFill>
            </a:endParaRPr>
          </a:p>
        </p:txBody>
      </p:sp>
      <p:pic>
        <p:nvPicPr>
          <p:cNvPr id="1026" name="Picture 2" descr="https://unostkr.my1.ru/banner/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5880" y="4207319"/>
            <a:ext cx="2360459" cy="2360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745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D0F2F00-24EB-76E4-F295-22711F42E3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10" name="Номер слайда 2">
            <a:extLst>
              <a:ext uri="{FF2B5EF4-FFF2-40B4-BE49-F238E27FC236}">
                <a16:creationId xmlns:a16="http://schemas.microsoft.com/office/drawing/2014/main" id="{69FADDB0-B80F-43A5-BBE9-BED083D397CA}"/>
              </a:ext>
            </a:extLst>
          </p:cNvPr>
          <p:cNvSpPr txBox="1">
            <a:spLocks/>
          </p:cNvSpPr>
          <p:nvPr/>
        </p:nvSpPr>
        <p:spPr>
          <a:xfrm>
            <a:off x="11040679" y="6188075"/>
            <a:ext cx="1142245" cy="669925"/>
          </a:xfrm>
          <a:prstGeom prst="rect">
            <a:avLst/>
          </a:prstGeom>
        </p:spPr>
        <p:txBody>
          <a:bodyPr vert="horz" lIns="91440" tIns="45720" rIns="91440" bIns="45720" rtlCol="0" anchor="b"/>
          <a:lstStyle>
            <a:defPPr rtl="0">
              <a:defRPr lang="ru-RU"/>
            </a:defPPr>
            <a:lvl1pPr marL="0" algn="r" defTabSz="457200" rtl="0" eaLnBrk="1" latinLnBrk="0" hangingPunct="1">
              <a:defRPr sz="3200" b="0" i="0" kern="1200">
                <a:solidFill>
                  <a:schemeClr val="bg2">
                    <a:lumMod val="50000"/>
                  </a:schemeClr>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ru-RU" noProof="1" smtClean="0"/>
              <a:pPr/>
              <a:t>33</a:t>
            </a:fld>
            <a:endParaRPr lang="ru-RU" noProof="1"/>
          </a:p>
        </p:txBody>
      </p:sp>
      <p:sp>
        <p:nvSpPr>
          <p:cNvPr id="3" name="Прямоугольник 2">
            <a:extLst>
              <a:ext uri="{FF2B5EF4-FFF2-40B4-BE49-F238E27FC236}">
                <a16:creationId xmlns:a16="http://schemas.microsoft.com/office/drawing/2014/main" id="{8677C564-C3FC-C8A7-C947-07AB793DE751}"/>
              </a:ext>
            </a:extLst>
          </p:cNvPr>
          <p:cNvSpPr/>
          <p:nvPr/>
        </p:nvSpPr>
        <p:spPr>
          <a:xfrm>
            <a:off x="93722" y="100675"/>
            <a:ext cx="5795392" cy="6536818"/>
          </a:xfrm>
          <a:prstGeom prst="rect">
            <a:avLst/>
          </a:prstGeom>
          <a:solidFill>
            <a:schemeClr val="tx1">
              <a:alpha val="7525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Прямоугольник 35">
            <a:extLst>
              <a:ext uri="{FF2B5EF4-FFF2-40B4-BE49-F238E27FC236}">
                <a16:creationId xmlns:a16="http://schemas.microsoft.com/office/drawing/2014/main" id="{012A87A4-3DA6-42CA-9417-412CF75A1D4F}"/>
              </a:ext>
            </a:extLst>
          </p:cNvPr>
          <p:cNvSpPr>
            <a:spLocks noChangeArrowheads="1"/>
          </p:cNvSpPr>
          <p:nvPr/>
        </p:nvSpPr>
        <p:spPr bwMode="auto">
          <a:xfrm>
            <a:off x="193482" y="736390"/>
            <a:ext cx="5311772" cy="5901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02000"/>
              </a:lnSpc>
              <a:spcBef>
                <a:spcPts val="1438"/>
              </a:spcBef>
            </a:pPr>
            <a:r>
              <a:rPr lang="ru-RU" altLang="ru-RU" sz="2200" b="1" dirty="0">
                <a:solidFill>
                  <a:schemeClr val="bg1"/>
                </a:solidFill>
                <a:latin typeface="+mn-lt"/>
                <a:cs typeface="Arial" panose="020B0604020202020204" pitchFamily="34" charset="0"/>
              </a:rPr>
              <a:t>С 2019 по 2022 гг. года защищено </a:t>
            </a:r>
            <a:r>
              <a:rPr lang="ru-RU" altLang="ru-RU" sz="2200" b="1" dirty="0">
                <a:solidFill>
                  <a:srgbClr val="C00000"/>
                </a:solidFill>
                <a:latin typeface="+mn-lt"/>
                <a:cs typeface="Arial" panose="020B0604020202020204" pitchFamily="34" charset="0"/>
              </a:rPr>
              <a:t>7</a:t>
            </a:r>
            <a:r>
              <a:rPr lang="ru-RU" altLang="ru-RU" sz="2200" b="1" dirty="0">
                <a:solidFill>
                  <a:schemeClr val="bg1"/>
                </a:solidFill>
                <a:latin typeface="+mn-lt"/>
                <a:cs typeface="Arial" panose="020B0604020202020204" pitchFamily="34" charset="0"/>
              </a:rPr>
              <a:t> кандидатских </a:t>
            </a:r>
            <a:r>
              <a:rPr lang="ru-RU" altLang="ru-RU" sz="2800" b="1" dirty="0">
                <a:solidFill>
                  <a:srgbClr val="C00000"/>
                </a:solidFill>
                <a:latin typeface="+mn-lt"/>
                <a:cs typeface="Arial" panose="020B0604020202020204" pitchFamily="34" charset="0"/>
              </a:rPr>
              <a:t>диссертаций</a:t>
            </a:r>
            <a:r>
              <a:rPr lang="ru-RU" altLang="ru-RU" sz="2200" b="1" dirty="0">
                <a:solidFill>
                  <a:schemeClr val="bg1"/>
                </a:solidFill>
                <a:latin typeface="+mn-lt"/>
                <a:cs typeface="Arial" panose="020B0604020202020204" pitchFamily="34" charset="0"/>
              </a:rPr>
              <a:t>:</a:t>
            </a:r>
          </a:p>
          <a:p>
            <a:pPr marL="457200" indent="-457200" eaLnBrk="1" hangingPunct="1">
              <a:lnSpc>
                <a:spcPct val="102000"/>
              </a:lnSpc>
              <a:spcBef>
                <a:spcPts val="1438"/>
              </a:spcBef>
              <a:buClr>
                <a:schemeClr val="bg1"/>
              </a:buClr>
              <a:buAutoNum type="arabicPeriod"/>
            </a:pPr>
            <a:r>
              <a:rPr lang="ru-RU" altLang="ru-RU" sz="2000" b="1" dirty="0">
                <a:solidFill>
                  <a:schemeClr val="bg1"/>
                </a:solidFill>
                <a:latin typeface="+mn-lt"/>
                <a:cs typeface="Arial" panose="020B0604020202020204" pitchFamily="34" charset="0"/>
              </a:rPr>
              <a:t>Лыкова Екатерина Николаевна 01.04.20</a:t>
            </a:r>
          </a:p>
          <a:p>
            <a:pPr marL="457200" indent="-457200" eaLnBrk="1" hangingPunct="1">
              <a:lnSpc>
                <a:spcPct val="102000"/>
              </a:lnSpc>
              <a:spcBef>
                <a:spcPts val="1438"/>
              </a:spcBef>
              <a:buClr>
                <a:schemeClr val="bg1"/>
              </a:buClr>
              <a:buAutoNum type="arabicPeriod"/>
            </a:pPr>
            <a:r>
              <a:rPr lang="ru-RU" altLang="ru-RU" sz="2000" b="1" dirty="0">
                <a:solidFill>
                  <a:schemeClr val="bg1"/>
                </a:solidFill>
                <a:latin typeface="+mn-lt"/>
                <a:cs typeface="Arial" panose="020B0604020202020204" pitchFamily="34" charset="0"/>
              </a:rPr>
              <a:t>Лысак Юлия Витальевна 03.01.01</a:t>
            </a:r>
          </a:p>
          <a:p>
            <a:pPr marL="457200" indent="-457200" eaLnBrk="1" hangingPunct="1">
              <a:lnSpc>
                <a:spcPct val="102000"/>
              </a:lnSpc>
              <a:spcBef>
                <a:spcPts val="1438"/>
              </a:spcBef>
              <a:buClr>
                <a:schemeClr val="bg1"/>
              </a:buClr>
              <a:buAutoNum type="arabicPeriod"/>
            </a:pPr>
            <a:r>
              <a:rPr lang="ru-RU" altLang="ru-RU" sz="2000" b="1" dirty="0">
                <a:solidFill>
                  <a:schemeClr val="bg1"/>
                </a:solidFill>
                <a:latin typeface="+mn-lt"/>
                <a:cs typeface="Arial" panose="020B0604020202020204" pitchFamily="34" charset="0"/>
              </a:rPr>
              <a:t>Забарянский Юрий Геннадьевич 03.01.01</a:t>
            </a:r>
          </a:p>
          <a:p>
            <a:pPr marL="457200" indent="-457200" eaLnBrk="1" hangingPunct="1">
              <a:lnSpc>
                <a:spcPct val="102000"/>
              </a:lnSpc>
              <a:spcBef>
                <a:spcPts val="1438"/>
              </a:spcBef>
              <a:buClr>
                <a:schemeClr val="bg1"/>
              </a:buClr>
              <a:buAutoNum type="arabicPeriod"/>
            </a:pPr>
            <a:r>
              <a:rPr lang="ru-RU" altLang="ru-RU" sz="2000" b="1" dirty="0">
                <a:solidFill>
                  <a:schemeClr val="bg1"/>
                </a:solidFill>
                <a:latin typeface="+mn-lt"/>
                <a:cs typeface="Arial" panose="020B0604020202020204" pitchFamily="34" charset="0"/>
              </a:rPr>
              <a:t>Разницина Ирина Андреевна 03.01.01</a:t>
            </a:r>
          </a:p>
          <a:p>
            <a:pPr marL="457200" indent="-457200" eaLnBrk="1" hangingPunct="1">
              <a:lnSpc>
                <a:spcPct val="102000"/>
              </a:lnSpc>
              <a:spcBef>
                <a:spcPts val="1438"/>
              </a:spcBef>
              <a:buClr>
                <a:schemeClr val="bg1"/>
              </a:buClr>
              <a:buAutoNum type="arabicPeriod"/>
            </a:pPr>
            <a:r>
              <a:rPr lang="ru-RU" altLang="ru-RU" sz="2000" b="1" dirty="0">
                <a:solidFill>
                  <a:schemeClr val="bg1"/>
                </a:solidFill>
                <a:latin typeface="+mn-lt"/>
                <a:cs typeface="Arial" panose="020B0604020202020204" pitchFamily="34" charset="0"/>
              </a:rPr>
              <a:t>Пряничников Александр Александрович 01.04.20</a:t>
            </a:r>
          </a:p>
          <a:p>
            <a:pPr marL="457200" indent="-457200" eaLnBrk="1" hangingPunct="1">
              <a:lnSpc>
                <a:spcPct val="102000"/>
              </a:lnSpc>
              <a:spcBef>
                <a:spcPts val="1438"/>
              </a:spcBef>
              <a:buClr>
                <a:schemeClr val="bg1"/>
              </a:buClr>
              <a:buAutoNum type="arabicPeriod"/>
            </a:pPr>
            <a:r>
              <a:rPr lang="ru-RU" altLang="ru-RU" sz="2000" b="1" dirty="0" err="1">
                <a:solidFill>
                  <a:schemeClr val="bg1"/>
                </a:solidFill>
                <a:latin typeface="+mn-lt"/>
                <a:cs typeface="Arial" panose="020B0604020202020204" pitchFamily="34" charset="0"/>
              </a:rPr>
              <a:t>Студеникин</a:t>
            </a:r>
            <a:r>
              <a:rPr lang="ru-RU" altLang="ru-RU" sz="2000" b="1" dirty="0">
                <a:solidFill>
                  <a:schemeClr val="bg1"/>
                </a:solidFill>
                <a:latin typeface="+mn-lt"/>
                <a:cs typeface="Arial" panose="020B0604020202020204" pitchFamily="34" charset="0"/>
              </a:rPr>
              <a:t> Феликс </a:t>
            </a:r>
            <a:r>
              <a:rPr lang="ru-RU" altLang="ru-RU" sz="2000" b="1" dirty="0" err="1">
                <a:solidFill>
                  <a:schemeClr val="bg1"/>
                </a:solidFill>
                <a:latin typeface="+mn-lt"/>
                <a:cs typeface="Arial" panose="020B0604020202020204" pitchFamily="34" charset="0"/>
              </a:rPr>
              <a:t>Рикардович</a:t>
            </a:r>
            <a:r>
              <a:rPr lang="ru-RU" altLang="ru-RU" sz="2000" b="1" dirty="0">
                <a:solidFill>
                  <a:schemeClr val="bg1"/>
                </a:solidFill>
                <a:latin typeface="+mn-lt"/>
                <a:cs typeface="Arial" panose="020B0604020202020204" pitchFamily="34" charset="0"/>
              </a:rPr>
              <a:t> 01.04.20</a:t>
            </a:r>
          </a:p>
          <a:p>
            <a:pPr marL="457200" indent="-457200" eaLnBrk="1" hangingPunct="1">
              <a:lnSpc>
                <a:spcPct val="102000"/>
              </a:lnSpc>
              <a:spcBef>
                <a:spcPts val="1438"/>
              </a:spcBef>
              <a:buClr>
                <a:schemeClr val="bg1"/>
              </a:buClr>
              <a:buAutoNum type="arabicPeriod"/>
            </a:pPr>
            <a:r>
              <a:rPr lang="ru-RU" altLang="ru-RU" sz="2000" b="1" dirty="0">
                <a:solidFill>
                  <a:schemeClr val="bg1"/>
                </a:solidFill>
                <a:latin typeface="+mn-lt"/>
                <a:cs typeface="Arial" panose="020B0604020202020204" pitchFamily="34" charset="0"/>
              </a:rPr>
              <a:t>Логинова Анна </a:t>
            </a:r>
            <a:r>
              <a:rPr lang="ru-RU" altLang="ru-RU" sz="2000" b="1" dirty="0" err="1">
                <a:solidFill>
                  <a:schemeClr val="bg1"/>
                </a:solidFill>
                <a:latin typeface="+mn-lt"/>
                <a:cs typeface="Arial" panose="020B0604020202020204" pitchFamily="34" charset="0"/>
              </a:rPr>
              <a:t>Анзоровна</a:t>
            </a:r>
            <a:r>
              <a:rPr lang="ru-RU" altLang="ru-RU" sz="2000" b="1" dirty="0">
                <a:solidFill>
                  <a:schemeClr val="bg1"/>
                </a:solidFill>
                <a:latin typeface="+mn-lt"/>
                <a:cs typeface="Arial" panose="020B0604020202020204" pitchFamily="34" charset="0"/>
              </a:rPr>
              <a:t> 03.01.01</a:t>
            </a:r>
          </a:p>
        </p:txBody>
      </p:sp>
      <p:sp>
        <p:nvSpPr>
          <p:cNvPr id="12" name="Прямоугольник 35">
            <a:extLst>
              <a:ext uri="{FF2B5EF4-FFF2-40B4-BE49-F238E27FC236}">
                <a16:creationId xmlns:a16="http://schemas.microsoft.com/office/drawing/2014/main" id="{BF0699F6-36DA-4560-AC76-6035AAAB560E}"/>
              </a:ext>
            </a:extLst>
          </p:cNvPr>
          <p:cNvSpPr>
            <a:spLocks noChangeArrowheads="1"/>
          </p:cNvSpPr>
          <p:nvPr/>
        </p:nvSpPr>
        <p:spPr bwMode="auto">
          <a:xfrm>
            <a:off x="6200677" y="1091279"/>
            <a:ext cx="5982247" cy="163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102000"/>
              </a:lnSpc>
              <a:spcBef>
                <a:spcPts val="1438"/>
              </a:spcBef>
            </a:pPr>
            <a:r>
              <a:rPr lang="ru-RU" altLang="ru-RU" sz="2200" b="1" dirty="0">
                <a:solidFill>
                  <a:srgbClr val="000000"/>
                </a:solidFill>
                <a:latin typeface="Arial" panose="020B0604020202020204" pitchFamily="34" charset="0"/>
                <a:cs typeface="Arial" panose="020B0604020202020204" pitchFamily="34" charset="0"/>
              </a:rPr>
              <a:t>В 2023 г. планируется защита 3 кандидатских и 2 докторских диссертаций.</a:t>
            </a:r>
          </a:p>
          <a:p>
            <a:pPr marL="457200" indent="-457200" eaLnBrk="1" hangingPunct="1">
              <a:lnSpc>
                <a:spcPct val="102000"/>
              </a:lnSpc>
              <a:spcBef>
                <a:spcPts val="1438"/>
              </a:spcBef>
              <a:buAutoNum type="arabicPeriod"/>
            </a:pPr>
            <a:endParaRPr lang="ru-RU" altLang="ru-RU" sz="2200" b="1" dirty="0">
              <a:solidFill>
                <a:srgbClr val="000000"/>
              </a:solidFill>
              <a:latin typeface="Arial" panose="020B0604020202020204" pitchFamily="34" charset="0"/>
              <a:cs typeface="Arial" panose="020B0604020202020204" pitchFamily="34" charset="0"/>
            </a:endParaRPr>
          </a:p>
        </p:txBody>
      </p:sp>
      <p:sp>
        <p:nvSpPr>
          <p:cNvPr id="20" name="Заголовок 1">
            <a:extLst>
              <a:ext uri="{FF2B5EF4-FFF2-40B4-BE49-F238E27FC236}">
                <a16:creationId xmlns:a16="http://schemas.microsoft.com/office/drawing/2014/main" id="{8508673F-9651-4453-B85A-2E16448731E4}"/>
              </a:ext>
            </a:extLst>
          </p:cNvPr>
          <p:cNvSpPr txBox="1">
            <a:spLocks/>
          </p:cNvSpPr>
          <p:nvPr/>
        </p:nvSpPr>
        <p:spPr>
          <a:xfrm>
            <a:off x="5626100" y="210677"/>
            <a:ext cx="6565900" cy="669925"/>
          </a:xfrm>
          <a:prstGeom prst="rect">
            <a:avLst/>
          </a:prstGeom>
        </p:spPr>
        <p:txBody>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b="1" dirty="0">
                <a:solidFill>
                  <a:schemeClr val="bg1"/>
                </a:solidFill>
              </a:rPr>
              <a:t>Диссертации</a:t>
            </a:r>
          </a:p>
        </p:txBody>
      </p:sp>
      <p:sp>
        <p:nvSpPr>
          <p:cNvPr id="24" name="Google Shape;149;p24">
            <a:extLst>
              <a:ext uri="{FF2B5EF4-FFF2-40B4-BE49-F238E27FC236}">
                <a16:creationId xmlns:a16="http://schemas.microsoft.com/office/drawing/2014/main" id="{A9E287F7-F006-4788-BEC8-5110373A7EC4}"/>
              </a:ext>
            </a:extLst>
          </p:cNvPr>
          <p:cNvSpPr txBox="1"/>
          <p:nvPr/>
        </p:nvSpPr>
        <p:spPr>
          <a:xfrm>
            <a:off x="166265" y="100675"/>
            <a:ext cx="5459835" cy="316945"/>
          </a:xfrm>
          <a:prstGeom prst="rect">
            <a:avLst/>
          </a:prstGeom>
          <a:noFill/>
          <a:ln>
            <a:noFill/>
          </a:ln>
        </p:spPr>
        <p:txBody>
          <a:bodyPr spcFirstLastPara="1" wrap="square" lIns="91425" tIns="45700" rIns="91425" bIns="45700" anchor="t" anchorCtr="0">
            <a:noAutofit/>
          </a:bodyPr>
          <a:lstStyle/>
          <a:p>
            <a:pPr lvl="0"/>
            <a:r>
              <a:rPr lang="ru-RU" sz="2000" b="1" dirty="0">
                <a:solidFill>
                  <a:schemeClr val="bg1"/>
                </a:solidFill>
                <a:latin typeface="+mj-lt"/>
                <a:ea typeface="Calibri"/>
                <a:cs typeface="Calibri"/>
                <a:sym typeface="Calibri"/>
              </a:rPr>
              <a:t>Подготовка медицинских физиков России</a:t>
            </a:r>
          </a:p>
        </p:txBody>
      </p:sp>
    </p:spTree>
    <p:extLst>
      <p:ext uri="{BB962C8B-B14F-4D97-AF65-F5344CB8AC3E}">
        <p14:creationId xmlns:p14="http://schemas.microsoft.com/office/powerpoint/2010/main" val="2360386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3CD85834-55D9-470E-9834-623384F2476A}"/>
              </a:ext>
              <a:ext uri="{C183D7F6-B498-43B3-948B-1728B52AA6E4}">
                <adec:decorative xmlns:adec="http://schemas.microsoft.com/office/drawing/2017/decorative" val="1"/>
              </a:ext>
            </a:extLst>
          </p:cNvPr>
          <p:cNvPicPr>
            <a:picLocks noChangeAspect="1"/>
          </p:cNvPicPr>
          <p:nvPr/>
        </p:nvPicPr>
        <p:blipFill rotWithShape="1">
          <a:blip r:embed="rId3">
            <a:alphaModFix amt="40000"/>
          </a:blip>
          <a:srcRect t="9418" b="6313"/>
          <a:stretch/>
        </p:blipFill>
        <p:spPr>
          <a:xfrm>
            <a:off x="0" y="0"/>
            <a:ext cx="12192000" cy="6857990"/>
          </a:xfrm>
          <a:prstGeom prst="rect">
            <a:avLst/>
          </a:prstGeom>
        </p:spPr>
      </p:pic>
      <p:pic>
        <p:nvPicPr>
          <p:cNvPr id="16" name="Picture 2">
            <a:extLst>
              <a:ext uri="{FF2B5EF4-FFF2-40B4-BE49-F238E27FC236}">
                <a16:creationId xmlns:a16="http://schemas.microsoft.com/office/drawing/2014/main" id="{77600283-5419-47C7-898A-EAA69313B6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
            <a:ext cx="12192000" cy="6858009"/>
          </a:xfrm>
          <a:prstGeom prst="rect">
            <a:avLst/>
          </a:prstGeom>
          <a:noFill/>
          <a:extLst>
            <a:ext uri="{909E8E84-426E-40DD-AFC4-6F175D3DCCD1}">
              <a14:hiddenFill xmlns:a14="http://schemas.microsoft.com/office/drawing/2010/main">
                <a:solidFill>
                  <a:srgbClr val="FFFFFF"/>
                </a:solidFill>
              </a14:hiddenFill>
            </a:ext>
          </a:extLst>
        </p:spPr>
      </p:pic>
      <p:sp>
        <p:nvSpPr>
          <p:cNvPr id="8" name="Подзаголовок 2">
            <a:extLst>
              <a:ext uri="{FF2B5EF4-FFF2-40B4-BE49-F238E27FC236}">
                <a16:creationId xmlns:a16="http://schemas.microsoft.com/office/drawing/2014/main" id="{EC78FE29-580E-4706-94B6-467DD42615E5}"/>
              </a:ext>
            </a:extLst>
          </p:cNvPr>
          <p:cNvSpPr txBox="1">
            <a:spLocks/>
          </p:cNvSpPr>
          <p:nvPr/>
        </p:nvSpPr>
        <p:spPr>
          <a:xfrm>
            <a:off x="684212" y="5039360"/>
            <a:ext cx="10823576" cy="1195493"/>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r"/>
            <a:endParaRPr lang="ru-RU" sz="3200" noProof="1">
              <a:solidFill>
                <a:schemeClr val="tx1"/>
              </a:solidFill>
            </a:endParaRPr>
          </a:p>
        </p:txBody>
      </p:sp>
      <p:sp>
        <p:nvSpPr>
          <p:cNvPr id="9" name="Прямоугольник 8">
            <a:extLst>
              <a:ext uri="{FF2B5EF4-FFF2-40B4-BE49-F238E27FC236}">
                <a16:creationId xmlns:a16="http://schemas.microsoft.com/office/drawing/2014/main" id="{3B8AFB85-0409-4245-8B80-5472E5B53BF5}"/>
              </a:ext>
            </a:extLst>
          </p:cNvPr>
          <p:cNvSpPr/>
          <p:nvPr/>
        </p:nvSpPr>
        <p:spPr>
          <a:xfrm>
            <a:off x="323850" y="1818640"/>
            <a:ext cx="11544300" cy="269809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Заголовок 1">
            <a:extLst>
              <a:ext uri="{FF2B5EF4-FFF2-40B4-BE49-F238E27FC236}">
                <a16:creationId xmlns:a16="http://schemas.microsoft.com/office/drawing/2014/main" id="{183DB51E-90BA-44FC-A4B9-573D87DE5366}"/>
              </a:ext>
            </a:extLst>
          </p:cNvPr>
          <p:cNvSpPr>
            <a:spLocks noGrp="1"/>
          </p:cNvSpPr>
          <p:nvPr>
            <p:ph type="ctrTitle"/>
          </p:nvPr>
        </p:nvSpPr>
        <p:spPr>
          <a:xfrm>
            <a:off x="836612" y="2071798"/>
            <a:ext cx="8993188" cy="2115590"/>
          </a:xfrm>
        </p:spPr>
        <p:txBody>
          <a:bodyPr rtlCol="0">
            <a:normAutofit/>
          </a:bodyPr>
          <a:lstStyle/>
          <a:p>
            <a:r>
              <a:rPr lang="ru-RU" sz="4400" noProof="1">
                <a:solidFill>
                  <a:schemeClr val="bg1"/>
                </a:solidFill>
              </a:rPr>
              <a:t>СПАСИБО ЗА ВНИМАНИЕ</a:t>
            </a:r>
          </a:p>
        </p:txBody>
      </p:sp>
      <p:pic>
        <p:nvPicPr>
          <p:cNvPr id="13" name="Рисунок 12">
            <a:extLst>
              <a:ext uri="{FF2B5EF4-FFF2-40B4-BE49-F238E27FC236}">
                <a16:creationId xmlns:a16="http://schemas.microsoft.com/office/drawing/2014/main" id="{FDCFAE3F-C7DC-4475-A6EA-59416A6F0EA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71" b="97659" l="1338" r="96656">
                        <a14:foregroundMark x1="58696" y1="38629" x2="58696" y2="38629"/>
                        <a14:foregroundMark x1="52676" y1="28595" x2="39632" y2="34615"/>
                        <a14:foregroundMark x1="39632" y1="34615" x2="32274" y2="42140"/>
                        <a14:foregroundMark x1="77759" y1="45485" x2="69565" y2="29264"/>
                        <a14:foregroundMark x1="69565" y1="29264" x2="52174" y2="68729"/>
                        <a14:foregroundMark x1="52174" y1="68729" x2="44482" y2="56187"/>
                        <a14:foregroundMark x1="44482" y1="56187" x2="38294" y2="35284"/>
                        <a14:foregroundMark x1="43813" y1="40635" x2="47826" y2="54181"/>
                        <a14:foregroundMark x1="35452" y1="53846" x2="29599" y2="54181"/>
                        <a14:foregroundMark x1="77592" y1="47659" x2="77759" y2="57525"/>
                        <a14:foregroundMark x1="69064" y1="55853" x2="65385" y2="56187"/>
                        <a14:foregroundMark x1="63043" y1="44816" x2="76087" y2="46321"/>
                        <a14:foregroundMark x1="76087" y1="46321" x2="73913" y2="55351"/>
                        <a14:foregroundMark x1="31940" y1="15886" x2="19732" y2="23077"/>
                        <a14:foregroundMark x1="19732" y1="23077" x2="11204" y2="32943"/>
                        <a14:foregroundMark x1="11204" y1="32943" x2="10870" y2="45819"/>
                        <a14:foregroundMark x1="10870" y1="45819" x2="11538" y2="48161"/>
                        <a14:foregroundMark x1="25585" y1="15385" x2="15886" y2="44649"/>
                        <a14:foregroundMark x1="15886" y1="44649" x2="6020" y2="52676"/>
                        <a14:foregroundMark x1="6020" y1="52676" x2="7692" y2="65552"/>
                        <a14:foregroundMark x1="7692" y1="65552" x2="11037" y2="69398"/>
                        <a14:foregroundMark x1="21572" y1="76087" x2="25753" y2="90635"/>
                        <a14:foregroundMark x1="37291" y1="89130" x2="66722" y2="94314"/>
                        <a14:foregroundMark x1="66722" y1="94314" x2="80268" y2="85786"/>
                        <a14:foregroundMark x1="80268" y1="85786" x2="91639" y2="55686"/>
                        <a14:foregroundMark x1="91639" y1="55686" x2="92308" y2="42475"/>
                        <a14:foregroundMark x1="92308" y1="42475" x2="88629" y2="30268"/>
                        <a14:foregroundMark x1="88629" y1="30268" x2="66890" y2="18562"/>
                        <a14:foregroundMark x1="66890" y1="18562" x2="38294" y2="21405"/>
                        <a14:foregroundMark x1="38294" y1="21405" x2="29933" y2="24916"/>
                        <a14:foregroundMark x1="63712" y1="14883" x2="52007" y2="8863"/>
                        <a14:foregroundMark x1="52007" y1="8863" x2="36622" y2="8194"/>
                        <a14:foregroundMark x1="23913" y1="8863" x2="12542" y2="23746"/>
                        <a14:foregroundMark x1="8863" y1="28428" x2="4348" y2="39967"/>
                        <a14:foregroundMark x1="15385" y1="56522" x2="15050" y2="80268"/>
                        <a14:foregroundMark x1="26087" y1="78763" x2="35284" y2="91973"/>
                        <a14:foregroundMark x1="42642" y1="83946" x2="61037" y2="85953"/>
                        <a14:foregroundMark x1="61037" y1="85953" x2="73244" y2="84615"/>
                        <a14:foregroundMark x1="73244" y1="84615" x2="73579" y2="84281"/>
                        <a14:foregroundMark x1="58194" y1="97659" x2="43144" y2="96823"/>
                        <a14:foregroundMark x1="90635" y1="63378" x2="84615" y2="53177"/>
                        <a14:foregroundMark x1="94314" y1="43980" x2="94482" y2="67391"/>
                        <a14:foregroundMark x1="87960" y1="25251" x2="78428" y2="15719"/>
                        <a14:foregroundMark x1="69398" y1="8863" x2="54181" y2="6522"/>
                        <a14:foregroundMark x1="43645" y1="4849" x2="32274" y2="7358"/>
                        <a14:foregroundMark x1="25585" y1="7525" x2="30936" y2="5184"/>
                        <a14:foregroundMark x1="35786" y1="3344" x2="45819" y2="1171"/>
                        <a14:foregroundMark x1="55017" y1="1171" x2="63545" y2="2843"/>
                        <a14:foregroundMark x1="68060" y1="4181" x2="76254" y2="8863"/>
                        <a14:foregroundMark x1="81271" y1="12207" x2="87625" y2="19231"/>
                        <a14:foregroundMark x1="92140" y1="25251" x2="95485" y2="33946"/>
                        <a14:foregroundMark x1="1505" y1="55017" x2="3846" y2="63378"/>
                        <a14:foregroundMark x1="6355" y1="71739" x2="11037" y2="79933"/>
                        <a14:foregroundMark x1="63378" y1="96823" x2="70569" y2="94816"/>
                        <a14:foregroundMark x1="76421" y1="90970" x2="81773" y2="86622"/>
                        <a14:foregroundMark x1="85619" y1="82943" x2="90468" y2="74080"/>
                        <a14:foregroundMark x1="93645" y1="72074" x2="96656" y2="64883"/>
                        <a14:foregroundMark x1="69398" y1="70401" x2="55686" y2="75920"/>
                        <a14:foregroundMark x1="66722" y1="60702" x2="69231" y2="61538"/>
                      </a14:backgroundRemoval>
                    </a14:imgEffect>
                  </a14:imgLayer>
                </a14:imgProps>
              </a:ext>
            </a:extLst>
          </a:blip>
          <a:stretch>
            <a:fillRect/>
          </a:stretch>
        </p:blipFill>
        <p:spPr>
          <a:xfrm>
            <a:off x="9119501" y="145774"/>
            <a:ext cx="2910574" cy="2910574"/>
          </a:xfrm>
          <a:prstGeom prst="rect">
            <a:avLst/>
          </a:prstGeom>
        </p:spPr>
      </p:pic>
      <p:sp>
        <p:nvSpPr>
          <p:cNvPr id="11" name="TextBox 10">
            <a:extLst>
              <a:ext uri="{FF2B5EF4-FFF2-40B4-BE49-F238E27FC236}">
                <a16:creationId xmlns:a16="http://schemas.microsoft.com/office/drawing/2014/main" id="{6A063374-A6DC-4C5B-BD3D-1A8310E58E19}"/>
              </a:ext>
            </a:extLst>
          </p:cNvPr>
          <p:cNvSpPr txBox="1"/>
          <p:nvPr/>
        </p:nvSpPr>
        <p:spPr>
          <a:xfrm>
            <a:off x="531812" y="5210642"/>
            <a:ext cx="10928668" cy="1323439"/>
          </a:xfrm>
          <a:prstGeom prst="rect">
            <a:avLst/>
          </a:prstGeom>
          <a:noFill/>
        </p:spPr>
        <p:txBody>
          <a:bodyPr wrap="square" rtlCol="0">
            <a:spAutoFit/>
          </a:bodyPr>
          <a:lstStyle/>
          <a:p>
            <a:r>
              <a:rPr lang="ru-RU" sz="2000" dirty="0">
                <a:solidFill>
                  <a:srgbClr val="C00000"/>
                </a:solidFill>
                <a:cs typeface="Arial" panose="020B0604020202020204" pitchFamily="34" charset="0"/>
              </a:rPr>
              <a:t>Контактные данные:</a:t>
            </a:r>
          </a:p>
          <a:p>
            <a:r>
              <a:rPr lang="ru-RU" sz="2000" dirty="0">
                <a:solidFill>
                  <a:schemeClr val="bg1"/>
                </a:solidFill>
                <a:cs typeface="Arial" panose="020B0604020202020204" pitchFamily="34" charset="0"/>
              </a:rPr>
              <a:t>Черняев Александр Петрович – заведующий кафедрой </a:t>
            </a:r>
            <a:r>
              <a:rPr lang="ru-RU" sz="2000" dirty="0" err="1">
                <a:solidFill>
                  <a:schemeClr val="bg1"/>
                </a:solidFill>
                <a:cs typeface="Arial" panose="020B0604020202020204" pitchFamily="34" charset="0"/>
              </a:rPr>
              <a:t>ФУиРМ</a:t>
            </a:r>
            <a:r>
              <a:rPr lang="ru-RU" sz="2000" dirty="0">
                <a:solidFill>
                  <a:schemeClr val="bg1"/>
                </a:solidFill>
                <a:cs typeface="Arial" panose="020B0604020202020204" pitchFamily="34" charset="0"/>
              </a:rPr>
              <a:t> ФФ МГУ </a:t>
            </a:r>
          </a:p>
          <a:p>
            <a:r>
              <a:rPr lang="en-US" sz="2000" dirty="0">
                <a:solidFill>
                  <a:schemeClr val="bg1"/>
                </a:solidFill>
                <a:cs typeface="Arial" panose="020B0604020202020204" pitchFamily="34" charset="0"/>
              </a:rPr>
              <a:t>E-mail:</a:t>
            </a:r>
            <a:r>
              <a:rPr lang="ru-RU" sz="2000" dirty="0">
                <a:solidFill>
                  <a:schemeClr val="bg1"/>
                </a:solidFill>
                <a:cs typeface="Arial" panose="020B0604020202020204" pitchFamily="34" charset="0"/>
              </a:rPr>
              <a:t> </a:t>
            </a:r>
            <a:r>
              <a:rPr lang="en-US" sz="2000" dirty="0" err="1">
                <a:solidFill>
                  <a:schemeClr val="bg1"/>
                </a:solidFill>
                <a:cs typeface="Arial" panose="020B0604020202020204" pitchFamily="34" charset="0"/>
              </a:rPr>
              <a:t>a.p.chernyaev@yandex.ru</a:t>
            </a:r>
            <a:endParaRPr lang="ru-RU" sz="2000" dirty="0">
              <a:solidFill>
                <a:schemeClr val="bg1"/>
              </a:solidFill>
              <a:cs typeface="Arial" panose="020B0604020202020204" pitchFamily="34" charset="0"/>
            </a:endParaRPr>
          </a:p>
          <a:p>
            <a:r>
              <a:rPr lang="ru-RU" sz="2000" dirty="0">
                <a:solidFill>
                  <a:schemeClr val="bg1"/>
                </a:solidFill>
                <a:cs typeface="Arial" panose="020B0604020202020204" pitchFamily="34" charset="0"/>
              </a:rPr>
              <a:t>Тел: +7(495)939-13-44</a:t>
            </a:r>
          </a:p>
        </p:txBody>
      </p:sp>
    </p:spTree>
    <p:extLst>
      <p:ext uri="{BB962C8B-B14F-4D97-AF65-F5344CB8AC3E}">
        <p14:creationId xmlns:p14="http://schemas.microsoft.com/office/powerpoint/2010/main" val="40831627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2">
            <a:extLst>
              <a:ext uri="{FF2B5EF4-FFF2-40B4-BE49-F238E27FC236}">
                <a16:creationId xmlns:a16="http://schemas.microsoft.com/office/drawing/2014/main" id="{63815330-68B0-4B2D-B62B-B63F66B15C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id="{C8FEF4AF-5FF6-49B9-8C48-933B52E23FA3}"/>
              </a:ext>
            </a:extLst>
          </p:cNvPr>
          <p:cNvSpPr/>
          <p:nvPr/>
        </p:nvSpPr>
        <p:spPr>
          <a:xfrm>
            <a:off x="382772" y="226320"/>
            <a:ext cx="6313004" cy="2497154"/>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8" name="Номер слайда 2">
            <a:extLst>
              <a:ext uri="{FF2B5EF4-FFF2-40B4-BE49-F238E27FC236}">
                <a16:creationId xmlns:a16="http://schemas.microsoft.com/office/drawing/2014/main" id="{93ABF88E-4E8B-44F4-9868-6ECE0D4DB904}"/>
              </a:ext>
            </a:extLst>
          </p:cNvPr>
          <p:cNvSpPr>
            <a:spLocks noGrp="1"/>
          </p:cNvSpPr>
          <p:nvPr>
            <p:ph type="sldNum" sz="quarter" idx="12"/>
          </p:nvPr>
        </p:nvSpPr>
        <p:spPr>
          <a:xfrm>
            <a:off x="11010601" y="6144330"/>
            <a:ext cx="1142245" cy="669925"/>
          </a:xfrm>
        </p:spPr>
        <p:txBody>
          <a:bodyPr/>
          <a:lstStyle/>
          <a:p>
            <a:pPr rtl="0"/>
            <a:fld id="{D57F1E4F-1CFF-5643-939E-217C01CDF565}" type="slidenum">
              <a:rPr lang="ru-RU" noProof="1" smtClean="0"/>
              <a:pPr rtl="0"/>
              <a:t>35</a:t>
            </a:fld>
            <a:endParaRPr lang="ru-RU" noProof="1"/>
          </a:p>
        </p:txBody>
      </p:sp>
      <p:pic>
        <p:nvPicPr>
          <p:cNvPr id="17" name="Рисунок 16">
            <a:extLst>
              <a:ext uri="{FF2B5EF4-FFF2-40B4-BE49-F238E27FC236}">
                <a16:creationId xmlns:a16="http://schemas.microsoft.com/office/drawing/2014/main" id="{3DCBD7BE-8E3E-4DB6-86F5-536364120ADD}"/>
              </a:ext>
            </a:extLst>
          </p:cNvPr>
          <p:cNvPicPr>
            <a:picLocks noChangeAspect="1"/>
          </p:cNvPicPr>
          <p:nvPr/>
        </p:nvPicPr>
        <p:blipFill>
          <a:blip r:embed="rId3"/>
          <a:stretch>
            <a:fillRect/>
          </a:stretch>
        </p:blipFill>
        <p:spPr>
          <a:xfrm>
            <a:off x="364957" y="2884977"/>
            <a:ext cx="6330819" cy="3448038"/>
          </a:xfrm>
          <a:prstGeom prst="rect">
            <a:avLst/>
          </a:prstGeom>
          <a:ln w="12700">
            <a:noFill/>
          </a:ln>
        </p:spPr>
      </p:pic>
      <p:sp>
        <p:nvSpPr>
          <p:cNvPr id="18" name="TextBox 17">
            <a:extLst>
              <a:ext uri="{FF2B5EF4-FFF2-40B4-BE49-F238E27FC236}">
                <a16:creationId xmlns:a16="http://schemas.microsoft.com/office/drawing/2014/main" id="{7D32B105-F58F-4939-8892-65D5A958065B}"/>
              </a:ext>
            </a:extLst>
          </p:cNvPr>
          <p:cNvSpPr txBox="1"/>
          <p:nvPr/>
        </p:nvSpPr>
        <p:spPr>
          <a:xfrm>
            <a:off x="548310" y="492356"/>
            <a:ext cx="5882970" cy="2031325"/>
          </a:xfrm>
          <a:prstGeom prst="rect">
            <a:avLst/>
          </a:prstGeom>
          <a:noFill/>
        </p:spPr>
        <p:txBody>
          <a:bodyPr wrap="square" rtlCol="0">
            <a:spAutoFit/>
          </a:bodyPr>
          <a:lstStyle/>
          <a:p>
            <a:r>
              <a:rPr lang="ru-RU" dirty="0">
                <a:solidFill>
                  <a:schemeClr val="bg1"/>
                </a:solidFill>
              </a:rPr>
              <a:t>Созданный метод позволяет решать следующие задачи:</a:t>
            </a:r>
          </a:p>
          <a:p>
            <a:pPr marL="285750" lvl="0" indent="-285750">
              <a:buFont typeface="Arial" panose="020B0604020202020204" pitchFamily="34" charset="0"/>
              <a:buChar char="•"/>
            </a:pPr>
            <a:r>
              <a:rPr lang="ru-RU" dirty="0">
                <a:solidFill>
                  <a:schemeClr val="bg1"/>
                </a:solidFill>
              </a:rPr>
              <a:t>Проверять работу самого аппарата и его коллиматора. </a:t>
            </a:r>
          </a:p>
          <a:p>
            <a:pPr marL="285750" lvl="0" indent="-285750">
              <a:buFont typeface="Arial" panose="020B0604020202020204" pitchFamily="34" charset="0"/>
              <a:buChar char="•"/>
            </a:pPr>
            <a:r>
              <a:rPr lang="ru-RU" dirty="0">
                <a:solidFill>
                  <a:schemeClr val="bg1"/>
                </a:solidFill>
              </a:rPr>
              <a:t>Проверять созданные планы лучевой терапии. </a:t>
            </a:r>
          </a:p>
          <a:p>
            <a:pPr marL="285750" lvl="0" indent="-285750">
              <a:buFont typeface="Arial" panose="020B0604020202020204" pitchFamily="34" charset="0"/>
              <a:buChar char="•"/>
            </a:pPr>
            <a:r>
              <a:rPr lang="ru-RU" dirty="0">
                <a:solidFill>
                  <a:schemeClr val="bg1"/>
                </a:solidFill>
              </a:rPr>
              <a:t>Отслеживать изменения в доставке дозы при каждом сеансе лучевой терапии. </a:t>
            </a:r>
            <a:endParaRPr lang="ru-RU" sz="1700" dirty="0">
              <a:solidFill>
                <a:schemeClr val="bg1"/>
              </a:solidFill>
            </a:endParaRPr>
          </a:p>
        </p:txBody>
      </p:sp>
      <p:sp>
        <p:nvSpPr>
          <p:cNvPr id="19" name="Прямоугольник 18">
            <a:extLst>
              <a:ext uri="{FF2B5EF4-FFF2-40B4-BE49-F238E27FC236}">
                <a16:creationId xmlns:a16="http://schemas.microsoft.com/office/drawing/2014/main" id="{88C6FCDB-6B77-45C8-BDAE-973D10C69872}"/>
              </a:ext>
            </a:extLst>
          </p:cNvPr>
          <p:cNvSpPr/>
          <p:nvPr/>
        </p:nvSpPr>
        <p:spPr>
          <a:xfrm>
            <a:off x="7253895" y="4941749"/>
            <a:ext cx="4508762" cy="133812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15000"/>
              </a:lnSpc>
              <a:spcAft>
                <a:spcPts val="800"/>
              </a:spcAft>
            </a:pPr>
            <a:r>
              <a:rPr lang="ru-RU" dirty="0">
                <a:solidFill>
                  <a:schemeClr val="bg1"/>
                </a:solidFill>
                <a:ea typeface="Calibri" panose="020F0502020204030204" pitchFamily="34" charset="0"/>
                <a:cs typeface="Times New Roman" panose="02020603050405020304" pitchFamily="18" charset="0"/>
              </a:rPr>
              <a:t>Разработанный метод уже включен в клиническую практику отделения лучевой терапии НМИЦ ДГОИ им. Д. Рогачева</a:t>
            </a:r>
            <a:endParaRPr lang="ru-RU" sz="1600" dirty="0">
              <a:solidFill>
                <a:schemeClr val="bg1"/>
              </a:solidFill>
              <a:effectLst/>
              <a:ea typeface="Calibri" panose="020F0502020204030204" pitchFamily="34" charset="0"/>
              <a:cs typeface="Times New Roman" panose="02020603050405020304" pitchFamily="18" charset="0"/>
            </a:endParaRPr>
          </a:p>
        </p:txBody>
      </p:sp>
      <p:grpSp>
        <p:nvGrpSpPr>
          <p:cNvPr id="20" name="Группа 19">
            <a:extLst>
              <a:ext uri="{FF2B5EF4-FFF2-40B4-BE49-F238E27FC236}">
                <a16:creationId xmlns:a16="http://schemas.microsoft.com/office/drawing/2014/main" id="{7EB5D5D0-5DA5-49DF-B233-45FE1E540777}"/>
              </a:ext>
            </a:extLst>
          </p:cNvPr>
          <p:cNvGrpSpPr/>
          <p:nvPr/>
        </p:nvGrpSpPr>
        <p:grpSpPr>
          <a:xfrm>
            <a:off x="7043639" y="226320"/>
            <a:ext cx="4929275" cy="3467529"/>
            <a:chOff x="277402" y="3554859"/>
            <a:chExt cx="4726113" cy="3303142"/>
          </a:xfrm>
        </p:grpSpPr>
        <p:sp>
          <p:nvSpPr>
            <p:cNvPr id="21" name="Прямоугольник 20">
              <a:extLst>
                <a:ext uri="{FF2B5EF4-FFF2-40B4-BE49-F238E27FC236}">
                  <a16:creationId xmlns:a16="http://schemas.microsoft.com/office/drawing/2014/main" id="{AC617873-5225-400A-A7CC-7620E27F19EB}"/>
                </a:ext>
              </a:extLst>
            </p:cNvPr>
            <p:cNvSpPr/>
            <p:nvPr/>
          </p:nvSpPr>
          <p:spPr>
            <a:xfrm>
              <a:off x="277402" y="3554859"/>
              <a:ext cx="4726113" cy="330314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ru-RU">
                <a:solidFill>
                  <a:schemeClr val="bg1"/>
                </a:solidFill>
              </a:endParaRPr>
            </a:p>
          </p:txBody>
        </p:sp>
        <p:grpSp>
          <p:nvGrpSpPr>
            <p:cNvPr id="22" name="Группа 21">
              <a:extLst>
                <a:ext uri="{FF2B5EF4-FFF2-40B4-BE49-F238E27FC236}">
                  <a16:creationId xmlns:a16="http://schemas.microsoft.com/office/drawing/2014/main" id="{90777E93-DA96-48FB-84A2-AFF1BB6EA653}"/>
                </a:ext>
              </a:extLst>
            </p:cNvPr>
            <p:cNvGrpSpPr/>
            <p:nvPr/>
          </p:nvGrpSpPr>
          <p:grpSpPr>
            <a:xfrm>
              <a:off x="359345" y="3608173"/>
              <a:ext cx="4531154" cy="3151954"/>
              <a:chOff x="262469" y="1205755"/>
              <a:chExt cx="4461826" cy="3157939"/>
            </a:xfrm>
          </p:grpSpPr>
          <p:pic>
            <p:nvPicPr>
              <p:cNvPr id="34" name="Рисунок 33">
                <a:extLst>
                  <a:ext uri="{FF2B5EF4-FFF2-40B4-BE49-F238E27FC236}">
                    <a16:creationId xmlns:a16="http://schemas.microsoft.com/office/drawing/2014/main" id="{CD3F4A1B-BA2F-43AC-95C7-F7978C8476C5}"/>
                  </a:ext>
                </a:extLst>
              </p:cNvPr>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36842" y="2949621"/>
                <a:ext cx="2387453" cy="1402393"/>
              </a:xfrm>
              <a:prstGeom prst="rect">
                <a:avLst/>
              </a:prstGeom>
              <a:ln w="3175" cap="sq">
                <a:noFill/>
                <a:prstDash val="solid"/>
                <a:miter lim="800000"/>
              </a:ln>
              <a:effectLst/>
            </p:spPr>
          </p:pic>
          <p:pic>
            <p:nvPicPr>
              <p:cNvPr id="35" name="Picture 3" descr="C:\Users\HP\Desktop\TDA\Диплом\Картинки\graf6norm2.png">
                <a:extLst>
                  <a:ext uri="{FF2B5EF4-FFF2-40B4-BE49-F238E27FC236}">
                    <a16:creationId xmlns:a16="http://schemas.microsoft.com/office/drawing/2014/main" id="{037690DD-5AED-480F-9FE8-ECABD09BF15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020"/>
              <a:stretch/>
            </p:blipFill>
            <p:spPr bwMode="auto">
              <a:xfrm>
                <a:off x="262469" y="1265021"/>
                <a:ext cx="2130003" cy="157302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Users\HP\Desktop\TDA\Диплом\Картинки\graf5norm2.png">
                <a:extLst>
                  <a:ext uri="{FF2B5EF4-FFF2-40B4-BE49-F238E27FC236}">
                    <a16:creationId xmlns:a16="http://schemas.microsoft.com/office/drawing/2014/main" id="{8DD17414-B77A-4F8D-8FFD-FAA4C08CABE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704"/>
              <a:stretch/>
            </p:blipFill>
            <p:spPr bwMode="auto">
              <a:xfrm>
                <a:off x="2460347" y="1205755"/>
                <a:ext cx="2234864" cy="163229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F:\TDA\Диплом\Картинки\Размеры поля2.jpg">
                <a:extLst>
                  <a:ext uri="{FF2B5EF4-FFF2-40B4-BE49-F238E27FC236}">
                    <a16:creationId xmlns:a16="http://schemas.microsoft.com/office/drawing/2014/main" id="{0D07A3FE-EC52-4EC7-8CBA-73D5004EA18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3033" y="2949621"/>
                <a:ext cx="1857616" cy="1414073"/>
              </a:xfrm>
              <a:prstGeom prst="rect">
                <a:avLst/>
              </a:prstGeom>
              <a:ln w="9525" cap="sq">
                <a:noFill/>
                <a:prstDash val="solid"/>
                <a:miter lim="800000"/>
              </a:ln>
              <a:effectLst/>
              <a:extLst>
                <a:ext uri="{909E8E84-426E-40DD-AFC4-6F175D3DCCD1}">
                  <a14:hiddenFill xmlns:a14="http://schemas.microsoft.com/office/drawing/2010/main">
                    <a:solidFill>
                      <a:srgbClr val="FFFFFF"/>
                    </a:solidFill>
                  </a14:hiddenFill>
                </a:ext>
              </a:extLst>
            </p:spPr>
          </p:pic>
        </p:grpSp>
      </p:grpSp>
      <p:sp>
        <p:nvSpPr>
          <p:cNvPr id="39" name="TextBox 38">
            <a:extLst>
              <a:ext uri="{FF2B5EF4-FFF2-40B4-BE49-F238E27FC236}">
                <a16:creationId xmlns:a16="http://schemas.microsoft.com/office/drawing/2014/main" id="{6FA18C78-2BB3-47BE-AB8F-AB28D21C1F97}"/>
              </a:ext>
            </a:extLst>
          </p:cNvPr>
          <p:cNvSpPr txBox="1"/>
          <p:nvPr/>
        </p:nvSpPr>
        <p:spPr>
          <a:xfrm>
            <a:off x="1541184" y="6477085"/>
            <a:ext cx="3897221" cy="307777"/>
          </a:xfrm>
          <a:prstGeom prst="rect">
            <a:avLst/>
          </a:prstGeom>
          <a:noFill/>
        </p:spPr>
        <p:txBody>
          <a:bodyPr wrap="none" rtlCol="0">
            <a:spAutoFit/>
          </a:bodyPr>
          <a:lstStyle/>
          <a:p>
            <a:r>
              <a:rPr lang="ru-RU" sz="1400" dirty="0">
                <a:solidFill>
                  <a:schemeClr val="bg1"/>
                </a:solidFill>
              </a:rPr>
              <a:t>Интерфейс разработанной программы</a:t>
            </a:r>
          </a:p>
        </p:txBody>
      </p:sp>
      <p:sp>
        <p:nvSpPr>
          <p:cNvPr id="40" name="TextBox 39">
            <a:extLst>
              <a:ext uri="{FF2B5EF4-FFF2-40B4-BE49-F238E27FC236}">
                <a16:creationId xmlns:a16="http://schemas.microsoft.com/office/drawing/2014/main" id="{BDACB36B-9247-4837-B775-11AB80FE87D1}"/>
              </a:ext>
            </a:extLst>
          </p:cNvPr>
          <p:cNvSpPr txBox="1"/>
          <p:nvPr/>
        </p:nvSpPr>
        <p:spPr>
          <a:xfrm>
            <a:off x="6967822" y="3875717"/>
            <a:ext cx="4834731" cy="738664"/>
          </a:xfrm>
          <a:prstGeom prst="rect">
            <a:avLst/>
          </a:prstGeom>
          <a:noFill/>
        </p:spPr>
        <p:txBody>
          <a:bodyPr wrap="square" rtlCol="0">
            <a:spAutoFit/>
          </a:bodyPr>
          <a:lstStyle/>
          <a:p>
            <a:pPr algn="ctr"/>
            <a:r>
              <a:rPr lang="ru-RU" sz="1400" dirty="0">
                <a:solidFill>
                  <a:schemeClr val="bg1"/>
                </a:solidFill>
              </a:rPr>
              <a:t>Полученные данные для калибровки и преобразования данных с детекторов аппарата </a:t>
            </a:r>
            <a:r>
              <a:rPr lang="en-US" sz="1400" dirty="0">
                <a:solidFill>
                  <a:schemeClr val="bg1"/>
                </a:solidFill>
              </a:rPr>
              <a:t>TomoTherapy</a:t>
            </a:r>
            <a:endParaRPr lang="ru-RU" sz="1400" dirty="0">
              <a:solidFill>
                <a:schemeClr val="bg1"/>
              </a:solidFill>
            </a:endParaRPr>
          </a:p>
        </p:txBody>
      </p:sp>
    </p:spTree>
    <p:extLst>
      <p:ext uri="{BB962C8B-B14F-4D97-AF65-F5344CB8AC3E}">
        <p14:creationId xmlns:p14="http://schemas.microsoft.com/office/powerpoint/2010/main" val="39929460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2">
            <a:extLst>
              <a:ext uri="{FF2B5EF4-FFF2-40B4-BE49-F238E27FC236}">
                <a16:creationId xmlns:a16="http://schemas.microsoft.com/office/drawing/2014/main" id="{63815330-68B0-4B2D-B62B-B63F66B15C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id="{C8FEF4AF-5FF6-49B9-8C48-933B52E23FA3}"/>
              </a:ext>
            </a:extLst>
          </p:cNvPr>
          <p:cNvSpPr/>
          <p:nvPr/>
        </p:nvSpPr>
        <p:spPr>
          <a:xfrm>
            <a:off x="72473" y="80845"/>
            <a:ext cx="6121687" cy="251330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8" name="Номер слайда 2">
            <a:extLst>
              <a:ext uri="{FF2B5EF4-FFF2-40B4-BE49-F238E27FC236}">
                <a16:creationId xmlns:a16="http://schemas.microsoft.com/office/drawing/2014/main" id="{93ABF88E-4E8B-44F4-9868-6ECE0D4DB904}"/>
              </a:ext>
            </a:extLst>
          </p:cNvPr>
          <p:cNvSpPr>
            <a:spLocks noGrp="1"/>
          </p:cNvSpPr>
          <p:nvPr>
            <p:ph type="sldNum" sz="quarter" idx="12"/>
          </p:nvPr>
        </p:nvSpPr>
        <p:spPr>
          <a:xfrm>
            <a:off x="11010601" y="6144330"/>
            <a:ext cx="1142245" cy="669925"/>
          </a:xfrm>
        </p:spPr>
        <p:txBody>
          <a:bodyPr/>
          <a:lstStyle/>
          <a:p>
            <a:pPr rtl="0"/>
            <a:fld id="{D57F1E4F-1CFF-5643-939E-217C01CDF565}" type="slidenum">
              <a:rPr lang="ru-RU" noProof="1" smtClean="0"/>
              <a:pPr rtl="0"/>
              <a:t>36</a:t>
            </a:fld>
            <a:endParaRPr lang="ru-RU" noProof="1"/>
          </a:p>
        </p:txBody>
      </p:sp>
      <p:sp>
        <p:nvSpPr>
          <p:cNvPr id="38" name="Прямоугольник 37">
            <a:extLst>
              <a:ext uri="{FF2B5EF4-FFF2-40B4-BE49-F238E27FC236}">
                <a16:creationId xmlns:a16="http://schemas.microsoft.com/office/drawing/2014/main" id="{38E75EE9-629C-4647-BD63-4C229DC1A9D8}"/>
              </a:ext>
            </a:extLst>
          </p:cNvPr>
          <p:cNvSpPr/>
          <p:nvPr/>
        </p:nvSpPr>
        <p:spPr>
          <a:xfrm>
            <a:off x="6132237" y="2571222"/>
            <a:ext cx="6059763" cy="1932939"/>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Прямоугольник 40">
            <a:extLst>
              <a:ext uri="{FF2B5EF4-FFF2-40B4-BE49-F238E27FC236}">
                <a16:creationId xmlns:a16="http://schemas.microsoft.com/office/drawing/2014/main" id="{04B46E59-E451-4C0F-BBC7-2C67AD8F2708}"/>
              </a:ext>
            </a:extLst>
          </p:cNvPr>
          <p:cNvSpPr/>
          <p:nvPr/>
        </p:nvSpPr>
        <p:spPr>
          <a:xfrm>
            <a:off x="72474" y="4775660"/>
            <a:ext cx="6104752" cy="200149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Прямоугольник 41">
            <a:extLst>
              <a:ext uri="{FF2B5EF4-FFF2-40B4-BE49-F238E27FC236}">
                <a16:creationId xmlns:a16="http://schemas.microsoft.com/office/drawing/2014/main" id="{CA560CC5-2390-4124-B505-EBCC400AC1F4}"/>
              </a:ext>
            </a:extLst>
          </p:cNvPr>
          <p:cNvSpPr/>
          <p:nvPr/>
        </p:nvSpPr>
        <p:spPr>
          <a:xfrm>
            <a:off x="72473" y="2628389"/>
            <a:ext cx="1555913" cy="2066427"/>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Объект 2">
            <a:extLst>
              <a:ext uri="{FF2B5EF4-FFF2-40B4-BE49-F238E27FC236}">
                <a16:creationId xmlns:a16="http://schemas.microsoft.com/office/drawing/2014/main" id="{765B417F-C08B-4F88-B16E-A8FFCB5792E2}"/>
              </a:ext>
            </a:extLst>
          </p:cNvPr>
          <p:cNvSpPr>
            <a:spLocks noGrp="1"/>
          </p:cNvSpPr>
          <p:nvPr>
            <p:ph idx="1"/>
          </p:nvPr>
        </p:nvSpPr>
        <p:spPr>
          <a:xfrm>
            <a:off x="60867" y="-12999"/>
            <a:ext cx="6194160" cy="554182"/>
          </a:xfrm>
        </p:spPr>
        <p:txBody>
          <a:bodyPr>
            <a:normAutofit/>
          </a:bodyPr>
          <a:lstStyle/>
          <a:p>
            <a:pPr marL="0" indent="0" algn="ctr">
              <a:buNone/>
            </a:pPr>
            <a:r>
              <a:rPr lang="ru-RU" sz="2000" dirty="0">
                <a:solidFill>
                  <a:srgbClr val="C00000"/>
                </a:solidFill>
                <a:cs typeface="Times New Roman" panose="02020603050405020304" pitchFamily="18" charset="0"/>
              </a:rPr>
              <a:t>Основные результаты</a:t>
            </a:r>
            <a:r>
              <a:rPr lang="en-US" sz="2000" dirty="0">
                <a:solidFill>
                  <a:srgbClr val="C00000"/>
                </a:solidFill>
                <a:cs typeface="Times New Roman" panose="02020603050405020304" pitchFamily="18" charset="0"/>
              </a:rPr>
              <a:t>:</a:t>
            </a:r>
            <a:endParaRPr lang="ru-RU" sz="2000" dirty="0">
              <a:solidFill>
                <a:srgbClr val="C00000"/>
              </a:solidFill>
              <a:cs typeface="Times New Roman" panose="02020603050405020304" pitchFamily="18" charset="0"/>
            </a:endParaRPr>
          </a:p>
        </p:txBody>
      </p:sp>
      <p:graphicFrame>
        <p:nvGraphicFramePr>
          <p:cNvPr id="24" name="Таблица 4">
            <a:extLst>
              <a:ext uri="{FF2B5EF4-FFF2-40B4-BE49-F238E27FC236}">
                <a16:creationId xmlns:a16="http://schemas.microsoft.com/office/drawing/2014/main" id="{11271B2D-3D87-443F-9606-8BAF0646426C}"/>
              </a:ext>
            </a:extLst>
          </p:cNvPr>
          <p:cNvGraphicFramePr>
            <a:graphicFrameLocks noGrp="1"/>
          </p:cNvGraphicFramePr>
          <p:nvPr>
            <p:extLst>
              <p:ext uri="{D42A27DB-BD31-4B8C-83A1-F6EECF244321}">
                <p14:modId xmlns:p14="http://schemas.microsoft.com/office/powerpoint/2010/main" val="4248410623"/>
              </p:ext>
            </p:extLst>
          </p:nvPr>
        </p:nvGraphicFramePr>
        <p:xfrm>
          <a:off x="150781" y="477758"/>
          <a:ext cx="11968746" cy="6481233"/>
        </p:xfrm>
        <a:graphic>
          <a:graphicData uri="http://schemas.openxmlformats.org/drawingml/2006/table">
            <a:tbl>
              <a:tblPr firstRow="1" bandRow="1">
                <a:tableStyleId>{2D5ABB26-0587-4C30-8999-92F81FD0307C}</a:tableStyleId>
              </a:tblPr>
              <a:tblGrid>
                <a:gridCol w="5984373">
                  <a:extLst>
                    <a:ext uri="{9D8B030D-6E8A-4147-A177-3AD203B41FA5}">
                      <a16:colId xmlns:a16="http://schemas.microsoft.com/office/drawing/2014/main" val="2666450847"/>
                    </a:ext>
                  </a:extLst>
                </a:gridCol>
                <a:gridCol w="5984373">
                  <a:extLst>
                    <a:ext uri="{9D8B030D-6E8A-4147-A177-3AD203B41FA5}">
                      <a16:colId xmlns:a16="http://schemas.microsoft.com/office/drawing/2014/main" val="3434513334"/>
                    </a:ext>
                  </a:extLst>
                </a:gridCol>
              </a:tblGrid>
              <a:tr h="2160411">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400" kern="1200" dirty="0">
                          <a:solidFill>
                            <a:schemeClr val="bg1"/>
                          </a:solidFill>
                          <a:effectLst/>
                        </a:rPr>
                        <a:t>В контексте работ по выполнению радиографического требования о малости потока используемых частиц был разработан новый режим работы синхротрона комплекса протонной терапии, в рамках которого возможен вывод пучка сверхнизкой интенсивности. Достигнута статистически значимая доля одиночных протонных событий в структуре выводимого пучка сверхнизкой интенсивности для увеличения эффективности детектирующего оборудования с 10% до 50% и выше.</a:t>
                      </a:r>
                      <a:endParaRPr lang="ru-RU" sz="1400" dirty="0">
                        <a:solidFill>
                          <a:schemeClr val="bg1"/>
                        </a:solidFill>
                      </a:endParaRPr>
                    </a:p>
                  </a:txBody>
                  <a:tcPr/>
                </a:tc>
                <a:tc>
                  <a:txBody>
                    <a:bodyPr/>
                    <a:lstStyle/>
                    <a:p>
                      <a:pPr algn="r"/>
                      <a:endParaRPr lang="ru-RU" sz="1600" dirty="0">
                        <a:solidFill>
                          <a:schemeClr val="bg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63459073"/>
                  </a:ext>
                </a:extLst>
              </a:tr>
              <a:tr h="2160411">
                <a:tc>
                  <a:txBody>
                    <a:bodyPr/>
                    <a:lstStyle/>
                    <a:p>
                      <a:r>
                        <a:rPr lang="ru-RU" sz="1600" dirty="0">
                          <a:solidFill>
                            <a:schemeClr val="bg1"/>
                          </a:solidFill>
                        </a:rPr>
                        <a:t>Одиночные </a:t>
                      </a:r>
                    </a:p>
                    <a:p>
                      <a:r>
                        <a:rPr lang="ru-RU" sz="1600" dirty="0">
                          <a:solidFill>
                            <a:schemeClr val="bg1"/>
                          </a:solidFill>
                        </a:rPr>
                        <a:t>протоны</a:t>
                      </a:r>
                    </a:p>
                    <a:p>
                      <a:endParaRPr lang="ru-RU" sz="1600" dirty="0">
                        <a:solidFill>
                          <a:schemeClr val="bg1"/>
                        </a:solidFill>
                      </a:endParaRPr>
                    </a:p>
                    <a:p>
                      <a:r>
                        <a:rPr lang="ru-RU" sz="1600" dirty="0">
                          <a:solidFill>
                            <a:schemeClr val="bg1"/>
                          </a:solidFill>
                        </a:rPr>
                        <a:t>Ускоряющая </a:t>
                      </a:r>
                    </a:p>
                    <a:p>
                      <a:r>
                        <a:rPr lang="ru-RU" sz="1600" dirty="0">
                          <a:solidFill>
                            <a:schemeClr val="bg1"/>
                          </a:solidFill>
                        </a:rPr>
                        <a:t>частота</a:t>
                      </a:r>
                    </a:p>
                    <a:p>
                      <a:endParaRPr lang="ru-RU" sz="1600" dirty="0">
                        <a:solidFill>
                          <a:schemeClr val="bg1"/>
                        </a:solidFill>
                      </a:endParaRPr>
                    </a:p>
                    <a:p>
                      <a:r>
                        <a:rPr lang="ru-RU" sz="1600" dirty="0">
                          <a:solidFill>
                            <a:schemeClr val="bg1"/>
                          </a:solidFill>
                        </a:rPr>
                        <a:t>Ток пучка</a:t>
                      </a:r>
                      <a:endParaRPr lang="ru-RU" sz="16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u-RU" sz="1400" kern="1200" dirty="0">
                          <a:solidFill>
                            <a:schemeClr val="bg1"/>
                          </a:solidFill>
                          <a:effectLst/>
                        </a:rPr>
                        <a:t>Была разработана система контроля пучка сверхнизкой интенсивности для нового режима работы синхротрона, позволяющая работать системе обратной связи стабилизации вывода пучка в диапазоне интенсивностей от 5×10</a:t>
                      </a:r>
                      <a:r>
                        <a:rPr lang="ru-RU" sz="1400" kern="1200" baseline="30000" dirty="0">
                          <a:solidFill>
                            <a:schemeClr val="bg1"/>
                          </a:solidFill>
                          <a:effectLst/>
                        </a:rPr>
                        <a:t>4</a:t>
                      </a:r>
                      <a:r>
                        <a:rPr lang="ru-RU" sz="1400" kern="1200" dirty="0">
                          <a:solidFill>
                            <a:schemeClr val="bg1"/>
                          </a:solidFill>
                          <a:effectLst/>
                        </a:rPr>
                        <a:t> до 5×10</a:t>
                      </a:r>
                      <a:r>
                        <a:rPr lang="ru-RU" sz="1400" kern="1200" baseline="30000" dirty="0">
                          <a:solidFill>
                            <a:schemeClr val="bg1"/>
                          </a:solidFill>
                          <a:effectLst/>
                        </a:rPr>
                        <a:t>5</a:t>
                      </a:r>
                      <a:r>
                        <a:rPr lang="ru-RU" sz="1400" kern="1200" dirty="0">
                          <a:solidFill>
                            <a:schemeClr val="bg1"/>
                          </a:solidFill>
                          <a:effectLst/>
                        </a:rPr>
                        <a:t> протонов за цикл. Предложена и апробирована система калибровок модуля управления и контроля пучка сверхнизкой интенсивности для использования в режиме работы комплекса совместно с терапевтической модой.</a:t>
                      </a:r>
                      <a:endParaRPr lang="ru-RU" sz="1400" dirty="0">
                        <a:solidFill>
                          <a:schemeClr val="bg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66557839"/>
                  </a:ext>
                </a:extLst>
              </a:tr>
              <a:tr h="2160411">
                <a:tc>
                  <a:txBody>
                    <a:bodyPr/>
                    <a:lstStyle/>
                    <a:p>
                      <a:pPr algn="just"/>
                      <a:r>
                        <a:rPr lang="ru-RU" sz="1400" dirty="0">
                          <a:solidFill>
                            <a:schemeClr val="bg1"/>
                          </a:solidFill>
                          <a:latin typeface="+mn-lt"/>
                          <a:cs typeface="Times New Roman" panose="02020603050405020304" pitchFamily="18" charset="0"/>
                        </a:rPr>
                        <a:t>В рамках исследования современных методов реконструкции протонных изображений было сформулировано условие остановки итерационного алгоритма, при котором получаются снимки с постоянными шумовыми характеристиками, оптимальные для планирования протонной терапии в клинической практике. При моделировании радиографического облучения сформулирована методология количества углов облучения и числа протонов, используемых при визуализации.</a:t>
                      </a:r>
                    </a:p>
                  </a:txBody>
                  <a:tcPr/>
                </a:tc>
                <a:tc>
                  <a:txBody>
                    <a:bodyPr/>
                    <a:lstStyle/>
                    <a:p>
                      <a:pPr algn="just"/>
                      <a:endParaRPr lang="ru-RU" sz="1600" dirty="0">
                        <a:solidFill>
                          <a:schemeClr val="bg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22910849"/>
                  </a:ext>
                </a:extLst>
              </a:tr>
            </a:tbl>
          </a:graphicData>
        </a:graphic>
      </p:graphicFrame>
      <p:pic>
        <p:nvPicPr>
          <p:cNvPr id="25" name="Рисунок 24">
            <a:extLst>
              <a:ext uri="{FF2B5EF4-FFF2-40B4-BE49-F238E27FC236}">
                <a16:creationId xmlns:a16="http://schemas.microsoft.com/office/drawing/2014/main" id="{995B6CA8-120D-46B6-8528-EA64290DDE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2132" y="4694816"/>
            <a:ext cx="5659971" cy="2001496"/>
          </a:xfrm>
          <a:prstGeom prst="rect">
            <a:avLst/>
          </a:prstGeom>
        </p:spPr>
      </p:pic>
      <p:pic>
        <p:nvPicPr>
          <p:cNvPr id="26" name="Рисунок 25">
            <a:extLst>
              <a:ext uri="{FF2B5EF4-FFF2-40B4-BE49-F238E27FC236}">
                <a16:creationId xmlns:a16="http://schemas.microsoft.com/office/drawing/2014/main" id="{38E5609C-7455-4D7C-9506-23B56D147019}"/>
              </a:ext>
            </a:extLst>
          </p:cNvPr>
          <p:cNvPicPr/>
          <p:nvPr/>
        </p:nvPicPr>
        <p:blipFill>
          <a:blip r:embed="rId4">
            <a:extLst>
              <a:ext uri="{28A0092B-C50C-407E-A947-70E740481C1C}">
                <a14:useLocalDpi xmlns:a14="http://schemas.microsoft.com/office/drawing/2010/main" val="0"/>
              </a:ext>
            </a:extLst>
          </a:blip>
          <a:srcRect l="9508" r="4765"/>
          <a:stretch>
            <a:fillRect/>
          </a:stretch>
        </p:blipFill>
        <p:spPr bwMode="auto">
          <a:xfrm>
            <a:off x="6205766" y="367240"/>
            <a:ext cx="2522017" cy="1881076"/>
          </a:xfrm>
          <a:prstGeom prst="rect">
            <a:avLst/>
          </a:prstGeom>
          <a:noFill/>
          <a:ln>
            <a:noFill/>
          </a:ln>
        </p:spPr>
      </p:pic>
      <p:pic>
        <p:nvPicPr>
          <p:cNvPr id="27" name="Рисунок 26">
            <a:extLst>
              <a:ext uri="{FF2B5EF4-FFF2-40B4-BE49-F238E27FC236}">
                <a16:creationId xmlns:a16="http://schemas.microsoft.com/office/drawing/2014/main" id="{171D60DA-3670-445B-B038-2DEBC0A1A947}"/>
              </a:ext>
            </a:extLst>
          </p:cNvPr>
          <p:cNvPicPr>
            <a:picLocks noChangeAspect="1"/>
          </p:cNvPicPr>
          <p:nvPr/>
        </p:nvPicPr>
        <p:blipFill>
          <a:blip r:embed="rId5"/>
          <a:stretch>
            <a:fillRect/>
          </a:stretch>
        </p:blipFill>
        <p:spPr>
          <a:xfrm>
            <a:off x="8581829" y="298490"/>
            <a:ext cx="3549304" cy="2150631"/>
          </a:xfrm>
          <a:prstGeom prst="rect">
            <a:avLst/>
          </a:prstGeom>
        </p:spPr>
      </p:pic>
      <p:pic>
        <p:nvPicPr>
          <p:cNvPr id="28" name="Рисунок 27">
            <a:extLst>
              <a:ext uri="{FF2B5EF4-FFF2-40B4-BE49-F238E27FC236}">
                <a16:creationId xmlns:a16="http://schemas.microsoft.com/office/drawing/2014/main" id="{0A0D8C2C-D305-4F51-A65B-E9D7EC06EE7C}"/>
              </a:ext>
            </a:extLst>
          </p:cNvPr>
          <p:cNvPicPr>
            <a:picLocks noChangeAspect="1"/>
          </p:cNvPicPr>
          <p:nvPr/>
        </p:nvPicPr>
        <p:blipFill rotWithShape="1">
          <a:blip r:embed="rId6">
            <a:extLst>
              <a:ext uri="{28A0092B-C50C-407E-A947-70E740481C1C}">
                <a14:useLocalDpi xmlns:a14="http://schemas.microsoft.com/office/drawing/2010/main" val="0"/>
              </a:ext>
            </a:extLst>
          </a:blip>
          <a:srcRect t="29484" b="5808"/>
          <a:stretch/>
        </p:blipFill>
        <p:spPr bwMode="auto">
          <a:xfrm>
            <a:off x="3605288" y="2753109"/>
            <a:ext cx="2490712" cy="1901912"/>
          </a:xfrm>
          <a:prstGeom prst="rect">
            <a:avLst/>
          </a:prstGeom>
          <a:noFill/>
          <a:ln>
            <a:noFill/>
          </a:ln>
        </p:spPr>
      </p:pic>
      <p:pic>
        <p:nvPicPr>
          <p:cNvPr id="29" name="Рисунок 28">
            <a:extLst>
              <a:ext uri="{FF2B5EF4-FFF2-40B4-BE49-F238E27FC236}">
                <a16:creationId xmlns:a16="http://schemas.microsoft.com/office/drawing/2014/main" id="{39DA0520-B206-481C-BE42-8BC116544DD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64623" y="2708118"/>
            <a:ext cx="2003676" cy="1991894"/>
          </a:xfrm>
          <a:prstGeom prst="rect">
            <a:avLst/>
          </a:prstGeom>
          <a:noFill/>
          <a:ln>
            <a:noFill/>
          </a:ln>
        </p:spPr>
      </p:pic>
      <p:sp>
        <p:nvSpPr>
          <p:cNvPr id="30" name="Овал 29">
            <a:extLst>
              <a:ext uri="{FF2B5EF4-FFF2-40B4-BE49-F238E27FC236}">
                <a16:creationId xmlns:a16="http://schemas.microsoft.com/office/drawing/2014/main" id="{76C62215-1E1F-4DD9-B5E2-5FC8A96029E7}"/>
              </a:ext>
            </a:extLst>
          </p:cNvPr>
          <p:cNvSpPr/>
          <p:nvPr/>
        </p:nvSpPr>
        <p:spPr>
          <a:xfrm>
            <a:off x="2906299" y="3141984"/>
            <a:ext cx="304800" cy="628650"/>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a:solidFill>
                <a:schemeClr val="bg1"/>
              </a:solidFill>
            </a:endParaRPr>
          </a:p>
        </p:txBody>
      </p:sp>
      <p:cxnSp>
        <p:nvCxnSpPr>
          <p:cNvPr id="31" name="Прямая со стрелкой 30">
            <a:extLst>
              <a:ext uri="{FF2B5EF4-FFF2-40B4-BE49-F238E27FC236}">
                <a16:creationId xmlns:a16="http://schemas.microsoft.com/office/drawing/2014/main" id="{2C43C11C-9E8E-481C-8846-D5AB17F747E3}"/>
              </a:ext>
            </a:extLst>
          </p:cNvPr>
          <p:cNvCxnSpPr>
            <a:cxnSpLocks/>
          </p:cNvCxnSpPr>
          <p:nvPr/>
        </p:nvCxnSpPr>
        <p:spPr>
          <a:xfrm>
            <a:off x="1497373" y="2922044"/>
            <a:ext cx="1408926" cy="36195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a:extLst>
              <a:ext uri="{FF2B5EF4-FFF2-40B4-BE49-F238E27FC236}">
                <a16:creationId xmlns:a16="http://schemas.microsoft.com/office/drawing/2014/main" id="{9EFD426C-F9CB-414E-93C1-7E906751737C}"/>
              </a:ext>
            </a:extLst>
          </p:cNvPr>
          <p:cNvCxnSpPr>
            <a:cxnSpLocks/>
          </p:cNvCxnSpPr>
          <p:nvPr/>
        </p:nvCxnSpPr>
        <p:spPr>
          <a:xfrm>
            <a:off x="1388610" y="3704824"/>
            <a:ext cx="689014" cy="210979"/>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Прямая со стрелкой 32">
            <a:extLst>
              <a:ext uri="{FF2B5EF4-FFF2-40B4-BE49-F238E27FC236}">
                <a16:creationId xmlns:a16="http://schemas.microsoft.com/office/drawing/2014/main" id="{B2A213D5-0816-43F7-B54F-48EFC26309A9}"/>
              </a:ext>
            </a:extLst>
          </p:cNvPr>
          <p:cNvCxnSpPr>
            <a:cxnSpLocks/>
          </p:cNvCxnSpPr>
          <p:nvPr/>
        </p:nvCxnSpPr>
        <p:spPr>
          <a:xfrm>
            <a:off x="1388610" y="4206375"/>
            <a:ext cx="431839" cy="101532"/>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48617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2">
            <a:extLst>
              <a:ext uri="{FF2B5EF4-FFF2-40B4-BE49-F238E27FC236}">
                <a16:creationId xmlns:a16="http://schemas.microsoft.com/office/drawing/2014/main" id="{63815330-68B0-4B2D-B62B-B63F66B15C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id="{C8FEF4AF-5FF6-49B9-8C48-933B52E23FA3}"/>
              </a:ext>
            </a:extLst>
          </p:cNvPr>
          <p:cNvSpPr/>
          <p:nvPr/>
        </p:nvSpPr>
        <p:spPr>
          <a:xfrm>
            <a:off x="346634" y="323596"/>
            <a:ext cx="11540566" cy="625230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8" name="Номер слайда 2">
            <a:extLst>
              <a:ext uri="{FF2B5EF4-FFF2-40B4-BE49-F238E27FC236}">
                <a16:creationId xmlns:a16="http://schemas.microsoft.com/office/drawing/2014/main" id="{93ABF88E-4E8B-44F4-9868-6ECE0D4DB904}"/>
              </a:ext>
            </a:extLst>
          </p:cNvPr>
          <p:cNvSpPr>
            <a:spLocks noGrp="1"/>
          </p:cNvSpPr>
          <p:nvPr>
            <p:ph type="sldNum" sz="quarter" idx="12"/>
          </p:nvPr>
        </p:nvSpPr>
        <p:spPr>
          <a:xfrm>
            <a:off x="11010601" y="6144330"/>
            <a:ext cx="1142245" cy="669925"/>
          </a:xfrm>
        </p:spPr>
        <p:txBody>
          <a:bodyPr/>
          <a:lstStyle/>
          <a:p>
            <a:pPr rtl="0"/>
            <a:fld id="{D57F1E4F-1CFF-5643-939E-217C01CDF565}" type="slidenum">
              <a:rPr lang="ru-RU" noProof="1" smtClean="0"/>
              <a:pPr rtl="0"/>
              <a:t>37</a:t>
            </a:fld>
            <a:endParaRPr lang="ru-RU" noProof="1"/>
          </a:p>
        </p:txBody>
      </p:sp>
      <p:sp>
        <p:nvSpPr>
          <p:cNvPr id="23" name="Объект 2">
            <a:extLst>
              <a:ext uri="{FF2B5EF4-FFF2-40B4-BE49-F238E27FC236}">
                <a16:creationId xmlns:a16="http://schemas.microsoft.com/office/drawing/2014/main" id="{2E95166D-5EE7-4676-B3BB-13CE8338F273}"/>
              </a:ext>
            </a:extLst>
          </p:cNvPr>
          <p:cNvSpPr txBox="1">
            <a:spLocks/>
          </p:cNvSpPr>
          <p:nvPr/>
        </p:nvSpPr>
        <p:spPr>
          <a:xfrm>
            <a:off x="429762" y="490947"/>
            <a:ext cx="11415604" cy="648623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ru-RU" sz="1600" dirty="0">
                <a:solidFill>
                  <a:schemeClr val="bg1"/>
                </a:solidFill>
                <a:cs typeface="Times New Roman" panose="02020603050405020304" pitchFamily="18" charset="0"/>
              </a:rPr>
              <a:t>Главное преимущество протонных пучков заключено в механизме доставки требуемой дозы к новообразованиям, описываемом кривой Брэгга. Выделение большей части энергии тяжелых заряженных частиц и максимальные повреждения биологических тканей происходят в непосредственной близости от области остановки пучка. Для использования этого преимущества, требуется определять длину пробега протонов в теле пациента с точностью не хуже 1 миллиметра.</a:t>
            </a:r>
            <a:endParaRPr lang="en-US" sz="1600" dirty="0">
              <a:solidFill>
                <a:schemeClr val="bg1"/>
              </a:solidFill>
              <a:cs typeface="Times New Roman" panose="02020603050405020304" pitchFamily="18" charset="0"/>
            </a:endParaRPr>
          </a:p>
          <a:p>
            <a:pPr marL="0" indent="0" algn="just">
              <a:buNone/>
            </a:pPr>
            <a:r>
              <a:rPr lang="ru-RU" sz="1600" dirty="0">
                <a:solidFill>
                  <a:schemeClr val="bg1"/>
                </a:solidFill>
                <a:cs typeface="Times New Roman" panose="02020603050405020304" pitchFamily="18" charset="0"/>
              </a:rPr>
              <a:t>Однако, фактически это требование не выполняется, так как в современной клинической практике планирование облучения для терапии на пучках протонов, также как и с использованием источников фотонного излучения, осуществляется на основе рентгеновских обследований пациента, сделанным до начала лечения. Физические процессы взаимодействия фотонов и тяжелых заряженных частиц с веществом имеют принципиальные различия. Поэтому применение полученных с помощью рентгеновской компьютерной томографии (КТ) диагностических данных для планирования лечения протонами требует специализированного программного обеспечения, использующего эмпирически выведенные функции калибровки, специфичные для каждого томографа и вносящие дополнительную систематическую погрешность в результаты обследования. Процесс преобразования коэффициентов ослабления рентгеновского излучения, полученных при КТ, в относительные тормозные способности среды для протонов приводит к возникновению неопределенностей длин пробега частиц в теле пациента. Поскольку современные подходы не могут решить проблему перерасчета длин пробега с необходимой точностью, решением может стать протонная визуализация, включающая протонную радиографию и томографию, в которой относительная тормозная способность среды для протонов восстанавливается напрямую. При реализации метода протонной томографии систематическая ошибка диагностического исследования, проведенного на пучке сверхнизкой интенсивности конкретной установки, будет совпадать с систематической ошибкой при исполнении плана облучения при проведении последующего терапевтического сеанса.</a:t>
            </a:r>
            <a:endParaRPr lang="en-US" sz="1600" dirty="0">
              <a:solidFill>
                <a:schemeClr val="bg1"/>
              </a:solidFill>
              <a:cs typeface="Times New Roman" panose="02020603050405020304" pitchFamily="18" charset="0"/>
            </a:endParaRPr>
          </a:p>
          <a:p>
            <a:pPr marL="0" indent="0" algn="just">
              <a:buNone/>
            </a:pPr>
            <a:r>
              <a:rPr lang="ru-RU" sz="1600" dirty="0">
                <a:solidFill>
                  <a:schemeClr val="bg1"/>
                </a:solidFill>
                <a:cs typeface="Times New Roman" panose="02020603050405020304" pitchFamily="18" charset="0"/>
              </a:rPr>
              <a:t>На основании проведенных исследований получилось сформулировать требования к установкам для протонной визуализации. Требуется, во-первых, более высокая энергия протонного пучка, во-вторых, более низкие потоки частиц, чем те, которые используются для терапии, в-третьих, отработанные методики облучения объектов и алгоритмы восстановления протонных изображений. Однако, существующие протонные медицинские установки не удовлетворяют всем трем требованиям.</a:t>
            </a:r>
          </a:p>
        </p:txBody>
      </p:sp>
    </p:spTree>
    <p:extLst>
      <p:ext uri="{BB962C8B-B14F-4D97-AF65-F5344CB8AC3E}">
        <p14:creationId xmlns:p14="http://schemas.microsoft.com/office/powerpoint/2010/main" val="39546258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2">
            <a:extLst>
              <a:ext uri="{FF2B5EF4-FFF2-40B4-BE49-F238E27FC236}">
                <a16:creationId xmlns:a16="http://schemas.microsoft.com/office/drawing/2014/main" id="{63815330-68B0-4B2D-B62B-B63F66B15C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id="{C8FEF4AF-5FF6-49B9-8C48-933B52E23FA3}"/>
              </a:ext>
            </a:extLst>
          </p:cNvPr>
          <p:cNvSpPr/>
          <p:nvPr/>
        </p:nvSpPr>
        <p:spPr>
          <a:xfrm>
            <a:off x="346634" y="323596"/>
            <a:ext cx="11540566" cy="625230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8" name="Номер слайда 2">
            <a:extLst>
              <a:ext uri="{FF2B5EF4-FFF2-40B4-BE49-F238E27FC236}">
                <a16:creationId xmlns:a16="http://schemas.microsoft.com/office/drawing/2014/main" id="{93ABF88E-4E8B-44F4-9868-6ECE0D4DB904}"/>
              </a:ext>
            </a:extLst>
          </p:cNvPr>
          <p:cNvSpPr>
            <a:spLocks noGrp="1"/>
          </p:cNvSpPr>
          <p:nvPr>
            <p:ph type="sldNum" sz="quarter" idx="12"/>
          </p:nvPr>
        </p:nvSpPr>
        <p:spPr>
          <a:xfrm>
            <a:off x="11010601" y="6144330"/>
            <a:ext cx="1142245" cy="669925"/>
          </a:xfrm>
        </p:spPr>
        <p:txBody>
          <a:bodyPr/>
          <a:lstStyle/>
          <a:p>
            <a:pPr rtl="0"/>
            <a:fld id="{D57F1E4F-1CFF-5643-939E-217C01CDF565}" type="slidenum">
              <a:rPr lang="ru-RU" noProof="1" smtClean="0"/>
              <a:pPr rtl="0"/>
              <a:t>38</a:t>
            </a:fld>
            <a:endParaRPr lang="ru-RU" noProof="1"/>
          </a:p>
        </p:txBody>
      </p:sp>
      <p:sp>
        <p:nvSpPr>
          <p:cNvPr id="23" name="Объект 2">
            <a:extLst>
              <a:ext uri="{FF2B5EF4-FFF2-40B4-BE49-F238E27FC236}">
                <a16:creationId xmlns:a16="http://schemas.microsoft.com/office/drawing/2014/main" id="{2E95166D-5EE7-4676-B3BB-13CE8338F273}"/>
              </a:ext>
            </a:extLst>
          </p:cNvPr>
          <p:cNvSpPr txBox="1">
            <a:spLocks/>
          </p:cNvSpPr>
          <p:nvPr/>
        </p:nvSpPr>
        <p:spPr>
          <a:xfrm>
            <a:off x="429762" y="490947"/>
            <a:ext cx="11415604" cy="51705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ru-RU" sz="1600" dirty="0">
                <a:solidFill>
                  <a:schemeClr val="bg1"/>
                </a:solidFill>
                <a:cs typeface="Times New Roman" panose="02020603050405020304" pitchFamily="18" charset="0"/>
              </a:rPr>
              <a:t>Для обеспечения первого требования решением является использование специальных типов ускорителей – протонных синхротронов</a:t>
            </a:r>
            <a:r>
              <a:rPr lang="en-US" sz="1600" dirty="0">
                <a:solidFill>
                  <a:schemeClr val="bg1"/>
                </a:solidFill>
                <a:cs typeface="Times New Roman" panose="02020603050405020304" pitchFamily="18" charset="0"/>
              </a:rPr>
              <a:t>.</a:t>
            </a:r>
          </a:p>
          <a:p>
            <a:pPr marL="0" indent="0" algn="just">
              <a:buNone/>
            </a:pPr>
            <a:r>
              <a:rPr lang="ru-RU" sz="1600" dirty="0">
                <a:solidFill>
                  <a:schemeClr val="bg1"/>
                </a:solidFill>
                <a:cs typeface="Times New Roman" panose="02020603050405020304" pitchFamily="18" charset="0"/>
              </a:rPr>
              <a:t>Для выполнения второго требования о малом потоке частиц не существует реализованного решения. Современные ускорители разрабатывались для выполнения задач быстрой доставки необходимой пациенту дозы для лечения. Использование терапевтических потоков при проведении диагностики нанесет вред здоровым тканям, поскольку требуется облучение большего объема в режиме «напролет». Кроме того, прецизионное детектирующее оборудование не может стабильно функционировать при терапевтических потоках протонов. Поэтому важной задачей при реализации протонной визуализации является получение работоспособного режима медленного многооборотного вывода протонного пучка сверхнизкой интенсивности из протонного синхротрона. Дополнительно требуется решение по контролю вывода пучков малой интенсивности. </a:t>
            </a:r>
            <a:endParaRPr lang="en-US" sz="1600" dirty="0">
              <a:solidFill>
                <a:schemeClr val="bg1"/>
              </a:solidFill>
              <a:cs typeface="Times New Roman" panose="02020603050405020304" pitchFamily="18" charset="0"/>
            </a:endParaRPr>
          </a:p>
          <a:p>
            <a:pPr marL="0" indent="0" algn="just">
              <a:buNone/>
            </a:pPr>
            <a:r>
              <a:rPr lang="ru-RU" sz="1600" dirty="0">
                <a:solidFill>
                  <a:schemeClr val="bg1"/>
                </a:solidFill>
                <a:cs typeface="Times New Roman" panose="02020603050405020304" pitchFamily="18" charset="0"/>
              </a:rPr>
              <a:t>Для реализации третьего требования необходимо тщательное моделирование режимов облучения и экспериментальная апробация данных методик. К тому же, современные алгоритмы реконструкции изображений нуждаются в улучшении качества, повышение эффективности и расширении области применения к задаче протонной визуализации.</a:t>
            </a:r>
          </a:p>
          <a:p>
            <a:pPr marL="0" indent="0" algn="just">
              <a:buNone/>
            </a:pPr>
            <a:r>
              <a:rPr lang="ru-RU" sz="1600" dirty="0">
                <a:solidFill>
                  <a:schemeClr val="bg1"/>
                </a:solidFill>
                <a:cs typeface="Times New Roman" panose="02020603050405020304" pitchFamily="18" charset="0"/>
              </a:rPr>
              <a:t>Несмотря на явную необходимость в протонной визуализации, на текущий момент в мире не существует ни одной работающей клинической системы из-за отсутствия комплексного решения трех описанных выше проблем. Задачи получения вывода протонного пучка малой интенсивности, разработки инструментов контроля пучков малой интенсивности, моделирование режимов облучения и улучшения современных алгоритмов восстановления протонных изображений являются актуальными и требуют дальнейших исследований с использованием новых подходов.</a:t>
            </a:r>
          </a:p>
        </p:txBody>
      </p:sp>
      <p:sp>
        <p:nvSpPr>
          <p:cNvPr id="6" name="Объект 2">
            <a:extLst>
              <a:ext uri="{FF2B5EF4-FFF2-40B4-BE49-F238E27FC236}">
                <a16:creationId xmlns:a16="http://schemas.microsoft.com/office/drawing/2014/main" id="{3E30CF8C-0D36-4F5E-AB46-F305ADD9BE2B}"/>
              </a:ext>
            </a:extLst>
          </p:cNvPr>
          <p:cNvSpPr txBox="1">
            <a:spLocks/>
          </p:cNvSpPr>
          <p:nvPr/>
        </p:nvSpPr>
        <p:spPr>
          <a:xfrm>
            <a:off x="429762" y="5566288"/>
            <a:ext cx="11332476" cy="13332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ru-RU" sz="1400" dirty="0">
                <a:solidFill>
                  <a:schemeClr val="bg1"/>
                </a:solidFill>
                <a:cs typeface="Times New Roman" panose="02020603050405020304" pitchFamily="18" charset="0"/>
              </a:rPr>
              <a:t>Результаты, полученные в рамках диссертационной работы, стали основой для направления «Реализация протонной томографии» в рамках Федеральной Научно-Технической Программы №075-15-2021-1347 от 5 октября 2021 года от Министерства Науки и Высшего Образования Российской Федерации «Разработка новых технологий диагностики и лучевой терапии социально значимых заболеваний протонными и ионными пучками с использованием бинарных ядерно-физических методов».</a:t>
            </a:r>
          </a:p>
        </p:txBody>
      </p:sp>
    </p:spTree>
    <p:extLst>
      <p:ext uri="{BB962C8B-B14F-4D97-AF65-F5344CB8AC3E}">
        <p14:creationId xmlns:p14="http://schemas.microsoft.com/office/powerpoint/2010/main" val="15345882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5B78EB7-6818-9495-AC87-0D47FF8C0B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a:extLst>
              <a:ext uri="{FF2B5EF4-FFF2-40B4-BE49-F238E27FC236}">
                <a16:creationId xmlns:a16="http://schemas.microsoft.com/office/drawing/2014/main" id="{AE136129-1780-7A05-0A32-07659D949CC0}"/>
              </a:ext>
            </a:extLst>
          </p:cNvPr>
          <p:cNvSpPr/>
          <p:nvPr/>
        </p:nvSpPr>
        <p:spPr>
          <a:xfrm>
            <a:off x="328225" y="1501579"/>
            <a:ext cx="6069583" cy="5149027"/>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569702" y="2927873"/>
            <a:ext cx="5734845" cy="1631216"/>
          </a:xfrm>
          <a:prstGeom prst="rect">
            <a:avLst/>
          </a:prstGeom>
          <a:noFill/>
        </p:spPr>
        <p:txBody>
          <a:bodyPr wrap="square">
            <a:spAutoFit/>
          </a:bodyPr>
          <a:lstStyle/>
          <a:p>
            <a:r>
              <a:rPr lang="ru-RU" sz="2000" dirty="0">
                <a:solidFill>
                  <a:schemeClr val="tx1">
                    <a:lumMod val="25000"/>
                  </a:schemeClr>
                </a:solidFill>
                <a:ea typeface="Times New Roman" panose="02020603050405020304" pitchFamily="18" charset="0"/>
                <a:cs typeface="Times New Roman" panose="02020603050405020304" pitchFamily="18" charset="0"/>
              </a:rPr>
              <a:t>Причинами дисторсии могут быть: неоднородность статического магнитного поля, нелинейность градиентного магнитного поля, физиологические артефакты и др.</a:t>
            </a:r>
            <a:endParaRPr lang="ru-RU" sz="2000" dirty="0">
              <a:solidFill>
                <a:schemeClr val="tx1">
                  <a:lumMod val="25000"/>
                </a:schemeClr>
              </a:solidFill>
              <a:cs typeface="Times New Roman" panose="02020603050405020304" pitchFamily="18" charset="0"/>
            </a:endParaRPr>
          </a:p>
        </p:txBody>
      </p:sp>
      <p:sp>
        <p:nvSpPr>
          <p:cNvPr id="7" name="Прямоугольник 6">
            <a:extLst>
              <a:ext uri="{FF2B5EF4-FFF2-40B4-BE49-F238E27FC236}">
                <a16:creationId xmlns:a16="http://schemas.microsoft.com/office/drawing/2014/main" id="{50C011DA-21FC-D797-89A8-CCCBB33BD3E9}"/>
              </a:ext>
            </a:extLst>
          </p:cNvPr>
          <p:cNvSpPr/>
          <p:nvPr/>
        </p:nvSpPr>
        <p:spPr>
          <a:xfrm>
            <a:off x="328225" y="98574"/>
            <a:ext cx="11481008" cy="128380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Заголовок 1"/>
          <p:cNvSpPr>
            <a:spLocks noGrp="1"/>
          </p:cNvSpPr>
          <p:nvPr>
            <p:ph type="title"/>
          </p:nvPr>
        </p:nvSpPr>
        <p:spPr>
          <a:xfrm>
            <a:off x="3140964" y="376930"/>
            <a:ext cx="9051036" cy="504064"/>
          </a:xfrm>
          <a:ln w="6350">
            <a:noFill/>
          </a:ln>
        </p:spPr>
        <p:txBody>
          <a:bodyPr>
            <a:noAutofit/>
          </a:bodyPr>
          <a:lstStyle/>
          <a:p>
            <a:r>
              <a:rPr lang="ru-RU" sz="2500" dirty="0">
                <a:solidFill>
                  <a:schemeClr val="bg1"/>
                </a:solidFill>
                <a:cs typeface="Times New Roman" panose="02020603050405020304" pitchFamily="18" charset="0"/>
              </a:rPr>
              <a:t>Дисторсия МРТ изображений</a:t>
            </a: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2609" y="1501579"/>
            <a:ext cx="3885965" cy="4138613"/>
          </a:xfrm>
          <a:prstGeom prst="rect">
            <a:avLst/>
          </a:prstGeom>
        </p:spPr>
      </p:pic>
      <p:sp>
        <p:nvSpPr>
          <p:cNvPr id="13" name="Прямоугольник 12"/>
          <p:cNvSpPr/>
          <p:nvPr/>
        </p:nvSpPr>
        <p:spPr>
          <a:xfrm>
            <a:off x="569702" y="1673805"/>
            <a:ext cx="5703851" cy="1015663"/>
          </a:xfrm>
          <a:prstGeom prst="rect">
            <a:avLst/>
          </a:prstGeom>
        </p:spPr>
        <p:txBody>
          <a:bodyPr wrap="square">
            <a:spAutoFit/>
          </a:bodyPr>
          <a:lstStyle/>
          <a:p>
            <a:r>
              <a:rPr lang="ru-RU" sz="2000" b="1" dirty="0">
                <a:solidFill>
                  <a:schemeClr val="bg1"/>
                </a:solidFill>
                <a:cs typeface="Times New Roman" panose="02020603050405020304" pitchFamily="18" charset="0"/>
              </a:rPr>
              <a:t>Дисторсия</a:t>
            </a:r>
            <a:r>
              <a:rPr lang="ru-RU" sz="2000" dirty="0">
                <a:solidFill>
                  <a:schemeClr val="bg1"/>
                </a:solidFill>
                <a:cs typeface="Times New Roman" panose="02020603050405020304" pitchFamily="18" charset="0"/>
              </a:rPr>
              <a:t> - геометрическое искажение изображения, которое появляется в процессе его формирования</a:t>
            </a:r>
          </a:p>
        </p:txBody>
      </p:sp>
      <p:sp>
        <p:nvSpPr>
          <p:cNvPr id="3" name="Прямоугольник 2"/>
          <p:cNvSpPr/>
          <p:nvPr/>
        </p:nvSpPr>
        <p:spPr>
          <a:xfrm>
            <a:off x="556846" y="4656736"/>
            <a:ext cx="5556461" cy="1631216"/>
          </a:xfrm>
          <a:prstGeom prst="rect">
            <a:avLst/>
          </a:prstGeom>
        </p:spPr>
        <p:txBody>
          <a:bodyPr wrap="square">
            <a:spAutoFit/>
          </a:bodyPr>
          <a:lstStyle/>
          <a:p>
            <a:r>
              <a:rPr lang="ru-RU" sz="2000" dirty="0">
                <a:solidFill>
                  <a:schemeClr val="bg1"/>
                </a:solidFill>
                <a:cs typeface="Times New Roman" panose="02020603050405020304" pitchFamily="18" charset="0"/>
              </a:rPr>
              <a:t>Искажения МРТ-изображений могут иметь значительное влияние в некоторых областях медицины, где необходима высокая точность. Например -  стереотаксическая радиохирургия</a:t>
            </a:r>
          </a:p>
        </p:txBody>
      </p:sp>
      <p:sp>
        <p:nvSpPr>
          <p:cNvPr id="14" name="Прямоугольник 13"/>
          <p:cNvSpPr/>
          <p:nvPr/>
        </p:nvSpPr>
        <p:spPr>
          <a:xfrm>
            <a:off x="6397808" y="5567189"/>
            <a:ext cx="4623554" cy="307777"/>
          </a:xfrm>
          <a:prstGeom prst="rect">
            <a:avLst/>
          </a:prstGeom>
        </p:spPr>
        <p:txBody>
          <a:bodyPr wrap="square">
            <a:spAutoFit/>
          </a:bodyPr>
          <a:lstStyle/>
          <a:p>
            <a:pPr algn="ctr"/>
            <a:r>
              <a:rPr lang="ru-RU" sz="1400" dirty="0">
                <a:solidFill>
                  <a:schemeClr val="bg1"/>
                </a:solidFill>
                <a:cs typeface="Times New Roman" panose="02020603050405020304" pitchFamily="18" charset="0"/>
              </a:rPr>
              <a:t>Рис.1. Пример дисторсии МРТ- изображения</a:t>
            </a:r>
          </a:p>
        </p:txBody>
      </p:sp>
      <p:cxnSp>
        <p:nvCxnSpPr>
          <p:cNvPr id="9" name="Прямая со стрелкой 8"/>
          <p:cNvCxnSpPr/>
          <p:nvPr/>
        </p:nvCxnSpPr>
        <p:spPr>
          <a:xfrm>
            <a:off x="7120825" y="1501580"/>
            <a:ext cx="381000" cy="42846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Прямоугольник 17"/>
          <p:cNvSpPr/>
          <p:nvPr/>
        </p:nvSpPr>
        <p:spPr>
          <a:xfrm>
            <a:off x="6559457" y="5942720"/>
            <a:ext cx="4252242" cy="707886"/>
          </a:xfrm>
          <a:prstGeom prst="rect">
            <a:avLst/>
          </a:prstGeom>
        </p:spPr>
        <p:txBody>
          <a:bodyPr wrap="square">
            <a:spAutoFit/>
          </a:bodyPr>
          <a:lstStyle/>
          <a:p>
            <a:pPr algn="just">
              <a:spcAft>
                <a:spcPts val="0"/>
              </a:spcAft>
            </a:pPr>
            <a:r>
              <a:rPr lang="en-US" sz="1000" baseline="30000" dirty="0">
                <a:solidFill>
                  <a:srgbClr val="000000"/>
                </a:solidFill>
                <a:latin typeface="Times New Roman" panose="02020603050405020304" pitchFamily="18" charset="0"/>
                <a:ea typeface="Times New Roman" panose="02020603050405020304" pitchFamily="18" charset="0"/>
              </a:rPr>
              <a:t>1</a:t>
            </a:r>
            <a:r>
              <a:rPr lang="en-US" sz="1000" dirty="0">
                <a:solidFill>
                  <a:srgbClr val="000000"/>
                </a:solidFill>
                <a:latin typeface="Times New Roman" panose="02020603050405020304" pitchFamily="18" charset="0"/>
                <a:ea typeface="Times New Roman" panose="02020603050405020304" pitchFamily="18" charset="0"/>
              </a:rPr>
              <a:t>Zografos </a:t>
            </a:r>
            <a:r>
              <a:rPr lang="en-US" sz="1000" dirty="0" err="1">
                <a:solidFill>
                  <a:srgbClr val="000000"/>
                </a:solidFill>
                <a:latin typeface="Times New Roman" panose="02020603050405020304" pitchFamily="18" charset="0"/>
                <a:ea typeface="Times New Roman" panose="02020603050405020304" pitchFamily="18" charset="0"/>
              </a:rPr>
              <a:t>Caramanos</a:t>
            </a:r>
            <a:r>
              <a:rPr lang="en-US" sz="1000" dirty="0">
                <a:solidFill>
                  <a:srgbClr val="000000"/>
                </a:solidFill>
                <a:latin typeface="Times New Roman" panose="02020603050405020304" pitchFamily="18" charset="0"/>
                <a:ea typeface="Times New Roman" panose="02020603050405020304" pitchFamily="18" charset="0"/>
              </a:rPr>
              <a:t> ⁎, Vladimir S. </a:t>
            </a:r>
            <a:r>
              <a:rPr lang="en-US" sz="1000" dirty="0" err="1">
                <a:solidFill>
                  <a:srgbClr val="000000"/>
                </a:solidFill>
                <a:latin typeface="Times New Roman" panose="02020603050405020304" pitchFamily="18" charset="0"/>
                <a:ea typeface="Times New Roman" panose="02020603050405020304" pitchFamily="18" charset="0"/>
              </a:rPr>
              <a:t>Fonov</a:t>
            </a:r>
            <a:r>
              <a:rPr lang="en-US" sz="1000" dirty="0">
                <a:solidFill>
                  <a:srgbClr val="000000"/>
                </a:solidFill>
                <a:latin typeface="Times New Roman" panose="02020603050405020304" pitchFamily="18" charset="0"/>
                <a:ea typeface="Times New Roman" panose="02020603050405020304" pitchFamily="18" charset="0"/>
              </a:rPr>
              <a:t>, Simon J. Francis. Gradient distortions in MRI: Characterizing and correcting for their effects on SIENA-generated measures of brain volume change // </a:t>
            </a:r>
            <a:r>
              <a:rPr lang="en-US" sz="1000" dirty="0" err="1">
                <a:solidFill>
                  <a:srgbClr val="000000"/>
                </a:solidFill>
                <a:latin typeface="Times New Roman" panose="02020603050405020304" pitchFamily="18" charset="0"/>
                <a:ea typeface="Times New Roman" panose="02020603050405020304" pitchFamily="18" charset="0"/>
              </a:rPr>
              <a:t>Neuroimage</a:t>
            </a:r>
            <a:r>
              <a:rPr lang="en-US" sz="1000" dirty="0">
                <a:solidFill>
                  <a:srgbClr val="000000"/>
                </a:solidFill>
                <a:latin typeface="Times New Roman" panose="02020603050405020304" pitchFamily="18" charset="0"/>
                <a:ea typeface="Times New Roman" panose="02020603050405020304" pitchFamily="18" charset="0"/>
              </a:rPr>
              <a:t> 2010 Feb 15; 49(4):3498</a:t>
            </a:r>
            <a:endParaRPr lang="ru-RU" sz="100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85809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2">
            <a:extLst>
              <a:ext uri="{FF2B5EF4-FFF2-40B4-BE49-F238E27FC236}">
                <a16:creationId xmlns:a16="http://schemas.microsoft.com/office/drawing/2014/main" id="{74B14741-FF48-4DE2-8930-65AEB6B36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59" name="Номер слайда 2">
            <a:extLst>
              <a:ext uri="{FF2B5EF4-FFF2-40B4-BE49-F238E27FC236}">
                <a16:creationId xmlns:a16="http://schemas.microsoft.com/office/drawing/2014/main" id="{88F96907-0D19-4009-8AB1-ACC66BDF7091}"/>
              </a:ext>
            </a:extLst>
          </p:cNvPr>
          <p:cNvSpPr>
            <a:spLocks noGrp="1"/>
          </p:cNvSpPr>
          <p:nvPr>
            <p:ph type="sldNum" sz="quarter" idx="12"/>
          </p:nvPr>
        </p:nvSpPr>
        <p:spPr>
          <a:xfrm>
            <a:off x="11040679" y="6188075"/>
            <a:ext cx="1142245" cy="669925"/>
          </a:xfrm>
        </p:spPr>
        <p:txBody>
          <a:bodyPr/>
          <a:lstStyle/>
          <a:p>
            <a:pPr rtl="0"/>
            <a:fld id="{D57F1E4F-1CFF-5643-939E-217C01CDF565}" type="slidenum">
              <a:rPr lang="ru-RU" noProof="1" smtClean="0"/>
              <a:pPr rtl="0"/>
              <a:t>4</a:t>
            </a:fld>
            <a:endParaRPr lang="ru-RU" noProof="1"/>
          </a:p>
        </p:txBody>
      </p:sp>
      <p:pic>
        <p:nvPicPr>
          <p:cNvPr id="52" name="Рисунок 51">
            <a:extLst>
              <a:ext uri="{FF2B5EF4-FFF2-40B4-BE49-F238E27FC236}">
                <a16:creationId xmlns:a16="http://schemas.microsoft.com/office/drawing/2014/main" id="{45F909C8-3298-44BA-81A1-7FF813120569}"/>
              </a:ext>
            </a:extLst>
          </p:cNvPr>
          <p:cNvPicPr>
            <a:picLocks noChangeAspect="1"/>
          </p:cNvPicPr>
          <p:nvPr/>
        </p:nvPicPr>
        <p:blipFill rotWithShape="1">
          <a:blip r:embed="rId4">
            <a:extLst>
              <a:ext uri="{28A0092B-C50C-407E-A947-70E740481C1C}">
                <a14:useLocalDpi xmlns:a14="http://schemas.microsoft.com/office/drawing/2010/main" val="0"/>
              </a:ext>
            </a:extLst>
          </a:blip>
          <a:srcRect l="8297" t="18728" r="60771" b="2286"/>
          <a:stretch/>
        </p:blipFill>
        <p:spPr>
          <a:xfrm rot="5400000">
            <a:off x="1353397" y="3675684"/>
            <a:ext cx="1961503" cy="2963179"/>
          </a:xfrm>
          <a:prstGeom prst="rect">
            <a:avLst/>
          </a:prstGeom>
        </p:spPr>
      </p:pic>
      <p:pic>
        <p:nvPicPr>
          <p:cNvPr id="53" name="Рисунок 52">
            <a:extLst>
              <a:ext uri="{FF2B5EF4-FFF2-40B4-BE49-F238E27FC236}">
                <a16:creationId xmlns:a16="http://schemas.microsoft.com/office/drawing/2014/main" id="{18021229-125F-41AE-9C36-779966963078}"/>
              </a:ext>
            </a:extLst>
          </p:cNvPr>
          <p:cNvPicPr>
            <a:picLocks noChangeAspect="1"/>
          </p:cNvPicPr>
          <p:nvPr/>
        </p:nvPicPr>
        <p:blipFill>
          <a:blip r:embed="rId5"/>
          <a:stretch>
            <a:fillRect/>
          </a:stretch>
        </p:blipFill>
        <p:spPr>
          <a:xfrm>
            <a:off x="4844297" y="2109926"/>
            <a:ext cx="3173451" cy="2364405"/>
          </a:xfrm>
          <a:prstGeom prst="rect">
            <a:avLst/>
          </a:prstGeom>
        </p:spPr>
      </p:pic>
      <p:sp>
        <p:nvSpPr>
          <p:cNvPr id="54" name="Прямоугольник 53">
            <a:extLst>
              <a:ext uri="{FF2B5EF4-FFF2-40B4-BE49-F238E27FC236}">
                <a16:creationId xmlns:a16="http://schemas.microsoft.com/office/drawing/2014/main" id="{D1B68469-2D6C-424C-A25A-D9DC4EAD8299}"/>
              </a:ext>
            </a:extLst>
          </p:cNvPr>
          <p:cNvSpPr/>
          <p:nvPr/>
        </p:nvSpPr>
        <p:spPr>
          <a:xfrm>
            <a:off x="4844297" y="4769299"/>
            <a:ext cx="3173451" cy="39720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1400" dirty="0">
                <a:ln w="0"/>
                <a:solidFill>
                  <a:schemeClr val="accent1">
                    <a:lumMod val="50000"/>
                  </a:schemeClr>
                </a:solidFill>
                <a:effectLst>
                  <a:outerShdw blurRad="38100" dist="19050" dir="2700000" algn="tl" rotWithShape="0">
                    <a:schemeClr val="dk1">
                      <a:alpha val="40000"/>
                    </a:schemeClr>
                  </a:outerShdw>
                </a:effectLst>
              </a:rPr>
              <a:t>Общий вид ускорителя </a:t>
            </a:r>
            <a:r>
              <a:rPr lang="en-US" sz="1400" dirty="0">
                <a:ln w="0"/>
                <a:solidFill>
                  <a:schemeClr val="accent1">
                    <a:lumMod val="50000"/>
                  </a:schemeClr>
                </a:solidFill>
                <a:effectLst>
                  <a:outerShdw blurRad="38100" dist="19050" dir="2700000" algn="tl" rotWithShape="0">
                    <a:schemeClr val="dk1">
                      <a:alpha val="40000"/>
                    </a:schemeClr>
                  </a:outerShdw>
                </a:effectLst>
              </a:rPr>
              <a:t>Varian Halcyon</a:t>
            </a:r>
            <a:endParaRPr lang="ru-RU" sz="1400" dirty="0">
              <a:ln w="0"/>
              <a:solidFill>
                <a:schemeClr val="accent1">
                  <a:lumMod val="50000"/>
                </a:schemeClr>
              </a:solidFill>
              <a:effectLst>
                <a:outerShdw blurRad="38100" dist="19050" dir="2700000" algn="tl" rotWithShape="0">
                  <a:schemeClr val="dk1">
                    <a:alpha val="40000"/>
                  </a:schemeClr>
                </a:outerShdw>
              </a:effectLst>
            </a:endParaRPr>
          </a:p>
        </p:txBody>
      </p:sp>
      <p:pic>
        <p:nvPicPr>
          <p:cNvPr id="55" name="Рисунок 54">
            <a:extLst>
              <a:ext uri="{FF2B5EF4-FFF2-40B4-BE49-F238E27FC236}">
                <a16:creationId xmlns:a16="http://schemas.microsoft.com/office/drawing/2014/main" id="{6FCF4DEB-9D21-49FD-939D-29D249C196B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485" r="20760" b="-178"/>
          <a:stretch/>
        </p:blipFill>
        <p:spPr>
          <a:xfrm>
            <a:off x="8553594" y="2109926"/>
            <a:ext cx="3093004" cy="2363107"/>
          </a:xfrm>
          <a:prstGeom prst="rect">
            <a:avLst/>
          </a:prstGeom>
        </p:spPr>
      </p:pic>
      <p:sp>
        <p:nvSpPr>
          <p:cNvPr id="56" name="Прямоугольник 55">
            <a:extLst>
              <a:ext uri="{FF2B5EF4-FFF2-40B4-BE49-F238E27FC236}">
                <a16:creationId xmlns:a16="http://schemas.microsoft.com/office/drawing/2014/main" id="{DFB37782-F5B7-430E-97FA-4D7C69853BF1}"/>
              </a:ext>
            </a:extLst>
          </p:cNvPr>
          <p:cNvSpPr/>
          <p:nvPr/>
        </p:nvSpPr>
        <p:spPr>
          <a:xfrm>
            <a:off x="8553595" y="4772749"/>
            <a:ext cx="3093004" cy="39375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1400" dirty="0">
                <a:ln w="0"/>
                <a:solidFill>
                  <a:schemeClr val="accent1">
                    <a:lumMod val="50000"/>
                  </a:schemeClr>
                </a:solidFill>
                <a:effectLst>
                  <a:outerShdw blurRad="38100" dist="19050" dir="2700000" algn="tl" rotWithShape="0">
                    <a:schemeClr val="dk1">
                      <a:alpha val="40000"/>
                    </a:schemeClr>
                  </a:outerShdw>
                </a:effectLst>
              </a:rPr>
              <a:t>Общий вид ускорителя </a:t>
            </a:r>
            <a:r>
              <a:rPr lang="en-US" sz="1400" dirty="0">
                <a:ln w="0"/>
                <a:solidFill>
                  <a:schemeClr val="accent1">
                    <a:lumMod val="50000"/>
                  </a:schemeClr>
                </a:solidFill>
                <a:effectLst>
                  <a:outerShdw blurRad="38100" dist="19050" dir="2700000" algn="tl" rotWithShape="0">
                    <a:schemeClr val="dk1">
                      <a:alpha val="40000"/>
                    </a:schemeClr>
                  </a:outerShdw>
                </a:effectLst>
              </a:rPr>
              <a:t>Varian True BEAM</a:t>
            </a:r>
            <a:endParaRPr lang="ru-RU" sz="1400" dirty="0">
              <a:ln w="0"/>
              <a:solidFill>
                <a:schemeClr val="accent1">
                  <a:lumMod val="50000"/>
                </a:schemeClr>
              </a:solidFill>
              <a:effectLst>
                <a:outerShdw blurRad="38100" dist="19050" dir="2700000" algn="tl" rotWithShape="0">
                  <a:schemeClr val="dk1">
                    <a:alpha val="40000"/>
                  </a:schemeClr>
                </a:outerShdw>
              </a:effectLst>
            </a:endParaRPr>
          </a:p>
        </p:txBody>
      </p:sp>
      <p:sp>
        <p:nvSpPr>
          <p:cNvPr id="57" name="Объект 4">
            <a:extLst>
              <a:ext uri="{FF2B5EF4-FFF2-40B4-BE49-F238E27FC236}">
                <a16:creationId xmlns:a16="http://schemas.microsoft.com/office/drawing/2014/main" id="{B313E4D6-8717-4A54-A962-FCDF9796ECB5}"/>
              </a:ext>
            </a:extLst>
          </p:cNvPr>
          <p:cNvSpPr txBox="1">
            <a:spLocks/>
          </p:cNvSpPr>
          <p:nvPr/>
        </p:nvSpPr>
        <p:spPr>
          <a:xfrm>
            <a:off x="4795552" y="5355116"/>
            <a:ext cx="6851045" cy="66442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endParaRPr lang="en-US" dirty="0"/>
          </a:p>
        </p:txBody>
      </p:sp>
      <p:sp>
        <p:nvSpPr>
          <p:cNvPr id="58" name="Прямоугольник 57">
            <a:extLst>
              <a:ext uri="{FF2B5EF4-FFF2-40B4-BE49-F238E27FC236}">
                <a16:creationId xmlns:a16="http://schemas.microsoft.com/office/drawing/2014/main" id="{D9DD6BBB-6ACE-45E3-BC10-48208D2EFB83}"/>
              </a:ext>
            </a:extLst>
          </p:cNvPr>
          <p:cNvSpPr/>
          <p:nvPr/>
        </p:nvSpPr>
        <p:spPr>
          <a:xfrm>
            <a:off x="4685962" y="5307028"/>
            <a:ext cx="7070223" cy="830997"/>
          </a:xfrm>
          <a:prstGeom prst="rect">
            <a:avLst/>
          </a:prstGeom>
        </p:spPr>
        <p:txBody>
          <a:bodyPr wrap="square">
            <a:spAutoFit/>
          </a:bodyPr>
          <a:lstStyle/>
          <a:p>
            <a:pPr algn="ctr"/>
            <a:r>
              <a:rPr lang="ru-RU" sz="1600" dirty="0">
                <a:solidFill>
                  <a:schemeClr val="bg1"/>
                </a:solidFill>
              </a:rPr>
              <a:t>Экспериментальное исследование утечки доз из многолепестковых коллиматоров </a:t>
            </a:r>
            <a:r>
              <a:rPr lang="en-US" sz="1600" dirty="0">
                <a:solidFill>
                  <a:schemeClr val="bg1"/>
                </a:solidFill>
              </a:rPr>
              <a:t>SX1</a:t>
            </a:r>
            <a:r>
              <a:rPr lang="ru-RU" sz="1600" dirty="0">
                <a:solidFill>
                  <a:schemeClr val="bg1"/>
                </a:solidFill>
              </a:rPr>
              <a:t> на медицинском линейном ускорителе </a:t>
            </a:r>
            <a:r>
              <a:rPr lang="en-US" sz="1600" dirty="0">
                <a:solidFill>
                  <a:schemeClr val="bg1"/>
                </a:solidFill>
              </a:rPr>
              <a:t>Varian Halcyon </a:t>
            </a:r>
            <a:r>
              <a:rPr lang="ru-RU" sz="1600" dirty="0">
                <a:solidFill>
                  <a:schemeClr val="bg1"/>
                </a:solidFill>
              </a:rPr>
              <a:t>и </a:t>
            </a:r>
            <a:r>
              <a:rPr lang="en-US" sz="1600" dirty="0">
                <a:solidFill>
                  <a:schemeClr val="bg1"/>
                </a:solidFill>
              </a:rPr>
              <a:t>HD120 MLC</a:t>
            </a:r>
            <a:r>
              <a:rPr lang="ru-RU" sz="1600" dirty="0">
                <a:solidFill>
                  <a:schemeClr val="bg1"/>
                </a:solidFill>
              </a:rPr>
              <a:t> </a:t>
            </a:r>
            <a:r>
              <a:rPr lang="en-US" sz="1600" dirty="0">
                <a:solidFill>
                  <a:schemeClr val="bg1"/>
                </a:solidFill>
              </a:rPr>
              <a:t>Varian TrueBeam </a:t>
            </a:r>
            <a:r>
              <a:rPr lang="en-US" sz="1600" dirty="0" err="1">
                <a:solidFill>
                  <a:schemeClr val="bg1"/>
                </a:solidFill>
              </a:rPr>
              <a:t>STx</a:t>
            </a:r>
            <a:r>
              <a:rPr lang="en-US" sz="1600" dirty="0">
                <a:solidFill>
                  <a:schemeClr val="bg1"/>
                </a:solidFill>
              </a:rPr>
              <a:t> </a:t>
            </a:r>
            <a:endParaRPr lang="ru-RU" sz="1600" dirty="0">
              <a:solidFill>
                <a:schemeClr val="bg1"/>
              </a:solidFill>
            </a:endParaRPr>
          </a:p>
        </p:txBody>
      </p:sp>
      <p:sp>
        <p:nvSpPr>
          <p:cNvPr id="109" name="Прямоугольник 108">
            <a:extLst>
              <a:ext uri="{FF2B5EF4-FFF2-40B4-BE49-F238E27FC236}">
                <a16:creationId xmlns:a16="http://schemas.microsoft.com/office/drawing/2014/main" id="{34E4A110-34CA-4726-ACA0-586585A815CD}"/>
              </a:ext>
            </a:extLst>
          </p:cNvPr>
          <p:cNvSpPr/>
          <p:nvPr/>
        </p:nvSpPr>
        <p:spPr>
          <a:xfrm>
            <a:off x="342540" y="191847"/>
            <a:ext cx="11481008" cy="125798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0" name="Прямоугольник 109">
            <a:extLst>
              <a:ext uri="{FF2B5EF4-FFF2-40B4-BE49-F238E27FC236}">
                <a16:creationId xmlns:a16="http://schemas.microsoft.com/office/drawing/2014/main" id="{CC1ED474-2B23-4307-A39B-FA48304498D9}"/>
              </a:ext>
            </a:extLst>
          </p:cNvPr>
          <p:cNvSpPr/>
          <p:nvPr/>
        </p:nvSpPr>
        <p:spPr>
          <a:xfrm>
            <a:off x="407985" y="438354"/>
            <a:ext cx="11376029" cy="830997"/>
          </a:xfrm>
          <a:prstGeom prst="rect">
            <a:avLst/>
          </a:prstGeom>
        </p:spPr>
        <p:txBody>
          <a:bodyPr wrap="square">
            <a:spAutoFit/>
          </a:bodyPr>
          <a:lstStyle/>
          <a:p>
            <a:pPr algn="ctr"/>
            <a:r>
              <a:rPr lang="ru-RU" sz="2400" dirty="0">
                <a:solidFill>
                  <a:schemeClr val="bg1"/>
                </a:solidFill>
              </a:rPr>
              <a:t>Исследование влияния вторичных электронов в лучевой терапии пучками тормозных фотонов с энергиями от 6 до 15 МэВ</a:t>
            </a:r>
          </a:p>
        </p:txBody>
      </p:sp>
      <p:sp>
        <p:nvSpPr>
          <p:cNvPr id="111" name="Прямоугольник 110">
            <a:extLst>
              <a:ext uri="{FF2B5EF4-FFF2-40B4-BE49-F238E27FC236}">
                <a16:creationId xmlns:a16="http://schemas.microsoft.com/office/drawing/2014/main" id="{3C55318E-C1C5-4855-94AA-93975D7E6C6C}"/>
              </a:ext>
            </a:extLst>
          </p:cNvPr>
          <p:cNvSpPr/>
          <p:nvPr/>
        </p:nvSpPr>
        <p:spPr>
          <a:xfrm>
            <a:off x="342540" y="2096672"/>
            <a:ext cx="3998327" cy="1774596"/>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Объект 4">
            <a:extLst>
              <a:ext uri="{FF2B5EF4-FFF2-40B4-BE49-F238E27FC236}">
                <a16:creationId xmlns:a16="http://schemas.microsoft.com/office/drawing/2014/main" id="{52B49CD9-5820-48E3-BDC9-A354BE59554C}"/>
              </a:ext>
            </a:extLst>
          </p:cNvPr>
          <p:cNvSpPr txBox="1">
            <a:spLocks/>
          </p:cNvSpPr>
          <p:nvPr/>
        </p:nvSpPr>
        <p:spPr>
          <a:xfrm>
            <a:off x="633554" y="2443587"/>
            <a:ext cx="3401190" cy="1140217"/>
          </a:xfrm>
          <a:prstGeom prst="rect">
            <a:avLst/>
          </a:prstGeom>
        </p:spPr>
        <p:txBody>
          <a:bodyPr vert="horz" lIns="91440" tIns="45720" rIns="91440" bIns="45720" rtlCol="0" anchor="t">
            <a:normAutofit fontScale="92500"/>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algn="just"/>
            <a:r>
              <a:rPr lang="ru-RU" sz="1600" dirty="0">
                <a:solidFill>
                  <a:srgbClr val="C00000"/>
                </a:solidFill>
              </a:rPr>
              <a:t> В 10% возникновения вторичного рака – 8% в следствии</a:t>
            </a:r>
            <a:r>
              <a:rPr lang="en-US" sz="1600" dirty="0">
                <a:solidFill>
                  <a:srgbClr val="C00000"/>
                </a:solidFill>
              </a:rPr>
              <a:t> </a:t>
            </a:r>
            <a:r>
              <a:rPr lang="ru-RU" sz="1600" dirty="0">
                <a:solidFill>
                  <a:srgbClr val="C00000"/>
                </a:solidFill>
              </a:rPr>
              <a:t>фактического облучения во время лучевой терапии</a:t>
            </a:r>
          </a:p>
        </p:txBody>
      </p:sp>
    </p:spTree>
    <p:extLst>
      <p:ext uri="{BB962C8B-B14F-4D97-AF65-F5344CB8AC3E}">
        <p14:creationId xmlns:p14="http://schemas.microsoft.com/office/powerpoint/2010/main" val="1374060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A0D8D49-2F86-61C6-8E9A-349ABC6C36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
            <a:ext cx="12192000" cy="6858009"/>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a:extLst>
              <a:ext uri="{FF2B5EF4-FFF2-40B4-BE49-F238E27FC236}">
                <a16:creationId xmlns:a16="http://schemas.microsoft.com/office/drawing/2014/main" id="{E41926DE-9D5D-8751-4C30-CA749DBCF49C}"/>
              </a:ext>
            </a:extLst>
          </p:cNvPr>
          <p:cNvSpPr/>
          <p:nvPr/>
        </p:nvSpPr>
        <p:spPr>
          <a:xfrm>
            <a:off x="342540" y="191847"/>
            <a:ext cx="11481008" cy="128380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Заголовок 1"/>
          <p:cNvSpPr>
            <a:spLocks noGrp="1"/>
          </p:cNvSpPr>
          <p:nvPr>
            <p:ph type="title"/>
          </p:nvPr>
        </p:nvSpPr>
        <p:spPr>
          <a:xfrm>
            <a:off x="1409885" y="519182"/>
            <a:ext cx="9735403" cy="504064"/>
          </a:xfrm>
          <a:ln w="6350">
            <a:noFill/>
          </a:ln>
        </p:spPr>
        <p:txBody>
          <a:bodyPr>
            <a:noAutofit/>
          </a:bodyPr>
          <a:lstStyle/>
          <a:p>
            <a:r>
              <a:rPr lang="ru-RU" sz="2400" dirty="0">
                <a:solidFill>
                  <a:schemeClr val="bg1"/>
                </a:solidFill>
                <a:latin typeface="+mn-lt"/>
                <a:cs typeface="Times New Roman" panose="02020603050405020304" pitchFamily="18" charset="0"/>
              </a:rPr>
              <a:t>зависимость дисторсии от расстояния до оси</a:t>
            </a:r>
          </a:p>
        </p:txBody>
      </p:sp>
      <p:sp>
        <p:nvSpPr>
          <p:cNvPr id="11" name="Прямоугольник 10"/>
          <p:cNvSpPr/>
          <p:nvPr/>
        </p:nvSpPr>
        <p:spPr>
          <a:xfrm>
            <a:off x="1148191" y="5709676"/>
            <a:ext cx="4564222" cy="707886"/>
          </a:xfrm>
          <a:prstGeom prst="rect">
            <a:avLst/>
          </a:prstGeom>
        </p:spPr>
        <p:txBody>
          <a:bodyPr wrap="square">
            <a:spAutoFit/>
          </a:bodyPr>
          <a:lstStyle/>
          <a:p>
            <a:pPr algn="ctr"/>
            <a:r>
              <a:rPr lang="ru-RU" sz="2000" dirty="0">
                <a:solidFill>
                  <a:schemeClr val="bg1"/>
                </a:solidFill>
                <a:cs typeface="Times New Roman" panose="02020603050405020304" pitchFamily="18" charset="0"/>
              </a:rPr>
              <a:t>Карта дисторсии на аксиальном срезе фантома</a:t>
            </a:r>
          </a:p>
        </p:txBody>
      </p:sp>
      <p:pic>
        <p:nvPicPr>
          <p:cNvPr id="19" name="Рисунок 18"/>
          <p:cNvPicPr/>
          <p:nvPr/>
        </p:nvPicPr>
        <p:blipFill>
          <a:blip r:embed="rId3"/>
          <a:stretch>
            <a:fillRect/>
          </a:stretch>
        </p:blipFill>
        <p:spPr>
          <a:xfrm>
            <a:off x="6986777" y="1676466"/>
            <a:ext cx="2999221" cy="4033210"/>
          </a:xfrm>
          <a:prstGeom prst="rect">
            <a:avLst/>
          </a:prstGeom>
        </p:spPr>
      </p:pic>
      <p:sp>
        <p:nvSpPr>
          <p:cNvPr id="20" name="Прямоугольник 19"/>
          <p:cNvSpPr/>
          <p:nvPr/>
        </p:nvSpPr>
        <p:spPr>
          <a:xfrm>
            <a:off x="6766113" y="5668686"/>
            <a:ext cx="3440550" cy="707886"/>
          </a:xfrm>
          <a:prstGeom prst="rect">
            <a:avLst/>
          </a:prstGeom>
        </p:spPr>
        <p:txBody>
          <a:bodyPr wrap="square">
            <a:spAutoFit/>
          </a:bodyPr>
          <a:lstStyle/>
          <a:p>
            <a:pPr algn="ctr"/>
            <a:r>
              <a:rPr lang="ru-RU" sz="2000" dirty="0">
                <a:solidFill>
                  <a:schemeClr val="bg1"/>
                </a:solidFill>
                <a:cs typeface="Times New Roman" panose="02020603050405020304" pitchFamily="18" charset="0"/>
              </a:rPr>
              <a:t>Аксиальный срез изображения фантома</a:t>
            </a:r>
          </a:p>
        </p:txBody>
      </p:sp>
      <p:pic>
        <p:nvPicPr>
          <p:cNvPr id="21" name="Рисунок 20"/>
          <p:cNvPicPr/>
          <p:nvPr/>
        </p:nvPicPr>
        <p:blipFill rotWithShape="1">
          <a:blip r:embed="rId4"/>
          <a:srcRect l="21540" t="36291" r="60725" b="21274"/>
          <a:stretch/>
        </p:blipFill>
        <p:spPr bwMode="auto">
          <a:xfrm>
            <a:off x="2477820" y="1667506"/>
            <a:ext cx="2994426" cy="4033210"/>
          </a:xfrm>
          <a:prstGeom prst="rect">
            <a:avLst/>
          </a:prstGeom>
          <a:ln>
            <a:noFill/>
          </a:ln>
          <a:extLst>
            <a:ext uri="{53640926-AAD7-44D8-BBD7-CCE9431645EC}">
              <a14:shadowObscured xmlns:a14="http://schemas.microsoft.com/office/drawing/2010/main"/>
            </a:ext>
          </a:extLst>
        </p:spPr>
      </p:pic>
      <p:pic>
        <p:nvPicPr>
          <p:cNvPr id="22" name="Рисунок 21"/>
          <p:cNvPicPr>
            <a:picLocks noChangeAspect="1"/>
          </p:cNvPicPr>
          <p:nvPr/>
        </p:nvPicPr>
        <p:blipFill rotWithShape="1">
          <a:blip r:embed="rId5"/>
          <a:srcRect l="49395" r="34915" b="3654"/>
          <a:stretch/>
        </p:blipFill>
        <p:spPr>
          <a:xfrm>
            <a:off x="975854" y="1676465"/>
            <a:ext cx="1261799" cy="4033211"/>
          </a:xfrm>
          <a:prstGeom prst="rect">
            <a:avLst/>
          </a:prstGeom>
        </p:spPr>
      </p:pic>
    </p:spTree>
    <p:extLst>
      <p:ext uri="{BB962C8B-B14F-4D97-AF65-F5344CB8AC3E}">
        <p14:creationId xmlns:p14="http://schemas.microsoft.com/office/powerpoint/2010/main" val="2421931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2">
            <a:extLst>
              <a:ext uri="{FF2B5EF4-FFF2-40B4-BE49-F238E27FC236}">
                <a16:creationId xmlns:a16="http://schemas.microsoft.com/office/drawing/2014/main" id="{74B14741-FF48-4DE2-8930-65AEB6B36E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6"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59" name="Номер слайда 2">
            <a:extLst>
              <a:ext uri="{FF2B5EF4-FFF2-40B4-BE49-F238E27FC236}">
                <a16:creationId xmlns:a16="http://schemas.microsoft.com/office/drawing/2014/main" id="{88F96907-0D19-4009-8AB1-ACC66BDF7091}"/>
              </a:ext>
            </a:extLst>
          </p:cNvPr>
          <p:cNvSpPr>
            <a:spLocks noGrp="1"/>
          </p:cNvSpPr>
          <p:nvPr>
            <p:ph type="sldNum" sz="quarter" idx="12"/>
          </p:nvPr>
        </p:nvSpPr>
        <p:spPr>
          <a:xfrm>
            <a:off x="11040679" y="6188075"/>
            <a:ext cx="1142245" cy="669925"/>
          </a:xfrm>
        </p:spPr>
        <p:txBody>
          <a:bodyPr/>
          <a:lstStyle/>
          <a:p>
            <a:pPr rtl="0"/>
            <a:fld id="{D57F1E4F-1CFF-5643-939E-217C01CDF565}" type="slidenum">
              <a:rPr lang="ru-RU" noProof="1" smtClean="0"/>
              <a:pPr rtl="0"/>
              <a:t>5</a:t>
            </a:fld>
            <a:endParaRPr lang="ru-RU" noProof="1"/>
          </a:p>
        </p:txBody>
      </p:sp>
      <p:sp>
        <p:nvSpPr>
          <p:cNvPr id="23" name="Прямоугольник 22">
            <a:extLst>
              <a:ext uri="{FF2B5EF4-FFF2-40B4-BE49-F238E27FC236}">
                <a16:creationId xmlns:a16="http://schemas.microsoft.com/office/drawing/2014/main" id="{131DC0A2-F16F-420E-AE5E-068F7B1DB0E6}"/>
              </a:ext>
            </a:extLst>
          </p:cNvPr>
          <p:cNvSpPr/>
          <p:nvPr/>
        </p:nvSpPr>
        <p:spPr>
          <a:xfrm>
            <a:off x="310123" y="1654403"/>
            <a:ext cx="6349757" cy="474816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15" name="Объект 14">
            <a:extLst>
              <a:ext uri="{FF2B5EF4-FFF2-40B4-BE49-F238E27FC236}">
                <a16:creationId xmlns:a16="http://schemas.microsoft.com/office/drawing/2014/main" id="{F582B53B-6EDA-46CF-8665-D62408C6544D}"/>
              </a:ext>
            </a:extLst>
          </p:cNvPr>
          <p:cNvGraphicFramePr>
            <a:graphicFrameLocks/>
          </p:cNvGraphicFramePr>
          <p:nvPr>
            <p:extLst>
              <p:ext uri="{D42A27DB-BD31-4B8C-83A1-F6EECF244321}">
                <p14:modId xmlns:p14="http://schemas.microsoft.com/office/powerpoint/2010/main" val="433296103"/>
              </p:ext>
            </p:extLst>
          </p:nvPr>
        </p:nvGraphicFramePr>
        <p:xfrm>
          <a:off x="6970003" y="1984374"/>
          <a:ext cx="4447309" cy="2889250"/>
        </p:xfrm>
        <a:graphic>
          <a:graphicData uri="http://schemas.openxmlformats.org/presentationml/2006/ole">
            <mc:AlternateContent xmlns:mc="http://schemas.openxmlformats.org/markup-compatibility/2006">
              <mc:Choice xmlns:v="urn:schemas-microsoft-com:vml" Requires="v">
                <p:oleObj spid="_x0000_s1026" name="Chart" r:id="rId5" imgW="5736833" imgH="3749365" progId="Excel.Chart.8">
                  <p:embed/>
                </p:oleObj>
              </mc:Choice>
              <mc:Fallback>
                <p:oleObj name="Chart" r:id="rId5" imgW="5736833" imgH="3749365" progId="Excel.Chart.8">
                  <p:embed/>
                  <p:pic>
                    <p:nvPicPr>
                      <p:cNvPr id="15" name="Объект 14">
                        <a:extLst>
                          <a:ext uri="{FF2B5EF4-FFF2-40B4-BE49-F238E27FC236}">
                            <a16:creationId xmlns:a16="http://schemas.microsoft.com/office/drawing/2014/main" id="{F582B53B-6EDA-46CF-8665-D62408C6544D}"/>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0003" y="1984374"/>
                        <a:ext cx="4447309" cy="2889250"/>
                      </a:xfrm>
                      <a:prstGeom prst="rect">
                        <a:avLst/>
                      </a:prstGeom>
                      <a:noFill/>
                    </p:spPr>
                  </p:pic>
                </p:oleObj>
              </mc:Fallback>
            </mc:AlternateContent>
          </a:graphicData>
        </a:graphic>
      </p:graphicFrame>
      <p:sp>
        <p:nvSpPr>
          <p:cNvPr id="16" name="TextBox 15">
            <a:extLst>
              <a:ext uri="{FF2B5EF4-FFF2-40B4-BE49-F238E27FC236}">
                <a16:creationId xmlns:a16="http://schemas.microsoft.com/office/drawing/2014/main" id="{64040F43-D552-49BC-ABF3-AE2654FCBA27}"/>
              </a:ext>
            </a:extLst>
          </p:cNvPr>
          <p:cNvSpPr txBox="1"/>
          <p:nvPr/>
        </p:nvSpPr>
        <p:spPr>
          <a:xfrm>
            <a:off x="6955389" y="5007629"/>
            <a:ext cx="4473430" cy="523220"/>
          </a:xfrm>
          <a:prstGeom prst="rect">
            <a:avLst/>
          </a:prstGeom>
          <a:noFill/>
        </p:spPr>
        <p:txBody>
          <a:bodyPr wrap="square">
            <a:spAutoFit/>
          </a:bodyPr>
          <a:lstStyle/>
          <a:p>
            <a:pPr algn="ctr"/>
            <a:r>
              <a:rPr lang="ru-RU" sz="1400" dirty="0">
                <a:solidFill>
                  <a:schemeClr val="bg1"/>
                </a:solidFill>
                <a:effectLst/>
                <a:ea typeface="Times New Roman" panose="02020603050405020304" pitchFamily="18" charset="0"/>
              </a:rPr>
              <a:t>Спектр вторичных нейтронов при работе медицинского ускорителя с энергией 20 МэВ</a:t>
            </a:r>
            <a:endParaRPr lang="ru-RU" sz="1400" dirty="0">
              <a:solidFill>
                <a:schemeClr val="bg1"/>
              </a:solidFill>
            </a:endParaRPr>
          </a:p>
        </p:txBody>
      </p:sp>
      <p:sp>
        <p:nvSpPr>
          <p:cNvPr id="20" name="TextBox 19">
            <a:extLst>
              <a:ext uri="{FF2B5EF4-FFF2-40B4-BE49-F238E27FC236}">
                <a16:creationId xmlns:a16="http://schemas.microsoft.com/office/drawing/2014/main" id="{0626B582-981A-4D56-919B-FEAD55539B7F}"/>
              </a:ext>
            </a:extLst>
          </p:cNvPr>
          <p:cNvSpPr txBox="1"/>
          <p:nvPr/>
        </p:nvSpPr>
        <p:spPr>
          <a:xfrm>
            <a:off x="549944" y="1875011"/>
            <a:ext cx="5822810" cy="4314386"/>
          </a:xfrm>
          <a:prstGeom prst="rect">
            <a:avLst/>
          </a:prstGeom>
          <a:noFill/>
        </p:spPr>
        <p:txBody>
          <a:bodyPr wrap="square">
            <a:spAutoFit/>
          </a:bodyPr>
          <a:lstStyle/>
          <a:p>
            <a:pPr marL="228600" algn="just">
              <a:lnSpc>
                <a:spcPct val="115000"/>
              </a:lnSpc>
            </a:pPr>
            <a:r>
              <a:rPr lang="ru-RU" sz="1600" dirty="0">
                <a:solidFill>
                  <a:schemeClr val="bg1"/>
                </a:solidFill>
                <a:effectLst/>
                <a:ea typeface="Times New Roman" panose="02020603050405020304" pitchFamily="18" charset="0"/>
              </a:rPr>
              <a:t>В результате проведенных исследований:</a:t>
            </a:r>
          </a:p>
          <a:p>
            <a:pPr marL="228600" algn="just">
              <a:lnSpc>
                <a:spcPct val="115000"/>
              </a:lnSpc>
            </a:pPr>
            <a:endParaRPr lang="ru-RU" sz="1600" dirty="0">
              <a:solidFill>
                <a:schemeClr val="bg1"/>
              </a:solidFill>
              <a:ea typeface="Times New Roman" panose="02020603050405020304" pitchFamily="18" charset="0"/>
            </a:endParaRPr>
          </a:p>
          <a:p>
            <a:pPr marL="571500" indent="-342900" algn="just">
              <a:lnSpc>
                <a:spcPct val="115000"/>
              </a:lnSpc>
              <a:buAutoNum type="arabicPeriod"/>
            </a:pPr>
            <a:r>
              <a:rPr lang="ru-RU" altLang="zh-CN" sz="1600" b="1" dirty="0">
                <a:solidFill>
                  <a:schemeClr val="bg1"/>
                </a:solidFill>
                <a:ea typeface="Times New Roman" panose="02020603050405020304" pitchFamily="18" charset="0"/>
                <a:cs typeface="Times New Roman" panose="02020603050405020304" pitchFamily="18" charset="0"/>
              </a:rPr>
              <a:t>Разработана методика измерения спектров вторичных нейтронов</a:t>
            </a:r>
            <a:r>
              <a:rPr lang="ru-RU" altLang="zh-CN" sz="1600" dirty="0">
                <a:solidFill>
                  <a:schemeClr val="bg1"/>
                </a:solidFill>
                <a:ea typeface="Times New Roman" panose="02020603050405020304" pitchFamily="18" charset="0"/>
                <a:cs typeface="Times New Roman" panose="02020603050405020304" pitchFamily="18" charset="0"/>
              </a:rPr>
              <a:t> сферическим детектором с использованием активационной мишени из естественного тантала.</a:t>
            </a:r>
          </a:p>
          <a:p>
            <a:pPr marL="571500" indent="-342900" algn="just">
              <a:lnSpc>
                <a:spcPct val="115000"/>
              </a:lnSpc>
              <a:buFontTx/>
              <a:buAutoNum type="arabicPeriod"/>
            </a:pPr>
            <a:r>
              <a:rPr lang="ru-RU" altLang="zh-CN" sz="1600" b="1" dirty="0">
                <a:solidFill>
                  <a:schemeClr val="bg1"/>
                </a:solidFill>
                <a:ea typeface="Times New Roman" panose="02020603050405020304" pitchFamily="18" charset="0"/>
                <a:cs typeface="Arial" panose="020B0604020202020204" pitchFamily="34" charset="0"/>
              </a:rPr>
              <a:t>Определен вклад в дозу вторичных нейтронов</a:t>
            </a:r>
            <a:r>
              <a:rPr lang="ru-RU" altLang="zh-CN" sz="1600" dirty="0">
                <a:solidFill>
                  <a:schemeClr val="bg1"/>
                </a:solidFill>
                <a:ea typeface="Times New Roman" panose="02020603050405020304" pitchFamily="18" charset="0"/>
                <a:cs typeface="Arial" panose="020B0604020202020204" pitchFamily="34" charset="0"/>
              </a:rPr>
              <a:t>, который достигает 0,25% величины полной очаговой дозы.</a:t>
            </a:r>
          </a:p>
          <a:p>
            <a:pPr marL="228600" algn="just">
              <a:lnSpc>
                <a:spcPct val="115000"/>
              </a:lnSpc>
            </a:pPr>
            <a:endParaRPr lang="ru-RU" altLang="zh-CN" sz="1600" dirty="0">
              <a:solidFill>
                <a:schemeClr val="bg1"/>
              </a:solidFill>
              <a:cs typeface="Arial" panose="020B0604020202020204" pitchFamily="34" charset="0"/>
            </a:endParaRPr>
          </a:p>
          <a:p>
            <a:pPr marL="228600" algn="just">
              <a:lnSpc>
                <a:spcPct val="115000"/>
              </a:lnSpc>
            </a:pPr>
            <a:r>
              <a:rPr lang="ru-RU" altLang="zh-CN" sz="1600" dirty="0">
                <a:solidFill>
                  <a:schemeClr val="bg1"/>
                </a:solidFill>
                <a:cs typeface="Arial" panose="020B0604020202020204" pitchFamily="34" charset="0"/>
              </a:rPr>
              <a:t>За курс лучевого лечения пациент получает примерно 70 Гр, по 2 Гр за сеанс.</a:t>
            </a:r>
          </a:p>
          <a:p>
            <a:pPr marL="228600" algn="just">
              <a:lnSpc>
                <a:spcPct val="115000"/>
              </a:lnSpc>
            </a:pPr>
            <a:r>
              <a:rPr lang="ru-RU" altLang="zh-CN" sz="1600" dirty="0">
                <a:solidFill>
                  <a:schemeClr val="bg1"/>
                </a:solidFill>
                <a:cs typeface="Arial" panose="020B0604020202020204" pitchFamily="34" charset="0"/>
              </a:rPr>
              <a:t>Неучтенная дополнительная доза в этом случае составит 3,5 Гр, что эквивалентно почти двум сеансам лучевой терапии. </a:t>
            </a:r>
            <a:endParaRPr lang="ru-RU" sz="1600" dirty="0">
              <a:solidFill>
                <a:schemeClr val="bg1"/>
              </a:solidFill>
              <a:effectLst/>
              <a:ea typeface="Times New Roman" panose="02020603050405020304" pitchFamily="18" charset="0"/>
            </a:endParaRPr>
          </a:p>
        </p:txBody>
      </p:sp>
      <p:sp>
        <p:nvSpPr>
          <p:cNvPr id="21" name="Прямоугольник 20">
            <a:extLst>
              <a:ext uri="{FF2B5EF4-FFF2-40B4-BE49-F238E27FC236}">
                <a16:creationId xmlns:a16="http://schemas.microsoft.com/office/drawing/2014/main" id="{214DEAEA-FA4F-4B70-8F44-EAB6F94CB3DA}"/>
              </a:ext>
            </a:extLst>
          </p:cNvPr>
          <p:cNvSpPr/>
          <p:nvPr/>
        </p:nvSpPr>
        <p:spPr>
          <a:xfrm>
            <a:off x="342540" y="191847"/>
            <a:ext cx="11481008" cy="125798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a:extLst>
              <a:ext uri="{FF2B5EF4-FFF2-40B4-BE49-F238E27FC236}">
                <a16:creationId xmlns:a16="http://schemas.microsoft.com/office/drawing/2014/main" id="{5FD356DA-A0A3-4ED0-BF80-C3244FE0522F}"/>
              </a:ext>
            </a:extLst>
          </p:cNvPr>
          <p:cNvSpPr/>
          <p:nvPr/>
        </p:nvSpPr>
        <p:spPr>
          <a:xfrm>
            <a:off x="407985" y="455433"/>
            <a:ext cx="11376029" cy="830997"/>
          </a:xfrm>
          <a:prstGeom prst="rect">
            <a:avLst/>
          </a:prstGeom>
        </p:spPr>
        <p:txBody>
          <a:bodyPr wrap="square">
            <a:spAutoFit/>
          </a:bodyPr>
          <a:lstStyle/>
          <a:p>
            <a:pPr algn="ctr"/>
            <a:r>
              <a:rPr lang="ru-RU" sz="2400" dirty="0">
                <a:solidFill>
                  <a:schemeClr val="bg1"/>
                </a:solidFill>
              </a:rPr>
              <a:t>Исследование роли вторичных частиц при работе медицинского линейного ускорителя с энергиями от 18 до 20 МэВ</a:t>
            </a:r>
          </a:p>
        </p:txBody>
      </p:sp>
    </p:spTree>
    <p:extLst>
      <p:ext uri="{BB962C8B-B14F-4D97-AF65-F5344CB8AC3E}">
        <p14:creationId xmlns:p14="http://schemas.microsoft.com/office/powerpoint/2010/main" val="426610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2">
            <a:extLst>
              <a:ext uri="{FF2B5EF4-FFF2-40B4-BE49-F238E27FC236}">
                <a16:creationId xmlns:a16="http://schemas.microsoft.com/office/drawing/2014/main" id="{74B14741-FF48-4DE2-8930-65AEB6B36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59" name="Номер слайда 2">
            <a:extLst>
              <a:ext uri="{FF2B5EF4-FFF2-40B4-BE49-F238E27FC236}">
                <a16:creationId xmlns:a16="http://schemas.microsoft.com/office/drawing/2014/main" id="{88F96907-0D19-4009-8AB1-ACC66BDF7091}"/>
              </a:ext>
            </a:extLst>
          </p:cNvPr>
          <p:cNvSpPr>
            <a:spLocks noGrp="1"/>
          </p:cNvSpPr>
          <p:nvPr>
            <p:ph type="sldNum" sz="quarter" idx="12"/>
          </p:nvPr>
        </p:nvSpPr>
        <p:spPr>
          <a:xfrm>
            <a:off x="11040679" y="6188075"/>
            <a:ext cx="1142245" cy="669925"/>
          </a:xfrm>
        </p:spPr>
        <p:txBody>
          <a:bodyPr/>
          <a:lstStyle/>
          <a:p>
            <a:pPr rtl="0"/>
            <a:fld id="{D57F1E4F-1CFF-5643-939E-217C01CDF565}" type="slidenum">
              <a:rPr lang="ru-RU" noProof="1" smtClean="0"/>
              <a:pPr rtl="0"/>
              <a:t>6</a:t>
            </a:fld>
            <a:endParaRPr lang="ru-RU" noProof="1"/>
          </a:p>
        </p:txBody>
      </p:sp>
      <p:pic>
        <p:nvPicPr>
          <p:cNvPr id="11" name="Рисунок 10">
            <a:extLst>
              <a:ext uri="{FF2B5EF4-FFF2-40B4-BE49-F238E27FC236}">
                <a16:creationId xmlns:a16="http://schemas.microsoft.com/office/drawing/2014/main" id="{B7AD1B81-FE57-4508-A93C-2EADED85A836}"/>
              </a:ext>
            </a:extLst>
          </p:cNvPr>
          <p:cNvPicPr>
            <a:picLocks noChangeAspect="1"/>
          </p:cNvPicPr>
          <p:nvPr/>
        </p:nvPicPr>
        <p:blipFill>
          <a:blip r:embed="rId4"/>
          <a:stretch>
            <a:fillRect/>
          </a:stretch>
        </p:blipFill>
        <p:spPr>
          <a:xfrm>
            <a:off x="7703401" y="370033"/>
            <a:ext cx="3509163" cy="2440580"/>
          </a:xfrm>
          <a:prstGeom prst="rect">
            <a:avLst/>
          </a:prstGeom>
        </p:spPr>
      </p:pic>
      <p:sp>
        <p:nvSpPr>
          <p:cNvPr id="12" name="Прямоугольник 11">
            <a:extLst>
              <a:ext uri="{FF2B5EF4-FFF2-40B4-BE49-F238E27FC236}">
                <a16:creationId xmlns:a16="http://schemas.microsoft.com/office/drawing/2014/main" id="{6FF08C65-C514-4A14-94F1-EF67DE24B3DF}"/>
              </a:ext>
            </a:extLst>
          </p:cNvPr>
          <p:cNvSpPr/>
          <p:nvPr/>
        </p:nvSpPr>
        <p:spPr>
          <a:xfrm>
            <a:off x="3063240" y="1858081"/>
            <a:ext cx="4419600" cy="51080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1400" dirty="0">
                <a:ln w="0"/>
                <a:solidFill>
                  <a:schemeClr val="accent1">
                    <a:lumMod val="50000"/>
                  </a:schemeClr>
                </a:solidFill>
              </a:rPr>
              <a:t>Схематический рисунок узла головки </a:t>
            </a:r>
            <a:r>
              <a:rPr lang="ru-RU" sz="1400" dirty="0" err="1">
                <a:ln w="0"/>
                <a:solidFill>
                  <a:schemeClr val="accent1">
                    <a:lumMod val="50000"/>
                  </a:schemeClr>
                </a:solidFill>
              </a:rPr>
              <a:t>Halcyon</a:t>
            </a:r>
            <a:r>
              <a:rPr lang="ru-RU" sz="1400" dirty="0">
                <a:ln w="0"/>
                <a:solidFill>
                  <a:schemeClr val="accent1">
                    <a:lumMod val="50000"/>
                  </a:schemeClr>
                </a:solidFill>
              </a:rPr>
              <a:t> </a:t>
            </a:r>
          </a:p>
        </p:txBody>
      </p:sp>
      <p:sp>
        <p:nvSpPr>
          <p:cNvPr id="24" name="Прямоугольник 23">
            <a:extLst>
              <a:ext uri="{FF2B5EF4-FFF2-40B4-BE49-F238E27FC236}">
                <a16:creationId xmlns:a16="http://schemas.microsoft.com/office/drawing/2014/main" id="{4220A6E4-C516-4FD0-87DF-B1D789CB02FA}"/>
              </a:ext>
            </a:extLst>
          </p:cNvPr>
          <p:cNvSpPr/>
          <p:nvPr/>
        </p:nvSpPr>
        <p:spPr>
          <a:xfrm>
            <a:off x="360472" y="348557"/>
            <a:ext cx="7122368" cy="1294389"/>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a:extLst>
              <a:ext uri="{FF2B5EF4-FFF2-40B4-BE49-F238E27FC236}">
                <a16:creationId xmlns:a16="http://schemas.microsoft.com/office/drawing/2014/main" id="{58DC814A-43FC-484F-9260-1BD7566BBC79}"/>
              </a:ext>
            </a:extLst>
          </p:cNvPr>
          <p:cNvSpPr txBox="1"/>
          <p:nvPr/>
        </p:nvSpPr>
        <p:spPr>
          <a:xfrm>
            <a:off x="605926" y="453190"/>
            <a:ext cx="6631460" cy="1169551"/>
          </a:xfrm>
          <a:prstGeom prst="rect">
            <a:avLst/>
          </a:prstGeom>
          <a:noFill/>
        </p:spPr>
        <p:txBody>
          <a:bodyPr wrap="square" rtlCol="0">
            <a:spAutoFit/>
          </a:bodyPr>
          <a:lstStyle/>
          <a:p>
            <a:pPr algn="just"/>
            <a:r>
              <a:rPr lang="ru-RU" dirty="0">
                <a:solidFill>
                  <a:schemeClr val="bg1"/>
                </a:solidFill>
              </a:rPr>
              <a:t>Система </a:t>
            </a:r>
            <a:r>
              <a:rPr lang="ru-RU" dirty="0" err="1">
                <a:solidFill>
                  <a:schemeClr val="bg1"/>
                </a:solidFill>
              </a:rPr>
              <a:t>Halcyon</a:t>
            </a:r>
            <a:r>
              <a:rPr lang="ru-RU" dirty="0">
                <a:solidFill>
                  <a:schemeClr val="bg1"/>
                </a:solidFill>
              </a:rPr>
              <a:t> MLC отличается уникальной ступенчатой двухслойной конструкцией, состоящей из дистального и проксимального слоя.</a:t>
            </a:r>
            <a:r>
              <a:rPr lang="ru-RU" sz="1600" dirty="0">
                <a:solidFill>
                  <a:schemeClr val="bg1"/>
                </a:solidFill>
              </a:rPr>
              <a:t> </a:t>
            </a:r>
            <a:endParaRPr lang="en-US" sz="1600" dirty="0">
              <a:solidFill>
                <a:schemeClr val="bg1"/>
              </a:solidFill>
            </a:endParaRPr>
          </a:p>
          <a:p>
            <a:endParaRPr lang="en-US" sz="1600" dirty="0">
              <a:solidFill>
                <a:schemeClr val="bg1"/>
              </a:solidFill>
            </a:endParaRPr>
          </a:p>
        </p:txBody>
      </p:sp>
      <p:sp>
        <p:nvSpPr>
          <p:cNvPr id="21" name="Прямоугольник 20">
            <a:extLst>
              <a:ext uri="{FF2B5EF4-FFF2-40B4-BE49-F238E27FC236}">
                <a16:creationId xmlns:a16="http://schemas.microsoft.com/office/drawing/2014/main" id="{78A10195-E447-43D1-934D-868B83158FAC}"/>
              </a:ext>
            </a:extLst>
          </p:cNvPr>
          <p:cNvSpPr/>
          <p:nvPr/>
        </p:nvSpPr>
        <p:spPr>
          <a:xfrm>
            <a:off x="5340841" y="5996968"/>
            <a:ext cx="5871724" cy="491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1400" dirty="0">
                <a:ln w="0"/>
                <a:solidFill>
                  <a:schemeClr val="accent1">
                    <a:lumMod val="50000"/>
                  </a:schemeClr>
                </a:solidFill>
              </a:rPr>
              <a:t>Относительное изменение доз между измеренными </a:t>
            </a:r>
            <a:r>
              <a:rPr lang="en-US" sz="1400" dirty="0">
                <a:ln w="0"/>
                <a:solidFill>
                  <a:schemeClr val="accent1">
                    <a:lumMod val="50000"/>
                  </a:schemeClr>
                </a:solidFill>
              </a:rPr>
              <a:t>SNC 125c </a:t>
            </a:r>
            <a:r>
              <a:rPr lang="ru-RU" sz="1400" dirty="0">
                <a:ln w="0"/>
                <a:solidFill>
                  <a:schemeClr val="accent1">
                    <a:lumMod val="50000"/>
                  </a:schemeClr>
                </a:solidFill>
              </a:rPr>
              <a:t>и планированными дозами на </a:t>
            </a:r>
            <a:r>
              <a:rPr lang="en-US" sz="1400" dirty="0">
                <a:ln w="0"/>
                <a:solidFill>
                  <a:schemeClr val="accent1">
                    <a:lumMod val="50000"/>
                  </a:schemeClr>
                </a:solidFill>
              </a:rPr>
              <a:t>Eclipse</a:t>
            </a:r>
            <a:endParaRPr lang="ru-RU" sz="1400" dirty="0">
              <a:ln w="0"/>
              <a:solidFill>
                <a:schemeClr val="accent1">
                  <a:lumMod val="50000"/>
                </a:schemeClr>
              </a:solidFill>
            </a:endParaRPr>
          </a:p>
        </p:txBody>
      </p:sp>
      <p:sp>
        <p:nvSpPr>
          <p:cNvPr id="25" name="Прямоугольник 24">
            <a:extLst>
              <a:ext uri="{FF2B5EF4-FFF2-40B4-BE49-F238E27FC236}">
                <a16:creationId xmlns:a16="http://schemas.microsoft.com/office/drawing/2014/main" id="{F9CD1907-6B36-4CAC-9336-0A11777C8069}"/>
              </a:ext>
            </a:extLst>
          </p:cNvPr>
          <p:cNvSpPr/>
          <p:nvPr/>
        </p:nvSpPr>
        <p:spPr>
          <a:xfrm>
            <a:off x="5340841" y="3007075"/>
            <a:ext cx="5871724" cy="278450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TextBox 21">
            <a:extLst>
              <a:ext uri="{FF2B5EF4-FFF2-40B4-BE49-F238E27FC236}">
                <a16:creationId xmlns:a16="http://schemas.microsoft.com/office/drawing/2014/main" id="{68EDE6F7-0EDD-442E-82F8-92ACA95C501D}"/>
              </a:ext>
            </a:extLst>
          </p:cNvPr>
          <p:cNvSpPr txBox="1"/>
          <p:nvPr/>
        </p:nvSpPr>
        <p:spPr>
          <a:xfrm>
            <a:off x="5378246" y="3106665"/>
            <a:ext cx="5834318" cy="2585323"/>
          </a:xfrm>
          <a:prstGeom prst="rect">
            <a:avLst/>
          </a:prstGeom>
          <a:noFill/>
        </p:spPr>
        <p:txBody>
          <a:bodyPr wrap="square" rtlCol="0">
            <a:spAutoFit/>
          </a:bodyPr>
          <a:lstStyle/>
          <a:p>
            <a:r>
              <a:rPr lang="ru-RU" dirty="0">
                <a:solidFill>
                  <a:schemeClr val="bg1"/>
                </a:solidFill>
              </a:rPr>
              <a:t>При помощи водного фантома, измерена доза, выходящая за границы коллиматора, обусловленная электронным загрязнением, так</a:t>
            </a:r>
          </a:p>
          <a:p>
            <a:r>
              <a:rPr lang="ru-RU" dirty="0">
                <a:solidFill>
                  <a:schemeClr val="bg1"/>
                </a:solidFill>
              </a:rPr>
              <a:t>называемая «нецелевая» доза, которая не учитывается при планировании лечения. </a:t>
            </a:r>
          </a:p>
          <a:p>
            <a:r>
              <a:rPr lang="ru-RU" dirty="0">
                <a:solidFill>
                  <a:schemeClr val="bg1"/>
                </a:solidFill>
              </a:rPr>
              <a:t>В стандартном фракционировании к мишени суммарно подводится 60-70 Гр, а доза от</a:t>
            </a:r>
          </a:p>
          <a:p>
            <a:r>
              <a:rPr lang="ru-RU" dirty="0">
                <a:solidFill>
                  <a:schemeClr val="bg1"/>
                </a:solidFill>
              </a:rPr>
              <a:t>вторичных частиц, приходящаяся на здоровые ткани, составляет около 1,5 Гр.</a:t>
            </a:r>
          </a:p>
        </p:txBody>
      </p:sp>
      <p:pic>
        <p:nvPicPr>
          <p:cNvPr id="23" name="Рисунок 22">
            <a:extLst>
              <a:ext uri="{FF2B5EF4-FFF2-40B4-BE49-F238E27FC236}">
                <a16:creationId xmlns:a16="http://schemas.microsoft.com/office/drawing/2014/main" id="{B1CD1FF7-9CD2-4AEF-85DE-A5319EED5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472" y="2989086"/>
            <a:ext cx="4718188" cy="3498881"/>
          </a:xfrm>
          <a:prstGeom prst="rect">
            <a:avLst/>
          </a:prstGeom>
        </p:spPr>
      </p:pic>
    </p:spTree>
    <p:extLst>
      <p:ext uri="{BB962C8B-B14F-4D97-AF65-F5344CB8AC3E}">
        <p14:creationId xmlns:p14="http://schemas.microsoft.com/office/powerpoint/2010/main" val="1905712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2">
            <a:extLst>
              <a:ext uri="{FF2B5EF4-FFF2-40B4-BE49-F238E27FC236}">
                <a16:creationId xmlns:a16="http://schemas.microsoft.com/office/drawing/2014/main" id="{74B14741-FF48-4DE2-8930-65AEB6B36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59" name="Номер слайда 2">
            <a:extLst>
              <a:ext uri="{FF2B5EF4-FFF2-40B4-BE49-F238E27FC236}">
                <a16:creationId xmlns:a16="http://schemas.microsoft.com/office/drawing/2014/main" id="{88F96907-0D19-4009-8AB1-ACC66BDF7091}"/>
              </a:ext>
            </a:extLst>
          </p:cNvPr>
          <p:cNvSpPr>
            <a:spLocks noGrp="1"/>
          </p:cNvSpPr>
          <p:nvPr>
            <p:ph type="sldNum" sz="quarter" idx="12"/>
          </p:nvPr>
        </p:nvSpPr>
        <p:spPr>
          <a:xfrm>
            <a:off x="11040679" y="6188075"/>
            <a:ext cx="1142245" cy="669925"/>
          </a:xfrm>
        </p:spPr>
        <p:txBody>
          <a:bodyPr/>
          <a:lstStyle/>
          <a:p>
            <a:pPr rtl="0"/>
            <a:fld id="{D57F1E4F-1CFF-5643-939E-217C01CDF565}" type="slidenum">
              <a:rPr lang="ru-RU" noProof="1" smtClean="0"/>
              <a:pPr rtl="0"/>
              <a:t>7</a:t>
            </a:fld>
            <a:endParaRPr lang="ru-RU" noProof="1"/>
          </a:p>
        </p:txBody>
      </p:sp>
      <p:sp>
        <p:nvSpPr>
          <p:cNvPr id="24" name="Прямоугольник 23">
            <a:extLst>
              <a:ext uri="{FF2B5EF4-FFF2-40B4-BE49-F238E27FC236}">
                <a16:creationId xmlns:a16="http://schemas.microsoft.com/office/drawing/2014/main" id="{4220A6E4-C516-4FD0-87DF-B1D789CB02FA}"/>
              </a:ext>
            </a:extLst>
          </p:cNvPr>
          <p:cNvSpPr/>
          <p:nvPr/>
        </p:nvSpPr>
        <p:spPr>
          <a:xfrm>
            <a:off x="342540" y="191847"/>
            <a:ext cx="11481008" cy="115090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a:extLst>
              <a:ext uri="{FF2B5EF4-FFF2-40B4-BE49-F238E27FC236}">
                <a16:creationId xmlns:a16="http://schemas.microsoft.com/office/drawing/2014/main" id="{F9CD1907-6B36-4CAC-9336-0A11777C8069}"/>
              </a:ext>
            </a:extLst>
          </p:cNvPr>
          <p:cNvSpPr/>
          <p:nvPr/>
        </p:nvSpPr>
        <p:spPr>
          <a:xfrm>
            <a:off x="360472" y="1645920"/>
            <a:ext cx="5871724" cy="486352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Заголовок 1">
            <a:extLst>
              <a:ext uri="{FF2B5EF4-FFF2-40B4-BE49-F238E27FC236}">
                <a16:creationId xmlns:a16="http://schemas.microsoft.com/office/drawing/2014/main" id="{73B04E22-CE37-4880-958B-1CCCBC9C2300}"/>
              </a:ext>
            </a:extLst>
          </p:cNvPr>
          <p:cNvSpPr txBox="1">
            <a:spLocks/>
          </p:cNvSpPr>
          <p:nvPr/>
        </p:nvSpPr>
        <p:spPr>
          <a:xfrm>
            <a:off x="330440" y="368458"/>
            <a:ext cx="11481007" cy="898410"/>
          </a:xfrm>
          <a:prstGeom prst="rect">
            <a:avLst/>
          </a:prstGeom>
          <a:effectLst/>
        </p:spPr>
        <p:txBody>
          <a:bodyPr vert="horz" lIns="91440" tIns="45720" rIns="91440" bIns="45720" rtlCol="0" anchor="b">
            <a:noAutofit/>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sz="2400" dirty="0">
                <a:solidFill>
                  <a:schemeClr val="bg1"/>
                </a:solidFill>
                <a:latin typeface="+mn-lt"/>
              </a:rPr>
              <a:t>КОНФОРМНОЕ ОБЛУЧЕНИЕ ПРОТЯЖЕННЫХ МИШЕНЕЙ НА МЕДИЦИНСКИХ ЛИНЕЙНЫХ УСКОРИТЕЛЯХ</a:t>
            </a:r>
            <a:endParaRPr lang="en-US" sz="2400" dirty="0">
              <a:solidFill>
                <a:schemeClr val="bg1"/>
              </a:solidFill>
              <a:latin typeface="+mn-lt"/>
            </a:endParaRPr>
          </a:p>
        </p:txBody>
      </p:sp>
      <p:sp>
        <p:nvSpPr>
          <p:cNvPr id="15" name="Прямоугольник 14">
            <a:extLst>
              <a:ext uri="{FF2B5EF4-FFF2-40B4-BE49-F238E27FC236}">
                <a16:creationId xmlns:a16="http://schemas.microsoft.com/office/drawing/2014/main" id="{972E126F-5053-4795-9AE0-ED1D46219933}"/>
              </a:ext>
            </a:extLst>
          </p:cNvPr>
          <p:cNvSpPr/>
          <p:nvPr/>
        </p:nvSpPr>
        <p:spPr>
          <a:xfrm>
            <a:off x="393619" y="1719005"/>
            <a:ext cx="5720475" cy="4770537"/>
          </a:xfrm>
          <a:prstGeom prst="rect">
            <a:avLst/>
          </a:prstGeom>
        </p:spPr>
        <p:txBody>
          <a:bodyPr wrap="square">
            <a:spAutoFit/>
          </a:bodyPr>
          <a:lstStyle/>
          <a:p>
            <a:pPr marL="342900" marR="0" lvl="0" indent="-342900" algn="just">
              <a:spcBef>
                <a:spcPts val="0"/>
              </a:spcBef>
              <a:spcAft>
                <a:spcPts val="0"/>
              </a:spcAft>
              <a:buFont typeface="Wingdings" panose="05000000000000000000" pitchFamily="2" charset="2"/>
              <a:buChar char="ü"/>
            </a:pPr>
            <a:r>
              <a:rPr lang="ru-RU" sz="1600" dirty="0">
                <a:solidFill>
                  <a:schemeClr val="bg1"/>
                </a:solidFill>
              </a:rPr>
              <a:t>Разработаны и внедрены в клиническую практику</a:t>
            </a:r>
            <a:r>
              <a:rPr lang="en-US" sz="1600" dirty="0">
                <a:solidFill>
                  <a:schemeClr val="bg1"/>
                </a:solidFill>
              </a:rPr>
              <a:t> </a:t>
            </a:r>
            <a:r>
              <a:rPr lang="ru-RU" sz="1600" dirty="0">
                <a:solidFill>
                  <a:schemeClr val="bg1"/>
                </a:solidFill>
              </a:rPr>
              <a:t>НМИЦ ДГОИ им. Д. Рогачева новые методы </a:t>
            </a:r>
            <a:r>
              <a:rPr lang="ru-RU" sz="1600" b="1" dirty="0">
                <a:solidFill>
                  <a:schemeClr val="bg1"/>
                </a:solidFill>
              </a:rPr>
              <a:t>тотального облучения тела (ТОТ) </a:t>
            </a:r>
            <a:r>
              <a:rPr lang="ru-RU" sz="1600" dirty="0">
                <a:solidFill>
                  <a:schemeClr val="bg1"/>
                </a:solidFill>
              </a:rPr>
              <a:t>с использованием </a:t>
            </a:r>
            <a:r>
              <a:rPr lang="ru-RU" sz="1600" b="1" dirty="0">
                <a:solidFill>
                  <a:schemeClr val="bg1"/>
                </a:solidFill>
              </a:rPr>
              <a:t>медицинских линейных ускорителей </a:t>
            </a:r>
            <a:r>
              <a:rPr lang="ru-RU" sz="1600" dirty="0">
                <a:solidFill>
                  <a:schemeClr val="bg1"/>
                </a:solidFill>
              </a:rPr>
              <a:t>TomoTherapy (</a:t>
            </a:r>
            <a:r>
              <a:rPr lang="ru-RU" sz="1600" dirty="0" err="1">
                <a:solidFill>
                  <a:schemeClr val="bg1"/>
                </a:solidFill>
              </a:rPr>
              <a:t>Accuray</a:t>
            </a:r>
            <a:r>
              <a:rPr lang="ru-RU" sz="1600" dirty="0">
                <a:solidFill>
                  <a:schemeClr val="bg1"/>
                </a:solidFill>
              </a:rPr>
              <a:t>) и </a:t>
            </a:r>
            <a:r>
              <a:rPr lang="ru-RU" sz="1600" dirty="0" err="1">
                <a:solidFill>
                  <a:schemeClr val="bg1"/>
                </a:solidFill>
              </a:rPr>
              <a:t>Synergy</a:t>
            </a:r>
            <a:r>
              <a:rPr lang="ru-RU" sz="1600" dirty="0">
                <a:solidFill>
                  <a:schemeClr val="bg1"/>
                </a:solidFill>
              </a:rPr>
              <a:t> (</a:t>
            </a:r>
            <a:r>
              <a:rPr lang="ru-RU" sz="1600" dirty="0" err="1">
                <a:solidFill>
                  <a:schemeClr val="bg1"/>
                </a:solidFill>
              </a:rPr>
              <a:t>Elekta</a:t>
            </a:r>
            <a:r>
              <a:rPr lang="ru-RU" sz="1600" dirty="0">
                <a:solidFill>
                  <a:schemeClr val="bg1"/>
                </a:solidFill>
              </a:rPr>
              <a:t>)</a:t>
            </a:r>
            <a:r>
              <a:rPr lang="ru-RU" sz="1600" dirty="0">
                <a:solidFill>
                  <a:schemeClr val="bg1"/>
                </a:solidFill>
                <a:ea typeface="Calibri" panose="020F0502020204030204" pitchFamily="34" charset="0"/>
                <a:cs typeface="Times New Roman" panose="02020603050405020304" pitchFamily="18" charset="0"/>
              </a:rPr>
              <a:t> </a:t>
            </a:r>
          </a:p>
          <a:p>
            <a:pPr marL="285750" indent="-285750" algn="just">
              <a:buFont typeface="Wingdings" panose="05000000000000000000" pitchFamily="2" charset="2"/>
              <a:buChar char="ü"/>
            </a:pPr>
            <a:endParaRPr lang="ru-RU" sz="1600" dirty="0">
              <a:solidFill>
                <a:schemeClr val="bg1"/>
              </a:solidFill>
            </a:endParaRPr>
          </a:p>
          <a:p>
            <a:pPr marL="285750" indent="-285750" algn="just">
              <a:buFont typeface="Wingdings" panose="05000000000000000000" pitchFamily="2" charset="2"/>
              <a:buChar char="ü"/>
            </a:pPr>
            <a:r>
              <a:rPr lang="ru-RU" sz="1600" dirty="0">
                <a:solidFill>
                  <a:schemeClr val="bg1"/>
                </a:solidFill>
              </a:rPr>
              <a:t>Разработаны </a:t>
            </a:r>
            <a:r>
              <a:rPr lang="ru-RU" sz="1600" b="1" dirty="0">
                <a:solidFill>
                  <a:schemeClr val="bg1"/>
                </a:solidFill>
              </a:rPr>
              <a:t>процедуры гарантии качества </a:t>
            </a:r>
            <a:r>
              <a:rPr lang="ru-RU" sz="1600" dirty="0">
                <a:solidFill>
                  <a:schemeClr val="bg1"/>
                </a:solidFill>
              </a:rPr>
              <a:t>для облучения протяжённых мишеней</a:t>
            </a:r>
            <a:r>
              <a:rPr lang="en-US" sz="1600" dirty="0">
                <a:solidFill>
                  <a:schemeClr val="bg1"/>
                </a:solidFill>
              </a:rPr>
              <a:t>,</a:t>
            </a:r>
            <a:r>
              <a:rPr lang="ru-RU" sz="1600" dirty="0">
                <a:solidFill>
                  <a:schemeClr val="bg1"/>
                </a:solidFill>
              </a:rPr>
              <a:t> в 95% случаев отклонение измеренных значений дозы от расчетных не превышает 3%.</a:t>
            </a:r>
          </a:p>
          <a:p>
            <a:pPr marL="285750" indent="-285750" algn="just">
              <a:buFont typeface="Wingdings" panose="05000000000000000000" pitchFamily="2" charset="2"/>
              <a:buChar char="ü"/>
            </a:pPr>
            <a:endParaRPr lang="ru-RU" sz="1600" b="1" dirty="0">
              <a:solidFill>
                <a:schemeClr val="bg1"/>
              </a:solidFill>
            </a:endParaRPr>
          </a:p>
          <a:p>
            <a:pPr marL="285750" indent="-285750" algn="just">
              <a:buFont typeface="Wingdings" panose="05000000000000000000" pitchFamily="2" charset="2"/>
              <a:buChar char="ü"/>
            </a:pPr>
            <a:r>
              <a:rPr lang="ru-RU" sz="1600" b="1" dirty="0">
                <a:solidFill>
                  <a:schemeClr val="bg1"/>
                </a:solidFill>
              </a:rPr>
              <a:t>Безопасность</a:t>
            </a:r>
            <a:r>
              <a:rPr lang="ru-RU" sz="1600" dirty="0">
                <a:solidFill>
                  <a:schemeClr val="bg1"/>
                </a:solidFill>
              </a:rPr>
              <a:t> и эффективность разработанных методов ТОТ </a:t>
            </a:r>
            <a:r>
              <a:rPr lang="ru-RU" sz="1600" b="1" dirty="0">
                <a:solidFill>
                  <a:schemeClr val="bg1"/>
                </a:solidFill>
              </a:rPr>
              <a:t>подтверждена </a:t>
            </a:r>
            <a:r>
              <a:rPr lang="ru-RU" sz="1600" dirty="0">
                <a:solidFill>
                  <a:schemeClr val="bg1"/>
                </a:solidFill>
              </a:rPr>
              <a:t>клинически </a:t>
            </a:r>
            <a:r>
              <a:rPr lang="en-US" sz="1600" dirty="0">
                <a:solidFill>
                  <a:schemeClr val="bg1"/>
                </a:solidFill>
              </a:rPr>
              <a:t>(</a:t>
            </a:r>
            <a:r>
              <a:rPr lang="ru-RU" sz="1600" dirty="0">
                <a:solidFill>
                  <a:schemeClr val="bg1"/>
                </a:solidFill>
              </a:rPr>
              <a:t>Не выявлено случаев смертности, связанной с лучевыми реакциями; поздняя токсичность 3-4 степени со стороны почек и легких не выявлена в течение длительного периода наблюдения (средний — 2,3 года, максимальный — 7,5 лет).</a:t>
            </a:r>
            <a:endParaRPr lang="en-US" sz="1600" dirty="0">
              <a:solidFill>
                <a:schemeClr val="bg1"/>
              </a:solidFill>
            </a:endParaRPr>
          </a:p>
        </p:txBody>
      </p:sp>
      <p:grpSp>
        <p:nvGrpSpPr>
          <p:cNvPr id="16" name="Группа 15">
            <a:extLst>
              <a:ext uri="{FF2B5EF4-FFF2-40B4-BE49-F238E27FC236}">
                <a16:creationId xmlns:a16="http://schemas.microsoft.com/office/drawing/2014/main" id="{CAC09A0C-B77E-414D-8E23-ACEF9B850984}"/>
              </a:ext>
            </a:extLst>
          </p:cNvPr>
          <p:cNvGrpSpPr/>
          <p:nvPr/>
        </p:nvGrpSpPr>
        <p:grpSpPr>
          <a:xfrm>
            <a:off x="6442762" y="3321603"/>
            <a:ext cx="5388766" cy="3187840"/>
            <a:chOff x="0" y="0"/>
            <a:chExt cx="7738967" cy="3907809"/>
          </a:xfrm>
        </p:grpSpPr>
        <p:pic>
          <p:nvPicPr>
            <p:cNvPr id="17" name="Рисунок 16">
              <a:extLst>
                <a:ext uri="{FF2B5EF4-FFF2-40B4-BE49-F238E27FC236}">
                  <a16:creationId xmlns:a16="http://schemas.microsoft.com/office/drawing/2014/main" id="{2FF65B40-D14C-48EC-8628-34D37D8F0E4D}"/>
                </a:ext>
              </a:extLst>
            </p:cNvPr>
            <p:cNvPicPr>
              <a:picLocks noChangeAspect="1"/>
            </p:cNvPicPr>
            <p:nvPr/>
          </p:nvPicPr>
          <p:blipFill rotWithShape="1">
            <a:blip r:embed="rId4"/>
            <a:srcRect t="-1" r="293" b="238"/>
            <a:stretch/>
          </p:blipFill>
          <p:spPr>
            <a:xfrm>
              <a:off x="3815600" y="172"/>
              <a:ext cx="2106334" cy="3907637"/>
            </a:xfrm>
            <a:prstGeom prst="rect">
              <a:avLst/>
            </a:prstGeom>
          </p:spPr>
        </p:pic>
        <p:pic>
          <p:nvPicPr>
            <p:cNvPr id="18" name="Рисунок 17">
              <a:extLst>
                <a:ext uri="{FF2B5EF4-FFF2-40B4-BE49-F238E27FC236}">
                  <a16:creationId xmlns:a16="http://schemas.microsoft.com/office/drawing/2014/main" id="{B7B74C0C-4722-4AEB-B542-ED4F3428300D}"/>
                </a:ext>
              </a:extLst>
            </p:cNvPr>
            <p:cNvPicPr>
              <a:picLocks noChangeAspect="1"/>
            </p:cNvPicPr>
            <p:nvPr/>
          </p:nvPicPr>
          <p:blipFill rotWithShape="1">
            <a:blip r:embed="rId5"/>
            <a:srcRect l="40810" t="21240" r="34762" b="23989"/>
            <a:stretch/>
          </p:blipFill>
          <p:spPr>
            <a:xfrm>
              <a:off x="1970684" y="1125"/>
              <a:ext cx="1844915" cy="2255520"/>
            </a:xfrm>
            <a:prstGeom prst="rect">
              <a:avLst/>
            </a:prstGeom>
          </p:spPr>
        </p:pic>
        <p:pic>
          <p:nvPicPr>
            <p:cNvPr id="19" name="Рисунок 18">
              <a:extLst>
                <a:ext uri="{FF2B5EF4-FFF2-40B4-BE49-F238E27FC236}">
                  <a16:creationId xmlns:a16="http://schemas.microsoft.com/office/drawing/2014/main" id="{EE36DA5C-2FA4-47B9-B279-3663B58FA8A2}"/>
                </a:ext>
              </a:extLst>
            </p:cNvPr>
            <p:cNvPicPr>
              <a:picLocks noChangeAspect="1"/>
            </p:cNvPicPr>
            <p:nvPr/>
          </p:nvPicPr>
          <p:blipFill rotWithShape="1">
            <a:blip r:embed="rId6"/>
            <a:srcRect l="-1" r="232"/>
            <a:stretch/>
          </p:blipFill>
          <p:spPr>
            <a:xfrm>
              <a:off x="5909681" y="172"/>
              <a:ext cx="1829286" cy="2257425"/>
            </a:xfrm>
            <a:prstGeom prst="rect">
              <a:avLst/>
            </a:prstGeom>
          </p:spPr>
        </p:pic>
        <p:sp>
          <p:nvSpPr>
            <p:cNvPr id="20" name="Умножение 12">
              <a:extLst>
                <a:ext uri="{FF2B5EF4-FFF2-40B4-BE49-F238E27FC236}">
                  <a16:creationId xmlns:a16="http://schemas.microsoft.com/office/drawing/2014/main" id="{1BDA8FC8-6D59-4603-AE4A-E8D3EAAA3F41}"/>
                </a:ext>
              </a:extLst>
            </p:cNvPr>
            <p:cNvSpPr/>
            <p:nvPr/>
          </p:nvSpPr>
          <p:spPr>
            <a:xfrm>
              <a:off x="4759619" y="3168263"/>
              <a:ext cx="129025" cy="100976"/>
            </a:xfrm>
            <a:prstGeom prst="mathMultiply">
              <a:avLst/>
            </a:prstGeom>
          </p:spPr>
          <p:style>
            <a:lnRef idx="2">
              <a:schemeClr val="dk1"/>
            </a:lnRef>
            <a:fillRef idx="1">
              <a:schemeClr val="lt1"/>
            </a:fillRef>
            <a:effectRef idx="0">
              <a:schemeClr val="dk1"/>
            </a:effectRef>
            <a:fontRef idx="minor">
              <a:schemeClr val="dk1"/>
            </a:fontRef>
          </p:style>
          <p:txBody>
            <a:bodyPr rtlCol="0" anchor="ctr"/>
            <a:lstStyle/>
            <a:p>
              <a:endParaRPr lang="en-US">
                <a:solidFill>
                  <a:schemeClr val="bg1"/>
                </a:solidFill>
              </a:endParaRPr>
            </a:p>
          </p:txBody>
        </p:sp>
        <p:sp>
          <p:nvSpPr>
            <p:cNvPr id="26" name="Умножение 13">
              <a:extLst>
                <a:ext uri="{FF2B5EF4-FFF2-40B4-BE49-F238E27FC236}">
                  <a16:creationId xmlns:a16="http://schemas.microsoft.com/office/drawing/2014/main" id="{11B0DC6D-AE41-4F02-ADAD-C4D54667FDBE}"/>
                </a:ext>
              </a:extLst>
            </p:cNvPr>
            <p:cNvSpPr/>
            <p:nvPr/>
          </p:nvSpPr>
          <p:spPr>
            <a:xfrm>
              <a:off x="4759619" y="2270105"/>
              <a:ext cx="129025" cy="100976"/>
            </a:xfrm>
            <a:prstGeom prst="mathMultiply">
              <a:avLst/>
            </a:prstGeom>
          </p:spPr>
          <p:style>
            <a:lnRef idx="2">
              <a:schemeClr val="dk1"/>
            </a:lnRef>
            <a:fillRef idx="1">
              <a:schemeClr val="lt1"/>
            </a:fillRef>
            <a:effectRef idx="0">
              <a:schemeClr val="dk1"/>
            </a:effectRef>
            <a:fontRef idx="minor">
              <a:schemeClr val="dk1"/>
            </a:fontRef>
          </p:style>
          <p:txBody>
            <a:bodyPr rtlCol="0" anchor="ctr"/>
            <a:lstStyle/>
            <a:p>
              <a:endParaRPr lang="en-US">
                <a:solidFill>
                  <a:schemeClr val="bg1"/>
                </a:solidFill>
              </a:endParaRPr>
            </a:p>
          </p:txBody>
        </p:sp>
        <p:sp>
          <p:nvSpPr>
            <p:cNvPr id="27" name="Умножение 14">
              <a:extLst>
                <a:ext uri="{FF2B5EF4-FFF2-40B4-BE49-F238E27FC236}">
                  <a16:creationId xmlns:a16="http://schemas.microsoft.com/office/drawing/2014/main" id="{6F0A1A3D-3669-43A5-97E8-AAF0787D3032}"/>
                </a:ext>
              </a:extLst>
            </p:cNvPr>
            <p:cNvSpPr/>
            <p:nvPr/>
          </p:nvSpPr>
          <p:spPr>
            <a:xfrm>
              <a:off x="4759619" y="1363104"/>
              <a:ext cx="129025" cy="100976"/>
            </a:xfrm>
            <a:prstGeom prst="mathMultiply">
              <a:avLst/>
            </a:prstGeom>
          </p:spPr>
          <p:style>
            <a:lnRef idx="2">
              <a:schemeClr val="dk1"/>
            </a:lnRef>
            <a:fillRef idx="1">
              <a:schemeClr val="lt1"/>
            </a:fillRef>
            <a:effectRef idx="0">
              <a:schemeClr val="dk1"/>
            </a:effectRef>
            <a:fontRef idx="minor">
              <a:schemeClr val="dk1"/>
            </a:fontRef>
          </p:style>
          <p:txBody>
            <a:bodyPr rtlCol="0" anchor="ctr"/>
            <a:lstStyle/>
            <a:p>
              <a:endParaRPr lang="en-US">
                <a:solidFill>
                  <a:schemeClr val="bg1"/>
                </a:solidFill>
              </a:endParaRPr>
            </a:p>
          </p:txBody>
        </p:sp>
        <p:sp>
          <p:nvSpPr>
            <p:cNvPr id="28" name="Умножение 15">
              <a:extLst>
                <a:ext uri="{FF2B5EF4-FFF2-40B4-BE49-F238E27FC236}">
                  <a16:creationId xmlns:a16="http://schemas.microsoft.com/office/drawing/2014/main" id="{0AC12E05-796F-4367-980B-64EB630C7760}"/>
                </a:ext>
              </a:extLst>
            </p:cNvPr>
            <p:cNvSpPr/>
            <p:nvPr/>
          </p:nvSpPr>
          <p:spPr>
            <a:xfrm>
              <a:off x="4761333" y="453610"/>
              <a:ext cx="129025" cy="100976"/>
            </a:xfrm>
            <a:prstGeom prst="mathMultiply">
              <a:avLst/>
            </a:prstGeom>
          </p:spPr>
          <p:style>
            <a:lnRef idx="2">
              <a:schemeClr val="dk1"/>
            </a:lnRef>
            <a:fillRef idx="1">
              <a:schemeClr val="lt1"/>
            </a:fillRef>
            <a:effectRef idx="0">
              <a:schemeClr val="dk1"/>
            </a:effectRef>
            <a:fontRef idx="minor">
              <a:schemeClr val="dk1"/>
            </a:fontRef>
          </p:style>
          <p:txBody>
            <a:bodyPr rtlCol="0" anchor="ctr"/>
            <a:lstStyle/>
            <a:p>
              <a:endParaRPr lang="en-US">
                <a:solidFill>
                  <a:schemeClr val="bg1"/>
                </a:solidFill>
              </a:endParaRPr>
            </a:p>
          </p:txBody>
        </p:sp>
        <p:sp>
          <p:nvSpPr>
            <p:cNvPr id="29" name="Умножение 16">
              <a:extLst>
                <a:ext uri="{FF2B5EF4-FFF2-40B4-BE49-F238E27FC236}">
                  <a16:creationId xmlns:a16="http://schemas.microsoft.com/office/drawing/2014/main" id="{E20A0072-C76F-4B51-B2D4-6E159DA3D446}"/>
                </a:ext>
              </a:extLst>
            </p:cNvPr>
            <p:cNvSpPr/>
            <p:nvPr/>
          </p:nvSpPr>
          <p:spPr>
            <a:xfrm>
              <a:off x="6749324" y="520051"/>
              <a:ext cx="129025" cy="100976"/>
            </a:xfrm>
            <a:prstGeom prst="mathMultiply">
              <a:avLst/>
            </a:prstGeom>
          </p:spPr>
          <p:style>
            <a:lnRef idx="2">
              <a:schemeClr val="dk1"/>
            </a:lnRef>
            <a:fillRef idx="1">
              <a:schemeClr val="lt1"/>
            </a:fillRef>
            <a:effectRef idx="0">
              <a:schemeClr val="dk1"/>
            </a:effectRef>
            <a:fontRef idx="minor">
              <a:schemeClr val="dk1"/>
            </a:fontRef>
          </p:style>
          <p:txBody>
            <a:bodyPr rtlCol="0" anchor="ctr"/>
            <a:lstStyle/>
            <a:p>
              <a:endParaRPr lang="en-US">
                <a:solidFill>
                  <a:schemeClr val="bg1"/>
                </a:solidFill>
              </a:endParaRPr>
            </a:p>
          </p:txBody>
        </p:sp>
        <p:sp>
          <p:nvSpPr>
            <p:cNvPr id="30" name="Умножение 17">
              <a:extLst>
                <a:ext uri="{FF2B5EF4-FFF2-40B4-BE49-F238E27FC236}">
                  <a16:creationId xmlns:a16="http://schemas.microsoft.com/office/drawing/2014/main" id="{1521A74A-AB60-4E69-9D7A-3FA3DE554E9D}"/>
                </a:ext>
              </a:extLst>
            </p:cNvPr>
            <p:cNvSpPr/>
            <p:nvPr/>
          </p:nvSpPr>
          <p:spPr>
            <a:xfrm>
              <a:off x="6739051" y="1340982"/>
              <a:ext cx="129025" cy="100976"/>
            </a:xfrm>
            <a:prstGeom prst="mathMultiply">
              <a:avLst/>
            </a:prstGeom>
          </p:spPr>
          <p:style>
            <a:lnRef idx="2">
              <a:schemeClr val="dk1"/>
            </a:lnRef>
            <a:fillRef idx="1">
              <a:schemeClr val="lt1"/>
            </a:fillRef>
            <a:effectRef idx="0">
              <a:schemeClr val="dk1"/>
            </a:effectRef>
            <a:fontRef idx="minor">
              <a:schemeClr val="dk1"/>
            </a:fontRef>
          </p:style>
          <p:txBody>
            <a:bodyPr rtlCol="0" anchor="ctr"/>
            <a:lstStyle/>
            <a:p>
              <a:endParaRPr lang="en-US">
                <a:solidFill>
                  <a:schemeClr val="bg1"/>
                </a:solidFill>
              </a:endParaRPr>
            </a:p>
          </p:txBody>
        </p:sp>
        <p:pic>
          <p:nvPicPr>
            <p:cNvPr id="31" name="Рисунок 30">
              <a:extLst>
                <a:ext uri="{FF2B5EF4-FFF2-40B4-BE49-F238E27FC236}">
                  <a16:creationId xmlns:a16="http://schemas.microsoft.com/office/drawing/2014/main" id="{319C6760-BFDE-49CD-891A-D007FB50142F}"/>
                </a:ext>
              </a:extLst>
            </p:cNvPr>
            <p:cNvPicPr>
              <a:picLocks noChangeAspect="1"/>
            </p:cNvPicPr>
            <p:nvPr/>
          </p:nvPicPr>
          <p:blipFill rotWithShape="1">
            <a:blip r:embed="rId7"/>
            <a:srcRect l="3191" r="2421"/>
            <a:stretch/>
          </p:blipFill>
          <p:spPr>
            <a:xfrm>
              <a:off x="1987423" y="2251883"/>
              <a:ext cx="1813542" cy="1638152"/>
            </a:xfrm>
            <a:prstGeom prst="rect">
              <a:avLst/>
            </a:prstGeom>
            <a:ln w="19050">
              <a:solidFill>
                <a:schemeClr val="tx1"/>
              </a:solidFill>
            </a:ln>
          </p:spPr>
        </p:pic>
        <p:pic>
          <p:nvPicPr>
            <p:cNvPr id="32" name="Рисунок 31">
              <a:extLst>
                <a:ext uri="{FF2B5EF4-FFF2-40B4-BE49-F238E27FC236}">
                  <a16:creationId xmlns:a16="http://schemas.microsoft.com/office/drawing/2014/main" id="{2F5D33CB-09A7-4E0A-A154-FFA550069B94}"/>
                </a:ext>
              </a:extLst>
            </p:cNvPr>
            <p:cNvPicPr>
              <a:picLocks noChangeAspect="1"/>
            </p:cNvPicPr>
            <p:nvPr/>
          </p:nvPicPr>
          <p:blipFill>
            <a:blip r:embed="rId8"/>
            <a:stretch>
              <a:fillRect/>
            </a:stretch>
          </p:blipFill>
          <p:spPr>
            <a:xfrm>
              <a:off x="5909660" y="2251882"/>
              <a:ext cx="1805231" cy="1638153"/>
            </a:xfrm>
            <a:prstGeom prst="rect">
              <a:avLst/>
            </a:prstGeom>
            <a:ln w="19050">
              <a:solidFill>
                <a:schemeClr val="tx1"/>
              </a:solidFill>
            </a:ln>
          </p:spPr>
        </p:pic>
        <p:pic>
          <p:nvPicPr>
            <p:cNvPr id="33" name="Рисунок 32">
              <a:extLst>
                <a:ext uri="{FF2B5EF4-FFF2-40B4-BE49-F238E27FC236}">
                  <a16:creationId xmlns:a16="http://schemas.microsoft.com/office/drawing/2014/main" id="{DFB85C50-A654-486C-8AD6-E7E0EC9BB124}"/>
                </a:ext>
              </a:extLst>
            </p:cNvPr>
            <p:cNvPicPr>
              <a:picLocks noChangeAspect="1"/>
            </p:cNvPicPr>
            <p:nvPr/>
          </p:nvPicPr>
          <p:blipFill rotWithShape="1">
            <a:blip r:embed="rId9"/>
            <a:srcRect l="430" t="63856" r="92804" b="16964"/>
            <a:stretch/>
          </p:blipFill>
          <p:spPr>
            <a:xfrm>
              <a:off x="3518929" y="15814"/>
              <a:ext cx="597286" cy="969818"/>
            </a:xfrm>
            <a:prstGeom prst="rect">
              <a:avLst/>
            </a:prstGeom>
            <a:ln w="9525">
              <a:solidFill>
                <a:schemeClr val="tx1"/>
              </a:solidFill>
            </a:ln>
          </p:spPr>
        </p:pic>
        <p:pic>
          <p:nvPicPr>
            <p:cNvPr id="34" name="Рисунок 33">
              <a:extLst>
                <a:ext uri="{FF2B5EF4-FFF2-40B4-BE49-F238E27FC236}">
                  <a16:creationId xmlns:a16="http://schemas.microsoft.com/office/drawing/2014/main" id="{19A91506-5564-47E9-A22F-DFA4F9725206}"/>
                </a:ext>
              </a:extLst>
            </p:cNvPr>
            <p:cNvPicPr>
              <a:picLocks noChangeAspect="1"/>
            </p:cNvPicPr>
            <p:nvPr/>
          </p:nvPicPr>
          <p:blipFill>
            <a:blip r:embed="rId10"/>
            <a:stretch>
              <a:fillRect/>
            </a:stretch>
          </p:blipFill>
          <p:spPr>
            <a:xfrm>
              <a:off x="3148402" y="2769014"/>
              <a:ext cx="652563" cy="459902"/>
            </a:xfrm>
            <a:prstGeom prst="rect">
              <a:avLst/>
            </a:prstGeom>
            <a:ln w="3175">
              <a:solidFill>
                <a:schemeClr val="tx1">
                  <a:lumMod val="50000"/>
                  <a:lumOff val="50000"/>
                </a:schemeClr>
              </a:solidFill>
            </a:ln>
          </p:spPr>
        </p:pic>
        <p:pic>
          <p:nvPicPr>
            <p:cNvPr id="35" name="Рисунок 34">
              <a:extLst>
                <a:ext uri="{FF2B5EF4-FFF2-40B4-BE49-F238E27FC236}">
                  <a16:creationId xmlns:a16="http://schemas.microsoft.com/office/drawing/2014/main" id="{17BE365B-D2E1-488B-A501-3C4DBE745450}"/>
                </a:ext>
              </a:extLst>
            </p:cNvPr>
            <p:cNvPicPr>
              <a:picLocks noChangeAspect="1"/>
            </p:cNvPicPr>
            <p:nvPr/>
          </p:nvPicPr>
          <p:blipFill>
            <a:blip r:embed="rId10"/>
            <a:stretch>
              <a:fillRect/>
            </a:stretch>
          </p:blipFill>
          <p:spPr>
            <a:xfrm>
              <a:off x="7057565" y="2769014"/>
              <a:ext cx="652563" cy="459902"/>
            </a:xfrm>
            <a:prstGeom prst="rect">
              <a:avLst/>
            </a:prstGeom>
            <a:ln w="3175">
              <a:solidFill>
                <a:schemeClr val="tx1">
                  <a:lumMod val="50000"/>
                  <a:lumOff val="50000"/>
                </a:schemeClr>
              </a:solidFill>
            </a:ln>
          </p:spPr>
        </p:pic>
        <p:pic>
          <p:nvPicPr>
            <p:cNvPr id="36" name="Рисунок 35">
              <a:extLst>
                <a:ext uri="{FF2B5EF4-FFF2-40B4-BE49-F238E27FC236}">
                  <a16:creationId xmlns:a16="http://schemas.microsoft.com/office/drawing/2014/main" id="{3D474DF9-35C0-4B59-A2E1-CE3665A1964D}"/>
                </a:ext>
              </a:extLst>
            </p:cNvPr>
            <p:cNvPicPr>
              <a:picLocks noChangeAspect="1"/>
            </p:cNvPicPr>
            <p:nvPr/>
          </p:nvPicPr>
          <p:blipFill rotWithShape="1">
            <a:blip r:embed="rId11"/>
            <a:srcRect l="922" t="697" r="2892" b="1153"/>
            <a:stretch/>
          </p:blipFill>
          <p:spPr>
            <a:xfrm>
              <a:off x="0" y="0"/>
              <a:ext cx="1978925" cy="3907809"/>
            </a:xfrm>
            <a:prstGeom prst="rect">
              <a:avLst/>
            </a:prstGeom>
          </p:spPr>
        </p:pic>
      </p:grpSp>
      <p:pic>
        <p:nvPicPr>
          <p:cNvPr id="37" name="Изображение 4">
            <a:extLst>
              <a:ext uri="{FF2B5EF4-FFF2-40B4-BE49-F238E27FC236}">
                <a16:creationId xmlns:a16="http://schemas.microsoft.com/office/drawing/2014/main" id="{5ABE4D8A-C3CA-40D0-B2F3-889A2ACAC232}"/>
              </a:ext>
            </a:extLst>
          </p:cNvPr>
          <p:cNvPicPr>
            <a:picLocks noChangeAspect="1"/>
          </p:cNvPicPr>
          <p:nvPr/>
        </p:nvPicPr>
        <p:blipFill>
          <a:blip r:embed="rId12" cstate="screen"/>
          <a:stretch>
            <a:fillRect/>
          </a:stretch>
        </p:blipFill>
        <p:spPr>
          <a:xfrm>
            <a:off x="9089434" y="1342751"/>
            <a:ext cx="2597505" cy="1939387"/>
          </a:xfrm>
          <a:prstGeom prst="rect">
            <a:avLst/>
          </a:prstGeom>
          <a:effectLst>
            <a:glow>
              <a:schemeClr val="accent1"/>
            </a:glow>
            <a:softEdge rad="241300"/>
          </a:effectLst>
        </p:spPr>
      </p:pic>
      <p:pic>
        <p:nvPicPr>
          <p:cNvPr id="38" name="Рисунок 37">
            <a:extLst>
              <a:ext uri="{FF2B5EF4-FFF2-40B4-BE49-F238E27FC236}">
                <a16:creationId xmlns:a16="http://schemas.microsoft.com/office/drawing/2014/main" id="{2A097C18-F395-4D9D-B872-E4AE52A64D5A}"/>
              </a:ext>
            </a:extLst>
          </p:cNvPr>
          <p:cNvPicPr>
            <a:picLocks noChangeAspect="1"/>
          </p:cNvPicPr>
          <p:nvPr/>
        </p:nvPicPr>
        <p:blipFill>
          <a:blip r:embed="rId13"/>
          <a:stretch>
            <a:fillRect/>
          </a:stretch>
        </p:blipFill>
        <p:spPr>
          <a:xfrm>
            <a:off x="6443783" y="1356978"/>
            <a:ext cx="2493109" cy="1999489"/>
          </a:xfrm>
          <a:prstGeom prst="rect">
            <a:avLst/>
          </a:prstGeom>
          <a:effectLst>
            <a:softEdge rad="203200"/>
          </a:effectLst>
        </p:spPr>
      </p:pic>
    </p:spTree>
    <p:extLst>
      <p:ext uri="{BB962C8B-B14F-4D97-AF65-F5344CB8AC3E}">
        <p14:creationId xmlns:p14="http://schemas.microsoft.com/office/powerpoint/2010/main" val="113857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2">
            <a:extLst>
              <a:ext uri="{FF2B5EF4-FFF2-40B4-BE49-F238E27FC236}">
                <a16:creationId xmlns:a16="http://schemas.microsoft.com/office/drawing/2014/main" id="{74B14741-FF48-4DE2-8930-65AEB6B36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59" name="Номер слайда 2">
            <a:extLst>
              <a:ext uri="{FF2B5EF4-FFF2-40B4-BE49-F238E27FC236}">
                <a16:creationId xmlns:a16="http://schemas.microsoft.com/office/drawing/2014/main" id="{88F96907-0D19-4009-8AB1-ACC66BDF7091}"/>
              </a:ext>
            </a:extLst>
          </p:cNvPr>
          <p:cNvSpPr>
            <a:spLocks noGrp="1"/>
          </p:cNvSpPr>
          <p:nvPr>
            <p:ph type="sldNum" sz="quarter" idx="12"/>
          </p:nvPr>
        </p:nvSpPr>
        <p:spPr>
          <a:xfrm>
            <a:off x="11040679" y="6188075"/>
            <a:ext cx="1142245" cy="669925"/>
          </a:xfrm>
        </p:spPr>
        <p:txBody>
          <a:bodyPr/>
          <a:lstStyle/>
          <a:p>
            <a:pPr rtl="0"/>
            <a:fld id="{D57F1E4F-1CFF-5643-939E-217C01CDF565}" type="slidenum">
              <a:rPr lang="ru-RU" noProof="1" smtClean="0"/>
              <a:pPr rtl="0"/>
              <a:t>8</a:t>
            </a:fld>
            <a:endParaRPr lang="ru-RU" noProof="1"/>
          </a:p>
        </p:txBody>
      </p:sp>
      <p:sp>
        <p:nvSpPr>
          <p:cNvPr id="24" name="Прямоугольник 23">
            <a:extLst>
              <a:ext uri="{FF2B5EF4-FFF2-40B4-BE49-F238E27FC236}">
                <a16:creationId xmlns:a16="http://schemas.microsoft.com/office/drawing/2014/main" id="{4220A6E4-C516-4FD0-87DF-B1D789CB02FA}"/>
              </a:ext>
            </a:extLst>
          </p:cNvPr>
          <p:cNvSpPr/>
          <p:nvPr/>
        </p:nvSpPr>
        <p:spPr>
          <a:xfrm>
            <a:off x="198120" y="191847"/>
            <a:ext cx="11795760" cy="115090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a:extLst>
              <a:ext uri="{FF2B5EF4-FFF2-40B4-BE49-F238E27FC236}">
                <a16:creationId xmlns:a16="http://schemas.microsoft.com/office/drawing/2014/main" id="{F9CD1907-6B36-4CAC-9336-0A11777C8069}"/>
              </a:ext>
            </a:extLst>
          </p:cNvPr>
          <p:cNvSpPr/>
          <p:nvPr/>
        </p:nvSpPr>
        <p:spPr>
          <a:xfrm>
            <a:off x="360472" y="4616814"/>
            <a:ext cx="11495289" cy="2031324"/>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Заголовок 1">
            <a:extLst>
              <a:ext uri="{FF2B5EF4-FFF2-40B4-BE49-F238E27FC236}">
                <a16:creationId xmlns:a16="http://schemas.microsoft.com/office/drawing/2014/main" id="{73B04E22-CE37-4880-958B-1CCCBC9C2300}"/>
              </a:ext>
            </a:extLst>
          </p:cNvPr>
          <p:cNvSpPr txBox="1">
            <a:spLocks/>
          </p:cNvSpPr>
          <p:nvPr/>
        </p:nvSpPr>
        <p:spPr>
          <a:xfrm>
            <a:off x="1080206" y="293089"/>
            <a:ext cx="9378142" cy="898410"/>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2400" dirty="0">
              <a:solidFill>
                <a:schemeClr val="bg1"/>
              </a:solidFill>
              <a:latin typeface="+mn-lt"/>
            </a:endParaRPr>
          </a:p>
        </p:txBody>
      </p:sp>
      <p:sp>
        <p:nvSpPr>
          <p:cNvPr id="53" name="Прямоугольник 52">
            <a:extLst>
              <a:ext uri="{FF2B5EF4-FFF2-40B4-BE49-F238E27FC236}">
                <a16:creationId xmlns:a16="http://schemas.microsoft.com/office/drawing/2014/main" id="{D8B17672-6765-4B83-8FAF-F2BCE1C84146}"/>
              </a:ext>
            </a:extLst>
          </p:cNvPr>
          <p:cNvSpPr/>
          <p:nvPr/>
        </p:nvSpPr>
        <p:spPr>
          <a:xfrm>
            <a:off x="6426286" y="1631943"/>
            <a:ext cx="3182608" cy="2210978"/>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Прямоугольник 39">
            <a:extLst>
              <a:ext uri="{FF2B5EF4-FFF2-40B4-BE49-F238E27FC236}">
                <a16:creationId xmlns:a16="http://schemas.microsoft.com/office/drawing/2014/main" id="{3FF159D2-F35C-46CA-8198-45AFC9009443}"/>
              </a:ext>
            </a:extLst>
          </p:cNvPr>
          <p:cNvSpPr/>
          <p:nvPr/>
        </p:nvSpPr>
        <p:spPr>
          <a:xfrm>
            <a:off x="6485300" y="1689878"/>
            <a:ext cx="3182608" cy="2092881"/>
          </a:xfrm>
          <a:prstGeom prst="rect">
            <a:avLst/>
          </a:prstGeom>
        </p:spPr>
        <p:txBody>
          <a:bodyPr wrap="square">
            <a:spAutoFit/>
          </a:bodyPr>
          <a:lstStyle/>
          <a:p>
            <a:r>
              <a:rPr lang="ru-RU" u="sng" dirty="0">
                <a:solidFill>
                  <a:schemeClr val="bg1"/>
                </a:solidFill>
              </a:rPr>
              <a:t>Цель данной работы:</a:t>
            </a:r>
          </a:p>
          <a:p>
            <a:r>
              <a:rPr lang="ru-RU" sz="1600" dirty="0">
                <a:solidFill>
                  <a:schemeClr val="bg1"/>
                </a:solidFill>
              </a:rPr>
              <a:t>Разработка и внедрение </a:t>
            </a:r>
            <a:r>
              <a:rPr lang="ru-RU" sz="1600" b="1" dirty="0">
                <a:solidFill>
                  <a:schemeClr val="bg1"/>
                </a:solidFill>
              </a:rPr>
              <a:t>полноценного метода оценки качества работы аппарата и планов облучения</a:t>
            </a:r>
            <a:r>
              <a:rPr lang="en-US" sz="1600" dirty="0">
                <a:solidFill>
                  <a:schemeClr val="bg1"/>
                </a:solidFill>
              </a:rPr>
              <a:t> </a:t>
            </a:r>
            <a:r>
              <a:rPr lang="ru-RU" sz="1600" dirty="0">
                <a:solidFill>
                  <a:schemeClr val="bg1"/>
                </a:solidFill>
              </a:rPr>
              <a:t>с помощью встроенных детекторов аппарата </a:t>
            </a:r>
            <a:r>
              <a:rPr lang="en-US" sz="1600" dirty="0">
                <a:solidFill>
                  <a:schemeClr val="bg1"/>
                </a:solidFill>
              </a:rPr>
              <a:t>TomoTherapy</a:t>
            </a:r>
            <a:endParaRPr lang="ru-RU" sz="1600" dirty="0">
              <a:solidFill>
                <a:schemeClr val="bg1"/>
              </a:solidFill>
            </a:endParaRPr>
          </a:p>
        </p:txBody>
      </p:sp>
      <p:grpSp>
        <p:nvGrpSpPr>
          <p:cNvPr id="41" name="Группа 40">
            <a:extLst>
              <a:ext uri="{FF2B5EF4-FFF2-40B4-BE49-F238E27FC236}">
                <a16:creationId xmlns:a16="http://schemas.microsoft.com/office/drawing/2014/main" id="{2446061A-4036-44F6-89E9-063446A2CE96}"/>
              </a:ext>
            </a:extLst>
          </p:cNvPr>
          <p:cNvGrpSpPr/>
          <p:nvPr/>
        </p:nvGrpSpPr>
        <p:grpSpPr>
          <a:xfrm>
            <a:off x="327444" y="161193"/>
            <a:ext cx="6044480" cy="6099206"/>
            <a:chOff x="215782" y="1106993"/>
            <a:chExt cx="6044480" cy="6099206"/>
          </a:xfrm>
        </p:grpSpPr>
        <p:grpSp>
          <p:nvGrpSpPr>
            <p:cNvPr id="42" name="Группа 41">
              <a:extLst>
                <a:ext uri="{FF2B5EF4-FFF2-40B4-BE49-F238E27FC236}">
                  <a16:creationId xmlns:a16="http://schemas.microsoft.com/office/drawing/2014/main" id="{D21573DA-C786-41CB-ABE4-818FD91F5B77}"/>
                </a:ext>
              </a:extLst>
            </p:cNvPr>
            <p:cNvGrpSpPr/>
            <p:nvPr/>
          </p:nvGrpSpPr>
          <p:grpSpPr>
            <a:xfrm>
              <a:off x="263853" y="2603375"/>
              <a:ext cx="5832146" cy="4602824"/>
              <a:chOff x="350503" y="3911536"/>
              <a:chExt cx="5832146" cy="4602824"/>
            </a:xfrm>
          </p:grpSpPr>
          <p:pic>
            <p:nvPicPr>
              <p:cNvPr id="44" name="Picture 3" descr="B:\Documents\Физфак\Кафедра\Томотерапия\1385326835-0027e0.jpg">
                <a:extLst>
                  <a:ext uri="{FF2B5EF4-FFF2-40B4-BE49-F238E27FC236}">
                    <a16:creationId xmlns:a16="http://schemas.microsoft.com/office/drawing/2014/main" id="{59122A75-EECF-4438-A0A9-80144981C7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03" y="3911536"/>
                <a:ext cx="3088183" cy="2677110"/>
              </a:xfrm>
              <a:prstGeom prst="rect">
                <a:avLst/>
              </a:prstGeom>
              <a:ln w="3175" cap="sq">
                <a:solidFill>
                  <a:srgbClr val="000000"/>
                </a:solidFill>
                <a:prstDash val="solid"/>
                <a:miter lim="800000"/>
              </a:ln>
              <a:effectLst/>
              <a:extLst>
                <a:ext uri="{909E8E84-426E-40DD-AFC4-6F175D3DCCD1}">
                  <a14:hiddenFill xmlns:a14="http://schemas.microsoft.com/office/drawing/2010/main">
                    <a:solidFill>
                      <a:srgbClr val="FFFFFF"/>
                    </a:solidFill>
                  </a14:hiddenFill>
                </a:ext>
              </a:extLst>
            </p:spPr>
          </p:pic>
          <p:pic>
            <p:nvPicPr>
              <p:cNvPr id="45" name="Рисунок 44" descr="tomo2">
                <a:extLst>
                  <a:ext uri="{FF2B5EF4-FFF2-40B4-BE49-F238E27FC236}">
                    <a16:creationId xmlns:a16="http://schemas.microsoft.com/office/drawing/2014/main" id="{37452AE0-7786-4B94-9D5B-6928595F392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681408" y="3911537"/>
                <a:ext cx="2501241" cy="2677110"/>
              </a:xfrm>
              <a:prstGeom prst="rect">
                <a:avLst/>
              </a:prstGeom>
              <a:ln w="9525" cap="sq">
                <a:noFill/>
                <a:prstDash val="solid"/>
                <a:miter lim="800000"/>
              </a:ln>
              <a:effectLst/>
            </p:spPr>
          </p:pic>
          <p:sp>
            <p:nvSpPr>
              <p:cNvPr id="46" name="TextBox 45">
                <a:extLst>
                  <a:ext uri="{FF2B5EF4-FFF2-40B4-BE49-F238E27FC236}">
                    <a16:creationId xmlns:a16="http://schemas.microsoft.com/office/drawing/2014/main" id="{4869EC7E-33E0-4230-8492-C71C083677AC}"/>
                  </a:ext>
                </a:extLst>
              </p:cNvPr>
              <p:cNvSpPr txBox="1"/>
              <p:nvPr/>
            </p:nvSpPr>
            <p:spPr>
              <a:xfrm>
                <a:off x="594275" y="7037032"/>
                <a:ext cx="5476713" cy="1477328"/>
              </a:xfrm>
              <a:prstGeom prst="rect">
                <a:avLst/>
              </a:prstGeom>
              <a:noFill/>
            </p:spPr>
            <p:txBody>
              <a:bodyPr wrap="square" rtlCol="0">
                <a:spAutoFit/>
              </a:bodyPr>
              <a:lstStyle/>
              <a:p>
                <a:r>
                  <a:rPr lang="ru-RU" dirty="0">
                    <a:solidFill>
                      <a:schemeClr val="bg1"/>
                    </a:solidFill>
                  </a:rPr>
                  <a:t>Встроенные детекторы аппарата </a:t>
                </a:r>
                <a:r>
                  <a:rPr lang="en-US" dirty="0">
                    <a:solidFill>
                      <a:schemeClr val="bg1"/>
                    </a:solidFill>
                  </a:rPr>
                  <a:t>TomoTherapy</a:t>
                </a:r>
                <a:r>
                  <a:rPr lang="ru-RU" dirty="0">
                    <a:solidFill>
                      <a:schemeClr val="bg1"/>
                    </a:solidFill>
                  </a:rPr>
                  <a:t> хранят огромную информацию о потоке излучения. В данной работе мы использовали эти данные для исследования </a:t>
                </a:r>
                <a:r>
                  <a:rPr lang="ru-RU" b="1" dirty="0">
                    <a:solidFill>
                      <a:schemeClr val="bg1"/>
                    </a:solidFill>
                  </a:rPr>
                  <a:t>качества</a:t>
                </a:r>
                <a:r>
                  <a:rPr lang="ru-RU" dirty="0">
                    <a:solidFill>
                      <a:schemeClr val="bg1"/>
                    </a:solidFill>
                  </a:rPr>
                  <a:t> и </a:t>
                </a:r>
                <a:r>
                  <a:rPr lang="ru-RU" b="1" dirty="0">
                    <a:solidFill>
                      <a:schemeClr val="bg1"/>
                    </a:solidFill>
                  </a:rPr>
                  <a:t>стабильности излучения</a:t>
                </a:r>
                <a:r>
                  <a:rPr lang="ru-RU" dirty="0">
                    <a:solidFill>
                      <a:schemeClr val="bg1"/>
                    </a:solidFill>
                  </a:rPr>
                  <a:t>.</a:t>
                </a:r>
              </a:p>
            </p:txBody>
          </p:sp>
          <p:sp>
            <p:nvSpPr>
              <p:cNvPr id="47" name="Прямоугольник 46">
                <a:extLst>
                  <a:ext uri="{FF2B5EF4-FFF2-40B4-BE49-F238E27FC236}">
                    <a16:creationId xmlns:a16="http://schemas.microsoft.com/office/drawing/2014/main" id="{DD8DAB2A-783F-4A5E-ACB5-ED7206713FC2}"/>
                  </a:ext>
                </a:extLst>
              </p:cNvPr>
              <p:cNvSpPr/>
              <p:nvPr/>
            </p:nvSpPr>
            <p:spPr>
              <a:xfrm rot="20153069">
                <a:off x="1410552" y="5384346"/>
                <a:ext cx="819576" cy="386576"/>
              </a:xfrm>
              <a:prstGeom prst="rect">
                <a:avLst/>
              </a:prstGeom>
              <a:noFill/>
              <a:ln w="254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solidFill>
                    <a:schemeClr val="bg1"/>
                  </a:solidFill>
                </a:endParaRPr>
              </a:p>
            </p:txBody>
          </p:sp>
          <p:sp>
            <p:nvSpPr>
              <p:cNvPr id="48" name="Прямоугольник 47">
                <a:extLst>
                  <a:ext uri="{FF2B5EF4-FFF2-40B4-BE49-F238E27FC236}">
                    <a16:creationId xmlns:a16="http://schemas.microsoft.com/office/drawing/2014/main" id="{CDF3BC6E-95CF-4AF6-997E-DF955009E88C}"/>
                  </a:ext>
                </a:extLst>
              </p:cNvPr>
              <p:cNvSpPr/>
              <p:nvPr/>
            </p:nvSpPr>
            <p:spPr>
              <a:xfrm>
                <a:off x="3640312" y="6009357"/>
                <a:ext cx="1309438" cy="504456"/>
              </a:xfrm>
              <a:prstGeom prst="rect">
                <a:avLst/>
              </a:prstGeom>
              <a:noFill/>
              <a:ln w="254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solidFill>
                    <a:schemeClr val="bg1"/>
                  </a:solidFill>
                </a:endParaRPr>
              </a:p>
            </p:txBody>
          </p:sp>
        </p:grpSp>
        <p:sp>
          <p:nvSpPr>
            <p:cNvPr id="43" name="Прямоугольник 42">
              <a:extLst>
                <a:ext uri="{FF2B5EF4-FFF2-40B4-BE49-F238E27FC236}">
                  <a16:creationId xmlns:a16="http://schemas.microsoft.com/office/drawing/2014/main" id="{D862F02D-C135-423D-8150-42F7F8E345A6}"/>
                </a:ext>
              </a:extLst>
            </p:cNvPr>
            <p:cNvSpPr/>
            <p:nvPr/>
          </p:nvSpPr>
          <p:spPr>
            <a:xfrm>
              <a:off x="215782" y="1106993"/>
              <a:ext cx="6044480" cy="369332"/>
            </a:xfrm>
            <a:prstGeom prst="rect">
              <a:avLst/>
            </a:prstGeom>
          </p:spPr>
          <p:txBody>
            <a:bodyPr wrap="square">
              <a:spAutoFit/>
            </a:bodyPr>
            <a:lstStyle/>
            <a:p>
              <a:endParaRPr lang="ru-RU" dirty="0">
                <a:solidFill>
                  <a:schemeClr val="bg1"/>
                </a:solidFill>
              </a:endParaRPr>
            </a:p>
          </p:txBody>
        </p:sp>
      </p:grpSp>
      <p:sp>
        <p:nvSpPr>
          <p:cNvPr id="49" name="Стрелка вниз 22">
            <a:extLst>
              <a:ext uri="{FF2B5EF4-FFF2-40B4-BE49-F238E27FC236}">
                <a16:creationId xmlns:a16="http://schemas.microsoft.com/office/drawing/2014/main" id="{92BBF531-B0C3-4A68-ACA5-8323F1CE6144}"/>
              </a:ext>
            </a:extLst>
          </p:cNvPr>
          <p:cNvSpPr/>
          <p:nvPr/>
        </p:nvSpPr>
        <p:spPr>
          <a:xfrm>
            <a:off x="7579418" y="3923824"/>
            <a:ext cx="657545" cy="573671"/>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solidFill>
                <a:schemeClr val="bg1"/>
              </a:solidFill>
            </a:endParaRPr>
          </a:p>
        </p:txBody>
      </p:sp>
      <p:sp>
        <p:nvSpPr>
          <p:cNvPr id="50" name="Прямоугольник 49">
            <a:extLst>
              <a:ext uri="{FF2B5EF4-FFF2-40B4-BE49-F238E27FC236}">
                <a16:creationId xmlns:a16="http://schemas.microsoft.com/office/drawing/2014/main" id="{06EA5843-41BA-4313-BC93-2170340C6DCE}"/>
              </a:ext>
            </a:extLst>
          </p:cNvPr>
          <p:cNvSpPr/>
          <p:nvPr/>
        </p:nvSpPr>
        <p:spPr>
          <a:xfrm>
            <a:off x="6276616" y="4633564"/>
            <a:ext cx="5497783" cy="2031325"/>
          </a:xfrm>
          <a:prstGeom prst="rect">
            <a:avLst/>
          </a:prstGeom>
        </p:spPr>
        <p:txBody>
          <a:bodyPr wrap="square">
            <a:spAutoFit/>
          </a:bodyPr>
          <a:lstStyle/>
          <a:p>
            <a:pPr marL="285750" indent="-285750">
              <a:buFont typeface="Arial" panose="020B0604020202020204" pitchFamily="34" charset="0"/>
              <a:buChar char="•"/>
            </a:pPr>
            <a:r>
              <a:rPr lang="ru-RU" dirty="0">
                <a:solidFill>
                  <a:schemeClr val="bg1"/>
                </a:solidFill>
              </a:rPr>
              <a:t>Полученная информация используется в дальнейшем для </a:t>
            </a:r>
            <a:r>
              <a:rPr lang="ru-RU" b="1" dirty="0">
                <a:solidFill>
                  <a:schemeClr val="bg1"/>
                </a:solidFill>
              </a:rPr>
              <a:t>корректировки лечения</a:t>
            </a:r>
            <a:r>
              <a:rPr lang="ru-RU" dirty="0">
                <a:solidFill>
                  <a:schemeClr val="bg1"/>
                </a:solidFill>
              </a:rPr>
              <a:t> и при необходимости для изменения плана лучевой терапии.</a:t>
            </a:r>
          </a:p>
          <a:p>
            <a:pPr marL="285750" indent="-285750">
              <a:buFont typeface="Arial" panose="020B0604020202020204" pitchFamily="34" charset="0"/>
              <a:buChar char="•"/>
            </a:pPr>
            <a:r>
              <a:rPr lang="ru-RU" dirty="0">
                <a:solidFill>
                  <a:schemeClr val="bg1"/>
                </a:solidFill>
              </a:rPr>
              <a:t>Найденные ошибки дают возможность </a:t>
            </a:r>
            <a:r>
              <a:rPr lang="ru-RU" b="1" dirty="0">
                <a:solidFill>
                  <a:schemeClr val="bg1"/>
                </a:solidFill>
              </a:rPr>
              <a:t>исправить работу аппарата</a:t>
            </a:r>
            <a:r>
              <a:rPr lang="ru-RU" dirty="0">
                <a:solidFill>
                  <a:schemeClr val="bg1"/>
                </a:solidFill>
              </a:rPr>
              <a:t> до лечения пациента.</a:t>
            </a:r>
          </a:p>
        </p:txBody>
      </p:sp>
      <p:sp>
        <p:nvSpPr>
          <p:cNvPr id="51" name="Заголовок 1">
            <a:extLst>
              <a:ext uri="{FF2B5EF4-FFF2-40B4-BE49-F238E27FC236}">
                <a16:creationId xmlns:a16="http://schemas.microsoft.com/office/drawing/2014/main" id="{4080BE9C-93E1-4F4F-A6CE-0D5FE4447848}"/>
              </a:ext>
            </a:extLst>
          </p:cNvPr>
          <p:cNvSpPr txBox="1">
            <a:spLocks/>
          </p:cNvSpPr>
          <p:nvPr/>
        </p:nvSpPr>
        <p:spPr>
          <a:xfrm>
            <a:off x="-10102" y="251684"/>
            <a:ext cx="12192000" cy="900250"/>
          </a:xfrm>
          <a:prstGeom prst="rect">
            <a:avLst/>
          </a:prstGeom>
          <a:effectLst/>
        </p:spPr>
        <p:txBody>
          <a:bodyPr vert="horz" lIns="91440" tIns="45720" rIns="91440" bIns="45720" rtlCol="0" anchor="b">
            <a:noAutofit/>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sz="2400" dirty="0">
                <a:solidFill>
                  <a:schemeClr val="bg1"/>
                </a:solidFill>
              </a:rPr>
              <a:t>Разработка и внедрение метода транзитной дозиметрии с использованием встроенных детекторов на аппарате </a:t>
            </a:r>
            <a:r>
              <a:rPr lang="en-US" sz="2400" dirty="0">
                <a:solidFill>
                  <a:schemeClr val="bg1"/>
                </a:solidFill>
              </a:rPr>
              <a:t>T</a:t>
            </a:r>
            <a:r>
              <a:rPr lang="ru-RU" sz="2400" dirty="0" err="1">
                <a:solidFill>
                  <a:schemeClr val="bg1"/>
                </a:solidFill>
              </a:rPr>
              <a:t>omo</a:t>
            </a:r>
            <a:r>
              <a:rPr lang="en-US" sz="2400" dirty="0">
                <a:solidFill>
                  <a:schemeClr val="bg1"/>
                </a:solidFill>
              </a:rPr>
              <a:t>T</a:t>
            </a:r>
            <a:r>
              <a:rPr lang="ru-RU" sz="2400" dirty="0" err="1">
                <a:solidFill>
                  <a:schemeClr val="bg1"/>
                </a:solidFill>
              </a:rPr>
              <a:t>herapy</a:t>
            </a:r>
            <a:endParaRPr lang="ru-RU" sz="2400" dirty="0">
              <a:solidFill>
                <a:schemeClr val="bg1"/>
              </a:solidFill>
            </a:endParaRPr>
          </a:p>
        </p:txBody>
      </p:sp>
      <p:pic>
        <p:nvPicPr>
          <p:cNvPr id="52" name="Рисунок 51">
            <a:extLst>
              <a:ext uri="{FF2B5EF4-FFF2-40B4-BE49-F238E27FC236}">
                <a16:creationId xmlns:a16="http://schemas.microsoft.com/office/drawing/2014/main" id="{F2F83652-D5F9-4468-84E0-3AFA1F6EB9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9218463" y="1960788"/>
            <a:ext cx="3339427" cy="1904280"/>
          </a:xfrm>
          <a:prstGeom prst="rect">
            <a:avLst/>
          </a:prstGeom>
          <a:ln w="12700" cap="sq">
            <a:solidFill>
              <a:srgbClr val="000000"/>
            </a:solidFill>
            <a:prstDash val="solid"/>
            <a:miter lim="800000"/>
          </a:ln>
          <a:effectLst/>
        </p:spPr>
      </p:pic>
    </p:spTree>
    <p:extLst>
      <p:ext uri="{BB962C8B-B14F-4D97-AF65-F5344CB8AC3E}">
        <p14:creationId xmlns:p14="http://schemas.microsoft.com/office/powerpoint/2010/main" val="1561233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40322FA-1C0F-D3FD-AC54-E1694F461E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6"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5">
            <a:extLst>
              <a:ext uri="{FF2B5EF4-FFF2-40B4-BE49-F238E27FC236}">
                <a16:creationId xmlns:a16="http://schemas.microsoft.com/office/drawing/2014/main" id="{F2C9BB85-9D99-456D-9089-3889DBBB6E7B}"/>
              </a:ext>
            </a:extLst>
          </p:cNvPr>
          <p:cNvSpPr/>
          <p:nvPr/>
        </p:nvSpPr>
        <p:spPr>
          <a:xfrm>
            <a:off x="12956" y="1550204"/>
            <a:ext cx="12192000" cy="1116000"/>
          </a:xfrm>
          <a:prstGeom prst="rect">
            <a:avLst/>
          </a:prstGeom>
          <a:solidFill>
            <a:schemeClr val="tx1">
              <a:alpha val="5727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Прямоугольник 2">
            <a:extLst>
              <a:ext uri="{FF2B5EF4-FFF2-40B4-BE49-F238E27FC236}">
                <a16:creationId xmlns:a16="http://schemas.microsoft.com/office/drawing/2014/main" id="{8C577D8E-85A5-6770-FF3A-BEE270BB7823}"/>
              </a:ext>
            </a:extLst>
          </p:cNvPr>
          <p:cNvSpPr/>
          <p:nvPr/>
        </p:nvSpPr>
        <p:spPr>
          <a:xfrm>
            <a:off x="490979" y="97493"/>
            <a:ext cx="11303911" cy="1209339"/>
          </a:xfrm>
          <a:prstGeom prst="rect">
            <a:avLst/>
          </a:prstGeom>
          <a:solidFill>
            <a:schemeClr val="tx1">
              <a:alpha val="7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1" name="Title 5">
            <a:extLst>
              <a:ext uri="{FF2B5EF4-FFF2-40B4-BE49-F238E27FC236}">
                <a16:creationId xmlns:a16="http://schemas.microsoft.com/office/drawing/2014/main" id="{9E82EAA5-1D9A-4720-A8E3-A18F4364C565}"/>
              </a:ext>
            </a:extLst>
          </p:cNvPr>
          <p:cNvSpPr>
            <a:spLocks noGrp="1"/>
          </p:cNvSpPr>
          <p:nvPr>
            <p:ph type="title"/>
          </p:nvPr>
        </p:nvSpPr>
        <p:spPr>
          <a:xfrm>
            <a:off x="1442067" y="324796"/>
            <a:ext cx="9430039" cy="861774"/>
          </a:xfrm>
        </p:spPr>
        <p:txBody>
          <a:bodyPr/>
          <a:lstStyle/>
          <a:p>
            <a:r>
              <a:rPr lang="ru-RU" b="0" dirty="0">
                <a:solidFill>
                  <a:schemeClr val="bg1"/>
                </a:solidFill>
                <a:latin typeface="+mj-lt"/>
              </a:rPr>
              <a:t>Радиационные технологии в области медицины</a:t>
            </a:r>
            <a:endParaRPr lang="en-US" b="0" dirty="0">
              <a:solidFill>
                <a:schemeClr val="bg1"/>
              </a:solidFill>
              <a:latin typeface="+mj-lt"/>
            </a:endParaRPr>
          </a:p>
        </p:txBody>
      </p:sp>
      <p:sp>
        <p:nvSpPr>
          <p:cNvPr id="52" name="Text Placeholder 7">
            <a:extLst>
              <a:ext uri="{FF2B5EF4-FFF2-40B4-BE49-F238E27FC236}">
                <a16:creationId xmlns:a16="http://schemas.microsoft.com/office/drawing/2014/main" id="{DE2117BF-1AC3-426D-9D7A-41AEB66F883E}"/>
              </a:ext>
            </a:extLst>
          </p:cNvPr>
          <p:cNvSpPr>
            <a:spLocks noGrp="1"/>
          </p:cNvSpPr>
          <p:nvPr>
            <p:ph type="body" sz="quarter" idx="13"/>
          </p:nvPr>
        </p:nvSpPr>
        <p:spPr>
          <a:xfrm>
            <a:off x="2737864" y="1308256"/>
            <a:ext cx="6690360" cy="184666"/>
          </a:xfrm>
        </p:spPr>
        <p:txBody>
          <a:bodyPr/>
          <a:lstStyle/>
          <a:p>
            <a:r>
              <a:rPr lang="ru-RU" dirty="0">
                <a:solidFill>
                  <a:schemeClr val="bg1"/>
                </a:solidFill>
              </a:rPr>
              <a:t>Лаборатория Пучковых Технологий и Медицинской Физики</a:t>
            </a:r>
            <a:endParaRPr lang="en-US" dirty="0">
              <a:solidFill>
                <a:schemeClr val="bg1"/>
              </a:solidFill>
            </a:endParaRPr>
          </a:p>
        </p:txBody>
      </p:sp>
      <p:sp>
        <p:nvSpPr>
          <p:cNvPr id="53" name="TextBox 52">
            <a:extLst>
              <a:ext uri="{FF2B5EF4-FFF2-40B4-BE49-F238E27FC236}">
                <a16:creationId xmlns:a16="http://schemas.microsoft.com/office/drawing/2014/main" id="{3D771D01-8179-490B-8E49-0DC0FDD8EB6B}"/>
              </a:ext>
            </a:extLst>
          </p:cNvPr>
          <p:cNvSpPr txBox="1"/>
          <p:nvPr/>
        </p:nvSpPr>
        <p:spPr>
          <a:xfrm>
            <a:off x="1655823" y="1595956"/>
            <a:ext cx="8974224" cy="646331"/>
          </a:xfrm>
          <a:prstGeom prst="rect">
            <a:avLst/>
          </a:prstGeom>
          <a:noFill/>
        </p:spPr>
        <p:txBody>
          <a:bodyPr wrap="square">
            <a:spAutoFit/>
          </a:bodyPr>
          <a:lstStyle/>
          <a:p>
            <a:pPr algn="ctr"/>
            <a:r>
              <a:rPr lang="ru-RU" b="1" dirty="0">
                <a:solidFill>
                  <a:schemeClr val="bg1"/>
                </a:solidFill>
                <a:ea typeface="Times New Roman" panose="02020603050405020304" pitchFamily="18" charset="0"/>
                <a:cs typeface="Times New Roman" panose="02020603050405020304" pitchFamily="18" charset="0"/>
              </a:rPr>
              <a:t>Исследование дисторсии МРТ-изображений на планирование лучевой терапии</a:t>
            </a:r>
            <a:endParaRPr lang="ru-RU" b="1" dirty="0">
              <a:solidFill>
                <a:schemeClr val="bg1"/>
              </a:solidFill>
            </a:endParaRPr>
          </a:p>
        </p:txBody>
      </p:sp>
      <p:sp>
        <p:nvSpPr>
          <p:cNvPr id="54" name="Rectangle 18">
            <a:extLst>
              <a:ext uri="{FF2B5EF4-FFF2-40B4-BE49-F238E27FC236}">
                <a16:creationId xmlns:a16="http://schemas.microsoft.com/office/drawing/2014/main" id="{2818AA4B-E29D-430A-B0F3-6F87FF7DCB22}"/>
              </a:ext>
            </a:extLst>
          </p:cNvPr>
          <p:cNvSpPr/>
          <p:nvPr/>
        </p:nvSpPr>
        <p:spPr>
          <a:xfrm>
            <a:off x="218388" y="2065795"/>
            <a:ext cx="4168075" cy="584455"/>
          </a:xfrm>
          <a:prstGeom prst="rect">
            <a:avLst/>
          </a:prstGeom>
        </p:spPr>
        <p:txBody>
          <a:bodyPr wrap="square">
            <a:spAutoFit/>
          </a:bodyPr>
          <a:lstStyle/>
          <a:p>
            <a:pPr algn="just">
              <a:lnSpc>
                <a:spcPct val="120000"/>
              </a:lnSpc>
            </a:pPr>
            <a:r>
              <a:rPr lang="ru-RU" sz="1400" dirty="0">
                <a:solidFill>
                  <a:schemeClr val="bg1"/>
                </a:solidFill>
                <a:ea typeface="Open Sans Condensed Light" pitchFamily="34" charset="0"/>
                <a:cs typeface="Open Sans Condensed Light" pitchFamily="34" charset="0"/>
              </a:rPr>
              <a:t>профессор </a:t>
            </a:r>
            <a:r>
              <a:rPr lang="ru-RU" sz="1400" b="1" dirty="0">
                <a:solidFill>
                  <a:schemeClr val="bg1"/>
                </a:solidFill>
                <a:ea typeface="Open Sans Condensed Light" pitchFamily="34" charset="0"/>
                <a:cs typeface="Open Sans Condensed Light" pitchFamily="34" charset="0"/>
              </a:rPr>
              <a:t>Черняев А.П.</a:t>
            </a:r>
            <a:r>
              <a:rPr lang="ru-RU" sz="1400" dirty="0">
                <a:solidFill>
                  <a:schemeClr val="bg1"/>
                </a:solidFill>
                <a:ea typeface="Open Sans Condensed Light" pitchFamily="34" charset="0"/>
                <a:cs typeface="Open Sans Condensed Light" pitchFamily="34" charset="0"/>
              </a:rPr>
              <a:t>, ассистент </a:t>
            </a:r>
            <a:r>
              <a:rPr lang="ru-RU" sz="1400" b="1" dirty="0">
                <a:solidFill>
                  <a:schemeClr val="bg1"/>
                </a:solidFill>
                <a:ea typeface="Open Sans Condensed Light" pitchFamily="34" charset="0"/>
                <a:cs typeface="Open Sans Condensed Light" pitchFamily="34" charset="0"/>
              </a:rPr>
              <a:t>Лыкова Е.Н.</a:t>
            </a:r>
            <a:r>
              <a:rPr lang="ru-RU" sz="1400" dirty="0">
                <a:solidFill>
                  <a:schemeClr val="bg1"/>
                </a:solidFill>
                <a:ea typeface="Open Sans Condensed Light" pitchFamily="34" charset="0"/>
                <a:cs typeface="Open Sans Condensed Light" pitchFamily="34" charset="0"/>
              </a:rPr>
              <a:t> </a:t>
            </a:r>
            <a:endParaRPr lang="en-US" sz="1400" b="1" dirty="0">
              <a:solidFill>
                <a:schemeClr val="bg1"/>
              </a:solidFill>
              <a:ea typeface="Open Sans Condensed Light" pitchFamily="34" charset="0"/>
              <a:cs typeface="Open Sans Condensed Light" pitchFamily="34" charset="0"/>
            </a:endParaRPr>
          </a:p>
        </p:txBody>
      </p:sp>
      <p:sp>
        <p:nvSpPr>
          <p:cNvPr id="56" name="TextBox 55">
            <a:extLst>
              <a:ext uri="{FF2B5EF4-FFF2-40B4-BE49-F238E27FC236}">
                <a16:creationId xmlns:a16="http://schemas.microsoft.com/office/drawing/2014/main" id="{DB3943B1-98BC-40EC-99AE-28366FCBFD10}"/>
              </a:ext>
            </a:extLst>
          </p:cNvPr>
          <p:cNvSpPr txBox="1"/>
          <p:nvPr/>
        </p:nvSpPr>
        <p:spPr>
          <a:xfrm>
            <a:off x="8776150" y="5076963"/>
            <a:ext cx="3327544" cy="461665"/>
          </a:xfrm>
          <a:prstGeom prst="rect">
            <a:avLst/>
          </a:prstGeom>
          <a:noFill/>
        </p:spPr>
        <p:txBody>
          <a:bodyPr wrap="square">
            <a:spAutoFit/>
          </a:bodyPr>
          <a:lstStyle/>
          <a:p>
            <a:pPr algn="ctr"/>
            <a:r>
              <a:rPr lang="ru-RU" sz="1200" i="1" dirty="0">
                <a:solidFill>
                  <a:schemeClr val="bg1"/>
                </a:solidFill>
              </a:rPr>
              <a:t>Изменение линейных размеров опухоли из-за дисторсии МРТ-изображений</a:t>
            </a:r>
          </a:p>
        </p:txBody>
      </p:sp>
      <p:grpSp>
        <p:nvGrpSpPr>
          <p:cNvPr id="60" name="Группа 59">
            <a:extLst>
              <a:ext uri="{FF2B5EF4-FFF2-40B4-BE49-F238E27FC236}">
                <a16:creationId xmlns:a16="http://schemas.microsoft.com/office/drawing/2014/main" id="{C77C98BF-957C-4DF5-A6C6-066AE07477CA}"/>
              </a:ext>
            </a:extLst>
          </p:cNvPr>
          <p:cNvGrpSpPr/>
          <p:nvPr/>
        </p:nvGrpSpPr>
        <p:grpSpPr>
          <a:xfrm>
            <a:off x="93870" y="893032"/>
            <a:ext cx="1080001" cy="1084263"/>
            <a:chOff x="9443308" y="1916793"/>
            <a:chExt cx="1196975" cy="1084263"/>
          </a:xfrm>
        </p:grpSpPr>
        <p:sp>
          <p:nvSpPr>
            <p:cNvPr id="61" name="Freeform 11">
              <a:extLst>
                <a:ext uri="{FF2B5EF4-FFF2-40B4-BE49-F238E27FC236}">
                  <a16:creationId xmlns:a16="http://schemas.microsoft.com/office/drawing/2014/main" id="{BECA1A77-0285-422E-A506-5BF953258960}"/>
                </a:ext>
              </a:extLst>
            </p:cNvPr>
            <p:cNvSpPr>
              <a:spLocks/>
            </p:cNvSpPr>
            <p:nvPr/>
          </p:nvSpPr>
          <p:spPr bwMode="auto">
            <a:xfrm rot="10800000">
              <a:off x="9443308" y="1916793"/>
              <a:ext cx="1196975" cy="1084263"/>
            </a:xfrm>
            <a:custGeom>
              <a:avLst/>
              <a:gdLst>
                <a:gd name="T0" fmla="*/ 911 w 911"/>
                <a:gd name="T1" fmla="*/ 455 h 910"/>
                <a:gd name="T2" fmla="*/ 911 w 911"/>
                <a:gd name="T3" fmla="*/ 455 h 910"/>
                <a:gd name="T4" fmla="*/ 456 w 911"/>
                <a:gd name="T5" fmla="*/ 910 h 910"/>
                <a:gd name="T6" fmla="*/ 0 w 911"/>
                <a:gd name="T7" fmla="*/ 455 h 910"/>
                <a:gd name="T8" fmla="*/ 456 w 911"/>
                <a:gd name="T9" fmla="*/ 0 h 910"/>
                <a:gd name="T10" fmla="*/ 911 w 911"/>
                <a:gd name="T11" fmla="*/ 455 h 910"/>
              </a:gdLst>
              <a:ahLst/>
              <a:cxnLst>
                <a:cxn ang="0">
                  <a:pos x="T0" y="T1"/>
                </a:cxn>
                <a:cxn ang="0">
                  <a:pos x="T2" y="T3"/>
                </a:cxn>
                <a:cxn ang="0">
                  <a:pos x="T4" y="T5"/>
                </a:cxn>
                <a:cxn ang="0">
                  <a:pos x="T6" y="T7"/>
                </a:cxn>
                <a:cxn ang="0">
                  <a:pos x="T8" y="T9"/>
                </a:cxn>
                <a:cxn ang="0">
                  <a:pos x="T10" y="T11"/>
                </a:cxn>
              </a:cxnLst>
              <a:rect l="0" t="0" r="r" b="b"/>
              <a:pathLst>
                <a:path w="911" h="910">
                  <a:moveTo>
                    <a:pt x="911" y="455"/>
                  </a:moveTo>
                  <a:lnTo>
                    <a:pt x="911" y="455"/>
                  </a:lnTo>
                  <a:cubicBezTo>
                    <a:pt x="911" y="706"/>
                    <a:pt x="707" y="910"/>
                    <a:pt x="456" y="910"/>
                  </a:cubicBezTo>
                  <a:cubicBezTo>
                    <a:pt x="204" y="910"/>
                    <a:pt x="0" y="706"/>
                    <a:pt x="0" y="455"/>
                  </a:cubicBezTo>
                  <a:cubicBezTo>
                    <a:pt x="0" y="204"/>
                    <a:pt x="204" y="0"/>
                    <a:pt x="456" y="0"/>
                  </a:cubicBezTo>
                  <a:cubicBezTo>
                    <a:pt x="707" y="0"/>
                    <a:pt x="911" y="204"/>
                    <a:pt x="911" y="455"/>
                  </a:cubicBezTo>
                  <a:close/>
                </a:path>
              </a:pathLst>
            </a:custGeom>
            <a:solidFill>
              <a:srgbClr val="1E4EB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2" name="Freeform 12">
              <a:extLst>
                <a:ext uri="{FF2B5EF4-FFF2-40B4-BE49-F238E27FC236}">
                  <a16:creationId xmlns:a16="http://schemas.microsoft.com/office/drawing/2014/main" id="{5956EFF0-23BD-40D0-B830-E0B9D897A5A6}"/>
                </a:ext>
              </a:extLst>
            </p:cNvPr>
            <p:cNvSpPr>
              <a:spLocks/>
            </p:cNvSpPr>
            <p:nvPr/>
          </p:nvSpPr>
          <p:spPr bwMode="auto">
            <a:xfrm rot="10800000">
              <a:off x="9519508" y="1986643"/>
              <a:ext cx="1031875" cy="933450"/>
            </a:xfrm>
            <a:custGeom>
              <a:avLst/>
              <a:gdLst>
                <a:gd name="T0" fmla="*/ 785 w 785"/>
                <a:gd name="T1" fmla="*/ 392 h 784"/>
                <a:gd name="T2" fmla="*/ 785 w 785"/>
                <a:gd name="T3" fmla="*/ 392 h 784"/>
                <a:gd name="T4" fmla="*/ 392 w 785"/>
                <a:gd name="T5" fmla="*/ 784 h 784"/>
                <a:gd name="T6" fmla="*/ 0 w 785"/>
                <a:gd name="T7" fmla="*/ 392 h 784"/>
                <a:gd name="T8" fmla="*/ 392 w 785"/>
                <a:gd name="T9" fmla="*/ 0 h 784"/>
                <a:gd name="T10" fmla="*/ 785 w 785"/>
                <a:gd name="T11" fmla="*/ 392 h 784"/>
              </a:gdLst>
              <a:ahLst/>
              <a:cxnLst>
                <a:cxn ang="0">
                  <a:pos x="T0" y="T1"/>
                </a:cxn>
                <a:cxn ang="0">
                  <a:pos x="T2" y="T3"/>
                </a:cxn>
                <a:cxn ang="0">
                  <a:pos x="T4" y="T5"/>
                </a:cxn>
                <a:cxn ang="0">
                  <a:pos x="T6" y="T7"/>
                </a:cxn>
                <a:cxn ang="0">
                  <a:pos x="T8" y="T9"/>
                </a:cxn>
                <a:cxn ang="0">
                  <a:pos x="T10" y="T11"/>
                </a:cxn>
              </a:cxnLst>
              <a:rect l="0" t="0" r="r" b="b"/>
              <a:pathLst>
                <a:path w="785" h="784">
                  <a:moveTo>
                    <a:pt x="785" y="392"/>
                  </a:moveTo>
                  <a:lnTo>
                    <a:pt x="785" y="392"/>
                  </a:lnTo>
                  <a:cubicBezTo>
                    <a:pt x="785" y="608"/>
                    <a:pt x="609" y="784"/>
                    <a:pt x="392" y="784"/>
                  </a:cubicBezTo>
                  <a:cubicBezTo>
                    <a:pt x="176" y="784"/>
                    <a:pt x="0" y="608"/>
                    <a:pt x="0" y="392"/>
                  </a:cubicBezTo>
                  <a:cubicBezTo>
                    <a:pt x="0" y="175"/>
                    <a:pt x="176" y="0"/>
                    <a:pt x="392" y="0"/>
                  </a:cubicBezTo>
                  <a:cubicBezTo>
                    <a:pt x="609" y="0"/>
                    <a:pt x="785" y="175"/>
                    <a:pt x="785" y="392"/>
                  </a:cubicBezTo>
                  <a:close/>
                </a:path>
              </a:pathLst>
            </a:custGeom>
            <a:solidFill>
              <a:srgbClr val="0A61A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pic>
          <p:nvPicPr>
            <p:cNvPr id="63" name="Picture 13">
              <a:extLst>
                <a:ext uri="{FF2B5EF4-FFF2-40B4-BE49-F238E27FC236}">
                  <a16:creationId xmlns:a16="http://schemas.microsoft.com/office/drawing/2014/main" id="{4A96B59D-F319-4A81-8495-B6BE6E2788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7283" y="1980293"/>
              <a:ext cx="1076325" cy="9588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4" name="Рисунок 63">
            <a:extLst>
              <a:ext uri="{FF2B5EF4-FFF2-40B4-BE49-F238E27FC236}">
                <a16:creationId xmlns:a16="http://schemas.microsoft.com/office/drawing/2014/main" id="{41FB228A-47F0-4FEE-A308-D89C4EDC00A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86225" y="2812068"/>
            <a:ext cx="2658094" cy="2132893"/>
          </a:xfrm>
          <a:prstGeom prst="rect">
            <a:avLst/>
          </a:prstGeom>
          <a:noFill/>
          <a:ln>
            <a:noFill/>
          </a:ln>
        </p:spPr>
      </p:pic>
      <p:pic>
        <p:nvPicPr>
          <p:cNvPr id="65" name="Рисунок 64">
            <a:extLst>
              <a:ext uri="{FF2B5EF4-FFF2-40B4-BE49-F238E27FC236}">
                <a16:creationId xmlns:a16="http://schemas.microsoft.com/office/drawing/2014/main" id="{F8A8CFC1-7AE7-4E06-B9B4-F14BB0F8C80D}"/>
              </a:ext>
            </a:extLst>
          </p:cNvPr>
          <p:cNvPicPr>
            <a:picLocks noChangeAspect="1"/>
          </p:cNvPicPr>
          <p:nvPr/>
        </p:nvPicPr>
        <p:blipFill>
          <a:blip r:embed="rId5"/>
          <a:stretch>
            <a:fillRect/>
          </a:stretch>
        </p:blipFill>
        <p:spPr>
          <a:xfrm rot="16200000">
            <a:off x="6880363" y="2746539"/>
            <a:ext cx="2054451" cy="2133446"/>
          </a:xfrm>
          <a:prstGeom prst="rect">
            <a:avLst/>
          </a:prstGeom>
        </p:spPr>
      </p:pic>
      <p:pic>
        <p:nvPicPr>
          <p:cNvPr id="67" name="Объект 4" descr="Изображение выглядит как внутренний&#10;&#10;Автоматически созданное описание">
            <a:extLst>
              <a:ext uri="{FF2B5EF4-FFF2-40B4-BE49-F238E27FC236}">
                <a16:creationId xmlns:a16="http://schemas.microsoft.com/office/drawing/2014/main" id="{F550CAA6-8BDC-4479-AB8A-B39D99D4F1BA}"/>
              </a:ext>
            </a:extLst>
          </p:cNvPr>
          <p:cNvPicPr>
            <a:picLocks noChangeAspect="1"/>
          </p:cNvPicPr>
          <p:nvPr/>
        </p:nvPicPr>
        <p:blipFill rotWithShape="1">
          <a:blip r:embed="rId6"/>
          <a:srcRect r="2" b="28209"/>
          <a:stretch/>
        </p:blipFill>
        <p:spPr>
          <a:xfrm>
            <a:off x="4604790" y="2781672"/>
            <a:ext cx="2146247" cy="2054452"/>
          </a:xfrm>
          <a:prstGeom prst="rect">
            <a:avLst/>
          </a:prstGeom>
        </p:spPr>
      </p:pic>
      <p:sp>
        <p:nvSpPr>
          <p:cNvPr id="68" name="TextBox 67">
            <a:extLst>
              <a:ext uri="{FF2B5EF4-FFF2-40B4-BE49-F238E27FC236}">
                <a16:creationId xmlns:a16="http://schemas.microsoft.com/office/drawing/2014/main" id="{E65CB352-9018-4465-914B-CC84AB5C4F3F}"/>
              </a:ext>
            </a:extLst>
          </p:cNvPr>
          <p:cNvSpPr txBox="1"/>
          <p:nvPr/>
        </p:nvSpPr>
        <p:spPr>
          <a:xfrm>
            <a:off x="5010229" y="5018393"/>
            <a:ext cx="3327544" cy="461665"/>
          </a:xfrm>
          <a:prstGeom prst="rect">
            <a:avLst/>
          </a:prstGeom>
          <a:noFill/>
        </p:spPr>
        <p:txBody>
          <a:bodyPr wrap="square">
            <a:spAutoFit/>
          </a:bodyPr>
          <a:lstStyle/>
          <a:p>
            <a:pPr algn="ctr"/>
            <a:r>
              <a:rPr lang="ru-RU" sz="1200" i="1" dirty="0">
                <a:solidFill>
                  <a:schemeClr val="bg1"/>
                </a:solidFill>
              </a:rPr>
              <a:t>Влияние неоднородности магнитного поля на величину искажений</a:t>
            </a:r>
          </a:p>
        </p:txBody>
      </p:sp>
      <p:sp>
        <p:nvSpPr>
          <p:cNvPr id="4" name="Прямоугольник 3">
            <a:extLst>
              <a:ext uri="{FF2B5EF4-FFF2-40B4-BE49-F238E27FC236}">
                <a16:creationId xmlns:a16="http://schemas.microsoft.com/office/drawing/2014/main" id="{C1A6F197-C5B9-BA34-CB6F-83872A429A9D}"/>
              </a:ext>
            </a:extLst>
          </p:cNvPr>
          <p:cNvSpPr/>
          <p:nvPr/>
        </p:nvSpPr>
        <p:spPr>
          <a:xfrm>
            <a:off x="321972" y="2862122"/>
            <a:ext cx="4192990" cy="3581519"/>
          </a:xfrm>
          <a:prstGeom prst="rect">
            <a:avLst/>
          </a:prstGeom>
          <a:solidFill>
            <a:schemeClr val="tx1">
              <a:alpha val="7498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TextBox 20">
            <a:extLst>
              <a:ext uri="{FF2B5EF4-FFF2-40B4-BE49-F238E27FC236}">
                <a16:creationId xmlns:a16="http://schemas.microsoft.com/office/drawing/2014/main" id="{52366A5B-282E-438A-A048-58BCBC04EDEC}"/>
              </a:ext>
            </a:extLst>
          </p:cNvPr>
          <p:cNvSpPr txBox="1"/>
          <p:nvPr/>
        </p:nvSpPr>
        <p:spPr>
          <a:xfrm>
            <a:off x="129280" y="2993939"/>
            <a:ext cx="4318552" cy="2901179"/>
          </a:xfrm>
          <a:prstGeom prst="rect">
            <a:avLst/>
          </a:prstGeom>
          <a:noFill/>
        </p:spPr>
        <p:txBody>
          <a:bodyPr wrap="square">
            <a:spAutoFit/>
          </a:bodyPr>
          <a:lstStyle/>
          <a:p>
            <a:pPr marL="228600" algn="just">
              <a:lnSpc>
                <a:spcPct val="115000"/>
              </a:lnSpc>
            </a:pPr>
            <a:r>
              <a:rPr lang="ru-RU" sz="1600" dirty="0">
                <a:solidFill>
                  <a:schemeClr val="bg1"/>
                </a:solidFill>
                <a:ea typeface="Times New Roman" panose="02020603050405020304" pitchFamily="18" charset="0"/>
                <a:cs typeface="Times New Roman" panose="02020603050405020304" pitchFamily="18" charset="0"/>
              </a:rPr>
              <a:t>Исследование влияния </a:t>
            </a:r>
          </a:p>
          <a:p>
            <a:pPr marL="228600" algn="just">
              <a:lnSpc>
                <a:spcPct val="115000"/>
              </a:lnSpc>
            </a:pPr>
            <a:endParaRPr lang="ru-RU" sz="1600" dirty="0">
              <a:solidFill>
                <a:schemeClr val="bg1"/>
              </a:solidFill>
              <a:ea typeface="Times New Roman" panose="02020603050405020304" pitchFamily="18" charset="0"/>
              <a:cs typeface="Times New Roman" panose="02020603050405020304" pitchFamily="18" charset="0"/>
            </a:endParaRPr>
          </a:p>
          <a:p>
            <a:pPr marL="514350" indent="-285750" algn="just">
              <a:lnSpc>
                <a:spcPct val="115000"/>
              </a:lnSpc>
              <a:buFont typeface="Arial" panose="020B0604020202020204" pitchFamily="34" charset="0"/>
              <a:buChar char="•"/>
            </a:pPr>
            <a:r>
              <a:rPr lang="ru-RU" sz="1600" b="1" dirty="0">
                <a:solidFill>
                  <a:schemeClr val="bg1"/>
                </a:solidFill>
                <a:ea typeface="Times New Roman" panose="02020603050405020304" pitchFamily="18" charset="0"/>
                <a:cs typeface="Times New Roman" panose="02020603050405020304" pitchFamily="18" charset="0"/>
              </a:rPr>
              <a:t>режимов магнитного поля </a:t>
            </a:r>
            <a:r>
              <a:rPr lang="ru-RU" sz="1600" dirty="0">
                <a:solidFill>
                  <a:schemeClr val="bg1"/>
                </a:solidFill>
                <a:ea typeface="Times New Roman" panose="02020603050405020304" pitchFamily="18" charset="0"/>
                <a:cs typeface="Times New Roman" panose="02020603050405020304" pitchFamily="18" charset="0"/>
              </a:rPr>
              <a:t>на величину искажений;</a:t>
            </a:r>
          </a:p>
          <a:p>
            <a:pPr marL="228600" algn="just">
              <a:lnSpc>
                <a:spcPct val="115000"/>
              </a:lnSpc>
            </a:pPr>
            <a:endParaRPr lang="ru-RU" sz="1600" dirty="0">
              <a:solidFill>
                <a:schemeClr val="bg1"/>
              </a:solidFill>
              <a:ea typeface="Times New Roman" panose="02020603050405020304" pitchFamily="18" charset="0"/>
              <a:cs typeface="Times New Roman" panose="02020603050405020304" pitchFamily="18" charset="0"/>
            </a:endParaRPr>
          </a:p>
          <a:p>
            <a:pPr marL="514350" indent="-285750" algn="just">
              <a:lnSpc>
                <a:spcPct val="115000"/>
              </a:lnSpc>
              <a:buFont typeface="Arial" panose="020B0604020202020204" pitchFamily="34" charset="0"/>
              <a:buChar char="•"/>
            </a:pPr>
            <a:r>
              <a:rPr lang="ru-RU" sz="1600" b="1" dirty="0">
                <a:solidFill>
                  <a:schemeClr val="bg1"/>
                </a:solidFill>
                <a:ea typeface="Times New Roman" panose="02020603050405020304" pitchFamily="18" charset="0"/>
                <a:cs typeface="Times New Roman" panose="02020603050405020304" pitchFamily="18" charset="0"/>
              </a:rPr>
              <a:t>величины магнитного поля </a:t>
            </a:r>
            <a:r>
              <a:rPr lang="ru-RU" sz="1600" dirty="0">
                <a:solidFill>
                  <a:schemeClr val="bg1"/>
                </a:solidFill>
                <a:ea typeface="Times New Roman" panose="02020603050405020304" pitchFamily="18" charset="0"/>
                <a:cs typeface="Times New Roman" panose="02020603050405020304" pitchFamily="18" charset="0"/>
              </a:rPr>
              <a:t>на величину искажений;</a:t>
            </a:r>
          </a:p>
          <a:p>
            <a:pPr marL="228600" algn="just">
              <a:lnSpc>
                <a:spcPct val="115000"/>
              </a:lnSpc>
            </a:pPr>
            <a:endParaRPr lang="ru-RU" sz="1600" dirty="0">
              <a:solidFill>
                <a:schemeClr val="bg1"/>
              </a:solidFill>
              <a:ea typeface="Times New Roman" panose="02020603050405020304" pitchFamily="18" charset="0"/>
              <a:cs typeface="Times New Roman" panose="02020603050405020304" pitchFamily="18" charset="0"/>
            </a:endParaRPr>
          </a:p>
          <a:p>
            <a:pPr marL="514350" indent="-285750" algn="just">
              <a:lnSpc>
                <a:spcPct val="115000"/>
              </a:lnSpc>
              <a:buFont typeface="Arial" panose="020B0604020202020204" pitchFamily="34" charset="0"/>
              <a:buChar char="•"/>
            </a:pPr>
            <a:r>
              <a:rPr lang="ru-RU" sz="1600" b="1" dirty="0">
                <a:solidFill>
                  <a:schemeClr val="bg1"/>
                </a:solidFill>
                <a:ea typeface="Times New Roman" panose="02020603050405020304" pitchFamily="18" charset="0"/>
                <a:cs typeface="Times New Roman" panose="02020603050405020304" pitchFamily="18" charset="0"/>
              </a:rPr>
              <a:t>неоднородности магнитного </a:t>
            </a:r>
            <a:r>
              <a:rPr lang="ru-RU" sz="1600" dirty="0">
                <a:solidFill>
                  <a:schemeClr val="bg1"/>
                </a:solidFill>
                <a:ea typeface="Times New Roman" panose="02020603050405020304" pitchFamily="18" charset="0"/>
                <a:cs typeface="Times New Roman" panose="02020603050405020304" pitchFamily="18" charset="0"/>
              </a:rPr>
              <a:t>поля на величину искажений.</a:t>
            </a:r>
          </a:p>
        </p:txBody>
      </p:sp>
    </p:spTree>
    <p:extLst>
      <p:ext uri="{BB962C8B-B14F-4D97-AF65-F5344CB8AC3E}">
        <p14:creationId xmlns:p14="http://schemas.microsoft.com/office/powerpoint/2010/main" val="3559964273"/>
      </p:ext>
    </p:extLst>
  </p:cSld>
  <p:clrMapOvr>
    <a:masterClrMapping/>
  </p:clrMapOvr>
</p:sld>
</file>

<file path=ppt/theme/theme1.xml><?xml version="1.0" encoding="utf-8"?>
<a:theme xmlns:a="http://schemas.openxmlformats.org/drawingml/2006/main" name="HDOfficeLightV0">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Сектор">
  <a:themeElements>
    <a:clrScheme name="Сектор">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Сектор">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ектор">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55FDEB4C-941C-4EBE-9462-062D8A0ADE9E}">
  <ds:schemaRefs>
    <ds:schemaRef ds:uri="http://schemas.microsoft.com/sharepoint/v3/contenttype/forms"/>
  </ds:schemaRefs>
</ds:datastoreItem>
</file>

<file path=customXml/itemProps2.xml><?xml version="1.0" encoding="utf-8"?>
<ds:datastoreItem xmlns:ds="http://schemas.openxmlformats.org/officeDocument/2006/customXml" ds:itemID="{00B8EF33-82AA-4779-AFAA-C56669D00D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B414F3-C833-4395-8C69-0E806C518171}">
  <ds:schemaRefs>
    <ds:schemaRef ds:uri="http://purl.org/dc/dcmitype/"/>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http://purl.org/dc/terms/"/>
    <ds:schemaRef ds:uri="16c05727-aa75-4e4a-9b5f-8a80a1165891"/>
    <ds:schemaRef ds:uri="71af3243-3dd4-4a8d-8c0d-dd76da1f02a5"/>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TM02900688[[fn=Аспект]]</Template>
  <TotalTime>4169</TotalTime>
  <Words>3604</Words>
  <Application>Microsoft Office PowerPoint</Application>
  <PresentationFormat>Широкоэкранный</PresentationFormat>
  <Paragraphs>351</Paragraphs>
  <Slides>40</Slides>
  <Notes>16</Notes>
  <HiddenSlides>0</HiddenSlides>
  <MMClips>0</MMClips>
  <ScaleCrop>false</ScaleCrop>
  <HeadingPairs>
    <vt:vector size="8" baseType="variant">
      <vt:variant>
        <vt:lpstr>Использованные шрифты</vt:lpstr>
      </vt:variant>
      <vt:variant>
        <vt:i4>12</vt:i4>
      </vt:variant>
      <vt:variant>
        <vt:lpstr>Тема</vt:lpstr>
      </vt:variant>
      <vt:variant>
        <vt:i4>2</vt:i4>
      </vt:variant>
      <vt:variant>
        <vt:lpstr>Внедренные серверы OLE</vt:lpstr>
      </vt:variant>
      <vt:variant>
        <vt:i4>1</vt:i4>
      </vt:variant>
      <vt:variant>
        <vt:lpstr>Заголовки слайдов</vt:lpstr>
      </vt:variant>
      <vt:variant>
        <vt:i4>40</vt:i4>
      </vt:variant>
    </vt:vector>
  </HeadingPairs>
  <TitlesOfParts>
    <vt:vector size="55" baseType="lpstr">
      <vt:lpstr>Arial</vt:lpstr>
      <vt:lpstr>Arial Black</vt:lpstr>
      <vt:lpstr>Calibri</vt:lpstr>
      <vt:lpstr>Calibri Light</vt:lpstr>
      <vt:lpstr>Cambria Math</vt:lpstr>
      <vt:lpstr>Century Gothic</vt:lpstr>
      <vt:lpstr>Constantia</vt:lpstr>
      <vt:lpstr>Raleway</vt:lpstr>
      <vt:lpstr>Times New Roman</vt:lpstr>
      <vt:lpstr>Wingdings</vt:lpstr>
      <vt:lpstr>Wingdings 2</vt:lpstr>
      <vt:lpstr>Wingdings 3</vt:lpstr>
      <vt:lpstr>HDOfficeLightV0</vt:lpstr>
      <vt:lpstr>Сектор</vt:lpstr>
      <vt:lpstr>Chart</vt:lpstr>
      <vt:lpstr> актуальные ЯДЕРНО-ФИЗИЧЕСКИЕ ИССЛЕДОВАНИЯ ДЛЯ народного ХОЗЯЙСТВА И МЕДИЦИНЫ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Радиационные технологии в области медицины</vt:lpstr>
      <vt:lpstr>Оборудование для сканирования</vt:lpstr>
      <vt:lpstr>КТ- и МРТ- Изображения фантома</vt:lpstr>
      <vt:lpstr>зависимость дисторсии от расстояния до оси</vt:lpstr>
      <vt:lpstr>Презентация PowerPoint</vt:lpstr>
      <vt:lpstr>Презентация PowerPoint</vt:lpstr>
      <vt:lpstr>Презентация PowerPoint</vt:lpstr>
      <vt:lpstr>Презентация PowerPoint</vt:lpstr>
      <vt:lpstr>Радиационные технологии в области обработки материалов</vt:lpstr>
      <vt:lpstr>Презентация PowerPoint</vt:lpstr>
      <vt:lpstr>Радиационные технологии в области сельского хозяйства</vt:lpstr>
      <vt:lpstr>Повышение эффективности радиационной обработки объектов ускоренными электронами</vt:lpstr>
      <vt:lpstr>Радиационные технологии в области обработки пищевой продукции</vt:lpstr>
      <vt:lpstr>Презентация PowerPoint</vt:lpstr>
      <vt:lpstr>Радиационные технологии в области медицины</vt:lpstr>
      <vt:lpstr>СПАСИБО ЗА ВНИМАНИЕ</vt:lpstr>
      <vt:lpstr>Презентация PowerPoint</vt:lpstr>
      <vt:lpstr>Презентация PowerPoint</vt:lpstr>
      <vt:lpstr>Презентация PowerPoint</vt:lpstr>
      <vt:lpstr>Презентация PowerPoint</vt:lpstr>
      <vt:lpstr>Презентация PowerPoint</vt:lpstr>
      <vt:lpstr>Радиационная медицинская физика 2022год, 490стр. </vt:lpstr>
      <vt:lpstr>Презентация PowerPoint</vt:lpstr>
      <vt:lpstr>Презентация PowerPoint</vt:lpstr>
      <vt:lpstr>Презентация PowerPoint</vt:lpstr>
      <vt:lpstr>СПАСИБО ЗА ВНИМАНИЕ</vt:lpstr>
      <vt:lpstr>Презентация PowerPoint</vt:lpstr>
      <vt:lpstr>Презентация PowerPoint</vt:lpstr>
      <vt:lpstr>Презентация PowerPoint</vt:lpstr>
      <vt:lpstr>Презентация PowerPoint</vt:lpstr>
      <vt:lpstr>Дисторсия МРТ изображений</vt:lpstr>
      <vt:lpstr>зависимость дисторсии от расстояния до оси</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Отчет кафедры физики ускорителей и радиационной медицины</dc:title>
  <dc:creator>User Виктория</dc:creator>
  <cp:lastModifiedBy>a.p.chernyaev</cp:lastModifiedBy>
  <cp:revision>291</cp:revision>
  <dcterms:created xsi:type="dcterms:W3CDTF">2021-01-29T09:57:13Z</dcterms:created>
  <dcterms:modified xsi:type="dcterms:W3CDTF">2022-09-23T05:32:27Z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