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77.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Layouts/slideLayout184.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80.xml" ContentType="application/vnd.openxmlformats-officedocument.presentationml.slideLayout+xml"/>
  <Default Extension="wmf" ContentType="image/x-wmf"/>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35" r:id="rId4"/>
    <p:sldMasterId id="2147483747" r:id="rId5"/>
    <p:sldMasterId id="2147483759" r:id="rId6"/>
    <p:sldMasterId id="2147483771" r:id="rId7"/>
    <p:sldMasterId id="2147483783" r:id="rId8"/>
    <p:sldMasterId id="2147483795" r:id="rId9"/>
    <p:sldMasterId id="2147483807" r:id="rId10"/>
    <p:sldMasterId id="2147483819" r:id="rId11"/>
    <p:sldMasterId id="2147483831" r:id="rId12"/>
    <p:sldMasterId id="2147483843" r:id="rId13"/>
    <p:sldMasterId id="2147483855" r:id="rId14"/>
    <p:sldMasterId id="2147483867" r:id="rId15"/>
    <p:sldMasterId id="2147483879" r:id="rId16"/>
    <p:sldMasterId id="2147483891" r:id="rId17"/>
  </p:sldMasterIdLst>
  <p:notesMasterIdLst>
    <p:notesMasterId r:id="rId44"/>
  </p:notesMasterIdLst>
  <p:sldIdLst>
    <p:sldId id="257" r:id="rId18"/>
    <p:sldId id="259" r:id="rId19"/>
    <p:sldId id="261" r:id="rId20"/>
    <p:sldId id="263" r:id="rId21"/>
    <p:sldId id="265" r:id="rId22"/>
    <p:sldId id="269" r:id="rId23"/>
    <p:sldId id="270" r:id="rId24"/>
    <p:sldId id="264" r:id="rId25"/>
    <p:sldId id="271" r:id="rId26"/>
    <p:sldId id="272" r:id="rId27"/>
    <p:sldId id="273" r:id="rId28"/>
    <p:sldId id="274" r:id="rId29"/>
    <p:sldId id="275" r:id="rId30"/>
    <p:sldId id="282" r:id="rId31"/>
    <p:sldId id="283" r:id="rId32"/>
    <p:sldId id="276" r:id="rId33"/>
    <p:sldId id="277" r:id="rId34"/>
    <p:sldId id="278" r:id="rId35"/>
    <p:sldId id="280" r:id="rId36"/>
    <p:sldId id="281" r:id="rId37"/>
    <p:sldId id="286" r:id="rId38"/>
    <p:sldId id="287" r:id="rId39"/>
    <p:sldId id="285" r:id="rId40"/>
    <p:sldId id="284" r:id="rId41"/>
    <p:sldId id="288" r:id="rId42"/>
    <p:sldId id="289"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75" d="100"/>
          <a:sy n="75" d="100"/>
        </p:scale>
        <p:origin x="-456"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E44A6-3515-418A-9259-32343CFB0BC0}" type="datetimeFigureOut">
              <a:rPr lang="ru-RU" smtClean="0"/>
              <a:pPr/>
              <a:t>20.09.2022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BD5C1-56C3-4806-89E5-AE2D2046D7C6}" type="slidenum">
              <a:rPr lang="ru-RU" smtClean="0"/>
              <a:pPr/>
              <a:t>‹#›</a:t>
            </a:fld>
            <a:endParaRPr lang="ru-RU"/>
          </a:p>
        </p:txBody>
      </p:sp>
    </p:spTree>
    <p:extLst>
      <p:ext uri="{BB962C8B-B14F-4D97-AF65-F5344CB8AC3E}">
        <p14:creationId xmlns:p14="http://schemas.microsoft.com/office/powerpoint/2010/main" xmlns="" val="346609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Надо сказать, что мы можем создать ускоритель под</a:t>
            </a:r>
            <a:r>
              <a:rPr lang="ru-RU" baseline="0" dirty="0" smtClean="0"/>
              <a:t> любые требования заказчика. Далее рассмотрим наиболее интересные из последних разработок</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xmlns="" val="297406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ELV-15</a:t>
            </a:r>
            <a:r>
              <a:rPr lang="en-US" baseline="0" dirty="0" smtClean="0"/>
              <a:t> is the newest  model of ELV. It was developed due to many requests of accelerators users.  80 </a:t>
            </a:r>
            <a:r>
              <a:rPr lang="ru-RU" baseline="0" dirty="0" smtClean="0"/>
              <a:t>исправить на 81</a:t>
            </a:r>
          </a:p>
          <a:p>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xmlns="" val="379456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ELV-12 was developed enough time</a:t>
            </a:r>
            <a:r>
              <a:rPr lang="en-US" baseline="0" dirty="0" smtClean="0"/>
              <a:t> ago. This a good machine that proved their possibilities for ecology. But up to now we nave no orders for these machines.  </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xmlns="" val="65611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These</a:t>
            </a:r>
            <a:r>
              <a:rPr lang="en-US" baseline="0" dirty="0" smtClean="0"/>
              <a:t> accelerators have small amount of orders.   Main purpose of them is demonstration </a:t>
            </a:r>
            <a:r>
              <a:rPr lang="en-US" baseline="0" dirty="0" err="1" smtClean="0"/>
              <a:t>af</a:t>
            </a:r>
            <a:r>
              <a:rPr lang="en-US" baseline="0" dirty="0" smtClean="0"/>
              <a:t> advantage of radiation </a:t>
            </a:r>
            <a:r>
              <a:rPr lang="en-US" baseline="0" dirty="0" err="1" smtClean="0"/>
              <a:t>texchnoligies</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xmlns="" val="353718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solidFill>
                  <a:srgbClr val="FF0000"/>
                </a:solidFill>
              </a:rPr>
              <a:t>В</a:t>
            </a:r>
            <a:r>
              <a:rPr lang="ru-RU" baseline="0" dirty="0" smtClean="0">
                <a:solidFill>
                  <a:srgbClr val="FF0000"/>
                </a:solidFill>
              </a:rPr>
              <a:t> подписи к рисунку добавить, что радиационная защита открыта и видно выпускное устройство</a:t>
            </a:r>
            <a:endParaRPr lang="ru-RU" dirty="0">
              <a:solidFill>
                <a:srgbClr val="FF0000"/>
              </a:solidFill>
            </a:endParaRPr>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15</a:t>
            </a:fld>
            <a:endParaRPr lang="ru-RU">
              <a:solidFill>
                <a:prstClr val="black"/>
              </a:solidFill>
            </a:endParaRPr>
          </a:p>
        </p:txBody>
      </p:sp>
    </p:spTree>
    <p:extLst>
      <p:ext uri="{BB962C8B-B14F-4D97-AF65-F5344CB8AC3E}">
        <p14:creationId xmlns:p14="http://schemas.microsoft.com/office/powerpoint/2010/main" xmlns="" val="111137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Cable</a:t>
            </a:r>
            <a:r>
              <a:rPr lang="en-US" baseline="0" dirty="0" smtClean="0"/>
              <a:t> is passing only 1 time through irradiation area. Э</a:t>
            </a:r>
            <a:r>
              <a:rPr lang="ru-RU" baseline="0" dirty="0" smtClean="0"/>
              <a:t>то устройство является дополнительным к стандартному </a:t>
            </a:r>
            <a:r>
              <a:rPr lang="ru-RU" baseline="0" dirty="0" err="1" smtClean="0"/>
              <a:t>ускориелю</a:t>
            </a:r>
            <a:r>
              <a:rPr lang="ru-RU" baseline="0" dirty="0" smtClean="0"/>
              <a:t>. Так на рисунке показано не только система </a:t>
            </a:r>
            <a:r>
              <a:rPr lang="ru-RU" baseline="0" dirty="0" err="1" smtClean="0"/>
              <a:t>кольцевогооблучения</a:t>
            </a:r>
            <a:r>
              <a:rPr lang="ru-RU" baseline="0" dirty="0" smtClean="0"/>
              <a:t>, но и магниты 4-х сторонней системы, </a:t>
            </a:r>
            <a:r>
              <a:rPr lang="ru-RU" baseline="0" dirty="0" err="1" smtClean="0"/>
              <a:t>котроая</a:t>
            </a:r>
            <a:r>
              <a:rPr lang="ru-RU" baseline="0" dirty="0" smtClean="0"/>
              <a:t> в данном случае не используется. </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xmlns="" val="1568733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There</a:t>
            </a:r>
            <a:r>
              <a:rPr lang="en-US" baseline="0" dirty="0" smtClean="0"/>
              <a:t> is special modified design of extraction device for focused beam/   </a:t>
            </a:r>
            <a:r>
              <a:rPr lang="ru-RU" baseline="0" dirty="0" smtClean="0"/>
              <a:t>Вообще говоря рисунки непонятны. </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xmlns="" val="1367314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Результаты экспериментов по производству.    Не натуральный, кварцевый</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xmlns="" val="2399940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Надо</a:t>
            </a:r>
            <a:r>
              <a:rPr lang="ru-RU" baseline="0" dirty="0" smtClean="0"/>
              <a:t> найти правильное название центра и статью. Где про это написано</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solidFill>
                  <a:prstClr val="black"/>
                </a:solidFill>
              </a:rPr>
              <a:pPr/>
              <a:t>23</a:t>
            </a:fld>
            <a:endParaRPr lang="ru-RU">
              <a:solidFill>
                <a:prstClr val="black"/>
              </a:solidFill>
            </a:endParaRPr>
          </a:p>
        </p:txBody>
      </p:sp>
    </p:spTree>
    <p:extLst>
      <p:ext uri="{BB962C8B-B14F-4D97-AF65-F5344CB8AC3E}">
        <p14:creationId xmlns:p14="http://schemas.microsoft.com/office/powerpoint/2010/main" xmlns="" val="3314499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7602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30485620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695201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861072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9234466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528137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228045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0560131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531586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502398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240478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11488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14548105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154376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84712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326221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97337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455625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083529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793684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340788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663616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50988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2439327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7344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410752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79111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344649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654130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242909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985991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838302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9782567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69522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250551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047544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328584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0662570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184330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59619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016236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253729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622533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29855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2350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204011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6792013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36717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594839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990729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1462208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7669423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145602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507083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337615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056054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809471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883837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1648572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2805766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1922414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20300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583943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639015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852089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524754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74537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010115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34987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725160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880981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2383675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2351816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012994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987813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09519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550118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8715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959774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2549970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183652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877254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408987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1906247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388419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221869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9375912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346277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97144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890771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506471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306437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458293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924113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000648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235604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411149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50878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831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3627840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9587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55255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088391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33772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80171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43500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06693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28354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504035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35027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3464736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88947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25627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60706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96391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39020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95144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72593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63727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219353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19418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4142806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62601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01027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003209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44569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62527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526455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25830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96216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04923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8694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1356915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232256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907751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203376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98933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52529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57284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90170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945609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138219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92637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39408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82529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543645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1154915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343130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948330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13428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10870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06143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998402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0349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32259848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486379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18674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6708779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9267494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14024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03646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58955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02258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894744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41014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37917435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266742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23952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7489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87841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8716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02367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591034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841677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79705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3739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2DDBEE8-1DF0-4521-AF78-436AD27E3D14}" type="datetimeFigureOut">
              <a:rPr lang="ru-RU" smtClean="0"/>
              <a:pPr/>
              <a:t>20.09.2022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971757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136983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74393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37219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55536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19489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599343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662812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601773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57245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2723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DBEE8-1DF0-4521-AF78-436AD27E3D14}" type="datetimeFigureOut">
              <a:rPr lang="ru-RU" smtClean="0"/>
              <a:pPr/>
              <a:t>20.09.2022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8BC3-5C7F-49EE-9F9D-8F52B1CC695B}" type="slidenum">
              <a:rPr lang="ru-RU" smtClean="0"/>
              <a:pPr/>
              <a:t>‹#›</a:t>
            </a:fld>
            <a:endParaRPr lang="ru-RU"/>
          </a:p>
        </p:txBody>
      </p:sp>
    </p:spTree>
    <p:extLst>
      <p:ext uri="{BB962C8B-B14F-4D97-AF65-F5344CB8AC3E}">
        <p14:creationId xmlns:p14="http://schemas.microsoft.com/office/powerpoint/2010/main" xmlns="" val="2706682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1905032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9873046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B3B7D-2D35-4676-9EFC-8217C8B755BA}"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2FD6C-FD49-41E7-BDFF-D80AB9BE78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2445470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1418171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49900520"/>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28278128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18482504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3604414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645453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7257451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0713101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616111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4607463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4258383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5929990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solidFill>
                  <a:prstClr val="black">
                    <a:tint val="75000"/>
                  </a:prstClr>
                </a:solidFill>
              </a:rPr>
              <a:pPr/>
              <a:t>20.09.2022</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29641095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1.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8.xml"/><Relationship Id="rId1" Type="http://schemas.openxmlformats.org/officeDocument/2006/relationships/vmlDrawing" Target="../drawings/vmlDrawing1.vml"/></Relationships>
</file>

<file path=ppt/slides/_rels/slide1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9.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oleObject" Target="../embeddings/oleObject2.bin"/><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45.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hyperlink" Target="http://www.inp.nsk.su/sites/promusk/eng" TargetMode="External"/><Relationship Id="rId1" Type="http://schemas.openxmlformats.org/officeDocument/2006/relationships/slideLayout" Target="../slideLayouts/slideLayout167.xml"/></Relationships>
</file>

<file path=ppt/slides/_rels/slide26.xml.rels><?xml version="1.0" encoding="UTF-8" standalone="yes"?>
<Relationships xmlns="http://schemas.openxmlformats.org/package/2006/relationships"><Relationship Id="rId2" Type="http://schemas.openxmlformats.org/officeDocument/2006/relationships/hyperlink" Target="http://www.inp.nsk.su/sites/promusk/eng" TargetMode="External"/><Relationship Id="rId1" Type="http://schemas.openxmlformats.org/officeDocument/2006/relationships/slideLayout" Target="../slideLayouts/slideLayout17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41764" y="280456"/>
            <a:ext cx="9144000" cy="505097"/>
          </a:xfrm>
          <a:solidFill>
            <a:schemeClr val="bg1"/>
          </a:solidFill>
          <a:ln>
            <a:solidFill>
              <a:schemeClr val="bg1"/>
            </a:solidFill>
          </a:ln>
        </p:spPr>
        <p:txBody>
          <a:bodyPr>
            <a:normAutofit/>
          </a:bodyPr>
          <a:lstStyle/>
          <a:p>
            <a:r>
              <a:rPr lang="en-US" sz="2000" dirty="0" err="1">
                <a:latin typeface="+mn-lt"/>
                <a:cs typeface="Times New Roman" panose="02020603050405020304" pitchFamily="18" charset="0"/>
              </a:rPr>
              <a:t>Budker</a:t>
            </a:r>
            <a:r>
              <a:rPr lang="en-US" sz="2000" dirty="0">
                <a:latin typeface="+mn-lt"/>
                <a:cs typeface="Times New Roman" panose="02020603050405020304" pitchFamily="18" charset="0"/>
              </a:rPr>
              <a:t> Institute of Nuclear Physics, Novosibirsk, Russia </a:t>
            </a:r>
            <a:endParaRPr lang="ru-RU" sz="2000" dirty="0">
              <a:latin typeface="+mn-lt"/>
              <a:cs typeface="Times New Roman" panose="02020603050405020304" pitchFamily="18" charset="0"/>
            </a:endParaRPr>
          </a:p>
        </p:txBody>
      </p:sp>
      <p:sp>
        <p:nvSpPr>
          <p:cNvPr id="3" name="Подзаголовок 2"/>
          <p:cNvSpPr>
            <a:spLocks noGrp="1"/>
          </p:cNvSpPr>
          <p:nvPr>
            <p:ph type="subTitle" idx="1"/>
          </p:nvPr>
        </p:nvSpPr>
        <p:spPr>
          <a:xfrm>
            <a:off x="0" y="1268908"/>
            <a:ext cx="12192000" cy="1522784"/>
          </a:xfrm>
          <a:solidFill>
            <a:srgbClr val="0070C0"/>
          </a:solidFill>
        </p:spPr>
        <p:txBody>
          <a:bodyPr>
            <a:noAutofit/>
          </a:bodyPr>
          <a:lstStyle/>
          <a:p>
            <a:r>
              <a:rPr lang="en-GB" sz="4000" b="1" dirty="0" smtClean="0">
                <a:solidFill>
                  <a:schemeClr val="bg2"/>
                </a:solidFill>
                <a:cs typeface="Calibri" panose="020F0502020204030204" pitchFamily="34" charset="0"/>
              </a:rPr>
              <a:t>Status and Development</a:t>
            </a:r>
            <a:r>
              <a:rPr lang="ru-RU" sz="4000" b="1" dirty="0" smtClean="0">
                <a:solidFill>
                  <a:schemeClr val="bg2"/>
                </a:solidFill>
                <a:cs typeface="Times New Roman" panose="02020603050405020304" pitchFamily="18" charset="0"/>
              </a:rPr>
              <a:t> </a:t>
            </a:r>
            <a:r>
              <a:rPr lang="en-US" sz="4000" b="1" dirty="0" smtClean="0">
                <a:solidFill>
                  <a:schemeClr val="bg2"/>
                </a:solidFill>
                <a:cs typeface="Times New Roman" panose="02020603050405020304" pitchFamily="18" charset="0"/>
              </a:rPr>
              <a:t>of </a:t>
            </a:r>
          </a:p>
          <a:p>
            <a:r>
              <a:rPr lang="en-US" sz="4000" b="1" dirty="0" smtClean="0">
                <a:solidFill>
                  <a:schemeClr val="bg2"/>
                </a:solidFill>
                <a:cs typeface="Times New Roman" panose="02020603050405020304" pitchFamily="18" charset="0"/>
              </a:rPr>
              <a:t>ELV accelerators</a:t>
            </a:r>
            <a:endParaRPr lang="ru-RU" sz="4000" dirty="0" smtClean="0">
              <a:solidFill>
                <a:schemeClr val="bg2"/>
              </a:solidFill>
              <a:cs typeface="Times New Roman" panose="02020603050405020304" pitchFamily="18" charset="0"/>
            </a:endParaRPr>
          </a:p>
          <a:p>
            <a:endParaRPr lang="ru-RU" sz="40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cstate="print"/>
          <a:stretch>
            <a:fillRect/>
          </a:stretch>
        </p:blipFill>
        <p:spPr>
          <a:xfrm>
            <a:off x="9710058" y="4773260"/>
            <a:ext cx="2390775" cy="2047875"/>
          </a:xfrm>
          <a:prstGeom prst="rect">
            <a:avLst/>
          </a:prstGeom>
        </p:spPr>
      </p:pic>
      <p:sp>
        <p:nvSpPr>
          <p:cNvPr id="5" name="Прямоугольник 4"/>
          <p:cNvSpPr/>
          <p:nvPr/>
        </p:nvSpPr>
        <p:spPr>
          <a:xfrm>
            <a:off x="2098964" y="3226975"/>
            <a:ext cx="7876309" cy="923330"/>
          </a:xfrm>
          <a:prstGeom prst="rect">
            <a:avLst/>
          </a:prstGeom>
        </p:spPr>
        <p:txBody>
          <a:bodyPr wrap="square">
            <a:spAutoFit/>
          </a:bodyPr>
          <a:lstStyle/>
          <a:p>
            <a:r>
              <a:rPr lang="en-GB" dirty="0"/>
              <a:t> </a:t>
            </a:r>
            <a:endParaRPr lang="ru-RU" dirty="0"/>
          </a:p>
          <a:p>
            <a:pPr algn="ctr"/>
            <a:r>
              <a:rPr lang="en-US" dirty="0" smtClean="0">
                <a:cs typeface="Times New Roman" panose="02020603050405020304" pitchFamily="18" charset="0"/>
              </a:rPr>
              <a:t>A.V. Semenov, D.S. </a:t>
            </a:r>
            <a:r>
              <a:rPr lang="en-US" dirty="0" err="1" smtClean="0">
                <a:cs typeface="Times New Roman" panose="02020603050405020304" pitchFamily="18" charset="0"/>
              </a:rPr>
              <a:t>Vorobev</a:t>
            </a:r>
            <a:r>
              <a:rPr lang="en-US" dirty="0" smtClean="0">
                <a:cs typeface="Times New Roman" panose="02020603050405020304" pitchFamily="18" charset="0"/>
              </a:rPr>
              <a:t>, E.V. </a:t>
            </a:r>
            <a:r>
              <a:rPr lang="en-US" dirty="0" err="1" smtClean="0">
                <a:cs typeface="Times New Roman" panose="02020603050405020304" pitchFamily="18" charset="0"/>
              </a:rPr>
              <a:t>Domarov</a:t>
            </a:r>
            <a:r>
              <a:rPr lang="en-US" dirty="0" smtClean="0">
                <a:cs typeface="Times New Roman" panose="02020603050405020304" pitchFamily="18" charset="0"/>
              </a:rPr>
              <a:t>, M.G. </a:t>
            </a:r>
            <a:r>
              <a:rPr lang="en-US" dirty="0" err="1" smtClean="0">
                <a:cs typeface="Times New Roman" panose="02020603050405020304" pitchFamily="18" charset="0"/>
              </a:rPr>
              <a:t>Golkovskii</a:t>
            </a:r>
            <a:r>
              <a:rPr lang="en-US" dirty="0" smtClean="0">
                <a:cs typeface="Times New Roman" panose="02020603050405020304" pitchFamily="18" charset="0"/>
              </a:rPr>
              <a:t>, Y.I. </a:t>
            </a:r>
            <a:r>
              <a:rPr lang="en-US" dirty="0" err="1" smtClean="0">
                <a:cs typeface="Times New Roman" panose="02020603050405020304" pitchFamily="18" charset="0"/>
              </a:rPr>
              <a:t>Golubenko</a:t>
            </a:r>
            <a:r>
              <a:rPr lang="en-US" dirty="0" smtClean="0">
                <a:cs typeface="Times New Roman" panose="02020603050405020304" pitchFamily="18" charset="0"/>
              </a:rPr>
              <a:t>, A.I. </a:t>
            </a:r>
            <a:r>
              <a:rPr lang="en-US" dirty="0" err="1" smtClean="0">
                <a:cs typeface="Times New Roman" panose="02020603050405020304" pitchFamily="18" charset="0"/>
              </a:rPr>
              <a:t>Korchagin</a:t>
            </a:r>
            <a:r>
              <a:rPr lang="en-US" dirty="0" smtClean="0">
                <a:cs typeface="Times New Roman" panose="02020603050405020304" pitchFamily="18" charset="0"/>
              </a:rPr>
              <a:t>, </a:t>
            </a:r>
            <a:r>
              <a:rPr lang="en-US" dirty="0" err="1" smtClean="0">
                <a:cs typeface="Times New Roman" panose="02020603050405020304" pitchFamily="18" charset="0"/>
              </a:rPr>
              <a:t>Kuksanov</a:t>
            </a:r>
            <a:r>
              <a:rPr lang="en-US" dirty="0" smtClean="0">
                <a:cs typeface="Times New Roman" panose="02020603050405020304" pitchFamily="18" charset="0"/>
              </a:rPr>
              <a:t>, A.V. </a:t>
            </a:r>
            <a:r>
              <a:rPr lang="en-US" dirty="0" err="1" smtClean="0">
                <a:cs typeface="Times New Roman" panose="02020603050405020304" pitchFamily="18" charset="0"/>
              </a:rPr>
              <a:t>Lavrukhin</a:t>
            </a:r>
            <a:r>
              <a:rPr lang="en-US" dirty="0">
                <a:cs typeface="Times New Roman" panose="02020603050405020304" pitchFamily="18" charset="0"/>
              </a:rPr>
              <a:t>,</a:t>
            </a:r>
            <a:r>
              <a:rPr lang="en-US" dirty="0" smtClean="0">
                <a:cs typeface="Times New Roman" panose="02020603050405020304" pitchFamily="18" charset="0"/>
              </a:rPr>
              <a:t> R.A. </a:t>
            </a:r>
            <a:r>
              <a:rPr lang="en-US" dirty="0" err="1" smtClean="0">
                <a:cs typeface="Times New Roman" panose="02020603050405020304" pitchFamily="18" charset="0"/>
              </a:rPr>
              <a:t>Salimov</a:t>
            </a:r>
            <a:r>
              <a:rPr lang="en-US" dirty="0" smtClean="0">
                <a:cs typeface="Times New Roman" panose="02020603050405020304" pitchFamily="18" charset="0"/>
              </a:rPr>
              <a:t>, S.N. </a:t>
            </a:r>
            <a:r>
              <a:rPr lang="en-US" dirty="0" err="1" smtClean="0">
                <a:cs typeface="Times New Roman" panose="02020603050405020304" pitchFamily="18" charset="0"/>
              </a:rPr>
              <a:t>Fadeev</a:t>
            </a:r>
            <a:r>
              <a:rPr lang="en-US" dirty="0" smtClean="0">
                <a:cs typeface="Times New Roman" panose="02020603050405020304" pitchFamily="18" charset="0"/>
              </a:rPr>
              <a:t>. </a:t>
            </a:r>
            <a:endParaRPr lang="ru-RU" dirty="0">
              <a:solidFill>
                <a:srgbClr val="FF0000"/>
              </a:solidFill>
              <a:cs typeface="Times New Roman" panose="02020603050405020304" pitchFamily="18" charset="0"/>
            </a:endParaRPr>
          </a:p>
        </p:txBody>
      </p:sp>
      <p:pic>
        <p:nvPicPr>
          <p:cNvPr id="6"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74381" y="0"/>
            <a:ext cx="1073729" cy="807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6"/>
          <p:cNvSpPr>
            <a:spLocks noChangeArrowheads="1"/>
          </p:cNvSpPr>
          <p:nvPr/>
        </p:nvSpPr>
        <p:spPr bwMode="auto">
          <a:xfrm>
            <a:off x="1761445" y="807721"/>
            <a:ext cx="9144000" cy="152400"/>
          </a:xfrm>
          <a:prstGeom prst="rect">
            <a:avLst/>
          </a:prstGeom>
          <a:gradFill rotWithShape="0">
            <a:gsLst>
              <a:gs pos="0">
                <a:srgbClr val="4D0808"/>
              </a:gs>
              <a:gs pos="30000">
                <a:srgbClr val="FF0300"/>
              </a:gs>
              <a:gs pos="55000">
                <a:srgbClr val="FF7A00"/>
              </a:gs>
              <a:gs pos="100000">
                <a:srgbClr val="FFF2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endParaRPr lang="ru-RU" altLang="ru-RU" sz="3600">
              <a:solidFill>
                <a:srgbClr val="000000"/>
              </a:solidFill>
            </a:endParaRPr>
          </a:p>
        </p:txBody>
      </p:sp>
      <p:sp>
        <p:nvSpPr>
          <p:cNvPr id="11" name="Text Box 8"/>
          <p:cNvSpPr txBox="1">
            <a:spLocks noChangeArrowheads="1"/>
          </p:cNvSpPr>
          <p:nvPr/>
        </p:nvSpPr>
        <p:spPr bwMode="auto">
          <a:xfrm>
            <a:off x="9601200" y="741721"/>
            <a:ext cx="13319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50000"/>
              </a:spcBef>
              <a:buFontTx/>
              <a:buNone/>
            </a:pPr>
            <a:r>
              <a:rPr lang="en-US" altLang="ru-RU" sz="1200" b="1" i="1" dirty="0">
                <a:solidFill>
                  <a:srgbClr val="000000"/>
                </a:solidFill>
                <a:cs typeface="Times New Roman" panose="02020603050405020304" pitchFamily="18" charset="0"/>
              </a:rPr>
              <a:t>B u d k e r  I N P</a:t>
            </a:r>
            <a:endParaRPr lang="en-US" altLang="ru-RU" sz="1200" b="1" i="1" dirty="0">
              <a:cs typeface="Times New Roman" panose="02020603050405020304" pitchFamily="18" charset="0"/>
            </a:endParaRPr>
          </a:p>
        </p:txBody>
      </p:sp>
    </p:spTree>
    <p:extLst>
      <p:ext uri="{BB962C8B-B14F-4D97-AF65-F5344CB8AC3E}">
        <p14:creationId xmlns:p14="http://schemas.microsoft.com/office/powerpoint/2010/main" xmlns="" val="310518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0" y="0"/>
            <a:ext cx="12192000" cy="589179"/>
          </a:xfrm>
          <a:solidFill>
            <a:srgbClr val="0070C0"/>
          </a:solidFill>
        </p:spPr>
        <p:txBody>
          <a:bodyPr>
            <a:normAutofit/>
          </a:bodyPr>
          <a:lstStyle/>
          <a:p>
            <a:r>
              <a:rPr lang="en-US" sz="3200" b="1" dirty="0" smtClean="0">
                <a:solidFill>
                  <a:schemeClr val="bg1"/>
                </a:solidFill>
                <a:latin typeface="+mn-lt"/>
                <a:cs typeface="Times New Roman" panose="02020603050405020304" pitchFamily="18" charset="0"/>
              </a:rPr>
              <a:t>ELV-15 Accelerator</a:t>
            </a:r>
            <a:endParaRPr lang="ru-RU" sz="3200" b="1" dirty="0">
              <a:solidFill>
                <a:schemeClr val="bg1"/>
              </a:solidFill>
              <a:latin typeface="+mn-lt"/>
              <a:cs typeface="Times New Roman" panose="02020603050405020304" pitchFamily="18" charset="0"/>
            </a:endParaRPr>
          </a:p>
        </p:txBody>
      </p:sp>
      <p:sp>
        <p:nvSpPr>
          <p:cNvPr id="7" name="Rectangle 3"/>
          <p:cNvSpPr>
            <a:spLocks noChangeArrowheads="1"/>
          </p:cNvSpPr>
          <p:nvPr/>
        </p:nvSpPr>
        <p:spPr bwMode="auto">
          <a:xfrm>
            <a:off x="2660073" y="-794327"/>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1" name="Рисунок 10" descr="C:\Users\Den\Desktop\Апрель 2020\Куксанов\Саров\ELV-8_common_view.png"/>
          <p:cNvPicPr/>
          <p:nvPr/>
        </p:nvPicPr>
        <p:blipFill>
          <a:blip r:embed="rId3" cstate="print"/>
          <a:srcRect/>
          <a:stretch>
            <a:fillRect/>
          </a:stretch>
        </p:blipFill>
        <p:spPr bwMode="auto">
          <a:xfrm>
            <a:off x="2005273" y="1793060"/>
            <a:ext cx="1735454" cy="4078304"/>
          </a:xfrm>
          <a:prstGeom prst="rect">
            <a:avLst/>
          </a:prstGeom>
          <a:noFill/>
          <a:ln w="9525">
            <a:noFill/>
            <a:miter lim="800000"/>
            <a:headEnd/>
            <a:tailEnd/>
          </a:ln>
        </p:spPr>
      </p:pic>
      <p:pic>
        <p:nvPicPr>
          <p:cNvPr id="12" name="Рисунок 1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5532582" y="930359"/>
            <a:ext cx="2124364" cy="4941005"/>
          </a:xfrm>
          <a:prstGeom prst="rect">
            <a:avLst/>
          </a:prstGeom>
          <a:noFill/>
          <a:ln w="9525">
            <a:noFill/>
            <a:miter lim="800000"/>
            <a:headEnd/>
            <a:tailEnd/>
          </a:ln>
        </p:spPr>
      </p:pic>
      <p:sp>
        <p:nvSpPr>
          <p:cNvPr id="9" name="Прямоугольник 8"/>
          <p:cNvSpPr/>
          <p:nvPr/>
        </p:nvSpPr>
        <p:spPr>
          <a:xfrm>
            <a:off x="92364" y="5842337"/>
            <a:ext cx="12099636" cy="1015663"/>
          </a:xfrm>
          <a:prstGeom prst="rect">
            <a:avLst/>
          </a:prstGeom>
        </p:spPr>
        <p:txBody>
          <a:bodyPr wrap="square">
            <a:spAutoFit/>
          </a:bodyPr>
          <a:lstStyle/>
          <a:p>
            <a:pPr algn="ctr"/>
            <a:r>
              <a:rPr lang="en-US" sz="2000" dirty="0" smtClean="0">
                <a:solidFill>
                  <a:prstClr val="black"/>
                </a:solidFill>
                <a:cs typeface="Times New Roman" panose="02020603050405020304" pitchFamily="18" charset="0"/>
              </a:rPr>
              <a:t>Rectifiers </a:t>
            </a:r>
            <a:r>
              <a:rPr lang="en-US" sz="2000" dirty="0">
                <a:solidFill>
                  <a:prstClr val="black"/>
                </a:solidFill>
                <a:cs typeface="Times New Roman" panose="02020603050405020304" pitchFamily="18" charset="0"/>
              </a:rPr>
              <a:t>ELV-8 (left) and ELV-15 (right)</a:t>
            </a:r>
          </a:p>
          <a:p>
            <a:pPr algn="ctr"/>
            <a:r>
              <a:rPr lang="en-US" sz="2000" dirty="0">
                <a:solidFill>
                  <a:prstClr val="black"/>
                </a:solidFill>
                <a:cs typeface="Times New Roman" panose="02020603050405020304" pitchFamily="18" charset="0"/>
              </a:rPr>
              <a:t>1 - vessel; 2 - primary winding; 3.4 - magnetic circuits; 5 - rectifier sections; 6 - accelerating tube; 7 - injector control unit; 8 - high voltage electrode; 9 - optical channels for injector control; 10 -  primary winding terminals.</a:t>
            </a:r>
            <a:endParaRPr lang="ru-RU" sz="2000" dirty="0">
              <a:solidFill>
                <a:prstClr val="black"/>
              </a:solidFill>
              <a:cs typeface="Times New Roman" panose="02020603050405020304" pitchFamily="18" charset="0"/>
            </a:endParaRPr>
          </a:p>
        </p:txBody>
      </p:sp>
      <p:cxnSp>
        <p:nvCxnSpPr>
          <p:cNvPr id="13" name="Прямая со стрелкой 12"/>
          <p:cNvCxnSpPr/>
          <p:nvPr/>
        </p:nvCxnSpPr>
        <p:spPr>
          <a:xfrm flipH="1">
            <a:off x="8478982" y="930359"/>
            <a:ext cx="18473" cy="494100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Прямая соединительная линия 16"/>
          <p:cNvCxnSpPr>
            <a:stCxn id="12" idx="0"/>
          </p:cNvCxnSpPr>
          <p:nvPr/>
        </p:nvCxnSpPr>
        <p:spPr>
          <a:xfrm>
            <a:off x="6594764" y="930359"/>
            <a:ext cx="21049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stCxn id="12" idx="2"/>
          </p:cNvCxnSpPr>
          <p:nvPr/>
        </p:nvCxnSpPr>
        <p:spPr>
          <a:xfrm>
            <a:off x="6594764" y="5871364"/>
            <a:ext cx="2207491"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7987339" y="3321174"/>
            <a:ext cx="652743" cy="369332"/>
          </a:xfrm>
          <a:prstGeom prst="rect">
            <a:avLst/>
          </a:prstGeom>
          <a:noFill/>
        </p:spPr>
        <p:txBody>
          <a:bodyPr wrap="none" rtlCol="0">
            <a:spAutoFit/>
          </a:bodyPr>
          <a:lstStyle/>
          <a:p>
            <a:r>
              <a:rPr lang="en-US" dirty="0">
                <a:solidFill>
                  <a:prstClr val="black"/>
                </a:solidFill>
              </a:rPr>
              <a:t>4500</a:t>
            </a:r>
            <a:endParaRPr lang="ru-RU" dirty="0">
              <a:solidFill>
                <a:prstClr val="black"/>
              </a:solidFill>
            </a:endParaRPr>
          </a:p>
        </p:txBody>
      </p:sp>
      <p:cxnSp>
        <p:nvCxnSpPr>
          <p:cNvPr id="22" name="Прямая со стрелкой 21"/>
          <p:cNvCxnSpPr/>
          <p:nvPr/>
        </p:nvCxnSpPr>
        <p:spPr>
          <a:xfrm>
            <a:off x="1348509" y="1793060"/>
            <a:ext cx="0" cy="407830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a:stCxn id="11" idx="0"/>
          </p:cNvCxnSpPr>
          <p:nvPr/>
        </p:nvCxnSpPr>
        <p:spPr>
          <a:xfrm flipH="1">
            <a:off x="1238655" y="1793060"/>
            <a:ext cx="1634345" cy="0"/>
          </a:xfrm>
          <a:prstGeom prst="line">
            <a:avLst/>
          </a:prstGeom>
        </p:spPr>
        <p:style>
          <a:lnRef idx="1">
            <a:schemeClr val="dk1"/>
          </a:lnRef>
          <a:fillRef idx="0">
            <a:schemeClr val="dk1"/>
          </a:fillRef>
          <a:effectRef idx="0">
            <a:schemeClr val="dk1"/>
          </a:effectRef>
          <a:fontRef idx="minor">
            <a:schemeClr val="tx1"/>
          </a:fontRef>
        </p:style>
      </p:cxnSp>
      <p:cxnSp>
        <p:nvCxnSpPr>
          <p:cNvPr id="26" name="Прямая соединительная линия 25"/>
          <p:cNvCxnSpPr>
            <a:stCxn id="11" idx="2"/>
          </p:cNvCxnSpPr>
          <p:nvPr/>
        </p:nvCxnSpPr>
        <p:spPr>
          <a:xfrm flipH="1">
            <a:off x="1210946" y="5871364"/>
            <a:ext cx="1662054" cy="0"/>
          </a:xfrm>
          <a:prstGeom prst="line">
            <a:avLst/>
          </a:prstGeom>
        </p:spPr>
        <p:style>
          <a:lnRef idx="1">
            <a:schemeClr val="dk1"/>
          </a:lnRef>
          <a:fillRef idx="0">
            <a:schemeClr val="dk1"/>
          </a:fillRef>
          <a:effectRef idx="0">
            <a:schemeClr val="dk1"/>
          </a:effectRef>
          <a:fontRef idx="minor">
            <a:schemeClr val="tx1"/>
          </a:fontRef>
        </p:style>
      </p:cxnSp>
      <p:sp>
        <p:nvSpPr>
          <p:cNvPr id="27" name="TextBox 26"/>
          <p:cNvSpPr txBox="1"/>
          <p:nvPr/>
        </p:nvSpPr>
        <p:spPr>
          <a:xfrm rot="16200000">
            <a:off x="832271" y="3768436"/>
            <a:ext cx="652743" cy="369332"/>
          </a:xfrm>
          <a:prstGeom prst="rect">
            <a:avLst/>
          </a:prstGeom>
          <a:noFill/>
        </p:spPr>
        <p:txBody>
          <a:bodyPr wrap="none" rtlCol="0">
            <a:spAutoFit/>
          </a:bodyPr>
          <a:lstStyle/>
          <a:p>
            <a:r>
              <a:rPr lang="en-US" dirty="0">
                <a:solidFill>
                  <a:prstClr val="black"/>
                </a:solidFill>
              </a:rPr>
              <a:t>3800</a:t>
            </a:r>
            <a:endParaRPr lang="ru-RU" dirty="0">
              <a:solidFill>
                <a:prstClr val="black"/>
              </a:solidFill>
            </a:endParaRPr>
          </a:p>
        </p:txBody>
      </p:sp>
      <p:sp>
        <p:nvSpPr>
          <p:cNvPr id="28" name="Прямоугольник 27"/>
          <p:cNvSpPr/>
          <p:nvPr/>
        </p:nvSpPr>
        <p:spPr>
          <a:xfrm>
            <a:off x="120073" y="604367"/>
            <a:ext cx="5412509" cy="646331"/>
          </a:xfrm>
          <a:prstGeom prst="rect">
            <a:avLst/>
          </a:prstGeom>
        </p:spPr>
        <p:txBody>
          <a:bodyPr wrap="square">
            <a:spAutoFit/>
          </a:bodyPr>
          <a:lstStyle/>
          <a:p>
            <a:r>
              <a:rPr lang="en-US" dirty="0">
                <a:solidFill>
                  <a:srgbClr val="000000"/>
                </a:solidFill>
                <a:cs typeface="Times New Roman" panose="02020603050405020304" pitchFamily="18" charset="0"/>
              </a:rPr>
              <a:t>ELV-8 has an energy range from 0.8 MeV to 2.5 MeV, a beam current of 50 mA, and a power of 100 kW. </a:t>
            </a:r>
            <a:endParaRPr lang="ru-RU" dirty="0">
              <a:solidFill>
                <a:prstClr val="black"/>
              </a:solidFill>
              <a:cs typeface="Times New Roman" panose="02020603050405020304" pitchFamily="18" charset="0"/>
            </a:endParaRPr>
          </a:p>
        </p:txBody>
      </p:sp>
      <p:sp>
        <p:nvSpPr>
          <p:cNvPr id="29" name="Прямоугольник 28"/>
          <p:cNvSpPr/>
          <p:nvPr/>
        </p:nvSpPr>
        <p:spPr>
          <a:xfrm>
            <a:off x="8665183" y="705049"/>
            <a:ext cx="3386797" cy="923330"/>
          </a:xfrm>
          <a:prstGeom prst="rect">
            <a:avLst/>
          </a:prstGeom>
        </p:spPr>
        <p:txBody>
          <a:bodyPr wrap="square">
            <a:spAutoFit/>
          </a:bodyPr>
          <a:lstStyle/>
          <a:p>
            <a:r>
              <a:rPr lang="en-US" dirty="0">
                <a:solidFill>
                  <a:srgbClr val="000000"/>
                </a:solidFill>
                <a:cs typeface="Times New Roman" panose="02020603050405020304" pitchFamily="18" charset="0"/>
              </a:rPr>
              <a:t>ELV-15 has an energy range from 1,5 MeV to 3 MeV, a beam current of 50 mA, and a power of 100 kW. </a:t>
            </a:r>
            <a:endParaRPr lang="ru-RU"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xmlns="" val="2304127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58281"/>
          </a:xfrm>
          <a:solidFill>
            <a:srgbClr val="0070C0"/>
          </a:solidFill>
        </p:spPr>
        <p:txBody>
          <a:bodyPr>
            <a:normAutofit/>
          </a:bodyPr>
          <a:lstStyle/>
          <a:p>
            <a:r>
              <a:rPr lang="en-US" sz="4000" b="1" dirty="0" smtClean="0">
                <a:solidFill>
                  <a:schemeClr val="bg1"/>
                </a:solidFill>
                <a:latin typeface="+mn-lt"/>
                <a:cs typeface="Times New Roman" panose="02020603050405020304" pitchFamily="18" charset="0"/>
              </a:rPr>
              <a:t>ELV-12 Accelerator</a:t>
            </a:r>
            <a:endParaRPr lang="ru-RU" sz="4000" b="1" dirty="0">
              <a:solidFill>
                <a:schemeClr val="bg1"/>
              </a:solidFill>
              <a:latin typeface="+mn-lt"/>
              <a:cs typeface="Times New Roman" panose="02020603050405020304" pitchFamily="18" charset="0"/>
            </a:endParaRPr>
          </a:p>
        </p:txBody>
      </p:sp>
      <p:pic>
        <p:nvPicPr>
          <p:cNvPr id="4" name="Объект 3"/>
          <p:cNvPicPr>
            <a:picLocks noGrp="1" noChangeAspect="1"/>
          </p:cNvPicPr>
          <p:nvPr>
            <p:ph idx="1"/>
          </p:nvPr>
        </p:nvPicPr>
        <p:blipFill>
          <a:blip r:embed="rId3" cstate="print"/>
          <a:stretch>
            <a:fillRect/>
          </a:stretch>
        </p:blipFill>
        <p:spPr>
          <a:xfrm>
            <a:off x="3485219" y="758281"/>
            <a:ext cx="5064807" cy="4241800"/>
          </a:xfrm>
          <a:prstGeom prst="rect">
            <a:avLst/>
          </a:prstGeom>
        </p:spPr>
      </p:pic>
      <p:sp>
        <p:nvSpPr>
          <p:cNvPr id="6" name="Прямоугольник 5"/>
          <p:cNvSpPr/>
          <p:nvPr/>
        </p:nvSpPr>
        <p:spPr>
          <a:xfrm>
            <a:off x="1533484" y="5103673"/>
            <a:ext cx="9579428" cy="954107"/>
          </a:xfrm>
          <a:prstGeom prst="rect">
            <a:avLst/>
          </a:prstGeom>
        </p:spPr>
        <p:txBody>
          <a:bodyPr wrap="square">
            <a:spAutoFit/>
          </a:bodyPr>
          <a:lstStyle/>
          <a:p>
            <a:pPr algn="ctr"/>
            <a:r>
              <a:rPr lang="en-US" sz="2800" b="1" dirty="0">
                <a:solidFill>
                  <a:prstClr val="black"/>
                </a:solidFill>
                <a:cs typeface="Times New Roman" panose="02020603050405020304" pitchFamily="18" charset="0"/>
              </a:rPr>
              <a:t>The energy range from 0.6 to 1 MeV. Beam current 500 mA. Beam power 400 kW. </a:t>
            </a:r>
            <a:endParaRPr lang="ru-RU" sz="2800"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xmlns="" val="3480938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stretch>
            <a:fillRect/>
          </a:stretch>
        </p:blipFill>
        <p:spPr>
          <a:xfrm>
            <a:off x="2766974" y="1128938"/>
            <a:ext cx="6658052" cy="4932227"/>
          </a:xfrm>
          <a:prstGeom prst="rect">
            <a:avLst/>
          </a:prstGeom>
        </p:spPr>
      </p:pic>
      <p:sp>
        <p:nvSpPr>
          <p:cNvPr id="4" name="Заголовок 1"/>
          <p:cNvSpPr>
            <a:spLocks noGrp="1"/>
          </p:cNvSpPr>
          <p:nvPr>
            <p:ph type="title"/>
          </p:nvPr>
        </p:nvSpPr>
        <p:spPr>
          <a:xfrm>
            <a:off x="0" y="0"/>
            <a:ext cx="12192000" cy="679269"/>
          </a:xfrm>
          <a:solidFill>
            <a:srgbClr val="0070C0"/>
          </a:solidFill>
        </p:spPr>
        <p:txBody>
          <a:bodyPr>
            <a:normAutofit/>
          </a:bodyPr>
          <a:lstStyle/>
          <a:p>
            <a:r>
              <a:rPr lang="en-US" sz="4000" b="1" dirty="0">
                <a:solidFill>
                  <a:schemeClr val="bg1"/>
                </a:solidFill>
                <a:latin typeface="+mn-lt"/>
                <a:cs typeface="Times New Roman" panose="02020603050405020304" pitchFamily="18" charset="0"/>
              </a:rPr>
              <a:t>Reaction hall ELV-12 accelerator in </a:t>
            </a:r>
            <a:r>
              <a:rPr lang="en-US" sz="4000" b="1" dirty="0" err="1">
                <a:solidFill>
                  <a:schemeClr val="bg1"/>
                </a:solidFill>
                <a:latin typeface="+mn-lt"/>
                <a:cs typeface="Times New Roman" panose="02020603050405020304" pitchFamily="18" charset="0"/>
              </a:rPr>
              <a:t>Dyetec</a:t>
            </a:r>
            <a:r>
              <a:rPr lang="en-US" sz="4000" b="1" dirty="0">
                <a:solidFill>
                  <a:schemeClr val="bg1"/>
                </a:solidFill>
                <a:latin typeface="+mn-lt"/>
                <a:cs typeface="Times New Roman" panose="02020603050405020304" pitchFamily="18" charset="0"/>
              </a:rPr>
              <a:t> (</a:t>
            </a:r>
            <a:r>
              <a:rPr lang="en-US" sz="4000" b="1" dirty="0" err="1">
                <a:solidFill>
                  <a:schemeClr val="bg1"/>
                </a:solidFill>
                <a:latin typeface="+mn-lt"/>
                <a:cs typeface="Times New Roman" panose="02020603050405020304" pitchFamily="18" charset="0"/>
              </a:rPr>
              <a:t>Taegy</a:t>
            </a:r>
            <a:r>
              <a:rPr lang="en-US" sz="4000" b="1" dirty="0">
                <a:solidFill>
                  <a:schemeClr val="bg1"/>
                </a:solidFill>
                <a:latin typeface="+mn-lt"/>
                <a:cs typeface="Times New Roman" panose="02020603050405020304" pitchFamily="18" charset="0"/>
              </a:rPr>
              <a:t>)</a:t>
            </a:r>
            <a:endParaRPr lang="ru-RU" sz="4000" b="1" dirty="0">
              <a:solidFill>
                <a:schemeClr val="bg1"/>
              </a:solidFill>
              <a:latin typeface="+mn-lt"/>
              <a:cs typeface="Times New Roman" panose="02020603050405020304" pitchFamily="18" charset="0"/>
            </a:endParaRPr>
          </a:p>
        </p:txBody>
      </p:sp>
      <p:sp>
        <p:nvSpPr>
          <p:cNvPr id="6" name="Прямоугольник 5"/>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prstClr val="white"/>
                </a:solidFill>
                <a:latin typeface="Times New Roman" panose="02020603050405020304" pitchFamily="18" charset="0"/>
                <a:cs typeface="Times New Roman" panose="02020603050405020304" pitchFamily="18" charset="0"/>
                <a:hlinkClick r:id="rId3"/>
              </a:rPr>
              <a:t>http://www.inp.nsk.su/sites/promusk/eng</a:t>
            </a:r>
            <a:r>
              <a:rPr lang="ru-RU"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1430615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stretch>
            <a:fillRect/>
          </a:stretch>
        </p:blipFill>
        <p:spPr>
          <a:xfrm>
            <a:off x="3172890" y="575401"/>
            <a:ext cx="5846217" cy="4351338"/>
          </a:xfrm>
          <a:prstGeom prst="rect">
            <a:avLst/>
          </a:prstGeom>
        </p:spPr>
      </p:pic>
      <p:sp>
        <p:nvSpPr>
          <p:cNvPr id="4" name="Заголовок 1"/>
          <p:cNvSpPr>
            <a:spLocks noGrp="1"/>
          </p:cNvSpPr>
          <p:nvPr>
            <p:ph type="title"/>
          </p:nvPr>
        </p:nvSpPr>
        <p:spPr>
          <a:xfrm>
            <a:off x="0" y="0"/>
            <a:ext cx="12192000" cy="575401"/>
          </a:xfrm>
          <a:solidFill>
            <a:srgbClr val="0070C0"/>
          </a:solidFill>
        </p:spPr>
        <p:txBody>
          <a:bodyPr>
            <a:normAutofit fontScale="90000"/>
          </a:bodyPr>
          <a:lstStyle/>
          <a:p>
            <a:r>
              <a:rPr lang="en-US" sz="4000" b="1" dirty="0" smtClean="0">
                <a:solidFill>
                  <a:schemeClr val="bg1"/>
                </a:solidFill>
                <a:latin typeface="+mn-lt"/>
                <a:cs typeface="Times New Roman" panose="02020603050405020304" pitchFamily="18" charset="0"/>
              </a:rPr>
              <a:t>ELV-12 Accelerator</a:t>
            </a:r>
            <a:endParaRPr lang="ru-RU" sz="4000" b="1" dirty="0">
              <a:solidFill>
                <a:schemeClr val="bg1"/>
              </a:solidFill>
              <a:latin typeface="+mn-lt"/>
              <a:cs typeface="Times New Roman" panose="02020603050405020304" pitchFamily="18" charset="0"/>
            </a:endParaRPr>
          </a:p>
        </p:txBody>
      </p:sp>
      <p:sp>
        <p:nvSpPr>
          <p:cNvPr id="6" name="Прямоугольник 5"/>
          <p:cNvSpPr/>
          <p:nvPr/>
        </p:nvSpPr>
        <p:spPr>
          <a:xfrm>
            <a:off x="2322351" y="5169094"/>
            <a:ext cx="9066909" cy="1077218"/>
          </a:xfrm>
          <a:prstGeom prst="rect">
            <a:avLst/>
          </a:prstGeom>
        </p:spPr>
        <p:txBody>
          <a:bodyPr wrap="square">
            <a:spAutoFit/>
          </a:bodyPr>
          <a:lstStyle/>
          <a:p>
            <a:pPr algn="ctr"/>
            <a:r>
              <a:rPr lang="en-US" sz="3200" dirty="0">
                <a:solidFill>
                  <a:prstClr val="black"/>
                </a:solidFill>
                <a:cs typeface="Times New Roman" panose="02020603050405020304" pitchFamily="18" charset="0"/>
              </a:rPr>
              <a:t>Irradiation treatment process</a:t>
            </a:r>
            <a:r>
              <a:rPr lang="ru-RU" sz="3200" dirty="0">
                <a:solidFill>
                  <a:prstClr val="black"/>
                </a:solidFill>
                <a:cs typeface="Times New Roman" panose="02020603050405020304" pitchFamily="18" charset="0"/>
              </a:rPr>
              <a:t>. </a:t>
            </a:r>
            <a:r>
              <a:rPr lang="en-US" sz="3200" dirty="0">
                <a:solidFill>
                  <a:prstClr val="black"/>
                </a:solidFill>
                <a:cs typeface="Times New Roman" panose="02020603050405020304" pitchFamily="18" charset="0"/>
              </a:rPr>
              <a:t>luminescence of water during irradiation.</a:t>
            </a:r>
            <a:endParaRPr lang="ru-RU" sz="3200" dirty="0">
              <a:solidFill>
                <a:prstClr val="black"/>
              </a:solidFill>
              <a:cs typeface="Times New Roman" panose="02020603050405020304" pitchFamily="18" charset="0"/>
            </a:endParaRPr>
          </a:p>
        </p:txBody>
      </p:sp>
      <p:sp>
        <p:nvSpPr>
          <p:cNvPr id="7" name="Прямоугольник 6"/>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prstClr val="white"/>
                </a:solidFill>
                <a:latin typeface="Times New Roman" panose="02020603050405020304" pitchFamily="18" charset="0"/>
                <a:cs typeface="Times New Roman" panose="02020603050405020304" pitchFamily="18" charset="0"/>
                <a:hlinkClick r:id="rId3"/>
              </a:rPr>
              <a:t>http://www.inp.nsk.su/sites/promusk/eng</a:t>
            </a:r>
            <a:r>
              <a:rPr lang="ru-RU"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1620337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0"/>
            <a:ext cx="12192000" cy="557984"/>
          </a:xfrm>
          <a:solidFill>
            <a:schemeClr val="accent5"/>
          </a:solidFill>
        </p:spPr>
        <p:txBody>
          <a:bodyPr>
            <a:noAutofit/>
          </a:bodyPr>
          <a:lstStyle/>
          <a:p>
            <a:r>
              <a:rPr lang="en-US" sz="3600" b="1" dirty="0">
                <a:solidFill>
                  <a:schemeClr val="bg1"/>
                </a:solidFill>
                <a:latin typeface="+mn-lt"/>
                <a:cs typeface="Times New Roman" panose="02020603050405020304" pitchFamily="18" charset="0"/>
              </a:rPr>
              <a:t>Mobile Accelerator (EB-Tech, South Korea)</a:t>
            </a:r>
            <a:endParaRPr lang="ru-RU" sz="3600" b="1" dirty="0">
              <a:solidFill>
                <a:schemeClr val="bg1"/>
              </a:solidFill>
              <a:latin typeface="+mn-lt"/>
              <a:cs typeface="Times New Roman" panose="02020603050405020304" pitchFamily="18" charset="0"/>
            </a:endParaRPr>
          </a:p>
        </p:txBody>
      </p:sp>
      <p:sp>
        <p:nvSpPr>
          <p:cNvPr id="5" name="Прямоугольник 4"/>
          <p:cNvSpPr/>
          <p:nvPr/>
        </p:nvSpPr>
        <p:spPr>
          <a:xfrm>
            <a:off x="0" y="629810"/>
            <a:ext cx="6096000" cy="3046988"/>
          </a:xfrm>
          <a:prstGeom prst="rect">
            <a:avLst/>
          </a:prstGeom>
        </p:spPr>
        <p:txBody>
          <a:bodyPr>
            <a:spAutoFit/>
          </a:bodyPr>
          <a:lstStyle/>
          <a:p>
            <a:r>
              <a:rPr lang="en-US" sz="3200" b="1"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rPr>
              <a:t> </a:t>
            </a:r>
            <a:r>
              <a:rPr lang="en-US" sz="3200" dirty="0">
                <a:solidFill>
                  <a:prstClr val="black"/>
                </a:solidFill>
                <a:cs typeface="Times New Roman" panose="02020603050405020304" pitchFamily="18" charset="0"/>
              </a:rPr>
              <a:t>20 kW mobile accelerator </a:t>
            </a:r>
          </a:p>
          <a:p>
            <a:r>
              <a:rPr lang="en-US" sz="3200" dirty="0">
                <a:solidFill>
                  <a:prstClr val="black"/>
                </a:solidFill>
                <a:cs typeface="Times New Roman" panose="02020603050405020304" pitchFamily="18" charset="0"/>
              </a:rPr>
              <a:t>• 30 mA beam current </a:t>
            </a:r>
          </a:p>
          <a:p>
            <a:r>
              <a:rPr lang="en-US" sz="3200" dirty="0">
                <a:solidFill>
                  <a:prstClr val="black"/>
                </a:solidFill>
                <a:cs typeface="Times New Roman" panose="02020603050405020304" pitchFamily="18" charset="0"/>
              </a:rPr>
              <a:t>• 0.7 MeV Energy </a:t>
            </a:r>
          </a:p>
          <a:p>
            <a:r>
              <a:rPr lang="en-US" sz="3200" dirty="0">
                <a:solidFill>
                  <a:prstClr val="black"/>
                </a:solidFill>
                <a:cs typeface="Times New Roman" panose="02020603050405020304" pitchFamily="18" charset="0"/>
              </a:rPr>
              <a:t>• All equipment </a:t>
            </a:r>
            <a:r>
              <a:rPr lang="en-US" sz="3200" dirty="0" smtClean="0">
                <a:solidFill>
                  <a:prstClr val="black"/>
                </a:solidFill>
                <a:cs typeface="Times New Roman" panose="02020603050405020304" pitchFamily="18" charset="0"/>
              </a:rPr>
              <a:t>in one or two trailers </a:t>
            </a:r>
            <a:endParaRPr lang="en-US" sz="3200" dirty="0">
              <a:solidFill>
                <a:prstClr val="black"/>
              </a:solidFill>
              <a:cs typeface="Times New Roman" panose="02020603050405020304" pitchFamily="18" charset="0"/>
            </a:endParaRPr>
          </a:p>
          <a:p>
            <a:r>
              <a:rPr lang="en-US" sz="3200" dirty="0">
                <a:solidFill>
                  <a:prstClr val="black"/>
                </a:solidFill>
                <a:cs typeface="Times New Roman" panose="02020603050405020304" pitchFamily="18" charset="0"/>
              </a:rPr>
              <a:t>• Waste water and gas treatment</a:t>
            </a:r>
            <a:endParaRPr lang="ru-RU" sz="3200" dirty="0">
              <a:solidFill>
                <a:prstClr val="black"/>
              </a:solidFill>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6144087" y="3692759"/>
            <a:ext cx="5416500" cy="3068258"/>
          </a:xfrm>
          <a:prstGeom prst="rect">
            <a:avLst/>
          </a:prstGeom>
        </p:spPr>
      </p:pic>
      <p:pic>
        <p:nvPicPr>
          <p:cNvPr id="7" name="Рисунок 6"/>
          <p:cNvPicPr>
            <a:picLocks noChangeAspect="1"/>
          </p:cNvPicPr>
          <p:nvPr/>
        </p:nvPicPr>
        <p:blipFill>
          <a:blip r:embed="rId4" cstate="print"/>
          <a:stretch>
            <a:fillRect/>
          </a:stretch>
        </p:blipFill>
        <p:spPr>
          <a:xfrm>
            <a:off x="490604" y="3713542"/>
            <a:ext cx="4999016" cy="3068258"/>
          </a:xfrm>
          <a:prstGeom prst="rect">
            <a:avLst/>
          </a:prstGeom>
        </p:spPr>
      </p:pic>
      <p:pic>
        <p:nvPicPr>
          <p:cNvPr id="9" name="Содержимое 6" descr="Безымянный3.bmp"/>
          <p:cNvPicPr>
            <a:picLocks noGrp="1" noChangeAspect="1"/>
          </p:cNvPicPr>
          <p:nvPr>
            <p:ph sz="half" idx="1"/>
          </p:nvPr>
        </p:nvPicPr>
        <p:blipFill>
          <a:blip r:embed="rId5" cstate="print">
            <a:extLst>
              <a:ext uri="{28A0092B-C50C-407E-A947-70E740481C1C}">
                <a14:useLocalDpi xmlns:a14="http://schemas.microsoft.com/office/drawing/2010/main" xmlns="" val="0"/>
              </a:ext>
            </a:extLst>
          </a:blip>
          <a:srcRect/>
          <a:stretch>
            <a:fillRect/>
          </a:stretch>
        </p:blipFill>
        <p:spPr>
          <a:xfrm>
            <a:off x="6130232" y="606239"/>
            <a:ext cx="5416499" cy="3038264"/>
          </a:xfrm>
        </p:spPr>
      </p:pic>
    </p:spTree>
    <p:extLst>
      <p:ext uri="{BB962C8B-B14F-4D97-AF65-F5344CB8AC3E}">
        <p14:creationId xmlns:p14="http://schemas.microsoft.com/office/powerpoint/2010/main" xmlns="" val="209242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12192001" cy="600891"/>
          </a:xfrm>
          <a:solidFill>
            <a:srgbClr val="0070C0"/>
          </a:solidFill>
        </p:spPr>
        <p:txBody>
          <a:bodyPr>
            <a:normAutofit fontScale="90000"/>
          </a:bodyPr>
          <a:lstStyle/>
          <a:p>
            <a:r>
              <a:rPr lang="en-US" sz="4000" b="1" dirty="0">
                <a:solidFill>
                  <a:schemeClr val="bg1"/>
                </a:solidFill>
                <a:latin typeface="+mn-lt"/>
                <a:cs typeface="Times New Roman" panose="02020603050405020304" pitchFamily="18" charset="0"/>
              </a:rPr>
              <a:t>Local shield accelerator ELV-0.5</a:t>
            </a:r>
            <a:endParaRPr lang="ru-RU" sz="4000" b="1" dirty="0">
              <a:solidFill>
                <a:schemeClr val="bg1"/>
              </a:solidFill>
              <a:latin typeface="+mn-lt"/>
              <a:cs typeface="Times New Roman" panose="02020603050405020304" pitchFamily="18" charset="0"/>
            </a:endParaRPr>
          </a:p>
        </p:txBody>
      </p:sp>
      <p:pic>
        <p:nvPicPr>
          <p:cNvPr id="4" name="Объект 3"/>
          <p:cNvPicPr>
            <a:picLocks noGrp="1" noChangeAspect="1"/>
          </p:cNvPicPr>
          <p:nvPr>
            <p:ph idx="1"/>
          </p:nvPr>
        </p:nvPicPr>
        <p:blipFill>
          <a:blip r:embed="rId3" cstate="print"/>
          <a:stretch>
            <a:fillRect/>
          </a:stretch>
        </p:blipFill>
        <p:spPr>
          <a:xfrm>
            <a:off x="-1" y="680009"/>
            <a:ext cx="6274051" cy="3517821"/>
          </a:xfrm>
          <a:prstGeom prst="rect">
            <a:avLst/>
          </a:prstGeom>
        </p:spPr>
      </p:pic>
      <p:sp>
        <p:nvSpPr>
          <p:cNvPr id="5" name="Прямоугольник 4"/>
          <p:cNvSpPr/>
          <p:nvPr/>
        </p:nvSpPr>
        <p:spPr>
          <a:xfrm>
            <a:off x="98959" y="4439987"/>
            <a:ext cx="7077579" cy="707886"/>
          </a:xfrm>
          <a:prstGeom prst="rect">
            <a:avLst/>
          </a:prstGeom>
        </p:spPr>
        <p:txBody>
          <a:bodyPr wrap="none">
            <a:spAutoFit/>
          </a:bodyPr>
          <a:lstStyle/>
          <a:p>
            <a:r>
              <a:rPr lang="it-IT" sz="2000" b="1" dirty="0">
                <a:solidFill>
                  <a:prstClr val="black"/>
                </a:solidFill>
                <a:cs typeface="Times New Roman" panose="02020603050405020304" pitchFamily="18" charset="0"/>
              </a:rPr>
              <a:t>ELV-0.5 Accelerator, 0.5 MeV x 130 mA, Taiyuan, China.</a:t>
            </a:r>
          </a:p>
          <a:p>
            <a:r>
              <a:rPr lang="en-US" sz="2000" b="1" dirty="0">
                <a:solidFill>
                  <a:prstClr val="black"/>
                </a:solidFill>
                <a:cs typeface="Times New Roman" panose="02020603050405020304" pitchFamily="18" charset="0"/>
              </a:rPr>
              <a:t>The radiation shield is open and the extraction device is visible.</a:t>
            </a:r>
            <a:endParaRPr lang="ru-RU" sz="2000" b="1" dirty="0">
              <a:solidFill>
                <a:prstClr val="black"/>
              </a:solidFill>
              <a:cs typeface="Times New Roman" panose="02020603050405020304" pitchFamily="18" charset="0"/>
            </a:endParaRPr>
          </a:p>
        </p:txBody>
      </p:sp>
      <p:pic>
        <p:nvPicPr>
          <p:cNvPr id="7" name="Рисунок 6"/>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424340" y="729432"/>
            <a:ext cx="5401900" cy="2963001"/>
          </a:xfrm>
          <a:prstGeom prst="rect">
            <a:avLst/>
          </a:prstGeom>
          <a:noFill/>
          <a:ln>
            <a:noFill/>
          </a:ln>
        </p:spPr>
      </p:pic>
      <p:sp>
        <p:nvSpPr>
          <p:cNvPr id="8" name="Прямоугольник 7"/>
          <p:cNvSpPr/>
          <p:nvPr/>
        </p:nvSpPr>
        <p:spPr>
          <a:xfrm>
            <a:off x="6899745" y="4455376"/>
            <a:ext cx="4696927" cy="400110"/>
          </a:xfrm>
          <a:prstGeom prst="rect">
            <a:avLst/>
          </a:prstGeom>
        </p:spPr>
        <p:txBody>
          <a:bodyPr wrap="none">
            <a:spAutoFit/>
          </a:bodyPr>
          <a:lstStyle/>
          <a:p>
            <a:r>
              <a:rPr lang="en-GB" sz="2000" dirty="0">
                <a:solidFill>
                  <a:prstClr val="black"/>
                </a:solidFill>
                <a:latin typeface="Times" panose="02020603050405020304" pitchFamily="18" charset="0"/>
                <a:ea typeface="Times New Roman" panose="02020603050405020304" pitchFamily="18" charset="0"/>
                <a:cs typeface="Times New Roman" panose="02020603050405020304" pitchFamily="18" charset="0"/>
              </a:rPr>
              <a:t> </a:t>
            </a:r>
            <a:r>
              <a:rPr lang="en-GB" sz="2000" b="1" dirty="0">
                <a:solidFill>
                  <a:prstClr val="black"/>
                </a:solidFill>
                <a:ea typeface="Times New Roman" panose="02020603050405020304" pitchFamily="18" charset="0"/>
                <a:cs typeface="Times New Roman" panose="02020603050405020304" pitchFamily="18" charset="0"/>
              </a:rPr>
              <a:t>The window extraction device for ELV-0,5</a:t>
            </a:r>
            <a:r>
              <a:rPr lang="en-GB" sz="2000" dirty="0">
                <a:solidFill>
                  <a:prstClr val="black"/>
                </a:solidFill>
                <a:ea typeface="Times New Roman" panose="02020603050405020304" pitchFamily="18" charset="0"/>
                <a:cs typeface="Times New Roman" panose="02020603050405020304" pitchFamily="18" charset="0"/>
              </a:rPr>
              <a:t>.</a:t>
            </a:r>
            <a:endParaRPr lang="ru-RU" sz="2000" dirty="0">
              <a:solidFill>
                <a:prstClr val="black"/>
              </a:solidFill>
            </a:endParaRPr>
          </a:p>
        </p:txBody>
      </p:sp>
      <p:sp>
        <p:nvSpPr>
          <p:cNvPr id="3" name="Прямоугольник 2"/>
          <p:cNvSpPr/>
          <p:nvPr/>
        </p:nvSpPr>
        <p:spPr>
          <a:xfrm>
            <a:off x="98959" y="5295263"/>
            <a:ext cx="11263139" cy="1200329"/>
          </a:xfrm>
          <a:prstGeom prst="rect">
            <a:avLst/>
          </a:prstGeom>
        </p:spPr>
        <p:txBody>
          <a:bodyPr wrap="square">
            <a:spAutoFit/>
          </a:bodyPr>
          <a:lstStyle/>
          <a:p>
            <a:r>
              <a:rPr lang="en-US" sz="2400" b="1" dirty="0">
                <a:solidFill>
                  <a:prstClr val="black"/>
                </a:solidFill>
                <a:cs typeface="Times New Roman" panose="02020603050405020304" pitchFamily="18" charset="0"/>
              </a:rPr>
              <a:t>The accelerator in local radiation protection is also a new direction. They are especially attractive for the irradiation of films and tape materials, including industrial rubber goods.</a:t>
            </a:r>
            <a:endParaRPr lang="ru-RU" sz="2400" dirty="0">
              <a:solidFill>
                <a:prstClr val="black"/>
              </a:solidFill>
            </a:endParaRPr>
          </a:p>
        </p:txBody>
      </p:sp>
    </p:spTree>
    <p:extLst>
      <p:ext uri="{BB962C8B-B14F-4D97-AF65-F5344CB8AC3E}">
        <p14:creationId xmlns:p14="http://schemas.microsoft.com/office/powerpoint/2010/main" xmlns="" val="41237293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64816" y="1260764"/>
            <a:ext cx="9025371" cy="4916199"/>
          </a:xfrm>
        </p:spPr>
      </p:pic>
      <p:sp>
        <p:nvSpPr>
          <p:cNvPr id="11" name="Заголовок 1"/>
          <p:cNvSpPr>
            <a:spLocks noGrp="1"/>
          </p:cNvSpPr>
          <p:nvPr>
            <p:ph type="title"/>
          </p:nvPr>
        </p:nvSpPr>
        <p:spPr>
          <a:xfrm>
            <a:off x="0" y="0"/>
            <a:ext cx="12192000" cy="589179"/>
          </a:xfrm>
          <a:solidFill>
            <a:srgbClr val="0070C0"/>
          </a:solidFill>
        </p:spPr>
        <p:txBody>
          <a:bodyPr>
            <a:normAutofit/>
          </a:bodyPr>
          <a:lstStyle/>
          <a:p>
            <a:r>
              <a:rPr lang="en-US" sz="3200" b="1" dirty="0" err="1" smtClean="0">
                <a:solidFill>
                  <a:schemeClr val="bg1"/>
                </a:solidFill>
                <a:latin typeface="+mn-lt"/>
                <a:cs typeface="Times New Roman" panose="02020603050405020304" pitchFamily="18" charset="0"/>
              </a:rPr>
              <a:t>Aplication</a:t>
            </a:r>
            <a:r>
              <a:rPr lang="en-US" sz="3200" b="1" dirty="0" smtClean="0">
                <a:solidFill>
                  <a:schemeClr val="bg1"/>
                </a:solidFill>
                <a:latin typeface="+mn-lt"/>
                <a:cs typeface="Times New Roman" panose="02020603050405020304" pitchFamily="18" charset="0"/>
              </a:rPr>
              <a:t> of industrial electron accelerators</a:t>
            </a:r>
            <a:endParaRPr lang="ru-RU" sz="3200" b="1" dirty="0">
              <a:solidFill>
                <a:schemeClr val="bg1"/>
              </a:solidFill>
              <a:latin typeface="+mn-lt"/>
              <a:cs typeface="Times New Roman" panose="02020603050405020304" pitchFamily="18" charset="0"/>
            </a:endParaRPr>
          </a:p>
        </p:txBody>
      </p:sp>
    </p:spTree>
    <p:extLst>
      <p:ext uri="{BB962C8B-B14F-4D97-AF65-F5344CB8AC3E}">
        <p14:creationId xmlns:p14="http://schemas.microsoft.com/office/powerpoint/2010/main" xmlns="" val="425856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0"/>
          <p:cNvGraphicFramePr>
            <a:graphicFrameLocks noGrp="1" noChangeAspect="1"/>
          </p:cNvGraphicFramePr>
          <p:nvPr>
            <p:ph idx="1"/>
            <p:extLst>
              <p:ext uri="{D42A27DB-BD31-4B8C-83A1-F6EECF244321}">
                <p14:modId xmlns:p14="http://schemas.microsoft.com/office/powerpoint/2010/main" xmlns="" val="2586752695"/>
              </p:ext>
            </p:extLst>
          </p:nvPr>
        </p:nvGraphicFramePr>
        <p:xfrm>
          <a:off x="1160709" y="1070551"/>
          <a:ext cx="10014818" cy="4706793"/>
        </p:xfrm>
        <a:graphic>
          <a:graphicData uri="http://schemas.openxmlformats.org/presentationml/2006/ole">
            <p:oleObj spid="_x0000_s2063" name="AutoCAD Drawing" r:id="rId3" imgW="11106150" imgH="5219700" progId="">
              <p:embed/>
            </p:oleObj>
          </a:graphicData>
        </a:graphic>
      </p:graphicFrame>
      <p:sp>
        <p:nvSpPr>
          <p:cNvPr id="5" name="Заголовок 1"/>
          <p:cNvSpPr>
            <a:spLocks noGrp="1"/>
          </p:cNvSpPr>
          <p:nvPr>
            <p:ph type="title"/>
          </p:nvPr>
        </p:nvSpPr>
        <p:spPr>
          <a:xfrm>
            <a:off x="0" y="1"/>
            <a:ext cx="12192000" cy="554182"/>
          </a:xfrm>
          <a:solidFill>
            <a:srgbClr val="0070C0"/>
          </a:solidFill>
        </p:spPr>
        <p:txBody>
          <a:bodyPr>
            <a:normAutofit/>
          </a:bodyPr>
          <a:lstStyle/>
          <a:p>
            <a:r>
              <a:rPr lang="en-US" sz="3200" b="1" dirty="0" smtClean="0">
                <a:solidFill>
                  <a:schemeClr val="bg1"/>
                </a:solidFill>
                <a:latin typeface="+mn-lt"/>
                <a:cs typeface="Times New Roman" panose="02020603050405020304" pitchFamily="18" charset="0"/>
              </a:rPr>
              <a:t>Penetration depth of electron beam in material with density 1g/cm3</a:t>
            </a:r>
            <a:endParaRPr lang="ru-RU" sz="3200" b="1" dirty="0">
              <a:solidFill>
                <a:schemeClr val="bg1"/>
              </a:solidFill>
              <a:latin typeface="+mn-lt"/>
              <a:cs typeface="Times New Roman" panose="02020603050405020304" pitchFamily="18" charset="0"/>
            </a:endParaRPr>
          </a:p>
        </p:txBody>
      </p:sp>
    </p:spTree>
    <p:extLst>
      <p:ext uri="{BB962C8B-B14F-4D97-AF65-F5344CB8AC3E}">
        <p14:creationId xmlns:p14="http://schemas.microsoft.com/office/powerpoint/2010/main" xmlns="" val="3668572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17560" t="44060" r="-2" b="19794"/>
          <a:stretch>
            <a:fillRect/>
          </a:stretch>
        </p:blipFill>
        <p:spPr bwMode="auto">
          <a:xfrm>
            <a:off x="1474686" y="1156855"/>
            <a:ext cx="8156087" cy="5020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 name="Заголовок 1"/>
          <p:cNvSpPr>
            <a:spLocks noGrp="1"/>
          </p:cNvSpPr>
          <p:nvPr>
            <p:ph type="title"/>
          </p:nvPr>
        </p:nvSpPr>
        <p:spPr>
          <a:xfrm>
            <a:off x="0" y="1"/>
            <a:ext cx="12192000" cy="554182"/>
          </a:xfrm>
          <a:solidFill>
            <a:srgbClr val="0070C0"/>
          </a:solidFill>
        </p:spPr>
        <p:txBody>
          <a:bodyPr>
            <a:normAutofit/>
          </a:bodyPr>
          <a:lstStyle/>
          <a:p>
            <a:r>
              <a:rPr lang="en-US" sz="3200" b="1" dirty="0" smtClean="0">
                <a:solidFill>
                  <a:schemeClr val="bg1"/>
                </a:solidFill>
                <a:latin typeface="+mn-lt"/>
                <a:cs typeface="Times New Roman" panose="02020603050405020304" pitchFamily="18" charset="0"/>
              </a:rPr>
              <a:t>Inhomogeneity cable irradiation</a:t>
            </a:r>
            <a:endParaRPr lang="ru-RU" sz="3200" b="1" dirty="0">
              <a:solidFill>
                <a:schemeClr val="bg1"/>
              </a:solidFill>
              <a:latin typeface="+mn-lt"/>
              <a:cs typeface="Times New Roman" panose="02020603050405020304" pitchFamily="18" charset="0"/>
            </a:endParaRPr>
          </a:p>
        </p:txBody>
      </p:sp>
    </p:spTree>
    <p:extLst>
      <p:ext uri="{BB962C8B-B14F-4D97-AF65-F5344CB8AC3E}">
        <p14:creationId xmlns:p14="http://schemas.microsoft.com/office/powerpoint/2010/main" xmlns="" val="4056140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539931"/>
          </a:xfrm>
          <a:solidFill>
            <a:srgbClr val="0070C0"/>
          </a:solidFill>
        </p:spPr>
        <p:txBody>
          <a:bodyPr>
            <a:normAutofit fontScale="90000"/>
          </a:bodyPr>
          <a:lstStyle/>
          <a:p>
            <a:r>
              <a:rPr lang="en-US" b="1" dirty="0">
                <a:solidFill>
                  <a:schemeClr val="bg1"/>
                </a:solidFill>
                <a:latin typeface="+mn-lt"/>
                <a:cs typeface="Times New Roman" panose="02020603050405020304" pitchFamily="18" charset="0"/>
              </a:rPr>
              <a:t>4-side irradiation system </a:t>
            </a:r>
            <a:endParaRPr lang="ru-RU" dirty="0">
              <a:solidFill>
                <a:schemeClr val="bg1"/>
              </a:solidFill>
              <a:latin typeface="+mn-lt"/>
              <a:cs typeface="Times New Roman" panose="02020603050405020304" pitchFamily="18" charset="0"/>
            </a:endParaRPr>
          </a:p>
        </p:txBody>
      </p:sp>
      <p:pic>
        <p:nvPicPr>
          <p:cNvPr id="4" name="Рисунок 3"/>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595347"/>
            <a:ext cx="3405052" cy="2264229"/>
          </a:xfrm>
          <a:prstGeom prst="rect">
            <a:avLst/>
          </a:prstGeom>
          <a:noFill/>
        </p:spPr>
      </p:pic>
      <p:sp>
        <p:nvSpPr>
          <p:cNvPr id="3" name="Прямоугольник 2"/>
          <p:cNvSpPr/>
          <p:nvPr/>
        </p:nvSpPr>
        <p:spPr>
          <a:xfrm>
            <a:off x="78377" y="4783267"/>
            <a:ext cx="12113623" cy="1754326"/>
          </a:xfrm>
          <a:prstGeom prst="rect">
            <a:avLst/>
          </a:prstGeom>
        </p:spPr>
        <p:txBody>
          <a:bodyPr wrap="square">
            <a:spAutoFit/>
          </a:bodyPr>
          <a:lstStyle/>
          <a:p>
            <a:r>
              <a:rPr lang="en-US" dirty="0">
                <a:solidFill>
                  <a:prstClr val="black"/>
                </a:solidFill>
                <a:cs typeface="Times New Roman" panose="02020603050405020304" pitchFamily="18" charset="0"/>
              </a:rPr>
              <a:t>The operation principle relies upon deviation of an electron beam by a magnetic field. The electron beam being accelerated pass thru scanning system results to forming rectangular raster. Further being effected by constant transversal field of turn magnets electron beam deviated on some angle (see Fig. 1 ). Shape of magnet's poles and a magnetic field force are selected so that the electrons deviated on an angle of 45° symmetrically of the extraction device axis, with irrespective of a place of an entrance. Being transported through an irradiation zone a cable orientation is changed for 180° on each pass, thus four-sided irradiation is occur (see Fig.2).</a:t>
            </a:r>
            <a:endParaRPr lang="ru-RU" dirty="0">
              <a:solidFill>
                <a:prstClr val="black"/>
              </a:solidFill>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89625" y="574356"/>
            <a:ext cx="3676243" cy="2880563"/>
          </a:xfrm>
          <a:prstGeom prst="rect">
            <a:avLst/>
          </a:prstGeom>
        </p:spPr>
      </p:pic>
      <p:sp>
        <p:nvSpPr>
          <p:cNvPr id="6" name="Прямоугольник 5"/>
          <p:cNvSpPr/>
          <p:nvPr/>
        </p:nvSpPr>
        <p:spPr>
          <a:xfrm>
            <a:off x="3675016" y="3430626"/>
            <a:ext cx="4627872" cy="1323439"/>
          </a:xfrm>
          <a:prstGeom prst="rect">
            <a:avLst/>
          </a:prstGeom>
        </p:spPr>
        <p:txBody>
          <a:bodyPr wrap="square">
            <a:spAutoFit/>
          </a:bodyPr>
          <a:lstStyle/>
          <a:p>
            <a:pPr algn="ctr"/>
            <a:r>
              <a:rPr lang="en-US" sz="1600" dirty="0">
                <a:solidFill>
                  <a:prstClr val="black"/>
                </a:solidFill>
                <a:ea typeface="Times New Roman" panose="02020603050405020304" pitchFamily="18" charset="0"/>
              </a:rPr>
              <a:t>Fig.1. Schematic diagram of the four-sided irradiation system: 1 - scanner system together with shift magnet; 2 - extraction chamber; 3 - electron trajectories; 4 - turned magnet; 5 - extraction window; </a:t>
            </a:r>
            <a:r>
              <a:rPr lang="ru-RU" sz="1600" dirty="0">
                <a:solidFill>
                  <a:prstClr val="black"/>
                </a:solidFill>
                <a:ea typeface="Times New Roman" panose="02020603050405020304" pitchFamily="18" charset="0"/>
              </a:rPr>
              <a:t>6 - </a:t>
            </a:r>
            <a:r>
              <a:rPr lang="en-US" sz="1600" dirty="0">
                <a:solidFill>
                  <a:prstClr val="black"/>
                </a:solidFill>
                <a:ea typeface="Times New Roman" panose="02020603050405020304" pitchFamily="18" charset="0"/>
              </a:rPr>
              <a:t>irradiation area.</a:t>
            </a:r>
            <a:endParaRPr lang="ru-RU" sz="1600" dirty="0">
              <a:solidFill>
                <a:prstClr val="black"/>
              </a:solidFill>
              <a:ea typeface="Times New Roman" panose="02020603050405020304" pitchFamily="18" charset="0"/>
            </a:endParaRPr>
          </a:p>
        </p:txBody>
      </p:sp>
      <p:sp>
        <p:nvSpPr>
          <p:cNvPr id="7" name="Rectangle 2"/>
          <p:cNvSpPr>
            <a:spLocks noChangeArrowheads="1"/>
          </p:cNvSpPr>
          <p:nvPr/>
        </p:nvSpPr>
        <p:spPr bwMode="auto">
          <a:xfrm>
            <a:off x="7546712" y="539931"/>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graphicFrame>
        <p:nvGraphicFramePr>
          <p:cNvPr id="8" name="Объект 7"/>
          <p:cNvGraphicFramePr>
            <a:graphicFrameLocks noChangeAspect="1"/>
          </p:cNvGraphicFramePr>
          <p:nvPr>
            <p:extLst/>
          </p:nvPr>
        </p:nvGraphicFramePr>
        <p:xfrm>
          <a:off x="7959635" y="615346"/>
          <a:ext cx="4158944" cy="2941692"/>
        </p:xfrm>
        <a:graphic>
          <a:graphicData uri="http://schemas.openxmlformats.org/presentationml/2006/ole">
            <p:oleObj spid="_x0000_s3085" r:id="rId5" imgW="8858250" imgH="5238750" progId="">
              <p:embed/>
            </p:oleObj>
          </a:graphicData>
        </a:graphic>
      </p:graphicFrame>
      <p:sp>
        <p:nvSpPr>
          <p:cNvPr id="9" name="Прямоугольник 8"/>
          <p:cNvSpPr/>
          <p:nvPr/>
        </p:nvSpPr>
        <p:spPr>
          <a:xfrm>
            <a:off x="8526183" y="3430626"/>
            <a:ext cx="3438762" cy="338554"/>
          </a:xfrm>
          <a:prstGeom prst="rect">
            <a:avLst/>
          </a:prstGeom>
        </p:spPr>
        <p:txBody>
          <a:bodyPr wrap="none">
            <a:spAutoFit/>
          </a:bodyPr>
          <a:lstStyle/>
          <a:p>
            <a:pPr algn="ctr"/>
            <a:r>
              <a:rPr lang="en-US" sz="1600" dirty="0">
                <a:solidFill>
                  <a:prstClr val="black"/>
                </a:solidFill>
                <a:ea typeface="Times New Roman" panose="02020603050405020304" pitchFamily="18" charset="0"/>
              </a:rPr>
              <a:t>Fig.2. Principle of fore sides irradiation</a:t>
            </a:r>
            <a:endParaRPr lang="ru-RU" sz="1600" dirty="0">
              <a:solidFill>
                <a:prstClr val="black"/>
              </a:solidFill>
              <a:ea typeface="Times New Roman" panose="02020603050405020304" pitchFamily="18" charset="0"/>
            </a:endParaRPr>
          </a:p>
        </p:txBody>
      </p:sp>
      <p:pic>
        <p:nvPicPr>
          <p:cNvPr id="10" name="Рисунок 9"/>
          <p:cNvPicPr>
            <a:picLocks noChangeAspect="1"/>
          </p:cNvPicPr>
          <p:nvPr/>
        </p:nvPicPr>
        <p:blipFill>
          <a:blip r:embed="rId6" cstate="print"/>
          <a:stretch>
            <a:fillRect/>
          </a:stretch>
        </p:blipFill>
        <p:spPr>
          <a:xfrm>
            <a:off x="-3537" y="3031357"/>
            <a:ext cx="3598243" cy="1375682"/>
          </a:xfrm>
          <a:prstGeom prst="rect">
            <a:avLst/>
          </a:prstGeom>
        </p:spPr>
      </p:pic>
    </p:spTree>
    <p:extLst>
      <p:ext uri="{BB962C8B-B14F-4D97-AF65-F5344CB8AC3E}">
        <p14:creationId xmlns:p14="http://schemas.microsoft.com/office/powerpoint/2010/main" xmlns="" val="1791413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262" y="168456"/>
            <a:ext cx="11972109" cy="4641669"/>
          </a:xfrm>
        </p:spPr>
        <p:txBody>
          <a:bodyPr>
            <a:noAutofit/>
          </a:bodyPr>
          <a:lstStyle/>
          <a:p>
            <a:pPr marL="0" indent="0" algn="just">
              <a:lnSpc>
                <a:spcPct val="150000"/>
              </a:lnSpc>
              <a:buNone/>
            </a:pPr>
            <a:r>
              <a:rPr lang="ru-RU" sz="2000" dirty="0" smtClean="0">
                <a:cs typeface="Times New Roman" panose="02020603050405020304" pitchFamily="18" charset="0"/>
              </a:rPr>
              <a:t>    </a:t>
            </a:r>
            <a:r>
              <a:rPr lang="en-US" sz="2000" dirty="0" smtClean="0">
                <a:cs typeface="Times New Roman" panose="02020603050405020304" pitchFamily="18" charset="0"/>
              </a:rPr>
              <a:t>The </a:t>
            </a:r>
            <a:r>
              <a:rPr lang="en-US" sz="2000" dirty="0" err="1" smtClean="0">
                <a:cs typeface="Times New Roman" panose="02020603050405020304" pitchFamily="18" charset="0"/>
              </a:rPr>
              <a:t>Budker</a:t>
            </a:r>
            <a:r>
              <a:rPr lang="en-US" sz="2000" dirty="0" smtClean="0">
                <a:cs typeface="Times New Roman" panose="02020603050405020304" pitchFamily="18" charset="0"/>
              </a:rPr>
              <a:t> Institute </a:t>
            </a:r>
            <a:r>
              <a:rPr lang="en-US" sz="2000" dirty="0">
                <a:cs typeface="Times New Roman" panose="02020603050405020304" pitchFamily="18" charset="0"/>
              </a:rPr>
              <a:t>of Nuclear Physics of Russian Academy of Science are developing and manufacturing of electron accelerators of the ELV-type for their use in the industrial and research radiation-technological installations beginning 1970. The ELV-type accelerators were designed with use of the unified systems and units enabling thus to adapt them to the specific requirements of the customer by the main parameters such as the energy range, beam power, length of extraction window, etc</a:t>
            </a:r>
            <a:r>
              <a:rPr lang="en-US" sz="2000" dirty="0" smtClean="0">
                <a:cs typeface="Times New Roman" panose="02020603050405020304" pitchFamily="18" charset="0"/>
              </a:rPr>
              <a:t>.</a:t>
            </a:r>
          </a:p>
          <a:p>
            <a:pPr marL="0" indent="0" algn="just">
              <a:lnSpc>
                <a:spcPct val="150000"/>
              </a:lnSpc>
              <a:buNone/>
            </a:pPr>
            <a:r>
              <a:rPr lang="en-US" sz="2000" dirty="0" smtClean="0">
                <a:cs typeface="Times New Roman" panose="02020603050405020304" pitchFamily="18" charset="0"/>
              </a:rPr>
              <a:t> </a:t>
            </a:r>
            <a:r>
              <a:rPr lang="ru-RU" sz="2000" dirty="0" smtClean="0">
                <a:cs typeface="Times New Roman" panose="02020603050405020304" pitchFamily="18" charset="0"/>
              </a:rPr>
              <a:t>   </a:t>
            </a:r>
            <a:r>
              <a:rPr lang="en-US" sz="2000" dirty="0" smtClean="0">
                <a:cs typeface="Times New Roman" panose="02020603050405020304" pitchFamily="18" charset="0"/>
              </a:rPr>
              <a:t>Due </a:t>
            </a:r>
            <a:r>
              <a:rPr lang="en-US" sz="2000" dirty="0">
                <a:cs typeface="Times New Roman" panose="02020603050405020304" pitchFamily="18" charset="0"/>
              </a:rPr>
              <a:t>to high power of electron beam in wide energy range, high efficiency of conversation of electricity power to electron beam power and simple procedure of accelerator control by operator ELV accelerators are the most popular Russian accelerator. They are well known in the world, especially in China and South Korea. By now, more than 200 accelerators have </a:t>
            </a:r>
            <a:r>
              <a:rPr lang="en-US" sz="2000" dirty="0" smtClean="0">
                <a:cs typeface="Times New Roman" panose="02020603050405020304" pitchFamily="18" charset="0"/>
              </a:rPr>
              <a:t>been </a:t>
            </a:r>
            <a:r>
              <a:rPr lang="en-US" sz="2000" dirty="0">
                <a:cs typeface="Times New Roman" panose="02020603050405020304" pitchFamily="18" charset="0"/>
              </a:rPr>
              <a:t>delivered both within Russia and abroad. </a:t>
            </a:r>
            <a:endParaRPr lang="ru-RU" sz="2000" dirty="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183001" y="4810125"/>
            <a:ext cx="2207774" cy="1891121"/>
          </a:xfrm>
          <a:prstGeom prst="rect">
            <a:avLst/>
          </a:prstGeom>
        </p:spPr>
      </p:pic>
      <p:sp>
        <p:nvSpPr>
          <p:cNvPr id="5" name="Прямоугольник 4"/>
          <p:cNvSpPr/>
          <p:nvPr/>
        </p:nvSpPr>
        <p:spPr>
          <a:xfrm>
            <a:off x="2390775" y="6331914"/>
            <a:ext cx="9801225" cy="369332"/>
          </a:xfrm>
          <a:prstGeom prst="rect">
            <a:avLst/>
          </a:prstGeom>
          <a:solidFill>
            <a:schemeClr val="accent1">
              <a:alpha val="51000"/>
            </a:schemeClr>
          </a:solidFill>
        </p:spPr>
        <p:txBody>
          <a:bodyPr wrap="square">
            <a:spAutoFit/>
          </a:bodyPr>
          <a:lstStyle/>
          <a:p>
            <a:r>
              <a:rPr lang="ru-RU" dirty="0" smtClean="0">
                <a:latin typeface="Times New Roman" panose="02020603050405020304" pitchFamily="18" charset="0"/>
                <a:cs typeface="Times New Roman" panose="02020603050405020304" pitchFamily="18" charset="0"/>
                <a:hlinkClick r:id="rId3"/>
              </a:rPr>
              <a:t>http</a:t>
            </a:r>
            <a:r>
              <a:rPr lang="ru-RU" dirty="0">
                <a:latin typeface="Times New Roman" panose="02020603050405020304" pitchFamily="18" charset="0"/>
                <a:cs typeface="Times New Roman" panose="02020603050405020304" pitchFamily="18" charset="0"/>
                <a:hlinkClick r:id="rId3"/>
              </a:rPr>
              <a:t>://www.inp.nsk.su/sites/promusk/eng</a:t>
            </a:r>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1339901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74766"/>
          </a:xfrm>
          <a:solidFill>
            <a:srgbClr val="0070C0"/>
          </a:solidFill>
        </p:spPr>
        <p:txBody>
          <a:bodyPr>
            <a:normAutofit fontScale="90000"/>
          </a:bodyPr>
          <a:lstStyle/>
          <a:p>
            <a:r>
              <a:rPr lang="en-US" b="1" dirty="0">
                <a:solidFill>
                  <a:schemeClr val="bg1"/>
                </a:solidFill>
                <a:latin typeface="+mn-lt"/>
                <a:cs typeface="Times New Roman" panose="02020603050405020304" pitchFamily="18" charset="0"/>
              </a:rPr>
              <a:t>Ring irradiation system </a:t>
            </a:r>
            <a:endParaRPr lang="ru-RU" dirty="0">
              <a:solidFill>
                <a:schemeClr val="bg1"/>
              </a:solidFill>
              <a:latin typeface="+mn-lt"/>
              <a:cs typeface="Times New Roman" panose="02020603050405020304" pitchFamily="18" charset="0"/>
            </a:endParaRPr>
          </a:p>
        </p:txBody>
      </p:sp>
      <p:sp>
        <p:nvSpPr>
          <p:cNvPr id="6" name="Прямоугольник 5"/>
          <p:cNvSpPr/>
          <p:nvPr/>
        </p:nvSpPr>
        <p:spPr>
          <a:xfrm>
            <a:off x="431074" y="4804387"/>
            <a:ext cx="11329852" cy="1384995"/>
          </a:xfrm>
          <a:prstGeom prst="rect">
            <a:avLst/>
          </a:prstGeom>
        </p:spPr>
        <p:txBody>
          <a:bodyPr wrap="square">
            <a:spAutoFit/>
          </a:bodyPr>
          <a:lstStyle/>
          <a:p>
            <a:pPr indent="118745"/>
            <a:r>
              <a:rPr lang="en-GB" sz="2800" kern="800" dirty="0">
                <a:solidFill>
                  <a:prstClr val="black"/>
                </a:solidFill>
                <a:ea typeface="Times New Roman" panose="02020603050405020304" pitchFamily="18" charset="0"/>
                <a:cs typeface="Times New Roman" panose="02020603050405020304" pitchFamily="18" charset="0"/>
              </a:rPr>
              <a:t>Treatment of large cables (up to 60 mm in diameter) can be done by using the ring irradiation system. </a:t>
            </a:r>
            <a:r>
              <a:rPr lang="en-US" sz="2800" dirty="0">
                <a:solidFill>
                  <a:prstClr val="black"/>
                </a:solidFill>
                <a:cs typeface="Times New Roman" panose="02020603050405020304" pitchFamily="18" charset="0"/>
              </a:rPr>
              <a:t>Cable is passing only 1 time through irradiation area</a:t>
            </a:r>
            <a:endParaRPr lang="ru-RU" sz="2800" kern="800" dirty="0">
              <a:solidFill>
                <a:prstClr val="black"/>
              </a:solidFill>
              <a:ea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3" cstate="print"/>
          <a:stretch>
            <a:fillRect/>
          </a:stretch>
        </p:blipFill>
        <p:spPr>
          <a:xfrm>
            <a:off x="5467350" y="931545"/>
            <a:ext cx="6562354" cy="3257550"/>
          </a:xfrm>
          <a:prstGeom prst="rect">
            <a:avLst/>
          </a:prstGeom>
        </p:spPr>
      </p:pic>
      <p:pic>
        <p:nvPicPr>
          <p:cNvPr id="8" name="Объект 3"/>
          <p:cNvPicPr>
            <a:picLocks noGrp="1" noChangeAspect="1"/>
          </p:cNvPicPr>
          <p:nvPr/>
        </p:nvPicPr>
        <p:blipFill>
          <a:blip r:embed="rId4" cstate="print"/>
          <a:stretch>
            <a:fillRect/>
          </a:stretch>
        </p:blipFill>
        <p:spPr>
          <a:xfrm>
            <a:off x="139875" y="1190059"/>
            <a:ext cx="5201670" cy="2926607"/>
          </a:xfrm>
          <a:prstGeom prst="rect">
            <a:avLst/>
          </a:prstGeom>
        </p:spPr>
      </p:pic>
    </p:spTree>
    <p:extLst>
      <p:ext uri="{BB962C8B-B14F-4D97-AF65-F5344CB8AC3E}">
        <p14:creationId xmlns:p14="http://schemas.microsoft.com/office/powerpoint/2010/main" xmlns="" val="985536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27017"/>
          </a:xfrm>
          <a:solidFill>
            <a:srgbClr val="0070C0"/>
          </a:solidFill>
        </p:spPr>
        <p:txBody>
          <a:bodyPr>
            <a:normAutofit/>
          </a:bodyPr>
          <a:lstStyle/>
          <a:p>
            <a:r>
              <a:rPr lang="en-US" sz="3600" b="1" dirty="0">
                <a:solidFill>
                  <a:schemeClr val="bg1"/>
                </a:solidFill>
                <a:latin typeface="+mn-lt"/>
                <a:cs typeface="Times New Roman" panose="02020603050405020304" pitchFamily="18" charset="0"/>
              </a:rPr>
              <a:t>Concentrated beam extraction to atmosphere</a:t>
            </a:r>
            <a:endParaRPr lang="ru-RU" sz="3600" b="1" dirty="0">
              <a:solidFill>
                <a:schemeClr val="bg1"/>
              </a:solidFill>
              <a:latin typeface="+mn-lt"/>
              <a:cs typeface="Times New Roman" panose="02020603050405020304" pitchFamily="18" charset="0"/>
            </a:endParaRPr>
          </a:p>
        </p:txBody>
      </p:sp>
      <p:pic>
        <p:nvPicPr>
          <p:cNvPr id="4" name="Объект 3"/>
          <p:cNvPicPr>
            <a:picLocks noGrp="1" noChangeAspect="1"/>
          </p:cNvPicPr>
          <p:nvPr>
            <p:ph idx="1"/>
          </p:nvPr>
        </p:nvPicPr>
        <p:blipFill>
          <a:blip r:embed="rId3" cstate="print"/>
          <a:stretch>
            <a:fillRect/>
          </a:stretch>
        </p:blipFill>
        <p:spPr>
          <a:xfrm>
            <a:off x="2592645" y="760005"/>
            <a:ext cx="3262023" cy="4351338"/>
          </a:xfrm>
          <a:prstGeom prst="rect">
            <a:avLst/>
          </a:prstGeom>
        </p:spPr>
      </p:pic>
      <p:pic>
        <p:nvPicPr>
          <p:cNvPr id="5" name="Рисунок 4"/>
          <p:cNvPicPr>
            <a:picLocks noChangeAspect="1"/>
          </p:cNvPicPr>
          <p:nvPr/>
        </p:nvPicPr>
        <p:blipFill>
          <a:blip r:embed="rId4" cstate="print"/>
          <a:stretch>
            <a:fillRect/>
          </a:stretch>
        </p:blipFill>
        <p:spPr>
          <a:xfrm>
            <a:off x="6906611" y="807817"/>
            <a:ext cx="3621338" cy="1676545"/>
          </a:xfrm>
          <a:prstGeom prst="rect">
            <a:avLst/>
          </a:prstGeom>
        </p:spPr>
      </p:pic>
      <p:pic>
        <p:nvPicPr>
          <p:cNvPr id="6" name="Рисунок 5"/>
          <p:cNvPicPr>
            <a:picLocks noChangeAspect="1"/>
          </p:cNvPicPr>
          <p:nvPr/>
        </p:nvPicPr>
        <p:blipFill>
          <a:blip r:embed="rId5" cstate="print"/>
          <a:stretch>
            <a:fillRect/>
          </a:stretch>
        </p:blipFill>
        <p:spPr>
          <a:xfrm>
            <a:off x="7627736" y="2665162"/>
            <a:ext cx="2353260" cy="2206943"/>
          </a:xfrm>
          <a:prstGeom prst="rect">
            <a:avLst/>
          </a:prstGeom>
        </p:spPr>
      </p:pic>
      <p:sp>
        <p:nvSpPr>
          <p:cNvPr id="7" name="Прямоугольник 6"/>
          <p:cNvSpPr/>
          <p:nvPr/>
        </p:nvSpPr>
        <p:spPr>
          <a:xfrm>
            <a:off x="156753" y="5395361"/>
            <a:ext cx="12035247" cy="954107"/>
          </a:xfrm>
          <a:prstGeom prst="rect">
            <a:avLst/>
          </a:prstGeom>
        </p:spPr>
        <p:txBody>
          <a:bodyPr wrap="square">
            <a:spAutoFit/>
          </a:bodyPr>
          <a:lstStyle/>
          <a:p>
            <a:pPr algn="ctr"/>
            <a:r>
              <a:rPr lang="en-US" sz="2800" b="1" dirty="0">
                <a:solidFill>
                  <a:srgbClr val="000000"/>
                </a:solidFill>
                <a:cs typeface="Times New Roman" panose="02020603050405020304" pitchFamily="18" charset="0"/>
              </a:rPr>
              <a:t>Accelerator parameters: Energy 1.4 MeV, Beam current 50 mA, Beam power 70 kW. The beam diameter at the exit from the extraction device is 2,5 mm.</a:t>
            </a:r>
            <a:endParaRPr lang="ru-RU" sz="2800"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xmlns="" val="867168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3143"/>
          </a:xfrm>
          <a:solidFill>
            <a:srgbClr val="0070C0"/>
          </a:solidFill>
        </p:spPr>
        <p:txBody>
          <a:bodyPr>
            <a:normAutofit/>
          </a:bodyPr>
          <a:lstStyle/>
          <a:p>
            <a:r>
              <a:rPr lang="en-US" sz="4000" dirty="0">
                <a:solidFill>
                  <a:schemeClr val="bg1"/>
                </a:solidFill>
                <a:latin typeface="+mn-lt"/>
                <a:cs typeface="Times New Roman" panose="02020603050405020304" pitchFamily="18" charset="0"/>
              </a:rPr>
              <a:t>Producing of SiO2 </a:t>
            </a:r>
            <a:r>
              <a:rPr lang="en-US" sz="4000" dirty="0" err="1">
                <a:solidFill>
                  <a:schemeClr val="bg1"/>
                </a:solidFill>
                <a:latin typeface="+mn-lt"/>
                <a:cs typeface="Times New Roman" panose="02020603050405020304" pitchFamily="18" charset="0"/>
              </a:rPr>
              <a:t>nano</a:t>
            </a:r>
            <a:r>
              <a:rPr lang="en-US" sz="4000" dirty="0">
                <a:solidFill>
                  <a:schemeClr val="bg1"/>
                </a:solidFill>
                <a:latin typeface="+mn-lt"/>
                <a:cs typeface="Times New Roman" panose="02020603050405020304" pitchFamily="18" charset="0"/>
              </a:rPr>
              <a:t>-powder</a:t>
            </a:r>
            <a:endParaRPr lang="ru-RU" sz="4000" dirty="0">
              <a:solidFill>
                <a:schemeClr val="bg1"/>
              </a:solidFill>
              <a:latin typeface="+mn-lt"/>
              <a:cs typeface="Times New Roman" panose="02020603050405020304" pitchFamily="18" charset="0"/>
            </a:endParaRPr>
          </a:p>
        </p:txBody>
      </p:sp>
      <p:pic>
        <p:nvPicPr>
          <p:cNvPr id="4" name="Объект 3"/>
          <p:cNvPicPr>
            <a:picLocks noGrp="1" noChangeAspect="1"/>
          </p:cNvPicPr>
          <p:nvPr>
            <p:ph idx="1"/>
          </p:nvPr>
        </p:nvPicPr>
        <p:blipFill>
          <a:blip r:embed="rId3" cstate="print"/>
          <a:stretch>
            <a:fillRect/>
          </a:stretch>
        </p:blipFill>
        <p:spPr>
          <a:xfrm>
            <a:off x="1849940" y="1669953"/>
            <a:ext cx="8492120" cy="3822700"/>
          </a:xfrm>
          <a:prstGeom prst="rect">
            <a:avLst/>
          </a:prstGeom>
        </p:spPr>
      </p:pic>
      <p:sp>
        <p:nvSpPr>
          <p:cNvPr id="6" name="Прямоугольник 5"/>
          <p:cNvSpPr/>
          <p:nvPr/>
        </p:nvSpPr>
        <p:spPr>
          <a:xfrm>
            <a:off x="3597782" y="736269"/>
            <a:ext cx="5354351" cy="646331"/>
          </a:xfrm>
          <a:prstGeom prst="rect">
            <a:avLst/>
          </a:prstGeom>
        </p:spPr>
        <p:txBody>
          <a:bodyPr wrap="none">
            <a:spAutoFit/>
          </a:bodyPr>
          <a:lstStyle/>
          <a:p>
            <a:r>
              <a:rPr lang="en-US" sz="3600" dirty="0">
                <a:solidFill>
                  <a:prstClr val="black"/>
                </a:solidFill>
                <a:cs typeface="Times New Roman" panose="02020603050405020304" pitchFamily="18" charset="0"/>
              </a:rPr>
              <a:t>Evaporation of quartz sand </a:t>
            </a:r>
            <a:endParaRPr lang="ru-RU" sz="3600" dirty="0">
              <a:solidFill>
                <a:prstClr val="black"/>
              </a:solidFill>
              <a:cs typeface="Times New Roman" panose="02020603050405020304" pitchFamily="18" charset="0"/>
            </a:endParaRPr>
          </a:p>
        </p:txBody>
      </p:sp>
      <p:sp>
        <p:nvSpPr>
          <p:cNvPr id="7" name="Прямоугольник 6"/>
          <p:cNvSpPr/>
          <p:nvPr/>
        </p:nvSpPr>
        <p:spPr>
          <a:xfrm>
            <a:off x="2475755" y="5582709"/>
            <a:ext cx="8239756" cy="707886"/>
          </a:xfrm>
          <a:prstGeom prst="rect">
            <a:avLst/>
          </a:prstGeom>
        </p:spPr>
        <p:txBody>
          <a:bodyPr wrap="none">
            <a:spAutoFit/>
          </a:bodyPr>
          <a:lstStyle/>
          <a:p>
            <a:r>
              <a:rPr lang="en-US" sz="4000" dirty="0">
                <a:solidFill>
                  <a:prstClr val="black"/>
                </a:solidFill>
                <a:latin typeface="Times New Roman" panose="02020603050405020304" pitchFamily="18" charset="0"/>
                <a:cs typeface="Times New Roman" panose="02020603050405020304" pitchFamily="18" charset="0"/>
              </a:rPr>
              <a:t>Productivity – tens </a:t>
            </a:r>
            <a:r>
              <a:rPr lang="en-US" sz="4000" dirty="0" err="1">
                <a:solidFill>
                  <a:prstClr val="black"/>
                </a:solidFill>
                <a:latin typeface="Times New Roman" panose="02020603050405020304" pitchFamily="18" charset="0"/>
                <a:cs typeface="Times New Roman" panose="02020603050405020304" pitchFamily="18" charset="0"/>
              </a:rPr>
              <a:t>killograms</a:t>
            </a:r>
            <a:r>
              <a:rPr lang="en-US" sz="4000" dirty="0">
                <a:solidFill>
                  <a:prstClr val="black"/>
                </a:solidFill>
                <a:latin typeface="Times New Roman" panose="02020603050405020304" pitchFamily="18" charset="0"/>
                <a:cs typeface="Times New Roman" panose="02020603050405020304" pitchFamily="18" charset="0"/>
              </a:rPr>
              <a:t> per hour</a:t>
            </a:r>
            <a:endParaRPr lang="ru-RU"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8203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3127"/>
            <a:ext cx="12192000" cy="905691"/>
          </a:xfrm>
          <a:solidFill>
            <a:srgbClr val="0070C0"/>
          </a:solidFill>
        </p:spPr>
        <p:txBody>
          <a:bodyPr>
            <a:normAutofit/>
          </a:bodyPr>
          <a:lstStyle/>
          <a:p>
            <a:r>
              <a:rPr lang="en-US" sz="3600" b="1" dirty="0" err="1">
                <a:solidFill>
                  <a:schemeClr val="bg1"/>
                </a:solidFill>
                <a:latin typeface="+mn-lt"/>
                <a:cs typeface="Times New Roman" panose="02020603050405020304" pitchFamily="18" charset="0"/>
              </a:rPr>
              <a:t>HECToR</a:t>
            </a:r>
            <a:r>
              <a:rPr lang="en-US" sz="3600" b="1" dirty="0">
                <a:solidFill>
                  <a:schemeClr val="bg1"/>
                </a:solidFill>
                <a:latin typeface="+mn-lt"/>
                <a:cs typeface="Times New Roman" panose="02020603050405020304" pitchFamily="18" charset="0"/>
              </a:rPr>
              <a:t> (Helmholtz-</a:t>
            </a:r>
            <a:r>
              <a:rPr lang="en-US" sz="3600" b="1" dirty="0" err="1">
                <a:solidFill>
                  <a:schemeClr val="bg1"/>
                </a:solidFill>
                <a:latin typeface="+mn-lt"/>
                <a:cs typeface="Times New Roman" panose="02020603050405020304" pitchFamily="18" charset="0"/>
              </a:rPr>
              <a:t>Zentrum</a:t>
            </a:r>
            <a:r>
              <a:rPr lang="en-US" sz="3600" b="1" dirty="0">
                <a:solidFill>
                  <a:schemeClr val="bg1"/>
                </a:solidFill>
                <a:latin typeface="+mn-lt"/>
                <a:cs typeface="Times New Roman" panose="02020603050405020304" pitchFamily="18" charset="0"/>
              </a:rPr>
              <a:t> Dresden, Germany)</a:t>
            </a:r>
            <a:endParaRPr lang="ru-RU" sz="3600" b="1" dirty="0">
              <a:solidFill>
                <a:schemeClr val="bg1"/>
              </a:solidFill>
              <a:latin typeface="+mn-lt"/>
              <a:cs typeface="Times New Roman" panose="02020603050405020304" pitchFamily="18" charset="0"/>
            </a:endParaRPr>
          </a:p>
        </p:txBody>
      </p:sp>
      <p:sp>
        <p:nvSpPr>
          <p:cNvPr id="3" name="Объект 2"/>
          <p:cNvSpPr>
            <a:spLocks noGrp="1"/>
          </p:cNvSpPr>
          <p:nvPr>
            <p:ph idx="1"/>
          </p:nvPr>
        </p:nvSpPr>
        <p:spPr>
          <a:xfrm>
            <a:off x="959667" y="1041363"/>
            <a:ext cx="9380673" cy="595358"/>
          </a:xfrm>
        </p:spPr>
        <p:txBody>
          <a:bodyPr>
            <a:normAutofit fontScale="62500" lnSpcReduction="20000"/>
          </a:bodyPr>
          <a:lstStyle/>
          <a:p>
            <a:pPr marL="0" indent="0" algn="ctr">
              <a:buNone/>
            </a:pPr>
            <a:r>
              <a:rPr lang="en-US" dirty="0" smtClean="0">
                <a:cs typeface="Times New Roman" panose="02020603050405020304" pitchFamily="18" charset="0"/>
              </a:rPr>
              <a:t>ELV </a:t>
            </a:r>
            <a:r>
              <a:rPr lang="en-US" dirty="0">
                <a:cs typeface="Times New Roman" panose="02020603050405020304" pitchFamily="18" charset="0"/>
              </a:rPr>
              <a:t>accelerators are widely used for scientific purposes. For example High Energy Computed Tomography </a:t>
            </a:r>
            <a:r>
              <a:rPr lang="en-US" dirty="0" smtClean="0">
                <a:cs typeface="Times New Roman" panose="02020603050405020304" pitchFamily="18" charset="0"/>
              </a:rPr>
              <a:t>Scanner  In </a:t>
            </a:r>
            <a:r>
              <a:rPr lang="en-US" dirty="0"/>
              <a:t> </a:t>
            </a:r>
            <a:r>
              <a:rPr lang="en-US" dirty="0">
                <a:cs typeface="Times New Roman" panose="02020603050405020304" pitchFamily="18" charset="0"/>
              </a:rPr>
              <a:t>Helmholtz-</a:t>
            </a:r>
            <a:r>
              <a:rPr lang="en-US" dirty="0" err="1">
                <a:cs typeface="Times New Roman" panose="02020603050405020304" pitchFamily="18" charset="0"/>
              </a:rPr>
              <a:t>Zentrum</a:t>
            </a:r>
            <a:r>
              <a:rPr lang="en-US" dirty="0">
                <a:cs typeface="Times New Roman" panose="02020603050405020304" pitchFamily="18" charset="0"/>
              </a:rPr>
              <a:t> Dresden-</a:t>
            </a:r>
            <a:r>
              <a:rPr lang="en-US" dirty="0" err="1">
                <a:cs typeface="Times New Roman" panose="02020603050405020304" pitchFamily="18" charset="0"/>
              </a:rPr>
              <a:t>Rossendorf</a:t>
            </a:r>
            <a:r>
              <a:rPr lang="en-US" dirty="0">
                <a:cs typeface="Times New Roman" panose="02020603050405020304" pitchFamily="18" charset="0"/>
              </a:rPr>
              <a:t>  </a:t>
            </a:r>
            <a:r>
              <a:rPr lang="en-US" dirty="0" smtClean="0">
                <a:cs typeface="Times New Roman" panose="02020603050405020304" pitchFamily="18" charset="0"/>
              </a:rPr>
              <a:t>(Germany, Dresden)</a:t>
            </a:r>
            <a:endParaRPr lang="ru-RU" dirty="0">
              <a:cs typeface="Times New Roman" panose="02020603050405020304" pitchFamily="18" charset="0"/>
            </a:endParaRPr>
          </a:p>
        </p:txBody>
      </p:sp>
      <p:pic>
        <p:nvPicPr>
          <p:cNvPr id="4" name="Рисунок 3"/>
          <p:cNvPicPr>
            <a:picLocks noChangeAspect="1"/>
          </p:cNvPicPr>
          <p:nvPr/>
        </p:nvPicPr>
        <p:blipFill>
          <a:blip r:embed="rId3" cstate="print"/>
          <a:stretch>
            <a:fillRect/>
          </a:stretch>
        </p:blipFill>
        <p:spPr>
          <a:xfrm>
            <a:off x="1399309" y="1590496"/>
            <a:ext cx="8372475" cy="4762500"/>
          </a:xfrm>
          <a:prstGeom prst="rect">
            <a:avLst/>
          </a:prstGeom>
        </p:spPr>
      </p:pic>
    </p:spTree>
    <p:extLst>
      <p:ext uri="{BB962C8B-B14F-4D97-AF65-F5344CB8AC3E}">
        <p14:creationId xmlns:p14="http://schemas.microsoft.com/office/powerpoint/2010/main" xmlns="" val="1977526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325563"/>
          </a:xfrm>
          <a:solidFill>
            <a:srgbClr val="0070C0"/>
          </a:solidFill>
        </p:spPr>
        <p:txBody>
          <a:bodyPr>
            <a:normAutofit/>
          </a:bodyPr>
          <a:lstStyle/>
          <a:p>
            <a:r>
              <a:rPr lang="en-US" sz="2800" dirty="0">
                <a:solidFill>
                  <a:schemeClr val="bg2"/>
                </a:solidFill>
                <a:latin typeface="+mn-lt"/>
                <a:cs typeface="Times New Roman" panose="02020603050405020304" pitchFamily="18" charset="0"/>
              </a:rPr>
              <a:t>High voltage rectifier for Boron Neutron Capture Therapy. It has opposite orientation and is connected with tandem accelerator with special feeder inside H/V column.</a:t>
            </a:r>
            <a:endParaRPr lang="ru-RU" sz="2800" dirty="0">
              <a:solidFill>
                <a:schemeClr val="bg2"/>
              </a:solidFill>
              <a:latin typeface="+mn-lt"/>
              <a:cs typeface="Times New Roman" panose="02020603050405020304" pitchFamily="18" charset="0"/>
            </a:endParaRPr>
          </a:p>
        </p:txBody>
      </p:sp>
      <p:pic>
        <p:nvPicPr>
          <p:cNvPr id="4" name="Объект 3"/>
          <p:cNvPicPr>
            <a:picLocks noGrp="1" noChangeAspect="1"/>
          </p:cNvPicPr>
          <p:nvPr>
            <p:ph idx="1"/>
          </p:nvPr>
        </p:nvPicPr>
        <p:blipFill rotWithShape="1">
          <a:blip r:embed="rId2" cstate="print"/>
          <a:srcRect l="27483" t="8887" r="28768" b="7149"/>
          <a:stretch/>
        </p:blipFill>
        <p:spPr>
          <a:xfrm>
            <a:off x="1590700" y="1426768"/>
            <a:ext cx="3899757" cy="5284389"/>
          </a:xfrm>
          <a:prstGeom prst="rect">
            <a:avLst/>
          </a:prstGeom>
          <a:scene3d>
            <a:camera prst="orthographicFront">
              <a:rot lat="0" lon="0" rev="10799999"/>
            </a:camera>
            <a:lightRig rig="threePt" dir="t"/>
          </a:scene3d>
        </p:spPr>
      </p:pic>
      <p:pic>
        <p:nvPicPr>
          <p:cNvPr id="11266" name="Рисунок 27"/>
          <p:cNvPicPr>
            <a:picLocks noChangeAspect="1" noChangeArrowheads="1"/>
          </p:cNvPicPr>
          <p:nvPr/>
        </p:nvPicPr>
        <p:blipFill>
          <a:blip r:embed="rId3" cstate="print">
            <a:extLst>
              <a:ext uri="{28A0092B-C50C-407E-A947-70E740481C1C}">
                <a14:useLocalDpi xmlns:a14="http://schemas.microsoft.com/office/drawing/2010/main" xmlns="" val="0"/>
              </a:ext>
            </a:extLst>
          </a:blip>
          <a:srcRect r="7248"/>
          <a:stretch>
            <a:fillRect/>
          </a:stretch>
        </p:blipFill>
        <p:spPr bwMode="auto">
          <a:xfrm>
            <a:off x="6596546" y="1811384"/>
            <a:ext cx="3404789" cy="4893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0140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470898"/>
          </a:xfrm>
          <a:solidFill>
            <a:srgbClr val="0070C0"/>
          </a:solidFill>
        </p:spPr>
        <p:txBody>
          <a:bodyPr>
            <a:noAutofit/>
          </a:bodyPr>
          <a:lstStyle/>
          <a:p>
            <a:r>
              <a:rPr lang="en-US" sz="4000" b="1" dirty="0">
                <a:solidFill>
                  <a:schemeClr val="bg1"/>
                </a:solidFill>
                <a:latin typeface="+mn-lt"/>
                <a:cs typeface="Times New Roman" panose="02020603050405020304" pitchFamily="18" charset="0"/>
              </a:rPr>
              <a:t>Main application of ELV Accelerators</a:t>
            </a:r>
            <a:endParaRPr lang="ru-RU" sz="4000" dirty="0">
              <a:solidFill>
                <a:schemeClr val="bg1"/>
              </a:solidFill>
              <a:latin typeface="+mn-lt"/>
              <a:cs typeface="Times New Roman" panose="02020603050405020304" pitchFamily="18" charset="0"/>
            </a:endParaRPr>
          </a:p>
        </p:txBody>
      </p:sp>
      <p:sp>
        <p:nvSpPr>
          <p:cNvPr id="4" name="Прямоугольник 3"/>
          <p:cNvSpPr/>
          <p:nvPr/>
        </p:nvSpPr>
        <p:spPr>
          <a:xfrm>
            <a:off x="130629" y="754785"/>
            <a:ext cx="11399519" cy="5663089"/>
          </a:xfrm>
          <a:prstGeom prst="rect">
            <a:avLst/>
          </a:prstGeom>
        </p:spPr>
        <p:txBody>
          <a:bodyPr wrap="square">
            <a:spAutoFit/>
          </a:bodyPr>
          <a:lstStyle/>
          <a:p>
            <a:endParaRPr lang="ru-RU" sz="1000" dirty="0">
              <a:solidFill>
                <a:srgbClr val="000000"/>
              </a:solidFill>
              <a:latin typeface="Segoe UI Light" panose="020B0502040204020203" pitchFamily="34"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dirty="0">
                <a:solidFill>
                  <a:srgbClr val="000000"/>
                </a:solidFill>
                <a:cs typeface="Times New Roman" panose="02020603050405020304" pitchFamily="18" charset="0"/>
              </a:rPr>
              <a:t>Modification of polymer products</a:t>
            </a:r>
          </a:p>
          <a:p>
            <a:r>
              <a:rPr lang="en-US" sz="3200" dirty="0">
                <a:solidFill>
                  <a:srgbClr val="000000"/>
                </a:solidFill>
                <a:cs typeface="Times New Roman" panose="02020603050405020304" pitchFamily="18" charset="0"/>
              </a:rPr>
              <a:t>• Modification of the polyethylene insulation for the production of </a:t>
            </a:r>
            <a:r>
              <a:rPr lang="en-US" sz="3200" dirty="0" err="1">
                <a:solidFill>
                  <a:srgbClr val="000000"/>
                </a:solidFill>
                <a:cs typeface="Times New Roman" panose="02020603050405020304" pitchFamily="18" charset="0"/>
              </a:rPr>
              <a:t>thermoresistant</a:t>
            </a:r>
            <a:r>
              <a:rPr lang="en-US" sz="3200" dirty="0">
                <a:solidFill>
                  <a:srgbClr val="000000"/>
                </a:solidFill>
                <a:cs typeface="Times New Roman" panose="02020603050405020304" pitchFamily="18" charset="0"/>
              </a:rPr>
              <a:t> wires and cables 0.5-120 mm</a:t>
            </a:r>
            <a:r>
              <a:rPr lang="en-US" sz="3200" baseline="30000" dirty="0">
                <a:solidFill>
                  <a:srgbClr val="000000"/>
                </a:solidFill>
                <a:cs typeface="Times New Roman" panose="02020603050405020304" pitchFamily="18" charset="0"/>
              </a:rPr>
              <a:t>2</a:t>
            </a:r>
            <a:r>
              <a:rPr lang="en-US" sz="3200" dirty="0">
                <a:solidFill>
                  <a:srgbClr val="000000"/>
                </a:solidFill>
                <a:cs typeface="Times New Roman" panose="02020603050405020304" pitchFamily="18" charset="0"/>
              </a:rPr>
              <a:t> with the capacity of up </a:t>
            </a:r>
            <a:r>
              <a:rPr lang="en-US" sz="3200">
                <a:solidFill>
                  <a:srgbClr val="000000"/>
                </a:solidFill>
                <a:cs typeface="Times New Roman" panose="02020603050405020304" pitchFamily="18" charset="0"/>
              </a:rPr>
              <a:t>to </a:t>
            </a:r>
            <a:r>
              <a:rPr lang="en-US" sz="3200" smtClean="0">
                <a:solidFill>
                  <a:srgbClr val="000000"/>
                </a:solidFill>
                <a:cs typeface="Times New Roman" panose="02020603050405020304" pitchFamily="18" charset="0"/>
              </a:rPr>
              <a:t>500 </a:t>
            </a:r>
            <a:r>
              <a:rPr lang="en-US" sz="3200" dirty="0">
                <a:solidFill>
                  <a:srgbClr val="000000"/>
                </a:solidFill>
                <a:cs typeface="Times New Roman" panose="02020603050405020304" pitchFamily="18" charset="0"/>
              </a:rPr>
              <a:t>m/min</a:t>
            </a:r>
          </a:p>
          <a:p>
            <a:r>
              <a:rPr lang="en-US" sz="3200" dirty="0">
                <a:solidFill>
                  <a:srgbClr val="000000"/>
                </a:solidFill>
                <a:cs typeface="Times New Roman" panose="02020603050405020304" pitchFamily="18" charset="0"/>
              </a:rPr>
              <a:t>•The production of heat shrinkable pipes, films and bands with the capacity of up to 1000 kg/h</a:t>
            </a:r>
          </a:p>
          <a:p>
            <a:r>
              <a:rPr lang="en-US" sz="3200" dirty="0">
                <a:solidFill>
                  <a:srgbClr val="000000"/>
                </a:solidFill>
                <a:cs typeface="Times New Roman" panose="02020603050405020304" pitchFamily="18" charset="0"/>
              </a:rPr>
              <a:t>•The production of </a:t>
            </a:r>
            <a:r>
              <a:rPr lang="en-US" sz="3200" dirty="0" err="1">
                <a:solidFill>
                  <a:srgbClr val="000000"/>
                </a:solidFill>
                <a:cs typeface="Times New Roman" panose="02020603050405020304" pitchFamily="18" charset="0"/>
              </a:rPr>
              <a:t>prepregand</a:t>
            </a:r>
            <a:r>
              <a:rPr lang="en-US" sz="3200" dirty="0">
                <a:solidFill>
                  <a:srgbClr val="000000"/>
                </a:solidFill>
                <a:cs typeface="Times New Roman" panose="02020603050405020304" pitchFamily="18" charset="0"/>
              </a:rPr>
              <a:t> gel</a:t>
            </a:r>
          </a:p>
          <a:p>
            <a:r>
              <a:rPr lang="en-US" sz="3200" dirty="0">
                <a:solidFill>
                  <a:srgbClr val="000000"/>
                </a:solidFill>
                <a:cs typeface="Times New Roman" panose="02020603050405020304" pitchFamily="18" charset="0"/>
              </a:rPr>
              <a:t>•The production of artificial leather and rubber-technical products with the capacity of up to 1000 m/h</a:t>
            </a:r>
          </a:p>
          <a:p>
            <a:r>
              <a:rPr lang="en-US" sz="3200" dirty="0">
                <a:solidFill>
                  <a:srgbClr val="000000"/>
                </a:solidFill>
                <a:cs typeface="Times New Roman" panose="02020603050405020304" pitchFamily="18" charset="0"/>
              </a:rPr>
              <a:t>•Curing lacquer-paint coatings on different bases for the building industry of up to 500 m2/h </a:t>
            </a:r>
          </a:p>
        </p:txBody>
      </p:sp>
      <p:sp>
        <p:nvSpPr>
          <p:cNvPr id="5" name="Прямоугольник 4"/>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prstClr val="white"/>
                </a:solidFill>
                <a:latin typeface="Times New Roman" panose="02020603050405020304" pitchFamily="18" charset="0"/>
                <a:cs typeface="Times New Roman" panose="02020603050405020304" pitchFamily="18" charset="0"/>
                <a:hlinkClick r:id="rId2"/>
              </a:rPr>
              <a:t>http://www.inp.nsk.su/sites/promusk/eng</a:t>
            </a:r>
            <a:r>
              <a:rPr lang="ru-RU"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597923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28800" y="1497874"/>
            <a:ext cx="8046720" cy="2862322"/>
          </a:xfrm>
          <a:prstGeom prst="rect">
            <a:avLst/>
          </a:prstGeom>
        </p:spPr>
        <p:txBody>
          <a:bodyPr wrap="square">
            <a:spAutoFit/>
          </a:bodyPr>
          <a:lstStyle/>
          <a:p>
            <a:pPr algn="ctr"/>
            <a:r>
              <a:rPr lang="en-US" sz="6000" dirty="0">
                <a:solidFill>
                  <a:prstClr val="black"/>
                </a:solidFill>
                <a:cs typeface="Times New Roman" panose="02020603050405020304" pitchFamily="18" charset="0"/>
              </a:rPr>
              <a:t>We are ready for collaboration.</a:t>
            </a:r>
          </a:p>
          <a:p>
            <a:pPr algn="ctr"/>
            <a:r>
              <a:rPr lang="en-US" sz="6000" dirty="0">
                <a:solidFill>
                  <a:prstClr val="black"/>
                </a:solidFill>
                <a:cs typeface="Times New Roman" panose="02020603050405020304" pitchFamily="18" charset="0"/>
              </a:rPr>
              <a:t>Thank you for attention!</a:t>
            </a:r>
          </a:p>
        </p:txBody>
      </p:sp>
      <p:sp>
        <p:nvSpPr>
          <p:cNvPr id="5" name="Прямоугольник 4"/>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prstClr val="white"/>
                </a:solidFill>
                <a:latin typeface="Times New Roman" panose="02020603050405020304" pitchFamily="18" charset="0"/>
                <a:cs typeface="Times New Roman" panose="02020603050405020304" pitchFamily="18" charset="0"/>
                <a:hlinkClick r:id="rId2"/>
              </a:rPr>
              <a:t>http://www.inp.nsk.su/sites/promusk/eng</a:t>
            </a:r>
            <a:r>
              <a:rPr lang="ru-RU"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417214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48937"/>
          </a:xfrm>
          <a:solidFill>
            <a:srgbClr val="0070C0"/>
          </a:solidFill>
        </p:spPr>
        <p:txBody>
          <a:bodyPr>
            <a:normAutofit/>
          </a:bodyPr>
          <a:lstStyle/>
          <a:p>
            <a:r>
              <a:rPr lang="en-US" sz="4000" b="1" dirty="0">
                <a:solidFill>
                  <a:schemeClr val="bg1"/>
                </a:solidFill>
                <a:latin typeface="+mn-lt"/>
                <a:cs typeface="Times New Roman" panose="02020603050405020304" pitchFamily="18" charset="0"/>
              </a:rPr>
              <a:t>Placements of ELV Accelerators</a:t>
            </a:r>
            <a:endParaRPr lang="ru-RU" sz="4000" b="1" dirty="0">
              <a:solidFill>
                <a:schemeClr val="bg1"/>
              </a:solidFill>
              <a:latin typeface="+mn-lt"/>
              <a:cs typeface="Times New Roman" panose="02020603050405020304" pitchFamily="18" charset="0"/>
            </a:endParaRPr>
          </a:p>
        </p:txBody>
      </p:sp>
      <p:sp>
        <p:nvSpPr>
          <p:cNvPr id="3" name="Объект 2"/>
          <p:cNvSpPr>
            <a:spLocks noGrp="1"/>
          </p:cNvSpPr>
          <p:nvPr>
            <p:ph idx="1"/>
          </p:nvPr>
        </p:nvSpPr>
        <p:spPr>
          <a:xfrm>
            <a:off x="0" y="748937"/>
            <a:ext cx="3793051" cy="4023954"/>
          </a:xfrm>
        </p:spPr>
        <p:txBody>
          <a:bodyPr>
            <a:noAutofit/>
          </a:bodyPr>
          <a:lstStyle/>
          <a:p>
            <a:pPr marL="0" indent="0">
              <a:buNone/>
            </a:pPr>
            <a:r>
              <a:rPr lang="en-US" sz="1600" dirty="0">
                <a:cs typeface="Times New Roman" panose="02020603050405020304" pitchFamily="18" charset="0"/>
              </a:rPr>
              <a:t>• 50 accelerators were delivered inside of former USSR </a:t>
            </a:r>
            <a:endParaRPr lang="en-US" sz="1600" dirty="0" smtClean="0">
              <a:cs typeface="Times New Roman" panose="02020603050405020304" pitchFamily="18" charset="0"/>
            </a:endParaRPr>
          </a:p>
          <a:p>
            <a:pPr marL="0" indent="0">
              <a:buNone/>
            </a:pPr>
            <a:r>
              <a:rPr lang="en-US" sz="1600" dirty="0" smtClean="0">
                <a:cs typeface="Times New Roman" panose="02020603050405020304" pitchFamily="18" charset="0"/>
              </a:rPr>
              <a:t>• more then</a:t>
            </a:r>
            <a:r>
              <a:rPr lang="ru-RU" sz="1600" dirty="0" smtClean="0">
                <a:cs typeface="Times New Roman" panose="02020603050405020304" pitchFamily="18" charset="0"/>
              </a:rPr>
              <a:t>100</a:t>
            </a:r>
            <a:r>
              <a:rPr lang="en-US" sz="1600" dirty="0" smtClean="0">
                <a:cs typeface="Times New Roman" panose="02020603050405020304" pitchFamily="18" charset="0"/>
              </a:rPr>
              <a:t> accelerators were delivered in China </a:t>
            </a:r>
          </a:p>
          <a:p>
            <a:pPr marL="0" indent="0">
              <a:buNone/>
            </a:pPr>
            <a:r>
              <a:rPr lang="en-US" sz="1600" dirty="0" smtClean="0">
                <a:cs typeface="Times New Roman" panose="02020603050405020304" pitchFamily="18" charset="0"/>
              </a:rPr>
              <a:t>• </a:t>
            </a:r>
            <a:r>
              <a:rPr lang="en-US" sz="1600" dirty="0">
                <a:cs typeface="Times New Roman" panose="02020603050405020304" pitchFamily="18" charset="0"/>
              </a:rPr>
              <a:t>19 accelerators were delivered in South Korea </a:t>
            </a:r>
            <a:endParaRPr lang="en-US" sz="1600" dirty="0" smtClean="0">
              <a:cs typeface="Times New Roman" panose="02020603050405020304" pitchFamily="18" charset="0"/>
            </a:endParaRPr>
          </a:p>
          <a:p>
            <a:pPr marL="0" indent="0">
              <a:buNone/>
            </a:pPr>
            <a:r>
              <a:rPr lang="en-US" sz="1600" dirty="0" smtClean="0">
                <a:cs typeface="Times New Roman" panose="02020603050405020304" pitchFamily="18" charset="0"/>
              </a:rPr>
              <a:t>• </a:t>
            </a:r>
            <a:r>
              <a:rPr lang="en-US" sz="1600" dirty="0">
                <a:cs typeface="Times New Roman" panose="02020603050405020304" pitchFamily="18" charset="0"/>
              </a:rPr>
              <a:t>2 accelerators were delivered in Japan </a:t>
            </a:r>
            <a:endParaRPr lang="en-US" sz="1600" dirty="0" smtClean="0">
              <a:cs typeface="Times New Roman" panose="02020603050405020304" pitchFamily="18" charset="0"/>
            </a:endParaRPr>
          </a:p>
          <a:p>
            <a:pPr marL="0" indent="0">
              <a:buNone/>
            </a:pPr>
            <a:r>
              <a:rPr lang="en-US" sz="1600" dirty="0" smtClean="0">
                <a:cs typeface="Times New Roman" panose="02020603050405020304" pitchFamily="18" charset="0"/>
              </a:rPr>
              <a:t>• </a:t>
            </a:r>
            <a:r>
              <a:rPr lang="en-US" sz="1600" dirty="0">
                <a:cs typeface="Times New Roman" panose="02020603050405020304" pitchFamily="18" charset="0"/>
              </a:rPr>
              <a:t>2 accelerators were delivered in Poland </a:t>
            </a:r>
            <a:endParaRPr lang="en-US" sz="1600" dirty="0" smtClean="0">
              <a:cs typeface="Times New Roman" panose="02020603050405020304" pitchFamily="18" charset="0"/>
            </a:endParaRPr>
          </a:p>
          <a:p>
            <a:pPr marL="0" indent="0">
              <a:buNone/>
            </a:pPr>
            <a:r>
              <a:rPr lang="en-US" sz="1600" dirty="0" smtClean="0">
                <a:cs typeface="Times New Roman" panose="02020603050405020304" pitchFamily="18" charset="0"/>
              </a:rPr>
              <a:t>• </a:t>
            </a:r>
            <a:r>
              <a:rPr lang="en-US" sz="1600" dirty="0">
                <a:cs typeface="Times New Roman" panose="02020603050405020304" pitchFamily="18" charset="0"/>
              </a:rPr>
              <a:t>7 Accelerators were delivered in Germany, </a:t>
            </a:r>
            <a:endParaRPr lang="en-US" sz="1600" dirty="0" smtClean="0">
              <a:cs typeface="Times New Roman" panose="02020603050405020304" pitchFamily="18" charset="0"/>
            </a:endParaRPr>
          </a:p>
          <a:p>
            <a:pPr marL="0" indent="0">
              <a:buNone/>
            </a:pPr>
            <a:r>
              <a:rPr lang="en-US" sz="1600" dirty="0" err="1" smtClean="0">
                <a:cs typeface="Times New Roman" panose="02020603050405020304" pitchFamily="18" charset="0"/>
              </a:rPr>
              <a:t>Chech</a:t>
            </a:r>
            <a:r>
              <a:rPr lang="en-US" sz="1600" dirty="0" smtClean="0">
                <a:cs typeface="Times New Roman" panose="02020603050405020304" pitchFamily="18" charset="0"/>
              </a:rPr>
              <a:t> </a:t>
            </a:r>
            <a:r>
              <a:rPr lang="en-US" sz="1600" dirty="0">
                <a:cs typeface="Times New Roman" panose="02020603050405020304" pitchFamily="18" charset="0"/>
              </a:rPr>
              <a:t>Republic, Malaysia, </a:t>
            </a:r>
            <a:r>
              <a:rPr lang="en-US" sz="1600" dirty="0" err="1">
                <a:cs typeface="Times New Roman" panose="02020603050405020304" pitchFamily="18" charset="0"/>
              </a:rPr>
              <a:t>Phillipines</a:t>
            </a:r>
            <a:r>
              <a:rPr lang="en-US" sz="1600" dirty="0">
                <a:cs typeface="Times New Roman" panose="02020603050405020304" pitchFamily="18" charset="0"/>
              </a:rPr>
              <a:t>, Turkey </a:t>
            </a:r>
            <a:endParaRPr lang="en-US" sz="1600" dirty="0" smtClean="0">
              <a:cs typeface="Times New Roman" panose="02020603050405020304" pitchFamily="18" charset="0"/>
            </a:endParaRPr>
          </a:p>
          <a:p>
            <a:pPr marL="0" indent="0">
              <a:buNone/>
            </a:pPr>
            <a:r>
              <a:rPr lang="en-US" sz="1600" dirty="0" smtClean="0">
                <a:cs typeface="Times New Roman" panose="02020603050405020304" pitchFamily="18" charset="0"/>
              </a:rPr>
              <a:t>• </a:t>
            </a:r>
            <a:r>
              <a:rPr lang="en-US" sz="1600" dirty="0">
                <a:cs typeface="Times New Roman" panose="02020603050405020304" pitchFamily="18" charset="0"/>
              </a:rPr>
              <a:t>4 Accelerators were delivered to</a:t>
            </a:r>
            <a:r>
              <a:rPr lang="en-US" sz="1600" dirty="0">
                <a:solidFill>
                  <a:srgbClr val="FF0000"/>
                </a:solidFill>
                <a:cs typeface="Times New Roman" panose="02020603050405020304" pitchFamily="18" charset="0"/>
              </a:rPr>
              <a:t> </a:t>
            </a:r>
            <a:r>
              <a:rPr lang="en-US" sz="1600" dirty="0" smtClean="0">
                <a:cs typeface="Times New Roman" panose="02020603050405020304" pitchFamily="18" charset="0"/>
              </a:rPr>
              <a:t>India</a:t>
            </a:r>
            <a:r>
              <a:rPr lang="ru-RU" sz="1600" dirty="0" smtClean="0">
                <a:cs typeface="Times New Roman" panose="02020603050405020304" pitchFamily="18" charset="0"/>
              </a:rPr>
              <a:t>.</a:t>
            </a:r>
            <a:endParaRPr lang="ru-RU" sz="1600" dirty="0">
              <a:cs typeface="Times New Roman" panose="02020603050405020304" pitchFamily="18" charset="0"/>
            </a:endParaRPr>
          </a:p>
        </p:txBody>
      </p:sp>
      <p:pic>
        <p:nvPicPr>
          <p:cNvPr id="13" name="Объект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93051" y="790501"/>
            <a:ext cx="8031009" cy="5998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99594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84406"/>
          </a:xfrm>
          <a:solidFill>
            <a:srgbClr val="0070C0"/>
          </a:solidFill>
          <a:ln>
            <a:solidFill>
              <a:schemeClr val="bg1"/>
            </a:solidFill>
          </a:ln>
        </p:spPr>
        <p:txBody>
          <a:bodyPr>
            <a:normAutofit/>
          </a:bodyPr>
          <a:lstStyle/>
          <a:p>
            <a:r>
              <a:rPr lang="en-US" sz="4000" b="1" dirty="0">
                <a:solidFill>
                  <a:schemeClr val="bg1"/>
                </a:solidFill>
                <a:latin typeface="Times New Roman" panose="02020603050405020304" pitchFamily="18" charset="0"/>
                <a:cs typeface="Times New Roman" panose="02020603050405020304" pitchFamily="18" charset="0"/>
              </a:rPr>
              <a:t>Accelerator design </a:t>
            </a:r>
            <a:endParaRPr lang="ru-RU" sz="4000" b="1" dirty="0">
              <a:solidFill>
                <a:schemeClr val="bg1"/>
              </a:solidFill>
              <a:latin typeface="Times New Roman" panose="02020603050405020304" pitchFamily="18" charset="0"/>
              <a:cs typeface="Times New Roman" panose="02020603050405020304" pitchFamily="18" charset="0"/>
            </a:endParaRPr>
          </a:p>
        </p:txBody>
      </p:sp>
      <p:pic>
        <p:nvPicPr>
          <p:cNvPr id="4" name="Picture 1027" descr="LAYOUT1"/>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4337" y="784405"/>
            <a:ext cx="4173131" cy="5877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Прямоугольник 4"/>
          <p:cNvSpPr/>
          <p:nvPr/>
        </p:nvSpPr>
        <p:spPr>
          <a:xfrm>
            <a:off x="5511734" y="1233492"/>
            <a:ext cx="6096000" cy="1384995"/>
          </a:xfrm>
          <a:prstGeom prst="rect">
            <a:avLst/>
          </a:prstGeom>
        </p:spPr>
        <p:txBody>
          <a:bodyPr>
            <a:spAutoFit/>
          </a:bodyPr>
          <a:lstStyle/>
          <a:p>
            <a:r>
              <a:rPr lang="en-US" sz="2800" dirty="0">
                <a:solidFill>
                  <a:srgbClr val="000000"/>
                </a:solidFill>
                <a:cs typeface="Times New Roman" panose="02020603050405020304" pitchFamily="18" charset="0"/>
              </a:rPr>
              <a:t>The composition includes: Automated control system, Power supply, Gas system, Water cooling system </a:t>
            </a:r>
            <a:endParaRPr lang="ru-RU" sz="28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xmlns="" val="599321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lv-8"/>
          <p:cNvPicPr>
            <a:picLocks noGrp="1"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2563" y="975734"/>
            <a:ext cx="3779620" cy="54387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 name="Заголовок 1"/>
          <p:cNvSpPr txBox="1">
            <a:spLocks/>
          </p:cNvSpPr>
          <p:nvPr/>
        </p:nvSpPr>
        <p:spPr>
          <a:xfrm>
            <a:off x="0" y="0"/>
            <a:ext cx="12192000" cy="784406"/>
          </a:xfrm>
          <a:prstGeom prst="rect">
            <a:avLst/>
          </a:prstGeom>
          <a:solidFill>
            <a:srgbClr val="0070C0"/>
          </a:solidFill>
          <a:ln>
            <a:solidFill>
              <a:sysClr val="window" lastClr="FFFFF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ysClr val="window" lastClr="FFFFFF"/>
                </a:solidFill>
                <a:effectLst/>
                <a:uLnTx/>
                <a:uFillTx/>
                <a:latin typeface="Times New Roman" panose="02020603050405020304" pitchFamily="18" charset="0"/>
                <a:ea typeface="+mj-ea"/>
                <a:cs typeface="Times New Roman" panose="02020603050405020304" pitchFamily="18" charset="0"/>
              </a:rPr>
              <a:t>Accelerator design </a:t>
            </a:r>
            <a:endParaRPr kumimoji="0" lang="ru-RU" sz="4000" b="1" i="0" u="none" strike="noStrike" kern="1200" cap="none" spc="0" normalizeH="0" baseline="0" noProof="0" dirty="0">
              <a:ln>
                <a:noFill/>
              </a:ln>
              <a:solidFill>
                <a:sysClr val="window" lastClr="FFFFFF"/>
              </a:solidFill>
              <a:effectLst/>
              <a:uLnTx/>
              <a:uFillTx/>
              <a:latin typeface="Times New Roman" panose="02020603050405020304" pitchFamily="18" charset="0"/>
              <a:ea typeface="+mj-ea"/>
              <a:cs typeface="Times New Roman" panose="02020603050405020304" pitchFamily="18" charset="0"/>
            </a:endParaRPr>
          </a:p>
        </p:txBody>
      </p:sp>
      <p:pic>
        <p:nvPicPr>
          <p:cNvPr id="1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l="46613" t="8002" r="12859"/>
          <a:stretch>
            <a:fillRect/>
          </a:stretch>
        </p:blipFill>
        <p:spPr bwMode="auto">
          <a:xfrm>
            <a:off x="4899243" y="1537637"/>
            <a:ext cx="3208338"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4" cstate="print">
            <a:lum bright="20000" contrast="20000"/>
            <a:extLst>
              <a:ext uri="{28A0092B-C50C-407E-A947-70E740481C1C}">
                <a14:useLocalDpi xmlns:a14="http://schemas.microsoft.com/office/drawing/2010/main" xmlns="" val="0"/>
              </a:ext>
            </a:extLst>
          </a:blip>
          <a:srcRect t="12323"/>
          <a:stretch>
            <a:fillRect/>
          </a:stretch>
        </p:blipFill>
        <p:spPr bwMode="auto">
          <a:xfrm>
            <a:off x="8250382" y="1537637"/>
            <a:ext cx="3725863"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Прямоугольник 15"/>
          <p:cNvSpPr/>
          <p:nvPr/>
        </p:nvSpPr>
        <p:spPr>
          <a:xfrm>
            <a:off x="4202184" y="837856"/>
            <a:ext cx="7989816" cy="646331"/>
          </a:xfrm>
          <a:prstGeom prst="rect">
            <a:avLst/>
          </a:prstGeom>
        </p:spPr>
        <p:txBody>
          <a:bodyPr wrap="square">
            <a:spAutoFit/>
          </a:bodyPr>
          <a:lstStyle/>
          <a:p>
            <a:pPr algn="ctr"/>
            <a:r>
              <a:rPr lang="en-US" altLang="ru-RU" dirty="0" smtClean="0"/>
              <a:t>H/V Generator: Rectifying                   Accelerating tube </a:t>
            </a:r>
          </a:p>
          <a:p>
            <a:pPr algn="ctr"/>
            <a:r>
              <a:rPr lang="en-US" altLang="ru-RU" dirty="0" smtClean="0"/>
              <a:t>         Sections Column                           and Primary winding</a:t>
            </a:r>
            <a:endParaRPr lang="ru-RU" altLang="ru-RU" dirty="0"/>
          </a:p>
        </p:txBody>
      </p:sp>
    </p:spTree>
    <p:extLst>
      <p:ext uri="{BB962C8B-B14F-4D97-AF65-F5344CB8AC3E}">
        <p14:creationId xmlns:p14="http://schemas.microsoft.com/office/powerpoint/2010/main" xmlns="" val="2961780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5200026"/>
          <p:cNvPicPr/>
          <p:nvPr/>
        </p:nvPicPr>
        <p:blipFill rotWithShape="1">
          <a:blip r:embed="rId2" cstate="print">
            <a:extLst>
              <a:ext uri="{28A0092B-C50C-407E-A947-70E740481C1C}">
                <a14:useLocalDpi xmlns:a14="http://schemas.microsoft.com/office/drawing/2010/main" xmlns="" val="0"/>
              </a:ext>
            </a:extLst>
          </a:blip>
          <a:srcRect t="6087"/>
          <a:stretch/>
        </p:blipFill>
        <p:spPr bwMode="auto">
          <a:xfrm>
            <a:off x="1955540" y="1125188"/>
            <a:ext cx="8280920" cy="5508171"/>
          </a:xfrm>
          <a:prstGeom prst="rect">
            <a:avLst/>
          </a:prstGeom>
          <a:noFill/>
          <a:ln>
            <a:noFill/>
          </a:ln>
        </p:spPr>
      </p:pic>
      <p:sp>
        <p:nvSpPr>
          <p:cNvPr id="5" name="Заголовок 1"/>
          <p:cNvSpPr txBox="1">
            <a:spLocks noGrp="1"/>
          </p:cNvSpPr>
          <p:nvPr>
            <p:ph type="title"/>
          </p:nvPr>
        </p:nvSpPr>
        <p:spPr>
          <a:xfrm>
            <a:off x="0" y="0"/>
            <a:ext cx="12192000" cy="713510"/>
          </a:xfrm>
          <a:prstGeom prst="rect">
            <a:avLst/>
          </a:prstGeom>
          <a:solidFill>
            <a:srgbClr val="0070C0"/>
          </a:solidFill>
          <a:ln>
            <a:solidFill>
              <a:sysClr val="window" lastClr="FFFFF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ysClr val="window" lastClr="FFFFFF"/>
                </a:solidFill>
                <a:effectLst/>
                <a:uLnTx/>
                <a:uFillTx/>
                <a:latin typeface="Times New Roman" panose="02020603050405020304" pitchFamily="18" charset="0"/>
                <a:ea typeface="+mj-ea"/>
                <a:cs typeface="Times New Roman" panose="02020603050405020304" pitchFamily="18" charset="0"/>
              </a:rPr>
              <a:t>Accelerator tube</a:t>
            </a:r>
            <a:r>
              <a:rPr kumimoji="0" lang="en-US" sz="4000" b="1" i="0" u="none" strike="noStrike" kern="1200" cap="none" spc="0" normalizeH="0" noProof="0" dirty="0" smtClean="0">
                <a:ln>
                  <a:noFill/>
                </a:ln>
                <a:solidFill>
                  <a:sysClr val="window" lastClr="FFFFFF"/>
                </a:solidFill>
                <a:effectLst/>
                <a:uLnTx/>
                <a:uFillTx/>
                <a:latin typeface="Times New Roman" panose="02020603050405020304" pitchFamily="18" charset="0"/>
                <a:ea typeface="+mj-ea"/>
                <a:cs typeface="Times New Roman" panose="02020603050405020304" pitchFamily="18" charset="0"/>
              </a:rPr>
              <a:t> inside of high voltage column</a:t>
            </a:r>
            <a:r>
              <a:rPr kumimoji="0" lang="en-US" sz="4000" b="1" i="0" u="none" strike="noStrike" kern="1200" cap="none" spc="0" normalizeH="0" baseline="0" noProof="0" dirty="0" smtClean="0">
                <a:ln>
                  <a:noFill/>
                </a:ln>
                <a:solidFill>
                  <a:sysClr val="window" lastClr="FFFFFF"/>
                </a:solidFill>
                <a:effectLst/>
                <a:uLnTx/>
                <a:uFillTx/>
                <a:latin typeface="Times New Roman" panose="02020603050405020304" pitchFamily="18" charset="0"/>
                <a:ea typeface="+mj-ea"/>
                <a:cs typeface="Times New Roman" panose="02020603050405020304" pitchFamily="18" charset="0"/>
              </a:rPr>
              <a:t> </a:t>
            </a:r>
            <a:endParaRPr kumimoji="0" lang="ru-RU" sz="4000" b="1" i="0" u="none" strike="noStrike" kern="1200" cap="none" spc="0" normalizeH="0" baseline="0" noProof="0" dirty="0">
              <a:ln>
                <a:noFill/>
              </a:ln>
              <a:solidFill>
                <a:sysClr val="window" lastClr="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xmlns="" val="3406124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7973" t="5645" r="8359" b="159"/>
          <a:stretch/>
        </p:blipFill>
        <p:spPr>
          <a:xfrm>
            <a:off x="180106" y="707810"/>
            <a:ext cx="6243542" cy="5987399"/>
          </a:xfr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l="11291" t="3241"/>
          <a:stretch/>
        </p:blipFill>
        <p:spPr>
          <a:xfrm>
            <a:off x="7195127" y="707810"/>
            <a:ext cx="3773055" cy="308660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2056" y="3879272"/>
            <a:ext cx="3754583" cy="2815937"/>
          </a:xfrm>
          <a:prstGeom prst="rect">
            <a:avLst/>
          </a:prstGeom>
        </p:spPr>
      </p:pic>
      <p:sp>
        <p:nvSpPr>
          <p:cNvPr id="7" name="Заголовок 1"/>
          <p:cNvSpPr txBox="1">
            <a:spLocks/>
          </p:cNvSpPr>
          <p:nvPr/>
        </p:nvSpPr>
        <p:spPr>
          <a:xfrm>
            <a:off x="0" y="0"/>
            <a:ext cx="12192000" cy="554182"/>
          </a:xfrm>
          <a:prstGeom prst="rect">
            <a:avLst/>
          </a:prstGeom>
          <a:solidFill>
            <a:srgbClr val="0070C0"/>
          </a:solidFill>
          <a:ln>
            <a:solidFill>
              <a:sysClr val="window" lastClr="FFFFFF"/>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ysClr val="window" lastClr="FFFFFF"/>
                </a:solidFill>
                <a:effectLst/>
                <a:uLnTx/>
                <a:uFillTx/>
                <a:latin typeface="+mn-lt"/>
                <a:ea typeface="+mj-ea"/>
                <a:cs typeface="Times New Roman" panose="02020603050405020304" pitchFamily="18" charset="0"/>
              </a:rPr>
              <a:t>Accelerator assembling </a:t>
            </a:r>
            <a:endParaRPr kumimoji="0" lang="ru-RU" sz="4000" b="1" i="0" u="none" strike="noStrike" kern="1200" cap="none" spc="0" normalizeH="0" baseline="0" noProof="0" dirty="0">
              <a:ln>
                <a:noFill/>
              </a:ln>
              <a:solidFill>
                <a:sysClr val="window" lastClr="FFFFFF"/>
              </a:solidFill>
              <a:effectLst/>
              <a:uLnTx/>
              <a:uFillTx/>
              <a:latin typeface="+mn-lt"/>
              <a:ea typeface="+mj-ea"/>
              <a:cs typeface="Times New Roman" panose="02020603050405020304" pitchFamily="18" charset="0"/>
            </a:endParaRPr>
          </a:p>
        </p:txBody>
      </p:sp>
    </p:spTree>
    <p:extLst>
      <p:ext uri="{BB962C8B-B14F-4D97-AF65-F5344CB8AC3E}">
        <p14:creationId xmlns:p14="http://schemas.microsoft.com/office/powerpoint/2010/main" xmlns="" val="2648421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48639"/>
          </a:xfrm>
          <a:solidFill>
            <a:srgbClr val="0070C0"/>
          </a:solidFill>
        </p:spPr>
        <p:txBody>
          <a:bodyPr>
            <a:normAutofit fontScale="90000"/>
          </a:bodyPr>
          <a:lstStyle/>
          <a:p>
            <a:r>
              <a:rPr lang="en-US" b="1" dirty="0" smtClean="0">
                <a:solidFill>
                  <a:schemeClr val="bg1"/>
                </a:solidFill>
                <a:latin typeface="Times New Roman" panose="02020603050405020304" pitchFamily="18" charset="0"/>
                <a:cs typeface="Times New Roman" panose="02020603050405020304" pitchFamily="18" charset="0"/>
              </a:rPr>
              <a:t>Parameters of the ELV Accelerators</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69966" y="710928"/>
            <a:ext cx="11704320" cy="1501049"/>
          </a:xfrm>
        </p:spPr>
        <p:txBody>
          <a:bodyPr>
            <a:normAutofit fontScale="77500" lnSpcReduction="20000"/>
          </a:bodyPr>
          <a:lstStyle/>
          <a:p>
            <a:pPr marL="0" indent="0" algn="just">
              <a:buNone/>
            </a:pPr>
            <a:r>
              <a:rPr lang="ru-RU" sz="2200" dirty="0" smtClean="0">
                <a:cs typeface="Times New Roman" panose="02020603050405020304" pitchFamily="18" charset="0"/>
              </a:rPr>
              <a:t>  </a:t>
            </a:r>
            <a:r>
              <a:rPr lang="en-US" sz="2200" dirty="0" smtClean="0">
                <a:cs typeface="Times New Roman" panose="02020603050405020304" pitchFamily="18" charset="0"/>
              </a:rPr>
              <a:t>BINP </a:t>
            </a:r>
            <a:r>
              <a:rPr lang="en-US" sz="2200" dirty="0">
                <a:cs typeface="Times New Roman" panose="02020603050405020304" pitchFamily="18" charset="0"/>
              </a:rPr>
              <a:t>proposes a number of electron accelerators of the ELV-type covering the energy range from 0.4 to 3</a:t>
            </a:r>
            <a:r>
              <a:rPr lang="en-US" sz="2200" dirty="0" smtClean="0">
                <a:cs typeface="Times New Roman" panose="02020603050405020304" pitchFamily="18" charset="0"/>
              </a:rPr>
              <a:t> </a:t>
            </a:r>
            <a:r>
              <a:rPr lang="en-US" sz="2200" dirty="0">
                <a:cs typeface="Times New Roman" panose="02020603050405020304" pitchFamily="18" charset="0"/>
              </a:rPr>
              <a:t>MeV with a beam of accelerated electrons of up to 130 mA and maximum power of up to 100 kW. Special case is 1 MeV 400 kW beam power electron </a:t>
            </a:r>
            <a:r>
              <a:rPr lang="en-US" sz="2200" dirty="0" smtClean="0">
                <a:cs typeface="Times New Roman" panose="02020603050405020304" pitchFamily="18" charset="0"/>
              </a:rPr>
              <a:t>accelerator ELV 12.</a:t>
            </a:r>
            <a:r>
              <a:rPr lang="ru-RU" sz="2200" dirty="0" smtClean="0">
                <a:cs typeface="Times New Roman" panose="02020603050405020304" pitchFamily="18" charset="0"/>
              </a:rPr>
              <a:t> </a:t>
            </a:r>
            <a:r>
              <a:rPr lang="en-US" sz="2200" dirty="0">
                <a:cs typeface="Times New Roman" panose="02020603050405020304" pitchFamily="18" charset="0"/>
              </a:rPr>
              <a:t>High energy efficiency of accelerator is 60- 80%. </a:t>
            </a:r>
            <a:endParaRPr lang="ru-RU" sz="2200" dirty="0" smtClean="0">
              <a:cs typeface="Times New Roman" panose="02020603050405020304" pitchFamily="18" charset="0"/>
            </a:endParaRPr>
          </a:p>
          <a:p>
            <a:pPr marL="0" indent="0" algn="just">
              <a:buNone/>
            </a:pPr>
            <a:r>
              <a:rPr lang="ru-RU" sz="2200" dirty="0" smtClean="0">
                <a:cs typeface="Times New Roman" panose="02020603050405020304" pitchFamily="18" charset="0"/>
              </a:rPr>
              <a:t> </a:t>
            </a:r>
            <a:r>
              <a:rPr lang="en-GB" sz="2200" dirty="0" smtClean="0">
                <a:cs typeface="Times New Roman" panose="02020603050405020304" pitchFamily="18" charset="0"/>
              </a:rPr>
              <a:t>All </a:t>
            </a:r>
            <a:r>
              <a:rPr lang="en-GB" sz="2200" dirty="0">
                <a:cs typeface="Times New Roman" panose="02020603050405020304" pitchFamily="18" charset="0"/>
              </a:rPr>
              <a:t>models have similar concept but differ in overall dimensions, length of accelerator tube, and the number of high-voltage rectifying sections. This makes it easy to adapt accelerators to the requirements of technology. </a:t>
            </a:r>
            <a:r>
              <a:rPr lang="en-US" sz="2200" dirty="0">
                <a:cs typeface="Times New Roman" panose="02020603050405020304" pitchFamily="18" charset="0"/>
              </a:rPr>
              <a:t>Accelerators are continuously modified while saving the </a:t>
            </a:r>
            <a:r>
              <a:rPr lang="en-US" sz="2200" dirty="0" smtClean="0">
                <a:cs typeface="Times New Roman" panose="02020603050405020304" pitchFamily="18" charset="0"/>
              </a:rPr>
              <a:t>modification</a:t>
            </a:r>
            <a:r>
              <a:rPr lang="ru-RU" sz="2200" dirty="0" smtClean="0">
                <a:cs typeface="Times New Roman" panose="02020603050405020304" pitchFamily="18" charset="0"/>
              </a:rPr>
              <a:t>. </a:t>
            </a:r>
            <a:r>
              <a:rPr lang="en-US" sz="2200" dirty="0" smtClean="0">
                <a:cs typeface="Times New Roman" panose="02020603050405020304" pitchFamily="18" charset="0"/>
              </a:rPr>
              <a:t>So </a:t>
            </a:r>
            <a:r>
              <a:rPr lang="en-US" sz="2200" dirty="0">
                <a:cs typeface="Times New Roman" panose="02020603050405020304" pitchFamily="18" charset="0"/>
              </a:rPr>
              <a:t>the power of the ELV-4, ELV-6, ELV-8 accelerators was increased to 100 kV. </a:t>
            </a:r>
            <a:r>
              <a:rPr lang="en-GB" sz="2200" dirty="0" smtClean="0">
                <a:cs typeface="Times New Roman" panose="02020603050405020304" pitchFamily="18" charset="0"/>
              </a:rPr>
              <a:t>The </a:t>
            </a:r>
            <a:r>
              <a:rPr lang="en-GB" sz="2200" dirty="0">
                <a:cs typeface="Times New Roman" panose="02020603050405020304" pitchFamily="18" charset="0"/>
              </a:rPr>
              <a:t>system of automated control of accelerators and communication with technological lines is constantly </a:t>
            </a:r>
            <a:r>
              <a:rPr lang="en-GB" sz="2200" dirty="0" smtClean="0">
                <a:cs typeface="Times New Roman" panose="02020603050405020304" pitchFamily="18" charset="0"/>
              </a:rPr>
              <a:t>developing.</a:t>
            </a:r>
          </a:p>
          <a:p>
            <a:endParaRPr lang="ru-RU" sz="20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xmlns="" val="3658997748"/>
              </p:ext>
            </p:extLst>
          </p:nvPr>
        </p:nvGraphicFramePr>
        <p:xfrm>
          <a:off x="1097280" y="2302031"/>
          <a:ext cx="10049691" cy="4218876"/>
        </p:xfrm>
        <a:graphic>
          <a:graphicData uri="http://schemas.openxmlformats.org/drawingml/2006/table">
            <a:tbl>
              <a:tblPr>
                <a:tableStyleId>{5C22544A-7EE6-4342-B048-85BDC9FD1C3A}</a:tableStyleId>
              </a:tblPr>
              <a:tblGrid>
                <a:gridCol w="2234952"/>
                <a:gridCol w="2234952"/>
                <a:gridCol w="2491447"/>
                <a:gridCol w="3088340"/>
              </a:tblGrid>
              <a:tr h="724246">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Energy</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range</a:t>
                      </a:r>
                      <a:r>
                        <a:rPr lang="ru-RU" sz="20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MeV</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Beam</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power</a:t>
                      </a:r>
                      <a:r>
                        <a:rPr lang="ru-RU" sz="20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kW</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Maximum</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beam</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current</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mA</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r>
              <a:tr h="349463">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ELV-0.5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0.4-0.7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25-65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50-130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0.4-0.8</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25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50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ELV-3</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0.5-0.7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50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dirty="0" smtClean="0">
                          <a:effectLst/>
                          <a:latin typeface="Times New Roman" panose="02020603050405020304" pitchFamily="18" charset="0"/>
                          <a:cs typeface="Times New Roman" panose="02020603050405020304" pitchFamily="18" charset="0"/>
                        </a:rPr>
                        <a:t>ELV-4</a:t>
                      </a:r>
                      <a:r>
                        <a:rPr lang="en-US" sz="2000" dirty="0" smtClean="0">
                          <a:effectLst/>
                          <a:latin typeface="Times New Roman" panose="02020603050405020304" pitchFamily="18" charset="0"/>
                          <a:cs typeface="Times New Roman" panose="02020603050405020304" pitchFamily="18" charset="0"/>
                        </a:rPr>
                        <a:t>-1,5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1.0-1.5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cs typeface="Times New Roman" panose="02020603050405020304" pitchFamily="18" charset="0"/>
                        </a:rPr>
                        <a:t>10</a:t>
                      </a:r>
                      <a:r>
                        <a:rPr lang="ru-RU" sz="2000" dirty="0" smtClean="0">
                          <a:effectLst/>
                          <a:latin typeface="Times New Roman" panose="02020603050405020304" pitchFamily="18" charset="0"/>
                          <a:cs typeface="Times New Roman" panose="02020603050405020304" pitchFamily="18" charset="0"/>
                        </a:rPr>
                        <a:t>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cs typeface="Times New Roman" panose="02020603050405020304" pitchFamily="18" charset="0"/>
                        </a:rPr>
                        <a:t>67</a:t>
                      </a:r>
                    </a:p>
                  </a:txBody>
                  <a:tcPr marL="68580" marR="68580" marT="0" marB="0">
                    <a:solidFill>
                      <a:schemeClr val="accent1">
                        <a:lumMod val="60000"/>
                        <a:lumOff val="40000"/>
                      </a:schemeClr>
                    </a:solidFill>
                  </a:tcPr>
                </a:tc>
              </a:tr>
              <a:tr h="349463">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ELV-4-1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0,8-1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ELV-6</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0.8-1.2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ELV-6M</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0.75-0.95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160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200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ELV-8</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cs typeface="Times New Roman" panose="02020603050405020304" pitchFamily="18" charset="0"/>
                        </a:rPr>
                        <a:t>0,8</a:t>
                      </a:r>
                      <a:r>
                        <a:rPr lang="ru-RU" sz="2000" dirty="0" smtClean="0">
                          <a:effectLst/>
                          <a:latin typeface="Times New Roman" panose="02020603050405020304" pitchFamily="18" charset="0"/>
                          <a:cs typeface="Times New Roman" panose="02020603050405020304" pitchFamily="18" charset="0"/>
                        </a:rPr>
                        <a:t>-2.5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50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ELV-12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0.6-1.0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400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500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r>
              <a:tr h="349463">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ELV-15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1</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5</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50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r>
            </a:tbl>
          </a:graphicData>
        </a:graphic>
      </p:graphicFrame>
    </p:spTree>
    <p:extLst>
      <p:ext uri="{BB962C8B-B14F-4D97-AF65-F5344CB8AC3E}">
        <p14:creationId xmlns:p14="http://schemas.microsoft.com/office/powerpoint/2010/main" xmlns="" val="3853210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04109" y="782783"/>
            <a:ext cx="7609874" cy="5823668"/>
          </a:xfrm>
          <a:prstGeom prst="rect">
            <a:avLst/>
          </a:prstGeom>
          <a:noFill/>
        </p:spPr>
      </p:pic>
      <p:sp>
        <p:nvSpPr>
          <p:cNvPr id="5" name="Заголовок 1"/>
          <p:cNvSpPr txBox="1">
            <a:spLocks/>
          </p:cNvSpPr>
          <p:nvPr/>
        </p:nvSpPr>
        <p:spPr>
          <a:xfrm>
            <a:off x="0" y="0"/>
            <a:ext cx="12192000" cy="637309"/>
          </a:xfrm>
          <a:prstGeom prst="rect">
            <a:avLst/>
          </a:prstGeom>
          <a:solidFill>
            <a:srgbClr val="0070C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cs typeface="Times New Roman" panose="02020603050405020304" pitchFamily="18" charset="0"/>
              </a:rPr>
              <a:t>ELV Accelerators </a:t>
            </a:r>
            <a:r>
              <a:rPr lang="en-US" b="1" dirty="0" err="1" smtClean="0">
                <a:solidFill>
                  <a:schemeClr val="bg1"/>
                </a:solidFill>
                <a:latin typeface="+mn-lt"/>
                <a:cs typeface="Times New Roman" panose="02020603050405020304" pitchFamily="18" charset="0"/>
              </a:rPr>
              <a:t>overal</a:t>
            </a:r>
            <a:r>
              <a:rPr lang="en-US" b="1" dirty="0" smtClean="0">
                <a:solidFill>
                  <a:schemeClr val="bg1"/>
                </a:solidFill>
                <a:latin typeface="+mn-lt"/>
                <a:cs typeface="Times New Roman" panose="02020603050405020304" pitchFamily="18" charset="0"/>
              </a:rPr>
              <a:t> </a:t>
            </a:r>
            <a:r>
              <a:rPr lang="en-US" b="1" dirty="0">
                <a:solidFill>
                  <a:schemeClr val="bg1"/>
                </a:solidFill>
                <a:latin typeface="+mn-lt"/>
                <a:cs typeface="Times New Roman" panose="02020603050405020304" pitchFamily="18" charset="0"/>
              </a:rPr>
              <a:t>dimensions </a:t>
            </a:r>
            <a:endParaRPr lang="ru-RU" dirty="0">
              <a:solidFill>
                <a:schemeClr val="bg1"/>
              </a:solidFill>
              <a:latin typeface="+mn-lt"/>
              <a:cs typeface="Times New Roman" panose="02020603050405020304" pitchFamily="18" charset="0"/>
            </a:endParaRPr>
          </a:p>
        </p:txBody>
      </p:sp>
    </p:spTree>
    <p:extLst>
      <p:ext uri="{BB962C8B-B14F-4D97-AF65-F5344CB8AC3E}">
        <p14:creationId xmlns:p14="http://schemas.microsoft.com/office/powerpoint/2010/main" xmlns="" val="595396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0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2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3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4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1304</TotalTime>
  <Words>1395</Words>
  <Application>Microsoft Office PowerPoint</Application>
  <PresentationFormat>Произвольный</PresentationFormat>
  <Paragraphs>147</Paragraphs>
  <Slides>26</Slides>
  <Notes>9</Notes>
  <HiddenSlides>0</HiddenSlides>
  <MMClips>0</MMClips>
  <ScaleCrop>false</ScaleCrop>
  <HeadingPairs>
    <vt:vector size="6" baseType="variant">
      <vt:variant>
        <vt:lpstr>Тема</vt:lpstr>
      </vt:variant>
      <vt:variant>
        <vt:i4>17</vt:i4>
      </vt:variant>
      <vt:variant>
        <vt:lpstr>Внедренные серверы OLE</vt:lpstr>
      </vt:variant>
      <vt:variant>
        <vt:i4>1</vt:i4>
      </vt:variant>
      <vt:variant>
        <vt:lpstr>Заголовки слайдов</vt:lpstr>
      </vt:variant>
      <vt:variant>
        <vt:i4>26</vt:i4>
      </vt:variant>
    </vt:vector>
  </HeadingPairs>
  <TitlesOfParts>
    <vt:vector size="44" baseType="lpstr">
      <vt:lpstr>Тема Office</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1_Тема Office</vt:lpstr>
      <vt:lpstr>11_Office Theme</vt:lpstr>
      <vt:lpstr>12_Office Theme</vt:lpstr>
      <vt:lpstr>13_Office Theme</vt:lpstr>
      <vt:lpstr>1_Office Theme</vt:lpstr>
      <vt:lpstr>14_Office Theme</vt:lpstr>
      <vt:lpstr>AutoCAD Drawing</vt:lpstr>
      <vt:lpstr>Budker Institute of Nuclear Physics, Novosibirsk, Russia </vt:lpstr>
      <vt:lpstr>Слайд 2</vt:lpstr>
      <vt:lpstr>Placements of ELV Accelerators</vt:lpstr>
      <vt:lpstr>Accelerator design </vt:lpstr>
      <vt:lpstr>Слайд 5</vt:lpstr>
      <vt:lpstr>Accelerator tube inside of high voltage column </vt:lpstr>
      <vt:lpstr>Слайд 7</vt:lpstr>
      <vt:lpstr>Parameters of the ELV Accelerators</vt:lpstr>
      <vt:lpstr>Слайд 9</vt:lpstr>
      <vt:lpstr>ELV-15 Accelerator</vt:lpstr>
      <vt:lpstr>ELV-12 Accelerator</vt:lpstr>
      <vt:lpstr>Reaction hall ELV-12 accelerator in Dyetec (Taegy)</vt:lpstr>
      <vt:lpstr>ELV-12 Accelerator</vt:lpstr>
      <vt:lpstr>Mobile Accelerator (EB-Tech, South Korea)</vt:lpstr>
      <vt:lpstr>Local shield accelerator ELV-0.5</vt:lpstr>
      <vt:lpstr>Aplication of industrial electron accelerators</vt:lpstr>
      <vt:lpstr>Penetration depth of electron beam in material with density 1g/cm3</vt:lpstr>
      <vt:lpstr>Inhomogeneity cable irradiation</vt:lpstr>
      <vt:lpstr>4-side irradiation system </vt:lpstr>
      <vt:lpstr>Ring irradiation system </vt:lpstr>
      <vt:lpstr>Concentrated beam extraction to atmosphere</vt:lpstr>
      <vt:lpstr>Producing of SiO2 nano-powder</vt:lpstr>
      <vt:lpstr>HECToR (Helmholtz-Zentrum Dresden, Germany)</vt:lpstr>
      <vt:lpstr>High voltage rectifier for Boron Neutron Capture Therapy. It has opposite orientation and is connected with tandem accelerator with special feeder inside H/V column.</vt:lpstr>
      <vt:lpstr>Main application of ELV Accelerators</vt:lpstr>
      <vt:lpstr>Слайд 26</vt:lpstr>
    </vt:vector>
  </TitlesOfParts>
  <Company>BINP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and development of ELV accelerators</dc:title>
  <dc:creator>BINP User</dc:creator>
  <cp:lastModifiedBy>Алексей</cp:lastModifiedBy>
  <cp:revision>44</cp:revision>
  <dcterms:created xsi:type="dcterms:W3CDTF">2022-09-16T07:55:04Z</dcterms:created>
  <dcterms:modified xsi:type="dcterms:W3CDTF">2022-09-20T10:51:10Z</dcterms:modified>
</cp:coreProperties>
</file>