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7" r:id="rId1"/>
  </p:sldMasterIdLst>
  <p:notesMasterIdLst>
    <p:notesMasterId r:id="rId20"/>
  </p:notesMasterIdLst>
  <p:sldIdLst>
    <p:sldId id="261" r:id="rId2"/>
    <p:sldId id="1035" r:id="rId3"/>
    <p:sldId id="1036" r:id="rId4"/>
    <p:sldId id="1037" r:id="rId5"/>
    <p:sldId id="1038" r:id="rId6"/>
    <p:sldId id="1051" r:id="rId7"/>
    <p:sldId id="1052" r:id="rId8"/>
    <p:sldId id="1053" r:id="rId9"/>
    <p:sldId id="1039" r:id="rId10"/>
    <p:sldId id="1054" r:id="rId11"/>
    <p:sldId id="1041" r:id="rId12"/>
    <p:sldId id="1056" r:id="rId13"/>
    <p:sldId id="1057" r:id="rId14"/>
    <p:sldId id="1042" r:id="rId15"/>
    <p:sldId id="1043" r:id="rId16"/>
    <p:sldId id="1044" r:id="rId17"/>
    <p:sldId id="1049" r:id="rId18"/>
    <p:sldId id="1050" r:id="rId19"/>
  </p:sldIdLst>
  <p:sldSz cx="12192000" cy="6858000"/>
  <p:notesSz cx="6792913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 autoAdjust="0"/>
  </p:normalViewPr>
  <p:slideViewPr>
    <p:cSldViewPr snapToGrid="0">
      <p:cViewPr varScale="1">
        <p:scale>
          <a:sx n="160" d="100"/>
          <a:sy n="160" d="100"/>
        </p:scale>
        <p:origin x="100" y="2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3596" cy="497976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7746" y="1"/>
            <a:ext cx="2943596" cy="497976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fld id="{6830C434-70D1-485F-BC0C-0F19F57A6422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5" tIns="45638" rIns="91275" bIns="456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</p:spPr>
        <p:txBody>
          <a:bodyPr vert="horz" lIns="91275" tIns="45638" rIns="91275" bIns="4563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3596" cy="497975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7746" y="9427076"/>
            <a:ext cx="2943596" cy="497975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fld id="{E7C2356B-A7A5-4671-9F6B-6F9740C67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256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680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749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733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3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189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678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277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53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950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709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364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158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10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943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845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516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20146" y="1739345"/>
            <a:ext cx="8226289" cy="210709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7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Тема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20146" y="5318387"/>
            <a:ext cx="7938052" cy="278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="1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Фамилия Имя Отчество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520146" y="4045227"/>
            <a:ext cx="8912089" cy="1023730"/>
          </a:xfrm>
          <a:prstGeom prst="rect">
            <a:avLst/>
          </a:prstGeo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Наименование мероприятия/название площадки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11" hasCustomPrompt="1"/>
          </p:nvPr>
        </p:nvSpPr>
        <p:spPr>
          <a:xfrm>
            <a:off x="520145" y="5684550"/>
            <a:ext cx="5453271" cy="666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779940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213" y="365126"/>
            <a:ext cx="8613909" cy="9070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146" y="1825625"/>
            <a:ext cx="11088757" cy="38993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9882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0A729-3F28-4ECB-8B85-A664232F1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528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3"/>
          <p:cNvSpPr>
            <a:spLocks noGrp="1"/>
          </p:cNvSpPr>
          <p:nvPr>
            <p:ph sz="half" idx="2"/>
          </p:nvPr>
        </p:nvSpPr>
        <p:spPr>
          <a:xfrm>
            <a:off x="510214" y="1421297"/>
            <a:ext cx="5343934" cy="42638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Объект 5"/>
          <p:cNvSpPr>
            <a:spLocks noGrp="1"/>
          </p:cNvSpPr>
          <p:nvPr>
            <p:ph sz="quarter" idx="4"/>
          </p:nvPr>
        </p:nvSpPr>
        <p:spPr>
          <a:xfrm>
            <a:off x="6200398" y="1421297"/>
            <a:ext cx="5527776" cy="42638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10213" y="365126"/>
            <a:ext cx="8613909" cy="9070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9882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0A729-3F28-4ECB-8B85-A664232F1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728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0213" y="1514476"/>
            <a:ext cx="5463203" cy="82391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213" y="2505075"/>
            <a:ext cx="5463203" cy="31204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1774" y="1514476"/>
            <a:ext cx="5476458" cy="82391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1774" y="2505075"/>
            <a:ext cx="5476458" cy="31204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10213" y="365126"/>
            <a:ext cx="8613909" cy="9070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9882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0A729-3F28-4ECB-8B85-A664232F1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309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10213" y="365126"/>
            <a:ext cx="8613909" cy="9070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9882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0A729-3F28-4ECB-8B85-A664232F1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4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370982" y="1857967"/>
            <a:ext cx="5396948" cy="372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510212" y="1857967"/>
            <a:ext cx="5363813" cy="372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10213" y="365126"/>
            <a:ext cx="8613909" cy="9070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9882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0A729-3F28-4ECB-8B85-A664232F1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029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1857967"/>
            <a:ext cx="6405838" cy="37874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0214" y="1858617"/>
            <a:ext cx="4310264" cy="3786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10213" y="365126"/>
            <a:ext cx="8613909" cy="9070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9882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0A729-3F28-4ECB-8B85-A664232F1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029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10213" y="365126"/>
            <a:ext cx="8613909" cy="9070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9882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0A729-3F28-4ECB-8B85-A664232F1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88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20146" y="2276059"/>
            <a:ext cx="8226289" cy="210709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</a:t>
            </a: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20146" y="4672340"/>
            <a:ext cx="7938052" cy="278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="1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Фамилия Имя Отчество</a:t>
            </a:r>
          </a:p>
        </p:txBody>
      </p:sp>
      <p:sp>
        <p:nvSpPr>
          <p:cNvPr id="10" name="Текст 23"/>
          <p:cNvSpPr>
            <a:spLocks noGrp="1"/>
          </p:cNvSpPr>
          <p:nvPr>
            <p:ph type="body" sz="quarter" idx="11" hasCustomPrompt="1"/>
          </p:nvPr>
        </p:nvSpPr>
        <p:spPr>
          <a:xfrm>
            <a:off x="520146" y="5018004"/>
            <a:ext cx="5453271" cy="666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520146" y="5722090"/>
            <a:ext cx="5453271" cy="5296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Контактная информация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3" hasCustomPrompt="1"/>
          </p:nvPr>
        </p:nvSpPr>
        <p:spPr>
          <a:xfrm>
            <a:off x="520146" y="6289234"/>
            <a:ext cx="3107637" cy="399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9882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0A729-3F28-4ECB-8B85-A664232F16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380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9882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0A729-3F28-4ECB-8B85-A664232F1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354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1" r:id="rId3"/>
    <p:sldLayoutId id="2147483682" r:id="rId4"/>
    <p:sldLayoutId id="2147483683" r:id="rId5"/>
    <p:sldLayoutId id="2147483687" r:id="rId6"/>
    <p:sldLayoutId id="2147483686" r:id="rId7"/>
    <p:sldLayoutId id="2147483688" r:id="rId8"/>
    <p:sldLayoutId id="2147483684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pyContent1">
            <a:extLst>
              <a:ext uri="{FF2B5EF4-FFF2-40B4-BE49-F238E27FC236}">
                <a16:creationId xmlns:a16="http://schemas.microsoft.com/office/drawing/2014/main" id="{B0BCA81C-BA55-4FC0-B7C7-83658C6E9CF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normAutofit/>
          </a:bodyPr>
          <a:lstStyle/>
          <a:p>
            <a:pPr algn="ctr" eaLnBrk="0" hangingPunct="0">
              <a:defRPr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DESIGN FEATURES OF THE CYCLOTRON C-250</a:t>
            </a:r>
            <a:b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600" b="1" i="1" cap="small" dirty="0"/>
          </a:p>
          <a:p>
            <a:pPr algn="ctr"/>
            <a:r>
              <a:rPr lang="en-US" sz="1400" b="0" dirty="0"/>
              <a:t>K.E. Smirnov, A.A. </a:t>
            </a:r>
            <a:r>
              <a:rPr lang="en-US" sz="1400" b="0" dirty="0" err="1"/>
              <a:t>Akimova</a:t>
            </a:r>
            <a:r>
              <a:rPr lang="en-US" sz="1400" b="0" dirty="0"/>
              <a:t>, O.V. </a:t>
            </a:r>
            <a:r>
              <a:rPr lang="en-US" sz="1400" b="0" dirty="0" err="1"/>
              <a:t>Ananeva</a:t>
            </a:r>
            <a:r>
              <a:rPr lang="en-US" sz="1400" b="0" dirty="0"/>
              <a:t>, Yu</a:t>
            </a:r>
            <a:r>
              <a:rPr lang="en-GB" sz="1400" b="0" dirty="0"/>
              <a:t>.</a:t>
            </a:r>
            <a:r>
              <a:rPr lang="en-US" sz="1400" b="0" dirty="0"/>
              <a:t>N</a:t>
            </a:r>
            <a:r>
              <a:rPr lang="en-GB" sz="1400" b="0" dirty="0"/>
              <a:t>. </a:t>
            </a:r>
            <a:r>
              <a:rPr lang="en-US" sz="1400" b="0" dirty="0" err="1"/>
              <a:t>Gavrish</a:t>
            </a:r>
            <a:r>
              <a:rPr lang="en-GB" sz="1400" b="0" dirty="0"/>
              <a:t>, </a:t>
            </a:r>
            <a:r>
              <a:rPr lang="en-US" sz="1400" b="0" dirty="0"/>
              <a:t>A</a:t>
            </a:r>
            <a:r>
              <a:rPr lang="en-GB" sz="1400" b="0" dirty="0"/>
              <a:t>.</a:t>
            </a:r>
            <a:r>
              <a:rPr lang="en-US" sz="1400" b="0" dirty="0"/>
              <a:t>V</a:t>
            </a:r>
            <a:r>
              <a:rPr lang="en-GB" sz="1400" b="0" dirty="0"/>
              <a:t>. </a:t>
            </a:r>
            <a:r>
              <a:rPr lang="en-US" sz="1400" b="0" dirty="0" err="1"/>
              <a:t>Galchuck</a:t>
            </a:r>
            <a:r>
              <a:rPr lang="en-GB" sz="1400" b="0" dirty="0"/>
              <a:t>,</a:t>
            </a:r>
            <a:br>
              <a:rPr lang="en-GB" sz="1400" b="0" dirty="0"/>
            </a:br>
            <a:r>
              <a:rPr lang="en-GB" sz="1400" b="0" dirty="0"/>
              <a:t>D.V. </a:t>
            </a:r>
            <a:r>
              <a:rPr lang="en-GB" sz="1400" b="0" dirty="0" err="1"/>
              <a:t>Kirtsev</a:t>
            </a:r>
            <a:r>
              <a:rPr lang="en-GB" sz="1400" b="0" dirty="0"/>
              <a:t>, </a:t>
            </a:r>
            <a:r>
              <a:rPr lang="uk-UA" sz="1400" b="0" dirty="0"/>
              <a:t>V.G. </a:t>
            </a:r>
            <a:r>
              <a:rPr lang="uk-UA" sz="1400" b="0" dirty="0" err="1"/>
              <a:t>Mudrolyubov</a:t>
            </a:r>
            <a:r>
              <a:rPr lang="uk-UA" sz="1400" b="0" dirty="0"/>
              <a:t>, </a:t>
            </a:r>
            <a:r>
              <a:rPr lang="en-US" sz="1400" b="0" dirty="0"/>
              <a:t>Yu</a:t>
            </a:r>
            <a:r>
              <a:rPr lang="en-GB" sz="1400" b="0" dirty="0"/>
              <a:t>.</a:t>
            </a:r>
            <a:r>
              <a:rPr lang="en-US" sz="1400" b="0" dirty="0"/>
              <a:t>K</a:t>
            </a:r>
            <a:r>
              <a:rPr lang="en-GB" sz="1400" b="0" dirty="0"/>
              <a:t>. </a:t>
            </a:r>
            <a:r>
              <a:rPr lang="en-US" sz="1400" b="0" dirty="0" err="1"/>
              <a:t>Osina</a:t>
            </a:r>
            <a:r>
              <a:rPr lang="en-GB" sz="1400" b="0" dirty="0"/>
              <a:t>, </a:t>
            </a:r>
            <a:r>
              <a:rPr lang="en-US" sz="1400" b="0" dirty="0"/>
              <a:t>Yu</a:t>
            </a:r>
            <a:r>
              <a:rPr lang="en-GB" sz="1400" b="0" dirty="0"/>
              <a:t>.</a:t>
            </a:r>
            <a:r>
              <a:rPr lang="en-US" sz="1400" b="0" dirty="0"/>
              <a:t>I</a:t>
            </a:r>
            <a:r>
              <a:rPr lang="en-GB" sz="1400" b="0" dirty="0"/>
              <a:t>. </a:t>
            </a:r>
            <a:r>
              <a:rPr lang="en-US" sz="1400" b="0" dirty="0" err="1"/>
              <a:t>Stogov</a:t>
            </a:r>
            <a:br>
              <a:rPr lang="ru-RU" dirty="0"/>
            </a:br>
            <a:br>
              <a:rPr lang="fr-FR" sz="2000" b="0" dirty="0">
                <a:solidFill>
                  <a:srgbClr val="002060"/>
                </a:solidFill>
                <a:latin typeface="+mj-lt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JSC «NIIEFA», 196641, St. Petersburg, Russia</a:t>
            </a:r>
            <a:endParaRPr lang="ru-RU" sz="2000" b="0" dirty="0">
              <a:solidFill>
                <a:srgbClr val="002060"/>
              </a:solidFill>
              <a:latin typeface="+mj-lt"/>
            </a:endParaRPr>
          </a:p>
          <a:p>
            <a:pPr algn="ctr" eaLnBrk="0" hangingPunct="0">
              <a:defRPr/>
            </a:pPr>
            <a:endParaRPr lang="ru-RU" sz="2600" b="1" i="1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1600" b="0" dirty="0"/>
              <a:t>Speaker – Smirnov Kirill</a:t>
            </a:r>
            <a:endParaRPr lang="ru-RU" sz="1600" b="0" dirty="0"/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1F7D451F-AE23-4AED-A4B7-20317B6747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n-US" sz="1600" dirty="0"/>
              <a:t>XIV International Scientific Seminar in Memory of Professor V.P. </a:t>
            </a:r>
            <a:r>
              <a:rPr lang="en-US" sz="1600" dirty="0" err="1"/>
              <a:t>Sarantsev</a:t>
            </a:r>
            <a:endParaRPr lang="en-US" sz="1600" dirty="0"/>
          </a:p>
          <a:p>
            <a:pPr algn="l"/>
            <a:r>
              <a:rPr lang="en-US" sz="1600" dirty="0"/>
              <a:t>“Problems of Colliders and Particles Accelerators”</a:t>
            </a:r>
          </a:p>
          <a:p>
            <a:pPr algn="l"/>
            <a:r>
              <a:rPr lang="en-US" sz="1600" dirty="0"/>
              <a:t>20 – 25 September 2022, </a:t>
            </a:r>
            <a:r>
              <a:rPr lang="en-US" sz="1600" dirty="0" err="1"/>
              <a:t>Alushta</a:t>
            </a:r>
            <a:r>
              <a:rPr lang="en-US" sz="1600" dirty="0"/>
              <a:t>, Crimea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35668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C9BAF5-22ED-4705-A48B-BF5C3FCCAF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1" y="1042256"/>
            <a:ext cx="5353879" cy="30115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286" y="0"/>
            <a:ext cx="8613909" cy="907084"/>
          </a:xfrm>
        </p:spPr>
        <p:txBody>
          <a:bodyPr/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Correcting coils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10</a:t>
            </a:fld>
            <a:endParaRPr lang="ru-RU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EA6ED657-994C-4DDF-B6AD-DD13635EBD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716510"/>
              </p:ext>
            </p:extLst>
          </p:nvPr>
        </p:nvGraphicFramePr>
        <p:xfrm>
          <a:off x="1873855" y="4857846"/>
          <a:ext cx="4090285" cy="149850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52489">
                  <a:extLst>
                    <a:ext uri="{9D8B030D-6E8A-4147-A177-3AD203B41FA5}">
                      <a16:colId xmlns:a16="http://schemas.microsoft.com/office/drawing/2014/main" val="986006377"/>
                    </a:ext>
                  </a:extLst>
                </a:gridCol>
                <a:gridCol w="1937796">
                  <a:extLst>
                    <a:ext uri="{9D8B030D-6E8A-4147-A177-3AD203B41FA5}">
                      <a16:colId xmlns:a16="http://schemas.microsoft.com/office/drawing/2014/main" val="1235044769"/>
                    </a:ext>
                  </a:extLst>
                </a:gridCol>
              </a:tblGrid>
              <a:tr h="292052">
                <a:tc>
                  <a:txBody>
                    <a:bodyPr/>
                    <a:lstStyle/>
                    <a:p>
                      <a:pPr algn="ctr"/>
                      <a:r>
                        <a:rPr lang="en-US" sz="12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ru-RU" sz="12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latin typeface="+mn-lt"/>
                        </a:rPr>
                        <a:t>Value</a:t>
                      </a:r>
                      <a:endParaRPr lang="ru-RU" sz="1200" b="1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2598927"/>
                  </a:ext>
                </a:extLst>
              </a:tr>
              <a:tr h="292052">
                <a:tc>
                  <a:txBody>
                    <a:bodyPr/>
                    <a:lstStyle/>
                    <a:p>
                      <a:pPr algn="ctr"/>
                      <a:r>
                        <a:rPr lang="en-US" sz="1200" i="1" kern="1200" dirty="0"/>
                        <a:t>Number of correcting coils</a:t>
                      </a:r>
                      <a:endParaRPr lang="ru-RU" sz="12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/>
                        <a:t>114</a:t>
                      </a:r>
                      <a:endParaRPr lang="ru-RU" sz="12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8974680"/>
                  </a:ext>
                </a:extLst>
              </a:tr>
              <a:tr h="292052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/>
                        <a:t>Power of the correcting coils power supply, kW</a:t>
                      </a:r>
                      <a:endParaRPr lang="ru-RU" sz="12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/>
                        <a:t>120</a:t>
                      </a:r>
                      <a:endParaRPr lang="ru-RU" sz="12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9214171"/>
                  </a:ext>
                </a:extLst>
              </a:tr>
              <a:tr h="292052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/>
                        <a:t>Conductor type</a:t>
                      </a:r>
                      <a:endParaRPr lang="ru-RU" sz="12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baseline="0" dirty="0">
                          <a:latin typeface="+mn-lt"/>
                        </a:rPr>
                        <a:t>Copper hollow conductor, 7x7 mm</a:t>
                      </a:r>
                      <a:endParaRPr lang="ru-RU" sz="1200" i="1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5029855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EDD8D9-2BC0-4279-B979-9C1CFD43A7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9" t="6087" r="3777"/>
          <a:stretch/>
        </p:blipFill>
        <p:spPr>
          <a:xfrm>
            <a:off x="6253701" y="1709769"/>
            <a:ext cx="5716988" cy="358579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79428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286" y="0"/>
            <a:ext cx="8613909" cy="907084"/>
          </a:xfrm>
        </p:spPr>
        <p:txBody>
          <a:bodyPr/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Accelerating system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1C2020-EA1B-4545-98E8-DAB63EF73D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0" t="8985" r="2076" b="3768"/>
          <a:stretch/>
        </p:blipFill>
        <p:spPr>
          <a:xfrm>
            <a:off x="5824330" y="1718686"/>
            <a:ext cx="6124572" cy="341388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C6D599-0F70-4B3C-AE86-9DA723DC1B49}"/>
              </a:ext>
            </a:extLst>
          </p:cNvPr>
          <p:cNvSpPr txBox="1"/>
          <p:nvPr/>
        </p:nvSpPr>
        <p:spPr>
          <a:xfrm>
            <a:off x="3351474" y="5944170"/>
            <a:ext cx="434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Accelerating system of the MZI cyclotron</a:t>
            </a:r>
            <a:endParaRPr lang="ru-RU" i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DAF476-38E2-451D-8C59-51086BC578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2" r="17467"/>
          <a:stretch/>
        </p:blipFill>
        <p:spPr>
          <a:xfrm>
            <a:off x="442617" y="1045656"/>
            <a:ext cx="5159077" cy="476668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20116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286" y="0"/>
            <a:ext cx="8613909" cy="907084"/>
          </a:xfrm>
        </p:spPr>
        <p:txBody>
          <a:bodyPr/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Accelerating system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6799A3-D8C8-4C25-93DC-914A9DE09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8" t="2377" r="30641"/>
          <a:stretch/>
        </p:blipFill>
        <p:spPr>
          <a:xfrm>
            <a:off x="95415" y="1057302"/>
            <a:ext cx="2858495" cy="47193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1FCEB7-EA6B-416F-A3D8-954605FB02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1" t="4522" r="32337" b="4290"/>
          <a:stretch/>
        </p:blipFill>
        <p:spPr>
          <a:xfrm>
            <a:off x="3161129" y="1057301"/>
            <a:ext cx="3072208" cy="47193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CD94BB-27D6-4740-99C1-74AF81E2C0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0" t="7362" r="32637" b="4290"/>
          <a:stretch/>
        </p:blipFill>
        <p:spPr>
          <a:xfrm>
            <a:off x="6440556" y="1057301"/>
            <a:ext cx="3140765" cy="471529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73557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286" y="0"/>
            <a:ext cx="8613909" cy="907084"/>
          </a:xfrm>
        </p:spPr>
        <p:txBody>
          <a:bodyPr/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Accelerating system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78FEA2-4ECC-4874-BF70-4FF64849F0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6" t="6666" r="14109" b="2957"/>
          <a:stretch/>
        </p:blipFill>
        <p:spPr>
          <a:xfrm>
            <a:off x="467633" y="779228"/>
            <a:ext cx="7665398" cy="5164372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628FAA11-0D96-469E-A269-9D52555962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024116"/>
              </p:ext>
            </p:extLst>
          </p:nvPr>
        </p:nvGraphicFramePr>
        <p:xfrm>
          <a:off x="8289235" y="1508760"/>
          <a:ext cx="3780845" cy="334153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37075">
                  <a:extLst>
                    <a:ext uri="{9D8B030D-6E8A-4147-A177-3AD203B41FA5}">
                      <a16:colId xmlns:a16="http://schemas.microsoft.com/office/drawing/2014/main" val="986006377"/>
                    </a:ext>
                  </a:extLst>
                </a:gridCol>
                <a:gridCol w="1343770">
                  <a:extLst>
                    <a:ext uri="{9D8B030D-6E8A-4147-A177-3AD203B41FA5}">
                      <a16:colId xmlns:a16="http://schemas.microsoft.com/office/drawing/2014/main" val="1235044769"/>
                    </a:ext>
                  </a:extLst>
                </a:gridCol>
              </a:tblGrid>
              <a:tr h="522115">
                <a:tc>
                  <a:txBody>
                    <a:bodyPr/>
                    <a:lstStyle/>
                    <a:p>
                      <a:pPr algn="ctr"/>
                      <a:r>
                        <a:rPr lang="en-US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ru-RU" sz="14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latin typeface="+mn-lt"/>
                        </a:rPr>
                        <a:t>Value</a:t>
                      </a:r>
                      <a:endParaRPr lang="ru-RU" sz="1400" b="1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2598927"/>
                  </a:ext>
                </a:extLst>
              </a:tr>
              <a:tr h="522115">
                <a:tc>
                  <a:txBody>
                    <a:bodyPr/>
                    <a:lstStyle/>
                    <a:p>
                      <a:pPr algn="ctr"/>
                      <a:r>
                        <a:rPr lang="en-US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Number of resonators</a:t>
                      </a:r>
                      <a:endParaRPr lang="ru-RU" sz="14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latin typeface="+mn-lt"/>
                        </a:rPr>
                        <a:t>2</a:t>
                      </a:r>
                      <a:endParaRPr lang="ru-RU" sz="14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8974680"/>
                  </a:ext>
                </a:extLst>
              </a:tr>
              <a:tr h="887596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latin typeface="+mn-lt"/>
                        </a:rPr>
                        <a:t>Operating frequency range, MHz</a:t>
                      </a:r>
                      <a:endParaRPr lang="ru-RU" sz="14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latin typeface="+mn-lt"/>
                        </a:rPr>
                        <a:t>24 – 33,2</a:t>
                      </a:r>
                      <a:endParaRPr lang="ru-RU" sz="14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9214171"/>
                  </a:ext>
                </a:extLst>
              </a:tr>
              <a:tr h="5221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Active lose power, kW</a:t>
                      </a:r>
                      <a:endParaRPr lang="ru-RU" sz="14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latin typeface="+mn-lt"/>
                        </a:rPr>
                        <a:t>52 – 32</a:t>
                      </a:r>
                      <a:endParaRPr lang="ru-RU" sz="1400" b="0" i="1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8935355"/>
                  </a:ext>
                </a:extLst>
              </a:tr>
              <a:tr h="887596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latin typeface="+mn-lt"/>
                        </a:rPr>
                        <a:t>Accelerating voltage, kV</a:t>
                      </a:r>
                      <a:endParaRPr lang="ru-RU" sz="14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baseline="0" dirty="0">
                          <a:latin typeface="+mn-lt"/>
                        </a:rPr>
                        <a:t>Up to 85</a:t>
                      </a:r>
                      <a:endParaRPr lang="ru-RU" sz="1400" i="1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5029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4985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188" y="0"/>
            <a:ext cx="8613909" cy="907084"/>
          </a:xfrm>
        </p:spPr>
        <p:txBody>
          <a:bodyPr/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Electrostatic deflector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6E4018-EC20-4267-83DF-336D158564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6" t="9739" r="870" b="2609"/>
          <a:stretch/>
        </p:blipFill>
        <p:spPr>
          <a:xfrm>
            <a:off x="1200645" y="907084"/>
            <a:ext cx="7927452" cy="489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43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067" y="0"/>
            <a:ext cx="8613909" cy="907084"/>
          </a:xfrm>
        </p:spPr>
        <p:txBody>
          <a:bodyPr/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Magnetic channels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E8279D-E244-400B-8B4D-B5D727187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81" t="10679" r="15730" b="6667"/>
          <a:stretch/>
        </p:blipFill>
        <p:spPr>
          <a:xfrm>
            <a:off x="660399" y="687916"/>
            <a:ext cx="8911167" cy="566843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279BA1-AF6A-495C-8373-1BDA8E9A24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94" t="10742" r="12778" b="5123"/>
          <a:stretch/>
        </p:blipFill>
        <p:spPr>
          <a:xfrm>
            <a:off x="788144" y="631839"/>
            <a:ext cx="8466491" cy="580474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5599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091" y="0"/>
            <a:ext cx="8613909" cy="907084"/>
          </a:xfrm>
        </p:spPr>
        <p:txBody>
          <a:bodyPr/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Stripper device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D697A8-40CE-40EE-8FCC-2DB41BAAEB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0" t="14550" r="8794" b="4464"/>
          <a:stretch/>
        </p:blipFill>
        <p:spPr>
          <a:xfrm>
            <a:off x="616227" y="884582"/>
            <a:ext cx="8498391" cy="508883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99502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804" y="415542"/>
            <a:ext cx="8613909" cy="907084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In conclusion</a:t>
            </a:r>
            <a:endParaRPr lang="ru-RU" sz="32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21743" y="1546554"/>
            <a:ext cx="10122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  <a:buFont typeface="Arial" pitchFamily="34" charset="0"/>
              <a:buChar char="―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To date, the problems of placing equipment in the vacuum chamber of the cyclotron have been practically solved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</a:rPr>
              <a:t>;</a:t>
            </a:r>
            <a:endParaRPr lang="en-US" sz="20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spcAft>
                <a:spcPts val="1200"/>
              </a:spcAft>
              <a:buFont typeface="Arial" pitchFamily="34" charset="0"/>
              <a:buChar char="―"/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A computer model of an electromagnet, design documentation for a magnetic circuit, an accelerating system, main and corrective coils have been developed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</a:rPr>
              <a:t>;</a:t>
            </a:r>
            <a:endParaRPr lang="en-US" sz="20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spcAft>
                <a:spcPts val="1200"/>
              </a:spcAft>
              <a:buFont typeface="Arial" pitchFamily="34" charset="0"/>
              <a:buChar char="―"/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Production of the main components and systems of the cyclotron began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</a:rPr>
              <a:t>;</a:t>
            </a:r>
            <a:endParaRPr lang="en-US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47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B7A1C7-1785-4AF3-9E20-DBE3B2DB77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1910" y="-145112"/>
            <a:ext cx="4940414" cy="2107096"/>
          </a:xfrm>
        </p:spPr>
        <p:txBody>
          <a:bodyPr/>
          <a:lstStyle/>
          <a:p>
            <a:r>
              <a:rPr lang="en-US" dirty="0"/>
              <a:t>Thank you for your attention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Smirnov Kirill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Chief project engineer, JSC “NIIEFA”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3598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74" y="321616"/>
            <a:ext cx="8613909" cy="907084"/>
          </a:xfrm>
        </p:spPr>
        <p:txBody>
          <a:bodyPr/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Basic requirements of the technical task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2</a:t>
            </a:fld>
            <a:endParaRPr lang="ru-RU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4EFAB7D-1E6C-4C66-8113-60C70DF9B1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489584"/>
              </p:ext>
            </p:extLst>
          </p:nvPr>
        </p:nvGraphicFramePr>
        <p:xfrm>
          <a:off x="1614115" y="2171655"/>
          <a:ext cx="8035899" cy="27432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691678">
                  <a:extLst>
                    <a:ext uri="{9D8B030D-6E8A-4147-A177-3AD203B41FA5}">
                      <a16:colId xmlns:a16="http://schemas.microsoft.com/office/drawing/2014/main" val="986006377"/>
                    </a:ext>
                  </a:extLst>
                </a:gridCol>
                <a:gridCol w="3344221">
                  <a:extLst>
                    <a:ext uri="{9D8B030D-6E8A-4147-A177-3AD203B41FA5}">
                      <a16:colId xmlns:a16="http://schemas.microsoft.com/office/drawing/2014/main" val="1235044769"/>
                    </a:ext>
                  </a:extLst>
                </a:gridCol>
              </a:tblGrid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en-US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ru-RU" sz="14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latin typeface="+mn-lt"/>
                        </a:rPr>
                        <a:t>Value</a:t>
                      </a:r>
                      <a:endParaRPr lang="ru-RU" sz="1400" b="1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2598927"/>
                  </a:ext>
                </a:extLst>
              </a:tr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en-US" sz="1400" i="1" kern="1200" dirty="0"/>
                        <a:t>Type of accelerated parts</a:t>
                      </a:r>
                      <a:endParaRPr lang="ru-RU" sz="14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Protons</a:t>
                      </a:r>
                      <a:endParaRPr lang="ru-RU" sz="14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8974680"/>
                  </a:ext>
                </a:extLst>
              </a:tr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Beam energy</a:t>
                      </a:r>
                      <a:r>
                        <a:rPr lang="ru-RU" sz="1400" i="1" dirty="0"/>
                        <a:t>, </a:t>
                      </a:r>
                      <a:r>
                        <a:rPr lang="en-US" sz="1400" i="1" dirty="0"/>
                        <a:t>MeV</a:t>
                      </a:r>
                      <a:endParaRPr lang="ru-RU" sz="14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30 – 250</a:t>
                      </a:r>
                      <a:endParaRPr lang="ru-RU" sz="14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9214171"/>
                  </a:ext>
                </a:extLst>
              </a:tr>
              <a:tr h="1785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1200" dirty="0"/>
                        <a:t>Accelerated beam current</a:t>
                      </a:r>
                      <a:r>
                        <a:rPr lang="ru-RU" sz="1400" i="1" kern="1200" dirty="0"/>
                        <a:t>, </a:t>
                      </a:r>
                      <a:r>
                        <a:rPr lang="en-US" sz="1400" i="1" kern="1200" dirty="0" err="1"/>
                        <a:t>uA</a:t>
                      </a:r>
                      <a:endParaRPr lang="ru-RU" sz="14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baseline="0" dirty="0"/>
                        <a:t>Up to </a:t>
                      </a:r>
                      <a:r>
                        <a:rPr lang="ru-RU" sz="1400" i="1" baseline="0" dirty="0"/>
                        <a:t>5</a:t>
                      </a:r>
                      <a:endParaRPr lang="ru-RU" sz="1400" b="0" i="1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8935355"/>
                  </a:ext>
                </a:extLst>
              </a:tr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Magnetic system</a:t>
                      </a:r>
                      <a:endParaRPr lang="ru-RU" sz="14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baseline="0" dirty="0"/>
                        <a:t>“Warm”</a:t>
                      </a:r>
                      <a:endParaRPr lang="ru-RU" sz="1400" i="1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5029855"/>
                  </a:ext>
                </a:extLst>
              </a:tr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Number of beams of the transport system</a:t>
                      </a:r>
                      <a:endParaRPr lang="ru-RU" sz="14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baseline="0" dirty="0"/>
                        <a:t>3</a:t>
                      </a:r>
                      <a:endParaRPr lang="ru-RU" sz="1400" i="1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7842798"/>
                  </a:ext>
                </a:extLst>
              </a:tr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Pole diameter, mm</a:t>
                      </a:r>
                      <a:endParaRPr lang="ru-RU" sz="14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baseline="0" dirty="0"/>
                        <a:t>No more than 4 000</a:t>
                      </a:r>
                      <a:endParaRPr lang="ru-RU" sz="1400" i="1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9954539"/>
                  </a:ext>
                </a:extLst>
              </a:tr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latin typeface="+mn-lt"/>
                        </a:rPr>
                        <a:t>Electromagnet dimensions, mm</a:t>
                      </a:r>
                      <a:endParaRPr lang="ru-RU" sz="14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baseline="0" dirty="0">
                          <a:latin typeface="+mn-lt"/>
                        </a:rPr>
                        <a:t>No more than 8 100x5 400x4 200</a:t>
                      </a:r>
                      <a:endParaRPr lang="ru-RU" sz="1400" i="1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7682462"/>
                  </a:ext>
                </a:extLst>
              </a:tr>
              <a:tr h="178595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latin typeface="+mn-lt"/>
                        </a:rPr>
                        <a:t>Weight of cyclotron, t</a:t>
                      </a:r>
                      <a:endParaRPr lang="ru-RU" sz="14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baseline="0" dirty="0">
                          <a:latin typeface="+mn-lt"/>
                        </a:rPr>
                        <a:t>Not more than 850</a:t>
                      </a:r>
                      <a:endParaRPr lang="ru-RU" sz="1400" i="1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2656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3642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872" y="0"/>
            <a:ext cx="8613909" cy="907084"/>
          </a:xfrm>
        </p:spPr>
        <p:txBody>
          <a:bodyPr/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Separation of the energy range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FC5523-5196-49B5-A5A0-067435BF4A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3" t="10319" r="15185" b="5111"/>
          <a:stretch/>
        </p:blipFill>
        <p:spPr>
          <a:xfrm>
            <a:off x="1608072" y="638313"/>
            <a:ext cx="6978896" cy="558137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87437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225" y="1766"/>
            <a:ext cx="8613909" cy="907084"/>
          </a:xfrm>
        </p:spPr>
        <p:txBody>
          <a:bodyPr/>
          <a:lstStyle/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Main magnet of the cyclotron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2052" name="AutoShape 4" descr="https://cerncourier.com/wp-content/uploads/2018/04/CC-May18-triumf-image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https://cerncourier.com/wp-content/uploads/2018/04/CC-May18-triumf-image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https://cerncourier.com/wp-content/uploads/2018/04/CC-May18-triumf-image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162F17-4F05-4C82-B24E-96C086FF79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6" t="14782" r="12478" b="8986"/>
          <a:stretch/>
        </p:blipFill>
        <p:spPr>
          <a:xfrm>
            <a:off x="6432811" y="2756899"/>
            <a:ext cx="5378646" cy="359945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Picture 3" descr="C:\Users\zauba\Pictures\Saved Pictures\3_7.JPG">
            <a:extLst>
              <a:ext uri="{FF2B5EF4-FFF2-40B4-BE49-F238E27FC236}">
                <a16:creationId xmlns:a16="http://schemas.microsoft.com/office/drawing/2014/main" id="{8BE46111-8BFD-457F-A621-20B90851C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3650" t="1967" r="2485" b="2886"/>
          <a:stretch/>
        </p:blipFill>
        <p:spPr bwMode="auto">
          <a:xfrm>
            <a:off x="380543" y="2753093"/>
            <a:ext cx="5646340" cy="3603257"/>
          </a:xfrm>
          <a:prstGeom prst="rect">
            <a:avLst/>
          </a:prstGeom>
          <a:noFill/>
          <a:effectLst>
            <a:softEdge rad="317500"/>
          </a:effectLst>
        </p:spPr>
      </p:pic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9E666B72-6A35-4536-B861-953C393981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160646"/>
              </p:ext>
            </p:extLst>
          </p:nvPr>
        </p:nvGraphicFramePr>
        <p:xfrm>
          <a:off x="2694884" y="777032"/>
          <a:ext cx="6802231" cy="19202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298455">
                  <a:extLst>
                    <a:ext uri="{9D8B030D-6E8A-4147-A177-3AD203B41FA5}">
                      <a16:colId xmlns:a16="http://schemas.microsoft.com/office/drawing/2014/main" val="986006377"/>
                    </a:ext>
                  </a:extLst>
                </a:gridCol>
                <a:gridCol w="2504837">
                  <a:extLst>
                    <a:ext uri="{9D8B030D-6E8A-4147-A177-3AD203B41FA5}">
                      <a16:colId xmlns:a16="http://schemas.microsoft.com/office/drawing/2014/main" val="1235044769"/>
                    </a:ext>
                  </a:extLst>
                </a:gridCol>
                <a:gridCol w="1998939">
                  <a:extLst>
                    <a:ext uri="{9D8B030D-6E8A-4147-A177-3AD203B41FA5}">
                      <a16:colId xmlns:a16="http://schemas.microsoft.com/office/drawing/2014/main" val="2523669306"/>
                    </a:ext>
                  </a:extLst>
                </a:gridCol>
              </a:tblGrid>
              <a:tr h="164693">
                <a:tc>
                  <a:txBody>
                    <a:bodyPr/>
                    <a:lstStyle/>
                    <a:p>
                      <a:pPr algn="ctr"/>
                      <a:r>
                        <a:rPr lang="en-US" sz="12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Cyclotron MZI</a:t>
                      </a:r>
                      <a:endParaRPr lang="ru-RU" sz="12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latin typeface="+mn-lt"/>
                        </a:rPr>
                        <a:t>Parameter</a:t>
                      </a:r>
                      <a:endParaRPr lang="ru-RU" sz="1200" b="1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latin typeface="+mn-lt"/>
                        </a:rPr>
                        <a:t>Cyclotron C – 250</a:t>
                      </a:r>
                      <a:endParaRPr lang="ru-RU" sz="1200" b="1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2598927"/>
                  </a:ext>
                </a:extLst>
              </a:tr>
              <a:tr h="164693">
                <a:tc>
                  <a:txBody>
                    <a:bodyPr/>
                    <a:lstStyle/>
                    <a:p>
                      <a:pPr algn="ctr"/>
                      <a:r>
                        <a:rPr lang="en-US" sz="1200" i="1" kern="1200" dirty="0"/>
                        <a:t>8 100</a:t>
                      </a:r>
                      <a:r>
                        <a:rPr lang="ru-RU" sz="1200" i="1" kern="1200" dirty="0"/>
                        <a:t>х4 000х4 300</a:t>
                      </a:r>
                      <a:endParaRPr lang="ru-RU" sz="12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latin typeface="+mj-lt"/>
                        </a:rPr>
                        <a:t>Magnet dimensions, mm</a:t>
                      </a:r>
                      <a:endParaRPr lang="ru-RU" sz="1200" i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latin typeface="+mn-lt"/>
                        </a:rPr>
                        <a:t>8 100х4 000х3 600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8974680"/>
                  </a:ext>
                </a:extLst>
              </a:tr>
              <a:tr h="164693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latin typeface="+mn-lt"/>
                        </a:rPr>
                        <a:t>860</a:t>
                      </a:r>
                      <a:endParaRPr lang="ru-RU" sz="12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latin typeface="+mj-lt"/>
                        </a:rPr>
                        <a:t>Weight of steel, t</a:t>
                      </a:r>
                      <a:endParaRPr lang="ru-RU" sz="1200" i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latin typeface="+mn-lt"/>
                        </a:rPr>
                        <a:t>713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9214171"/>
                  </a:ext>
                </a:extLst>
              </a:tr>
              <a:tr h="1646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ru-RU" sz="12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Weight of copper, t</a:t>
                      </a:r>
                      <a:endParaRPr lang="ru-RU" sz="12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1" baseline="0" dirty="0">
                          <a:latin typeface="+mn-lt"/>
                        </a:rPr>
                        <a:t>35</a:t>
                      </a:r>
                      <a:endParaRPr lang="ru-RU" sz="1200" b="0" i="1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8935355"/>
                  </a:ext>
                </a:extLst>
              </a:tr>
              <a:tr h="164693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/>
                        <a:t>4 000</a:t>
                      </a:r>
                      <a:endParaRPr lang="ru-RU" sz="12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latin typeface="+mj-lt"/>
                        </a:rPr>
                        <a:t>Pole diameter, mm</a:t>
                      </a:r>
                      <a:endParaRPr lang="ru-RU" sz="1200" i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baseline="0" dirty="0">
                          <a:latin typeface="+mn-lt"/>
                        </a:rPr>
                        <a:t>4 000</a:t>
                      </a:r>
                      <a:endParaRPr lang="ru-RU" sz="1200" i="1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5029855"/>
                  </a:ext>
                </a:extLst>
              </a:tr>
              <a:tr h="164693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latin typeface="+mn-lt"/>
                        </a:rPr>
                        <a:t>80/300</a:t>
                      </a:r>
                      <a:endParaRPr lang="ru-RU" sz="12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latin typeface="+mj-lt"/>
                        </a:rPr>
                        <a:t>Air gaps, sector/valley, mm</a:t>
                      </a:r>
                      <a:endParaRPr lang="ru-RU" sz="1200" i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baseline="0" dirty="0">
                          <a:latin typeface="+mn-lt"/>
                        </a:rPr>
                        <a:t>100/500</a:t>
                      </a:r>
                      <a:endParaRPr lang="ru-RU" sz="1200" i="1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7842798"/>
                  </a:ext>
                </a:extLst>
              </a:tr>
              <a:tr h="164693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latin typeface="+mn-lt"/>
                        </a:rPr>
                        <a:t>1 080</a:t>
                      </a:r>
                      <a:endParaRPr lang="ru-RU" sz="12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latin typeface="+mj-lt"/>
                        </a:rPr>
                        <a:t>Total number of parts</a:t>
                      </a:r>
                      <a:endParaRPr lang="ru-RU" sz="1200" i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baseline="0" dirty="0">
                          <a:latin typeface="+mn-lt"/>
                        </a:rPr>
                        <a:t>1 400</a:t>
                      </a:r>
                      <a:endParaRPr lang="ru-RU" sz="1200" i="1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20604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5113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310" y="0"/>
            <a:ext cx="8613909" cy="907084"/>
          </a:xfrm>
        </p:spPr>
        <p:txBody>
          <a:bodyPr/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Design features of main magnet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D54345-0255-4061-800C-CFE7006DC445}"/>
              </a:ext>
            </a:extLst>
          </p:cNvPr>
          <p:cNvSpPr txBox="1"/>
          <p:nvPr/>
        </p:nvSpPr>
        <p:spPr>
          <a:xfrm>
            <a:off x="608274" y="907084"/>
            <a:ext cx="653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1. The presence of sectors with high helicity</a:t>
            </a:r>
            <a:endParaRPr lang="ru-RU" i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DBDDB5-10DE-4E85-8722-5D4478D4E0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9063" t="29000" r="20751" b="14000"/>
          <a:stretch/>
        </p:blipFill>
        <p:spPr>
          <a:xfrm>
            <a:off x="1197229" y="1518902"/>
            <a:ext cx="7791059" cy="415037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0015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310" y="0"/>
            <a:ext cx="8613909" cy="907084"/>
          </a:xfrm>
        </p:spPr>
        <p:txBody>
          <a:bodyPr/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Design features of main magnet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D54345-0255-4061-800C-CFE7006DC445}"/>
              </a:ext>
            </a:extLst>
          </p:cNvPr>
          <p:cNvSpPr txBox="1"/>
          <p:nvPr/>
        </p:nvSpPr>
        <p:spPr>
          <a:xfrm>
            <a:off x="608273" y="907084"/>
            <a:ext cx="827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2. The presence of through holes for placing the rods of the accelerating system</a:t>
            </a:r>
            <a:endParaRPr lang="ru-RU" i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DB6946-E306-49F8-B672-4319F44D6C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2" t="25391" r="9804" b="13226"/>
          <a:stretch/>
        </p:blipFill>
        <p:spPr>
          <a:xfrm>
            <a:off x="870668" y="1463040"/>
            <a:ext cx="8464164" cy="42095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130843-CE32-49D9-80A9-1DC4022A07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3" r="10913"/>
          <a:stretch/>
        </p:blipFill>
        <p:spPr>
          <a:xfrm>
            <a:off x="870668" y="1463040"/>
            <a:ext cx="8523798" cy="440229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4945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310" y="0"/>
            <a:ext cx="8613909" cy="907084"/>
          </a:xfrm>
        </p:spPr>
        <p:txBody>
          <a:bodyPr/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Design features of main magnet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D54345-0255-4061-800C-CFE7006DC445}"/>
              </a:ext>
            </a:extLst>
          </p:cNvPr>
          <p:cNvSpPr txBox="1"/>
          <p:nvPr/>
        </p:nvSpPr>
        <p:spPr>
          <a:xfrm>
            <a:off x="608273" y="907084"/>
            <a:ext cx="827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3. Adjustment of the position of the magnetic plug</a:t>
            </a:r>
            <a:endParaRPr lang="ru-RU" i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68C308-8C76-4B79-92E4-D185609052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25" y="1526651"/>
            <a:ext cx="7753404" cy="436129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74848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310" y="0"/>
            <a:ext cx="8613909" cy="907084"/>
          </a:xfrm>
        </p:spPr>
        <p:txBody>
          <a:bodyPr/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Design features of main magnet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D54345-0255-4061-800C-CFE7006DC445}"/>
              </a:ext>
            </a:extLst>
          </p:cNvPr>
          <p:cNvSpPr txBox="1"/>
          <p:nvPr/>
        </p:nvSpPr>
        <p:spPr>
          <a:xfrm>
            <a:off x="608273" y="907084"/>
            <a:ext cx="827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4. Top half-yoke lifting system</a:t>
            </a:r>
            <a:endParaRPr lang="ru-RU" i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DE6AA5-51E0-4102-A591-E2DDBD38F8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6" t="9739" r="8304" b="5739"/>
          <a:stretch/>
        </p:blipFill>
        <p:spPr>
          <a:xfrm>
            <a:off x="858741" y="1276416"/>
            <a:ext cx="8177082" cy="477078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83537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286" y="0"/>
            <a:ext cx="8613909" cy="907084"/>
          </a:xfrm>
        </p:spPr>
        <p:txBody>
          <a:bodyPr/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Main coils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2051" name="Picture 3" descr="C:\Users\zauba\Pictures\Saved Pictures\4_2.JPG"/>
          <p:cNvPicPr>
            <a:picLocks noChangeAspect="1" noChangeArrowheads="1"/>
          </p:cNvPicPr>
          <p:nvPr/>
        </p:nvPicPr>
        <p:blipFill>
          <a:blip r:embed="rId3" cstate="print"/>
          <a:srcRect l="14842" t="16561"/>
          <a:stretch>
            <a:fillRect/>
          </a:stretch>
        </p:blipFill>
        <p:spPr bwMode="auto">
          <a:xfrm>
            <a:off x="1474966" y="907084"/>
            <a:ext cx="5832282" cy="3214423"/>
          </a:xfrm>
          <a:prstGeom prst="rect">
            <a:avLst/>
          </a:prstGeom>
          <a:noFill/>
        </p:spPr>
      </p:pic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E5C609BE-0A48-4B47-BE06-DFF580C38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869047"/>
              </p:ext>
            </p:extLst>
          </p:nvPr>
        </p:nvGraphicFramePr>
        <p:xfrm>
          <a:off x="1427371" y="4263739"/>
          <a:ext cx="6464299" cy="19202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546170">
                  <a:extLst>
                    <a:ext uri="{9D8B030D-6E8A-4147-A177-3AD203B41FA5}">
                      <a16:colId xmlns:a16="http://schemas.microsoft.com/office/drawing/2014/main" val="986006377"/>
                    </a:ext>
                  </a:extLst>
                </a:gridCol>
                <a:gridCol w="2918129">
                  <a:extLst>
                    <a:ext uri="{9D8B030D-6E8A-4147-A177-3AD203B41FA5}">
                      <a16:colId xmlns:a16="http://schemas.microsoft.com/office/drawing/2014/main" val="1235044769"/>
                    </a:ext>
                  </a:extLst>
                </a:gridCol>
              </a:tblGrid>
              <a:tr h="175760">
                <a:tc>
                  <a:txBody>
                    <a:bodyPr/>
                    <a:lstStyle/>
                    <a:p>
                      <a:pPr algn="ctr"/>
                      <a:r>
                        <a:rPr lang="en-US" sz="12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ru-RU" sz="12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latin typeface="+mn-lt"/>
                        </a:rPr>
                        <a:t>Value</a:t>
                      </a:r>
                      <a:endParaRPr lang="ru-RU" sz="1200" b="1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2598927"/>
                  </a:ext>
                </a:extLst>
              </a:tr>
              <a:tr h="175760">
                <a:tc>
                  <a:txBody>
                    <a:bodyPr/>
                    <a:lstStyle/>
                    <a:p>
                      <a:pPr algn="ctr"/>
                      <a:r>
                        <a:rPr lang="en-US" sz="1200" i="1" kern="1200" dirty="0"/>
                        <a:t>Diameter, mm</a:t>
                      </a:r>
                      <a:endParaRPr lang="ru-RU" sz="12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/>
                        <a:t>5 350</a:t>
                      </a:r>
                      <a:endParaRPr lang="ru-RU" sz="12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8974680"/>
                  </a:ext>
                </a:extLst>
              </a:tr>
              <a:tr h="175760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/>
                        <a:t>Weight, t</a:t>
                      </a:r>
                      <a:endParaRPr lang="ru-RU" sz="12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/>
                        <a:t>17</a:t>
                      </a:r>
                      <a:endParaRPr lang="ru-RU" sz="12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9214171"/>
                  </a:ext>
                </a:extLst>
              </a:tr>
              <a:tr h="1757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kern="1200" dirty="0"/>
                        <a:t>Number of  turns</a:t>
                      </a:r>
                      <a:endParaRPr lang="ru-RU" sz="12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baseline="0" dirty="0"/>
                        <a:t>200</a:t>
                      </a:r>
                      <a:endParaRPr lang="ru-RU" sz="1200" b="0" i="1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8935355"/>
                  </a:ext>
                </a:extLst>
              </a:tr>
              <a:tr h="175760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/>
                        <a:t>Conductor type</a:t>
                      </a:r>
                      <a:endParaRPr lang="ru-RU" sz="12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baseline="0" dirty="0">
                          <a:latin typeface="+mn-lt"/>
                        </a:rPr>
                        <a:t>Copper hollow conductor, 29x29 mm</a:t>
                      </a:r>
                      <a:endParaRPr lang="ru-RU" sz="1200" i="1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5029855"/>
                  </a:ext>
                </a:extLst>
              </a:tr>
              <a:tr h="175760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/>
                        <a:t>Operating current, A</a:t>
                      </a:r>
                      <a:endParaRPr lang="ru-RU" sz="12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baseline="0" dirty="0">
                          <a:latin typeface="+mn-lt"/>
                        </a:rPr>
                        <a:t>900</a:t>
                      </a:r>
                      <a:endParaRPr lang="ru-RU" sz="1200" i="1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7842798"/>
                  </a:ext>
                </a:extLst>
              </a:tr>
              <a:tr h="175760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/>
                        <a:t>Power of the main coils power supply, kW</a:t>
                      </a:r>
                      <a:endParaRPr lang="ru-RU" sz="12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baseline="0" dirty="0">
                          <a:latin typeface="+mn-lt"/>
                        </a:rPr>
                        <a:t>110</a:t>
                      </a:r>
                      <a:endParaRPr lang="ru-RU" sz="1200" i="1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9954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4908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2356</TotalTime>
  <Words>531</Words>
  <Application>Microsoft Office PowerPoint</Application>
  <PresentationFormat>Широкоэкранный</PresentationFormat>
  <Paragraphs>137</Paragraphs>
  <Slides>18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DESIGN FEATURES OF THE CYCLOTRON C-250  K.E. Smirnov, A.A. Akimova, O.V. Ananeva, Yu.N. Gavrish, A.V. Galchuck, D.V. Kirtsev, V.G. Mudrolyubov, Yu.K. Osina, Yu.I. Stogov  JSC «NIIEFA», 196641, St. Petersburg, Russia </vt:lpstr>
      <vt:lpstr>Basic requirements of the technical task</vt:lpstr>
      <vt:lpstr>Separation of the energy range</vt:lpstr>
      <vt:lpstr>Main magnet of the cyclotron</vt:lpstr>
      <vt:lpstr>Design features of main magnet</vt:lpstr>
      <vt:lpstr>Design features of main magnet</vt:lpstr>
      <vt:lpstr>Design features of main magnet</vt:lpstr>
      <vt:lpstr>Design features of main magnet</vt:lpstr>
      <vt:lpstr>Main coils</vt:lpstr>
      <vt:lpstr>Correcting coils</vt:lpstr>
      <vt:lpstr>Accelerating system</vt:lpstr>
      <vt:lpstr>Accelerating system</vt:lpstr>
      <vt:lpstr>Accelerating system</vt:lpstr>
      <vt:lpstr>Electrostatic deflector</vt:lpstr>
      <vt:lpstr>Magnetic channels</vt:lpstr>
      <vt:lpstr>Stripper device</vt:lpstr>
      <vt:lpstr>In conclusion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Зайцев Игорь Игоревич</dc:creator>
  <cp:lastModifiedBy>Kirill Evgenievich</cp:lastModifiedBy>
  <cp:revision>112</cp:revision>
  <cp:lastPrinted>2021-09-15T11:00:50Z</cp:lastPrinted>
  <dcterms:created xsi:type="dcterms:W3CDTF">2019-11-18T08:33:12Z</dcterms:created>
  <dcterms:modified xsi:type="dcterms:W3CDTF">2022-09-14T05:56:11Z</dcterms:modified>
</cp:coreProperties>
</file>