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33"/>
  </p:notesMasterIdLst>
  <p:sldIdLst>
    <p:sldId id="261" r:id="rId2"/>
    <p:sldId id="1068" r:id="rId3"/>
    <p:sldId id="1035" r:id="rId4"/>
    <p:sldId id="1067" r:id="rId5"/>
    <p:sldId id="1037" r:id="rId6"/>
    <p:sldId id="1070" r:id="rId7"/>
    <p:sldId id="1072" r:id="rId8"/>
    <p:sldId id="1073" r:id="rId9"/>
    <p:sldId id="1074" r:id="rId10"/>
    <p:sldId id="1083" r:id="rId11"/>
    <p:sldId id="1038" r:id="rId12"/>
    <p:sldId id="1063" r:id="rId13"/>
    <p:sldId id="1051" r:id="rId14"/>
    <p:sldId id="1053" r:id="rId15"/>
    <p:sldId id="1054" r:id="rId16"/>
    <p:sldId id="1065" r:id="rId17"/>
    <p:sldId id="1075" r:id="rId18"/>
    <p:sldId id="1076" r:id="rId19"/>
    <p:sldId id="1055" r:id="rId20"/>
    <p:sldId id="1066" r:id="rId21"/>
    <p:sldId id="1056" r:id="rId22"/>
    <p:sldId id="1057" r:id="rId23"/>
    <p:sldId id="1058" r:id="rId24"/>
    <p:sldId id="1079" r:id="rId25"/>
    <p:sldId id="1080" r:id="rId26"/>
    <p:sldId id="1059" r:id="rId27"/>
    <p:sldId id="1081" r:id="rId28"/>
    <p:sldId id="1082" r:id="rId29"/>
    <p:sldId id="1049" r:id="rId30"/>
    <p:sldId id="1077" r:id="rId31"/>
    <p:sldId id="1050" r:id="rId32"/>
  </p:sldIdLst>
  <p:sldSz cx="12192000" cy="6858000"/>
  <p:notesSz cx="6792913" cy="99250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63" autoAdjust="0"/>
    <p:restoredTop sz="94660" autoAdjust="0"/>
  </p:normalViewPr>
  <p:slideViewPr>
    <p:cSldViewPr snapToGrid="0">
      <p:cViewPr>
        <p:scale>
          <a:sx n="80" d="100"/>
          <a:sy n="80" d="100"/>
        </p:scale>
        <p:origin x="125" y="1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3596" cy="497976"/>
          </a:xfrm>
          <a:prstGeom prst="rect">
            <a:avLst/>
          </a:prstGeom>
        </p:spPr>
        <p:txBody>
          <a:bodyPr vert="horz" lIns="91275" tIns="45638" rIns="91275" bIns="45638" rtlCol="0"/>
          <a:lstStyle>
            <a:lvl1pPr algn="l">
              <a:defRPr sz="1200"/>
            </a:lvl1pPr>
          </a:lstStyle>
          <a:p>
            <a:endParaRPr lang="ru-RU"/>
          </a:p>
        </p:txBody>
      </p:sp>
      <p:sp>
        <p:nvSpPr>
          <p:cNvPr id="3" name="Дата 2"/>
          <p:cNvSpPr>
            <a:spLocks noGrp="1"/>
          </p:cNvSpPr>
          <p:nvPr>
            <p:ph type="dt" idx="1"/>
          </p:nvPr>
        </p:nvSpPr>
        <p:spPr>
          <a:xfrm>
            <a:off x="3847746" y="1"/>
            <a:ext cx="2943596" cy="497976"/>
          </a:xfrm>
          <a:prstGeom prst="rect">
            <a:avLst/>
          </a:prstGeom>
        </p:spPr>
        <p:txBody>
          <a:bodyPr vert="horz" lIns="91275" tIns="45638" rIns="91275" bIns="45638" rtlCol="0"/>
          <a:lstStyle>
            <a:lvl1pPr algn="r">
              <a:defRPr sz="1200"/>
            </a:lvl1pPr>
          </a:lstStyle>
          <a:p>
            <a:fld id="{6830C434-70D1-485F-BC0C-0F19F57A6422}" type="datetimeFigureOut">
              <a:rPr lang="ru-RU" smtClean="0"/>
              <a:pPr/>
              <a:t>23.09.2022</a:t>
            </a:fld>
            <a:endParaRPr lang="ru-RU"/>
          </a:p>
        </p:txBody>
      </p:sp>
      <p:sp>
        <p:nvSpPr>
          <p:cNvPr id="4" name="Образ слайда 3"/>
          <p:cNvSpPr>
            <a:spLocks noGrp="1" noRot="1" noChangeAspect="1"/>
          </p:cNvSpPr>
          <p:nvPr>
            <p:ph type="sldImg" idx="2"/>
          </p:nvPr>
        </p:nvSpPr>
        <p:spPr>
          <a:xfrm>
            <a:off x="419100" y="1241425"/>
            <a:ext cx="5954713" cy="3349625"/>
          </a:xfrm>
          <a:prstGeom prst="rect">
            <a:avLst/>
          </a:prstGeom>
          <a:noFill/>
          <a:ln w="12700">
            <a:solidFill>
              <a:prstClr val="black"/>
            </a:solidFill>
          </a:ln>
        </p:spPr>
        <p:txBody>
          <a:bodyPr vert="horz" lIns="91275" tIns="45638" rIns="91275" bIns="45638" rtlCol="0" anchor="ctr"/>
          <a:lstStyle/>
          <a:p>
            <a:endParaRPr lang="ru-RU"/>
          </a:p>
        </p:txBody>
      </p:sp>
      <p:sp>
        <p:nvSpPr>
          <p:cNvPr id="5" name="Заметки 4"/>
          <p:cNvSpPr>
            <a:spLocks noGrp="1"/>
          </p:cNvSpPr>
          <p:nvPr>
            <p:ph type="body" sz="quarter" idx="3"/>
          </p:nvPr>
        </p:nvSpPr>
        <p:spPr>
          <a:xfrm>
            <a:off x="679292" y="4776431"/>
            <a:ext cx="5434330" cy="3907988"/>
          </a:xfrm>
          <a:prstGeom prst="rect">
            <a:avLst/>
          </a:prstGeom>
        </p:spPr>
        <p:txBody>
          <a:bodyPr vert="horz" lIns="91275" tIns="45638" rIns="91275" bIns="4563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7076"/>
            <a:ext cx="2943596" cy="497975"/>
          </a:xfrm>
          <a:prstGeom prst="rect">
            <a:avLst/>
          </a:prstGeom>
        </p:spPr>
        <p:txBody>
          <a:bodyPr vert="horz" lIns="91275" tIns="45638" rIns="91275" bIns="45638" rtlCol="0" anchor="b"/>
          <a:lstStyle>
            <a:lvl1pPr algn="l">
              <a:defRPr sz="1200"/>
            </a:lvl1pPr>
          </a:lstStyle>
          <a:p>
            <a:endParaRPr lang="ru-RU"/>
          </a:p>
        </p:txBody>
      </p:sp>
      <p:sp>
        <p:nvSpPr>
          <p:cNvPr id="7" name="Номер слайда 6"/>
          <p:cNvSpPr>
            <a:spLocks noGrp="1"/>
          </p:cNvSpPr>
          <p:nvPr>
            <p:ph type="sldNum" sz="quarter" idx="5"/>
          </p:nvPr>
        </p:nvSpPr>
        <p:spPr>
          <a:xfrm>
            <a:off x="3847746" y="9427076"/>
            <a:ext cx="2943596" cy="497975"/>
          </a:xfrm>
          <a:prstGeom prst="rect">
            <a:avLst/>
          </a:prstGeom>
        </p:spPr>
        <p:txBody>
          <a:bodyPr vert="horz" lIns="91275" tIns="45638" rIns="91275" bIns="45638" rtlCol="0" anchor="b"/>
          <a:lstStyle>
            <a:lvl1pPr algn="r">
              <a:defRPr sz="1200"/>
            </a:lvl1pPr>
          </a:lstStyle>
          <a:p>
            <a:fld id="{E7C2356B-A7A5-4671-9F6B-6F9740C674EF}" type="slidenum">
              <a:rPr lang="ru-RU" smtClean="0"/>
              <a:pPr/>
              <a:t>‹#›</a:t>
            </a:fld>
            <a:endParaRPr lang="ru-RU"/>
          </a:p>
        </p:txBody>
      </p:sp>
    </p:spTree>
    <p:extLst>
      <p:ext uri="{BB962C8B-B14F-4D97-AF65-F5344CB8AC3E}">
        <p14:creationId xmlns:p14="http://schemas.microsoft.com/office/powerpoint/2010/main" val="2695256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a:t>
            </a:fld>
            <a:endParaRPr lang="ru-RU"/>
          </a:p>
        </p:txBody>
      </p:sp>
    </p:spTree>
    <p:extLst>
      <p:ext uri="{BB962C8B-B14F-4D97-AF65-F5344CB8AC3E}">
        <p14:creationId xmlns:p14="http://schemas.microsoft.com/office/powerpoint/2010/main" val="1606680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15</a:t>
            </a:fld>
            <a:endParaRPr lang="ru-RU"/>
          </a:p>
        </p:txBody>
      </p:sp>
    </p:spTree>
    <p:extLst>
      <p:ext uri="{BB962C8B-B14F-4D97-AF65-F5344CB8AC3E}">
        <p14:creationId xmlns:p14="http://schemas.microsoft.com/office/powerpoint/2010/main" val="254910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16</a:t>
            </a:fld>
            <a:endParaRPr lang="ru-RU"/>
          </a:p>
        </p:txBody>
      </p:sp>
    </p:spTree>
    <p:extLst>
      <p:ext uri="{BB962C8B-B14F-4D97-AF65-F5344CB8AC3E}">
        <p14:creationId xmlns:p14="http://schemas.microsoft.com/office/powerpoint/2010/main" val="144915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17</a:t>
            </a:fld>
            <a:endParaRPr lang="ru-RU"/>
          </a:p>
        </p:txBody>
      </p:sp>
    </p:spTree>
    <p:extLst>
      <p:ext uri="{BB962C8B-B14F-4D97-AF65-F5344CB8AC3E}">
        <p14:creationId xmlns:p14="http://schemas.microsoft.com/office/powerpoint/2010/main" val="144915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18</a:t>
            </a:fld>
            <a:endParaRPr lang="ru-RU"/>
          </a:p>
        </p:txBody>
      </p:sp>
    </p:spTree>
    <p:extLst>
      <p:ext uri="{BB962C8B-B14F-4D97-AF65-F5344CB8AC3E}">
        <p14:creationId xmlns:p14="http://schemas.microsoft.com/office/powerpoint/2010/main" val="144915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19</a:t>
            </a:fld>
            <a:endParaRPr lang="ru-RU"/>
          </a:p>
        </p:txBody>
      </p:sp>
    </p:spTree>
    <p:extLst>
      <p:ext uri="{BB962C8B-B14F-4D97-AF65-F5344CB8AC3E}">
        <p14:creationId xmlns:p14="http://schemas.microsoft.com/office/powerpoint/2010/main" val="3692261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20</a:t>
            </a:fld>
            <a:endParaRPr lang="ru-RU"/>
          </a:p>
        </p:txBody>
      </p:sp>
    </p:spTree>
    <p:extLst>
      <p:ext uri="{BB962C8B-B14F-4D97-AF65-F5344CB8AC3E}">
        <p14:creationId xmlns:p14="http://schemas.microsoft.com/office/powerpoint/2010/main" val="4241555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21</a:t>
            </a:fld>
            <a:endParaRPr lang="ru-RU"/>
          </a:p>
        </p:txBody>
      </p:sp>
    </p:spTree>
    <p:extLst>
      <p:ext uri="{BB962C8B-B14F-4D97-AF65-F5344CB8AC3E}">
        <p14:creationId xmlns:p14="http://schemas.microsoft.com/office/powerpoint/2010/main" val="286708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22</a:t>
            </a:fld>
            <a:endParaRPr lang="ru-RU"/>
          </a:p>
        </p:txBody>
      </p:sp>
    </p:spTree>
    <p:extLst>
      <p:ext uri="{BB962C8B-B14F-4D97-AF65-F5344CB8AC3E}">
        <p14:creationId xmlns:p14="http://schemas.microsoft.com/office/powerpoint/2010/main" val="1795479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23</a:t>
            </a:fld>
            <a:endParaRPr lang="ru-RU"/>
          </a:p>
        </p:txBody>
      </p:sp>
    </p:spTree>
    <p:extLst>
      <p:ext uri="{BB962C8B-B14F-4D97-AF65-F5344CB8AC3E}">
        <p14:creationId xmlns:p14="http://schemas.microsoft.com/office/powerpoint/2010/main" val="3317671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24</a:t>
            </a:fld>
            <a:endParaRPr lang="ru-RU"/>
          </a:p>
        </p:txBody>
      </p:sp>
    </p:spTree>
    <p:extLst>
      <p:ext uri="{BB962C8B-B14F-4D97-AF65-F5344CB8AC3E}">
        <p14:creationId xmlns:p14="http://schemas.microsoft.com/office/powerpoint/2010/main" val="2867089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3</a:t>
            </a:fld>
            <a:endParaRPr lang="ru-RU"/>
          </a:p>
        </p:txBody>
      </p:sp>
    </p:spTree>
    <p:extLst>
      <p:ext uri="{BB962C8B-B14F-4D97-AF65-F5344CB8AC3E}">
        <p14:creationId xmlns:p14="http://schemas.microsoft.com/office/powerpoint/2010/main" val="1606680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25</a:t>
            </a:fld>
            <a:endParaRPr lang="ru-RU"/>
          </a:p>
        </p:txBody>
      </p:sp>
    </p:spTree>
    <p:extLst>
      <p:ext uri="{BB962C8B-B14F-4D97-AF65-F5344CB8AC3E}">
        <p14:creationId xmlns:p14="http://schemas.microsoft.com/office/powerpoint/2010/main" val="2867089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26</a:t>
            </a:fld>
            <a:endParaRPr lang="ru-RU"/>
          </a:p>
        </p:txBody>
      </p:sp>
    </p:spTree>
    <p:extLst>
      <p:ext uri="{BB962C8B-B14F-4D97-AF65-F5344CB8AC3E}">
        <p14:creationId xmlns:p14="http://schemas.microsoft.com/office/powerpoint/2010/main" val="1403333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27</a:t>
            </a:fld>
            <a:endParaRPr lang="ru-RU"/>
          </a:p>
        </p:txBody>
      </p:sp>
    </p:spTree>
    <p:extLst>
      <p:ext uri="{BB962C8B-B14F-4D97-AF65-F5344CB8AC3E}">
        <p14:creationId xmlns:p14="http://schemas.microsoft.com/office/powerpoint/2010/main" val="1403333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28</a:t>
            </a:fld>
            <a:endParaRPr lang="ru-RU"/>
          </a:p>
        </p:txBody>
      </p:sp>
    </p:spTree>
    <p:extLst>
      <p:ext uri="{BB962C8B-B14F-4D97-AF65-F5344CB8AC3E}">
        <p14:creationId xmlns:p14="http://schemas.microsoft.com/office/powerpoint/2010/main" val="1403333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29</a:t>
            </a:fld>
            <a:endParaRPr lang="ru-RU"/>
          </a:p>
        </p:txBody>
      </p:sp>
    </p:spTree>
    <p:extLst>
      <p:ext uri="{BB962C8B-B14F-4D97-AF65-F5344CB8AC3E}">
        <p14:creationId xmlns:p14="http://schemas.microsoft.com/office/powerpoint/2010/main" val="380853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30</a:t>
            </a:fld>
            <a:endParaRPr lang="ru-RU"/>
          </a:p>
        </p:txBody>
      </p:sp>
    </p:spTree>
    <p:extLst>
      <p:ext uri="{BB962C8B-B14F-4D97-AF65-F5344CB8AC3E}">
        <p14:creationId xmlns:p14="http://schemas.microsoft.com/office/powerpoint/2010/main" val="380853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4</a:t>
            </a:fld>
            <a:endParaRPr lang="ru-RU"/>
          </a:p>
        </p:txBody>
      </p:sp>
    </p:spTree>
    <p:extLst>
      <p:ext uri="{BB962C8B-B14F-4D97-AF65-F5344CB8AC3E}">
        <p14:creationId xmlns:p14="http://schemas.microsoft.com/office/powerpoint/2010/main" val="1606680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5</a:t>
            </a:fld>
            <a:endParaRPr lang="ru-RU"/>
          </a:p>
        </p:txBody>
      </p:sp>
    </p:spTree>
    <p:extLst>
      <p:ext uri="{BB962C8B-B14F-4D97-AF65-F5344CB8AC3E}">
        <p14:creationId xmlns:p14="http://schemas.microsoft.com/office/powerpoint/2010/main" val="297170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6</a:t>
            </a:fld>
            <a:endParaRPr lang="ru-RU"/>
          </a:p>
        </p:txBody>
      </p:sp>
    </p:spTree>
    <p:extLst>
      <p:ext uri="{BB962C8B-B14F-4D97-AF65-F5344CB8AC3E}">
        <p14:creationId xmlns:p14="http://schemas.microsoft.com/office/powerpoint/2010/main" val="2971709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11</a:t>
            </a:fld>
            <a:endParaRPr lang="ru-RU"/>
          </a:p>
        </p:txBody>
      </p:sp>
    </p:spTree>
    <p:extLst>
      <p:ext uri="{BB962C8B-B14F-4D97-AF65-F5344CB8AC3E}">
        <p14:creationId xmlns:p14="http://schemas.microsoft.com/office/powerpoint/2010/main" val="134236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12</a:t>
            </a:fld>
            <a:endParaRPr lang="ru-RU"/>
          </a:p>
        </p:txBody>
      </p:sp>
    </p:spTree>
    <p:extLst>
      <p:ext uri="{BB962C8B-B14F-4D97-AF65-F5344CB8AC3E}">
        <p14:creationId xmlns:p14="http://schemas.microsoft.com/office/powerpoint/2010/main" val="28557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13</a:t>
            </a:fld>
            <a:endParaRPr lang="ru-RU"/>
          </a:p>
        </p:txBody>
      </p:sp>
    </p:spTree>
    <p:extLst>
      <p:ext uri="{BB962C8B-B14F-4D97-AF65-F5344CB8AC3E}">
        <p14:creationId xmlns:p14="http://schemas.microsoft.com/office/powerpoint/2010/main" val="292815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E7C2356B-A7A5-4671-9F6B-6F9740C674EF}" type="slidenum">
              <a:rPr lang="ru-RU" smtClean="0"/>
              <a:pPr/>
              <a:t>14</a:t>
            </a:fld>
            <a:endParaRPr lang="ru-RU"/>
          </a:p>
        </p:txBody>
      </p:sp>
    </p:spTree>
    <p:extLst>
      <p:ext uri="{BB962C8B-B14F-4D97-AF65-F5344CB8AC3E}">
        <p14:creationId xmlns:p14="http://schemas.microsoft.com/office/powerpoint/2010/main" val="3965943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520146" y="1739345"/>
            <a:ext cx="8226289" cy="2107096"/>
          </a:xfrm>
          <a:prstGeom prst="rect">
            <a:avLst/>
          </a:prstGeom>
        </p:spPr>
        <p:txBody>
          <a:bodyPr anchor="b">
            <a:normAutofit/>
          </a:bodyPr>
          <a:lstStyle>
            <a:lvl1pPr algn="l">
              <a:defRPr sz="2700" b="1" baseline="0">
                <a:latin typeface="Arial" panose="020B0604020202020204" pitchFamily="34" charset="0"/>
                <a:cs typeface="Arial" panose="020B0604020202020204" pitchFamily="34" charset="0"/>
              </a:defRPr>
            </a:lvl1pPr>
          </a:lstStyle>
          <a:p>
            <a:r>
              <a:rPr lang="ru-RU" dirty="0"/>
              <a:t>Тема</a:t>
            </a:r>
            <a:br>
              <a:rPr lang="ru-RU" dirty="0"/>
            </a:br>
            <a:r>
              <a:rPr lang="ru-RU" dirty="0"/>
              <a:t>презентации</a:t>
            </a:r>
          </a:p>
        </p:txBody>
      </p:sp>
      <p:sp>
        <p:nvSpPr>
          <p:cNvPr id="3" name="Подзаголовок 2"/>
          <p:cNvSpPr>
            <a:spLocks noGrp="1"/>
          </p:cNvSpPr>
          <p:nvPr>
            <p:ph type="subTitle" idx="1" hasCustomPrompt="1"/>
          </p:nvPr>
        </p:nvSpPr>
        <p:spPr>
          <a:xfrm>
            <a:off x="520146" y="5318387"/>
            <a:ext cx="7938052" cy="278313"/>
          </a:xfrm>
          <a:prstGeom prst="rect">
            <a:avLst/>
          </a:prstGeom>
        </p:spPr>
        <p:txBody>
          <a:bodyPr>
            <a:normAutofit/>
          </a:bodyPr>
          <a:lstStyle>
            <a:lvl1pPr marL="0" indent="0" algn="l">
              <a:buNone/>
              <a:defRPr sz="14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Фамилия Имя Отчество</a:t>
            </a:r>
          </a:p>
        </p:txBody>
      </p:sp>
      <p:sp>
        <p:nvSpPr>
          <p:cNvPr id="18" name="Текст 17"/>
          <p:cNvSpPr>
            <a:spLocks noGrp="1"/>
          </p:cNvSpPr>
          <p:nvPr>
            <p:ph type="body" sz="quarter" idx="10" hasCustomPrompt="1"/>
          </p:nvPr>
        </p:nvSpPr>
        <p:spPr>
          <a:xfrm>
            <a:off x="520146" y="4045227"/>
            <a:ext cx="8912089" cy="1023730"/>
          </a:xfrm>
          <a:prstGeom prst="rect">
            <a:avLst/>
          </a:prstGeom>
        </p:spPr>
        <p:txBody>
          <a:bodyPr anchor="b" anchorCtr="0"/>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mn-lt"/>
              </a:rPr>
              <a:t>Наименование мероприятия/название площадки</a:t>
            </a:r>
          </a:p>
        </p:txBody>
      </p:sp>
      <p:sp>
        <p:nvSpPr>
          <p:cNvPr id="24" name="Текст 23"/>
          <p:cNvSpPr>
            <a:spLocks noGrp="1"/>
          </p:cNvSpPr>
          <p:nvPr>
            <p:ph type="body" sz="quarter" idx="11" hasCustomPrompt="1"/>
          </p:nvPr>
        </p:nvSpPr>
        <p:spPr>
          <a:xfrm>
            <a:off x="520145" y="5684550"/>
            <a:ext cx="5453271" cy="666553"/>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ru-RU" dirty="0"/>
              <a:t>Должность</a:t>
            </a:r>
          </a:p>
        </p:txBody>
      </p:sp>
    </p:spTree>
    <p:extLst>
      <p:ext uri="{BB962C8B-B14F-4D97-AF65-F5344CB8AC3E}">
        <p14:creationId xmlns:p14="http://schemas.microsoft.com/office/powerpoint/2010/main" val="377994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0213" y="365126"/>
            <a:ext cx="8613909" cy="907084"/>
          </a:xfrm>
          <a:prstGeom prst="rect">
            <a:avLst/>
          </a:prstGeom>
        </p:spPr>
        <p:txBody>
          <a:bodyPr anchor="ctr" anchorCtr="0">
            <a:normAutofit/>
          </a:bodyPr>
          <a:lstStyle>
            <a:lvl1pPr algn="l">
              <a:defRPr sz="2400" b="1"/>
            </a:lvl1pPr>
          </a:lstStyle>
          <a:p>
            <a:r>
              <a:rPr lang="ru-RU" dirty="0"/>
              <a:t>Образец заголовка</a:t>
            </a:r>
          </a:p>
        </p:txBody>
      </p:sp>
      <p:sp>
        <p:nvSpPr>
          <p:cNvPr id="3" name="Объект 2"/>
          <p:cNvSpPr>
            <a:spLocks noGrp="1"/>
          </p:cNvSpPr>
          <p:nvPr>
            <p:ph idx="1"/>
          </p:nvPr>
        </p:nvSpPr>
        <p:spPr>
          <a:xfrm>
            <a:off x="520146" y="1825625"/>
            <a:ext cx="11088757" cy="3899314"/>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Номер слайда 4"/>
          <p:cNvSpPr>
            <a:spLocks noGrp="1"/>
          </p:cNvSpPr>
          <p:nvPr>
            <p:ph type="sldNum" sz="quarter" idx="4"/>
          </p:nvPr>
        </p:nvSpPr>
        <p:spPr>
          <a:xfrm>
            <a:off x="89882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A729-3F28-4ECB-8B85-A664232F1674}" type="slidenum">
              <a:rPr lang="ru-RU" smtClean="0"/>
              <a:pPr/>
              <a:t>‹#›</a:t>
            </a:fld>
            <a:endParaRPr lang="ru-RU"/>
          </a:p>
        </p:txBody>
      </p:sp>
    </p:spTree>
    <p:extLst>
      <p:ext uri="{BB962C8B-B14F-4D97-AF65-F5344CB8AC3E}">
        <p14:creationId xmlns:p14="http://schemas.microsoft.com/office/powerpoint/2010/main" val="54752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9" name="Объект 3"/>
          <p:cNvSpPr>
            <a:spLocks noGrp="1"/>
          </p:cNvSpPr>
          <p:nvPr>
            <p:ph sz="half" idx="2"/>
          </p:nvPr>
        </p:nvSpPr>
        <p:spPr>
          <a:xfrm>
            <a:off x="510214" y="1421297"/>
            <a:ext cx="5343934" cy="4263886"/>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1" name="Объект 5"/>
          <p:cNvSpPr>
            <a:spLocks noGrp="1"/>
          </p:cNvSpPr>
          <p:nvPr>
            <p:ph sz="quarter" idx="4"/>
          </p:nvPr>
        </p:nvSpPr>
        <p:spPr>
          <a:xfrm>
            <a:off x="6200398" y="1421297"/>
            <a:ext cx="5527776" cy="4263886"/>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Заголовок 1"/>
          <p:cNvSpPr>
            <a:spLocks noGrp="1"/>
          </p:cNvSpPr>
          <p:nvPr>
            <p:ph type="title"/>
          </p:nvPr>
        </p:nvSpPr>
        <p:spPr>
          <a:xfrm>
            <a:off x="510213" y="365126"/>
            <a:ext cx="8613909" cy="907084"/>
          </a:xfrm>
          <a:prstGeom prst="rect">
            <a:avLst/>
          </a:prstGeom>
        </p:spPr>
        <p:txBody>
          <a:bodyPr anchor="ctr" anchorCtr="0">
            <a:normAutofit/>
          </a:bodyPr>
          <a:lstStyle>
            <a:lvl1pPr algn="l">
              <a:defRPr sz="2400" b="1"/>
            </a:lvl1pPr>
          </a:lstStyle>
          <a:p>
            <a:r>
              <a:rPr lang="ru-RU" dirty="0"/>
              <a:t>Образец заголовка</a:t>
            </a:r>
          </a:p>
        </p:txBody>
      </p:sp>
      <p:sp>
        <p:nvSpPr>
          <p:cNvPr id="7" name="Номер слайда 4"/>
          <p:cNvSpPr>
            <a:spLocks noGrp="1"/>
          </p:cNvSpPr>
          <p:nvPr>
            <p:ph type="sldNum" sz="quarter" idx="10"/>
          </p:nvPr>
        </p:nvSpPr>
        <p:spPr>
          <a:xfrm>
            <a:off x="89882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A729-3F28-4ECB-8B85-A664232F1674}" type="slidenum">
              <a:rPr lang="ru-RU" smtClean="0"/>
              <a:pPr/>
              <a:t>‹#›</a:t>
            </a:fld>
            <a:endParaRPr lang="ru-RU"/>
          </a:p>
        </p:txBody>
      </p:sp>
    </p:spTree>
    <p:extLst>
      <p:ext uri="{BB962C8B-B14F-4D97-AF65-F5344CB8AC3E}">
        <p14:creationId xmlns:p14="http://schemas.microsoft.com/office/powerpoint/2010/main" val="2194728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510213" y="1514476"/>
            <a:ext cx="5463203" cy="823912"/>
          </a:xfrm>
          <a:prstGeom prst="rect">
            <a:avLst/>
          </a:prstGeom>
        </p:spPr>
        <p:txBody>
          <a:bodyPr anchor="ctr" anchorCtr="0">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4" name="Объект 3"/>
          <p:cNvSpPr>
            <a:spLocks noGrp="1"/>
          </p:cNvSpPr>
          <p:nvPr>
            <p:ph sz="half" idx="2"/>
          </p:nvPr>
        </p:nvSpPr>
        <p:spPr>
          <a:xfrm>
            <a:off x="510213" y="2505075"/>
            <a:ext cx="5463203" cy="3120473"/>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Текст 4"/>
          <p:cNvSpPr>
            <a:spLocks noGrp="1"/>
          </p:cNvSpPr>
          <p:nvPr>
            <p:ph type="body" sz="quarter" idx="3"/>
          </p:nvPr>
        </p:nvSpPr>
        <p:spPr>
          <a:xfrm>
            <a:off x="6241774" y="1514476"/>
            <a:ext cx="5476458" cy="823912"/>
          </a:xfrm>
          <a:prstGeom prst="rect">
            <a:avLst/>
          </a:prstGeom>
        </p:spPr>
        <p:txBody>
          <a:bodyPr anchor="ctr" anchorCtr="0">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
        <p:nvSpPr>
          <p:cNvPr id="6" name="Объект 5"/>
          <p:cNvSpPr>
            <a:spLocks noGrp="1"/>
          </p:cNvSpPr>
          <p:nvPr>
            <p:ph sz="quarter" idx="4"/>
          </p:nvPr>
        </p:nvSpPr>
        <p:spPr>
          <a:xfrm>
            <a:off x="6241774" y="2505075"/>
            <a:ext cx="5476458" cy="3120473"/>
          </a:xfrm>
          <a:prstGeom prst="rect">
            <a:avLst/>
          </a:prstGeom>
        </p:spPr>
        <p:txBody>
          <a:bodyPr>
            <a:normAutofit/>
          </a:bodyPr>
          <a:lstStyle>
            <a:lvl1pPr>
              <a:defRPr sz="1200"/>
            </a:lvl1pPr>
            <a:lvl2pPr>
              <a:defRPr sz="1200"/>
            </a:lvl2pPr>
            <a:lvl3pPr>
              <a:defRPr sz="1200"/>
            </a:lvl3pPr>
            <a:lvl4pPr>
              <a:defRPr sz="1200"/>
            </a:lvl4pPr>
            <a:lvl5pPr>
              <a:defRPr sz="12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Заголовок 1"/>
          <p:cNvSpPr>
            <a:spLocks noGrp="1"/>
          </p:cNvSpPr>
          <p:nvPr>
            <p:ph type="title"/>
          </p:nvPr>
        </p:nvSpPr>
        <p:spPr>
          <a:xfrm>
            <a:off x="510213" y="365126"/>
            <a:ext cx="8613909" cy="907084"/>
          </a:xfrm>
          <a:prstGeom prst="rect">
            <a:avLst/>
          </a:prstGeom>
        </p:spPr>
        <p:txBody>
          <a:bodyPr anchor="ctr" anchorCtr="0">
            <a:normAutofit/>
          </a:bodyPr>
          <a:lstStyle>
            <a:lvl1pPr algn="l">
              <a:defRPr sz="2400" b="1"/>
            </a:lvl1pPr>
          </a:lstStyle>
          <a:p>
            <a:r>
              <a:rPr lang="ru-RU" dirty="0"/>
              <a:t>Образец заголовка</a:t>
            </a:r>
          </a:p>
        </p:txBody>
      </p:sp>
      <p:sp>
        <p:nvSpPr>
          <p:cNvPr id="9" name="Номер слайда 4"/>
          <p:cNvSpPr>
            <a:spLocks noGrp="1"/>
          </p:cNvSpPr>
          <p:nvPr>
            <p:ph type="sldNum" sz="quarter" idx="10"/>
          </p:nvPr>
        </p:nvSpPr>
        <p:spPr>
          <a:xfrm>
            <a:off x="89882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A729-3F28-4ECB-8B85-A664232F1674}" type="slidenum">
              <a:rPr lang="ru-RU" smtClean="0"/>
              <a:pPr/>
              <a:t>‹#›</a:t>
            </a:fld>
            <a:endParaRPr lang="ru-RU"/>
          </a:p>
        </p:txBody>
      </p:sp>
    </p:spTree>
    <p:extLst>
      <p:ext uri="{BB962C8B-B14F-4D97-AF65-F5344CB8AC3E}">
        <p14:creationId xmlns:p14="http://schemas.microsoft.com/office/powerpoint/2010/main" val="178430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510213" y="365126"/>
            <a:ext cx="8613909" cy="907084"/>
          </a:xfrm>
          <a:prstGeom prst="rect">
            <a:avLst/>
          </a:prstGeom>
        </p:spPr>
        <p:txBody>
          <a:bodyPr anchor="ctr" anchorCtr="0">
            <a:normAutofit/>
          </a:bodyPr>
          <a:lstStyle>
            <a:lvl1pPr algn="l">
              <a:defRPr sz="2400" b="1"/>
            </a:lvl1pPr>
          </a:lstStyle>
          <a:p>
            <a:r>
              <a:rPr lang="ru-RU" dirty="0"/>
              <a:t>Образец заголовка</a:t>
            </a:r>
          </a:p>
        </p:txBody>
      </p:sp>
      <p:sp>
        <p:nvSpPr>
          <p:cNvPr id="5" name="Номер слайда 4"/>
          <p:cNvSpPr>
            <a:spLocks noGrp="1"/>
          </p:cNvSpPr>
          <p:nvPr>
            <p:ph type="sldNum" sz="quarter" idx="4"/>
          </p:nvPr>
        </p:nvSpPr>
        <p:spPr>
          <a:xfrm>
            <a:off x="89882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A729-3F28-4ECB-8B85-A664232F1674}" type="slidenum">
              <a:rPr lang="ru-RU" smtClean="0"/>
              <a:pPr/>
              <a:t>‹#›</a:t>
            </a:fld>
            <a:endParaRPr lang="ru-RU"/>
          </a:p>
        </p:txBody>
      </p:sp>
    </p:spTree>
    <p:extLst>
      <p:ext uri="{BB962C8B-B14F-4D97-AF65-F5344CB8AC3E}">
        <p14:creationId xmlns:p14="http://schemas.microsoft.com/office/powerpoint/2010/main" val="2416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Рисунок с подписью">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6370982" y="1857967"/>
            <a:ext cx="5396948" cy="372782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5" name="Рисунок 2"/>
          <p:cNvSpPr>
            <a:spLocks noGrp="1"/>
          </p:cNvSpPr>
          <p:nvPr>
            <p:ph type="pic" idx="10"/>
          </p:nvPr>
        </p:nvSpPr>
        <p:spPr>
          <a:xfrm>
            <a:off x="510212" y="1857967"/>
            <a:ext cx="5363813" cy="372782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7" name="Заголовок 1"/>
          <p:cNvSpPr>
            <a:spLocks noGrp="1"/>
          </p:cNvSpPr>
          <p:nvPr>
            <p:ph type="title"/>
          </p:nvPr>
        </p:nvSpPr>
        <p:spPr>
          <a:xfrm>
            <a:off x="510213" y="365126"/>
            <a:ext cx="8613909" cy="907084"/>
          </a:xfrm>
          <a:prstGeom prst="rect">
            <a:avLst/>
          </a:prstGeom>
        </p:spPr>
        <p:txBody>
          <a:bodyPr anchor="ctr" anchorCtr="0">
            <a:normAutofit/>
          </a:bodyPr>
          <a:lstStyle>
            <a:lvl1pPr algn="l">
              <a:defRPr sz="2400" b="1"/>
            </a:lvl1pPr>
          </a:lstStyle>
          <a:p>
            <a:r>
              <a:rPr lang="ru-RU" dirty="0"/>
              <a:t>Образец заголовка</a:t>
            </a:r>
          </a:p>
        </p:txBody>
      </p:sp>
      <p:sp>
        <p:nvSpPr>
          <p:cNvPr id="9" name="Номер слайда 4"/>
          <p:cNvSpPr>
            <a:spLocks noGrp="1"/>
          </p:cNvSpPr>
          <p:nvPr>
            <p:ph type="sldNum" sz="quarter" idx="4"/>
          </p:nvPr>
        </p:nvSpPr>
        <p:spPr>
          <a:xfrm>
            <a:off x="89882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A729-3F28-4ECB-8B85-A664232F1674}" type="slidenum">
              <a:rPr lang="ru-RU" smtClean="0"/>
              <a:pPr/>
              <a:t>‹#›</a:t>
            </a:fld>
            <a:endParaRPr lang="ru-RU"/>
          </a:p>
        </p:txBody>
      </p:sp>
    </p:spTree>
    <p:extLst>
      <p:ext uri="{BB962C8B-B14F-4D97-AF65-F5344CB8AC3E}">
        <p14:creationId xmlns:p14="http://schemas.microsoft.com/office/powerpoint/2010/main" val="2589029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5183188" y="1857967"/>
            <a:ext cx="6405838" cy="378745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510214" y="1858617"/>
            <a:ext cx="4310264" cy="378680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Заголовок 1"/>
          <p:cNvSpPr>
            <a:spLocks noGrp="1"/>
          </p:cNvSpPr>
          <p:nvPr>
            <p:ph type="title"/>
          </p:nvPr>
        </p:nvSpPr>
        <p:spPr>
          <a:xfrm>
            <a:off x="510213" y="365126"/>
            <a:ext cx="8613909" cy="907084"/>
          </a:xfrm>
          <a:prstGeom prst="rect">
            <a:avLst/>
          </a:prstGeom>
        </p:spPr>
        <p:txBody>
          <a:bodyPr anchor="ctr" anchorCtr="0">
            <a:normAutofit/>
          </a:bodyPr>
          <a:lstStyle>
            <a:lvl1pPr algn="l">
              <a:defRPr sz="2400" b="1"/>
            </a:lvl1pPr>
          </a:lstStyle>
          <a:p>
            <a:r>
              <a:rPr lang="ru-RU" dirty="0"/>
              <a:t>Образец заголовка</a:t>
            </a:r>
          </a:p>
        </p:txBody>
      </p:sp>
      <p:sp>
        <p:nvSpPr>
          <p:cNvPr id="7" name="Номер слайда 4"/>
          <p:cNvSpPr>
            <a:spLocks noGrp="1"/>
          </p:cNvSpPr>
          <p:nvPr>
            <p:ph type="sldNum" sz="quarter" idx="4"/>
          </p:nvPr>
        </p:nvSpPr>
        <p:spPr>
          <a:xfrm>
            <a:off x="89882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A729-3F28-4ECB-8B85-A664232F1674}" type="slidenum">
              <a:rPr lang="ru-RU" smtClean="0"/>
              <a:pPr/>
              <a:t>‹#›</a:t>
            </a:fld>
            <a:endParaRPr lang="ru-RU"/>
          </a:p>
        </p:txBody>
      </p:sp>
    </p:spTree>
    <p:extLst>
      <p:ext uri="{BB962C8B-B14F-4D97-AF65-F5344CB8AC3E}">
        <p14:creationId xmlns:p14="http://schemas.microsoft.com/office/powerpoint/2010/main" val="320002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10213" y="365126"/>
            <a:ext cx="8613909" cy="907084"/>
          </a:xfrm>
          <a:prstGeom prst="rect">
            <a:avLst/>
          </a:prstGeom>
        </p:spPr>
        <p:txBody>
          <a:bodyPr anchor="ctr" anchorCtr="0">
            <a:normAutofit/>
          </a:bodyPr>
          <a:lstStyle>
            <a:lvl1pPr algn="l">
              <a:defRPr sz="2400" b="1"/>
            </a:lvl1pPr>
          </a:lstStyle>
          <a:p>
            <a:r>
              <a:rPr lang="ru-RU" dirty="0"/>
              <a:t>Образец заголовка</a:t>
            </a:r>
          </a:p>
        </p:txBody>
      </p:sp>
      <p:sp>
        <p:nvSpPr>
          <p:cNvPr id="6" name="Номер слайда 4"/>
          <p:cNvSpPr>
            <a:spLocks noGrp="1"/>
          </p:cNvSpPr>
          <p:nvPr>
            <p:ph type="sldNum" sz="quarter" idx="4"/>
          </p:nvPr>
        </p:nvSpPr>
        <p:spPr>
          <a:xfrm>
            <a:off x="89882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A729-3F28-4ECB-8B85-A664232F1674}" type="slidenum">
              <a:rPr lang="ru-RU" smtClean="0"/>
              <a:pPr/>
              <a:t>‹#›</a:t>
            </a:fld>
            <a:endParaRPr lang="ru-RU"/>
          </a:p>
        </p:txBody>
      </p:sp>
    </p:spTree>
    <p:extLst>
      <p:ext uri="{BB962C8B-B14F-4D97-AF65-F5344CB8AC3E}">
        <p14:creationId xmlns:p14="http://schemas.microsoft.com/office/powerpoint/2010/main" val="95488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пасибо за внимание">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Заголовок 1"/>
          <p:cNvSpPr>
            <a:spLocks noGrp="1"/>
          </p:cNvSpPr>
          <p:nvPr>
            <p:ph type="ctrTitle" hasCustomPrompt="1"/>
          </p:nvPr>
        </p:nvSpPr>
        <p:spPr>
          <a:xfrm>
            <a:off x="520146" y="2276059"/>
            <a:ext cx="8226289" cy="2107096"/>
          </a:xfrm>
          <a:prstGeom prst="rect">
            <a:avLst/>
          </a:prstGeom>
        </p:spPr>
        <p:txBody>
          <a:bodyPr anchor="b">
            <a:normAutofit/>
          </a:bodyPr>
          <a:lstStyle>
            <a:lvl1pPr algn="l">
              <a:defRPr sz="4600" b="1" baseline="0">
                <a:latin typeface="Arial" panose="020B0604020202020204" pitchFamily="34" charset="0"/>
                <a:cs typeface="Arial" panose="020B0604020202020204" pitchFamily="34" charset="0"/>
              </a:defRPr>
            </a:lvl1pPr>
          </a:lstStyle>
          <a:p>
            <a:r>
              <a:rPr lang="ru-RU" dirty="0"/>
              <a:t>Спасибо</a:t>
            </a:r>
            <a:br>
              <a:rPr lang="ru-RU" dirty="0"/>
            </a:br>
            <a:r>
              <a:rPr lang="ru-RU" dirty="0"/>
              <a:t>за внимание</a:t>
            </a:r>
          </a:p>
        </p:txBody>
      </p:sp>
      <p:sp>
        <p:nvSpPr>
          <p:cNvPr id="6" name="Подзаголовок 2"/>
          <p:cNvSpPr>
            <a:spLocks noGrp="1"/>
          </p:cNvSpPr>
          <p:nvPr>
            <p:ph type="subTitle" idx="1" hasCustomPrompt="1"/>
          </p:nvPr>
        </p:nvSpPr>
        <p:spPr>
          <a:xfrm>
            <a:off x="520146" y="4672340"/>
            <a:ext cx="7938052" cy="278313"/>
          </a:xfrm>
          <a:prstGeom prst="rect">
            <a:avLst/>
          </a:prstGeom>
        </p:spPr>
        <p:txBody>
          <a:bodyPr>
            <a:normAutofit/>
          </a:bodyPr>
          <a:lstStyle>
            <a:lvl1pPr marL="0" indent="0" algn="l">
              <a:buNone/>
              <a:defRPr sz="14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Фамилия Имя Отчество</a:t>
            </a:r>
          </a:p>
        </p:txBody>
      </p:sp>
      <p:sp>
        <p:nvSpPr>
          <p:cNvPr id="10" name="Текст 23"/>
          <p:cNvSpPr>
            <a:spLocks noGrp="1"/>
          </p:cNvSpPr>
          <p:nvPr>
            <p:ph type="body" sz="quarter" idx="11" hasCustomPrompt="1"/>
          </p:nvPr>
        </p:nvSpPr>
        <p:spPr>
          <a:xfrm>
            <a:off x="520146" y="5018004"/>
            <a:ext cx="5453271" cy="666553"/>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pPr lvl="0"/>
            <a:r>
              <a:rPr lang="ru-RU" dirty="0"/>
              <a:t>Должность</a:t>
            </a:r>
          </a:p>
        </p:txBody>
      </p:sp>
      <p:sp>
        <p:nvSpPr>
          <p:cNvPr id="12" name="Текст 11"/>
          <p:cNvSpPr>
            <a:spLocks noGrp="1"/>
          </p:cNvSpPr>
          <p:nvPr>
            <p:ph type="body" sz="quarter" idx="12" hasCustomPrompt="1"/>
          </p:nvPr>
        </p:nvSpPr>
        <p:spPr>
          <a:xfrm>
            <a:off x="520146" y="5722090"/>
            <a:ext cx="5453271" cy="529611"/>
          </a:xfrm>
          <a:prstGeom prst="rect">
            <a:avLst/>
          </a:prstGeom>
        </p:spPr>
        <p:txBody>
          <a:bodyPr/>
          <a:lstStyle>
            <a:lvl1pPr marL="0" indent="0">
              <a:buNone/>
              <a:defRPr sz="1200">
                <a:latin typeface="Arial" panose="020B0604020202020204" pitchFamily="34" charset="0"/>
                <a:cs typeface="Arial" panose="020B0604020202020204" pitchFamily="34" charset="0"/>
              </a:defRPr>
            </a:lvl1pPr>
          </a:lstStyle>
          <a:p>
            <a:pPr lvl="0"/>
            <a:r>
              <a:rPr lang="ru-RU" dirty="0"/>
              <a:t>Контактная информация</a:t>
            </a:r>
          </a:p>
        </p:txBody>
      </p:sp>
      <p:sp>
        <p:nvSpPr>
          <p:cNvPr id="17" name="Текст 16"/>
          <p:cNvSpPr>
            <a:spLocks noGrp="1"/>
          </p:cNvSpPr>
          <p:nvPr>
            <p:ph type="body" sz="quarter" idx="13" hasCustomPrompt="1"/>
          </p:nvPr>
        </p:nvSpPr>
        <p:spPr>
          <a:xfrm>
            <a:off x="520146" y="6289234"/>
            <a:ext cx="3107637" cy="399801"/>
          </a:xfrm>
          <a:prstGeom prst="rect">
            <a:avLst/>
          </a:prstGeom>
        </p:spPr>
        <p:txBody>
          <a:bodyPr/>
          <a:lstStyle>
            <a:lvl1pPr marL="0" indent="0">
              <a:buNone/>
              <a:defRPr sz="1200" b="1">
                <a:latin typeface="Arial" panose="020B0604020202020204" pitchFamily="34" charset="0"/>
                <a:cs typeface="Arial" panose="020B0604020202020204" pitchFamily="34" charset="0"/>
              </a:defRPr>
            </a:lvl1pPr>
          </a:lstStyle>
          <a:p>
            <a:pPr lvl="0"/>
            <a:r>
              <a:rPr lang="ru-RU" dirty="0"/>
              <a:t>Дата</a:t>
            </a:r>
          </a:p>
        </p:txBody>
      </p:sp>
      <p:sp>
        <p:nvSpPr>
          <p:cNvPr id="8" name="Номер слайда 4"/>
          <p:cNvSpPr>
            <a:spLocks noGrp="1"/>
          </p:cNvSpPr>
          <p:nvPr>
            <p:ph type="sldNum" sz="quarter" idx="4"/>
          </p:nvPr>
        </p:nvSpPr>
        <p:spPr>
          <a:xfrm>
            <a:off x="89882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A729-3F28-4ECB-8B85-A664232F1674}" type="slidenum">
              <a:rPr lang="ru-RU" smtClean="0"/>
              <a:pPr/>
              <a:t>‹#›</a:t>
            </a:fld>
            <a:endParaRPr lang="ru-RU" dirty="0"/>
          </a:p>
        </p:txBody>
      </p:sp>
    </p:spTree>
    <p:extLst>
      <p:ext uri="{BB962C8B-B14F-4D97-AF65-F5344CB8AC3E}">
        <p14:creationId xmlns:p14="http://schemas.microsoft.com/office/powerpoint/2010/main" val="1333380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4"/>
          </p:nvPr>
        </p:nvSpPr>
        <p:spPr>
          <a:xfrm>
            <a:off x="89882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0A729-3F28-4ECB-8B85-A664232F1674}" type="slidenum">
              <a:rPr lang="ru-RU" smtClean="0"/>
              <a:pPr/>
              <a:t>‹#›</a:t>
            </a:fld>
            <a:endParaRPr lang="ru-RU"/>
          </a:p>
        </p:txBody>
      </p:sp>
    </p:spTree>
    <p:extLst>
      <p:ext uri="{BB962C8B-B14F-4D97-AF65-F5344CB8AC3E}">
        <p14:creationId xmlns:p14="http://schemas.microsoft.com/office/powerpoint/2010/main" val="402135472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7" r:id="rId6"/>
    <p:sldLayoutId id="2147483686" r:id="rId7"/>
    <p:sldLayoutId id="2147483688" r:id="rId8"/>
    <p:sldLayoutId id="214748368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pyContent1">
            <a:extLst>
              <a:ext uri="{FF2B5EF4-FFF2-40B4-BE49-F238E27FC236}">
                <a16:creationId xmlns:a16="http://schemas.microsoft.com/office/drawing/2014/main" id="{B0BCA81C-BA55-4FC0-B7C7-83658C6E9CF3}"/>
              </a:ext>
            </a:extLst>
          </p:cNvPr>
          <p:cNvSpPr>
            <a:spLocks noGrp="1" noChangeArrowheads="1"/>
          </p:cNvSpPr>
          <p:nvPr>
            <p:ph type="ctrTitle"/>
          </p:nvPr>
        </p:nvSpPr>
        <p:spPr bwMode="auto">
          <a:xfrm>
            <a:off x="703026" y="1450428"/>
            <a:ext cx="8902528" cy="2517933"/>
          </a:xfrm>
          <a:prstGeom prst="rect">
            <a:avLst/>
          </a:prstGeom>
          <a:noFill/>
          <a:ln w="9525">
            <a:noFill/>
            <a:miter lim="800000"/>
            <a:headEnd/>
            <a:tailEnd/>
          </a:ln>
        </p:spPr>
        <p:txBody>
          <a:bodyPr lIns="0" tIns="0" rIns="0" bIns="0" anchor="ctr">
            <a:normAutofit/>
          </a:bodyPr>
          <a:lstStyle/>
          <a:p>
            <a:pPr algn="ctr"/>
            <a:r>
              <a:rPr lang="fr-FR" sz="2400" dirty="0" smtClean="0"/>
              <a:t>STATUS of PROJECT REALIZATION of the CYCLOTRON SYSTEM</a:t>
            </a:r>
            <a:r>
              <a:rPr lang="ru-RU" sz="2400" dirty="0" smtClean="0"/>
              <a:t> of MULTICHARGED IONS</a:t>
            </a:r>
            <a:r>
              <a:rPr lang="ru-RU" sz="1400" i="1" dirty="0" smtClean="0"/>
              <a:t/>
            </a:r>
            <a:br>
              <a:rPr lang="ru-RU" sz="1400" i="1" dirty="0" smtClean="0"/>
            </a:br>
            <a:r>
              <a:rPr lang="fr-FR" sz="1400" dirty="0" smtClean="0"/>
              <a:t>Usanova M.V, Akimova A.A., Gavrish Yu.N, Galchuk A.V., Grigorenko S.V.  Grigoriev V.I., Klopenkov R.M., Kravchuk K.A., Kuzhlev A.N., Mudrolyubov V.G., Osina Yu.K.,</a:t>
            </a:r>
            <a:r>
              <a:rPr lang="fr-FR" sz="1400" u="sng" dirty="0" smtClean="0"/>
              <a:t> </a:t>
            </a:r>
            <a:r>
              <a:rPr lang="fr-FR" sz="1400" dirty="0" smtClean="0"/>
              <a:t>Smirnov K.E., Tsygankov S.S., Shmidbersk</a:t>
            </a:r>
            <a:r>
              <a:rPr lang="ru-RU" sz="1400" dirty="0" smtClean="0"/>
              <a:t>а</a:t>
            </a:r>
            <a:r>
              <a:rPr lang="fr-FR" sz="1400" dirty="0" smtClean="0"/>
              <a:t>y </a:t>
            </a:r>
            <a:r>
              <a:rPr lang="ru-RU" sz="1400" dirty="0" smtClean="0"/>
              <a:t>А</a:t>
            </a:r>
            <a:r>
              <a:rPr lang="fr-FR" sz="1400" dirty="0" smtClean="0"/>
              <a:t>.A </a:t>
            </a:r>
            <a:r>
              <a:rPr lang="ru-RU" sz="1400" dirty="0" smtClean="0"/>
              <a:t/>
            </a:r>
            <a:br>
              <a:rPr lang="ru-RU" sz="1400" dirty="0" smtClean="0"/>
            </a:br>
            <a:r>
              <a:rPr lang="ru-RU" dirty="0" smtClean="0"/>
              <a:t/>
            </a:r>
            <a:br>
              <a:rPr lang="ru-RU" dirty="0" smtClean="0"/>
            </a:br>
            <a:r>
              <a:rPr lang="en-US" sz="1800" dirty="0" smtClean="0"/>
              <a:t>JSC «NIIEFA», 196641, St. Petersburg, Russia</a:t>
            </a:r>
            <a:r>
              <a:rPr lang="ru-RU" sz="1800" dirty="0" smtClean="0"/>
              <a:t/>
            </a:r>
            <a:br>
              <a:rPr lang="ru-RU" sz="1800" dirty="0" smtClean="0"/>
            </a:br>
            <a:endParaRPr lang="ru-RU" sz="2000" b="0" dirty="0" smtClean="0">
              <a:solidFill>
                <a:srgbClr val="002060"/>
              </a:solidFill>
              <a:latin typeface="+mj-lt"/>
            </a:endParaRPr>
          </a:p>
          <a:p>
            <a:pPr algn="ctr" eaLnBrk="0" hangingPunct="0">
              <a:defRPr/>
            </a:pPr>
            <a:endParaRPr lang="ru-RU" sz="2600" b="1" i="1" dirty="0">
              <a:solidFill>
                <a:schemeClr val="tx2"/>
              </a:solidFill>
            </a:endParaRPr>
          </a:p>
        </p:txBody>
      </p:sp>
      <p:sp>
        <p:nvSpPr>
          <p:cNvPr id="3" name="Подзаголовок 2"/>
          <p:cNvSpPr>
            <a:spLocks noGrp="1"/>
          </p:cNvSpPr>
          <p:nvPr>
            <p:ph type="subTitle" idx="1"/>
          </p:nvPr>
        </p:nvSpPr>
        <p:spPr/>
        <p:txBody>
          <a:bodyPr>
            <a:noAutofit/>
          </a:bodyPr>
          <a:lstStyle/>
          <a:p>
            <a:r>
              <a:rPr lang="en-US" sz="1600" b="0" dirty="0" smtClean="0"/>
              <a:t>Speaker – Usanova Marina</a:t>
            </a:r>
            <a:endParaRPr lang="ru-RU" sz="1600" b="0" dirty="0"/>
          </a:p>
        </p:txBody>
      </p:sp>
      <p:sp>
        <p:nvSpPr>
          <p:cNvPr id="7" name="Текст 3">
            <a:extLst>
              <a:ext uri="{FF2B5EF4-FFF2-40B4-BE49-F238E27FC236}">
                <a16:creationId xmlns:a16="http://schemas.microsoft.com/office/drawing/2014/main" id="{1F7D451F-AE23-4AED-A4B7-20317B6747D4}"/>
              </a:ext>
            </a:extLst>
          </p:cNvPr>
          <p:cNvSpPr>
            <a:spLocks noGrp="1"/>
          </p:cNvSpPr>
          <p:nvPr>
            <p:ph type="body" sz="quarter" idx="10"/>
          </p:nvPr>
        </p:nvSpPr>
        <p:spPr>
          <a:xfrm>
            <a:off x="485311" y="4053935"/>
            <a:ext cx="8912089" cy="1023730"/>
          </a:xfrm>
        </p:spPr>
        <p:txBody>
          <a:bodyPr/>
          <a:lstStyle/>
          <a:p>
            <a:r>
              <a:rPr lang="en-US" sz="1600" dirty="0" err="1" smtClean="0"/>
              <a:t>XInternational</a:t>
            </a:r>
            <a:r>
              <a:rPr lang="en-US" sz="1600" dirty="0" smtClean="0"/>
              <a:t> Scientific Seminar in Memory of Professor V.P. </a:t>
            </a:r>
            <a:r>
              <a:rPr lang="en-US" sz="1600" dirty="0" err="1" smtClean="0"/>
              <a:t>Sarantsev</a:t>
            </a:r>
            <a:endParaRPr lang="en-US" sz="1600" dirty="0" smtClean="0"/>
          </a:p>
          <a:p>
            <a:r>
              <a:rPr lang="en-US" sz="1600" dirty="0" smtClean="0"/>
              <a:t>“Problems IV of Colliders and Particles Accelerators”</a:t>
            </a:r>
          </a:p>
          <a:p>
            <a:r>
              <a:rPr lang="en-US" sz="1600" dirty="0" smtClean="0"/>
              <a:t>20 – 25 September 2022, </a:t>
            </a:r>
            <a:r>
              <a:rPr lang="en-US" sz="1600" dirty="0" err="1" smtClean="0"/>
              <a:t>Alushta</a:t>
            </a:r>
            <a:r>
              <a:rPr lang="en-US" sz="1600" dirty="0" smtClean="0"/>
              <a:t>, Crimea</a:t>
            </a:r>
            <a:endParaRPr lang="ru-RU" sz="1600" dirty="0"/>
          </a:p>
        </p:txBody>
      </p:sp>
    </p:spTree>
    <p:extLst>
      <p:ext uri="{BB962C8B-B14F-4D97-AF65-F5344CB8AC3E}">
        <p14:creationId xmlns:p14="http://schemas.microsoft.com/office/powerpoint/2010/main" val="2735668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08225" y="1766"/>
            <a:ext cx="8613909" cy="907084"/>
          </a:xfrm>
        </p:spPr>
        <p:txBody>
          <a:bodyPr/>
          <a:lstStyle/>
          <a:p>
            <a:pPr algn="ctr"/>
            <a:r>
              <a:rPr lang="en-US" i="1" dirty="0" smtClean="0">
                <a:solidFill>
                  <a:schemeClr val="accent1">
                    <a:lumMod val="75000"/>
                  </a:schemeClr>
                </a:solidFill>
              </a:rPr>
              <a:t>Top half-yoke lifting system</a:t>
            </a:r>
            <a:endParaRPr lang="ru-RU" i="1" dirty="0">
              <a:solidFill>
                <a:schemeClr val="accent1">
                  <a:lumMod val="75000"/>
                </a:schemeClr>
              </a:solidFill>
            </a:endParaRP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9703" r="8591"/>
          <a:stretch/>
        </p:blipFill>
        <p:spPr>
          <a:xfrm>
            <a:off x="358217" y="1293918"/>
            <a:ext cx="4524867" cy="4153518"/>
          </a:xfrm>
          <a:prstGeom prst="rect">
            <a:avLst/>
          </a:prstGeom>
          <a:effectLst>
            <a:softEdge rad="127000"/>
          </a:effec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35440" b="4833"/>
          <a:stretch/>
        </p:blipFill>
        <p:spPr>
          <a:xfrm>
            <a:off x="5728352" y="1397613"/>
            <a:ext cx="5071619" cy="2271860"/>
          </a:xfrm>
          <a:prstGeom prst="rect">
            <a:avLst/>
          </a:prstGeom>
          <a:effectLst>
            <a:softEdge rad="127000"/>
          </a:effectLst>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t="20455" b="17001"/>
          <a:stretch/>
        </p:blipFill>
        <p:spPr>
          <a:xfrm>
            <a:off x="5447120" y="3950846"/>
            <a:ext cx="5634084" cy="2642793"/>
          </a:xfrm>
          <a:prstGeom prst="rect">
            <a:avLst/>
          </a:prstGeom>
          <a:effectLst>
            <a:softEdge rad="127000"/>
          </a:effectLst>
        </p:spPr>
      </p:pic>
    </p:spTree>
    <p:extLst>
      <p:ext uri="{BB962C8B-B14F-4D97-AF65-F5344CB8AC3E}">
        <p14:creationId xmlns:p14="http://schemas.microsoft.com/office/powerpoint/2010/main" val="1663052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Main coils</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11</a:t>
            </a:fld>
            <a:endParaRPr lang="ru-RU"/>
          </a:p>
        </p:txBody>
      </p:sp>
      <p:graphicFrame>
        <p:nvGraphicFramePr>
          <p:cNvPr id="4" name="Таблица 3">
            <a:extLst>
              <a:ext uri="{FF2B5EF4-FFF2-40B4-BE49-F238E27FC236}">
                <a16:creationId xmlns:a16="http://schemas.microsoft.com/office/drawing/2014/main" id="{9183C83A-5463-45A6-9E41-5437A48AFCA8}"/>
              </a:ext>
            </a:extLst>
          </p:cNvPr>
          <p:cNvGraphicFramePr>
            <a:graphicFrameLocks noGrp="1"/>
          </p:cNvGraphicFramePr>
          <p:nvPr>
            <p:extLst>
              <p:ext uri="{D42A27DB-BD31-4B8C-83A1-F6EECF244321}">
                <p14:modId xmlns:p14="http://schemas.microsoft.com/office/powerpoint/2010/main" val="3205032182"/>
              </p:ext>
            </p:extLst>
          </p:nvPr>
        </p:nvGraphicFramePr>
        <p:xfrm>
          <a:off x="8201163" y="2351390"/>
          <a:ext cx="3809283" cy="2011680"/>
        </p:xfrm>
        <a:graphic>
          <a:graphicData uri="http://schemas.openxmlformats.org/drawingml/2006/table">
            <a:tbl>
              <a:tblPr firstRow="1" bandRow="1">
                <a:tableStyleId>{BC89EF96-8CEA-46FF-86C4-4CE0E7609802}</a:tableStyleId>
              </a:tblPr>
              <a:tblGrid>
                <a:gridCol w="2118586">
                  <a:extLst>
                    <a:ext uri="{9D8B030D-6E8A-4147-A177-3AD203B41FA5}">
                      <a16:colId xmlns:a16="http://schemas.microsoft.com/office/drawing/2014/main" val="1235044769"/>
                    </a:ext>
                  </a:extLst>
                </a:gridCol>
                <a:gridCol w="1690697">
                  <a:extLst>
                    <a:ext uri="{9D8B030D-6E8A-4147-A177-3AD203B41FA5}">
                      <a16:colId xmlns:a16="http://schemas.microsoft.com/office/drawing/2014/main" val="2523669306"/>
                    </a:ext>
                  </a:extLst>
                </a:gridCol>
              </a:tblGrid>
              <a:tr h="0">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0">
                <a:tc>
                  <a:txBody>
                    <a:bodyPr/>
                    <a:lstStyle/>
                    <a:p>
                      <a:pPr algn="ctr"/>
                      <a:r>
                        <a:rPr lang="en-US" sz="1200" i="1" dirty="0">
                          <a:latin typeface="+mj-lt"/>
                        </a:rPr>
                        <a:t>Diameter, mm</a:t>
                      </a:r>
                      <a:endParaRPr lang="ru-RU" sz="1200" i="1" dirty="0">
                        <a:latin typeface="+mj-lt"/>
                      </a:endParaRPr>
                    </a:p>
                  </a:txBody>
                  <a:tcPr/>
                </a:tc>
                <a:tc>
                  <a:txBody>
                    <a:bodyPr/>
                    <a:lstStyle/>
                    <a:p>
                      <a:pPr algn="ctr"/>
                      <a:r>
                        <a:rPr lang="en-US" sz="1200" i="1" kern="1200" dirty="0"/>
                        <a:t>5 350</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3258974680"/>
                  </a:ext>
                </a:extLst>
              </a:tr>
              <a:tr h="0">
                <a:tc>
                  <a:txBody>
                    <a:bodyPr/>
                    <a:lstStyle/>
                    <a:p>
                      <a:pPr algn="ctr"/>
                      <a:r>
                        <a:rPr lang="en-US" sz="1200" i="1" dirty="0">
                          <a:latin typeface="+mj-lt"/>
                        </a:rPr>
                        <a:t>Weight of each coil, t</a:t>
                      </a:r>
                      <a:endParaRPr lang="ru-RU" sz="1200" i="1" dirty="0">
                        <a:latin typeface="+mj-lt"/>
                      </a:endParaRPr>
                    </a:p>
                  </a:txBody>
                  <a:tcPr/>
                </a:tc>
                <a:tc>
                  <a:txBody>
                    <a:bodyPr/>
                    <a:lstStyle/>
                    <a:p>
                      <a:pPr algn="ctr"/>
                      <a:r>
                        <a:rPr lang="en-US" sz="1200" i="1" dirty="0">
                          <a:latin typeface="+mn-lt"/>
                        </a:rPr>
                        <a:t>32</a:t>
                      </a:r>
                      <a:endParaRPr lang="ru-RU" sz="1200" i="1" dirty="0">
                        <a:latin typeface="+mn-lt"/>
                      </a:endParaRPr>
                    </a:p>
                  </a:txBody>
                  <a:tcPr anchor="ctr"/>
                </a:tc>
                <a:extLst>
                  <a:ext uri="{0D108BD9-81ED-4DB2-BD59-A6C34878D82A}">
                    <a16:rowId xmlns:a16="http://schemas.microsoft.com/office/drawing/2014/main" val="759214171"/>
                  </a:ext>
                </a:extLst>
              </a:tr>
              <a:tr h="0">
                <a:tc>
                  <a:txBody>
                    <a:bodyPr/>
                    <a:lstStyle/>
                    <a:p>
                      <a:pPr algn="ctr"/>
                      <a:r>
                        <a:rPr lang="en-US" sz="1200" i="1" dirty="0">
                          <a:latin typeface="+mj-lt"/>
                        </a:rPr>
                        <a:t>Type of conductor</a:t>
                      </a:r>
                      <a:endParaRPr lang="ru-RU" sz="1200" i="1" dirty="0">
                        <a:latin typeface="+mj-lt"/>
                      </a:endParaRPr>
                    </a:p>
                  </a:txBody>
                  <a:tcPr/>
                </a:tc>
                <a:tc>
                  <a:txBody>
                    <a:bodyPr/>
                    <a:lstStyle/>
                    <a:p>
                      <a:pPr algn="ctr"/>
                      <a:r>
                        <a:rPr lang="en-US" sz="1200" i="1" dirty="0">
                          <a:latin typeface="+mn-lt"/>
                        </a:rPr>
                        <a:t>Hollow copper conductor 29x29 mm</a:t>
                      </a:r>
                      <a:endParaRPr lang="ru-RU" sz="1200" i="1" dirty="0">
                        <a:latin typeface="+mn-lt"/>
                      </a:endParaRPr>
                    </a:p>
                  </a:txBody>
                  <a:tcPr anchor="ctr"/>
                </a:tc>
                <a:extLst>
                  <a:ext uri="{0D108BD9-81ED-4DB2-BD59-A6C34878D82A}">
                    <a16:rowId xmlns:a16="http://schemas.microsoft.com/office/drawing/2014/main" val="4285029855"/>
                  </a:ext>
                </a:extLst>
              </a:tr>
              <a:tr h="185728">
                <a:tc>
                  <a:txBody>
                    <a:bodyPr/>
                    <a:lstStyle/>
                    <a:p>
                      <a:pPr algn="ctr"/>
                      <a:r>
                        <a:rPr lang="en-US" sz="1200" i="1" dirty="0">
                          <a:latin typeface="+mj-lt"/>
                        </a:rPr>
                        <a:t>Number of turns in each coil</a:t>
                      </a:r>
                      <a:endParaRPr lang="ru-RU" sz="1200" i="1" dirty="0">
                        <a:latin typeface="+mj-lt"/>
                      </a:endParaRPr>
                    </a:p>
                  </a:txBody>
                  <a:tcPr/>
                </a:tc>
                <a:tc>
                  <a:txBody>
                    <a:bodyPr/>
                    <a:lstStyle/>
                    <a:p>
                      <a:pPr algn="ctr"/>
                      <a:r>
                        <a:rPr lang="ru-RU" sz="1200" i="1" dirty="0">
                          <a:latin typeface="+mn-lt"/>
                        </a:rPr>
                        <a:t>360</a:t>
                      </a:r>
                    </a:p>
                  </a:txBody>
                  <a:tcPr anchor="ctr"/>
                </a:tc>
                <a:extLst>
                  <a:ext uri="{0D108BD9-81ED-4DB2-BD59-A6C34878D82A}">
                    <a16:rowId xmlns:a16="http://schemas.microsoft.com/office/drawing/2014/main" val="3197842798"/>
                  </a:ext>
                </a:extLst>
              </a:tr>
              <a:tr h="185728">
                <a:tc>
                  <a:txBody>
                    <a:bodyPr/>
                    <a:lstStyle/>
                    <a:p>
                      <a:pPr algn="ctr"/>
                      <a:r>
                        <a:rPr lang="en-US" sz="1200" i="1" dirty="0">
                          <a:latin typeface="+mj-lt"/>
                        </a:rPr>
                        <a:t>Power consumption of main coils, kW</a:t>
                      </a:r>
                      <a:endParaRPr lang="ru-RU" sz="1200" i="1" dirty="0">
                        <a:latin typeface="+mj-lt"/>
                      </a:endParaRPr>
                    </a:p>
                  </a:txBody>
                  <a:tcPr/>
                </a:tc>
                <a:tc>
                  <a:txBody>
                    <a:bodyPr/>
                    <a:lstStyle/>
                    <a:p>
                      <a:pPr algn="ctr"/>
                      <a:r>
                        <a:rPr lang="en-US" sz="1200" i="1" dirty="0">
                          <a:latin typeface="+mn-lt"/>
                        </a:rPr>
                        <a:t>290</a:t>
                      </a:r>
                      <a:endParaRPr lang="ru-RU" sz="1200" i="1" dirty="0">
                        <a:latin typeface="+mn-lt"/>
                      </a:endParaRPr>
                    </a:p>
                  </a:txBody>
                  <a:tcPr anchor="ctr"/>
                </a:tc>
                <a:extLst>
                  <a:ext uri="{0D108BD9-81ED-4DB2-BD59-A6C34878D82A}">
                    <a16:rowId xmlns:a16="http://schemas.microsoft.com/office/drawing/2014/main" val="596184941"/>
                  </a:ext>
                </a:extLst>
              </a:tr>
            </a:tbl>
          </a:graphicData>
        </a:graphic>
      </p:graphicFrame>
      <p:pic>
        <p:nvPicPr>
          <p:cNvPr id="6" name="Рисунок 5">
            <a:extLst>
              <a:ext uri="{FF2B5EF4-FFF2-40B4-BE49-F238E27FC236}">
                <a16:creationId xmlns:a16="http://schemas.microsoft.com/office/drawing/2014/main" id="{790D007F-C699-48E6-8EEF-81AEE12518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05" t="12522" r="14141" b="3131"/>
          <a:stretch/>
        </p:blipFill>
        <p:spPr>
          <a:xfrm>
            <a:off x="540689" y="824971"/>
            <a:ext cx="7470251" cy="5208058"/>
          </a:xfrm>
          <a:prstGeom prst="rect">
            <a:avLst/>
          </a:prstGeom>
          <a:effectLst>
            <a:softEdge rad="317500"/>
          </a:effectLst>
        </p:spPr>
      </p:pic>
    </p:spTree>
    <p:extLst>
      <p:ext uri="{BB962C8B-B14F-4D97-AF65-F5344CB8AC3E}">
        <p14:creationId xmlns:p14="http://schemas.microsoft.com/office/powerpoint/2010/main" val="300015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Main coils</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12</a:t>
            </a:fld>
            <a:endParaRPr lang="ru-RU"/>
          </a:p>
        </p:txBody>
      </p:sp>
      <p:pic>
        <p:nvPicPr>
          <p:cNvPr id="6" name="Picture 2" descr="C:\Users\smirnov.kirill\Downloads\IMG_4655.jpg"/>
          <p:cNvPicPr/>
          <p:nvPr/>
        </p:nvPicPr>
        <p:blipFill>
          <a:blip r:embed="rId3" cstate="print"/>
          <a:srcRect/>
          <a:stretch>
            <a:fillRect/>
          </a:stretch>
        </p:blipFill>
        <p:spPr bwMode="auto">
          <a:xfrm>
            <a:off x="212638" y="1417739"/>
            <a:ext cx="5805182" cy="3909268"/>
          </a:xfrm>
          <a:prstGeom prst="rect">
            <a:avLst/>
          </a:prstGeom>
          <a:noFill/>
          <a:effectLst>
            <a:softEdge rad="127000"/>
          </a:effectLst>
        </p:spPr>
      </p:pic>
      <p:pic>
        <p:nvPicPr>
          <p:cNvPr id="8" name="Picture 3" descr="C:\Users\smirnov.kirill\Downloads\IMG_4657.jpg"/>
          <p:cNvPicPr/>
          <p:nvPr/>
        </p:nvPicPr>
        <p:blipFill>
          <a:blip r:embed="rId4" cstate="print"/>
          <a:srcRect t="42316" b="5344"/>
          <a:stretch>
            <a:fillRect/>
          </a:stretch>
        </p:blipFill>
        <p:spPr bwMode="auto">
          <a:xfrm>
            <a:off x="6293142" y="1413543"/>
            <a:ext cx="5528345" cy="3917659"/>
          </a:xfrm>
          <a:prstGeom prst="rect">
            <a:avLst/>
          </a:prstGeom>
          <a:noFill/>
          <a:effectLst>
            <a:softEdge rad="127000"/>
          </a:effectLst>
        </p:spPr>
      </p:pic>
    </p:spTree>
    <p:extLst>
      <p:ext uri="{BB962C8B-B14F-4D97-AF65-F5344CB8AC3E}">
        <p14:creationId xmlns:p14="http://schemas.microsoft.com/office/powerpoint/2010/main" val="1021279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Correcting coils</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13</a:t>
            </a:fld>
            <a:endParaRPr lang="ru-RU"/>
          </a:p>
        </p:txBody>
      </p:sp>
      <p:graphicFrame>
        <p:nvGraphicFramePr>
          <p:cNvPr id="4" name="Таблица 3">
            <a:extLst>
              <a:ext uri="{FF2B5EF4-FFF2-40B4-BE49-F238E27FC236}">
                <a16:creationId xmlns:a16="http://schemas.microsoft.com/office/drawing/2014/main" id="{EC399954-7232-4589-A481-F8F5F86ABF7D}"/>
              </a:ext>
            </a:extLst>
          </p:cNvPr>
          <p:cNvGraphicFramePr>
            <a:graphicFrameLocks noGrp="1"/>
          </p:cNvGraphicFramePr>
          <p:nvPr>
            <p:extLst>
              <p:ext uri="{D42A27DB-BD31-4B8C-83A1-F6EECF244321}">
                <p14:modId xmlns:p14="http://schemas.microsoft.com/office/powerpoint/2010/main" val="3149654255"/>
              </p:ext>
            </p:extLst>
          </p:nvPr>
        </p:nvGraphicFramePr>
        <p:xfrm>
          <a:off x="7634967" y="1631031"/>
          <a:ext cx="3481765" cy="2877468"/>
        </p:xfrm>
        <a:graphic>
          <a:graphicData uri="http://schemas.openxmlformats.org/drawingml/2006/table">
            <a:tbl>
              <a:tblPr firstRow="1" bandRow="1">
                <a:tableStyleId>{BC89EF96-8CEA-46FF-86C4-4CE0E7609802}</a:tableStyleId>
              </a:tblPr>
              <a:tblGrid>
                <a:gridCol w="2029733">
                  <a:extLst>
                    <a:ext uri="{9D8B030D-6E8A-4147-A177-3AD203B41FA5}">
                      <a16:colId xmlns:a16="http://schemas.microsoft.com/office/drawing/2014/main" val="1235044769"/>
                    </a:ext>
                  </a:extLst>
                </a:gridCol>
                <a:gridCol w="1452032">
                  <a:extLst>
                    <a:ext uri="{9D8B030D-6E8A-4147-A177-3AD203B41FA5}">
                      <a16:colId xmlns:a16="http://schemas.microsoft.com/office/drawing/2014/main" val="2523669306"/>
                    </a:ext>
                  </a:extLst>
                </a:gridCol>
              </a:tblGrid>
              <a:tr h="345296">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345296">
                <a:tc>
                  <a:txBody>
                    <a:bodyPr/>
                    <a:lstStyle/>
                    <a:p>
                      <a:pPr algn="ctr"/>
                      <a:r>
                        <a:rPr lang="en-US" sz="1200" i="1" dirty="0">
                          <a:latin typeface="+mj-lt"/>
                        </a:rPr>
                        <a:t>Total number of coils</a:t>
                      </a:r>
                      <a:endParaRPr lang="ru-RU" sz="1200" i="1" dirty="0">
                        <a:latin typeface="+mj-lt"/>
                      </a:endParaRPr>
                    </a:p>
                  </a:txBody>
                  <a:tcPr/>
                </a:tc>
                <a:tc>
                  <a:txBody>
                    <a:bodyPr/>
                    <a:lstStyle/>
                    <a:p>
                      <a:pPr algn="ctr"/>
                      <a:r>
                        <a:rPr lang="en-US" sz="1200" i="1" kern="1200" dirty="0">
                          <a:solidFill>
                            <a:schemeClr val="tx1"/>
                          </a:solidFill>
                          <a:latin typeface="+mn-lt"/>
                          <a:ea typeface="+mn-ea"/>
                          <a:cs typeface="+mn-cs"/>
                        </a:rPr>
                        <a:t>38</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3258974680"/>
                  </a:ext>
                </a:extLst>
              </a:tr>
              <a:tr h="345296">
                <a:tc>
                  <a:txBody>
                    <a:bodyPr/>
                    <a:lstStyle/>
                    <a:p>
                      <a:pPr algn="ctr"/>
                      <a:r>
                        <a:rPr lang="en-US" sz="1200" i="1" dirty="0">
                          <a:latin typeface="+mj-lt"/>
                        </a:rPr>
                        <a:t>Number of radial coils</a:t>
                      </a:r>
                      <a:endParaRPr lang="ru-RU" sz="1200" i="1" dirty="0">
                        <a:latin typeface="+mj-lt"/>
                      </a:endParaRPr>
                    </a:p>
                  </a:txBody>
                  <a:tcPr/>
                </a:tc>
                <a:tc>
                  <a:txBody>
                    <a:bodyPr/>
                    <a:lstStyle/>
                    <a:p>
                      <a:pPr algn="ctr"/>
                      <a:r>
                        <a:rPr lang="en-US" sz="1200" i="1" dirty="0">
                          <a:latin typeface="+mn-lt"/>
                        </a:rPr>
                        <a:t>2 units of 11 coils</a:t>
                      </a:r>
                      <a:endParaRPr lang="ru-RU" sz="1200" i="1" dirty="0">
                        <a:latin typeface="+mn-lt"/>
                      </a:endParaRPr>
                    </a:p>
                  </a:txBody>
                  <a:tcPr anchor="ctr"/>
                </a:tc>
                <a:extLst>
                  <a:ext uri="{0D108BD9-81ED-4DB2-BD59-A6C34878D82A}">
                    <a16:rowId xmlns:a16="http://schemas.microsoft.com/office/drawing/2014/main" val="759214171"/>
                  </a:ext>
                </a:extLst>
              </a:tr>
              <a:tr h="575494">
                <a:tc>
                  <a:txBody>
                    <a:bodyPr/>
                    <a:lstStyle/>
                    <a:p>
                      <a:pPr algn="ctr"/>
                      <a:r>
                        <a:rPr lang="en-US" sz="1200" i="1" dirty="0">
                          <a:latin typeface="+mj-lt"/>
                        </a:rPr>
                        <a:t>Total power consumption of radial coils, kW</a:t>
                      </a:r>
                      <a:endParaRPr lang="ru-RU" sz="1200" i="1" dirty="0">
                        <a:latin typeface="+mj-lt"/>
                      </a:endParaRPr>
                    </a:p>
                  </a:txBody>
                  <a:tcPr/>
                </a:tc>
                <a:tc>
                  <a:txBody>
                    <a:bodyPr/>
                    <a:lstStyle/>
                    <a:p>
                      <a:pPr algn="ctr"/>
                      <a:r>
                        <a:rPr lang="en-US" sz="1200" i="1" dirty="0">
                          <a:latin typeface="+mn-lt"/>
                        </a:rPr>
                        <a:t>20</a:t>
                      </a:r>
                      <a:endParaRPr lang="ru-RU" sz="1200" i="1" dirty="0">
                        <a:latin typeface="+mn-lt"/>
                      </a:endParaRPr>
                    </a:p>
                  </a:txBody>
                  <a:tcPr anchor="ctr"/>
                </a:tc>
                <a:extLst>
                  <a:ext uri="{0D108BD9-81ED-4DB2-BD59-A6C34878D82A}">
                    <a16:rowId xmlns:a16="http://schemas.microsoft.com/office/drawing/2014/main" val="4285029855"/>
                  </a:ext>
                </a:extLst>
              </a:tr>
              <a:tr h="345296">
                <a:tc>
                  <a:txBody>
                    <a:bodyPr/>
                    <a:lstStyle/>
                    <a:p>
                      <a:pPr algn="ctr"/>
                      <a:r>
                        <a:rPr lang="en-US" sz="1200" i="1" dirty="0">
                          <a:latin typeface="+mj-lt"/>
                        </a:rPr>
                        <a:t>Number of azimuthal coils</a:t>
                      </a:r>
                      <a:endParaRPr lang="ru-RU" sz="1200" i="1" dirty="0">
                        <a:latin typeface="+mj-lt"/>
                      </a:endParaRPr>
                    </a:p>
                  </a:txBody>
                  <a:tcPr/>
                </a:tc>
                <a:tc>
                  <a:txBody>
                    <a:bodyPr/>
                    <a:lstStyle/>
                    <a:p>
                      <a:pPr algn="ctr"/>
                      <a:r>
                        <a:rPr lang="en-US" sz="1200" i="1" dirty="0">
                          <a:latin typeface="+mn-lt"/>
                        </a:rPr>
                        <a:t>8 units of 2 coils</a:t>
                      </a:r>
                      <a:endParaRPr lang="ru-RU" sz="1200" i="1" dirty="0">
                        <a:latin typeface="+mn-lt"/>
                      </a:endParaRPr>
                    </a:p>
                  </a:txBody>
                  <a:tcPr anchor="ctr"/>
                </a:tc>
                <a:extLst>
                  <a:ext uri="{0D108BD9-81ED-4DB2-BD59-A6C34878D82A}">
                    <a16:rowId xmlns:a16="http://schemas.microsoft.com/office/drawing/2014/main" val="3197842798"/>
                  </a:ext>
                </a:extLst>
              </a:tr>
              <a:tr h="575494">
                <a:tc>
                  <a:txBody>
                    <a:bodyPr/>
                    <a:lstStyle/>
                    <a:p>
                      <a:pPr algn="ctr"/>
                      <a:r>
                        <a:rPr lang="en-US" sz="1200" i="1" dirty="0">
                          <a:latin typeface="+mj-lt"/>
                        </a:rPr>
                        <a:t>Total power consumption of azimuthal coils, kW</a:t>
                      </a:r>
                      <a:endParaRPr lang="ru-RU" sz="1200" i="1" dirty="0">
                        <a:latin typeface="+mj-lt"/>
                      </a:endParaRPr>
                    </a:p>
                  </a:txBody>
                  <a:tcPr/>
                </a:tc>
                <a:tc>
                  <a:txBody>
                    <a:bodyPr/>
                    <a:lstStyle/>
                    <a:p>
                      <a:pPr algn="ctr"/>
                      <a:r>
                        <a:rPr lang="en-US" sz="1200" i="1" dirty="0">
                          <a:latin typeface="+mn-lt"/>
                        </a:rPr>
                        <a:t>2</a:t>
                      </a:r>
                      <a:endParaRPr lang="ru-RU" sz="1200" i="1" dirty="0">
                        <a:latin typeface="+mn-lt"/>
                      </a:endParaRPr>
                    </a:p>
                  </a:txBody>
                  <a:tcPr anchor="ctr"/>
                </a:tc>
                <a:extLst>
                  <a:ext uri="{0D108BD9-81ED-4DB2-BD59-A6C34878D82A}">
                    <a16:rowId xmlns:a16="http://schemas.microsoft.com/office/drawing/2014/main" val="596184941"/>
                  </a:ext>
                </a:extLst>
              </a:tr>
              <a:tr h="345296">
                <a:tc>
                  <a:txBody>
                    <a:bodyPr/>
                    <a:lstStyle/>
                    <a:p>
                      <a:pPr algn="ctr"/>
                      <a:r>
                        <a:rPr lang="en-US" sz="1200" i="1" dirty="0">
                          <a:latin typeface="+mj-lt"/>
                        </a:rPr>
                        <a:t>Type of cooling</a:t>
                      </a:r>
                      <a:endParaRPr lang="ru-RU" sz="1200" i="1" dirty="0">
                        <a:latin typeface="+mj-lt"/>
                      </a:endParaRPr>
                    </a:p>
                  </a:txBody>
                  <a:tcPr/>
                </a:tc>
                <a:tc>
                  <a:txBody>
                    <a:bodyPr/>
                    <a:lstStyle/>
                    <a:p>
                      <a:pPr algn="ctr"/>
                      <a:r>
                        <a:rPr lang="en-US" sz="1200" i="1" dirty="0">
                          <a:latin typeface="+mn-lt"/>
                        </a:rPr>
                        <a:t>Water, indirectly</a:t>
                      </a:r>
                      <a:endParaRPr lang="ru-RU" sz="1200" i="1" dirty="0">
                        <a:latin typeface="+mn-lt"/>
                      </a:endParaRPr>
                    </a:p>
                  </a:txBody>
                  <a:tcPr anchor="ctr"/>
                </a:tc>
                <a:extLst>
                  <a:ext uri="{0D108BD9-81ED-4DB2-BD59-A6C34878D82A}">
                    <a16:rowId xmlns:a16="http://schemas.microsoft.com/office/drawing/2014/main" val="865404171"/>
                  </a:ext>
                </a:extLst>
              </a:tr>
            </a:tbl>
          </a:graphicData>
        </a:graphic>
      </p:graphicFrame>
      <p:pic>
        <p:nvPicPr>
          <p:cNvPr id="6" name="Рисунок 5">
            <a:extLst>
              <a:ext uri="{FF2B5EF4-FFF2-40B4-BE49-F238E27FC236}">
                <a16:creationId xmlns:a16="http://schemas.microsoft.com/office/drawing/2014/main" id="{039E18FF-24B0-4E4C-B4B3-C236196451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89" t="17507" r="11370" b="9507"/>
          <a:stretch/>
        </p:blipFill>
        <p:spPr>
          <a:xfrm>
            <a:off x="1222714" y="3276160"/>
            <a:ext cx="4725080" cy="2955229"/>
          </a:xfrm>
          <a:prstGeom prst="rect">
            <a:avLst/>
          </a:prstGeom>
        </p:spPr>
      </p:pic>
      <p:pic>
        <p:nvPicPr>
          <p:cNvPr id="8" name="Рисунок 7">
            <a:extLst>
              <a:ext uri="{FF2B5EF4-FFF2-40B4-BE49-F238E27FC236}">
                <a16:creationId xmlns:a16="http://schemas.microsoft.com/office/drawing/2014/main" id="{4618A4C5-D78A-4788-A4B3-3F4BC10A6A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3" t="11245" r="5173" b="10609"/>
          <a:stretch/>
        </p:blipFill>
        <p:spPr>
          <a:xfrm>
            <a:off x="1028504" y="626611"/>
            <a:ext cx="4919290" cy="2766459"/>
          </a:xfrm>
          <a:prstGeom prst="rect">
            <a:avLst/>
          </a:prstGeom>
        </p:spPr>
      </p:pic>
    </p:spTree>
    <p:extLst>
      <p:ext uri="{BB962C8B-B14F-4D97-AF65-F5344CB8AC3E}">
        <p14:creationId xmlns:p14="http://schemas.microsoft.com/office/powerpoint/2010/main" val="214945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Vacuum chamber</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14</a:t>
            </a:fld>
            <a:endParaRPr lang="ru-RU"/>
          </a:p>
        </p:txBody>
      </p:sp>
      <p:pic>
        <p:nvPicPr>
          <p:cNvPr id="7" name="Рисунок 6" descr="H:\Конференция\Фото\-5217475006907400372_1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062" y="3899264"/>
            <a:ext cx="5005070" cy="2958736"/>
          </a:xfrm>
          <a:prstGeom prst="rect">
            <a:avLst/>
          </a:prstGeom>
          <a:noFill/>
          <a:ln>
            <a:noFill/>
          </a:ln>
          <a:effectLst>
            <a:softEdge rad="127000"/>
          </a:effectLst>
        </p:spPr>
      </p:pic>
      <p:graphicFrame>
        <p:nvGraphicFramePr>
          <p:cNvPr id="6" name="Таблица 5">
            <a:extLst>
              <a:ext uri="{FF2B5EF4-FFF2-40B4-BE49-F238E27FC236}">
                <a16:creationId xmlns:a16="http://schemas.microsoft.com/office/drawing/2014/main" id="{9183C83A-5463-45A6-9E41-5437A48AFCA8}"/>
              </a:ext>
            </a:extLst>
          </p:cNvPr>
          <p:cNvGraphicFramePr>
            <a:graphicFrameLocks noGrp="1"/>
          </p:cNvGraphicFramePr>
          <p:nvPr>
            <p:extLst>
              <p:ext uri="{D42A27DB-BD31-4B8C-83A1-F6EECF244321}">
                <p14:modId xmlns:p14="http://schemas.microsoft.com/office/powerpoint/2010/main" val="3549649476"/>
              </p:ext>
            </p:extLst>
          </p:nvPr>
        </p:nvGraphicFramePr>
        <p:xfrm>
          <a:off x="6446249" y="1423439"/>
          <a:ext cx="5458806" cy="2531148"/>
        </p:xfrm>
        <a:graphic>
          <a:graphicData uri="http://schemas.openxmlformats.org/drawingml/2006/table">
            <a:tbl>
              <a:tblPr firstRow="1" bandRow="1">
                <a:tableStyleId>{BC89EF96-8CEA-46FF-86C4-4CE0E7609802}</a:tableStyleId>
              </a:tblPr>
              <a:tblGrid>
                <a:gridCol w="2460889">
                  <a:extLst>
                    <a:ext uri="{9D8B030D-6E8A-4147-A177-3AD203B41FA5}">
                      <a16:colId xmlns:a16="http://schemas.microsoft.com/office/drawing/2014/main" val="1235044769"/>
                    </a:ext>
                  </a:extLst>
                </a:gridCol>
                <a:gridCol w="2997917">
                  <a:extLst>
                    <a:ext uri="{9D8B030D-6E8A-4147-A177-3AD203B41FA5}">
                      <a16:colId xmlns:a16="http://schemas.microsoft.com/office/drawing/2014/main" val="2523669306"/>
                    </a:ext>
                  </a:extLst>
                </a:gridCol>
              </a:tblGrid>
              <a:tr h="284153">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284153">
                <a:tc>
                  <a:txBody>
                    <a:bodyPr/>
                    <a:lstStyle/>
                    <a:p>
                      <a:pPr algn="ctr"/>
                      <a:r>
                        <a:rPr lang="en-US" sz="1200" i="1" dirty="0" smtClean="0">
                          <a:latin typeface="+mj-lt"/>
                        </a:rPr>
                        <a:t>Vacuum chamber design</a:t>
                      </a:r>
                      <a:endParaRPr lang="ru-RU" sz="1200" i="1" dirty="0">
                        <a:latin typeface="+mj-lt"/>
                      </a:endParaRPr>
                    </a:p>
                  </a:txBody>
                  <a:tcPr/>
                </a:tc>
                <a:tc>
                  <a:txBody>
                    <a:bodyPr/>
                    <a:lstStyle/>
                    <a:p>
                      <a:pPr algn="ctr"/>
                      <a:r>
                        <a:rPr lang="en-US" sz="1200" i="1" kern="1200" dirty="0" smtClean="0">
                          <a:solidFill>
                            <a:schemeClr val="tx1"/>
                          </a:solidFill>
                          <a:latin typeface="+mn-lt"/>
                          <a:ea typeface="+mn-ea"/>
                          <a:cs typeface="+mn-cs"/>
                        </a:rPr>
                        <a:t>Welded from titanium, with a separate top cover</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3258974680"/>
                  </a:ext>
                </a:extLst>
              </a:tr>
              <a:tr h="284153">
                <a:tc>
                  <a:txBody>
                    <a:bodyPr/>
                    <a:lstStyle/>
                    <a:p>
                      <a:pPr algn="ctr"/>
                      <a:r>
                        <a:rPr lang="en-US" sz="1200" i="1" kern="1200" dirty="0" smtClean="0">
                          <a:solidFill>
                            <a:schemeClr val="tx1"/>
                          </a:solidFill>
                          <a:latin typeface="+mn-lt"/>
                          <a:ea typeface="+mn-ea"/>
                          <a:cs typeface="+mn-cs"/>
                        </a:rPr>
                        <a:t>Diameter, mm</a:t>
                      </a:r>
                      <a:endParaRPr lang="ru-RU" sz="1200" i="1" kern="1200" dirty="0">
                        <a:solidFill>
                          <a:schemeClr val="tx1"/>
                        </a:solidFill>
                        <a:latin typeface="+mn-lt"/>
                        <a:ea typeface="+mn-ea"/>
                        <a:cs typeface="+mn-cs"/>
                      </a:endParaRPr>
                    </a:p>
                  </a:txBody>
                  <a:tcPr/>
                </a:tc>
                <a:tc>
                  <a:txBody>
                    <a:bodyPr/>
                    <a:lstStyle/>
                    <a:p>
                      <a:pPr algn="ctr"/>
                      <a:r>
                        <a:rPr lang="ru-RU" sz="1200" i="1" dirty="0">
                          <a:latin typeface="+mn-lt"/>
                        </a:rPr>
                        <a:t>4 600</a:t>
                      </a:r>
                    </a:p>
                  </a:txBody>
                  <a:tcPr anchor="ctr"/>
                </a:tc>
                <a:extLst>
                  <a:ext uri="{0D108BD9-81ED-4DB2-BD59-A6C34878D82A}">
                    <a16:rowId xmlns:a16="http://schemas.microsoft.com/office/drawing/2014/main" val="759214171"/>
                  </a:ext>
                </a:extLst>
              </a:tr>
              <a:tr h="602031">
                <a:tc>
                  <a:txBody>
                    <a:bodyPr/>
                    <a:lstStyle/>
                    <a:p>
                      <a:pPr algn="ctr"/>
                      <a:r>
                        <a:rPr lang="en-US" sz="1200" i="1" dirty="0" smtClean="0">
                          <a:latin typeface="+mj-lt"/>
                        </a:rPr>
                        <a:t>Number of flanges</a:t>
                      </a:r>
                      <a:endParaRPr lang="ru-RU" sz="1200" i="1" dirty="0">
                        <a:latin typeface="+mj-lt"/>
                      </a:endParaRPr>
                    </a:p>
                  </a:txBody>
                  <a:tcPr/>
                </a:tc>
                <a:tc>
                  <a:txBody>
                    <a:bodyPr/>
                    <a:lstStyle/>
                    <a:p>
                      <a:pPr algn="ctr"/>
                      <a:r>
                        <a:rPr lang="ru-RU" sz="1200" i="1" dirty="0">
                          <a:latin typeface="+mn-lt"/>
                        </a:rPr>
                        <a:t>18</a:t>
                      </a:r>
                    </a:p>
                  </a:txBody>
                  <a:tcPr anchor="ctr"/>
                </a:tc>
                <a:extLst>
                  <a:ext uri="{0D108BD9-81ED-4DB2-BD59-A6C34878D82A}">
                    <a16:rowId xmlns:a16="http://schemas.microsoft.com/office/drawing/2014/main" val="4285029855"/>
                  </a:ext>
                </a:extLst>
              </a:tr>
              <a:tr h="430022">
                <a:tc>
                  <a:txBody>
                    <a:bodyPr/>
                    <a:lstStyle/>
                    <a:p>
                      <a:pPr algn="ctr"/>
                      <a:r>
                        <a:rPr lang="en-US" sz="1200" i="1" kern="1200" dirty="0" smtClean="0">
                          <a:solidFill>
                            <a:schemeClr val="tx1"/>
                          </a:solidFill>
                          <a:latin typeface="+mn-lt"/>
                          <a:ea typeface="+mn-ea"/>
                          <a:cs typeface="+mn-cs"/>
                        </a:rPr>
                        <a:t>Weight </a:t>
                      </a:r>
                      <a:r>
                        <a:rPr lang="ru-RU" sz="1200" i="1" dirty="0" smtClean="0">
                          <a:latin typeface="+mj-lt"/>
                        </a:rPr>
                        <a:t>, </a:t>
                      </a:r>
                      <a:r>
                        <a:rPr lang="en-US" sz="1200" i="1" dirty="0" smtClean="0">
                          <a:latin typeface="+mj-lt"/>
                        </a:rPr>
                        <a:t>kg</a:t>
                      </a:r>
                      <a:endParaRPr lang="ru-RU" sz="1200" i="1" dirty="0">
                        <a:latin typeface="+mj-lt"/>
                      </a:endParaRPr>
                    </a:p>
                  </a:txBody>
                  <a:tcPr/>
                </a:tc>
                <a:tc>
                  <a:txBody>
                    <a:bodyPr/>
                    <a:lstStyle/>
                    <a:p>
                      <a:pPr algn="ctr"/>
                      <a:r>
                        <a:rPr lang="ru-RU" sz="1200" i="1" dirty="0">
                          <a:latin typeface="+mn-lt"/>
                        </a:rPr>
                        <a:t>2415</a:t>
                      </a:r>
                    </a:p>
                  </a:txBody>
                  <a:tcPr anchor="ctr"/>
                </a:tc>
                <a:extLst>
                  <a:ext uri="{0D108BD9-81ED-4DB2-BD59-A6C34878D82A}">
                    <a16:rowId xmlns:a16="http://schemas.microsoft.com/office/drawing/2014/main" val="3197842798"/>
                  </a:ext>
                </a:extLst>
              </a:tr>
              <a:tr h="473589">
                <a:tc>
                  <a:txBody>
                    <a:bodyPr/>
                    <a:lstStyle/>
                    <a:p>
                      <a:pPr algn="ctr"/>
                      <a:r>
                        <a:rPr lang="en-US" sz="1200" i="1" dirty="0" smtClean="0">
                          <a:latin typeface="+mj-lt"/>
                        </a:rPr>
                        <a:t>Wall thickness</a:t>
                      </a:r>
                      <a:r>
                        <a:rPr lang="ru-RU" sz="1200" i="1" dirty="0" smtClean="0">
                          <a:latin typeface="+mj-lt"/>
                        </a:rPr>
                        <a:t>, </a:t>
                      </a:r>
                      <a:r>
                        <a:rPr lang="en-US" sz="1200" i="1" dirty="0" smtClean="0">
                          <a:latin typeface="+mj-lt"/>
                        </a:rPr>
                        <a:t>mm</a:t>
                      </a:r>
                      <a:endParaRPr lang="ru-RU" sz="1200" i="1" dirty="0">
                        <a:latin typeface="+mj-lt"/>
                      </a:endParaRPr>
                    </a:p>
                  </a:txBody>
                  <a:tcPr/>
                </a:tc>
                <a:tc>
                  <a:txBody>
                    <a:bodyPr/>
                    <a:lstStyle/>
                    <a:p>
                      <a:pPr algn="ctr"/>
                      <a:r>
                        <a:rPr lang="ru-RU" sz="1200" i="1" dirty="0">
                          <a:latin typeface="+mn-lt"/>
                        </a:rPr>
                        <a:t>20 – 35</a:t>
                      </a:r>
                    </a:p>
                  </a:txBody>
                  <a:tcPr anchor="ctr"/>
                </a:tc>
                <a:extLst>
                  <a:ext uri="{0D108BD9-81ED-4DB2-BD59-A6C34878D82A}">
                    <a16:rowId xmlns:a16="http://schemas.microsoft.com/office/drawing/2014/main" val="596184941"/>
                  </a:ext>
                </a:extLst>
              </a:tr>
            </a:tbl>
          </a:graphicData>
        </a:graphic>
      </p:graphicFrame>
      <p:pic>
        <p:nvPicPr>
          <p:cNvPr id="4" name="Рисунок 3">
            <a:extLst>
              <a:ext uri="{FF2B5EF4-FFF2-40B4-BE49-F238E27FC236}">
                <a16:creationId xmlns:a16="http://schemas.microsoft.com/office/drawing/2014/main" id="{FA53BB47-94A5-45D3-B54C-C76DAB40C5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41" t="3711" r="4848" b="1991"/>
          <a:stretch/>
        </p:blipFill>
        <p:spPr>
          <a:xfrm>
            <a:off x="789715" y="711199"/>
            <a:ext cx="5114417" cy="3135852"/>
          </a:xfrm>
          <a:prstGeom prst="rect">
            <a:avLst/>
          </a:prstGeom>
          <a:effectLst>
            <a:softEdge rad="127000"/>
          </a:effectLst>
        </p:spPr>
      </p:pic>
      <p:pic>
        <p:nvPicPr>
          <p:cNvPr id="8" name="Picture 2"/>
          <p:cNvPicPr>
            <a:picLocks noChangeAspect="1" noChangeArrowheads="1"/>
          </p:cNvPicPr>
          <p:nvPr/>
        </p:nvPicPr>
        <p:blipFill>
          <a:blip r:embed="rId5" cstate="print"/>
          <a:srcRect/>
          <a:stretch>
            <a:fillRect/>
          </a:stretch>
        </p:blipFill>
        <p:spPr bwMode="auto">
          <a:xfrm>
            <a:off x="6829805" y="4362995"/>
            <a:ext cx="3691507" cy="1422355"/>
          </a:xfrm>
          <a:prstGeom prst="rect">
            <a:avLst/>
          </a:prstGeom>
          <a:noFill/>
          <a:ln w="9525">
            <a:noFill/>
            <a:miter lim="800000"/>
            <a:headEnd/>
            <a:tailEnd/>
          </a:ln>
        </p:spPr>
      </p:pic>
    </p:spTree>
    <p:extLst>
      <p:ext uri="{BB962C8B-B14F-4D97-AF65-F5344CB8AC3E}">
        <p14:creationId xmlns:p14="http://schemas.microsoft.com/office/powerpoint/2010/main" val="3583537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Resonance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15</a:t>
            </a:fld>
            <a:endParaRPr lang="ru-RU"/>
          </a:p>
        </p:txBody>
      </p:sp>
      <p:pic>
        <p:nvPicPr>
          <p:cNvPr id="4" name="Рисунок 3">
            <a:extLst>
              <a:ext uri="{FF2B5EF4-FFF2-40B4-BE49-F238E27FC236}">
                <a16:creationId xmlns:a16="http://schemas.microsoft.com/office/drawing/2014/main" id="{AC6CF7EF-1A0E-445F-87B3-4E3AD8FA5E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94" r="6902"/>
          <a:stretch/>
        </p:blipFill>
        <p:spPr>
          <a:xfrm>
            <a:off x="365758" y="1450638"/>
            <a:ext cx="4572001" cy="3821076"/>
          </a:xfrm>
          <a:prstGeom prst="rect">
            <a:avLst/>
          </a:prstGeom>
        </p:spPr>
      </p:pic>
      <p:pic>
        <p:nvPicPr>
          <p:cNvPr id="7" name="Рисунок 6">
            <a:extLst>
              <a:ext uri="{FF2B5EF4-FFF2-40B4-BE49-F238E27FC236}">
                <a16:creationId xmlns:a16="http://schemas.microsoft.com/office/drawing/2014/main" id="{4CE6EAA3-D912-4EAF-84DA-41B8F228FF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04" t="5507" r="21870"/>
          <a:stretch/>
        </p:blipFill>
        <p:spPr>
          <a:xfrm>
            <a:off x="5220031" y="1451046"/>
            <a:ext cx="3689406" cy="3820668"/>
          </a:xfrm>
          <a:prstGeom prst="rect">
            <a:avLst/>
          </a:prstGeom>
        </p:spPr>
      </p:pic>
      <p:graphicFrame>
        <p:nvGraphicFramePr>
          <p:cNvPr id="8" name="Таблица 7">
            <a:extLst>
              <a:ext uri="{FF2B5EF4-FFF2-40B4-BE49-F238E27FC236}">
                <a16:creationId xmlns:a16="http://schemas.microsoft.com/office/drawing/2014/main" id="{3E8D9F29-5034-4FFE-8FC4-9EE8072662E0}"/>
              </a:ext>
            </a:extLst>
          </p:cNvPr>
          <p:cNvGraphicFramePr>
            <a:graphicFrameLocks noGrp="1"/>
          </p:cNvGraphicFramePr>
          <p:nvPr>
            <p:extLst>
              <p:ext uri="{D42A27DB-BD31-4B8C-83A1-F6EECF244321}">
                <p14:modId xmlns:p14="http://schemas.microsoft.com/office/powerpoint/2010/main" val="1979541380"/>
              </p:ext>
            </p:extLst>
          </p:nvPr>
        </p:nvGraphicFramePr>
        <p:xfrm>
          <a:off x="9279173" y="2047553"/>
          <a:ext cx="2635858" cy="2565711"/>
        </p:xfrm>
        <a:graphic>
          <a:graphicData uri="http://schemas.openxmlformats.org/drawingml/2006/table">
            <a:tbl>
              <a:tblPr firstRow="1" bandRow="1">
                <a:tableStyleId>{BC89EF96-8CEA-46FF-86C4-4CE0E7609802}</a:tableStyleId>
              </a:tblPr>
              <a:tblGrid>
                <a:gridCol w="1465969">
                  <a:extLst>
                    <a:ext uri="{9D8B030D-6E8A-4147-A177-3AD203B41FA5}">
                      <a16:colId xmlns:a16="http://schemas.microsoft.com/office/drawing/2014/main" val="1235044769"/>
                    </a:ext>
                  </a:extLst>
                </a:gridCol>
                <a:gridCol w="1169889">
                  <a:extLst>
                    <a:ext uri="{9D8B030D-6E8A-4147-A177-3AD203B41FA5}">
                      <a16:colId xmlns:a16="http://schemas.microsoft.com/office/drawing/2014/main" val="2523669306"/>
                    </a:ext>
                  </a:extLst>
                </a:gridCol>
              </a:tblGrid>
              <a:tr h="341797">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486545">
                <a:tc>
                  <a:txBody>
                    <a:bodyPr/>
                    <a:lstStyle/>
                    <a:p>
                      <a:pPr algn="ctr"/>
                      <a:r>
                        <a:rPr lang="en-US" sz="1200" i="1" kern="1200" dirty="0">
                          <a:solidFill>
                            <a:schemeClr val="tx1"/>
                          </a:solidFill>
                          <a:latin typeface="+mn-lt"/>
                          <a:ea typeface="+mn-ea"/>
                          <a:cs typeface="+mn-cs"/>
                        </a:rPr>
                        <a:t>Number of resonators</a:t>
                      </a:r>
                      <a:endParaRPr lang="ru-RU" sz="1200" i="1" kern="1200" dirty="0">
                        <a:solidFill>
                          <a:schemeClr val="tx1"/>
                        </a:solidFill>
                        <a:latin typeface="+mn-lt"/>
                        <a:ea typeface="+mn-ea"/>
                        <a:cs typeface="+mn-cs"/>
                      </a:endParaRPr>
                    </a:p>
                  </a:txBody>
                  <a:tcPr anchor="ctr"/>
                </a:tc>
                <a:tc>
                  <a:txBody>
                    <a:bodyPr/>
                    <a:lstStyle/>
                    <a:p>
                      <a:pPr algn="ctr"/>
                      <a:r>
                        <a:rPr lang="en-US" sz="1200" i="1" dirty="0">
                          <a:latin typeface="+mn-lt"/>
                        </a:rPr>
                        <a:t>2</a:t>
                      </a:r>
                      <a:endParaRPr lang="ru-RU" sz="1200" i="1" dirty="0">
                        <a:latin typeface="+mn-lt"/>
                      </a:endParaRPr>
                    </a:p>
                  </a:txBody>
                  <a:tcPr anchor="ctr"/>
                </a:tc>
                <a:extLst>
                  <a:ext uri="{0D108BD9-81ED-4DB2-BD59-A6C34878D82A}">
                    <a16:rowId xmlns:a16="http://schemas.microsoft.com/office/drawing/2014/main" val="3258974680"/>
                  </a:ext>
                </a:extLst>
              </a:tr>
              <a:tr h="681162">
                <a:tc>
                  <a:txBody>
                    <a:bodyPr/>
                    <a:lstStyle/>
                    <a:p>
                      <a:pPr algn="ctr"/>
                      <a:r>
                        <a:rPr lang="en-US" sz="1200" i="1" dirty="0">
                          <a:latin typeface="+mn-lt"/>
                        </a:rPr>
                        <a:t>Operating frequency range, MHz</a:t>
                      </a:r>
                      <a:endParaRPr lang="ru-RU" sz="1200" i="1" dirty="0">
                        <a:latin typeface="+mn-lt"/>
                      </a:endParaRPr>
                    </a:p>
                  </a:txBody>
                  <a:tcPr anchor="ctr"/>
                </a:tc>
                <a:tc>
                  <a:txBody>
                    <a:bodyPr/>
                    <a:lstStyle/>
                    <a:p>
                      <a:pPr algn="ctr"/>
                      <a:r>
                        <a:rPr lang="ru-RU" sz="1200" i="1" dirty="0">
                          <a:latin typeface="+mn-lt"/>
                        </a:rPr>
                        <a:t>13 – 20</a:t>
                      </a:r>
                    </a:p>
                  </a:txBody>
                  <a:tcPr anchor="ctr"/>
                </a:tc>
                <a:extLst>
                  <a:ext uri="{0D108BD9-81ED-4DB2-BD59-A6C34878D82A}">
                    <a16:rowId xmlns:a16="http://schemas.microsoft.com/office/drawing/2014/main" val="759214171"/>
                  </a:ext>
                </a:extLst>
              </a:tr>
              <a:tr h="569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latin typeface="+mn-lt"/>
                          <a:ea typeface="+mn-ea"/>
                          <a:cs typeface="+mn-cs"/>
                        </a:rPr>
                        <a:t>Active lose power, kW</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a:latin typeface="+mn-lt"/>
                        </a:rPr>
                        <a:t>40</a:t>
                      </a:r>
                    </a:p>
                  </a:txBody>
                  <a:tcPr anchor="ctr"/>
                </a:tc>
                <a:extLst>
                  <a:ext uri="{0D108BD9-81ED-4DB2-BD59-A6C34878D82A}">
                    <a16:rowId xmlns:a16="http://schemas.microsoft.com/office/drawing/2014/main" val="4285029855"/>
                  </a:ext>
                </a:extLst>
              </a:tr>
              <a:tr h="486545">
                <a:tc>
                  <a:txBody>
                    <a:bodyPr/>
                    <a:lstStyle/>
                    <a:p>
                      <a:pPr algn="ctr"/>
                      <a:r>
                        <a:rPr lang="en-US" sz="1200" i="1" dirty="0">
                          <a:latin typeface="+mn-lt"/>
                        </a:rPr>
                        <a:t>Accelerating voltage, kV</a:t>
                      </a:r>
                      <a:endParaRPr lang="ru-RU" sz="1200" i="1" dirty="0">
                        <a:latin typeface="+mn-lt"/>
                      </a:endParaRPr>
                    </a:p>
                  </a:txBody>
                  <a:tcPr anchor="ctr"/>
                </a:tc>
                <a:tc>
                  <a:txBody>
                    <a:bodyPr/>
                    <a:lstStyle/>
                    <a:p>
                      <a:pPr algn="ctr"/>
                      <a:r>
                        <a:rPr lang="en-US" sz="1200" i="1" baseline="0" dirty="0">
                          <a:latin typeface="+mn-lt"/>
                        </a:rPr>
                        <a:t>Up to </a:t>
                      </a:r>
                      <a:r>
                        <a:rPr lang="ru-RU" sz="1200" i="1" baseline="0" dirty="0">
                          <a:latin typeface="+mn-lt"/>
                        </a:rPr>
                        <a:t>70</a:t>
                      </a:r>
                    </a:p>
                  </a:txBody>
                  <a:tcPr anchor="ctr"/>
                </a:tc>
                <a:extLst>
                  <a:ext uri="{0D108BD9-81ED-4DB2-BD59-A6C34878D82A}">
                    <a16:rowId xmlns:a16="http://schemas.microsoft.com/office/drawing/2014/main" val="3197842798"/>
                  </a:ext>
                </a:extLst>
              </a:tr>
            </a:tbl>
          </a:graphicData>
        </a:graphic>
      </p:graphicFrame>
    </p:spTree>
    <p:extLst>
      <p:ext uri="{BB962C8B-B14F-4D97-AF65-F5344CB8AC3E}">
        <p14:creationId xmlns:p14="http://schemas.microsoft.com/office/powerpoint/2010/main" val="3672675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Resonance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16</a:t>
            </a:fld>
            <a:endParaRPr lang="ru-RU"/>
          </a:p>
        </p:txBody>
      </p:sp>
      <p:pic>
        <p:nvPicPr>
          <p:cNvPr id="3077" name="Picture 5"/>
          <p:cNvPicPr>
            <a:picLocks noChangeAspect="1" noChangeArrowheads="1"/>
          </p:cNvPicPr>
          <p:nvPr/>
        </p:nvPicPr>
        <p:blipFill>
          <a:blip r:embed="rId3" cstate="print"/>
          <a:srcRect/>
          <a:stretch>
            <a:fillRect/>
          </a:stretch>
        </p:blipFill>
        <p:spPr bwMode="auto">
          <a:xfrm>
            <a:off x="3110737" y="800947"/>
            <a:ext cx="5997482" cy="2994841"/>
          </a:xfrm>
          <a:prstGeom prst="rect">
            <a:avLst/>
          </a:prstGeom>
          <a:noFill/>
          <a:ln w="9525">
            <a:noFill/>
            <a:miter lim="800000"/>
            <a:headEnd/>
            <a:tailEnd/>
          </a:ln>
          <a:effectLst>
            <a:softEdge rad="1270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9212" y="1243596"/>
            <a:ext cx="4303186" cy="3227390"/>
          </a:xfrm>
          <a:prstGeom prst="rect">
            <a:avLst/>
          </a:prstGeom>
          <a:effectLst>
            <a:softEdge rad="1270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764326" y="2769855"/>
            <a:ext cx="4533900" cy="3400425"/>
          </a:xfrm>
          <a:prstGeom prst="rect">
            <a:avLst/>
          </a:prstGeom>
        </p:spPr>
      </p:pic>
    </p:spTree>
    <p:extLst>
      <p:ext uri="{BB962C8B-B14F-4D97-AF65-F5344CB8AC3E}">
        <p14:creationId xmlns:p14="http://schemas.microsoft.com/office/powerpoint/2010/main" val="4196459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Resonance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17</a:t>
            </a:fld>
            <a:endParaRPr lang="ru-RU"/>
          </a:p>
        </p:txBody>
      </p:sp>
      <p:pic>
        <p:nvPicPr>
          <p:cNvPr id="6" name="Рисунок 5" descr="H:\Конференция\Фото\20220908_1112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616" y="723810"/>
            <a:ext cx="5940425" cy="2744470"/>
          </a:xfrm>
          <a:prstGeom prst="rect">
            <a:avLst/>
          </a:prstGeom>
          <a:noFill/>
          <a:ln>
            <a:noFill/>
          </a:ln>
          <a:effectLst>
            <a:softEdge rad="127000"/>
          </a:effectLst>
        </p:spPr>
      </p:pic>
      <p:pic>
        <p:nvPicPr>
          <p:cNvPr id="8" name="Рисунок 7" descr="H:\Конференция\Фото\20220907_102844.jpg"/>
          <p:cNvPicPr/>
          <p:nvPr/>
        </p:nvPicPr>
        <p:blipFill rotWithShape="1">
          <a:blip r:embed="rId4" cstate="print">
            <a:extLst>
              <a:ext uri="{28A0092B-C50C-407E-A947-70E740481C1C}">
                <a14:useLocalDpi xmlns:a14="http://schemas.microsoft.com/office/drawing/2010/main" val="0"/>
              </a:ext>
            </a:extLst>
          </a:blip>
          <a:srcRect l="17597" t="-1388" r="24193" b="1388"/>
          <a:stretch/>
        </p:blipFill>
        <p:spPr bwMode="auto">
          <a:xfrm rot="5400000">
            <a:off x="6360960" y="1595832"/>
            <a:ext cx="4804080" cy="4400551"/>
          </a:xfrm>
          <a:prstGeom prst="rect">
            <a:avLst/>
          </a:prstGeom>
          <a:noFill/>
          <a:ln>
            <a:noFill/>
          </a:ln>
          <a:effectLst>
            <a:softEdge rad="127000"/>
          </a:effectLst>
          <a:extLst>
            <a:ext uri="{53640926-AAD7-44D8-BBD7-CCE9431645EC}">
              <a14:shadowObscured xmlns:a14="http://schemas.microsoft.com/office/drawing/2010/main"/>
            </a:ext>
          </a:ex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16" y="3796107"/>
            <a:ext cx="5940425" cy="2742805"/>
          </a:xfrm>
          <a:prstGeom prst="rect">
            <a:avLst/>
          </a:prstGeom>
          <a:effectLst>
            <a:softEdge rad="127000"/>
          </a:effectLst>
        </p:spPr>
      </p:pic>
    </p:spTree>
    <p:extLst>
      <p:ext uri="{BB962C8B-B14F-4D97-AF65-F5344CB8AC3E}">
        <p14:creationId xmlns:p14="http://schemas.microsoft.com/office/powerpoint/2010/main" val="4196459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Resonance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18</a:t>
            </a:fld>
            <a:endParaRPr lang="ru-RU"/>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17" y="1438275"/>
            <a:ext cx="5568950" cy="4176713"/>
          </a:xfrm>
          <a:prstGeom prst="rect">
            <a:avLst/>
          </a:prstGeom>
          <a:effectLst>
            <a:softEdge rad="127000"/>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42890"/>
          <a:stretch/>
        </p:blipFill>
        <p:spPr>
          <a:xfrm>
            <a:off x="6058243" y="1438275"/>
            <a:ext cx="5860090" cy="4740022"/>
          </a:xfrm>
          <a:prstGeom prst="rect">
            <a:avLst/>
          </a:prstGeom>
          <a:effectLst>
            <a:softEdge rad="127000"/>
          </a:effectLst>
        </p:spPr>
      </p:pic>
    </p:spTree>
    <p:extLst>
      <p:ext uri="{BB962C8B-B14F-4D97-AF65-F5344CB8AC3E}">
        <p14:creationId xmlns:p14="http://schemas.microsoft.com/office/powerpoint/2010/main" val="4196459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Vacuum chamber equipment</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19</a:t>
            </a:fld>
            <a:endParaRPr lang="ru-RU"/>
          </a:p>
        </p:txBody>
      </p:sp>
      <p:pic>
        <p:nvPicPr>
          <p:cNvPr id="4" name="Рисунок 3">
            <a:extLst>
              <a:ext uri="{FF2B5EF4-FFF2-40B4-BE49-F238E27FC236}">
                <a16:creationId xmlns:a16="http://schemas.microsoft.com/office/drawing/2014/main" id="{FD856139-9D04-47DB-B14E-B2252579B5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6666" r="707"/>
          <a:stretch/>
        </p:blipFill>
        <p:spPr>
          <a:xfrm>
            <a:off x="195178" y="834887"/>
            <a:ext cx="8455841" cy="5188226"/>
          </a:xfrm>
          <a:prstGeom prst="rect">
            <a:avLst/>
          </a:prstGeom>
          <a:effectLst>
            <a:softEdge rad="127000"/>
          </a:effectLst>
        </p:spPr>
      </p:pic>
      <p:graphicFrame>
        <p:nvGraphicFramePr>
          <p:cNvPr id="6" name="Таблица 5">
            <a:extLst>
              <a:ext uri="{FF2B5EF4-FFF2-40B4-BE49-F238E27FC236}">
                <a16:creationId xmlns:a16="http://schemas.microsoft.com/office/drawing/2014/main" id="{3E8D9F29-5034-4FFE-8FC4-9EE8072662E0}"/>
              </a:ext>
            </a:extLst>
          </p:cNvPr>
          <p:cNvGraphicFramePr>
            <a:graphicFrameLocks noGrp="1"/>
          </p:cNvGraphicFramePr>
          <p:nvPr>
            <p:extLst>
              <p:ext uri="{D42A27DB-BD31-4B8C-83A1-F6EECF244321}">
                <p14:modId xmlns:p14="http://schemas.microsoft.com/office/powerpoint/2010/main" val="1542104048"/>
              </p:ext>
            </p:extLst>
          </p:nvPr>
        </p:nvGraphicFramePr>
        <p:xfrm>
          <a:off x="8288867" y="2047553"/>
          <a:ext cx="3814233" cy="2101940"/>
        </p:xfrm>
        <a:graphic>
          <a:graphicData uri="http://schemas.openxmlformats.org/drawingml/2006/table">
            <a:tbl>
              <a:tblPr firstRow="1" bandRow="1">
                <a:tableStyleId>{BC89EF96-8CEA-46FF-86C4-4CE0E7609802}</a:tableStyleId>
              </a:tblPr>
              <a:tblGrid>
                <a:gridCol w="2065866">
                  <a:extLst>
                    <a:ext uri="{9D8B030D-6E8A-4147-A177-3AD203B41FA5}">
                      <a16:colId xmlns:a16="http://schemas.microsoft.com/office/drawing/2014/main" val="1235044769"/>
                    </a:ext>
                  </a:extLst>
                </a:gridCol>
                <a:gridCol w="1748367">
                  <a:extLst>
                    <a:ext uri="{9D8B030D-6E8A-4147-A177-3AD203B41FA5}">
                      <a16:colId xmlns:a16="http://schemas.microsoft.com/office/drawing/2014/main" val="2523669306"/>
                    </a:ext>
                  </a:extLst>
                </a:gridCol>
              </a:tblGrid>
              <a:tr h="364571">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486545">
                <a:tc>
                  <a:txBody>
                    <a:bodyPr/>
                    <a:lstStyle/>
                    <a:p>
                      <a:pPr algn="ctr"/>
                      <a:r>
                        <a:rPr lang="en-US" sz="1200" i="1" kern="1200" dirty="0" smtClean="0">
                          <a:solidFill>
                            <a:schemeClr val="tx1"/>
                          </a:solidFill>
                          <a:latin typeface="+mn-lt"/>
                          <a:ea typeface="+mn-ea"/>
                          <a:cs typeface="+mn-cs"/>
                        </a:rPr>
                        <a:t>Working pressure</a:t>
                      </a:r>
                      <a:r>
                        <a:rPr lang="ru-RU" sz="1200" i="1" kern="1200" dirty="0" smtClean="0">
                          <a:solidFill>
                            <a:schemeClr val="tx1"/>
                          </a:solidFill>
                          <a:latin typeface="+mn-lt"/>
                          <a:ea typeface="+mn-ea"/>
                          <a:cs typeface="+mn-cs"/>
                        </a:rPr>
                        <a:t>, То</a:t>
                      </a:r>
                      <a:r>
                        <a:rPr lang="en-US" sz="1200" i="1" kern="1200" dirty="0" err="1" smtClean="0">
                          <a:solidFill>
                            <a:schemeClr val="tx1"/>
                          </a:solidFill>
                          <a:latin typeface="+mn-lt"/>
                          <a:ea typeface="+mn-ea"/>
                          <a:cs typeface="+mn-cs"/>
                        </a:rPr>
                        <a:t>rr</a:t>
                      </a:r>
                      <a:endParaRPr lang="ru-RU" sz="1200" i="1" kern="1200" dirty="0">
                        <a:solidFill>
                          <a:schemeClr val="tx1"/>
                        </a:solidFill>
                        <a:latin typeface="+mn-lt"/>
                        <a:ea typeface="+mn-ea"/>
                        <a:cs typeface="+mn-cs"/>
                      </a:endParaRPr>
                    </a:p>
                  </a:txBody>
                  <a:tcPr anchor="ctr"/>
                </a:tc>
                <a:tc>
                  <a:txBody>
                    <a:bodyPr/>
                    <a:lstStyle/>
                    <a:p>
                      <a:pPr algn="ctr"/>
                      <a:r>
                        <a:rPr lang="ru-RU" sz="1200" i="1" dirty="0">
                          <a:latin typeface="+mn-lt"/>
                        </a:rPr>
                        <a:t>1х10</a:t>
                      </a:r>
                      <a:r>
                        <a:rPr lang="ru-RU" sz="1200" i="1" baseline="30000" dirty="0">
                          <a:latin typeface="+mn-lt"/>
                        </a:rPr>
                        <a:t>-7</a:t>
                      </a:r>
                    </a:p>
                  </a:txBody>
                  <a:tcPr anchor="ctr"/>
                </a:tc>
                <a:extLst>
                  <a:ext uri="{0D108BD9-81ED-4DB2-BD59-A6C34878D82A}">
                    <a16:rowId xmlns:a16="http://schemas.microsoft.com/office/drawing/2014/main" val="3258974680"/>
                  </a:ext>
                </a:extLst>
              </a:tr>
              <a:tr h="681162">
                <a:tc>
                  <a:txBody>
                    <a:bodyPr/>
                    <a:lstStyle/>
                    <a:p>
                      <a:pPr algn="ctr"/>
                      <a:r>
                        <a:rPr lang="en-US" sz="1200" i="1" dirty="0" smtClean="0">
                          <a:latin typeface="+mn-lt"/>
                        </a:rPr>
                        <a:t>Numbers of probes</a:t>
                      </a:r>
                      <a:endParaRPr lang="ru-RU" sz="1200" i="1" dirty="0">
                        <a:latin typeface="+mn-lt"/>
                      </a:endParaRPr>
                    </a:p>
                  </a:txBody>
                  <a:tcPr anchor="ctr"/>
                </a:tc>
                <a:tc>
                  <a:txBody>
                    <a:bodyPr/>
                    <a:lstStyle/>
                    <a:p>
                      <a:pPr algn="ctr"/>
                      <a:r>
                        <a:rPr lang="en-US" sz="1200" i="1" dirty="0" smtClean="0">
                          <a:latin typeface="+mn-lt"/>
                        </a:rPr>
                        <a:t>4</a:t>
                      </a:r>
                      <a:endParaRPr lang="ru-RU" sz="1200" i="1" dirty="0">
                        <a:latin typeface="+mn-lt"/>
                      </a:endParaRPr>
                    </a:p>
                  </a:txBody>
                  <a:tcPr anchor="ctr"/>
                </a:tc>
                <a:extLst>
                  <a:ext uri="{0D108BD9-81ED-4DB2-BD59-A6C34878D82A}">
                    <a16:rowId xmlns:a16="http://schemas.microsoft.com/office/drawing/2014/main" val="759214171"/>
                  </a:ext>
                </a:extLst>
              </a:tr>
              <a:tr h="569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Number of high vacuum pumps</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a:latin typeface="+mn-lt"/>
                        </a:rPr>
                        <a:t>5 (2 </a:t>
                      </a:r>
                      <a:r>
                        <a:rPr lang="en-US" sz="1200" b="0" i="1" baseline="0" dirty="0" smtClean="0">
                          <a:latin typeface="+mn-lt"/>
                        </a:rPr>
                        <a:t>cryogenic ISO </a:t>
                      </a:r>
                      <a:r>
                        <a:rPr lang="en-US" sz="1200" b="0" i="1" baseline="0" dirty="0">
                          <a:latin typeface="+mn-lt"/>
                        </a:rPr>
                        <a:t>400, 3 </a:t>
                      </a:r>
                      <a:r>
                        <a:rPr lang="en-US" sz="1200" b="0" i="1" baseline="0" dirty="0" err="1" smtClean="0">
                          <a:latin typeface="+mn-lt"/>
                        </a:rPr>
                        <a:t>turbomolecular</a:t>
                      </a:r>
                      <a:r>
                        <a:rPr lang="ru-RU" sz="1200" b="0" i="1" baseline="0" dirty="0" smtClean="0">
                          <a:latin typeface="+mn-lt"/>
                        </a:rPr>
                        <a:t>)</a:t>
                      </a:r>
                      <a:endParaRPr lang="ru-RU" sz="1200" b="0" i="1" baseline="0" dirty="0">
                        <a:latin typeface="+mn-lt"/>
                      </a:endParaRPr>
                    </a:p>
                  </a:txBody>
                  <a:tcPr anchor="ctr"/>
                </a:tc>
                <a:extLst>
                  <a:ext uri="{0D108BD9-81ED-4DB2-BD59-A6C34878D82A}">
                    <a16:rowId xmlns:a16="http://schemas.microsoft.com/office/drawing/2014/main" val="4285029855"/>
                  </a:ext>
                </a:extLst>
              </a:tr>
            </a:tbl>
          </a:graphicData>
        </a:graphic>
      </p:graphicFrame>
    </p:spTree>
    <p:extLst>
      <p:ext uri="{BB962C8B-B14F-4D97-AF65-F5344CB8AC3E}">
        <p14:creationId xmlns:p14="http://schemas.microsoft.com/office/powerpoint/2010/main" val="3493328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4"/>
          </p:nvPr>
        </p:nvSpPr>
        <p:spPr/>
        <p:txBody>
          <a:bodyPr/>
          <a:lstStyle/>
          <a:p>
            <a:fld id="{15F0A729-3F28-4ECB-8B85-A664232F1674}" type="slidenum">
              <a:rPr lang="ru-RU" smtClean="0"/>
              <a:pPr/>
              <a:t>2</a:t>
            </a:fld>
            <a:endParaRPr lang="ru-RU"/>
          </a:p>
        </p:txBody>
      </p:sp>
      <p:pic>
        <p:nvPicPr>
          <p:cNvPr id="3" name="Рисунок 2">
            <a:extLst>
              <a:ext uri="{FF2B5EF4-FFF2-40B4-BE49-F238E27FC236}">
                <a16:creationId xmlns:a16="http://schemas.microsoft.com/office/drawing/2014/main" id="{2109FE2E-3B55-4A93-AE5A-0F033B536B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54" r="12935" b="13913"/>
          <a:stretch/>
        </p:blipFill>
        <p:spPr>
          <a:xfrm>
            <a:off x="0" y="0"/>
            <a:ext cx="9084365" cy="5903843"/>
          </a:xfrm>
          <a:prstGeom prst="rect">
            <a:avLst/>
          </a:prstGeom>
          <a:effectLst>
            <a:softEdge rad="127000"/>
          </a:effectLst>
        </p:spPr>
      </p:pic>
    </p:spTree>
    <p:extLst>
      <p:ext uri="{BB962C8B-B14F-4D97-AF65-F5344CB8AC3E}">
        <p14:creationId xmlns:p14="http://schemas.microsoft.com/office/powerpoint/2010/main" val="2903642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Vacuum chamber equipment</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20</a:t>
            </a:fld>
            <a:endParaRPr lang="ru-RU"/>
          </a:p>
        </p:txBody>
      </p:sp>
      <p:pic>
        <p:nvPicPr>
          <p:cNvPr id="4" name="Рисунок 3">
            <a:extLst>
              <a:ext uri="{FF2B5EF4-FFF2-40B4-BE49-F238E27FC236}">
                <a16:creationId xmlns:a16="http://schemas.microsoft.com/office/drawing/2014/main" id="{E57DB141-72A4-40F0-8394-EC3C7895A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71" y="907084"/>
            <a:ext cx="5223615" cy="3917712"/>
          </a:xfrm>
          <a:prstGeom prst="rect">
            <a:avLst/>
          </a:prstGeom>
          <a:effectLst>
            <a:softEdge rad="1270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0398" y="1482184"/>
            <a:ext cx="5991090" cy="2767511"/>
          </a:xfrm>
          <a:prstGeom prst="rect">
            <a:avLst/>
          </a:prstGeom>
          <a:effectLst>
            <a:softEdge rad="1270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417" y="4119440"/>
            <a:ext cx="5632871" cy="2602035"/>
          </a:xfrm>
          <a:prstGeom prst="rect">
            <a:avLst/>
          </a:prstGeom>
          <a:effectLst>
            <a:softEdge rad="127000"/>
          </a:effectLst>
        </p:spPr>
      </p:pic>
    </p:spTree>
    <p:extLst>
      <p:ext uri="{BB962C8B-B14F-4D97-AF65-F5344CB8AC3E}">
        <p14:creationId xmlns:p14="http://schemas.microsoft.com/office/powerpoint/2010/main" val="3703885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Injection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21</a:t>
            </a:fld>
            <a:endParaRPr lang="ru-RU"/>
          </a:p>
        </p:txBody>
      </p:sp>
      <p:pic>
        <p:nvPicPr>
          <p:cNvPr id="6" name="Рисунок 5">
            <a:extLst>
              <a:ext uri="{FF2B5EF4-FFF2-40B4-BE49-F238E27FC236}">
                <a16:creationId xmlns:a16="http://schemas.microsoft.com/office/drawing/2014/main" id="{EF57F52C-10FD-4F06-ADAB-EACC66B6F7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60" t="7536" r="14631" b="5798"/>
          <a:stretch/>
        </p:blipFill>
        <p:spPr>
          <a:xfrm>
            <a:off x="310648" y="687610"/>
            <a:ext cx="6619463" cy="5413619"/>
          </a:xfrm>
          <a:prstGeom prst="rect">
            <a:avLst/>
          </a:prstGeom>
          <a:effectLst>
            <a:softEdge rad="317500"/>
          </a:effectLst>
        </p:spPr>
      </p:pic>
      <p:graphicFrame>
        <p:nvGraphicFramePr>
          <p:cNvPr id="7" name="Таблица 6">
            <a:extLst>
              <a:ext uri="{FF2B5EF4-FFF2-40B4-BE49-F238E27FC236}">
                <a16:creationId xmlns:a16="http://schemas.microsoft.com/office/drawing/2014/main" id="{7CFA52C7-784C-4AAC-B641-8A1F059D7341}"/>
              </a:ext>
            </a:extLst>
          </p:cNvPr>
          <p:cNvGraphicFramePr>
            <a:graphicFrameLocks noGrp="1"/>
          </p:cNvGraphicFramePr>
          <p:nvPr>
            <p:extLst>
              <p:ext uri="{D42A27DB-BD31-4B8C-83A1-F6EECF244321}">
                <p14:modId xmlns:p14="http://schemas.microsoft.com/office/powerpoint/2010/main" val="2862144258"/>
              </p:ext>
            </p:extLst>
          </p:nvPr>
        </p:nvGraphicFramePr>
        <p:xfrm>
          <a:off x="7632884" y="1554573"/>
          <a:ext cx="3814233" cy="2079166"/>
        </p:xfrm>
        <a:graphic>
          <a:graphicData uri="http://schemas.openxmlformats.org/drawingml/2006/table">
            <a:tbl>
              <a:tblPr firstRow="1" bandRow="1">
                <a:tableStyleId>{BC89EF96-8CEA-46FF-86C4-4CE0E7609802}</a:tableStyleId>
              </a:tblPr>
              <a:tblGrid>
                <a:gridCol w="2065866">
                  <a:extLst>
                    <a:ext uri="{9D8B030D-6E8A-4147-A177-3AD203B41FA5}">
                      <a16:colId xmlns:a16="http://schemas.microsoft.com/office/drawing/2014/main" val="1235044769"/>
                    </a:ext>
                  </a:extLst>
                </a:gridCol>
                <a:gridCol w="1748367">
                  <a:extLst>
                    <a:ext uri="{9D8B030D-6E8A-4147-A177-3AD203B41FA5}">
                      <a16:colId xmlns:a16="http://schemas.microsoft.com/office/drawing/2014/main" val="2523669306"/>
                    </a:ext>
                  </a:extLst>
                </a:gridCol>
              </a:tblGrid>
              <a:tr h="341797">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486545">
                <a:tc>
                  <a:txBody>
                    <a:bodyPr/>
                    <a:lstStyle/>
                    <a:p>
                      <a:pPr algn="ctr">
                        <a:lnSpc>
                          <a:spcPct val="120000"/>
                        </a:lnSpc>
                        <a:spcAft>
                          <a:spcPts val="0"/>
                        </a:spcAft>
                      </a:pPr>
                      <a:r>
                        <a:rPr lang="ru-RU" sz="1400" i="1" dirty="0" err="1">
                          <a:latin typeface="+mn-lt"/>
                        </a:rPr>
                        <a:t>Injection</a:t>
                      </a:r>
                      <a:r>
                        <a:rPr lang="ru-RU" sz="1400" i="1" dirty="0">
                          <a:latin typeface="+mn-lt"/>
                        </a:rPr>
                        <a:t> </a:t>
                      </a:r>
                      <a:r>
                        <a:rPr lang="ru-RU" sz="1400" i="1" dirty="0" err="1">
                          <a:latin typeface="+mn-lt"/>
                        </a:rPr>
                        <a:t>system</a:t>
                      </a:r>
                      <a:endParaRPr lang="ru-RU" sz="1400" i="1" dirty="0">
                        <a:latin typeface="+mn-lt"/>
                      </a:endParaRPr>
                    </a:p>
                  </a:txBody>
                  <a:tcPr marL="68580" marR="68580" marT="0" marB="0"/>
                </a:tc>
                <a:tc>
                  <a:txBody>
                    <a:bodyPr/>
                    <a:lstStyle/>
                    <a:p>
                      <a:pPr algn="ctr">
                        <a:lnSpc>
                          <a:spcPct val="120000"/>
                        </a:lnSpc>
                        <a:spcAft>
                          <a:spcPts val="0"/>
                        </a:spcAft>
                      </a:pPr>
                      <a:r>
                        <a:rPr lang="ru-RU" sz="1400" i="1" dirty="0" err="1">
                          <a:latin typeface="+mn-lt"/>
                        </a:rPr>
                        <a:t>External</a:t>
                      </a:r>
                      <a:endParaRPr lang="ru-RU" sz="1400" i="1" dirty="0">
                        <a:latin typeface="+mn-lt"/>
                      </a:endParaRPr>
                    </a:p>
                  </a:txBody>
                  <a:tcPr marL="68580" marR="68580" marT="0" marB="0"/>
                </a:tc>
                <a:extLst>
                  <a:ext uri="{0D108BD9-81ED-4DB2-BD59-A6C34878D82A}">
                    <a16:rowId xmlns:a16="http://schemas.microsoft.com/office/drawing/2014/main" val="3258974680"/>
                  </a:ext>
                </a:extLst>
              </a:tr>
              <a:tr h="681162">
                <a:tc>
                  <a:txBody>
                    <a:bodyPr/>
                    <a:lstStyle/>
                    <a:p>
                      <a:pPr algn="ctr">
                        <a:lnSpc>
                          <a:spcPct val="120000"/>
                        </a:lnSpc>
                        <a:spcAft>
                          <a:spcPts val="0"/>
                        </a:spcAft>
                      </a:pPr>
                      <a:r>
                        <a:rPr lang="en-US" sz="1400" i="1" dirty="0" smtClean="0">
                          <a:latin typeface="+mn-lt"/>
                        </a:rPr>
                        <a:t>Number of</a:t>
                      </a:r>
                      <a:r>
                        <a:rPr lang="ru-RU" sz="1400" i="1" dirty="0" smtClean="0">
                          <a:latin typeface="+mn-lt"/>
                        </a:rPr>
                        <a:t> </a:t>
                      </a:r>
                      <a:r>
                        <a:rPr lang="ru-RU" sz="1400" i="1" dirty="0" err="1">
                          <a:latin typeface="+mn-lt"/>
                        </a:rPr>
                        <a:t>sources</a:t>
                      </a:r>
                      <a:endParaRPr lang="ru-RU" sz="1400" i="1" dirty="0">
                        <a:latin typeface="+mn-lt"/>
                      </a:endParaRPr>
                    </a:p>
                  </a:txBody>
                  <a:tcPr marL="68580" marR="68580" marT="0" marB="0"/>
                </a:tc>
                <a:tc>
                  <a:txBody>
                    <a:bodyPr/>
                    <a:lstStyle/>
                    <a:p>
                      <a:pPr algn="ctr">
                        <a:lnSpc>
                          <a:spcPct val="120000"/>
                        </a:lnSpc>
                        <a:spcAft>
                          <a:spcPts val="0"/>
                        </a:spcAft>
                      </a:pPr>
                      <a:r>
                        <a:rPr lang="en-US" sz="1400" i="1" baseline="0" dirty="0" smtClean="0">
                          <a:latin typeface="+mn-lt"/>
                        </a:rPr>
                        <a:t>Up to 3</a:t>
                      </a:r>
                      <a:endParaRPr lang="ru-RU" sz="1400" i="1" dirty="0">
                        <a:latin typeface="+mn-lt"/>
                      </a:endParaRPr>
                    </a:p>
                  </a:txBody>
                  <a:tcPr marL="68580" marR="68580" marT="0" marB="0"/>
                </a:tc>
                <a:extLst>
                  <a:ext uri="{0D108BD9-81ED-4DB2-BD59-A6C34878D82A}">
                    <a16:rowId xmlns:a16="http://schemas.microsoft.com/office/drawing/2014/main" val="759214171"/>
                  </a:ext>
                </a:extLst>
              </a:tr>
              <a:tr h="569662">
                <a:tc>
                  <a:txBody>
                    <a:bodyPr/>
                    <a:lstStyle/>
                    <a:p>
                      <a:pPr algn="ctr">
                        <a:lnSpc>
                          <a:spcPct val="120000"/>
                        </a:lnSpc>
                        <a:spcAft>
                          <a:spcPts val="0"/>
                        </a:spcAft>
                      </a:pPr>
                      <a:r>
                        <a:rPr lang="ru-RU" sz="1400" i="1" dirty="0" err="1">
                          <a:latin typeface="+mn-lt"/>
                        </a:rPr>
                        <a:t>Type</a:t>
                      </a:r>
                      <a:r>
                        <a:rPr lang="ru-RU" sz="1400" i="1" dirty="0">
                          <a:latin typeface="+mn-lt"/>
                        </a:rPr>
                        <a:t> of </a:t>
                      </a:r>
                      <a:r>
                        <a:rPr lang="ru-RU" sz="1400" i="1" dirty="0" err="1">
                          <a:latin typeface="+mn-lt"/>
                        </a:rPr>
                        <a:t>sources</a:t>
                      </a:r>
                      <a:endParaRPr lang="ru-RU" sz="1400" i="1" dirty="0">
                        <a:latin typeface="+mn-lt"/>
                      </a:endParaRPr>
                    </a:p>
                  </a:txBody>
                  <a:tcPr marL="68580" marR="68580" marT="0" marB="0"/>
                </a:tc>
                <a:tc>
                  <a:txBody>
                    <a:bodyPr/>
                    <a:lstStyle/>
                    <a:p>
                      <a:pPr algn="ctr">
                        <a:lnSpc>
                          <a:spcPct val="120000"/>
                        </a:lnSpc>
                        <a:spcAft>
                          <a:spcPts val="0"/>
                        </a:spcAft>
                      </a:pPr>
                      <a:r>
                        <a:rPr lang="en-US" sz="1400" i="1" dirty="0">
                          <a:latin typeface="+mn-lt"/>
                        </a:rPr>
                        <a:t>ECR and electron-beam </a:t>
                      </a:r>
                      <a:endParaRPr lang="ru-RU" sz="1400" i="1" dirty="0">
                        <a:latin typeface="+mn-lt"/>
                      </a:endParaRPr>
                    </a:p>
                  </a:txBody>
                  <a:tcPr marL="68580" marR="68580" marT="0" marB="0"/>
                </a:tc>
                <a:extLst>
                  <a:ext uri="{0D108BD9-81ED-4DB2-BD59-A6C34878D82A}">
                    <a16:rowId xmlns:a16="http://schemas.microsoft.com/office/drawing/2014/main" val="4285029855"/>
                  </a:ext>
                </a:extLst>
              </a:tr>
            </a:tbl>
          </a:graphicData>
        </a:graphic>
      </p:graphicFrame>
    </p:spTree>
    <p:extLst>
      <p:ext uri="{BB962C8B-B14F-4D97-AF65-F5344CB8AC3E}">
        <p14:creationId xmlns:p14="http://schemas.microsoft.com/office/powerpoint/2010/main" val="3097483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ECR ion source</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22</a:t>
            </a:fld>
            <a:endParaRPr lang="ru-RU"/>
          </a:p>
        </p:txBody>
      </p:sp>
      <p:pic>
        <p:nvPicPr>
          <p:cNvPr id="4" name="Рисунок 3">
            <a:extLst>
              <a:ext uri="{FF2B5EF4-FFF2-40B4-BE49-F238E27FC236}">
                <a16:creationId xmlns:a16="http://schemas.microsoft.com/office/drawing/2014/main" id="{87FE4FAB-D23B-4F5A-AE8C-4DAEC4DDC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31" t="4812" r="17271" b="9101"/>
          <a:stretch/>
        </p:blipFill>
        <p:spPr>
          <a:xfrm>
            <a:off x="147763" y="763960"/>
            <a:ext cx="7732644" cy="5193567"/>
          </a:xfrm>
          <a:prstGeom prst="rect">
            <a:avLst/>
          </a:prstGeom>
          <a:effectLst>
            <a:softEdge rad="317500"/>
          </a:effectLst>
        </p:spPr>
      </p:pic>
      <p:graphicFrame>
        <p:nvGraphicFramePr>
          <p:cNvPr id="6" name="Таблица 5">
            <a:extLst>
              <a:ext uri="{FF2B5EF4-FFF2-40B4-BE49-F238E27FC236}">
                <a16:creationId xmlns:a16="http://schemas.microsoft.com/office/drawing/2014/main" id="{02F2F277-DE07-4D87-9457-94003ADC3AD0}"/>
              </a:ext>
            </a:extLst>
          </p:cNvPr>
          <p:cNvGraphicFramePr>
            <a:graphicFrameLocks noGrp="1"/>
          </p:cNvGraphicFramePr>
          <p:nvPr>
            <p:extLst>
              <p:ext uri="{D42A27DB-BD31-4B8C-83A1-F6EECF244321}">
                <p14:modId xmlns:p14="http://schemas.microsoft.com/office/powerpoint/2010/main" val="1100125662"/>
              </p:ext>
            </p:extLst>
          </p:nvPr>
        </p:nvGraphicFramePr>
        <p:xfrm>
          <a:off x="7632884" y="1554573"/>
          <a:ext cx="3814233" cy="2604994"/>
        </p:xfrm>
        <a:graphic>
          <a:graphicData uri="http://schemas.openxmlformats.org/drawingml/2006/table">
            <a:tbl>
              <a:tblPr firstRow="1" bandRow="1">
                <a:tableStyleId>{BC89EF96-8CEA-46FF-86C4-4CE0E7609802}</a:tableStyleId>
              </a:tblPr>
              <a:tblGrid>
                <a:gridCol w="2065866">
                  <a:extLst>
                    <a:ext uri="{9D8B030D-6E8A-4147-A177-3AD203B41FA5}">
                      <a16:colId xmlns:a16="http://schemas.microsoft.com/office/drawing/2014/main" val="1235044769"/>
                    </a:ext>
                  </a:extLst>
                </a:gridCol>
                <a:gridCol w="1748367">
                  <a:extLst>
                    <a:ext uri="{9D8B030D-6E8A-4147-A177-3AD203B41FA5}">
                      <a16:colId xmlns:a16="http://schemas.microsoft.com/office/drawing/2014/main" val="2523669306"/>
                    </a:ext>
                  </a:extLst>
                </a:gridCol>
              </a:tblGrid>
              <a:tr h="180066">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256323">
                <a:tc>
                  <a:txBody>
                    <a:bodyPr/>
                    <a:lstStyle/>
                    <a:p>
                      <a:pPr algn="ctr"/>
                      <a:r>
                        <a:rPr lang="en-US" sz="1200" i="1" dirty="0" smtClean="0">
                          <a:latin typeface="+mn-lt"/>
                        </a:rPr>
                        <a:t>SHF system</a:t>
                      </a:r>
                      <a:r>
                        <a:rPr lang="en-US" sz="1200" i="1" baseline="0" dirty="0" smtClean="0">
                          <a:latin typeface="+mn-lt"/>
                        </a:rPr>
                        <a:t> operating frequency</a:t>
                      </a:r>
                      <a:r>
                        <a:rPr lang="ru-RU" sz="1200" i="1" kern="1200" dirty="0" smtClean="0">
                          <a:solidFill>
                            <a:schemeClr val="tx1"/>
                          </a:solidFill>
                          <a:latin typeface="+mn-lt"/>
                          <a:ea typeface="+mn-ea"/>
                          <a:cs typeface="+mn-cs"/>
                        </a:rPr>
                        <a:t>, </a:t>
                      </a:r>
                      <a:r>
                        <a:rPr lang="ru-RU" sz="1200" i="1" kern="1200" dirty="0">
                          <a:solidFill>
                            <a:schemeClr val="tx1"/>
                          </a:solidFill>
                          <a:latin typeface="+mn-lt"/>
                          <a:ea typeface="+mn-ea"/>
                          <a:cs typeface="+mn-cs"/>
                        </a:rPr>
                        <a:t>ГГц</a:t>
                      </a:r>
                    </a:p>
                  </a:txBody>
                  <a:tcPr anchor="ctr"/>
                </a:tc>
                <a:tc>
                  <a:txBody>
                    <a:bodyPr/>
                    <a:lstStyle/>
                    <a:p>
                      <a:pPr algn="ctr"/>
                      <a:r>
                        <a:rPr lang="ru-RU" sz="1200" i="1" dirty="0">
                          <a:latin typeface="+mn-lt"/>
                        </a:rPr>
                        <a:t>14</a:t>
                      </a:r>
                      <a:endParaRPr lang="ru-RU" sz="1200" i="1" baseline="30000" dirty="0">
                        <a:latin typeface="+mn-lt"/>
                      </a:endParaRPr>
                    </a:p>
                  </a:txBody>
                  <a:tcPr anchor="ctr"/>
                </a:tc>
                <a:extLst>
                  <a:ext uri="{0D108BD9-81ED-4DB2-BD59-A6C34878D82A}">
                    <a16:rowId xmlns:a16="http://schemas.microsoft.com/office/drawing/2014/main" val="3258974680"/>
                  </a:ext>
                </a:extLst>
              </a:tr>
              <a:tr h="358852">
                <a:tc>
                  <a:txBody>
                    <a:bodyPr/>
                    <a:lstStyle/>
                    <a:p>
                      <a:pPr algn="ctr"/>
                      <a:r>
                        <a:rPr lang="en-US" sz="1200" i="1" dirty="0" smtClean="0">
                          <a:latin typeface="+mn-lt"/>
                        </a:rPr>
                        <a:t>Type of solenoid</a:t>
                      </a:r>
                      <a:endParaRPr lang="ru-RU" sz="1200" i="1" dirty="0">
                        <a:latin typeface="+mn-lt"/>
                      </a:endParaRPr>
                    </a:p>
                  </a:txBody>
                  <a:tcPr anchor="ctr"/>
                </a:tc>
                <a:tc>
                  <a:txBody>
                    <a:bodyPr/>
                    <a:lstStyle/>
                    <a:p>
                      <a:pPr algn="ctr"/>
                      <a:r>
                        <a:rPr lang="ru-RU" sz="1200" i="1" dirty="0" smtClean="0">
                          <a:latin typeface="+mn-lt"/>
                        </a:rPr>
                        <a:t>«</a:t>
                      </a:r>
                      <a:r>
                        <a:rPr lang="en-US" sz="1200" i="1" dirty="0" smtClean="0">
                          <a:latin typeface="+mn-lt"/>
                        </a:rPr>
                        <a:t>warm</a:t>
                      </a:r>
                      <a:r>
                        <a:rPr lang="ru-RU" sz="1200" i="1" dirty="0" smtClean="0">
                          <a:latin typeface="+mn-lt"/>
                        </a:rPr>
                        <a:t>»</a:t>
                      </a:r>
                      <a:endParaRPr lang="ru-RU" sz="1200" i="1" dirty="0">
                        <a:latin typeface="+mn-lt"/>
                      </a:endParaRPr>
                    </a:p>
                  </a:txBody>
                  <a:tcPr anchor="ctr"/>
                </a:tc>
                <a:extLst>
                  <a:ext uri="{0D108BD9-81ED-4DB2-BD59-A6C34878D82A}">
                    <a16:rowId xmlns:a16="http://schemas.microsoft.com/office/drawing/2014/main" val="759214171"/>
                  </a:ext>
                </a:extLst>
              </a:tr>
              <a:tr h="300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Power supply of solenoid</a:t>
                      </a:r>
                      <a:r>
                        <a:rPr lang="ru-RU" sz="1200" i="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kW</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a:latin typeface="+mn-lt"/>
                        </a:rPr>
                        <a:t>120</a:t>
                      </a:r>
                    </a:p>
                  </a:txBody>
                  <a:tcPr anchor="ctr"/>
                </a:tc>
                <a:extLst>
                  <a:ext uri="{0D108BD9-81ED-4DB2-BD59-A6C34878D82A}">
                    <a16:rowId xmlns:a16="http://schemas.microsoft.com/office/drawing/2014/main" val="4285029855"/>
                  </a:ext>
                </a:extLst>
              </a:tr>
              <a:tr h="300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Solenoid induction</a:t>
                      </a:r>
                      <a:r>
                        <a:rPr lang="ru-RU" sz="1200" i="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smtClean="0">
                          <a:latin typeface="+mn-lt"/>
                        </a:rPr>
                        <a:t>2</a:t>
                      </a:r>
                      <a:endParaRPr lang="ru-RU" sz="1200" b="0" i="1" baseline="0" dirty="0">
                        <a:latin typeface="+mn-lt"/>
                      </a:endParaRPr>
                    </a:p>
                  </a:txBody>
                  <a:tcPr anchor="ctr"/>
                </a:tc>
                <a:extLst>
                  <a:ext uri="{0D108BD9-81ED-4DB2-BD59-A6C34878D82A}">
                    <a16:rowId xmlns:a16="http://schemas.microsoft.com/office/drawing/2014/main" val="866958794"/>
                  </a:ext>
                </a:extLst>
              </a:tr>
              <a:tr h="300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Extraction</a:t>
                      </a:r>
                      <a:r>
                        <a:rPr lang="en-US" sz="1200" i="1" kern="1200" baseline="0" dirty="0" smtClean="0">
                          <a:solidFill>
                            <a:schemeClr val="tx1"/>
                          </a:solidFill>
                          <a:latin typeface="+mn-lt"/>
                          <a:ea typeface="+mn-ea"/>
                          <a:cs typeface="+mn-cs"/>
                        </a:rPr>
                        <a:t> energy,</a:t>
                      </a:r>
                      <a:r>
                        <a:rPr lang="ru-RU"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keV</a:t>
                      </a:r>
                      <a:endParaRPr lang="ru-RU" sz="1200" i="1" kern="1200" dirty="0">
                        <a:solidFill>
                          <a:schemeClr val="tx1"/>
                        </a:solidFill>
                        <a:latin typeface="+mn-lt"/>
                        <a:ea typeface="+mn-ea"/>
                        <a:cs typeface="+mn-cs"/>
                      </a:endParaRPr>
                    </a:p>
                  </a:txBody>
                  <a:tcPr anchor="ctr"/>
                </a:tc>
                <a:tc>
                  <a:txBody>
                    <a:bodyPr/>
                    <a:lstStyle/>
                    <a:p>
                      <a:pPr algn="ctr"/>
                      <a:r>
                        <a:rPr lang="en-US" sz="1200" b="0" i="1" baseline="0" dirty="0" smtClean="0">
                          <a:latin typeface="+mn-lt"/>
                        </a:rPr>
                        <a:t>30</a:t>
                      </a:r>
                      <a:endParaRPr lang="ru-RU" sz="1200" b="0" i="1" baseline="0" dirty="0">
                        <a:latin typeface="+mn-lt"/>
                      </a:endParaRPr>
                    </a:p>
                  </a:txBody>
                  <a:tcPr anchor="ctr"/>
                </a:tc>
                <a:extLst>
                  <a:ext uri="{0D108BD9-81ED-4DB2-BD59-A6C34878D82A}">
                    <a16:rowId xmlns:a16="http://schemas.microsoft.com/office/drawing/2014/main" val="2670575831"/>
                  </a:ext>
                </a:extLst>
              </a:tr>
              <a:tr h="300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Ions</a:t>
                      </a:r>
                      <a:endParaRPr lang="ru-RU" sz="1200" i="1" kern="1200" dirty="0">
                        <a:solidFill>
                          <a:schemeClr val="tx1"/>
                        </a:solidFill>
                        <a:latin typeface="+mn-lt"/>
                        <a:ea typeface="+mn-ea"/>
                        <a:cs typeface="+mn-cs"/>
                      </a:endParaRPr>
                    </a:p>
                  </a:txBody>
                  <a:tcPr anchor="ctr"/>
                </a:tc>
                <a:tc>
                  <a:txBody>
                    <a:bodyPr/>
                    <a:lstStyle/>
                    <a:p>
                      <a:pPr algn="ctr"/>
                      <a:r>
                        <a:rPr lang="en-GB" sz="1200" i="1" kern="1200" dirty="0" smtClean="0">
                          <a:solidFill>
                            <a:schemeClr val="tx1"/>
                          </a:solidFill>
                          <a:effectLst/>
                          <a:latin typeface="+mn-lt"/>
                          <a:ea typeface="+mn-ea"/>
                          <a:cs typeface="+mn-cs"/>
                        </a:rPr>
                        <a:t>С, О, Ne, Si, </a:t>
                      </a:r>
                      <a:r>
                        <a:rPr lang="en-GB" sz="1200" i="1" kern="1200" dirty="0" err="1" smtClean="0">
                          <a:solidFill>
                            <a:schemeClr val="tx1"/>
                          </a:solidFill>
                          <a:effectLst/>
                          <a:latin typeface="+mn-lt"/>
                          <a:ea typeface="+mn-ea"/>
                          <a:cs typeface="+mn-cs"/>
                        </a:rPr>
                        <a:t>Ar</a:t>
                      </a:r>
                      <a:r>
                        <a:rPr lang="en-GB" sz="1200" i="1" kern="1200" dirty="0" smtClean="0">
                          <a:solidFill>
                            <a:schemeClr val="tx1"/>
                          </a:solidFill>
                          <a:effectLst/>
                          <a:latin typeface="+mn-lt"/>
                          <a:ea typeface="+mn-ea"/>
                          <a:cs typeface="+mn-cs"/>
                        </a:rPr>
                        <a:t>, Fe, Kr, Ag, </a:t>
                      </a:r>
                      <a:r>
                        <a:rPr lang="en-GB" sz="1200" i="1" kern="1200" dirty="0" err="1" smtClean="0">
                          <a:solidFill>
                            <a:schemeClr val="tx1"/>
                          </a:solidFill>
                          <a:effectLst/>
                          <a:latin typeface="+mn-lt"/>
                          <a:ea typeface="+mn-ea"/>
                          <a:cs typeface="+mn-cs"/>
                        </a:rPr>
                        <a:t>Xe</a:t>
                      </a:r>
                      <a:endParaRPr lang="ru-RU" sz="1200" b="0" i="1" baseline="0" dirty="0">
                        <a:latin typeface="+mn-lt"/>
                      </a:endParaRPr>
                    </a:p>
                  </a:txBody>
                  <a:tcPr anchor="ctr"/>
                </a:tc>
                <a:extLst>
                  <a:ext uri="{0D108BD9-81ED-4DB2-BD59-A6C34878D82A}">
                    <a16:rowId xmlns:a16="http://schemas.microsoft.com/office/drawing/2014/main" val="316490311"/>
                  </a:ext>
                </a:extLst>
              </a:tr>
            </a:tbl>
          </a:graphicData>
        </a:graphic>
      </p:graphicFrame>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22346" t="4261" r="19795" b="16378"/>
          <a:stretch/>
        </p:blipFill>
        <p:spPr>
          <a:xfrm>
            <a:off x="405415" y="763960"/>
            <a:ext cx="7054196" cy="5442557"/>
          </a:xfrm>
          <a:prstGeom prst="rect">
            <a:avLst/>
          </a:prstGeom>
          <a:effectLst>
            <a:softEdge rad="317500"/>
          </a:effectLst>
        </p:spPr>
      </p:pic>
    </p:spTree>
    <p:extLst>
      <p:ext uri="{BB962C8B-B14F-4D97-AF65-F5344CB8AC3E}">
        <p14:creationId xmlns:p14="http://schemas.microsoft.com/office/powerpoint/2010/main" val="18660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EBBIS ion source</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23</a:t>
            </a:fld>
            <a:endParaRPr lang="ru-RU"/>
          </a:p>
        </p:txBody>
      </p:sp>
      <p:graphicFrame>
        <p:nvGraphicFramePr>
          <p:cNvPr id="4" name="Таблица 3">
            <a:extLst>
              <a:ext uri="{FF2B5EF4-FFF2-40B4-BE49-F238E27FC236}">
                <a16:creationId xmlns:a16="http://schemas.microsoft.com/office/drawing/2014/main" id="{85037A44-5D5B-4F7F-9D3D-19C40D08413D}"/>
              </a:ext>
            </a:extLst>
          </p:cNvPr>
          <p:cNvGraphicFramePr>
            <a:graphicFrameLocks noGrp="1"/>
          </p:cNvGraphicFramePr>
          <p:nvPr>
            <p:extLst>
              <p:ext uri="{D42A27DB-BD31-4B8C-83A1-F6EECF244321}">
                <p14:modId xmlns:p14="http://schemas.microsoft.com/office/powerpoint/2010/main" val="2631117216"/>
              </p:ext>
            </p:extLst>
          </p:nvPr>
        </p:nvGraphicFramePr>
        <p:xfrm>
          <a:off x="7632884" y="1492389"/>
          <a:ext cx="3814233" cy="1964914"/>
        </p:xfrm>
        <a:graphic>
          <a:graphicData uri="http://schemas.openxmlformats.org/drawingml/2006/table">
            <a:tbl>
              <a:tblPr firstRow="1" bandRow="1">
                <a:tableStyleId>{BC89EF96-8CEA-46FF-86C4-4CE0E7609802}</a:tableStyleId>
              </a:tblPr>
              <a:tblGrid>
                <a:gridCol w="2065866">
                  <a:extLst>
                    <a:ext uri="{9D8B030D-6E8A-4147-A177-3AD203B41FA5}">
                      <a16:colId xmlns:a16="http://schemas.microsoft.com/office/drawing/2014/main" val="1235044769"/>
                    </a:ext>
                  </a:extLst>
                </a:gridCol>
                <a:gridCol w="1748367">
                  <a:extLst>
                    <a:ext uri="{9D8B030D-6E8A-4147-A177-3AD203B41FA5}">
                      <a16:colId xmlns:a16="http://schemas.microsoft.com/office/drawing/2014/main" val="2523669306"/>
                    </a:ext>
                  </a:extLst>
                </a:gridCol>
              </a:tblGrid>
              <a:tr h="180066">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358852">
                <a:tc>
                  <a:txBody>
                    <a:bodyPr/>
                    <a:lstStyle/>
                    <a:p>
                      <a:pPr algn="ctr"/>
                      <a:r>
                        <a:rPr lang="en-US" sz="1200" i="1" dirty="0" smtClean="0">
                          <a:latin typeface="+mn-lt"/>
                        </a:rPr>
                        <a:t>Type of solenoid</a:t>
                      </a:r>
                      <a:endParaRPr lang="ru-RU" sz="1200" i="1" dirty="0">
                        <a:latin typeface="+mn-lt"/>
                      </a:endParaRPr>
                    </a:p>
                  </a:txBody>
                  <a:tcPr anchor="ctr"/>
                </a:tc>
                <a:tc>
                  <a:txBody>
                    <a:bodyPr/>
                    <a:lstStyle/>
                    <a:p>
                      <a:pPr algn="ctr"/>
                      <a:r>
                        <a:rPr lang="en-US" sz="1200" i="1" dirty="0" smtClean="0">
                          <a:latin typeface="+mn-lt"/>
                        </a:rPr>
                        <a:t>superconducting</a:t>
                      </a:r>
                      <a:endParaRPr lang="ru-RU" sz="1200" i="1" dirty="0">
                        <a:latin typeface="+mn-lt"/>
                      </a:endParaRPr>
                    </a:p>
                  </a:txBody>
                  <a:tcPr anchor="ctr"/>
                </a:tc>
                <a:extLst>
                  <a:ext uri="{0D108BD9-81ED-4DB2-BD59-A6C34878D82A}">
                    <a16:rowId xmlns:a16="http://schemas.microsoft.com/office/drawing/2014/main" val="759214171"/>
                  </a:ext>
                </a:extLst>
              </a:tr>
              <a:tr h="300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Power supply of solenoid</a:t>
                      </a:r>
                      <a:r>
                        <a:rPr lang="ru-RU" sz="1200" i="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kW</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smtClean="0">
                          <a:latin typeface="+mn-lt"/>
                        </a:rPr>
                        <a:t>0,8</a:t>
                      </a:r>
                      <a:endParaRPr lang="ru-RU" sz="1200" b="0" i="1" baseline="0" dirty="0">
                        <a:latin typeface="+mn-lt"/>
                      </a:endParaRPr>
                    </a:p>
                  </a:txBody>
                  <a:tcPr anchor="ctr"/>
                </a:tc>
                <a:extLst>
                  <a:ext uri="{0D108BD9-81ED-4DB2-BD59-A6C34878D82A}">
                    <a16:rowId xmlns:a16="http://schemas.microsoft.com/office/drawing/2014/main" val="4285029855"/>
                  </a:ext>
                </a:extLst>
              </a:tr>
              <a:tr h="300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Solenoid induction</a:t>
                      </a:r>
                      <a:r>
                        <a:rPr lang="ru-RU" sz="1200" i="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T</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a:latin typeface="+mn-lt"/>
                        </a:rPr>
                        <a:t>5</a:t>
                      </a:r>
                    </a:p>
                  </a:txBody>
                  <a:tcPr anchor="ctr"/>
                </a:tc>
                <a:extLst>
                  <a:ext uri="{0D108BD9-81ED-4DB2-BD59-A6C34878D82A}">
                    <a16:rowId xmlns:a16="http://schemas.microsoft.com/office/drawing/2014/main" val="866958794"/>
                  </a:ext>
                </a:extLst>
              </a:tr>
              <a:tr h="300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Extraction</a:t>
                      </a:r>
                      <a:r>
                        <a:rPr lang="en-US" sz="1200" i="1" kern="1200" baseline="0" dirty="0" smtClean="0">
                          <a:solidFill>
                            <a:schemeClr val="tx1"/>
                          </a:solidFill>
                          <a:latin typeface="+mn-lt"/>
                          <a:ea typeface="+mn-ea"/>
                          <a:cs typeface="+mn-cs"/>
                        </a:rPr>
                        <a:t> energy,</a:t>
                      </a:r>
                      <a:r>
                        <a:rPr lang="ru-RU"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keV</a:t>
                      </a:r>
                      <a:endParaRPr lang="ru-RU" sz="1200" i="1" kern="1200" dirty="0">
                        <a:solidFill>
                          <a:schemeClr val="tx1"/>
                        </a:solidFill>
                        <a:latin typeface="+mn-lt"/>
                        <a:ea typeface="+mn-ea"/>
                        <a:cs typeface="+mn-cs"/>
                      </a:endParaRPr>
                    </a:p>
                  </a:txBody>
                  <a:tcPr anchor="ctr"/>
                </a:tc>
                <a:tc>
                  <a:txBody>
                    <a:bodyPr/>
                    <a:lstStyle/>
                    <a:p>
                      <a:pPr algn="ctr"/>
                      <a:r>
                        <a:rPr lang="en-US" sz="1200" b="0" i="1" baseline="0" dirty="0" smtClean="0">
                          <a:latin typeface="+mn-lt"/>
                        </a:rPr>
                        <a:t>30</a:t>
                      </a:r>
                      <a:endParaRPr lang="ru-RU" sz="1200" b="0" i="1" baseline="0" dirty="0">
                        <a:latin typeface="+mn-lt"/>
                      </a:endParaRPr>
                    </a:p>
                  </a:txBody>
                  <a:tcPr anchor="ctr"/>
                </a:tc>
                <a:extLst>
                  <a:ext uri="{0D108BD9-81ED-4DB2-BD59-A6C34878D82A}">
                    <a16:rowId xmlns:a16="http://schemas.microsoft.com/office/drawing/2014/main" val="2670575831"/>
                  </a:ext>
                </a:extLst>
              </a:tr>
              <a:tr h="212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Ions</a:t>
                      </a:r>
                      <a:endParaRPr lang="ru-RU" sz="1200" i="1" kern="120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Bi</a:t>
                      </a:r>
                      <a:r>
                        <a:rPr lang="en-US" sz="1200" i="1" kern="1200" baseline="30000" dirty="0" smtClean="0">
                          <a:solidFill>
                            <a:schemeClr val="tx1"/>
                          </a:solidFill>
                          <a:latin typeface="+mn-lt"/>
                          <a:ea typeface="+mn-ea"/>
                          <a:cs typeface="+mn-cs"/>
                        </a:rPr>
                        <a:t>+43</a:t>
                      </a:r>
                      <a:endParaRPr lang="ru-RU" sz="1200" b="0" i="1" baseline="0" dirty="0">
                        <a:latin typeface="+mn-lt"/>
                      </a:endParaRPr>
                    </a:p>
                  </a:txBody>
                  <a:tcPr anchor="ctr"/>
                </a:tc>
                <a:extLst>
                  <a:ext uri="{0D108BD9-81ED-4DB2-BD59-A6C34878D82A}">
                    <a16:rowId xmlns:a16="http://schemas.microsoft.com/office/drawing/2014/main" val="316490311"/>
                  </a:ext>
                </a:extLst>
              </a:tr>
            </a:tbl>
          </a:graphicData>
        </a:graphic>
      </p:graphicFrame>
      <p:pic>
        <p:nvPicPr>
          <p:cNvPr id="3" name="Picture 2"/>
          <p:cNvPicPr>
            <a:picLocks noChangeAspect="1" noChangeArrowheads="1"/>
          </p:cNvPicPr>
          <p:nvPr/>
        </p:nvPicPr>
        <p:blipFill>
          <a:blip r:embed="rId3" cstate="print"/>
          <a:srcRect/>
          <a:stretch>
            <a:fillRect/>
          </a:stretch>
        </p:blipFill>
        <p:spPr bwMode="auto">
          <a:xfrm>
            <a:off x="206149" y="850310"/>
            <a:ext cx="7077075" cy="5000625"/>
          </a:xfrm>
          <a:prstGeom prst="rect">
            <a:avLst/>
          </a:prstGeom>
          <a:noFill/>
          <a:ln w="9525">
            <a:noFill/>
            <a:miter lim="800000"/>
            <a:headEnd/>
            <a:tailEnd/>
          </a:ln>
        </p:spPr>
      </p:pic>
      <p:sp>
        <p:nvSpPr>
          <p:cNvPr id="7" name="TextBox 6"/>
          <p:cNvSpPr txBox="1"/>
          <p:nvPr/>
        </p:nvSpPr>
        <p:spPr>
          <a:xfrm>
            <a:off x="5843452" y="4040777"/>
            <a:ext cx="2960914" cy="2142125"/>
          </a:xfrm>
          <a:prstGeom prst="rect">
            <a:avLst/>
          </a:prstGeom>
          <a:noFill/>
        </p:spPr>
        <p:txBody>
          <a:bodyPr wrap="square" rtlCol="0">
            <a:spAutoFit/>
          </a:bodyPr>
          <a:lstStyle/>
          <a:p>
            <a:pPr>
              <a:lnSpc>
                <a:spcPct val="120000"/>
              </a:lnSpc>
            </a:pPr>
            <a:r>
              <a:rPr lang="en-US" sz="1200" i="1" dirty="0" smtClean="0"/>
              <a:t>1 — Ion source</a:t>
            </a:r>
            <a:endParaRPr lang="ru-RU" sz="1200" i="1" dirty="0" smtClean="0"/>
          </a:p>
          <a:p>
            <a:pPr>
              <a:lnSpc>
                <a:spcPct val="120000"/>
              </a:lnSpc>
            </a:pPr>
            <a:r>
              <a:rPr lang="en-US" sz="1200" i="1" dirty="0" smtClean="0"/>
              <a:t>2 — </a:t>
            </a:r>
            <a:r>
              <a:rPr lang="en-US" sz="1200" i="1" dirty="0" err="1" smtClean="0"/>
              <a:t>Turbopump</a:t>
            </a:r>
            <a:endParaRPr lang="ru-RU" sz="1200" i="1" dirty="0" smtClean="0"/>
          </a:p>
          <a:p>
            <a:pPr>
              <a:lnSpc>
                <a:spcPct val="120000"/>
              </a:lnSpc>
            </a:pPr>
            <a:r>
              <a:rPr lang="en-US" sz="1200" i="1" dirty="0" smtClean="0"/>
              <a:t>3 — Electron gun chamber</a:t>
            </a:r>
            <a:endParaRPr lang="ru-RU" sz="1200" i="1" dirty="0" smtClean="0"/>
          </a:p>
          <a:p>
            <a:pPr>
              <a:lnSpc>
                <a:spcPct val="120000"/>
              </a:lnSpc>
            </a:pPr>
            <a:r>
              <a:rPr lang="en-US" sz="1200" i="1" dirty="0" smtClean="0"/>
              <a:t>4 — Vacuum pumping chamber</a:t>
            </a:r>
            <a:endParaRPr lang="ru-RU" sz="1200" i="1" dirty="0" smtClean="0"/>
          </a:p>
          <a:p>
            <a:pPr>
              <a:lnSpc>
                <a:spcPct val="120000"/>
              </a:lnSpc>
            </a:pPr>
            <a:r>
              <a:rPr lang="en-US" sz="1200" i="1" dirty="0" smtClean="0"/>
              <a:t>5 — </a:t>
            </a:r>
            <a:r>
              <a:rPr lang="en-US" sz="1200" i="1" dirty="0" err="1" smtClean="0"/>
              <a:t>Cryopump</a:t>
            </a:r>
            <a:endParaRPr lang="ru-RU" sz="1200" i="1" dirty="0" smtClean="0"/>
          </a:p>
          <a:p>
            <a:pPr>
              <a:lnSpc>
                <a:spcPct val="120000"/>
              </a:lnSpc>
            </a:pPr>
            <a:r>
              <a:rPr lang="en-US" sz="1200" i="1" dirty="0" smtClean="0"/>
              <a:t>6 — Solenoid</a:t>
            </a:r>
            <a:endParaRPr lang="ru-RU" sz="1200" i="1" dirty="0" smtClean="0"/>
          </a:p>
          <a:p>
            <a:pPr>
              <a:lnSpc>
                <a:spcPct val="120000"/>
              </a:lnSpc>
            </a:pPr>
            <a:r>
              <a:rPr lang="en-US" sz="1200" i="1" dirty="0" smtClean="0"/>
              <a:t>7 — Magnet Lens</a:t>
            </a:r>
            <a:endParaRPr lang="ru-RU" sz="1200" i="1" dirty="0" smtClean="0"/>
          </a:p>
          <a:p>
            <a:pPr>
              <a:lnSpc>
                <a:spcPct val="120000"/>
              </a:lnSpc>
            </a:pPr>
            <a:r>
              <a:rPr lang="ru-RU" sz="1200" i="1" dirty="0" smtClean="0"/>
              <a:t>8 — </a:t>
            </a:r>
            <a:r>
              <a:rPr lang="ru-RU" sz="1200" i="1" dirty="0" err="1" smtClean="0"/>
              <a:t>Electron</a:t>
            </a:r>
            <a:r>
              <a:rPr lang="ru-RU" sz="1200" i="1" dirty="0" smtClean="0"/>
              <a:t> </a:t>
            </a:r>
            <a:r>
              <a:rPr lang="ru-RU" sz="1200" i="1" dirty="0" err="1" smtClean="0"/>
              <a:t>collector</a:t>
            </a:r>
            <a:endParaRPr lang="ru-RU" sz="1200" i="1" dirty="0" smtClean="0"/>
          </a:p>
          <a:p>
            <a:endParaRPr lang="ru-RU" dirty="0"/>
          </a:p>
        </p:txBody>
      </p:sp>
    </p:spTree>
    <p:extLst>
      <p:ext uri="{BB962C8B-B14F-4D97-AF65-F5344CB8AC3E}">
        <p14:creationId xmlns:p14="http://schemas.microsoft.com/office/powerpoint/2010/main" val="3281497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Injection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24</a:t>
            </a:fld>
            <a:endParaRPr lang="ru-RU"/>
          </a:p>
        </p:txBody>
      </p:sp>
      <p:pic>
        <p:nvPicPr>
          <p:cNvPr id="8" name="Рисунок 7">
            <a:extLst>
              <a:ext uri="{FF2B5EF4-FFF2-40B4-BE49-F238E27FC236}">
                <a16:creationId xmlns:a16="http://schemas.microsoft.com/office/drawing/2014/main" id="{3A753339-DC20-484D-98E1-77F817250C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01" r="10625"/>
          <a:stretch/>
        </p:blipFill>
        <p:spPr>
          <a:xfrm>
            <a:off x="205696" y="759309"/>
            <a:ext cx="3904576" cy="2817849"/>
          </a:xfrm>
          <a:prstGeom prst="rect">
            <a:avLst/>
          </a:prstGeom>
          <a:effectLst>
            <a:softEdge rad="127000"/>
          </a:effectLst>
        </p:spPr>
      </p:pic>
      <p:pic>
        <p:nvPicPr>
          <p:cNvPr id="9" name="Рисунок 8">
            <a:extLst>
              <a:ext uri="{FF2B5EF4-FFF2-40B4-BE49-F238E27FC236}">
                <a16:creationId xmlns:a16="http://schemas.microsoft.com/office/drawing/2014/main" id="{69EAE7DB-7A67-4AD5-8C90-46080B1CB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30" t="11415" r="15805" b="1953"/>
          <a:stretch/>
        </p:blipFill>
        <p:spPr>
          <a:xfrm>
            <a:off x="8327342" y="1506207"/>
            <a:ext cx="3597565" cy="3369870"/>
          </a:xfrm>
          <a:prstGeom prst="rect">
            <a:avLst/>
          </a:prstGeom>
          <a:effectLst>
            <a:softEdge rad="127000"/>
          </a:effectLst>
        </p:spPr>
      </p:pic>
      <p:pic>
        <p:nvPicPr>
          <p:cNvPr id="3" name="Рисунок 2"/>
          <p:cNvPicPr>
            <a:picLocks noChangeAspect="1"/>
          </p:cNvPicPr>
          <p:nvPr/>
        </p:nvPicPr>
        <p:blipFill rotWithShape="1">
          <a:blip r:embed="rId5" cstate="print">
            <a:extLst>
              <a:ext uri="{28A0092B-C50C-407E-A947-70E740481C1C}">
                <a14:useLocalDpi xmlns:a14="http://schemas.microsoft.com/office/drawing/2010/main" val="0"/>
              </a:ext>
            </a:extLst>
          </a:blip>
          <a:srcRect l="5000" t="3006" r="8500"/>
          <a:stretch/>
        </p:blipFill>
        <p:spPr>
          <a:xfrm>
            <a:off x="205696" y="3970729"/>
            <a:ext cx="4958080" cy="2568183"/>
          </a:xfrm>
          <a:prstGeom prst="rect">
            <a:avLst/>
          </a:prstGeom>
          <a:effectLst>
            <a:softEdge rad="127000"/>
          </a:effectLst>
        </p:spPr>
      </p:pic>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l="12167" r="23083"/>
          <a:stretch/>
        </p:blipFill>
        <p:spPr>
          <a:xfrm>
            <a:off x="4683760" y="759309"/>
            <a:ext cx="4033520" cy="2877583"/>
          </a:xfrm>
          <a:prstGeom prst="rect">
            <a:avLst/>
          </a:prstGeom>
          <a:effectLst>
            <a:softEdge rad="127000"/>
          </a:effectLst>
        </p:spPr>
      </p:pic>
      <p:pic>
        <p:nvPicPr>
          <p:cNvPr id="7" name="Рисунок 6"/>
          <p:cNvPicPr>
            <a:picLocks noChangeAspect="1"/>
          </p:cNvPicPr>
          <p:nvPr/>
        </p:nvPicPr>
        <p:blipFill rotWithShape="1">
          <a:blip r:embed="rId7" cstate="print">
            <a:extLst>
              <a:ext uri="{28A0092B-C50C-407E-A947-70E740481C1C}">
                <a14:useLocalDpi xmlns:a14="http://schemas.microsoft.com/office/drawing/2010/main" val="0"/>
              </a:ext>
            </a:extLst>
          </a:blip>
          <a:srcRect l="20592" t="17802"/>
          <a:stretch/>
        </p:blipFill>
        <p:spPr>
          <a:xfrm rot="5400000">
            <a:off x="5214110" y="3853624"/>
            <a:ext cx="3182350" cy="2470626"/>
          </a:xfrm>
          <a:prstGeom prst="rect">
            <a:avLst/>
          </a:prstGeom>
          <a:effectLst>
            <a:softEdge rad="127000"/>
          </a:effectLst>
        </p:spPr>
      </p:pic>
    </p:spTree>
    <p:extLst>
      <p:ext uri="{BB962C8B-B14F-4D97-AF65-F5344CB8AC3E}">
        <p14:creationId xmlns:p14="http://schemas.microsoft.com/office/powerpoint/2010/main" val="30974833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Injection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25</a:t>
            </a:fld>
            <a:endParaRPr lang="ru-RU"/>
          </a:p>
        </p:txBody>
      </p:sp>
      <p:pic>
        <p:nvPicPr>
          <p:cNvPr id="11" name="Рисунок 10">
            <a:extLst>
              <a:ext uri="{FF2B5EF4-FFF2-40B4-BE49-F238E27FC236}">
                <a16:creationId xmlns:a16="http://schemas.microsoft.com/office/drawing/2014/main" id="{42038A17-2105-4216-A562-F95A63DF54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1" t="8776" r="9501" b="12501"/>
          <a:stretch/>
        </p:blipFill>
        <p:spPr>
          <a:xfrm>
            <a:off x="228053" y="698645"/>
            <a:ext cx="5182778" cy="3487276"/>
          </a:xfrm>
          <a:prstGeom prst="rect">
            <a:avLst/>
          </a:prstGeom>
          <a:effectLst>
            <a:softEdge rad="127000"/>
          </a:effectLst>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11251" t="11124" r="17499"/>
          <a:stretch/>
        </p:blipFill>
        <p:spPr>
          <a:xfrm>
            <a:off x="6275568" y="1239138"/>
            <a:ext cx="5455920" cy="3143775"/>
          </a:xfrm>
          <a:prstGeom prst="rect">
            <a:avLst/>
          </a:prstGeom>
          <a:effectLst>
            <a:softEdge rad="127000"/>
          </a:effectLst>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8333" t="3908" r="15250"/>
          <a:stretch/>
        </p:blipFill>
        <p:spPr>
          <a:xfrm>
            <a:off x="0" y="3907155"/>
            <a:ext cx="5079999" cy="2950845"/>
          </a:xfrm>
          <a:prstGeom prst="rect">
            <a:avLst/>
          </a:prstGeom>
          <a:effectLst>
            <a:softEdge rad="127000"/>
          </a:effectLst>
        </p:spPr>
      </p:pic>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l="14445" t="9037"/>
          <a:stretch/>
        </p:blipFill>
        <p:spPr>
          <a:xfrm>
            <a:off x="5732710" y="4185921"/>
            <a:ext cx="5315587" cy="2610666"/>
          </a:xfrm>
          <a:prstGeom prst="rect">
            <a:avLst/>
          </a:prstGeom>
          <a:effectLst>
            <a:softEdge rad="127000"/>
          </a:effectLst>
        </p:spPr>
      </p:pic>
    </p:spTree>
    <p:extLst>
      <p:ext uri="{BB962C8B-B14F-4D97-AF65-F5344CB8AC3E}">
        <p14:creationId xmlns:p14="http://schemas.microsoft.com/office/powerpoint/2010/main" val="3097483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Beam transport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26</a:t>
            </a:fld>
            <a:endParaRPr lang="ru-RU"/>
          </a:p>
        </p:txBody>
      </p:sp>
      <p:graphicFrame>
        <p:nvGraphicFramePr>
          <p:cNvPr id="8" name="Таблица 7">
            <a:extLst>
              <a:ext uri="{FF2B5EF4-FFF2-40B4-BE49-F238E27FC236}">
                <a16:creationId xmlns:a16="http://schemas.microsoft.com/office/drawing/2014/main" id="{CCB4A44F-DECD-4B0E-A801-C37FFBF03B31}"/>
              </a:ext>
            </a:extLst>
          </p:cNvPr>
          <p:cNvGraphicFramePr>
            <a:graphicFrameLocks noGrp="1"/>
          </p:cNvGraphicFramePr>
          <p:nvPr>
            <p:extLst>
              <p:ext uri="{D42A27DB-BD31-4B8C-83A1-F6EECF244321}">
                <p14:modId xmlns:p14="http://schemas.microsoft.com/office/powerpoint/2010/main" val="3302465777"/>
              </p:ext>
            </p:extLst>
          </p:nvPr>
        </p:nvGraphicFramePr>
        <p:xfrm>
          <a:off x="7312328" y="2455816"/>
          <a:ext cx="4339741" cy="3076974"/>
        </p:xfrm>
        <a:graphic>
          <a:graphicData uri="http://schemas.openxmlformats.org/drawingml/2006/table">
            <a:tbl>
              <a:tblPr firstRow="1" bandRow="1">
                <a:tableStyleId>{BC89EF96-8CEA-46FF-86C4-4CE0E7609802}</a:tableStyleId>
              </a:tblPr>
              <a:tblGrid>
                <a:gridCol w="2604371">
                  <a:extLst>
                    <a:ext uri="{9D8B030D-6E8A-4147-A177-3AD203B41FA5}">
                      <a16:colId xmlns:a16="http://schemas.microsoft.com/office/drawing/2014/main" val="1235044769"/>
                    </a:ext>
                  </a:extLst>
                </a:gridCol>
                <a:gridCol w="1735370">
                  <a:extLst>
                    <a:ext uri="{9D8B030D-6E8A-4147-A177-3AD203B41FA5}">
                      <a16:colId xmlns:a16="http://schemas.microsoft.com/office/drawing/2014/main" val="2523669306"/>
                    </a:ext>
                  </a:extLst>
                </a:gridCol>
              </a:tblGrid>
              <a:tr h="233959">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389932">
                <a:tc>
                  <a:txBody>
                    <a:bodyPr/>
                    <a:lstStyle/>
                    <a:p>
                      <a:pPr algn="ctr"/>
                      <a:r>
                        <a:rPr lang="en-US" sz="1200" i="1" kern="1200" dirty="0" smtClean="0">
                          <a:solidFill>
                            <a:schemeClr val="tx1"/>
                          </a:solidFill>
                          <a:latin typeface="+mn-lt"/>
                          <a:ea typeface="+mn-ea"/>
                          <a:cs typeface="+mn-cs"/>
                        </a:rPr>
                        <a:t>Total length of</a:t>
                      </a:r>
                      <a:r>
                        <a:rPr lang="en-US" sz="1200" i="1" kern="1200" baseline="0" dirty="0" smtClean="0">
                          <a:solidFill>
                            <a:schemeClr val="tx1"/>
                          </a:solidFill>
                          <a:latin typeface="+mn-lt"/>
                          <a:ea typeface="+mn-ea"/>
                          <a:cs typeface="+mn-cs"/>
                        </a:rPr>
                        <a:t> beam transport system</a:t>
                      </a:r>
                      <a:r>
                        <a:rPr lang="ru-RU" sz="1200" i="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m</a:t>
                      </a:r>
                      <a:endParaRPr lang="ru-RU" sz="1200" i="1" kern="1200" dirty="0">
                        <a:solidFill>
                          <a:schemeClr val="tx1"/>
                        </a:solidFill>
                        <a:latin typeface="+mn-lt"/>
                        <a:ea typeface="+mn-ea"/>
                        <a:cs typeface="+mn-cs"/>
                      </a:endParaRPr>
                    </a:p>
                  </a:txBody>
                  <a:tcPr anchor="ctr"/>
                </a:tc>
                <a:tc>
                  <a:txBody>
                    <a:bodyPr/>
                    <a:lstStyle/>
                    <a:p>
                      <a:pPr algn="ctr"/>
                      <a:r>
                        <a:rPr lang="ru-RU" sz="1200" i="1" baseline="0" dirty="0" smtClean="0">
                          <a:latin typeface="+mn-lt"/>
                        </a:rPr>
                        <a:t>35</a:t>
                      </a:r>
                      <a:endParaRPr lang="ru-RU" sz="1200" i="1" baseline="0" dirty="0">
                        <a:latin typeface="+mn-lt"/>
                      </a:endParaRPr>
                    </a:p>
                  </a:txBody>
                  <a:tcPr anchor="ctr"/>
                </a:tc>
                <a:extLst>
                  <a:ext uri="{0D108BD9-81ED-4DB2-BD59-A6C34878D82A}">
                    <a16:rowId xmlns:a16="http://schemas.microsoft.com/office/drawing/2014/main" val="610111486"/>
                  </a:ext>
                </a:extLst>
              </a:tr>
              <a:tr h="444138">
                <a:tc>
                  <a:txBody>
                    <a:bodyPr/>
                    <a:lstStyle/>
                    <a:p>
                      <a:pPr algn="ctr"/>
                      <a:r>
                        <a:rPr lang="en-US" sz="1200" i="1" dirty="0" smtClean="0">
                          <a:latin typeface="+mn-lt"/>
                        </a:rPr>
                        <a:t>Number of</a:t>
                      </a:r>
                      <a:r>
                        <a:rPr lang="ru-RU" sz="1200" i="1" dirty="0" smtClean="0">
                          <a:latin typeface="+mn-lt"/>
                        </a:rPr>
                        <a:t> </a:t>
                      </a:r>
                      <a:r>
                        <a:rPr lang="ru-RU" sz="1200" i="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switching magnets</a:t>
                      </a:r>
                      <a:endParaRPr lang="ru-RU" sz="1200" i="1" kern="1200" dirty="0">
                        <a:solidFill>
                          <a:schemeClr val="tx1"/>
                        </a:solidFill>
                        <a:latin typeface="+mn-lt"/>
                        <a:ea typeface="+mn-ea"/>
                        <a:cs typeface="+mn-cs"/>
                      </a:endParaRPr>
                    </a:p>
                  </a:txBody>
                  <a:tcPr anchor="ctr"/>
                </a:tc>
                <a:tc>
                  <a:txBody>
                    <a:bodyPr/>
                    <a:lstStyle/>
                    <a:p>
                      <a:pPr algn="ctr"/>
                      <a:r>
                        <a:rPr lang="ru-RU" sz="1200" i="1" dirty="0">
                          <a:latin typeface="+mn-lt"/>
                        </a:rPr>
                        <a:t>1 (2)</a:t>
                      </a:r>
                      <a:endParaRPr lang="ru-RU" sz="1200" i="1" baseline="30000" dirty="0">
                        <a:latin typeface="+mn-lt"/>
                      </a:endParaRPr>
                    </a:p>
                  </a:txBody>
                  <a:tcPr anchor="ctr"/>
                </a:tc>
                <a:extLst>
                  <a:ext uri="{0D108BD9-81ED-4DB2-BD59-A6C34878D82A}">
                    <a16:rowId xmlns:a16="http://schemas.microsoft.com/office/drawing/2014/main" val="3258974680"/>
                  </a:ext>
                </a:extLst>
              </a:tr>
              <a:tr h="389932">
                <a:tc>
                  <a:txBody>
                    <a:bodyPr/>
                    <a:lstStyle/>
                    <a:p>
                      <a:pPr algn="ctr"/>
                      <a:r>
                        <a:rPr lang="en-US" sz="1200" i="1" dirty="0" smtClean="0">
                          <a:latin typeface="+mn-lt"/>
                        </a:rPr>
                        <a:t>Number of</a:t>
                      </a:r>
                      <a:r>
                        <a:rPr lang="ru-RU" sz="1200" i="1" dirty="0" smtClean="0">
                          <a:latin typeface="+mn-lt"/>
                        </a:rPr>
                        <a:t>  </a:t>
                      </a:r>
                      <a:r>
                        <a:rPr lang="en-US" sz="1200" i="1" kern="1200" dirty="0" smtClean="0">
                          <a:solidFill>
                            <a:schemeClr val="tx1"/>
                          </a:solidFill>
                          <a:latin typeface="+mn-lt"/>
                          <a:ea typeface="+mn-ea"/>
                          <a:cs typeface="+mn-cs"/>
                        </a:rPr>
                        <a:t>lines </a:t>
                      </a:r>
                      <a:r>
                        <a:rPr lang="en-US" sz="1200" i="1" kern="1200" baseline="0" dirty="0" smtClean="0">
                          <a:solidFill>
                            <a:schemeClr val="tx1"/>
                          </a:solidFill>
                          <a:latin typeface="+mn-lt"/>
                          <a:ea typeface="+mn-ea"/>
                          <a:cs typeface="+mn-cs"/>
                        </a:rPr>
                        <a:t>beam transport system</a:t>
                      </a:r>
                      <a:endParaRPr lang="ru-RU" sz="1200" i="1" dirty="0">
                        <a:latin typeface="+mn-lt"/>
                      </a:endParaRPr>
                    </a:p>
                  </a:txBody>
                  <a:tcPr anchor="ctr"/>
                </a:tc>
                <a:tc>
                  <a:txBody>
                    <a:bodyPr/>
                    <a:lstStyle/>
                    <a:p>
                      <a:pPr algn="ctr"/>
                      <a:r>
                        <a:rPr lang="ru-RU" sz="1200" i="1" dirty="0">
                          <a:latin typeface="+mn-lt"/>
                        </a:rPr>
                        <a:t>3 (5)</a:t>
                      </a:r>
                    </a:p>
                  </a:txBody>
                  <a:tcPr anchor="ctr"/>
                </a:tc>
                <a:extLst>
                  <a:ext uri="{0D108BD9-81ED-4DB2-BD59-A6C34878D82A}">
                    <a16:rowId xmlns:a16="http://schemas.microsoft.com/office/drawing/2014/main" val="759214171"/>
                  </a:ext>
                </a:extLst>
              </a:tr>
              <a:tr h="2559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smtClean="0">
                          <a:latin typeface="+mn-lt"/>
                        </a:rPr>
                        <a:t>Number of</a:t>
                      </a:r>
                      <a:r>
                        <a:rPr lang="ru-RU" sz="1200" i="1" dirty="0" smtClean="0">
                          <a:latin typeface="+mn-lt"/>
                        </a:rPr>
                        <a:t> </a:t>
                      </a:r>
                      <a:r>
                        <a:rPr lang="ru-RU"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quadrupole</a:t>
                      </a:r>
                      <a:r>
                        <a:rPr lang="en-US" sz="1200" i="1" kern="1200" dirty="0" smtClean="0">
                          <a:solidFill>
                            <a:schemeClr val="tx1"/>
                          </a:solidFill>
                          <a:latin typeface="+mn-lt"/>
                          <a:ea typeface="+mn-ea"/>
                          <a:cs typeface="+mn-cs"/>
                        </a:rPr>
                        <a:t> lenses</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a:latin typeface="+mn-lt"/>
                        </a:rPr>
                        <a:t>13 (19)</a:t>
                      </a:r>
                    </a:p>
                  </a:txBody>
                  <a:tcPr anchor="ctr"/>
                </a:tc>
                <a:extLst>
                  <a:ext uri="{0D108BD9-81ED-4DB2-BD59-A6C34878D82A}">
                    <a16:rowId xmlns:a16="http://schemas.microsoft.com/office/drawing/2014/main" val="4285029855"/>
                  </a:ext>
                </a:extLst>
              </a:tr>
              <a:tr h="3899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smtClean="0">
                          <a:latin typeface="+mn-lt"/>
                        </a:rPr>
                        <a:t>Number of</a:t>
                      </a:r>
                      <a:r>
                        <a:rPr lang="ru-RU" sz="1200" i="1" dirty="0" smtClean="0">
                          <a:latin typeface="+mn-lt"/>
                        </a:rPr>
                        <a:t> </a:t>
                      </a:r>
                      <a:r>
                        <a:rPr lang="ru-RU" sz="1200" i="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correcting</a:t>
                      </a:r>
                      <a:r>
                        <a:rPr lang="en-US" sz="1200" i="1" kern="1200" baseline="0" dirty="0" smtClean="0">
                          <a:solidFill>
                            <a:schemeClr val="tx1"/>
                          </a:solidFill>
                          <a:latin typeface="+mn-lt"/>
                          <a:ea typeface="+mn-ea"/>
                          <a:cs typeface="+mn-cs"/>
                        </a:rPr>
                        <a:t> magnets</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a:latin typeface="+mn-lt"/>
                        </a:rPr>
                        <a:t>7 (11)</a:t>
                      </a:r>
                    </a:p>
                  </a:txBody>
                  <a:tcPr anchor="ctr"/>
                </a:tc>
                <a:extLst>
                  <a:ext uri="{0D108BD9-81ED-4DB2-BD59-A6C34878D82A}">
                    <a16:rowId xmlns:a16="http://schemas.microsoft.com/office/drawing/2014/main" val="866958794"/>
                  </a:ext>
                </a:extLst>
              </a:tr>
              <a:tr h="3899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smtClean="0">
                          <a:latin typeface="+mn-lt"/>
                        </a:rPr>
                        <a:t>Number of</a:t>
                      </a:r>
                      <a:r>
                        <a:rPr lang="ru-RU" sz="1200" i="1" dirty="0" smtClean="0">
                          <a:latin typeface="+mn-lt"/>
                        </a:rPr>
                        <a:t> </a:t>
                      </a:r>
                      <a:r>
                        <a:rPr lang="en-US" sz="1200" i="1" kern="1200" dirty="0" smtClean="0">
                          <a:solidFill>
                            <a:schemeClr val="tx1"/>
                          </a:solidFill>
                          <a:latin typeface="+mn-lt"/>
                          <a:ea typeface="+mn-ea"/>
                          <a:cs typeface="+mn-cs"/>
                        </a:rPr>
                        <a:t>beam diagnostic units</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smtClean="0">
                          <a:latin typeface="+mn-lt"/>
                        </a:rPr>
                        <a:t>5</a:t>
                      </a:r>
                      <a:endParaRPr lang="ru-RU" sz="1200" b="0" i="1" baseline="0" dirty="0">
                        <a:latin typeface="+mn-lt"/>
                      </a:endParaRPr>
                    </a:p>
                  </a:txBody>
                  <a:tcPr anchor="ctr"/>
                </a:tc>
                <a:extLst>
                  <a:ext uri="{0D108BD9-81ED-4DB2-BD59-A6C34878D82A}">
                    <a16:rowId xmlns:a16="http://schemas.microsoft.com/office/drawing/2014/main" val="2670575831"/>
                  </a:ext>
                </a:extLst>
              </a:tr>
              <a:tr h="3899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smtClean="0">
                          <a:latin typeface="+mn-lt"/>
                        </a:rPr>
                        <a:t>Number of</a:t>
                      </a:r>
                      <a:r>
                        <a:rPr lang="ru-RU" sz="1200" i="1" dirty="0" smtClean="0">
                          <a:latin typeface="+mn-lt"/>
                        </a:rPr>
                        <a:t> </a:t>
                      </a:r>
                      <a:r>
                        <a:rPr lang="ru-RU" sz="1200" i="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pumping stations </a:t>
                      </a:r>
                      <a:endParaRPr lang="ru-RU" sz="1200" i="1" kern="1200" dirty="0">
                        <a:solidFill>
                          <a:schemeClr val="tx1"/>
                        </a:solidFill>
                        <a:latin typeface="+mn-lt"/>
                        <a:ea typeface="+mn-ea"/>
                        <a:cs typeface="+mn-cs"/>
                      </a:endParaRPr>
                    </a:p>
                  </a:txBody>
                  <a:tcPr anchor="ctr"/>
                </a:tc>
                <a:tc>
                  <a:txBody>
                    <a:bodyPr/>
                    <a:lstStyle/>
                    <a:p>
                      <a:pPr algn="ctr"/>
                      <a:r>
                        <a:rPr lang="ru-RU" sz="1200" b="0" i="1" baseline="0" dirty="0" smtClean="0">
                          <a:latin typeface="+mn-lt"/>
                        </a:rPr>
                        <a:t>5</a:t>
                      </a:r>
                      <a:endParaRPr lang="ru-RU" sz="1200" b="0" i="1" baseline="0" dirty="0">
                        <a:latin typeface="+mn-lt"/>
                      </a:endParaRPr>
                    </a:p>
                  </a:txBody>
                  <a:tcPr anchor="ctr"/>
                </a:tc>
                <a:extLst>
                  <a:ext uri="{0D108BD9-81ED-4DB2-BD59-A6C34878D82A}">
                    <a16:rowId xmlns:a16="http://schemas.microsoft.com/office/drawing/2014/main" val="3574270858"/>
                  </a:ext>
                </a:extLst>
              </a:tr>
            </a:tbl>
          </a:graphicData>
        </a:graphic>
      </p:graphicFrame>
      <p:pic>
        <p:nvPicPr>
          <p:cNvPr id="3" name="Рисунок 2"/>
          <p:cNvPicPr>
            <a:picLocks noChangeAspect="1"/>
          </p:cNvPicPr>
          <p:nvPr/>
        </p:nvPicPr>
        <p:blipFill rotWithShape="1">
          <a:blip r:embed="rId3"/>
          <a:srcRect r="5188"/>
          <a:stretch/>
        </p:blipFill>
        <p:spPr>
          <a:xfrm rot="16200000">
            <a:off x="967038" y="1209001"/>
            <a:ext cx="5806864" cy="4523178"/>
          </a:xfrm>
          <a:prstGeom prst="rect">
            <a:avLst/>
          </a:prstGeom>
        </p:spPr>
      </p:pic>
    </p:spTree>
    <p:extLst>
      <p:ext uri="{BB962C8B-B14F-4D97-AF65-F5344CB8AC3E}">
        <p14:creationId xmlns:p14="http://schemas.microsoft.com/office/powerpoint/2010/main" val="1739947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Beam transport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27</a:t>
            </a:fld>
            <a:endParaRPr lang="ru-RU"/>
          </a:p>
        </p:txBody>
      </p:sp>
      <p:pic>
        <p:nvPicPr>
          <p:cNvPr id="6" name="Picture 2" descr="C:\Users\smirnov.kirill\Downloads\IMG_4659.jpg"/>
          <p:cNvPicPr/>
          <p:nvPr/>
        </p:nvPicPr>
        <p:blipFill>
          <a:blip r:embed="rId3" cstate="print"/>
          <a:srcRect l="25000" r="11309"/>
          <a:stretch>
            <a:fillRect/>
          </a:stretch>
        </p:blipFill>
        <p:spPr bwMode="auto">
          <a:xfrm rot="5400000">
            <a:off x="8093165" y="1299030"/>
            <a:ext cx="3326675" cy="4380411"/>
          </a:xfrm>
          <a:prstGeom prst="rect">
            <a:avLst/>
          </a:prstGeom>
          <a:noFill/>
          <a:effectLst>
            <a:softEdge rad="1270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3275" y="2047595"/>
            <a:ext cx="4270044" cy="3202533"/>
          </a:xfrm>
          <a:prstGeom prst="rect">
            <a:avLst/>
          </a:prstGeom>
          <a:effectLst>
            <a:softEdge rad="1270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94768" y="1629320"/>
            <a:ext cx="4959773" cy="3719830"/>
          </a:xfrm>
          <a:prstGeom prst="rect">
            <a:avLst/>
          </a:prstGeom>
          <a:effectLst>
            <a:softEdge rad="127000"/>
          </a:effectLst>
        </p:spPr>
      </p:pic>
    </p:spTree>
    <p:extLst>
      <p:ext uri="{BB962C8B-B14F-4D97-AF65-F5344CB8AC3E}">
        <p14:creationId xmlns:p14="http://schemas.microsoft.com/office/powerpoint/2010/main" val="1739947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310" y="0"/>
            <a:ext cx="8613909" cy="907084"/>
          </a:xfrm>
        </p:spPr>
        <p:txBody>
          <a:bodyPr/>
          <a:lstStyle/>
          <a:p>
            <a:pPr algn="ctr"/>
            <a:r>
              <a:rPr lang="en-US" i="1" dirty="0" smtClean="0">
                <a:solidFill>
                  <a:schemeClr val="accent1">
                    <a:lumMod val="75000"/>
                  </a:schemeClr>
                </a:solidFill>
              </a:rPr>
              <a:t>Beam transport system</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28</a:t>
            </a:fld>
            <a:endParaRPr lang="ru-RU"/>
          </a:p>
        </p:txBody>
      </p:sp>
      <p:pic>
        <p:nvPicPr>
          <p:cNvPr id="2051" name="Picture 3" descr="H:\Конференция\Фото\IMG_4652.jpg"/>
          <p:cNvPicPr>
            <a:picLocks noChangeAspect="1" noChangeArrowheads="1"/>
          </p:cNvPicPr>
          <p:nvPr/>
        </p:nvPicPr>
        <p:blipFill>
          <a:blip r:embed="rId3" cstate="print"/>
          <a:srcRect/>
          <a:stretch>
            <a:fillRect/>
          </a:stretch>
        </p:blipFill>
        <p:spPr bwMode="auto">
          <a:xfrm>
            <a:off x="6028410" y="1588861"/>
            <a:ext cx="5378917" cy="4034187"/>
          </a:xfrm>
          <a:prstGeom prst="rect">
            <a:avLst/>
          </a:prstGeom>
          <a:noFill/>
          <a:effectLst>
            <a:softEdge rad="127000"/>
          </a:effectLst>
        </p:spPr>
      </p:pic>
      <p:pic>
        <p:nvPicPr>
          <p:cNvPr id="2052" name="Picture 4" descr="H:\Конференция\Фото\Image-13.jpg"/>
          <p:cNvPicPr>
            <a:picLocks noChangeAspect="1" noChangeArrowheads="1"/>
          </p:cNvPicPr>
          <p:nvPr/>
        </p:nvPicPr>
        <p:blipFill>
          <a:blip r:embed="rId4" cstate="print"/>
          <a:srcRect l="15315" t="2941" r="28013" b="14964"/>
          <a:stretch>
            <a:fillRect/>
          </a:stretch>
        </p:blipFill>
        <p:spPr bwMode="auto">
          <a:xfrm>
            <a:off x="1605280" y="790688"/>
            <a:ext cx="4226560" cy="2826914"/>
          </a:xfrm>
          <a:prstGeom prst="rect">
            <a:avLst/>
          </a:prstGeom>
          <a:noFill/>
          <a:effectLst>
            <a:softEdge rad="127000"/>
          </a:effectLst>
        </p:spPr>
      </p:pic>
      <p:pic>
        <p:nvPicPr>
          <p:cNvPr id="3" name="Рисунок 2"/>
          <p:cNvPicPr>
            <a:picLocks noChangeAspect="1"/>
          </p:cNvPicPr>
          <p:nvPr/>
        </p:nvPicPr>
        <p:blipFill rotWithShape="1">
          <a:blip r:embed="rId5" cstate="print">
            <a:extLst>
              <a:ext uri="{28A0092B-C50C-407E-A947-70E740481C1C}">
                <a14:useLocalDpi xmlns:a14="http://schemas.microsoft.com/office/drawing/2010/main" val="0"/>
              </a:ext>
            </a:extLst>
          </a:blip>
          <a:srcRect l="3888" t="9333" r="11889"/>
          <a:stretch/>
        </p:blipFill>
        <p:spPr>
          <a:xfrm>
            <a:off x="711200" y="3142845"/>
            <a:ext cx="4206240" cy="3396067"/>
          </a:xfrm>
          <a:prstGeom prst="rect">
            <a:avLst/>
          </a:prstGeom>
          <a:effectLst>
            <a:softEdge rad="127000"/>
          </a:effectLst>
        </p:spPr>
      </p:pic>
    </p:spTree>
    <p:extLst>
      <p:ext uri="{BB962C8B-B14F-4D97-AF65-F5344CB8AC3E}">
        <p14:creationId xmlns:p14="http://schemas.microsoft.com/office/powerpoint/2010/main" val="1739947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8804" y="415542"/>
            <a:ext cx="8613909" cy="907084"/>
          </a:xfrm>
        </p:spPr>
        <p:txBody>
          <a:bodyPr>
            <a:normAutofit/>
          </a:bodyPr>
          <a:lstStyle/>
          <a:p>
            <a:pPr algn="ctr"/>
            <a:r>
              <a:rPr lang="en-US" sz="3200" i="1" dirty="0" smtClean="0">
                <a:solidFill>
                  <a:schemeClr val="accent1">
                    <a:lumMod val="75000"/>
                  </a:schemeClr>
                </a:solidFill>
              </a:rPr>
              <a:t>Partners in Russia</a:t>
            </a:r>
            <a:endParaRPr lang="ru-RU" sz="3200"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29</a:t>
            </a:fld>
            <a:endParaRPr lang="ru-RU"/>
          </a:p>
        </p:txBody>
      </p:sp>
      <p:pic>
        <p:nvPicPr>
          <p:cNvPr id="1026" name="Picture 2"/>
          <p:cNvPicPr>
            <a:picLocks noChangeAspect="1" noChangeArrowheads="1"/>
          </p:cNvPicPr>
          <p:nvPr/>
        </p:nvPicPr>
        <p:blipFill>
          <a:blip r:embed="rId3" cstate="print"/>
          <a:srcRect/>
          <a:stretch>
            <a:fillRect/>
          </a:stretch>
        </p:blipFill>
        <p:spPr bwMode="auto">
          <a:xfrm>
            <a:off x="436925" y="1449705"/>
            <a:ext cx="4943475" cy="12763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939404" y="2974249"/>
            <a:ext cx="3686175" cy="857250"/>
          </a:xfrm>
          <a:prstGeom prst="rect">
            <a:avLst/>
          </a:prstGeom>
          <a:noFill/>
          <a:ln w="9525">
            <a:noFill/>
            <a:miter lim="800000"/>
            <a:headEnd/>
            <a:tailEnd/>
          </a:ln>
        </p:spPr>
      </p:pic>
      <p:pic>
        <p:nvPicPr>
          <p:cNvPr id="1028" name="Picture 4"/>
          <p:cNvPicPr>
            <a:picLocks noChangeAspect="1" noChangeArrowheads="1"/>
          </p:cNvPicPr>
          <p:nvPr/>
        </p:nvPicPr>
        <p:blipFill rotWithShape="1">
          <a:blip r:embed="rId5" cstate="print"/>
          <a:srcRect t="5806" b="5790"/>
          <a:stretch/>
        </p:blipFill>
        <p:spPr bwMode="auto">
          <a:xfrm>
            <a:off x="6488568" y="1564640"/>
            <a:ext cx="2185170" cy="883920"/>
          </a:xfrm>
          <a:prstGeom prst="rect">
            <a:avLst/>
          </a:prstGeom>
          <a:noFill/>
          <a:ln w="9525">
            <a:noFill/>
            <a:miter lim="800000"/>
            <a:headEnd/>
            <a:tailEnd/>
          </a:ln>
        </p:spPr>
      </p:pic>
      <p:pic>
        <p:nvPicPr>
          <p:cNvPr id="1029" name="Picture 5" descr="H:\Конференция\Картинки\Тэкна.jpg"/>
          <p:cNvPicPr>
            <a:picLocks noChangeAspect="1" noChangeArrowheads="1"/>
          </p:cNvPicPr>
          <p:nvPr/>
        </p:nvPicPr>
        <p:blipFill>
          <a:blip r:embed="rId6" cstate="print"/>
          <a:srcRect/>
          <a:stretch>
            <a:fillRect/>
          </a:stretch>
        </p:blipFill>
        <p:spPr bwMode="auto">
          <a:xfrm>
            <a:off x="957984" y="2952206"/>
            <a:ext cx="1940882" cy="1597025"/>
          </a:xfrm>
          <a:prstGeom prst="rect">
            <a:avLst/>
          </a:prstGeom>
          <a:noFill/>
        </p:spPr>
      </p:pic>
      <p:pic>
        <p:nvPicPr>
          <p:cNvPr id="2050" name="Picture 2"/>
          <p:cNvPicPr>
            <a:picLocks noChangeAspect="1" noChangeArrowheads="1"/>
          </p:cNvPicPr>
          <p:nvPr/>
        </p:nvPicPr>
        <p:blipFill>
          <a:blip r:embed="rId7" cstate="print"/>
          <a:srcRect/>
          <a:stretch>
            <a:fillRect/>
          </a:stretch>
        </p:blipFill>
        <p:spPr bwMode="auto">
          <a:xfrm>
            <a:off x="8378479" y="2690574"/>
            <a:ext cx="3691507" cy="1422355"/>
          </a:xfrm>
          <a:prstGeom prst="rect">
            <a:avLst/>
          </a:prstGeom>
          <a:noFill/>
          <a:ln w="9525">
            <a:noFill/>
            <a:miter lim="800000"/>
            <a:headEnd/>
            <a:tailEnd/>
          </a:ln>
        </p:spPr>
      </p:pic>
      <p:pic>
        <p:nvPicPr>
          <p:cNvPr id="3" name="Picture 2" descr="https://www.toriy.ru/upload/iblock/d48/Buklet-po-kompetentsiya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465" t="11597" r="20952" b="31269"/>
          <a:stretch/>
        </p:blipFill>
        <p:spPr bwMode="auto">
          <a:xfrm>
            <a:off x="6443347" y="4053336"/>
            <a:ext cx="2743201" cy="16967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elcomdesign.ru/wp-content/uploads/2020/10/ferit_domen_logo.jpg"/>
          <p:cNvPicPr>
            <a:picLocks noChangeAspect="1" noChangeArrowheads="1"/>
          </p:cNvPicPr>
          <p:nvPr/>
        </p:nvPicPr>
        <p:blipFill rotWithShape="1">
          <a:blip r:embed="rId9">
            <a:extLst>
              <a:ext uri="{28A0092B-C50C-407E-A947-70E740481C1C}">
                <a14:useLocalDpi xmlns:a14="http://schemas.microsoft.com/office/drawing/2010/main" val="0"/>
              </a:ext>
            </a:extLst>
          </a:blip>
          <a:srcRect r="10773"/>
          <a:stretch/>
        </p:blipFill>
        <p:spPr bwMode="auto">
          <a:xfrm>
            <a:off x="1462269" y="4988056"/>
            <a:ext cx="467437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347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4"/>
          </p:nvPr>
        </p:nvSpPr>
        <p:spPr/>
        <p:txBody>
          <a:bodyPr/>
          <a:lstStyle/>
          <a:p>
            <a:fld id="{15F0A729-3F28-4ECB-8B85-A664232F1674}" type="slidenum">
              <a:rPr lang="ru-RU" smtClean="0"/>
              <a:pPr/>
              <a:t>3</a:t>
            </a:fld>
            <a:endParaRPr lang="ru-RU"/>
          </a:p>
        </p:txBody>
      </p:sp>
      <p:pic>
        <p:nvPicPr>
          <p:cNvPr id="6" name="Picture 2" descr="C:\Users\zauba\Pictures\Saved Pictures\3_5.JPG"/>
          <p:cNvPicPr>
            <a:picLocks noChangeAspect="1" noChangeArrowheads="1"/>
          </p:cNvPicPr>
          <p:nvPr/>
        </p:nvPicPr>
        <p:blipFill rotWithShape="1">
          <a:blip r:embed="rId3" cstate="print"/>
          <a:srcRect l="21233" r="3892"/>
          <a:stretch/>
        </p:blipFill>
        <p:spPr bwMode="auto">
          <a:xfrm>
            <a:off x="0" y="0"/>
            <a:ext cx="9094413" cy="6324621"/>
          </a:xfrm>
          <a:prstGeom prst="rect">
            <a:avLst/>
          </a:prstGeom>
          <a:noFill/>
          <a:effectLst>
            <a:softEdge rad="317500"/>
          </a:effectLst>
        </p:spPr>
      </p:pic>
    </p:spTree>
    <p:extLst>
      <p:ext uri="{BB962C8B-B14F-4D97-AF65-F5344CB8AC3E}">
        <p14:creationId xmlns:p14="http://schemas.microsoft.com/office/powerpoint/2010/main" val="290364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8804" y="415542"/>
            <a:ext cx="8613909" cy="907084"/>
          </a:xfrm>
        </p:spPr>
        <p:txBody>
          <a:bodyPr>
            <a:normAutofit/>
          </a:bodyPr>
          <a:lstStyle/>
          <a:p>
            <a:pPr algn="ctr"/>
            <a:r>
              <a:rPr lang="en-US" sz="3200" i="1" dirty="0" smtClean="0">
                <a:solidFill>
                  <a:schemeClr val="accent1">
                    <a:lumMod val="75000"/>
                  </a:schemeClr>
                </a:solidFill>
              </a:rPr>
              <a:t>In conclusion</a:t>
            </a:r>
            <a:endParaRPr lang="ru-RU" sz="3200"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30</a:t>
            </a:fld>
            <a:endParaRPr lang="ru-RU"/>
          </a:p>
        </p:txBody>
      </p:sp>
      <p:sp>
        <p:nvSpPr>
          <p:cNvPr id="4" name="TextBox 3"/>
          <p:cNvSpPr txBox="1"/>
          <p:nvPr/>
        </p:nvSpPr>
        <p:spPr>
          <a:xfrm>
            <a:off x="1021743" y="1851354"/>
            <a:ext cx="10122010" cy="2677656"/>
          </a:xfrm>
          <a:prstGeom prst="rect">
            <a:avLst/>
          </a:prstGeom>
          <a:noFill/>
        </p:spPr>
        <p:txBody>
          <a:bodyPr wrap="square" rtlCol="0">
            <a:spAutoFit/>
          </a:bodyPr>
          <a:lstStyle/>
          <a:p>
            <a:pPr algn="just">
              <a:buFont typeface="Arial" pitchFamily="34" charset="0"/>
              <a:buChar char="•"/>
            </a:pPr>
            <a:r>
              <a:rPr lang="ru-RU" sz="2400" dirty="0">
                <a:solidFill>
                  <a:schemeClr val="accent1">
                    <a:lumMod val="75000"/>
                  </a:schemeClr>
                </a:solidFill>
              </a:rPr>
              <a:t> </a:t>
            </a:r>
            <a:r>
              <a:rPr lang="ru-RU" sz="2400" i="1" dirty="0" err="1" smtClean="0">
                <a:solidFill>
                  <a:schemeClr val="accent1">
                    <a:lumMod val="75000"/>
                  </a:schemeClr>
                </a:solidFill>
              </a:rPr>
              <a:t>The</a:t>
            </a:r>
            <a:r>
              <a:rPr lang="ru-RU" sz="2400" i="1" dirty="0" smtClean="0">
                <a:solidFill>
                  <a:schemeClr val="accent1">
                    <a:lumMod val="75000"/>
                  </a:schemeClr>
                </a:solidFill>
              </a:rPr>
              <a:t> </a:t>
            </a:r>
            <a:r>
              <a:rPr lang="ru-RU" sz="2400" i="1" dirty="0" err="1" smtClean="0">
                <a:solidFill>
                  <a:schemeClr val="accent1">
                    <a:lumMod val="75000"/>
                  </a:schemeClr>
                </a:solidFill>
              </a:rPr>
              <a:t>planned</a:t>
            </a:r>
            <a:r>
              <a:rPr lang="ru-RU" sz="2400" i="1" dirty="0" smtClean="0">
                <a:solidFill>
                  <a:schemeClr val="accent1">
                    <a:lumMod val="75000"/>
                  </a:schemeClr>
                </a:solidFill>
              </a:rPr>
              <a:t> </a:t>
            </a:r>
            <a:r>
              <a:rPr lang="ru-RU" sz="2400" i="1" dirty="0" err="1" smtClean="0">
                <a:solidFill>
                  <a:schemeClr val="accent1">
                    <a:lumMod val="75000"/>
                  </a:schemeClr>
                </a:solidFill>
              </a:rPr>
              <a:t>date</a:t>
            </a:r>
            <a:r>
              <a:rPr lang="ru-RU" sz="2400" i="1" dirty="0" smtClean="0">
                <a:solidFill>
                  <a:schemeClr val="accent1">
                    <a:lumMod val="75000"/>
                  </a:schemeClr>
                </a:solidFill>
              </a:rPr>
              <a:t> </a:t>
            </a:r>
            <a:r>
              <a:rPr lang="ru-RU" sz="2400" i="1" dirty="0" err="1" smtClean="0">
                <a:solidFill>
                  <a:schemeClr val="accent1">
                    <a:lumMod val="75000"/>
                  </a:schemeClr>
                </a:solidFill>
              </a:rPr>
              <a:t>for</a:t>
            </a:r>
            <a:r>
              <a:rPr lang="ru-RU" sz="2400" i="1" dirty="0" smtClean="0">
                <a:solidFill>
                  <a:schemeClr val="accent1">
                    <a:lumMod val="75000"/>
                  </a:schemeClr>
                </a:solidFill>
              </a:rPr>
              <a:t> </a:t>
            </a:r>
            <a:r>
              <a:rPr lang="ru-RU" sz="2400" i="1" dirty="0" err="1" smtClean="0">
                <a:solidFill>
                  <a:schemeClr val="accent1">
                    <a:lumMod val="75000"/>
                  </a:schemeClr>
                </a:solidFill>
              </a:rPr>
              <a:t>manufacturing</a:t>
            </a:r>
            <a:r>
              <a:rPr lang="ru-RU" sz="2400" i="1" dirty="0" smtClean="0">
                <a:solidFill>
                  <a:schemeClr val="accent1">
                    <a:lumMod val="75000"/>
                  </a:schemeClr>
                </a:solidFill>
              </a:rPr>
              <a:t> </a:t>
            </a:r>
            <a:r>
              <a:rPr lang="ru-RU" sz="2400" i="1" dirty="0" err="1" smtClean="0">
                <a:solidFill>
                  <a:schemeClr val="accent1">
                    <a:lumMod val="75000"/>
                  </a:schemeClr>
                </a:solidFill>
              </a:rPr>
              <a:t>and</a:t>
            </a:r>
            <a:r>
              <a:rPr lang="ru-RU" sz="2400" i="1" dirty="0" smtClean="0">
                <a:solidFill>
                  <a:schemeClr val="accent1">
                    <a:lumMod val="75000"/>
                  </a:schemeClr>
                </a:solidFill>
              </a:rPr>
              <a:t> </a:t>
            </a:r>
            <a:r>
              <a:rPr lang="ru-RU" sz="2400" i="1" dirty="0" err="1" smtClean="0">
                <a:solidFill>
                  <a:schemeClr val="accent1">
                    <a:lumMod val="75000"/>
                  </a:schemeClr>
                </a:solidFill>
              </a:rPr>
              <a:t>autonomous</a:t>
            </a:r>
            <a:r>
              <a:rPr lang="ru-RU" sz="2400" i="1" dirty="0" smtClean="0">
                <a:solidFill>
                  <a:schemeClr val="accent1">
                    <a:lumMod val="75000"/>
                  </a:schemeClr>
                </a:solidFill>
              </a:rPr>
              <a:t> </a:t>
            </a:r>
            <a:r>
              <a:rPr lang="ru-RU" sz="2400" i="1" dirty="0" err="1" smtClean="0">
                <a:solidFill>
                  <a:schemeClr val="accent1">
                    <a:lumMod val="75000"/>
                  </a:schemeClr>
                </a:solidFill>
              </a:rPr>
              <a:t>factory</a:t>
            </a:r>
            <a:r>
              <a:rPr lang="ru-RU" sz="2400" i="1" dirty="0" smtClean="0">
                <a:solidFill>
                  <a:schemeClr val="accent1">
                    <a:lumMod val="75000"/>
                  </a:schemeClr>
                </a:solidFill>
              </a:rPr>
              <a:t> </a:t>
            </a:r>
            <a:r>
              <a:rPr lang="ru-RU" sz="2400" i="1" dirty="0" err="1" smtClean="0">
                <a:solidFill>
                  <a:schemeClr val="accent1">
                    <a:lumMod val="75000"/>
                  </a:schemeClr>
                </a:solidFill>
              </a:rPr>
              <a:t>testing</a:t>
            </a:r>
            <a:r>
              <a:rPr lang="ru-RU" sz="2400" i="1" dirty="0" smtClean="0">
                <a:solidFill>
                  <a:schemeClr val="accent1">
                    <a:lumMod val="75000"/>
                  </a:schemeClr>
                </a:solidFill>
              </a:rPr>
              <a:t> of </a:t>
            </a:r>
            <a:r>
              <a:rPr lang="ru-RU" sz="2400" i="1" dirty="0" err="1" smtClean="0">
                <a:solidFill>
                  <a:schemeClr val="accent1">
                    <a:lumMod val="75000"/>
                  </a:schemeClr>
                </a:solidFill>
              </a:rPr>
              <a:t>the</a:t>
            </a:r>
            <a:r>
              <a:rPr lang="ru-RU" sz="2400" i="1" dirty="0" smtClean="0">
                <a:solidFill>
                  <a:schemeClr val="accent1">
                    <a:lumMod val="75000"/>
                  </a:schemeClr>
                </a:solidFill>
              </a:rPr>
              <a:t> </a:t>
            </a:r>
            <a:r>
              <a:rPr lang="ru-RU" sz="2400" i="1" dirty="0" err="1" smtClean="0">
                <a:solidFill>
                  <a:schemeClr val="accent1">
                    <a:lumMod val="75000"/>
                  </a:schemeClr>
                </a:solidFill>
              </a:rPr>
              <a:t>equipment</a:t>
            </a:r>
            <a:r>
              <a:rPr lang="ru-RU" sz="2400" i="1" dirty="0" smtClean="0">
                <a:solidFill>
                  <a:schemeClr val="accent1">
                    <a:lumMod val="75000"/>
                  </a:schemeClr>
                </a:solidFill>
              </a:rPr>
              <a:t> </a:t>
            </a:r>
            <a:r>
              <a:rPr lang="ru-RU" sz="2400" i="1" dirty="0" err="1" smtClean="0">
                <a:solidFill>
                  <a:schemeClr val="accent1">
                    <a:lumMod val="75000"/>
                  </a:schemeClr>
                </a:solidFill>
              </a:rPr>
              <a:t>of</a:t>
            </a:r>
            <a:r>
              <a:rPr lang="ru-RU" sz="2400" i="1" dirty="0" smtClean="0">
                <a:solidFill>
                  <a:schemeClr val="accent1">
                    <a:lumMod val="75000"/>
                  </a:schemeClr>
                </a:solidFill>
              </a:rPr>
              <a:t> </a:t>
            </a:r>
            <a:r>
              <a:rPr lang="ru-RU" sz="2400" i="1" dirty="0" err="1" smtClean="0">
                <a:solidFill>
                  <a:schemeClr val="accent1">
                    <a:lumMod val="75000"/>
                  </a:schemeClr>
                </a:solidFill>
              </a:rPr>
              <a:t>the</a:t>
            </a:r>
            <a:r>
              <a:rPr lang="ru-RU" sz="2400" i="1" dirty="0" smtClean="0">
                <a:solidFill>
                  <a:schemeClr val="accent1">
                    <a:lumMod val="75000"/>
                  </a:schemeClr>
                </a:solidFill>
              </a:rPr>
              <a:t> </a:t>
            </a:r>
            <a:r>
              <a:rPr lang="ru-RU" sz="2400" i="1" dirty="0" err="1" smtClean="0">
                <a:solidFill>
                  <a:schemeClr val="accent1">
                    <a:lumMod val="75000"/>
                  </a:schemeClr>
                </a:solidFill>
              </a:rPr>
              <a:t>cyclotron</a:t>
            </a:r>
            <a:r>
              <a:rPr lang="ru-RU" sz="2400" i="1" dirty="0" smtClean="0">
                <a:solidFill>
                  <a:schemeClr val="accent1">
                    <a:lumMod val="75000"/>
                  </a:schemeClr>
                </a:solidFill>
              </a:rPr>
              <a:t> </a:t>
            </a:r>
            <a:r>
              <a:rPr lang="ru-RU" sz="2400" i="1" dirty="0" err="1" smtClean="0">
                <a:solidFill>
                  <a:schemeClr val="accent1">
                    <a:lumMod val="75000"/>
                  </a:schemeClr>
                </a:solidFill>
              </a:rPr>
              <a:t>complex</a:t>
            </a:r>
            <a:r>
              <a:rPr lang="ru-RU" sz="2400" i="1" dirty="0" smtClean="0">
                <a:solidFill>
                  <a:schemeClr val="accent1">
                    <a:lumMod val="75000"/>
                  </a:schemeClr>
                </a:solidFill>
              </a:rPr>
              <a:t> </a:t>
            </a:r>
            <a:r>
              <a:rPr lang="ru-RU" sz="2400" i="1" dirty="0" err="1" smtClean="0">
                <a:solidFill>
                  <a:schemeClr val="accent1">
                    <a:lumMod val="75000"/>
                  </a:schemeClr>
                </a:solidFill>
              </a:rPr>
              <a:t>is</a:t>
            </a:r>
            <a:r>
              <a:rPr lang="ru-RU" sz="2400" i="1" dirty="0" smtClean="0">
                <a:solidFill>
                  <a:schemeClr val="accent1">
                    <a:lumMod val="75000"/>
                  </a:schemeClr>
                </a:solidFill>
              </a:rPr>
              <a:t> </a:t>
            </a:r>
            <a:r>
              <a:rPr lang="ru-RU" sz="2400" i="1" dirty="0" err="1" smtClean="0">
                <a:solidFill>
                  <a:schemeClr val="accent1">
                    <a:lumMod val="75000"/>
                  </a:schemeClr>
                </a:solidFill>
              </a:rPr>
              <a:t>the</a:t>
            </a:r>
            <a:r>
              <a:rPr lang="ru-RU" sz="2400" i="1" dirty="0" smtClean="0">
                <a:solidFill>
                  <a:schemeClr val="accent1">
                    <a:lumMod val="75000"/>
                  </a:schemeClr>
                </a:solidFill>
              </a:rPr>
              <a:t> </a:t>
            </a:r>
            <a:r>
              <a:rPr lang="ru-RU" sz="2400" i="1" dirty="0" err="1" smtClean="0">
                <a:solidFill>
                  <a:schemeClr val="accent1">
                    <a:lumMod val="75000"/>
                  </a:schemeClr>
                </a:solidFill>
              </a:rPr>
              <a:t>end</a:t>
            </a:r>
            <a:r>
              <a:rPr lang="ru-RU" sz="2400" i="1" dirty="0" smtClean="0">
                <a:solidFill>
                  <a:schemeClr val="accent1">
                    <a:lumMod val="75000"/>
                  </a:schemeClr>
                </a:solidFill>
              </a:rPr>
              <a:t> </a:t>
            </a:r>
            <a:r>
              <a:rPr lang="ru-RU" sz="2400" i="1" dirty="0" err="1" smtClean="0">
                <a:solidFill>
                  <a:schemeClr val="accent1">
                    <a:lumMod val="75000"/>
                  </a:schemeClr>
                </a:solidFill>
              </a:rPr>
              <a:t>of</a:t>
            </a:r>
            <a:r>
              <a:rPr lang="en-US" sz="2400" i="1" dirty="0" smtClean="0">
                <a:solidFill>
                  <a:schemeClr val="accent1">
                    <a:lumMod val="75000"/>
                  </a:schemeClr>
                </a:solidFill>
              </a:rPr>
              <a:t> 2023</a:t>
            </a:r>
            <a:endParaRPr lang="ru-RU" sz="2400" i="1" dirty="0" smtClean="0">
              <a:solidFill>
                <a:schemeClr val="accent1">
                  <a:lumMod val="75000"/>
                </a:schemeClr>
              </a:solidFill>
            </a:endParaRPr>
          </a:p>
          <a:p>
            <a:pPr algn="just"/>
            <a:endParaRPr lang="ru-RU" sz="2400" i="1" dirty="0" smtClean="0">
              <a:solidFill>
                <a:schemeClr val="accent1">
                  <a:lumMod val="75000"/>
                </a:schemeClr>
              </a:solidFill>
            </a:endParaRPr>
          </a:p>
          <a:p>
            <a:pPr algn="just">
              <a:buFont typeface="Arial" pitchFamily="34" charset="0"/>
              <a:buChar char="•"/>
            </a:pPr>
            <a:r>
              <a:rPr lang="ru-RU" sz="2400" i="1" dirty="0" err="1" smtClean="0">
                <a:solidFill>
                  <a:schemeClr val="accent1">
                    <a:lumMod val="75000"/>
                  </a:schemeClr>
                </a:solidFill>
              </a:rPr>
              <a:t>Certain</a:t>
            </a:r>
            <a:r>
              <a:rPr lang="ru-RU" sz="2400" i="1" dirty="0" smtClean="0">
                <a:solidFill>
                  <a:schemeClr val="accent1">
                    <a:lumMod val="75000"/>
                  </a:schemeClr>
                </a:solidFill>
              </a:rPr>
              <a:t> </a:t>
            </a:r>
            <a:r>
              <a:rPr lang="ru-RU" sz="2400" i="1" dirty="0" err="1" smtClean="0">
                <a:solidFill>
                  <a:schemeClr val="accent1">
                    <a:lumMod val="75000"/>
                  </a:schemeClr>
                </a:solidFill>
              </a:rPr>
              <a:t>concerns</a:t>
            </a:r>
            <a:r>
              <a:rPr lang="ru-RU" sz="2400" i="1" dirty="0" smtClean="0">
                <a:solidFill>
                  <a:schemeClr val="accent1">
                    <a:lumMod val="75000"/>
                  </a:schemeClr>
                </a:solidFill>
              </a:rPr>
              <a:t> </a:t>
            </a:r>
            <a:r>
              <a:rPr lang="ru-RU" sz="2400" i="1" dirty="0" err="1" smtClean="0">
                <a:solidFill>
                  <a:schemeClr val="accent1">
                    <a:lumMod val="75000"/>
                  </a:schemeClr>
                </a:solidFill>
              </a:rPr>
              <a:t>are</a:t>
            </a:r>
            <a:r>
              <a:rPr lang="ru-RU" sz="2400" i="1" dirty="0" smtClean="0">
                <a:solidFill>
                  <a:schemeClr val="accent1">
                    <a:lumMod val="75000"/>
                  </a:schemeClr>
                </a:solidFill>
              </a:rPr>
              <a:t> </a:t>
            </a:r>
            <a:r>
              <a:rPr lang="ru-RU" sz="2400" i="1" dirty="0" err="1" smtClean="0">
                <a:solidFill>
                  <a:schemeClr val="accent1">
                    <a:lumMod val="75000"/>
                  </a:schemeClr>
                </a:solidFill>
              </a:rPr>
              <a:t>caused</a:t>
            </a:r>
            <a:r>
              <a:rPr lang="ru-RU" sz="2400" i="1" dirty="0" smtClean="0">
                <a:solidFill>
                  <a:schemeClr val="accent1">
                    <a:lumMod val="75000"/>
                  </a:schemeClr>
                </a:solidFill>
              </a:rPr>
              <a:t> </a:t>
            </a:r>
            <a:r>
              <a:rPr lang="ru-RU" sz="2400" i="1" dirty="0" err="1" smtClean="0">
                <a:solidFill>
                  <a:schemeClr val="accent1">
                    <a:lumMod val="75000"/>
                  </a:schemeClr>
                </a:solidFill>
              </a:rPr>
              <a:t>by</a:t>
            </a:r>
            <a:r>
              <a:rPr lang="ru-RU" sz="2400" i="1" dirty="0" smtClean="0">
                <a:solidFill>
                  <a:schemeClr val="accent1">
                    <a:lumMod val="75000"/>
                  </a:schemeClr>
                </a:solidFill>
              </a:rPr>
              <a:t> </a:t>
            </a:r>
            <a:r>
              <a:rPr lang="ru-RU" sz="2400" i="1" dirty="0" err="1" smtClean="0">
                <a:solidFill>
                  <a:schemeClr val="accent1">
                    <a:lumMod val="75000"/>
                  </a:schemeClr>
                </a:solidFill>
              </a:rPr>
              <a:t>problems</a:t>
            </a:r>
            <a:r>
              <a:rPr lang="ru-RU" sz="2400" i="1" dirty="0" smtClean="0">
                <a:solidFill>
                  <a:schemeClr val="accent1">
                    <a:lumMod val="75000"/>
                  </a:schemeClr>
                </a:solidFill>
              </a:rPr>
              <a:t> </a:t>
            </a:r>
            <a:r>
              <a:rPr lang="ru-RU" sz="2400" i="1" dirty="0" err="1" smtClean="0">
                <a:solidFill>
                  <a:schemeClr val="accent1">
                    <a:lumMod val="75000"/>
                  </a:schemeClr>
                </a:solidFill>
              </a:rPr>
              <a:t>with</a:t>
            </a:r>
            <a:r>
              <a:rPr lang="ru-RU" sz="2400" i="1" dirty="0" smtClean="0">
                <a:solidFill>
                  <a:schemeClr val="accent1">
                    <a:lumMod val="75000"/>
                  </a:schemeClr>
                </a:solidFill>
              </a:rPr>
              <a:t> </a:t>
            </a:r>
            <a:r>
              <a:rPr lang="ru-RU" sz="2400" i="1" dirty="0" err="1" smtClean="0">
                <a:solidFill>
                  <a:schemeClr val="accent1">
                    <a:lumMod val="75000"/>
                  </a:schemeClr>
                </a:solidFill>
              </a:rPr>
              <a:t>the</a:t>
            </a:r>
            <a:r>
              <a:rPr lang="ru-RU" sz="2400" i="1" dirty="0" smtClean="0">
                <a:solidFill>
                  <a:schemeClr val="accent1">
                    <a:lumMod val="75000"/>
                  </a:schemeClr>
                </a:solidFill>
              </a:rPr>
              <a:t> </a:t>
            </a:r>
            <a:r>
              <a:rPr lang="ru-RU" sz="2400" i="1" dirty="0" err="1" smtClean="0">
                <a:solidFill>
                  <a:schemeClr val="accent1">
                    <a:lumMod val="75000"/>
                  </a:schemeClr>
                </a:solidFill>
              </a:rPr>
              <a:t>supply</a:t>
            </a:r>
            <a:r>
              <a:rPr lang="ru-RU" sz="2400" i="1" dirty="0" smtClean="0">
                <a:solidFill>
                  <a:schemeClr val="accent1">
                    <a:lumMod val="75000"/>
                  </a:schemeClr>
                </a:solidFill>
              </a:rPr>
              <a:t> of </a:t>
            </a:r>
            <a:r>
              <a:rPr lang="ru-RU" sz="2400" i="1" dirty="0" err="1" smtClean="0">
                <a:solidFill>
                  <a:schemeClr val="accent1">
                    <a:lumMod val="75000"/>
                  </a:schemeClr>
                </a:solidFill>
              </a:rPr>
              <a:t>certain</a:t>
            </a:r>
            <a:r>
              <a:rPr lang="ru-RU" sz="2400" i="1" dirty="0" smtClean="0">
                <a:solidFill>
                  <a:schemeClr val="accent1">
                    <a:lumMod val="75000"/>
                  </a:schemeClr>
                </a:solidFill>
              </a:rPr>
              <a:t> </a:t>
            </a:r>
            <a:r>
              <a:rPr lang="ru-RU" sz="2400" i="1" dirty="0" err="1" smtClean="0">
                <a:solidFill>
                  <a:schemeClr val="accent1">
                    <a:lumMod val="75000"/>
                  </a:schemeClr>
                </a:solidFill>
              </a:rPr>
              <a:t>materials</a:t>
            </a:r>
            <a:r>
              <a:rPr lang="ru-RU" sz="2400" i="1" dirty="0" smtClean="0">
                <a:solidFill>
                  <a:schemeClr val="accent1">
                    <a:lumMod val="75000"/>
                  </a:schemeClr>
                </a:solidFill>
              </a:rPr>
              <a:t> </a:t>
            </a:r>
            <a:r>
              <a:rPr lang="ru-RU" sz="2400" i="1" dirty="0" err="1" smtClean="0">
                <a:solidFill>
                  <a:schemeClr val="accent1">
                    <a:lumMod val="75000"/>
                  </a:schemeClr>
                </a:solidFill>
              </a:rPr>
              <a:t>and</a:t>
            </a:r>
            <a:r>
              <a:rPr lang="ru-RU" sz="2400" i="1" dirty="0" smtClean="0">
                <a:solidFill>
                  <a:schemeClr val="accent1">
                    <a:lumMod val="75000"/>
                  </a:schemeClr>
                </a:solidFill>
              </a:rPr>
              <a:t> </a:t>
            </a:r>
            <a:r>
              <a:rPr lang="ru-RU" sz="2400" i="1" dirty="0" err="1" smtClean="0">
                <a:solidFill>
                  <a:schemeClr val="accent1">
                    <a:lumMod val="75000"/>
                  </a:schemeClr>
                </a:solidFill>
              </a:rPr>
              <a:t>components</a:t>
            </a:r>
            <a:r>
              <a:rPr lang="ru-RU" sz="2400" i="1" dirty="0" smtClean="0">
                <a:solidFill>
                  <a:schemeClr val="accent1">
                    <a:lumMod val="75000"/>
                  </a:schemeClr>
                </a:solidFill>
              </a:rPr>
              <a:t> </a:t>
            </a:r>
            <a:r>
              <a:rPr lang="ru-RU" sz="2400" i="1" dirty="0" err="1" smtClean="0">
                <a:solidFill>
                  <a:schemeClr val="accent1">
                    <a:lumMod val="75000"/>
                  </a:schemeClr>
                </a:solidFill>
              </a:rPr>
              <a:t>of</a:t>
            </a:r>
            <a:r>
              <a:rPr lang="ru-RU" sz="2400" i="1" dirty="0" smtClean="0">
                <a:solidFill>
                  <a:schemeClr val="accent1">
                    <a:lumMod val="75000"/>
                  </a:schemeClr>
                </a:solidFill>
              </a:rPr>
              <a:t> </a:t>
            </a:r>
            <a:r>
              <a:rPr lang="ru-RU" sz="2400" i="1" dirty="0" err="1" smtClean="0">
                <a:solidFill>
                  <a:schemeClr val="accent1">
                    <a:lumMod val="75000"/>
                  </a:schemeClr>
                </a:solidFill>
              </a:rPr>
              <a:t>imported</a:t>
            </a:r>
            <a:r>
              <a:rPr lang="ru-RU" sz="2400" i="1" dirty="0" smtClean="0">
                <a:solidFill>
                  <a:schemeClr val="accent1">
                    <a:lumMod val="75000"/>
                  </a:schemeClr>
                </a:solidFill>
              </a:rPr>
              <a:t> </a:t>
            </a:r>
            <a:r>
              <a:rPr lang="ru-RU" sz="2400" i="1" dirty="0" err="1" smtClean="0">
                <a:solidFill>
                  <a:schemeClr val="accent1">
                    <a:lumMod val="75000"/>
                  </a:schemeClr>
                </a:solidFill>
              </a:rPr>
              <a:t>production</a:t>
            </a:r>
            <a:r>
              <a:rPr lang="ru-RU" sz="2400" i="1" dirty="0" smtClean="0">
                <a:solidFill>
                  <a:schemeClr val="accent1">
                    <a:lumMod val="75000"/>
                  </a:schemeClr>
                </a:solidFill>
              </a:rPr>
              <a:t>, </a:t>
            </a:r>
            <a:r>
              <a:rPr lang="ru-RU" sz="2400" i="1" dirty="0" err="1" smtClean="0">
                <a:solidFill>
                  <a:schemeClr val="accent1">
                    <a:lumMod val="75000"/>
                  </a:schemeClr>
                </a:solidFill>
              </a:rPr>
              <a:t>this</a:t>
            </a:r>
            <a:r>
              <a:rPr lang="ru-RU" sz="2400" i="1" dirty="0" smtClean="0">
                <a:solidFill>
                  <a:schemeClr val="accent1">
                    <a:lumMod val="75000"/>
                  </a:schemeClr>
                </a:solidFill>
              </a:rPr>
              <a:t> </a:t>
            </a:r>
            <a:r>
              <a:rPr lang="ru-RU" sz="2400" i="1" dirty="0" err="1" smtClean="0">
                <a:solidFill>
                  <a:schemeClr val="accent1">
                    <a:lumMod val="75000"/>
                  </a:schemeClr>
                </a:solidFill>
              </a:rPr>
              <a:t>leads</a:t>
            </a:r>
            <a:r>
              <a:rPr lang="ru-RU" sz="2400" i="1" dirty="0" smtClean="0">
                <a:solidFill>
                  <a:schemeClr val="accent1">
                    <a:lumMod val="75000"/>
                  </a:schemeClr>
                </a:solidFill>
              </a:rPr>
              <a:t> </a:t>
            </a:r>
            <a:r>
              <a:rPr lang="ru-RU" sz="2400" i="1" dirty="0" err="1" smtClean="0">
                <a:solidFill>
                  <a:schemeClr val="accent1">
                    <a:lumMod val="75000"/>
                  </a:schemeClr>
                </a:solidFill>
              </a:rPr>
              <a:t>to</a:t>
            </a:r>
            <a:r>
              <a:rPr lang="ru-RU" sz="2400" i="1" dirty="0" smtClean="0">
                <a:solidFill>
                  <a:schemeClr val="accent1">
                    <a:lumMod val="75000"/>
                  </a:schemeClr>
                </a:solidFill>
              </a:rPr>
              <a:t> </a:t>
            </a:r>
            <a:r>
              <a:rPr lang="ru-RU" sz="2400" i="1" dirty="0" err="1" smtClean="0">
                <a:solidFill>
                  <a:schemeClr val="accent1">
                    <a:lumMod val="75000"/>
                  </a:schemeClr>
                </a:solidFill>
              </a:rPr>
              <a:t>the</a:t>
            </a:r>
            <a:r>
              <a:rPr lang="ru-RU" sz="2400" i="1" dirty="0" smtClean="0">
                <a:solidFill>
                  <a:schemeClr val="accent1">
                    <a:lumMod val="75000"/>
                  </a:schemeClr>
                </a:solidFill>
              </a:rPr>
              <a:t> </a:t>
            </a:r>
            <a:r>
              <a:rPr lang="ru-RU" sz="2400" i="1" dirty="0" err="1" smtClean="0">
                <a:solidFill>
                  <a:schemeClr val="accent1">
                    <a:lumMod val="75000"/>
                  </a:schemeClr>
                </a:solidFill>
              </a:rPr>
              <a:t>processing</a:t>
            </a:r>
            <a:r>
              <a:rPr lang="ru-RU" sz="2400" i="1" dirty="0" smtClean="0">
                <a:solidFill>
                  <a:schemeClr val="accent1">
                    <a:lumMod val="75000"/>
                  </a:schemeClr>
                </a:solidFill>
              </a:rPr>
              <a:t> </a:t>
            </a:r>
            <a:r>
              <a:rPr lang="ru-RU" sz="2400" i="1" dirty="0" err="1" smtClean="0">
                <a:solidFill>
                  <a:schemeClr val="accent1">
                    <a:lumMod val="75000"/>
                  </a:schemeClr>
                </a:solidFill>
              </a:rPr>
              <a:t>of</a:t>
            </a:r>
            <a:r>
              <a:rPr lang="ru-RU" sz="2400" i="1" dirty="0" smtClean="0">
                <a:solidFill>
                  <a:schemeClr val="accent1">
                    <a:lumMod val="75000"/>
                  </a:schemeClr>
                </a:solidFill>
              </a:rPr>
              <a:t> </a:t>
            </a:r>
            <a:r>
              <a:rPr lang="ru-RU" sz="2400" i="1" dirty="0" err="1" smtClean="0">
                <a:solidFill>
                  <a:schemeClr val="accent1">
                    <a:lumMod val="75000"/>
                  </a:schemeClr>
                </a:solidFill>
              </a:rPr>
              <a:t>design</a:t>
            </a:r>
            <a:r>
              <a:rPr lang="ru-RU" sz="2400" i="1" dirty="0" smtClean="0">
                <a:solidFill>
                  <a:schemeClr val="accent1">
                    <a:lumMod val="75000"/>
                  </a:schemeClr>
                </a:solidFill>
              </a:rPr>
              <a:t> </a:t>
            </a:r>
            <a:r>
              <a:rPr lang="ru-RU" sz="2400" i="1" dirty="0" err="1" smtClean="0">
                <a:solidFill>
                  <a:schemeClr val="accent1">
                    <a:lumMod val="75000"/>
                  </a:schemeClr>
                </a:solidFill>
              </a:rPr>
              <a:t>documentation</a:t>
            </a:r>
            <a:r>
              <a:rPr lang="ru-RU" sz="2400" i="1" dirty="0" smtClean="0">
                <a:solidFill>
                  <a:schemeClr val="accent1">
                    <a:lumMod val="75000"/>
                  </a:schemeClr>
                </a:solidFill>
              </a:rPr>
              <a:t>, </a:t>
            </a:r>
            <a:r>
              <a:rPr lang="ru-RU" sz="2400" i="1" dirty="0" err="1" smtClean="0">
                <a:solidFill>
                  <a:schemeClr val="accent1">
                    <a:lumMod val="75000"/>
                  </a:schemeClr>
                </a:solidFill>
              </a:rPr>
              <a:t>an</a:t>
            </a:r>
            <a:r>
              <a:rPr lang="ru-RU" sz="2400" i="1" dirty="0" smtClean="0">
                <a:solidFill>
                  <a:schemeClr val="accent1">
                    <a:lumMod val="75000"/>
                  </a:schemeClr>
                </a:solidFill>
              </a:rPr>
              <a:t> </a:t>
            </a:r>
            <a:r>
              <a:rPr lang="ru-RU" sz="2400" i="1" dirty="0" err="1" smtClean="0">
                <a:solidFill>
                  <a:schemeClr val="accent1">
                    <a:lumMod val="75000"/>
                  </a:schemeClr>
                </a:solidFill>
              </a:rPr>
              <a:t>increase</a:t>
            </a:r>
            <a:r>
              <a:rPr lang="ru-RU" sz="2400" i="1" dirty="0" smtClean="0">
                <a:solidFill>
                  <a:schemeClr val="accent1">
                    <a:lumMod val="75000"/>
                  </a:schemeClr>
                </a:solidFill>
              </a:rPr>
              <a:t> </a:t>
            </a:r>
            <a:r>
              <a:rPr lang="ru-RU" sz="2400" i="1" dirty="0" err="1" smtClean="0">
                <a:solidFill>
                  <a:schemeClr val="accent1">
                    <a:lumMod val="75000"/>
                  </a:schemeClr>
                </a:solidFill>
              </a:rPr>
              <a:t>in</a:t>
            </a:r>
            <a:r>
              <a:rPr lang="ru-RU" sz="2400" i="1" dirty="0" smtClean="0">
                <a:solidFill>
                  <a:schemeClr val="accent1">
                    <a:lumMod val="75000"/>
                  </a:schemeClr>
                </a:solidFill>
              </a:rPr>
              <a:t> </a:t>
            </a:r>
            <a:r>
              <a:rPr lang="ru-RU" sz="2400" i="1" dirty="0" err="1" smtClean="0">
                <a:solidFill>
                  <a:schemeClr val="accent1">
                    <a:lumMod val="75000"/>
                  </a:schemeClr>
                </a:solidFill>
              </a:rPr>
              <a:t>the</a:t>
            </a:r>
            <a:r>
              <a:rPr lang="ru-RU" sz="2400" i="1" dirty="0" smtClean="0">
                <a:solidFill>
                  <a:schemeClr val="accent1">
                    <a:lumMod val="75000"/>
                  </a:schemeClr>
                </a:solidFill>
              </a:rPr>
              <a:t> </a:t>
            </a:r>
            <a:r>
              <a:rPr lang="ru-RU" sz="2400" i="1" dirty="0" err="1" smtClean="0">
                <a:solidFill>
                  <a:schemeClr val="accent1">
                    <a:lumMod val="75000"/>
                  </a:schemeClr>
                </a:solidFill>
              </a:rPr>
              <a:t>time</a:t>
            </a:r>
            <a:r>
              <a:rPr lang="ru-RU" sz="2400" i="1" dirty="0" smtClean="0">
                <a:solidFill>
                  <a:schemeClr val="accent1">
                    <a:lumMod val="75000"/>
                  </a:schemeClr>
                </a:solidFill>
              </a:rPr>
              <a:t> </a:t>
            </a:r>
            <a:r>
              <a:rPr lang="ru-RU" sz="2400" i="1" dirty="0" err="1" smtClean="0">
                <a:solidFill>
                  <a:schemeClr val="accent1">
                    <a:lumMod val="75000"/>
                  </a:schemeClr>
                </a:solidFill>
              </a:rPr>
              <a:t>and</a:t>
            </a:r>
            <a:r>
              <a:rPr lang="ru-RU" sz="2400" i="1" dirty="0" smtClean="0">
                <a:solidFill>
                  <a:schemeClr val="accent1">
                    <a:lumMod val="75000"/>
                  </a:schemeClr>
                </a:solidFill>
              </a:rPr>
              <a:t> </a:t>
            </a:r>
            <a:r>
              <a:rPr lang="ru-RU" sz="2400" i="1" dirty="0" err="1" smtClean="0">
                <a:solidFill>
                  <a:schemeClr val="accent1">
                    <a:lumMod val="75000"/>
                  </a:schemeClr>
                </a:solidFill>
              </a:rPr>
              <a:t>cost</a:t>
            </a:r>
            <a:r>
              <a:rPr lang="ru-RU" sz="2400" i="1" dirty="0" smtClean="0">
                <a:solidFill>
                  <a:schemeClr val="accent1">
                    <a:lumMod val="75000"/>
                  </a:schemeClr>
                </a:solidFill>
              </a:rPr>
              <a:t> </a:t>
            </a:r>
            <a:r>
              <a:rPr lang="ru-RU" sz="2400" i="1" dirty="0" err="1" smtClean="0">
                <a:solidFill>
                  <a:schemeClr val="accent1">
                    <a:lumMod val="75000"/>
                  </a:schemeClr>
                </a:solidFill>
              </a:rPr>
              <a:t>of</a:t>
            </a:r>
            <a:r>
              <a:rPr lang="ru-RU" sz="2400" i="1" dirty="0" smtClean="0">
                <a:solidFill>
                  <a:schemeClr val="accent1">
                    <a:lumMod val="75000"/>
                  </a:schemeClr>
                </a:solidFill>
              </a:rPr>
              <a:t> </a:t>
            </a:r>
            <a:r>
              <a:rPr lang="ru-RU" sz="2400" i="1" dirty="0" err="1" smtClean="0">
                <a:solidFill>
                  <a:schemeClr val="accent1">
                    <a:lumMod val="75000"/>
                  </a:schemeClr>
                </a:solidFill>
              </a:rPr>
              <a:t>production</a:t>
            </a:r>
            <a:endParaRPr lang="ru-RU" sz="2400" i="1" dirty="0" smtClean="0">
              <a:solidFill>
                <a:schemeClr val="accent1">
                  <a:lumMod val="75000"/>
                </a:schemeClr>
              </a:solidFill>
            </a:endParaRPr>
          </a:p>
        </p:txBody>
      </p:sp>
    </p:spTree>
    <p:extLst>
      <p:ext uri="{BB962C8B-B14F-4D97-AF65-F5344CB8AC3E}">
        <p14:creationId xmlns:p14="http://schemas.microsoft.com/office/powerpoint/2010/main" val="3318347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37304" y="2177144"/>
            <a:ext cx="8424410" cy="873412"/>
          </a:xfrm>
        </p:spPr>
        <p:txBody>
          <a:bodyPr/>
          <a:lstStyle/>
          <a:p>
            <a:r>
              <a:rPr lang="en-US" dirty="0" smtClean="0"/>
              <a:t>Thank you for your attention</a:t>
            </a:r>
            <a:endParaRPr lang="ru-RU" dirty="0"/>
          </a:p>
        </p:txBody>
      </p:sp>
      <p:sp>
        <p:nvSpPr>
          <p:cNvPr id="3" name="Подзаголовок 2"/>
          <p:cNvSpPr>
            <a:spLocks noGrp="1"/>
          </p:cNvSpPr>
          <p:nvPr>
            <p:ph type="subTitle" idx="1"/>
          </p:nvPr>
        </p:nvSpPr>
        <p:spPr>
          <a:xfrm>
            <a:off x="476603" y="4637506"/>
            <a:ext cx="7938052" cy="278313"/>
          </a:xfrm>
        </p:spPr>
        <p:txBody>
          <a:bodyPr>
            <a:normAutofit lnSpcReduction="10000"/>
          </a:bodyPr>
          <a:lstStyle/>
          <a:p>
            <a:r>
              <a:rPr lang="en-US" b="0" dirty="0" smtClean="0"/>
              <a:t>Usanova Marina V.</a:t>
            </a:r>
            <a:endParaRPr lang="ru-RU" b="0" dirty="0"/>
          </a:p>
        </p:txBody>
      </p:sp>
      <p:sp>
        <p:nvSpPr>
          <p:cNvPr id="4" name="Текст 3"/>
          <p:cNvSpPr>
            <a:spLocks noGrp="1"/>
          </p:cNvSpPr>
          <p:nvPr>
            <p:ph type="body" sz="quarter" idx="11"/>
          </p:nvPr>
        </p:nvSpPr>
        <p:spPr/>
        <p:txBody>
          <a:bodyPr/>
          <a:lstStyle/>
          <a:p>
            <a:r>
              <a:rPr lang="en-US" dirty="0" smtClean="0"/>
              <a:t>Project manager</a:t>
            </a:r>
            <a:r>
              <a:rPr lang="ru-RU" dirty="0" smtClean="0"/>
              <a:t>, </a:t>
            </a:r>
            <a:r>
              <a:rPr lang="en-US" dirty="0" smtClean="0"/>
              <a:t>JSC «NIIEFA», </a:t>
            </a:r>
            <a:endParaRPr lang="ru-RU" dirty="0"/>
          </a:p>
        </p:txBody>
      </p:sp>
      <p:sp>
        <p:nvSpPr>
          <p:cNvPr id="8" name="Номер слайда 7"/>
          <p:cNvSpPr>
            <a:spLocks noGrp="1"/>
          </p:cNvSpPr>
          <p:nvPr>
            <p:ph type="sldNum" sz="quarter" idx="4"/>
          </p:nvPr>
        </p:nvSpPr>
        <p:spPr/>
        <p:txBody>
          <a:bodyPr/>
          <a:lstStyle/>
          <a:p>
            <a:fld id="{15F0A729-3F28-4ECB-8B85-A664232F1674}" type="slidenum">
              <a:rPr lang="ru-RU" smtClean="0"/>
              <a:pPr/>
              <a:t>31</a:t>
            </a:fld>
            <a:endParaRPr lang="ru-RU" dirty="0"/>
          </a:p>
        </p:txBody>
      </p:sp>
    </p:spTree>
    <p:extLst>
      <p:ext uri="{BB962C8B-B14F-4D97-AF65-F5344CB8AC3E}">
        <p14:creationId xmlns:p14="http://schemas.microsoft.com/office/powerpoint/2010/main" val="3683598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874" y="321616"/>
            <a:ext cx="8613909" cy="907084"/>
          </a:xfrm>
        </p:spPr>
        <p:txBody>
          <a:bodyPr/>
          <a:lstStyle/>
          <a:p>
            <a:pPr algn="ctr"/>
            <a:r>
              <a:rPr lang="en-US" i="1" dirty="0" smtClean="0">
                <a:solidFill>
                  <a:schemeClr val="accent1">
                    <a:lumMod val="75000"/>
                  </a:schemeClr>
                </a:solidFill>
              </a:rPr>
              <a:t>Main parameters of the cyclotron complex</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4</a:t>
            </a:fld>
            <a:endParaRPr lang="ru-RU"/>
          </a:p>
        </p:txBody>
      </p:sp>
      <p:graphicFrame>
        <p:nvGraphicFramePr>
          <p:cNvPr id="4" name="Таблица 3">
            <a:extLst>
              <a:ext uri="{FF2B5EF4-FFF2-40B4-BE49-F238E27FC236}">
                <a16:creationId xmlns:a16="http://schemas.microsoft.com/office/drawing/2014/main" id="{D4EFAB7D-1E6C-4C66-8113-60C70DF9B166}"/>
              </a:ext>
            </a:extLst>
          </p:cNvPr>
          <p:cNvGraphicFramePr>
            <a:graphicFrameLocks noGrp="1"/>
          </p:cNvGraphicFramePr>
          <p:nvPr>
            <p:extLst>
              <p:ext uri="{D42A27DB-BD31-4B8C-83A1-F6EECF244321}">
                <p14:modId xmlns:p14="http://schemas.microsoft.com/office/powerpoint/2010/main" val="858457994"/>
              </p:ext>
            </p:extLst>
          </p:nvPr>
        </p:nvGraphicFramePr>
        <p:xfrm>
          <a:off x="630620" y="1100673"/>
          <a:ext cx="7777275" cy="4728574"/>
        </p:xfrm>
        <a:graphic>
          <a:graphicData uri="http://schemas.openxmlformats.org/drawingml/2006/table">
            <a:tbl>
              <a:tblPr firstRow="1" bandRow="1">
                <a:tableStyleId>{BC89EF96-8CEA-46FF-86C4-4CE0E7609802}</a:tableStyleId>
              </a:tblPr>
              <a:tblGrid>
                <a:gridCol w="4682043">
                  <a:extLst>
                    <a:ext uri="{9D8B030D-6E8A-4147-A177-3AD203B41FA5}">
                      <a16:colId xmlns:a16="http://schemas.microsoft.com/office/drawing/2014/main" val="986006377"/>
                    </a:ext>
                  </a:extLst>
                </a:gridCol>
                <a:gridCol w="3095232">
                  <a:extLst>
                    <a:ext uri="{9D8B030D-6E8A-4147-A177-3AD203B41FA5}">
                      <a16:colId xmlns:a16="http://schemas.microsoft.com/office/drawing/2014/main" val="1235044769"/>
                    </a:ext>
                  </a:extLst>
                </a:gridCol>
              </a:tblGrid>
              <a:tr h="178595">
                <a:tc>
                  <a:txBody>
                    <a:bodyPr/>
                    <a:lstStyle/>
                    <a:p>
                      <a:pPr algn="ctr"/>
                      <a:r>
                        <a:rPr lang="en-US" sz="1400" i="1" kern="1200" dirty="0">
                          <a:solidFill>
                            <a:schemeClr val="tx1"/>
                          </a:solidFill>
                          <a:latin typeface="+mn-lt"/>
                          <a:ea typeface="+mn-ea"/>
                          <a:cs typeface="+mn-cs"/>
                        </a:rPr>
                        <a:t>Parameter</a:t>
                      </a:r>
                      <a:endParaRPr lang="ru-RU" sz="1400" i="1" kern="1200" dirty="0">
                        <a:solidFill>
                          <a:schemeClr val="tx1"/>
                        </a:solidFill>
                        <a:latin typeface="+mn-lt"/>
                        <a:ea typeface="+mn-ea"/>
                        <a:cs typeface="+mn-cs"/>
                      </a:endParaRPr>
                    </a:p>
                  </a:txBody>
                  <a:tcPr anchor="ctr"/>
                </a:tc>
                <a:tc>
                  <a:txBody>
                    <a:bodyPr/>
                    <a:lstStyle/>
                    <a:p>
                      <a:pPr algn="ctr"/>
                      <a:r>
                        <a:rPr lang="en-US" sz="1400" b="1" i="1" dirty="0">
                          <a:latin typeface="+mn-lt"/>
                        </a:rPr>
                        <a:t>Value</a:t>
                      </a:r>
                      <a:endParaRPr lang="ru-RU" sz="1400" b="1" i="1" dirty="0">
                        <a:latin typeface="+mn-lt"/>
                      </a:endParaRPr>
                    </a:p>
                  </a:txBody>
                  <a:tcPr anchor="ctr"/>
                </a:tc>
                <a:extLst>
                  <a:ext uri="{0D108BD9-81ED-4DB2-BD59-A6C34878D82A}">
                    <a16:rowId xmlns:a16="http://schemas.microsoft.com/office/drawing/2014/main" val="2802598927"/>
                  </a:ext>
                </a:extLst>
              </a:tr>
              <a:tr h="178595">
                <a:tc>
                  <a:txBody>
                    <a:bodyPr/>
                    <a:lstStyle/>
                    <a:p>
                      <a:pPr algn="ctr">
                        <a:lnSpc>
                          <a:spcPct val="120000"/>
                        </a:lnSpc>
                        <a:spcAft>
                          <a:spcPts val="0"/>
                        </a:spcAft>
                      </a:pPr>
                      <a:r>
                        <a:rPr lang="ru-RU" sz="1400" i="1" dirty="0" err="1">
                          <a:latin typeface="+mn-lt"/>
                        </a:rPr>
                        <a:t>Accelerated</a:t>
                      </a:r>
                      <a:r>
                        <a:rPr lang="ru-RU" sz="1400" i="1" dirty="0">
                          <a:latin typeface="+mn-lt"/>
                        </a:rPr>
                        <a:t> </a:t>
                      </a:r>
                      <a:r>
                        <a:rPr lang="ru-RU" sz="1400" i="1" dirty="0" err="1">
                          <a:latin typeface="+mn-lt"/>
                        </a:rPr>
                        <a:t>ions</a:t>
                      </a:r>
                      <a:endParaRPr lang="ru-RU" sz="1400" i="1" dirty="0">
                        <a:latin typeface="+mn-lt"/>
                      </a:endParaRPr>
                    </a:p>
                  </a:txBody>
                  <a:tcPr marL="68580" marR="68580" marT="0" marB="0"/>
                </a:tc>
                <a:tc>
                  <a:txBody>
                    <a:bodyPr/>
                    <a:lstStyle/>
                    <a:p>
                      <a:pPr algn="ctr"/>
                      <a:r>
                        <a:rPr lang="en-GB" sz="1400" i="1" kern="1200" dirty="0">
                          <a:solidFill>
                            <a:schemeClr val="tx1"/>
                          </a:solidFill>
                          <a:effectLst/>
                          <a:latin typeface="+mn-lt"/>
                          <a:ea typeface="+mn-ea"/>
                          <a:cs typeface="+mn-cs"/>
                        </a:rPr>
                        <a:t>С, О, Ne, Si, </a:t>
                      </a:r>
                      <a:r>
                        <a:rPr lang="en-GB" sz="1400" i="1" kern="1200" dirty="0" err="1">
                          <a:solidFill>
                            <a:schemeClr val="tx1"/>
                          </a:solidFill>
                          <a:effectLst/>
                          <a:latin typeface="+mn-lt"/>
                          <a:ea typeface="+mn-ea"/>
                          <a:cs typeface="+mn-cs"/>
                        </a:rPr>
                        <a:t>Ar</a:t>
                      </a:r>
                      <a:r>
                        <a:rPr lang="en-GB" sz="1400" i="1" kern="1200" dirty="0">
                          <a:solidFill>
                            <a:schemeClr val="tx1"/>
                          </a:solidFill>
                          <a:effectLst/>
                          <a:latin typeface="+mn-lt"/>
                          <a:ea typeface="+mn-ea"/>
                          <a:cs typeface="+mn-cs"/>
                        </a:rPr>
                        <a:t>, Fe, Kr, Ag, </a:t>
                      </a:r>
                      <a:r>
                        <a:rPr lang="en-GB" sz="1400" i="1" kern="1200" dirty="0" err="1">
                          <a:solidFill>
                            <a:schemeClr val="tx1"/>
                          </a:solidFill>
                          <a:effectLst/>
                          <a:latin typeface="+mn-lt"/>
                          <a:ea typeface="+mn-ea"/>
                          <a:cs typeface="+mn-cs"/>
                        </a:rPr>
                        <a:t>Xe</a:t>
                      </a:r>
                      <a:r>
                        <a:rPr lang="en-GB" sz="1400" i="1" kern="1200" dirty="0">
                          <a:solidFill>
                            <a:schemeClr val="tx1"/>
                          </a:solidFill>
                          <a:effectLst/>
                          <a:latin typeface="+mn-lt"/>
                          <a:ea typeface="+mn-ea"/>
                          <a:cs typeface="+mn-cs"/>
                        </a:rPr>
                        <a:t>, Bi</a:t>
                      </a:r>
                      <a:endParaRPr lang="ru-RU" sz="1400" i="1" dirty="0">
                        <a:latin typeface="+mn-lt"/>
                      </a:endParaRPr>
                    </a:p>
                  </a:txBody>
                  <a:tcPr anchor="ctr"/>
                </a:tc>
                <a:extLst>
                  <a:ext uri="{0D108BD9-81ED-4DB2-BD59-A6C34878D82A}">
                    <a16:rowId xmlns:a16="http://schemas.microsoft.com/office/drawing/2014/main" val="3258974680"/>
                  </a:ext>
                </a:extLst>
              </a:tr>
              <a:tr h="178595">
                <a:tc>
                  <a:txBody>
                    <a:bodyPr/>
                    <a:lstStyle/>
                    <a:p>
                      <a:pPr algn="ctr">
                        <a:lnSpc>
                          <a:spcPct val="120000"/>
                        </a:lnSpc>
                        <a:spcAft>
                          <a:spcPts val="0"/>
                        </a:spcAft>
                      </a:pPr>
                      <a:r>
                        <a:rPr lang="en-US" sz="1400" i="1" dirty="0">
                          <a:latin typeface="+mn-lt"/>
                        </a:rPr>
                        <a:t>Accelerated ion energy, </a:t>
                      </a:r>
                      <a:r>
                        <a:rPr lang="en-US" sz="1400" i="1" dirty="0" err="1">
                          <a:latin typeface="+mn-lt"/>
                        </a:rPr>
                        <a:t>MeV</a:t>
                      </a:r>
                      <a:r>
                        <a:rPr lang="en-US" sz="1400" i="1" dirty="0">
                          <a:latin typeface="+mn-lt"/>
                        </a:rPr>
                        <a:t>/nucleon</a:t>
                      </a:r>
                      <a:endParaRPr lang="ru-RU" sz="1400" i="1" dirty="0">
                        <a:latin typeface="+mn-lt"/>
                      </a:endParaRPr>
                    </a:p>
                  </a:txBody>
                  <a:tcPr marL="68580" marR="68580" marT="0" marB="0"/>
                </a:tc>
                <a:tc>
                  <a:txBody>
                    <a:bodyPr/>
                    <a:lstStyle/>
                    <a:p>
                      <a:pPr algn="ctr"/>
                      <a:r>
                        <a:rPr lang="ru-RU" sz="1400" i="1" dirty="0">
                          <a:latin typeface="+mn-lt"/>
                        </a:rPr>
                        <a:t>8</a:t>
                      </a:r>
                      <a:r>
                        <a:rPr lang="ru-RU" sz="1400" i="1" baseline="0" dirty="0">
                          <a:latin typeface="+mn-lt"/>
                        </a:rPr>
                        <a:t> – 15</a:t>
                      </a:r>
                      <a:endParaRPr lang="ru-RU" sz="1400" i="1" dirty="0">
                        <a:latin typeface="+mn-lt"/>
                      </a:endParaRPr>
                    </a:p>
                  </a:txBody>
                  <a:tcPr anchor="ctr"/>
                </a:tc>
                <a:extLst>
                  <a:ext uri="{0D108BD9-81ED-4DB2-BD59-A6C34878D82A}">
                    <a16:rowId xmlns:a16="http://schemas.microsoft.com/office/drawing/2014/main" val="759214171"/>
                  </a:ext>
                </a:extLst>
              </a:tr>
              <a:tr h="178595">
                <a:tc>
                  <a:txBody>
                    <a:bodyPr/>
                    <a:lstStyle/>
                    <a:p>
                      <a:pPr algn="ctr">
                        <a:lnSpc>
                          <a:spcPct val="120000"/>
                        </a:lnSpc>
                        <a:spcAft>
                          <a:spcPts val="0"/>
                        </a:spcAft>
                      </a:pPr>
                      <a:r>
                        <a:rPr lang="en-US" sz="1400" i="1" dirty="0">
                          <a:latin typeface="+mn-lt"/>
                        </a:rPr>
                        <a:t>Mass number to charge ratio, A/z </a:t>
                      </a:r>
                      <a:endParaRPr lang="ru-RU" sz="1400" i="1" dirty="0">
                        <a:latin typeface="+mn-lt"/>
                      </a:endParaRPr>
                    </a:p>
                  </a:txBody>
                  <a:tcPr marL="68580" marR="68580" marT="0" marB="0"/>
                </a:tc>
                <a:tc>
                  <a:txBody>
                    <a:bodyPr/>
                    <a:lstStyle/>
                    <a:p>
                      <a:pPr algn="ctr"/>
                      <a:r>
                        <a:rPr lang="en-US" sz="1400" b="0" i="1" baseline="0" dirty="0">
                          <a:latin typeface="+mn-lt"/>
                        </a:rPr>
                        <a:t>3 – 7</a:t>
                      </a:r>
                      <a:endParaRPr lang="ru-RU" sz="1400" b="0" i="1" baseline="0" dirty="0">
                        <a:latin typeface="+mn-lt"/>
                      </a:endParaRPr>
                    </a:p>
                  </a:txBody>
                  <a:tcPr anchor="ctr"/>
                </a:tc>
                <a:extLst>
                  <a:ext uri="{0D108BD9-81ED-4DB2-BD59-A6C34878D82A}">
                    <a16:rowId xmlns:a16="http://schemas.microsoft.com/office/drawing/2014/main" val="1698935355"/>
                  </a:ext>
                </a:extLst>
              </a:tr>
              <a:tr h="178595">
                <a:tc>
                  <a:txBody>
                    <a:bodyPr/>
                    <a:lstStyle/>
                    <a:p>
                      <a:pPr algn="ctr">
                        <a:lnSpc>
                          <a:spcPct val="120000"/>
                        </a:lnSpc>
                        <a:spcAft>
                          <a:spcPts val="0"/>
                        </a:spcAft>
                      </a:pPr>
                      <a:r>
                        <a:rPr lang="ru-RU" sz="1400" i="1" dirty="0" err="1">
                          <a:latin typeface="+mn-lt"/>
                        </a:rPr>
                        <a:t>Electromagnet</a:t>
                      </a:r>
                      <a:r>
                        <a:rPr lang="ru-RU" sz="1400" i="1" dirty="0">
                          <a:latin typeface="+mn-lt"/>
                        </a:rPr>
                        <a:t> </a:t>
                      </a:r>
                      <a:r>
                        <a:rPr lang="ru-RU" sz="1400" i="1" dirty="0" err="1">
                          <a:latin typeface="+mn-lt"/>
                        </a:rPr>
                        <a:t>pole</a:t>
                      </a:r>
                      <a:r>
                        <a:rPr lang="ru-RU" sz="1400" i="1" dirty="0">
                          <a:latin typeface="+mn-lt"/>
                        </a:rPr>
                        <a:t> </a:t>
                      </a:r>
                      <a:r>
                        <a:rPr lang="ru-RU" sz="1400" i="1" dirty="0" err="1">
                          <a:latin typeface="+mn-lt"/>
                        </a:rPr>
                        <a:t>diameter</a:t>
                      </a:r>
                      <a:r>
                        <a:rPr lang="ru-RU" sz="1400" i="1" dirty="0">
                          <a:latin typeface="+mn-lt"/>
                        </a:rPr>
                        <a:t>, </a:t>
                      </a:r>
                      <a:r>
                        <a:rPr lang="ru-RU" sz="1400" i="1" dirty="0" err="1">
                          <a:latin typeface="+mn-lt"/>
                        </a:rPr>
                        <a:t>mm</a:t>
                      </a:r>
                      <a:endParaRPr lang="ru-RU" sz="1400" i="1" dirty="0">
                        <a:latin typeface="+mn-lt"/>
                      </a:endParaRPr>
                    </a:p>
                  </a:txBody>
                  <a:tcPr marL="68580" marR="68580" marT="0" marB="0"/>
                </a:tc>
                <a:tc>
                  <a:txBody>
                    <a:bodyPr/>
                    <a:lstStyle/>
                    <a:p>
                      <a:pPr algn="ctr"/>
                      <a:r>
                        <a:rPr lang="ru-RU" sz="1400" i="1" baseline="0" dirty="0">
                          <a:latin typeface="+mn-lt"/>
                        </a:rPr>
                        <a:t>4 000</a:t>
                      </a:r>
                    </a:p>
                  </a:txBody>
                  <a:tcPr anchor="ctr"/>
                </a:tc>
                <a:extLst>
                  <a:ext uri="{0D108BD9-81ED-4DB2-BD59-A6C34878D82A}">
                    <a16:rowId xmlns:a16="http://schemas.microsoft.com/office/drawing/2014/main" val="4285029855"/>
                  </a:ext>
                </a:extLst>
              </a:tr>
              <a:tr h="178595">
                <a:tc>
                  <a:txBody>
                    <a:bodyPr/>
                    <a:lstStyle/>
                    <a:p>
                      <a:pPr algn="ctr"/>
                      <a:r>
                        <a:rPr lang="en-US" sz="1400" i="1" kern="1200" dirty="0" smtClean="0">
                          <a:solidFill>
                            <a:schemeClr val="tx1"/>
                          </a:solidFill>
                          <a:latin typeface="+mn-lt"/>
                          <a:ea typeface="+mn-ea"/>
                          <a:cs typeface="+mn-cs"/>
                        </a:rPr>
                        <a:t>Magnet weight (Fe/Cu), t</a:t>
                      </a:r>
                      <a:endParaRPr lang="ru-RU" sz="1400" i="1" dirty="0">
                        <a:latin typeface="+mn-lt"/>
                      </a:endParaRPr>
                    </a:p>
                  </a:txBody>
                  <a:tcPr anchor="ctr"/>
                </a:tc>
                <a:tc>
                  <a:txBody>
                    <a:bodyPr/>
                    <a:lstStyle/>
                    <a:p>
                      <a:pPr algn="ctr"/>
                      <a:r>
                        <a:rPr lang="ru-RU" sz="1400" i="1" baseline="0" dirty="0">
                          <a:latin typeface="+mn-lt"/>
                        </a:rPr>
                        <a:t>870/63</a:t>
                      </a:r>
                    </a:p>
                  </a:txBody>
                  <a:tcPr anchor="ctr"/>
                </a:tc>
                <a:extLst>
                  <a:ext uri="{0D108BD9-81ED-4DB2-BD59-A6C34878D82A}">
                    <a16:rowId xmlns:a16="http://schemas.microsoft.com/office/drawing/2014/main" val="2606830681"/>
                  </a:ext>
                </a:extLst>
              </a:tr>
              <a:tr h="178595">
                <a:tc>
                  <a:txBody>
                    <a:bodyPr/>
                    <a:lstStyle/>
                    <a:p>
                      <a:pPr algn="ctr"/>
                      <a:r>
                        <a:rPr lang="en-US" sz="1400" i="1" kern="1200" dirty="0" smtClean="0">
                          <a:solidFill>
                            <a:schemeClr val="tx1"/>
                          </a:solidFill>
                          <a:latin typeface="+mn-lt"/>
                          <a:ea typeface="+mn-ea"/>
                          <a:cs typeface="+mn-cs"/>
                        </a:rPr>
                        <a:t>Induction in the centre, T</a:t>
                      </a:r>
                      <a:endParaRPr lang="ru-RU" sz="1400" i="1" dirty="0">
                        <a:latin typeface="+mn-lt"/>
                      </a:endParaRPr>
                    </a:p>
                  </a:txBody>
                  <a:tcPr anchor="ctr"/>
                </a:tc>
                <a:tc>
                  <a:txBody>
                    <a:bodyPr/>
                    <a:lstStyle/>
                    <a:p>
                      <a:pPr algn="ctr"/>
                      <a:r>
                        <a:rPr lang="ru-RU" sz="1400" i="1" baseline="0" dirty="0">
                          <a:latin typeface="+mn-lt"/>
                        </a:rPr>
                        <a:t>1,29 – 1,6</a:t>
                      </a:r>
                    </a:p>
                  </a:txBody>
                  <a:tcPr anchor="ctr"/>
                </a:tc>
                <a:extLst>
                  <a:ext uri="{0D108BD9-81ED-4DB2-BD59-A6C34878D82A}">
                    <a16:rowId xmlns:a16="http://schemas.microsoft.com/office/drawing/2014/main" val="3197842798"/>
                  </a:ext>
                </a:extLst>
              </a:tr>
              <a:tr h="178595">
                <a:tc>
                  <a:txBody>
                    <a:bodyPr/>
                    <a:lstStyle/>
                    <a:p>
                      <a:pPr algn="ctr"/>
                      <a:r>
                        <a:rPr lang="en-US" sz="1400" i="1" kern="1200" dirty="0" smtClean="0">
                          <a:solidFill>
                            <a:schemeClr val="tx1"/>
                          </a:solidFill>
                          <a:latin typeface="+mn-lt"/>
                          <a:ea typeface="+mn-ea"/>
                          <a:cs typeface="+mn-cs"/>
                        </a:rPr>
                        <a:t>Power supply of the main winding, kW</a:t>
                      </a:r>
                      <a:endParaRPr lang="ru-RU" sz="1400" i="1" dirty="0">
                        <a:latin typeface="+mn-lt"/>
                      </a:endParaRPr>
                    </a:p>
                  </a:txBody>
                  <a:tcPr anchor="ctr"/>
                </a:tc>
                <a:tc>
                  <a:txBody>
                    <a:bodyPr/>
                    <a:lstStyle/>
                    <a:p>
                      <a:pPr algn="ctr"/>
                      <a:r>
                        <a:rPr lang="ru-RU" sz="1400" i="1" baseline="0" dirty="0">
                          <a:latin typeface="+mn-lt"/>
                        </a:rPr>
                        <a:t>320</a:t>
                      </a:r>
                    </a:p>
                  </a:txBody>
                  <a:tcPr anchor="ctr"/>
                </a:tc>
                <a:extLst>
                  <a:ext uri="{0D108BD9-81ED-4DB2-BD59-A6C34878D82A}">
                    <a16:rowId xmlns:a16="http://schemas.microsoft.com/office/drawing/2014/main" val="1469954539"/>
                  </a:ext>
                </a:extLst>
              </a:tr>
              <a:tr h="345550">
                <a:tc>
                  <a:txBody>
                    <a:bodyPr/>
                    <a:lstStyle/>
                    <a:p>
                      <a:pPr algn="ctr"/>
                      <a:r>
                        <a:rPr lang="ru-RU" sz="1400" i="1" kern="1200" dirty="0" err="1" smtClean="0">
                          <a:solidFill>
                            <a:schemeClr val="tx1"/>
                          </a:solidFill>
                          <a:latin typeface="+mn-lt"/>
                          <a:ea typeface="+mn-ea"/>
                          <a:cs typeface="+mn-cs"/>
                        </a:rPr>
                        <a:t>Number</a:t>
                      </a:r>
                      <a:r>
                        <a:rPr lang="ru-RU" sz="1400" i="1" kern="1200" dirty="0" smtClean="0">
                          <a:solidFill>
                            <a:schemeClr val="tx1"/>
                          </a:solidFill>
                          <a:latin typeface="+mn-lt"/>
                          <a:ea typeface="+mn-ea"/>
                          <a:cs typeface="+mn-cs"/>
                        </a:rPr>
                        <a:t> of </a:t>
                      </a:r>
                      <a:r>
                        <a:rPr lang="ru-RU" sz="1400" i="1" kern="1200" dirty="0" err="1" smtClean="0">
                          <a:solidFill>
                            <a:schemeClr val="tx1"/>
                          </a:solidFill>
                          <a:latin typeface="+mn-lt"/>
                          <a:ea typeface="+mn-ea"/>
                          <a:cs typeface="+mn-cs"/>
                        </a:rPr>
                        <a:t>correction</a:t>
                      </a:r>
                      <a:r>
                        <a:rPr lang="ru-RU" sz="1400" i="1" kern="1200" dirty="0" smtClean="0">
                          <a:solidFill>
                            <a:schemeClr val="tx1"/>
                          </a:solidFill>
                          <a:latin typeface="+mn-lt"/>
                          <a:ea typeface="+mn-ea"/>
                          <a:cs typeface="+mn-cs"/>
                        </a:rPr>
                        <a:t> </a:t>
                      </a:r>
                      <a:r>
                        <a:rPr lang="ru-RU" sz="1400" i="1" kern="1200" dirty="0" err="1" smtClean="0">
                          <a:solidFill>
                            <a:schemeClr val="tx1"/>
                          </a:solidFill>
                          <a:latin typeface="+mn-lt"/>
                          <a:ea typeface="+mn-ea"/>
                          <a:cs typeface="+mn-cs"/>
                        </a:rPr>
                        <a:t>coils</a:t>
                      </a:r>
                      <a:endParaRPr lang="ru-RU" sz="1400" i="1" dirty="0">
                        <a:latin typeface="+mn-lt"/>
                      </a:endParaRPr>
                    </a:p>
                  </a:txBody>
                  <a:tcPr anchor="ctr"/>
                </a:tc>
                <a:tc>
                  <a:txBody>
                    <a:bodyPr/>
                    <a:lstStyle/>
                    <a:p>
                      <a:pPr algn="ctr"/>
                      <a:r>
                        <a:rPr lang="ru-RU" sz="1400" i="1" baseline="0" dirty="0">
                          <a:latin typeface="+mn-lt"/>
                        </a:rPr>
                        <a:t>38</a:t>
                      </a:r>
                    </a:p>
                  </a:txBody>
                  <a:tcPr anchor="ctr"/>
                </a:tc>
                <a:extLst>
                  <a:ext uri="{0D108BD9-81ED-4DB2-BD59-A6C34878D82A}">
                    <a16:rowId xmlns:a16="http://schemas.microsoft.com/office/drawing/2014/main" val="10007"/>
                  </a:ext>
                </a:extLst>
              </a:tr>
              <a:tr h="247804">
                <a:tc>
                  <a:txBody>
                    <a:bodyPr/>
                    <a:lstStyle/>
                    <a:p>
                      <a:pPr algn="ctr">
                        <a:lnSpc>
                          <a:spcPct val="120000"/>
                        </a:lnSpc>
                        <a:spcAft>
                          <a:spcPts val="0"/>
                        </a:spcAft>
                      </a:pPr>
                      <a:r>
                        <a:rPr lang="ru-RU" sz="1400" i="1" dirty="0" err="1">
                          <a:latin typeface="+mn-lt"/>
                        </a:rPr>
                        <a:t>Injection</a:t>
                      </a:r>
                      <a:r>
                        <a:rPr lang="ru-RU" sz="1400" i="1" dirty="0">
                          <a:latin typeface="+mn-lt"/>
                        </a:rPr>
                        <a:t> </a:t>
                      </a:r>
                      <a:r>
                        <a:rPr lang="ru-RU" sz="1400" i="1" dirty="0" err="1">
                          <a:latin typeface="+mn-lt"/>
                        </a:rPr>
                        <a:t>system</a:t>
                      </a:r>
                      <a:endParaRPr lang="ru-RU" sz="1400" i="1" dirty="0">
                        <a:latin typeface="+mn-lt"/>
                      </a:endParaRPr>
                    </a:p>
                  </a:txBody>
                  <a:tcPr marL="68580" marR="68580" marT="0" marB="0"/>
                </a:tc>
                <a:tc>
                  <a:txBody>
                    <a:bodyPr/>
                    <a:lstStyle/>
                    <a:p>
                      <a:pPr algn="ctr">
                        <a:lnSpc>
                          <a:spcPct val="120000"/>
                        </a:lnSpc>
                        <a:spcAft>
                          <a:spcPts val="0"/>
                        </a:spcAft>
                      </a:pPr>
                      <a:r>
                        <a:rPr lang="ru-RU" sz="1400" i="1" dirty="0" err="1">
                          <a:latin typeface="+mn-lt"/>
                        </a:rPr>
                        <a:t>External</a:t>
                      </a:r>
                      <a:endParaRPr lang="ru-RU" sz="1400" i="1" dirty="0">
                        <a:latin typeface="+mn-lt"/>
                      </a:endParaRPr>
                    </a:p>
                  </a:txBody>
                  <a:tcPr marL="68580" marR="68580" marT="0" marB="0"/>
                </a:tc>
                <a:extLst>
                  <a:ext uri="{0D108BD9-81ED-4DB2-BD59-A6C34878D82A}">
                    <a16:rowId xmlns:a16="http://schemas.microsoft.com/office/drawing/2014/main" val="3367682462"/>
                  </a:ext>
                </a:extLst>
              </a:tr>
              <a:tr h="178595">
                <a:tc>
                  <a:txBody>
                    <a:bodyPr/>
                    <a:lstStyle/>
                    <a:p>
                      <a:pPr algn="ctr">
                        <a:lnSpc>
                          <a:spcPct val="120000"/>
                        </a:lnSpc>
                        <a:spcAft>
                          <a:spcPts val="0"/>
                        </a:spcAft>
                      </a:pPr>
                      <a:r>
                        <a:rPr lang="ru-RU" sz="1400" i="1" dirty="0" err="1">
                          <a:latin typeface="+mn-lt"/>
                        </a:rPr>
                        <a:t>Type</a:t>
                      </a:r>
                      <a:r>
                        <a:rPr lang="ru-RU" sz="1400" i="1" dirty="0">
                          <a:latin typeface="+mn-lt"/>
                        </a:rPr>
                        <a:t> of </a:t>
                      </a:r>
                      <a:r>
                        <a:rPr lang="ru-RU" sz="1400" i="1" dirty="0" err="1">
                          <a:latin typeface="+mn-lt"/>
                        </a:rPr>
                        <a:t>sources</a:t>
                      </a:r>
                      <a:endParaRPr lang="ru-RU" sz="1400" i="1" dirty="0">
                        <a:latin typeface="+mn-lt"/>
                      </a:endParaRPr>
                    </a:p>
                  </a:txBody>
                  <a:tcPr marL="68580" marR="68580" marT="0" marB="0"/>
                </a:tc>
                <a:tc>
                  <a:txBody>
                    <a:bodyPr/>
                    <a:lstStyle/>
                    <a:p>
                      <a:pPr algn="ctr">
                        <a:lnSpc>
                          <a:spcPct val="120000"/>
                        </a:lnSpc>
                        <a:spcAft>
                          <a:spcPts val="0"/>
                        </a:spcAft>
                      </a:pPr>
                      <a:r>
                        <a:rPr lang="en-US" sz="1400" i="1" dirty="0">
                          <a:latin typeface="+mn-lt"/>
                        </a:rPr>
                        <a:t>ECR and electron-beam </a:t>
                      </a:r>
                      <a:endParaRPr lang="ru-RU" sz="1400" i="1" dirty="0">
                        <a:latin typeface="+mn-lt"/>
                      </a:endParaRPr>
                    </a:p>
                  </a:txBody>
                  <a:tcPr marL="68580" marR="68580" marT="0" marB="0"/>
                </a:tc>
                <a:extLst>
                  <a:ext uri="{0D108BD9-81ED-4DB2-BD59-A6C34878D82A}">
                    <a16:rowId xmlns:a16="http://schemas.microsoft.com/office/drawing/2014/main" val="2602656970"/>
                  </a:ext>
                </a:extLst>
              </a:tr>
              <a:tr h="178595">
                <a:tc>
                  <a:txBody>
                    <a:bodyPr/>
                    <a:lstStyle/>
                    <a:p>
                      <a:pPr algn="ctr"/>
                      <a:r>
                        <a:rPr lang="en-US" sz="1400" i="1" dirty="0" smtClean="0">
                          <a:latin typeface="+mn-lt"/>
                        </a:rPr>
                        <a:t>Number of beams of the transport system</a:t>
                      </a:r>
                      <a:endParaRPr lang="ru-RU" sz="1400" i="1" dirty="0">
                        <a:latin typeface="+mn-lt"/>
                      </a:endParaRPr>
                    </a:p>
                  </a:txBody>
                  <a:tcPr anchor="ctr"/>
                </a:tc>
                <a:tc>
                  <a:txBody>
                    <a:bodyPr/>
                    <a:lstStyle/>
                    <a:p>
                      <a:pPr algn="ctr"/>
                      <a:r>
                        <a:rPr lang="ru-RU" sz="1400" i="1" baseline="0" dirty="0">
                          <a:latin typeface="+mn-lt"/>
                        </a:rPr>
                        <a:t>3</a:t>
                      </a:r>
                    </a:p>
                  </a:txBody>
                  <a:tcPr anchor="ctr"/>
                </a:tc>
                <a:extLst>
                  <a:ext uri="{0D108BD9-81ED-4DB2-BD59-A6C34878D82A}">
                    <a16:rowId xmlns:a16="http://schemas.microsoft.com/office/drawing/2014/main" val="10011"/>
                  </a:ext>
                </a:extLst>
              </a:tr>
              <a:tr h="2640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latin typeface="+mn-lt"/>
                        </a:rPr>
                        <a:t>Total energy consumption in operating mode</a:t>
                      </a:r>
                      <a:r>
                        <a:rPr lang="ru-RU" sz="1400" i="1" dirty="0" smtClean="0">
                          <a:latin typeface="+mn-lt"/>
                        </a:rPr>
                        <a:t>,</a:t>
                      </a:r>
                      <a:r>
                        <a:rPr lang="en-US" sz="1400" i="1" kern="1200" dirty="0" smtClean="0">
                          <a:solidFill>
                            <a:schemeClr val="tx1"/>
                          </a:solidFill>
                          <a:latin typeface="+mn-lt"/>
                          <a:ea typeface="+mn-ea"/>
                          <a:cs typeface="+mn-cs"/>
                        </a:rPr>
                        <a:t> kW</a:t>
                      </a:r>
                      <a:endParaRPr lang="ru-RU" sz="1400" i="1" dirty="0" smtClean="0">
                        <a:latin typeface="+mn-lt"/>
                      </a:endParaRPr>
                    </a:p>
                    <a:p>
                      <a:pPr algn="ctr"/>
                      <a:endParaRPr lang="ru-RU" sz="1400" i="1" dirty="0">
                        <a:latin typeface="+mn-lt"/>
                      </a:endParaRPr>
                    </a:p>
                  </a:txBody>
                  <a:tcPr anchor="ctr"/>
                </a:tc>
                <a:tc>
                  <a:txBody>
                    <a:bodyPr/>
                    <a:lstStyle/>
                    <a:p>
                      <a:pPr algn="ctr"/>
                      <a:r>
                        <a:rPr lang="ru-RU" sz="1400" i="1" baseline="0" dirty="0">
                          <a:latin typeface="+mn-lt"/>
                        </a:rPr>
                        <a:t>1 000</a:t>
                      </a:r>
                    </a:p>
                  </a:txBody>
                  <a:tcPr anchor="ctr"/>
                </a:tc>
                <a:extLst>
                  <a:ext uri="{0D108BD9-81ED-4DB2-BD59-A6C34878D82A}">
                    <a16:rowId xmlns:a16="http://schemas.microsoft.com/office/drawing/2014/main" val="10012"/>
                  </a:ext>
                </a:extLst>
              </a:tr>
              <a:tr h="178595">
                <a:tc>
                  <a:txBody>
                    <a:bodyPr/>
                    <a:lstStyle/>
                    <a:p>
                      <a:pPr algn="ctr"/>
                      <a:r>
                        <a:rPr lang="en-US" sz="1400" i="1" dirty="0" smtClean="0">
                          <a:latin typeface="+mn-lt"/>
                        </a:rPr>
                        <a:t>RF system</a:t>
                      </a:r>
                      <a:r>
                        <a:rPr lang="en-US" sz="1400" i="1" baseline="0" dirty="0" smtClean="0">
                          <a:latin typeface="+mn-lt"/>
                        </a:rPr>
                        <a:t> operating frequency range</a:t>
                      </a:r>
                      <a:r>
                        <a:rPr lang="ru-RU" sz="1400" i="1" dirty="0" smtClean="0">
                          <a:latin typeface="+mn-lt"/>
                        </a:rPr>
                        <a:t>, </a:t>
                      </a:r>
                      <a:r>
                        <a:rPr lang="en-US" sz="1400" i="1" dirty="0" smtClean="0">
                          <a:latin typeface="+mn-lt"/>
                        </a:rPr>
                        <a:t>MHz</a:t>
                      </a:r>
                      <a:endParaRPr lang="ru-RU" sz="1400" i="1" dirty="0">
                        <a:latin typeface="+mn-lt"/>
                      </a:endParaRPr>
                    </a:p>
                  </a:txBody>
                  <a:tcPr anchor="ctr"/>
                </a:tc>
                <a:tc>
                  <a:txBody>
                    <a:bodyPr/>
                    <a:lstStyle/>
                    <a:p>
                      <a:pPr algn="ctr"/>
                      <a:r>
                        <a:rPr lang="ru-RU" sz="1400" i="1" baseline="0" dirty="0">
                          <a:latin typeface="+mn-lt"/>
                        </a:rPr>
                        <a:t>13 – 20</a:t>
                      </a:r>
                    </a:p>
                  </a:txBody>
                  <a:tcPr anchor="ctr"/>
                </a:tc>
                <a:extLst>
                  <a:ext uri="{0D108BD9-81ED-4DB2-BD59-A6C34878D82A}">
                    <a16:rowId xmlns:a16="http://schemas.microsoft.com/office/drawing/2014/main" val="10013"/>
                  </a:ext>
                </a:extLst>
              </a:tr>
              <a:tr h="178595">
                <a:tc>
                  <a:txBody>
                    <a:bodyPr/>
                    <a:lstStyle/>
                    <a:p>
                      <a:pPr algn="ctr"/>
                      <a:r>
                        <a:rPr lang="en-US" sz="1400" i="1" dirty="0" smtClean="0">
                          <a:latin typeface="+mn-lt"/>
                        </a:rPr>
                        <a:t>RF system</a:t>
                      </a:r>
                      <a:r>
                        <a:rPr lang="en-US" sz="1400" i="1" baseline="0" dirty="0" smtClean="0">
                          <a:latin typeface="+mn-lt"/>
                        </a:rPr>
                        <a:t> output power</a:t>
                      </a:r>
                      <a:r>
                        <a:rPr lang="ru-RU" sz="1400" i="1" dirty="0" smtClean="0">
                          <a:latin typeface="+mn-lt"/>
                        </a:rPr>
                        <a:t>, </a:t>
                      </a:r>
                      <a:r>
                        <a:rPr lang="en-US" sz="1400" i="1" dirty="0" smtClean="0">
                          <a:latin typeface="+mn-lt"/>
                        </a:rPr>
                        <a:t>kW</a:t>
                      </a:r>
                      <a:endParaRPr lang="ru-RU" sz="1400" i="1" dirty="0">
                        <a:latin typeface="+mn-lt"/>
                      </a:endParaRPr>
                    </a:p>
                  </a:txBody>
                  <a:tcPr anchor="ctr"/>
                </a:tc>
                <a:tc>
                  <a:txBody>
                    <a:bodyPr/>
                    <a:lstStyle/>
                    <a:p>
                      <a:pPr algn="ctr"/>
                      <a:r>
                        <a:rPr lang="ru-RU" sz="1400" i="1" baseline="0" dirty="0">
                          <a:latin typeface="+mn-lt"/>
                        </a:rPr>
                        <a:t>60</a:t>
                      </a:r>
                    </a:p>
                  </a:txBody>
                  <a:tcPr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90364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8225" y="1766"/>
            <a:ext cx="8613909" cy="907084"/>
          </a:xfrm>
        </p:spPr>
        <p:txBody>
          <a:bodyPr/>
          <a:lstStyle/>
          <a:p>
            <a:pPr algn="ctr"/>
            <a:r>
              <a:rPr lang="en-US" i="1" dirty="0" smtClean="0">
                <a:solidFill>
                  <a:srgbClr val="0070C0"/>
                </a:solidFill>
                <a:cs typeface="Times New Roman" panose="02020603050405020304" pitchFamily="18" charset="0"/>
              </a:rPr>
              <a:t>Electromagnet</a:t>
            </a:r>
            <a:r>
              <a:rPr lang="en-US" i="1" dirty="0" smtClean="0">
                <a:solidFill>
                  <a:schemeClr val="accent1">
                    <a:lumMod val="75000"/>
                  </a:schemeClr>
                </a:solidFill>
              </a:rPr>
              <a:t> of the cyclotron</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5</a:t>
            </a:fld>
            <a:endParaRPr lang="ru-RU"/>
          </a:p>
        </p:txBody>
      </p:sp>
      <p:sp>
        <p:nvSpPr>
          <p:cNvPr id="2052" name="AutoShape 4" descr="https://cerncourier.com/wp-content/uploads/2018/04/CC-May18-triumf-image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4" name="AutoShape 6" descr="https://cerncourier.com/wp-content/uploads/2018/04/CC-May18-triumf-image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6" name="AutoShape 8" descr="https://cerncourier.com/wp-content/uploads/2018/04/CC-May18-triumf-image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15" name="Таблица 14">
            <a:extLst>
              <a:ext uri="{FF2B5EF4-FFF2-40B4-BE49-F238E27FC236}">
                <a16:creationId xmlns:a16="http://schemas.microsoft.com/office/drawing/2014/main" id="{9E666B72-6A35-4536-B861-953C39398161}"/>
              </a:ext>
            </a:extLst>
          </p:cNvPr>
          <p:cNvGraphicFramePr>
            <a:graphicFrameLocks noGrp="1"/>
          </p:cNvGraphicFramePr>
          <p:nvPr>
            <p:extLst>
              <p:ext uri="{D42A27DB-BD31-4B8C-83A1-F6EECF244321}">
                <p14:modId xmlns:p14="http://schemas.microsoft.com/office/powerpoint/2010/main" val="3281020014"/>
              </p:ext>
            </p:extLst>
          </p:nvPr>
        </p:nvGraphicFramePr>
        <p:xfrm>
          <a:off x="1374547" y="717938"/>
          <a:ext cx="7747587" cy="2072640"/>
        </p:xfrm>
        <a:graphic>
          <a:graphicData uri="http://schemas.openxmlformats.org/drawingml/2006/table">
            <a:tbl>
              <a:tblPr firstRow="1" bandRow="1">
                <a:tableStyleId>{BC89EF96-8CEA-46FF-86C4-4CE0E7609802}</a:tableStyleId>
              </a:tblPr>
              <a:tblGrid>
                <a:gridCol w="6128512">
                  <a:extLst>
                    <a:ext uri="{9D8B030D-6E8A-4147-A177-3AD203B41FA5}">
                      <a16:colId xmlns:a16="http://schemas.microsoft.com/office/drawing/2014/main" val="1235044769"/>
                    </a:ext>
                  </a:extLst>
                </a:gridCol>
                <a:gridCol w="1619075">
                  <a:extLst>
                    <a:ext uri="{9D8B030D-6E8A-4147-A177-3AD203B41FA5}">
                      <a16:colId xmlns:a16="http://schemas.microsoft.com/office/drawing/2014/main" val="2523669306"/>
                    </a:ext>
                  </a:extLst>
                </a:gridCol>
              </a:tblGrid>
              <a:tr h="0">
                <a:tc>
                  <a:txBody>
                    <a:bodyPr/>
                    <a:lstStyle/>
                    <a:p>
                      <a:pPr algn="ctr"/>
                      <a:r>
                        <a:rPr lang="en-US" sz="1400" i="1" kern="1200" dirty="0">
                          <a:solidFill>
                            <a:schemeClr val="tx1"/>
                          </a:solidFill>
                          <a:latin typeface="+mn-lt"/>
                          <a:ea typeface="+mn-ea"/>
                          <a:cs typeface="+mn-cs"/>
                        </a:rPr>
                        <a:t>Parameter</a:t>
                      </a:r>
                      <a:endParaRPr lang="ru-RU" sz="1400" i="1" kern="1200" dirty="0">
                        <a:solidFill>
                          <a:schemeClr val="tx1"/>
                        </a:solidFill>
                        <a:latin typeface="+mn-lt"/>
                        <a:ea typeface="+mn-ea"/>
                        <a:cs typeface="+mn-cs"/>
                      </a:endParaRPr>
                    </a:p>
                  </a:txBody>
                  <a:tcPr anchor="ctr"/>
                </a:tc>
                <a:tc>
                  <a:txBody>
                    <a:bodyPr/>
                    <a:lstStyle/>
                    <a:p>
                      <a:pPr algn="ctr"/>
                      <a:r>
                        <a:rPr lang="en-US" sz="1400" b="1" i="1" dirty="0">
                          <a:latin typeface="+mn-lt"/>
                        </a:rPr>
                        <a:t>Value</a:t>
                      </a:r>
                      <a:endParaRPr lang="ru-RU" sz="1400" b="1" i="1" dirty="0">
                        <a:latin typeface="+mn-lt"/>
                      </a:endParaRPr>
                    </a:p>
                  </a:txBody>
                  <a:tcPr anchor="ctr"/>
                </a:tc>
                <a:extLst>
                  <a:ext uri="{0D108BD9-81ED-4DB2-BD59-A6C34878D82A}">
                    <a16:rowId xmlns:a16="http://schemas.microsoft.com/office/drawing/2014/main" val="2802598927"/>
                  </a:ext>
                </a:extLst>
              </a:tr>
              <a:tr h="0">
                <a:tc>
                  <a:txBody>
                    <a:bodyPr/>
                    <a:lstStyle/>
                    <a:p>
                      <a:pPr algn="ctr"/>
                      <a:r>
                        <a:rPr lang="en-US" sz="1400" i="1" kern="1200" dirty="0" smtClean="0">
                          <a:solidFill>
                            <a:schemeClr val="tx1"/>
                          </a:solidFill>
                          <a:latin typeface="+mn-lt"/>
                          <a:ea typeface="+mn-ea"/>
                          <a:cs typeface="+mn-cs"/>
                        </a:rPr>
                        <a:t>Pole diameter, mm</a:t>
                      </a:r>
                      <a:endParaRPr lang="ru-RU" sz="1400" i="1" kern="1200" dirty="0">
                        <a:solidFill>
                          <a:schemeClr val="tx1"/>
                        </a:solidFill>
                        <a:latin typeface="+mn-lt"/>
                        <a:ea typeface="+mn-ea"/>
                        <a:cs typeface="+mn-cs"/>
                      </a:endParaRPr>
                    </a:p>
                  </a:txBody>
                  <a:tcPr anchor="ctr"/>
                </a:tc>
                <a:tc>
                  <a:txBody>
                    <a:bodyPr/>
                    <a:lstStyle/>
                    <a:p>
                      <a:pPr algn="ctr"/>
                      <a:r>
                        <a:rPr lang="ru-RU" sz="1400" i="1" baseline="0" dirty="0">
                          <a:latin typeface="+mn-lt"/>
                        </a:rPr>
                        <a:t>4 000</a:t>
                      </a:r>
                    </a:p>
                  </a:txBody>
                  <a:tcPr anchor="ctr"/>
                </a:tc>
                <a:extLst>
                  <a:ext uri="{0D108BD9-81ED-4DB2-BD59-A6C34878D82A}">
                    <a16:rowId xmlns:a16="http://schemas.microsoft.com/office/drawing/2014/main" val="3258974680"/>
                  </a:ext>
                </a:extLst>
              </a:tr>
              <a:tr h="0">
                <a:tc>
                  <a:txBody>
                    <a:bodyPr/>
                    <a:lstStyle/>
                    <a:p>
                      <a:pPr algn="ctr"/>
                      <a:r>
                        <a:rPr lang="en-US" sz="1400" i="1" kern="1200" dirty="0" smtClean="0">
                          <a:solidFill>
                            <a:schemeClr val="tx1"/>
                          </a:solidFill>
                          <a:latin typeface="+mn-lt"/>
                          <a:ea typeface="+mn-ea"/>
                          <a:cs typeface="+mn-cs"/>
                        </a:rPr>
                        <a:t>Magnet weight (Fe/Cu), t</a:t>
                      </a:r>
                      <a:endParaRPr lang="ru-RU" sz="1400" i="1" dirty="0">
                        <a:latin typeface="+mn-lt"/>
                      </a:endParaRPr>
                    </a:p>
                  </a:txBody>
                  <a:tcPr anchor="ctr"/>
                </a:tc>
                <a:tc>
                  <a:txBody>
                    <a:bodyPr/>
                    <a:lstStyle/>
                    <a:p>
                      <a:pPr algn="ctr"/>
                      <a:r>
                        <a:rPr lang="ru-RU" sz="1400" i="1" baseline="0" dirty="0">
                          <a:latin typeface="+mn-lt"/>
                        </a:rPr>
                        <a:t>870/63</a:t>
                      </a:r>
                    </a:p>
                  </a:txBody>
                  <a:tcPr anchor="ctr"/>
                </a:tc>
                <a:extLst>
                  <a:ext uri="{0D108BD9-81ED-4DB2-BD59-A6C34878D82A}">
                    <a16:rowId xmlns:a16="http://schemas.microsoft.com/office/drawing/2014/main" val="759214171"/>
                  </a:ext>
                </a:extLst>
              </a:tr>
              <a:tr h="0">
                <a:tc>
                  <a:txBody>
                    <a:bodyPr/>
                    <a:lstStyle/>
                    <a:p>
                      <a:pPr algn="ctr"/>
                      <a:r>
                        <a:rPr lang="en-US" sz="1400" i="1" kern="1200" dirty="0" smtClean="0">
                          <a:solidFill>
                            <a:schemeClr val="tx1"/>
                          </a:solidFill>
                          <a:latin typeface="+mn-lt"/>
                          <a:ea typeface="+mn-ea"/>
                          <a:cs typeface="+mn-cs"/>
                        </a:rPr>
                        <a:t>Induction in the centre, T</a:t>
                      </a:r>
                      <a:endParaRPr lang="ru-RU" sz="1400" i="1" dirty="0">
                        <a:latin typeface="+mn-lt"/>
                      </a:endParaRPr>
                    </a:p>
                  </a:txBody>
                  <a:tcPr anchor="ctr"/>
                </a:tc>
                <a:tc>
                  <a:txBody>
                    <a:bodyPr/>
                    <a:lstStyle/>
                    <a:p>
                      <a:pPr algn="ctr"/>
                      <a:r>
                        <a:rPr lang="ru-RU" sz="1400" i="1" baseline="0" dirty="0">
                          <a:latin typeface="+mn-lt"/>
                        </a:rPr>
                        <a:t>1,29 – 1,6</a:t>
                      </a:r>
                    </a:p>
                  </a:txBody>
                  <a:tcPr anchor="ctr"/>
                </a:tc>
                <a:extLst>
                  <a:ext uri="{0D108BD9-81ED-4DB2-BD59-A6C34878D82A}">
                    <a16:rowId xmlns:a16="http://schemas.microsoft.com/office/drawing/2014/main" val="4285029855"/>
                  </a:ext>
                </a:extLst>
              </a:tr>
              <a:tr h="185728">
                <a:tc>
                  <a:txBody>
                    <a:bodyPr/>
                    <a:lstStyle/>
                    <a:p>
                      <a:pPr algn="ctr"/>
                      <a:r>
                        <a:rPr lang="en-US" sz="1400" i="1" kern="1200" dirty="0" smtClean="0">
                          <a:solidFill>
                            <a:schemeClr val="tx1"/>
                          </a:solidFill>
                          <a:latin typeface="+mn-lt"/>
                          <a:ea typeface="+mn-ea"/>
                          <a:cs typeface="+mn-cs"/>
                        </a:rPr>
                        <a:t>Power supply of the main winding, kW</a:t>
                      </a:r>
                      <a:endParaRPr lang="ru-RU" sz="1400" i="1" dirty="0">
                        <a:latin typeface="+mn-lt"/>
                      </a:endParaRPr>
                    </a:p>
                  </a:txBody>
                  <a:tcPr anchor="ctr"/>
                </a:tc>
                <a:tc>
                  <a:txBody>
                    <a:bodyPr/>
                    <a:lstStyle/>
                    <a:p>
                      <a:pPr algn="ctr"/>
                      <a:r>
                        <a:rPr lang="ru-RU" sz="1400" i="1" baseline="0" dirty="0">
                          <a:latin typeface="+mn-lt"/>
                        </a:rPr>
                        <a:t>320</a:t>
                      </a:r>
                    </a:p>
                  </a:txBody>
                  <a:tcPr anchor="ctr"/>
                </a:tc>
                <a:extLst>
                  <a:ext uri="{0D108BD9-81ED-4DB2-BD59-A6C34878D82A}">
                    <a16:rowId xmlns:a16="http://schemas.microsoft.com/office/drawing/2014/main" val="3197842798"/>
                  </a:ext>
                </a:extLst>
              </a:tr>
              <a:tr h="185728">
                <a:tc>
                  <a:txBody>
                    <a:bodyPr/>
                    <a:lstStyle/>
                    <a:p>
                      <a:pPr algn="ctr"/>
                      <a:r>
                        <a:rPr lang="ru-RU" sz="1200" i="1" kern="1200" dirty="0" err="1" smtClean="0">
                          <a:solidFill>
                            <a:schemeClr val="tx1"/>
                          </a:solidFill>
                          <a:latin typeface="+mn-lt"/>
                          <a:ea typeface="+mn-ea"/>
                          <a:cs typeface="+mn-cs"/>
                        </a:rPr>
                        <a:t>Number</a:t>
                      </a:r>
                      <a:r>
                        <a:rPr lang="ru-RU" sz="1200" i="1" kern="1200" dirty="0" smtClean="0">
                          <a:solidFill>
                            <a:schemeClr val="tx1"/>
                          </a:solidFill>
                          <a:latin typeface="+mn-lt"/>
                          <a:ea typeface="+mn-ea"/>
                          <a:cs typeface="+mn-cs"/>
                        </a:rPr>
                        <a:t> of </a:t>
                      </a:r>
                      <a:r>
                        <a:rPr lang="ru-RU" sz="1200" i="1" kern="1200" dirty="0" err="1" smtClean="0">
                          <a:solidFill>
                            <a:schemeClr val="tx1"/>
                          </a:solidFill>
                          <a:latin typeface="+mn-lt"/>
                          <a:ea typeface="+mn-ea"/>
                          <a:cs typeface="+mn-cs"/>
                        </a:rPr>
                        <a:t>correction</a:t>
                      </a:r>
                      <a:r>
                        <a:rPr lang="ru-RU" sz="1200" i="1" kern="1200" dirty="0" smtClean="0">
                          <a:solidFill>
                            <a:schemeClr val="tx1"/>
                          </a:solidFill>
                          <a:latin typeface="+mn-lt"/>
                          <a:ea typeface="+mn-ea"/>
                          <a:cs typeface="+mn-cs"/>
                        </a:rPr>
                        <a:t> </a:t>
                      </a:r>
                      <a:r>
                        <a:rPr lang="ru-RU" sz="1200" i="1" kern="1200" dirty="0" err="1" smtClean="0">
                          <a:solidFill>
                            <a:schemeClr val="tx1"/>
                          </a:solidFill>
                          <a:latin typeface="+mn-lt"/>
                          <a:ea typeface="+mn-ea"/>
                          <a:cs typeface="+mn-cs"/>
                        </a:rPr>
                        <a:t>coils</a:t>
                      </a:r>
                      <a:endParaRPr lang="ru-RU" sz="1200" i="1" dirty="0">
                        <a:latin typeface="+mn-lt"/>
                      </a:endParaRPr>
                    </a:p>
                  </a:txBody>
                  <a:tcPr/>
                </a:tc>
                <a:tc>
                  <a:txBody>
                    <a:bodyPr/>
                    <a:lstStyle/>
                    <a:p>
                      <a:pPr algn="ctr"/>
                      <a:r>
                        <a:rPr lang="ru-RU" sz="1200" i="1" dirty="0">
                          <a:latin typeface="+mn-lt"/>
                        </a:rPr>
                        <a:t>38</a:t>
                      </a:r>
                    </a:p>
                  </a:txBody>
                  <a:tcPr anchor="ctr"/>
                </a:tc>
                <a:extLst>
                  <a:ext uri="{0D108BD9-81ED-4DB2-BD59-A6C34878D82A}">
                    <a16:rowId xmlns:a16="http://schemas.microsoft.com/office/drawing/2014/main" val="596184941"/>
                  </a:ext>
                </a:extLst>
              </a:tr>
              <a:tr h="185728">
                <a:tc>
                  <a:txBody>
                    <a:bodyPr/>
                    <a:lstStyle/>
                    <a:p>
                      <a:pPr algn="ctr"/>
                      <a:r>
                        <a:rPr lang="en-US" sz="1200" i="1" dirty="0">
                          <a:latin typeface="+mj-lt"/>
                        </a:rPr>
                        <a:t>Top half-yoke lifting system</a:t>
                      </a:r>
                      <a:endParaRPr lang="ru-RU" sz="1200" i="1" dirty="0">
                        <a:latin typeface="+mj-lt"/>
                      </a:endParaRPr>
                    </a:p>
                  </a:txBody>
                  <a:tcPr/>
                </a:tc>
                <a:tc>
                  <a:txBody>
                    <a:bodyPr/>
                    <a:lstStyle/>
                    <a:p>
                      <a:pPr algn="ctr"/>
                      <a:r>
                        <a:rPr lang="en-US" sz="1200" i="1" dirty="0">
                          <a:latin typeface="+mn-lt"/>
                        </a:rPr>
                        <a:t>Presence</a:t>
                      </a:r>
                      <a:endParaRPr lang="ru-RU" sz="1200" i="1" dirty="0">
                        <a:latin typeface="+mn-lt"/>
                      </a:endParaRPr>
                    </a:p>
                  </a:txBody>
                  <a:tcPr anchor="ctr"/>
                </a:tc>
                <a:extLst>
                  <a:ext uri="{0D108BD9-81ED-4DB2-BD59-A6C34878D82A}">
                    <a16:rowId xmlns:a16="http://schemas.microsoft.com/office/drawing/2014/main" val="10006"/>
                  </a:ext>
                </a:extLst>
              </a:tr>
            </a:tbl>
          </a:graphicData>
        </a:graphic>
      </p:graphicFrame>
      <p:pic>
        <p:nvPicPr>
          <p:cNvPr id="12" name="Рисунок 11">
            <a:extLst>
              <a:ext uri="{FF2B5EF4-FFF2-40B4-BE49-F238E27FC236}">
                <a16:creationId xmlns:a16="http://schemas.microsoft.com/office/drawing/2014/main" id="{E03F40F5-304A-4D59-83DC-17B98710A9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96" t="11073" r="4750" b="2782"/>
          <a:stretch/>
        </p:blipFill>
        <p:spPr>
          <a:xfrm>
            <a:off x="5857898" y="2760098"/>
            <a:ext cx="6260779" cy="3350204"/>
          </a:xfrm>
          <a:prstGeom prst="rect">
            <a:avLst/>
          </a:prstGeom>
          <a:effectLst>
            <a:softEdge rad="317500"/>
          </a:effectLst>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15386" t="13471" r="16418" b="8728"/>
          <a:stretch/>
        </p:blipFill>
        <p:spPr>
          <a:xfrm>
            <a:off x="318972" y="2706673"/>
            <a:ext cx="5538925" cy="3554458"/>
          </a:xfrm>
          <a:prstGeom prst="rect">
            <a:avLst/>
          </a:prstGeom>
          <a:effectLst>
            <a:softEdge rad="317500"/>
          </a:effectLst>
        </p:spPr>
      </p:pic>
    </p:spTree>
    <p:extLst>
      <p:ext uri="{BB962C8B-B14F-4D97-AF65-F5344CB8AC3E}">
        <p14:creationId xmlns:p14="http://schemas.microsoft.com/office/powerpoint/2010/main" val="905113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zauba\Pictures\Saved Pictures\3_6.JPG"/>
          <p:cNvPicPr>
            <a:picLocks noChangeAspect="1" noChangeArrowheads="1"/>
          </p:cNvPicPr>
          <p:nvPr/>
        </p:nvPicPr>
        <p:blipFill rotWithShape="1">
          <a:blip r:embed="rId3" cstate="print"/>
          <a:srcRect l="8168" t="19602" r="4734" b="4929"/>
          <a:stretch/>
        </p:blipFill>
        <p:spPr bwMode="auto">
          <a:xfrm>
            <a:off x="6120701" y="1545105"/>
            <a:ext cx="6071299" cy="2959164"/>
          </a:xfrm>
          <a:prstGeom prst="rect">
            <a:avLst/>
          </a:prstGeom>
          <a:noFill/>
        </p:spPr>
      </p:pic>
      <p:graphicFrame>
        <p:nvGraphicFramePr>
          <p:cNvPr id="15" name="Таблица 14">
            <a:extLst>
              <a:ext uri="{FF2B5EF4-FFF2-40B4-BE49-F238E27FC236}">
                <a16:creationId xmlns:a16="http://schemas.microsoft.com/office/drawing/2014/main" id="{9E666B72-6A35-4536-B861-953C39398161}"/>
              </a:ext>
            </a:extLst>
          </p:cNvPr>
          <p:cNvGraphicFramePr>
            <a:graphicFrameLocks noGrp="1"/>
          </p:cNvGraphicFramePr>
          <p:nvPr>
            <p:extLst>
              <p:ext uri="{D42A27DB-BD31-4B8C-83A1-F6EECF244321}">
                <p14:modId xmlns:p14="http://schemas.microsoft.com/office/powerpoint/2010/main" val="311977484"/>
              </p:ext>
            </p:extLst>
          </p:nvPr>
        </p:nvGraphicFramePr>
        <p:xfrm>
          <a:off x="1617133" y="4605348"/>
          <a:ext cx="5748867" cy="1645920"/>
        </p:xfrm>
        <a:graphic>
          <a:graphicData uri="http://schemas.openxmlformats.org/drawingml/2006/table">
            <a:tbl>
              <a:tblPr firstRow="1" bandRow="1">
                <a:tableStyleId>{BC89EF96-8CEA-46FF-86C4-4CE0E7609802}</a:tableStyleId>
              </a:tblPr>
              <a:tblGrid>
                <a:gridCol w="3197313">
                  <a:extLst>
                    <a:ext uri="{9D8B030D-6E8A-4147-A177-3AD203B41FA5}">
                      <a16:colId xmlns:a16="http://schemas.microsoft.com/office/drawing/2014/main" val="1235044769"/>
                    </a:ext>
                  </a:extLst>
                </a:gridCol>
                <a:gridCol w="2551554">
                  <a:extLst>
                    <a:ext uri="{9D8B030D-6E8A-4147-A177-3AD203B41FA5}">
                      <a16:colId xmlns:a16="http://schemas.microsoft.com/office/drawing/2014/main" val="2523669306"/>
                    </a:ext>
                  </a:extLst>
                </a:gridCol>
              </a:tblGrid>
              <a:tr h="196435">
                <a:tc>
                  <a:txBody>
                    <a:bodyPr/>
                    <a:lstStyle/>
                    <a:p>
                      <a:pPr algn="ctr"/>
                      <a:r>
                        <a:rPr lang="en-US" sz="1200" b="1" i="1" dirty="0">
                          <a:latin typeface="+mn-lt"/>
                        </a:rPr>
                        <a:t>Parameter</a:t>
                      </a:r>
                      <a:endParaRPr lang="ru-RU" sz="1200" b="1" i="1" dirty="0">
                        <a:latin typeface="+mn-lt"/>
                      </a:endParaRPr>
                    </a:p>
                  </a:txBody>
                  <a:tcPr anchor="ctr"/>
                </a:tc>
                <a:tc>
                  <a:txBody>
                    <a:bodyPr/>
                    <a:lstStyle/>
                    <a:p>
                      <a:pPr algn="ctr"/>
                      <a:r>
                        <a:rPr lang="en-US" sz="1200" i="1" kern="1200" dirty="0">
                          <a:solidFill>
                            <a:schemeClr val="tx1"/>
                          </a:solidFill>
                          <a:latin typeface="+mn-lt"/>
                          <a:ea typeface="+mn-ea"/>
                          <a:cs typeface="+mn-cs"/>
                        </a:rPr>
                        <a:t>Value</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2802598927"/>
                  </a:ext>
                </a:extLst>
              </a:tr>
              <a:tr h="196435">
                <a:tc>
                  <a:txBody>
                    <a:bodyPr/>
                    <a:lstStyle/>
                    <a:p>
                      <a:pPr algn="ctr"/>
                      <a:r>
                        <a:rPr lang="en-US" sz="1200" i="1" dirty="0">
                          <a:latin typeface="+mj-lt"/>
                        </a:rPr>
                        <a:t>Magnet dimensions, mm</a:t>
                      </a:r>
                      <a:endParaRPr lang="ru-RU" sz="1200" i="1" dirty="0">
                        <a:latin typeface="+mj-lt"/>
                      </a:endParaRPr>
                    </a:p>
                  </a:txBody>
                  <a:tcPr/>
                </a:tc>
                <a:tc>
                  <a:txBody>
                    <a:bodyPr/>
                    <a:lstStyle/>
                    <a:p>
                      <a:pPr algn="ctr"/>
                      <a:r>
                        <a:rPr lang="en-US" sz="1200" i="1" kern="1200" dirty="0"/>
                        <a:t>8 100</a:t>
                      </a:r>
                      <a:r>
                        <a:rPr lang="ru-RU" sz="1200" i="1" kern="1200" dirty="0"/>
                        <a:t>х4 000х4 300</a:t>
                      </a:r>
                      <a:endParaRPr lang="ru-RU" sz="1200" i="1" kern="1200" dirty="0">
                        <a:solidFill>
                          <a:schemeClr val="tx1"/>
                        </a:solidFill>
                        <a:latin typeface="+mn-lt"/>
                        <a:ea typeface="+mn-ea"/>
                        <a:cs typeface="+mn-cs"/>
                      </a:endParaRPr>
                    </a:p>
                  </a:txBody>
                  <a:tcPr anchor="ctr"/>
                </a:tc>
                <a:extLst>
                  <a:ext uri="{0D108BD9-81ED-4DB2-BD59-A6C34878D82A}">
                    <a16:rowId xmlns:a16="http://schemas.microsoft.com/office/drawing/2014/main" val="3258974680"/>
                  </a:ext>
                </a:extLst>
              </a:tr>
              <a:tr h="196435">
                <a:tc>
                  <a:txBody>
                    <a:bodyPr/>
                    <a:lstStyle/>
                    <a:p>
                      <a:pPr algn="ctr"/>
                      <a:r>
                        <a:rPr lang="en-US" sz="1200" i="1" dirty="0">
                          <a:latin typeface="+mj-lt"/>
                        </a:rPr>
                        <a:t>Weight of steel, t</a:t>
                      </a:r>
                      <a:endParaRPr lang="ru-RU" sz="1200" i="1" dirty="0">
                        <a:latin typeface="+mj-lt"/>
                      </a:endParaRPr>
                    </a:p>
                  </a:txBody>
                  <a:tcPr/>
                </a:tc>
                <a:tc>
                  <a:txBody>
                    <a:bodyPr/>
                    <a:lstStyle/>
                    <a:p>
                      <a:pPr algn="ctr"/>
                      <a:r>
                        <a:rPr lang="en-US" sz="1200" i="1" dirty="0">
                          <a:latin typeface="+mn-lt"/>
                        </a:rPr>
                        <a:t>870</a:t>
                      </a:r>
                      <a:endParaRPr lang="ru-RU" sz="1200" i="1" dirty="0">
                        <a:latin typeface="+mn-lt"/>
                      </a:endParaRPr>
                    </a:p>
                  </a:txBody>
                  <a:tcPr anchor="ctr"/>
                </a:tc>
                <a:extLst>
                  <a:ext uri="{0D108BD9-81ED-4DB2-BD59-A6C34878D82A}">
                    <a16:rowId xmlns:a16="http://schemas.microsoft.com/office/drawing/2014/main" val="759214171"/>
                  </a:ext>
                </a:extLst>
              </a:tr>
              <a:tr h="196435">
                <a:tc>
                  <a:txBody>
                    <a:bodyPr/>
                    <a:lstStyle/>
                    <a:p>
                      <a:pPr algn="ctr"/>
                      <a:r>
                        <a:rPr lang="en-US" sz="1200" i="1" dirty="0">
                          <a:latin typeface="+mj-lt"/>
                        </a:rPr>
                        <a:t>Pole diameter, mm</a:t>
                      </a:r>
                      <a:endParaRPr lang="ru-RU" sz="1200" i="1" dirty="0">
                        <a:latin typeface="+mj-lt"/>
                      </a:endParaRPr>
                    </a:p>
                  </a:txBody>
                  <a:tcPr/>
                </a:tc>
                <a:tc>
                  <a:txBody>
                    <a:bodyPr/>
                    <a:lstStyle/>
                    <a:p>
                      <a:pPr algn="ctr"/>
                      <a:r>
                        <a:rPr lang="en-US" sz="1200" i="1" dirty="0"/>
                        <a:t>4 000</a:t>
                      </a:r>
                      <a:endParaRPr lang="ru-RU" sz="1200" i="1" dirty="0">
                        <a:latin typeface="+mn-lt"/>
                      </a:endParaRPr>
                    </a:p>
                  </a:txBody>
                  <a:tcPr anchor="ctr"/>
                </a:tc>
                <a:extLst>
                  <a:ext uri="{0D108BD9-81ED-4DB2-BD59-A6C34878D82A}">
                    <a16:rowId xmlns:a16="http://schemas.microsoft.com/office/drawing/2014/main" val="4285029855"/>
                  </a:ext>
                </a:extLst>
              </a:tr>
              <a:tr h="196435">
                <a:tc>
                  <a:txBody>
                    <a:bodyPr/>
                    <a:lstStyle/>
                    <a:p>
                      <a:pPr algn="ctr"/>
                      <a:r>
                        <a:rPr lang="en-US" sz="1200" i="1" dirty="0">
                          <a:latin typeface="+mj-lt"/>
                        </a:rPr>
                        <a:t>Air gaps, sector/valley, mm</a:t>
                      </a:r>
                      <a:endParaRPr lang="ru-RU" sz="1200" i="1" dirty="0">
                        <a:latin typeface="+mj-lt"/>
                      </a:endParaRPr>
                    </a:p>
                  </a:txBody>
                  <a:tcPr/>
                </a:tc>
                <a:tc>
                  <a:txBody>
                    <a:bodyPr/>
                    <a:lstStyle/>
                    <a:p>
                      <a:pPr algn="ctr"/>
                      <a:r>
                        <a:rPr lang="en-US" sz="1200" i="1" dirty="0">
                          <a:latin typeface="+mn-lt"/>
                        </a:rPr>
                        <a:t>300/80</a:t>
                      </a:r>
                      <a:endParaRPr lang="ru-RU" sz="1200" i="1" dirty="0">
                        <a:latin typeface="+mn-lt"/>
                      </a:endParaRPr>
                    </a:p>
                  </a:txBody>
                  <a:tcPr anchor="ctr"/>
                </a:tc>
                <a:extLst>
                  <a:ext uri="{0D108BD9-81ED-4DB2-BD59-A6C34878D82A}">
                    <a16:rowId xmlns:a16="http://schemas.microsoft.com/office/drawing/2014/main" val="3197842798"/>
                  </a:ext>
                </a:extLst>
              </a:tr>
              <a:tr h="196435">
                <a:tc>
                  <a:txBody>
                    <a:bodyPr/>
                    <a:lstStyle/>
                    <a:p>
                      <a:pPr algn="ctr"/>
                      <a:r>
                        <a:rPr lang="en-US" sz="1200" i="1" dirty="0">
                          <a:latin typeface="+mj-lt"/>
                        </a:rPr>
                        <a:t>Top half-yoke lifting system</a:t>
                      </a:r>
                      <a:endParaRPr lang="ru-RU" sz="1200" i="1" dirty="0">
                        <a:latin typeface="+mj-lt"/>
                      </a:endParaRPr>
                    </a:p>
                  </a:txBody>
                  <a:tcPr/>
                </a:tc>
                <a:tc>
                  <a:txBody>
                    <a:bodyPr/>
                    <a:lstStyle/>
                    <a:p>
                      <a:pPr algn="ctr"/>
                      <a:r>
                        <a:rPr lang="en-US" sz="1200" i="1" dirty="0">
                          <a:latin typeface="+mn-lt"/>
                        </a:rPr>
                        <a:t>Presence</a:t>
                      </a:r>
                      <a:endParaRPr lang="ru-RU" sz="1200" i="1" dirty="0">
                        <a:latin typeface="+mn-lt"/>
                      </a:endParaRPr>
                    </a:p>
                  </a:txBody>
                  <a:tcPr anchor="ctr"/>
                </a:tc>
                <a:extLst>
                  <a:ext uri="{0D108BD9-81ED-4DB2-BD59-A6C34878D82A}">
                    <a16:rowId xmlns:a16="http://schemas.microsoft.com/office/drawing/2014/main" val="596184941"/>
                  </a:ext>
                </a:extLst>
              </a:tr>
            </a:tbl>
          </a:graphicData>
        </a:graphic>
      </p:graphicFrame>
      <p:sp>
        <p:nvSpPr>
          <p:cNvPr id="2" name="Заголовок 1"/>
          <p:cNvSpPr>
            <a:spLocks noGrp="1"/>
          </p:cNvSpPr>
          <p:nvPr>
            <p:ph type="title"/>
          </p:nvPr>
        </p:nvSpPr>
        <p:spPr>
          <a:xfrm>
            <a:off x="508225" y="1766"/>
            <a:ext cx="8613909" cy="907084"/>
          </a:xfrm>
        </p:spPr>
        <p:txBody>
          <a:bodyPr/>
          <a:lstStyle/>
          <a:p>
            <a:pPr algn="ctr"/>
            <a:r>
              <a:rPr lang="en-US" i="1" dirty="0" smtClean="0">
                <a:solidFill>
                  <a:schemeClr val="accent1">
                    <a:lumMod val="75000"/>
                  </a:schemeClr>
                </a:solidFill>
              </a:rPr>
              <a:t>Main magnet of the cyclotron</a:t>
            </a:r>
            <a:endParaRPr lang="ru-RU" i="1" dirty="0">
              <a:solidFill>
                <a:schemeClr val="accent1">
                  <a:lumMod val="75000"/>
                </a:schemeClr>
              </a:solidFill>
            </a:endParaRPr>
          </a:p>
        </p:txBody>
      </p:sp>
      <p:sp>
        <p:nvSpPr>
          <p:cNvPr id="5" name="Номер слайда 4"/>
          <p:cNvSpPr>
            <a:spLocks noGrp="1"/>
          </p:cNvSpPr>
          <p:nvPr>
            <p:ph type="sldNum" sz="quarter" idx="4"/>
          </p:nvPr>
        </p:nvSpPr>
        <p:spPr/>
        <p:txBody>
          <a:bodyPr/>
          <a:lstStyle/>
          <a:p>
            <a:fld id="{15F0A729-3F28-4ECB-8B85-A664232F1674}" type="slidenum">
              <a:rPr lang="ru-RU" smtClean="0"/>
              <a:pPr/>
              <a:t>6</a:t>
            </a:fld>
            <a:endParaRPr lang="ru-RU"/>
          </a:p>
        </p:txBody>
      </p:sp>
      <p:sp>
        <p:nvSpPr>
          <p:cNvPr id="2052" name="AutoShape 4" descr="https://cerncourier.com/wp-content/uploads/2018/04/CC-May18-triumf-image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4" name="AutoShape 6" descr="https://cerncourier.com/wp-content/uploads/2018/04/CC-May18-triumf-image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056" name="AutoShape 8" descr="https://cerncourier.com/wp-content/uploads/2018/04/CC-May18-triumf-image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 name="Picture 3" descr="C:\Users\zauba\Pictures\Saved Pictures\3_7.JPG"/>
          <p:cNvPicPr>
            <a:picLocks noChangeAspect="1" noChangeArrowheads="1"/>
          </p:cNvPicPr>
          <p:nvPr/>
        </p:nvPicPr>
        <p:blipFill rotWithShape="1">
          <a:blip r:embed="rId4" cstate="print"/>
          <a:srcRect l="13650" t="1967" r="2485" b="2886"/>
          <a:stretch/>
        </p:blipFill>
        <p:spPr bwMode="auto">
          <a:xfrm>
            <a:off x="0" y="695959"/>
            <a:ext cx="6221578" cy="3970349"/>
          </a:xfrm>
          <a:prstGeom prst="rect">
            <a:avLst/>
          </a:prstGeom>
          <a:noFill/>
          <a:effectLst>
            <a:softEdge rad="317500"/>
          </a:effectLst>
        </p:spPr>
      </p:pic>
    </p:spTree>
    <p:extLst>
      <p:ext uri="{BB962C8B-B14F-4D97-AF65-F5344CB8AC3E}">
        <p14:creationId xmlns:p14="http://schemas.microsoft.com/office/powerpoint/2010/main" val="905113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F40254A-6358-4A6B-98AE-36F2DBBBA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813" y="699746"/>
            <a:ext cx="7612274" cy="4281904"/>
          </a:xfrm>
          <a:prstGeom prst="rect">
            <a:avLst/>
          </a:prstGeom>
          <a:effectLst>
            <a:softEdge rad="127000"/>
          </a:effectLst>
        </p:spPr>
      </p:pic>
      <p:pic>
        <p:nvPicPr>
          <p:cNvPr id="7" name="Рисунок 6">
            <a:extLst>
              <a:ext uri="{FF2B5EF4-FFF2-40B4-BE49-F238E27FC236}">
                <a16:creationId xmlns:a16="http://schemas.microsoft.com/office/drawing/2014/main" id="{F47F2B5A-EDE6-443B-9EBF-D2FE601B10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2617" y="2770355"/>
            <a:ext cx="3429000" cy="3429000"/>
          </a:xfrm>
          <a:prstGeom prst="rect">
            <a:avLst/>
          </a:prstGeom>
          <a:effectLst>
            <a:softEdge rad="127000"/>
          </a:effectLst>
        </p:spPr>
      </p:pic>
      <p:pic>
        <p:nvPicPr>
          <p:cNvPr id="9" name="Рисунок 8">
            <a:extLst>
              <a:ext uri="{FF2B5EF4-FFF2-40B4-BE49-F238E27FC236}">
                <a16:creationId xmlns:a16="http://schemas.microsoft.com/office/drawing/2014/main" id="{B3A8FA84-D8F1-45A3-A0B2-B96979E850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736" y="1349175"/>
            <a:ext cx="3266451" cy="2695355"/>
          </a:xfrm>
          <a:prstGeom prst="rect">
            <a:avLst/>
          </a:prstGeom>
          <a:effectLst>
            <a:softEdge rad="127000"/>
          </a:effectLst>
        </p:spPr>
      </p:pic>
      <p:sp>
        <p:nvSpPr>
          <p:cNvPr id="6" name="Заголовок 1"/>
          <p:cNvSpPr>
            <a:spLocks noGrp="1"/>
          </p:cNvSpPr>
          <p:nvPr>
            <p:ph type="title"/>
          </p:nvPr>
        </p:nvSpPr>
        <p:spPr>
          <a:xfrm>
            <a:off x="508225" y="1766"/>
            <a:ext cx="8613909" cy="907084"/>
          </a:xfrm>
        </p:spPr>
        <p:txBody>
          <a:bodyPr/>
          <a:lstStyle/>
          <a:p>
            <a:pPr algn="ctr"/>
            <a:r>
              <a:rPr lang="en-US" i="1" dirty="0" smtClean="0">
                <a:solidFill>
                  <a:schemeClr val="accent1">
                    <a:lumMod val="75000"/>
                  </a:schemeClr>
                </a:solidFill>
              </a:rPr>
              <a:t>Main magnet details</a:t>
            </a:r>
            <a:endParaRPr lang="ru-RU" i="1" dirty="0">
              <a:solidFill>
                <a:schemeClr val="accent1">
                  <a:lumMod val="75000"/>
                </a:schemeClr>
              </a:solidFill>
            </a:endParaRPr>
          </a:p>
        </p:txBody>
      </p:sp>
      <p:pic>
        <p:nvPicPr>
          <p:cNvPr id="8" name="Picture 2"/>
          <p:cNvPicPr>
            <a:picLocks noChangeAspect="1" noChangeArrowheads="1"/>
          </p:cNvPicPr>
          <p:nvPr/>
        </p:nvPicPr>
        <p:blipFill>
          <a:blip r:embed="rId5" cstate="print"/>
          <a:srcRect/>
          <a:stretch>
            <a:fillRect/>
          </a:stretch>
        </p:blipFill>
        <p:spPr bwMode="auto">
          <a:xfrm>
            <a:off x="1874628" y="4911635"/>
            <a:ext cx="3691507" cy="1422355"/>
          </a:xfrm>
          <a:prstGeom prst="rect">
            <a:avLst/>
          </a:prstGeom>
          <a:noFill/>
          <a:ln w="9525">
            <a:noFill/>
            <a:miter lim="800000"/>
            <a:headEnd/>
            <a:tailEnd/>
          </a:ln>
        </p:spPr>
      </p:pic>
    </p:spTree>
    <p:extLst>
      <p:ext uri="{BB962C8B-B14F-4D97-AF65-F5344CB8AC3E}">
        <p14:creationId xmlns:p14="http://schemas.microsoft.com/office/powerpoint/2010/main" val="2307909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DC475E8-1694-4202-A05E-559E838191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19" y="1827461"/>
            <a:ext cx="5819303" cy="3274637"/>
          </a:xfrm>
          <a:prstGeom prst="rect">
            <a:avLst/>
          </a:prstGeom>
          <a:effectLst>
            <a:softEdge rad="127000"/>
          </a:effectLst>
        </p:spPr>
      </p:pic>
      <p:pic>
        <p:nvPicPr>
          <p:cNvPr id="6" name="Рисунок 5">
            <a:extLst>
              <a:ext uri="{FF2B5EF4-FFF2-40B4-BE49-F238E27FC236}">
                <a16:creationId xmlns:a16="http://schemas.microsoft.com/office/drawing/2014/main" id="{A4445ED6-C70A-4208-835E-3D070A67D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139" y="1513007"/>
            <a:ext cx="5909060" cy="3903547"/>
          </a:xfrm>
          <a:prstGeom prst="rect">
            <a:avLst/>
          </a:prstGeom>
          <a:effectLst>
            <a:softEdge rad="127000"/>
          </a:effectLst>
        </p:spPr>
      </p:pic>
      <p:sp>
        <p:nvSpPr>
          <p:cNvPr id="5" name="Заголовок 1"/>
          <p:cNvSpPr>
            <a:spLocks noGrp="1"/>
          </p:cNvSpPr>
          <p:nvPr>
            <p:ph type="title"/>
          </p:nvPr>
        </p:nvSpPr>
        <p:spPr>
          <a:xfrm>
            <a:off x="508225" y="1766"/>
            <a:ext cx="8613909" cy="907084"/>
          </a:xfrm>
        </p:spPr>
        <p:txBody>
          <a:bodyPr/>
          <a:lstStyle/>
          <a:p>
            <a:pPr algn="ctr"/>
            <a:r>
              <a:rPr lang="en-US" i="1" dirty="0" smtClean="0">
                <a:solidFill>
                  <a:schemeClr val="accent1">
                    <a:lumMod val="75000"/>
                  </a:schemeClr>
                </a:solidFill>
              </a:rPr>
              <a:t>Main magnet details</a:t>
            </a:r>
            <a:endParaRPr lang="ru-RU" i="1" dirty="0">
              <a:solidFill>
                <a:schemeClr val="accent1">
                  <a:lumMod val="75000"/>
                </a:schemeClr>
              </a:solidFill>
            </a:endParaRPr>
          </a:p>
        </p:txBody>
      </p:sp>
      <p:pic>
        <p:nvPicPr>
          <p:cNvPr id="7" name="Picture 2"/>
          <p:cNvPicPr>
            <a:picLocks noChangeAspect="1" noChangeArrowheads="1"/>
          </p:cNvPicPr>
          <p:nvPr/>
        </p:nvPicPr>
        <p:blipFill>
          <a:blip r:embed="rId4" cstate="print"/>
          <a:srcRect/>
          <a:stretch>
            <a:fillRect/>
          </a:stretch>
        </p:blipFill>
        <p:spPr bwMode="auto">
          <a:xfrm>
            <a:off x="2022674" y="5042263"/>
            <a:ext cx="3691507" cy="1422355"/>
          </a:xfrm>
          <a:prstGeom prst="rect">
            <a:avLst/>
          </a:prstGeom>
          <a:noFill/>
          <a:ln w="9525">
            <a:noFill/>
            <a:miter lim="800000"/>
            <a:headEnd/>
            <a:tailEnd/>
          </a:ln>
        </p:spPr>
      </p:pic>
    </p:spTree>
    <p:extLst>
      <p:ext uri="{BB962C8B-B14F-4D97-AF65-F5344CB8AC3E}">
        <p14:creationId xmlns:p14="http://schemas.microsoft.com/office/powerpoint/2010/main" val="1726675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E9D5A55-9CBA-4E25-9497-2EEDD47AB0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385" y="1420964"/>
            <a:ext cx="9867583" cy="4294036"/>
          </a:xfrm>
          <a:prstGeom prst="rect">
            <a:avLst/>
          </a:prstGeom>
          <a:effectLst>
            <a:softEdge rad="317500"/>
          </a:effectLst>
        </p:spPr>
      </p:pic>
      <p:sp>
        <p:nvSpPr>
          <p:cNvPr id="4" name="Заголовок 1"/>
          <p:cNvSpPr>
            <a:spLocks noGrp="1"/>
          </p:cNvSpPr>
          <p:nvPr>
            <p:ph type="title"/>
          </p:nvPr>
        </p:nvSpPr>
        <p:spPr>
          <a:xfrm>
            <a:off x="508225" y="1766"/>
            <a:ext cx="8613909" cy="907084"/>
          </a:xfrm>
        </p:spPr>
        <p:txBody>
          <a:bodyPr/>
          <a:lstStyle/>
          <a:p>
            <a:pPr algn="ctr"/>
            <a:r>
              <a:rPr lang="en-US" i="1" dirty="0" smtClean="0">
                <a:solidFill>
                  <a:schemeClr val="accent1">
                    <a:lumMod val="75000"/>
                  </a:schemeClr>
                </a:solidFill>
              </a:rPr>
              <a:t>Main magnet details</a:t>
            </a:r>
            <a:endParaRPr lang="ru-RU" i="1" dirty="0">
              <a:solidFill>
                <a:schemeClr val="accent1">
                  <a:lumMod val="75000"/>
                </a:schemeClr>
              </a:solidFill>
            </a:endParaRPr>
          </a:p>
        </p:txBody>
      </p:sp>
    </p:spTree>
    <p:extLst>
      <p:ext uri="{BB962C8B-B14F-4D97-AF65-F5344CB8AC3E}">
        <p14:creationId xmlns:p14="http://schemas.microsoft.com/office/powerpoint/2010/main" val="32742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3600</TotalTime>
  <Words>797</Words>
  <Application>Microsoft Office PowerPoint</Application>
  <PresentationFormat>Широкоэкранный</PresentationFormat>
  <Paragraphs>259</Paragraphs>
  <Slides>31</Slides>
  <Notes>25</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31</vt:i4>
      </vt:variant>
    </vt:vector>
  </HeadingPairs>
  <TitlesOfParts>
    <vt:vector size="35" baseType="lpstr">
      <vt:lpstr>Arial</vt:lpstr>
      <vt:lpstr>Calibri</vt:lpstr>
      <vt:lpstr>Times New Roman</vt:lpstr>
      <vt:lpstr>Тема Office</vt:lpstr>
      <vt:lpstr>STATUS of PROJECT REALIZATION of the CYCLOTRON SYSTEM of MULTICHARGED IONS Usanova M.V, Akimova A.A., Gavrish Yu.N, Galchuk A.V., Grigorenko S.V.  Grigoriev V.I., Klopenkov R.M., Kravchuk K.A., Kuzhlev A.N., Mudrolyubov V.G., Osina Yu.K., Smirnov K.E., Tsygankov S.S., Shmidberskаy А.A   JSC «NIIEFA», 196641, St. Petersburg, Russia  </vt:lpstr>
      <vt:lpstr>Презентация PowerPoint</vt:lpstr>
      <vt:lpstr>Презентация PowerPoint</vt:lpstr>
      <vt:lpstr>Main parameters of the cyclotron complex</vt:lpstr>
      <vt:lpstr>Electromagnet of the cyclotron</vt:lpstr>
      <vt:lpstr>Main magnet of the cyclotron</vt:lpstr>
      <vt:lpstr>Main magnet details</vt:lpstr>
      <vt:lpstr>Main magnet details</vt:lpstr>
      <vt:lpstr>Main magnet details</vt:lpstr>
      <vt:lpstr>Top half-yoke lifting system</vt:lpstr>
      <vt:lpstr>Main coils</vt:lpstr>
      <vt:lpstr>Main coils</vt:lpstr>
      <vt:lpstr>Correcting coils</vt:lpstr>
      <vt:lpstr>Vacuum chamber</vt:lpstr>
      <vt:lpstr>Resonance system</vt:lpstr>
      <vt:lpstr>Resonance system</vt:lpstr>
      <vt:lpstr>Resonance system</vt:lpstr>
      <vt:lpstr>Resonance system</vt:lpstr>
      <vt:lpstr>Vacuum chamber equipment</vt:lpstr>
      <vt:lpstr>Vacuum chamber equipment</vt:lpstr>
      <vt:lpstr>Injection system</vt:lpstr>
      <vt:lpstr>ECR ion source</vt:lpstr>
      <vt:lpstr>EBBIS ion source</vt:lpstr>
      <vt:lpstr>Injection system</vt:lpstr>
      <vt:lpstr>Injection system</vt:lpstr>
      <vt:lpstr>Beam transport system</vt:lpstr>
      <vt:lpstr>Beam transport system</vt:lpstr>
      <vt:lpstr>Beam transport system</vt:lpstr>
      <vt:lpstr>Partners in Russia</vt:lpstr>
      <vt:lpstr>In conclusion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Зайцев Игорь Игоревич</dc:creator>
  <cp:lastModifiedBy>zauba</cp:lastModifiedBy>
  <cp:revision>154</cp:revision>
  <cp:lastPrinted>2021-09-15T11:00:50Z</cp:lastPrinted>
  <dcterms:created xsi:type="dcterms:W3CDTF">2019-11-18T08:33:12Z</dcterms:created>
  <dcterms:modified xsi:type="dcterms:W3CDTF">2022-09-23T16:41:07Z</dcterms:modified>
</cp:coreProperties>
</file>