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42"/>
  </p:notesMasterIdLst>
  <p:sldIdLst>
    <p:sldId id="259" r:id="rId2"/>
    <p:sldId id="1211" r:id="rId3"/>
    <p:sldId id="539" r:id="rId4"/>
    <p:sldId id="584" r:id="rId5"/>
    <p:sldId id="579" r:id="rId6"/>
    <p:sldId id="1220" r:id="rId7"/>
    <p:sldId id="1221" r:id="rId8"/>
    <p:sldId id="264" r:id="rId9"/>
    <p:sldId id="1217" r:id="rId10"/>
    <p:sldId id="1219" r:id="rId11"/>
    <p:sldId id="1218" r:id="rId12"/>
    <p:sldId id="674" r:id="rId13"/>
    <p:sldId id="675" r:id="rId14"/>
    <p:sldId id="1196" r:id="rId15"/>
    <p:sldId id="1197" r:id="rId16"/>
    <p:sldId id="1194" r:id="rId17"/>
    <p:sldId id="1222" r:id="rId18"/>
    <p:sldId id="1223" r:id="rId19"/>
    <p:sldId id="1198" r:id="rId20"/>
    <p:sldId id="1153" r:id="rId21"/>
    <p:sldId id="1201" r:id="rId22"/>
    <p:sldId id="1199" r:id="rId23"/>
    <p:sldId id="1200" r:id="rId24"/>
    <p:sldId id="1203" r:id="rId25"/>
    <p:sldId id="1204" r:id="rId26"/>
    <p:sldId id="1166" r:id="rId27"/>
    <p:sldId id="1208" r:id="rId28"/>
    <p:sldId id="1210" r:id="rId29"/>
    <p:sldId id="282" r:id="rId30"/>
    <p:sldId id="1150" r:id="rId31"/>
    <p:sldId id="1155" r:id="rId32"/>
    <p:sldId id="1151" r:id="rId33"/>
    <p:sldId id="1212" r:id="rId34"/>
    <p:sldId id="1224" r:id="rId35"/>
    <p:sldId id="1227" r:id="rId36"/>
    <p:sldId id="1229" r:id="rId37"/>
    <p:sldId id="1230" r:id="rId38"/>
    <p:sldId id="1231" r:id="rId39"/>
    <p:sldId id="1232" r:id="rId40"/>
    <p:sldId id="1233" r:id="rId41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2" autoAdjust="0"/>
    <p:restoredTop sz="95033" autoAdjust="0"/>
  </p:normalViewPr>
  <p:slideViewPr>
    <p:cSldViewPr>
      <p:cViewPr varScale="1">
        <p:scale>
          <a:sx n="75" d="100"/>
          <a:sy n="75" d="100"/>
        </p:scale>
        <p:origin x="157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esktop\&#1076;&#1083;&#1103;%20&#1087;&#1077;&#1088;&#1077;&#1079;&#1077;&#1085;&#1090;&#1072;&#1094;&#1080;&#1080;%20&#1069;&#1075;&#1073;&#1077;&#1088;&#1090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esktop\&#1076;&#1083;&#1103;%20&#1087;&#1077;&#1088;&#1077;&#1079;&#1077;&#1085;&#1090;&#1072;&#1094;&#1080;&#1080;%20&#1069;&#1075;&#1073;&#1077;&#1088;&#1090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/>
              <a:t>Reduction </a:t>
            </a:r>
            <a:r>
              <a:rPr lang="en-US"/>
              <a:t>Major NCRs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Лист1!$F$30</c:f>
              <c:strCache>
                <c:ptCount val="1"/>
                <c:pt idx="0">
                  <c:v>Opened major NCR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(Лист1!$G$29,Лист1!$H$29)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Лист1!$G$30:$H$30</c:f>
              <c:numCache>
                <c:formatCode>General</c:formatCode>
                <c:ptCount val="2"/>
                <c:pt idx="0">
                  <c:v>20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EF-426E-B5DE-00D4698F3AC4}"/>
            </c:ext>
          </c:extLst>
        </c:ser>
        <c:ser>
          <c:idx val="1"/>
          <c:order val="1"/>
          <c:tx>
            <c:strRef>
              <c:f>Лист1!$F$31</c:f>
              <c:strCache>
                <c:ptCount val="1"/>
                <c:pt idx="0">
                  <c:v>Closed major NCR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(Лист1!$G$29,Лист1!$H$29)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Лист1!$G$31:$H$31</c:f>
              <c:numCache>
                <c:formatCode>General</c:formatCode>
                <c:ptCount val="2"/>
                <c:pt idx="0">
                  <c:v>19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EF-426E-B5DE-00D4698F3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979343151"/>
        <c:axId val="2051536479"/>
      </c:barChart>
      <c:dateAx>
        <c:axId val="1979343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1536479"/>
        <c:crosses val="autoZero"/>
        <c:auto val="0"/>
        <c:lblOffset val="100"/>
        <c:baseTimeUnit val="days"/>
      </c:dateAx>
      <c:valAx>
        <c:axId val="2051536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9343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Reduction Minor</a:t>
            </a:r>
            <a:r>
              <a:rPr lang="en-US" baseline="0"/>
              <a:t> NCRs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Лист1!$F$32</c:f>
              <c:strCache>
                <c:ptCount val="1"/>
                <c:pt idx="0">
                  <c:v>Opened minor NCR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Лист1!$G$29:$H$29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Лист1!$G$32:$H$32</c:f>
              <c:numCache>
                <c:formatCode>General</c:formatCode>
                <c:ptCount val="2"/>
                <c:pt idx="0">
                  <c:v>69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B6-4BEA-A9FA-6ECFA56B9CB9}"/>
            </c:ext>
          </c:extLst>
        </c:ser>
        <c:ser>
          <c:idx val="1"/>
          <c:order val="1"/>
          <c:tx>
            <c:strRef>
              <c:f>Лист1!$F$33</c:f>
              <c:strCache>
                <c:ptCount val="1"/>
                <c:pt idx="0">
                  <c:v>Closed minor NCR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Лист1!$G$29:$H$29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Лист1!$G$33:$H$33</c:f>
              <c:numCache>
                <c:formatCode>General</c:formatCode>
                <c:ptCount val="2"/>
                <c:pt idx="0">
                  <c:v>66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6-4BEA-A9FA-6ECFA56B9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977467647"/>
        <c:axId val="1977468063"/>
      </c:barChart>
      <c:catAx>
        <c:axId val="1977467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7468063"/>
        <c:crosses val="autoZero"/>
        <c:auto val="1"/>
        <c:lblAlgn val="ctr"/>
        <c:lblOffset val="100"/>
        <c:noMultiLvlLbl val="0"/>
      </c:catAx>
      <c:valAx>
        <c:axId val="1977468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7467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C6396-C450-492F-ADAD-CF89115C82E3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33488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0E937-40A0-4A50-A378-8C69FECD0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1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35050" y="777875"/>
            <a:ext cx="5181600" cy="3886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031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35050" y="777875"/>
            <a:ext cx="5181600" cy="3886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641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35050" y="777875"/>
            <a:ext cx="5181600" cy="3886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97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35050" y="777875"/>
            <a:ext cx="5181600" cy="3886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645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0E937-40A0-4A50-A378-8C69FECD025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3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ED4B8-C67F-4498-BD15-48A670D879E9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806450"/>
            <a:ext cx="5359400" cy="4021138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73" y="5094497"/>
            <a:ext cx="4934390" cy="4825011"/>
          </a:xfrm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971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0E937-40A0-4A50-A378-8C69FECD025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455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FF33FF-46DF-4C42-A044-32480A7E49CE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806450"/>
            <a:ext cx="5359400" cy="4021138"/>
          </a:xfrm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73" y="5094497"/>
            <a:ext cx="4934390" cy="4825011"/>
          </a:xfrm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39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35050" y="777875"/>
            <a:ext cx="5181600" cy="3886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A89B3-7A26-431F-8B83-15BFF40993E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499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9C2BDF6-06CA-4E3F-A376-F2746ED703F0}" type="slidenum">
              <a:rPr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4143376" y="9120189"/>
            <a:ext cx="31686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4A338488-85BB-4197-9AF8-8A52375C9582}" type="slidenum">
              <a:rPr lang="de-DE"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eaLnBrk="1" hangingPunct="1"/>
              <a:t>17</a:t>
            </a:fld>
            <a:endParaRPr lang="de-DE" sz="12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>
              <a:latin typeface="Times New Roman" pitchFamily="18" charset="0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75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35050" y="777875"/>
            <a:ext cx="5181600" cy="3886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51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35050" y="777875"/>
            <a:ext cx="5181600" cy="3886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935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35050" y="777875"/>
            <a:ext cx="5181600" cy="3886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ECA89B3-7A26-431F-8B83-15BFF40993E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233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604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19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33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YYYY-MM-DD</a:t>
            </a:r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/>
              <a:t>Name of speaker /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86678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0" y="22320"/>
            <a:ext cx="91436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223920" y="1600200"/>
            <a:ext cx="8718120" cy="4673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924886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850" y="76200"/>
            <a:ext cx="6770688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9850" y="9906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032250" y="9906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032250" y="31242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698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18482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" y="76200"/>
            <a:ext cx="6770077" cy="762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0338" y="990600"/>
            <a:ext cx="3815862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026877" y="990600"/>
            <a:ext cx="3815862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7033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97593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BD1-E062-7F12-705E-F0104421A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230188"/>
            <a:ext cx="9131300" cy="7651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14651E-B71C-C307-FEE0-8FF33E2C032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6402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B99A1D-CF3D-2E68-4713-4ECC6E41D36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431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D757BD7-4C5A-9E9E-34C1-75C31A9FE53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95738"/>
            <a:ext cx="4038600" cy="2244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2CE910-352B-D2BE-3726-FD4D1F5C2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1963" y="6564313"/>
            <a:ext cx="5603875" cy="293687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ru-RU"/>
              <a:t>E. Fischer et al., MAC Meeting March 3nd 2009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C5740-B907-C48E-A455-F88164D507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695950" y="6577013"/>
            <a:ext cx="361950" cy="280987"/>
          </a:xfrm>
        </p:spPr>
        <p:txBody>
          <a:bodyPr/>
          <a:lstStyle>
            <a:lvl1pPr>
              <a:defRPr/>
            </a:lvl1pPr>
          </a:lstStyle>
          <a:p>
            <a:fld id="{580B09BF-701C-4EEB-B139-4CA013D38B9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63303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57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3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36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03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54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0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40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4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1FED4-6F6B-405F-8478-74522003273A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055C-0E7B-4232-987B-4AD4434F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72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arantsev22.jinr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6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wmf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emf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avi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file:///C:\2022_Aluschta\Vortrag_2022\6.avi" TargetMode="External"/><Relationship Id="rId5" Type="http://schemas.microsoft.com/office/2007/relationships/media" Target="file:///C:\2022_Aluschta\Vortrag_2022\6.avi" TargetMode="External"/><Relationship Id="rId10" Type="http://schemas.openxmlformats.org/officeDocument/2006/relationships/image" Target="../media/image13.png"/><Relationship Id="rId4" Type="http://schemas.openxmlformats.org/officeDocument/2006/relationships/video" Target="../media/media2.avi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jpeg"/><Relationship Id="rId2" Type="http://schemas.openxmlformats.org/officeDocument/2006/relationships/video" Target="file:///C:\2022_Aluschta\Vortrag_2022\8.avi" TargetMode="External"/><Relationship Id="rId1" Type="http://schemas.microsoft.com/office/2007/relationships/media" Target="file:///C:\2022_Aluschta\Vortrag_2022\8.avi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075" y="1412776"/>
            <a:ext cx="7812360" cy="23762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Operation Performance of the SIS100 Series Magnets Produced and Tested at the JINR for FAIR</a:t>
            </a:r>
            <a:endParaRPr lang="ru-RU" sz="3200" b="1" dirty="0">
              <a:solidFill>
                <a:srgbClr val="0000FF"/>
              </a:solidFill>
              <a:latin typeface="Arial" pitchFamily="18"/>
              <a:ea typeface="Arial Unicode MS" pitchFamily="34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0"/>
            <a:ext cx="9144000" cy="1041134"/>
            <a:chOff x="0" y="0"/>
            <a:chExt cx="9144000" cy="89083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9144000" cy="890834"/>
            </a:xfrm>
            <a:prstGeom prst="rect">
              <a:avLst/>
            </a:prstGeom>
            <a:gradFill flip="none" rotWithShape="1">
              <a:lin ang="5400000" scaled="1"/>
              <a:tileRect/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Georgia" panose="02040502050405020303" pitchFamily="18" charset="0"/>
              </a:endParaRPr>
            </a:p>
          </p:txBody>
        </p:sp>
        <p:pic>
          <p:nvPicPr>
            <p:cNvPr id="5" name="Picture 2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76" y="0"/>
              <a:ext cx="1007604" cy="86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760" y="10914"/>
              <a:ext cx="1188164" cy="859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A770437-A3C8-480B-A053-D115923AAE51}"/>
              </a:ext>
            </a:extLst>
          </p:cNvPr>
          <p:cNvSpPr txBox="1"/>
          <p:nvPr/>
        </p:nvSpPr>
        <p:spPr>
          <a:xfrm>
            <a:off x="-6902" y="3921869"/>
            <a:ext cx="91440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E. Fischer, H.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Khodzhibagiyan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Y.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Bespalov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V. Borisov, E.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Iskornev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D.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Khramov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B.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Kondratiev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D.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Nikiforov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T. </a:t>
            </a:r>
            <a:r>
              <a:rPr lang="en-US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Parfylo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M. Petrov,</a:t>
            </a:r>
            <a:r>
              <a:rPr lang="en-GB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 A. </a:t>
            </a:r>
            <a:r>
              <a:rPr lang="en-GB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Shemchuk</a:t>
            </a:r>
            <a:r>
              <a:rPr lang="en-GB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, D. </a:t>
            </a:r>
            <a:r>
              <a:rPr lang="en-GB" sz="1400" dirty="0" err="1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Zolotykh</a:t>
            </a:r>
            <a:r>
              <a:rPr lang="en-US" sz="1400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  </a:t>
            </a:r>
            <a:endParaRPr lang="ru-RU" sz="1400" dirty="0">
              <a:solidFill>
                <a:srgbClr val="0000FF"/>
              </a:solidFill>
              <a:latin typeface="Arial" pitchFamily="18"/>
              <a:ea typeface="Arial Unicode MS" pitchFamily="34"/>
            </a:endParaRPr>
          </a:p>
          <a:p>
            <a:pPr algn="ctr">
              <a:spcAft>
                <a:spcPts val="600"/>
              </a:spcAft>
            </a:pPr>
            <a:r>
              <a:rPr lang="en-US" sz="1400" i="1" dirty="0">
                <a:solidFill>
                  <a:srgbClr val="0000FF"/>
                </a:solidFill>
                <a:latin typeface="Arial" pitchFamily="18"/>
                <a:ea typeface="Arial Unicode MS" pitchFamily="34"/>
              </a:rPr>
              <a:t>JINR, Dubna, Russia</a:t>
            </a:r>
          </a:p>
          <a:p>
            <a:pPr algn="ctr">
              <a:spcAft>
                <a:spcPts val="600"/>
              </a:spcAft>
            </a:pPr>
            <a:endParaRPr lang="en-US" sz="1400" dirty="0">
              <a:solidFill>
                <a:srgbClr val="0000FF"/>
              </a:solidFill>
              <a:latin typeface="Arial" pitchFamily="18"/>
              <a:ea typeface="Arial Unicode MS" pitchFamily="34"/>
            </a:endParaRPr>
          </a:p>
          <a:p>
            <a:pPr algn="ctr">
              <a:spcAft>
                <a:spcPts val="600"/>
              </a:spcAft>
            </a:pPr>
            <a:endParaRPr lang="en-US" sz="1400" dirty="0">
              <a:solidFill>
                <a:srgbClr val="0000FF"/>
              </a:solidFill>
              <a:latin typeface="Arial" pitchFamily="18"/>
              <a:ea typeface="Arial Unicode MS" pitchFamily="34"/>
            </a:endParaRPr>
          </a:p>
          <a:p>
            <a:pPr algn="ctr">
              <a:spcAft>
                <a:spcPts val="600"/>
              </a:spcAft>
            </a:pPr>
            <a:endParaRPr lang="en-US" sz="1400" dirty="0">
              <a:latin typeface="Arial" pitchFamily="18"/>
              <a:ea typeface="Arial Unicode MS" pitchFamily="34"/>
            </a:endParaRPr>
          </a:p>
          <a:p>
            <a:pPr algn="ctr">
              <a:spcAft>
                <a:spcPts val="600"/>
              </a:spcAft>
            </a:pPr>
            <a:r>
              <a:rPr lang="de-DE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http://sarantsev22.jinr.ru</a:t>
            </a:r>
            <a:endParaRPr lang="de-DE" sz="1400" dirty="0"/>
          </a:p>
          <a:p>
            <a:pPr algn="ctr">
              <a:spcAft>
                <a:spcPts val="600"/>
              </a:spcAft>
            </a:pPr>
            <a:r>
              <a:rPr lang="ru-RU" sz="1400" dirty="0"/>
              <a:t>2022 </a:t>
            </a:r>
            <a:r>
              <a:rPr lang="de-DE" sz="1400" dirty="0"/>
              <a:t>September</a:t>
            </a:r>
            <a:r>
              <a:rPr lang="ru-RU" sz="1400" dirty="0"/>
              <a:t> 20-25</a:t>
            </a:r>
            <a:endParaRPr lang="en-US" sz="1400" dirty="0"/>
          </a:p>
          <a:p>
            <a:pPr algn="ctr">
              <a:spcAft>
                <a:spcPts val="600"/>
              </a:spcAft>
            </a:pPr>
            <a:r>
              <a:rPr lang="en-US" sz="1400" dirty="0" err="1"/>
              <a:t>Alushta</a:t>
            </a:r>
            <a:r>
              <a:rPr lang="en-US" sz="1400" dirty="0"/>
              <a:t>, Crimea</a:t>
            </a:r>
            <a:endParaRPr lang="de-DE" sz="1400" dirty="0"/>
          </a:p>
          <a:p>
            <a:pPr algn="ctr">
              <a:spcAft>
                <a:spcPts val="600"/>
              </a:spcAft>
            </a:pPr>
            <a:endParaRPr lang="ru-RU" sz="1400" dirty="0">
              <a:latin typeface="Arial" pitchFamily="18"/>
              <a:ea typeface="Arial Unicode MS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AC136-D3C9-D548-5726-9D54715F157B}"/>
              </a:ext>
            </a:extLst>
          </p:cNvPr>
          <p:cNvSpPr txBox="1"/>
          <p:nvPr/>
        </p:nvSpPr>
        <p:spPr>
          <a:xfrm>
            <a:off x="1912393" y="93089"/>
            <a:ext cx="51386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ЭКСПЛУАТАЦИОННЫЕ ХАРАКТЕРИСТИКИ МАГНИТОВ СЕРИИ SIS100, ПРОИЗВЕДЁННЫХ И ИСПЫТАННЫХ В ОИЯИ ДЛЯ FAIR</a:t>
            </a:r>
          </a:p>
        </p:txBody>
      </p:sp>
    </p:spTree>
    <p:extLst>
      <p:ext uri="{BB962C8B-B14F-4D97-AF65-F5344CB8AC3E}">
        <p14:creationId xmlns:p14="http://schemas.microsoft.com/office/powerpoint/2010/main" val="154754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82" y="1141494"/>
            <a:ext cx="6484937" cy="4913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39" name="Text Box 7"/>
          <p:cNvSpPr txBox="1">
            <a:spLocks noChangeArrowheads="1"/>
          </p:cNvSpPr>
          <p:nvPr/>
        </p:nvSpPr>
        <p:spPr bwMode="auto">
          <a:xfrm>
            <a:off x="369888" y="4048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grpSp>
        <p:nvGrpSpPr>
          <p:cNvPr id="2" name="Группа 1"/>
          <p:cNvGrpSpPr/>
          <p:nvPr/>
        </p:nvGrpSpPr>
        <p:grpSpPr>
          <a:xfrm>
            <a:off x="251520" y="4026060"/>
            <a:ext cx="8272811" cy="902243"/>
            <a:chOff x="369888" y="3660854"/>
            <a:chExt cx="8272811" cy="902243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544701" y="3947145"/>
              <a:ext cx="388843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>
              <a:off x="5649157" y="4418423"/>
              <a:ext cx="1944216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593373" y="4193765"/>
              <a:ext cx="1049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0B050"/>
                  </a:solidFill>
                </a:rPr>
                <a:t>new</a:t>
              </a:r>
              <a:r>
                <a:rPr lang="de-DE" dirty="0">
                  <a:solidFill>
                    <a:srgbClr val="00B050"/>
                  </a:solidFill>
                </a:rPr>
                <a:t> </a:t>
              </a:r>
              <a:r>
                <a:rPr lang="de-DE" dirty="0" err="1">
                  <a:solidFill>
                    <a:srgbClr val="00B050"/>
                  </a:solidFill>
                </a:rPr>
                <a:t>wire</a:t>
              </a:r>
              <a:endParaRPr lang="de-DE" dirty="0">
                <a:solidFill>
                  <a:srgbClr val="00B050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69888" y="366085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original</a:t>
              </a:r>
            </a:p>
            <a:p>
              <a:r>
                <a:rPr lang="de-DE" dirty="0" err="1">
                  <a:solidFill>
                    <a:srgbClr val="FF0000"/>
                  </a:solidFill>
                </a:rPr>
                <a:t>wire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itel 1"/>
          <p:cNvSpPr txBox="1">
            <a:spLocks/>
          </p:cNvSpPr>
          <p:nvPr/>
        </p:nvSpPr>
        <p:spPr bwMode="auto">
          <a:xfrm>
            <a:off x="15600" y="679547"/>
            <a:ext cx="9180512" cy="47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lang="de-DE" sz="3200">
                <a:solidFill>
                  <a:srgbClr val="0000FF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2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AC Loss Reduction for the </a:t>
            </a:r>
            <a:r>
              <a:rPr lang="en-US" sz="2000" b="1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Nuclotron</a:t>
            </a:r>
            <a:r>
              <a:rPr lang="en-US" sz="2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DP</a:t>
            </a:r>
            <a:endParaRPr lang="en-US" sz="20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38301" y="6018846"/>
            <a:ext cx="47654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5113" indent="-265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de-DE" altLang="de-DE" sz="1400" dirty="0">
                <a:solidFill>
                  <a:schemeClr val="accent2"/>
                </a:solidFill>
                <a:latin typeface="Arial" charset="0"/>
              </a:rPr>
              <a:t>	1. </a:t>
            </a:r>
            <a:r>
              <a:rPr lang="de-DE" altLang="de-DE" sz="1400" dirty="0" err="1">
                <a:solidFill>
                  <a:schemeClr val="accent2"/>
                </a:solidFill>
                <a:latin typeface="Arial" charset="0"/>
              </a:rPr>
              <a:t>Removed</a:t>
            </a:r>
            <a:r>
              <a:rPr lang="de-DE" altLang="de-DE" sz="14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accent2"/>
                </a:solidFill>
                <a:latin typeface="Arial" charset="0"/>
              </a:rPr>
              <a:t>brackets</a:t>
            </a:r>
            <a:r>
              <a:rPr lang="de-DE" altLang="de-DE" sz="1400" dirty="0">
                <a:solidFill>
                  <a:schemeClr val="accent2"/>
                </a:solidFill>
                <a:latin typeface="Arial" charset="0"/>
              </a:rPr>
              <a:t> (</a:t>
            </a:r>
            <a:r>
              <a:rPr lang="de-DE" altLang="de-DE" sz="1400" dirty="0" err="1">
                <a:solidFill>
                  <a:schemeClr val="accent2"/>
                </a:solidFill>
                <a:latin typeface="Arial" charset="0"/>
              </a:rPr>
              <a:t>of</a:t>
            </a:r>
            <a:r>
              <a:rPr lang="de-DE" altLang="de-DE" sz="14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accent2"/>
                </a:solidFill>
                <a:latin typeface="Arial" charset="0"/>
              </a:rPr>
              <a:t>made</a:t>
            </a:r>
            <a:r>
              <a:rPr lang="de-DE" altLang="de-DE" sz="14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accent2"/>
                </a:solidFill>
                <a:latin typeface="Arial" charset="0"/>
              </a:rPr>
              <a:t>from</a:t>
            </a:r>
            <a:r>
              <a:rPr lang="de-DE" altLang="de-DE" sz="1400" dirty="0">
                <a:solidFill>
                  <a:schemeClr val="accent2"/>
                </a:solidFill>
                <a:latin typeface="Arial" charset="0"/>
              </a:rPr>
              <a:t> SS)</a:t>
            </a:r>
          </a:p>
          <a:p>
            <a:pPr>
              <a:buFont typeface="Symbol" pitchFamily="18" charset="2"/>
              <a:buNone/>
            </a:pPr>
            <a:r>
              <a:rPr lang="de-DE" altLang="de-DE" sz="1400" dirty="0">
                <a:solidFill>
                  <a:schemeClr val="accent2"/>
                </a:solidFill>
                <a:latin typeface="Arial" charset="0"/>
              </a:rPr>
              <a:t>	2. Laser </a:t>
            </a:r>
            <a:r>
              <a:rPr lang="de-DE" altLang="de-DE" sz="1400" dirty="0" err="1">
                <a:solidFill>
                  <a:schemeClr val="accent2"/>
                </a:solidFill>
                <a:latin typeface="Arial" charset="0"/>
              </a:rPr>
              <a:t>cut</a:t>
            </a:r>
            <a:r>
              <a:rPr lang="de-DE" altLang="de-DE" sz="14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accent2"/>
                </a:solidFill>
                <a:latin typeface="Arial" charset="0"/>
              </a:rPr>
              <a:t>lamination</a:t>
            </a:r>
            <a:r>
              <a:rPr lang="de-DE" altLang="de-DE" sz="14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accent2"/>
                </a:solidFill>
                <a:latin typeface="Arial" charset="0"/>
              </a:rPr>
              <a:t>slits</a:t>
            </a:r>
            <a:endParaRPr lang="de-DE" altLang="de-DE" sz="1400" dirty="0">
              <a:solidFill>
                <a:schemeClr val="accent2"/>
              </a:solidFill>
              <a:latin typeface="Arial" charset="0"/>
            </a:endParaRPr>
          </a:p>
          <a:p>
            <a:pPr>
              <a:buFont typeface="Symbol" pitchFamily="18" charset="2"/>
              <a:buNone/>
            </a:pPr>
            <a:r>
              <a:rPr lang="de-DE" altLang="de-DE" sz="1400" dirty="0">
                <a:solidFill>
                  <a:schemeClr val="accent2"/>
                </a:solidFill>
                <a:latin typeface="Arial" charset="0"/>
              </a:rPr>
              <a:t>	</a:t>
            </a:r>
            <a:r>
              <a:rPr lang="de-DE" altLang="de-DE" sz="1400" dirty="0">
                <a:solidFill>
                  <a:srgbClr val="FF00FF"/>
                </a:solidFill>
                <a:latin typeface="Arial" charset="0"/>
              </a:rPr>
              <a:t>3. </a:t>
            </a:r>
            <a:r>
              <a:rPr lang="de-DE" altLang="de-DE" sz="1400" dirty="0" err="1">
                <a:solidFill>
                  <a:srgbClr val="FF00FF"/>
                </a:solidFill>
                <a:latin typeface="Arial" charset="0"/>
              </a:rPr>
              <a:t>Minimized</a:t>
            </a:r>
            <a:r>
              <a:rPr lang="de-DE" altLang="de-DE" sz="1400" dirty="0">
                <a:solidFill>
                  <a:srgbClr val="FF00FF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rgbClr val="FF00FF"/>
                </a:solidFill>
                <a:latin typeface="Arial" charset="0"/>
              </a:rPr>
              <a:t>coil</a:t>
            </a:r>
            <a:r>
              <a:rPr lang="de-DE" altLang="de-DE" sz="1400" dirty="0">
                <a:solidFill>
                  <a:srgbClr val="FF00FF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rgbClr val="FF00FF"/>
                </a:solidFill>
                <a:latin typeface="Arial" charset="0"/>
              </a:rPr>
              <a:t>ends</a:t>
            </a:r>
            <a:r>
              <a:rPr lang="de-DE" altLang="de-DE" sz="1400" dirty="0">
                <a:solidFill>
                  <a:schemeClr val="accent2"/>
                </a:solidFill>
                <a:latin typeface="Arial" charset="0"/>
              </a:rPr>
              <a:t>		</a:t>
            </a:r>
            <a:endParaRPr lang="en-US" altLang="de-DE" sz="14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724128" y="6030770"/>
            <a:ext cx="3312368" cy="8002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>
                <a:solidFill>
                  <a:srgbClr val="00B050"/>
                </a:solidFill>
              </a:rPr>
              <a:t>4. N</a:t>
            </a:r>
            <a:r>
              <a:rPr lang="de-DE" dirty="0">
                <a:solidFill>
                  <a:srgbClr val="00B050"/>
                </a:solidFill>
              </a:rPr>
              <a:t>ew </a:t>
            </a:r>
            <a:r>
              <a:rPr lang="de-DE" dirty="0" err="1">
                <a:solidFill>
                  <a:srgbClr val="00B050"/>
                </a:solidFill>
              </a:rPr>
              <a:t>sc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wire</a:t>
            </a:r>
            <a:r>
              <a:rPr lang="de-DE" dirty="0">
                <a:solidFill>
                  <a:srgbClr val="00B050"/>
                </a:solidFill>
              </a:rPr>
              <a:t> design !</a:t>
            </a:r>
            <a:endParaRPr lang="ru-RU" dirty="0">
              <a:solidFill>
                <a:srgbClr val="00B050"/>
              </a:solidFill>
            </a:endParaRPr>
          </a:p>
          <a:p>
            <a:pPr marL="182563" indent="-182563" algn="l"/>
            <a:r>
              <a:rPr lang="ru-RU" sz="1400" dirty="0">
                <a:solidFill>
                  <a:schemeClr val="accent2"/>
                </a:solidFill>
                <a:latin typeface="Arial" charset="0"/>
              </a:rPr>
              <a:t>5</a:t>
            </a:r>
            <a:r>
              <a:rPr lang="de-DE" sz="1400" dirty="0">
                <a:solidFill>
                  <a:schemeClr val="accent2"/>
                </a:solidFill>
                <a:latin typeface="Arial" charset="0"/>
              </a:rPr>
              <a:t>. Next </a:t>
            </a:r>
            <a:r>
              <a:rPr lang="de-DE" sz="1400" dirty="0" err="1">
                <a:solidFill>
                  <a:schemeClr val="accent2"/>
                </a:solidFill>
                <a:latin typeface="Arial" charset="0"/>
              </a:rPr>
              <a:t>change</a:t>
            </a:r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: to laminated isotropic 1.0 mm thick M600-100A silicon steel</a:t>
            </a:r>
            <a:endParaRPr lang="de-DE" sz="14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Prototypes for the SIS100 Main Magnets</a:t>
            </a:r>
          </a:p>
        </p:txBody>
      </p:sp>
    </p:spTree>
    <p:extLst>
      <p:ext uri="{BB962C8B-B14F-4D97-AF65-F5344CB8AC3E}">
        <p14:creationId xmlns:p14="http://schemas.microsoft.com/office/powerpoint/2010/main" val="4188000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model1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77" y="4500563"/>
            <a:ext cx="2829658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2" name="Text Box 4"/>
          <p:cNvSpPr txBox="1">
            <a:spLocks noChangeArrowheads="1"/>
          </p:cNvSpPr>
          <p:nvPr/>
        </p:nvSpPr>
        <p:spPr bwMode="auto">
          <a:xfrm>
            <a:off x="7668358" y="3581401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de-DE" altLang="de-DE" sz="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684335" y="5445126"/>
            <a:ext cx="3549162" cy="3968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000" b="1">
                <a:latin typeface="Arial" charset="0"/>
              </a:rPr>
              <a:t>Nuclotron Quadrupole :</a:t>
            </a:r>
          </a:p>
        </p:txBody>
      </p:sp>
      <p:sp>
        <p:nvSpPr>
          <p:cNvPr id="299014" name="Rectangle 6"/>
          <p:cNvSpPr>
            <a:spLocks noChangeArrowheads="1"/>
          </p:cNvSpPr>
          <p:nvPr/>
        </p:nvSpPr>
        <p:spPr bwMode="auto">
          <a:xfrm>
            <a:off x="611066" y="5876925"/>
            <a:ext cx="3483219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777777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1800" dirty="0"/>
              <a:t>Nominal gradient: </a:t>
            </a:r>
            <a:r>
              <a:rPr lang="de-DE" altLang="de-DE" sz="1800" dirty="0"/>
              <a:t>34 </a:t>
            </a:r>
            <a:r>
              <a:rPr lang="en-GB" altLang="de-DE" sz="1800" dirty="0"/>
              <a:t>T/m</a:t>
            </a:r>
            <a:r>
              <a:rPr lang="de-DE" altLang="de-DE" sz="1800" dirty="0"/>
              <a:t> </a:t>
            </a:r>
          </a:p>
          <a:p>
            <a:r>
              <a:rPr lang="de-DE" altLang="de-DE" sz="1800" dirty="0" err="1"/>
              <a:t>Ramp</a:t>
            </a:r>
            <a:r>
              <a:rPr lang="de-DE" altLang="de-DE" sz="1800" dirty="0"/>
              <a:t> rate: </a:t>
            </a:r>
            <a:r>
              <a:rPr lang="en-GB" altLang="de-DE" sz="1800" dirty="0"/>
              <a:t>68 T/</a:t>
            </a:r>
            <a:r>
              <a:rPr lang="en-GB" altLang="de-DE" sz="1800" dirty="0" err="1"/>
              <a:t>m</a:t>
            </a:r>
            <a:r>
              <a:rPr lang="en-GB" altLang="de-DE" sz="1800" dirty="0" err="1">
                <a:sym typeface="Symbol" pitchFamily="18" charset="2"/>
              </a:rPr>
              <a:t></a:t>
            </a:r>
            <a:r>
              <a:rPr lang="en-GB" altLang="de-DE" sz="1800" dirty="0" err="1"/>
              <a:t>s</a:t>
            </a:r>
            <a:endParaRPr lang="de-DE" altLang="de-DE" sz="1800" dirty="0"/>
          </a:p>
        </p:txBody>
      </p:sp>
      <p:pic>
        <p:nvPicPr>
          <p:cNvPr id="299015" name="Picture 7" descr="CIMG0003"/>
          <p:cNvPicPr preferRelativeResize="0">
            <a:picLocks noGrp="1" noChangeArrowheads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8644" r="11516" b="11331"/>
          <a:stretch/>
        </p:blipFill>
        <p:spPr>
          <a:xfrm>
            <a:off x="557021" y="1992510"/>
            <a:ext cx="3888433" cy="31683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9017" name="Picture 9" descr="4KQP3_ACloss_2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40" y="1014509"/>
            <a:ext cx="3893526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8" name="Line 10"/>
          <p:cNvSpPr>
            <a:spLocks noChangeAspect="1" noChangeShapeType="1"/>
          </p:cNvSpPr>
          <p:nvPr/>
        </p:nvSpPr>
        <p:spPr bwMode="auto">
          <a:xfrm>
            <a:off x="5675435" y="1490664"/>
            <a:ext cx="168519" cy="12541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round/>
                <a:headEnd type="none" w="sm" len="sm"/>
                <a:tailEnd type="stealth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9019" name="Line 11"/>
          <p:cNvSpPr>
            <a:spLocks noChangeAspect="1" noChangeShapeType="1"/>
          </p:cNvSpPr>
          <p:nvPr/>
        </p:nvSpPr>
        <p:spPr bwMode="auto">
          <a:xfrm>
            <a:off x="5675435" y="1490664"/>
            <a:ext cx="644769" cy="7381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round/>
                <a:headEnd type="none" w="sm" len="sm"/>
                <a:tailEnd type="stealth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9020" name="Line 12"/>
          <p:cNvSpPr>
            <a:spLocks noChangeAspect="1" noChangeShapeType="1"/>
          </p:cNvSpPr>
          <p:nvPr/>
        </p:nvSpPr>
        <p:spPr bwMode="auto">
          <a:xfrm flipH="1">
            <a:off x="8021516" y="1528764"/>
            <a:ext cx="543658" cy="5159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round/>
                <a:headEnd type="none" w="sm" len="sm"/>
                <a:tailEnd type="stealth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9021" name="Line 13"/>
          <p:cNvSpPr>
            <a:spLocks noChangeAspect="1" noChangeShapeType="1"/>
          </p:cNvSpPr>
          <p:nvPr/>
        </p:nvSpPr>
        <p:spPr bwMode="auto">
          <a:xfrm flipV="1">
            <a:off x="5511312" y="3554413"/>
            <a:ext cx="537796" cy="42227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round/>
                <a:headEnd type="none" w="sm" len="sm"/>
                <a:tailEnd type="stealth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9022" name="Line 14"/>
          <p:cNvSpPr>
            <a:spLocks noChangeAspect="1" noChangeShapeType="1"/>
          </p:cNvSpPr>
          <p:nvPr/>
        </p:nvSpPr>
        <p:spPr bwMode="auto">
          <a:xfrm flipH="1" flipV="1">
            <a:off x="7035312" y="3665539"/>
            <a:ext cx="445477" cy="38417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round/>
                <a:headEnd type="none" w="sm" len="sm"/>
                <a:tailEnd type="stealth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9023" name="Line 15"/>
          <p:cNvSpPr>
            <a:spLocks noChangeAspect="1" noChangeShapeType="1"/>
          </p:cNvSpPr>
          <p:nvPr/>
        </p:nvSpPr>
        <p:spPr bwMode="auto">
          <a:xfrm>
            <a:off x="5675436" y="1490664"/>
            <a:ext cx="1087315" cy="3698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round/>
                <a:headEnd type="none" w="sm" len="sm"/>
                <a:tailEnd type="stealth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99024" name="Text Box 16"/>
          <p:cNvSpPr txBox="1">
            <a:spLocks noChangeArrowheads="1"/>
          </p:cNvSpPr>
          <p:nvPr/>
        </p:nvSpPr>
        <p:spPr bwMode="auto">
          <a:xfrm>
            <a:off x="6601558" y="4835525"/>
            <a:ext cx="2391508" cy="1692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1463" indent="-271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de-DE" altLang="de-DE" sz="16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▲</a:t>
            </a:r>
            <a:r>
              <a:rPr lang="de-DE" altLang="de-DE" sz="1600" b="1" dirty="0">
                <a:solidFill>
                  <a:schemeClr val="accent2"/>
                </a:solidFill>
                <a:latin typeface="Arial" charset="0"/>
              </a:rPr>
              <a:t>Test </a:t>
            </a:r>
            <a:r>
              <a:rPr lang="de-DE" altLang="de-DE" sz="1600" b="1" dirty="0" err="1">
                <a:solidFill>
                  <a:schemeClr val="accent2"/>
                </a:solidFill>
                <a:latin typeface="Arial" charset="0"/>
              </a:rPr>
              <a:t>measurements</a:t>
            </a:r>
            <a:r>
              <a:rPr lang="de-DE" altLang="de-DE" sz="1600" b="1" dirty="0">
                <a:solidFill>
                  <a:schemeClr val="accent2"/>
                </a:solidFill>
                <a:latin typeface="Arial" charset="0"/>
              </a:rPr>
              <a:t>  on </a:t>
            </a:r>
            <a:r>
              <a:rPr lang="de-DE" altLang="de-DE" sz="1600" b="1" dirty="0" err="1">
                <a:solidFill>
                  <a:schemeClr val="accent2"/>
                </a:solidFill>
                <a:latin typeface="Arial" charset="0"/>
              </a:rPr>
              <a:t>quadrupole</a:t>
            </a:r>
            <a:r>
              <a:rPr lang="de-DE" altLang="de-DE" sz="1600" b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altLang="de-DE" sz="1600" b="1" dirty="0" err="1">
                <a:solidFill>
                  <a:schemeClr val="accent2"/>
                </a:solidFill>
                <a:latin typeface="Arial" charset="0"/>
              </a:rPr>
              <a:t>modifications</a:t>
            </a:r>
            <a:r>
              <a:rPr lang="de-DE" altLang="de-DE" sz="1600" b="1" dirty="0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GB" altLang="de-DE" sz="16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◄ </a:t>
            </a:r>
            <a:r>
              <a:rPr lang="en-GB" altLang="de-DE" sz="1600" b="1" dirty="0">
                <a:solidFill>
                  <a:schemeClr val="accent2"/>
                </a:solidFill>
                <a:latin typeface="Arial" charset="0"/>
              </a:rPr>
              <a:t>FEM calculations on detailed 3D-models</a:t>
            </a:r>
            <a:endParaRPr lang="de-DE" altLang="de-DE" sz="1400" dirty="0"/>
          </a:p>
        </p:txBody>
      </p:sp>
      <p:sp>
        <p:nvSpPr>
          <p:cNvPr id="17" name="Rechteck 16"/>
          <p:cNvSpPr/>
          <p:nvPr/>
        </p:nvSpPr>
        <p:spPr>
          <a:xfrm>
            <a:off x="570731" y="1150293"/>
            <a:ext cx="3563888" cy="484186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marL="180975" lvl="1">
              <a:tabLst>
                <a:tab pos="0" algn="l"/>
                <a:tab pos="1809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AC </a:t>
            </a:r>
            <a:r>
              <a:rPr lang="de-DE" sz="24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loss</a:t>
            </a: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4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reduction</a:t>
            </a: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180975" lvl="1">
              <a:tabLst>
                <a:tab pos="0" algn="l"/>
                <a:tab pos="1809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Test on Quadrupole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Prototypes for the SIS100 Main Magnets</a:t>
            </a:r>
          </a:p>
        </p:txBody>
      </p:sp>
    </p:spTree>
    <p:extLst>
      <p:ext uri="{BB962C8B-B14F-4D97-AF65-F5344CB8AC3E}">
        <p14:creationId xmlns:p14="http://schemas.microsoft.com/office/powerpoint/2010/main" val="3118473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8"/>
          <p:cNvSpPr txBox="1">
            <a:spLocks/>
          </p:cNvSpPr>
          <p:nvPr/>
        </p:nvSpPr>
        <p:spPr>
          <a:xfrm>
            <a:off x="0" y="1442551"/>
            <a:ext cx="5220072" cy="5298817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ts val="700"/>
              </a:spcBef>
              <a:spcAft>
                <a:spcPct val="0"/>
              </a:spcAft>
              <a:tabLst>
                <a:tab pos="341313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lang="de-DE" sz="2800">
                <a:solidFill>
                  <a:srgbClr val="0000FF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1600" b="1" u="sng" kern="0" dirty="0">
                <a:solidFill>
                  <a:srgbClr val="1E019B"/>
                </a:solidFill>
              </a:rPr>
              <a:t>Significant differences between </a:t>
            </a:r>
            <a:r>
              <a:rPr lang="en-US" sz="1600" b="1" u="sng" kern="0" dirty="0" err="1">
                <a:solidFill>
                  <a:srgbClr val="1E019B"/>
                </a:solidFill>
              </a:rPr>
              <a:t>Nuclotron</a:t>
            </a:r>
            <a:r>
              <a:rPr lang="en-US" sz="1600" b="1" u="sng" kern="0" dirty="0">
                <a:solidFill>
                  <a:srgbClr val="1E019B"/>
                </a:solidFill>
              </a:rPr>
              <a:t>-type Model Dipole and the SIS100 First of Series Magnet: </a:t>
            </a:r>
          </a:p>
          <a:p>
            <a:pPr marL="0" indent="0">
              <a:spcAft>
                <a:spcPts val="600"/>
              </a:spcAft>
            </a:pPr>
            <a:r>
              <a:rPr lang="en-US" sz="1600" kern="0" dirty="0"/>
              <a:t>2-layer straight magnet → 1-layer curved magnet</a:t>
            </a:r>
          </a:p>
          <a:p>
            <a:pPr marL="0" indent="0">
              <a:spcAft>
                <a:spcPts val="600"/>
              </a:spcAft>
            </a:pPr>
            <a:r>
              <a:rPr lang="en-US" sz="1600" b="1" kern="0" dirty="0"/>
              <a:t>Main Advantages: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b="1" kern="0" dirty="0"/>
              <a:t>Reducing the size of the cross section of the magnet, and consequently reducing losses and hydraulic resistance		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b="1" kern="0" dirty="0"/>
              <a:t>Reduction of peak field to 1.9 T</a:t>
            </a:r>
            <a:br>
              <a:rPr lang="en-US" sz="1600" b="1" kern="0" dirty="0"/>
            </a:br>
            <a:r>
              <a:rPr lang="en-US" sz="1600" b="1" kern="0" dirty="0">
                <a:latin typeface="Arial"/>
                <a:cs typeface="Arial"/>
              </a:rPr>
              <a:t>→</a:t>
            </a:r>
            <a:r>
              <a:rPr lang="en-US" sz="1600" b="1" kern="0" dirty="0"/>
              <a:t> reduction of field errors due to 			           	   reduced iron saturation 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kern="0" dirty="0"/>
              <a:t>Low loss </a:t>
            </a:r>
            <a:r>
              <a:rPr lang="en-US" sz="1600" kern="0" dirty="0" err="1"/>
              <a:t>sc</a:t>
            </a:r>
            <a:r>
              <a:rPr lang="en-US" sz="1600" kern="0" dirty="0"/>
              <a:t> wire (</a:t>
            </a:r>
            <a:r>
              <a:rPr lang="en-GB" sz="1600" dirty="0" err="1"/>
              <a:t>CuMn</a:t>
            </a:r>
            <a:r>
              <a:rPr lang="en-GB" sz="1600" dirty="0"/>
              <a:t> matrix)</a:t>
            </a:r>
            <a:endParaRPr lang="en-US" sz="1600" kern="0" dirty="0"/>
          </a:p>
          <a:p>
            <a:pPr marL="0" indent="0">
              <a:spcAft>
                <a:spcPts val="600"/>
              </a:spcAft>
            </a:pPr>
            <a:r>
              <a:rPr lang="en-US" sz="1600" b="1" u="sng" kern="0" dirty="0">
                <a:solidFill>
                  <a:schemeClr val="tx1"/>
                </a:solidFill>
              </a:rPr>
              <a:t>New challenges in manufacturing: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kern="0" dirty="0">
                <a:solidFill>
                  <a:prstClr val="black"/>
                </a:solidFill>
              </a:rPr>
              <a:t>winding of curved coil and stacking of curved yoke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kern="0" dirty="0">
                <a:solidFill>
                  <a:prstClr val="black"/>
                </a:solidFill>
              </a:rPr>
              <a:t>increased cable diameter reduced available space for electrical insulation and structural components in the coil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5364089" y="1537170"/>
          <a:ext cx="3672407" cy="4789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6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176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b="1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Parameter</a:t>
                      </a:r>
                      <a:endParaRPr lang="de-DE" sz="15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b="1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N-type</a:t>
                      </a:r>
                      <a:endParaRPr lang="de-DE" sz="15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b="1" kern="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FoS</a:t>
                      </a:r>
                      <a:endParaRPr lang="de-DE" sz="15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35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Effective length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2.756 m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3.062 m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59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Bending angle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 </a:t>
                      </a:r>
                      <a:r>
                        <a:rPr lang="en-GB" sz="1500" kern="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deg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3.33 </a:t>
                      </a:r>
                      <a:r>
                        <a:rPr lang="en-GB" sz="1500" kern="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deg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176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B</a:t>
                      </a:r>
                      <a:r>
                        <a:rPr lang="en-GB" sz="1500" kern="800" baseline="-250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max</a:t>
                      </a:r>
                      <a:endParaRPr lang="de-DE" sz="1500" baseline="-250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2.1 T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1.9 T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35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Max. ramp rate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4 T/s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4 T/s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59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Layers*turns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2*8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1*8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35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Operating current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7 kA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13 kA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918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Outer diameter of the cooling tube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5 mm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5.7 mm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35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Number of strands 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31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23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35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Strand diameter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0.5 mm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0.8 mm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235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Cable diameter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7.36 mm</a:t>
                      </a:r>
                      <a:endParaRPr lang="de-DE" sz="15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500" kern="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8.29 mm</a:t>
                      </a:r>
                      <a:endParaRPr lang="de-DE" sz="15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08" marR="62208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45497" y="764704"/>
            <a:ext cx="9098503" cy="677847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marL="180975" lvl="1">
              <a:tabLst>
                <a:tab pos="0" algn="l"/>
                <a:tab pos="1809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  New Generation of </a:t>
            </a:r>
            <a:r>
              <a:rPr lang="en-US" sz="20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Superferric</a:t>
            </a:r>
            <a:r>
              <a:rPr lang="en-US" sz="20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 Magnets: </a:t>
            </a:r>
            <a:r>
              <a:rPr lang="de-DE" altLang="de-DE" sz="2000" b="1" dirty="0">
                <a:solidFill>
                  <a:srgbClr val="333399"/>
                </a:solidFill>
              </a:rPr>
              <a:t>SIS100 Dipole Design </a:t>
            </a:r>
            <a:endParaRPr lang="en-US" sz="2000" b="1" dirty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Prototypes for the SIS100 Main Magnets</a:t>
            </a:r>
          </a:p>
        </p:txBody>
      </p:sp>
    </p:spTree>
    <p:extLst>
      <p:ext uri="{BB962C8B-B14F-4D97-AF65-F5344CB8AC3E}">
        <p14:creationId xmlns:p14="http://schemas.microsoft.com/office/powerpoint/2010/main" val="326160674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Table 1"/>
          <p:cNvGraphicFramePr>
            <a:graphicFrameLocks noChangeAspect="1"/>
          </p:cNvGraphicFramePr>
          <p:nvPr/>
        </p:nvGraphicFramePr>
        <p:xfrm>
          <a:off x="683568" y="1124744"/>
          <a:ext cx="6589425" cy="5455920"/>
        </p:xfrm>
        <a:graphic>
          <a:graphicData uri="http://schemas.openxmlformats.org/drawingml/2006/table">
            <a:tbl>
              <a:tblPr/>
              <a:tblGrid>
                <a:gridCol w="2291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0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 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solidFill>
                            <a:srgbClr val="0000FF"/>
                          </a:solidFill>
                          <a:latin typeface="Arial"/>
                          <a:ea typeface="ＭＳ 明朝"/>
                        </a:rPr>
                        <a:t>GSI</a:t>
                      </a:r>
                      <a:endParaRPr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NICA </a:t>
                      </a:r>
                      <a:endParaRPr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312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600" b="1" i="1" dirty="0">
                          <a:solidFill>
                            <a:srgbClr val="0000FF"/>
                          </a:solidFill>
                          <a:latin typeface="Arial"/>
                          <a:ea typeface="ＭＳ 明朝"/>
                        </a:rPr>
                        <a:t>SIS100 </a:t>
                      </a:r>
                      <a:endParaRPr b="1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i="1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Booster </a:t>
                      </a:r>
                      <a:endParaRPr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i="1" dirty="0" err="1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Collider</a:t>
                      </a:r>
                      <a:r>
                        <a:rPr lang="de-DE" sz="1600" b="1" i="1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 </a:t>
                      </a:r>
                      <a:endParaRPr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1" dirty="0" err="1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cable</a:t>
                      </a: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tube inner diameter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  <a:latin typeface="Arial"/>
                          <a:ea typeface="ＭＳ 明朝"/>
                        </a:rPr>
                        <a:t>4.7 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3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3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mm 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number of strands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21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18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16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critical current (at 2.5 T and 4.5 K)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19.8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14.2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16.8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kA 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1" dirty="0" err="1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dipole</a:t>
                      </a:r>
                      <a:r>
                        <a:rPr lang="de-DE" sz="1600" b="1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 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ﬁeld strength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1.9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1.8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1.8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T 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dirty="0" err="1">
                          <a:solidFill>
                            <a:srgbClr val="000000"/>
                          </a:solidFill>
                          <a:latin typeface="Arial"/>
                        </a:rPr>
                        <a:t>ﬁeld</a:t>
                      </a: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de-DE" sz="1600" dirty="0" err="1">
                          <a:solidFill>
                            <a:srgbClr val="000000"/>
                          </a:solidFill>
                          <a:latin typeface="Arial"/>
                        </a:rPr>
                        <a:t>ramp</a:t>
                      </a: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</a:rPr>
                        <a:t> rate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  <a:latin typeface="Arial"/>
                        </a:rPr>
                        <a:t>4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</a:rPr>
                        <a:t>1.2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</a:rPr>
                        <a:t>≤ 0.5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</a:rPr>
                        <a:t>T/s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pole gap height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68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64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70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mm 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magnet length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  <a:latin typeface="Arial"/>
                          <a:ea typeface="ＭＳ 明朝"/>
                        </a:rPr>
                        <a:t>3.1 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2.2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1.94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m 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curvature radius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52.625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14.090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m 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dirty="0" err="1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operation</a:t>
                      </a: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 </a:t>
                      </a:r>
                      <a:r>
                        <a:rPr lang="de-DE" sz="1600" dirty="0" err="1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current</a:t>
                      </a: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13.1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9.68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10.4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kA 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6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inductance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0.55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0.63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0.45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mH 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6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maximum AC loss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  <a:latin typeface="Arial"/>
                          <a:ea typeface="ＭＳ 明朝"/>
                        </a:rPr>
                        <a:t>100 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8.4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8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latin typeface="Arial"/>
                          <a:ea typeface="ＭＳ 明朝"/>
                        </a:rPr>
                        <a:t>W 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90954" y="4149080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→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5329" y="476314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→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0954" y="6165304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00FF"/>
                </a:solidFill>
              </a:rPr>
              <a:t>→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679547"/>
            <a:ext cx="9144000" cy="445197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marL="180975" lvl="1">
              <a:tabLst>
                <a:tab pos="0" algn="l"/>
                <a:tab pos="1809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             New Generation of </a:t>
            </a:r>
            <a:r>
              <a:rPr lang="en-US" sz="20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Nuclotron</a:t>
            </a:r>
            <a:r>
              <a:rPr lang="en-US" sz="20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-Type Dipoles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Prototypes for the SIS100 Main Magnets</a:t>
            </a:r>
          </a:p>
        </p:txBody>
      </p:sp>
    </p:spTree>
    <p:extLst>
      <p:ext uri="{BB962C8B-B14F-4D97-AF65-F5344CB8AC3E}">
        <p14:creationId xmlns:p14="http://schemas.microsoft.com/office/powerpoint/2010/main" val="1011649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Прямоугольник 1"/>
          <p:cNvSpPr>
            <a:spLocks noChangeArrowheads="1"/>
          </p:cNvSpPr>
          <p:nvPr/>
        </p:nvSpPr>
        <p:spPr bwMode="auto">
          <a:xfrm>
            <a:off x="463550" y="1298054"/>
            <a:ext cx="83405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0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+mn-cs"/>
              </a:rPr>
              <a:t>All SIS100 lattice quadrupole and corrector magnets have to be made in JINR, </a:t>
            </a:r>
            <a:r>
              <a:rPr lang="en-US" altLang="ru-RU" sz="2000" b="1" dirty="0" err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+mn-cs"/>
              </a:rPr>
              <a:t>Dubna</a:t>
            </a:r>
            <a:r>
              <a:rPr lang="en-US" altLang="ru-RU" sz="20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+mn-cs"/>
              </a:rPr>
              <a:t>. The 108 main dipoles are in the responsibility of GSI, Darmstadt.</a:t>
            </a:r>
            <a:endParaRPr lang="ru-RU" altLang="ru-RU" sz="2000" b="1" dirty="0">
              <a:solidFill>
                <a:srgbClr val="0000FF"/>
              </a:solidFill>
              <a:latin typeface="Arial" charset="0"/>
              <a:ea typeface="Arial Unicode MS" pitchFamily="34" charset="-128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3550" y="3284984"/>
          <a:ext cx="8216900" cy="2641599"/>
        </p:xfrm>
        <a:graphic>
          <a:graphicData uri="http://schemas.openxmlformats.org/drawingml/2006/table">
            <a:tbl>
              <a:tblPr/>
              <a:tblGrid>
                <a:gridCol w="2964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8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14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351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Characteristic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Lattice Quadrupole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Corrector magnet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0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Multipole (Q/S/O)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Steerer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Chrom</a:t>
                      </a: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Sext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magnets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 field strength, T/m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n-1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27.77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0.75/25/333,3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Effective magnetic length, m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1.264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0.403/0.41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0.383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Aperture diameter, mm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Operation current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10512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250/246/240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245/241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Magnet weight, kg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2824" name="Прямоугольник 6"/>
          <p:cNvSpPr>
            <a:spLocks noChangeArrowheads="1"/>
          </p:cNvSpPr>
          <p:nvPr/>
        </p:nvSpPr>
        <p:spPr bwMode="auto">
          <a:xfrm>
            <a:off x="2910842" y="2514362"/>
            <a:ext cx="3557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</a:rPr>
              <a:t>Characteristics of the magnets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4614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</a:rPr>
              <a:t>Series Production and Testing at JINR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3723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86" y="1205000"/>
            <a:ext cx="2955131" cy="252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4" y="4226039"/>
            <a:ext cx="2651768" cy="202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>
            <a:fillRect/>
          </a:stretch>
        </p:blipFill>
        <p:spPr bwMode="auto">
          <a:xfrm>
            <a:off x="6667691" y="1462770"/>
            <a:ext cx="2456259" cy="200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5295" r="16997" b="8911"/>
          <a:stretch>
            <a:fillRect/>
          </a:stretch>
        </p:blipFill>
        <p:spPr bwMode="auto">
          <a:xfrm>
            <a:off x="3430750" y="3997249"/>
            <a:ext cx="2938482" cy="238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9" t="4657" r="13792" b="4855"/>
          <a:stretch>
            <a:fillRect/>
          </a:stretch>
        </p:blipFill>
        <p:spPr bwMode="auto">
          <a:xfrm>
            <a:off x="6582382" y="4146861"/>
            <a:ext cx="2535006" cy="224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feld 1"/>
          <p:cNvSpPr txBox="1">
            <a:spLocks noChangeArrowheads="1"/>
          </p:cNvSpPr>
          <p:nvPr/>
        </p:nvSpPr>
        <p:spPr bwMode="auto">
          <a:xfrm>
            <a:off x="1177881" y="6325293"/>
            <a:ext cx="8459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Steerer</a:t>
            </a:r>
            <a:endParaRPr kumimoji="0" lang="de-DE" altLang="de-DE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564" name="Textfeld 11"/>
          <p:cNvSpPr txBox="1">
            <a:spLocks noChangeArrowheads="1"/>
          </p:cNvSpPr>
          <p:nvPr/>
        </p:nvSpPr>
        <p:spPr bwMode="auto">
          <a:xfrm>
            <a:off x="7515016" y="3654029"/>
            <a:ext cx="1051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Sextupole</a:t>
            </a:r>
            <a:endParaRPr kumimoji="0" lang="de-DE" altLang="de-DE" sz="14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565" name="Textfeld 12"/>
          <p:cNvSpPr txBox="1">
            <a:spLocks noChangeArrowheads="1"/>
          </p:cNvSpPr>
          <p:nvPr/>
        </p:nvSpPr>
        <p:spPr bwMode="auto">
          <a:xfrm>
            <a:off x="4351355" y="6325293"/>
            <a:ext cx="182177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Multipole </a:t>
            </a:r>
            <a:r>
              <a:rPr kumimoji="0" lang="de-DE" alt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Corrector</a:t>
            </a:r>
            <a:endParaRPr kumimoji="0" lang="de-DE" altLang="de-DE" sz="14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566" name="Textfeld 13"/>
          <p:cNvSpPr txBox="1">
            <a:spLocks noChangeArrowheads="1"/>
          </p:cNvSpPr>
          <p:nvPr/>
        </p:nvSpPr>
        <p:spPr bwMode="auto">
          <a:xfrm>
            <a:off x="6717688" y="6325292"/>
            <a:ext cx="236401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Gamma Jump Quadrupole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11889" r="27023" b="-2071"/>
          <a:stretch/>
        </p:blipFill>
        <p:spPr>
          <a:xfrm>
            <a:off x="0" y="1322349"/>
            <a:ext cx="3467239" cy="2480869"/>
          </a:xfrm>
          <a:prstGeom prst="rect">
            <a:avLst/>
          </a:prstGeom>
        </p:spPr>
      </p:pic>
      <p:sp>
        <p:nvSpPr>
          <p:cNvPr id="19" name="Textfeld 11"/>
          <p:cNvSpPr txBox="1">
            <a:spLocks noChangeArrowheads="1"/>
          </p:cNvSpPr>
          <p:nvPr/>
        </p:nvSpPr>
        <p:spPr bwMode="auto">
          <a:xfrm>
            <a:off x="1691680" y="3572855"/>
            <a:ext cx="4095215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Main Quadrupole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Design of the Quadrupole Units</a:t>
            </a:r>
          </a:p>
        </p:txBody>
      </p:sp>
    </p:spTree>
    <p:extLst>
      <p:ext uri="{BB962C8B-B14F-4D97-AF65-F5344CB8AC3E}">
        <p14:creationId xmlns:p14="http://schemas.microsoft.com/office/powerpoint/2010/main" val="1224019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 txBox="1">
            <a:spLocks/>
          </p:cNvSpPr>
          <p:nvPr/>
        </p:nvSpPr>
        <p:spPr>
          <a:xfrm>
            <a:off x="2555776" y="5098246"/>
            <a:ext cx="1535549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Type 2.5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Picture 3" descr="S:\JPMeier\EXCHANGE_MTPC096\Capture_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0" y="5382888"/>
            <a:ext cx="1765973" cy="127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:\JPMeier\EXCHANGE_MTPC096\Capture_00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47" y="5395319"/>
            <a:ext cx="1798313" cy="12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S:\JPMeier\EXCHANGE_MTPC096\Capture_00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10722"/>
            <a:ext cx="1802994" cy="121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335644" y="1596842"/>
          <a:ext cx="5532499" cy="342451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6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2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4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5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347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100" b="1" i="1" u="none" strike="noStrike" dirty="0">
                          <a:effectLst/>
                        </a:rPr>
                        <a:t>Unit </a:t>
                      </a:r>
                      <a:r>
                        <a:rPr lang="de-DE" sz="1100" b="1" i="1" u="none" strike="noStrike" dirty="0" err="1">
                          <a:effectLst/>
                        </a:rPr>
                        <a:t>Configuration</a:t>
                      </a:r>
                      <a:endParaRPr lang="de-DE" sz="1100" b="1" i="1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100" b="1" i="1" u="none" strike="noStrike" dirty="0" err="1">
                          <a:effectLst/>
                        </a:rPr>
                        <a:t>Doublet</a:t>
                      </a:r>
                      <a:r>
                        <a:rPr lang="de-DE" sz="1100" b="1" i="1" u="none" strike="noStrike" dirty="0">
                          <a:effectLst/>
                        </a:rPr>
                        <a:t> </a:t>
                      </a:r>
                      <a:r>
                        <a:rPr lang="de-DE" sz="1100" b="1" i="1" u="none" strike="noStrike" dirty="0" err="1">
                          <a:effectLst/>
                        </a:rPr>
                        <a:t>Configuration</a:t>
                      </a:r>
                      <a:r>
                        <a:rPr lang="de-DE" sz="1100" b="1" i="1" u="none" strike="noStrike" dirty="0">
                          <a:effectLst/>
                        </a:rPr>
                        <a:t> </a:t>
                      </a:r>
                      <a:endParaRPr lang="de-DE" sz="1100" b="1" i="1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77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 err="1">
                          <a:effectLst/>
                        </a:rPr>
                        <a:t>Upstream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 err="1">
                          <a:effectLst/>
                        </a:rPr>
                        <a:t>Centre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Downstream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 err="1">
                          <a:effectLst/>
                        </a:rPr>
                        <a:t>Joined</a:t>
                      </a:r>
                      <a:r>
                        <a:rPr lang="de-DE" sz="1100" b="1" u="none" strike="noStrike" dirty="0">
                          <a:effectLst/>
                        </a:rPr>
                        <a:t> Name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Short Name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 err="1">
                          <a:effectLst/>
                        </a:rPr>
                        <a:t>Quantity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QDB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-TRP-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SF2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QDB-TRP-SF2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2.123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QDBs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-TRP-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SF2s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QDBs-TRP-SF2s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2.13s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QDBb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-T-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SF2Mb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QDBb-T-SF2Mb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2.4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5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QDBx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-T-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SF2Mx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QDBx-T-SF2Mx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2.4x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VQD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-CR-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SF2B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VQD-CR-SF2B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2.5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u="none" strike="noStrike" dirty="0">
                          <a:effectLst/>
                        </a:rPr>
                        <a:t>6</a:t>
                      </a:r>
                      <a:endParaRPr lang="de-DE" sz="11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BB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BQD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-C-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SF1H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BQD-C-SF1H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1.6A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12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VQD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-CR-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SF1B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VQD-CR-SF1B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1.7B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12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BQD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-C-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SF2H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BQD-C-SF2H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2.8C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12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BQD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-CR-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SF2J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BQD-CR-SF2J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2.9D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12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 err="1">
                          <a:effectLst/>
                        </a:rPr>
                        <a:t>MQDb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-C-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SF1Bb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MQDb-C-SF1Bb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>
                          <a:effectLst/>
                        </a:rPr>
                        <a:t>1.E</a:t>
                      </a:r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5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877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 err="1">
                          <a:effectLst/>
                        </a:rPr>
                        <a:t>MQDi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-C-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SF1Bi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MQDi-C-SF1Bi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1.Ei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</a:t>
                      </a:r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779"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7144" marR="7144" marT="7144" marB="0" anchor="b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>
                          <a:effectLst/>
                          <a:latin typeface="Lucida Grande"/>
                        </a:rPr>
                        <a:t>Total</a:t>
                      </a:r>
                    </a:p>
                  </a:txBody>
                  <a:tcPr marL="7144" marR="7144" marT="714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9525" marR="9525" marT="9525" marB="0" anchor="b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>
                          <a:effectLst/>
                          <a:latin typeface="Lucida Grande"/>
                        </a:rPr>
                        <a:t>83</a:t>
                      </a:r>
                    </a:p>
                  </a:txBody>
                  <a:tcPr marL="7144" marR="7144" marT="714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490251" y="5424888"/>
            <a:ext cx="1592208" cy="27699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(type SF2B)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660076" y="6447377"/>
            <a:ext cx="1535549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Doublet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cold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90742" y="5424887"/>
            <a:ext cx="1277401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Integrated QDM</a:t>
            </a:r>
          </a:p>
        </p:txBody>
      </p:sp>
      <p:sp>
        <p:nvSpPr>
          <p:cNvPr id="16" name="CustomShape 1"/>
          <p:cNvSpPr/>
          <p:nvPr/>
        </p:nvSpPr>
        <p:spPr>
          <a:xfrm>
            <a:off x="179512" y="921141"/>
            <a:ext cx="5919142" cy="572678"/>
          </a:xfrm>
          <a:prstGeom prst="rect">
            <a:avLst/>
          </a:prstGeom>
        </p:spPr>
        <p:txBody>
          <a:bodyPr lIns="40500" tIns="33750" rIns="40500" bIns="337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Quadrupole Units and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Doublet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Modules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Design of the Quadrupole Units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1019657"/>
            <a:ext cx="2592288" cy="515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99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461963" y="6564313"/>
            <a:ext cx="56022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Egbert Fischer, MAC-7 Meeting, 2-3 April 2012, Jülich</a:t>
            </a:r>
          </a:p>
        </p:txBody>
      </p:sp>
      <p:grpSp>
        <p:nvGrpSpPr>
          <p:cNvPr id="79875" name="Group 2"/>
          <p:cNvGrpSpPr>
            <a:grpSpLocks/>
          </p:cNvGrpSpPr>
          <p:nvPr/>
        </p:nvGrpSpPr>
        <p:grpSpPr bwMode="auto">
          <a:xfrm>
            <a:off x="4679950" y="1079500"/>
            <a:ext cx="4462463" cy="3022600"/>
            <a:chOff x="2948" y="680"/>
            <a:chExt cx="2811" cy="1904"/>
          </a:xfrm>
        </p:grpSpPr>
        <p:pic>
          <p:nvPicPr>
            <p:cNvPr id="798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" y="680"/>
              <a:ext cx="2811" cy="1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9888" name="Text Box 4"/>
            <p:cNvSpPr txBox="1">
              <a:spLocks noChangeArrowheads="1"/>
            </p:cNvSpPr>
            <p:nvPr/>
          </p:nvSpPr>
          <p:spPr bwMode="auto">
            <a:xfrm>
              <a:off x="2948" y="680"/>
              <a:ext cx="2811" cy="1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de-DE"/>
            </a:p>
          </p:txBody>
        </p:sp>
      </p:grp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5695950" y="6577013"/>
            <a:ext cx="36195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C6F419BE-6BC6-4DB3-947D-E697670F0241}" type="slidenum">
              <a:rPr lang="de-DE" sz="1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eaLnBrk="1" hangingPunct="1"/>
              <a:t>17</a:t>
            </a:fld>
            <a:endParaRPr lang="de-DE" sz="14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987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4679950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8" name="Text Box 7"/>
          <p:cNvSpPr txBox="1">
            <a:spLocks noChangeArrowheads="1"/>
          </p:cNvSpPr>
          <p:nvPr/>
        </p:nvSpPr>
        <p:spPr bwMode="auto">
          <a:xfrm>
            <a:off x="2016125" y="2952750"/>
            <a:ext cx="223202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2000" b="1">
                <a:solidFill>
                  <a:srgbClr val="FF808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December 2010</a:t>
            </a:r>
          </a:p>
        </p:txBody>
      </p:sp>
      <p:pic>
        <p:nvPicPr>
          <p:cNvPr id="7987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455988"/>
            <a:ext cx="453231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8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0113"/>
            <a:ext cx="467995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81" name="Rectangle 10"/>
          <p:cNvSpPr>
            <a:spLocks noChangeArrowheads="1"/>
          </p:cNvSpPr>
          <p:nvPr/>
        </p:nvSpPr>
        <p:spPr bwMode="auto">
          <a:xfrm>
            <a:off x="-53974" y="5903913"/>
            <a:ext cx="2609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000" b="1" dirty="0">
                <a:solidFill>
                  <a:srgbClr val="000000"/>
                </a:solidFill>
              </a:rPr>
              <a:t>Scheme </a:t>
            </a:r>
            <a:r>
              <a:rPr lang="de-DE" sz="2000" b="1" dirty="0" err="1">
                <a:solidFill>
                  <a:srgbClr val="000000"/>
                </a:solidFill>
              </a:rPr>
              <a:t>of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the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new</a:t>
            </a:r>
            <a:r>
              <a:rPr lang="de-DE" sz="2000" b="1" dirty="0">
                <a:solidFill>
                  <a:srgbClr val="000000"/>
                </a:solidFill>
              </a:rPr>
              <a:t>                        SC-magnet </a:t>
            </a:r>
            <a:r>
              <a:rPr lang="de-DE" sz="2000" b="1" dirty="0" err="1">
                <a:solidFill>
                  <a:srgbClr val="000000"/>
                </a:solidFill>
              </a:rPr>
              <a:t>test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facility</a:t>
            </a:r>
            <a:r>
              <a:rPr lang="de-DE" sz="2000" b="1" dirty="0">
                <a:solidFill>
                  <a:srgbClr val="000000"/>
                </a:solidFill>
              </a:rPr>
              <a:t> at JINR </a:t>
            </a:r>
            <a:r>
              <a:rPr lang="de-DE" sz="2000" b="1" dirty="0" err="1">
                <a:solidFill>
                  <a:srgbClr val="000000"/>
                </a:solidFill>
              </a:rPr>
              <a:t>Dubna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9882" name="Text Box 11"/>
          <p:cNvSpPr txBox="1">
            <a:spLocks noChangeArrowheads="1"/>
          </p:cNvSpPr>
          <p:nvPr/>
        </p:nvSpPr>
        <p:spPr bwMode="auto">
          <a:xfrm>
            <a:off x="6048375" y="5922963"/>
            <a:ext cx="3095625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500"/>
              </a:spcBef>
            </a:pPr>
            <a:r>
              <a:rPr lang="de-DE" sz="2000">
                <a:solidFill>
                  <a:srgbClr val="23FF23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        1600 m</a:t>
            </a:r>
            <a:r>
              <a:rPr lang="de-DE" sz="2000" baseline="30000">
                <a:solidFill>
                  <a:srgbClr val="23FF23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de-DE" sz="2000">
                <a:solidFill>
                  <a:srgbClr val="23FF23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main hall</a:t>
            </a:r>
          </a:p>
          <a:p>
            <a:pPr eaLnBrk="1" hangingPunct="1">
              <a:spcBef>
                <a:spcPts val="1500"/>
              </a:spcBef>
            </a:pPr>
            <a:r>
              <a:rPr lang="de-DE" sz="2000">
                <a:solidFill>
                  <a:srgbClr val="23FF23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700 m</a:t>
            </a:r>
            <a:r>
              <a:rPr lang="de-DE" sz="2000" baseline="30000">
                <a:solidFill>
                  <a:srgbClr val="23FF23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  </a:t>
            </a:r>
            <a:r>
              <a:rPr lang="de-DE" sz="2000">
                <a:solidFill>
                  <a:srgbClr val="23FF23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auxiliary facilities</a:t>
            </a:r>
          </a:p>
        </p:txBody>
      </p:sp>
      <p:sp>
        <p:nvSpPr>
          <p:cNvPr id="79883" name="Text Box 12"/>
          <p:cNvSpPr txBox="1">
            <a:spLocks noChangeArrowheads="1"/>
          </p:cNvSpPr>
          <p:nvPr/>
        </p:nvSpPr>
        <p:spPr bwMode="auto">
          <a:xfrm>
            <a:off x="6767513" y="3017838"/>
            <a:ext cx="22320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2000" b="1">
                <a:solidFill>
                  <a:srgbClr val="FFFF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February 2012</a:t>
            </a:r>
          </a:p>
        </p:txBody>
      </p:sp>
      <p:sp>
        <p:nvSpPr>
          <p:cNvPr id="79884" name="Text Box 13"/>
          <p:cNvSpPr txBox="1">
            <a:spLocks noChangeArrowheads="1"/>
          </p:cNvSpPr>
          <p:nvPr/>
        </p:nvSpPr>
        <p:spPr bwMode="auto">
          <a:xfrm>
            <a:off x="6911975" y="5400675"/>
            <a:ext cx="223202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2000" b="1">
                <a:solidFill>
                  <a:srgbClr val="23FF23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September 2012</a:t>
            </a:r>
          </a:p>
        </p:txBody>
      </p:sp>
      <p:sp>
        <p:nvSpPr>
          <p:cNvPr id="79886" name="Textfeld 2"/>
          <p:cNvSpPr txBox="1">
            <a:spLocks noChangeArrowheads="1"/>
          </p:cNvSpPr>
          <p:nvPr/>
        </p:nvSpPr>
        <p:spPr bwMode="auto">
          <a:xfrm>
            <a:off x="-1" y="1165225"/>
            <a:ext cx="9142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de-DE" sz="2800" dirty="0">
                <a:solidFill>
                  <a:schemeClr val="bg1"/>
                </a:solidFill>
                <a:latin typeface="Arial" charset="0"/>
                <a:cs typeface="Arial" charset="0"/>
              </a:rPr>
              <a:t>Test </a:t>
            </a:r>
            <a:r>
              <a:rPr lang="de-DE" sz="2800" dirty="0" err="1">
                <a:solidFill>
                  <a:schemeClr val="bg1"/>
                </a:solidFill>
                <a:latin typeface="Arial" charset="0"/>
                <a:cs typeface="Arial" charset="0"/>
              </a:rPr>
              <a:t>facility</a:t>
            </a:r>
            <a:r>
              <a:rPr lang="de-DE" sz="2800" dirty="0">
                <a:solidFill>
                  <a:schemeClr val="bg1"/>
                </a:solidFill>
                <a:latin typeface="Arial" charset="0"/>
                <a:cs typeface="Arial" charset="0"/>
              </a:rPr>
              <a:t> at JINR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5F767B-50F1-4BB0-BADB-619A682A131F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19" name="Text Box 3"/>
          <p:cNvSpPr>
            <a:spLocks/>
          </p:cNvSpPr>
          <p:nvPr/>
        </p:nvSpPr>
        <p:spPr bwMode="auto">
          <a:xfrm>
            <a:off x="11113" y="0"/>
            <a:ext cx="9132888" cy="10779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800" rIns="0" bIns="46800" anchor="ctr"/>
          <a:lstStyle/>
          <a:p>
            <a:pPr algn="ctr" eaLnBrk="0" hangingPunct="0"/>
            <a:r>
              <a:rPr lang="en-GB" sz="28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SC Magnet Production and Testing </a:t>
            </a:r>
          </a:p>
          <a:p>
            <a:pPr algn="ctr" eaLnBrk="0" hangingPunct="0"/>
            <a:r>
              <a:rPr lang="en-GB" sz="28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for NICA and FAIR</a:t>
            </a:r>
          </a:p>
        </p:txBody>
      </p:sp>
    </p:spTree>
    <p:extLst>
      <p:ext uri="{BB962C8B-B14F-4D97-AF65-F5344CB8AC3E}">
        <p14:creationId xmlns:p14="http://schemas.microsoft.com/office/powerpoint/2010/main" val="3060002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EF_DR\IPAC-2017\Contribution\Presentaion\C06I0425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3" y="1081017"/>
            <a:ext cx="9162854" cy="534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>
            <a:spLocks/>
          </p:cNvSpPr>
          <p:nvPr/>
        </p:nvSpPr>
        <p:spPr bwMode="auto">
          <a:xfrm>
            <a:off x="5780" y="5436"/>
            <a:ext cx="9132888" cy="10779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800" rIns="0" bIns="46800" anchor="ctr"/>
          <a:lstStyle/>
          <a:p>
            <a:pPr algn="ctr" eaLnBrk="0" hangingPunct="0"/>
            <a:r>
              <a:rPr lang="en-GB" sz="24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Opening Ceremony for the Production and Test Facility</a:t>
            </a:r>
          </a:p>
          <a:p>
            <a:pPr algn="ctr" eaLnBrk="0" hangingPunct="0"/>
            <a:r>
              <a:rPr lang="en-GB" sz="24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28.11.2016 </a:t>
            </a:r>
          </a:p>
        </p:txBody>
      </p:sp>
    </p:spTree>
    <p:extLst>
      <p:ext uri="{BB962C8B-B14F-4D97-AF65-F5344CB8AC3E}">
        <p14:creationId xmlns:p14="http://schemas.microsoft.com/office/powerpoint/2010/main" val="127649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B4012D9-2643-4D22-BAB0-0D37766EB534}"/>
              </a:ext>
            </a:extLst>
          </p:cNvPr>
          <p:cNvSpPr txBox="1"/>
          <p:nvPr/>
        </p:nvSpPr>
        <p:spPr>
          <a:xfrm>
            <a:off x="179512" y="3728208"/>
            <a:ext cx="2777834" cy="369332"/>
          </a:xfrm>
          <a:prstGeom prst="rect">
            <a:avLst/>
          </a:prstGeom>
          <a:solidFill>
            <a:srgbClr val="67C3C1"/>
          </a:solidFill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/>
              </a:rPr>
              <a:t>Superconducting coil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F8FE56A3-3545-46DA-A7A6-06DE96EBC38F}"/>
              </a:ext>
            </a:extLst>
          </p:cNvPr>
          <p:cNvGraphicFramePr>
            <a:graphicFrameLocks noGrp="1"/>
          </p:cNvGraphicFramePr>
          <p:nvPr/>
        </p:nvGraphicFramePr>
        <p:xfrm>
          <a:off x="187069" y="4204108"/>
          <a:ext cx="4774764" cy="1684020"/>
        </p:xfrm>
        <a:graphic>
          <a:graphicData uri="http://schemas.openxmlformats.org/drawingml/2006/table">
            <a:tbl>
              <a:tblPr/>
              <a:tblGrid>
                <a:gridCol w="1338779">
                  <a:extLst>
                    <a:ext uri="{9D8B030D-6E8A-4147-A177-3AD203B41FA5}">
                      <a16:colId xmlns:a16="http://schemas.microsoft.com/office/drawing/2014/main" val="1502918402"/>
                    </a:ext>
                  </a:extLst>
                </a:gridCol>
                <a:gridCol w="1041817">
                  <a:extLst>
                    <a:ext uri="{9D8B030D-6E8A-4147-A177-3AD203B41FA5}">
                      <a16:colId xmlns:a16="http://schemas.microsoft.com/office/drawing/2014/main" val="1873844200"/>
                    </a:ext>
                  </a:extLst>
                </a:gridCol>
                <a:gridCol w="1221698">
                  <a:extLst>
                    <a:ext uri="{9D8B030D-6E8A-4147-A177-3AD203B41FA5}">
                      <a16:colId xmlns:a16="http://schemas.microsoft.com/office/drawing/2014/main" val="874055236"/>
                    </a:ext>
                  </a:extLst>
                </a:gridCol>
                <a:gridCol w="1172470">
                  <a:extLst>
                    <a:ext uri="{9D8B030D-6E8A-4147-A177-3AD203B41FA5}">
                      <a16:colId xmlns:a16="http://schemas.microsoft.com/office/drawing/2014/main" val="3122895436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Produced at JINR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Completion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Incoming inspection pass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42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Quadrupole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ru-RU" sz="18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837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Sextupole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24 </a:t>
                      </a:r>
                      <a:endParaRPr lang="ru-RU" sz="18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277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Steerer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ru-RU" sz="18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714070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F8670676-2A76-F5BA-8539-D3D154F698AA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1693021"/>
          <a:ext cx="5074429" cy="1423035"/>
        </p:xfrm>
        <a:graphic>
          <a:graphicData uri="http://schemas.openxmlformats.org/drawingml/2006/table">
            <a:tbl>
              <a:tblPr/>
              <a:tblGrid>
                <a:gridCol w="1367357">
                  <a:extLst>
                    <a:ext uri="{9D8B030D-6E8A-4147-A177-3AD203B41FA5}">
                      <a16:colId xmlns:a16="http://schemas.microsoft.com/office/drawing/2014/main" val="15029184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73844200"/>
                    </a:ext>
                  </a:extLst>
                </a:gridCol>
                <a:gridCol w="1338943">
                  <a:extLst>
                    <a:ext uri="{9D8B030D-6E8A-4147-A177-3AD203B41FA5}">
                      <a16:colId xmlns:a16="http://schemas.microsoft.com/office/drawing/2014/main" val="874055236"/>
                    </a:ext>
                  </a:extLst>
                </a:gridCol>
                <a:gridCol w="1758529">
                  <a:extLst>
                    <a:ext uri="{9D8B030D-6E8A-4147-A177-3AD203B41FA5}">
                      <a16:colId xmlns:a16="http://schemas.microsoft.com/office/drawing/2014/main" val="3122895436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JINR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Completion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Incoming inspection pass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42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Quadrupole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  <a:endParaRPr lang="ru-RU" sz="18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837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Sextupole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277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Steerer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714070"/>
                  </a:ext>
                </a:extLst>
              </a:tr>
            </a:tbl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6E7528E-575B-AF3B-484A-74DA2854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39"/>
          <a:stretch/>
        </p:blipFill>
        <p:spPr>
          <a:xfrm>
            <a:off x="5754112" y="1230503"/>
            <a:ext cx="2383262" cy="17641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7AFA325-A95D-F7FC-2E6B-F0FB924DC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39" b="13285"/>
          <a:stretch/>
        </p:blipFill>
        <p:spPr>
          <a:xfrm>
            <a:off x="5754112" y="2924943"/>
            <a:ext cx="2383262" cy="2005733"/>
          </a:xfrm>
          <a:prstGeom prst="rect">
            <a:avLst/>
          </a:prstGeom>
        </p:spPr>
      </p:pic>
      <p:pic>
        <p:nvPicPr>
          <p:cNvPr id="22" name="Объект 4">
            <a:extLst>
              <a:ext uri="{FF2B5EF4-FFF2-40B4-BE49-F238E27FC236}">
                <a16:creationId xmlns:a16="http://schemas.microsoft.com/office/drawing/2014/main" id="{C366C4CA-A008-22E2-21A0-A1255A61A7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17947" r="5883"/>
          <a:stretch/>
        </p:blipFill>
        <p:spPr>
          <a:xfrm>
            <a:off x="5754112" y="4869160"/>
            <a:ext cx="2383263" cy="15841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866EFB-6201-18DE-06D0-D051436CE4A0}"/>
              </a:ext>
            </a:extLst>
          </p:cNvPr>
          <p:cNvSpPr txBox="1"/>
          <p:nvPr/>
        </p:nvSpPr>
        <p:spPr>
          <a:xfrm>
            <a:off x="187069" y="1202279"/>
            <a:ext cx="2777834" cy="369332"/>
          </a:xfrm>
          <a:prstGeom prst="rect">
            <a:avLst/>
          </a:prstGeom>
          <a:solidFill>
            <a:srgbClr val="67C3C1"/>
          </a:solidFill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Magnet yokes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Production Status</a:t>
            </a:r>
          </a:p>
        </p:txBody>
      </p:sp>
    </p:spTree>
    <p:extLst>
      <p:ext uri="{BB962C8B-B14F-4D97-AF65-F5344CB8AC3E}">
        <p14:creationId xmlns:p14="http://schemas.microsoft.com/office/powerpoint/2010/main" val="200460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EECABE-0D34-4893-BFED-D78C88911D84}"/>
              </a:ext>
            </a:extLst>
          </p:cNvPr>
          <p:cNvSpPr/>
          <p:nvPr/>
        </p:nvSpPr>
        <p:spPr>
          <a:xfrm>
            <a:off x="0" y="0"/>
            <a:ext cx="9144000" cy="1041134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sz="40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</a:rPr>
              <a:t>Outline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2AC22E34-8153-F278-D7A3-4F69491A8EFD}"/>
              </a:ext>
            </a:extLst>
          </p:cNvPr>
          <p:cNvSpPr>
            <a:spLocks/>
          </p:cNvSpPr>
          <p:nvPr/>
        </p:nvSpPr>
        <p:spPr bwMode="auto">
          <a:xfrm>
            <a:off x="274824" y="1484784"/>
            <a:ext cx="8594352" cy="465730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6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Introduction</a:t>
            </a:r>
          </a:p>
          <a:p>
            <a:pPr marL="457200" indent="-457200">
              <a:spcBef>
                <a:spcPts val="1800"/>
              </a:spcBef>
              <a:buFontTx/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600" b="1" dirty="0" err="1">
                <a:solidFill>
                  <a:srgbClr val="0000FF"/>
                </a:solidFill>
                <a:latin typeface="Arial" charset="0"/>
                <a:ea typeface="Arial Unicode MS" pitchFamily="34" charset="-128"/>
              </a:rPr>
              <a:t>Nuclotron</a:t>
            </a:r>
            <a:r>
              <a:rPr lang="en-GB" sz="26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</a:rPr>
              <a:t> Magnets as Starting Point</a:t>
            </a:r>
          </a:p>
          <a:p>
            <a:pPr marL="971550" lvl="3" indent="-514350">
              <a:spcBef>
                <a:spcPts val="300"/>
              </a:spcBef>
              <a:buFont typeface="+mj-lt"/>
              <a:buAutoNum type="alphaL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R &amp; D for the fast ramped </a:t>
            </a:r>
            <a:r>
              <a:rPr lang="en-US" sz="2600" dirty="0" err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sc</a:t>
            </a: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Magnets</a:t>
            </a:r>
          </a:p>
          <a:p>
            <a:pPr marL="971550" lvl="3" indent="-514350">
              <a:spcBef>
                <a:spcPts val="300"/>
              </a:spcBef>
              <a:buFont typeface="+mj-lt"/>
              <a:buAutoNum type="alphaL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Prototypes for the SIS100 Main Magnets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6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Series Production and Testing for SIS100 at JINR </a:t>
            </a:r>
          </a:p>
          <a:p>
            <a:pPr marL="971550" lvl="3" indent="-514350">
              <a:spcBef>
                <a:spcPts val="300"/>
              </a:spcBef>
              <a:buFont typeface="+mj-lt"/>
              <a:buAutoNum type="alphaL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Design of the Quadrupole Units</a:t>
            </a:r>
          </a:p>
          <a:p>
            <a:pPr marL="971550" lvl="3" indent="-514350">
              <a:spcBef>
                <a:spcPts val="300"/>
              </a:spcBef>
              <a:buFont typeface="+mj-lt"/>
              <a:buAutoNum type="alphaL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Production Status</a:t>
            </a:r>
          </a:p>
          <a:p>
            <a:pPr marL="971550" lvl="3" indent="-514350">
              <a:spcBef>
                <a:spcPts val="300"/>
              </a:spcBef>
              <a:buFont typeface="+mj-lt"/>
              <a:buAutoNum type="alphaL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</a:rPr>
              <a:t>Test Results and Operation Performance</a:t>
            </a:r>
          </a:p>
          <a:p>
            <a:pPr>
              <a:spcBef>
                <a:spcPts val="1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6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04200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CEBDB8D-88FD-4EA6-B0E1-D26BFAF53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2820" b="6940"/>
          <a:stretch/>
        </p:blipFill>
        <p:spPr>
          <a:xfrm>
            <a:off x="4219280" y="597034"/>
            <a:ext cx="4580895" cy="33745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ADE6E06-D555-4D6C-841E-9D36A8C1C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78" y="4088046"/>
            <a:ext cx="4742897" cy="27046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E0DF446-CA25-4D1A-A2B7-48533773BE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0"/>
          <a:stretch/>
        </p:blipFill>
        <p:spPr>
          <a:xfrm>
            <a:off x="0" y="4205823"/>
            <a:ext cx="3735521" cy="26379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EF35A1-8B39-45C3-B5A7-E17F9552B3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21650" b="3243"/>
          <a:stretch/>
        </p:blipFill>
        <p:spPr>
          <a:xfrm rot="5400000">
            <a:off x="317670" y="821306"/>
            <a:ext cx="3642123" cy="319357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9E536B-F1A1-44DC-BF90-406ACEA2861E}"/>
              </a:ext>
            </a:extLst>
          </p:cNvPr>
          <p:cNvSpPr txBox="1"/>
          <p:nvPr/>
        </p:nvSpPr>
        <p:spPr>
          <a:xfrm>
            <a:off x="5076056" y="5661248"/>
            <a:ext cx="31683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All quadrupole apertures are within the specification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3BD5AB-B4DC-EAE6-A8DB-A96BC50F2D70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Production Status: 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Quality Control</a:t>
            </a: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3D142-ADDB-42B7-B7EE-78D227441476}"/>
              </a:ext>
            </a:extLst>
          </p:cNvPr>
          <p:cNvSpPr txBox="1"/>
          <p:nvPr/>
        </p:nvSpPr>
        <p:spPr>
          <a:xfrm>
            <a:off x="3735521" y="2882384"/>
            <a:ext cx="189545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Typical example for geometrical  proof of QP aperture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B4012D9-2643-4D22-BAB0-0D37766EB534}"/>
              </a:ext>
            </a:extLst>
          </p:cNvPr>
          <p:cNvSpPr txBox="1"/>
          <p:nvPr/>
        </p:nvSpPr>
        <p:spPr>
          <a:xfrm>
            <a:off x="251520" y="1283474"/>
            <a:ext cx="2777834" cy="369332"/>
          </a:xfrm>
          <a:prstGeom prst="rect">
            <a:avLst/>
          </a:prstGeom>
          <a:solidFill>
            <a:srgbClr val="67C3C1"/>
          </a:solidFill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/>
              </a:rPr>
              <a:t>Quality improvement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577E1-0968-64C1-BFD8-A7582AE2BAEE}"/>
              </a:ext>
            </a:extLst>
          </p:cNvPr>
          <p:cNvSpPr txBox="1"/>
          <p:nvPr/>
        </p:nvSpPr>
        <p:spPr>
          <a:xfrm>
            <a:off x="143508" y="1732340"/>
            <a:ext cx="8856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</a:t>
            </a:r>
            <a:r>
              <a:rPr lang="ru-RU" dirty="0"/>
              <a:t>n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process</a:t>
            </a:r>
            <a:r>
              <a:rPr lang="ru-RU" dirty="0"/>
              <a:t> </a:t>
            </a:r>
            <a:r>
              <a:rPr lang="ru-RU" dirty="0" err="1"/>
              <a:t>production</a:t>
            </a:r>
            <a:r>
              <a:rPr lang="ru-RU" dirty="0"/>
              <a:t> </a:t>
            </a:r>
            <a:r>
              <a:rPr lang="ru-RU" dirty="0" err="1"/>
              <a:t>appears</a:t>
            </a:r>
            <a:r>
              <a:rPr lang="ru-RU" dirty="0"/>
              <a:t> </a:t>
            </a:r>
            <a:r>
              <a:rPr lang="ru-RU" dirty="0" err="1"/>
              <a:t>nonconformity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design</a:t>
            </a:r>
            <a:r>
              <a:rPr lang="ru-RU" dirty="0"/>
              <a:t> </a:t>
            </a:r>
            <a:r>
              <a:rPr lang="ru-RU" dirty="0" err="1"/>
              <a:t>documentation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issued</a:t>
            </a:r>
            <a:r>
              <a:rPr lang="ru-RU" dirty="0"/>
              <a:t> </a:t>
            </a:r>
            <a:r>
              <a:rPr lang="ru-RU" dirty="0" err="1"/>
              <a:t>Nonconformity</a:t>
            </a:r>
            <a:r>
              <a:rPr lang="ru-RU" dirty="0"/>
              <a:t> Report (NCR)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E181D5-DCF5-8AF7-2CD1-96BECAAF8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451" y="2633634"/>
            <a:ext cx="2541986" cy="38812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F74FE8B-84B4-C43E-1FDA-B978E76DA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058" y="2637244"/>
            <a:ext cx="1638855" cy="16429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4B43A4-7BFC-FF82-BD37-CF9CD1034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75892"/>
            <a:ext cx="1655953" cy="22065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CC8FA583-4740-B5F4-72DE-332869B101AD}"/>
              </a:ext>
            </a:extLst>
          </p:cNvPr>
          <p:cNvGraphicFramePr>
            <a:graphicFrameLocks/>
          </p:cNvGraphicFramePr>
          <p:nvPr/>
        </p:nvGraphicFramePr>
        <p:xfrm>
          <a:off x="359532" y="2704071"/>
          <a:ext cx="3276364" cy="1642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F755694A-B103-F05F-ACE6-9E13F681D859}"/>
              </a:ext>
            </a:extLst>
          </p:cNvPr>
          <p:cNvGraphicFramePr>
            <a:graphicFrameLocks/>
          </p:cNvGraphicFramePr>
          <p:nvPr/>
        </p:nvGraphicFramePr>
        <p:xfrm>
          <a:off x="359532" y="4437112"/>
          <a:ext cx="3276364" cy="181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Production Status</a:t>
            </a:r>
          </a:p>
        </p:txBody>
      </p:sp>
    </p:spTree>
    <p:extLst>
      <p:ext uri="{BB962C8B-B14F-4D97-AF65-F5344CB8AC3E}">
        <p14:creationId xmlns:p14="http://schemas.microsoft.com/office/powerpoint/2010/main" val="2608056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FEBEB08-85CF-40C2-BB05-C4B7C277B177}"/>
              </a:ext>
            </a:extLst>
          </p:cNvPr>
          <p:cNvSpPr txBox="1"/>
          <p:nvPr/>
        </p:nvSpPr>
        <p:spPr>
          <a:xfrm>
            <a:off x="193872" y="1196752"/>
            <a:ext cx="4224466" cy="369332"/>
          </a:xfrm>
          <a:prstGeom prst="rect">
            <a:avLst/>
          </a:prstGeom>
          <a:solidFill>
            <a:srgbClr val="67C3C1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0000CC"/>
              </a:buClr>
              <a:buFont typeface="Wingdings" panose="05000000000000000000" pitchFamily="2" charset="2"/>
              <a:buChar char="q"/>
            </a:pPr>
            <a:r>
              <a:rPr lang="en-US" dirty="0"/>
              <a:t>Magnet and Unit assembling</a:t>
            </a:r>
            <a:r>
              <a:rPr lang="ru-RU" dirty="0"/>
              <a:t> </a:t>
            </a:r>
            <a:r>
              <a:rPr lang="en-US" dirty="0"/>
              <a:t>and testing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D987212-E187-1165-6A89-98EEC5541200}"/>
              </a:ext>
            </a:extLst>
          </p:cNvPr>
          <p:cNvGraphicFramePr>
            <a:graphicFrameLocks noGrp="1"/>
          </p:cNvGraphicFramePr>
          <p:nvPr/>
        </p:nvGraphicFramePr>
        <p:xfrm>
          <a:off x="193872" y="1844824"/>
          <a:ext cx="6769099" cy="1733550"/>
        </p:xfrm>
        <a:graphic>
          <a:graphicData uri="http://schemas.openxmlformats.org/drawingml/2006/table">
            <a:tbl>
              <a:tblPr/>
              <a:tblGrid>
                <a:gridCol w="1056779">
                  <a:extLst>
                    <a:ext uri="{9D8B030D-6E8A-4147-A177-3AD203B41FA5}">
                      <a16:colId xmlns:a16="http://schemas.microsoft.com/office/drawing/2014/main" val="2997703491"/>
                    </a:ext>
                  </a:extLst>
                </a:gridCol>
                <a:gridCol w="1459815">
                  <a:extLst>
                    <a:ext uri="{9D8B030D-6E8A-4147-A177-3AD203B41FA5}">
                      <a16:colId xmlns:a16="http://schemas.microsoft.com/office/drawing/2014/main" val="4145119424"/>
                    </a:ext>
                  </a:extLst>
                </a:gridCol>
                <a:gridCol w="1459815">
                  <a:extLst>
                    <a:ext uri="{9D8B030D-6E8A-4147-A177-3AD203B41FA5}">
                      <a16:colId xmlns:a16="http://schemas.microsoft.com/office/drawing/2014/main" val="1286841499"/>
                    </a:ext>
                  </a:extLst>
                </a:gridCol>
                <a:gridCol w="1459815">
                  <a:extLst>
                    <a:ext uri="{9D8B030D-6E8A-4147-A177-3AD203B41FA5}">
                      <a16:colId xmlns:a16="http://schemas.microsoft.com/office/drawing/2014/main" val="4162165247"/>
                    </a:ext>
                  </a:extLst>
                </a:gridCol>
                <a:gridCol w="1332875">
                  <a:extLst>
                    <a:ext uri="{9D8B030D-6E8A-4147-A177-3AD203B41FA5}">
                      <a16:colId xmlns:a16="http://schemas.microsoft.com/office/drawing/2014/main" val="1352735773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Ready for test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Ready for delivery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Delivered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Completion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3869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Series 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 fontAlgn="b">
                        <a:buFontTx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64472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Series 1.7B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44466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Series 1.6A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90875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Series 2.8C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21530"/>
                  </a:ext>
                </a:extLst>
              </a:tr>
            </a:tbl>
          </a:graphicData>
        </a:graphic>
      </p:graphicFrame>
      <p:pic>
        <p:nvPicPr>
          <p:cNvPr id="7" name="Рисунок 6" descr="Изображение выглядит как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758BC57-3686-5A62-9D8B-8CFD45F0E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1" y="3742694"/>
            <a:ext cx="4690902" cy="263863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ерево, внешний, снег, наклон&#10;&#10;Автоматически созданное описание">
            <a:extLst>
              <a:ext uri="{FF2B5EF4-FFF2-40B4-BE49-F238E27FC236}">
                <a16:creationId xmlns:a16="http://schemas.microsoft.com/office/drawing/2014/main" id="{062D9F16-80B9-19AC-CFBF-2D032102E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82" y="5104449"/>
            <a:ext cx="2273995" cy="127912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2E0BC65-3CC0-B592-DA72-26D28EA85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2344" y="2622994"/>
            <a:ext cx="3174827" cy="178583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града&#10;&#10;Автоматически созданное описание">
            <a:extLst>
              <a:ext uri="{FF2B5EF4-FFF2-40B4-BE49-F238E27FC236}">
                <a16:creationId xmlns:a16="http://schemas.microsoft.com/office/drawing/2014/main" id="{A9085E44-F4E7-9C33-838A-EA9F9246D5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38" y="5102205"/>
            <a:ext cx="2273995" cy="12791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7AB330-7AE4-171F-CBC4-A64C00525B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r="2343"/>
          <a:stretch/>
        </p:blipFill>
        <p:spPr bwMode="auto">
          <a:xfrm>
            <a:off x="4424194" y="3744939"/>
            <a:ext cx="1379567" cy="135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0376A7-5CC6-60AA-CD02-36E3C0C5DF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76" y="3748306"/>
            <a:ext cx="1352324" cy="1352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7548F5-43C2-2D78-D139-17F4C712BC3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Status: 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Production, Testing and Delivery</a:t>
            </a:r>
          </a:p>
        </p:txBody>
      </p:sp>
    </p:spTree>
    <p:extLst>
      <p:ext uri="{BB962C8B-B14F-4D97-AF65-F5344CB8AC3E}">
        <p14:creationId xmlns:p14="http://schemas.microsoft.com/office/powerpoint/2010/main" val="318530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19BBA7-EB43-5C19-EB91-1512F53331E6}"/>
              </a:ext>
            </a:extLst>
          </p:cNvPr>
          <p:cNvSpPr/>
          <p:nvPr/>
        </p:nvSpPr>
        <p:spPr>
          <a:xfrm>
            <a:off x="201243" y="5122855"/>
            <a:ext cx="1368152" cy="30777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4012D9-2643-4D22-BAB0-0D37766EB534}"/>
              </a:ext>
            </a:extLst>
          </p:cNvPr>
          <p:cNvSpPr txBox="1"/>
          <p:nvPr/>
        </p:nvSpPr>
        <p:spPr>
          <a:xfrm>
            <a:off x="4119988" y="927805"/>
            <a:ext cx="4757102" cy="338554"/>
          </a:xfrm>
          <a:prstGeom prst="rect">
            <a:avLst/>
          </a:prstGeom>
          <a:solidFill>
            <a:srgbClr val="67C3C1"/>
          </a:solidFill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Actions for high test intensity of the QPUs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8F48CB8-F59C-5D34-6E90-716C7709481E}"/>
              </a:ext>
            </a:extLst>
          </p:cNvPr>
          <p:cNvGraphicFramePr>
            <a:graphicFrameLocks noGrp="1"/>
          </p:cNvGraphicFramePr>
          <p:nvPr/>
        </p:nvGraphicFramePr>
        <p:xfrm>
          <a:off x="201243" y="1463787"/>
          <a:ext cx="3352800" cy="3362325"/>
        </p:xfrm>
        <a:graphic>
          <a:graphicData uri="http://schemas.openxmlformats.org/drawingml/2006/table">
            <a:tbl>
              <a:tblPr/>
              <a:tblGrid>
                <a:gridCol w="901700">
                  <a:extLst>
                    <a:ext uri="{9D8B030D-6E8A-4147-A177-3AD203B41FA5}">
                      <a16:colId xmlns:a16="http://schemas.microsoft.com/office/drawing/2014/main" val="29504460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3682272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830754332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128808337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1219942829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50499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January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96339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February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5395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40115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14146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14315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17759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9976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45995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60244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89209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43394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8823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20894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2995A1B-A826-BE8C-5221-D9E8C5E58765}"/>
              </a:ext>
            </a:extLst>
          </p:cNvPr>
          <p:cNvSpPr txBox="1"/>
          <p:nvPr/>
        </p:nvSpPr>
        <p:spPr>
          <a:xfrm>
            <a:off x="172546" y="5122855"/>
            <a:ext cx="1337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Delivered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908BBA-338F-1E5E-512D-2A2490088C6B}"/>
              </a:ext>
            </a:extLst>
          </p:cNvPr>
          <p:cNvSpPr txBox="1"/>
          <p:nvPr/>
        </p:nvSpPr>
        <p:spPr>
          <a:xfrm>
            <a:off x="199881" y="5624152"/>
            <a:ext cx="1368152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rtl="0" fontAlgn="ctr"/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Delay (Covid)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8BC905-3453-05A0-AF6E-6263DDB0C594}"/>
              </a:ext>
            </a:extLst>
          </p:cNvPr>
          <p:cNvSpPr txBox="1"/>
          <p:nvPr/>
        </p:nvSpPr>
        <p:spPr>
          <a:xfrm>
            <a:off x="221459" y="6112215"/>
            <a:ext cx="1656184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 fontAlgn="ctr"/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 Contract freeze by FAIR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Status: 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Production, Testing and Delivery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886" y="3805844"/>
            <a:ext cx="5062655" cy="279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D54EA5-7870-263F-55D5-2649C5384E90}"/>
              </a:ext>
            </a:extLst>
          </p:cNvPr>
          <p:cNvSpPr txBox="1"/>
          <p:nvPr/>
        </p:nvSpPr>
        <p:spPr>
          <a:xfrm>
            <a:off x="191497" y="927805"/>
            <a:ext cx="3352800" cy="338554"/>
          </a:xfrm>
          <a:prstGeom prst="rect">
            <a:avLst/>
          </a:prstGeom>
          <a:solidFill>
            <a:srgbClr val="67C3C1"/>
          </a:solidFill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Delivery schedule for SIS100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2AA901-DE95-1AEB-4FAD-D65157523593}"/>
              </a:ext>
            </a:extLst>
          </p:cNvPr>
          <p:cNvSpPr txBox="1"/>
          <p:nvPr/>
        </p:nvSpPr>
        <p:spPr>
          <a:xfrm>
            <a:off x="3851920" y="1501781"/>
            <a:ext cx="506265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/>
            <a:r>
              <a:rPr lang="en-US" dirty="0"/>
              <a:t> </a:t>
            </a:r>
            <a:r>
              <a:rPr lang="en-US" sz="2000" b="1" dirty="0"/>
              <a:t>- The rate of unit cryogenic testing was planned to</a:t>
            </a:r>
          </a:p>
          <a:p>
            <a:pPr marL="182563" indent="-182563"/>
            <a:r>
              <a:rPr lang="en-US" sz="2000" b="1" dirty="0"/>
              <a:t>  </a:t>
            </a:r>
            <a:r>
              <a:rPr lang="en-US" sz="2000" b="1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increase from 4 units per month in February 2022</a:t>
            </a:r>
            <a:r>
              <a:rPr lang="en-US" dirty="0"/>
              <a:t>  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  <a:p>
            <a:pPr marL="182563" indent="-182563"/>
            <a:r>
              <a:rPr lang="en-US" dirty="0"/>
              <a:t>  </a:t>
            </a:r>
            <a:r>
              <a:rPr lang="en-US" dirty="0">
                <a:highlight>
                  <a:srgbClr val="00FFFF"/>
                </a:highlight>
              </a:rPr>
              <a:t>  to 8 units per month in October 2022.  </a:t>
            </a:r>
            <a:endParaRPr lang="ru-RU" dirty="0">
              <a:highlight>
                <a:srgbClr val="00FFFF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E08AF-818B-5772-C58A-9ACC031E1450}"/>
              </a:ext>
            </a:extLst>
          </p:cNvPr>
          <p:cNvSpPr txBox="1"/>
          <p:nvPr/>
        </p:nvSpPr>
        <p:spPr>
          <a:xfrm>
            <a:off x="3995936" y="2915500"/>
            <a:ext cx="4631960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182563" indent="-182563"/>
            <a:r>
              <a:rPr lang="ru-RU" b="1" dirty="0"/>
              <a:t>- </a:t>
            </a:r>
            <a:r>
              <a:rPr lang="de-DE" b="1" dirty="0"/>
              <a:t> </a:t>
            </a:r>
            <a:r>
              <a:rPr lang="en-US" b="1" dirty="0"/>
              <a:t>Completion of testing of </a:t>
            </a:r>
            <a:r>
              <a:rPr lang="en-US" b="1" u="sng" dirty="0"/>
              <a:t>all 166 units </a:t>
            </a:r>
            <a:r>
              <a:rPr lang="en-US" b="1" dirty="0"/>
              <a:t>was planned for December 2023.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4842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4AFC99-94A2-42FB-8CD6-ED1CDADB112D}"/>
              </a:ext>
            </a:extLst>
          </p:cNvPr>
          <p:cNvSpPr txBox="1"/>
          <p:nvPr/>
        </p:nvSpPr>
        <p:spPr>
          <a:xfrm>
            <a:off x="4697280" y="1351843"/>
            <a:ext cx="4425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Magnetic Axis Measurements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@ RT using vibrating wire technique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13D5EB-63C2-F97D-3C1B-0AB4399DD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6942" r="9691" b="2811"/>
          <a:stretch/>
        </p:blipFill>
        <p:spPr>
          <a:xfrm>
            <a:off x="323527" y="836712"/>
            <a:ext cx="4368073" cy="35490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655AB4-A0F3-6125-23C8-233F3ACD24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8719" r="5091" b="3239"/>
          <a:stretch/>
        </p:blipFill>
        <p:spPr>
          <a:xfrm>
            <a:off x="4705632" y="2492896"/>
            <a:ext cx="4270163" cy="33645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4DA209-AEE9-91C1-CEB7-1B9B866090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8529" r="12238" b="2763"/>
          <a:stretch/>
        </p:blipFill>
        <p:spPr>
          <a:xfrm>
            <a:off x="1043608" y="4454972"/>
            <a:ext cx="2706095" cy="226962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46CFB6-67D1-62FE-7F62-29F6808415E0}"/>
              </a:ext>
            </a:extLst>
          </p:cNvPr>
          <p:cNvSpPr/>
          <p:nvPr/>
        </p:nvSpPr>
        <p:spPr>
          <a:xfrm>
            <a:off x="-6127" y="-27384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Test Results and Operation Performance </a:t>
            </a:r>
          </a:p>
        </p:txBody>
      </p:sp>
    </p:spTree>
    <p:extLst>
      <p:ext uri="{BB962C8B-B14F-4D97-AF65-F5344CB8AC3E}">
        <p14:creationId xmlns:p14="http://schemas.microsoft.com/office/powerpoint/2010/main" val="590783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52F7AC-DF0C-42B3-8D12-20AD933D0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7"/>
          <a:stretch/>
        </p:blipFill>
        <p:spPr>
          <a:xfrm>
            <a:off x="14877" y="610345"/>
            <a:ext cx="5991027" cy="2751501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прилавок, металлический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7217EE49-C2DA-45CE-BEAE-9D3F9549D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1760"/>
            <a:ext cx="4461498" cy="25047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92C163-1F04-4648-A804-5FF752B932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8100" r="4283" b="2305"/>
          <a:stretch/>
        </p:blipFill>
        <p:spPr>
          <a:xfrm>
            <a:off x="4211960" y="2636912"/>
            <a:ext cx="4932039" cy="3960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B2A14F-E188-EE31-36D2-4B190FC09059}"/>
              </a:ext>
            </a:extLst>
          </p:cNvPr>
          <p:cNvSpPr txBox="1"/>
          <p:nvPr/>
        </p:nvSpPr>
        <p:spPr>
          <a:xfrm>
            <a:off x="251520" y="630932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QPU of the VQD type (QP + </a:t>
            </a:r>
            <a:r>
              <a:rPr lang="en-US" dirty="0" err="1"/>
              <a:t>Sextupole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8002" r="3399" b="-1162"/>
          <a:stretch/>
        </p:blipFill>
        <p:spPr>
          <a:xfrm>
            <a:off x="5715579" y="-10512"/>
            <a:ext cx="3413544" cy="270417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AC08B1-CCCE-F001-47CF-A97AE71A55AD}"/>
              </a:ext>
            </a:extLst>
          </p:cNvPr>
          <p:cNvSpPr/>
          <p:nvPr/>
        </p:nvSpPr>
        <p:spPr>
          <a:xfrm>
            <a:off x="0" y="12197"/>
            <a:ext cx="5730456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Test Results: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QPs Magnetic Axis</a:t>
            </a:r>
            <a:endParaRPr lang="en-US" sz="2600" dirty="0">
              <a:solidFill>
                <a:schemeClr val="tx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4366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289AD7-9A8D-4A6A-B092-CD28B973E0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6033" r="3223"/>
          <a:stretch/>
        </p:blipFill>
        <p:spPr>
          <a:xfrm>
            <a:off x="64071" y="1088765"/>
            <a:ext cx="3748112" cy="272532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B7EC39-3905-435D-83D9-59B203DF0EB4}"/>
              </a:ext>
            </a:extLst>
          </p:cNvPr>
          <p:cNvSpPr txBox="1"/>
          <p:nvPr/>
        </p:nvSpPr>
        <p:spPr>
          <a:xfrm>
            <a:off x="35496" y="658053"/>
            <a:ext cx="362924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Typical cool down scenario for QPUs </a:t>
            </a:r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1DE0F9E-6728-4E16-A8CB-0E0942D5B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885" y="5231238"/>
            <a:ext cx="2163385" cy="130257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A6DF8E9-32DF-4B39-B7CD-BD3C8A830D48}"/>
              </a:ext>
            </a:extLst>
          </p:cNvPr>
          <p:cNvSpPr txBox="1"/>
          <p:nvPr/>
        </p:nvSpPr>
        <p:spPr>
          <a:xfrm>
            <a:off x="5356924" y="6041366"/>
            <a:ext cx="1319899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cycle for magnet trainin</a:t>
            </a:r>
            <a:r>
              <a:rPr lang="en-US" sz="13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endParaRPr lang="ru-RU" sz="13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E45AD4-84A4-D13A-3825-D69163317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51" y="4492816"/>
            <a:ext cx="3963218" cy="2192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6098C4-5863-0727-08A5-9373C0E5401F}"/>
              </a:ext>
            </a:extLst>
          </p:cNvPr>
          <p:cNvSpPr txBox="1"/>
          <p:nvPr/>
        </p:nvSpPr>
        <p:spPr>
          <a:xfrm>
            <a:off x="189894" y="3994089"/>
            <a:ext cx="347484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Preparation of a SIS100 Quadrupole Unit for cold tests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5800C6-C1D7-553C-DE0E-B6E90148B518}"/>
              </a:ext>
            </a:extLst>
          </p:cNvPr>
          <p:cNvSpPr/>
          <p:nvPr/>
        </p:nvSpPr>
        <p:spPr>
          <a:xfrm>
            <a:off x="-6127" y="-27384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Test Results: 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Training of the Quadrupole Magnets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1C629-4441-2FFF-B48E-6DE80B66B6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42" t="2746" r="18872" b="2729"/>
          <a:stretch/>
        </p:blipFill>
        <p:spPr>
          <a:xfrm>
            <a:off x="4300803" y="1027385"/>
            <a:ext cx="4639246" cy="3941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2870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610CE223-4908-B635-F79D-D21CCD0FE573}"/>
              </a:ext>
            </a:extLst>
          </p:cNvPr>
          <p:cNvCxnSpPr/>
          <p:nvPr/>
        </p:nvCxnSpPr>
        <p:spPr>
          <a:xfrm>
            <a:off x="7463368" y="5465544"/>
            <a:ext cx="1122647" cy="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60894BF-0829-7B58-6258-C083AA95286B}"/>
              </a:ext>
            </a:extLst>
          </p:cNvPr>
          <p:cNvGrpSpPr>
            <a:grpSpLocks noChangeAspect="1"/>
          </p:cNvGrpSpPr>
          <p:nvPr/>
        </p:nvGrpSpPr>
        <p:grpSpPr>
          <a:xfrm>
            <a:off x="220913" y="975773"/>
            <a:ext cx="8689919" cy="5483766"/>
            <a:chOff x="174864" y="-689740"/>
            <a:chExt cx="11586559" cy="7311686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80E951D-1B14-2374-64CB-0D625E8CC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864" y="317357"/>
              <a:ext cx="10215127" cy="589818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B78D04-184B-4AE4-AC8C-9C240A210C9D}"/>
                </a:ext>
              </a:extLst>
            </p:cNvPr>
            <p:cNvSpPr txBox="1"/>
            <p:nvPr/>
          </p:nvSpPr>
          <p:spPr>
            <a:xfrm>
              <a:off x="2697811" y="636653"/>
              <a:ext cx="3080669" cy="430887"/>
            </a:xfrm>
            <a:prstGeom prst="rect">
              <a:avLst/>
            </a:prstGeom>
            <a:ln w="28575">
              <a:solidFill>
                <a:srgbClr val="0066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5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Training current = 12.6 kA</a:t>
              </a:r>
              <a:endParaRPr lang="ru-RU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4016C3-0BBC-4D9F-80EE-A76F6712467E}"/>
                </a:ext>
              </a:extLst>
            </p:cNvPr>
            <p:cNvSpPr txBox="1"/>
            <p:nvPr/>
          </p:nvSpPr>
          <p:spPr>
            <a:xfrm>
              <a:off x="2697811" y="1109795"/>
              <a:ext cx="3082636" cy="738664"/>
            </a:xfrm>
            <a:prstGeom prst="rect">
              <a:avLst/>
            </a:prstGeom>
            <a:ln w="28575">
              <a:solidFill>
                <a:srgbClr val="00CC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500" dirty="0">
                  <a:ln w="0"/>
                  <a:solidFill>
                    <a:srgbClr val="00CC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Operating current = 10.5 kA</a:t>
              </a:r>
              <a:endParaRPr lang="ru-RU" sz="1500" dirty="0">
                <a:ln w="0"/>
                <a:solidFill>
                  <a:srgbClr val="00CC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36E94F-455A-4264-A936-1F76C45F8E53}"/>
                </a:ext>
              </a:extLst>
            </p:cNvPr>
            <p:cNvSpPr txBox="1"/>
            <p:nvPr/>
          </p:nvSpPr>
          <p:spPr>
            <a:xfrm>
              <a:off x="2697811" y="1615059"/>
              <a:ext cx="4611824" cy="369332"/>
            </a:xfrm>
            <a:prstGeom prst="rect">
              <a:avLst/>
            </a:prstGeom>
            <a:ln w="28575">
              <a:solidFill>
                <a:srgbClr val="0066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RMS distribution</a:t>
              </a:r>
              <a:r>
                <a:rPr lang="ru-RU" sz="1200" dirty="0">
                  <a:solidFill>
                    <a:srgbClr val="000000"/>
                  </a:solidFill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</a:rPr>
                <a:t>quenches of training current  </a:t>
              </a:r>
              <a:r>
                <a:rPr lang="en-US" sz="1200" dirty="0"/>
                <a:t>= 5..6</a:t>
              </a:r>
              <a:endParaRPr lang="ru-RU" sz="1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EE4466-8548-408B-B6BC-11EFD5433D4A}"/>
                </a:ext>
              </a:extLst>
            </p:cNvPr>
            <p:cNvSpPr txBox="1"/>
            <p:nvPr/>
          </p:nvSpPr>
          <p:spPr>
            <a:xfrm>
              <a:off x="2698943" y="2082484"/>
              <a:ext cx="4531541" cy="369332"/>
            </a:xfrm>
            <a:prstGeom prst="rect">
              <a:avLst/>
            </a:prstGeom>
            <a:ln w="28575">
              <a:solidFill>
                <a:srgbClr val="00CC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RMS distribution</a:t>
              </a:r>
              <a:r>
                <a:rPr lang="ru-RU" sz="1200" dirty="0">
                  <a:solidFill>
                    <a:srgbClr val="000000"/>
                  </a:solidFill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</a:rPr>
                <a:t>quenches of operating current  </a:t>
              </a:r>
              <a:r>
                <a:rPr lang="en-US" sz="1200" dirty="0"/>
                <a:t>= 2</a:t>
              </a:r>
              <a:endParaRPr lang="ru-RU" sz="1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918FCC-9267-4795-8479-49ACD0E758CD}"/>
                </a:ext>
              </a:extLst>
            </p:cNvPr>
            <p:cNvSpPr txBox="1"/>
            <p:nvPr/>
          </p:nvSpPr>
          <p:spPr>
            <a:xfrm>
              <a:off x="174864" y="-689740"/>
              <a:ext cx="102151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Training Statistics of the Series Quadrupoles</a:t>
              </a:r>
              <a:endParaRPr lang="ru-RU" sz="24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5EB14A-DE5C-9BC3-C1AA-0CB5A54A00D6}"/>
                </a:ext>
              </a:extLst>
            </p:cNvPr>
            <p:cNvSpPr txBox="1"/>
            <p:nvPr/>
          </p:nvSpPr>
          <p:spPr>
            <a:xfrm>
              <a:off x="1614368" y="6215788"/>
              <a:ext cx="1994628" cy="400109"/>
            </a:xfrm>
            <a:prstGeom prst="rect">
              <a:avLst/>
            </a:prstGeom>
            <a:solidFill>
              <a:srgbClr val="CDED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Batch 1 (Type 2.5)</a:t>
              </a:r>
              <a:endParaRPr lang="ru-RU" sz="135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4F0641-B287-3DAB-4362-C629779EF7E2}"/>
                </a:ext>
              </a:extLst>
            </p:cNvPr>
            <p:cNvSpPr txBox="1"/>
            <p:nvPr/>
          </p:nvSpPr>
          <p:spPr>
            <a:xfrm>
              <a:off x="5770335" y="6221837"/>
              <a:ext cx="2061972" cy="400109"/>
            </a:xfrm>
            <a:prstGeom prst="rect">
              <a:avLst/>
            </a:prstGeom>
            <a:solidFill>
              <a:srgbClr val="EEEEDD"/>
            </a:solidFill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1350" dirty="0" err="1"/>
                <a:t>Batch</a:t>
              </a:r>
              <a:r>
                <a:rPr lang="ru-RU" sz="1350" dirty="0"/>
                <a:t> </a:t>
              </a:r>
              <a:r>
                <a:rPr lang="en-US" sz="1350" dirty="0"/>
                <a:t>2 (</a:t>
              </a:r>
              <a:r>
                <a:rPr lang="ru-RU" sz="1350" dirty="0" err="1"/>
                <a:t>Typ</a:t>
              </a:r>
              <a:r>
                <a:rPr lang="en-US" sz="1350" dirty="0"/>
                <a:t>e</a:t>
              </a:r>
              <a:r>
                <a:rPr lang="ru-RU" sz="1350" dirty="0"/>
                <a:t> </a:t>
              </a:r>
              <a:r>
                <a:rPr lang="en-US" sz="1350" dirty="0"/>
                <a:t>1</a:t>
              </a:r>
              <a:r>
                <a:rPr lang="ru-RU" sz="1350" dirty="0"/>
                <a:t>.</a:t>
              </a:r>
              <a:r>
                <a:rPr lang="en-US" sz="1350" dirty="0"/>
                <a:t>7B)</a:t>
              </a:r>
              <a:endParaRPr lang="ru-RU" sz="135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B54861-985B-02F0-AF59-58D9FEB5CF19}"/>
                </a:ext>
              </a:extLst>
            </p:cNvPr>
            <p:cNvSpPr txBox="1"/>
            <p:nvPr/>
          </p:nvSpPr>
          <p:spPr>
            <a:xfrm>
              <a:off x="9108144" y="6218813"/>
              <a:ext cx="2061973" cy="400109"/>
            </a:xfrm>
            <a:prstGeom prst="rect">
              <a:avLst/>
            </a:prstGeom>
            <a:solidFill>
              <a:srgbClr val="FFCECE"/>
            </a:solidFill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1350" dirty="0" err="1"/>
                <a:t>Batch</a:t>
              </a:r>
              <a:r>
                <a:rPr lang="ru-RU" sz="1350" dirty="0"/>
                <a:t> </a:t>
              </a:r>
              <a:r>
                <a:rPr lang="en-US" sz="1350" dirty="0"/>
                <a:t>3 (</a:t>
              </a:r>
              <a:r>
                <a:rPr lang="ru-RU" sz="1350" dirty="0" err="1"/>
                <a:t>Typ</a:t>
              </a:r>
              <a:r>
                <a:rPr lang="en-US" sz="1350" dirty="0"/>
                <a:t>e</a:t>
              </a:r>
              <a:r>
                <a:rPr lang="ru-RU" sz="1350" dirty="0"/>
                <a:t> </a:t>
              </a:r>
              <a:r>
                <a:rPr lang="en-US" sz="1350" dirty="0"/>
                <a:t>1</a:t>
              </a:r>
              <a:r>
                <a:rPr lang="ru-RU" sz="1350" dirty="0"/>
                <a:t>.</a:t>
              </a:r>
              <a:r>
                <a:rPr lang="en-US" sz="1350" dirty="0"/>
                <a:t>6A)</a:t>
              </a:r>
              <a:endParaRPr lang="ru-RU" sz="13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460A089F-473C-55FF-B5C9-64488985F883}"/>
                    </a:ext>
                  </a:extLst>
                </p:cNvPr>
                <p:cNvSpPr txBox="1"/>
                <p:nvPr/>
              </p:nvSpPr>
              <p:spPr>
                <a:xfrm>
                  <a:off x="6287423" y="944722"/>
                  <a:ext cx="2518665" cy="40216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350" i="1">
                            <a:latin typeface="Cambria Math" panose="02040503050406030204" pitchFamily="18" charset="0"/>
                          </a:rPr>
                          <m:t>Q</m:t>
                        </m:r>
                        <m:d>
                          <m:d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1350" i="1" baseline="-25000">
                            <a:latin typeface="Cambria Math" panose="02040503050406030204" pitchFamily="18" charset="0"/>
                          </a:rPr>
                          <m:t>0</m:t>
                        </m:r>
                        <m:sSup>
                          <m:sSup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𝑒𝑥𝑝</m:t>
                            </m:r>
                          </m:e>
                          <m:sup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(− </m:t>
                            </m:r>
                            <m:f>
                              <m:f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35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en-US" sz="1350" i="1">
                                    <a:latin typeface="Cambria Math" panose="02040503050406030204" pitchFamily="18" charset="0"/>
                                  </a:rPr>
                                  <m:t>𝑁𝐿</m:t>
                                </m:r>
                              </m:den>
                            </m:f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ru-RU" sz="135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460A089F-473C-55FF-B5C9-64488985F8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7423" y="944722"/>
                  <a:ext cx="2518665" cy="402161"/>
                </a:xfrm>
                <a:prstGeom prst="rect">
                  <a:avLst/>
                </a:prstGeom>
                <a:blipFill>
                  <a:blip r:embed="rId3"/>
                  <a:stretch>
                    <a:fillRect b="-19231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B27082-25D3-8081-71D4-C477626976B1}"/>
                </a:ext>
              </a:extLst>
            </p:cNvPr>
            <p:cNvSpPr txBox="1"/>
            <p:nvPr/>
          </p:nvSpPr>
          <p:spPr>
            <a:xfrm>
              <a:off x="2698943" y="2853059"/>
              <a:ext cx="3320020" cy="369332"/>
            </a:xfrm>
            <a:prstGeom prst="rect">
              <a:avLst/>
            </a:prstGeom>
            <a:ln w="28575">
              <a:solidFill>
                <a:srgbClr val="00CC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Learning curves (operating current) </a:t>
              </a:r>
              <a:endParaRPr lang="ru-RU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168FC5-A3AB-25EC-4A41-997AB4B62F41}"/>
                </a:ext>
              </a:extLst>
            </p:cNvPr>
            <p:cNvSpPr txBox="1"/>
            <p:nvPr/>
          </p:nvSpPr>
          <p:spPr>
            <a:xfrm>
              <a:off x="2698944" y="2484946"/>
              <a:ext cx="3320019" cy="369332"/>
            </a:xfrm>
            <a:prstGeom prst="rect">
              <a:avLst/>
            </a:prstGeom>
            <a:ln w="28575">
              <a:solidFill>
                <a:srgbClr val="0066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Learning curves (training current) </a:t>
              </a:r>
              <a:endParaRPr lang="ru-RU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FC86B01-AD8C-199A-92D6-3C3478376F9D}"/>
                    </a:ext>
                  </a:extLst>
                </p:cNvPr>
                <p:cNvSpPr txBox="1"/>
                <p:nvPr/>
              </p:nvSpPr>
              <p:spPr>
                <a:xfrm>
                  <a:off x="6076627" y="2486218"/>
                  <a:ext cx="982144" cy="369332"/>
                </a:xfrm>
                <a:prstGeom prst="rect">
                  <a:avLst/>
                </a:prstGeom>
                <a:ln w="28575">
                  <a:solidFill>
                    <a:srgbClr val="0066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200" i="1" baseline="-2500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ru-RU" sz="1200" dirty="0"/>
                    <a:t> </a:t>
                  </a:r>
                  <a:r>
                    <a:rPr lang="en-US" sz="1200" dirty="0"/>
                    <a:t>=</a:t>
                  </a:r>
                  <a:r>
                    <a:rPr lang="ru-RU" sz="1200" dirty="0"/>
                    <a:t> </a:t>
                  </a:r>
                  <a:r>
                    <a:rPr lang="en-US" sz="1200" dirty="0"/>
                    <a:t>58</a:t>
                  </a:r>
                  <a:r>
                    <a:rPr lang="ru-RU" sz="1200" dirty="0"/>
                    <a:t>;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FC86B01-AD8C-199A-92D6-3C3478376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6627" y="2486218"/>
                  <a:ext cx="9821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  <a:ln w="28575">
                  <a:solidFill>
                    <a:srgbClr val="0066FF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60E26F-0503-4378-EBF7-721C5FA3E8A1}"/>
                    </a:ext>
                  </a:extLst>
                </p:cNvPr>
                <p:cNvSpPr txBox="1"/>
                <p:nvPr/>
              </p:nvSpPr>
              <p:spPr>
                <a:xfrm>
                  <a:off x="7025206" y="2486218"/>
                  <a:ext cx="982144" cy="369332"/>
                </a:xfrm>
                <a:prstGeom prst="rect">
                  <a:avLst/>
                </a:prstGeom>
                <a:ln w="28575">
                  <a:solidFill>
                    <a:srgbClr val="0066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𝑁𝐿</m:t>
                      </m:r>
                    </m:oMath>
                  </a14:m>
                  <a:r>
                    <a:rPr lang="ru-RU" sz="1200" dirty="0"/>
                    <a:t> </a:t>
                  </a:r>
                  <a:r>
                    <a:rPr lang="en-US" sz="1200" dirty="0"/>
                    <a:t>=</a:t>
                  </a:r>
                  <a:r>
                    <a:rPr lang="ru-RU" sz="1200" dirty="0"/>
                    <a:t> </a:t>
                  </a:r>
                  <a:r>
                    <a:rPr lang="en-US" sz="1200" dirty="0"/>
                    <a:t>14</a:t>
                  </a:r>
                  <a:r>
                    <a:rPr lang="ru-RU" sz="1200" dirty="0"/>
                    <a:t>;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60E26F-0503-4378-EBF7-721C5FA3E8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5206" y="2486218"/>
                  <a:ext cx="982144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  <a:ln w="28575">
                  <a:solidFill>
                    <a:srgbClr val="0066FF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AF29480-4525-9083-76ED-FAA55FE2C73C}"/>
                    </a:ext>
                  </a:extLst>
                </p:cNvPr>
                <p:cNvSpPr txBox="1"/>
                <p:nvPr/>
              </p:nvSpPr>
              <p:spPr>
                <a:xfrm>
                  <a:off x="6076627" y="2853059"/>
                  <a:ext cx="982144" cy="369332"/>
                </a:xfrm>
                <a:prstGeom prst="rect">
                  <a:avLst/>
                </a:prstGeom>
                <a:ln w="28575">
                  <a:solidFill>
                    <a:srgbClr val="00CC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200" i="1" baseline="-2500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ru-RU" sz="1200" dirty="0"/>
                    <a:t> </a:t>
                  </a:r>
                  <a:r>
                    <a:rPr lang="en-US" sz="1200" dirty="0"/>
                    <a:t>=</a:t>
                  </a:r>
                  <a:r>
                    <a:rPr lang="ru-RU" sz="1200" dirty="0"/>
                    <a:t> </a:t>
                  </a:r>
                  <a:r>
                    <a:rPr lang="en-US" sz="1200" dirty="0"/>
                    <a:t>34</a:t>
                  </a:r>
                  <a:r>
                    <a:rPr lang="ru-RU" sz="1200" dirty="0"/>
                    <a:t>;</a:t>
                  </a:r>
                  <a:r>
                    <a:rPr lang="en-US" sz="1200" dirty="0">
                      <a:solidFill>
                        <a:srgbClr val="000000"/>
                      </a:solidFill>
                    </a:rPr>
                    <a:t> </a:t>
                  </a:r>
                  <a:endParaRPr lang="ru-RU" sz="12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AF29480-4525-9083-76ED-FAA55FE2C7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6627" y="2853059"/>
                  <a:ext cx="98214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7843"/>
                  </a:stretch>
                </a:blipFill>
                <a:ln w="28575">
                  <a:solidFill>
                    <a:srgbClr val="00CC00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065C229-B226-EE6B-B7B9-D9588C5746DF}"/>
                    </a:ext>
                  </a:extLst>
                </p:cNvPr>
                <p:cNvSpPr txBox="1"/>
                <p:nvPr/>
              </p:nvSpPr>
              <p:spPr>
                <a:xfrm>
                  <a:off x="7025204" y="2853059"/>
                  <a:ext cx="982145" cy="369332"/>
                </a:xfrm>
                <a:prstGeom prst="rect">
                  <a:avLst/>
                </a:prstGeom>
                <a:ln w="28575">
                  <a:solidFill>
                    <a:srgbClr val="00CC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𝑁𝐿</m:t>
                      </m:r>
                    </m:oMath>
                  </a14:m>
                  <a:r>
                    <a:rPr lang="ru-RU" sz="1200" dirty="0"/>
                    <a:t> </a:t>
                  </a:r>
                  <a:r>
                    <a:rPr lang="en-US" sz="1200" dirty="0"/>
                    <a:t>=</a:t>
                  </a:r>
                  <a:r>
                    <a:rPr lang="ru-RU" sz="1200" dirty="0"/>
                    <a:t> </a:t>
                  </a:r>
                  <a:r>
                    <a:rPr lang="en-US" sz="1200" dirty="0"/>
                    <a:t>24</a:t>
                  </a:r>
                  <a:r>
                    <a:rPr lang="ru-RU" sz="1200" dirty="0"/>
                    <a:t>;</a:t>
                  </a:r>
                  <a:r>
                    <a:rPr lang="en-US" sz="1200" dirty="0">
                      <a:solidFill>
                        <a:srgbClr val="000000"/>
                      </a:solidFill>
                    </a:rPr>
                    <a:t> </a:t>
                  </a:r>
                  <a:endParaRPr lang="ru-RU" sz="1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065C229-B226-EE6B-B7B9-D9588C5746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5204" y="2853059"/>
                  <a:ext cx="982145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7843"/>
                  </a:stretch>
                </a:blipFill>
                <a:ln w="28575">
                  <a:solidFill>
                    <a:srgbClr val="00CC00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020400-BDFC-095B-947D-C9458F721BA4}"/>
                </a:ext>
              </a:extLst>
            </p:cNvPr>
            <p:cNvSpPr txBox="1"/>
            <p:nvPr/>
          </p:nvSpPr>
          <p:spPr>
            <a:xfrm>
              <a:off x="10264562" y="5361229"/>
              <a:ext cx="14968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Nummer</a:t>
              </a:r>
              <a:r>
                <a:rPr lang="en-US" sz="1350" dirty="0"/>
                <a:t> of the magnets</a:t>
              </a:r>
              <a:endParaRPr lang="ru-RU" sz="1350" dirty="0"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6739AE-7C9A-C5E7-3E33-9D8295EC3BFB}"/>
              </a:ext>
            </a:extLst>
          </p:cNvPr>
          <p:cNvSpPr/>
          <p:nvPr/>
        </p:nvSpPr>
        <p:spPr>
          <a:xfrm>
            <a:off x="-6127" y="-27384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Test Results: </a:t>
            </a:r>
            <a:r>
              <a:rPr lang="en-US" sz="2800" b="1" dirty="0">
                <a:solidFill>
                  <a:schemeClr val="tx1"/>
                </a:solidFill>
              </a:rPr>
              <a:t>Learning curve for magnet production</a:t>
            </a:r>
            <a:endParaRPr lang="en-US" sz="2600" dirty="0">
              <a:solidFill>
                <a:schemeClr val="tx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7897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4640ED-73A9-A14C-B6ED-D436E399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0" t="37" r="11457" b="-1"/>
          <a:stretch/>
        </p:blipFill>
        <p:spPr>
          <a:xfrm>
            <a:off x="467544" y="732522"/>
            <a:ext cx="4752528" cy="33294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FE77F6-8099-413B-24BE-58C425A5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1" r="17321" b="1705"/>
          <a:stretch/>
        </p:blipFill>
        <p:spPr>
          <a:xfrm>
            <a:off x="5834671" y="975917"/>
            <a:ext cx="3283972" cy="24530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2EED41-B050-F6B0-C207-16EC005909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62" t="-1" r="18502" b="1465"/>
          <a:stretch/>
        </p:blipFill>
        <p:spPr>
          <a:xfrm>
            <a:off x="5824646" y="3429000"/>
            <a:ext cx="3350930" cy="268637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4B4E3C-4089-FDC1-F74A-9ACF1229E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04" y="4095297"/>
            <a:ext cx="3063126" cy="23419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1579E3-E293-E886-75C0-6F47D01808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95297"/>
            <a:ext cx="3064030" cy="2341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8F8F28-823D-D53C-5F6A-CB8AD8E2D1DB}"/>
              </a:ext>
            </a:extLst>
          </p:cNvPr>
          <p:cNvSpPr txBox="1"/>
          <p:nvPr/>
        </p:nvSpPr>
        <p:spPr>
          <a:xfrm>
            <a:off x="35495" y="6437231"/>
            <a:ext cx="908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of the cooling rate is important for mechanical stability and so for magnet field quality !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80FE706-A878-C742-40DE-C8FC678B6610}"/>
              </a:ext>
            </a:extLst>
          </p:cNvPr>
          <p:cNvSpPr/>
          <p:nvPr/>
        </p:nvSpPr>
        <p:spPr>
          <a:xfrm>
            <a:off x="-6127" y="-27384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Test Results: 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Training and Cooling Rates</a:t>
            </a:r>
          </a:p>
        </p:txBody>
      </p:sp>
    </p:spTree>
    <p:extLst>
      <p:ext uri="{BB962C8B-B14F-4D97-AF65-F5344CB8AC3E}">
        <p14:creationId xmlns:p14="http://schemas.microsoft.com/office/powerpoint/2010/main" val="1518928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39C17B-7B77-7DC6-D5A0-DF4DF47BF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6" r="18767" b="1633"/>
          <a:stretch/>
        </p:blipFill>
        <p:spPr>
          <a:xfrm>
            <a:off x="113886" y="593113"/>
            <a:ext cx="4279958" cy="37225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7261AA-76E6-1C96-FB8C-F8A21E682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548" y="4343197"/>
            <a:ext cx="3286892" cy="25148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D03B69-D140-8F59-8C96-59FD16907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8" r="15747" b="-395"/>
          <a:stretch/>
        </p:blipFill>
        <p:spPr>
          <a:xfrm>
            <a:off x="4652862" y="620688"/>
            <a:ext cx="4437869" cy="37225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45F58C8-72EA-3BD2-4DB6-31CC23604EBA}"/>
              </a:ext>
            </a:extLst>
          </p:cNvPr>
          <p:cNvSpPr txBox="1"/>
          <p:nvPr/>
        </p:nvSpPr>
        <p:spPr>
          <a:xfrm>
            <a:off x="56723" y="4509120"/>
            <a:ext cx="13310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Heat release matrix for the quadrupole</a:t>
            </a:r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060E31-AAE4-8AB2-7E3E-443FCF149A94}"/>
              </a:ext>
            </a:extLst>
          </p:cNvPr>
          <p:cNvSpPr/>
          <p:nvPr/>
        </p:nvSpPr>
        <p:spPr>
          <a:xfrm>
            <a:off x="-6127" y="-27384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Test Results: 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AC Losses at 4,5 K</a:t>
            </a:r>
          </a:p>
        </p:txBody>
      </p:sp>
      <p:pic>
        <p:nvPicPr>
          <p:cNvPr id="7" name="Picture 4" descr="Q:\Conferences&amp;Workshops\IPAC-2018\Paper\Pictures\180314_Dubna\IMG_6822.JPG">
            <a:extLst>
              <a:ext uri="{FF2B5EF4-FFF2-40B4-BE49-F238E27FC236}">
                <a16:creationId xmlns:a16="http://schemas.microsoft.com/office/drawing/2014/main" id="{37E049B8-C287-C90F-03F7-7FA7FE30B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47675"/>
            <a:ext cx="2665367" cy="19990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249347-A251-D3AA-F15A-AA96E89D2E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r="13132" b="-4089"/>
          <a:stretch/>
        </p:blipFill>
        <p:spPr>
          <a:xfrm>
            <a:off x="4427631" y="4438883"/>
            <a:ext cx="2079378" cy="2103504"/>
          </a:xfrm>
          <a:prstGeom prst="rect">
            <a:avLst/>
          </a:prstGeom>
        </p:spPr>
      </p:pic>
      <p:sp>
        <p:nvSpPr>
          <p:cNvPr id="9" name="Прямоугольник 18">
            <a:extLst>
              <a:ext uri="{FF2B5EF4-FFF2-40B4-BE49-F238E27FC236}">
                <a16:creationId xmlns:a16="http://schemas.microsoft.com/office/drawing/2014/main" id="{9F143DE8-5418-CA2B-3613-51D9EEB3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202" y="5938554"/>
            <a:ext cx="771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 dirty="0" err="1">
                <a:latin typeface="Arial" panose="020B0604020202020204" pitchFamily="34" charset="0"/>
              </a:rPr>
              <a:t>Steerer</a:t>
            </a:r>
            <a:endParaRPr lang="ru-RU" altLang="de-DE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6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0324722-EA22-7A47-4E81-461E1E154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67" y="1999253"/>
            <a:ext cx="5469206" cy="462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TextShape 2"/>
          <p:cNvSpPr txBox="1"/>
          <p:nvPr/>
        </p:nvSpPr>
        <p:spPr>
          <a:xfrm>
            <a:off x="148703" y="759371"/>
            <a:ext cx="9013554" cy="381642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2000" b="1" u="sng" dirty="0">
                <a:solidFill>
                  <a:srgbClr val="333399"/>
                </a:solidFill>
              </a:rPr>
              <a:t>Heavy Ion Synchrotron </a:t>
            </a:r>
            <a:r>
              <a:rPr lang="de-DE" sz="2000" b="1" u="sng" dirty="0" err="1">
                <a:solidFill>
                  <a:srgbClr val="333399"/>
                </a:solidFill>
              </a:rPr>
              <a:t>with</a:t>
            </a:r>
            <a:r>
              <a:rPr lang="de-DE" sz="2000" b="1" u="sng" dirty="0">
                <a:solidFill>
                  <a:srgbClr val="333399"/>
                </a:solidFill>
              </a:rPr>
              <a:t> </a:t>
            </a:r>
            <a:r>
              <a:rPr lang="de-DE" sz="2000" b="1" u="sng" dirty="0" err="1">
                <a:solidFill>
                  <a:srgbClr val="333399"/>
                </a:solidFill>
              </a:rPr>
              <a:t>superconducting</a:t>
            </a:r>
            <a:r>
              <a:rPr lang="de-DE" sz="2000" b="1" u="sng" dirty="0">
                <a:solidFill>
                  <a:srgbClr val="333399"/>
                </a:solidFill>
              </a:rPr>
              <a:t> </a:t>
            </a:r>
            <a:r>
              <a:rPr lang="de-DE" sz="2000" b="1" u="sng" dirty="0" err="1">
                <a:solidFill>
                  <a:srgbClr val="333399"/>
                </a:solidFill>
              </a:rPr>
              <a:t>magnets</a:t>
            </a:r>
            <a:endParaRPr lang="de-DE" sz="2000" dirty="0"/>
          </a:p>
          <a:p>
            <a:pPr marL="176213" indent="-176213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de-DE" sz="2000" dirty="0">
                <a:solidFill>
                  <a:srgbClr val="333399"/>
                </a:solidFill>
              </a:rPr>
              <a:t>100 Tm </a:t>
            </a:r>
            <a:r>
              <a:rPr lang="de-DE" sz="2000" dirty="0" err="1">
                <a:solidFill>
                  <a:srgbClr val="333399"/>
                </a:solidFill>
              </a:rPr>
              <a:t>rigidity</a:t>
            </a:r>
            <a:endParaRPr lang="de-DE" sz="2000" dirty="0">
              <a:solidFill>
                <a:srgbClr val="333399"/>
              </a:solidFill>
            </a:endParaRPr>
          </a:p>
          <a:p>
            <a:pPr marL="176213" indent="-176213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de-DE" sz="2000" b="1" dirty="0" err="1">
                <a:solidFill>
                  <a:srgbClr val="333399"/>
                </a:solidFill>
              </a:rPr>
              <a:t>B</a:t>
            </a:r>
            <a:r>
              <a:rPr lang="de-DE" sz="2000" b="1" baseline="-25000" dirty="0" err="1">
                <a:solidFill>
                  <a:srgbClr val="000080"/>
                </a:solidFill>
              </a:rPr>
              <a:t>max</a:t>
            </a:r>
            <a:r>
              <a:rPr lang="de-DE" sz="2000" b="1" dirty="0">
                <a:solidFill>
                  <a:srgbClr val="000080"/>
                </a:solidFill>
              </a:rPr>
              <a:t> </a:t>
            </a:r>
            <a:r>
              <a:rPr lang="de-DE" sz="2000" b="1" dirty="0">
                <a:solidFill>
                  <a:srgbClr val="333399"/>
                </a:solidFill>
              </a:rPr>
              <a:t>= 1,9 T,  </a:t>
            </a:r>
            <a:r>
              <a:rPr lang="de-DE" sz="2000" b="1" baseline="30000" dirty="0">
                <a:solidFill>
                  <a:srgbClr val="333399"/>
                </a:solidFill>
              </a:rPr>
              <a:t>dB</a:t>
            </a:r>
            <a:r>
              <a:rPr lang="de-DE" sz="2000" b="1" dirty="0">
                <a:solidFill>
                  <a:srgbClr val="333399"/>
                </a:solidFill>
              </a:rPr>
              <a:t>/</a:t>
            </a:r>
            <a:r>
              <a:rPr lang="de-DE" sz="2000" b="1" baseline="-25000" dirty="0" err="1">
                <a:solidFill>
                  <a:srgbClr val="333399"/>
                </a:solidFill>
              </a:rPr>
              <a:t>dt</a:t>
            </a:r>
            <a:r>
              <a:rPr lang="de-DE" sz="2000" b="1" dirty="0">
                <a:solidFill>
                  <a:srgbClr val="333399"/>
                </a:solidFill>
              </a:rPr>
              <a:t> = 4 T/s, </a:t>
            </a:r>
            <a:r>
              <a:rPr lang="de-DE" sz="2000" b="1" dirty="0" err="1">
                <a:solidFill>
                  <a:srgbClr val="333399"/>
                </a:solidFill>
              </a:rPr>
              <a:t>f</a:t>
            </a:r>
            <a:r>
              <a:rPr lang="de-DE" sz="2000" b="1" baseline="-25000" dirty="0" err="1">
                <a:solidFill>
                  <a:srgbClr val="333399"/>
                </a:solidFill>
              </a:rPr>
              <a:t>cycle</a:t>
            </a:r>
            <a:r>
              <a:rPr lang="de-DE" sz="2000" b="1" dirty="0">
                <a:solidFill>
                  <a:srgbClr val="333399"/>
                </a:solidFill>
              </a:rPr>
              <a:t> = 1 Hz</a:t>
            </a:r>
          </a:p>
          <a:p>
            <a:pPr marL="176213" indent="-176213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de-DE" sz="2000" dirty="0">
                <a:solidFill>
                  <a:srgbClr val="333399"/>
                </a:solidFill>
              </a:rPr>
              <a:t>1100 m </a:t>
            </a:r>
            <a:r>
              <a:rPr lang="de-DE" sz="2000" dirty="0" err="1">
                <a:solidFill>
                  <a:srgbClr val="333399"/>
                </a:solidFill>
              </a:rPr>
              <a:t>circumference</a:t>
            </a:r>
            <a:r>
              <a:rPr lang="de-DE" sz="2000" dirty="0">
                <a:solidFill>
                  <a:srgbClr val="333399"/>
                </a:solidFill>
              </a:rPr>
              <a:t> </a:t>
            </a:r>
          </a:p>
          <a:p>
            <a:pPr marL="176213" indent="-176213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de-DE" sz="2000" dirty="0" err="1">
                <a:solidFill>
                  <a:srgbClr val="333399"/>
                </a:solidFill>
              </a:rPr>
              <a:t>sc</a:t>
            </a:r>
            <a:r>
              <a:rPr lang="de-DE" sz="2000" dirty="0">
                <a:solidFill>
                  <a:srgbClr val="333399"/>
                </a:solidFill>
              </a:rPr>
              <a:t> </a:t>
            </a:r>
            <a:r>
              <a:rPr lang="de-DE" sz="2000" dirty="0" err="1">
                <a:solidFill>
                  <a:srgbClr val="333399"/>
                </a:solidFill>
              </a:rPr>
              <a:t>dipoles</a:t>
            </a:r>
            <a:r>
              <a:rPr lang="de-DE" sz="2000" dirty="0">
                <a:solidFill>
                  <a:srgbClr val="333399"/>
                </a:solidFill>
              </a:rPr>
              <a:t>  </a:t>
            </a:r>
          </a:p>
          <a:p>
            <a:pPr marL="176213" indent="-176213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de-DE" sz="2000" dirty="0" err="1">
                <a:solidFill>
                  <a:srgbClr val="333399"/>
                </a:solidFill>
              </a:rPr>
              <a:t>sc</a:t>
            </a:r>
            <a:r>
              <a:rPr lang="de-DE" sz="2000" dirty="0">
                <a:solidFill>
                  <a:srgbClr val="333399"/>
                </a:solidFill>
              </a:rPr>
              <a:t> </a:t>
            </a:r>
            <a:r>
              <a:rPr lang="de-DE" sz="2000" dirty="0" err="1">
                <a:solidFill>
                  <a:srgbClr val="333399"/>
                </a:solidFill>
              </a:rPr>
              <a:t>quadrupoles</a:t>
            </a:r>
            <a:r>
              <a:rPr lang="de-DE" sz="2000" dirty="0">
                <a:solidFill>
                  <a:srgbClr val="333399"/>
                </a:solidFill>
              </a:rPr>
              <a:t> </a:t>
            </a:r>
          </a:p>
          <a:p>
            <a:pPr marL="176213" indent="-176213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de-DE" sz="2000" dirty="0" err="1">
                <a:solidFill>
                  <a:srgbClr val="333399"/>
                </a:solidFill>
              </a:rPr>
              <a:t>sc</a:t>
            </a:r>
            <a:r>
              <a:rPr lang="de-DE" sz="2000" dirty="0">
                <a:solidFill>
                  <a:srgbClr val="333399"/>
                </a:solidFill>
              </a:rPr>
              <a:t> </a:t>
            </a:r>
            <a:r>
              <a:rPr lang="de-DE" sz="2000" dirty="0" err="1">
                <a:solidFill>
                  <a:srgbClr val="333399"/>
                </a:solidFill>
              </a:rPr>
              <a:t>correctors</a:t>
            </a:r>
            <a:endParaRPr lang="de-DE" sz="2000" dirty="0">
              <a:solidFill>
                <a:srgbClr val="333399"/>
              </a:solidFill>
            </a:endParaRPr>
          </a:p>
          <a:p>
            <a:pPr marL="176213" indent="-176213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de-DE" sz="2000" dirty="0" err="1">
                <a:solidFill>
                  <a:srgbClr val="333399"/>
                </a:solidFill>
              </a:rPr>
              <a:t>cold</a:t>
            </a:r>
            <a:r>
              <a:rPr lang="de-DE" sz="2000" dirty="0">
                <a:solidFill>
                  <a:srgbClr val="333399"/>
                </a:solidFill>
              </a:rPr>
              <a:t> beam </a:t>
            </a:r>
            <a:r>
              <a:rPr lang="de-DE" sz="2000" dirty="0" err="1">
                <a:solidFill>
                  <a:srgbClr val="333399"/>
                </a:solidFill>
              </a:rPr>
              <a:t>pipe</a:t>
            </a:r>
            <a:r>
              <a:rPr lang="de-DE" sz="2000" dirty="0">
                <a:solidFill>
                  <a:srgbClr val="333399"/>
                </a:solidFill>
              </a:rPr>
              <a:t>:</a:t>
            </a:r>
            <a:endParaRPr sz="2000" dirty="0"/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2000" dirty="0">
                <a:solidFill>
                  <a:srgbClr val="333399"/>
                </a:solidFill>
              </a:rPr>
              <a:t>   </a:t>
            </a:r>
            <a:r>
              <a:rPr lang="de-DE" sz="2000" dirty="0" err="1">
                <a:solidFill>
                  <a:srgbClr val="333399"/>
                </a:solidFill>
              </a:rPr>
              <a:t>vacuum</a:t>
            </a:r>
            <a:r>
              <a:rPr lang="de-DE" sz="2000" dirty="0">
                <a:solidFill>
                  <a:srgbClr val="333399"/>
                </a:solidFill>
              </a:rPr>
              <a:t> </a:t>
            </a:r>
            <a:r>
              <a:rPr lang="de-DE" sz="2000" dirty="0" err="1">
                <a:solidFill>
                  <a:srgbClr val="333399"/>
                </a:solidFill>
              </a:rPr>
              <a:t>quality</a:t>
            </a:r>
            <a:r>
              <a:rPr lang="de-DE" sz="2000" dirty="0">
                <a:solidFill>
                  <a:srgbClr val="333399"/>
                </a:solidFill>
              </a:rPr>
              <a:t> </a:t>
            </a:r>
            <a:r>
              <a:rPr lang="de-DE" sz="2000" dirty="0" err="1">
                <a:solidFill>
                  <a:srgbClr val="333399"/>
                </a:solidFill>
              </a:rPr>
              <a:t>critical</a:t>
            </a:r>
            <a:r>
              <a:rPr lang="de-DE" sz="2000" dirty="0">
                <a:solidFill>
                  <a:srgbClr val="333399"/>
                </a:solidFill>
              </a:rPr>
              <a:t> </a:t>
            </a:r>
            <a:r>
              <a:rPr lang="de-DE" sz="2000" dirty="0" err="1">
                <a:solidFill>
                  <a:srgbClr val="333399"/>
                </a:solidFill>
              </a:rPr>
              <a:t>for</a:t>
            </a:r>
            <a:r>
              <a:rPr lang="de-DE" sz="2000" dirty="0">
                <a:solidFill>
                  <a:srgbClr val="333399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de-DE" sz="2000" dirty="0">
                <a:solidFill>
                  <a:srgbClr val="333399"/>
                </a:solidFill>
              </a:rPr>
              <a:t>   beam lifetime: &lt; 10</a:t>
            </a:r>
            <a:r>
              <a:rPr lang="de-DE" sz="2000" baseline="30000" dirty="0">
                <a:solidFill>
                  <a:srgbClr val="333399"/>
                </a:solidFill>
              </a:rPr>
              <a:t>-12</a:t>
            </a:r>
            <a:r>
              <a:rPr lang="de-DE" sz="2000" dirty="0">
                <a:solidFill>
                  <a:srgbClr val="333399"/>
                </a:solidFill>
              </a:rPr>
              <a:t> mbar </a:t>
            </a:r>
          </a:p>
        </p:txBody>
      </p:sp>
      <p:pic>
        <p:nvPicPr>
          <p:cNvPr id="5" name="Picture 2" descr="Q:\Conferences&amp;Workshops\IAP\Material\FAIR-webcam.jpg">
            <a:extLst>
              <a:ext uri="{FF2B5EF4-FFF2-40B4-BE49-F238E27FC236}">
                <a16:creationId xmlns:a16="http://schemas.microsoft.com/office/drawing/2014/main" id="{AED49C0F-6BC4-20C0-1C46-3D110ACF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4" y="4005064"/>
            <a:ext cx="3120553" cy="261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3">
            <a:extLst>
              <a:ext uri="{FF2B5EF4-FFF2-40B4-BE49-F238E27FC236}">
                <a16:creationId xmlns:a16="http://schemas.microsoft.com/office/drawing/2014/main" id="{D0851348-A1F6-34AF-8678-8FA951128B67}"/>
              </a:ext>
            </a:extLst>
          </p:cNvPr>
          <p:cNvSpPr/>
          <p:nvPr/>
        </p:nvSpPr>
        <p:spPr>
          <a:xfrm rot="5400000">
            <a:off x="6143853" y="5365147"/>
            <a:ext cx="430887" cy="199041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de-DE" sz="1600" dirty="0"/>
              <a:t>www.fair-center.eu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A921A9-9E6F-51CD-CA6D-7B5CE1745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153" y="683167"/>
            <a:ext cx="1986320" cy="136148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8732" y="3845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18"/>
                <a:ea typeface="Arial Unicode MS" pitchFamily="34"/>
                <a:cs typeface="Arial Unicode MS" pitchFamily="34"/>
              </a:rPr>
              <a:t>Introduction: 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SIS100 –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component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29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EA537A-4D49-4BF1-AE28-1F9BEE48779C}"/>
              </a:ext>
            </a:extLst>
          </p:cNvPr>
          <p:cNvSpPr txBox="1"/>
          <p:nvPr/>
        </p:nvSpPr>
        <p:spPr>
          <a:xfrm>
            <a:off x="687824" y="980728"/>
            <a:ext cx="4416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Gradient dependence of the Mean Integrated Transfer Function, errors give the standard deviation within the series. The inset graph shows ITF distribution of 29 series quadrupoles at 900 A.</a:t>
            </a:r>
            <a:endParaRPr lang="ru-RU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7A9E23-B3D7-4303-9372-29EC97C53F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4851" r="2127"/>
          <a:stretch/>
        </p:blipFill>
        <p:spPr>
          <a:xfrm>
            <a:off x="5171807" y="3535148"/>
            <a:ext cx="3960440" cy="3262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C53664-87B6-4C89-83B3-053C919F94BB}"/>
              </a:ext>
            </a:extLst>
          </p:cNvPr>
          <p:cNvSpPr txBox="1"/>
          <p:nvPr/>
        </p:nvSpPr>
        <p:spPr>
          <a:xfrm>
            <a:off x="6372200" y="4797152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sextupole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2A02BE-A842-4B8A-AA90-35EEE743C0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"/>
          <a:stretch/>
        </p:blipFill>
        <p:spPr>
          <a:xfrm>
            <a:off x="5171807" y="0"/>
            <a:ext cx="3960440" cy="33035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715446-5693-189A-57E0-4266007AE1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09" t="7858" r="11494" b="4108"/>
          <a:stretch/>
        </p:blipFill>
        <p:spPr>
          <a:xfrm>
            <a:off x="311180" y="2348880"/>
            <a:ext cx="4620860" cy="390206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BE430B-4EB1-093C-D917-47E36D71C873}"/>
              </a:ext>
            </a:extLst>
          </p:cNvPr>
          <p:cNvSpPr/>
          <p:nvPr/>
        </p:nvSpPr>
        <p:spPr>
          <a:xfrm>
            <a:off x="-6127" y="-27384"/>
            <a:ext cx="5110893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Operation Performance</a:t>
            </a:r>
            <a:endParaRPr lang="en-US" sz="2600" dirty="0">
              <a:solidFill>
                <a:schemeClr val="tx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5831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BEC1FB-256B-409A-8440-43A6D6AD2661}"/>
              </a:ext>
            </a:extLst>
          </p:cNvPr>
          <p:cNvSpPr txBox="1"/>
          <p:nvPr/>
        </p:nvSpPr>
        <p:spPr>
          <a:xfrm>
            <a:off x="241290" y="883513"/>
            <a:ext cx="442798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Relative variations of gradient at the center of quadrupole magnets vs. yokes production sequence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27EFA9-1ECC-46B9-A608-1590B8AEA47D}"/>
              </a:ext>
            </a:extLst>
          </p:cNvPr>
          <p:cNvSpPr txBox="1"/>
          <p:nvPr/>
        </p:nvSpPr>
        <p:spPr>
          <a:xfrm>
            <a:off x="5472568" y="144455"/>
            <a:ext cx="320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Integral Multipoles of  the Quadrupole Magnets </a:t>
            </a:r>
            <a:endParaRPr lang="ru-RU" dirty="0"/>
          </a:p>
        </p:txBody>
      </p:sp>
      <p:pic>
        <p:nvPicPr>
          <p:cNvPr id="9" name="Объект 5">
            <a:extLst>
              <a:ext uri="{FF2B5EF4-FFF2-40B4-BE49-F238E27FC236}">
                <a16:creationId xmlns:a16="http://schemas.microsoft.com/office/drawing/2014/main" id="{5CFDF381-BFEE-56FD-8F12-174821D8D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3" t="8208" r="11495" b="3659"/>
          <a:stretch/>
        </p:blipFill>
        <p:spPr>
          <a:xfrm>
            <a:off x="258159" y="1484784"/>
            <a:ext cx="4427984" cy="36436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3D36F4D5-87BF-4641-FE6F-D5815F925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2" t="7987" r="10920" b="4016"/>
          <a:stretch/>
        </p:blipFill>
        <p:spPr>
          <a:xfrm>
            <a:off x="5445430" y="4063343"/>
            <a:ext cx="3186593" cy="25950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D6852C-57D4-8646-E826-1F39D0E1B9FB}"/>
              </a:ext>
            </a:extLst>
          </p:cNvPr>
          <p:cNvSpPr txBox="1"/>
          <p:nvPr/>
        </p:nvSpPr>
        <p:spPr>
          <a:xfrm>
            <a:off x="396747" y="5463499"/>
            <a:ext cx="4427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Current dependence of the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sz="1800" dirty="0"/>
              <a:t>mean value and their standard deviation</a:t>
            </a:r>
            <a:endParaRPr lang="ru-RU" dirty="0"/>
          </a:p>
        </p:txBody>
      </p:sp>
      <p:pic>
        <p:nvPicPr>
          <p:cNvPr id="16" name="Объект 5">
            <a:extLst>
              <a:ext uri="{FF2B5EF4-FFF2-40B4-BE49-F238E27FC236}">
                <a16:creationId xmlns:a16="http://schemas.microsoft.com/office/drawing/2014/main" id="{3044838D-BAFB-34F2-A13C-15D3A527E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12" t="8205" r="11412" b="7881"/>
          <a:stretch/>
        </p:blipFill>
        <p:spPr>
          <a:xfrm>
            <a:off x="4789176" y="763833"/>
            <a:ext cx="4096665" cy="3245481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1886C011-4796-F4B6-03D0-278C8156D09D}"/>
              </a:ext>
            </a:extLst>
          </p:cNvPr>
          <p:cNvSpPr/>
          <p:nvPr/>
        </p:nvSpPr>
        <p:spPr>
          <a:xfrm>
            <a:off x="4746552" y="5653794"/>
            <a:ext cx="330336" cy="239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18699E-16D1-077D-BB5E-E963EDE019A4}"/>
              </a:ext>
            </a:extLst>
          </p:cNvPr>
          <p:cNvSpPr/>
          <p:nvPr/>
        </p:nvSpPr>
        <p:spPr>
          <a:xfrm>
            <a:off x="-6127" y="-27384"/>
            <a:ext cx="5110893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Operation Performance</a:t>
            </a:r>
            <a:endParaRPr lang="en-US" sz="2600" dirty="0">
              <a:solidFill>
                <a:schemeClr val="tx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3019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D45B29-37F1-4394-909A-53FD8D309C10}"/>
              </a:ext>
            </a:extLst>
          </p:cNvPr>
          <p:cNvSpPr txBox="1"/>
          <p:nvPr/>
        </p:nvSpPr>
        <p:spPr>
          <a:xfrm>
            <a:off x="203581" y="764704"/>
            <a:ext cx="461811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Relative variations of the integral gradient vs. production sequence of the quadrupole yokes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54A41-3911-459A-BAA4-46CA862E7598}"/>
              </a:ext>
            </a:extLst>
          </p:cNvPr>
          <p:cNvSpPr txBox="1"/>
          <p:nvPr/>
        </p:nvSpPr>
        <p:spPr>
          <a:xfrm>
            <a:off x="5473057" y="3445469"/>
            <a:ext cx="3467362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ru-RU" dirty="0"/>
              <a:t>Distribution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ru-RU" dirty="0" err="1"/>
              <a:t>relative</a:t>
            </a:r>
            <a:r>
              <a:rPr lang="ru-RU" dirty="0"/>
              <a:t> </a:t>
            </a:r>
            <a:r>
              <a:rPr lang="ru-RU" dirty="0" err="1"/>
              <a:t>variations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 </a:t>
            </a:r>
            <a:r>
              <a:rPr lang="en-US" dirty="0"/>
              <a:t>the </a:t>
            </a:r>
            <a:r>
              <a:rPr lang="ru-RU" dirty="0" err="1"/>
              <a:t>integra</a:t>
            </a:r>
            <a:r>
              <a:rPr lang="de-DE" dirty="0"/>
              <a:t>l</a:t>
            </a:r>
            <a:r>
              <a:rPr lang="ru-RU" dirty="0"/>
              <a:t> </a:t>
            </a:r>
            <a:r>
              <a:rPr lang="ru-RU" dirty="0" err="1"/>
              <a:t>gradient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1C63F62-304E-181F-6969-0C7019FB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68389"/>
            <a:ext cx="4042910" cy="810532"/>
          </a:xfrm>
        </p:spPr>
        <p:txBody>
          <a:bodyPr>
            <a:normAutofit/>
          </a:bodyPr>
          <a:lstStyle/>
          <a:p>
            <a:pPr algn="ctr"/>
            <a:r>
              <a:rPr lang="en-US" sz="1800" dirty="0">
                <a:latin typeface="+mn-lt"/>
                <a:ea typeface="+mn-ea"/>
                <a:cs typeface="+mn-cs"/>
              </a:rPr>
              <a:t>Gradient dependence of the standard deviation of the field integral variation</a:t>
            </a:r>
            <a:endParaRPr lang="ru-RU" sz="1800" dirty="0">
              <a:latin typeface="+mn-lt"/>
              <a:ea typeface="+mn-ea"/>
              <a:cs typeface="+mn-cs"/>
            </a:endParaRPr>
          </a:p>
        </p:txBody>
      </p:sp>
      <p:pic>
        <p:nvPicPr>
          <p:cNvPr id="13" name="Объект 5">
            <a:extLst>
              <a:ext uri="{FF2B5EF4-FFF2-40B4-BE49-F238E27FC236}">
                <a16:creationId xmlns:a16="http://schemas.microsoft.com/office/drawing/2014/main" id="{B8BC6E34-5EB6-17F6-0BC2-691B18719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775" t="10463" r="5303" b="3194"/>
          <a:stretch/>
        </p:blipFill>
        <p:spPr>
          <a:xfrm>
            <a:off x="4932040" y="268654"/>
            <a:ext cx="4080919" cy="3176815"/>
          </a:xfrm>
        </p:spPr>
      </p:pic>
      <p:pic>
        <p:nvPicPr>
          <p:cNvPr id="17" name="Объект 5">
            <a:extLst>
              <a:ext uri="{FF2B5EF4-FFF2-40B4-BE49-F238E27FC236}">
                <a16:creationId xmlns:a16="http://schemas.microsoft.com/office/drawing/2014/main" id="{14B521EE-D4CA-5A41-730C-FB556A989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8" t="8363" r="11879" b="3724"/>
          <a:stretch/>
        </p:blipFill>
        <p:spPr>
          <a:xfrm>
            <a:off x="203580" y="1373276"/>
            <a:ext cx="4613945" cy="38253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3925656A-404C-DE2F-A52E-13BF85DCFD56}"/>
              </a:ext>
            </a:extLst>
          </p:cNvPr>
          <p:cNvSpPr/>
          <p:nvPr/>
        </p:nvSpPr>
        <p:spPr>
          <a:xfrm>
            <a:off x="4601704" y="5653794"/>
            <a:ext cx="330336" cy="239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0666FD9-4A78-C7AE-39E5-88C59EAA50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64" t="9269" r="12370" b="2931"/>
          <a:stretch/>
        </p:blipFill>
        <p:spPr>
          <a:xfrm>
            <a:off x="5321689" y="4365104"/>
            <a:ext cx="2850711" cy="23957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C6B2E2-E9D7-5441-F02D-DAB51968B8F1}"/>
              </a:ext>
            </a:extLst>
          </p:cNvPr>
          <p:cNvSpPr/>
          <p:nvPr/>
        </p:nvSpPr>
        <p:spPr>
          <a:xfrm>
            <a:off x="-6126" y="-27384"/>
            <a:ext cx="5010174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spcBef>
                <a:spcPts val="300"/>
              </a:spcBef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Operation Performance</a:t>
            </a:r>
            <a:endParaRPr lang="en-US" sz="2600" dirty="0">
              <a:solidFill>
                <a:schemeClr val="tx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6468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0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18"/>
                <a:ea typeface="Arial Unicode MS" pitchFamily="34"/>
                <a:cs typeface="Arial Unicode MS" pitchFamily="34"/>
              </a:rPr>
              <a:t>Summary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430DC765-D434-96AA-BED8-588DBD3C5B12}"/>
              </a:ext>
            </a:extLst>
          </p:cNvPr>
          <p:cNvSpPr txBox="1">
            <a:spLocks/>
          </p:cNvSpPr>
          <p:nvPr/>
        </p:nvSpPr>
        <p:spPr>
          <a:xfrm>
            <a:off x="179512" y="980728"/>
            <a:ext cx="849694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iron yokes for the 173 quadrupoles, 85 sextupoles and 44 steerer magnets were </a:t>
            </a:r>
            <a:r>
              <a:rPr lang="en-US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manufactured</a:t>
            </a:r>
            <a:r>
              <a:rPr lang="en-GB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had passes the incoming inspection.</a:t>
            </a:r>
            <a:endParaRPr lang="ru-RU" altLang="ru-RU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Clr>
                <a:srgbClr val="00B050"/>
              </a:buClr>
              <a:buNone/>
              <a:defRPr/>
            </a:pPr>
            <a:endParaRPr lang="ru-RU" altLang="ru-RU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stable production, testing and approval process was established in 2021. </a:t>
            </a:r>
          </a:p>
          <a:p>
            <a:pPr marL="0" indent="0" algn="just">
              <a:spcBef>
                <a:spcPct val="0"/>
              </a:spcBef>
              <a:buClr>
                <a:srgbClr val="00B050"/>
              </a:buClr>
              <a:buNone/>
              <a:defRPr/>
            </a:pPr>
            <a:endParaRPr lang="en-GB" altLang="ru-RU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US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35% of the work on the manufacture and cryogenic testing of SIS 100 quadrupole units was completed by the beginning of 2022.</a:t>
            </a:r>
            <a:endParaRPr lang="ru-RU" altLang="ru-RU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Clr>
                <a:srgbClr val="00B050"/>
              </a:buClr>
              <a:buNone/>
              <a:defRPr/>
            </a:pPr>
            <a:endParaRPr lang="en-GB" altLang="ru-RU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en-GB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had fulfilled all the necessary organisation and practical conditions to complete its SIS100 contracts by end of 2023 timely and with high quality.</a:t>
            </a:r>
          </a:p>
          <a:p>
            <a:pPr marL="0" indent="0" algn="just">
              <a:spcBef>
                <a:spcPct val="0"/>
              </a:spcBef>
              <a:buClr>
                <a:srgbClr val="00B050"/>
              </a:buClr>
              <a:buNone/>
              <a:defRPr/>
            </a:pPr>
            <a:endParaRPr lang="en-GB" altLang="ru-RU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altLang="ru-RU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 of  March this year the contract work was frozen by FAIR management referring to political decisions.</a:t>
            </a:r>
          </a:p>
        </p:txBody>
      </p:sp>
    </p:spTree>
    <p:extLst>
      <p:ext uri="{BB962C8B-B14F-4D97-AF65-F5344CB8AC3E}">
        <p14:creationId xmlns:p14="http://schemas.microsoft.com/office/powerpoint/2010/main" val="3651396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внешний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805BEFDF-BF58-4467-3ECC-6F2ACBDDD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/>
          <a:stretch/>
        </p:blipFill>
        <p:spPr>
          <a:xfrm>
            <a:off x="-26406" y="1268760"/>
            <a:ext cx="9226326" cy="4339560"/>
          </a:xfrm>
          <a:prstGeom prst="rect">
            <a:avLst/>
          </a:prstGeom>
        </p:spPr>
      </p:pic>
      <p:sp>
        <p:nvSpPr>
          <p:cNvPr id="6" name="Textfeld 4">
            <a:extLst>
              <a:ext uri="{FF2B5EF4-FFF2-40B4-BE49-F238E27FC236}">
                <a16:creationId xmlns:a16="http://schemas.microsoft.com/office/drawing/2014/main" id="{DB3E4828-1E02-1660-8986-E4A6F61686B7}"/>
              </a:ext>
            </a:extLst>
          </p:cNvPr>
          <p:cNvSpPr txBox="1"/>
          <p:nvPr/>
        </p:nvSpPr>
        <p:spPr>
          <a:xfrm>
            <a:off x="1691680" y="260648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sz="3200" dirty="0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3200" dirty="0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3200" dirty="0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3200" dirty="0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de-DE" sz="3200" dirty="0">
                <a:solidFill>
                  <a:srgbClr val="26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107E5-3553-B2A1-9B3F-AC48FEA0F4FD}"/>
              </a:ext>
            </a:extLst>
          </p:cNvPr>
          <p:cNvSpPr txBox="1"/>
          <p:nvPr/>
        </p:nvSpPr>
        <p:spPr>
          <a:xfrm>
            <a:off x="539552" y="6031657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slides - Main References: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102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36459"/>
            <a:ext cx="9144000" cy="512222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18"/>
                <a:ea typeface="Arial Unicode MS" pitchFamily="34"/>
                <a:cs typeface="Arial Unicode MS" pitchFamily="34"/>
              </a:rPr>
              <a:t>References (1/6)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4" name="Объект 7">
            <a:extLst>
              <a:ext uri="{FF2B5EF4-FFF2-40B4-BE49-F238E27FC236}">
                <a16:creationId xmlns:a16="http://schemas.microsoft.com/office/drawing/2014/main" id="{029971AD-DC5D-B452-80F4-D588730BA905}"/>
              </a:ext>
            </a:extLst>
          </p:cNvPr>
          <p:cNvSpPr txBox="1">
            <a:spLocks/>
          </p:cNvSpPr>
          <p:nvPr/>
        </p:nvSpPr>
        <p:spPr>
          <a:xfrm>
            <a:off x="0" y="725449"/>
            <a:ext cx="9144000" cy="60812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[1]  G. Moritz, 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Muehle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Anerella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Ghosh, W. Sampson, P. Wanderer, E.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Willen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W.V.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Hassenzahl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M.N. Wilson “Towards fast-pulsed superconducting synchrotron magnets”, Proc. of the 2001 Particle Accelerator Conf., Chicago, pp.211-213.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[2]  A. D. Kovalenko, N.N.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H.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,…,et all  “Superconducting fast-cycling dipole magnets for the GSI future accelerator facility”, Proceedings of EPAC 2002, Paris, pp.2406-2408.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[3]  Kovalenko A,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 and Moritz G  “Fast cycling superconducting magnets: new design for ion synchrotrons”, 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C: Superconductivity, Volumes 372-376, Part 3, August 2002, Pages 1394-1397 (EUCAS 2001)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[4 ] 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Averichev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A.M.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Donyagin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I. Eliseeva, I.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Karpunina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D. Kovalenko, G.L. Kuznetsov,  V.N.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Kuzichev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Moritz, 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Muehle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Nikitaev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“Experimental study of a prototype dipole magnet with iron at T=80 K for the GSI fast cycling synchrotron”, IEEE Trans. 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12, N1, 2002, pp.116-119.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[5]  A. D. Kovalenko,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Kalimov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Moritz, and 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Muehle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“Optimization of 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superferric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Nuclotron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type dipole for the GSI fast pulsed synchrotron”, IEEE Trans. 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12, N1, 2002, pp.161-165.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[6]  A. Kovalenko,  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Averichev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Donyagin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Kuznetsov,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Moritz, E. Fisher, G. Hess, and 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Muehle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“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Superferric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model dipole magnet with the yoke at 80 K for the GSI future fast cycling synchrotron”, IEEE Trans. 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13, N2, 2003, pp.1335-1338.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[7]  Alexandre D. Kovalenko, Nicolay 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Vladimir G. Aksenov, Irina E.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Karpunina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Hamlet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Grigori L. Kuznetsov,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Michail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Voevodin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Gebhard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Moritz, Egbert Fisher, Guenter Hess, and Carsten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Muehle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“Progress in the design and study of 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superferric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dipole magnet for the GSI fast-pulsed synchrotron SIS100”, IEEE Trans. 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14, N2, 2004, pp.321-324.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[8]  A. Kovalenko,  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Donyagin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I. Eliseeva,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Kuznetsov, A. Smirnov, G. Moritz, E. Fisher  “Design and study of 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superferric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model dipole and quadrupole magnets for the GSI fast-pulsed synchrotron SIS100”, Proc. </a:t>
            </a:r>
            <a:r>
              <a:rPr lang="de-D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EPAC 2004, Lucerne, pp.1735-1737.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[9]  E. Fischer, H. </a:t>
            </a:r>
            <a:r>
              <a:rPr lang="de-D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de-D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and G. Moritz “Supraleitendes Kabel und verfahren zur Herstellung desselben”, EU-patent Nr. 04009730.5, 23.04.04.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[10] E. Fischer,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Akishin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G. Kuznetsov, G. Moritz,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A.Smirnov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“Minimization of AC power losses in fast cycling window frame 2 T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superferric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magnets with the yoke at 4.5 K”, report at ASC 2004, Jacksonville.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98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7">
            <a:extLst>
              <a:ext uri="{FF2B5EF4-FFF2-40B4-BE49-F238E27FC236}">
                <a16:creationId xmlns:a16="http://schemas.microsoft.com/office/drawing/2014/main" id="{029971AD-DC5D-B452-80F4-D588730BA905}"/>
              </a:ext>
            </a:extLst>
          </p:cNvPr>
          <p:cNvSpPr txBox="1">
            <a:spLocks/>
          </p:cNvSpPr>
          <p:nvPr/>
        </p:nvSpPr>
        <p:spPr>
          <a:xfrm>
            <a:off x="31034" y="568964"/>
            <a:ext cx="9144000" cy="60812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[11] A. Kovalenko, 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Fischer,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Kuznetsov, G. Moritz, and A. Smirnov “New results on minimizing AC power losses in a fast cycling 2 T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superferric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dipole with a cold yoke”,  IEEE Trans. 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16, N2, 2006, pp.338-341.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[12] H.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Fischer, and A. D. Kovalenko “New design for the SIS100/300 magnet cooling”, IEEE Trans. 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16, N2, 2006, pp.411-414.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[13] E. Fischer, G. Moritz, GSI, R.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Kurnyshov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P. Shcherbakov “Analysis of the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Superferric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Quadrupole Magnet Design for the SIS100 Accelerator of the FAIR Project”, Proceedings of EPAC 06, Edinburgh, GB, June 2006, pp. 2586-2588.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[14] V. Mikhaylov,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Alfeev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Butenko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Eliseev,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O. Kozlov,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Seleznev, V. Volkov, JINR, E. Fischer, P. Spiller, 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Stadlmann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“Basic aspects of the SIS100 correction system design”, Proceedings of EPAC 06, pp. 240-242, Edinburgh, GB, June 2006, pp. 240-242.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[15] A. Kovalenko,  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Alfeev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Kuztetsov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Seleznev,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Shabunov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Fischer, G. Moritz, 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Muehle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Spiller,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Kalimov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“Full Length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Superferric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Dipole and Quadrupole Prototype Magnets for the SIS100 at GSI: Status of the Design and Manufacturing”, Proceedings of EPAC 06, Edinburgh, GB, June 2006, pp 2583-2585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[16] G. Moritz, E. Fischer,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Nyilas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Burgmer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Krischel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Schmidt, W.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Gärtner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Gehring, W. Walter and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Wessner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“Mechanical Coil Structure of the FAIR SIS 100 Magnets”, IEEE Trans. 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17, N2, 2007, pp.1169-1172. (ASC 06, Seattle, USA, Sep. 2006).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[18] E. Fischer,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Alfeev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Kalimov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G. Kuznetsov, G. Moritz, 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Muehle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V. Seleznev “Status of the Design of a Full Length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Superferric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Dipole and Quadrupole Magnets for the FAIR SIS 100 Synchrotron”, IEEE Trans. 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17, N2, 2007, pp.1078-1082. (ASC 2006, Seattle)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[19] E. Fischer,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A. Kovalenko “Full Size Model Magnets for the FAIR SIS100 Synchrotron”, IEEE Trans. 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18, N2, 2008, pp.260-263. (MT-20 August 27 - 31, 2007, Philadelphia, USA)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[20] E. Fischer,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and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„Fast Ramped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Superferric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Prototypes and Conclusions for the Final Design of the SIS 100 Main Magnets“, IEEE Trans.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 19, N3, June 2009, pp. 1087-1091 (ASC 2008, Chicago)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[21] K. Sugita, E. Fischer,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Mueller, 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Macavei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G. Moritz “Design Study of the Multipole Corrector Magnet for SIS 100”, IEEE Transactions on Applied Superconductivity, Vol. 19, N 3, June 2009, pp. 1154-1157 (ASC 2008, Chicago).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773931-1886-F284-F9D9-AA3007AAB539}"/>
              </a:ext>
            </a:extLst>
          </p:cNvPr>
          <p:cNvSpPr/>
          <p:nvPr/>
        </p:nvSpPr>
        <p:spPr>
          <a:xfrm>
            <a:off x="0" y="36459"/>
            <a:ext cx="9144000" cy="512222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18"/>
                <a:ea typeface="Arial Unicode MS" pitchFamily="34"/>
                <a:cs typeface="Arial Unicode MS" pitchFamily="34"/>
              </a:rPr>
              <a:t>References (2/6) 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48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7">
            <a:extLst>
              <a:ext uri="{FF2B5EF4-FFF2-40B4-BE49-F238E27FC236}">
                <a16:creationId xmlns:a16="http://schemas.microsoft.com/office/drawing/2014/main" id="{029971AD-DC5D-B452-80F4-D588730BA905}"/>
              </a:ext>
            </a:extLst>
          </p:cNvPr>
          <p:cNvSpPr txBox="1">
            <a:spLocks/>
          </p:cNvSpPr>
          <p:nvPr/>
        </p:nvSpPr>
        <p:spPr>
          <a:xfrm>
            <a:off x="0" y="582069"/>
            <a:ext cx="9144000" cy="62788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[22] A. Kovalenko,  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Alfeev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Bychkov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Gromov,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Kuztetsov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Shabunov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Fischer, G. Moritz, P. Spiller ” Full size prototype magnets for heavy ion superconducting synchrotron SIS100 at GSI: Status of manufacturing and test at JINR”, Proceedings of EPAC08, Genoa, Italy, pp. 2443-2445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[23] E. Fischer,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Akishin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R.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Kurnyshov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Sherbakov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Sikler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W. Walter “Full size model manufacturing and advanced design status of the SIS100 main magnets”, WAMSDO-2008 Workshop Proceedings, CERN, pp. 147 – 156.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[24] E. Fischer, A. Mierau, P. Schnizer, A. </a:t>
            </a:r>
            <a:r>
              <a:rPr lang="de-D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de-D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W. Gaertner, O. </a:t>
            </a:r>
            <a:r>
              <a:rPr lang="de-D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Guymenuk</a:t>
            </a:r>
            <a:r>
              <a:rPr lang="de-D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 Schroeder,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Sikler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Stafiniak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„Thermodynamic Properties of Fast Ramped Superconducting Accelerator Magnets for the FAIR Project“, Advances in Cryogenic Engineering N55, 2010, pp.989-996, (CEC 2009, USA).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[25] E. Fischer,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Akishin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R.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Kurnyshov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Sherbakov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Sikler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W. Walter “Full size model manufacturing and advanced design status of the SIS100 main magnets”, WAMSDO-2008 Workshop Proceedings, CERN, pp. 147 – 156.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[26] E. Fischer,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R.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Kurnyshov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Akishin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Shcherbakov, K. Sugita “Common design aspects for fast ramped superconducting accelerator magnets”, (Magnet Workshop @ PAC09).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[27] E. Fischer,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 Heil,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Kurnyshov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Shcherbakov, C. Schroeder,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Stafiniak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S.Y. Shim, “SIS100 main magnets: Test results and operation parameters”, GSI scientific report 2009, FAIR-Accelerators-02, Darmstadt.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[28] 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Potanina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Pantsyrny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Salunin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Gubkin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Korpusov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“Superconductor wire and cable development for FAIR”, GSI scientific report 2009, FAIR-Accelerators-30, Darmstadt.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[29] H G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 M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Drobin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 Fischer, A D Kovalenko, V I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Pantsyrny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 V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Potanina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K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N M Vladimirova, “Design and study of new cables for superconducting accelerator magnets: Synchrotron SIS 100 at GSI and NICA collider at JINR”,  2010 J. Phys.: Conf. Ser. 234 022017,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10.1088/1742-6596/234/2/022017.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[30] K. Sugita, E. Fischer,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Macavei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„Design Study of Superconducting Corrector Magnets for SIS 100“, IEEE Trans. on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20, No. 3, pp.164-167, June 2010, (MT-21, October 2009, Hefei, China).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[31] A. Kovalenko,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Bychkov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Fischer,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Kuznetsov, J.P. Meier,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Shabunov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Spiller, 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Stadlmann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Titova “The FAIR SIS100 Synchrotron: Engineering Design of Superconducting Magnetic Modules”, IEEE Trans. on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20, No. 3, pp.180-183, June 2010 (MT-21, October 2009, Hefei, China).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0E5F4D-EEE1-E9C9-278B-ADAE161FAE69}"/>
              </a:ext>
            </a:extLst>
          </p:cNvPr>
          <p:cNvSpPr/>
          <p:nvPr/>
        </p:nvSpPr>
        <p:spPr>
          <a:xfrm>
            <a:off x="0" y="36459"/>
            <a:ext cx="9144000" cy="512222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18"/>
                <a:ea typeface="Arial Unicode MS" pitchFamily="34"/>
                <a:cs typeface="Arial Unicode MS" pitchFamily="34"/>
              </a:rPr>
              <a:t>References (3/6)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693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7">
            <a:extLst>
              <a:ext uri="{FF2B5EF4-FFF2-40B4-BE49-F238E27FC236}">
                <a16:creationId xmlns:a16="http://schemas.microsoft.com/office/drawing/2014/main" id="{029971AD-DC5D-B452-80F4-D588730BA905}"/>
              </a:ext>
            </a:extLst>
          </p:cNvPr>
          <p:cNvSpPr txBox="1">
            <a:spLocks/>
          </p:cNvSpPr>
          <p:nvPr/>
        </p:nvSpPr>
        <p:spPr>
          <a:xfrm>
            <a:off x="0" y="749394"/>
            <a:ext cx="9144000" cy="57440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[32] 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Potanina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Pantsyrny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Salunin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Gubkin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Korpusov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Kovalenko, E. Fischer, H. Mueller, G. Moritz „Experimental Results on the Development of Superconducting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NbTi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/Cu-Mn/Cu Wires for Magnet Systems of SIS100 and SIS300 Synchrotrons of FAIR“, IEEE Trans. on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Vol. 20, No. 3, pp.1395-1398, June 2010 (MT-21, October 2009, Hefei, China).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[33] E. Fischer,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K. Sugita, 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Meier,A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Spiller, O. Kester, GSI,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Trubnikov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“Superconducting quadrupole module system for the SIS100 synchrotron”, Proceedings of IPAC2011, San Sebastián, Spain, pp. 143-145.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[34] E. Fischer,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“Status of the superconducting magnets for the SIS100 synchrotron and the NICA project”, IEEE Trans.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v. 23, N3, June 2013, pp. 4100504.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[35] Kovalenko A.D.,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Kekelidze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V.D.,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Trubnikov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G.V.,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H.G., “Superconducting Magnets of the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Nuclotron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Their Improvement for the Heavy Ion Synchrotron SIS100 at FAIR Project”, Nuclear Energy vol. 112, N2, pp. 68-76,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[36] E. Fischer,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K. Sugita, J. Meier,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Spiller, O. Kester,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Trubnikov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“Superconducting quadrupole module system for the SIS100 synchrotron”, Proceedings of RUPAC2012, Saint-Petersburg, Russia, pp. 143-145.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[37] 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 Fischer, H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Mireau and P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“Investigation of the cooling conditions for the fast ramped superconducting magnets of the SIS100 Synchrotron”, Journal of Physics: Conference Series 507 (2014) 032007,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10.1088/1742-6596/507/3/032007.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[38] P.J. Spiller, R.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Balss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L.H.J.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Bozyk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Ceballos Velasco, T.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Eisel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E.S. Fischer,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Forck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Hülsmann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Kauschke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O.K. Kester,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Klingbeil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H.G. König,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Kollmus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Kowina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Krämer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J.P. Meier,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Omet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Ondreka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Pyka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Ramakers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Welker, St.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Wilfert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Iluk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Urner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“Status of the FAIR Synchrotron Projects SIS18 Upgrade and SIS100”, Proceeding of IPAC2014, Dresden, pp. 1857-1860.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[39] S.A.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N.N.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V.V. Borisov, A.R.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Galimov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Karpinsky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V.S. Korolev, D. Nikiforov, N.V. Semin, A.Y.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Trubnikov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“Facility for Assembling and Serial Test of Superconducting Magnets”, Proceeding of IPAC2014, Dresden, pp. 2700-2702.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[40] E. Fischer, and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Superferric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magnets: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Nuclotron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-NICA-FAIR experience and plans”, Proceeding of the International Workshop on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celerator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Science and Technology for Electron-Ion Collider EIC’14, Newport News, USA, 17-21 March 2014.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F5BF2A-8072-4BFD-B729-4292669E4F9A}"/>
              </a:ext>
            </a:extLst>
          </p:cNvPr>
          <p:cNvSpPr/>
          <p:nvPr/>
        </p:nvSpPr>
        <p:spPr>
          <a:xfrm>
            <a:off x="0" y="36459"/>
            <a:ext cx="9144000" cy="512222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18"/>
                <a:ea typeface="Arial Unicode MS" pitchFamily="34"/>
                <a:cs typeface="Arial Unicode MS" pitchFamily="34"/>
              </a:rPr>
              <a:t>References (4/6)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57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7">
            <a:extLst>
              <a:ext uri="{FF2B5EF4-FFF2-40B4-BE49-F238E27FC236}">
                <a16:creationId xmlns:a16="http://schemas.microsoft.com/office/drawing/2014/main" id="{029971AD-DC5D-B452-80F4-D588730BA905}"/>
              </a:ext>
            </a:extLst>
          </p:cNvPr>
          <p:cNvSpPr txBox="1">
            <a:spLocks/>
          </p:cNvSpPr>
          <p:nvPr/>
        </p:nvSpPr>
        <p:spPr>
          <a:xfrm>
            <a:off x="-6559" y="655292"/>
            <a:ext cx="9144000" cy="59416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[41]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Agapov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N., Borisov V.,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Galimov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A., Korolev V., Nikiforov V.,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Karpinskiy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A., and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Trubnikov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G., “Facility for Superconducting Magnet Assembling and Serial Testing”, Proceeding of the 13th Cryogenics 2014, IIR International Conference, April 2014, Prague, Czech Republic, pp. 66-70.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[42]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A., Fischer E.,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P., “Heat exchangers for stable two phase Helium cooling in parallel superconducting magnet channels”, Proceeding of the 13th Cryogenics 2014, IIR International Conference, April 2014, Prague, Czech Republic, pp. 30-34.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[43]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Fischer, H. Mueller,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L. Serio, S.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Russenschuck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O. Dunkel, “Testing of the superconducting magnets for the FAIR Project”, IEEE Trans.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v. 26, Issue 4, June 2016, 4401605.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[44] E. Fischer ; C. Roux ; K. Sugita ;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J. Meier ;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“Production Status of the SIS100 Superconducting Magnets for FAIR”, IEEE Trans.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v. 26, Issue 4, June 2016, 4005405.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[45] S.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Borisov,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Donyagin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Galimov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Golubitskiy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Korovkin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Kudashkin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Kuznetsov, D. Nikiforov T.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Serochkina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Shemchuk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Tikhomirov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“Commissioning of Facility for Assembling and Tests of Superconducting Magnets”, Proceeding of the 7th International Particle Accelerator Conference IPAC 2016, May 2016, Busan, Korea, DOI: 10.18429/JACoW-IPAC2016-TUPMB051.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[46] Egbert Fischer; Kei Sugita; Pierre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Hamlet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Nuclotron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-type cables: from fast ramped superconducting magnets to multipurpose application”, IEEE Trans. Appl.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Supercond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v. PP, Issue 99, 2017, DOI: 10.1109/TASC.2017.2663840.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[47] E. Fischer,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Meier,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Spiller, K. Sugita,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Trubnikov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“The FAIR-NICA Collaboration for Production and Testing of Superconducting Accelerator Magnets”, Proceedings of RUPAC2016, Saint-Petersburg, Russia, Presented on RUPAC2016, Saint-Petersburg, Russia.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[48] Nikiforov D.,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Galimov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Emelianov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N., CREATION OF CRYOGENIC TESTING BENCH FOR SUPERCONDUCTING MAGNETS OF NICA AND SIS100 PROJECTS, В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сборнике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Refrigeration Science and Technology 24.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"24th IIR International Congress of Refrigeration, ICR 2015" 2015, pp. 4204-4210.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[49]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P., Fischer E., Mueller H.,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S., Serio L.,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Russenschuck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S., Dunkel,  TESTING OF THE SUPERCONDUCTING MAGNETS FOR THE FAIR PROJECT, O.IEEE Transactions on Applied Superconductivity, 2016, v. 26. N 4, p. 7426765.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19EDF1-5C6B-3954-6893-DBDE49626687}"/>
              </a:ext>
            </a:extLst>
          </p:cNvPr>
          <p:cNvSpPr/>
          <p:nvPr/>
        </p:nvSpPr>
        <p:spPr>
          <a:xfrm>
            <a:off x="0" y="36459"/>
            <a:ext cx="9144000" cy="512222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18"/>
                <a:ea typeface="Arial Unicode MS" pitchFamily="34"/>
                <a:cs typeface="Arial Unicode MS" pitchFamily="34"/>
              </a:rPr>
              <a:t>References (5/6)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5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12783" y="1205744"/>
            <a:ext cx="367694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u="sng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Basic Design: </a:t>
            </a:r>
            <a:r>
              <a:rPr lang="en-US" altLang="en-US" u="sng" dirty="0" err="1">
                <a:solidFill>
                  <a:srgbClr val="0000FF"/>
                </a:solidFill>
                <a:latin typeface="+mn-lt"/>
                <a:cs typeface="Times New Roman" pitchFamily="18" charset="0"/>
              </a:rPr>
              <a:t>Nuclotron</a:t>
            </a:r>
            <a:r>
              <a:rPr lang="en-US" altLang="en-US" u="sng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Type Magnet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4977088" y="1679900"/>
            <a:ext cx="2834728" cy="150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"/>
            </a:pPr>
            <a:r>
              <a:rPr lang="de-DE" altLang="en-US" sz="1600" dirty="0" err="1">
                <a:solidFill>
                  <a:srgbClr val="000000"/>
                </a:solidFill>
              </a:rPr>
              <a:t>B</a:t>
            </a:r>
            <a:r>
              <a:rPr lang="de-DE" altLang="en-US" sz="1600" baseline="-25000" dirty="0" err="1">
                <a:solidFill>
                  <a:srgbClr val="000000"/>
                </a:solidFill>
              </a:rPr>
              <a:t>max</a:t>
            </a:r>
            <a:r>
              <a:rPr lang="de-DE" altLang="en-US" sz="1600" dirty="0">
                <a:solidFill>
                  <a:srgbClr val="000000"/>
                </a:solidFill>
              </a:rPr>
              <a:t> = 1.9 T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"/>
            </a:pPr>
            <a:r>
              <a:rPr lang="de-DE" altLang="en-US" sz="1600" dirty="0">
                <a:solidFill>
                  <a:srgbClr val="000000"/>
                </a:solidFill>
              </a:rPr>
              <a:t>dB/</a:t>
            </a:r>
            <a:r>
              <a:rPr lang="de-DE" altLang="en-US" sz="1600" dirty="0" err="1">
                <a:solidFill>
                  <a:srgbClr val="000000"/>
                </a:solidFill>
              </a:rPr>
              <a:t>dt</a:t>
            </a:r>
            <a:r>
              <a:rPr lang="de-DE" altLang="en-US" sz="1600" dirty="0">
                <a:solidFill>
                  <a:srgbClr val="000000"/>
                </a:solidFill>
              </a:rPr>
              <a:t> = 4 T/s 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"/>
            </a:pPr>
            <a:r>
              <a:rPr lang="de-DE" altLang="en-US" sz="1600" dirty="0">
                <a:solidFill>
                  <a:srgbClr val="000000"/>
                </a:solidFill>
              </a:rPr>
              <a:t>fast </a:t>
            </a:r>
            <a:r>
              <a:rPr lang="de-DE" altLang="en-US" sz="1600" dirty="0" err="1">
                <a:solidFill>
                  <a:srgbClr val="000000"/>
                </a:solidFill>
              </a:rPr>
              <a:t>ramping</a:t>
            </a:r>
            <a:r>
              <a:rPr lang="de-DE" altLang="en-US" sz="1600" dirty="0">
                <a:solidFill>
                  <a:srgbClr val="000000"/>
                </a:solidFill>
              </a:rPr>
              <a:t> ~ 1 Hz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"/>
            </a:pPr>
            <a:r>
              <a:rPr lang="de-DE" altLang="en-US" sz="1600" dirty="0" err="1">
                <a:solidFill>
                  <a:srgbClr val="000000"/>
                </a:solidFill>
              </a:rPr>
              <a:t>field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de-DE" altLang="en-US" sz="1600" dirty="0" err="1">
                <a:solidFill>
                  <a:srgbClr val="000000"/>
                </a:solidFill>
              </a:rPr>
              <a:t>homogeneity</a:t>
            </a:r>
            <a:r>
              <a:rPr lang="de-DE" altLang="en-US" sz="1600" dirty="0">
                <a:solidFill>
                  <a:srgbClr val="000000"/>
                </a:solidFill>
              </a:rPr>
              <a:t> ± 6·10</a:t>
            </a:r>
            <a:r>
              <a:rPr lang="de-DE" altLang="en-US" sz="1600" baseline="30000" dirty="0">
                <a:solidFill>
                  <a:srgbClr val="000000"/>
                </a:solidFill>
              </a:rPr>
              <a:t>-4</a:t>
            </a:r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>
            <a:off x="4210170" y="1283550"/>
            <a:ext cx="576262" cy="215900"/>
          </a:xfrm>
          <a:prstGeom prst="rightArrow">
            <a:avLst>
              <a:gd name="adj1" fmla="val 50000"/>
              <a:gd name="adj2" fmla="val 50058"/>
            </a:avLst>
          </a:prstGeom>
          <a:noFill/>
          <a:ln w="1908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3" name="Rechteck 32"/>
          <p:cNvSpPr/>
          <p:nvPr/>
        </p:nvSpPr>
        <p:spPr>
          <a:xfrm>
            <a:off x="5140719" y="1205744"/>
            <a:ext cx="3851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en-US" u="sng" dirty="0" err="1">
                <a:solidFill>
                  <a:srgbClr val="0000FF"/>
                </a:solidFill>
              </a:rPr>
              <a:t>for</a:t>
            </a:r>
            <a:r>
              <a:rPr lang="de-DE" altLang="en-US" u="sng" dirty="0">
                <a:solidFill>
                  <a:srgbClr val="0000FF"/>
                </a:solidFill>
              </a:rPr>
              <a:t> SIS100 Dipole </a:t>
            </a:r>
            <a:r>
              <a:rPr lang="de-DE" altLang="en-US" u="sng" dirty="0" err="1">
                <a:solidFill>
                  <a:srgbClr val="0000FF"/>
                </a:solidFill>
              </a:rPr>
              <a:t>development</a:t>
            </a:r>
            <a:endParaRPr lang="de-DE" u="sng" dirty="0">
              <a:solidFill>
                <a:srgbClr val="0000FF"/>
              </a:solidFill>
            </a:endParaRPr>
          </a:p>
        </p:txBody>
      </p:sp>
      <p:sp>
        <p:nvSpPr>
          <p:cNvPr id="55" name="Text Box 30"/>
          <p:cNvSpPr txBox="1">
            <a:spLocks noChangeArrowheads="1"/>
          </p:cNvSpPr>
          <p:nvPr/>
        </p:nvSpPr>
        <p:spPr bwMode="auto">
          <a:xfrm>
            <a:off x="228022" y="1575076"/>
            <a:ext cx="3716526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e-DE" altLang="en-US" sz="1600" dirty="0">
                <a:solidFill>
                  <a:srgbClr val="000000"/>
                </a:solidFill>
              </a:rPr>
              <a:t>super-</a:t>
            </a:r>
            <a:r>
              <a:rPr lang="de-DE" altLang="en-US" sz="1600" dirty="0" err="1">
                <a:solidFill>
                  <a:srgbClr val="000000"/>
                </a:solidFill>
              </a:rPr>
              <a:t>ferric</a:t>
            </a:r>
            <a:r>
              <a:rPr lang="de-DE" altLang="en-US" sz="1600" dirty="0">
                <a:solidFill>
                  <a:srgbClr val="000000"/>
                </a:solidFill>
              </a:rPr>
              <a:t>, </a:t>
            </a:r>
            <a:r>
              <a:rPr lang="de-DE" altLang="en-US" sz="1600" dirty="0" err="1">
                <a:solidFill>
                  <a:srgbClr val="000000"/>
                </a:solidFill>
              </a:rPr>
              <a:t>window</a:t>
            </a:r>
            <a:r>
              <a:rPr lang="de-DE" altLang="en-US" sz="1600" dirty="0">
                <a:solidFill>
                  <a:srgbClr val="000000"/>
                </a:solidFill>
              </a:rPr>
              <a:t>-frame</a:t>
            </a:r>
          </a:p>
          <a:p>
            <a:pPr marL="285750" indent="-285750" eaLnBrk="1" hangingPunct="1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rgbClr val="000000"/>
                </a:solidFill>
              </a:rPr>
              <a:t>sc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de-DE" altLang="en-US" sz="1600" dirty="0" err="1">
                <a:solidFill>
                  <a:srgbClr val="000000"/>
                </a:solidFill>
              </a:rPr>
              <a:t>coil</a:t>
            </a:r>
            <a:r>
              <a:rPr lang="de-DE" altLang="en-US" sz="1600" dirty="0">
                <a:solidFill>
                  <a:srgbClr val="000000"/>
                </a:solidFill>
              </a:rPr>
              <a:t> (</a:t>
            </a:r>
            <a:r>
              <a:rPr lang="de-DE" altLang="en-US" sz="1600" dirty="0" err="1">
                <a:solidFill>
                  <a:srgbClr val="000000"/>
                </a:solidFill>
              </a:rPr>
              <a:t>Nuclotron</a:t>
            </a:r>
            <a:r>
              <a:rPr lang="de-DE" altLang="en-US" sz="1600" dirty="0">
                <a:solidFill>
                  <a:srgbClr val="000000"/>
                </a:solidFill>
              </a:rPr>
              <a:t> type </a:t>
            </a:r>
            <a:r>
              <a:rPr lang="de-DE" altLang="en-US" sz="1600" dirty="0" err="1">
                <a:solidFill>
                  <a:srgbClr val="000000"/>
                </a:solidFill>
              </a:rPr>
              <a:t>cable</a:t>
            </a:r>
            <a:r>
              <a:rPr lang="de-DE" altLang="en-US" sz="1600" dirty="0">
                <a:solidFill>
                  <a:srgbClr val="000000"/>
                </a:solidFill>
              </a:rPr>
              <a:t>)</a:t>
            </a:r>
          </a:p>
          <a:p>
            <a:pPr marL="285750" indent="-285750" eaLnBrk="1" hangingPunct="1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rgbClr val="000000"/>
                </a:solidFill>
              </a:rPr>
              <a:t>coil</a:t>
            </a:r>
            <a:r>
              <a:rPr lang="de-DE" altLang="en-US" sz="1600" dirty="0">
                <a:solidFill>
                  <a:srgbClr val="000000"/>
                </a:solidFill>
              </a:rPr>
              <a:t> and </a:t>
            </a:r>
            <a:r>
              <a:rPr lang="de-DE" altLang="en-US" sz="1600" dirty="0" err="1">
                <a:solidFill>
                  <a:srgbClr val="000000"/>
                </a:solidFill>
              </a:rPr>
              <a:t>yoke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de-DE" altLang="en-US" sz="1600" dirty="0" err="1">
                <a:solidFill>
                  <a:srgbClr val="000000"/>
                </a:solidFill>
              </a:rPr>
              <a:t>cooled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de-DE" altLang="en-US" sz="1600" dirty="0" err="1">
                <a:solidFill>
                  <a:srgbClr val="000000"/>
                </a:solidFill>
              </a:rPr>
              <a:t>by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de-DE" altLang="en-US" sz="1600" dirty="0" err="1">
                <a:solidFill>
                  <a:srgbClr val="000000"/>
                </a:solidFill>
              </a:rPr>
              <a:t>forced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de-DE" altLang="en-US" sz="1600" dirty="0" err="1">
                <a:solidFill>
                  <a:srgbClr val="000000"/>
                </a:solidFill>
              </a:rPr>
              <a:t>flow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de-DE" altLang="en-US" sz="1600" dirty="0" err="1">
                <a:solidFill>
                  <a:srgbClr val="000000"/>
                </a:solidFill>
              </a:rPr>
              <a:t>of</a:t>
            </a:r>
            <a:r>
              <a:rPr lang="de-DE" altLang="en-US" sz="1600" dirty="0">
                <a:solidFill>
                  <a:srgbClr val="000000"/>
                </a:solidFill>
              </a:rPr>
              <a:t> </a:t>
            </a:r>
            <a:r>
              <a:rPr lang="de-DE" altLang="en-US" sz="1600" dirty="0" err="1">
                <a:solidFill>
                  <a:srgbClr val="000000"/>
                </a:solidFill>
              </a:rPr>
              <a:t>two</a:t>
            </a:r>
            <a:r>
              <a:rPr lang="de-DE" altLang="en-US" sz="1600" dirty="0">
                <a:solidFill>
                  <a:srgbClr val="000000"/>
                </a:solidFill>
              </a:rPr>
              <a:t>-phase He @ 4.5 K </a:t>
            </a:r>
          </a:p>
        </p:txBody>
      </p:sp>
      <p:grpSp>
        <p:nvGrpSpPr>
          <p:cNvPr id="59" name="Group 16"/>
          <p:cNvGrpSpPr>
            <a:grpSpLocks/>
          </p:cNvGrpSpPr>
          <p:nvPr/>
        </p:nvGrpSpPr>
        <p:grpSpPr bwMode="auto">
          <a:xfrm>
            <a:off x="6657163" y="4673558"/>
            <a:ext cx="2335213" cy="1995489"/>
            <a:chOff x="4110" y="2653"/>
            <a:chExt cx="1471" cy="1257"/>
          </a:xfrm>
        </p:grpSpPr>
        <p:sp>
          <p:nvSpPr>
            <p:cNvPr id="60" name="Text Box 17"/>
            <p:cNvSpPr txBox="1">
              <a:spLocks noChangeArrowheads="1"/>
            </p:cNvSpPr>
            <p:nvPr/>
          </p:nvSpPr>
          <p:spPr bwMode="auto">
            <a:xfrm>
              <a:off x="4205" y="2978"/>
              <a:ext cx="1376" cy="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9pPr>
            </a:lstStyle>
            <a:p>
              <a:pPr eaLnBrk="1" hangingPunct="1">
                <a:spcAft>
                  <a:spcPts val="600"/>
                </a:spcAft>
                <a:buClrTx/>
                <a:buFontTx/>
                <a:buNone/>
              </a:pPr>
              <a:r>
                <a:rPr lang="en-GB" altLang="en-US" sz="1400" dirty="0">
                  <a:solidFill>
                    <a:srgbClr val="000000"/>
                  </a:solidFill>
                </a:rPr>
                <a:t>1 - </a:t>
              </a:r>
              <a:r>
                <a:rPr lang="ru-RU" altLang="en-US" sz="1400" dirty="0">
                  <a:solidFill>
                    <a:srgbClr val="000000"/>
                  </a:solidFill>
                </a:rPr>
                <a:t>с</a:t>
              </a:r>
              <a:r>
                <a:rPr lang="en-GB" altLang="en-US" sz="1400" dirty="0" err="1">
                  <a:solidFill>
                    <a:srgbClr val="000000"/>
                  </a:solidFill>
                </a:rPr>
                <a:t>ooling</a:t>
              </a:r>
              <a:r>
                <a:rPr lang="en-GB" altLang="en-US" sz="1400" dirty="0">
                  <a:solidFill>
                    <a:srgbClr val="000000"/>
                  </a:solidFill>
                </a:rPr>
                <a:t> tube </a:t>
              </a:r>
              <a:r>
                <a:rPr lang="en-GB" altLang="en-US" sz="1400" dirty="0" err="1">
                  <a:solidFill>
                    <a:srgbClr val="000000"/>
                  </a:solidFill>
                </a:rPr>
                <a:t>CuNi</a:t>
              </a:r>
              <a:endParaRPr lang="en-GB" altLang="en-US" sz="1400" dirty="0">
                <a:solidFill>
                  <a:srgbClr val="000000"/>
                </a:solidFill>
              </a:endParaRPr>
            </a:p>
            <a:p>
              <a:pPr eaLnBrk="1" hangingPunct="1">
                <a:spcAft>
                  <a:spcPts val="600"/>
                </a:spcAft>
                <a:buClrTx/>
                <a:buFontTx/>
                <a:buNone/>
              </a:pPr>
              <a:r>
                <a:rPr lang="en-GB" altLang="en-US" sz="1400" dirty="0">
                  <a:solidFill>
                    <a:srgbClr val="000000"/>
                  </a:solidFill>
                </a:rPr>
                <a:t>2 - </a:t>
              </a:r>
              <a:r>
                <a:rPr lang="en-GB" altLang="en-US" sz="1400" dirty="0" err="1">
                  <a:solidFill>
                    <a:srgbClr val="000000"/>
                  </a:solidFill>
                </a:rPr>
                <a:t>sc</a:t>
              </a:r>
              <a:r>
                <a:rPr lang="en-GB" altLang="en-US" sz="1400" dirty="0">
                  <a:solidFill>
                    <a:srgbClr val="000000"/>
                  </a:solidFill>
                </a:rPr>
                <a:t> wire </a:t>
              </a:r>
              <a:r>
                <a:rPr lang="en-GB" altLang="en-US" sz="1400" dirty="0" err="1">
                  <a:solidFill>
                    <a:srgbClr val="000000"/>
                  </a:solidFill>
                </a:rPr>
                <a:t>NbTi</a:t>
              </a:r>
              <a:endParaRPr lang="en-GB" altLang="en-US" sz="1400" dirty="0">
                <a:solidFill>
                  <a:srgbClr val="000000"/>
                </a:solidFill>
              </a:endParaRPr>
            </a:p>
            <a:p>
              <a:pPr eaLnBrk="1" hangingPunct="1">
                <a:spcAft>
                  <a:spcPts val="600"/>
                </a:spcAft>
                <a:buClrTx/>
                <a:buFontTx/>
                <a:buNone/>
              </a:pPr>
              <a:r>
                <a:rPr lang="en-GB" altLang="en-US" sz="1400" dirty="0">
                  <a:solidFill>
                    <a:srgbClr val="000000"/>
                  </a:solidFill>
                </a:rPr>
                <a:t>3 - </a:t>
              </a:r>
              <a:r>
                <a:rPr lang="en-GB" altLang="en-US" sz="1400" dirty="0" err="1">
                  <a:solidFill>
                    <a:srgbClr val="000000"/>
                  </a:solidFill>
                </a:rPr>
                <a:t>CrNi</a:t>
              </a:r>
              <a:r>
                <a:rPr lang="en-GB" altLang="en-US" sz="1400" dirty="0">
                  <a:solidFill>
                    <a:srgbClr val="000000"/>
                  </a:solidFill>
                </a:rPr>
                <a:t> wire</a:t>
              </a:r>
            </a:p>
            <a:p>
              <a:pPr eaLnBrk="1" hangingPunct="1">
                <a:spcAft>
                  <a:spcPts val="600"/>
                </a:spcAft>
                <a:buClrTx/>
                <a:buFontTx/>
                <a:buNone/>
              </a:pPr>
              <a:r>
                <a:rPr lang="en-GB" altLang="en-US" sz="1400" dirty="0">
                  <a:solidFill>
                    <a:srgbClr val="000000"/>
                  </a:solidFill>
                </a:rPr>
                <a:t>4 - </a:t>
              </a:r>
              <a:r>
                <a:rPr lang="en-GB" altLang="en-US" sz="1400" dirty="0" err="1">
                  <a:solidFill>
                    <a:srgbClr val="000000"/>
                  </a:solidFill>
                </a:rPr>
                <a:t>rapton</a:t>
              </a:r>
              <a:r>
                <a:rPr lang="en-GB" altLang="en-US" sz="1400" dirty="0">
                  <a:solidFill>
                    <a:srgbClr val="000000"/>
                  </a:solidFill>
                </a:rPr>
                <a:t> tape</a:t>
              </a:r>
            </a:p>
            <a:p>
              <a:pPr eaLnBrk="1" hangingPunct="1">
                <a:spcAft>
                  <a:spcPts val="600"/>
                </a:spcAft>
                <a:buClrTx/>
                <a:buFontTx/>
                <a:buNone/>
              </a:pPr>
              <a:r>
                <a:rPr lang="en-GB" altLang="en-US" sz="1400" dirty="0">
                  <a:solidFill>
                    <a:srgbClr val="000000"/>
                  </a:solidFill>
                </a:rPr>
                <a:t>5 - </a:t>
              </a:r>
              <a:r>
                <a:rPr lang="en-GB" altLang="en-US" sz="1400" dirty="0" err="1">
                  <a:solidFill>
                    <a:srgbClr val="000000"/>
                  </a:solidFill>
                </a:rPr>
                <a:t>glasfiber</a:t>
              </a:r>
              <a:r>
                <a:rPr lang="en-GB" altLang="en-US" sz="1400" dirty="0">
                  <a:solidFill>
                    <a:srgbClr val="000000"/>
                  </a:solidFill>
                </a:rPr>
                <a:t> tape</a:t>
              </a:r>
            </a:p>
          </p:txBody>
        </p:sp>
        <p:sp>
          <p:nvSpPr>
            <p:cNvPr id="61" name="Rectangle 18"/>
            <p:cNvSpPr>
              <a:spLocks noChangeArrowheads="1"/>
            </p:cNvSpPr>
            <p:nvPr/>
          </p:nvSpPr>
          <p:spPr bwMode="auto">
            <a:xfrm>
              <a:off x="4110" y="2653"/>
              <a:ext cx="132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WenQuanYi Micro Hei"/>
                  <a:cs typeface="WenQuanYi Micro Hei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de-DE" altLang="en-US" sz="1600" u="sng" dirty="0" err="1">
                  <a:solidFill>
                    <a:srgbClr val="000000"/>
                  </a:solidFill>
                </a:rPr>
                <a:t>Nuclotron</a:t>
              </a:r>
              <a:r>
                <a:rPr lang="de-DE" altLang="en-US" sz="1600" u="sng" dirty="0">
                  <a:solidFill>
                    <a:srgbClr val="000000"/>
                  </a:solidFill>
                </a:rPr>
                <a:t> </a:t>
              </a:r>
              <a:r>
                <a:rPr lang="de-DE" altLang="en-US" sz="1600" u="sng" dirty="0" err="1">
                  <a:solidFill>
                    <a:srgbClr val="000000"/>
                  </a:solidFill>
                </a:rPr>
                <a:t>cable</a:t>
              </a:r>
              <a:r>
                <a:rPr lang="de-DE" altLang="en-US" sz="1600" u="sng" dirty="0">
                  <a:solidFill>
                    <a:srgbClr val="000000"/>
                  </a:solidFill>
                </a:rPr>
                <a:t>:</a:t>
              </a:r>
            </a:p>
          </p:txBody>
        </p:sp>
      </p:grpSp>
      <p:sp>
        <p:nvSpPr>
          <p:cNvPr id="64" name="Rectangle 1"/>
          <p:cNvSpPr>
            <a:spLocks noChangeArrowheads="1"/>
          </p:cNvSpPr>
          <p:nvPr/>
        </p:nvSpPr>
        <p:spPr bwMode="auto">
          <a:xfrm>
            <a:off x="422659" y="5711106"/>
            <a:ext cx="3327251" cy="84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WenQuanYi Micro Hei"/>
                <a:cs typeface="WenQuanYi Micro Hei"/>
              </a:defRPr>
            </a:lvl9pPr>
          </a:lstStyle>
          <a:p>
            <a:pPr algn="just" eaLnBrk="1" hangingPunct="1">
              <a:lnSpc>
                <a:spcPct val="120000"/>
              </a:lnSpc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1 - yoke end plate, 2 – brackets, </a:t>
            </a:r>
          </a:p>
          <a:p>
            <a:pPr algn="just" eaLnBrk="1" hangingPunct="1">
              <a:lnSpc>
                <a:spcPct val="120000"/>
              </a:lnSpc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3 - coil end loop, 4 - beam pipe, </a:t>
            </a:r>
          </a:p>
          <a:p>
            <a:pPr algn="just" eaLnBrk="1" hangingPunct="1">
              <a:lnSpc>
                <a:spcPct val="120000"/>
              </a:lnSpc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5 - helium headers, 6 – suspension.</a:t>
            </a: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9" y="3315869"/>
            <a:ext cx="2998752" cy="203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3585473" y="3214125"/>
            <a:ext cx="4891880" cy="2246117"/>
            <a:chOff x="-91476" y="3117785"/>
            <a:chExt cx="4891880" cy="2246117"/>
          </a:xfrm>
        </p:grpSpPr>
        <p:grpSp>
          <p:nvGrpSpPr>
            <p:cNvPr id="35" name="Group 3"/>
            <p:cNvGrpSpPr>
              <a:grpSpLocks/>
            </p:cNvGrpSpPr>
            <p:nvPr/>
          </p:nvGrpSpPr>
          <p:grpSpPr bwMode="auto">
            <a:xfrm>
              <a:off x="-91476" y="3334020"/>
              <a:ext cx="3185582" cy="2029882"/>
              <a:chOff x="146" y="2828"/>
              <a:chExt cx="1695" cy="1177"/>
            </a:xfrm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41" t="24295" r="7477" b="5486"/>
              <a:stretch>
                <a:fillRect/>
              </a:stretch>
            </p:blipFill>
            <p:spPr bwMode="auto">
              <a:xfrm>
                <a:off x="355" y="2828"/>
                <a:ext cx="1486" cy="10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15741" t="24295" r="7477" b="5486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Line 5"/>
              <p:cNvSpPr>
                <a:spLocks noChangeShapeType="1"/>
              </p:cNvSpPr>
              <p:nvPr/>
            </p:nvSpPr>
            <p:spPr bwMode="auto">
              <a:xfrm>
                <a:off x="240" y="2860"/>
                <a:ext cx="371" cy="0"/>
              </a:xfrm>
              <a:prstGeom prst="line">
                <a:avLst/>
              </a:prstGeom>
              <a:noFill/>
              <a:ln w="288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Line 6"/>
              <p:cNvSpPr>
                <a:spLocks noChangeShapeType="1"/>
              </p:cNvSpPr>
              <p:nvPr/>
            </p:nvSpPr>
            <p:spPr bwMode="auto">
              <a:xfrm>
                <a:off x="240" y="3818"/>
                <a:ext cx="371" cy="0"/>
              </a:xfrm>
              <a:prstGeom prst="line">
                <a:avLst/>
              </a:prstGeom>
              <a:noFill/>
              <a:ln w="288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Line 7"/>
              <p:cNvSpPr>
                <a:spLocks noChangeShapeType="1"/>
              </p:cNvSpPr>
              <p:nvPr/>
            </p:nvSpPr>
            <p:spPr bwMode="auto">
              <a:xfrm flipV="1">
                <a:off x="475" y="3783"/>
                <a:ext cx="0" cy="157"/>
              </a:xfrm>
              <a:prstGeom prst="line">
                <a:avLst/>
              </a:prstGeom>
              <a:noFill/>
              <a:ln w="288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Line 8"/>
              <p:cNvSpPr>
                <a:spLocks noChangeShapeType="1"/>
              </p:cNvSpPr>
              <p:nvPr/>
            </p:nvSpPr>
            <p:spPr bwMode="auto">
              <a:xfrm flipV="1">
                <a:off x="1742" y="3783"/>
                <a:ext cx="0" cy="157"/>
              </a:xfrm>
              <a:prstGeom prst="line">
                <a:avLst/>
              </a:prstGeom>
              <a:noFill/>
              <a:ln w="288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Line 9"/>
              <p:cNvSpPr>
                <a:spLocks noChangeShapeType="1"/>
              </p:cNvSpPr>
              <p:nvPr/>
            </p:nvSpPr>
            <p:spPr bwMode="auto">
              <a:xfrm>
                <a:off x="316" y="2884"/>
                <a:ext cx="0" cy="898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Line 10"/>
              <p:cNvSpPr>
                <a:spLocks noChangeShapeType="1"/>
              </p:cNvSpPr>
              <p:nvPr/>
            </p:nvSpPr>
            <p:spPr bwMode="auto">
              <a:xfrm>
                <a:off x="500" y="3916"/>
                <a:ext cx="1201" cy="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Text Box 11"/>
              <p:cNvSpPr txBox="1">
                <a:spLocks noChangeArrowheads="1"/>
              </p:cNvSpPr>
              <p:nvPr/>
            </p:nvSpPr>
            <p:spPr bwMode="auto">
              <a:xfrm>
                <a:off x="146" y="3291"/>
                <a:ext cx="85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vert="eaVert" wrap="none" lIns="90000" tIns="45000" rIns="90000" bIns="45000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9pPr>
              </a:lstStyle>
              <a:p>
                <a:pPr eaLnBrk="1" hangingPunct="1">
                  <a:buClrTx/>
                  <a:buFontTx/>
                  <a:buNone/>
                </a:pPr>
                <a:r>
                  <a:rPr lang="de-DE" altLang="en-US" sz="1400">
                    <a:solidFill>
                      <a:srgbClr val="000000"/>
                    </a:solidFill>
                  </a:rPr>
                  <a:t>200</a:t>
                </a:r>
              </a:p>
            </p:txBody>
          </p:sp>
          <p:sp>
            <p:nvSpPr>
              <p:cNvPr id="44" name="Text Box 12"/>
              <p:cNvSpPr txBox="1">
                <a:spLocks noChangeArrowheads="1"/>
              </p:cNvSpPr>
              <p:nvPr/>
            </p:nvSpPr>
            <p:spPr bwMode="auto">
              <a:xfrm>
                <a:off x="1008" y="3916"/>
                <a:ext cx="135" cy="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9pPr>
              </a:lstStyle>
              <a:p>
                <a:pPr eaLnBrk="1" hangingPunct="1">
                  <a:buClrTx/>
                  <a:buFontTx/>
                  <a:buNone/>
                </a:pPr>
                <a:r>
                  <a:rPr lang="de-DE" altLang="en-US" sz="1400">
                    <a:solidFill>
                      <a:srgbClr val="000000"/>
                    </a:solidFill>
                  </a:rPr>
                  <a:t>292</a:t>
                </a:r>
              </a:p>
            </p:txBody>
          </p:sp>
          <p:sp>
            <p:nvSpPr>
              <p:cNvPr id="45" name="Line 13"/>
              <p:cNvSpPr>
                <a:spLocks noChangeShapeType="1"/>
              </p:cNvSpPr>
              <p:nvPr/>
            </p:nvSpPr>
            <p:spPr bwMode="auto">
              <a:xfrm flipV="1">
                <a:off x="869" y="3460"/>
                <a:ext cx="0" cy="93"/>
              </a:xfrm>
              <a:prstGeom prst="line">
                <a:avLst/>
              </a:prstGeom>
              <a:noFill/>
              <a:ln w="288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Line 14"/>
              <p:cNvSpPr>
                <a:spLocks noChangeShapeType="1"/>
              </p:cNvSpPr>
              <p:nvPr/>
            </p:nvSpPr>
            <p:spPr bwMode="auto">
              <a:xfrm flipV="1">
                <a:off x="1349" y="3460"/>
                <a:ext cx="0" cy="93"/>
              </a:xfrm>
              <a:prstGeom prst="line">
                <a:avLst/>
              </a:prstGeom>
              <a:noFill/>
              <a:ln w="288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Line 15"/>
              <p:cNvSpPr>
                <a:spLocks noChangeShapeType="1"/>
              </p:cNvSpPr>
              <p:nvPr/>
            </p:nvSpPr>
            <p:spPr bwMode="auto">
              <a:xfrm>
                <a:off x="872" y="3529"/>
                <a:ext cx="484" cy="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1058" y="3530"/>
                <a:ext cx="135" cy="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9pPr>
              </a:lstStyle>
              <a:p>
                <a:pPr eaLnBrk="1" hangingPunct="1">
                  <a:buClrTx/>
                  <a:buFontTx/>
                  <a:buNone/>
                </a:pPr>
                <a:r>
                  <a:rPr lang="de-DE" altLang="en-US" sz="1400" dirty="0">
                    <a:solidFill>
                      <a:srgbClr val="000000"/>
                    </a:solidFill>
                  </a:rPr>
                  <a:t>110</a:t>
                </a:r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>
                <a:off x="739" y="3465"/>
                <a:ext cx="64" cy="0"/>
              </a:xfrm>
              <a:prstGeom prst="line">
                <a:avLst/>
              </a:prstGeom>
              <a:noFill/>
              <a:ln w="288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Line 18"/>
              <p:cNvSpPr>
                <a:spLocks noChangeShapeType="1"/>
              </p:cNvSpPr>
              <p:nvPr/>
            </p:nvSpPr>
            <p:spPr bwMode="auto">
              <a:xfrm>
                <a:off x="739" y="3193"/>
                <a:ext cx="64" cy="0"/>
              </a:xfrm>
              <a:prstGeom prst="line">
                <a:avLst/>
              </a:prstGeom>
              <a:noFill/>
              <a:ln w="288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Line 19"/>
              <p:cNvSpPr>
                <a:spLocks noChangeShapeType="1"/>
              </p:cNvSpPr>
              <p:nvPr/>
            </p:nvSpPr>
            <p:spPr bwMode="auto">
              <a:xfrm>
                <a:off x="763" y="3256"/>
                <a:ext cx="0" cy="155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Text Box 20"/>
              <p:cNvSpPr txBox="1">
                <a:spLocks noChangeArrowheads="1"/>
              </p:cNvSpPr>
              <p:nvPr/>
            </p:nvSpPr>
            <p:spPr bwMode="auto">
              <a:xfrm>
                <a:off x="581" y="3221"/>
                <a:ext cx="85" cy="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vert="eaVert" wrap="none" lIns="90000" tIns="45000" rIns="90000" bIns="45000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ea typeface="WenQuanYi Micro Hei"/>
                    <a:cs typeface="WenQuanYi Micro Hei"/>
                  </a:defRPr>
                </a:lvl9pPr>
              </a:lstStyle>
              <a:p>
                <a:pPr eaLnBrk="1" hangingPunct="1">
                  <a:buClrTx/>
                  <a:buFontTx/>
                  <a:buNone/>
                </a:pPr>
                <a:r>
                  <a:rPr lang="de-DE" altLang="en-US" sz="1400" dirty="0">
                    <a:solidFill>
                      <a:srgbClr val="000000"/>
                    </a:solidFill>
                  </a:rPr>
                  <a:t>55</a:t>
                </a:r>
              </a:p>
            </p:txBody>
          </p:sp>
        </p:grpSp>
        <p:pic>
          <p:nvPicPr>
            <p:cNvPr id="58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483" y="3246565"/>
              <a:ext cx="1087155" cy="1232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70" name="Gerade Verbindung 69"/>
            <p:cNvCxnSpPr/>
            <p:nvPr/>
          </p:nvCxnSpPr>
          <p:spPr>
            <a:xfrm flipV="1">
              <a:off x="2174823" y="3246565"/>
              <a:ext cx="1455441" cy="803335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/>
          </p:nvCxnSpPr>
          <p:spPr>
            <a:xfrm>
              <a:off x="2280029" y="4042364"/>
              <a:ext cx="1392747" cy="461813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Ellipse 74"/>
            <p:cNvSpPr/>
            <p:nvPr/>
          </p:nvSpPr>
          <p:spPr>
            <a:xfrm>
              <a:off x="3310004" y="3117785"/>
              <a:ext cx="1490400" cy="149006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90" name="Textfeld 89"/>
          <p:cNvSpPr txBox="1"/>
          <p:nvPr/>
        </p:nvSpPr>
        <p:spPr>
          <a:xfrm>
            <a:off x="144933" y="5403329"/>
            <a:ext cx="3001143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/>
              <a:t>Nuclotron</a:t>
            </a:r>
            <a:r>
              <a:rPr lang="de-DE" sz="1400" dirty="0"/>
              <a:t> Dipole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4614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b="1" dirty="0">
                <a:solidFill>
                  <a:srgbClr val="0000FF"/>
                </a:solidFill>
                <a:latin typeface="Arial" charset="0"/>
                <a:ea typeface="Arial Unicode MS" pitchFamily="34" charset="-128"/>
              </a:rPr>
              <a:t>Nuclotron Magnets as Starting Point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2005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7">
            <a:extLst>
              <a:ext uri="{FF2B5EF4-FFF2-40B4-BE49-F238E27FC236}">
                <a16:creationId xmlns:a16="http://schemas.microsoft.com/office/drawing/2014/main" id="{785004B9-D295-9B98-65D6-FB2B25051630}"/>
              </a:ext>
            </a:extLst>
          </p:cNvPr>
          <p:cNvSpPr txBox="1">
            <a:spLocks/>
          </p:cNvSpPr>
          <p:nvPr/>
        </p:nvSpPr>
        <p:spPr>
          <a:xfrm>
            <a:off x="0" y="548681"/>
            <a:ext cx="9144000" cy="63369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[50] Fischer E., Roux C., Sugita K.,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A., Meier J.-P.,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S., PRODUCTION STATUS OF THE SIS100 SUPERCONDUCTING MAGNETS FOR FAIR. IEEE Transactions on Applied Superconductivity. 2016. Т. 26. № 4. С. 7442794.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[50] Fischer E., Sugita K.,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Schnizer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H., NUCLOTRON-TYPE CABLES: FROM FAST RAMPED SC. MAGNETS TO MULTIPURPOSE APPLICATION, IEEE Transactions on Applied Superconductivity. 2017. Т. 27. № 4. С. 7839916.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[51]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Borisov, 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Kekelidze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Nikiforov,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Trubnikov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Fischer, “Status of Manufacturing and Testing of Superconducting Magnets for NICA and FAIR Projects”, IEEE Transactions on Applied Superconductivity, 2018, vol. 28, N 3, Article Sequence Number: 4000405, DOI: 10.1109/TASC.2017.2772830.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[52] A. Mierau1, E. Fischer, F.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Kaether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 Roux,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Marusov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K. Sugita,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Szwangruber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Weiss,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“Testing of the superconducting magnets for the SIS100 Synchrotron”, IEEE Transactions on Applied Superconductivity, 2018, vol. 28, N 3, Article Sequence Number: 4001505, DOI: 10.1109/TASC.2017.2777832.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[53] H.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V. Borisov, V. D.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Kekelidze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N. Nikiforov, A. Yu.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Trubnikov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Fischer,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Datskov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Kaether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 Roux, P. Spiller, K. Sugita, “Production and Test Status of the Superconducting Magnets for the NICA project and the SIS100 Synchrotron”, IEEE Transactions on Applied Superconductivity, 2019, vol. 29, Article Sequence Number: 4100806, DOI: 10.1109/TASC.2019.2901591.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[54]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Borisov, 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Datskov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Fischer, S.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Kostromin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D. Nikiforov, “Cryogenic test results of the superconducting magnets for the NICA complex and the SIS100 synchrotron of FAIR”, Proc. ICEC27-ICMC 2018, September 2018, Oxford, United Kingdom, 2019 IOP Conf. Ser.: Mater. Sci. Eng. 502 012096.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[55]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Datskov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Fischer, 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Mierau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Nikiforov, “Hydraulic adjustment of the two-phase helium forced flow cooled superconducting magnets of the SIS100 heavy ion synchrotron for FAIR”, IOP Conference Series: Materials Science and Engineering, vol. 502, no. 1, Apr. 2019 (ICEC27-ICMC 2018, September 2018, Oxford, United Kingdom).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[56] P. Spiller, P. </a:t>
            </a:r>
            <a:r>
              <a:rPr lang="de-D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Bartolome</a:t>
            </a:r>
            <a:r>
              <a:rPr lang="de-D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Blaurock, …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…D.F.A. Winters” The FAIR Heavy Ion Synchrotron SIS100”, Journal of Instrumentation 15(12):T12013-T12013, Dec. 2020, DOI:10.1088/1748-0221/15/12/T12013.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[57] 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Bleile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Datskov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 Fischer, H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Khodzhibagiyan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Marusov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 Roux, P Spiller, K Sugita and 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Szwangruber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“Cryogenic testing of fast ramping superconducting magnets for the SIS100 synchrotron”, IOP Conf. Series: Materials Science and Engineering 755 (2020), doi:10.1088/1757-899X/755/1/012133.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7268700-44BF-ED82-07D1-656B56C047D0}"/>
              </a:ext>
            </a:extLst>
          </p:cNvPr>
          <p:cNvSpPr/>
          <p:nvPr/>
        </p:nvSpPr>
        <p:spPr>
          <a:xfrm>
            <a:off x="0" y="36459"/>
            <a:ext cx="9144000" cy="512222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18"/>
                <a:ea typeface="Arial Unicode MS" pitchFamily="34"/>
                <a:cs typeface="Arial Unicode MS" pitchFamily="34"/>
              </a:rPr>
              <a:t>References (6/6)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35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9801" y="1435373"/>
            <a:ext cx="4448175" cy="319557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sz="1800" b="1" dirty="0" err="1">
                <a:solidFill>
                  <a:srgbClr val="FF0000"/>
                </a:solidFill>
              </a:rPr>
              <a:t>Reduce</a:t>
            </a:r>
            <a:r>
              <a:rPr lang="de-DE" altLang="de-DE" sz="1800" dirty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</a:rPr>
              <a:t>effects</a:t>
            </a:r>
            <a:r>
              <a:rPr lang="de-DE" altLang="de-DE" sz="1800" b="1" dirty="0">
                <a:solidFill>
                  <a:srgbClr val="FF0000"/>
                </a:solidFill>
              </a:rPr>
              <a:t> due </a:t>
            </a:r>
            <a:r>
              <a:rPr lang="de-DE" altLang="de-DE" sz="1800" b="1" dirty="0" err="1">
                <a:solidFill>
                  <a:srgbClr val="FF0000"/>
                </a:solidFill>
              </a:rPr>
              <a:t>to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</a:rPr>
              <a:t>the</a:t>
            </a:r>
            <a:r>
              <a:rPr lang="de-DE" altLang="de-DE" sz="1800" b="1" dirty="0">
                <a:solidFill>
                  <a:srgbClr val="FF0000"/>
                </a:solidFill>
              </a:rPr>
              <a:t> high </a:t>
            </a:r>
            <a:r>
              <a:rPr lang="de-DE" altLang="de-DE" sz="1800" b="1" dirty="0" err="1">
                <a:solidFill>
                  <a:srgbClr val="FF0000"/>
                </a:solidFill>
              </a:rPr>
              <a:t>ramp</a:t>
            </a:r>
            <a:r>
              <a:rPr lang="de-DE" altLang="de-DE" sz="1800" b="1" dirty="0">
                <a:solidFill>
                  <a:srgbClr val="FF0000"/>
                </a:solidFill>
              </a:rPr>
              <a:t> rate</a:t>
            </a:r>
            <a:r>
              <a:rPr lang="de-DE" altLang="de-DE" sz="1600" dirty="0">
                <a:solidFill>
                  <a:srgbClr val="FF0000"/>
                </a:solidFill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de-DE" altLang="de-DE" sz="1800" dirty="0" err="1"/>
              <a:t>lower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loss</a:t>
            </a:r>
            <a:r>
              <a:rPr lang="de-DE" altLang="de-DE" sz="1800" dirty="0"/>
              <a:t> at 4 K in</a:t>
            </a:r>
          </a:p>
          <a:p>
            <a:pPr lvl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de-DE" altLang="de-DE" sz="1800" dirty="0"/>
              <a:t>	</a:t>
            </a:r>
            <a:r>
              <a:rPr lang="de-DE" altLang="de-DE" sz="1800" dirty="0" err="1"/>
              <a:t>wire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cable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iron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beam </a:t>
            </a:r>
            <a:r>
              <a:rPr lang="de-DE" altLang="de-DE" sz="1800" dirty="0" err="1"/>
              <a:t>pipe</a:t>
            </a:r>
            <a:endParaRPr lang="de-DE" altLang="de-DE" sz="1800" dirty="0"/>
          </a:p>
          <a:p>
            <a:pPr>
              <a:lnSpc>
                <a:spcPct val="90000"/>
              </a:lnSpc>
            </a:pPr>
            <a:r>
              <a:rPr lang="de-DE" altLang="de-DE" sz="1800" b="1" dirty="0" err="1">
                <a:solidFill>
                  <a:srgbClr val="FF0000"/>
                </a:solidFill>
              </a:rPr>
              <a:t>Improve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</a:rPr>
              <a:t>magnetic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</a:rPr>
              <a:t>field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</a:rPr>
              <a:t>quality</a:t>
            </a:r>
            <a:r>
              <a:rPr lang="de-DE" altLang="de-DE" sz="1800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800" dirty="0"/>
              <a:t>	</a:t>
            </a:r>
            <a:r>
              <a:rPr lang="de-DE" altLang="de-DE" sz="1800" dirty="0" err="1"/>
              <a:t>by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modification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  <a:r>
              <a:rPr lang="de-DE" altLang="de-DE" sz="1800" b="1" dirty="0" err="1">
                <a:solidFill>
                  <a:schemeClr val="accent2"/>
                </a:solidFill>
              </a:rPr>
              <a:t>iron</a:t>
            </a:r>
            <a:r>
              <a:rPr lang="de-DE" altLang="de-DE" sz="1800" b="1" dirty="0">
                <a:solidFill>
                  <a:schemeClr val="accent2"/>
                </a:solidFill>
              </a:rPr>
              <a:t> </a:t>
            </a:r>
            <a:r>
              <a:rPr lang="de-DE" altLang="de-DE" sz="1800" b="1" dirty="0" err="1">
                <a:solidFill>
                  <a:schemeClr val="accent2"/>
                </a:solidFill>
              </a:rPr>
              <a:t>yoke</a:t>
            </a:r>
            <a:endParaRPr lang="de-DE" altLang="de-DE" sz="1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de-DE" altLang="de-DE" sz="1800" dirty="0"/>
          </a:p>
          <a:p>
            <a:pPr>
              <a:lnSpc>
                <a:spcPct val="90000"/>
              </a:lnSpc>
            </a:pPr>
            <a:r>
              <a:rPr lang="de-DE" altLang="de-DE" sz="1800" b="1" dirty="0" err="1">
                <a:solidFill>
                  <a:srgbClr val="FF0000"/>
                </a:solidFill>
              </a:rPr>
              <a:t>Improve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</a:rPr>
              <a:t>mechanics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800" b="1" dirty="0">
                <a:solidFill>
                  <a:srgbClr val="FF0000"/>
                </a:solidFill>
              </a:rPr>
              <a:t>	</a:t>
            </a:r>
            <a:r>
              <a:rPr lang="de-DE" altLang="de-DE" sz="1800" b="1" dirty="0" err="1">
                <a:solidFill>
                  <a:srgbClr val="FF0000"/>
                </a:solidFill>
              </a:rPr>
              <a:t>to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>
                <a:solidFill>
                  <a:srgbClr val="FF0000"/>
                </a:solidFill>
              </a:rPr>
              <a:t>guarantee</a:t>
            </a:r>
            <a:endParaRPr lang="de-DE" altLang="de-DE" sz="18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800" b="1" dirty="0">
                <a:solidFill>
                  <a:srgbClr val="FF0000"/>
                </a:solidFill>
              </a:rPr>
              <a:t> 	</a:t>
            </a:r>
            <a:r>
              <a:rPr lang="de-DE" altLang="de-DE" sz="1800" b="1" dirty="0">
                <a:ea typeface="Arial Unicode MS" pitchFamily="50" charset="-128"/>
                <a:cs typeface="Arial Unicode MS" pitchFamily="50" charset="-128"/>
              </a:rPr>
              <a:t>≥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  <a:r>
              <a:rPr lang="de-DE" altLang="de-DE" sz="1800" dirty="0"/>
              <a:t>5</a:t>
            </a:r>
            <a:r>
              <a:rPr lang="de-DE" altLang="de-DE" sz="1800" dirty="0">
                <a:sym typeface="Symbol" pitchFamily="18" charset="2"/>
              </a:rPr>
              <a:t></a:t>
            </a:r>
            <a:r>
              <a:rPr lang="de-DE" altLang="de-DE" sz="1800" dirty="0"/>
              <a:t>10</a:t>
            </a:r>
            <a:r>
              <a:rPr lang="de-DE" altLang="de-DE" sz="1800" baseline="30000" dirty="0"/>
              <a:t>8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cycles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for</a:t>
            </a:r>
            <a:endParaRPr lang="de-DE" altLang="de-DE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altLang="de-DE" sz="1800" dirty="0"/>
              <a:t>	20 </a:t>
            </a:r>
            <a:r>
              <a:rPr lang="de-DE" altLang="de-DE" sz="1800" dirty="0" err="1"/>
              <a:t>years</a:t>
            </a:r>
            <a:r>
              <a:rPr lang="de-DE" altLang="de-DE" sz="1800" dirty="0"/>
              <a:t> lifetime at 1 Hz </a:t>
            </a: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3262313" y="2476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755576" y="846957"/>
            <a:ext cx="3962400" cy="381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CC"/>
              </a:gs>
              <a:gs pos="100000">
                <a:srgbClr val="FF00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buFontTx/>
              <a:buNone/>
            </a:pPr>
            <a:r>
              <a:rPr lang="de-DE" altLang="de-DE" sz="2400" dirty="0">
                <a:latin typeface="Arial" charset="0"/>
              </a:rPr>
              <a:t>The </a:t>
            </a:r>
            <a:r>
              <a:rPr lang="de-DE" altLang="de-DE" sz="2400" dirty="0" err="1">
                <a:latin typeface="Arial" charset="0"/>
              </a:rPr>
              <a:t>magic</a:t>
            </a:r>
            <a:r>
              <a:rPr lang="de-DE" altLang="de-DE" sz="2400" dirty="0">
                <a:latin typeface="Arial" charset="0"/>
              </a:rPr>
              <a:t> </a:t>
            </a:r>
            <a:r>
              <a:rPr lang="de-DE" altLang="de-DE" sz="2400" dirty="0" err="1">
                <a:latin typeface="Arial" charset="0"/>
              </a:rPr>
              <a:t>triangle</a:t>
            </a:r>
            <a:endParaRPr lang="en-US" altLang="de-DE" sz="2400" dirty="0">
              <a:latin typeface="Arial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R &amp; D for the fast ramped </a:t>
            </a:r>
            <a:r>
              <a:rPr lang="en-US" sz="2600" dirty="0" err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sc</a:t>
            </a: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Magnets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3205" r="-44"/>
          <a:stretch/>
        </p:blipFill>
        <p:spPr>
          <a:xfrm>
            <a:off x="5426965" y="3789040"/>
            <a:ext cx="3537524" cy="2780991"/>
          </a:xfrm>
          <a:prstGeom prst="rect">
            <a:avLst/>
          </a:prstGeom>
        </p:spPr>
      </p:pic>
      <p:pic>
        <p:nvPicPr>
          <p:cNvPr id="15" name="Picture 34" descr="G:\Vortrag\Pict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965" y="1124744"/>
            <a:ext cx="3569889" cy="240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3923702" y="4794910"/>
            <a:ext cx="152392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de-DE" sz="12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Cold mass of the </a:t>
            </a:r>
            <a:r>
              <a:rPr lang="en-US" altLang="de-DE" sz="1200" b="1" dirty="0" err="1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Nuclotron</a:t>
            </a:r>
            <a:r>
              <a:rPr lang="en-US" altLang="de-DE" sz="12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 dipole: </a:t>
            </a:r>
          </a:p>
          <a:p>
            <a:pPr algn="just"/>
            <a:r>
              <a:rPr lang="en-US" altLang="de-DE" sz="12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1 - yoke end plate </a:t>
            </a:r>
          </a:p>
          <a:p>
            <a:pPr algn="just"/>
            <a:r>
              <a:rPr lang="en-US" altLang="de-DE" sz="12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2 - brackets</a:t>
            </a:r>
          </a:p>
          <a:p>
            <a:r>
              <a:rPr lang="en-US" altLang="de-DE" sz="12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3 - coil end loop</a:t>
            </a:r>
          </a:p>
          <a:p>
            <a:r>
              <a:rPr lang="en-US" altLang="de-DE" sz="12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4 - beam pipe </a:t>
            </a:r>
          </a:p>
          <a:p>
            <a:r>
              <a:rPr lang="en-US" altLang="de-DE" sz="12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5 - helium headers</a:t>
            </a:r>
          </a:p>
          <a:p>
            <a:r>
              <a:rPr lang="en-US" altLang="de-DE" sz="12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6 - suspension</a:t>
            </a:r>
          </a:p>
          <a:p>
            <a:r>
              <a:rPr lang="en-US" altLang="de-DE" sz="12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7 - laminated yoke</a:t>
            </a:r>
            <a:endParaRPr lang="en-US" altLang="de-DE" sz="12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2859522" y="3109664"/>
            <a:ext cx="2391508" cy="1061829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1717F7"/>
              </a:buClr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Test </a:t>
            </a:r>
            <a:r>
              <a:rPr lang="de-DE" altLang="de-DE" sz="1400" dirty="0" err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measurements</a:t>
            </a:r>
            <a:r>
              <a:rPr lang="de-DE" altLang="de-DE" sz="14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on   </a:t>
            </a:r>
            <a:r>
              <a:rPr lang="de-DE" altLang="de-DE" sz="1400" dirty="0" err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magnet</a:t>
            </a:r>
            <a:r>
              <a:rPr lang="de-DE" altLang="de-DE" sz="14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1400" dirty="0" err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modifications</a:t>
            </a:r>
            <a:r>
              <a:rPr lang="de-DE" altLang="de-DE" sz="14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285750" indent="-285750">
              <a:spcBef>
                <a:spcPct val="50000"/>
              </a:spcBef>
              <a:buClr>
                <a:srgbClr val="1717F7"/>
              </a:buClr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altLang="de-DE" sz="14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FEM calculations on detailed 3D-models</a:t>
            </a:r>
            <a:endParaRPr lang="de-DE" altLang="de-DE" sz="1400" dirty="0">
              <a:solidFill>
                <a:srgbClr val="0000FF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Rechteck 6"/>
          <p:cNvSpPr/>
          <p:nvPr/>
        </p:nvSpPr>
        <p:spPr>
          <a:xfrm>
            <a:off x="0" y="4656411"/>
            <a:ext cx="39237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1400" b="1" u="sng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Main </a:t>
            </a:r>
            <a:r>
              <a:rPr lang="de-DE" altLang="de-DE" sz="1400" b="1" u="sng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reasons</a:t>
            </a:r>
            <a:r>
              <a:rPr lang="de-DE" altLang="de-DE" sz="1400" b="1" u="sng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altLang="de-DE" sz="1400" b="1" u="sng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for</a:t>
            </a:r>
            <a:r>
              <a:rPr lang="de-DE" altLang="de-DE" sz="1400" b="1" u="sng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de-DE" altLang="de-DE" sz="1400" b="1" u="sng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superconducting</a:t>
            </a:r>
            <a:r>
              <a:rPr lang="de-DE" altLang="de-DE" sz="1400" b="1" u="sng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SIS100: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apital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operating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- High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Uranium beam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modes with intermediate charge states, require ultra low vacuum pressures which can be achieved in long term operation only by cold beam pipes acting as 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cryopump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 stable temperatures well below 15 K for all operating cycles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19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B105A5C7-5AE3-F444-3243-3CE8F4B3C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027" y="1307041"/>
            <a:ext cx="6025583" cy="458687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764705"/>
            <a:ext cx="9144000" cy="514056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marL="180975" lvl="1" algn="ctr">
              <a:tabLst>
                <a:tab pos="0" algn="l"/>
                <a:tab pos="1809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AC </a:t>
            </a:r>
            <a:r>
              <a:rPr lang="de-DE" sz="24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loss</a:t>
            </a: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4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reduction</a:t>
            </a: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: FEM </a:t>
            </a:r>
            <a:r>
              <a:rPr lang="de-DE" sz="24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Calculations</a:t>
            </a:r>
            <a:endParaRPr lang="de-DE" sz="2400" b="1" dirty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1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77033" y="1299753"/>
            <a:ext cx="2957063" cy="2251015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77" y="6078583"/>
            <a:ext cx="60770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1800" b="1" dirty="0"/>
              <a:t>Vectors of the </a:t>
            </a:r>
            <a:r>
              <a:rPr lang="en-US" altLang="de-DE" sz="1800" b="1" dirty="0">
                <a:solidFill>
                  <a:srgbClr val="FF0000"/>
                </a:solidFill>
              </a:rPr>
              <a:t>longitudinal induction B</a:t>
            </a:r>
            <a:r>
              <a:rPr lang="en-US" altLang="de-DE" sz="1800" b="1" baseline="-25000" dirty="0">
                <a:solidFill>
                  <a:srgbClr val="FF0000"/>
                </a:solidFill>
              </a:rPr>
              <a:t>Z</a:t>
            </a:r>
            <a:r>
              <a:rPr lang="en-US" altLang="de-DE" sz="1800" b="1" dirty="0">
                <a:solidFill>
                  <a:srgbClr val="FF0000"/>
                </a:solidFill>
              </a:rPr>
              <a:t>(t)</a:t>
            </a:r>
            <a:r>
              <a:rPr lang="en-US" altLang="de-DE" sz="1800" b="1" dirty="0"/>
              <a:t> in the yoke</a:t>
            </a:r>
            <a:endParaRPr lang="ru-RU" altLang="de-DE" sz="1800" b="1" baseline="30000" dirty="0"/>
          </a:p>
        </p:txBody>
      </p:sp>
      <p:sp>
        <p:nvSpPr>
          <p:cNvPr id="8" name="Rectangle 10"/>
          <p:cNvSpPr>
            <a:spLocks noChangeAspect="1" noChangeArrowheads="1"/>
          </p:cNvSpPr>
          <p:nvPr/>
        </p:nvSpPr>
        <p:spPr bwMode="auto">
          <a:xfrm>
            <a:off x="6131169" y="5922198"/>
            <a:ext cx="2473279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de-DE" sz="1400" b="1" dirty="0"/>
              <a:t>Loss density in the end plate:</a:t>
            </a:r>
          </a:p>
          <a:p>
            <a:pPr marL="263525" indent="-263525">
              <a:buFont typeface="Wingdings" pitchFamily="2" charset="2"/>
              <a:buChar char="Ø"/>
              <a:tabLst>
                <a:tab pos="179388" algn="l"/>
              </a:tabLst>
            </a:pPr>
            <a:r>
              <a:rPr lang="en-US" altLang="de-DE" sz="1400" b="1" dirty="0">
                <a:solidFill>
                  <a:srgbClr val="FF0000"/>
                </a:solidFill>
              </a:rPr>
              <a:t>Replace by nonmagnetic, high  </a:t>
            </a:r>
            <a:r>
              <a:rPr lang="en-US" altLang="de-DE" sz="1400" b="1" dirty="0" err="1">
                <a:solidFill>
                  <a:srgbClr val="FF0000"/>
                </a:solidFill>
              </a:rPr>
              <a:t>resitive</a:t>
            </a:r>
            <a:r>
              <a:rPr lang="en-US" altLang="de-DE" sz="1400" b="1" dirty="0">
                <a:solidFill>
                  <a:srgbClr val="FF0000"/>
                </a:solidFill>
              </a:rPr>
              <a:t> material</a:t>
            </a:r>
            <a:endParaRPr lang="de-DE" altLang="de-DE" sz="1400" b="1" dirty="0">
              <a:solidFill>
                <a:srgbClr val="FF0000"/>
              </a:solidFill>
            </a:endParaRPr>
          </a:p>
        </p:txBody>
      </p:sp>
      <p:pic>
        <p:nvPicPr>
          <p:cNvPr id="9" name="6.avi">
            <a:hlinkClick r:id="" action="ppaction://media"/>
          </p:cNvPr>
          <p:cNvPicPr>
            <a:picLocks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33" y="3550768"/>
            <a:ext cx="2957063" cy="2343149"/>
          </a:xfrm>
          <a:prstGeom prst="rect">
            <a:avLst/>
          </a:prstGeom>
          <a:noFill/>
          <a:ln w="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R &amp; D for the fast ramped </a:t>
            </a:r>
            <a:r>
              <a:rPr lang="en-US" sz="2600" dirty="0" err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sc</a:t>
            </a: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Magnets</a:t>
            </a:r>
          </a:p>
        </p:txBody>
      </p:sp>
    </p:spTree>
    <p:extLst>
      <p:ext uri="{BB962C8B-B14F-4D97-AF65-F5344CB8AC3E}">
        <p14:creationId xmlns:p14="http://schemas.microsoft.com/office/powerpoint/2010/main" val="713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 descr="Dokumen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4" y="3424238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5772151" y="1476376"/>
            <a:ext cx="2986454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de-DE" altLang="de-DE" sz="1800"/>
          </a:p>
        </p:txBody>
      </p:sp>
      <p:sp>
        <p:nvSpPr>
          <p:cNvPr id="281607" name="Text Box 7"/>
          <p:cNvSpPr txBox="1">
            <a:spLocks noChangeArrowheads="1"/>
          </p:cNvSpPr>
          <p:nvPr/>
        </p:nvSpPr>
        <p:spPr bwMode="auto">
          <a:xfrm>
            <a:off x="5467351" y="3589338"/>
            <a:ext cx="672611" cy="214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de-DE" altLang="de-DE" sz="800"/>
          </a:p>
        </p:txBody>
      </p:sp>
      <p:pic>
        <p:nvPicPr>
          <p:cNvPr id="281609" name="8.avi">
            <a:hlinkClick r:id="" action="ppaction://media"/>
          </p:cNvPr>
          <p:cNvPicPr>
            <a:picLocks noGrp="1" noChangeAspect="1" noChangeArrowheads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7205"/>
            <a:ext cx="5586046" cy="4260850"/>
          </a:xfrm>
        </p:spPr>
      </p:pic>
      <p:sp>
        <p:nvSpPr>
          <p:cNvPr id="281610" name="Text Box 10"/>
          <p:cNvSpPr txBox="1">
            <a:spLocks noChangeArrowheads="1"/>
          </p:cNvSpPr>
          <p:nvPr/>
        </p:nvSpPr>
        <p:spPr bwMode="auto">
          <a:xfrm>
            <a:off x="611560" y="4907644"/>
            <a:ext cx="4501984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1800" b="1" dirty="0">
                <a:solidFill>
                  <a:schemeClr val="bg1"/>
                </a:solidFill>
              </a:rPr>
              <a:t>Vectors of eddy current density in brackets  during triangular current cycle</a:t>
            </a:r>
            <a:endParaRPr lang="ru-RU" altLang="de-DE" sz="1800" b="1" dirty="0">
              <a:solidFill>
                <a:schemeClr val="bg1"/>
              </a:solidFill>
            </a:endParaRPr>
          </a:p>
        </p:txBody>
      </p:sp>
      <p:sp>
        <p:nvSpPr>
          <p:cNvPr id="281611" name="Line 11"/>
          <p:cNvSpPr>
            <a:spLocks noChangeShapeType="1"/>
          </p:cNvSpPr>
          <p:nvPr/>
        </p:nvSpPr>
        <p:spPr bwMode="auto">
          <a:xfrm flipH="1" flipV="1">
            <a:off x="7134959" y="3171826"/>
            <a:ext cx="846992" cy="561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281615" name="Picture 15" descr="PDP2s1+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74" y="4190255"/>
            <a:ext cx="3550626" cy="26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2" name="Picture 2" descr="brackets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0443" y="1421656"/>
            <a:ext cx="3553557" cy="2709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>
            <a:off x="7134959" y="3470782"/>
            <a:ext cx="1829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altLang="de-DE" sz="1600" dirty="0"/>
              <a:t>Hysteresis loss in the brackets</a:t>
            </a:r>
            <a:endParaRPr lang="de-DE" altLang="de-DE" sz="1800" dirty="0"/>
          </a:p>
        </p:txBody>
      </p:sp>
      <p:sp>
        <p:nvSpPr>
          <p:cNvPr id="281616" name="Rectangle 16"/>
          <p:cNvSpPr>
            <a:spLocks noChangeArrowheads="1"/>
          </p:cNvSpPr>
          <p:nvPr/>
        </p:nvSpPr>
        <p:spPr bwMode="auto">
          <a:xfrm>
            <a:off x="1259632" y="5949280"/>
            <a:ext cx="433374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  <a:lvl2pPr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2pPr>
            <a:lvl3pPr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3pPr>
            <a:lvl4pPr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4pPr>
            <a:lvl5pPr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GB" altLang="de-DE" sz="2000" dirty="0">
                <a:solidFill>
                  <a:schemeClr val="accent2"/>
                </a:solidFill>
                <a:effectLst/>
                <a:latin typeface="Arial" charset="0"/>
              </a:rPr>
              <a:t>=&gt; AC loss in the yoke restraint</a:t>
            </a:r>
            <a:endParaRPr lang="de-DE" altLang="de-DE" sz="2000" dirty="0"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R &amp; D for the fast ramped </a:t>
            </a:r>
            <a:r>
              <a:rPr lang="en-US" sz="2600" dirty="0" err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sc</a:t>
            </a: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Magnets</a:t>
            </a:r>
          </a:p>
        </p:txBody>
      </p:sp>
      <p:sp>
        <p:nvSpPr>
          <p:cNvPr id="14" name="Rechteck 3"/>
          <p:cNvSpPr/>
          <p:nvPr/>
        </p:nvSpPr>
        <p:spPr>
          <a:xfrm>
            <a:off x="0" y="764705"/>
            <a:ext cx="9144000" cy="514056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marL="180975" lvl="1" algn="ctr">
              <a:tabLst>
                <a:tab pos="0" algn="l"/>
                <a:tab pos="1809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AC </a:t>
            </a:r>
            <a:r>
              <a:rPr lang="de-DE" sz="24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loss</a:t>
            </a: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4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reduction</a:t>
            </a: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: FEM </a:t>
            </a:r>
            <a:r>
              <a:rPr lang="de-DE" sz="24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Calculations</a:t>
            </a:r>
            <a:endParaRPr lang="de-DE" sz="2400" b="1" dirty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31583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R &amp; D for the fast ramped </a:t>
            </a:r>
            <a:r>
              <a:rPr lang="en-US" sz="2600" dirty="0" err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sc</a:t>
            </a: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Magnets</a:t>
            </a:r>
          </a:p>
        </p:txBody>
      </p:sp>
    </p:spTree>
    <p:extLst>
      <p:ext uri="{BB962C8B-B14F-4D97-AF65-F5344CB8AC3E}">
        <p14:creationId xmlns:p14="http://schemas.microsoft.com/office/powerpoint/2010/main" val="218268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81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160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1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1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60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6">
            <a:extLst>
              <a:ext uri="{FF2B5EF4-FFF2-40B4-BE49-F238E27FC236}">
                <a16:creationId xmlns:a16="http://schemas.microsoft.com/office/drawing/2014/main" id="{23E81B1F-D9B5-3615-B9AF-BFDEB3A355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B3017A-54CF-4E76-AB2F-5B2AE515C1B2}" type="slidenum">
              <a:rPr lang="de-DE" altLang="ru-RU"/>
              <a:pPr/>
              <a:t>8</a:t>
            </a:fld>
            <a:endParaRPr lang="de-DE" altLang="ru-RU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08A6A10D-D9DE-219C-1A82-AD98864EAA1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654425" y="1112838"/>
            <a:ext cx="3805238" cy="2992437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120000"/>
              </a:lnSpc>
              <a:spcBef>
                <a:spcPct val="15000"/>
              </a:spcBef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en-US" altLang="ru-RU" sz="1800" dirty="0">
                <a:solidFill>
                  <a:schemeClr val="accent2"/>
                </a:solidFill>
                <a:latin typeface="Arial Black" panose="020B0A04020102020204" pitchFamily="34" charset="0"/>
              </a:rPr>
              <a:t>Analysis of:</a:t>
            </a:r>
          </a:p>
          <a:p>
            <a:pPr>
              <a:spcBef>
                <a:spcPct val="15000"/>
              </a:spcBef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en-US" altLang="ru-RU" sz="1800" dirty="0">
                <a:solidFill>
                  <a:schemeClr val="accent2"/>
                </a:solidFill>
              </a:rPr>
              <a:t>Wire and cable design </a:t>
            </a:r>
          </a:p>
          <a:p>
            <a:pPr>
              <a:spcBef>
                <a:spcPct val="15000"/>
              </a:spcBef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en-US" altLang="ru-RU" sz="1800" dirty="0">
                <a:solidFill>
                  <a:schemeClr val="accent2"/>
                </a:solidFill>
              </a:rPr>
              <a:t>Insulation concept</a:t>
            </a:r>
          </a:p>
          <a:p>
            <a:pPr>
              <a:spcBef>
                <a:spcPct val="15000"/>
              </a:spcBef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en-US" altLang="ru-RU" sz="1800" dirty="0">
                <a:solidFill>
                  <a:schemeClr val="accent2"/>
                </a:solidFill>
              </a:rPr>
              <a:t>Winding scheme</a:t>
            </a:r>
          </a:p>
          <a:p>
            <a:pPr>
              <a:spcBef>
                <a:spcPct val="15000"/>
              </a:spcBef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en-US" altLang="ru-RU" sz="1800" dirty="0">
                <a:solidFill>
                  <a:schemeClr val="accent2"/>
                </a:solidFill>
              </a:rPr>
              <a:t>Technological optimization</a:t>
            </a:r>
          </a:p>
          <a:p>
            <a:pPr>
              <a:spcBef>
                <a:spcPct val="15000"/>
              </a:spcBef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en-US" altLang="ru-RU" sz="1800" dirty="0">
                <a:solidFill>
                  <a:schemeClr val="accent2"/>
                </a:solidFill>
              </a:rPr>
              <a:t>ANSYS Models</a:t>
            </a:r>
          </a:p>
          <a:p>
            <a:pPr>
              <a:spcBef>
                <a:spcPct val="15000"/>
              </a:spcBef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en-US" altLang="ru-RU" sz="1800" dirty="0">
                <a:solidFill>
                  <a:schemeClr val="accent2"/>
                </a:solidFill>
              </a:rPr>
              <a:t>Substrate: comb or block</a:t>
            </a:r>
          </a:p>
          <a:p>
            <a:pPr>
              <a:spcBef>
                <a:spcPct val="15000"/>
              </a:spcBef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en-US" altLang="ru-RU" sz="1800" dirty="0">
                <a:solidFill>
                  <a:schemeClr val="accent2"/>
                </a:solidFill>
              </a:rPr>
              <a:t>Model coils production</a:t>
            </a:r>
          </a:p>
          <a:p>
            <a:pPr>
              <a:spcBef>
                <a:spcPct val="15000"/>
              </a:spcBef>
              <a:spcAft>
                <a:spcPct val="30000"/>
              </a:spcAft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en-US" altLang="ru-RU" sz="1800" dirty="0">
                <a:solidFill>
                  <a:schemeClr val="accent2"/>
                </a:solidFill>
              </a:rPr>
              <a:t>Mechanical tests 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01C6398-7963-01B8-C55A-9DBDB2F4D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679450"/>
            <a:ext cx="907415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ru-RU" sz="2400" dirty="0">
                <a:solidFill>
                  <a:schemeClr val="tx1"/>
                </a:solidFill>
              </a:rPr>
              <a:t>Coil Mechanics</a:t>
            </a:r>
            <a:endParaRPr lang="de-DE" altLang="ru-RU" sz="2400" dirty="0">
              <a:solidFill>
                <a:schemeClr val="accent2"/>
              </a:solidFill>
            </a:endParaRP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E51D98FE-E79F-A4E8-79FF-69288ABFF46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9866" r="10744" b="3326"/>
          <a:stretch>
            <a:fillRect/>
          </a:stretch>
        </p:blipFill>
        <p:spPr>
          <a:xfrm>
            <a:off x="7237413" y="839788"/>
            <a:ext cx="1906587" cy="27082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391" name="Picture 7">
            <a:extLst>
              <a:ext uri="{FF2B5EF4-FFF2-40B4-BE49-F238E27FC236}">
                <a16:creationId xmlns:a16="http://schemas.microsoft.com/office/drawing/2014/main" id="{2EA468F0-27FC-73D4-A548-A3E8F088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4" r="9494"/>
          <a:stretch>
            <a:fillRect/>
          </a:stretch>
        </p:blipFill>
        <p:spPr bwMode="auto">
          <a:xfrm>
            <a:off x="7237413" y="3536950"/>
            <a:ext cx="1906587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>
            <a:extLst>
              <a:ext uri="{FF2B5EF4-FFF2-40B4-BE49-F238E27FC236}">
                <a16:creationId xmlns:a16="http://schemas.microsoft.com/office/drawing/2014/main" id="{E8A7144F-1C3D-20A8-CFF7-2B1638F7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/>
          <a:stretch>
            <a:fillRect/>
          </a:stretch>
        </p:blipFill>
        <p:spPr bwMode="auto">
          <a:xfrm>
            <a:off x="3740150" y="4271962"/>
            <a:ext cx="3522663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Line 10">
            <a:extLst>
              <a:ext uri="{FF2B5EF4-FFF2-40B4-BE49-F238E27FC236}">
                <a16:creationId xmlns:a16="http://schemas.microsoft.com/office/drawing/2014/main" id="{C18B2674-D1EF-F973-512D-859C607084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8224" y="3119437"/>
            <a:ext cx="660301" cy="449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5" name="Line 11">
            <a:extLst>
              <a:ext uri="{FF2B5EF4-FFF2-40B4-BE49-F238E27FC236}">
                <a16:creationId xmlns:a16="http://schemas.microsoft.com/office/drawing/2014/main" id="{4BD2C183-8D50-CD36-30C6-2D9E543BB1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36096" y="4038600"/>
            <a:ext cx="377329" cy="500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6396" name="Picture 12">
            <a:extLst>
              <a:ext uri="{FF2B5EF4-FFF2-40B4-BE49-F238E27FC236}">
                <a16:creationId xmlns:a16="http://schemas.microsoft.com/office/drawing/2014/main" id="{DEBDBE3E-7C0E-4713-5DB6-853E131CB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10271" r="3215" b="5153"/>
          <a:stretch>
            <a:fillRect/>
          </a:stretch>
        </p:blipFill>
        <p:spPr bwMode="auto">
          <a:xfrm>
            <a:off x="0" y="3963988"/>
            <a:ext cx="3817938" cy="28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7" name="Rectangle 13">
            <a:extLst>
              <a:ext uri="{FF2B5EF4-FFF2-40B4-BE49-F238E27FC236}">
                <a16:creationId xmlns:a16="http://schemas.microsoft.com/office/drawing/2014/main" id="{86E2DD29-A096-9C8E-A5C4-71341222A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84550"/>
            <a:ext cx="3530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ru-RU" sz="1600" b="1">
                <a:solidFill>
                  <a:schemeClr val="accent2"/>
                </a:solidFill>
              </a:rPr>
              <a:t>stress strain load tests on the</a:t>
            </a:r>
          </a:p>
          <a:p>
            <a:r>
              <a:rPr lang="de-DE" altLang="ru-RU" sz="1600" b="1">
                <a:solidFill>
                  <a:schemeClr val="accent2"/>
                </a:solidFill>
              </a:rPr>
              <a:t>complete coil winding pack:</a:t>
            </a:r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27FA7ACF-3E2E-F10B-0A50-ABFA0E4FDA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0725" y="4038600"/>
            <a:ext cx="1277938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31583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R &amp; D for the fast ramped </a:t>
            </a:r>
            <a:r>
              <a:rPr lang="en-US" sz="2600" dirty="0" err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sc</a:t>
            </a: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Magnets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r="1427" b="3289"/>
          <a:stretch/>
        </p:blipFill>
        <p:spPr>
          <a:xfrm>
            <a:off x="86409" y="1137521"/>
            <a:ext cx="3499988" cy="2034826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96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251520" y="5049771"/>
            <a:ext cx="649751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5113" indent="-265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de-DE" altLang="de-DE" sz="2000" dirty="0" err="1">
                <a:solidFill>
                  <a:schemeClr val="accent2"/>
                </a:solidFill>
                <a:latin typeface="Arial" charset="0"/>
              </a:rPr>
              <a:t>Modificated</a:t>
            </a:r>
            <a:r>
              <a:rPr lang="de-DE" altLang="de-DE" sz="20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chemeClr val="accent2"/>
                </a:solidFill>
                <a:latin typeface="Arial" charset="0"/>
              </a:rPr>
              <a:t>Nuclotron</a:t>
            </a:r>
            <a:r>
              <a:rPr lang="de-DE" altLang="de-DE" sz="20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chemeClr val="accent2"/>
                </a:solidFill>
                <a:latin typeface="Arial" charset="0"/>
              </a:rPr>
              <a:t>dipoles</a:t>
            </a:r>
            <a:r>
              <a:rPr lang="de-DE" altLang="de-DE" sz="20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chemeClr val="accent2"/>
                </a:solidFill>
                <a:latin typeface="Arial" charset="0"/>
              </a:rPr>
              <a:t>with</a:t>
            </a:r>
            <a:r>
              <a:rPr lang="de-DE" altLang="de-DE" sz="2000" dirty="0">
                <a:solidFill>
                  <a:schemeClr val="accent2"/>
                </a:solidFill>
                <a:latin typeface="Arial" charset="0"/>
              </a:rPr>
              <a:t>: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de-DE" altLang="de-DE" sz="2000" dirty="0">
                <a:latin typeface="Arial" charset="0"/>
                <a:cs typeface="Arial" charset="0"/>
              </a:rPr>
              <a:t>1▲ </a:t>
            </a:r>
            <a:r>
              <a:rPr lang="de-DE" altLang="de-DE" sz="2000" dirty="0" err="1">
                <a:latin typeface="Arial" charset="0"/>
              </a:rPr>
              <a:t>partly</a:t>
            </a:r>
            <a:r>
              <a:rPr lang="de-DE" altLang="de-DE" sz="2000" dirty="0">
                <a:latin typeface="Arial" charset="0"/>
              </a:rPr>
              <a:t> </a:t>
            </a:r>
            <a:r>
              <a:rPr lang="de-DE" altLang="de-DE" sz="2000" u="sng" dirty="0" err="1">
                <a:latin typeface="Arial" charset="0"/>
              </a:rPr>
              <a:t>removed</a:t>
            </a:r>
            <a:r>
              <a:rPr lang="de-DE" altLang="de-DE" sz="2000" u="sng" dirty="0">
                <a:latin typeface="Arial" charset="0"/>
              </a:rPr>
              <a:t> </a:t>
            </a:r>
            <a:r>
              <a:rPr lang="de-DE" altLang="de-DE" sz="2000" u="sng" dirty="0" err="1">
                <a:latin typeface="Arial" charset="0"/>
              </a:rPr>
              <a:t>brackets</a:t>
            </a:r>
            <a:r>
              <a:rPr lang="de-DE" altLang="de-DE" sz="2000" dirty="0">
                <a:latin typeface="Arial" charset="0"/>
              </a:rPr>
              <a:t> </a:t>
            </a:r>
            <a:r>
              <a:rPr lang="de-DE" altLang="de-DE" sz="2000" dirty="0" err="1">
                <a:latin typeface="Arial" charset="0"/>
              </a:rPr>
              <a:t>and</a:t>
            </a:r>
            <a:r>
              <a:rPr lang="de-DE" altLang="de-DE" sz="2000" dirty="0">
                <a:latin typeface="Arial" charset="0"/>
              </a:rPr>
              <a:t> end </a:t>
            </a:r>
            <a:r>
              <a:rPr lang="de-DE" altLang="de-DE" sz="2000" dirty="0" err="1">
                <a:latin typeface="Arial" charset="0"/>
              </a:rPr>
              <a:t>plates</a:t>
            </a:r>
            <a:endParaRPr lang="de-DE" altLang="de-DE" sz="2000" dirty="0">
              <a:latin typeface="Arial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de-DE" altLang="de-DE" sz="2000" dirty="0">
                <a:latin typeface="Arial" charset="0"/>
                <a:cs typeface="Arial" charset="0"/>
              </a:rPr>
              <a:t>2▲ </a:t>
            </a:r>
            <a:r>
              <a:rPr lang="de-DE" altLang="de-DE" sz="2000" dirty="0" err="1">
                <a:latin typeface="Arial" charset="0"/>
              </a:rPr>
              <a:t>and</a:t>
            </a:r>
            <a:r>
              <a:rPr lang="de-DE" altLang="de-DE" sz="2000" dirty="0">
                <a:latin typeface="Arial" charset="0"/>
              </a:rPr>
              <a:t> </a:t>
            </a:r>
            <a:r>
              <a:rPr lang="de-DE" altLang="de-DE" sz="2000" dirty="0" err="1">
                <a:latin typeface="Arial" charset="0"/>
              </a:rPr>
              <a:t>laser</a:t>
            </a:r>
            <a:r>
              <a:rPr lang="de-DE" altLang="de-DE" sz="2000" dirty="0">
                <a:latin typeface="Arial" charset="0"/>
              </a:rPr>
              <a:t> </a:t>
            </a:r>
            <a:r>
              <a:rPr lang="de-DE" altLang="de-DE" sz="2000" dirty="0" err="1">
                <a:latin typeface="Arial" charset="0"/>
              </a:rPr>
              <a:t>cut</a:t>
            </a:r>
            <a:r>
              <a:rPr lang="de-DE" altLang="de-DE" sz="2000" dirty="0">
                <a:latin typeface="Arial" charset="0"/>
              </a:rPr>
              <a:t> </a:t>
            </a:r>
            <a:r>
              <a:rPr lang="de-DE" altLang="de-DE" sz="2000" u="sng" dirty="0" err="1">
                <a:latin typeface="Arial" charset="0"/>
              </a:rPr>
              <a:t>lamination</a:t>
            </a:r>
            <a:r>
              <a:rPr lang="de-DE" altLang="de-DE" sz="2000" u="sng" dirty="0">
                <a:latin typeface="Arial" charset="0"/>
              </a:rPr>
              <a:t> </a:t>
            </a:r>
            <a:r>
              <a:rPr lang="de-DE" altLang="de-DE" sz="2000" u="sng" dirty="0" err="1">
                <a:latin typeface="Arial" charset="0"/>
              </a:rPr>
              <a:t>slits</a:t>
            </a:r>
            <a:endParaRPr lang="en-US" altLang="de-DE" sz="2000" u="sng" dirty="0">
              <a:latin typeface="Arial" charset="0"/>
            </a:endParaRPr>
          </a:p>
        </p:txBody>
      </p:sp>
      <p:sp>
        <p:nvSpPr>
          <p:cNvPr id="271367" name="Line 7"/>
          <p:cNvSpPr>
            <a:spLocks noChangeShapeType="1"/>
          </p:cNvSpPr>
          <p:nvPr/>
        </p:nvSpPr>
        <p:spPr bwMode="auto">
          <a:xfrm flipH="1" flipV="1">
            <a:off x="8392258" y="3549651"/>
            <a:ext cx="271096" cy="4619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71368" name="Picture 8" descr="PDP2s1_lam_1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" t="9975" r="7838" b="7414"/>
          <a:stretch>
            <a:fillRect/>
          </a:stretch>
        </p:blipFill>
        <p:spPr bwMode="auto">
          <a:xfrm>
            <a:off x="-14779" y="1390865"/>
            <a:ext cx="4700954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75" name="Text Box 15"/>
          <p:cNvSpPr txBox="1">
            <a:spLocks noChangeArrowheads="1"/>
          </p:cNvSpPr>
          <p:nvPr/>
        </p:nvSpPr>
        <p:spPr bwMode="auto">
          <a:xfrm>
            <a:off x="5572125" y="5518308"/>
            <a:ext cx="342167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000" dirty="0">
                <a:latin typeface="Arial" charset="0"/>
              </a:rPr>
              <a:t>3▲ </a:t>
            </a:r>
            <a:r>
              <a:rPr lang="de-DE" altLang="de-DE" sz="2000" u="sng" dirty="0" err="1">
                <a:latin typeface="Arial" charset="0"/>
              </a:rPr>
              <a:t>stainless</a:t>
            </a:r>
            <a:r>
              <a:rPr lang="de-DE" altLang="de-DE" sz="2000" u="sng" dirty="0">
                <a:latin typeface="Arial" charset="0"/>
              </a:rPr>
              <a:t> </a:t>
            </a:r>
            <a:r>
              <a:rPr lang="de-DE" altLang="de-DE" sz="2000" u="sng" dirty="0" err="1">
                <a:latin typeface="Arial" charset="0"/>
              </a:rPr>
              <a:t>steel</a:t>
            </a:r>
            <a:r>
              <a:rPr lang="de-DE" altLang="de-DE" sz="2000" dirty="0">
                <a:latin typeface="Arial" charset="0"/>
              </a:rPr>
              <a:t> </a:t>
            </a:r>
            <a:r>
              <a:rPr lang="de-DE" altLang="de-DE" sz="2000" dirty="0" err="1">
                <a:latin typeface="Arial" charset="0"/>
              </a:rPr>
              <a:t>brackets</a:t>
            </a:r>
            <a:r>
              <a:rPr lang="de-DE" altLang="de-DE" sz="2000" dirty="0">
                <a:latin typeface="Arial" charset="0"/>
              </a:rPr>
              <a:t>       	</a:t>
            </a:r>
            <a:r>
              <a:rPr lang="de-DE" altLang="de-DE" sz="2000" dirty="0" err="1">
                <a:latin typeface="Arial" charset="0"/>
              </a:rPr>
              <a:t>and</a:t>
            </a:r>
            <a:r>
              <a:rPr lang="de-DE" altLang="de-DE" sz="2000" dirty="0">
                <a:latin typeface="Arial" charset="0"/>
              </a:rPr>
              <a:t> end </a:t>
            </a:r>
            <a:r>
              <a:rPr lang="de-DE" altLang="de-DE" sz="2000" dirty="0" err="1">
                <a:latin typeface="Arial" charset="0"/>
              </a:rPr>
              <a:t>plates</a:t>
            </a:r>
            <a:r>
              <a:rPr lang="de-DE" altLang="de-DE" sz="2000" dirty="0">
                <a:latin typeface="Arial" charset="0"/>
              </a:rPr>
              <a:t>                 </a:t>
            </a:r>
          </a:p>
          <a:p>
            <a:pPr>
              <a:spcBef>
                <a:spcPct val="50000"/>
              </a:spcBef>
            </a:pPr>
            <a:r>
              <a:rPr lang="de-DE" altLang="de-DE" sz="2000" dirty="0">
                <a:latin typeface="Arial" charset="0"/>
              </a:rPr>
              <a:t>4▲ </a:t>
            </a:r>
            <a:r>
              <a:rPr lang="de-DE" altLang="de-DE" sz="2000" u="sng" dirty="0" err="1">
                <a:latin typeface="Arial" charset="0"/>
              </a:rPr>
              <a:t>reduced</a:t>
            </a:r>
            <a:r>
              <a:rPr lang="de-DE" altLang="de-DE" sz="2000" u="sng" dirty="0">
                <a:latin typeface="Arial" charset="0"/>
              </a:rPr>
              <a:t> </a:t>
            </a:r>
            <a:r>
              <a:rPr lang="de-DE" altLang="de-DE" sz="2000" u="sng" dirty="0" err="1">
                <a:latin typeface="Arial" charset="0"/>
              </a:rPr>
              <a:t>coil</a:t>
            </a:r>
            <a:r>
              <a:rPr lang="de-DE" altLang="de-DE" sz="2000" dirty="0">
                <a:latin typeface="Arial" charset="0"/>
              </a:rPr>
              <a:t> end </a:t>
            </a:r>
            <a:r>
              <a:rPr lang="de-DE" altLang="de-DE" sz="2000" dirty="0" err="1">
                <a:latin typeface="Arial" charset="0"/>
              </a:rPr>
              <a:t>shape</a:t>
            </a:r>
            <a:endParaRPr lang="de-DE" altLang="de-DE" sz="1800" dirty="0"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04280" y="1619455"/>
            <a:ext cx="3783624" cy="2727325"/>
            <a:chOff x="553915" y="1223963"/>
            <a:chExt cx="3783624" cy="2727325"/>
          </a:xfrm>
        </p:grpSpPr>
        <p:sp>
          <p:nvSpPr>
            <p:cNvPr id="271377" name="Text Box 17"/>
            <p:cNvSpPr txBox="1">
              <a:spLocks noChangeArrowheads="1"/>
            </p:cNvSpPr>
            <p:nvPr/>
          </p:nvSpPr>
          <p:spPr bwMode="auto">
            <a:xfrm>
              <a:off x="3966797" y="1223963"/>
              <a:ext cx="37074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2400" b="1">
                  <a:solidFill>
                    <a:schemeClr val="bg1"/>
                  </a:solidFill>
                  <a:latin typeface="Arial" charset="0"/>
                </a:rPr>
                <a:t>1</a:t>
              </a: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553915" y="3025775"/>
              <a:ext cx="2370993" cy="925513"/>
              <a:chOff x="553915" y="3025775"/>
              <a:chExt cx="2370993" cy="925513"/>
            </a:xfrm>
          </p:grpSpPr>
          <p:sp>
            <p:nvSpPr>
              <p:cNvPr id="271376" name="Text Box 16"/>
              <p:cNvSpPr txBox="1">
                <a:spLocks noChangeArrowheads="1"/>
              </p:cNvSpPr>
              <p:nvPr/>
            </p:nvSpPr>
            <p:spPr bwMode="auto">
              <a:xfrm>
                <a:off x="553915" y="3494088"/>
                <a:ext cx="37074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altLang="de-DE" sz="2400" b="1" dirty="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271378" name="Text Box 18"/>
              <p:cNvSpPr txBox="1">
                <a:spLocks noChangeArrowheads="1"/>
              </p:cNvSpPr>
              <p:nvPr/>
            </p:nvSpPr>
            <p:spPr bwMode="auto">
              <a:xfrm>
                <a:off x="2554166" y="3025775"/>
                <a:ext cx="370742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altLang="de-DE" sz="2400" b="1" dirty="0">
                    <a:solidFill>
                      <a:schemeClr val="bg1"/>
                    </a:solidFill>
                    <a:latin typeface="Arial" charset="0"/>
                  </a:rPr>
                  <a:t>2</a:t>
                </a:r>
              </a:p>
            </p:txBody>
          </p:sp>
        </p:grpSp>
      </p:grpSp>
      <p:grpSp>
        <p:nvGrpSpPr>
          <p:cNvPr id="2" name="Группа 1"/>
          <p:cNvGrpSpPr/>
          <p:nvPr/>
        </p:nvGrpSpPr>
        <p:grpSpPr>
          <a:xfrm>
            <a:off x="4686175" y="1386544"/>
            <a:ext cx="4372785" cy="3776878"/>
            <a:chOff x="4686175" y="1386544"/>
            <a:chExt cx="4372785" cy="3776878"/>
          </a:xfrm>
        </p:grpSpPr>
        <p:pic>
          <p:nvPicPr>
            <p:cNvPr id="271371" name="Picture 11" descr="IMGP0799_S"/>
            <p:cNvPicPr>
              <a:picLocks noChangeAspect="1" noChangeArrowheads="1"/>
            </p:cNvPicPr>
            <p:nvPr/>
          </p:nvPicPr>
          <p:blipFill>
            <a:blip r:embed="rId3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88" b="7773"/>
            <a:stretch>
              <a:fillRect/>
            </a:stretch>
          </p:blipFill>
          <p:spPr bwMode="auto">
            <a:xfrm>
              <a:off x="4686175" y="1386544"/>
              <a:ext cx="4337538" cy="3459704"/>
            </a:xfrm>
            <a:prstGeom prst="rect">
              <a:avLst/>
            </a:prstGeom>
            <a:noFill/>
            <a:ln w="9525">
              <a:solidFill>
                <a:srgbClr val="FF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1366" name="Text Box 6"/>
            <p:cNvSpPr txBox="1">
              <a:spLocks noChangeArrowheads="1"/>
            </p:cNvSpPr>
            <p:nvPr/>
          </p:nvSpPr>
          <p:spPr bwMode="auto">
            <a:xfrm>
              <a:off x="7089483" y="4455536"/>
              <a:ext cx="1969477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2000" b="1" dirty="0">
                  <a:solidFill>
                    <a:schemeClr val="bg1"/>
                  </a:solidFill>
                </a:rPr>
                <a:t>0.1mm </a:t>
              </a:r>
              <a:r>
                <a:rPr lang="de-DE" altLang="de-DE" sz="2000" b="1" dirty="0" err="1">
                  <a:solidFill>
                    <a:schemeClr val="bg1"/>
                  </a:solidFill>
                </a:rPr>
                <a:t>laser</a:t>
              </a:r>
              <a:r>
                <a:rPr lang="de-DE" altLang="de-DE" sz="2000" b="1" dirty="0">
                  <a:solidFill>
                    <a:schemeClr val="bg1"/>
                  </a:solidFill>
                </a:rPr>
                <a:t> </a:t>
              </a:r>
              <a:r>
                <a:rPr lang="de-DE" altLang="de-DE" sz="2000" b="1" dirty="0" err="1">
                  <a:solidFill>
                    <a:schemeClr val="bg1"/>
                  </a:solidFill>
                </a:rPr>
                <a:t>cut</a:t>
              </a:r>
              <a:endParaRPr lang="en-US" alt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71379" name="Text Box 19"/>
            <p:cNvSpPr txBox="1">
              <a:spLocks noChangeArrowheads="1"/>
            </p:cNvSpPr>
            <p:nvPr/>
          </p:nvSpPr>
          <p:spPr bwMode="auto">
            <a:xfrm>
              <a:off x="7019925" y="2887796"/>
              <a:ext cx="37074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2400" b="1" dirty="0">
                  <a:solidFill>
                    <a:schemeClr val="bg1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271380" name="Text Box 20"/>
            <p:cNvSpPr txBox="1">
              <a:spLocks noChangeArrowheads="1"/>
            </p:cNvSpPr>
            <p:nvPr/>
          </p:nvSpPr>
          <p:spPr bwMode="auto">
            <a:xfrm>
              <a:off x="6126335" y="3904019"/>
              <a:ext cx="37074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2400" b="1" dirty="0">
                  <a:solidFill>
                    <a:schemeClr val="bg1"/>
                  </a:solidFill>
                  <a:latin typeface="Arial" charset="0"/>
                </a:rPr>
                <a:t>3</a:t>
              </a:r>
            </a:p>
          </p:txBody>
        </p:sp>
      </p:grpSp>
      <p:sp>
        <p:nvSpPr>
          <p:cNvPr id="15" name="Rechteck 14"/>
          <p:cNvSpPr/>
          <p:nvPr/>
        </p:nvSpPr>
        <p:spPr>
          <a:xfrm>
            <a:off x="179511" y="679547"/>
            <a:ext cx="8964489" cy="706997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marL="180975" lvl="1">
              <a:tabLst>
                <a:tab pos="0" algn="l"/>
                <a:tab pos="1809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AC </a:t>
            </a:r>
            <a:r>
              <a:rPr lang="de-DE" sz="24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loss</a:t>
            </a: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4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reduction</a:t>
            </a:r>
            <a:r>
              <a:rPr lang="de-DE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: Test Models</a:t>
            </a: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H="1" flipV="1">
            <a:off x="7918192" y="3676239"/>
            <a:ext cx="745161" cy="797994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B8B81EE-470E-086A-7F93-5584F83B60C4}"/>
              </a:ext>
            </a:extLst>
          </p:cNvPr>
          <p:cNvSpPr/>
          <p:nvPr/>
        </p:nvSpPr>
        <p:spPr>
          <a:xfrm>
            <a:off x="0" y="-22678"/>
            <a:ext cx="9144000" cy="702225"/>
          </a:xfrm>
          <a:prstGeom prst="rect">
            <a:avLst/>
          </a:prstGeom>
          <a:gradFill flip="none" rotWithShape="1"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3"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600" dirty="0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Prototypes for the SIS100 Main Magnets</a:t>
            </a:r>
          </a:p>
        </p:txBody>
      </p:sp>
    </p:spTree>
    <p:extLst>
      <p:ext uri="{BB962C8B-B14F-4D97-AF65-F5344CB8AC3E}">
        <p14:creationId xmlns:p14="http://schemas.microsoft.com/office/powerpoint/2010/main" val="18433667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ries magnetic measurements presentation.pptx" id="{B2EB60AE-35B7-4CF6-A172-AEB401AFF78C}" vid="{A5BDE24C-E984-480E-91A1-7995C65E9F3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Series magnetic measurements presentation</Template>
  <TotalTime>2666</TotalTime>
  <Words>6180</Words>
  <Application>Microsoft Office PowerPoint</Application>
  <PresentationFormat>Экран (4:3)</PresentationFormat>
  <Paragraphs>671</Paragraphs>
  <Slides>40</Slides>
  <Notes>13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Arial</vt:lpstr>
      <vt:lpstr>Arial Black</vt:lpstr>
      <vt:lpstr>Calibri</vt:lpstr>
      <vt:lpstr>Cambria Math</vt:lpstr>
      <vt:lpstr>Georgia</vt:lpstr>
      <vt:lpstr>Lucida Grande</vt:lpstr>
      <vt:lpstr>Symbol</vt:lpstr>
      <vt:lpstr>Times New Roman</vt:lpstr>
      <vt:lpstr>Wingdings</vt:lpstr>
      <vt:lpstr>Тема Office</vt:lpstr>
      <vt:lpstr>Operation Performance of the SIS100 Series Magnets Produced and Tested at the JINR for FAIR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Gradient dependence of the standard deviation of the field integral variation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Field Performance Of The First Serial Quadru-pole Units For The Sis100 Synchrotron Of Fair</dc:title>
  <dc:creator>Владимир Борисов</dc:creator>
  <cp:lastModifiedBy>DELL</cp:lastModifiedBy>
  <cp:revision>386</cp:revision>
  <cp:lastPrinted>2022-09-16T05:36:23Z</cp:lastPrinted>
  <dcterms:created xsi:type="dcterms:W3CDTF">2021-05-13T12:27:57Z</dcterms:created>
  <dcterms:modified xsi:type="dcterms:W3CDTF">2022-09-23T16:42:47Z</dcterms:modified>
</cp:coreProperties>
</file>