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5"/>
  </p:notesMasterIdLst>
  <p:sldIdLst>
    <p:sldId id="260" r:id="rId6"/>
    <p:sldId id="261" r:id="rId7"/>
    <p:sldId id="263" r:id="rId8"/>
    <p:sldId id="296" r:id="rId9"/>
    <p:sldId id="298" r:id="rId10"/>
    <p:sldId id="265" r:id="rId11"/>
    <p:sldId id="266" r:id="rId12"/>
    <p:sldId id="268" r:id="rId13"/>
    <p:sldId id="283" r:id="rId14"/>
    <p:sldId id="284" r:id="rId15"/>
    <p:sldId id="273" r:id="rId16"/>
    <p:sldId id="274" r:id="rId17"/>
    <p:sldId id="275" r:id="rId18"/>
    <p:sldId id="270" r:id="rId19"/>
    <p:sldId id="276" r:id="rId20"/>
    <p:sldId id="262" r:id="rId21"/>
    <p:sldId id="267" r:id="rId22"/>
    <p:sldId id="277" r:id="rId23"/>
    <p:sldId id="258" r:id="rId24"/>
    <p:sldId id="278" r:id="rId25"/>
    <p:sldId id="279" r:id="rId26"/>
    <p:sldId id="280" r:id="rId27"/>
    <p:sldId id="285" r:id="rId28"/>
    <p:sldId id="286" r:id="rId29"/>
    <p:sldId id="287" r:id="rId30"/>
    <p:sldId id="294" r:id="rId31"/>
    <p:sldId id="292" r:id="rId32"/>
    <p:sldId id="288" r:id="rId33"/>
    <p:sldId id="28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>
      <p:cViewPr varScale="1">
        <p:scale>
          <a:sx n="68" d="100"/>
          <a:sy n="68" d="100"/>
        </p:scale>
        <p:origin x="39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29C3F-04B1-4416-A915-F78749366ECF}" type="datetimeFigureOut">
              <a:rPr lang="ru-RU" smtClean="0"/>
              <a:t>14.09.2022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02F93A-C838-488D-A6ED-598867174F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501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F93A-C838-488D-A6ED-598867174F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805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F93A-C838-488D-A6ED-598867174FD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10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2F93A-C838-488D-A6ED-598867174FD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868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DBF1-4ADD-42FC-86D2-826B0441A94F}" type="datetime1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58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3B77E-D63F-41EA-8427-BE012D1FB477}" type="datetime1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734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FED6-237A-443F-BFF6-62A9CA9293C2}" type="datetime1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33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FAA38-60EF-44A8-BB90-876A5165AD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43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9796E-0C4A-4305-AD35-9D2288CA7B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76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5C9E8-90F3-4739-920A-B4F1258ACF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659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B18B-AE72-46AA-88A5-6F5B78E9BC2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31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7B7D-F169-4EA2-B419-DEA46A96C24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74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0EF82-E5B6-44C3-8FFD-79105CCF24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08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99A29-E414-404E-9DE8-9426CFB551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857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41F5-376A-4D8F-85CA-06841670257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90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4131-3EFC-4379-A2B3-E70FBED33AD9}" type="datetime1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8676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D01D6-81B5-4537-9C09-5A5DA46A79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2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63EBF-9464-4A8A-8126-D07B892A13A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400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C68E1-A9FF-4AEA-8FC9-217883AF608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339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2EFBA-3655-4D0C-BAD1-83D4BC7BB2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79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B3EAB-F282-465B-9D7C-C0160BD1EA4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442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B6589-9650-4238-BC1B-916346704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0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CFDF-5F69-449E-916A-E1F3BEA9601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94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B25AE-C990-43C2-BFF1-A60BA3AC725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8488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CE4E2-D444-4091-8E05-A3B17D3023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0067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27DE2-E2ED-4A98-A114-FBF9281C944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80AC5-5251-403B-9CD9-130D5AB3D936}" type="datetime1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513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CF4E-3F74-4DE2-AF51-0E699FD8690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59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F0451-21D7-42C8-ACAD-4AF2E82AEB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75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05D7-B2ED-475D-BA7E-C5CA2CB217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66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BD6B7-9D7F-45F5-99E6-49F352552CA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8300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36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12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653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8923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05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657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44608-AB2A-4FAD-B101-6F3F457EEC1A}" type="datetime1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245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31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53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473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594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3098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953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2946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052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5904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7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052EB-12B8-4016-BCEC-F52DE47161D0}" type="datetime1">
              <a:rPr lang="ru-RU" smtClean="0"/>
              <a:t>14.09.2022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2799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04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5979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530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574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077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25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5C2A-00B6-4A88-9EB0-706F1EBAB8CC}" type="datetime1">
              <a:rPr lang="ru-RU" smtClean="0"/>
              <a:t>14.09.2022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55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9758B-F1A7-4243-8F46-C0AECBC88354}" type="datetime1">
              <a:rPr lang="ru-RU" smtClean="0"/>
              <a:t>14.09.2022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75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03C8F-C7A4-4F3A-9610-C0161003BFB7}" type="datetime1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98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DF468-197B-4EC0-BE8D-B11463CDF58D}" type="datetime1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055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AD5AB-13DD-45AF-BCBE-340E987F143C}" type="datetime1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30DFA-5D91-4DB2-AE76-F4248896FC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18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F2D24-ABCD-495A-A1CE-3159C8918A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DD2E-1EB2-4B68-AD25-6F7498802E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1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9B03D-DFD1-4752-A415-4923A9DDFB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4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4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EDB6A-1F91-41EA-A64A-80D316F92D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6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en-US" dirty="0"/>
              <a:t>MPD Yoke assembly</a:t>
            </a:r>
            <a:r>
              <a:rPr lang="ru-RU" dirty="0"/>
              <a:t/>
            </a:r>
            <a:br>
              <a:rPr lang="ru-RU" dirty="0"/>
            </a:br>
            <a:r>
              <a:rPr lang="ru-RU" sz="2000" dirty="0">
                <a:solidFill>
                  <a:srgbClr val="FF00FF"/>
                </a:solidFill>
              </a:rPr>
              <a:t> </a:t>
            </a:r>
            <a:r>
              <a:rPr lang="en-US" sz="2000" dirty="0">
                <a:solidFill>
                  <a:srgbClr val="FF00FF"/>
                </a:solidFill>
              </a:rPr>
              <a:t>September</a:t>
            </a:r>
            <a:r>
              <a:rPr lang="ru-RU" sz="2000" dirty="0">
                <a:solidFill>
                  <a:srgbClr val="FF00FF"/>
                </a:solidFill>
              </a:rPr>
              <a:t> 202</a:t>
            </a:r>
            <a:r>
              <a:rPr lang="en-US" sz="2000" dirty="0">
                <a:solidFill>
                  <a:srgbClr val="FF00FF"/>
                </a:solidFill>
              </a:rPr>
              <a:t>2</a:t>
            </a:r>
            <a:r>
              <a:rPr lang="ru-RU" sz="2000" dirty="0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3886200"/>
            <a:ext cx="7414592" cy="1752600"/>
          </a:xfrm>
        </p:spPr>
        <p:txBody>
          <a:bodyPr>
            <a:normAutofit lnSpcReduction="10000"/>
          </a:bodyPr>
          <a:lstStyle/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N.Topilin on behalf of the MPD team</a:t>
            </a:r>
            <a:endParaRPr lang="ru-RU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  </a:t>
            </a:r>
            <a:endParaRPr lang="ru-RU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B050"/>
                </a:solidFill>
              </a:rPr>
              <a:t>JINR, </a:t>
            </a:r>
            <a:r>
              <a:rPr lang="en-US" sz="2400" dirty="0" err="1">
                <a:solidFill>
                  <a:srgbClr val="00B050"/>
                </a:solidFill>
              </a:rPr>
              <a:t>Dubna</a:t>
            </a:r>
            <a:endParaRPr lang="en-US" sz="2400" dirty="0">
              <a:solidFill>
                <a:srgbClr val="00B050"/>
              </a:solidFill>
            </a:endParaRPr>
          </a:p>
          <a:p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662" y="3401565"/>
            <a:ext cx="42676" cy="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313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01" y="749809"/>
            <a:ext cx="9144000" cy="6108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7744" y="134737"/>
            <a:ext cx="5275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FF"/>
                </a:solidFill>
              </a:rPr>
              <a:t>Installation top (last) plate #28</a:t>
            </a:r>
            <a:endParaRPr lang="ru-RU" sz="3200" dirty="0">
              <a:solidFill>
                <a:srgbClr val="FF00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E0BB6-5088-46FA-AE45-834003BFE0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28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43204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December 25, 2020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562246"/>
            <a:ext cx="7632848" cy="572625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EA001-89EE-4DC5-8816-0621BB5D169A}" type="datetime1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268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3AE90-BDCF-4581-8BFB-7D293EFE05E2}" type="datetime1">
              <a:rPr lang="ru-RU" smtClean="0"/>
              <a:t>14.09.2022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3" y="554487"/>
            <a:ext cx="7632854" cy="57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9632" y="316984"/>
            <a:ext cx="3292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28 plates in assembly</a:t>
            </a:r>
            <a:endParaRPr lang="ru-RU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294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138E2-4CDB-4AE4-9F70-82A308BC9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796" y="4149080"/>
            <a:ext cx="2916692" cy="19457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0" y="4149080"/>
            <a:ext cx="2910506" cy="1945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2406" y="1907892"/>
            <a:ext cx="2898070" cy="1937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147" y="1907892"/>
            <a:ext cx="2992407" cy="20005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950" y="4128604"/>
            <a:ext cx="2971197" cy="19867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39752" y="404664"/>
            <a:ext cx="3000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Poles installation</a:t>
            </a:r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7892"/>
            <a:ext cx="2898069" cy="193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15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6795"/>
            <a:ext cx="9144000" cy="636441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26D5F-2D7B-4539-B4C0-BE7780B1A8B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64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D0569-2BF0-4832-A5FE-B2B6DDFF02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205796"/>
            <a:ext cx="8619934" cy="616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93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0608"/>
            <a:ext cx="9144000" cy="611428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16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71B95-1961-4B8F-9912-C6DE8D21EDB2}" type="datetime1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524000" y="22412"/>
            <a:ext cx="6354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Movement system assembly and test</a:t>
            </a:r>
            <a:endParaRPr lang="ru-RU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40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17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F94DD-FB42-4C0F-A09B-5EB99E348540}" type="datetime1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056406" y="5042118"/>
            <a:ext cx="5087594" cy="18158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The movement system allows you to move an object weighing </a:t>
            </a:r>
          </a:p>
          <a:p>
            <a:r>
              <a:rPr lang="en-US" sz="1400" dirty="0"/>
              <a:t>up to 1000 tons with a positioning accuracy of 0.1 mm across </a:t>
            </a:r>
          </a:p>
          <a:p>
            <a:r>
              <a:rPr lang="en-US" sz="1400" dirty="0"/>
              <a:t>the beam and install it with an accuracy of 0.1 mm in height.</a:t>
            </a:r>
          </a:p>
          <a:p>
            <a:endParaRPr lang="en-US" sz="1400" dirty="0"/>
          </a:p>
          <a:p>
            <a:r>
              <a:rPr lang="en-US" sz="1400" dirty="0"/>
              <a:t>The accuracy of the installation of the pole axis relative to the axis </a:t>
            </a:r>
          </a:p>
          <a:p>
            <a:r>
              <a:rPr lang="en-US" sz="1400" dirty="0"/>
              <a:t>of the support ring is 0.25 mm (provided technologically). </a:t>
            </a:r>
          </a:p>
          <a:p>
            <a:endParaRPr lang="en-US" sz="1400" dirty="0"/>
          </a:p>
          <a:p>
            <a:r>
              <a:rPr lang="en-US" sz="1400" dirty="0"/>
              <a:t>The speed of movement of all rods is from 0 to 3 mm/s. </a:t>
            </a:r>
          </a:p>
        </p:txBody>
      </p:sp>
    </p:spTree>
    <p:extLst>
      <p:ext uri="{BB962C8B-B14F-4D97-AF65-F5344CB8AC3E}">
        <p14:creationId xmlns:p14="http://schemas.microsoft.com/office/powerpoint/2010/main" val="3010601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41D98-3675-4484-BA9D-A483E44C1455}" type="datetime1">
              <a:rPr lang="ru-RU" smtClean="0"/>
              <a:t>14.09.2022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18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9908" y="4134694"/>
            <a:ext cx="4904184" cy="22863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7344" y="2029711"/>
            <a:ext cx="4861520" cy="2316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16633"/>
            <a:ext cx="4850310" cy="23142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836712"/>
            <a:ext cx="268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1 - Assembly zone position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325988" y="277556"/>
            <a:ext cx="311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Rails shape during Yoke moving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60232" y="2430914"/>
            <a:ext cx="2018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2 - Central position </a:t>
            </a:r>
          </a:p>
          <a:p>
            <a:r>
              <a:rPr lang="en-US" dirty="0"/>
              <a:t>(poles installation)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308304" y="476214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3 - Beam position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54170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6925"/>
            <a:ext cx="9144000" cy="6113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2" y="116631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July 16,</a:t>
            </a:r>
            <a:r>
              <a:rPr lang="ru-RU" sz="3600" dirty="0">
                <a:solidFill>
                  <a:srgbClr val="0000FF"/>
                </a:solidFill>
              </a:rPr>
              <a:t> 2021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19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6F15B-9FED-4402-AC63-4FE8A465BBF9}" type="datetime1">
              <a:rPr lang="ru-RU" smtClean="0"/>
              <a:t>14.09.2022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460189" y="1916832"/>
            <a:ext cx="2223622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/>
              <a:t>Power frame brackets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2483768" y="2286164"/>
            <a:ext cx="976422" cy="9000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683811" y="2286164"/>
            <a:ext cx="1120437" cy="5667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202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843" y="705832"/>
            <a:ext cx="8286261" cy="37257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1843" y="425999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FF"/>
                </a:solidFill>
                <a:latin typeface="Arial"/>
              </a:rPr>
              <a:t>28 plates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16 t each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FF"/>
                </a:solidFill>
                <a:latin typeface="Arial"/>
              </a:rPr>
              <a:t>2 support rings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42.5 t each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FF"/>
                </a:solidFill>
                <a:latin typeface="Arial"/>
              </a:rPr>
              <a:t>2 poles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44 t each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4509120"/>
            <a:ext cx="2304256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 Total weight: 621 t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CC3300"/>
                </a:solidFill>
                <a:latin typeface="Arial"/>
              </a:rPr>
              <a:t>Material: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CC3300"/>
                </a:solidFill>
                <a:latin typeface="Arial"/>
              </a:rPr>
              <a:t>Steel 10 (AISI 1010)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CC3300"/>
                </a:solidFill>
                <a:latin typeface="Arial"/>
              </a:rPr>
              <a:t>forging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05880" y="143634"/>
            <a:ext cx="6102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0" i="0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MPD Yoke </a:t>
            </a:r>
            <a:r>
              <a:rPr kumimoji="0" lang="en-US" alt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(L=8970 mm, </a:t>
            </a:r>
            <a:r>
              <a:rPr kumimoji="0" lang="en-US" alt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/>
                <a:ea typeface="+mj-ea"/>
                <a:cs typeface="Arial" pitchFamily="34" charset="0"/>
              </a:rPr>
              <a:t>Ø6625 mm)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59524" y="4543222"/>
            <a:ext cx="4104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Lodgement (Yoke support) – 70 tons, ordinary steel St.3 (Fe 360)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altLang="ru-RU" dirty="0">
              <a:solidFill>
                <a:srgbClr val="000000"/>
              </a:solidFill>
              <a:latin typeface="Arial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Arial"/>
              </a:rPr>
              <a:t>Pole transport supports 15 tons each without ballast</a:t>
            </a:r>
            <a:endParaRPr lang="ru-RU" altLang="ru-RU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1FEF-D716-45D6-8DDE-31A66B5111C3}" type="datetime1">
              <a:rPr lang="ru-RU" smtClean="0"/>
              <a:t>14.09.2022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893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D94C4-1984-446E-BE1E-FB3B4C90A712}" type="datetime1">
              <a:rPr lang="ru-RU" smtClean="0"/>
              <a:t>14.09.2022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77" y="4036166"/>
            <a:ext cx="3916348" cy="26182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307" y="697797"/>
            <a:ext cx="2908811" cy="43509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77" y="671545"/>
            <a:ext cx="4735778" cy="31660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7253" y="113022"/>
            <a:ext cx="5885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Magnet installation: July 30, 2021</a:t>
            </a:r>
            <a:endParaRPr lang="ru-RU" sz="3200" dirty="0">
              <a:solidFill>
                <a:srgbClr val="0000FF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380" y="5097776"/>
            <a:ext cx="2336738" cy="15622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91" y="5087310"/>
            <a:ext cx="2367722" cy="15831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20383" y="4072956"/>
            <a:ext cx="233717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August 2020</a:t>
            </a:r>
          </a:p>
          <a:p>
            <a:r>
              <a:rPr lang="en-US" sz="1600" dirty="0">
                <a:solidFill>
                  <a:srgbClr val="002060"/>
                </a:solidFill>
              </a:rPr>
              <a:t>Traverse 75 t capacity and</a:t>
            </a:r>
          </a:p>
          <a:p>
            <a:r>
              <a:rPr lang="en-US" sz="1600" dirty="0">
                <a:solidFill>
                  <a:srgbClr val="002060"/>
                </a:solidFill>
              </a:rPr>
              <a:t>80 t Crane test together</a:t>
            </a:r>
            <a:endParaRPr lang="ru-RU" sz="1600" dirty="0">
              <a:solidFill>
                <a:srgbClr val="002060"/>
              </a:solidFill>
            </a:endParaRPr>
          </a:p>
        </p:txBody>
      </p:sp>
      <p:cxnSp>
        <p:nvCxnSpPr>
          <p:cNvPr id="14" name="Прямая со стрелкой 13"/>
          <p:cNvCxnSpPr>
            <a:stCxn id="12" idx="2"/>
            <a:endCxn id="11" idx="0"/>
          </p:cNvCxnSpPr>
          <p:nvPr/>
        </p:nvCxnSpPr>
        <p:spPr>
          <a:xfrm>
            <a:off x="5088972" y="4903953"/>
            <a:ext cx="307780" cy="1833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541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6599-0247-4548-957F-03A697A16A4B}" type="datetime1">
              <a:rPr lang="ru-RU" smtClean="0"/>
              <a:t>14.09.2022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27584" y="332656"/>
            <a:ext cx="605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position of the magnet axis relative to the axis of the Yoke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78" y="892523"/>
            <a:ext cx="8725421" cy="484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81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3"/>
          <a:stretch/>
        </p:blipFill>
        <p:spPr>
          <a:xfrm>
            <a:off x="5640288" y="5005582"/>
            <a:ext cx="3347864" cy="17742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273" y="317296"/>
            <a:ext cx="2961596" cy="56207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Related tasks</a:t>
            </a:r>
            <a:endParaRPr lang="ru-RU" sz="3600" dirty="0">
              <a:solidFill>
                <a:srgbClr val="0000FF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83696" y="2435609"/>
            <a:ext cx="2736304" cy="68179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1600" b="0" dirty="0">
                <a:solidFill>
                  <a:srgbClr val="0000FF"/>
                </a:solidFill>
              </a:rPr>
              <a:t>Assembling and modification </a:t>
            </a:r>
          </a:p>
          <a:p>
            <a:r>
              <a:rPr lang="en-US" sz="1600" b="0" dirty="0">
                <a:solidFill>
                  <a:srgbClr val="0000FF"/>
                </a:solidFill>
              </a:rPr>
              <a:t>the mobile platform</a:t>
            </a:r>
            <a:endParaRPr lang="ru-RU" sz="1600" b="0" dirty="0">
              <a:solidFill>
                <a:srgbClr val="0000FF"/>
              </a:solidFill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382" y="193002"/>
            <a:ext cx="3245770" cy="216992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780624" y="119477"/>
            <a:ext cx="4478351" cy="369853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sz="1600" b="0" dirty="0"/>
              <a:t>Evacuation of the ASG magnet transport container</a:t>
            </a:r>
            <a:endParaRPr lang="ru-RU" sz="1600" b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463AA-FAE7-498B-8372-15ADAE42BDDA}" type="datetime1">
              <a:rPr lang="ru-RU" smtClean="0"/>
              <a:t>14.09.2022</a:t>
            </a:fld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363" y="3228889"/>
            <a:ext cx="1620475" cy="2160633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22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73" y="850561"/>
            <a:ext cx="4595751" cy="39307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4"/>
          <a:stretch/>
        </p:blipFill>
        <p:spPr>
          <a:xfrm>
            <a:off x="2663110" y="4833888"/>
            <a:ext cx="2265629" cy="18991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39"/>
          <a:stretch/>
        </p:blipFill>
        <p:spPr>
          <a:xfrm>
            <a:off x="211002" y="4808909"/>
            <a:ext cx="2382221" cy="19490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633" y="3228888"/>
            <a:ext cx="2220271" cy="16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91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419BA-781E-4F80-A952-B1B7ADFDBC1E}" type="datetime1">
              <a:rPr lang="ru-RU" smtClean="0"/>
              <a:t>14.09.2022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90" y="3236369"/>
            <a:ext cx="2862378" cy="3161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24" y="501648"/>
            <a:ext cx="3942786" cy="2639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7584" y="116388"/>
            <a:ext cx="464877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Pole transport support modification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334" y="2787313"/>
            <a:ext cx="4220179" cy="9672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13709" y="1545803"/>
            <a:ext cx="3097195" cy="92333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O-Ring,  3935 mm in diameter, </a:t>
            </a:r>
          </a:p>
          <a:p>
            <a:r>
              <a:rPr lang="en-US" dirty="0"/>
              <a:t>Overall thickness: 300 mm </a:t>
            </a:r>
          </a:p>
          <a:p>
            <a:r>
              <a:rPr lang="en-US" dirty="0"/>
              <a:t>Weight: 2.7 t , 2 </a:t>
            </a:r>
            <a:r>
              <a:rPr lang="en-US" dirty="0" err="1"/>
              <a:t>ps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28855" y="1116983"/>
            <a:ext cx="444179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Modification reason: Cable space increasing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025" y="3676689"/>
            <a:ext cx="1478004" cy="26275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4365" y="3695575"/>
            <a:ext cx="2487404" cy="2589789"/>
          </a:xfrm>
          <a:prstGeom prst="rect">
            <a:avLst/>
          </a:prstGeom>
        </p:spPr>
      </p:pic>
      <p:sp>
        <p:nvSpPr>
          <p:cNvPr id="13" name="AutoShape 2" descr="0bf68a4c-ae98-4892-b070-ff691a197835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7738" y="3658571"/>
            <a:ext cx="1762378" cy="13217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6428" y="5033584"/>
            <a:ext cx="1763688" cy="13227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99428" y="662852"/>
            <a:ext cx="3345083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by “</a:t>
            </a:r>
            <a:r>
              <a:rPr lang="en-US" dirty="0" err="1"/>
              <a:t>Lider</a:t>
            </a:r>
            <a:r>
              <a:rPr lang="en-US" dirty="0"/>
              <a:t>” Company, St-</a:t>
            </a:r>
            <a:r>
              <a:rPr lang="en-US" dirty="0" err="1"/>
              <a:t>Peterburg</a:t>
            </a:r>
            <a:endParaRPr lang="en-US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3635896" y="1521546"/>
            <a:ext cx="1463532" cy="10433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21538" y="2525973"/>
            <a:ext cx="3281539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Installation: end of October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69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Worm coils installation in the poles</a:t>
            </a:r>
            <a:br>
              <a:rPr lang="en-US" sz="2800" dirty="0">
                <a:solidFill>
                  <a:srgbClr val="0000FF"/>
                </a:solidFill>
              </a:rPr>
            </a:b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61" y="1157340"/>
            <a:ext cx="2751687" cy="183961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4131-3EFC-4379-A2B3-E70FBED33AD9}" type="datetime1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24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23528" y="54868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 4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06010" y="1268072"/>
            <a:ext cx="2420421" cy="16181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793" y="1208618"/>
            <a:ext cx="2863246" cy="19141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5622" y="4797701"/>
            <a:ext cx="2355310" cy="15746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5414322"/>
            <a:ext cx="1632543" cy="122440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78" y="4248950"/>
            <a:ext cx="1641641" cy="10975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2959" y="4009838"/>
            <a:ext cx="4538785" cy="265528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36296" y="726842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11-13 July 2022</a:t>
            </a:r>
            <a:endParaRPr lang="ru-RU" dirty="0">
              <a:solidFill>
                <a:srgbClr val="FF00FF"/>
              </a:solidFill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334" y="3467764"/>
            <a:ext cx="1930969" cy="129092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47" y="3117726"/>
            <a:ext cx="1641641" cy="1097502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H="1" flipV="1">
            <a:off x="1268018" y="3577762"/>
            <a:ext cx="1035138" cy="4811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07585" y="3349820"/>
            <a:ext cx="5636415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Misalignment of the position of the pole and coil centers  is 1 mm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7348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0800" y="260648"/>
            <a:ext cx="6096000" cy="504056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Pole with TRIM coil installation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7" y="1155363"/>
            <a:ext cx="2843225" cy="1900808"/>
          </a:xfr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4131-3EFC-4379-A2B3-E70FBED33AD9}" type="datetime1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25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366" y="1094124"/>
            <a:ext cx="2934826" cy="19620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401" y="1096369"/>
            <a:ext cx="2908154" cy="19442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97497" y="3648936"/>
            <a:ext cx="3016252" cy="20164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871" y="3149051"/>
            <a:ext cx="3172486" cy="21209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686" y="4152938"/>
            <a:ext cx="3851920" cy="25751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01137" y="590701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FF"/>
                </a:solidFill>
              </a:rPr>
              <a:t>15 July 2022</a:t>
            </a:r>
            <a:endParaRPr lang="ru-RU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3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Pole with TRIM</a:t>
            </a:r>
            <a:r>
              <a:rPr lang="ru-RU" sz="2800" dirty="0">
                <a:solidFill>
                  <a:srgbClr val="0000FF"/>
                </a:solidFill>
              </a:rPr>
              <a:t>1</a:t>
            </a:r>
            <a:r>
              <a:rPr lang="en-US" sz="2800" dirty="0">
                <a:solidFill>
                  <a:srgbClr val="0000FF"/>
                </a:solidFill>
              </a:rPr>
              <a:t> coil installation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039" y="785842"/>
            <a:ext cx="8324034" cy="5415439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4131-3EFC-4379-A2B3-E70FBED33AD9}" type="datetime1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3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4200" y="274638"/>
            <a:ext cx="5562600" cy="499358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Current status on today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4131-3EFC-4379-A2B3-E70FBED33AD9}" type="datetime1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27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831740"/>
            <a:ext cx="4015663" cy="27008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842619"/>
            <a:ext cx="4007318" cy="26790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53" y="3626752"/>
            <a:ext cx="4028030" cy="26928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638" y="3619813"/>
            <a:ext cx="4038408" cy="269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0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Carbon structure for E-Cal modules</a:t>
            </a:r>
            <a:endParaRPr lang="ru-RU" sz="2800" dirty="0">
              <a:solidFill>
                <a:srgbClr val="0000FF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C4131-3EFC-4379-A2B3-E70FBED33AD9}" type="datetime1">
              <a:rPr lang="ru-RU" smtClean="0"/>
              <a:t>14.09.2022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N.Topilin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28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2132856"/>
            <a:ext cx="1641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Diameter 4.6 m</a:t>
            </a:r>
          </a:p>
          <a:p>
            <a:r>
              <a:rPr lang="en-US" dirty="0"/>
              <a:t>Length 8.26 m</a:t>
            </a:r>
          </a:p>
          <a:p>
            <a:r>
              <a:rPr lang="en-US" dirty="0"/>
              <a:t>Weight 8 t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912" y="1916831"/>
            <a:ext cx="6464561" cy="443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7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085184"/>
            <a:ext cx="7886700" cy="821507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FF"/>
                </a:solidFill>
              </a:rPr>
              <a:t>Thanks for your attention !</a:t>
            </a:r>
            <a:endParaRPr lang="ru-RU" sz="4000" b="1" dirty="0">
              <a:solidFill>
                <a:srgbClr val="FF00FF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A001-E326-4CD4-A79D-22B48B5BC0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DD2E-1EB2-4B68-AD25-6F7498802E3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011" y="428371"/>
            <a:ext cx="8251683" cy="38779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Conclusion</a:t>
            </a:r>
            <a:endParaRPr lang="ru-RU" sz="2400" b="1" dirty="0"/>
          </a:p>
          <a:p>
            <a:endParaRPr lang="ru-RU" sz="2400" b="1" dirty="0"/>
          </a:p>
          <a:p>
            <a:r>
              <a:rPr lang="en-US" dirty="0">
                <a:solidFill>
                  <a:srgbClr val="0000FF"/>
                </a:solidFill>
              </a:rPr>
              <a:t>The working documentation developed in the design department of the LHEP</a:t>
            </a:r>
            <a:endParaRPr lang="ru-RU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and </a:t>
            </a:r>
            <a:r>
              <a:rPr lang="en-US" dirty="0">
                <a:solidFill>
                  <a:srgbClr val="0000FF"/>
                </a:solidFill>
              </a:rPr>
              <a:t>the original technology of assembling the yoke of the magnetic circuit, </a:t>
            </a:r>
          </a:p>
          <a:p>
            <a:r>
              <a:rPr lang="en-US" dirty="0">
                <a:solidFill>
                  <a:srgbClr val="0000FF"/>
                </a:solidFill>
              </a:rPr>
              <a:t>as well as their filigree production at the factory in </a:t>
            </a:r>
            <a:r>
              <a:rPr lang="en-US" dirty="0" err="1">
                <a:solidFill>
                  <a:srgbClr val="0000FF"/>
                </a:solidFill>
              </a:rPr>
              <a:t>Vitkovice</a:t>
            </a:r>
            <a:r>
              <a:rPr lang="en-US" dirty="0">
                <a:solidFill>
                  <a:srgbClr val="0000FF"/>
                </a:solidFill>
              </a:rPr>
              <a:t> (Czech Republic),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made </a:t>
            </a:r>
            <a:r>
              <a:rPr lang="en-US" dirty="0">
                <a:solidFill>
                  <a:srgbClr val="0000FF"/>
                </a:solidFill>
              </a:rPr>
              <a:t>it possible to repeatedly assemble and disassemble the yoke while maintaining </a:t>
            </a:r>
          </a:p>
          <a:p>
            <a:r>
              <a:rPr lang="en-US" dirty="0">
                <a:solidFill>
                  <a:srgbClr val="0000FF"/>
                </a:solidFill>
              </a:rPr>
              <a:t>the high accuracy laid down on the geometry of the yoke.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/>
              <a:t>Next steps:</a:t>
            </a:r>
          </a:p>
          <a:p>
            <a:pPr marL="285750" indent="-285750">
              <a:buFontTx/>
              <a:buChar char="-"/>
            </a:pPr>
            <a:r>
              <a:rPr lang="en-US" dirty="0"/>
              <a:t>Yoke assembly finishing (last 3 plates installation)</a:t>
            </a:r>
          </a:p>
          <a:p>
            <a:pPr marL="285750" indent="-285750">
              <a:buFontTx/>
              <a:buChar char="-"/>
            </a:pPr>
            <a:r>
              <a:rPr lang="en-US" dirty="0"/>
              <a:t>Top platform assembly up to end</a:t>
            </a:r>
          </a:p>
          <a:p>
            <a:pPr marL="285750" indent="-285750">
              <a:buFontTx/>
              <a:buChar char="-"/>
            </a:pPr>
            <a:r>
              <a:rPr lang="en-US" dirty="0"/>
              <a:t>Cryogenic equipment installation on the top platform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79871" y="4511104"/>
            <a:ext cx="618425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All of these operations will be done as soon as it will be possible</a:t>
            </a:r>
          </a:p>
        </p:txBody>
      </p:sp>
    </p:spTree>
    <p:extLst>
      <p:ext uri="{BB962C8B-B14F-4D97-AF65-F5344CB8AC3E}">
        <p14:creationId xmlns:p14="http://schemas.microsoft.com/office/powerpoint/2010/main" val="295582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B3D8C4C-8153-4C17-A4D0-616F5DE488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438" y="837362"/>
            <a:ext cx="4248472" cy="2840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B69811C-1A8B-4809-B325-26B49E7AEA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494" y="3877742"/>
            <a:ext cx="4248474" cy="2840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67" y="836712"/>
            <a:ext cx="4247225" cy="28409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9712" y="188640"/>
            <a:ext cx="4916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MPD yoke preassembly at VHM, June-August 2018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971" y="3877742"/>
            <a:ext cx="2589300" cy="19923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9098" y="3788904"/>
            <a:ext cx="1954532" cy="3017948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3</a:t>
            </a:fld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8DD37-16FC-424A-9F1D-7EC417EF845E}" type="datetime1">
              <a:rPr lang="ru-RU" smtClean="0"/>
              <a:t>14.09.2022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921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307" y="3133735"/>
            <a:ext cx="6399996" cy="371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4030275" cy="268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7273C17-5679-4173-A868-72C328462F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97" y="764704"/>
            <a:ext cx="4800809" cy="32095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6A0DC56-983B-4CD3-BDA4-A94ED2AD9A53}"/>
              </a:ext>
            </a:extLst>
          </p:cNvPr>
          <p:cNvSpPr txBox="1"/>
          <p:nvPr/>
        </p:nvSpPr>
        <p:spPr>
          <a:xfrm>
            <a:off x="133348" y="107594"/>
            <a:ext cx="4769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Predicted very useful tool !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1BE1241-1488-43B3-B41B-D6C6029930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2158" y="3550678"/>
            <a:ext cx="1656184" cy="12421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1A43D53-9549-4C09-801F-AC977DEAC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619964" y="3658940"/>
            <a:ext cx="3888433" cy="228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46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A0E98E4-A8B2-4213-86D7-EE875ACB0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361" y="116632"/>
            <a:ext cx="4716016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“Final” measurements report</a:t>
            </a:r>
            <a:br>
              <a:rPr lang="en-US" sz="2800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(27 plates in assembly)</a:t>
            </a:r>
            <a:endParaRPr lang="ru-RU" sz="2800" dirty="0">
              <a:solidFill>
                <a:srgbClr val="0000FF"/>
              </a:solidFill>
            </a:endParaRPr>
          </a:p>
        </p:txBody>
      </p:sp>
      <p:pic>
        <p:nvPicPr>
          <p:cNvPr id="3074" name="Picture 2" descr="C:\Users\admin\Pictures\Мои сканированные изображения\2018-06 (июн)\сканирование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464496" cy="612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1305634"/>
            <a:ext cx="226376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Side W – 0.55 mm out</a:t>
            </a:r>
          </a:p>
          <a:p>
            <a:r>
              <a:rPr lang="en-US" dirty="0">
                <a:solidFill>
                  <a:prstClr val="black"/>
                </a:solidFill>
              </a:rPr>
              <a:t>Side E – 0.66 mm out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075" name="Picture 3" descr="K:\ВИТКОВИЦЕ_2018_Июнь\21_June_VHM_control_ass_28plates\L10801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44008" y="4797152"/>
            <a:ext cx="4055106" cy="168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:\ВИТКОВИЦЕ_2018_Июнь\20_June_VHM_control_ass\L1080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012707"/>
            <a:ext cx="4055106" cy="271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289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2020 year\n_12_Aug_опорные кольца\L112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924" y="4188862"/>
            <a:ext cx="3602615" cy="240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2" y="3645024"/>
            <a:ext cx="4416087" cy="2952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556792"/>
            <a:ext cx="3316805" cy="23535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637" b="-3846"/>
          <a:stretch/>
        </p:blipFill>
        <p:spPr>
          <a:xfrm>
            <a:off x="3563888" y="1424518"/>
            <a:ext cx="3608022" cy="20764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717" y="301556"/>
            <a:ext cx="2138959" cy="31994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3528" y="-9378"/>
            <a:ext cx="4536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MPD pre assembly at JINR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srgbClr val="CC00FF"/>
                </a:solidFill>
              </a:rPr>
              <a:t>(13 July – 12 August 2020)</a:t>
            </a:r>
            <a:endParaRPr lang="ru-RU" dirty="0">
              <a:solidFill>
                <a:srgbClr val="CC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1640" y="1844824"/>
            <a:ext cx="110485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1-st stand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920" y="2996952"/>
            <a:ext cx="315977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1-st plate: 8.5 m length, 16 tons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8304" y="3068960"/>
            <a:ext cx="209294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42 t Pole installation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6309320"/>
            <a:ext cx="359617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Support ring lifting, Ø 6.7 m, 44 tons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0176" y="3641710"/>
            <a:ext cx="309751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13 plates and 2 rings as 1 piece</a:t>
            </a:r>
          </a:p>
          <a:p>
            <a:pPr algn="ctr"/>
            <a:r>
              <a:rPr lang="en-US" dirty="0">
                <a:solidFill>
                  <a:prstClr val="black"/>
                </a:solidFill>
              </a:rPr>
              <a:t>370 tons in total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99735" y="915541"/>
            <a:ext cx="3439468" cy="369332"/>
          </a:xfrm>
          <a:prstGeom prst="rect">
            <a:avLst/>
          </a:prstGeom>
          <a:solidFill>
            <a:srgbClr val="66FF33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Leading engineer </a:t>
            </a:r>
            <a:r>
              <a:rPr lang="en-US" dirty="0" err="1">
                <a:solidFill>
                  <a:prstClr val="black"/>
                </a:solidFill>
              </a:rPr>
              <a:t>N.Topilin</a:t>
            </a:r>
            <a:r>
              <a:rPr lang="en-US" dirty="0">
                <a:solidFill>
                  <a:prstClr val="black"/>
                </a:solidFill>
              </a:rPr>
              <a:t> VBLHEP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3645024"/>
            <a:ext cx="2417713" cy="369332"/>
          </a:xfrm>
          <a:prstGeom prst="rect">
            <a:avLst/>
          </a:prstGeom>
          <a:solidFill>
            <a:srgbClr val="66FF33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JINR-</a:t>
            </a:r>
            <a:r>
              <a:rPr lang="en-US" dirty="0" err="1">
                <a:solidFill>
                  <a:prstClr val="black"/>
                </a:solidFill>
              </a:rPr>
              <a:t>Pelcom</a:t>
            </a:r>
            <a:r>
              <a:rPr lang="en-US" dirty="0">
                <a:solidFill>
                  <a:prstClr val="black"/>
                </a:solidFill>
              </a:rPr>
              <a:t> plant team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05215" y="6412686"/>
            <a:ext cx="2417713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JINR-</a:t>
            </a:r>
            <a:r>
              <a:rPr lang="en-US" dirty="0" err="1">
                <a:solidFill>
                  <a:prstClr val="black"/>
                </a:solidFill>
              </a:rPr>
              <a:t>Pelcom</a:t>
            </a:r>
            <a:r>
              <a:rPr lang="en-US" dirty="0">
                <a:solidFill>
                  <a:prstClr val="black"/>
                </a:solidFill>
              </a:rPr>
              <a:t> plant team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28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1" y="243134"/>
            <a:ext cx="5169279" cy="546449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Measurements by</a:t>
            </a:r>
            <a:r>
              <a:rPr lang="ru-RU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“Industrial Measurements” LLC </a:t>
            </a:r>
            <a:r>
              <a:rPr lang="ru-RU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ru-RU" sz="2000" dirty="0">
                <a:solidFill>
                  <a:srgbClr val="0000FF"/>
                </a:solidFill>
              </a:rPr>
              <a:t/>
            </a:r>
            <a:br>
              <a:rPr lang="ru-RU" sz="2000" dirty="0">
                <a:solidFill>
                  <a:srgbClr val="0000FF"/>
                </a:solidFill>
              </a:rPr>
            </a:br>
            <a:r>
              <a:rPr lang="en-US" sz="2000" dirty="0">
                <a:solidFill>
                  <a:srgbClr val="0000FF"/>
                </a:solidFill>
              </a:rPr>
              <a:t>(</a:t>
            </a:r>
            <a:r>
              <a:rPr lang="ru-RU" sz="2000" dirty="0">
                <a:solidFill>
                  <a:srgbClr val="0000FF"/>
                </a:solidFill>
              </a:rPr>
              <a:t>ООО </a:t>
            </a:r>
            <a:r>
              <a:rPr lang="en-US" sz="2000" dirty="0">
                <a:solidFill>
                  <a:srgbClr val="0000FF"/>
                </a:solidFill>
              </a:rPr>
              <a:t>“</a:t>
            </a:r>
            <a:r>
              <a:rPr lang="ru-RU" sz="2000" dirty="0">
                <a:solidFill>
                  <a:srgbClr val="0000FF"/>
                </a:solidFill>
              </a:rPr>
              <a:t>Промышленные измерения</a:t>
            </a:r>
            <a:r>
              <a:rPr lang="en-US" sz="2000" dirty="0">
                <a:solidFill>
                  <a:srgbClr val="0000FF"/>
                </a:solidFill>
              </a:rPr>
              <a:t>”)</a:t>
            </a:r>
            <a:r>
              <a:rPr lang="ru-RU" sz="2000" dirty="0">
                <a:solidFill>
                  <a:srgbClr val="0000FF"/>
                </a:solidFill>
              </a:rPr>
              <a:t> , </a:t>
            </a:r>
            <a:r>
              <a:rPr lang="en-US" sz="2000" dirty="0" err="1">
                <a:solidFill>
                  <a:srgbClr val="0000FF"/>
                </a:solidFill>
              </a:rPr>
              <a:t>S.Peterburg</a:t>
            </a:r>
            <a:r>
              <a:rPr lang="ru-RU" sz="2000" dirty="0">
                <a:solidFill>
                  <a:srgbClr val="0000FF"/>
                </a:solidFill>
              </a:rPr>
              <a:t/>
            </a:r>
            <a:br>
              <a:rPr lang="ru-RU" sz="2000" dirty="0">
                <a:solidFill>
                  <a:srgbClr val="0000FF"/>
                </a:solidFill>
              </a:rPr>
            </a:br>
            <a:endParaRPr lang="ru-RU" sz="2000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43203"/>
            <a:ext cx="5626968" cy="168478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Rails planarity (top and side surfaces) – 0.4 mm on length 30 m</a:t>
            </a:r>
          </a:p>
          <a:p>
            <a:r>
              <a:rPr lang="en-US" dirty="0"/>
              <a:t>12 stands height deviations – 0.1 mm max</a:t>
            </a:r>
          </a:p>
          <a:p>
            <a:r>
              <a:rPr lang="en-US" dirty="0"/>
              <a:t>Stands shape deviation – 0.2 mm max</a:t>
            </a:r>
          </a:p>
          <a:p>
            <a:r>
              <a:rPr lang="en-US" dirty="0"/>
              <a:t>7 plates in assembly – </a:t>
            </a:r>
            <a:r>
              <a:rPr lang="en-US" dirty="0" err="1"/>
              <a:t>nonplanarity</a:t>
            </a:r>
            <a:r>
              <a:rPr lang="en-US" dirty="0"/>
              <a:t> 0.5 mm </a:t>
            </a:r>
          </a:p>
          <a:p>
            <a:r>
              <a:rPr lang="en-US" dirty="0"/>
              <a:t>13 plates in assembly - </a:t>
            </a:r>
            <a:r>
              <a:rPr lang="en-US" dirty="0" err="1"/>
              <a:t>nonplanarity</a:t>
            </a:r>
            <a:r>
              <a:rPr lang="en-US" dirty="0"/>
              <a:t> 0.58 mm max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2050" name="Picture 2" descr="E:\2020 year\m_23_July_MPD ass\L11105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2696406"/>
            <a:ext cx="1761864" cy="210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2020 year\m_23_July_MPD ass\L11105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861635"/>
            <a:ext cx="2448272" cy="163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2020 year\m_23_July_MPD ass\L11106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3490107"/>
            <a:ext cx="4536504" cy="303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9832" y="3781068"/>
            <a:ext cx="144016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13-th plate installation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-602712" y="225888"/>
            <a:ext cx="602712" cy="28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08831" y="225888"/>
            <a:ext cx="3435169" cy="302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5220072" y="515604"/>
            <a:ext cx="3384376" cy="17612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7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2DCE-6FE3-46B4-93D7-2C7599C39487}" type="datetime1">
              <a:rPr lang="ru-RU" smtClean="0"/>
              <a:t>14.09.2022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428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88640"/>
            <a:ext cx="389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33CC"/>
                </a:solidFill>
              </a:rPr>
              <a:t>Geometry of 13 plates in the assembly</a:t>
            </a:r>
            <a:endParaRPr lang="ru-RU" dirty="0">
              <a:solidFill>
                <a:srgbClr val="FF33C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6312" y="229290"/>
            <a:ext cx="3624095" cy="43924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10025" y="234615"/>
            <a:ext cx="3637570" cy="4220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015447" y="3202849"/>
            <a:ext cx="3278398" cy="4049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293096"/>
            <a:ext cx="2162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Nonflatness of plates</a:t>
            </a:r>
          </a:p>
          <a:p>
            <a:r>
              <a:rPr lang="en-US" dirty="0">
                <a:solidFill>
                  <a:prstClr val="black"/>
                </a:solidFill>
              </a:rPr>
              <a:t>## 12-13 per faces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22205" y="4154596"/>
            <a:ext cx="2174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Nonflatness of plates</a:t>
            </a:r>
          </a:p>
          <a:p>
            <a:r>
              <a:rPr lang="en-US" dirty="0">
                <a:solidFill>
                  <a:prstClr val="black"/>
                </a:solidFill>
              </a:rPr>
              <a:t>## 12-13 per faces</a:t>
            </a:r>
          </a:p>
          <a:p>
            <a:r>
              <a:rPr lang="en-US" dirty="0">
                <a:solidFill>
                  <a:prstClr val="black"/>
                </a:solidFill>
              </a:rPr>
              <a:t>relative to the </a:t>
            </a:r>
          </a:p>
          <a:p>
            <a:r>
              <a:rPr lang="en-US" dirty="0">
                <a:solidFill>
                  <a:prstClr val="black"/>
                </a:solidFill>
              </a:rPr>
              <a:t>horizontal plane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592" y="6021288"/>
            <a:ext cx="2162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Nonflatness of plates</a:t>
            </a:r>
          </a:p>
          <a:p>
            <a:r>
              <a:rPr lang="en-US" dirty="0">
                <a:solidFill>
                  <a:prstClr val="black"/>
                </a:solidFill>
              </a:rPr>
              <a:t>##4-5 and ##8-9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30DFA-5D91-4DB2-AE76-F4248896FC5A}" type="slidenum">
              <a:rPr lang="ru-RU" smtClean="0"/>
              <a:t>8</a:t>
            </a:fld>
            <a:endParaRPr lang="ru-RU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871EB-9654-4D01-8D14-06D97E7225DD}" type="datetime1">
              <a:rPr lang="ru-RU" smtClean="0"/>
              <a:t>14.09.2022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N.Topilin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180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4876"/>
            <a:ext cx="9144000" cy="6113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851" y="744876"/>
            <a:ext cx="2773149" cy="17266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670"/>
            <a:ext cx="3528392" cy="1656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43756" y="98972"/>
            <a:ext cx="546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Capturing the position of the plate with micron accuracy</a:t>
            </a:r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Поимка положения плиты с  микронной точностью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7C064-96F1-4BE1-BCD1-FFF678CFFF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14.09.2022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N.Topilin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7015-F80B-4893-A51C-25FFD28FD81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950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24792</TotalTime>
  <Words>733</Words>
  <Application>Microsoft Office PowerPoint</Application>
  <PresentationFormat>Экран (4:3)</PresentationFormat>
  <Paragraphs>200</Paragraphs>
  <Slides>29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Тема Office</vt:lpstr>
      <vt:lpstr>1_Тема Office</vt:lpstr>
      <vt:lpstr>2_Тема Office</vt:lpstr>
      <vt:lpstr>3_Тема Office</vt:lpstr>
      <vt:lpstr>4_Тема Office</vt:lpstr>
      <vt:lpstr> MPD Yoke assembly  September 2022 </vt:lpstr>
      <vt:lpstr>Презентация PowerPoint</vt:lpstr>
      <vt:lpstr>Презентация PowerPoint</vt:lpstr>
      <vt:lpstr>Презентация PowerPoint</vt:lpstr>
      <vt:lpstr>“Final” measurements report (27 plates in assembly)</vt:lpstr>
      <vt:lpstr>Презентация PowerPoint</vt:lpstr>
      <vt:lpstr>Measurements by “Industrial Measurements” LLC    (ООО “Промышленные измерения”) , S.Peterburg </vt:lpstr>
      <vt:lpstr>Презентация PowerPoint</vt:lpstr>
      <vt:lpstr>Презентация PowerPoint</vt:lpstr>
      <vt:lpstr>Презентация PowerPoint</vt:lpstr>
      <vt:lpstr>December 25, 2020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Related tasks</vt:lpstr>
      <vt:lpstr>Презентация PowerPoint</vt:lpstr>
      <vt:lpstr>Worm coils installation in the poles </vt:lpstr>
      <vt:lpstr>Pole with TRIM coil installation</vt:lpstr>
      <vt:lpstr>Pole with TRIM1 coil installation</vt:lpstr>
      <vt:lpstr>Current status on today</vt:lpstr>
      <vt:lpstr>Carbon structure for E-Cal modules</vt:lpstr>
      <vt:lpstr>Thanks for your attention 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Топилин Н. Д.</dc:creator>
  <cp:lastModifiedBy>user</cp:lastModifiedBy>
  <cp:revision>77</cp:revision>
  <dcterms:created xsi:type="dcterms:W3CDTF">2018-11-28T11:55:15Z</dcterms:created>
  <dcterms:modified xsi:type="dcterms:W3CDTF">2022-09-16T07:15:32Z</dcterms:modified>
</cp:coreProperties>
</file>