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Default Extension="xlsx" ContentType="application/vnd.openxmlformats-officedocument.spreadsheetml.sheet"/>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3"/>
  </p:notesMasterIdLst>
  <p:handoutMasterIdLst>
    <p:handoutMasterId r:id="rId54"/>
  </p:handoutMasterIdLst>
  <p:sldIdLst>
    <p:sldId id="391" r:id="rId2"/>
    <p:sldId id="356" r:id="rId3"/>
    <p:sldId id="404" r:id="rId4"/>
    <p:sldId id="279" r:id="rId5"/>
    <p:sldId id="283" r:id="rId6"/>
    <p:sldId id="286" r:id="rId7"/>
    <p:sldId id="401" r:id="rId8"/>
    <p:sldId id="402" r:id="rId9"/>
    <p:sldId id="385" r:id="rId10"/>
    <p:sldId id="314" r:id="rId11"/>
    <p:sldId id="362" r:id="rId12"/>
    <p:sldId id="399" r:id="rId13"/>
    <p:sldId id="292" r:id="rId14"/>
    <p:sldId id="381" r:id="rId15"/>
    <p:sldId id="393" r:id="rId16"/>
    <p:sldId id="380" r:id="rId17"/>
    <p:sldId id="379" r:id="rId18"/>
    <p:sldId id="384" r:id="rId19"/>
    <p:sldId id="351" r:id="rId20"/>
    <p:sldId id="311" r:id="rId21"/>
    <p:sldId id="268" r:id="rId22"/>
    <p:sldId id="335" r:id="rId23"/>
    <p:sldId id="400" r:id="rId24"/>
    <p:sldId id="316" r:id="rId25"/>
    <p:sldId id="373" r:id="rId26"/>
    <p:sldId id="365" r:id="rId27"/>
    <p:sldId id="363" r:id="rId28"/>
    <p:sldId id="319" r:id="rId29"/>
    <p:sldId id="332" r:id="rId30"/>
    <p:sldId id="320" r:id="rId31"/>
    <p:sldId id="376" r:id="rId32"/>
    <p:sldId id="350" r:id="rId33"/>
    <p:sldId id="324" r:id="rId34"/>
    <p:sldId id="377" r:id="rId35"/>
    <p:sldId id="334" r:id="rId36"/>
    <p:sldId id="339" r:id="rId37"/>
    <p:sldId id="325" r:id="rId38"/>
    <p:sldId id="326" r:id="rId39"/>
    <p:sldId id="330" r:id="rId40"/>
    <p:sldId id="328" r:id="rId41"/>
    <p:sldId id="357" r:id="rId42"/>
    <p:sldId id="395" r:id="rId43"/>
    <p:sldId id="396" r:id="rId44"/>
    <p:sldId id="394" r:id="rId45"/>
    <p:sldId id="398" r:id="rId46"/>
    <p:sldId id="403" r:id="rId47"/>
    <p:sldId id="329" r:id="rId48"/>
    <p:sldId id="359" r:id="rId49"/>
    <p:sldId id="336" r:id="rId50"/>
    <p:sldId id="341" r:id="rId51"/>
    <p:sldId id="392"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8E1"/>
    <a:srgbClr val="C3A58D"/>
    <a:srgbClr val="857AFF"/>
    <a:srgbClr val="72D53D"/>
    <a:srgbClr val="63B635"/>
    <a:srgbClr val="1BD9DC"/>
    <a:srgbClr val="7AD7E4"/>
    <a:srgbClr val="C7FCFF"/>
    <a:srgbClr val="A7B6C4"/>
    <a:srgbClr val="08100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82" autoAdjust="0"/>
    <p:restoredTop sz="99471" autoAdjust="0"/>
  </p:normalViewPr>
  <p:slideViewPr>
    <p:cSldViewPr snapToGrid="0" snapToObjects="1">
      <p:cViewPr>
        <p:scale>
          <a:sx n="76" d="100"/>
          <a:sy n="76" d="100"/>
        </p:scale>
        <p:origin x="-1013" y="48"/>
      </p:cViewPr>
      <p:guideLst>
        <p:guide orient="horz" pos="2160"/>
        <p:guide pos="2880"/>
      </p:guideLst>
    </p:cSldViewPr>
  </p:slideViewPr>
  <p:notesTextViewPr>
    <p:cViewPr>
      <p:scale>
        <a:sx n="170" d="100"/>
        <a:sy n="170" d="100"/>
      </p:scale>
      <p:origin x="0" y="0"/>
    </p:cViewPr>
  </p:notesTextViewPr>
  <p:sorterViewPr>
    <p:cViewPr>
      <p:scale>
        <a:sx n="66" d="100"/>
        <a:sy n="66" d="100"/>
      </p:scale>
      <p:origin x="0" y="688"/>
    </p:cViewPr>
  </p:sorterViewPr>
  <p:notesViewPr>
    <p:cSldViewPr snapToGrid="0" snapToObjects="1">
      <p:cViewPr varScale="1">
        <p:scale>
          <a:sx n="71" d="100"/>
          <a:sy n="71" d="100"/>
        </p:scale>
        <p:origin x="-3064" y="-104"/>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image" Target="../media/image5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AA3D523-A923-4D41-8EB3-9304CF73DE56}" type="datetimeFigureOut">
              <a:rPr lang="en-US" smtClean="0"/>
              <a:pPr/>
              <a:t>9/24/2017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87B2631-FDFC-6E4E-8EA0-541B983FD80C}" type="slidenum">
              <a:rPr lang="en-US" smtClean="0"/>
              <a:pPr/>
              <a:t>‹#›</a:t>
            </a:fld>
            <a:endParaRPr lang="en-US"/>
          </a:p>
        </p:txBody>
      </p:sp>
    </p:spTree>
    <p:extLst>
      <p:ext uri="{BB962C8B-B14F-4D97-AF65-F5344CB8AC3E}">
        <p14:creationId xmlns:p14="http://schemas.microsoft.com/office/powerpoint/2010/main" xmlns="" val="321397142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CE5F96-2ABF-AA4D-AF08-A2399A836C88}" type="datetimeFigureOut">
              <a:rPr lang="en-US" smtClean="0"/>
              <a:pPr/>
              <a:t>9/24/2017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7318F3-7E7E-1D40-934A-711DCEDD2023}" type="slidenum">
              <a:rPr lang="en-US" smtClean="0"/>
              <a:pPr/>
              <a:t>‹#›</a:t>
            </a:fld>
            <a:endParaRPr lang="en-US"/>
          </a:p>
        </p:txBody>
      </p:sp>
    </p:spTree>
    <p:extLst>
      <p:ext uri="{BB962C8B-B14F-4D97-AF65-F5344CB8AC3E}">
        <p14:creationId xmlns:p14="http://schemas.microsoft.com/office/powerpoint/2010/main" xmlns="" val="320011029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400" kern="1200">
        <a:solidFill>
          <a:schemeClr val="tx1"/>
        </a:solidFill>
        <a:latin typeface="Arial"/>
        <a:ea typeface="+mn-ea"/>
        <a:cs typeface="Arial"/>
      </a:defRPr>
    </a:lvl1pPr>
    <a:lvl2pPr marL="457200" algn="l" defTabSz="457200" rtl="0" eaLnBrk="1" latinLnBrk="0" hangingPunct="1">
      <a:defRPr sz="1400" kern="1200">
        <a:solidFill>
          <a:schemeClr val="tx1"/>
        </a:solidFill>
        <a:latin typeface="Arial"/>
        <a:ea typeface="+mn-ea"/>
        <a:cs typeface="Arial"/>
      </a:defRPr>
    </a:lvl2pPr>
    <a:lvl3pPr marL="914400" algn="l" defTabSz="457200" rtl="0" eaLnBrk="1" latinLnBrk="0" hangingPunct="1">
      <a:defRPr sz="1400" kern="1200">
        <a:solidFill>
          <a:schemeClr val="tx1"/>
        </a:solidFill>
        <a:latin typeface="Arial"/>
        <a:ea typeface="+mn-ea"/>
        <a:cs typeface="Arial"/>
      </a:defRPr>
    </a:lvl3pPr>
    <a:lvl4pPr marL="1371600" algn="l" defTabSz="457200" rtl="0" eaLnBrk="1" latinLnBrk="0" hangingPunct="1">
      <a:defRPr sz="1400" kern="1200">
        <a:solidFill>
          <a:schemeClr val="tx1"/>
        </a:solidFill>
        <a:latin typeface="+mn-lt"/>
        <a:ea typeface="+mn-ea"/>
        <a:cs typeface="+mn-cs"/>
      </a:defRPr>
    </a:lvl4pPr>
    <a:lvl5pPr marL="1828800" algn="l" defTabSz="457200" rtl="0" eaLnBrk="1" latinLnBrk="0" hangingPunct="1">
      <a:defRPr sz="14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8"/>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7339991-AAFA-4A37-AE65-31B6D265F004}" type="slidenum">
              <a:rPr lang="ru-RU">
                <a:cs typeface="Arial" charset="0"/>
              </a:rPr>
              <a:pPr fontAlgn="base">
                <a:spcBef>
                  <a:spcPct val="0"/>
                </a:spcBef>
                <a:spcAft>
                  <a:spcPct val="0"/>
                </a:spcAft>
                <a:defRPr/>
              </a:pPr>
              <a:t>1</a:t>
            </a:fld>
            <a:endParaRPr lang="ru-RU">
              <a:cs typeface="Arial" charset="0"/>
            </a:endParaRPr>
          </a:p>
        </p:txBody>
      </p:sp>
      <p:sp>
        <p:nvSpPr>
          <p:cNvPr id="15363" name="Text Box 1"/>
          <p:cNvSpPr txBox="1">
            <a:spLocks noChangeArrowheads="1"/>
          </p:cNvSpPr>
          <p:nvPr/>
        </p:nvSpPr>
        <p:spPr bwMode="auto">
          <a:xfrm>
            <a:off x="1168400" y="720725"/>
            <a:ext cx="4521200" cy="3390900"/>
          </a:xfrm>
          <a:prstGeom prst="rect">
            <a:avLst/>
          </a:prstGeom>
          <a:solidFill>
            <a:srgbClr val="FFFFFF"/>
          </a:solidFill>
          <a:ln w="9360">
            <a:solidFill>
              <a:srgbClr val="000000"/>
            </a:solidFill>
            <a:miter lim="800000"/>
            <a:headEnd/>
            <a:tailEnd/>
          </a:ln>
        </p:spPr>
        <p:txBody>
          <a:bodyPr wrap="none" anchor="ctr"/>
          <a:lstStyle/>
          <a:p>
            <a:endParaRPr lang="ru-RU">
              <a:latin typeface="Calibri" pitchFamily="34" charset="0"/>
            </a:endParaRPr>
          </a:p>
        </p:txBody>
      </p:sp>
      <p:sp>
        <p:nvSpPr>
          <p:cNvPr id="15364" name="Rectangle 2"/>
          <p:cNvSpPr>
            <a:spLocks noGrp="1" noChangeArrowheads="1"/>
          </p:cNvSpPr>
          <p:nvPr>
            <p:ph type="body"/>
          </p:nvPr>
        </p:nvSpPr>
        <p:spPr bwMode="auto">
          <a:xfrm>
            <a:off x="685800" y="4343400"/>
            <a:ext cx="5484813" cy="4114800"/>
          </a:xfrm>
          <a:noFill/>
        </p:spPr>
        <p:txBody>
          <a:bodyPr wrap="none" numCol="1" anchor="ctr" anchorCtr="0" compatLnSpc="1">
            <a:prstTxWarp prst="textNoShape">
              <a:avLst/>
            </a:prstTxWarp>
          </a:bodyPr>
          <a:lstStyle/>
          <a:p>
            <a:pPr eaLnBrk="1" hangingPunct="1">
              <a:spcBef>
                <a:spcPct val="0"/>
              </a:spcBef>
            </a:pPr>
            <a:endParaRPr lang="ru-RU"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Strangeness enhancement</a:t>
            </a:r>
            <a:r>
              <a:rPr lang="en-US" baseline="0" dirty="0" smtClean="0"/>
              <a:t> yield in HIC versus </a:t>
            </a:r>
            <a:r>
              <a:rPr lang="en-US" baseline="0" dirty="0" err="1" smtClean="0"/>
              <a:t>nn-collisons</a:t>
            </a:r>
            <a:r>
              <a:rPr lang="en-US" baseline="0" dirty="0" smtClean="0"/>
              <a:t> </a:t>
            </a:r>
            <a:r>
              <a:rPr lang="en-US" dirty="0" smtClean="0"/>
              <a:t> was observed at the SPS experiments</a:t>
            </a:r>
            <a:r>
              <a:rPr lang="en-US" baseline="0" dirty="0" smtClean="0"/>
              <a:t> and than confirmed at RHIC. This enhancement is rather high. Taking into account that strangeness is mostly produced by gluon fusion, this observation could indicate to chiral symmetry restoration.  The NA49 experiment obtained that K+ yield has a pick at the energy around 8 </a:t>
            </a:r>
            <a:r>
              <a:rPr lang="en-US" baseline="0" dirty="0" err="1" smtClean="0"/>
              <a:t>GeV</a:t>
            </a:r>
            <a:r>
              <a:rPr lang="en-US" baseline="0" dirty="0" smtClean="0"/>
              <a:t>/u in the </a:t>
            </a:r>
            <a:r>
              <a:rPr lang="en-US" baseline="0" dirty="0" err="1" smtClean="0"/>
              <a:t>cms</a:t>
            </a:r>
            <a:r>
              <a:rPr lang="en-US" baseline="0" dirty="0" smtClean="0"/>
              <a:t>. The possible explanation this effect as “onset of </a:t>
            </a:r>
            <a:r>
              <a:rPr lang="en-US" baseline="0" dirty="0" err="1" smtClean="0"/>
              <a:t>deconfinement</a:t>
            </a:r>
            <a:r>
              <a:rPr lang="en-US" baseline="0" dirty="0" smtClean="0"/>
              <a:t>” requires more detailed study.  NICA could provide corresponding investigation.</a:t>
            </a:r>
            <a:endParaRPr lang="en-US" dirty="0"/>
          </a:p>
        </p:txBody>
      </p:sp>
      <p:sp>
        <p:nvSpPr>
          <p:cNvPr id="4" name="Slide Number Placeholder 3"/>
          <p:cNvSpPr>
            <a:spLocks noGrp="1"/>
          </p:cNvSpPr>
          <p:nvPr>
            <p:ph type="sldNum" sz="quarter" idx="10"/>
          </p:nvPr>
        </p:nvSpPr>
        <p:spPr/>
        <p:txBody>
          <a:bodyPr/>
          <a:lstStyle/>
          <a:p>
            <a:fld id="{187318F3-7E7E-1D40-934A-711DCEDD2023}" type="slidenum">
              <a:rPr lang="en-US" smtClean="0"/>
              <a:pPr/>
              <a:t>13</a:t>
            </a:fld>
            <a:endParaRPr lang="en-US"/>
          </a:p>
        </p:txBody>
      </p:sp>
    </p:spTree>
    <p:extLst>
      <p:ext uri="{BB962C8B-B14F-4D97-AF65-F5344CB8AC3E}">
        <p14:creationId xmlns:p14="http://schemas.microsoft.com/office/powerpoint/2010/main" xmlns="" val="32675403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p:cNvSpPr>
            <a:spLocks noGrp="1" noChangeArrowheads="1"/>
          </p:cNvSpPr>
          <p:nvPr>
            <p:ph type="sldNum" sz="quarter"/>
          </p:nvPr>
        </p:nvSpPr>
        <p:spPr/>
        <p:txBody>
          <a:bodyPr/>
          <a:lstStyle/>
          <a:p>
            <a:pPr>
              <a:defRPr/>
            </a:pPr>
            <a:fld id="{64B55D1B-37C5-7A4B-BDBA-2E7930924966}" type="slidenum">
              <a:rPr lang="en-US"/>
              <a:pPr>
                <a:defRPr/>
              </a:pPr>
              <a:t>19</a:t>
            </a:fld>
            <a:endParaRPr lang="en-US"/>
          </a:p>
        </p:txBody>
      </p:sp>
      <p:sp>
        <p:nvSpPr>
          <p:cNvPr id="8193" name="Text Box 1"/>
          <p:cNvSpPr txBox="1">
            <a:spLocks noGrp="1" noRot="1" noChangeAspect="1" noChangeArrowheads="1"/>
          </p:cNvSpPr>
          <p:nvPr>
            <p:ph type="sldImg"/>
          </p:nvPr>
        </p:nvSpPr>
        <p:spPr>
          <a:xfrm>
            <a:off x="1143000" y="685800"/>
            <a:ext cx="4573588"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8194" name="Text Box 2"/>
          <p:cNvSpPr txBox="1">
            <a:spLocks noChangeArrowheads="1"/>
          </p:cNvSpPr>
          <p:nvPr/>
        </p:nvSpPr>
        <p:spPr bwMode="auto">
          <a:xfrm>
            <a:off x="685512" y="4343231"/>
            <a:ext cx="5450973" cy="407983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0165" tIns="40083" rIns="80165" bIns="40083" anchor="ctr"/>
          <a:lstStyle/>
          <a:p>
            <a:pPr>
              <a:defRPr/>
            </a:pPr>
            <a:endParaRPr lang="en-US">
              <a:cs typeface="Droid Sans Fallback" charset="0"/>
            </a:endParaRPr>
          </a:p>
        </p:txBody>
      </p:sp>
      <p:sp>
        <p:nvSpPr>
          <p:cNvPr id="2" name="Notes Placeholder 1"/>
          <p:cNvSpPr>
            <a:spLocks noGrp="1"/>
          </p:cNvSpPr>
          <p:nvPr>
            <p:ph type="body" idx="1"/>
          </p:nvPr>
        </p:nvSpPr>
        <p:spPr/>
        <p:txBody>
          <a:bodyPr/>
          <a:lstStyle/>
          <a:p>
            <a:r>
              <a:rPr lang="en-US" dirty="0" smtClean="0"/>
              <a:t>HIC study using </a:t>
            </a:r>
            <a:r>
              <a:rPr lang="en-US" dirty="0" err="1" smtClean="0"/>
              <a:t>femtoscopy</a:t>
            </a:r>
            <a:r>
              <a:rPr lang="en-US" dirty="0" smtClean="0"/>
              <a:t> allows one to distinguish between 1PT and XPT by precise measurements of source function, in particular, Radii out and Radii side. Distribution of their ratios for STAR BES data and for model are presented in the plot. NICA energy region allows to identify way of phase transition. </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 L polarization produced in heavy ion collisions</a:t>
            </a:r>
            <a:r>
              <a:rPr lang="en-US" baseline="0" dirty="0" smtClean="0"/>
              <a:t> was predicted due to </a:t>
            </a:r>
            <a:r>
              <a:rPr lang="en-US" baseline="0" dirty="0" err="1" smtClean="0"/>
              <a:t>s.c.</a:t>
            </a:r>
            <a:r>
              <a:rPr lang="en-US" baseline="0" dirty="0" smtClean="0"/>
              <a:t> </a:t>
            </a:r>
            <a:r>
              <a:rPr lang="en-US" baseline="0" dirty="0" err="1" smtClean="0"/>
              <a:t>vorticity</a:t>
            </a:r>
            <a:r>
              <a:rPr lang="en-US" baseline="0" dirty="0" smtClean="0"/>
              <a:t> effect in the work of </a:t>
            </a:r>
            <a:r>
              <a:rPr lang="en-US" baseline="0" dirty="0" err="1" smtClean="0"/>
              <a:t>Sorin</a:t>
            </a:r>
            <a:r>
              <a:rPr lang="en-US" baseline="0" dirty="0" smtClean="0"/>
              <a:t> and </a:t>
            </a:r>
            <a:r>
              <a:rPr lang="en-US" baseline="0" dirty="0" err="1" smtClean="0"/>
              <a:t>Teryaev</a:t>
            </a:r>
            <a:r>
              <a:rPr lang="en-US" baseline="0" dirty="0" smtClean="0"/>
              <a:t>. This polarization is related to anomalously induced axial current. This current is proportional to the square of Baryon </a:t>
            </a:r>
            <a:r>
              <a:rPr lang="en-US" baseline="0" dirty="0" err="1" smtClean="0"/>
              <a:t>ch.</a:t>
            </a:r>
            <a:r>
              <a:rPr lang="en-US" baseline="0" dirty="0" smtClean="0"/>
              <a:t> potential. Thus the polarization is rising with decreasing an energy. That was recently  confirmed in STAR BES results.</a:t>
            </a:r>
          </a:p>
          <a:p>
            <a:r>
              <a:rPr lang="en-US" baseline="0" dirty="0" smtClean="0"/>
              <a:t>The L polarization at NICA is expected rather high. </a:t>
            </a:r>
            <a:endParaRPr lang="en-US" dirty="0"/>
          </a:p>
        </p:txBody>
      </p:sp>
      <p:sp>
        <p:nvSpPr>
          <p:cNvPr id="4" name="Slide Number Placeholder 3"/>
          <p:cNvSpPr>
            <a:spLocks noGrp="1"/>
          </p:cNvSpPr>
          <p:nvPr>
            <p:ph type="sldNum" sz="quarter" idx="10"/>
          </p:nvPr>
        </p:nvSpPr>
        <p:spPr/>
        <p:txBody>
          <a:bodyPr/>
          <a:lstStyle/>
          <a:p>
            <a:fld id="{C1BD3B1A-181B-4672-AAAC-B1290729355D}" type="slidenum">
              <a:rPr lang="ru-RU" smtClean="0"/>
              <a:pPr/>
              <a:t>20</a:t>
            </a:fld>
            <a:endParaRPr lang="ru-RU"/>
          </a:p>
        </p:txBody>
      </p:sp>
    </p:spTree>
    <p:extLst>
      <p:ext uri="{BB962C8B-B14F-4D97-AF65-F5344CB8AC3E}">
        <p14:creationId xmlns:p14="http://schemas.microsoft.com/office/powerpoint/2010/main" xmlns="" val="3994106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 collaboration comprises 7 countries. </a:t>
            </a:r>
            <a:endParaRPr lang="en-US" dirty="0" smtClean="0"/>
          </a:p>
          <a:p>
            <a:r>
              <a:rPr lang="en-US" dirty="0" smtClean="0"/>
              <a:t>BM@N set-up is located at the</a:t>
            </a:r>
            <a:r>
              <a:rPr lang="en-US" baseline="0" dirty="0" smtClean="0"/>
              <a:t> distance of </a:t>
            </a:r>
            <a:r>
              <a:rPr lang="en-US" dirty="0" smtClean="0"/>
              <a:t>160</a:t>
            </a:r>
            <a:r>
              <a:rPr lang="en-US" baseline="0" dirty="0" smtClean="0"/>
              <a:t> m from the </a:t>
            </a:r>
            <a:r>
              <a:rPr lang="en-US" baseline="0" dirty="0" err="1" smtClean="0"/>
              <a:t>Nuclotron</a:t>
            </a:r>
            <a:r>
              <a:rPr lang="en-US" baseline="0" dirty="0" smtClean="0"/>
              <a:t> beam extraction. Physics to be studied is….. </a:t>
            </a:r>
          </a:p>
        </p:txBody>
      </p:sp>
      <p:sp>
        <p:nvSpPr>
          <p:cNvPr id="4" name="Slide Number Placeholder 3"/>
          <p:cNvSpPr>
            <a:spLocks noGrp="1"/>
          </p:cNvSpPr>
          <p:nvPr>
            <p:ph type="sldNum" sz="quarter" idx="10"/>
          </p:nvPr>
        </p:nvSpPr>
        <p:spPr/>
        <p:txBody>
          <a:bodyPr/>
          <a:lstStyle/>
          <a:p>
            <a:fld id="{C1BD3B1A-181B-4672-AAAC-B1290729355D}" type="slidenum">
              <a:rPr lang="ru-RU" smtClean="0"/>
              <a:pPr/>
              <a:t>22</a:t>
            </a:fld>
            <a:endParaRPr lang="ru-RU"/>
          </a:p>
        </p:txBody>
      </p:sp>
    </p:spTree>
    <p:extLst>
      <p:ext uri="{BB962C8B-B14F-4D97-AF65-F5344CB8AC3E}">
        <p14:creationId xmlns:p14="http://schemas.microsoft.com/office/powerpoint/2010/main" xmlns="" val="4133536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p:cNvSpPr>
          <p:nvPr>
            <p:ph type="sldImg"/>
          </p:nvPr>
        </p:nvSpPr>
        <p:spPr>
          <a:ln/>
        </p:spPr>
      </p:sp>
      <p:sp>
        <p:nvSpPr>
          <p:cNvPr id="101378" name="Notes Placeholder 2"/>
          <p:cNvSpPr>
            <a:spLocks noGrp="1"/>
          </p:cNvSpPr>
          <p:nvPr>
            <p:ph type="body" idx="1"/>
          </p:nvPr>
        </p:nvSpPr>
        <p:spPr>
          <a:noFill/>
        </p:spPr>
        <p:txBody>
          <a:bodyPr/>
          <a:lstStyle/>
          <a:p>
            <a:r>
              <a:rPr lang="en-US" dirty="0">
                <a:ea typeface="ＭＳ Ｐゴシック" charset="0"/>
                <a:cs typeface="ＭＳ Ｐゴシック" charset="0"/>
              </a:rPr>
              <a:t>Several milestones are foreseen to put in operation the fully equipped detector. There major tracker is based on the  GEM </a:t>
            </a:r>
            <a:r>
              <a:rPr lang="en-US" dirty="0" smtClean="0">
                <a:ea typeface="ＭＳ Ｐゴシック" charset="0"/>
                <a:cs typeface="ＭＳ Ｐゴシック" charset="0"/>
              </a:rPr>
              <a:t>chambers installed inside the gap of dipole magnet. Fully equipped set-up contains as well TOF system, </a:t>
            </a:r>
            <a:r>
              <a:rPr lang="en-US" dirty="0" err="1" smtClean="0">
                <a:ea typeface="ＭＳ Ｐゴシック" charset="0"/>
                <a:cs typeface="ＭＳ Ｐゴシック" charset="0"/>
              </a:rPr>
              <a:t>Ecal</a:t>
            </a:r>
            <a:r>
              <a:rPr lang="en-US" dirty="0" smtClean="0">
                <a:ea typeface="ＭＳ Ｐゴシック" charset="0"/>
                <a:cs typeface="ＭＳ Ｐゴシック" charset="0"/>
              </a:rPr>
              <a:t>, zero degree calorimeter and silicon tracker, which will be installed just downstream</a:t>
            </a:r>
            <a:r>
              <a:rPr lang="en-US" baseline="0" dirty="0" smtClean="0">
                <a:ea typeface="ＭＳ Ｐゴシック" charset="0"/>
                <a:cs typeface="ＭＳ Ｐゴシック" charset="0"/>
              </a:rPr>
              <a:t> the target.</a:t>
            </a:r>
            <a:r>
              <a:rPr lang="en-US" dirty="0" smtClean="0">
                <a:ea typeface="ＭＳ Ｐゴシック" charset="0"/>
                <a:cs typeface="ＭＳ Ｐゴシック" charset="0"/>
              </a:rPr>
              <a:t> </a:t>
            </a:r>
            <a:endParaRPr lang="en-US" dirty="0">
              <a:ea typeface="ＭＳ Ｐゴシック" charset="0"/>
              <a:cs typeface="ＭＳ Ｐゴシック" charset="0"/>
            </a:endParaRPr>
          </a:p>
        </p:txBody>
      </p:sp>
      <p:sp>
        <p:nvSpPr>
          <p:cNvPr id="101379" name="Slide Number Placeholder 3"/>
          <p:cNvSpPr>
            <a:spLocks noGrp="1"/>
          </p:cNvSpPr>
          <p:nvPr>
            <p:ph type="sldNum" sz="quarter" idx="5"/>
          </p:nvPr>
        </p:nvSpPr>
        <p:spPr>
          <a:noFill/>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8A2C2CB-9F0D-B646-A8EA-84DCBEC24913}" type="slidenum">
              <a:rPr lang="ru-RU" sz="1200"/>
              <a:pPr eaLnBrk="1" hangingPunct="1"/>
              <a:t>24</a:t>
            </a:fld>
            <a:endParaRPr lang="ru-RU"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last of serial technical runs will start in few weeks. The first physical run is planed by the end of this year. The design configuration is foreseen to be operational in 2020. The beam kinetic energy will be from 3,5 to 4,5 </a:t>
            </a:r>
            <a:r>
              <a:rPr lang="en-US" baseline="0" dirty="0" err="1" smtClean="0"/>
              <a:t>GeV</a:t>
            </a:r>
            <a:r>
              <a:rPr lang="en-US" baseline="0" dirty="0" smtClean="0"/>
              <a:t> per N  </a:t>
            </a:r>
            <a:endParaRPr lang="en-US" dirty="0"/>
          </a:p>
        </p:txBody>
      </p:sp>
      <p:sp>
        <p:nvSpPr>
          <p:cNvPr id="4" name="Slide Number Placeholder 3"/>
          <p:cNvSpPr>
            <a:spLocks noGrp="1"/>
          </p:cNvSpPr>
          <p:nvPr>
            <p:ph type="sldNum" sz="quarter" idx="10"/>
          </p:nvPr>
        </p:nvSpPr>
        <p:spPr/>
        <p:txBody>
          <a:bodyPr/>
          <a:lstStyle/>
          <a:p>
            <a:fld id="{C1BD3B1A-181B-4672-AAAC-B1290729355D}" type="slidenum">
              <a:rPr lang="ru-RU" smtClean="0"/>
              <a:pPr/>
              <a:t>27</a:t>
            </a:fld>
            <a:endParaRPr lang="ru-RU"/>
          </a:p>
        </p:txBody>
      </p:sp>
    </p:spTree>
    <p:extLst>
      <p:ext uri="{BB962C8B-B14F-4D97-AF65-F5344CB8AC3E}">
        <p14:creationId xmlns:p14="http://schemas.microsoft.com/office/powerpoint/2010/main" xmlns="" val="3294151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p:cNvSpPr>
          <p:nvPr>
            <p:ph type="sldImg"/>
          </p:nvPr>
        </p:nvSpPr>
        <p:spPr>
          <a:ln/>
        </p:spPr>
      </p:sp>
      <p:sp>
        <p:nvSpPr>
          <p:cNvPr id="108546" name="Notes Placeholder 2"/>
          <p:cNvSpPr>
            <a:spLocks noGrp="1"/>
          </p:cNvSpPr>
          <p:nvPr>
            <p:ph type="body" idx="1"/>
          </p:nvPr>
        </p:nvSpPr>
        <p:spPr>
          <a:noFill/>
        </p:spPr>
        <p:txBody>
          <a:bodyPr/>
          <a:lstStyle/>
          <a:p>
            <a:r>
              <a:rPr lang="en-US" dirty="0" smtClean="0">
                <a:ea typeface="ＭＳ Ｐゴシック" charset="0"/>
                <a:cs typeface="ＭＳ Ｐゴシック" charset="0"/>
              </a:rPr>
              <a:t>The feasibility study indicates rather reliable reconstruction of cascades and  </a:t>
            </a:r>
            <a:r>
              <a:rPr lang="en-US" dirty="0" err="1" smtClean="0">
                <a:ea typeface="ＭＳ Ｐゴシック" charset="0"/>
                <a:cs typeface="ＭＳ Ｐゴシック" charset="0"/>
              </a:rPr>
              <a:t>hypernuclei</a:t>
            </a:r>
            <a:r>
              <a:rPr lang="en-US" dirty="0" smtClean="0">
                <a:ea typeface="ＭＳ Ｐゴシック" charset="0"/>
                <a:cs typeface="ＭＳ Ｐゴシック" charset="0"/>
              </a:rPr>
              <a:t> – 10</a:t>
            </a:r>
            <a:r>
              <a:rPr lang="en-US" baseline="0" dirty="0" smtClean="0">
                <a:ea typeface="ＭＳ Ｐゴシック" charset="0"/>
                <a:cs typeface="ＭＳ Ｐゴシック" charset="0"/>
              </a:rPr>
              <a:t> millions in a month</a:t>
            </a:r>
            <a:endParaRPr lang="en-US" dirty="0">
              <a:ea typeface="ＭＳ Ｐゴシック" charset="0"/>
              <a:cs typeface="ＭＳ Ｐゴシック" charset="0"/>
            </a:endParaRPr>
          </a:p>
        </p:txBody>
      </p:sp>
      <p:sp>
        <p:nvSpPr>
          <p:cNvPr id="108547" name="Slide Number Placeholder 3"/>
          <p:cNvSpPr>
            <a:spLocks noGrp="1"/>
          </p:cNvSpPr>
          <p:nvPr>
            <p:ph type="sldNum" sz="quarter" idx="5"/>
          </p:nvPr>
        </p:nvSpPr>
        <p:spPr>
          <a:noFill/>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9284A4F-C9F0-D94A-B290-5FCD66FCBF26}" type="slidenum">
              <a:rPr lang="ru-RU" sz="1200"/>
              <a:pPr eaLnBrk="1" hangingPunct="1"/>
              <a:t>28</a:t>
            </a:fld>
            <a:endParaRPr lang="ru-RU"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p:cNvSpPr>
          <p:nvPr>
            <p:ph type="sldImg"/>
          </p:nvPr>
        </p:nvSpPr>
        <p:spPr>
          <a:ln/>
        </p:spPr>
      </p:sp>
      <p:sp>
        <p:nvSpPr>
          <p:cNvPr id="92162" name="Notes Placeholder 2"/>
          <p:cNvSpPr>
            <a:spLocks noGrp="1"/>
          </p:cNvSpPr>
          <p:nvPr>
            <p:ph type="body" idx="1"/>
          </p:nvPr>
        </p:nvSpPr>
        <p:spPr>
          <a:noFill/>
        </p:spPr>
        <p:txBody>
          <a:bodyPr/>
          <a:lstStyle/>
          <a:p>
            <a:r>
              <a:rPr lang="en-US" dirty="0">
                <a:ea typeface="ＭＳ Ｐゴシック" charset="0"/>
                <a:cs typeface="ＭＳ Ｐゴシック" charset="0"/>
              </a:rPr>
              <a:t>The MPD will be the fist detector operated at the Collider. </a:t>
            </a:r>
            <a:r>
              <a:rPr lang="en-US" dirty="0" smtClean="0">
                <a:ea typeface="ＭＳ Ｐゴシック" charset="0"/>
                <a:cs typeface="ＭＳ Ｐゴシック" charset="0"/>
              </a:rPr>
              <a:t>Main target is …..</a:t>
            </a:r>
          </a:p>
          <a:p>
            <a:r>
              <a:rPr lang="en-US" dirty="0" smtClean="0">
                <a:ea typeface="ＭＳ Ｐゴシック" charset="0"/>
                <a:cs typeface="ＭＳ Ｐゴシック" charset="0"/>
              </a:rPr>
              <a:t>The collaboration is permanently growing. </a:t>
            </a:r>
            <a:endParaRPr lang="en-US" dirty="0">
              <a:ea typeface="ＭＳ Ｐゴシック" charset="0"/>
              <a:cs typeface="ＭＳ Ｐゴシック" charset="0"/>
            </a:endParaRPr>
          </a:p>
        </p:txBody>
      </p:sp>
      <p:sp>
        <p:nvSpPr>
          <p:cNvPr id="92163" name="Slide Number Placeholder 3"/>
          <p:cNvSpPr>
            <a:spLocks noGrp="1"/>
          </p:cNvSpPr>
          <p:nvPr>
            <p:ph type="sldNum" sz="quarter" idx="5"/>
          </p:nvPr>
        </p:nvSpPr>
        <p:spPr>
          <a:noFill/>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F0A1158-87BE-274C-B128-BE233749542A}" type="slidenum">
              <a:rPr lang="ru-RU" sz="1200"/>
              <a:pPr eaLnBrk="1" hangingPunct="1"/>
              <a:t>29</a:t>
            </a:fld>
            <a:endParaRPr lang="ru-RU"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p:cNvSpPr>
            <a:spLocks noGrp="1" noRot="1" noChangeAspect="1"/>
          </p:cNvSpPr>
          <p:nvPr>
            <p:ph type="sldImg"/>
          </p:nvPr>
        </p:nvSpPr>
        <p:spPr>
          <a:ln/>
        </p:spPr>
      </p:sp>
      <p:sp>
        <p:nvSpPr>
          <p:cNvPr id="113666" name="Notes Placeholder 2"/>
          <p:cNvSpPr>
            <a:spLocks noGrp="1"/>
          </p:cNvSpPr>
          <p:nvPr>
            <p:ph type="body" idx="1"/>
          </p:nvPr>
        </p:nvSpPr>
        <p:spPr>
          <a:noFill/>
        </p:spPr>
        <p:txBody>
          <a:bodyPr/>
          <a:lstStyle/>
          <a:p>
            <a:r>
              <a:rPr lang="en-US" dirty="0">
                <a:ea typeface="ＭＳ Ｐゴシック" charset="0"/>
                <a:cs typeface="ＭＳ Ｐゴシック" charset="0"/>
              </a:rPr>
              <a:t>The MPD will be put in operation at two stages. At the first one the barrel part will be equipped with  major tracking detector TPC, TOF end ECAL. </a:t>
            </a:r>
            <a:r>
              <a:rPr lang="en-US" dirty="0" smtClean="0">
                <a:ea typeface="ＭＳ Ｐゴシック" charset="0"/>
                <a:cs typeface="ＭＳ Ｐゴシック" charset="0"/>
              </a:rPr>
              <a:t>FHC </a:t>
            </a:r>
            <a:r>
              <a:rPr lang="en-US" dirty="0">
                <a:ea typeface="ＭＳ Ｐゴシック" charset="0"/>
                <a:cs typeface="ＭＳ Ｐゴシック" charset="0"/>
              </a:rPr>
              <a:t>and FD will be </a:t>
            </a:r>
            <a:r>
              <a:rPr lang="en-US" dirty="0" smtClean="0">
                <a:ea typeface="ＭＳ Ｐゴシック" charset="0"/>
                <a:cs typeface="ＭＳ Ｐゴシック" charset="0"/>
              </a:rPr>
              <a:t>operational </a:t>
            </a:r>
            <a:r>
              <a:rPr lang="en-US" dirty="0">
                <a:ea typeface="ＭＳ Ｐゴシック" charset="0"/>
                <a:cs typeface="ＭＳ Ｐゴシック" charset="0"/>
              </a:rPr>
              <a:t>as well.</a:t>
            </a:r>
          </a:p>
          <a:p>
            <a:r>
              <a:rPr lang="en-US" dirty="0">
                <a:ea typeface="ＭＳ Ｐゴシック" charset="0"/>
                <a:cs typeface="ＭＳ Ｐゴシック" charset="0"/>
              </a:rPr>
              <a:t>At the second stage the detector will be supplemented with IT and end cap </a:t>
            </a:r>
            <a:r>
              <a:rPr lang="en-US" dirty="0" err="1">
                <a:ea typeface="ＭＳ Ｐゴシック" charset="0"/>
                <a:cs typeface="ＭＳ Ｐゴシック" charset="0"/>
              </a:rPr>
              <a:t>subdetectors</a:t>
            </a:r>
            <a:r>
              <a:rPr lang="en-US" dirty="0">
                <a:ea typeface="ＭＳ Ｐゴシック" charset="0"/>
                <a:cs typeface="ＭＳ Ｐゴシック" charset="0"/>
              </a:rPr>
              <a:t>.</a:t>
            </a:r>
          </a:p>
          <a:p>
            <a:r>
              <a:rPr lang="en-US" dirty="0">
                <a:ea typeface="ＭＳ Ｐゴシック" charset="0"/>
                <a:cs typeface="ＭＳ Ｐゴシック" charset="0"/>
              </a:rPr>
              <a:t>  </a:t>
            </a:r>
          </a:p>
        </p:txBody>
      </p:sp>
      <p:sp>
        <p:nvSpPr>
          <p:cNvPr id="113667" name="Slide Number Placeholder 3"/>
          <p:cNvSpPr>
            <a:spLocks noGrp="1"/>
          </p:cNvSpPr>
          <p:nvPr>
            <p:ph type="sldNum" sz="quarter" idx="5"/>
          </p:nvPr>
        </p:nvSpPr>
        <p:spPr>
          <a:noFill/>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D836274-6DE2-844F-9869-B74927C4270E}" type="slidenum">
              <a:rPr lang="ru-RU" sz="1200"/>
              <a:pPr eaLnBrk="1" hangingPunct="1"/>
              <a:t>30</a:t>
            </a:fld>
            <a:endParaRPr lang="ru-RU"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8 contracts have been signed for the construction of large superconducting solenoid.</a:t>
            </a:r>
            <a:r>
              <a:rPr lang="en-US" baseline="0" dirty="0" smtClean="0"/>
              <a:t> All works are well progressing. The yoke production is going on at </a:t>
            </a:r>
            <a:r>
              <a:rPr lang="en-US" baseline="0" dirty="0" err="1" smtClean="0"/>
              <a:t>Vitkovice</a:t>
            </a:r>
            <a:r>
              <a:rPr lang="en-US" baseline="0" dirty="0" smtClean="0"/>
              <a:t> heavy machinery in Czech Republic. The cold mass is under production in other European enter[prizes.</a:t>
            </a:r>
            <a:endParaRPr lang="en-US" dirty="0"/>
          </a:p>
        </p:txBody>
      </p:sp>
      <p:sp>
        <p:nvSpPr>
          <p:cNvPr id="4" name="Slide Number Placeholder 3"/>
          <p:cNvSpPr>
            <a:spLocks noGrp="1"/>
          </p:cNvSpPr>
          <p:nvPr>
            <p:ph type="sldNum" sz="quarter" idx="10"/>
          </p:nvPr>
        </p:nvSpPr>
        <p:spPr/>
        <p:txBody>
          <a:bodyPr/>
          <a:lstStyle/>
          <a:p>
            <a:fld id="{C1BD3B1A-181B-4672-AAAC-B1290729355D}" type="slidenum">
              <a:rPr lang="ru-RU" smtClean="0"/>
              <a:pPr/>
              <a:t>31</a:t>
            </a:fld>
            <a:endParaRPr lang="ru-RU"/>
          </a:p>
        </p:txBody>
      </p:sp>
    </p:spTree>
    <p:extLst>
      <p:ext uri="{BB962C8B-B14F-4D97-AF65-F5344CB8AC3E}">
        <p14:creationId xmlns:p14="http://schemas.microsoft.com/office/powerpoint/2010/main" xmlns="" val="996460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a:ln/>
        </p:spPr>
      </p:sp>
      <p:sp>
        <p:nvSpPr>
          <p:cNvPr id="21506" name="Notes Placeholder 2"/>
          <p:cNvSpPr>
            <a:spLocks noGrp="1"/>
          </p:cNvSpPr>
          <p:nvPr>
            <p:ph type="body" idx="1"/>
          </p:nvPr>
        </p:nvSpPr>
        <p:spPr>
          <a:noFill/>
        </p:spPr>
        <p:txBody>
          <a:bodyPr/>
          <a:lstStyle/>
          <a:p>
            <a:r>
              <a:rPr lang="en-US" dirty="0" smtClean="0">
                <a:latin typeface="Arial" pitchFamily="34" charset="0"/>
                <a:ea typeface="ＭＳ Ｐゴシック" pitchFamily="34" charset="-128"/>
              </a:rPr>
              <a:t>Ladies and gentlemen, dear colleagues,</a:t>
            </a:r>
            <a:r>
              <a:rPr lang="en-US" baseline="0" dirty="0" smtClean="0">
                <a:latin typeface="Arial" pitchFamily="34" charset="0"/>
                <a:ea typeface="ＭＳ Ｐゴシック" pitchFamily="34" charset="-128"/>
              </a:rPr>
              <a:t> first of all I would like to express my gratitude for the kind invitation and for the given opportunity to present</a:t>
            </a:r>
          </a:p>
          <a:p>
            <a:r>
              <a:rPr lang="en-US" baseline="0" dirty="0" smtClean="0">
                <a:latin typeface="Arial" pitchFamily="34" charset="0"/>
                <a:ea typeface="ＭＳ Ｐゴシック" pitchFamily="34" charset="-128"/>
              </a:rPr>
              <a:t>a progress  in MPD and BM@N experiment preparation</a:t>
            </a:r>
          </a:p>
        </p:txBody>
      </p:sp>
      <p:sp>
        <p:nvSpPr>
          <p:cNvPr id="21507" name="Slide Number Placeholder 3"/>
          <p:cNvSpPr>
            <a:spLocks noGrp="1"/>
          </p:cNvSpPr>
          <p:nvPr>
            <p:ph type="sldNum" sz="quarter" idx="5"/>
          </p:nvPr>
        </p:nvSpPr>
        <p:spPr>
          <a:noFill/>
          <a:ln>
            <a:miter lim="800000"/>
            <a:headEnd/>
            <a:tailEnd/>
          </a:ln>
        </p:spPr>
        <p:txBody>
          <a:bodyPr/>
          <a:lstStyle/>
          <a:p>
            <a:fld id="{04909A4F-80E0-4D49-B5C9-4AA0FB6FF95B}" type="slidenum">
              <a:rPr lang="ru-RU"/>
              <a:pPr/>
              <a:t>2</a:t>
            </a:fld>
            <a:endParaRPr lang="ru-R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Образ слайда 1"/>
          <p:cNvSpPr>
            <a:spLocks noGrp="1" noRot="1" noChangeAspect="1" noTextEdit="1"/>
          </p:cNvSpPr>
          <p:nvPr>
            <p:ph type="sldImg"/>
          </p:nvPr>
        </p:nvSpPr>
        <p:spPr>
          <a:xfrm>
            <a:off x="1371600" y="1143000"/>
            <a:ext cx="4114800" cy="3086100"/>
          </a:xfrm>
          <a:ln/>
        </p:spPr>
      </p:sp>
      <p:sp>
        <p:nvSpPr>
          <p:cNvPr id="120834" name="Заметки 2"/>
          <p:cNvSpPr>
            <a:spLocks noGrp="1"/>
          </p:cNvSpPr>
          <p:nvPr>
            <p:ph type="body" idx="1"/>
          </p:nvPr>
        </p:nvSpPr>
        <p:spPr>
          <a:noFill/>
        </p:spPr>
        <p:txBody>
          <a:bodyPr/>
          <a:lstStyle/>
          <a:p>
            <a:r>
              <a:rPr lang="en-US" dirty="0" smtClean="0">
                <a:ea typeface="ＭＳ Ｐゴシック" charset="0"/>
                <a:cs typeface="ＭＳ Ｐゴシック" charset="0"/>
              </a:rPr>
              <a:t>The TPC is at the assembly stage.</a:t>
            </a:r>
            <a:r>
              <a:rPr lang="en-US" baseline="0" dirty="0" smtClean="0">
                <a:ea typeface="ＭＳ Ｐゴシック" charset="0"/>
                <a:cs typeface="ＭＳ Ｐゴシック" charset="0"/>
              </a:rPr>
              <a:t> Assembly workshop in clean room and assembly tooling are ready. The r/o chambers are at the production stage.</a:t>
            </a:r>
          </a:p>
          <a:p>
            <a:r>
              <a:rPr lang="en-US" baseline="0" dirty="0" smtClean="0">
                <a:ea typeface="ＭＳ Ｐゴシック" charset="0"/>
                <a:cs typeface="ＭＳ Ｐゴシック" charset="0"/>
              </a:rPr>
              <a:t>We are planning to cooperate with ALICE on the RO electronics development and on the upgrade with GEM RO chambers at the second stage</a:t>
            </a:r>
            <a:endParaRPr lang="en-US" dirty="0">
              <a:ea typeface="ＭＳ Ｐゴシック" charset="0"/>
              <a:cs typeface="ＭＳ Ｐゴシック" charset="0"/>
            </a:endParaRPr>
          </a:p>
        </p:txBody>
      </p:sp>
      <p:sp>
        <p:nvSpPr>
          <p:cNvPr id="120835" name="Номер слайда 3"/>
          <p:cNvSpPr>
            <a:spLocks noGrp="1"/>
          </p:cNvSpPr>
          <p:nvPr>
            <p:ph type="sldNum" sz="quarter" idx="5"/>
          </p:nvPr>
        </p:nvSpPr>
        <p:spPr>
          <a:noFill/>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AD918BA-D03F-6A4D-9426-377B572ED325}" type="slidenum">
              <a:rPr lang="ru-RU" sz="1200">
                <a:cs typeface="Arial" charset="0"/>
              </a:rPr>
              <a:pPr eaLnBrk="1" hangingPunct="1"/>
              <a:t>32</a:t>
            </a:fld>
            <a:endParaRPr lang="ru-RU" sz="1200">
              <a:cs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construction of FFD</a:t>
            </a:r>
            <a:r>
              <a:rPr lang="en-US" baseline="0" dirty="0" smtClean="0"/>
              <a:t> is close to completion. It indicated good time resolution  (better than 50 </a:t>
            </a:r>
            <a:r>
              <a:rPr lang="en-US" baseline="0" dirty="0" err="1" smtClean="0"/>
              <a:t>ps</a:t>
            </a:r>
            <a:r>
              <a:rPr lang="en-US" baseline="0" dirty="0" smtClean="0"/>
              <a:t>) during the December technical run</a:t>
            </a:r>
            <a:endParaRPr lang="en-US" dirty="0"/>
          </a:p>
        </p:txBody>
      </p:sp>
      <p:sp>
        <p:nvSpPr>
          <p:cNvPr id="4" name="Slide Number Placeholder 3"/>
          <p:cNvSpPr>
            <a:spLocks noGrp="1"/>
          </p:cNvSpPr>
          <p:nvPr>
            <p:ph type="sldNum" sz="quarter" idx="10"/>
          </p:nvPr>
        </p:nvSpPr>
        <p:spPr/>
        <p:txBody>
          <a:bodyPr/>
          <a:lstStyle/>
          <a:p>
            <a:fld id="{C1BD3B1A-181B-4672-AAAC-B1290729355D}" type="slidenum">
              <a:rPr lang="ru-RU" smtClean="0"/>
              <a:pPr/>
              <a:t>33</a:t>
            </a:fld>
            <a:endParaRPr lang="ru-RU"/>
          </a:p>
        </p:txBody>
      </p:sp>
    </p:spTree>
    <p:extLst>
      <p:ext uri="{BB962C8B-B14F-4D97-AF65-F5344CB8AC3E}">
        <p14:creationId xmlns:p14="http://schemas.microsoft.com/office/powerpoint/2010/main" xmlns="" val="4847674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p:cNvSpPr>
          <p:nvPr>
            <p:ph type="sldImg"/>
          </p:nvPr>
        </p:nvSpPr>
        <p:spPr>
          <a:ln/>
        </p:spPr>
      </p:sp>
      <p:sp>
        <p:nvSpPr>
          <p:cNvPr id="128002" name="Notes Placeholder 2"/>
          <p:cNvSpPr>
            <a:spLocks noGrp="1"/>
          </p:cNvSpPr>
          <p:nvPr>
            <p:ph type="body" idx="1"/>
          </p:nvPr>
        </p:nvSpPr>
        <p:spPr>
          <a:noFill/>
        </p:spPr>
        <p:txBody>
          <a:bodyPr/>
          <a:lstStyle/>
          <a:p>
            <a:r>
              <a:rPr lang="ru-RU" dirty="0" smtClean="0">
                <a:latin typeface="Times New Roman" charset="0"/>
                <a:ea typeface="ＭＳ Ｐゴシック" charset="0"/>
                <a:cs typeface="Times New Roman" charset="0"/>
              </a:rPr>
              <a:t>Другим совместным проектов в рамках эксперимента </a:t>
            </a:r>
            <a:r>
              <a:rPr lang="en-US" dirty="0" smtClean="0">
                <a:latin typeface="Times New Roman" charset="0"/>
                <a:ea typeface="ＭＳ Ｐゴシック" charset="0"/>
                <a:cs typeface="Times New Roman" charset="0"/>
              </a:rPr>
              <a:t>MPD </a:t>
            </a:r>
            <a:r>
              <a:rPr lang="ru-RU" dirty="0" smtClean="0">
                <a:latin typeface="Times New Roman" charset="0"/>
                <a:ea typeface="ＭＳ Ｐゴシック" charset="0"/>
                <a:cs typeface="Times New Roman" charset="0"/>
              </a:rPr>
              <a:t>является</a:t>
            </a:r>
            <a:r>
              <a:rPr lang="ru-RU" baseline="0" dirty="0" smtClean="0">
                <a:latin typeface="Times New Roman" charset="0"/>
                <a:ea typeface="ＭＳ Ｐゴシック" charset="0"/>
                <a:cs typeface="Times New Roman" charset="0"/>
              </a:rPr>
              <a:t> время-пролетная система, основанная на многоканальных  </a:t>
            </a:r>
            <a:r>
              <a:rPr lang="en-US" dirty="0" smtClean="0">
                <a:latin typeface="Times New Roman" charset="0"/>
                <a:ea typeface="ＭＳ Ｐゴシック" charset="0"/>
                <a:cs typeface="Times New Roman" charset="0"/>
              </a:rPr>
              <a:t>RPC</a:t>
            </a:r>
            <a:r>
              <a:rPr lang="ru-RU" dirty="0" smtClean="0">
                <a:latin typeface="Times New Roman" charset="0"/>
                <a:ea typeface="ＭＳ Ｐゴシック" charset="0"/>
                <a:cs typeface="Times New Roman" charset="0"/>
              </a:rPr>
              <a:t> камерах. Такая система позволяет измерять</a:t>
            </a:r>
            <a:r>
              <a:rPr lang="ru-RU" baseline="0" dirty="0" smtClean="0">
                <a:latin typeface="Times New Roman" charset="0"/>
                <a:ea typeface="ＭＳ Ｐゴシック" charset="0"/>
                <a:cs typeface="Times New Roman" charset="0"/>
              </a:rPr>
              <a:t> время пролета заряженных частиц с точностью лучше чем 70 пикосекунд. В этом проекте принимает участие </a:t>
            </a:r>
            <a:r>
              <a:rPr lang="ru-RU" baseline="0" dirty="0" err="1" smtClean="0">
                <a:latin typeface="Times New Roman" charset="0"/>
                <a:ea typeface="ＭＳ Ｐゴシック" charset="0"/>
                <a:cs typeface="Times New Roman" charset="0"/>
              </a:rPr>
              <a:t>Циньхуа</a:t>
            </a:r>
            <a:r>
              <a:rPr lang="ru-RU" baseline="0" dirty="0" smtClean="0">
                <a:latin typeface="Times New Roman" charset="0"/>
                <a:ea typeface="ＭＳ Ｐゴシック" charset="0"/>
                <a:cs typeface="Times New Roman" charset="0"/>
              </a:rPr>
              <a:t> университет (Пекин)</a:t>
            </a:r>
            <a:r>
              <a:rPr lang="en-US" dirty="0" smtClean="0">
                <a:latin typeface="Times New Roman" charset="0"/>
                <a:ea typeface="ＭＳ Ｐゴシック" charset="0"/>
                <a:cs typeface="Times New Roman" charset="0"/>
              </a:rPr>
              <a:t>.</a:t>
            </a:r>
            <a:r>
              <a:rPr lang="en-US" baseline="0" dirty="0" smtClean="0">
                <a:latin typeface="Times New Roman" charset="0"/>
                <a:ea typeface="ＭＳ Ｐゴシック" charset="0"/>
                <a:cs typeface="Times New Roman" charset="0"/>
              </a:rPr>
              <a:t> </a:t>
            </a:r>
            <a:endParaRPr lang="en-US" dirty="0">
              <a:ea typeface="ＭＳ Ｐゴシック" charset="0"/>
              <a:cs typeface="ＭＳ Ｐゴシック" charset="0"/>
            </a:endParaRPr>
          </a:p>
        </p:txBody>
      </p:sp>
      <p:sp>
        <p:nvSpPr>
          <p:cNvPr id="128003" name="Slide Number Placeholder 3"/>
          <p:cNvSpPr>
            <a:spLocks noGrp="1"/>
          </p:cNvSpPr>
          <p:nvPr>
            <p:ph type="sldNum" sz="quarter" idx="5"/>
          </p:nvPr>
        </p:nvSpPr>
        <p:spPr>
          <a:noFill/>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F25DD4F-7B18-E042-A1D4-8C3284643461}" type="slidenum">
              <a:rPr lang="ru-RU" sz="1200"/>
              <a:pPr eaLnBrk="1" hangingPunct="1"/>
              <a:t>34</a:t>
            </a:fld>
            <a:endParaRPr lang="ru-RU"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099"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sz="1400" kern="1200" dirty="0" smtClean="0">
                <a:solidFill>
                  <a:schemeClr val="tx1"/>
                </a:solidFill>
                <a:effectLst/>
                <a:latin typeface="Arial"/>
                <a:ea typeface="+mn-ea"/>
                <a:cs typeface="Arial"/>
              </a:rPr>
              <a:t>One of the unique high-tech projects within the framework of the MPD experiment is the large scale electromagnetic calorimeter of the </a:t>
            </a:r>
            <a:r>
              <a:rPr lang="en-US" sz="1400" kern="1200" dirty="0" err="1" smtClean="0">
                <a:solidFill>
                  <a:schemeClr val="tx1"/>
                </a:solidFill>
                <a:effectLst/>
                <a:latin typeface="Arial"/>
                <a:ea typeface="+mn-ea"/>
                <a:cs typeface="Arial"/>
              </a:rPr>
              <a:t>shashlik</a:t>
            </a:r>
            <a:r>
              <a:rPr lang="en-US" sz="1400" kern="1200" dirty="0" smtClean="0">
                <a:solidFill>
                  <a:schemeClr val="tx1"/>
                </a:solidFill>
                <a:effectLst/>
                <a:latin typeface="Arial"/>
                <a:ea typeface="+mn-ea"/>
                <a:cs typeface="Arial"/>
              </a:rPr>
              <a:t> type with projection geometry. This is a joint project with Tsinghua University (Beijing). It is required to produce more than 40 thousand modules and assemble them into a single cylindrical system, calibrate and put into operation.</a:t>
            </a:r>
            <a:endParaRPr lang="ru-RU" sz="1400" kern="1200" dirty="0" smtClean="0">
              <a:solidFill>
                <a:schemeClr val="tx1"/>
              </a:solidFill>
              <a:effectLst/>
              <a:latin typeface="Arial"/>
              <a:ea typeface="+mn-ea"/>
              <a:cs typeface="Arial"/>
            </a:endParaRPr>
          </a:p>
          <a:p>
            <a:pPr>
              <a:spcBef>
                <a:spcPct val="0"/>
              </a:spcBef>
            </a:pPr>
            <a:endParaRPr lang="en-US" dirty="0">
              <a:latin typeface="Calibri" charset="0"/>
            </a:endParaRPr>
          </a:p>
        </p:txBody>
      </p:sp>
      <p:sp>
        <p:nvSpPr>
          <p:cNvPr id="4100" name="Номер слайда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7E1C2311-217A-0340-BADB-C9DF56D10651}" type="slidenum">
              <a:rPr lang="ru-RU"/>
              <a:pPr eaLnBrk="1" hangingPunct="1"/>
              <a:t>35</a:t>
            </a:fld>
            <a:endParaRPr lang="ru-RU"/>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ITS is based on MAPS technology developed for ALICE. </a:t>
            </a:r>
          </a:p>
          <a:p>
            <a:r>
              <a:rPr lang="en-US" baseline="0" dirty="0" smtClean="0"/>
              <a:t>Structural elements, ladders, are produced in close cooperation with ALICE group. </a:t>
            </a:r>
            <a:r>
              <a:rPr lang="en-US" dirty="0" smtClean="0"/>
              <a:t>Workshop</a:t>
            </a:r>
            <a:r>
              <a:rPr lang="en-US" baseline="0" dirty="0" smtClean="0"/>
              <a:t> for </a:t>
            </a:r>
            <a:r>
              <a:rPr lang="en-US" baseline="0" dirty="0" err="1" smtClean="0"/>
              <a:t>microstrip</a:t>
            </a:r>
            <a:r>
              <a:rPr lang="en-US" baseline="0" dirty="0" smtClean="0"/>
              <a:t> detector assembly and test is in operation now at JINR. It will be used for assembly IT stations for BM@N  and MPD /NICA and CBM/FAIR. We are preparing a plan of common activity on these issues with ALICE. </a:t>
            </a:r>
            <a:endParaRPr lang="en-US" dirty="0"/>
          </a:p>
        </p:txBody>
      </p:sp>
      <p:sp>
        <p:nvSpPr>
          <p:cNvPr id="4" name="Slide Number Placeholder 3"/>
          <p:cNvSpPr>
            <a:spLocks noGrp="1"/>
          </p:cNvSpPr>
          <p:nvPr>
            <p:ph type="sldNum" sz="quarter" idx="10"/>
          </p:nvPr>
        </p:nvSpPr>
        <p:spPr/>
        <p:txBody>
          <a:bodyPr/>
          <a:lstStyle/>
          <a:p>
            <a:fld id="{C1BD3B1A-181B-4672-AAAC-B1290729355D}" type="slidenum">
              <a:rPr lang="ru-RU" smtClean="0"/>
              <a:pPr/>
              <a:t>36</a:t>
            </a:fld>
            <a:endParaRPr lang="ru-RU"/>
          </a:p>
        </p:txBody>
      </p:sp>
    </p:spTree>
    <p:extLst>
      <p:ext uri="{BB962C8B-B14F-4D97-AF65-F5344CB8AC3E}">
        <p14:creationId xmlns:p14="http://schemas.microsoft.com/office/powerpoint/2010/main" xmlns="" val="7935494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acceptance of FHC will cover the pseudo rapidity region from 2,2 to 4,8. </a:t>
            </a:r>
            <a:r>
              <a:rPr lang="en-US" baseline="0" dirty="0" smtClean="0"/>
              <a:t>Simulation shows reaction plane reconstruction with accuracy of 20-30 degree.</a:t>
            </a:r>
            <a:r>
              <a:rPr lang="en-US" dirty="0" smtClean="0"/>
              <a:t> The construction is progressing</a:t>
            </a:r>
            <a:r>
              <a:rPr lang="en-US" baseline="0" dirty="0" smtClean="0"/>
              <a:t> well. </a:t>
            </a:r>
            <a:endParaRPr lang="en-US" dirty="0"/>
          </a:p>
        </p:txBody>
      </p:sp>
      <p:sp>
        <p:nvSpPr>
          <p:cNvPr id="4" name="Slide Number Placeholder 3"/>
          <p:cNvSpPr>
            <a:spLocks noGrp="1"/>
          </p:cNvSpPr>
          <p:nvPr>
            <p:ph type="sldNum" sz="quarter" idx="10"/>
          </p:nvPr>
        </p:nvSpPr>
        <p:spPr/>
        <p:txBody>
          <a:bodyPr/>
          <a:lstStyle/>
          <a:p>
            <a:fld id="{C1BD3B1A-181B-4672-AAAC-B1290729355D}" type="slidenum">
              <a:rPr lang="ru-RU" smtClean="0"/>
              <a:pPr/>
              <a:t>37</a:t>
            </a:fld>
            <a:endParaRPr lang="ru-RU"/>
          </a:p>
        </p:txBody>
      </p:sp>
    </p:spTree>
    <p:extLst>
      <p:ext uri="{BB962C8B-B14F-4D97-AF65-F5344CB8AC3E}">
        <p14:creationId xmlns:p14="http://schemas.microsoft.com/office/powerpoint/2010/main" xmlns="" val="10934875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MPD</a:t>
            </a:r>
            <a:r>
              <a:rPr lang="en-US" baseline="0" dirty="0" smtClean="0"/>
              <a:t> performance study indicates reliable reconstructions of L, cascade and Omega </a:t>
            </a:r>
            <a:endParaRPr lang="en-US" dirty="0"/>
          </a:p>
        </p:txBody>
      </p:sp>
      <p:sp>
        <p:nvSpPr>
          <p:cNvPr id="4" name="Slide Number Placeholder 3"/>
          <p:cNvSpPr>
            <a:spLocks noGrp="1"/>
          </p:cNvSpPr>
          <p:nvPr>
            <p:ph type="sldNum" sz="quarter" idx="10"/>
          </p:nvPr>
        </p:nvSpPr>
        <p:spPr/>
        <p:txBody>
          <a:bodyPr/>
          <a:lstStyle/>
          <a:p>
            <a:fld id="{C1BD3B1A-181B-4672-AAAC-B1290729355D}" type="slidenum">
              <a:rPr lang="ru-RU" smtClean="0"/>
              <a:pPr/>
              <a:t>38</a:t>
            </a:fld>
            <a:endParaRPr lang="ru-RU"/>
          </a:p>
        </p:txBody>
      </p:sp>
    </p:spTree>
    <p:extLst>
      <p:ext uri="{BB962C8B-B14F-4D97-AF65-F5344CB8AC3E}">
        <p14:creationId xmlns:p14="http://schemas.microsoft.com/office/powerpoint/2010/main" xmlns="" val="41102989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Hypernuclei</a:t>
            </a:r>
            <a:r>
              <a:rPr lang="en-US" baseline="0" dirty="0" smtClean="0"/>
              <a:t> could be reliably reconstructed and detected using PID based on the measurements of </a:t>
            </a:r>
            <a:r>
              <a:rPr lang="en-US" baseline="0" dirty="0" err="1" smtClean="0"/>
              <a:t>ToF</a:t>
            </a:r>
            <a:r>
              <a:rPr lang="en-US" baseline="0" dirty="0" smtClean="0"/>
              <a:t> and energy loss  due to ionization in TPC</a:t>
            </a:r>
            <a:endParaRPr lang="en-US" dirty="0"/>
          </a:p>
        </p:txBody>
      </p:sp>
      <p:sp>
        <p:nvSpPr>
          <p:cNvPr id="4" name="Slide Number Placeholder 3"/>
          <p:cNvSpPr>
            <a:spLocks noGrp="1"/>
          </p:cNvSpPr>
          <p:nvPr>
            <p:ph type="sldNum" sz="quarter" idx="10"/>
          </p:nvPr>
        </p:nvSpPr>
        <p:spPr/>
        <p:txBody>
          <a:bodyPr/>
          <a:lstStyle/>
          <a:p>
            <a:fld id="{C1BD3B1A-181B-4672-AAAC-B1290729355D}" type="slidenum">
              <a:rPr lang="ru-RU" smtClean="0"/>
              <a:pPr/>
              <a:t>39</a:t>
            </a:fld>
            <a:endParaRPr lang="ru-RU"/>
          </a:p>
        </p:txBody>
      </p:sp>
    </p:spTree>
    <p:extLst>
      <p:ext uri="{BB962C8B-B14F-4D97-AF65-F5344CB8AC3E}">
        <p14:creationId xmlns:p14="http://schemas.microsoft.com/office/powerpoint/2010/main" xmlns="" val="15566503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general,</a:t>
            </a:r>
            <a:r>
              <a:rPr lang="en-US" baseline="0" dirty="0" smtClean="0"/>
              <a:t>  MPD performance allows to study vector meson production and its properties</a:t>
            </a:r>
            <a:endParaRPr lang="en-US" dirty="0"/>
          </a:p>
        </p:txBody>
      </p:sp>
      <p:sp>
        <p:nvSpPr>
          <p:cNvPr id="4" name="Slide Number Placeholder 3"/>
          <p:cNvSpPr>
            <a:spLocks noGrp="1"/>
          </p:cNvSpPr>
          <p:nvPr>
            <p:ph type="sldNum" sz="quarter" idx="10"/>
          </p:nvPr>
        </p:nvSpPr>
        <p:spPr/>
        <p:txBody>
          <a:bodyPr/>
          <a:lstStyle/>
          <a:p>
            <a:fld id="{C1BD3B1A-181B-4672-AAAC-B1290729355D}" type="slidenum">
              <a:rPr lang="ru-RU" smtClean="0"/>
              <a:pPr/>
              <a:t>40</a:t>
            </a:fld>
            <a:endParaRPr lang="ru-RU"/>
          </a:p>
        </p:txBody>
      </p:sp>
    </p:spTree>
    <p:extLst>
      <p:ext uri="{BB962C8B-B14F-4D97-AF65-F5344CB8AC3E}">
        <p14:creationId xmlns:p14="http://schemas.microsoft.com/office/powerpoint/2010/main" xmlns="" val="1761785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Ecal</a:t>
            </a:r>
            <a:r>
              <a:rPr lang="en-US" dirty="0" smtClean="0"/>
              <a:t> implementation allows hadron background suppression in </a:t>
            </a:r>
            <a:r>
              <a:rPr lang="en-US" dirty="0" err="1" smtClean="0"/>
              <a:t>e+e</a:t>
            </a:r>
            <a:r>
              <a:rPr lang="en-US" dirty="0" smtClean="0"/>
              <a:t>-</a:t>
            </a:r>
            <a:r>
              <a:rPr lang="en-US" baseline="0" dirty="0" smtClean="0"/>
              <a:t> spectra, </a:t>
            </a:r>
            <a:r>
              <a:rPr lang="en-US" dirty="0" smtClean="0"/>
              <a:t>additional to ones provided by TOF and TPC, especially for fast hadrons</a:t>
            </a:r>
            <a:endParaRPr lang="en-US" dirty="0"/>
          </a:p>
        </p:txBody>
      </p:sp>
      <p:sp>
        <p:nvSpPr>
          <p:cNvPr id="4" name="Slide Number Placeholder 3"/>
          <p:cNvSpPr>
            <a:spLocks noGrp="1"/>
          </p:cNvSpPr>
          <p:nvPr>
            <p:ph type="sldNum" sz="quarter" idx="10"/>
          </p:nvPr>
        </p:nvSpPr>
        <p:spPr/>
        <p:txBody>
          <a:bodyPr/>
          <a:lstStyle/>
          <a:p>
            <a:fld id="{C1BD3B1A-181B-4672-AAAC-B1290729355D}" type="slidenum">
              <a:rPr lang="ru-RU" smtClean="0"/>
              <a:pPr/>
              <a:t>41</a:t>
            </a:fld>
            <a:endParaRPr lang="ru-RU"/>
          </a:p>
        </p:txBody>
      </p:sp>
    </p:spTree>
    <p:extLst>
      <p:ext uri="{BB962C8B-B14F-4D97-AF65-F5344CB8AC3E}">
        <p14:creationId xmlns:p14="http://schemas.microsoft.com/office/powerpoint/2010/main" xmlns="" val="2395198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view of major NICA facilities. The </a:t>
            </a:r>
            <a:r>
              <a:rPr lang="en-US" dirty="0" err="1" smtClean="0"/>
              <a:t>Nuclotron</a:t>
            </a:r>
            <a:r>
              <a:rPr lang="en-US" dirty="0" smtClean="0"/>
              <a:t> – </a:t>
            </a:r>
            <a:r>
              <a:rPr lang="en-US" dirty="0" err="1" smtClean="0"/>
              <a:t>supercoducting</a:t>
            </a:r>
            <a:r>
              <a:rPr lang="en-US" dirty="0" smtClean="0"/>
              <a:t> synchrotron with circumference</a:t>
            </a:r>
            <a:r>
              <a:rPr lang="en-US" baseline="0" dirty="0" smtClean="0"/>
              <a:t> of 250 meters was put in operation 24 years ago. The beams from </a:t>
            </a:r>
            <a:r>
              <a:rPr lang="en-US" baseline="0" dirty="0" err="1" smtClean="0"/>
              <a:t>Nuclotron</a:t>
            </a:r>
            <a:r>
              <a:rPr lang="en-US" baseline="0" dirty="0" smtClean="0"/>
              <a:t> are extracted to the experimental hall, where the first experiment of NICA program BM@N is located. The plan is to put in operation a booster in 2019, and collider - in 2020 simultaneously with the MPD. </a:t>
            </a:r>
            <a:endParaRPr lang="en-US" dirty="0"/>
          </a:p>
        </p:txBody>
      </p:sp>
      <p:sp>
        <p:nvSpPr>
          <p:cNvPr id="4" name="Slide Number Placeholder 3"/>
          <p:cNvSpPr>
            <a:spLocks noGrp="1"/>
          </p:cNvSpPr>
          <p:nvPr>
            <p:ph type="sldNum" sz="quarter" idx="10"/>
          </p:nvPr>
        </p:nvSpPr>
        <p:spPr/>
        <p:txBody>
          <a:bodyPr/>
          <a:lstStyle/>
          <a:p>
            <a:fld id="{C1BD3B1A-181B-4672-AAAC-B1290729355D}" type="slidenum">
              <a:rPr lang="ru-RU" smtClean="0"/>
              <a:pPr/>
              <a:t>4</a:t>
            </a:fld>
            <a:endParaRPr lang="ru-RU"/>
          </a:p>
        </p:txBody>
      </p:sp>
    </p:spTree>
    <p:extLst>
      <p:ext uri="{BB962C8B-B14F-4D97-AF65-F5344CB8AC3E}">
        <p14:creationId xmlns:p14="http://schemas.microsoft.com/office/powerpoint/2010/main" xmlns="" val="11292027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Flow performance feasibility study indicate good plane reconstruction with </a:t>
            </a:r>
            <a:r>
              <a:rPr lang="en-US" dirty="0" err="1" smtClean="0"/>
              <a:t>FHCal</a:t>
            </a:r>
            <a:r>
              <a:rPr lang="en-US" dirty="0" smtClean="0"/>
              <a:t> and good reproducibility of generated</a:t>
            </a:r>
            <a:r>
              <a:rPr lang="en-US" baseline="0" dirty="0" smtClean="0"/>
              <a:t> events</a:t>
            </a:r>
            <a:r>
              <a:rPr lang="en-US" dirty="0" smtClean="0"/>
              <a:t>  </a:t>
            </a:r>
            <a:endParaRPr lang="ru-RU" dirty="0"/>
          </a:p>
        </p:txBody>
      </p:sp>
      <p:sp>
        <p:nvSpPr>
          <p:cNvPr id="4" name="Номер слайда 3"/>
          <p:cNvSpPr>
            <a:spLocks noGrp="1"/>
          </p:cNvSpPr>
          <p:nvPr>
            <p:ph type="sldNum" sz="quarter" idx="10"/>
          </p:nvPr>
        </p:nvSpPr>
        <p:spPr/>
        <p:txBody>
          <a:bodyPr/>
          <a:lstStyle/>
          <a:p>
            <a:fld id="{84BCCC89-B263-4FA1-B43F-B6A3DAAED6DB}" type="slidenum">
              <a:rPr lang="ru-RU" smtClean="0"/>
              <a:pPr/>
              <a:t>47</a:t>
            </a:fld>
            <a:endParaRPr lang="ru-RU"/>
          </a:p>
        </p:txBody>
      </p:sp>
    </p:spTree>
    <p:extLst>
      <p:ext uri="{BB962C8B-B14F-4D97-AF65-F5344CB8AC3E}">
        <p14:creationId xmlns:p14="http://schemas.microsoft.com/office/powerpoint/2010/main" xmlns="" val="36436010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stage one experiment will be running at limited luminosity and detector acceptance.</a:t>
            </a:r>
            <a:r>
              <a:rPr lang="en-US" baseline="0" dirty="0" smtClean="0"/>
              <a:t> The p/r gap from 1,8 to 2,2 will not be covered at all.</a:t>
            </a:r>
          </a:p>
          <a:p>
            <a:r>
              <a:rPr lang="en-US" baseline="0" dirty="0" smtClean="0"/>
              <a:t>The gap from 1,2 to 1,8 will have limited efficiency</a:t>
            </a:r>
            <a:endParaRPr lang="en-US" dirty="0"/>
          </a:p>
        </p:txBody>
      </p:sp>
      <p:sp>
        <p:nvSpPr>
          <p:cNvPr id="4" name="Slide Number Placeholder 3"/>
          <p:cNvSpPr>
            <a:spLocks noGrp="1"/>
          </p:cNvSpPr>
          <p:nvPr>
            <p:ph type="sldNum" sz="quarter" idx="10"/>
          </p:nvPr>
        </p:nvSpPr>
        <p:spPr/>
        <p:txBody>
          <a:bodyPr/>
          <a:lstStyle/>
          <a:p>
            <a:fld id="{C1BD3B1A-181B-4672-AAAC-B1290729355D}" type="slidenum">
              <a:rPr lang="ru-RU" smtClean="0"/>
              <a:pPr/>
              <a:t>48</a:t>
            </a:fld>
            <a:endParaRPr lang="ru-RU"/>
          </a:p>
        </p:txBody>
      </p:sp>
    </p:spTree>
    <p:extLst>
      <p:ext uri="{BB962C8B-B14F-4D97-AF65-F5344CB8AC3E}">
        <p14:creationId xmlns:p14="http://schemas.microsoft.com/office/powerpoint/2010/main" xmlns="" val="18162337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NICA schedule foresees:</a:t>
            </a:r>
          </a:p>
          <a:p>
            <a:r>
              <a:rPr lang="en-US" dirty="0" smtClean="0"/>
              <a:t>- Start of the physics program with BM@N experiment already in this</a:t>
            </a:r>
            <a:r>
              <a:rPr lang="en-US" baseline="0" dirty="0" smtClean="0"/>
              <a:t> year and first colliding beams in the MPD - in 2021</a:t>
            </a:r>
            <a:r>
              <a:rPr lang="en-US" dirty="0" smtClean="0"/>
              <a:t> </a:t>
            </a:r>
            <a:endParaRPr lang="en-US" dirty="0"/>
          </a:p>
        </p:txBody>
      </p:sp>
      <p:sp>
        <p:nvSpPr>
          <p:cNvPr id="4" name="Slide Number Placeholder 3"/>
          <p:cNvSpPr>
            <a:spLocks noGrp="1"/>
          </p:cNvSpPr>
          <p:nvPr>
            <p:ph type="sldNum" sz="quarter" idx="10"/>
          </p:nvPr>
        </p:nvSpPr>
        <p:spPr/>
        <p:txBody>
          <a:bodyPr/>
          <a:lstStyle/>
          <a:p>
            <a:fld id="{C1BD3B1A-181B-4672-AAAC-B1290729355D}" type="slidenum">
              <a:rPr lang="ru-RU" smtClean="0"/>
              <a:pPr/>
              <a:t>49</a:t>
            </a:fld>
            <a:endParaRPr lang="ru-RU"/>
          </a:p>
        </p:txBody>
      </p:sp>
    </p:spTree>
    <p:extLst>
      <p:ext uri="{BB962C8B-B14F-4D97-AF65-F5344CB8AC3E}">
        <p14:creationId xmlns:p14="http://schemas.microsoft.com/office/powerpoint/2010/main" xmlns="" val="15138408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8"/>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2758289-B437-47BD-899F-CBFA8273A48B}" type="slidenum">
              <a:rPr lang="ru-RU">
                <a:cs typeface="Arial" charset="0"/>
              </a:rPr>
              <a:pPr fontAlgn="base">
                <a:spcBef>
                  <a:spcPct val="0"/>
                </a:spcBef>
                <a:spcAft>
                  <a:spcPct val="0"/>
                </a:spcAft>
                <a:defRPr/>
              </a:pPr>
              <a:t>51</a:t>
            </a:fld>
            <a:endParaRPr lang="ru-RU">
              <a:cs typeface="Arial" charset="0"/>
            </a:endParaRPr>
          </a:p>
        </p:txBody>
      </p:sp>
      <p:sp>
        <p:nvSpPr>
          <p:cNvPr id="126979" name="Text Box 1"/>
          <p:cNvSpPr txBox="1">
            <a:spLocks noChangeArrowheads="1"/>
          </p:cNvSpPr>
          <p:nvPr/>
        </p:nvSpPr>
        <p:spPr bwMode="auto">
          <a:xfrm>
            <a:off x="1144588" y="687388"/>
            <a:ext cx="4567237" cy="3425825"/>
          </a:xfrm>
          <a:prstGeom prst="rect">
            <a:avLst/>
          </a:prstGeom>
          <a:solidFill>
            <a:srgbClr val="FFFFFF"/>
          </a:solidFill>
          <a:ln w="9360">
            <a:solidFill>
              <a:srgbClr val="000000"/>
            </a:solidFill>
            <a:miter lim="800000"/>
            <a:headEnd/>
            <a:tailEnd/>
          </a:ln>
        </p:spPr>
        <p:txBody>
          <a:bodyPr wrap="none" anchor="ctr"/>
          <a:lstStyle/>
          <a:p>
            <a:endParaRPr lang="ru-RU">
              <a:latin typeface="Calibri" pitchFamily="34" charset="0"/>
            </a:endParaRPr>
          </a:p>
        </p:txBody>
      </p:sp>
      <p:sp>
        <p:nvSpPr>
          <p:cNvPr id="126980" name="Rectangle 2"/>
          <p:cNvSpPr>
            <a:spLocks noGrp="1" noChangeArrowheads="1"/>
          </p:cNvSpPr>
          <p:nvPr>
            <p:ph type="body"/>
          </p:nvPr>
        </p:nvSpPr>
        <p:spPr bwMode="auto">
          <a:xfrm>
            <a:off x="685800" y="4343400"/>
            <a:ext cx="5484813" cy="4114800"/>
          </a:xfrm>
          <a:noFill/>
        </p:spPr>
        <p:txBody>
          <a:bodyPr wrap="none" numCol="1" anchor="ctr" anchorCtr="0" compatLnSpc="1">
            <a:prstTxWarp prst="textNoShape">
              <a:avLst/>
            </a:prstTxWarp>
          </a:bodyPr>
          <a:lstStyle/>
          <a:p>
            <a:pPr eaLnBrk="1" hangingPunct="1">
              <a:spcBef>
                <a:spcPct val="0"/>
              </a:spcBef>
            </a:pPr>
            <a:endParaRPr lang="ru-RU"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Nuclotron</a:t>
            </a:r>
            <a:r>
              <a:rPr lang="en-US" dirty="0" smtClean="0"/>
              <a:t>,</a:t>
            </a:r>
            <a:r>
              <a:rPr lang="en-US" baseline="0" dirty="0" smtClean="0"/>
              <a:t> synchrotron based on the SC magnets developed at JINR, was put in operation in 1993. In was essentially modernized in 2010-2015. It will provide acceleration of gold ions  up to kinetic energy 4,4 </a:t>
            </a:r>
            <a:r>
              <a:rPr lang="en-US" baseline="0" dirty="0" err="1" smtClean="0"/>
              <a:t>GeV</a:t>
            </a:r>
            <a:r>
              <a:rPr lang="en-US" baseline="0" dirty="0" smtClean="0"/>
              <a:t>/u, and protons up to 12 </a:t>
            </a:r>
            <a:r>
              <a:rPr lang="en-US" baseline="0" dirty="0" err="1" smtClean="0"/>
              <a:t>GeV</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C1BD3B1A-181B-4672-AAAC-B1290729355D}" type="slidenum">
              <a:rPr lang="ru-RU" smtClean="0"/>
              <a:pPr/>
              <a:t>5</a:t>
            </a:fld>
            <a:endParaRPr lang="ru-RU"/>
          </a:p>
        </p:txBody>
      </p:sp>
    </p:spTree>
    <p:extLst>
      <p:ext uri="{BB962C8B-B14F-4D97-AF65-F5344CB8AC3E}">
        <p14:creationId xmlns:p14="http://schemas.microsoft.com/office/powerpoint/2010/main" xmlns="" val="3080376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a:ln/>
        </p:spPr>
      </p:sp>
      <p:sp>
        <p:nvSpPr>
          <p:cNvPr id="72706" name="Notes Placeholder 2"/>
          <p:cNvSpPr>
            <a:spLocks noGrp="1"/>
          </p:cNvSpPr>
          <p:nvPr>
            <p:ph type="body" idx="1"/>
          </p:nvPr>
        </p:nvSpPr>
        <p:spPr>
          <a:noFill/>
        </p:spPr>
        <p:txBody>
          <a:bodyPr/>
          <a:lstStyle/>
          <a:p>
            <a:r>
              <a:rPr lang="en-US" dirty="0">
                <a:ea typeface="ＭＳ Ｐゴシック" charset="0"/>
                <a:cs typeface="ＭＳ Ｐゴシック" charset="0"/>
              </a:rPr>
              <a:t>The </a:t>
            </a:r>
            <a:r>
              <a:rPr lang="en-US" dirty="0" smtClean="0">
                <a:ea typeface="ＭＳ Ｐゴシック" charset="0"/>
                <a:cs typeface="ＭＳ Ｐゴシック" charset="0"/>
              </a:rPr>
              <a:t>lattice </a:t>
            </a:r>
            <a:r>
              <a:rPr lang="en-US" dirty="0">
                <a:ea typeface="ＭＳ Ｐゴシック" charset="0"/>
                <a:cs typeface="ＭＳ Ｐゴシック" charset="0"/>
              </a:rPr>
              <a:t>design and prototyping of most </a:t>
            </a:r>
            <a:r>
              <a:rPr lang="en-US" dirty="0" smtClean="0">
                <a:ea typeface="ＭＳ Ｐゴシック" charset="0"/>
                <a:cs typeface="ＭＳ Ｐゴシック" charset="0"/>
              </a:rPr>
              <a:t>collider elements </a:t>
            </a:r>
            <a:r>
              <a:rPr lang="en-US" dirty="0">
                <a:ea typeface="ＭＳ Ｐゴシック" charset="0"/>
                <a:cs typeface="ＭＳ Ｐゴシック" charset="0"/>
              </a:rPr>
              <a:t>are completed. The ring circumference is twice as one of the </a:t>
            </a:r>
            <a:r>
              <a:rPr lang="en-US" dirty="0" err="1">
                <a:ea typeface="ＭＳ Ｐゴシック" charset="0"/>
                <a:cs typeface="ＭＳ Ｐゴシック" charset="0"/>
              </a:rPr>
              <a:t>Nuclotron</a:t>
            </a:r>
            <a:r>
              <a:rPr lang="en-US" dirty="0">
                <a:ea typeface="ＭＳ Ｐゴシック" charset="0"/>
                <a:cs typeface="ＭＳ Ｐゴシック" charset="0"/>
              </a:rPr>
              <a:t>. </a:t>
            </a:r>
            <a:r>
              <a:rPr lang="en-US" dirty="0" smtClean="0">
                <a:ea typeface="ＭＳ Ｐゴシック" charset="0"/>
                <a:cs typeface="ＭＳ Ｐゴシック" charset="0"/>
              </a:rPr>
              <a:t>For the</a:t>
            </a:r>
            <a:r>
              <a:rPr lang="en-US" baseline="0" dirty="0" smtClean="0">
                <a:ea typeface="ＭＳ Ｐゴシック" charset="0"/>
                <a:cs typeface="ＭＳ Ｐゴシック" charset="0"/>
              </a:rPr>
              <a:t> gold beam a</a:t>
            </a:r>
            <a:r>
              <a:rPr lang="en-US" dirty="0" smtClean="0">
                <a:ea typeface="ＭＳ Ｐゴシック" charset="0"/>
                <a:cs typeface="ＭＳ Ｐゴシック" charset="0"/>
              </a:rPr>
              <a:t> </a:t>
            </a:r>
            <a:r>
              <a:rPr lang="en-US" dirty="0">
                <a:ea typeface="ＭＳ Ｐゴシック" charset="0"/>
                <a:cs typeface="ＭＳ Ｐゴシック" charset="0"/>
              </a:rPr>
              <a:t>Luminosity at  the energy above 10 </a:t>
            </a:r>
            <a:r>
              <a:rPr lang="en-US" dirty="0" err="1">
                <a:ea typeface="ＭＳ Ｐゴシック" charset="0"/>
                <a:cs typeface="ＭＳ Ｐゴシック" charset="0"/>
              </a:rPr>
              <a:t>GeV</a:t>
            </a:r>
            <a:r>
              <a:rPr lang="en-US" dirty="0">
                <a:ea typeface="ＭＳ Ｐゴシック" charset="0"/>
                <a:cs typeface="ＭＳ Ｐゴシック" charset="0"/>
              </a:rPr>
              <a:t> per nucleon will be 10 to the 27  </a:t>
            </a:r>
          </a:p>
        </p:txBody>
      </p:sp>
      <p:sp>
        <p:nvSpPr>
          <p:cNvPr id="72707" name="Slide Number Placeholder 3"/>
          <p:cNvSpPr>
            <a:spLocks noGrp="1"/>
          </p:cNvSpPr>
          <p:nvPr>
            <p:ph type="sldNum" sz="quarter" idx="5"/>
          </p:nvPr>
        </p:nvSpPr>
        <p:spPr>
          <a:noFill/>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CA577D9-ABC0-0C4C-9CAB-9E6515ED4DFC}" type="slidenum">
              <a:rPr lang="ru-RU" sz="1200"/>
              <a:pPr eaLnBrk="1" hangingPunct="1"/>
              <a:t>6</a:t>
            </a:fld>
            <a:endParaRPr lang="ru-RU"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dirty="0" smtClean="0">
                <a:solidFill>
                  <a:schemeClr val="tx1"/>
                </a:solidFill>
                <a:effectLst/>
                <a:latin typeface="Arial"/>
                <a:ea typeface="+mn-ea"/>
                <a:cs typeface="Arial"/>
              </a:rPr>
              <a:t>The civil construction of the collider complex is going on in accordance with the plans. the MPD hall will be ready</a:t>
            </a:r>
            <a:r>
              <a:rPr lang="en-US" sz="1400" kern="1200" baseline="0" dirty="0" smtClean="0">
                <a:solidFill>
                  <a:schemeClr val="tx1"/>
                </a:solidFill>
                <a:effectLst/>
                <a:latin typeface="Arial"/>
                <a:ea typeface="+mn-ea"/>
                <a:cs typeface="Arial"/>
              </a:rPr>
              <a:t> by</a:t>
            </a:r>
            <a:r>
              <a:rPr lang="en-US" sz="1400" kern="1200" dirty="0" smtClean="0">
                <a:solidFill>
                  <a:schemeClr val="tx1"/>
                </a:solidFill>
                <a:effectLst/>
                <a:latin typeface="Arial"/>
                <a:ea typeface="+mn-ea"/>
                <a:cs typeface="Arial"/>
              </a:rPr>
              <a:t> the summer of 2018, and   the entire complex will be</a:t>
            </a:r>
            <a:r>
              <a:rPr lang="en-US" sz="1400" kern="1200" baseline="0" dirty="0" smtClean="0">
                <a:solidFill>
                  <a:schemeClr val="tx1"/>
                </a:solidFill>
                <a:effectLst/>
                <a:latin typeface="Arial"/>
                <a:ea typeface="+mn-ea"/>
                <a:cs typeface="Arial"/>
              </a:rPr>
              <a:t> completed in 2019.</a:t>
            </a:r>
            <a:endParaRPr lang="ru-RU" sz="1400" kern="1200" dirty="0">
              <a:solidFill>
                <a:schemeClr val="tx1"/>
              </a:solidFill>
              <a:effectLst/>
              <a:latin typeface="Arial"/>
              <a:ea typeface="+mn-ea"/>
              <a:cs typeface="Arial"/>
            </a:endParaRPr>
          </a:p>
        </p:txBody>
      </p:sp>
      <p:sp>
        <p:nvSpPr>
          <p:cNvPr id="4" name="Slide Number Placeholder 3"/>
          <p:cNvSpPr>
            <a:spLocks noGrp="1"/>
          </p:cNvSpPr>
          <p:nvPr>
            <p:ph type="sldNum" sz="quarter" idx="10"/>
          </p:nvPr>
        </p:nvSpPr>
        <p:spPr/>
        <p:txBody>
          <a:bodyPr/>
          <a:lstStyle/>
          <a:p>
            <a:fld id="{C1BD3B1A-181B-4672-AAAC-B1290729355D}" type="slidenum">
              <a:rPr lang="ru-RU" smtClean="0"/>
              <a:pPr/>
              <a:t>7</a:t>
            </a:fld>
            <a:endParaRPr lang="ru-RU"/>
          </a:p>
        </p:txBody>
      </p:sp>
    </p:spTree>
    <p:extLst>
      <p:ext uri="{BB962C8B-B14F-4D97-AF65-F5344CB8AC3E}">
        <p14:creationId xmlns:p14="http://schemas.microsoft.com/office/powerpoint/2010/main" xmlns="" val="1485109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most urgent task for the study of QCD phase diagram is density</a:t>
            </a:r>
            <a:r>
              <a:rPr lang="en-US" baseline="0" dirty="0" smtClean="0"/>
              <a:t> frontier. </a:t>
            </a:r>
            <a:r>
              <a:rPr lang="en-US" dirty="0" smtClean="0"/>
              <a:t>According various calculations maximum freeze-out density is reached at the energy range around 10 </a:t>
            </a:r>
            <a:r>
              <a:rPr lang="en-US" dirty="0" err="1" smtClean="0"/>
              <a:t>GeV</a:t>
            </a:r>
            <a:r>
              <a:rPr lang="en-US" dirty="0" smtClean="0"/>
              <a:t> per n. NICA is well suited …</a:t>
            </a:r>
            <a:endParaRPr lang="en-US" dirty="0"/>
          </a:p>
        </p:txBody>
      </p:sp>
      <p:sp>
        <p:nvSpPr>
          <p:cNvPr id="4" name="Slide Number Placeholder 3"/>
          <p:cNvSpPr>
            <a:spLocks noGrp="1"/>
          </p:cNvSpPr>
          <p:nvPr>
            <p:ph type="sldNum" sz="quarter" idx="10"/>
          </p:nvPr>
        </p:nvSpPr>
        <p:spPr/>
        <p:txBody>
          <a:bodyPr/>
          <a:lstStyle/>
          <a:p>
            <a:fld id="{C1BD3B1A-181B-4672-AAAC-B1290729355D}" type="slidenum">
              <a:rPr lang="ru-RU" smtClean="0"/>
              <a:pPr/>
              <a:t>9</a:t>
            </a:fld>
            <a:endParaRPr lang="ru-RU"/>
          </a:p>
        </p:txBody>
      </p:sp>
    </p:spTree>
    <p:extLst>
      <p:ext uri="{BB962C8B-B14F-4D97-AF65-F5344CB8AC3E}">
        <p14:creationId xmlns:p14="http://schemas.microsoft.com/office/powerpoint/2010/main" xmlns="" val="1184535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Образ слайда 1"/>
          <p:cNvSpPr>
            <a:spLocks noGrp="1" noRot="1" noChangeAspect="1" noTextEdit="1"/>
          </p:cNvSpPr>
          <p:nvPr>
            <p:ph type="sldImg"/>
          </p:nvPr>
        </p:nvSpPr>
        <p:spPr>
          <a:ln/>
        </p:spPr>
      </p:sp>
      <p:sp>
        <p:nvSpPr>
          <p:cNvPr id="35842" name="Заметки 2"/>
          <p:cNvSpPr>
            <a:spLocks noGrp="1"/>
          </p:cNvSpPr>
          <p:nvPr>
            <p:ph type="body" idx="1"/>
          </p:nvPr>
        </p:nvSpPr>
        <p:spPr>
          <a:noFill/>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ea typeface="MS PGothic" charset="0"/>
              </a:rPr>
              <a:t>The landscape of HIC experiments,</a:t>
            </a:r>
            <a:r>
              <a:rPr lang="en-US" sz="1400" baseline="0" dirty="0" smtClean="0">
                <a:ea typeface="MS PGothic" charset="0"/>
              </a:rPr>
              <a:t> </a:t>
            </a:r>
            <a:r>
              <a:rPr lang="en-US" sz="1400" dirty="0" smtClean="0">
                <a:ea typeface="MS PGothic" charset="0"/>
              </a:rPr>
              <a:t>present</a:t>
            </a:r>
            <a:r>
              <a:rPr lang="en-US" sz="1400" baseline="0" dirty="0" smtClean="0">
                <a:ea typeface="MS PGothic" charset="0"/>
              </a:rPr>
              <a:t> and future, in the energy region of max baryonic density are presented in this figure. Among</a:t>
            </a:r>
            <a:r>
              <a:rPr lang="en-US" sz="1400" dirty="0" smtClean="0">
                <a:ea typeface="MS PGothic" charset="0"/>
              </a:rPr>
              <a:t> </a:t>
            </a:r>
            <a:r>
              <a:rPr lang="en-US" sz="1400" dirty="0">
                <a:ea typeface="MS PGothic" charset="0"/>
              </a:rPr>
              <a:t>fixed target experiments </a:t>
            </a:r>
            <a:r>
              <a:rPr lang="en-US" sz="1400" dirty="0" smtClean="0">
                <a:ea typeface="MS PGothic" charset="0"/>
              </a:rPr>
              <a:t>CBM at FAIR will provide maximum</a:t>
            </a:r>
            <a:r>
              <a:rPr lang="en-US" sz="1400" baseline="0" dirty="0" smtClean="0">
                <a:ea typeface="MS PGothic" charset="0"/>
              </a:rPr>
              <a:t> </a:t>
            </a:r>
            <a:r>
              <a:rPr lang="en-US" sz="1400" dirty="0" smtClean="0">
                <a:ea typeface="MS PGothic" charset="0"/>
              </a:rPr>
              <a:t>interaction rate&amp; There are only two collider experiments – NICA and STAR BES with a difference in interaction rate 2-3 orders of magnitude.  </a:t>
            </a:r>
          </a:p>
          <a:p>
            <a:r>
              <a:rPr lang="en-US" sz="1400" dirty="0" smtClean="0">
                <a:ea typeface="MS PGothic" charset="0"/>
              </a:rPr>
              <a:t>Two NICA experiments -</a:t>
            </a:r>
            <a:r>
              <a:rPr lang="en-US" sz="1400" baseline="0" dirty="0" smtClean="0">
                <a:ea typeface="MS PGothic" charset="0"/>
              </a:rPr>
              <a:t> </a:t>
            </a:r>
            <a:r>
              <a:rPr lang="en-US" sz="1400" dirty="0" smtClean="0">
                <a:ea typeface="MS PGothic" charset="0"/>
              </a:rPr>
              <a:t>BM@N with fixed target and MPD at the collider will cover the whole indicated </a:t>
            </a:r>
            <a:r>
              <a:rPr lang="en-US" sz="1400" b="0" dirty="0" smtClean="0">
                <a:ea typeface="MS PGothic" charset="0"/>
              </a:rPr>
              <a:t>energy region</a:t>
            </a:r>
            <a:r>
              <a:rPr lang="en-US" sz="1400" dirty="0" smtClean="0">
                <a:ea typeface="MS PGothic" charset="0"/>
              </a:rPr>
              <a:t>. </a:t>
            </a:r>
            <a:endParaRPr lang="en-US" sz="1400" dirty="0">
              <a:ea typeface="MS PGothic" charset="0"/>
            </a:endParaRPr>
          </a:p>
        </p:txBody>
      </p:sp>
      <p:sp>
        <p:nvSpPr>
          <p:cNvPr id="35843" name="Номер слайда 3"/>
          <p:cNvSpPr>
            <a:spLocks noGrp="1"/>
          </p:cNvSpPr>
          <p:nvPr>
            <p:ph type="sldNum" sz="quarter" idx="5"/>
          </p:nvPr>
        </p:nvSpPr>
        <p:spPr>
          <a:noFill/>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2A90FAF-E7C8-044A-AABF-83A6A6D0FE63}" type="slidenum">
              <a:rPr lang="de-DE" sz="1200">
                <a:latin typeface="Calibri" charset="0"/>
                <a:ea typeface="MS PGothic" charset="0"/>
                <a:cs typeface="MS PGothic" charset="0"/>
              </a:rPr>
              <a:pPr eaLnBrk="1" hangingPunct="1"/>
              <a:t>10</a:t>
            </a:fld>
            <a:endParaRPr lang="de-DE" sz="1200">
              <a:latin typeface="Calibri" charset="0"/>
              <a:ea typeface="MS PGothic" charset="0"/>
              <a:cs typeface="MS PGothic"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BD3B1A-181B-4672-AAAC-B1290729355D}" type="slidenum">
              <a:rPr lang="ru-RU" smtClean="0"/>
              <a:pPr/>
              <a:t>11</a:t>
            </a:fld>
            <a:endParaRPr lang="ru-RU"/>
          </a:p>
        </p:txBody>
      </p:sp>
    </p:spTree>
    <p:extLst>
      <p:ext uri="{BB962C8B-B14F-4D97-AF65-F5344CB8AC3E}">
        <p14:creationId xmlns:p14="http://schemas.microsoft.com/office/powerpoint/2010/main" xmlns="" val="653786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ru-R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4D39EF-AC8C-DB42-8F31-8A54AA683B2E}" type="slidenum">
              <a:rPr lang="en-US" smtClean="0"/>
              <a:pPr/>
              <a:t>‹#›</a:t>
            </a:fld>
            <a:endParaRPr lang="en-US"/>
          </a:p>
        </p:txBody>
      </p:sp>
    </p:spTree>
    <p:extLst>
      <p:ext uri="{BB962C8B-B14F-4D97-AF65-F5344CB8AC3E}">
        <p14:creationId xmlns:p14="http://schemas.microsoft.com/office/powerpoint/2010/main" xmlns="" val="2819899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4D39EF-AC8C-DB42-8F31-8A54AA683B2E}" type="slidenum">
              <a:rPr lang="en-US" smtClean="0"/>
              <a:pPr/>
              <a:t>‹#›</a:t>
            </a:fld>
            <a:endParaRPr lang="en-US"/>
          </a:p>
        </p:txBody>
      </p:sp>
    </p:spTree>
    <p:extLst>
      <p:ext uri="{BB962C8B-B14F-4D97-AF65-F5344CB8AC3E}">
        <p14:creationId xmlns:p14="http://schemas.microsoft.com/office/powerpoint/2010/main" xmlns="" val="3916099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4D39EF-AC8C-DB42-8F31-8A54AA683B2E}" type="slidenum">
              <a:rPr lang="en-US" smtClean="0"/>
              <a:pPr/>
              <a:t>‹#›</a:t>
            </a:fld>
            <a:endParaRPr lang="en-US"/>
          </a:p>
        </p:txBody>
      </p:sp>
    </p:spTree>
    <p:extLst>
      <p:ext uri="{BB962C8B-B14F-4D97-AF65-F5344CB8AC3E}">
        <p14:creationId xmlns:p14="http://schemas.microsoft.com/office/powerpoint/2010/main" xmlns="" val="32855474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0960" cy="1137719"/>
          </a:xfrm>
        </p:spPr>
        <p:txBody>
          <a:bodyPr/>
          <a:lstStyle/>
          <a:p>
            <a:r>
              <a:rPr lang="en-US" smtClean="0"/>
              <a:t>Click to edit Master title style</a:t>
            </a:r>
            <a:endParaRPr lang="en-US"/>
          </a:p>
        </p:txBody>
      </p:sp>
      <p:sp>
        <p:nvSpPr>
          <p:cNvPr id="3" name="Rectangle 3"/>
          <p:cNvSpPr>
            <a:spLocks noGrp="1" noChangeArrowheads="1"/>
          </p:cNvSpPr>
          <p:nvPr>
            <p:ph type="dt" idx="10"/>
          </p:nvPr>
        </p:nvSpPr>
        <p:spPr>
          <a:ln/>
        </p:spPr>
        <p:txBody>
          <a:bodyPr/>
          <a:lstStyle>
            <a:lvl1pPr>
              <a:defRPr/>
            </a:lvl1pPr>
          </a:lstStyle>
          <a:p>
            <a:pPr>
              <a:defRPr/>
            </a:pPr>
            <a:endParaRPr lang="en-US"/>
          </a:p>
        </p:txBody>
      </p:sp>
      <p:sp>
        <p:nvSpPr>
          <p:cNvPr id="4" name="Rectangle 4"/>
          <p:cNvSpPr>
            <a:spLocks noGrp="1" noChangeArrowheads="1"/>
          </p:cNvSpPr>
          <p:nvPr>
            <p:ph type="sldNum" idx="11"/>
          </p:nvPr>
        </p:nvSpPr>
        <p:spPr>
          <a:ln/>
        </p:spPr>
        <p:txBody>
          <a:bodyPr/>
          <a:lstStyle>
            <a:lvl1pPr>
              <a:defRPr/>
            </a:lvl1pPr>
          </a:lstStyle>
          <a:p>
            <a:pPr>
              <a:defRPr/>
            </a:pPr>
            <a:fld id="{641254A6-4FDE-B14F-9A9F-298AC304F4E9}" type="slidenum">
              <a:rPr lang="en-US"/>
              <a:pPr>
                <a:defRPr/>
              </a:pPr>
              <a:t>‹#›</a:t>
            </a:fld>
            <a:endParaRPr lang="en-US"/>
          </a:p>
        </p:txBody>
      </p:sp>
    </p:spTree>
    <p:extLst>
      <p:ext uri="{BB962C8B-B14F-4D97-AF65-F5344CB8AC3E}">
        <p14:creationId xmlns:p14="http://schemas.microsoft.com/office/powerpoint/2010/main" xmlns="" val="1236462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4D39EF-AC8C-DB42-8F31-8A54AA683B2E}" type="slidenum">
              <a:rPr lang="en-US" smtClean="0"/>
              <a:pPr/>
              <a:t>‹#›</a:t>
            </a:fld>
            <a:endParaRPr lang="en-US"/>
          </a:p>
        </p:txBody>
      </p:sp>
    </p:spTree>
    <p:extLst>
      <p:ext uri="{BB962C8B-B14F-4D97-AF65-F5344CB8AC3E}">
        <p14:creationId xmlns:p14="http://schemas.microsoft.com/office/powerpoint/2010/main" xmlns="" val="2424743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4D39EF-AC8C-DB42-8F31-8A54AA683B2E}" type="slidenum">
              <a:rPr lang="en-US" smtClean="0"/>
              <a:pPr/>
              <a:t>‹#›</a:t>
            </a:fld>
            <a:endParaRPr lang="en-US"/>
          </a:p>
        </p:txBody>
      </p:sp>
    </p:spTree>
    <p:extLst>
      <p:ext uri="{BB962C8B-B14F-4D97-AF65-F5344CB8AC3E}">
        <p14:creationId xmlns:p14="http://schemas.microsoft.com/office/powerpoint/2010/main" xmlns="" val="459943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4D39EF-AC8C-DB42-8F31-8A54AA683B2E}" type="slidenum">
              <a:rPr lang="en-US" smtClean="0"/>
              <a:pPr/>
              <a:t>‹#›</a:t>
            </a:fld>
            <a:endParaRPr lang="en-US"/>
          </a:p>
        </p:txBody>
      </p:sp>
    </p:spTree>
    <p:extLst>
      <p:ext uri="{BB962C8B-B14F-4D97-AF65-F5344CB8AC3E}">
        <p14:creationId xmlns:p14="http://schemas.microsoft.com/office/powerpoint/2010/main" xmlns="" val="4037942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4D39EF-AC8C-DB42-8F31-8A54AA683B2E}" type="slidenum">
              <a:rPr lang="en-US" smtClean="0"/>
              <a:pPr/>
              <a:t>‹#›</a:t>
            </a:fld>
            <a:endParaRPr lang="en-US"/>
          </a:p>
        </p:txBody>
      </p:sp>
    </p:spTree>
    <p:extLst>
      <p:ext uri="{BB962C8B-B14F-4D97-AF65-F5344CB8AC3E}">
        <p14:creationId xmlns:p14="http://schemas.microsoft.com/office/powerpoint/2010/main" xmlns="" val="4284608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4D39EF-AC8C-DB42-8F31-8A54AA683B2E}" type="slidenum">
              <a:rPr lang="en-US" smtClean="0"/>
              <a:pPr/>
              <a:t>‹#›</a:t>
            </a:fld>
            <a:endParaRPr lang="en-US"/>
          </a:p>
        </p:txBody>
      </p:sp>
    </p:spTree>
    <p:extLst>
      <p:ext uri="{BB962C8B-B14F-4D97-AF65-F5344CB8AC3E}">
        <p14:creationId xmlns:p14="http://schemas.microsoft.com/office/powerpoint/2010/main" xmlns="" val="1224152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4D39EF-AC8C-DB42-8F31-8A54AA683B2E}" type="slidenum">
              <a:rPr lang="en-US" smtClean="0"/>
              <a:pPr/>
              <a:t>‹#›</a:t>
            </a:fld>
            <a:endParaRPr lang="en-US"/>
          </a:p>
        </p:txBody>
      </p:sp>
    </p:spTree>
    <p:extLst>
      <p:ext uri="{BB962C8B-B14F-4D97-AF65-F5344CB8AC3E}">
        <p14:creationId xmlns:p14="http://schemas.microsoft.com/office/powerpoint/2010/main" xmlns="" val="3539345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4D39EF-AC8C-DB42-8F31-8A54AA683B2E}" type="slidenum">
              <a:rPr lang="en-US" smtClean="0"/>
              <a:pPr/>
              <a:t>‹#›</a:t>
            </a:fld>
            <a:endParaRPr lang="en-US"/>
          </a:p>
        </p:txBody>
      </p:sp>
    </p:spTree>
    <p:extLst>
      <p:ext uri="{BB962C8B-B14F-4D97-AF65-F5344CB8AC3E}">
        <p14:creationId xmlns:p14="http://schemas.microsoft.com/office/powerpoint/2010/main" xmlns="" val="3052282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4D39EF-AC8C-DB42-8F31-8A54AA683B2E}" type="slidenum">
              <a:rPr lang="en-US" smtClean="0"/>
              <a:pPr/>
              <a:t>‹#›</a:t>
            </a:fld>
            <a:endParaRPr lang="en-US"/>
          </a:p>
        </p:txBody>
      </p:sp>
    </p:spTree>
    <p:extLst>
      <p:ext uri="{BB962C8B-B14F-4D97-AF65-F5344CB8AC3E}">
        <p14:creationId xmlns:p14="http://schemas.microsoft.com/office/powerpoint/2010/main" xmlns="" val="42646300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4D39EF-AC8C-DB42-8F31-8A54AA683B2E}" type="slidenum">
              <a:rPr lang="en-US" smtClean="0"/>
              <a:pPr/>
              <a:t>‹#›</a:t>
            </a:fld>
            <a:endParaRPr lang="en-US"/>
          </a:p>
        </p:txBody>
      </p:sp>
    </p:spTree>
    <p:extLst>
      <p:ext uri="{BB962C8B-B14F-4D97-AF65-F5344CB8AC3E}">
        <p14:creationId xmlns:p14="http://schemas.microsoft.com/office/powerpoint/2010/main" xmlns="" val="37133429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1.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11.xml"/><Relationship Id="rId7" Type="http://schemas.openxmlformats.org/officeDocument/2006/relationships/oleObject" Target="../embeddings/oleObject2.bin"/><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oleObject" Target="../embeddings/oleObject3.bin"/></Relationships>
</file>

<file path=ppt/slides/_rels/slide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65.jpeg"/><Relationship Id="rId4" Type="http://schemas.openxmlformats.org/officeDocument/2006/relationships/image" Target="../media/image64.wmf"/></Relationships>
</file>

<file path=ppt/slides/_rels/slide23.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64.wmf"/></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64.wmf"/><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jpeg"/><Relationship Id="rId7" Type="http://schemas.openxmlformats.org/officeDocument/2006/relationships/image" Target="../media/image81.pn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80.wmf"/><Relationship Id="rId5" Type="http://schemas.openxmlformats.org/officeDocument/2006/relationships/image" Target="../media/image79.wmf"/><Relationship Id="rId4" Type="http://schemas.openxmlformats.org/officeDocument/2006/relationships/image" Target="../media/image78.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7.png"/></Relationships>
</file>

<file path=ppt/slides/_rels/slide31.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 Id="rId9" Type="http://schemas.microsoft.com/office/2007/relationships/hdphoto" Target="../media/hdphoto1.wdp"/></Relationships>
</file>

<file path=ppt/slides/_rels/slide32.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jpeg"/><Relationship Id="rId7" Type="http://schemas.openxmlformats.org/officeDocument/2006/relationships/image" Target="../media/image98.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97.jpeg"/><Relationship Id="rId5" Type="http://schemas.openxmlformats.org/officeDocument/2006/relationships/image" Target="../media/image96.png"/><Relationship Id="rId4" Type="http://schemas.openxmlformats.org/officeDocument/2006/relationships/image" Target="../media/image95.jpeg"/><Relationship Id="rId9" Type="http://schemas.openxmlformats.org/officeDocument/2006/relationships/image" Target="../media/image100.png"/></Relationships>
</file>

<file path=ppt/slides/_rels/slide33.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101.png"/><Relationship Id="rId7" Type="http://schemas.openxmlformats.org/officeDocument/2006/relationships/image" Target="../media/image104.emf"/><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03.png"/><Relationship Id="rId4" Type="http://schemas.openxmlformats.org/officeDocument/2006/relationships/image" Target="../media/image102.jpeg"/></Relationships>
</file>

<file path=ppt/slides/_rels/slide34.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image" Target="../media/image106.png"/><Relationship Id="rId7" Type="http://schemas.openxmlformats.org/officeDocument/2006/relationships/image" Target="../media/image110.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09.jpeg"/><Relationship Id="rId11" Type="http://schemas.openxmlformats.org/officeDocument/2006/relationships/image" Target="../media/image114.png"/><Relationship Id="rId5" Type="http://schemas.openxmlformats.org/officeDocument/2006/relationships/image" Target="../media/image108.jpeg"/><Relationship Id="rId10" Type="http://schemas.openxmlformats.org/officeDocument/2006/relationships/image" Target="../media/image113.png"/><Relationship Id="rId4" Type="http://schemas.openxmlformats.org/officeDocument/2006/relationships/image" Target="../media/image107.jpeg"/><Relationship Id="rId9" Type="http://schemas.openxmlformats.org/officeDocument/2006/relationships/image" Target="../media/image112.png"/></Relationships>
</file>

<file path=ppt/slides/_rels/slide3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jpeg"/></Relationships>
</file>

<file path=ppt/slides/_rels/slide3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22.emf"/><Relationship Id="rId5" Type="http://schemas.openxmlformats.org/officeDocument/2006/relationships/image" Target="../media/image121.emf"/><Relationship Id="rId4" Type="http://schemas.openxmlformats.org/officeDocument/2006/relationships/image" Target="../media/image120.jpeg"/></Relationships>
</file>

<file path=ppt/slides/_rels/slide3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25.jpeg"/><Relationship Id="rId4" Type="http://schemas.openxmlformats.org/officeDocument/2006/relationships/image" Target="../media/image124.jpeg"/></Relationships>
</file>

<file path=ppt/slides/_rels/slide3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29.png"/><Relationship Id="rId4" Type="http://schemas.openxmlformats.org/officeDocument/2006/relationships/image" Target="../media/image128.png"/></Relationships>
</file>

<file path=ppt/slides/_rels/slide3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32.png"/><Relationship Id="rId4" Type="http://schemas.openxmlformats.org/officeDocument/2006/relationships/image" Target="../media/image131.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4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35.png"/><Relationship Id="rId4" Type="http://schemas.openxmlformats.org/officeDocument/2006/relationships/image" Target="../media/image134.png"/></Relationships>
</file>

<file path=ppt/slides/_rels/slide4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37.png"/></Relationships>
</file>

<file path=ppt/slides/_rels/slide4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46.png"/><Relationship Id="rId7" Type="http://schemas.openxmlformats.org/officeDocument/2006/relationships/image" Target="../media/image150.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23.png"/><Relationship Id="rId4" Type="http://schemas.openxmlformats.org/officeDocument/2006/relationships/package" Target="../embeddings/_____Microsoft_Office_Excel1.xlsx"/></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ChangeArrowheads="1"/>
          </p:cNvSpPr>
          <p:nvPr/>
        </p:nvSpPr>
        <p:spPr bwMode="auto">
          <a:xfrm>
            <a:off x="-34925" y="-100013"/>
            <a:ext cx="9178925" cy="1196976"/>
          </a:xfrm>
          <a:prstGeom prst="rect">
            <a:avLst/>
          </a:prstGeom>
          <a:solidFill>
            <a:srgbClr val="00B8FF"/>
          </a:solidFill>
          <a:ln w="9360">
            <a:solidFill>
              <a:srgbClr val="FFFFFF"/>
            </a:solidFill>
            <a:miter lim="800000"/>
            <a:headEnd/>
            <a:tailEnd/>
          </a:ln>
        </p:spPr>
        <p:txBody>
          <a:bodyPr wrap="none" anchor="ctr"/>
          <a:lstStyle/>
          <a:p>
            <a:endParaRPr lang="ru-RU">
              <a:latin typeface="Calibri" pitchFamily="34" charset="0"/>
            </a:endParaRPr>
          </a:p>
        </p:txBody>
      </p:sp>
      <p:sp>
        <p:nvSpPr>
          <p:cNvPr id="14338" name="Rectangle 2"/>
          <p:cNvSpPr>
            <a:spLocks noChangeArrowheads="1"/>
          </p:cNvSpPr>
          <p:nvPr/>
        </p:nvSpPr>
        <p:spPr bwMode="auto">
          <a:xfrm>
            <a:off x="269875" y="-88900"/>
            <a:ext cx="8604250" cy="709613"/>
          </a:xfrm>
          <a:prstGeom prst="rect">
            <a:avLst/>
          </a:prstGeom>
          <a:noFill/>
          <a:ln w="9525">
            <a:noFill/>
            <a:round/>
            <a:headEnd/>
            <a:tailEnd/>
          </a:ln>
        </p:spPr>
        <p:txBody>
          <a:bodyPr lIns="92160" tIns="46080" rIns="92160" bIns="4608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pPr>
            <a:r>
              <a:rPr lang="ru-RU" sz="2400">
                <a:solidFill>
                  <a:srgbClr val="FFFFFF"/>
                </a:solidFill>
                <a:latin typeface="Calibri" pitchFamily="34" charset="0"/>
              </a:rPr>
              <a:t>   	</a:t>
            </a:r>
            <a:r>
              <a:rPr lang="en-GB" sz="2200" b="1">
                <a:solidFill>
                  <a:srgbClr val="FFCC00"/>
                </a:solidFill>
                <a:latin typeface="Verdana" pitchFamily="34" charset="0"/>
              </a:rPr>
              <a:t>Joint Institute for Nuclear Research</a:t>
            </a:r>
          </a:p>
        </p:txBody>
      </p:sp>
      <p:sp>
        <p:nvSpPr>
          <p:cNvPr id="7171" name="Text Box 3"/>
          <p:cNvSpPr txBox="1">
            <a:spLocks noChangeArrowheads="1"/>
          </p:cNvSpPr>
          <p:nvPr/>
        </p:nvSpPr>
        <p:spPr bwMode="auto">
          <a:xfrm>
            <a:off x="0" y="333375"/>
            <a:ext cx="9144000" cy="428625"/>
          </a:xfrm>
          <a:prstGeom prst="rect">
            <a:avLst/>
          </a:prstGeom>
          <a:noFill/>
          <a:ln w="9525">
            <a:noFill/>
            <a:round/>
            <a:headEnd/>
            <a:tailEnd/>
          </a:ln>
          <a:effectLst/>
        </p:spPr>
        <p:txBody>
          <a:bodyPr lIns="90000" tIns="46800" rIns="90000" bIns="46800">
            <a:spAutoFit/>
          </a:bodyPr>
          <a:lstStyle/>
          <a:p>
            <a:pPr algn="ctr" fontAlgn="auto">
              <a:spcBef>
                <a:spcPts val="0"/>
              </a:spcBef>
              <a:spcAft>
                <a:spcPts val="0"/>
              </a:spcAft>
              <a:buClr>
                <a:srgbClr val="FFCC00"/>
              </a:buClr>
              <a:buFont typeface="Verdana"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2200" b="1">
                <a:solidFill>
                  <a:srgbClr val="FFCC00"/>
                </a:solidFill>
                <a:effectLst>
                  <a:outerShdw blurRad="38100" dist="38100" dir="2700000" algn="tl">
                    <a:srgbClr val="000000"/>
                  </a:outerShdw>
                </a:effectLst>
                <a:latin typeface="Verdana" pitchFamily="34" charset="0"/>
                <a:cs typeface="+mn-cs"/>
              </a:rPr>
              <a:t>International Intergovernmental Organization</a:t>
            </a:r>
          </a:p>
        </p:txBody>
      </p:sp>
      <p:sp>
        <p:nvSpPr>
          <p:cNvPr id="14340" name="Text Box 5"/>
          <p:cNvSpPr txBox="1">
            <a:spLocks noChangeArrowheads="1"/>
          </p:cNvSpPr>
          <p:nvPr/>
        </p:nvSpPr>
        <p:spPr bwMode="auto">
          <a:xfrm>
            <a:off x="0" y="2420938"/>
            <a:ext cx="9144000" cy="463550"/>
          </a:xfrm>
          <a:prstGeom prst="rect">
            <a:avLst/>
          </a:prstGeom>
          <a:noFill/>
          <a:ln w="9525">
            <a:noFill/>
            <a:round/>
            <a:headEnd/>
            <a:tailEnd/>
          </a:ln>
        </p:spPr>
        <p:txBody>
          <a:bodyPr lIns="90000" tIns="46800" rIns="90000" bIns="46800">
            <a:spAutoFit/>
          </a:bodyPr>
          <a:lstStyle/>
          <a:p>
            <a:pPr algn="ctr">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i-FI" sz="2400">
                <a:solidFill>
                  <a:srgbClr val="FFFFFF"/>
                </a:solidFill>
                <a:latin typeface="Times New Roman" pitchFamily="18" charset="0"/>
                <a:cs typeface="Times New Roman" pitchFamily="18" charset="0"/>
              </a:rPr>
              <a:t>D. Blaschssskse, A.S. Sorin</a:t>
            </a:r>
          </a:p>
        </p:txBody>
      </p:sp>
      <p:sp>
        <p:nvSpPr>
          <p:cNvPr id="14341" name="Text Box 7"/>
          <p:cNvSpPr txBox="1">
            <a:spLocks noChangeArrowheads="1"/>
          </p:cNvSpPr>
          <p:nvPr/>
        </p:nvSpPr>
        <p:spPr bwMode="auto">
          <a:xfrm>
            <a:off x="0" y="5935512"/>
            <a:ext cx="9144000" cy="925511"/>
          </a:xfrm>
          <a:prstGeom prst="rect">
            <a:avLst/>
          </a:prstGeom>
          <a:solidFill>
            <a:srgbClr val="0070C0"/>
          </a:solidFill>
          <a:ln w="9525">
            <a:noFill/>
            <a:round/>
            <a:headEnd/>
            <a:tailEnd/>
          </a:ln>
        </p:spPr>
        <p:txBody>
          <a:bodyPr wrap="square" lIns="90000" tIns="46800" rIns="90000" bIns="46800">
            <a:spAutoFit/>
          </a:bodyPr>
          <a:lstStyle/>
          <a:p>
            <a:pPr algn="ctr"/>
            <a:r>
              <a:rPr lang="en-US" b="1" dirty="0" smtClean="0">
                <a:solidFill>
                  <a:schemeClr val="bg1"/>
                </a:solidFill>
                <a:latin typeface="Arial" pitchFamily="34" charset="0"/>
                <a:cs typeface="Arial" pitchFamily="34" charset="0"/>
              </a:rPr>
              <a:t>Compact stars in the QCD Phase Diagram VI</a:t>
            </a:r>
          </a:p>
          <a:p>
            <a:pPr algn="ctr"/>
            <a:r>
              <a:rPr lang="en-US" b="1" dirty="0" smtClean="0">
                <a:solidFill>
                  <a:schemeClr val="bg1"/>
                </a:solidFill>
                <a:latin typeface="Arial" pitchFamily="34" charset="0"/>
                <a:cs typeface="Arial" pitchFamily="34" charset="0"/>
              </a:rPr>
              <a:t>Cosmic </a:t>
            </a:r>
            <a:r>
              <a:rPr lang="en-US" b="1" dirty="0" smtClean="0">
                <a:solidFill>
                  <a:schemeClr val="bg1"/>
                </a:solidFill>
                <a:latin typeface="Arial" pitchFamily="34" charset="0"/>
                <a:cs typeface="Arial" pitchFamily="34" charset="0"/>
              </a:rPr>
              <a:t>matter in heavy-ion collision laboratories? </a:t>
            </a:r>
            <a:r>
              <a:rPr lang="en-US" b="1" dirty="0" smtClean="0">
                <a:solidFill>
                  <a:schemeClr val="bg1"/>
                </a:solidFill>
                <a:latin typeface="Arial" pitchFamily="34" charset="0"/>
                <a:cs typeface="Arial" pitchFamily="34" charset="0"/>
              </a:rPr>
              <a:t> </a:t>
            </a:r>
          </a:p>
          <a:p>
            <a:pPr algn="ctr"/>
            <a:r>
              <a:rPr lang="en-US" b="1" dirty="0" smtClean="0">
                <a:solidFill>
                  <a:schemeClr val="bg1"/>
                </a:solidFill>
                <a:latin typeface="Arial" pitchFamily="34" charset="0"/>
                <a:cs typeface="Arial" pitchFamily="34" charset="0"/>
              </a:rPr>
              <a:t>BLTP JINR, </a:t>
            </a:r>
            <a:r>
              <a:rPr lang="en-US" b="1" dirty="0" err="1" smtClean="0">
                <a:solidFill>
                  <a:schemeClr val="bg1"/>
                </a:solidFill>
                <a:latin typeface="Arial" pitchFamily="34" charset="0"/>
                <a:cs typeface="Arial" pitchFamily="34" charset="0"/>
              </a:rPr>
              <a:t>Dubna</a:t>
            </a:r>
            <a:r>
              <a:rPr lang="en-US" b="1" dirty="0" smtClean="0">
                <a:solidFill>
                  <a:schemeClr val="bg1"/>
                </a:solidFill>
                <a:latin typeface="Arial" pitchFamily="34" charset="0"/>
                <a:cs typeface="Arial" pitchFamily="34" charset="0"/>
              </a:rPr>
              <a:t>, 26 September 2017</a:t>
            </a:r>
            <a:endParaRPr lang="en-US" b="1" dirty="0">
              <a:solidFill>
                <a:schemeClr val="bg1"/>
              </a:solidFill>
              <a:latin typeface="Arial" pitchFamily="34" charset="0"/>
              <a:cs typeface="Arial" pitchFamily="34" charset="0"/>
            </a:endParaRPr>
          </a:p>
        </p:txBody>
      </p:sp>
      <p:grpSp>
        <p:nvGrpSpPr>
          <p:cNvPr id="2" name="Group 9"/>
          <p:cNvGrpSpPr>
            <a:grpSpLocks/>
          </p:cNvGrpSpPr>
          <p:nvPr/>
        </p:nvGrpSpPr>
        <p:grpSpPr bwMode="auto">
          <a:xfrm>
            <a:off x="0" y="836613"/>
            <a:ext cx="9140825" cy="357187"/>
            <a:chOff x="0" y="527"/>
            <a:chExt cx="5758" cy="225"/>
          </a:xfrm>
        </p:grpSpPr>
        <p:grpSp>
          <p:nvGrpSpPr>
            <p:cNvPr id="3" name="Group 10"/>
            <p:cNvGrpSpPr>
              <a:grpSpLocks/>
            </p:cNvGrpSpPr>
            <p:nvPr/>
          </p:nvGrpSpPr>
          <p:grpSpPr bwMode="auto">
            <a:xfrm>
              <a:off x="2895" y="527"/>
              <a:ext cx="2863" cy="225"/>
              <a:chOff x="2895" y="527"/>
              <a:chExt cx="2863" cy="225"/>
            </a:xfrm>
          </p:grpSpPr>
          <p:pic>
            <p:nvPicPr>
              <p:cNvPr id="14360" name="Picture 11"/>
              <p:cNvPicPr>
                <a:picLocks noChangeAspect="1" noChangeArrowheads="1"/>
              </p:cNvPicPr>
              <p:nvPr/>
            </p:nvPicPr>
            <p:blipFill>
              <a:blip r:embed="rId3" cstate="print"/>
              <a:srcRect/>
              <a:stretch>
                <a:fillRect/>
              </a:stretch>
            </p:blipFill>
            <p:spPr bwMode="auto">
              <a:xfrm>
                <a:off x="2895" y="527"/>
                <a:ext cx="294" cy="226"/>
              </a:xfrm>
              <a:prstGeom prst="rect">
                <a:avLst/>
              </a:prstGeom>
              <a:noFill/>
              <a:ln w="6480">
                <a:solidFill>
                  <a:srgbClr val="000000"/>
                </a:solidFill>
                <a:miter lim="800000"/>
                <a:headEnd/>
                <a:tailEnd/>
              </a:ln>
            </p:spPr>
          </p:pic>
          <p:pic>
            <p:nvPicPr>
              <p:cNvPr id="14361" name="Picture 12"/>
              <p:cNvPicPr>
                <a:picLocks noChangeAspect="1" noChangeArrowheads="1"/>
              </p:cNvPicPr>
              <p:nvPr/>
            </p:nvPicPr>
            <p:blipFill>
              <a:blip r:embed="rId4" cstate="print"/>
              <a:srcRect/>
              <a:stretch>
                <a:fillRect/>
              </a:stretch>
            </p:blipFill>
            <p:spPr bwMode="auto">
              <a:xfrm>
                <a:off x="3215" y="527"/>
                <a:ext cx="295" cy="226"/>
              </a:xfrm>
              <a:prstGeom prst="rect">
                <a:avLst/>
              </a:prstGeom>
              <a:noFill/>
              <a:ln w="6480">
                <a:solidFill>
                  <a:srgbClr val="000000"/>
                </a:solidFill>
                <a:miter lim="800000"/>
                <a:headEnd/>
                <a:tailEnd/>
              </a:ln>
            </p:spPr>
          </p:pic>
          <p:pic>
            <p:nvPicPr>
              <p:cNvPr id="14362" name="Picture 13"/>
              <p:cNvPicPr>
                <a:picLocks noChangeAspect="1" noChangeArrowheads="1"/>
              </p:cNvPicPr>
              <p:nvPr/>
            </p:nvPicPr>
            <p:blipFill>
              <a:blip r:embed="rId5" cstate="print"/>
              <a:srcRect/>
              <a:stretch>
                <a:fillRect/>
              </a:stretch>
            </p:blipFill>
            <p:spPr bwMode="auto">
              <a:xfrm>
                <a:off x="3537" y="527"/>
                <a:ext cx="294" cy="226"/>
              </a:xfrm>
              <a:prstGeom prst="rect">
                <a:avLst/>
              </a:prstGeom>
              <a:noFill/>
              <a:ln w="6480">
                <a:solidFill>
                  <a:srgbClr val="000000"/>
                </a:solidFill>
                <a:miter lim="800000"/>
                <a:headEnd/>
                <a:tailEnd/>
              </a:ln>
            </p:spPr>
          </p:pic>
          <p:pic>
            <p:nvPicPr>
              <p:cNvPr id="14363" name="Picture 14"/>
              <p:cNvPicPr>
                <a:picLocks noChangeAspect="1" noChangeArrowheads="1"/>
              </p:cNvPicPr>
              <p:nvPr/>
            </p:nvPicPr>
            <p:blipFill>
              <a:blip r:embed="rId6" cstate="print"/>
              <a:srcRect/>
              <a:stretch>
                <a:fillRect/>
              </a:stretch>
            </p:blipFill>
            <p:spPr bwMode="auto">
              <a:xfrm>
                <a:off x="3858" y="528"/>
                <a:ext cx="295" cy="225"/>
              </a:xfrm>
              <a:prstGeom prst="rect">
                <a:avLst/>
              </a:prstGeom>
              <a:noFill/>
              <a:ln w="6480">
                <a:solidFill>
                  <a:srgbClr val="000000"/>
                </a:solidFill>
                <a:miter lim="800000"/>
                <a:headEnd/>
                <a:tailEnd/>
              </a:ln>
            </p:spPr>
          </p:pic>
          <p:pic>
            <p:nvPicPr>
              <p:cNvPr id="14364" name="Picture 15"/>
              <p:cNvPicPr>
                <a:picLocks noChangeAspect="1" noChangeArrowheads="1"/>
              </p:cNvPicPr>
              <p:nvPr/>
            </p:nvPicPr>
            <p:blipFill>
              <a:blip r:embed="rId7" cstate="print"/>
              <a:srcRect/>
              <a:stretch>
                <a:fillRect/>
              </a:stretch>
            </p:blipFill>
            <p:spPr bwMode="auto">
              <a:xfrm>
                <a:off x="4180" y="527"/>
                <a:ext cx="295" cy="226"/>
              </a:xfrm>
              <a:prstGeom prst="rect">
                <a:avLst/>
              </a:prstGeom>
              <a:noFill/>
              <a:ln w="6480">
                <a:solidFill>
                  <a:srgbClr val="000000"/>
                </a:solidFill>
                <a:miter lim="800000"/>
                <a:headEnd/>
                <a:tailEnd/>
              </a:ln>
            </p:spPr>
          </p:pic>
          <p:pic>
            <p:nvPicPr>
              <p:cNvPr id="14365" name="Picture 16"/>
              <p:cNvPicPr>
                <a:picLocks noChangeAspect="1" noChangeArrowheads="1"/>
              </p:cNvPicPr>
              <p:nvPr/>
            </p:nvPicPr>
            <p:blipFill>
              <a:blip r:embed="rId8" cstate="print"/>
              <a:srcRect/>
              <a:stretch>
                <a:fillRect/>
              </a:stretch>
            </p:blipFill>
            <p:spPr bwMode="auto">
              <a:xfrm>
                <a:off x="4501" y="528"/>
                <a:ext cx="294" cy="225"/>
              </a:xfrm>
              <a:prstGeom prst="rect">
                <a:avLst/>
              </a:prstGeom>
              <a:noFill/>
              <a:ln w="6480">
                <a:solidFill>
                  <a:srgbClr val="000000"/>
                </a:solidFill>
                <a:miter lim="800000"/>
                <a:headEnd/>
                <a:tailEnd/>
              </a:ln>
            </p:spPr>
          </p:pic>
          <p:pic>
            <p:nvPicPr>
              <p:cNvPr id="14366" name="Picture 17"/>
              <p:cNvPicPr>
                <a:picLocks noChangeAspect="1" noChangeArrowheads="1"/>
              </p:cNvPicPr>
              <p:nvPr/>
            </p:nvPicPr>
            <p:blipFill>
              <a:blip r:embed="rId9" cstate="print"/>
              <a:srcRect/>
              <a:stretch>
                <a:fillRect/>
              </a:stretch>
            </p:blipFill>
            <p:spPr bwMode="auto">
              <a:xfrm>
                <a:off x="4823" y="527"/>
                <a:ext cx="294" cy="226"/>
              </a:xfrm>
              <a:prstGeom prst="rect">
                <a:avLst/>
              </a:prstGeom>
              <a:noFill/>
              <a:ln w="6480">
                <a:solidFill>
                  <a:srgbClr val="000000"/>
                </a:solidFill>
                <a:miter lim="800000"/>
                <a:headEnd/>
                <a:tailEnd/>
              </a:ln>
            </p:spPr>
          </p:pic>
          <p:pic>
            <p:nvPicPr>
              <p:cNvPr id="14367" name="Picture 18"/>
              <p:cNvPicPr>
                <a:picLocks noChangeAspect="1" noChangeArrowheads="1"/>
              </p:cNvPicPr>
              <p:nvPr/>
            </p:nvPicPr>
            <p:blipFill>
              <a:blip r:embed="rId10" cstate="print"/>
              <a:srcRect/>
              <a:stretch>
                <a:fillRect/>
              </a:stretch>
            </p:blipFill>
            <p:spPr bwMode="auto">
              <a:xfrm>
                <a:off x="5465" y="527"/>
                <a:ext cx="294" cy="226"/>
              </a:xfrm>
              <a:prstGeom prst="rect">
                <a:avLst/>
              </a:prstGeom>
              <a:noFill/>
              <a:ln w="6480">
                <a:solidFill>
                  <a:srgbClr val="000000"/>
                </a:solidFill>
                <a:miter lim="800000"/>
                <a:headEnd/>
                <a:tailEnd/>
              </a:ln>
            </p:spPr>
          </p:pic>
          <p:pic>
            <p:nvPicPr>
              <p:cNvPr id="14368" name="Picture 19"/>
              <p:cNvPicPr>
                <a:picLocks noChangeAspect="1" noChangeArrowheads="1"/>
              </p:cNvPicPr>
              <p:nvPr/>
            </p:nvPicPr>
            <p:blipFill>
              <a:blip r:embed="rId11" cstate="print"/>
              <a:srcRect/>
              <a:stretch>
                <a:fillRect/>
              </a:stretch>
            </p:blipFill>
            <p:spPr bwMode="auto">
              <a:xfrm>
                <a:off x="5144" y="528"/>
                <a:ext cx="294" cy="225"/>
              </a:xfrm>
              <a:prstGeom prst="rect">
                <a:avLst/>
              </a:prstGeom>
              <a:noFill/>
              <a:ln w="6480">
                <a:solidFill>
                  <a:srgbClr val="000000"/>
                </a:solidFill>
                <a:miter lim="800000"/>
                <a:headEnd/>
                <a:tailEnd/>
              </a:ln>
            </p:spPr>
          </p:pic>
        </p:grpSp>
        <p:grpSp>
          <p:nvGrpSpPr>
            <p:cNvPr id="4" name="Group 20"/>
            <p:cNvGrpSpPr>
              <a:grpSpLocks/>
            </p:cNvGrpSpPr>
            <p:nvPr/>
          </p:nvGrpSpPr>
          <p:grpSpPr bwMode="auto">
            <a:xfrm>
              <a:off x="0" y="536"/>
              <a:ext cx="2860" cy="211"/>
              <a:chOff x="0" y="536"/>
              <a:chExt cx="2860" cy="211"/>
            </a:xfrm>
          </p:grpSpPr>
          <p:pic>
            <p:nvPicPr>
              <p:cNvPr id="14350" name="Picture 21"/>
              <p:cNvPicPr>
                <a:picLocks noChangeAspect="1" noChangeArrowheads="1"/>
              </p:cNvPicPr>
              <p:nvPr/>
            </p:nvPicPr>
            <p:blipFill>
              <a:blip r:embed="rId12" cstate="print"/>
              <a:srcRect/>
              <a:stretch>
                <a:fillRect/>
              </a:stretch>
            </p:blipFill>
            <p:spPr bwMode="auto">
              <a:xfrm>
                <a:off x="2571" y="537"/>
                <a:ext cx="290" cy="211"/>
              </a:xfrm>
              <a:prstGeom prst="rect">
                <a:avLst/>
              </a:prstGeom>
              <a:noFill/>
              <a:ln w="6480">
                <a:solidFill>
                  <a:srgbClr val="000000"/>
                </a:solidFill>
                <a:miter lim="800000"/>
                <a:headEnd/>
                <a:tailEnd/>
              </a:ln>
            </p:spPr>
          </p:pic>
          <p:pic>
            <p:nvPicPr>
              <p:cNvPr id="14351" name="Picture 22"/>
              <p:cNvPicPr>
                <a:picLocks noChangeAspect="1" noChangeArrowheads="1"/>
              </p:cNvPicPr>
              <p:nvPr/>
            </p:nvPicPr>
            <p:blipFill>
              <a:blip r:embed="rId13" cstate="print"/>
              <a:srcRect/>
              <a:stretch>
                <a:fillRect/>
              </a:stretch>
            </p:blipFill>
            <p:spPr bwMode="auto">
              <a:xfrm>
                <a:off x="0" y="537"/>
                <a:ext cx="295" cy="211"/>
              </a:xfrm>
              <a:prstGeom prst="rect">
                <a:avLst/>
              </a:prstGeom>
              <a:noFill/>
              <a:ln w="6480">
                <a:solidFill>
                  <a:srgbClr val="000000"/>
                </a:solidFill>
                <a:miter lim="800000"/>
                <a:headEnd/>
                <a:tailEnd/>
              </a:ln>
            </p:spPr>
          </p:pic>
          <p:pic>
            <p:nvPicPr>
              <p:cNvPr id="14352" name="Picture 23"/>
              <p:cNvPicPr>
                <a:picLocks noChangeAspect="1" noChangeArrowheads="1"/>
              </p:cNvPicPr>
              <p:nvPr/>
            </p:nvPicPr>
            <p:blipFill>
              <a:blip r:embed="rId14" cstate="print"/>
              <a:srcRect/>
              <a:stretch>
                <a:fillRect/>
              </a:stretch>
            </p:blipFill>
            <p:spPr bwMode="auto">
              <a:xfrm>
                <a:off x="321" y="537"/>
                <a:ext cx="295" cy="211"/>
              </a:xfrm>
              <a:prstGeom prst="rect">
                <a:avLst/>
              </a:prstGeom>
              <a:noFill/>
              <a:ln w="6480">
                <a:solidFill>
                  <a:srgbClr val="000000"/>
                </a:solidFill>
                <a:miter lim="800000"/>
                <a:headEnd/>
                <a:tailEnd/>
              </a:ln>
            </p:spPr>
          </p:pic>
          <p:pic>
            <p:nvPicPr>
              <p:cNvPr id="14353" name="Picture 24"/>
              <p:cNvPicPr>
                <a:picLocks noChangeAspect="1" noChangeArrowheads="1"/>
              </p:cNvPicPr>
              <p:nvPr/>
            </p:nvPicPr>
            <p:blipFill>
              <a:blip r:embed="rId15" cstate="print"/>
              <a:srcRect/>
              <a:stretch>
                <a:fillRect/>
              </a:stretch>
            </p:blipFill>
            <p:spPr bwMode="auto">
              <a:xfrm>
                <a:off x="642" y="537"/>
                <a:ext cx="294" cy="211"/>
              </a:xfrm>
              <a:prstGeom prst="rect">
                <a:avLst/>
              </a:prstGeom>
              <a:noFill/>
              <a:ln w="6480">
                <a:solidFill>
                  <a:srgbClr val="000000"/>
                </a:solidFill>
                <a:miter lim="800000"/>
                <a:headEnd/>
                <a:tailEnd/>
              </a:ln>
            </p:spPr>
          </p:pic>
          <p:pic>
            <p:nvPicPr>
              <p:cNvPr id="14354" name="Picture 25"/>
              <p:cNvPicPr>
                <a:picLocks noChangeAspect="1" noChangeArrowheads="1"/>
              </p:cNvPicPr>
              <p:nvPr/>
            </p:nvPicPr>
            <p:blipFill>
              <a:blip r:embed="rId16" cstate="print"/>
              <a:srcRect/>
              <a:stretch>
                <a:fillRect/>
              </a:stretch>
            </p:blipFill>
            <p:spPr bwMode="auto">
              <a:xfrm>
                <a:off x="964" y="537"/>
                <a:ext cx="295" cy="211"/>
              </a:xfrm>
              <a:prstGeom prst="rect">
                <a:avLst/>
              </a:prstGeom>
              <a:noFill/>
              <a:ln w="6480">
                <a:solidFill>
                  <a:srgbClr val="000000"/>
                </a:solidFill>
                <a:miter lim="800000"/>
                <a:headEnd/>
                <a:tailEnd/>
              </a:ln>
            </p:spPr>
          </p:pic>
          <p:pic>
            <p:nvPicPr>
              <p:cNvPr id="14355" name="Picture 26"/>
              <p:cNvPicPr>
                <a:picLocks noChangeAspect="1" noChangeArrowheads="1"/>
              </p:cNvPicPr>
              <p:nvPr/>
            </p:nvPicPr>
            <p:blipFill>
              <a:blip r:embed="rId17" cstate="print"/>
              <a:srcRect/>
              <a:stretch>
                <a:fillRect/>
              </a:stretch>
            </p:blipFill>
            <p:spPr bwMode="auto">
              <a:xfrm>
                <a:off x="1284" y="537"/>
                <a:ext cx="295" cy="211"/>
              </a:xfrm>
              <a:prstGeom prst="rect">
                <a:avLst/>
              </a:prstGeom>
              <a:noFill/>
              <a:ln w="6480">
                <a:solidFill>
                  <a:srgbClr val="000000"/>
                </a:solidFill>
                <a:miter lim="800000"/>
                <a:headEnd/>
                <a:tailEnd/>
              </a:ln>
            </p:spPr>
          </p:pic>
          <p:pic>
            <p:nvPicPr>
              <p:cNvPr id="14356" name="Picture 27"/>
              <p:cNvPicPr>
                <a:picLocks noChangeAspect="1" noChangeArrowheads="1"/>
              </p:cNvPicPr>
              <p:nvPr/>
            </p:nvPicPr>
            <p:blipFill>
              <a:blip r:embed="rId18" cstate="print"/>
              <a:srcRect/>
              <a:stretch>
                <a:fillRect/>
              </a:stretch>
            </p:blipFill>
            <p:spPr bwMode="auto">
              <a:xfrm>
                <a:off x="1605" y="536"/>
                <a:ext cx="295" cy="212"/>
              </a:xfrm>
              <a:prstGeom prst="rect">
                <a:avLst/>
              </a:prstGeom>
              <a:noFill/>
              <a:ln w="6480">
                <a:solidFill>
                  <a:srgbClr val="000000"/>
                </a:solidFill>
                <a:miter lim="800000"/>
                <a:headEnd/>
                <a:tailEnd/>
              </a:ln>
            </p:spPr>
          </p:pic>
          <p:pic>
            <p:nvPicPr>
              <p:cNvPr id="14357" name="Picture 28"/>
              <p:cNvPicPr>
                <a:picLocks noChangeAspect="1" noChangeArrowheads="1"/>
              </p:cNvPicPr>
              <p:nvPr/>
            </p:nvPicPr>
            <p:blipFill>
              <a:blip r:embed="rId19" cstate="print"/>
              <a:srcRect/>
              <a:stretch>
                <a:fillRect/>
              </a:stretch>
            </p:blipFill>
            <p:spPr bwMode="auto">
              <a:xfrm>
                <a:off x="2248" y="537"/>
                <a:ext cx="295" cy="211"/>
              </a:xfrm>
              <a:prstGeom prst="rect">
                <a:avLst/>
              </a:prstGeom>
              <a:noFill/>
              <a:ln w="6480">
                <a:solidFill>
                  <a:srgbClr val="000000"/>
                </a:solidFill>
                <a:miter lim="800000"/>
                <a:headEnd/>
                <a:tailEnd/>
              </a:ln>
            </p:spPr>
          </p:pic>
          <p:pic>
            <p:nvPicPr>
              <p:cNvPr id="14358" name="Picture 29"/>
              <p:cNvPicPr>
                <a:picLocks noChangeAspect="1" noChangeArrowheads="1"/>
              </p:cNvPicPr>
              <p:nvPr/>
            </p:nvPicPr>
            <p:blipFill>
              <a:blip r:embed="rId20" cstate="print"/>
              <a:srcRect/>
              <a:stretch>
                <a:fillRect/>
              </a:stretch>
            </p:blipFill>
            <p:spPr bwMode="auto">
              <a:xfrm>
                <a:off x="2570" y="537"/>
                <a:ext cx="239" cy="211"/>
              </a:xfrm>
              <a:prstGeom prst="rect">
                <a:avLst/>
              </a:prstGeom>
              <a:noFill/>
              <a:ln w="9525">
                <a:noFill/>
                <a:round/>
                <a:headEnd/>
                <a:tailEnd/>
              </a:ln>
            </p:spPr>
          </p:pic>
          <p:pic>
            <p:nvPicPr>
              <p:cNvPr id="14359" name="Picture 30"/>
              <p:cNvPicPr>
                <a:picLocks noChangeAspect="1" noChangeArrowheads="1"/>
              </p:cNvPicPr>
              <p:nvPr/>
            </p:nvPicPr>
            <p:blipFill>
              <a:blip r:embed="rId21" cstate="print"/>
              <a:srcRect/>
              <a:stretch>
                <a:fillRect/>
              </a:stretch>
            </p:blipFill>
            <p:spPr bwMode="auto">
              <a:xfrm>
                <a:off x="1928" y="536"/>
                <a:ext cx="294" cy="212"/>
              </a:xfrm>
              <a:prstGeom prst="rect">
                <a:avLst/>
              </a:prstGeom>
              <a:noFill/>
              <a:ln w="6480">
                <a:solidFill>
                  <a:srgbClr val="000000"/>
                </a:solidFill>
                <a:miter lim="800000"/>
                <a:headEnd/>
                <a:tailEnd/>
              </a:ln>
            </p:spPr>
          </p:pic>
        </p:grpSp>
      </p:grpSp>
      <p:pic>
        <p:nvPicPr>
          <p:cNvPr id="14343" name="Picture 31"/>
          <p:cNvPicPr>
            <a:picLocks noChangeAspect="1" noChangeArrowheads="1"/>
          </p:cNvPicPr>
          <p:nvPr/>
        </p:nvPicPr>
        <p:blipFill>
          <a:blip r:embed="rId22" cstate="print"/>
          <a:srcRect/>
          <a:stretch>
            <a:fillRect/>
          </a:stretch>
        </p:blipFill>
        <p:spPr bwMode="auto">
          <a:xfrm>
            <a:off x="2803525" y="3319463"/>
            <a:ext cx="3294063" cy="1528762"/>
          </a:xfrm>
          <a:prstGeom prst="rect">
            <a:avLst/>
          </a:prstGeom>
          <a:noFill/>
          <a:ln w="9525">
            <a:noFill/>
            <a:round/>
            <a:headEnd/>
            <a:tailEnd/>
          </a:ln>
        </p:spPr>
      </p:pic>
      <p:sp>
        <p:nvSpPr>
          <p:cNvPr id="14344" name="TextBox 31"/>
          <p:cNvSpPr txBox="1">
            <a:spLocks noChangeArrowheads="1"/>
          </p:cNvSpPr>
          <p:nvPr/>
        </p:nvSpPr>
        <p:spPr bwMode="auto">
          <a:xfrm>
            <a:off x="0" y="2216150"/>
            <a:ext cx="9144000" cy="1016000"/>
          </a:xfrm>
          <a:prstGeom prst="rect">
            <a:avLst/>
          </a:prstGeom>
          <a:noFill/>
          <a:ln w="9525">
            <a:noFill/>
            <a:miter lim="800000"/>
            <a:headEnd/>
            <a:tailEnd/>
          </a:ln>
        </p:spPr>
        <p:txBody>
          <a:bodyPr>
            <a:spAutoFit/>
          </a:bodyPr>
          <a:lstStyle/>
          <a:p>
            <a:pPr algn="ctr"/>
            <a:r>
              <a:rPr lang="en-US" sz="2000" b="1" dirty="0">
                <a:solidFill>
                  <a:srgbClr val="0070C0"/>
                </a:solidFill>
                <a:latin typeface="Calibri" pitchFamily="34" charset="0"/>
              </a:rPr>
              <a:t>V. </a:t>
            </a:r>
            <a:r>
              <a:rPr lang="en-US" sz="2000" b="1" dirty="0" err="1">
                <a:solidFill>
                  <a:srgbClr val="0070C0"/>
                </a:solidFill>
                <a:latin typeface="Calibri" pitchFamily="34" charset="0"/>
              </a:rPr>
              <a:t>Kekelidze</a:t>
            </a:r>
            <a:r>
              <a:rPr lang="en-US" sz="2000" b="1" dirty="0">
                <a:solidFill>
                  <a:srgbClr val="0070C0"/>
                </a:solidFill>
                <a:latin typeface="Calibri" pitchFamily="34" charset="0"/>
              </a:rPr>
              <a:t>, A. </a:t>
            </a:r>
            <a:r>
              <a:rPr lang="en-US" sz="2000" b="1" dirty="0" err="1">
                <a:solidFill>
                  <a:srgbClr val="0070C0"/>
                </a:solidFill>
                <a:latin typeface="Calibri" pitchFamily="34" charset="0"/>
              </a:rPr>
              <a:t>Kovalenko</a:t>
            </a:r>
            <a:r>
              <a:rPr lang="en-US" sz="2000" b="1" dirty="0">
                <a:solidFill>
                  <a:srgbClr val="0070C0"/>
                </a:solidFill>
                <a:latin typeface="Calibri" pitchFamily="34" charset="0"/>
              </a:rPr>
              <a:t>, R. </a:t>
            </a:r>
            <a:r>
              <a:rPr lang="en-US" sz="2000" b="1" dirty="0" err="1">
                <a:solidFill>
                  <a:srgbClr val="0070C0"/>
                </a:solidFill>
                <a:latin typeface="Calibri" pitchFamily="34" charset="0"/>
              </a:rPr>
              <a:t>Lednicky</a:t>
            </a:r>
            <a:r>
              <a:rPr lang="en-US" sz="2000" b="1" dirty="0">
                <a:solidFill>
                  <a:srgbClr val="0070C0"/>
                </a:solidFill>
                <a:latin typeface="Calibri" pitchFamily="34" charset="0"/>
              </a:rPr>
              <a:t>, V. </a:t>
            </a:r>
            <a:r>
              <a:rPr lang="en-US" sz="2000" b="1" dirty="0" err="1">
                <a:solidFill>
                  <a:srgbClr val="0070C0"/>
                </a:solidFill>
                <a:latin typeface="Calibri" pitchFamily="34" charset="0"/>
              </a:rPr>
              <a:t>Matveev</a:t>
            </a:r>
            <a:r>
              <a:rPr lang="en-US" sz="2000" b="1" dirty="0">
                <a:solidFill>
                  <a:srgbClr val="0070C0"/>
                </a:solidFill>
                <a:latin typeface="Calibri" pitchFamily="34" charset="0"/>
              </a:rPr>
              <a:t>, </a:t>
            </a:r>
          </a:p>
          <a:p>
            <a:pPr algn="ctr"/>
            <a:r>
              <a:rPr lang="en-US" sz="2000" b="1" dirty="0">
                <a:solidFill>
                  <a:srgbClr val="0070C0"/>
                </a:solidFill>
                <a:latin typeface="Calibri" pitchFamily="34" charset="0"/>
              </a:rPr>
              <a:t>I. </a:t>
            </a:r>
            <a:r>
              <a:rPr lang="en-US" sz="2000" b="1" dirty="0" err="1">
                <a:solidFill>
                  <a:srgbClr val="0070C0"/>
                </a:solidFill>
                <a:latin typeface="Calibri" pitchFamily="34" charset="0"/>
              </a:rPr>
              <a:t>Meshkov</a:t>
            </a:r>
            <a:r>
              <a:rPr lang="en-US" sz="2000" b="1" dirty="0">
                <a:solidFill>
                  <a:srgbClr val="0070C0"/>
                </a:solidFill>
                <a:latin typeface="Calibri" pitchFamily="34" charset="0"/>
              </a:rPr>
              <a:t>, </a:t>
            </a:r>
            <a:r>
              <a:rPr lang="en-US" sz="2000" b="1" u="sng" dirty="0">
                <a:solidFill>
                  <a:srgbClr val="0070C0"/>
                </a:solidFill>
                <a:latin typeface="Calibri" pitchFamily="34" charset="0"/>
              </a:rPr>
              <a:t>A. </a:t>
            </a:r>
            <a:r>
              <a:rPr lang="en-US" sz="2000" b="1" u="sng" dirty="0" err="1">
                <a:solidFill>
                  <a:srgbClr val="0070C0"/>
                </a:solidFill>
                <a:latin typeface="Calibri" pitchFamily="34" charset="0"/>
              </a:rPr>
              <a:t>Sorin</a:t>
            </a:r>
            <a:r>
              <a:rPr lang="en-US" sz="2000" b="1" u="sng" dirty="0">
                <a:solidFill>
                  <a:srgbClr val="0070C0"/>
                </a:solidFill>
                <a:latin typeface="Calibri" pitchFamily="34" charset="0"/>
              </a:rPr>
              <a:t>,</a:t>
            </a:r>
            <a:r>
              <a:rPr lang="en-US" sz="2000" b="1" dirty="0">
                <a:solidFill>
                  <a:srgbClr val="0070C0"/>
                </a:solidFill>
                <a:latin typeface="Calibri" pitchFamily="34" charset="0"/>
              </a:rPr>
              <a:t> G. </a:t>
            </a:r>
            <a:r>
              <a:rPr lang="en-US" sz="2000" b="1" dirty="0" err="1">
                <a:solidFill>
                  <a:srgbClr val="0070C0"/>
                </a:solidFill>
                <a:latin typeface="Calibri" pitchFamily="34" charset="0"/>
              </a:rPr>
              <a:t>Trubnikov</a:t>
            </a:r>
            <a:endParaRPr lang="en-US" sz="2000" b="1" dirty="0">
              <a:solidFill>
                <a:srgbClr val="0070C0"/>
              </a:solidFill>
              <a:latin typeface="Calibri" pitchFamily="34" charset="0"/>
            </a:endParaRPr>
          </a:p>
          <a:p>
            <a:pPr algn="ctr"/>
            <a:r>
              <a:rPr lang="en-US" sz="2000" b="1" dirty="0">
                <a:solidFill>
                  <a:srgbClr val="0070C0"/>
                </a:solidFill>
                <a:latin typeface="Calibri" pitchFamily="34" charset="0"/>
              </a:rPr>
              <a:t>(for the </a:t>
            </a:r>
            <a:r>
              <a:rPr lang="en-US" sz="2000" b="1" dirty="0" smtClean="0">
                <a:solidFill>
                  <a:srgbClr val="0070C0"/>
                </a:solidFill>
                <a:latin typeface="Calibri" pitchFamily="34" charset="0"/>
              </a:rPr>
              <a:t>NICA </a:t>
            </a:r>
            <a:r>
              <a:rPr lang="en-US" sz="2000" b="1" dirty="0">
                <a:solidFill>
                  <a:srgbClr val="0070C0"/>
                </a:solidFill>
                <a:latin typeface="Calibri" pitchFamily="34" charset="0"/>
              </a:rPr>
              <a:t>collaboration)</a:t>
            </a:r>
            <a:endParaRPr lang="ru-RU" sz="2000" b="1" dirty="0">
              <a:solidFill>
                <a:srgbClr val="0070C0"/>
              </a:solidFill>
              <a:latin typeface="Calibri" pitchFamily="34" charset="0"/>
            </a:endParaRPr>
          </a:p>
        </p:txBody>
      </p:sp>
      <p:sp>
        <p:nvSpPr>
          <p:cNvPr id="4107" name="TextBox 32"/>
          <p:cNvSpPr txBox="1">
            <a:spLocks noChangeArrowheads="1"/>
          </p:cNvSpPr>
          <p:nvPr/>
        </p:nvSpPr>
        <p:spPr bwMode="auto">
          <a:xfrm>
            <a:off x="0" y="1482725"/>
            <a:ext cx="9144000" cy="523220"/>
          </a:xfrm>
          <a:prstGeom prst="rect">
            <a:avLst/>
          </a:prstGeom>
          <a:noFill/>
          <a:ln w="9525">
            <a:noFill/>
            <a:miter lim="800000"/>
            <a:headEnd/>
            <a:tailEnd/>
          </a:ln>
        </p:spPr>
        <p:txBody>
          <a:bodyPr>
            <a:spAutoFit/>
          </a:bodyPr>
          <a:lstStyle/>
          <a:p>
            <a:pPr algn="ctr" fontAlgn="auto">
              <a:spcBef>
                <a:spcPts val="0"/>
              </a:spcBef>
              <a:spcAft>
                <a:spcPts val="0"/>
              </a:spcAft>
              <a:defRPr/>
            </a:pPr>
            <a:r>
              <a:rPr lang="en-US" sz="2800" b="1" dirty="0" smtClean="0">
                <a:solidFill>
                  <a:srgbClr val="FF0000"/>
                </a:solidFill>
                <a:effectLst>
                  <a:outerShdw blurRad="38100" dist="38100" dir="2700000" algn="tl">
                    <a:srgbClr val="000000">
                      <a:alpha val="43137"/>
                    </a:srgbClr>
                  </a:outerShdw>
                </a:effectLst>
              </a:rPr>
              <a:t>Baryon rich matter research at NICA</a:t>
            </a:r>
            <a:endParaRPr lang="en-US" sz="2800" b="1" dirty="0">
              <a:solidFill>
                <a:srgbClr val="FF0000"/>
              </a:solidFill>
              <a:effectLst>
                <a:outerShdw blurRad="38100" dist="38100" dir="2700000" algn="tl">
                  <a:srgbClr val="000000">
                    <a:alpha val="43137"/>
                  </a:srgbClr>
                </a:outerShdw>
              </a:effectLst>
              <a:latin typeface="+mn-lt"/>
              <a:cs typeface="+mn-cs"/>
            </a:endParaRPr>
          </a:p>
        </p:txBody>
      </p:sp>
      <p:pic>
        <p:nvPicPr>
          <p:cNvPr id="14346" name="Picture 3" descr="NICA_header_blue.tif"/>
          <p:cNvPicPr>
            <a:picLocks noChangeAspect="1"/>
          </p:cNvPicPr>
          <p:nvPr/>
        </p:nvPicPr>
        <p:blipFill>
          <a:blip r:embed="rId23" cstate="print"/>
          <a:srcRect/>
          <a:stretch>
            <a:fillRect/>
          </a:stretch>
        </p:blipFill>
        <p:spPr bwMode="auto">
          <a:xfrm>
            <a:off x="0" y="4999111"/>
            <a:ext cx="9144000" cy="915987"/>
          </a:xfrm>
          <a:prstGeom prst="rect">
            <a:avLst/>
          </a:prstGeom>
          <a:noFill/>
          <a:ln w="9525">
            <a:noFill/>
            <a:miter lim="800000"/>
            <a:headEnd/>
            <a:tailEnd/>
          </a:ln>
        </p:spPr>
      </p:pic>
      <p:sp>
        <p:nvSpPr>
          <p:cNvPr id="14347" name="AutoShape 2" descr="Ginzburg Conference on Physics, May 28 - June 2, 2012"/>
          <p:cNvSpPr>
            <a:spLocks noChangeAspect="1" noChangeArrowheads="1"/>
          </p:cNvSpPr>
          <p:nvPr/>
        </p:nvSpPr>
        <p:spPr bwMode="auto">
          <a:xfrm>
            <a:off x="63500" y="-136525"/>
            <a:ext cx="4429125" cy="809625"/>
          </a:xfrm>
          <a:prstGeom prst="rect">
            <a:avLst/>
          </a:prstGeom>
          <a:noFill/>
          <a:ln w="9525">
            <a:noFill/>
            <a:miter lim="800000"/>
            <a:headEnd/>
            <a:tailEnd/>
          </a:ln>
        </p:spPr>
        <p:txBody>
          <a:bodyPr/>
          <a:lstStyle/>
          <a:p>
            <a:endParaRPr lang="ru-RU">
              <a:latin typeface="Calibri"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ußzeilenplatzhalter 6"/>
          <p:cNvSpPr>
            <a:spLocks noGrp="1"/>
          </p:cNvSpPr>
          <p:nvPr/>
        </p:nvSpPr>
        <p:spPr bwMode="auto">
          <a:xfrm>
            <a:off x="3157538" y="5762625"/>
            <a:ext cx="289560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en-US" sz="1200">
              <a:solidFill>
                <a:srgbClr val="898989"/>
              </a:solidFill>
            </a:endParaRPr>
          </a:p>
        </p:txBody>
      </p:sp>
      <p:pic>
        <p:nvPicPr>
          <p:cNvPr id="34819" name="Picture 1"/>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1138238" y="473075"/>
            <a:ext cx="6819900" cy="565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5-Point Star 4"/>
          <p:cNvSpPr/>
          <p:nvPr/>
        </p:nvSpPr>
        <p:spPr>
          <a:xfrm>
            <a:off x="3821113" y="3411538"/>
            <a:ext cx="123825" cy="163512"/>
          </a:xfrm>
          <a:prstGeom prst="star5">
            <a:avLst/>
          </a:prstGeom>
          <a:solidFill>
            <a:srgbClr val="4F6228"/>
          </a:solidFill>
          <a:ln>
            <a:solidFill>
              <a:srgbClr val="4F6228"/>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solidFill>
                <a:srgbClr val="00B050"/>
              </a:solidFill>
            </a:endParaRPr>
          </a:p>
        </p:txBody>
      </p:sp>
      <p:sp>
        <p:nvSpPr>
          <p:cNvPr id="20" name="5-Point Star 19"/>
          <p:cNvSpPr/>
          <p:nvPr/>
        </p:nvSpPr>
        <p:spPr>
          <a:xfrm>
            <a:off x="4040188" y="3409950"/>
            <a:ext cx="122237" cy="163513"/>
          </a:xfrm>
          <a:prstGeom prst="star5">
            <a:avLst/>
          </a:prstGeom>
          <a:solidFill>
            <a:srgbClr val="4F6228"/>
          </a:solidFill>
          <a:ln>
            <a:solidFill>
              <a:srgbClr val="4F6228"/>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solidFill>
                <a:srgbClr val="00B050"/>
              </a:solidFill>
            </a:endParaRPr>
          </a:p>
        </p:txBody>
      </p:sp>
      <p:sp>
        <p:nvSpPr>
          <p:cNvPr id="21" name="TextBox 20"/>
          <p:cNvSpPr txBox="1"/>
          <p:nvPr/>
        </p:nvSpPr>
        <p:spPr>
          <a:xfrm>
            <a:off x="3698875" y="3152775"/>
            <a:ext cx="974725" cy="338138"/>
          </a:xfrm>
          <a:prstGeom prst="rect">
            <a:avLst/>
          </a:prstGeom>
          <a:noFill/>
        </p:spPr>
        <p:txBody>
          <a:bodyPr wrap="none">
            <a:spAutoFit/>
          </a:bodyPr>
          <a:lstStyle/>
          <a:p>
            <a:pPr>
              <a:defRPr/>
            </a:pPr>
            <a:r>
              <a:rPr lang="en-US" sz="1600" b="1" dirty="0">
                <a:solidFill>
                  <a:schemeClr val="accent3">
                    <a:lumMod val="50000"/>
                  </a:schemeClr>
                </a:solidFill>
              </a:rPr>
              <a:t>STAR F.T.</a:t>
            </a:r>
            <a:endParaRPr lang="ru-RU" sz="1600" b="1" dirty="0">
              <a:solidFill>
                <a:schemeClr val="accent3">
                  <a:lumMod val="50000"/>
                </a:schemeClr>
              </a:solidFill>
            </a:endParaRPr>
          </a:p>
        </p:txBody>
      </p:sp>
      <p:sp>
        <p:nvSpPr>
          <p:cNvPr id="6" name="Plus 5"/>
          <p:cNvSpPr/>
          <p:nvPr/>
        </p:nvSpPr>
        <p:spPr>
          <a:xfrm>
            <a:off x="4643438" y="4090988"/>
            <a:ext cx="122237" cy="114300"/>
          </a:xfrm>
          <a:prstGeom prst="mathPlus">
            <a:avLst/>
          </a:prstGeom>
          <a:solidFill>
            <a:srgbClr val="7030A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15" name="Isosceles Triangle 14"/>
          <p:cNvSpPr/>
          <p:nvPr/>
        </p:nvSpPr>
        <p:spPr>
          <a:xfrm>
            <a:off x="3014663" y="2563813"/>
            <a:ext cx="147637" cy="136525"/>
          </a:xfrm>
          <a:prstGeom prst="triangle">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27" name="Isosceles Triangle 26"/>
          <p:cNvSpPr/>
          <p:nvPr/>
        </p:nvSpPr>
        <p:spPr>
          <a:xfrm>
            <a:off x="3625850" y="2571750"/>
            <a:ext cx="146050" cy="136525"/>
          </a:xfrm>
          <a:prstGeom prst="triangle">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34826" name="TextBox 27"/>
          <p:cNvSpPr txBox="1">
            <a:spLocks noChangeArrowheads="1"/>
          </p:cNvSpPr>
          <p:nvPr/>
        </p:nvSpPr>
        <p:spPr bwMode="auto">
          <a:xfrm>
            <a:off x="2981325" y="2760663"/>
            <a:ext cx="774700"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solidFill>
                  <a:srgbClr val="000090"/>
                </a:solidFill>
              </a:rPr>
              <a:t>HADES</a:t>
            </a:r>
            <a:endParaRPr lang="ru-RU" sz="1600" b="1">
              <a:solidFill>
                <a:srgbClr val="000090"/>
              </a:solidFill>
            </a:endParaRPr>
          </a:p>
        </p:txBody>
      </p:sp>
      <p:sp>
        <p:nvSpPr>
          <p:cNvPr id="16" name="Diamond 15"/>
          <p:cNvSpPr/>
          <p:nvPr/>
        </p:nvSpPr>
        <p:spPr>
          <a:xfrm>
            <a:off x="3028950" y="1017588"/>
            <a:ext cx="149225" cy="176212"/>
          </a:xfrm>
          <a:prstGeom prst="diamond">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30" name="Diamond 29"/>
          <p:cNvSpPr/>
          <p:nvPr/>
        </p:nvSpPr>
        <p:spPr>
          <a:xfrm>
            <a:off x="3622675" y="1014413"/>
            <a:ext cx="149225" cy="177800"/>
          </a:xfrm>
          <a:prstGeom prst="diamond">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31" name="Diamond 30"/>
          <p:cNvSpPr/>
          <p:nvPr/>
        </p:nvSpPr>
        <p:spPr>
          <a:xfrm>
            <a:off x="4013200" y="1014413"/>
            <a:ext cx="149225" cy="177800"/>
          </a:xfrm>
          <a:prstGeom prst="diamond">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32" name="Diamond 31"/>
          <p:cNvSpPr/>
          <p:nvPr/>
        </p:nvSpPr>
        <p:spPr>
          <a:xfrm>
            <a:off x="4340225" y="1014413"/>
            <a:ext cx="150813" cy="177800"/>
          </a:xfrm>
          <a:prstGeom prst="diamond">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34831" name="TextBox 35"/>
          <p:cNvSpPr txBox="1">
            <a:spLocks noChangeArrowheads="1"/>
          </p:cNvSpPr>
          <p:nvPr/>
        </p:nvSpPr>
        <p:spPr bwMode="auto">
          <a:xfrm>
            <a:off x="4046538" y="712788"/>
            <a:ext cx="588962"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solidFill>
                  <a:srgbClr val="000090"/>
                </a:solidFill>
              </a:rPr>
              <a:t>CBM</a:t>
            </a:r>
            <a:endParaRPr lang="ru-RU" sz="1600" b="1">
              <a:solidFill>
                <a:srgbClr val="000090"/>
              </a:solidFill>
            </a:endParaRPr>
          </a:p>
        </p:txBody>
      </p:sp>
      <p:sp>
        <p:nvSpPr>
          <p:cNvPr id="34832" name="TextBox 21"/>
          <p:cNvSpPr txBox="1">
            <a:spLocks noChangeArrowheads="1"/>
          </p:cNvSpPr>
          <p:nvPr/>
        </p:nvSpPr>
        <p:spPr bwMode="auto">
          <a:xfrm rot="-5400000">
            <a:off x="-341312" y="2781300"/>
            <a:ext cx="31813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t>Interaction rate [Hz]</a:t>
            </a:r>
            <a:endParaRPr lang="ru-RU" sz="2800" b="1"/>
          </a:p>
        </p:txBody>
      </p:sp>
      <p:sp>
        <p:nvSpPr>
          <p:cNvPr id="34833" name="TextBox 46"/>
          <p:cNvSpPr txBox="1">
            <a:spLocks noChangeArrowheads="1"/>
          </p:cNvSpPr>
          <p:nvPr/>
        </p:nvSpPr>
        <p:spPr bwMode="auto">
          <a:xfrm>
            <a:off x="2192338" y="5761038"/>
            <a:ext cx="564832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t>Collision energy √S    [GeV]</a:t>
            </a:r>
            <a:endParaRPr lang="ru-RU" sz="2800" b="1"/>
          </a:p>
        </p:txBody>
      </p:sp>
      <p:cxnSp>
        <p:nvCxnSpPr>
          <p:cNvPr id="29" name="Straight Connector 28"/>
          <p:cNvCxnSpPr/>
          <p:nvPr/>
        </p:nvCxnSpPr>
        <p:spPr>
          <a:xfrm>
            <a:off x="5386388" y="5843588"/>
            <a:ext cx="300037" cy="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p:nvSpPr>
          <p:cNvPr id="34835" name="TextBox 47"/>
          <p:cNvSpPr txBox="1">
            <a:spLocks noChangeArrowheads="1"/>
          </p:cNvSpPr>
          <p:nvPr/>
        </p:nvSpPr>
        <p:spPr bwMode="auto">
          <a:xfrm>
            <a:off x="5476875" y="6061075"/>
            <a:ext cx="4445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b">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a:t>NN</a:t>
            </a:r>
            <a:endParaRPr lang="ru-RU" sz="1400" b="1"/>
          </a:p>
        </p:txBody>
      </p:sp>
      <p:cxnSp>
        <p:nvCxnSpPr>
          <p:cNvPr id="50" name="Straight Connector 49"/>
          <p:cNvCxnSpPr/>
          <p:nvPr/>
        </p:nvCxnSpPr>
        <p:spPr>
          <a:xfrm flipV="1">
            <a:off x="4713288" y="4148138"/>
            <a:ext cx="1435100" cy="6350"/>
          </a:xfrm>
          <a:prstGeom prst="line">
            <a:avLst/>
          </a:prstGeom>
          <a:ln w="190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3849948" y="3486018"/>
            <a:ext cx="595892" cy="9584"/>
          </a:xfrm>
          <a:prstGeom prst="line">
            <a:avLst/>
          </a:prstGeom>
          <a:ln w="19050">
            <a:solidFill>
              <a:srgbClr val="4F6228"/>
            </a:solidFill>
          </a:ln>
          <a:scene3d>
            <a:camera prst="orthographicFront">
              <a:rot lat="0" lon="0" rev="6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16" idx="3"/>
            <a:endCxn id="32" idx="3"/>
          </p:cNvCxnSpPr>
          <p:nvPr/>
        </p:nvCxnSpPr>
        <p:spPr>
          <a:xfrm flipV="1">
            <a:off x="3178175" y="1103313"/>
            <a:ext cx="1312863" cy="3175"/>
          </a:xfrm>
          <a:prstGeom prst="line">
            <a:avLst/>
          </a:prstGeom>
          <a:ln w="19050">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3098034" y="2637663"/>
            <a:ext cx="599352" cy="9989"/>
          </a:xfrm>
          <a:prstGeom prst="line">
            <a:avLst/>
          </a:prstGeom>
          <a:ln w="19050">
            <a:solidFill>
              <a:srgbClr val="000090"/>
            </a:solidFill>
          </a:ln>
          <a:scene3d>
            <a:camera prst="orthographicFront">
              <a:rot lat="0" lon="0" rev="30000"/>
            </a:camera>
            <a:lightRig rig="threePt" dir="t"/>
          </a:scene3d>
        </p:spPr>
        <p:style>
          <a:lnRef idx="2">
            <a:schemeClr val="accent1"/>
          </a:lnRef>
          <a:fillRef idx="0">
            <a:schemeClr val="accent1"/>
          </a:fillRef>
          <a:effectRef idx="1">
            <a:schemeClr val="accent1"/>
          </a:effectRef>
          <a:fontRef idx="minor">
            <a:schemeClr val="tx1"/>
          </a:fontRef>
        </p:style>
      </p:cxnSp>
      <p:sp>
        <p:nvSpPr>
          <p:cNvPr id="106" name="Flowchart: Connector 105"/>
          <p:cNvSpPr/>
          <p:nvPr/>
        </p:nvSpPr>
        <p:spPr>
          <a:xfrm>
            <a:off x="3027363" y="2298700"/>
            <a:ext cx="114300" cy="114300"/>
          </a:xfrm>
          <a:prstGeom prst="flowChartConnector">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107" name="Flowchart: Connector 106"/>
          <p:cNvSpPr/>
          <p:nvPr/>
        </p:nvSpPr>
        <p:spPr>
          <a:xfrm>
            <a:off x="3768725" y="2306638"/>
            <a:ext cx="114300" cy="114300"/>
          </a:xfrm>
          <a:prstGeom prst="flowChartConnector">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cxnSp>
        <p:nvCxnSpPr>
          <p:cNvPr id="111" name="Straight Connector 110"/>
          <p:cNvCxnSpPr/>
          <p:nvPr/>
        </p:nvCxnSpPr>
        <p:spPr>
          <a:xfrm>
            <a:off x="3155080" y="2350782"/>
            <a:ext cx="600758" cy="21792"/>
          </a:xfrm>
          <a:prstGeom prst="line">
            <a:avLst/>
          </a:prstGeom>
          <a:ln w="22225">
            <a:solidFill>
              <a:srgbClr val="FF0000"/>
            </a:solidFill>
          </a:ln>
          <a:scene3d>
            <a:camera prst="orthographicFront">
              <a:rot lat="0" lon="0" rev="90000"/>
            </a:camera>
            <a:lightRig rig="threePt" dir="t"/>
          </a:scene3d>
        </p:spPr>
        <p:style>
          <a:lnRef idx="2">
            <a:schemeClr val="accent1"/>
          </a:lnRef>
          <a:fillRef idx="0">
            <a:schemeClr val="accent1"/>
          </a:fillRef>
          <a:effectRef idx="1">
            <a:schemeClr val="accent1"/>
          </a:effectRef>
          <a:fontRef idx="minor">
            <a:schemeClr val="tx1"/>
          </a:fontRef>
        </p:style>
      </p:cxnSp>
      <p:sp>
        <p:nvSpPr>
          <p:cNvPr id="34843" name="TextBox 114"/>
          <p:cNvSpPr txBox="1">
            <a:spLocks noChangeArrowheads="1"/>
          </p:cNvSpPr>
          <p:nvPr/>
        </p:nvSpPr>
        <p:spPr bwMode="auto">
          <a:xfrm>
            <a:off x="2874963" y="1903413"/>
            <a:ext cx="1465262"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solidFill>
                  <a:srgbClr val="FF0000"/>
                </a:solidFill>
              </a:rPr>
              <a:t>NICA/BM@N II</a:t>
            </a:r>
            <a:endParaRPr lang="ru-RU" sz="1600" b="1">
              <a:solidFill>
                <a:srgbClr val="FF0000"/>
              </a:solidFill>
            </a:endParaRPr>
          </a:p>
        </p:txBody>
      </p:sp>
      <p:sp>
        <p:nvSpPr>
          <p:cNvPr id="73" name="TextBox 76"/>
          <p:cNvSpPr txBox="1">
            <a:spLocks noChangeArrowheads="1"/>
          </p:cNvSpPr>
          <p:nvPr/>
        </p:nvSpPr>
        <p:spPr bwMode="auto">
          <a:xfrm>
            <a:off x="2167174" y="76200"/>
            <a:ext cx="5335114" cy="523220"/>
          </a:xfrm>
          <a:prstGeom prst="rect">
            <a:avLst/>
          </a:prstGeom>
          <a:solidFill>
            <a:srgbClr val="DCE6F2"/>
          </a:solidFill>
          <a:ln w="9525">
            <a:noFill/>
            <a:miter lim="800000"/>
            <a:headEnd/>
            <a:tailEnd/>
          </a:ln>
        </p:spPr>
        <p:txBody>
          <a:bodyPr wrap="none">
            <a:spAutoFit/>
          </a:bodyPr>
          <a:lstStyle/>
          <a:p>
            <a:pPr algn="ctr">
              <a:defRPr/>
            </a:pPr>
            <a:r>
              <a:rPr lang="en-US" sz="2800" b="1" dirty="0">
                <a:solidFill>
                  <a:srgbClr val="00076E"/>
                </a:solidFill>
              </a:rPr>
              <a:t>Present and future HI experiments</a:t>
            </a:r>
          </a:p>
        </p:txBody>
      </p:sp>
      <p:sp>
        <p:nvSpPr>
          <p:cNvPr id="34847" name="TextBox 74"/>
          <p:cNvSpPr txBox="1">
            <a:spLocks noChangeArrowheads="1"/>
          </p:cNvSpPr>
          <p:nvPr/>
        </p:nvSpPr>
        <p:spPr bwMode="auto">
          <a:xfrm>
            <a:off x="5902325" y="3802063"/>
            <a:ext cx="13208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solidFill>
                  <a:srgbClr val="7030A0"/>
                </a:solidFill>
              </a:rPr>
              <a:t>NA-61/SHINE</a:t>
            </a:r>
            <a:endParaRPr lang="ru-RU" sz="1600" b="1">
              <a:solidFill>
                <a:srgbClr val="7030A0"/>
              </a:solidFill>
            </a:endParaRPr>
          </a:p>
        </p:txBody>
      </p:sp>
      <p:sp>
        <p:nvSpPr>
          <p:cNvPr id="43" name="TextBox 42"/>
          <p:cNvSpPr txBox="1"/>
          <p:nvPr/>
        </p:nvSpPr>
        <p:spPr>
          <a:xfrm>
            <a:off x="2089150" y="1181100"/>
            <a:ext cx="3005138" cy="338138"/>
          </a:xfrm>
          <a:prstGeom prst="rect">
            <a:avLst/>
          </a:prstGeom>
          <a:noFill/>
        </p:spPr>
        <p:txBody>
          <a:bodyPr wrap="none">
            <a:spAutoFit/>
          </a:bodyPr>
          <a:lstStyle/>
          <a:p>
            <a:pPr>
              <a:defRPr/>
            </a:pPr>
            <a:r>
              <a:rPr lang="en-US" sz="1600" b="1" dirty="0">
                <a:solidFill>
                  <a:srgbClr val="0000FF"/>
                </a:solidFill>
              </a:rPr>
              <a:t>2022 – 2025:     </a:t>
            </a:r>
            <a:r>
              <a:rPr lang="en-US" sz="1600" b="1" dirty="0">
                <a:solidFill>
                  <a:srgbClr val="000090"/>
                </a:solidFill>
              </a:rPr>
              <a:t>SIS-100  FAIR            </a:t>
            </a:r>
            <a:endParaRPr lang="ru-RU" sz="1600" b="1" dirty="0">
              <a:solidFill>
                <a:schemeClr val="bg1">
                  <a:lumMod val="65000"/>
                </a:schemeClr>
              </a:solidFill>
            </a:endParaRPr>
          </a:p>
        </p:txBody>
      </p:sp>
      <p:sp>
        <p:nvSpPr>
          <p:cNvPr id="39" name="Rectangle 38"/>
          <p:cNvSpPr/>
          <p:nvPr/>
        </p:nvSpPr>
        <p:spPr>
          <a:xfrm>
            <a:off x="3487738" y="712788"/>
            <a:ext cx="2071687" cy="4633912"/>
          </a:xfrm>
          <a:prstGeom prst="rect">
            <a:avLst/>
          </a:prstGeom>
          <a:solidFill>
            <a:srgbClr val="1BD9DC">
              <a:alpha val="16000"/>
            </a:srgbClr>
          </a:solidFill>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en-US" dirty="0">
              <a:solidFill>
                <a:srgbClr val="000090"/>
              </a:solidFill>
            </a:endParaRPr>
          </a:p>
          <a:p>
            <a:pPr algn="ctr">
              <a:defRPr/>
            </a:pPr>
            <a:endParaRPr lang="en-US" dirty="0">
              <a:solidFill>
                <a:srgbClr val="000090"/>
              </a:solidFill>
            </a:endParaRPr>
          </a:p>
          <a:p>
            <a:pPr algn="ctr">
              <a:defRPr/>
            </a:pPr>
            <a:endParaRPr lang="en-US" dirty="0">
              <a:solidFill>
                <a:srgbClr val="000090"/>
              </a:solidFill>
            </a:endParaRPr>
          </a:p>
          <a:p>
            <a:pPr algn="ctr">
              <a:defRPr/>
            </a:pPr>
            <a:endParaRPr lang="en-US" dirty="0">
              <a:solidFill>
                <a:srgbClr val="000090"/>
              </a:solidFill>
            </a:endParaRPr>
          </a:p>
          <a:p>
            <a:pPr algn="ctr">
              <a:defRPr/>
            </a:pPr>
            <a:endParaRPr lang="en-US" dirty="0">
              <a:solidFill>
                <a:srgbClr val="000090"/>
              </a:solidFill>
            </a:endParaRPr>
          </a:p>
          <a:p>
            <a:pPr algn="ctr">
              <a:defRPr/>
            </a:pPr>
            <a:endParaRPr lang="en-US" dirty="0">
              <a:solidFill>
                <a:srgbClr val="000090"/>
              </a:solidFill>
            </a:endParaRPr>
          </a:p>
          <a:p>
            <a:pPr algn="ctr">
              <a:defRPr/>
            </a:pPr>
            <a:endParaRPr lang="en-US" dirty="0">
              <a:solidFill>
                <a:srgbClr val="000090"/>
              </a:solidFill>
            </a:endParaRPr>
          </a:p>
          <a:p>
            <a:pPr algn="ctr">
              <a:defRPr/>
            </a:pPr>
            <a:endParaRPr lang="en-US" dirty="0">
              <a:solidFill>
                <a:srgbClr val="000090"/>
              </a:solidFill>
            </a:endParaRPr>
          </a:p>
          <a:p>
            <a:pPr algn="ctr">
              <a:defRPr/>
            </a:pPr>
            <a:endParaRPr lang="en-US" dirty="0">
              <a:solidFill>
                <a:srgbClr val="000090"/>
              </a:solidFill>
            </a:endParaRPr>
          </a:p>
          <a:p>
            <a:pPr algn="ctr">
              <a:defRPr/>
            </a:pPr>
            <a:endParaRPr lang="en-US" dirty="0">
              <a:solidFill>
                <a:srgbClr val="000090"/>
              </a:solidFill>
            </a:endParaRPr>
          </a:p>
          <a:p>
            <a:pPr algn="ctr">
              <a:defRPr/>
            </a:pPr>
            <a:endParaRPr lang="en-US" dirty="0">
              <a:solidFill>
                <a:srgbClr val="000090"/>
              </a:solidFill>
            </a:endParaRPr>
          </a:p>
          <a:p>
            <a:pPr algn="ctr">
              <a:defRPr/>
            </a:pPr>
            <a:endParaRPr lang="en-US" dirty="0">
              <a:solidFill>
                <a:srgbClr val="000090"/>
              </a:solidFill>
            </a:endParaRPr>
          </a:p>
          <a:p>
            <a:pPr algn="ctr">
              <a:defRPr/>
            </a:pPr>
            <a:endParaRPr lang="en-US" dirty="0">
              <a:solidFill>
                <a:srgbClr val="000090"/>
              </a:solidFill>
            </a:endParaRPr>
          </a:p>
          <a:p>
            <a:pPr>
              <a:defRPr/>
            </a:pPr>
            <a:endParaRPr lang="en-US" dirty="0">
              <a:solidFill>
                <a:srgbClr val="000090"/>
              </a:solidFill>
            </a:endParaRPr>
          </a:p>
          <a:p>
            <a:pPr>
              <a:defRPr/>
            </a:pPr>
            <a:endParaRPr lang="en-US" sz="1600" dirty="0">
              <a:solidFill>
                <a:srgbClr val="000090"/>
              </a:solidFill>
            </a:endParaRPr>
          </a:p>
          <a:p>
            <a:pPr algn="ctr">
              <a:defRPr/>
            </a:pPr>
            <a:r>
              <a:rPr lang="en-US" sz="1600" dirty="0">
                <a:solidFill>
                  <a:srgbClr val="000090"/>
                </a:solidFill>
              </a:rPr>
              <a:t> </a:t>
            </a:r>
            <a:r>
              <a:rPr lang="en-US" sz="1600" i="1" dirty="0">
                <a:solidFill>
                  <a:srgbClr val="000090"/>
                </a:solidFill>
              </a:rPr>
              <a:t>energy region of max.</a:t>
            </a:r>
          </a:p>
          <a:p>
            <a:pPr algn="ctr">
              <a:defRPr/>
            </a:pPr>
            <a:r>
              <a:rPr lang="en-US" sz="1600" i="1" dirty="0">
                <a:solidFill>
                  <a:srgbClr val="000090"/>
                </a:solidFill>
              </a:rPr>
              <a:t> baryonic density </a:t>
            </a:r>
          </a:p>
        </p:txBody>
      </p:sp>
      <p:sp>
        <p:nvSpPr>
          <p:cNvPr id="35" name="Flowchart: Connector 2"/>
          <p:cNvSpPr/>
          <p:nvPr/>
        </p:nvSpPr>
        <p:spPr>
          <a:xfrm>
            <a:off x="4013200" y="4157663"/>
            <a:ext cx="114300" cy="114300"/>
          </a:xfrm>
          <a:prstGeom prst="flowChartConnector">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36" name="Flowchart: Connector 6"/>
          <p:cNvSpPr/>
          <p:nvPr/>
        </p:nvSpPr>
        <p:spPr>
          <a:xfrm>
            <a:off x="4162425" y="3797300"/>
            <a:ext cx="114300" cy="114300"/>
          </a:xfrm>
          <a:prstGeom prst="flowChartConnector">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37" name="Flowchart: Connector 7"/>
          <p:cNvSpPr/>
          <p:nvPr/>
        </p:nvSpPr>
        <p:spPr>
          <a:xfrm>
            <a:off x="4332288" y="3548063"/>
            <a:ext cx="114300" cy="114300"/>
          </a:xfrm>
          <a:prstGeom prst="flowChartConnector">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38" name="Flowchart: Connector 8"/>
          <p:cNvSpPr/>
          <p:nvPr/>
        </p:nvSpPr>
        <p:spPr>
          <a:xfrm>
            <a:off x="4691063" y="3100388"/>
            <a:ext cx="114300" cy="114300"/>
          </a:xfrm>
          <a:prstGeom prst="flowChartConnector">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40" name="Flowchart: Connector 9"/>
          <p:cNvSpPr/>
          <p:nvPr/>
        </p:nvSpPr>
        <p:spPr>
          <a:xfrm>
            <a:off x="4995863" y="2919413"/>
            <a:ext cx="114300" cy="114300"/>
          </a:xfrm>
          <a:prstGeom prst="flowChartConnector">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41" name="Flowchart: Connector 10"/>
          <p:cNvSpPr/>
          <p:nvPr/>
        </p:nvSpPr>
        <p:spPr>
          <a:xfrm>
            <a:off x="5197475" y="2908300"/>
            <a:ext cx="114300" cy="114300"/>
          </a:xfrm>
          <a:prstGeom prst="flowChartConnector">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42" name="Flowchart: Connector 11"/>
          <p:cNvSpPr/>
          <p:nvPr/>
        </p:nvSpPr>
        <p:spPr>
          <a:xfrm>
            <a:off x="5502275" y="2908300"/>
            <a:ext cx="114300" cy="114300"/>
          </a:xfrm>
          <a:prstGeom prst="flowChartConnector">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44" name="Flowchart: Connector 13"/>
          <p:cNvSpPr/>
          <p:nvPr/>
        </p:nvSpPr>
        <p:spPr>
          <a:xfrm>
            <a:off x="5330825" y="2908300"/>
            <a:ext cx="114300" cy="114300"/>
          </a:xfrm>
          <a:prstGeom prst="flowChartConnector">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34858" name="TextBox 3"/>
          <p:cNvSpPr txBox="1">
            <a:spLocks noChangeArrowheads="1"/>
          </p:cNvSpPr>
          <p:nvPr/>
        </p:nvSpPr>
        <p:spPr bwMode="auto">
          <a:xfrm>
            <a:off x="4805363" y="2638425"/>
            <a:ext cx="1114425"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solidFill>
                  <a:srgbClr val="FF0000"/>
                </a:solidFill>
              </a:rPr>
              <a:t>NICA/MPD</a:t>
            </a:r>
            <a:endParaRPr lang="ru-RU" sz="1600" b="1">
              <a:solidFill>
                <a:srgbClr val="FF0000"/>
              </a:solidFill>
            </a:endParaRPr>
          </a:p>
        </p:txBody>
      </p:sp>
      <p:sp>
        <p:nvSpPr>
          <p:cNvPr id="46" name="5-Point Star 45"/>
          <p:cNvSpPr/>
          <p:nvPr/>
        </p:nvSpPr>
        <p:spPr>
          <a:xfrm>
            <a:off x="5516563" y="3835400"/>
            <a:ext cx="122237" cy="163513"/>
          </a:xfrm>
          <a:prstGeom prst="star5">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solidFill>
                <a:srgbClr val="00B050"/>
              </a:solidFill>
            </a:endParaRPr>
          </a:p>
        </p:txBody>
      </p:sp>
      <p:sp>
        <p:nvSpPr>
          <p:cNvPr id="47" name="5-Point Star 46"/>
          <p:cNvSpPr/>
          <p:nvPr/>
        </p:nvSpPr>
        <p:spPr>
          <a:xfrm>
            <a:off x="5127625" y="4224338"/>
            <a:ext cx="123825" cy="165100"/>
          </a:xfrm>
          <a:prstGeom prst="star5">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solidFill>
                <a:srgbClr val="00B050"/>
              </a:solidFill>
            </a:endParaRPr>
          </a:p>
        </p:txBody>
      </p:sp>
      <p:sp>
        <p:nvSpPr>
          <p:cNvPr id="48" name="5-Point Star 47"/>
          <p:cNvSpPr/>
          <p:nvPr/>
        </p:nvSpPr>
        <p:spPr>
          <a:xfrm>
            <a:off x="4981575" y="4619625"/>
            <a:ext cx="122238" cy="163513"/>
          </a:xfrm>
          <a:prstGeom prst="star5">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solidFill>
                <a:srgbClr val="00B050"/>
              </a:solidFill>
            </a:endParaRPr>
          </a:p>
        </p:txBody>
      </p:sp>
      <p:sp>
        <p:nvSpPr>
          <p:cNvPr id="49" name="5-Point Star 48"/>
          <p:cNvSpPr/>
          <p:nvPr/>
        </p:nvSpPr>
        <p:spPr>
          <a:xfrm>
            <a:off x="5930900" y="3592513"/>
            <a:ext cx="122238" cy="163512"/>
          </a:xfrm>
          <a:prstGeom prst="star5">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solidFill>
                <a:srgbClr val="00B050"/>
              </a:solidFill>
            </a:endParaRPr>
          </a:p>
        </p:txBody>
      </p:sp>
      <p:sp>
        <p:nvSpPr>
          <p:cNvPr id="51" name="5-Point Star 50"/>
          <p:cNvSpPr/>
          <p:nvPr/>
        </p:nvSpPr>
        <p:spPr>
          <a:xfrm>
            <a:off x="6780213" y="3440113"/>
            <a:ext cx="123825" cy="163512"/>
          </a:xfrm>
          <a:prstGeom prst="star5">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solidFill>
                <a:srgbClr val="00B050"/>
              </a:solidFill>
            </a:endParaRPr>
          </a:p>
        </p:txBody>
      </p:sp>
      <p:sp>
        <p:nvSpPr>
          <p:cNvPr id="52" name="5-Point Star 51"/>
          <p:cNvSpPr/>
          <p:nvPr/>
        </p:nvSpPr>
        <p:spPr>
          <a:xfrm>
            <a:off x="6316663" y="3449638"/>
            <a:ext cx="122237" cy="165100"/>
          </a:xfrm>
          <a:prstGeom prst="star5">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solidFill>
                <a:srgbClr val="00B050"/>
              </a:solidFill>
            </a:endParaRPr>
          </a:p>
        </p:txBody>
      </p:sp>
      <p:sp>
        <p:nvSpPr>
          <p:cNvPr id="53" name="5-Point Star 52"/>
          <p:cNvSpPr/>
          <p:nvPr/>
        </p:nvSpPr>
        <p:spPr>
          <a:xfrm>
            <a:off x="7331075" y="3438525"/>
            <a:ext cx="122238" cy="163513"/>
          </a:xfrm>
          <a:prstGeom prst="star5">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solidFill>
                <a:srgbClr val="00B050"/>
              </a:solidFill>
            </a:endParaRPr>
          </a:p>
        </p:txBody>
      </p:sp>
      <p:sp>
        <p:nvSpPr>
          <p:cNvPr id="34866" name="TextBox 44"/>
          <p:cNvSpPr txBox="1">
            <a:spLocks noChangeArrowheads="1"/>
          </p:cNvSpPr>
          <p:nvPr/>
        </p:nvSpPr>
        <p:spPr bwMode="auto">
          <a:xfrm>
            <a:off x="6300788" y="3125788"/>
            <a:ext cx="11176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solidFill>
                  <a:srgbClr val="002060"/>
                </a:solidFill>
              </a:rPr>
              <a:t>STAR BES II</a:t>
            </a:r>
            <a:endParaRPr lang="ru-RU" sz="1600" b="1">
              <a:solidFill>
                <a:srgbClr val="002060"/>
              </a:solidFill>
            </a:endParaRPr>
          </a:p>
        </p:txBody>
      </p:sp>
      <p:cxnSp>
        <p:nvCxnSpPr>
          <p:cNvPr id="55" name="Straight Connector 54"/>
          <p:cNvCxnSpPr/>
          <p:nvPr/>
        </p:nvCxnSpPr>
        <p:spPr>
          <a:xfrm flipV="1">
            <a:off x="6353175" y="3521075"/>
            <a:ext cx="1289050" cy="6350"/>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V="1">
            <a:off x="5591175" y="3695700"/>
            <a:ext cx="352425" cy="220663"/>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a:stCxn id="48" idx="2"/>
          </p:cNvCxnSpPr>
          <p:nvPr/>
        </p:nvCxnSpPr>
        <p:spPr>
          <a:xfrm flipV="1">
            <a:off x="5005388" y="4310063"/>
            <a:ext cx="174625" cy="473075"/>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V="1">
            <a:off x="5200650" y="3922713"/>
            <a:ext cx="382588" cy="365125"/>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a:stCxn id="49" idx="4"/>
          </p:cNvCxnSpPr>
          <p:nvPr/>
        </p:nvCxnSpPr>
        <p:spPr>
          <a:xfrm flipV="1">
            <a:off x="6053138" y="3532188"/>
            <a:ext cx="296862" cy="122237"/>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5287963" y="2965450"/>
            <a:ext cx="257175" cy="0"/>
          </a:xfrm>
          <a:prstGeom prst="line">
            <a:avLst/>
          </a:prstGeom>
          <a:ln w="222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40" idx="6"/>
          </p:cNvCxnSpPr>
          <p:nvPr/>
        </p:nvCxnSpPr>
        <p:spPr>
          <a:xfrm>
            <a:off x="5110163" y="2976563"/>
            <a:ext cx="104775" cy="0"/>
          </a:xfrm>
          <a:prstGeom prst="line">
            <a:avLst/>
          </a:prstGeom>
          <a:ln w="222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a:stCxn id="38" idx="7"/>
          </p:cNvCxnSpPr>
          <p:nvPr/>
        </p:nvCxnSpPr>
        <p:spPr>
          <a:xfrm flipV="1">
            <a:off x="4789488" y="2965450"/>
            <a:ext cx="239712" cy="150813"/>
          </a:xfrm>
          <a:prstGeom prst="line">
            <a:avLst/>
          </a:prstGeom>
          <a:ln w="222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a:stCxn id="37" idx="7"/>
            <a:endCxn id="38" idx="3"/>
          </p:cNvCxnSpPr>
          <p:nvPr/>
        </p:nvCxnSpPr>
        <p:spPr>
          <a:xfrm flipV="1">
            <a:off x="4429125" y="3197225"/>
            <a:ext cx="279400" cy="366713"/>
          </a:xfrm>
          <a:prstGeom prst="line">
            <a:avLst/>
          </a:prstGeom>
          <a:ln w="222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a:stCxn id="36" idx="7"/>
            <a:endCxn id="37" idx="7"/>
          </p:cNvCxnSpPr>
          <p:nvPr/>
        </p:nvCxnSpPr>
        <p:spPr>
          <a:xfrm flipV="1">
            <a:off x="4260850" y="3563938"/>
            <a:ext cx="168275" cy="250825"/>
          </a:xfrm>
          <a:prstGeom prst="line">
            <a:avLst/>
          </a:prstGeom>
          <a:ln w="222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a:endCxn id="36" idx="7"/>
          </p:cNvCxnSpPr>
          <p:nvPr/>
        </p:nvCxnSpPr>
        <p:spPr>
          <a:xfrm flipV="1">
            <a:off x="4044950" y="3814763"/>
            <a:ext cx="215900" cy="423862"/>
          </a:xfrm>
          <a:prstGeom prst="line">
            <a:avLst/>
          </a:prstGeom>
          <a:ln w="22225">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37520813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TextBox 4"/>
          <p:cNvSpPr txBox="1">
            <a:spLocks noChangeArrowheads="1"/>
          </p:cNvSpPr>
          <p:nvPr/>
        </p:nvSpPr>
        <p:spPr bwMode="auto">
          <a:xfrm>
            <a:off x="2219325" y="185738"/>
            <a:ext cx="4316413" cy="646112"/>
          </a:xfrm>
          <a:prstGeom prst="rect">
            <a:avLst/>
          </a:prstGeom>
          <a:noFill/>
          <a:ln w="9525">
            <a:noFill/>
            <a:miter lim="800000"/>
            <a:headEnd/>
            <a:tailEnd/>
          </a:ln>
        </p:spPr>
        <p:txBody>
          <a:bodyPr wrap="none">
            <a:spAutoFit/>
          </a:bodyPr>
          <a:lstStyle/>
          <a:p>
            <a:r>
              <a:rPr lang="en-US" sz="3600" b="1" dirty="0">
                <a:solidFill>
                  <a:srgbClr val="000090"/>
                </a:solidFill>
              </a:rPr>
              <a:t>Physics objectives</a:t>
            </a:r>
          </a:p>
        </p:txBody>
      </p:sp>
      <p:sp>
        <p:nvSpPr>
          <p:cNvPr id="6" name="TextBox 3"/>
          <p:cNvSpPr txBox="1">
            <a:spLocks noChangeArrowheads="1"/>
          </p:cNvSpPr>
          <p:nvPr/>
        </p:nvSpPr>
        <p:spPr bwMode="auto">
          <a:xfrm>
            <a:off x="863599" y="1365796"/>
            <a:ext cx="6843487" cy="4247317"/>
          </a:xfrm>
          <a:prstGeom prst="rect">
            <a:avLst/>
          </a:prstGeom>
          <a:solidFill>
            <a:srgbClr val="C7FCFF"/>
          </a:solidFill>
          <a:ln>
            <a:noFill/>
          </a:ln>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285750" indent="-285750">
              <a:buFont typeface="Wingdings" pitchFamily="2" charset="2"/>
              <a:buChar char="§"/>
            </a:pPr>
            <a:r>
              <a:rPr lang="en-US" sz="2000" b="1" i="1" dirty="0">
                <a:solidFill>
                  <a:srgbClr val="000090"/>
                </a:solidFill>
                <a:latin typeface="Arial"/>
                <a:cs typeface="Arial"/>
              </a:rPr>
              <a:t>Bulk properties, EOS</a:t>
            </a:r>
          </a:p>
          <a:p>
            <a:r>
              <a:rPr lang="en-US" sz="2000" b="1" i="1" dirty="0" smtClean="0">
                <a:solidFill>
                  <a:srgbClr val="000090"/>
                </a:solidFill>
                <a:latin typeface="Arial"/>
                <a:cs typeface="Arial"/>
              </a:rPr>
              <a:t>    - particle </a:t>
            </a:r>
            <a:r>
              <a:rPr lang="en-US" sz="2000" b="1" i="1" dirty="0">
                <a:solidFill>
                  <a:srgbClr val="000090"/>
                </a:solidFill>
                <a:latin typeface="Arial"/>
                <a:cs typeface="Arial"/>
              </a:rPr>
              <a:t>yields &amp; spectra, ratios, </a:t>
            </a:r>
            <a:r>
              <a:rPr lang="en-US" sz="2000" b="1" i="1" dirty="0" err="1">
                <a:solidFill>
                  <a:srgbClr val="000090"/>
                </a:solidFill>
                <a:latin typeface="Arial"/>
                <a:cs typeface="Arial"/>
              </a:rPr>
              <a:t>femtoscopy</a:t>
            </a:r>
            <a:r>
              <a:rPr lang="en-US" sz="2000" b="1" i="1" dirty="0">
                <a:solidFill>
                  <a:srgbClr val="000090"/>
                </a:solidFill>
                <a:latin typeface="Arial"/>
                <a:cs typeface="Arial"/>
              </a:rPr>
              <a:t>, </a:t>
            </a:r>
            <a:r>
              <a:rPr lang="en-US" sz="2000" b="1" i="1" dirty="0" smtClean="0">
                <a:solidFill>
                  <a:srgbClr val="000090"/>
                </a:solidFill>
                <a:latin typeface="Arial"/>
                <a:cs typeface="Arial"/>
              </a:rPr>
              <a:t>flow</a:t>
            </a:r>
            <a:endParaRPr lang="en-US" sz="2000" b="1" i="1" dirty="0">
              <a:solidFill>
                <a:srgbClr val="000090"/>
              </a:solidFill>
              <a:latin typeface="Arial"/>
              <a:cs typeface="Arial"/>
            </a:endParaRPr>
          </a:p>
          <a:p>
            <a:pPr marL="285750" indent="-285750">
              <a:lnSpc>
                <a:spcPct val="150000"/>
              </a:lnSpc>
              <a:buFont typeface="Wingdings" pitchFamily="2" charset="2"/>
              <a:buChar char="§"/>
            </a:pPr>
            <a:r>
              <a:rPr lang="en-US" sz="2000" b="1" i="1" dirty="0">
                <a:solidFill>
                  <a:srgbClr val="000090"/>
                </a:solidFill>
                <a:latin typeface="Arial"/>
                <a:cs typeface="Arial"/>
              </a:rPr>
              <a:t>In-Medium modification of hadron</a:t>
            </a:r>
            <a:r>
              <a:rPr lang="ru-RU" sz="2000" b="1" i="1" dirty="0">
                <a:solidFill>
                  <a:srgbClr val="000090"/>
                </a:solidFill>
                <a:latin typeface="Arial"/>
                <a:cs typeface="Arial"/>
              </a:rPr>
              <a:t> </a:t>
            </a:r>
            <a:r>
              <a:rPr lang="en-US" sz="2000" b="1" i="1" dirty="0">
                <a:solidFill>
                  <a:srgbClr val="000090"/>
                </a:solidFill>
                <a:latin typeface="Arial"/>
                <a:cs typeface="Arial"/>
              </a:rPr>
              <a:t>properties</a:t>
            </a:r>
          </a:p>
          <a:p>
            <a:r>
              <a:rPr lang="en-US" sz="2000" b="1" i="1" dirty="0">
                <a:solidFill>
                  <a:srgbClr val="000090"/>
                </a:solidFill>
                <a:latin typeface="Arial"/>
                <a:cs typeface="Arial"/>
              </a:rPr>
              <a:t> </a:t>
            </a:r>
            <a:r>
              <a:rPr lang="en-US" sz="2000" b="1" i="1" dirty="0" smtClean="0">
                <a:solidFill>
                  <a:srgbClr val="000090"/>
                </a:solidFill>
                <a:latin typeface="Arial"/>
                <a:cs typeface="Arial"/>
              </a:rPr>
              <a:t>   - onset </a:t>
            </a:r>
            <a:r>
              <a:rPr lang="en-US" sz="2000" b="1" i="1" dirty="0">
                <a:solidFill>
                  <a:srgbClr val="000090"/>
                </a:solidFill>
                <a:latin typeface="Arial"/>
                <a:cs typeface="Arial"/>
              </a:rPr>
              <a:t>of low-mass </a:t>
            </a:r>
            <a:r>
              <a:rPr lang="en-US" sz="2000" b="1" i="1" dirty="0" err="1">
                <a:solidFill>
                  <a:srgbClr val="000090"/>
                </a:solidFill>
                <a:latin typeface="Arial"/>
                <a:cs typeface="Arial"/>
              </a:rPr>
              <a:t>dilepton</a:t>
            </a:r>
            <a:r>
              <a:rPr lang="en-US" sz="2000" b="1" i="1" dirty="0">
                <a:solidFill>
                  <a:srgbClr val="000090"/>
                </a:solidFill>
                <a:latin typeface="Arial"/>
                <a:cs typeface="Arial"/>
              </a:rPr>
              <a:t> </a:t>
            </a:r>
            <a:r>
              <a:rPr lang="en-US" sz="2000" b="1" i="1" dirty="0" smtClean="0">
                <a:solidFill>
                  <a:srgbClr val="000090"/>
                </a:solidFill>
                <a:latin typeface="Arial"/>
                <a:cs typeface="Arial"/>
              </a:rPr>
              <a:t>enhancement</a:t>
            </a:r>
            <a:endParaRPr lang="en-US" sz="2000" b="1" i="1" dirty="0">
              <a:solidFill>
                <a:srgbClr val="000090"/>
              </a:solidFill>
              <a:latin typeface="Arial"/>
              <a:cs typeface="Arial"/>
              <a:sym typeface="Wingdings" pitchFamily="2" charset="2"/>
            </a:endParaRPr>
          </a:p>
          <a:p>
            <a:pPr marL="285750" indent="-285750">
              <a:lnSpc>
                <a:spcPct val="150000"/>
              </a:lnSpc>
              <a:buFont typeface="Wingdings" pitchFamily="2" charset="2"/>
              <a:buChar char="§"/>
            </a:pPr>
            <a:r>
              <a:rPr lang="en-US" sz="2000" b="1" i="1" dirty="0" err="1">
                <a:solidFill>
                  <a:srgbClr val="000090"/>
                </a:solidFill>
                <a:latin typeface="Arial"/>
                <a:cs typeface="Arial"/>
                <a:sym typeface="Wingdings" pitchFamily="2" charset="2"/>
              </a:rPr>
              <a:t>Deconfinement</a:t>
            </a:r>
            <a:r>
              <a:rPr lang="en-US" sz="2000" b="1" i="1" dirty="0">
                <a:solidFill>
                  <a:srgbClr val="000090"/>
                </a:solidFill>
                <a:latin typeface="Arial"/>
                <a:cs typeface="Arial"/>
                <a:sym typeface="Wingdings" pitchFamily="2" charset="2"/>
              </a:rPr>
              <a:t> (chiral) phase transition at high </a:t>
            </a:r>
            <a:r>
              <a:rPr lang="en-US" sz="2000" b="1" i="1" dirty="0" err="1" smtClean="0">
                <a:solidFill>
                  <a:srgbClr val="000090"/>
                </a:solidFill>
                <a:latin typeface="Symbol"/>
                <a:cs typeface="Arial"/>
                <a:sym typeface="Wingdings" pitchFamily="2" charset="2"/>
              </a:rPr>
              <a:t>r</a:t>
            </a:r>
            <a:r>
              <a:rPr lang="en-US" sz="2000" b="1" i="1" baseline="-25000" dirty="0" err="1" smtClean="0">
                <a:solidFill>
                  <a:srgbClr val="000090"/>
                </a:solidFill>
                <a:latin typeface="Arial"/>
                <a:cs typeface="Arial"/>
                <a:sym typeface="Wingdings" pitchFamily="2" charset="2"/>
              </a:rPr>
              <a:t>B</a:t>
            </a:r>
            <a:endParaRPr lang="en-US" sz="2000" b="1" i="1" baseline="-25000" dirty="0">
              <a:solidFill>
                <a:srgbClr val="000090"/>
              </a:solidFill>
              <a:latin typeface="Arial"/>
              <a:cs typeface="Arial"/>
              <a:sym typeface="Wingdings" pitchFamily="2" charset="2"/>
            </a:endParaRPr>
          </a:p>
          <a:p>
            <a:r>
              <a:rPr lang="en-US" sz="2000" b="1" i="1" dirty="0" smtClean="0">
                <a:solidFill>
                  <a:srgbClr val="000090"/>
                </a:solidFill>
                <a:latin typeface="Arial"/>
                <a:cs typeface="Arial"/>
                <a:sym typeface="Wingdings" pitchFamily="2" charset="2"/>
              </a:rPr>
              <a:t>      - enhanced strangeness production</a:t>
            </a:r>
          </a:p>
          <a:p>
            <a:pPr marL="285750" indent="-285750">
              <a:lnSpc>
                <a:spcPct val="150000"/>
              </a:lnSpc>
              <a:buFont typeface="Wingdings" pitchFamily="2" charset="2"/>
              <a:buChar char="§"/>
            </a:pPr>
            <a:r>
              <a:rPr lang="en-US" sz="2000" b="1" i="1" dirty="0" smtClean="0">
                <a:solidFill>
                  <a:srgbClr val="000090"/>
                </a:solidFill>
                <a:latin typeface="Arial"/>
                <a:cs typeface="Arial"/>
                <a:sym typeface="Wingdings" pitchFamily="2" charset="2"/>
              </a:rPr>
              <a:t>QCD </a:t>
            </a:r>
            <a:r>
              <a:rPr lang="en-US" sz="2000" b="1" i="1" dirty="0">
                <a:solidFill>
                  <a:srgbClr val="000090"/>
                </a:solidFill>
                <a:latin typeface="Arial"/>
                <a:cs typeface="Arial"/>
                <a:sym typeface="Wingdings" pitchFamily="2" charset="2"/>
              </a:rPr>
              <a:t>Critical </a:t>
            </a:r>
            <a:r>
              <a:rPr lang="en-US" sz="2000" b="1" i="1" dirty="0" smtClean="0">
                <a:solidFill>
                  <a:srgbClr val="000090"/>
                </a:solidFill>
                <a:latin typeface="Arial"/>
                <a:cs typeface="Arial"/>
                <a:sym typeface="Wingdings" pitchFamily="2" charset="2"/>
              </a:rPr>
              <a:t>Point</a:t>
            </a:r>
          </a:p>
          <a:p>
            <a:r>
              <a:rPr lang="en-US" sz="2000" b="1" i="1" dirty="0" smtClean="0">
                <a:solidFill>
                  <a:srgbClr val="000090"/>
                </a:solidFill>
                <a:latin typeface="Arial"/>
                <a:cs typeface="Arial"/>
                <a:sym typeface="Wingdings" pitchFamily="2" charset="2"/>
              </a:rPr>
              <a:t>     - event-by-event </a:t>
            </a:r>
            <a:r>
              <a:rPr lang="en-US" sz="2000" b="1" i="1" dirty="0">
                <a:solidFill>
                  <a:srgbClr val="000090"/>
                </a:solidFill>
                <a:latin typeface="Arial"/>
                <a:cs typeface="Arial"/>
                <a:sym typeface="Wingdings" pitchFamily="2" charset="2"/>
              </a:rPr>
              <a:t>fluctuations &amp;</a:t>
            </a:r>
            <a:r>
              <a:rPr lang="en-US" sz="2000" b="1" i="1" dirty="0" smtClean="0">
                <a:solidFill>
                  <a:srgbClr val="000090"/>
                </a:solidFill>
                <a:latin typeface="Arial"/>
                <a:cs typeface="Arial"/>
                <a:sym typeface="Wingdings" pitchFamily="2" charset="2"/>
              </a:rPr>
              <a:t> correlations</a:t>
            </a:r>
            <a:endParaRPr lang="en-US" sz="2000" b="1" i="1" dirty="0">
              <a:solidFill>
                <a:srgbClr val="000090"/>
              </a:solidFill>
              <a:latin typeface="Arial"/>
              <a:cs typeface="Arial"/>
              <a:sym typeface="Wingdings" pitchFamily="2" charset="2"/>
            </a:endParaRPr>
          </a:p>
          <a:p>
            <a:pPr marL="285750" indent="-285750">
              <a:lnSpc>
                <a:spcPct val="150000"/>
              </a:lnSpc>
              <a:buFont typeface="Wingdings" pitchFamily="2" charset="2"/>
              <a:buChar char="§"/>
            </a:pPr>
            <a:r>
              <a:rPr lang="en-US" sz="2000" b="1" i="1" dirty="0" smtClean="0">
                <a:solidFill>
                  <a:srgbClr val="000090"/>
                </a:solidFill>
                <a:latin typeface="Arial"/>
                <a:cs typeface="Arial"/>
                <a:sym typeface="Wingdings" pitchFamily="2" charset="2"/>
              </a:rPr>
              <a:t>Chiral Magnetic (</a:t>
            </a:r>
            <a:r>
              <a:rPr lang="en-US" sz="2000" b="1" i="1" dirty="0" err="1" smtClean="0">
                <a:solidFill>
                  <a:srgbClr val="000090"/>
                </a:solidFill>
                <a:latin typeface="Arial"/>
                <a:cs typeface="Arial"/>
                <a:sym typeface="Wingdings" pitchFamily="2" charset="2"/>
              </a:rPr>
              <a:t>Vortical</a:t>
            </a:r>
            <a:r>
              <a:rPr lang="en-US" sz="2000" b="1" i="1" dirty="0" smtClean="0">
                <a:solidFill>
                  <a:srgbClr val="000090"/>
                </a:solidFill>
                <a:latin typeface="Arial"/>
                <a:cs typeface="Arial"/>
                <a:sym typeface="Wingdings" pitchFamily="2" charset="2"/>
              </a:rPr>
              <a:t>) effect, </a:t>
            </a:r>
            <a:r>
              <a:rPr lang="en-US" sz="2000" b="1" i="1" dirty="0" smtClean="0">
                <a:solidFill>
                  <a:srgbClr val="000090"/>
                </a:solidFill>
                <a:latin typeface="Symbol"/>
                <a:cs typeface="Arial"/>
                <a:sym typeface="Wingdings" pitchFamily="2" charset="2"/>
              </a:rPr>
              <a:t>L</a:t>
            </a:r>
            <a:r>
              <a:rPr lang="en-US" sz="2000" b="1" i="1" dirty="0" smtClean="0">
                <a:solidFill>
                  <a:srgbClr val="000090"/>
                </a:solidFill>
                <a:latin typeface="Arial"/>
                <a:cs typeface="Arial"/>
                <a:sym typeface="Wingdings" pitchFamily="2" charset="2"/>
              </a:rPr>
              <a:t> polarization</a:t>
            </a:r>
          </a:p>
          <a:p>
            <a:pPr marL="285750" indent="-285750">
              <a:lnSpc>
                <a:spcPct val="150000"/>
              </a:lnSpc>
              <a:buFont typeface="Wingdings" pitchFamily="2" charset="2"/>
              <a:buChar char="§"/>
            </a:pPr>
            <a:r>
              <a:rPr lang="en-US" sz="2000" b="1" i="1" dirty="0" smtClean="0">
                <a:solidFill>
                  <a:srgbClr val="000090"/>
                </a:solidFill>
                <a:latin typeface="Arial"/>
                <a:cs typeface="Arial"/>
                <a:sym typeface="Wingdings" pitchFamily="2" charset="2"/>
              </a:rPr>
              <a:t>Y-N interactions </a:t>
            </a:r>
            <a:r>
              <a:rPr lang="en-US" sz="2000" b="1" i="1" dirty="0">
                <a:solidFill>
                  <a:srgbClr val="000090"/>
                </a:solidFill>
                <a:latin typeface="Arial"/>
                <a:cs typeface="Arial"/>
                <a:sym typeface="Wingdings" pitchFamily="2" charset="2"/>
              </a:rPr>
              <a:t>in </a:t>
            </a:r>
            <a:r>
              <a:rPr lang="en-US" sz="2000" b="1" i="1" dirty="0" smtClean="0">
                <a:solidFill>
                  <a:srgbClr val="000090"/>
                </a:solidFill>
                <a:latin typeface="Arial"/>
                <a:cs typeface="Arial"/>
                <a:sym typeface="Wingdings" pitchFamily="2" charset="2"/>
              </a:rPr>
              <a:t>dense nuclear </a:t>
            </a:r>
            <a:r>
              <a:rPr lang="en-US" sz="2000" b="1" i="1" dirty="0">
                <a:solidFill>
                  <a:srgbClr val="000090"/>
                </a:solidFill>
                <a:latin typeface="Arial"/>
                <a:cs typeface="Arial"/>
                <a:sym typeface="Wingdings" pitchFamily="2" charset="2"/>
              </a:rPr>
              <a:t>matter</a:t>
            </a:r>
          </a:p>
          <a:p>
            <a:r>
              <a:rPr lang="en-US" sz="2000" b="1" i="1" dirty="0" smtClean="0">
                <a:solidFill>
                  <a:srgbClr val="000090"/>
                </a:solidFill>
                <a:latin typeface="Arial"/>
                <a:cs typeface="Arial"/>
                <a:sym typeface="Wingdings" pitchFamily="2" charset="2"/>
              </a:rPr>
              <a:t>       - </a:t>
            </a:r>
            <a:r>
              <a:rPr lang="en-US" sz="2000" b="1" i="1" dirty="0" err="1" smtClean="0">
                <a:solidFill>
                  <a:srgbClr val="000090"/>
                </a:solidFill>
                <a:latin typeface="Arial"/>
                <a:cs typeface="Arial"/>
                <a:sym typeface="Wingdings" pitchFamily="2" charset="2"/>
              </a:rPr>
              <a:t>hypernuclei</a:t>
            </a:r>
            <a:endParaRPr lang="ru-RU" sz="2000" b="1" i="1" dirty="0">
              <a:solidFill>
                <a:srgbClr val="000090"/>
              </a:solidFill>
              <a:latin typeface="Arial"/>
              <a:cs typeface="Arial"/>
            </a:endParaRPr>
          </a:p>
        </p:txBody>
      </p:sp>
    </p:spTree>
    <p:extLst>
      <p:ext uri="{BB962C8B-B14F-4D97-AF65-F5344CB8AC3E}">
        <p14:creationId xmlns:p14="http://schemas.microsoft.com/office/powerpoint/2010/main" xmlns="" val="6393256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7"/>
          <p:cNvSpPr>
            <a:spLocks noChangeArrowheads="1"/>
          </p:cNvSpPr>
          <p:nvPr/>
        </p:nvSpPr>
        <p:spPr bwMode="auto">
          <a:xfrm>
            <a:off x="127001" y="731839"/>
            <a:ext cx="8779933" cy="1323439"/>
          </a:xfrm>
          <a:prstGeom prst="rect">
            <a:avLst/>
          </a:prstGeom>
          <a:solidFill>
            <a:srgbClr val="FFFBCE"/>
          </a:solidFill>
          <a:ln>
            <a:noFill/>
          </a:ln>
          <a:extLst/>
        </p:spPr>
        <p:txBody>
          <a:bodyPr wrap="square">
            <a:spAutoFit/>
          </a:bodyPr>
          <a:lstStyle/>
          <a:p>
            <a:r>
              <a:rPr lang="ru-RU" sz="2000" i="1" dirty="0" err="1">
                <a:solidFill>
                  <a:srgbClr val="000090"/>
                </a:solidFill>
                <a:latin typeface="Arial Unicode MS" charset="0"/>
                <a:cs typeface="Arial" charset="0"/>
              </a:rPr>
              <a:t>Physics</a:t>
            </a:r>
            <a:r>
              <a:rPr lang="ru-RU" sz="2000" i="1" dirty="0">
                <a:solidFill>
                  <a:srgbClr val="000090"/>
                </a:solidFill>
                <a:latin typeface="Arial Unicode MS" charset="0"/>
                <a:cs typeface="Arial" charset="0"/>
              </a:rPr>
              <a:t> </a:t>
            </a:r>
            <a:r>
              <a:rPr lang="ru-RU" sz="2000" i="1" dirty="0" err="1">
                <a:solidFill>
                  <a:srgbClr val="000090"/>
                </a:solidFill>
                <a:latin typeface="Arial Unicode MS" charset="0"/>
                <a:cs typeface="Arial" charset="0"/>
              </a:rPr>
              <a:t>targets</a:t>
            </a:r>
            <a:r>
              <a:rPr lang="ru-RU" sz="2000" i="1" dirty="0">
                <a:solidFill>
                  <a:srgbClr val="000090"/>
                </a:solidFill>
                <a:latin typeface="Arial Unicode MS" charset="0"/>
                <a:cs typeface="Arial" charset="0"/>
              </a:rPr>
              <a:t> </a:t>
            </a:r>
            <a:r>
              <a:rPr lang="ru-RU" sz="2000" i="1" dirty="0" err="1">
                <a:solidFill>
                  <a:srgbClr val="000090"/>
                </a:solidFill>
                <a:latin typeface="Arial Unicode MS" charset="0"/>
                <a:cs typeface="Arial" charset="0"/>
              </a:rPr>
              <a:t>for</a:t>
            </a:r>
            <a:r>
              <a:rPr lang="ru-RU" sz="2000" i="1" dirty="0">
                <a:solidFill>
                  <a:srgbClr val="000090"/>
                </a:solidFill>
                <a:latin typeface="Arial Unicode MS" charset="0"/>
                <a:cs typeface="Arial" charset="0"/>
              </a:rPr>
              <a:t> </a:t>
            </a:r>
            <a:r>
              <a:rPr lang="ru-RU" sz="2000" i="1" dirty="0" err="1">
                <a:solidFill>
                  <a:srgbClr val="000090"/>
                </a:solidFill>
                <a:latin typeface="Arial Unicode MS" charset="0"/>
                <a:cs typeface="Arial" charset="0"/>
              </a:rPr>
              <a:t>the</a:t>
            </a:r>
            <a:r>
              <a:rPr lang="ru-RU" sz="2000" i="1" dirty="0">
                <a:solidFill>
                  <a:srgbClr val="000090"/>
                </a:solidFill>
                <a:latin typeface="Arial Unicode MS" charset="0"/>
                <a:cs typeface="Arial" charset="0"/>
              </a:rPr>
              <a:t> </a:t>
            </a:r>
            <a:r>
              <a:rPr lang="ru-RU" sz="2000" i="1" dirty="0" err="1">
                <a:solidFill>
                  <a:srgbClr val="000090"/>
                </a:solidFill>
                <a:latin typeface="Arial Unicode MS" charset="0"/>
                <a:cs typeface="Arial" charset="0"/>
              </a:rPr>
              <a:t>exploration</a:t>
            </a:r>
            <a:r>
              <a:rPr lang="ru-RU" sz="2000" i="1" dirty="0">
                <a:solidFill>
                  <a:srgbClr val="000090"/>
                </a:solidFill>
                <a:latin typeface="Arial Unicode MS" charset="0"/>
                <a:cs typeface="Arial" charset="0"/>
              </a:rPr>
              <a:t> </a:t>
            </a:r>
            <a:r>
              <a:rPr lang="ru-RU" sz="2000" i="1" dirty="0" err="1" smtClean="0">
                <a:solidFill>
                  <a:srgbClr val="000090"/>
                </a:solidFill>
                <a:latin typeface="Arial Unicode MS" charset="0"/>
                <a:cs typeface="Arial" charset="0"/>
              </a:rPr>
              <a:t>of</a:t>
            </a:r>
            <a:r>
              <a:rPr lang="ru-RU" sz="2000" i="1" dirty="0" smtClean="0">
                <a:solidFill>
                  <a:srgbClr val="000090"/>
                </a:solidFill>
                <a:latin typeface="Arial Unicode MS" charset="0"/>
                <a:cs typeface="Arial" charset="0"/>
              </a:rPr>
              <a:t> </a:t>
            </a:r>
            <a:r>
              <a:rPr lang="ru-RU" sz="2000" i="1" dirty="0" err="1">
                <a:solidFill>
                  <a:srgbClr val="000090"/>
                </a:solidFill>
                <a:latin typeface="Arial Unicode MS" charset="0"/>
                <a:cs typeface="Arial" charset="0"/>
              </a:rPr>
              <a:t>first</a:t>
            </a:r>
            <a:r>
              <a:rPr lang="ru-RU" sz="2000" i="1" dirty="0">
                <a:solidFill>
                  <a:srgbClr val="000090"/>
                </a:solidFill>
                <a:latin typeface="Arial Unicode MS" charset="0"/>
                <a:cs typeface="Arial" charset="0"/>
              </a:rPr>
              <a:t> </a:t>
            </a:r>
            <a:r>
              <a:rPr lang="ru-RU" sz="2000" i="1" dirty="0" err="1">
                <a:solidFill>
                  <a:srgbClr val="000090"/>
                </a:solidFill>
                <a:latin typeface="Arial Unicode MS" charset="0"/>
                <a:cs typeface="Arial" charset="0"/>
              </a:rPr>
              <a:t>order</a:t>
            </a:r>
            <a:r>
              <a:rPr lang="ru-RU" sz="2000" i="1" dirty="0">
                <a:solidFill>
                  <a:srgbClr val="000090"/>
                </a:solidFill>
                <a:latin typeface="Arial Unicode MS" charset="0"/>
                <a:cs typeface="Arial" charset="0"/>
              </a:rPr>
              <a:t> </a:t>
            </a:r>
            <a:r>
              <a:rPr lang="ru-RU" sz="2000" i="1" dirty="0" err="1">
                <a:solidFill>
                  <a:srgbClr val="000090"/>
                </a:solidFill>
                <a:latin typeface="Arial Unicode MS" charset="0"/>
                <a:cs typeface="Arial" charset="0"/>
              </a:rPr>
              <a:t>phase</a:t>
            </a:r>
            <a:r>
              <a:rPr lang="ru-RU" sz="2000" i="1" dirty="0">
                <a:solidFill>
                  <a:srgbClr val="000090"/>
                </a:solidFill>
                <a:latin typeface="Arial Unicode MS" charset="0"/>
                <a:cs typeface="Arial" charset="0"/>
              </a:rPr>
              <a:t> </a:t>
            </a:r>
            <a:r>
              <a:rPr lang="ru-RU" sz="2000" i="1" dirty="0" err="1">
                <a:solidFill>
                  <a:srgbClr val="000090"/>
                </a:solidFill>
                <a:latin typeface="Arial Unicode MS" charset="0"/>
                <a:cs typeface="Arial" charset="0"/>
              </a:rPr>
              <a:t>transition</a:t>
            </a:r>
            <a:r>
              <a:rPr lang="en-US" sz="2000" i="1" dirty="0">
                <a:solidFill>
                  <a:srgbClr val="000090"/>
                </a:solidFill>
                <a:latin typeface="Arial Unicode MS" charset="0"/>
                <a:cs typeface="Arial" charset="0"/>
              </a:rPr>
              <a:t>s</a:t>
            </a:r>
            <a:r>
              <a:rPr lang="ru-RU" sz="2000" i="1" dirty="0">
                <a:solidFill>
                  <a:srgbClr val="000090"/>
                </a:solidFill>
                <a:latin typeface="Arial Unicode MS" charset="0"/>
                <a:cs typeface="Arial" charset="0"/>
              </a:rPr>
              <a:t> </a:t>
            </a:r>
            <a:r>
              <a:rPr lang="ru-RU" sz="2000" i="1" dirty="0" err="1">
                <a:solidFill>
                  <a:srgbClr val="000090"/>
                </a:solidFill>
                <a:latin typeface="Arial Unicode MS" charset="0"/>
                <a:cs typeface="Arial" charset="0"/>
              </a:rPr>
              <a:t>in</a:t>
            </a:r>
            <a:r>
              <a:rPr lang="ru-RU" sz="2000" i="1" dirty="0">
                <a:solidFill>
                  <a:srgbClr val="000090"/>
                </a:solidFill>
                <a:latin typeface="Arial Unicode MS" charset="0"/>
                <a:cs typeface="Arial" charset="0"/>
              </a:rPr>
              <a:t> </a:t>
            </a:r>
            <a:r>
              <a:rPr lang="ru-RU" sz="2000" i="1" dirty="0" err="1">
                <a:solidFill>
                  <a:srgbClr val="000090"/>
                </a:solidFill>
                <a:latin typeface="Arial Unicode MS" charset="0"/>
                <a:cs typeface="Arial" charset="0"/>
              </a:rPr>
              <a:t>the</a:t>
            </a:r>
            <a:r>
              <a:rPr lang="ru-RU" sz="2000" i="1" dirty="0">
                <a:solidFill>
                  <a:srgbClr val="000090"/>
                </a:solidFill>
                <a:latin typeface="Arial Unicode MS" charset="0"/>
                <a:cs typeface="Arial" charset="0"/>
              </a:rPr>
              <a:t> </a:t>
            </a:r>
            <a:r>
              <a:rPr lang="ru-RU" sz="2000" i="1" dirty="0" err="1">
                <a:solidFill>
                  <a:srgbClr val="000090"/>
                </a:solidFill>
                <a:latin typeface="Arial Unicode MS" charset="0"/>
                <a:cs typeface="Arial" charset="0"/>
              </a:rPr>
              <a:t>region</a:t>
            </a:r>
            <a:r>
              <a:rPr lang="ru-RU" sz="2000" i="1" dirty="0">
                <a:solidFill>
                  <a:srgbClr val="000090"/>
                </a:solidFill>
                <a:latin typeface="Arial Unicode MS" charset="0"/>
                <a:cs typeface="Arial" charset="0"/>
              </a:rPr>
              <a:t> </a:t>
            </a:r>
            <a:r>
              <a:rPr lang="ru-RU" sz="2000" i="1" dirty="0" err="1">
                <a:solidFill>
                  <a:srgbClr val="000090"/>
                </a:solidFill>
                <a:latin typeface="Arial Unicode MS" charset="0"/>
                <a:cs typeface="Arial" charset="0"/>
              </a:rPr>
              <a:t>of</a:t>
            </a:r>
            <a:r>
              <a:rPr lang="ru-RU" sz="2000" i="1" dirty="0">
                <a:solidFill>
                  <a:srgbClr val="000090"/>
                </a:solidFill>
                <a:latin typeface="Arial Unicode MS" charset="0"/>
                <a:cs typeface="Arial" charset="0"/>
              </a:rPr>
              <a:t> </a:t>
            </a:r>
            <a:r>
              <a:rPr lang="ru-RU" sz="2000" i="1" dirty="0" err="1">
                <a:solidFill>
                  <a:srgbClr val="000090"/>
                </a:solidFill>
                <a:latin typeface="Arial Unicode MS" charset="0"/>
                <a:cs typeface="Arial" charset="0"/>
              </a:rPr>
              <a:t>the</a:t>
            </a:r>
            <a:r>
              <a:rPr lang="ru-RU" sz="2000" i="1" dirty="0">
                <a:solidFill>
                  <a:srgbClr val="000090"/>
                </a:solidFill>
                <a:latin typeface="Arial Unicode MS" charset="0"/>
                <a:cs typeface="Arial" charset="0"/>
              </a:rPr>
              <a:t> QCD </a:t>
            </a:r>
            <a:r>
              <a:rPr lang="ru-RU" sz="2000" i="1" dirty="0" err="1">
                <a:solidFill>
                  <a:srgbClr val="000090"/>
                </a:solidFill>
                <a:latin typeface="Arial Unicode MS" charset="0"/>
                <a:cs typeface="Arial" charset="0"/>
              </a:rPr>
              <a:t>phase</a:t>
            </a:r>
            <a:r>
              <a:rPr lang="ru-RU" sz="2000" i="1" dirty="0">
                <a:solidFill>
                  <a:srgbClr val="000090"/>
                </a:solidFill>
                <a:latin typeface="Arial Unicode MS" charset="0"/>
                <a:cs typeface="Arial" charset="0"/>
              </a:rPr>
              <a:t> </a:t>
            </a:r>
            <a:r>
              <a:rPr lang="ru-RU" sz="2000" i="1" dirty="0" err="1">
                <a:solidFill>
                  <a:srgbClr val="000090"/>
                </a:solidFill>
                <a:latin typeface="Arial Unicode MS" charset="0"/>
                <a:cs typeface="Arial" charset="0"/>
              </a:rPr>
              <a:t>diagram</a:t>
            </a:r>
            <a:r>
              <a:rPr lang="ru-RU" sz="2000" i="1" dirty="0">
                <a:solidFill>
                  <a:srgbClr val="000090"/>
                </a:solidFill>
                <a:latin typeface="Arial Unicode MS" charset="0"/>
                <a:cs typeface="Arial" charset="0"/>
              </a:rPr>
              <a:t> </a:t>
            </a:r>
            <a:r>
              <a:rPr lang="ru-RU" sz="2000" i="1" dirty="0" err="1">
                <a:solidFill>
                  <a:srgbClr val="000090"/>
                </a:solidFill>
                <a:latin typeface="Arial Unicode MS" charset="0"/>
                <a:cs typeface="Arial" charset="0"/>
              </a:rPr>
              <a:t>accessible</a:t>
            </a:r>
            <a:r>
              <a:rPr lang="ru-RU" sz="2000" i="1" dirty="0">
                <a:solidFill>
                  <a:srgbClr val="000090"/>
                </a:solidFill>
                <a:latin typeface="Arial Unicode MS" charset="0"/>
                <a:cs typeface="Arial" charset="0"/>
              </a:rPr>
              <a:t> </a:t>
            </a:r>
            <a:r>
              <a:rPr lang="ru-RU" sz="2000" i="1" dirty="0" err="1">
                <a:solidFill>
                  <a:srgbClr val="000090"/>
                </a:solidFill>
                <a:latin typeface="Arial Unicode MS" charset="0"/>
                <a:cs typeface="Arial" charset="0"/>
              </a:rPr>
              <a:t>to</a:t>
            </a:r>
            <a:r>
              <a:rPr lang="ru-RU" sz="2000" i="1" dirty="0">
                <a:solidFill>
                  <a:srgbClr val="000090"/>
                </a:solidFill>
                <a:latin typeface="Arial Unicode MS" charset="0"/>
                <a:cs typeface="Arial" charset="0"/>
              </a:rPr>
              <a:t> NICA </a:t>
            </a:r>
            <a:r>
              <a:rPr lang="en-US" sz="2000" i="1" dirty="0">
                <a:solidFill>
                  <a:srgbClr val="000090"/>
                </a:solidFill>
                <a:latin typeface="Arial Unicode MS" charset="0"/>
                <a:cs typeface="Arial" charset="0"/>
              </a:rPr>
              <a:t>&amp;</a:t>
            </a:r>
            <a:r>
              <a:rPr lang="ru-RU" sz="2000" i="1" dirty="0" smtClean="0">
                <a:solidFill>
                  <a:srgbClr val="000090"/>
                </a:solidFill>
                <a:latin typeface="Arial Unicode MS" charset="0"/>
                <a:cs typeface="Arial" charset="0"/>
              </a:rPr>
              <a:t> </a:t>
            </a:r>
            <a:r>
              <a:rPr lang="en-US" sz="2000" i="1" dirty="0" smtClean="0">
                <a:solidFill>
                  <a:srgbClr val="000090"/>
                </a:solidFill>
                <a:latin typeface="Arial Unicode MS" charset="0"/>
                <a:cs typeface="Arial" charset="0"/>
              </a:rPr>
              <a:t>FAIR</a:t>
            </a:r>
            <a:r>
              <a:rPr lang="ru-RU" sz="2000" i="1" dirty="0" smtClean="0">
                <a:solidFill>
                  <a:srgbClr val="000090"/>
                </a:solidFill>
                <a:latin typeface="Arial Unicode MS" charset="0"/>
                <a:cs typeface="Arial" charset="0"/>
              </a:rPr>
              <a:t> </a:t>
            </a:r>
            <a:r>
              <a:rPr lang="ru-RU" sz="2000" i="1" dirty="0" err="1" smtClean="0">
                <a:solidFill>
                  <a:srgbClr val="000090"/>
                </a:solidFill>
                <a:latin typeface="Arial Unicode MS" charset="0"/>
                <a:cs typeface="Arial" charset="0"/>
              </a:rPr>
              <a:t>and</a:t>
            </a:r>
            <a:r>
              <a:rPr lang="en-US" sz="2000" i="1" dirty="0">
                <a:solidFill>
                  <a:srgbClr val="000090"/>
                </a:solidFill>
                <a:latin typeface="Arial Unicode MS" charset="0"/>
                <a:cs typeface="Arial" charset="0"/>
              </a:rPr>
              <a:t> </a:t>
            </a:r>
            <a:r>
              <a:rPr lang="ru-RU" sz="2000" i="1" dirty="0" err="1" smtClean="0">
                <a:solidFill>
                  <a:srgbClr val="000090"/>
                </a:solidFill>
                <a:latin typeface="Arial Unicode MS" charset="0"/>
                <a:cs typeface="Arial" charset="0"/>
              </a:rPr>
              <a:t>possible</a:t>
            </a:r>
            <a:r>
              <a:rPr lang="en-US" sz="2000" i="1" dirty="0" smtClean="0">
                <a:solidFill>
                  <a:srgbClr val="000090"/>
                </a:solidFill>
                <a:latin typeface="Arial Unicode MS" charset="0"/>
                <a:cs typeface="Arial" charset="0"/>
              </a:rPr>
              <a:t> </a:t>
            </a:r>
            <a:r>
              <a:rPr lang="ru-RU" sz="2000" i="1" dirty="0" err="1" smtClean="0">
                <a:solidFill>
                  <a:srgbClr val="000090"/>
                </a:solidFill>
                <a:latin typeface="Arial Unicode MS" charset="0"/>
                <a:cs typeface="Arial" charset="0"/>
              </a:rPr>
              <a:t>observable</a:t>
            </a:r>
            <a:r>
              <a:rPr lang="ru-RU" sz="2000" i="1" dirty="0" smtClean="0">
                <a:solidFill>
                  <a:srgbClr val="000090"/>
                </a:solidFill>
                <a:latin typeface="Arial Unicode MS" charset="0"/>
                <a:cs typeface="Arial" charset="0"/>
              </a:rPr>
              <a:t> </a:t>
            </a:r>
            <a:r>
              <a:rPr lang="ru-RU" sz="2000" i="1" dirty="0" err="1">
                <a:solidFill>
                  <a:srgbClr val="000090"/>
                </a:solidFill>
                <a:latin typeface="Arial Unicode MS" charset="0"/>
                <a:cs typeface="Arial" charset="0"/>
              </a:rPr>
              <a:t>effects</a:t>
            </a:r>
            <a:r>
              <a:rPr lang="ru-RU" sz="2000" i="1" dirty="0">
                <a:solidFill>
                  <a:srgbClr val="000090"/>
                </a:solidFill>
                <a:latin typeface="Arial Unicode MS" charset="0"/>
                <a:cs typeface="Arial" charset="0"/>
              </a:rPr>
              <a:t> </a:t>
            </a:r>
            <a:r>
              <a:rPr lang="ru-RU" sz="2000" i="1" dirty="0" err="1">
                <a:solidFill>
                  <a:srgbClr val="000090"/>
                </a:solidFill>
                <a:latin typeface="Arial Unicode MS" charset="0"/>
                <a:cs typeface="Arial" charset="0"/>
              </a:rPr>
              <a:t>of</a:t>
            </a:r>
            <a:r>
              <a:rPr lang="ru-RU" sz="2000" i="1" dirty="0">
                <a:solidFill>
                  <a:srgbClr val="000090"/>
                </a:solidFill>
                <a:latin typeface="Arial Unicode MS" charset="0"/>
                <a:cs typeface="Arial" charset="0"/>
              </a:rPr>
              <a:t> </a:t>
            </a:r>
            <a:r>
              <a:rPr lang="ru-RU" sz="2000" i="1" dirty="0" err="1">
                <a:solidFill>
                  <a:srgbClr val="000090"/>
                </a:solidFill>
                <a:latin typeface="Arial Unicode MS" charset="0"/>
                <a:cs typeface="Arial" charset="0"/>
              </a:rPr>
              <a:t>a</a:t>
            </a:r>
            <a:r>
              <a:rPr lang="ru-RU" sz="2000" i="1" dirty="0">
                <a:solidFill>
                  <a:srgbClr val="000090"/>
                </a:solidFill>
                <a:latin typeface="Arial Unicode MS" charset="0"/>
                <a:cs typeface="Arial" charset="0"/>
              </a:rPr>
              <a:t> “</a:t>
            </a:r>
            <a:r>
              <a:rPr lang="ru-RU" altLang="ja-JP" sz="2000" i="1" dirty="0" err="1">
                <a:solidFill>
                  <a:srgbClr val="000090"/>
                </a:solidFill>
                <a:latin typeface="Arial Unicode MS" charset="0"/>
                <a:cs typeface="Arial" charset="0"/>
              </a:rPr>
              <a:t>mixed</a:t>
            </a:r>
            <a:r>
              <a:rPr lang="ru-RU" altLang="ja-JP" sz="2000" i="1" dirty="0">
                <a:solidFill>
                  <a:srgbClr val="000090"/>
                </a:solidFill>
                <a:latin typeface="Arial Unicode MS" charset="0"/>
                <a:cs typeface="Arial" charset="0"/>
              </a:rPr>
              <a:t> </a:t>
            </a:r>
            <a:r>
              <a:rPr lang="ru-RU" altLang="ja-JP" sz="2000" i="1" dirty="0" err="1" smtClean="0">
                <a:solidFill>
                  <a:srgbClr val="000090"/>
                </a:solidFill>
                <a:latin typeface="Arial Unicode MS" charset="0"/>
                <a:cs typeface="Arial" charset="0"/>
              </a:rPr>
              <a:t>phase</a:t>
            </a:r>
            <a:r>
              <a:rPr lang="en-US" altLang="ja-JP" sz="2000" i="1" dirty="0" smtClean="0">
                <a:solidFill>
                  <a:srgbClr val="000090"/>
                </a:solidFill>
                <a:latin typeface="Arial Unicode MS" charset="0"/>
                <a:cs typeface="Arial" charset="0"/>
              </a:rPr>
              <a:t> indicated </a:t>
            </a:r>
            <a:r>
              <a:rPr lang="ru-RU" altLang="ja-JP" sz="2000" i="1" dirty="0" err="1" smtClean="0">
                <a:solidFill>
                  <a:srgbClr val="000090"/>
                </a:solidFill>
                <a:latin typeface="Arial Unicode MS" charset="0"/>
                <a:cs typeface="Arial" charset="0"/>
              </a:rPr>
              <a:t>in</a:t>
            </a:r>
            <a:r>
              <a:rPr lang="ru-RU" altLang="ja-JP" sz="2000" i="1" dirty="0" smtClean="0">
                <a:solidFill>
                  <a:srgbClr val="000090"/>
                </a:solidFill>
                <a:latin typeface="Arial Unicode MS" charset="0"/>
                <a:cs typeface="Arial" charset="0"/>
              </a:rPr>
              <a:t> </a:t>
            </a:r>
            <a:r>
              <a:rPr lang="ru-RU" altLang="ja-JP" sz="2000" i="1" dirty="0" err="1">
                <a:solidFill>
                  <a:srgbClr val="000090"/>
                </a:solidFill>
                <a:latin typeface="Arial Unicode MS" charset="0"/>
                <a:cs typeface="Arial" charset="0"/>
              </a:rPr>
              <a:t>the</a:t>
            </a:r>
            <a:r>
              <a:rPr lang="ru-RU" altLang="ja-JP" sz="2000" i="1" dirty="0">
                <a:solidFill>
                  <a:srgbClr val="000090"/>
                </a:solidFill>
                <a:latin typeface="Arial Unicode MS" charset="0"/>
                <a:cs typeface="Arial" charset="0"/>
              </a:rPr>
              <a:t> </a:t>
            </a:r>
            <a:r>
              <a:rPr lang="ru-RU" altLang="ja-JP" sz="2000" i="1" dirty="0" err="1">
                <a:solidFill>
                  <a:srgbClr val="000090"/>
                </a:solidFill>
                <a:latin typeface="Arial Unicode MS" charset="0"/>
                <a:cs typeface="Arial" charset="0"/>
              </a:rPr>
              <a:t>release</a:t>
            </a:r>
            <a:r>
              <a:rPr lang="ru-RU" altLang="ja-JP" sz="2000" i="1" dirty="0">
                <a:solidFill>
                  <a:srgbClr val="000090"/>
                </a:solidFill>
                <a:latin typeface="Arial Unicode MS" charset="0"/>
                <a:cs typeface="Arial" charset="0"/>
              </a:rPr>
              <a:t> </a:t>
            </a:r>
            <a:r>
              <a:rPr lang="ru-RU" altLang="ja-JP" sz="2000" i="1" dirty="0" err="1" smtClean="0">
                <a:solidFill>
                  <a:srgbClr val="000090"/>
                </a:solidFill>
                <a:latin typeface="Arial Unicode MS" charset="0"/>
                <a:cs typeface="Arial" charset="0"/>
              </a:rPr>
              <a:t>of</a:t>
            </a:r>
            <a:r>
              <a:rPr lang="en-US" altLang="ja-JP" sz="2000" i="1" dirty="0" smtClean="0">
                <a:solidFill>
                  <a:srgbClr val="000090"/>
                </a:solidFill>
                <a:latin typeface="Arial Unicode MS" charset="0"/>
                <a:cs typeface="Arial" charset="0"/>
              </a:rPr>
              <a:t> </a:t>
            </a:r>
            <a:r>
              <a:rPr lang="ru-RU" altLang="ja-JP" sz="2000" i="1" dirty="0" err="1" smtClean="0">
                <a:solidFill>
                  <a:srgbClr val="000090"/>
                </a:solidFill>
                <a:latin typeface="Arial Unicode MS" charset="0"/>
                <a:cs typeface="Arial" charset="0"/>
              </a:rPr>
              <a:t>the</a:t>
            </a:r>
            <a:r>
              <a:rPr lang="ru-RU" altLang="ja-JP" sz="2000" i="1" dirty="0" smtClean="0">
                <a:solidFill>
                  <a:srgbClr val="000090"/>
                </a:solidFill>
                <a:latin typeface="Arial Unicode MS" charset="0"/>
                <a:cs typeface="Arial" charset="0"/>
              </a:rPr>
              <a:t> </a:t>
            </a:r>
            <a:r>
              <a:rPr lang="ru-RU" sz="2000" i="1" dirty="0">
                <a:solidFill>
                  <a:srgbClr val="000090"/>
                </a:solidFill>
                <a:latin typeface="Arial Unicode MS" charset="0"/>
                <a:cs typeface="Arial" charset="0"/>
              </a:rPr>
              <a:t>“</a:t>
            </a:r>
            <a:r>
              <a:rPr lang="ru-RU" altLang="ja-JP" sz="2000" i="1" dirty="0">
                <a:solidFill>
                  <a:srgbClr val="000090"/>
                </a:solidFill>
                <a:latin typeface="Arial Unicode MS" charset="0"/>
                <a:cs typeface="Arial" charset="0"/>
              </a:rPr>
              <a:t>NICA </a:t>
            </a:r>
            <a:r>
              <a:rPr lang="ru-RU" altLang="ja-JP" sz="2000" i="1" dirty="0" err="1">
                <a:solidFill>
                  <a:srgbClr val="000090"/>
                </a:solidFill>
                <a:latin typeface="Arial Unicode MS" charset="0"/>
                <a:cs typeface="Arial" charset="0"/>
              </a:rPr>
              <a:t>White</a:t>
            </a:r>
            <a:r>
              <a:rPr lang="ru-RU" altLang="ja-JP" sz="2000" i="1" dirty="0">
                <a:solidFill>
                  <a:srgbClr val="000090"/>
                </a:solidFill>
                <a:latin typeface="Arial Unicode MS" charset="0"/>
                <a:cs typeface="Arial" charset="0"/>
              </a:rPr>
              <a:t> </a:t>
            </a:r>
            <a:r>
              <a:rPr lang="ru-RU" altLang="ja-JP" sz="2000" i="1" dirty="0" err="1">
                <a:solidFill>
                  <a:srgbClr val="000090"/>
                </a:solidFill>
                <a:latin typeface="Arial Unicode MS" charset="0"/>
                <a:cs typeface="Arial" charset="0"/>
              </a:rPr>
              <a:t>Paper</a:t>
            </a:r>
            <a:r>
              <a:rPr lang="ru-RU" sz="2000" i="1" dirty="0">
                <a:solidFill>
                  <a:srgbClr val="000090"/>
                </a:solidFill>
                <a:latin typeface="Arial Unicode MS" charset="0"/>
                <a:cs typeface="Arial" charset="0"/>
              </a:rPr>
              <a:t>”</a:t>
            </a:r>
            <a:r>
              <a:rPr lang="ru-RU" altLang="ja-JP" sz="2000" i="1" dirty="0">
                <a:solidFill>
                  <a:srgbClr val="000090"/>
                </a:solidFill>
                <a:latin typeface="Arial Unicode MS" charset="0"/>
                <a:cs typeface="Arial" charset="0"/>
              </a:rPr>
              <a:t> </a:t>
            </a:r>
            <a:r>
              <a:rPr lang="ru-RU" altLang="ja-JP" sz="2000" i="1" dirty="0" err="1" smtClean="0">
                <a:solidFill>
                  <a:srgbClr val="000090"/>
                </a:solidFill>
                <a:latin typeface="Arial Unicode MS" charset="0"/>
                <a:cs typeface="Arial" charset="0"/>
              </a:rPr>
              <a:t>as</a:t>
            </a:r>
            <a:r>
              <a:rPr lang="ru-RU" altLang="ja-JP" sz="2000" i="1" dirty="0" smtClean="0">
                <a:solidFill>
                  <a:srgbClr val="000090"/>
                </a:solidFill>
                <a:latin typeface="Arial Unicode MS" charset="0"/>
                <a:cs typeface="Arial" charset="0"/>
              </a:rPr>
              <a:t> </a:t>
            </a:r>
            <a:r>
              <a:rPr lang="ru-RU" altLang="ja-JP" sz="2000" i="1" dirty="0" err="1">
                <a:solidFill>
                  <a:srgbClr val="000090"/>
                </a:solidFill>
                <a:latin typeface="Arial Unicode MS" charset="0"/>
                <a:cs typeface="Arial" charset="0"/>
              </a:rPr>
              <a:t>a</a:t>
            </a:r>
            <a:r>
              <a:rPr lang="ru-RU" altLang="ja-JP" sz="2000" i="1" dirty="0">
                <a:solidFill>
                  <a:srgbClr val="000090"/>
                </a:solidFill>
                <a:latin typeface="Arial Unicode MS" charset="0"/>
                <a:cs typeface="Arial" charset="0"/>
              </a:rPr>
              <a:t> </a:t>
            </a:r>
            <a:r>
              <a:rPr lang="ru-RU" altLang="ja-JP" sz="2000" i="1" dirty="0" err="1">
                <a:solidFill>
                  <a:srgbClr val="000090"/>
                </a:solidFill>
                <a:latin typeface="Arial Unicode MS" charset="0"/>
                <a:cs typeface="Arial" charset="0"/>
              </a:rPr>
              <a:t>Topical</a:t>
            </a:r>
            <a:r>
              <a:rPr lang="ru-RU" altLang="ja-JP" sz="2000" i="1" dirty="0">
                <a:solidFill>
                  <a:srgbClr val="000090"/>
                </a:solidFill>
                <a:latin typeface="Arial Unicode MS" charset="0"/>
                <a:cs typeface="Arial" charset="0"/>
              </a:rPr>
              <a:t> </a:t>
            </a:r>
            <a:r>
              <a:rPr lang="ru-RU" altLang="ja-JP" sz="2000" i="1" dirty="0" err="1">
                <a:solidFill>
                  <a:srgbClr val="000090"/>
                </a:solidFill>
                <a:latin typeface="Arial Unicode MS" charset="0"/>
                <a:cs typeface="Arial" charset="0"/>
              </a:rPr>
              <a:t>Issue</a:t>
            </a:r>
            <a:r>
              <a:rPr lang="ru-RU" altLang="ja-JP" sz="2000" i="1" dirty="0">
                <a:solidFill>
                  <a:srgbClr val="000090"/>
                </a:solidFill>
                <a:latin typeface="Arial Unicode MS" charset="0"/>
                <a:cs typeface="Arial" charset="0"/>
              </a:rPr>
              <a:t> </a:t>
            </a:r>
            <a:r>
              <a:rPr lang="ru-RU" altLang="ja-JP" sz="2000" i="1" dirty="0" err="1">
                <a:solidFill>
                  <a:srgbClr val="000090"/>
                </a:solidFill>
                <a:latin typeface="Arial Unicode MS" charset="0"/>
                <a:cs typeface="Arial" charset="0"/>
              </a:rPr>
              <a:t>of</a:t>
            </a:r>
            <a:r>
              <a:rPr lang="ru-RU" altLang="ja-JP" sz="2000" i="1" dirty="0">
                <a:solidFill>
                  <a:srgbClr val="000090"/>
                </a:solidFill>
                <a:latin typeface="Arial Unicode MS" charset="0"/>
                <a:cs typeface="Arial" charset="0"/>
              </a:rPr>
              <a:t> </a:t>
            </a:r>
            <a:r>
              <a:rPr lang="ru-RU" altLang="ja-JP" sz="2000" i="1" dirty="0" err="1">
                <a:solidFill>
                  <a:srgbClr val="000090"/>
                </a:solidFill>
                <a:latin typeface="Arial Unicode MS" charset="0"/>
                <a:cs typeface="Arial" charset="0"/>
              </a:rPr>
              <a:t>the</a:t>
            </a:r>
            <a:r>
              <a:rPr lang="ru-RU" altLang="ja-JP" sz="2000" i="1" dirty="0">
                <a:solidFill>
                  <a:srgbClr val="000090"/>
                </a:solidFill>
                <a:latin typeface="Arial Unicode MS" charset="0"/>
                <a:cs typeface="Arial" charset="0"/>
              </a:rPr>
              <a:t> </a:t>
            </a:r>
            <a:r>
              <a:rPr lang="ru-RU" altLang="ja-JP" sz="2000" b="1" i="1" dirty="0">
                <a:solidFill>
                  <a:srgbClr val="000090"/>
                </a:solidFill>
                <a:latin typeface="Arial Unicode MS" charset="0"/>
                <a:cs typeface="Arial" charset="0"/>
              </a:rPr>
              <a:t>EPJ </a:t>
            </a:r>
            <a:r>
              <a:rPr lang="ru-RU" altLang="ja-JP" sz="2000" b="1" i="1" dirty="0" err="1">
                <a:solidFill>
                  <a:srgbClr val="000090"/>
                </a:solidFill>
                <a:latin typeface="Arial Unicode MS" charset="0"/>
                <a:cs typeface="Arial" charset="0"/>
              </a:rPr>
              <a:t>A</a:t>
            </a:r>
            <a:r>
              <a:rPr lang="ru-RU" altLang="ja-JP" sz="2000" b="1" i="1" dirty="0">
                <a:solidFill>
                  <a:srgbClr val="000090"/>
                </a:solidFill>
                <a:latin typeface="Arial Unicode MS" charset="0"/>
                <a:cs typeface="Arial" charset="0"/>
              </a:rPr>
              <a:t> </a:t>
            </a:r>
            <a:r>
              <a:rPr lang="ru-RU" altLang="ja-JP" sz="2000" i="1" dirty="0">
                <a:solidFill>
                  <a:srgbClr val="000090"/>
                </a:solidFill>
                <a:latin typeface="Arial Unicode MS" charset="0"/>
                <a:cs typeface="Arial" charset="0"/>
              </a:rPr>
              <a:t>(</a:t>
            </a:r>
            <a:r>
              <a:rPr lang="en-US" altLang="ja-JP" sz="2000" i="1" dirty="0">
                <a:solidFill>
                  <a:srgbClr val="000090"/>
                </a:solidFill>
                <a:latin typeface="Arial Unicode MS" charset="0"/>
                <a:cs typeface="Arial" charset="0"/>
              </a:rPr>
              <a:t>July </a:t>
            </a:r>
            <a:r>
              <a:rPr lang="ru-RU" altLang="ja-JP" sz="2000" i="1" dirty="0" smtClean="0">
                <a:solidFill>
                  <a:srgbClr val="000090"/>
                </a:solidFill>
                <a:latin typeface="Arial Unicode MS" charset="0"/>
                <a:cs typeface="Arial" charset="0"/>
              </a:rPr>
              <a:t>2016</a:t>
            </a:r>
            <a:r>
              <a:rPr lang="en-US" altLang="ja-JP" sz="2000" i="1" dirty="0" smtClean="0">
                <a:solidFill>
                  <a:srgbClr val="000090"/>
                </a:solidFill>
                <a:latin typeface="Arial Unicode MS" charset="0"/>
                <a:cs typeface="Arial" charset="0"/>
              </a:rPr>
              <a:t>).</a:t>
            </a:r>
            <a:endParaRPr lang="en-US" altLang="ja-JP" sz="2000" i="1" dirty="0">
              <a:solidFill>
                <a:srgbClr val="000090"/>
              </a:solidFill>
              <a:latin typeface="Arial Unicode MS" charset="0"/>
              <a:cs typeface="Arial" charset="0"/>
            </a:endParaRPr>
          </a:p>
        </p:txBody>
      </p:sp>
      <p:pic>
        <p:nvPicPr>
          <p:cNvPr id="31748" name="Picture 6" descr="PDF.pdf"/>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3352807" y="2128643"/>
            <a:ext cx="3301996" cy="43229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50" name="Прямоугольник 5"/>
          <p:cNvSpPr>
            <a:spLocks noChangeArrowheads="1"/>
          </p:cNvSpPr>
          <p:nvPr/>
        </p:nvSpPr>
        <p:spPr bwMode="auto">
          <a:xfrm>
            <a:off x="6722535" y="2404004"/>
            <a:ext cx="2269066" cy="1015663"/>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000" b="1" dirty="0">
                <a:solidFill>
                  <a:srgbClr val="FFFF00"/>
                </a:solidFill>
                <a:cs typeface="Times New Roman" charset="0"/>
              </a:rPr>
              <a:t>111</a:t>
            </a:r>
            <a:r>
              <a:rPr lang="en-US" sz="2000" b="1" dirty="0">
                <a:solidFill>
                  <a:srgbClr val="0C1167"/>
                </a:solidFill>
                <a:cs typeface="Times New Roman" charset="0"/>
              </a:rPr>
              <a:t> </a:t>
            </a:r>
            <a:r>
              <a:rPr lang="en-US" sz="2000" i="1" dirty="0">
                <a:solidFill>
                  <a:schemeClr val="bg1"/>
                </a:solidFill>
                <a:cs typeface="Times New Roman" charset="0"/>
              </a:rPr>
              <a:t>contributions</a:t>
            </a:r>
            <a:r>
              <a:rPr lang="en-US" sz="2000" i="1" dirty="0" smtClean="0">
                <a:solidFill>
                  <a:schemeClr val="bg1"/>
                </a:solidFill>
                <a:cs typeface="Times New Roman" charset="0"/>
              </a:rPr>
              <a:t>,</a:t>
            </a:r>
            <a:r>
              <a:rPr lang="en-US" sz="2000" b="1" dirty="0">
                <a:solidFill>
                  <a:srgbClr val="0C1167"/>
                </a:solidFill>
                <a:cs typeface="Times New Roman" charset="0"/>
              </a:rPr>
              <a:t> </a:t>
            </a:r>
            <a:endParaRPr lang="en-US" sz="2000" b="1" dirty="0" smtClean="0">
              <a:solidFill>
                <a:srgbClr val="0C1167"/>
              </a:solidFill>
              <a:cs typeface="Times New Roman" charset="0"/>
            </a:endParaRPr>
          </a:p>
          <a:p>
            <a:r>
              <a:rPr lang="en-US" sz="2000" b="1" dirty="0" smtClean="0">
                <a:solidFill>
                  <a:srgbClr val="FFFF00"/>
                </a:solidFill>
              </a:rPr>
              <a:t>188</a:t>
            </a:r>
            <a:r>
              <a:rPr lang="en-US" sz="2000" b="1" dirty="0" smtClean="0">
                <a:solidFill>
                  <a:srgbClr val="0C1167"/>
                </a:solidFill>
              </a:rPr>
              <a:t> </a:t>
            </a:r>
            <a:r>
              <a:rPr lang="en-US" sz="2000" i="1" dirty="0" smtClean="0">
                <a:solidFill>
                  <a:srgbClr val="FFFFFF"/>
                </a:solidFill>
              </a:rPr>
              <a:t>authors</a:t>
            </a:r>
          </a:p>
          <a:p>
            <a:r>
              <a:rPr lang="en-US" sz="2000" i="1" dirty="0" smtClean="0">
                <a:solidFill>
                  <a:srgbClr val="FFFFFF"/>
                </a:solidFill>
              </a:rPr>
              <a:t> from</a:t>
            </a:r>
            <a:r>
              <a:rPr lang="en-US" sz="2000" b="1" dirty="0" smtClean="0">
                <a:solidFill>
                  <a:srgbClr val="FFFFFF"/>
                </a:solidFill>
              </a:rPr>
              <a:t> </a:t>
            </a:r>
            <a:r>
              <a:rPr lang="en-US" sz="2000" b="1" dirty="0" smtClean="0">
                <a:solidFill>
                  <a:srgbClr val="FFFF00"/>
                </a:solidFill>
              </a:rPr>
              <a:t>24</a:t>
            </a:r>
            <a:r>
              <a:rPr lang="en-US" sz="2000" b="1" dirty="0" smtClean="0">
                <a:solidFill>
                  <a:srgbClr val="0C1167"/>
                </a:solidFill>
              </a:rPr>
              <a:t> </a:t>
            </a:r>
            <a:r>
              <a:rPr lang="en-US" sz="2000" i="1" dirty="0">
                <a:solidFill>
                  <a:srgbClr val="FFFFFF"/>
                </a:solidFill>
              </a:rPr>
              <a:t>countries</a:t>
            </a:r>
          </a:p>
        </p:txBody>
      </p:sp>
      <p:sp>
        <p:nvSpPr>
          <p:cNvPr id="31751" name="Content Placeholder 2"/>
          <p:cNvSpPr txBox="1">
            <a:spLocks/>
          </p:cNvSpPr>
          <p:nvPr/>
        </p:nvSpPr>
        <p:spPr bwMode="auto">
          <a:xfrm>
            <a:off x="118535" y="147638"/>
            <a:ext cx="7484533" cy="52546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pPr>
            <a:r>
              <a:rPr lang="en-GB" b="1" dirty="0">
                <a:solidFill>
                  <a:srgbClr val="000090"/>
                </a:solidFill>
                <a:cs typeface="Arial" charset="0"/>
              </a:rPr>
              <a:t>New </a:t>
            </a:r>
            <a:r>
              <a:rPr lang="en-GB" b="1" dirty="0" smtClean="0">
                <a:solidFill>
                  <a:srgbClr val="000090"/>
                </a:solidFill>
                <a:cs typeface="Arial" charset="0"/>
              </a:rPr>
              <a:t>issues: NICA </a:t>
            </a:r>
            <a:r>
              <a:rPr lang="en-GB" b="1" dirty="0">
                <a:solidFill>
                  <a:srgbClr val="000090"/>
                </a:solidFill>
                <a:cs typeface="Arial" charset="0"/>
              </a:rPr>
              <a:t>White </a:t>
            </a:r>
            <a:r>
              <a:rPr lang="en-GB" b="1" dirty="0" smtClean="0">
                <a:solidFill>
                  <a:srgbClr val="000090"/>
                </a:solidFill>
                <a:cs typeface="Arial" charset="0"/>
              </a:rPr>
              <a:t>Paper, SQM proceedings</a:t>
            </a:r>
            <a:endParaRPr lang="en-GB" b="1" dirty="0">
              <a:solidFill>
                <a:srgbClr val="000090"/>
              </a:solidFill>
              <a:cs typeface="Arial" charset="0"/>
            </a:endParaRPr>
          </a:p>
        </p:txBody>
      </p:sp>
      <p:pic>
        <p:nvPicPr>
          <p:cNvPr id="10" name="Picture 6" descr="NICA-Logo_4c"/>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645400" y="0"/>
            <a:ext cx="1498600" cy="7381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12" name="Picture 1"/>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54000" y="2099731"/>
            <a:ext cx="2930911" cy="433564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xmlns="" val="1579363407"/>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7-05-17 at 10.51.03.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1150" y="749300"/>
            <a:ext cx="3831104" cy="4658534"/>
          </a:xfrm>
          <a:prstGeom prst="rect">
            <a:avLst/>
          </a:prstGeom>
        </p:spPr>
      </p:pic>
      <p:pic>
        <p:nvPicPr>
          <p:cNvPr id="9" name="Picture 8" descr="Screen Shot 2017-05-17 at 10.30.54.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90500" y="5180748"/>
            <a:ext cx="2679700" cy="1393828"/>
          </a:xfrm>
          <a:prstGeom prst="rect">
            <a:avLst/>
          </a:prstGeom>
          <a:solidFill>
            <a:srgbClr val="FFF6DB"/>
          </a:solidFill>
        </p:spPr>
      </p:pic>
      <p:sp>
        <p:nvSpPr>
          <p:cNvPr id="10" name="Rectangle 9"/>
          <p:cNvSpPr/>
          <p:nvPr/>
        </p:nvSpPr>
        <p:spPr>
          <a:xfrm>
            <a:off x="518588" y="189609"/>
            <a:ext cx="8136487" cy="523220"/>
          </a:xfrm>
          <a:prstGeom prst="rect">
            <a:avLst/>
          </a:prstGeom>
          <a:solidFill>
            <a:srgbClr val="FFFDF3"/>
          </a:solidFill>
        </p:spPr>
        <p:txBody>
          <a:bodyPr wrap="none">
            <a:spAutoFit/>
          </a:bodyPr>
          <a:lstStyle/>
          <a:p>
            <a:pPr lvl="0"/>
            <a:r>
              <a:rPr lang="en-US" sz="2800" b="1" dirty="0">
                <a:solidFill>
                  <a:srgbClr val="000090"/>
                </a:solidFill>
                <a:latin typeface="Comic Sans MS"/>
                <a:cs typeface="Comic Sans MS"/>
              </a:rPr>
              <a:t>Strangeness </a:t>
            </a:r>
            <a:r>
              <a:rPr lang="en-US" sz="2800" b="1" dirty="0" smtClean="0">
                <a:solidFill>
                  <a:srgbClr val="000090"/>
                </a:solidFill>
                <a:latin typeface="Comic Sans MS"/>
                <a:cs typeface="Comic Sans MS"/>
              </a:rPr>
              <a:t>Enhancement: </a:t>
            </a:r>
            <a:r>
              <a:rPr lang="en-US" sz="2800" b="1" i="1" dirty="0">
                <a:solidFill>
                  <a:srgbClr val="FF0000"/>
                </a:solidFill>
                <a:latin typeface="Comic Sans MS"/>
                <a:cs typeface="Comic Sans MS"/>
              </a:rPr>
              <a:t>SPS CERN</a:t>
            </a:r>
            <a:r>
              <a:rPr lang="en-US" sz="2800" b="1" i="1" dirty="0">
                <a:solidFill>
                  <a:srgbClr val="000090"/>
                </a:solidFill>
                <a:latin typeface="Comic Sans MS"/>
                <a:cs typeface="Comic Sans MS"/>
              </a:rPr>
              <a:t>, </a:t>
            </a:r>
            <a:r>
              <a:rPr lang="en-US" sz="2800" b="1" i="1" dirty="0" smtClean="0">
                <a:solidFill>
                  <a:srgbClr val="000090"/>
                </a:solidFill>
                <a:latin typeface="Comic Sans MS"/>
                <a:cs typeface="Comic Sans MS"/>
              </a:rPr>
              <a:t>RHIC</a:t>
            </a:r>
            <a:endParaRPr lang="ru-RU" sz="2800" b="1" i="1" dirty="0">
              <a:solidFill>
                <a:srgbClr val="000090"/>
              </a:solidFill>
              <a:latin typeface="Comic Sans MS"/>
              <a:cs typeface="Comic Sans MS"/>
            </a:endParaRPr>
          </a:p>
        </p:txBody>
      </p:sp>
      <p:sp>
        <p:nvSpPr>
          <p:cNvPr id="11" name="Text Box 5"/>
          <p:cNvSpPr txBox="1">
            <a:spLocks noChangeArrowheads="1"/>
          </p:cNvSpPr>
          <p:nvPr/>
        </p:nvSpPr>
        <p:spPr bwMode="auto">
          <a:xfrm>
            <a:off x="723899" y="840047"/>
            <a:ext cx="2146301" cy="346891"/>
          </a:xfrm>
          <a:prstGeom prst="rect">
            <a:avLst/>
          </a:prstGeom>
          <a:solidFill>
            <a:srgbClr val="CCFFFF"/>
          </a:solidFill>
          <a:ln w="9525" algn="ctr">
            <a:noFill/>
            <a:miter lim="800000"/>
            <a:headEnd/>
            <a:tailEnd/>
          </a:ln>
          <a:effectLst/>
        </p:spPr>
        <p:txBody>
          <a:bodyPr wrap="square" lIns="0" tIns="46038" rIns="0" bIns="46038">
            <a:spAutoFit/>
          </a:bodyPr>
          <a:lstStyle/>
          <a:p>
            <a:pPr algn="ctr">
              <a:lnSpc>
                <a:spcPct val="90000"/>
              </a:lnSpc>
              <a:buClr>
                <a:srgbClr val="FC0128"/>
              </a:buClr>
              <a:buFont typeface="Wingdings" pitchFamily="2" charset="2"/>
              <a:buNone/>
            </a:pPr>
            <a:r>
              <a:rPr lang="en-US" i="1" dirty="0">
                <a:solidFill>
                  <a:srgbClr val="000090"/>
                </a:solidFill>
                <a:latin typeface="Arial" charset="0"/>
              </a:rPr>
              <a:t>h</a:t>
            </a:r>
            <a:r>
              <a:rPr lang="en-US" i="1" dirty="0" smtClean="0">
                <a:solidFill>
                  <a:srgbClr val="000090"/>
                </a:solidFill>
                <a:latin typeface="Arial" charset="0"/>
              </a:rPr>
              <a:t>yperon production</a:t>
            </a:r>
            <a:endParaRPr lang="en-US" i="1" dirty="0">
              <a:solidFill>
                <a:srgbClr val="000090"/>
              </a:solidFill>
              <a:latin typeface="Symbol" pitchFamily="18" charset="2"/>
            </a:endParaRPr>
          </a:p>
        </p:txBody>
      </p:sp>
      <p:cxnSp>
        <p:nvCxnSpPr>
          <p:cNvPr id="12" name="Straight Arrow Connector 11"/>
          <p:cNvCxnSpPr/>
          <p:nvPr/>
        </p:nvCxnSpPr>
        <p:spPr bwMode="auto">
          <a:xfrm flipV="1">
            <a:off x="3628786" y="3465366"/>
            <a:ext cx="0" cy="383291"/>
          </a:xfrm>
          <a:prstGeom prst="straightConnector1">
            <a:avLst/>
          </a:prstGeom>
          <a:solidFill>
            <a:srgbClr val="FFFF99"/>
          </a:solidFill>
          <a:ln w="28575" cap="flat" cmpd="sng" algn="ctr">
            <a:solidFill>
              <a:srgbClr val="0000FF"/>
            </a:solidFill>
            <a:prstDash val="solid"/>
            <a:round/>
            <a:headEnd type="none" w="med" len="med"/>
            <a:tailEnd type="arrow"/>
          </a:ln>
          <a:effectLst/>
        </p:spPr>
      </p:cxnSp>
      <p:cxnSp>
        <p:nvCxnSpPr>
          <p:cNvPr id="13" name="Straight Arrow Connector 12"/>
          <p:cNvCxnSpPr/>
          <p:nvPr/>
        </p:nvCxnSpPr>
        <p:spPr bwMode="auto">
          <a:xfrm flipV="1">
            <a:off x="3781186" y="2374900"/>
            <a:ext cx="0" cy="1473200"/>
          </a:xfrm>
          <a:prstGeom prst="straightConnector1">
            <a:avLst/>
          </a:prstGeom>
          <a:solidFill>
            <a:srgbClr val="FFFF99"/>
          </a:solidFill>
          <a:ln w="28575" cap="flat" cmpd="sng" algn="ctr">
            <a:solidFill>
              <a:srgbClr val="008000"/>
            </a:solidFill>
            <a:prstDash val="solid"/>
            <a:round/>
            <a:headEnd type="none" w="med" len="med"/>
            <a:tailEnd type="arrow"/>
          </a:ln>
          <a:effectLst/>
        </p:spPr>
      </p:cxnSp>
      <p:cxnSp>
        <p:nvCxnSpPr>
          <p:cNvPr id="14" name="Straight Arrow Connector 13"/>
          <p:cNvCxnSpPr/>
          <p:nvPr/>
        </p:nvCxnSpPr>
        <p:spPr bwMode="auto">
          <a:xfrm flipV="1">
            <a:off x="3987800" y="1193800"/>
            <a:ext cx="0" cy="2654300"/>
          </a:xfrm>
          <a:prstGeom prst="straightConnector1">
            <a:avLst/>
          </a:prstGeom>
          <a:solidFill>
            <a:srgbClr val="FFFF99"/>
          </a:solidFill>
          <a:ln w="28575" cap="flat" cmpd="sng" algn="ctr">
            <a:solidFill>
              <a:srgbClr val="FF0000"/>
            </a:solidFill>
            <a:prstDash val="solid"/>
            <a:round/>
            <a:headEnd type="none" w="med" len="med"/>
            <a:tailEnd type="arrow"/>
          </a:ln>
          <a:effectLst/>
        </p:spPr>
      </p:cxnSp>
      <p:sp>
        <p:nvSpPr>
          <p:cNvPr id="15" name="TextBox 14"/>
          <p:cNvSpPr txBox="1"/>
          <p:nvPr/>
        </p:nvSpPr>
        <p:spPr>
          <a:xfrm>
            <a:off x="4016766" y="3454400"/>
            <a:ext cx="525410" cy="346249"/>
          </a:xfrm>
          <a:prstGeom prst="rect">
            <a:avLst/>
          </a:prstGeom>
          <a:noFill/>
        </p:spPr>
        <p:txBody>
          <a:bodyPr wrap="square" rtlCol="0">
            <a:spAutoFit/>
          </a:bodyPr>
          <a:lstStyle/>
          <a:p>
            <a:pPr>
              <a:lnSpc>
                <a:spcPct val="90000"/>
              </a:lnSpc>
              <a:spcBef>
                <a:spcPct val="30000"/>
              </a:spcBef>
              <a:buClr>
                <a:srgbClr val="FC0128"/>
              </a:buClr>
              <a:buFont typeface="Wingdings" pitchFamily="2" charset="2"/>
              <a:buNone/>
            </a:pPr>
            <a:r>
              <a:rPr lang="en-US" dirty="0" smtClean="0">
                <a:solidFill>
                  <a:srgbClr val="0000FF"/>
                </a:solidFill>
                <a:latin typeface="Arial" charset="0"/>
              </a:rPr>
              <a:t>x 2</a:t>
            </a:r>
            <a:endParaRPr lang="en-GB" dirty="0">
              <a:solidFill>
                <a:srgbClr val="0000FF"/>
              </a:solidFill>
              <a:latin typeface="Arial" charset="0"/>
            </a:endParaRPr>
          </a:p>
        </p:txBody>
      </p:sp>
      <p:sp>
        <p:nvSpPr>
          <p:cNvPr id="16" name="TextBox 15"/>
          <p:cNvSpPr txBox="1"/>
          <p:nvPr/>
        </p:nvSpPr>
        <p:spPr>
          <a:xfrm>
            <a:off x="3996076" y="2311400"/>
            <a:ext cx="505555" cy="346249"/>
          </a:xfrm>
          <a:prstGeom prst="rect">
            <a:avLst/>
          </a:prstGeom>
          <a:noFill/>
        </p:spPr>
        <p:txBody>
          <a:bodyPr wrap="none" rtlCol="0">
            <a:spAutoFit/>
          </a:bodyPr>
          <a:lstStyle/>
          <a:p>
            <a:pPr>
              <a:lnSpc>
                <a:spcPct val="90000"/>
              </a:lnSpc>
              <a:spcBef>
                <a:spcPct val="30000"/>
              </a:spcBef>
              <a:buClr>
                <a:srgbClr val="FC0128"/>
              </a:buClr>
              <a:buFont typeface="Wingdings" pitchFamily="2" charset="2"/>
              <a:buNone/>
            </a:pPr>
            <a:r>
              <a:rPr lang="en-US" b="1" dirty="0" smtClean="0">
                <a:solidFill>
                  <a:srgbClr val="008000"/>
                </a:solidFill>
                <a:latin typeface="Arial" charset="0"/>
              </a:rPr>
              <a:t>x 5</a:t>
            </a:r>
            <a:endParaRPr lang="en-GB" b="1" dirty="0">
              <a:solidFill>
                <a:srgbClr val="008000"/>
              </a:solidFill>
              <a:latin typeface="Arial" charset="0"/>
            </a:endParaRPr>
          </a:p>
        </p:txBody>
      </p:sp>
      <p:sp>
        <p:nvSpPr>
          <p:cNvPr id="17" name="TextBox 16"/>
          <p:cNvSpPr txBox="1"/>
          <p:nvPr/>
        </p:nvSpPr>
        <p:spPr>
          <a:xfrm>
            <a:off x="4038600" y="1072638"/>
            <a:ext cx="567076" cy="311314"/>
          </a:xfrm>
          <a:prstGeom prst="rect">
            <a:avLst/>
          </a:prstGeom>
          <a:noFill/>
        </p:spPr>
        <p:txBody>
          <a:bodyPr wrap="none" rtlCol="0">
            <a:spAutoFit/>
          </a:bodyPr>
          <a:lstStyle/>
          <a:p>
            <a:pPr>
              <a:lnSpc>
                <a:spcPct val="90000"/>
              </a:lnSpc>
              <a:spcBef>
                <a:spcPct val="30000"/>
              </a:spcBef>
              <a:buClr>
                <a:srgbClr val="FC0128"/>
              </a:buClr>
              <a:buFont typeface="Wingdings" pitchFamily="2" charset="2"/>
              <a:buNone/>
            </a:pPr>
            <a:r>
              <a:rPr lang="en-US" dirty="0" smtClean="0">
                <a:solidFill>
                  <a:srgbClr val="FF0000"/>
                </a:solidFill>
                <a:latin typeface="Arial" charset="0"/>
              </a:rPr>
              <a:t>x 20</a:t>
            </a:r>
            <a:endParaRPr lang="en-GB" dirty="0">
              <a:solidFill>
                <a:srgbClr val="FF0000"/>
              </a:solidFill>
              <a:latin typeface="Arial" charset="0"/>
            </a:endParaRPr>
          </a:p>
        </p:txBody>
      </p:sp>
      <p:sp>
        <p:nvSpPr>
          <p:cNvPr id="20" name="Rectangle 19"/>
          <p:cNvSpPr/>
          <p:nvPr/>
        </p:nvSpPr>
        <p:spPr>
          <a:xfrm>
            <a:off x="4954320" y="4666338"/>
            <a:ext cx="3197759" cy="400110"/>
          </a:xfrm>
          <a:prstGeom prst="rect">
            <a:avLst/>
          </a:prstGeom>
          <a:noFill/>
        </p:spPr>
        <p:txBody>
          <a:bodyPr wrap="none">
            <a:spAutoFit/>
          </a:bodyPr>
          <a:lstStyle/>
          <a:p>
            <a:r>
              <a:rPr lang="en-US" sz="2000" dirty="0" smtClean="0">
                <a:solidFill>
                  <a:srgbClr val="000090"/>
                </a:solidFill>
                <a:latin typeface="Arial"/>
                <a:cs typeface="Arial"/>
              </a:rPr>
              <a:t>Thermal/Statistical model:</a:t>
            </a:r>
            <a:endParaRPr lang="en-US" sz="2000" dirty="0">
              <a:solidFill>
                <a:srgbClr val="000090"/>
              </a:solidFill>
              <a:latin typeface="Arial"/>
              <a:cs typeface="Arial"/>
            </a:endParaRPr>
          </a:p>
        </p:txBody>
      </p:sp>
      <p:sp>
        <p:nvSpPr>
          <p:cNvPr id="27" name="TextBox 26"/>
          <p:cNvSpPr txBox="1"/>
          <p:nvPr/>
        </p:nvSpPr>
        <p:spPr>
          <a:xfrm>
            <a:off x="5068620" y="979529"/>
            <a:ext cx="3834080" cy="707886"/>
          </a:xfrm>
          <a:prstGeom prst="rect">
            <a:avLst/>
          </a:prstGeom>
          <a:noFill/>
        </p:spPr>
        <p:txBody>
          <a:bodyPr wrap="square" rtlCol="0">
            <a:spAutoFit/>
          </a:bodyPr>
          <a:lstStyle/>
          <a:p>
            <a:pPr algn="r"/>
            <a:r>
              <a:rPr lang="en-US" sz="2000" i="1" dirty="0" smtClean="0">
                <a:solidFill>
                  <a:srgbClr val="000090"/>
                </a:solidFill>
                <a:latin typeface="Arial"/>
                <a:cs typeface="Arial"/>
              </a:rPr>
              <a:t>Indication to chiral symmetry restoration</a:t>
            </a:r>
            <a:endParaRPr lang="en-US" sz="2000" i="1" dirty="0">
              <a:solidFill>
                <a:srgbClr val="000090"/>
              </a:solidFill>
              <a:latin typeface="Arial"/>
              <a:cs typeface="Arial"/>
            </a:endParaRPr>
          </a:p>
        </p:txBody>
      </p:sp>
      <p:pic>
        <p:nvPicPr>
          <p:cNvPr id="18" name="Picture 12" descr="640px-Kpip_4pi_data_prc.jpg"/>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a:off x="4450831" y="1917700"/>
            <a:ext cx="4566169" cy="4273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 name="Group 13"/>
          <p:cNvGrpSpPr>
            <a:grpSpLocks/>
          </p:cNvGrpSpPr>
          <p:nvPr/>
        </p:nvGrpSpPr>
        <p:grpSpPr bwMode="auto">
          <a:xfrm>
            <a:off x="4954320" y="1625252"/>
            <a:ext cx="2564080" cy="3707896"/>
            <a:chOff x="4954393" y="1612552"/>
            <a:chExt cx="2562631" cy="3707896"/>
          </a:xfrm>
        </p:grpSpPr>
        <p:sp>
          <p:nvSpPr>
            <p:cNvPr id="22" name="Прямоугольник 3"/>
            <p:cNvSpPr/>
            <p:nvPr/>
          </p:nvSpPr>
          <p:spPr>
            <a:xfrm>
              <a:off x="5822531" y="2260600"/>
              <a:ext cx="1009079" cy="3059848"/>
            </a:xfrm>
            <a:prstGeom prst="rect">
              <a:avLst/>
            </a:prstGeom>
            <a:solidFill>
              <a:srgbClr val="9ED3D7">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24" name="Down Arrow 9"/>
            <p:cNvSpPr>
              <a:spLocks noChangeArrowheads="1"/>
            </p:cNvSpPr>
            <p:nvPr/>
          </p:nvSpPr>
          <p:spPr bwMode="auto">
            <a:xfrm>
              <a:off x="6184277" y="1892300"/>
              <a:ext cx="304628" cy="368300"/>
            </a:xfrm>
            <a:prstGeom prst="downArrow">
              <a:avLst>
                <a:gd name="adj1" fmla="val 50000"/>
                <a:gd name="adj2" fmla="val 50001"/>
              </a:avLst>
            </a:prstGeom>
            <a:solidFill>
              <a:srgbClr val="72BFC5"/>
            </a:solidFill>
            <a:ln>
              <a:noFill/>
            </a:ln>
            <a:effectLst>
              <a:outerShdw dist="23000" dir="5400000" rotWithShape="0">
                <a:srgbClr val="80808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en-US">
                <a:solidFill>
                  <a:srgbClr val="FFFFFF"/>
                </a:solidFill>
              </a:endParaRPr>
            </a:p>
          </p:txBody>
        </p:sp>
        <p:sp>
          <p:nvSpPr>
            <p:cNvPr id="23" name="TextBox 7"/>
            <p:cNvSpPr txBox="1">
              <a:spLocks noChangeArrowheads="1"/>
            </p:cNvSpPr>
            <p:nvPr/>
          </p:nvSpPr>
          <p:spPr bwMode="auto">
            <a:xfrm>
              <a:off x="4954393" y="1612552"/>
              <a:ext cx="2562631" cy="369332"/>
            </a:xfrm>
            <a:prstGeom prst="rect">
              <a:avLst/>
            </a:prstGeom>
            <a:solidFill>
              <a:srgbClr val="E9F3FF"/>
            </a:solidFill>
            <a:ln w="9525">
              <a:solidFill>
                <a:srgbClr val="000090"/>
              </a:solid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i="1" dirty="0" smtClean="0">
                  <a:solidFill>
                    <a:srgbClr val="000090"/>
                  </a:solidFill>
                </a:rPr>
                <a:t>energy </a:t>
              </a:r>
              <a:r>
                <a:rPr lang="en-US" sz="1800" i="1" dirty="0">
                  <a:solidFill>
                    <a:srgbClr val="000090"/>
                  </a:solidFill>
                </a:rPr>
                <a:t>region </a:t>
              </a:r>
              <a:r>
                <a:rPr lang="en-US" sz="1800" i="1" dirty="0" smtClean="0">
                  <a:solidFill>
                    <a:srgbClr val="000090"/>
                  </a:solidFill>
                </a:rPr>
                <a:t>of  </a:t>
              </a:r>
              <a:r>
                <a:rPr lang="en-US" sz="1800" b="1" dirty="0" smtClean="0">
                  <a:solidFill>
                    <a:srgbClr val="FF0000"/>
                  </a:solidFill>
                </a:rPr>
                <a:t>NICA</a:t>
              </a:r>
              <a:r>
                <a:rPr lang="en-US" sz="1800" i="1" dirty="0">
                  <a:solidFill>
                    <a:srgbClr val="000090"/>
                  </a:solidFill>
                </a:rPr>
                <a:t> </a:t>
              </a:r>
            </a:p>
          </p:txBody>
        </p:sp>
      </p:grpSp>
      <p:sp>
        <p:nvSpPr>
          <p:cNvPr id="3" name="Rectangle 2"/>
          <p:cNvSpPr/>
          <p:nvPr/>
        </p:nvSpPr>
        <p:spPr>
          <a:xfrm>
            <a:off x="5851286" y="5970885"/>
            <a:ext cx="3051414" cy="646331"/>
          </a:xfrm>
          <a:prstGeom prst="rect">
            <a:avLst/>
          </a:prstGeom>
        </p:spPr>
        <p:txBody>
          <a:bodyPr wrap="square">
            <a:spAutoFit/>
          </a:bodyPr>
          <a:lstStyle/>
          <a:p>
            <a:r>
              <a:rPr lang="en-US" b="1" dirty="0">
                <a:solidFill>
                  <a:srgbClr val="000090"/>
                </a:solidFill>
              </a:rPr>
              <a:t>NA49 </a:t>
            </a:r>
            <a:r>
              <a:rPr lang="en-US" dirty="0">
                <a:solidFill>
                  <a:srgbClr val="000090"/>
                </a:solidFill>
              </a:rPr>
              <a:t>: </a:t>
            </a:r>
            <a:r>
              <a:rPr lang="en-US" i="1" dirty="0">
                <a:solidFill>
                  <a:srgbClr val="000090"/>
                </a:solidFill>
              </a:rPr>
              <a:t>Phys. Rev. C 77, (2008)</a:t>
            </a:r>
          </a:p>
          <a:p>
            <a:r>
              <a:rPr lang="en-US" b="1" dirty="0">
                <a:solidFill>
                  <a:srgbClr val="000090"/>
                </a:solidFill>
              </a:rPr>
              <a:t>STAR </a:t>
            </a:r>
            <a:r>
              <a:rPr lang="en-US" dirty="0">
                <a:solidFill>
                  <a:srgbClr val="000090"/>
                </a:solidFill>
              </a:rPr>
              <a:t>: </a:t>
            </a:r>
            <a:r>
              <a:rPr lang="en-US" i="1" dirty="0">
                <a:solidFill>
                  <a:srgbClr val="000090"/>
                </a:solidFill>
              </a:rPr>
              <a:t>QM2011 </a:t>
            </a:r>
            <a:r>
              <a:rPr lang="en-US" i="1" dirty="0" smtClean="0">
                <a:solidFill>
                  <a:srgbClr val="000090"/>
                </a:solidFill>
              </a:rPr>
              <a:t>proceedings</a:t>
            </a:r>
            <a:endParaRPr lang="en-US" i="1" dirty="0">
              <a:solidFill>
                <a:srgbClr val="000090"/>
              </a:solidFill>
            </a:endParaRPr>
          </a:p>
        </p:txBody>
      </p:sp>
      <p:sp>
        <p:nvSpPr>
          <p:cNvPr id="7" name="Rectangle 6"/>
          <p:cNvSpPr/>
          <p:nvPr/>
        </p:nvSpPr>
        <p:spPr>
          <a:xfrm>
            <a:off x="6860519" y="2236916"/>
            <a:ext cx="1807256" cy="923330"/>
          </a:xfrm>
          <a:prstGeom prst="rect">
            <a:avLst/>
          </a:prstGeom>
        </p:spPr>
        <p:txBody>
          <a:bodyPr wrap="none">
            <a:spAutoFit/>
          </a:bodyPr>
          <a:lstStyle/>
          <a:p>
            <a:pPr algn="r"/>
            <a:r>
              <a:rPr lang="en-US" b="1" dirty="0">
                <a:solidFill>
                  <a:srgbClr val="000090"/>
                </a:solidFill>
              </a:rPr>
              <a:t>“Horn” </a:t>
            </a:r>
            <a:r>
              <a:rPr lang="en-US" b="1" dirty="0" smtClean="0">
                <a:solidFill>
                  <a:srgbClr val="000090"/>
                </a:solidFill>
              </a:rPr>
              <a:t>effect</a:t>
            </a:r>
          </a:p>
          <a:p>
            <a:pPr algn="r"/>
            <a:r>
              <a:rPr lang="en-US" b="1" dirty="0" smtClean="0">
                <a:solidFill>
                  <a:srgbClr val="000090"/>
                </a:solidFill>
              </a:rPr>
              <a:t>onset of</a:t>
            </a:r>
          </a:p>
          <a:p>
            <a:pPr algn="r"/>
            <a:r>
              <a:rPr lang="en-US" b="1" dirty="0" err="1">
                <a:solidFill>
                  <a:srgbClr val="000090"/>
                </a:solidFill>
              </a:rPr>
              <a:t>d</a:t>
            </a:r>
            <a:r>
              <a:rPr lang="en-US" b="1" dirty="0" err="1" smtClean="0">
                <a:solidFill>
                  <a:srgbClr val="000090"/>
                </a:solidFill>
              </a:rPr>
              <a:t>econfinement</a:t>
            </a:r>
            <a:r>
              <a:rPr lang="en-US" b="1" dirty="0" smtClean="0">
                <a:solidFill>
                  <a:srgbClr val="000090"/>
                </a:solidFill>
              </a:rPr>
              <a:t> ? </a:t>
            </a:r>
            <a:endParaRPr lang="en-US" dirty="0"/>
          </a:p>
        </p:txBody>
      </p:sp>
      <p:sp>
        <p:nvSpPr>
          <p:cNvPr id="19" name="Rectangle 18"/>
          <p:cNvSpPr/>
          <p:nvPr/>
        </p:nvSpPr>
        <p:spPr>
          <a:xfrm>
            <a:off x="4787406" y="3641839"/>
            <a:ext cx="3860800" cy="400110"/>
          </a:xfrm>
          <a:prstGeom prst="rect">
            <a:avLst/>
          </a:prstGeom>
          <a:solidFill>
            <a:srgbClr val="E9F3FF"/>
          </a:solidFill>
        </p:spPr>
        <p:txBody>
          <a:bodyPr wrap="square">
            <a:spAutoFit/>
          </a:bodyPr>
          <a:lstStyle/>
          <a:p>
            <a:pPr algn="ctr"/>
            <a:r>
              <a:rPr lang="en-US" sz="2000" b="1" i="1" dirty="0">
                <a:solidFill>
                  <a:srgbClr val="000090"/>
                </a:solidFill>
                <a:latin typeface="Arial"/>
                <a:cs typeface="Arial"/>
              </a:rPr>
              <a:t>r</a:t>
            </a:r>
            <a:r>
              <a:rPr lang="en-US" sz="2000" b="1" i="1" dirty="0" smtClean="0">
                <a:solidFill>
                  <a:srgbClr val="000090"/>
                </a:solidFill>
                <a:latin typeface="Arial"/>
                <a:cs typeface="Arial"/>
              </a:rPr>
              <a:t>equires more </a:t>
            </a:r>
            <a:r>
              <a:rPr lang="en-US" sz="2000" b="1" i="1" dirty="0">
                <a:solidFill>
                  <a:srgbClr val="000090"/>
                </a:solidFill>
                <a:latin typeface="Arial"/>
                <a:cs typeface="Arial"/>
              </a:rPr>
              <a:t>detailed </a:t>
            </a:r>
            <a:r>
              <a:rPr lang="en-US" sz="2000" b="1" i="1" dirty="0" smtClean="0">
                <a:solidFill>
                  <a:srgbClr val="000090"/>
                </a:solidFill>
                <a:latin typeface="Arial"/>
                <a:cs typeface="Arial"/>
              </a:rPr>
              <a:t>study </a:t>
            </a:r>
            <a:endParaRPr lang="en-US" sz="2000" b="1" i="1" dirty="0">
              <a:solidFill>
                <a:srgbClr val="000090"/>
              </a:solidFill>
              <a:latin typeface="Arial"/>
              <a:cs typeface="Arial"/>
            </a:endParaRPr>
          </a:p>
        </p:txBody>
      </p:sp>
    </p:spTree>
    <p:extLst>
      <p:ext uri="{BB962C8B-B14F-4D97-AF65-F5344CB8AC3E}">
        <p14:creationId xmlns:p14="http://schemas.microsoft.com/office/powerpoint/2010/main" xmlns="" val="110342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7-07-11 at 10.17.10.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70872" y="1152009"/>
            <a:ext cx="3903256" cy="5204341"/>
          </a:xfrm>
          <a:prstGeom prst="rect">
            <a:avLst/>
          </a:prstGeom>
        </p:spPr>
      </p:pic>
      <p:sp>
        <p:nvSpPr>
          <p:cNvPr id="2" name="TextBox 1"/>
          <p:cNvSpPr txBox="1"/>
          <p:nvPr/>
        </p:nvSpPr>
        <p:spPr>
          <a:xfrm>
            <a:off x="4029462" y="5813564"/>
            <a:ext cx="1355249" cy="646331"/>
          </a:xfrm>
          <a:prstGeom prst="rect">
            <a:avLst/>
          </a:prstGeom>
          <a:noFill/>
        </p:spPr>
        <p:txBody>
          <a:bodyPr wrap="none" rtlCol="0">
            <a:spAutoFit/>
          </a:bodyPr>
          <a:lstStyle/>
          <a:p>
            <a:r>
              <a:rPr lang="en-US" i="1" dirty="0" smtClean="0">
                <a:solidFill>
                  <a:srgbClr val="000090"/>
                </a:solidFill>
                <a:latin typeface="Arial"/>
                <a:cs typeface="Arial"/>
              </a:rPr>
              <a:t>C. </a:t>
            </a:r>
            <a:r>
              <a:rPr lang="en-US" i="1" dirty="0" err="1" smtClean="0">
                <a:solidFill>
                  <a:srgbClr val="000090"/>
                </a:solidFill>
                <a:latin typeface="Arial"/>
                <a:cs typeface="Arial"/>
              </a:rPr>
              <a:t>Blume</a:t>
            </a:r>
            <a:r>
              <a:rPr lang="en-US" i="1" dirty="0" smtClean="0">
                <a:solidFill>
                  <a:srgbClr val="000090"/>
                </a:solidFill>
                <a:latin typeface="Arial"/>
                <a:cs typeface="Arial"/>
              </a:rPr>
              <a:t>, </a:t>
            </a:r>
          </a:p>
          <a:p>
            <a:r>
              <a:rPr lang="en-US" i="1" dirty="0" smtClean="0">
                <a:solidFill>
                  <a:srgbClr val="000090"/>
                </a:solidFill>
                <a:latin typeface="Arial"/>
                <a:cs typeface="Arial"/>
              </a:rPr>
              <a:t>SQM-2017  </a:t>
            </a:r>
            <a:endParaRPr lang="en-US" i="1" dirty="0">
              <a:solidFill>
                <a:srgbClr val="000090"/>
              </a:solidFill>
              <a:latin typeface="Arial"/>
              <a:cs typeface="Arial"/>
            </a:endParaRPr>
          </a:p>
        </p:txBody>
      </p:sp>
      <p:sp>
        <p:nvSpPr>
          <p:cNvPr id="3" name="Rectangle 2"/>
          <p:cNvSpPr/>
          <p:nvPr/>
        </p:nvSpPr>
        <p:spPr>
          <a:xfrm>
            <a:off x="1905000" y="327025"/>
            <a:ext cx="5080000" cy="400110"/>
          </a:xfrm>
          <a:prstGeom prst="rect">
            <a:avLst/>
          </a:prstGeom>
          <a:solidFill>
            <a:srgbClr val="CCFFCC"/>
          </a:solidFill>
        </p:spPr>
        <p:txBody>
          <a:bodyPr wrap="square">
            <a:spAutoFit/>
          </a:bodyPr>
          <a:lstStyle/>
          <a:p>
            <a:pPr algn="ctr"/>
            <a:r>
              <a:rPr lang="en-US" sz="2000" b="1" dirty="0">
                <a:solidFill>
                  <a:srgbClr val="000090"/>
                </a:solidFill>
                <a:latin typeface="Arial"/>
                <a:cs typeface="Arial"/>
              </a:rPr>
              <a:t>Energy Dependence of Total Yields</a:t>
            </a:r>
          </a:p>
        </p:txBody>
      </p:sp>
      <p:sp>
        <p:nvSpPr>
          <p:cNvPr id="8" name="TextBox 7"/>
          <p:cNvSpPr txBox="1"/>
          <p:nvPr/>
        </p:nvSpPr>
        <p:spPr>
          <a:xfrm>
            <a:off x="1336478" y="1303956"/>
            <a:ext cx="814791" cy="390365"/>
          </a:xfrm>
          <a:prstGeom prst="rect">
            <a:avLst/>
          </a:prstGeom>
          <a:solidFill>
            <a:schemeClr val="bg1"/>
          </a:solidFill>
        </p:spPr>
        <p:txBody>
          <a:bodyPr wrap="square" rtlCol="0">
            <a:spAutoFit/>
          </a:bodyPr>
          <a:lstStyle/>
          <a:p>
            <a:r>
              <a:rPr lang="en-US" sz="2000" b="1" dirty="0" smtClean="0">
                <a:solidFill>
                  <a:srgbClr val="FF0000"/>
                </a:solidFill>
                <a:latin typeface="Arial"/>
                <a:cs typeface="Arial"/>
              </a:rPr>
              <a:t>NICA</a:t>
            </a:r>
          </a:p>
        </p:txBody>
      </p:sp>
      <p:sp>
        <p:nvSpPr>
          <p:cNvPr id="9" name="Left Arrow 8"/>
          <p:cNvSpPr/>
          <p:nvPr/>
        </p:nvSpPr>
        <p:spPr>
          <a:xfrm>
            <a:off x="3162300" y="6050281"/>
            <a:ext cx="749300" cy="217169"/>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a:off x="1289704" y="1710275"/>
            <a:ext cx="823465" cy="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grpSp>
        <p:nvGrpSpPr>
          <p:cNvPr id="16" name="Group 19"/>
          <p:cNvGrpSpPr>
            <a:grpSpLocks/>
          </p:cNvGrpSpPr>
          <p:nvPr/>
        </p:nvGrpSpPr>
        <p:grpSpPr bwMode="auto">
          <a:xfrm>
            <a:off x="4790281" y="1847593"/>
            <a:ext cx="3830638" cy="3617912"/>
            <a:chOff x="111125" y="1984375"/>
            <a:chExt cx="3940175" cy="3467100"/>
          </a:xfrm>
        </p:grpSpPr>
        <p:pic>
          <p:nvPicPr>
            <p:cNvPr id="17" name="Picture 2"/>
            <p:cNvPicPr>
              <a:picLocks noChangeAspect="1" noChangeArrowheads="1"/>
            </p:cNvPicPr>
            <p:nvPr/>
          </p:nvPicPr>
          <p:blipFill>
            <a:blip r:embed="rId3"/>
            <a:srcRect/>
            <a:stretch>
              <a:fillRect/>
            </a:stretch>
          </p:blipFill>
          <p:spPr bwMode="auto">
            <a:xfrm>
              <a:off x="111125" y="1984375"/>
              <a:ext cx="3940175" cy="3467100"/>
            </a:xfrm>
            <a:prstGeom prst="rect">
              <a:avLst/>
            </a:prstGeom>
            <a:noFill/>
            <a:ln w="9525">
              <a:noFill/>
              <a:miter lim="800000"/>
              <a:headEnd/>
              <a:tailEnd/>
            </a:ln>
          </p:spPr>
        </p:pic>
        <p:pic>
          <p:nvPicPr>
            <p:cNvPr id="18" name="Picture 3"/>
            <p:cNvPicPr>
              <a:picLocks noChangeAspect="1" noChangeArrowheads="1"/>
            </p:cNvPicPr>
            <p:nvPr/>
          </p:nvPicPr>
          <p:blipFill>
            <a:blip r:embed="rId4"/>
            <a:srcRect/>
            <a:stretch>
              <a:fillRect/>
            </a:stretch>
          </p:blipFill>
          <p:spPr bwMode="auto">
            <a:xfrm>
              <a:off x="735617" y="2080155"/>
              <a:ext cx="623647" cy="2962275"/>
            </a:xfrm>
            <a:prstGeom prst="rect">
              <a:avLst/>
            </a:prstGeom>
            <a:noFill/>
            <a:ln w="9525">
              <a:noFill/>
              <a:miter lim="800000"/>
              <a:headEnd/>
              <a:tailEnd/>
            </a:ln>
          </p:spPr>
        </p:pic>
      </p:grpSp>
      <p:sp>
        <p:nvSpPr>
          <p:cNvPr id="19" name="TextBox 16"/>
          <p:cNvSpPr txBox="1">
            <a:spLocks noChangeArrowheads="1"/>
          </p:cNvSpPr>
          <p:nvPr/>
        </p:nvSpPr>
        <p:spPr bwMode="auto">
          <a:xfrm>
            <a:off x="4474204" y="1009288"/>
            <a:ext cx="3980191" cy="707886"/>
          </a:xfrm>
          <a:prstGeom prst="rect">
            <a:avLst/>
          </a:prstGeom>
          <a:solidFill>
            <a:srgbClr val="E9F3FF">
              <a:alpha val="56078"/>
            </a:srgbClr>
          </a:solidFill>
          <a:ln w="9525">
            <a:noFill/>
            <a:miter lim="800000"/>
            <a:headEnd/>
            <a:tailEnd/>
          </a:ln>
        </p:spPr>
        <p:txBody>
          <a:bodyPr wrap="square">
            <a:spAutoFit/>
          </a:bodyPr>
          <a:lstStyle/>
          <a:p>
            <a:pPr algn="r"/>
            <a:r>
              <a:rPr lang="en-US" sz="2000" dirty="0" err="1">
                <a:solidFill>
                  <a:srgbClr val="00076E"/>
                </a:solidFill>
                <a:latin typeface="Arial"/>
                <a:cs typeface="Arial"/>
              </a:rPr>
              <a:t>Hypernuclei</a:t>
            </a:r>
            <a:r>
              <a:rPr lang="en-US" sz="2000" dirty="0">
                <a:solidFill>
                  <a:srgbClr val="00076E"/>
                </a:solidFill>
                <a:latin typeface="Arial"/>
                <a:cs typeface="Arial"/>
              </a:rPr>
              <a:t> </a:t>
            </a:r>
            <a:r>
              <a:rPr lang="en-US" sz="2000" dirty="0" smtClean="0">
                <a:solidFill>
                  <a:srgbClr val="00076E"/>
                </a:solidFill>
                <a:latin typeface="Arial"/>
                <a:cs typeface="Arial"/>
              </a:rPr>
              <a:t>production enhanced </a:t>
            </a:r>
            <a:r>
              <a:rPr lang="en-US" sz="2000" dirty="0">
                <a:solidFill>
                  <a:srgbClr val="00076E"/>
                </a:solidFill>
                <a:latin typeface="Arial"/>
                <a:cs typeface="Arial"/>
              </a:rPr>
              <a:t>at high </a:t>
            </a:r>
            <a:r>
              <a:rPr lang="en-US" sz="2000" dirty="0" smtClean="0">
                <a:solidFill>
                  <a:srgbClr val="00076E"/>
                </a:solidFill>
                <a:latin typeface="Arial"/>
                <a:cs typeface="Arial"/>
              </a:rPr>
              <a:t>baryon </a:t>
            </a:r>
            <a:r>
              <a:rPr lang="en-US" sz="2000" dirty="0">
                <a:solidFill>
                  <a:srgbClr val="00076E"/>
                </a:solidFill>
                <a:latin typeface="Arial"/>
                <a:cs typeface="Arial"/>
              </a:rPr>
              <a:t>densities (NICA) </a:t>
            </a:r>
            <a:r>
              <a:rPr lang="en-US" sz="2000" dirty="0">
                <a:solidFill>
                  <a:srgbClr val="FF0000"/>
                </a:solidFill>
                <a:latin typeface="Arial"/>
                <a:cs typeface="Arial"/>
              </a:rPr>
              <a:t>  </a:t>
            </a:r>
            <a:endParaRPr lang="ru-RU" sz="2000" dirty="0">
              <a:solidFill>
                <a:srgbClr val="FF0000"/>
              </a:solidFill>
              <a:latin typeface="Arial"/>
              <a:cs typeface="Arial"/>
            </a:endParaRPr>
          </a:p>
        </p:txBody>
      </p:sp>
      <p:sp>
        <p:nvSpPr>
          <p:cNvPr id="20" name="TextBox 19"/>
          <p:cNvSpPr txBox="1"/>
          <p:nvPr/>
        </p:nvSpPr>
        <p:spPr>
          <a:xfrm>
            <a:off x="5176230" y="5051367"/>
            <a:ext cx="814791" cy="390365"/>
          </a:xfrm>
          <a:prstGeom prst="rect">
            <a:avLst/>
          </a:prstGeom>
          <a:solidFill>
            <a:schemeClr val="bg1"/>
          </a:solidFill>
        </p:spPr>
        <p:txBody>
          <a:bodyPr wrap="square" rtlCol="0">
            <a:spAutoFit/>
          </a:bodyPr>
          <a:lstStyle/>
          <a:p>
            <a:r>
              <a:rPr lang="en-US" sz="2000" b="1" dirty="0" smtClean="0">
                <a:solidFill>
                  <a:srgbClr val="FF0000"/>
                </a:solidFill>
                <a:latin typeface="Arial"/>
                <a:cs typeface="Arial"/>
              </a:rPr>
              <a:t>NICA</a:t>
            </a:r>
          </a:p>
        </p:txBody>
      </p:sp>
      <p:sp>
        <p:nvSpPr>
          <p:cNvPr id="21" name="Rectangle 6"/>
          <p:cNvSpPr>
            <a:spLocks noChangeArrowheads="1"/>
          </p:cNvSpPr>
          <p:nvPr/>
        </p:nvSpPr>
        <p:spPr bwMode="auto">
          <a:xfrm>
            <a:off x="5123464" y="5465505"/>
            <a:ext cx="3647008" cy="5847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r" fontAlgn="base">
              <a:spcBef>
                <a:spcPct val="50000"/>
              </a:spcBef>
              <a:spcAft>
                <a:spcPct val="0"/>
              </a:spcAft>
            </a:pPr>
            <a:r>
              <a:rPr lang="de-DE" sz="1600" i="1" dirty="0" smtClean="0">
                <a:solidFill>
                  <a:srgbClr val="000090"/>
                </a:solidFill>
                <a:latin typeface="Arial"/>
                <a:cs typeface="Arial"/>
              </a:rPr>
              <a:t>A. Andronic </a:t>
            </a:r>
            <a:r>
              <a:rPr lang="de-DE" sz="1600" i="1" dirty="0">
                <a:solidFill>
                  <a:srgbClr val="000090"/>
                </a:solidFill>
                <a:latin typeface="Arial"/>
                <a:cs typeface="Arial"/>
              </a:rPr>
              <a:t>et al., </a:t>
            </a:r>
            <a:r>
              <a:rPr lang="de-DE" sz="1600" i="1" dirty="0" smtClean="0">
                <a:solidFill>
                  <a:srgbClr val="000090"/>
                </a:solidFill>
                <a:latin typeface="Arial"/>
                <a:cs typeface="Arial"/>
              </a:rPr>
              <a:t>Phys</a:t>
            </a:r>
            <a:r>
              <a:rPr lang="de-DE" sz="1600" i="1" dirty="0">
                <a:solidFill>
                  <a:srgbClr val="000090"/>
                </a:solidFill>
                <a:latin typeface="Arial"/>
                <a:cs typeface="Arial"/>
              </a:rPr>
              <a:t>. </a:t>
            </a:r>
            <a:r>
              <a:rPr lang="de-DE" sz="1600" i="1" dirty="0" err="1">
                <a:solidFill>
                  <a:srgbClr val="000090"/>
                </a:solidFill>
                <a:latin typeface="Arial"/>
                <a:cs typeface="Arial"/>
              </a:rPr>
              <a:t>Lett</a:t>
            </a:r>
            <a:r>
              <a:rPr lang="de-DE" sz="1600" i="1" dirty="0">
                <a:solidFill>
                  <a:srgbClr val="000090"/>
                </a:solidFill>
                <a:latin typeface="Arial"/>
                <a:cs typeface="Arial"/>
              </a:rPr>
              <a:t>. B697 </a:t>
            </a:r>
            <a:r>
              <a:rPr lang="de-DE" sz="1600" i="1" dirty="0" smtClean="0">
                <a:solidFill>
                  <a:srgbClr val="000090"/>
                </a:solidFill>
                <a:latin typeface="Arial"/>
                <a:cs typeface="Arial"/>
              </a:rPr>
              <a:t>(2011</a:t>
            </a:r>
            <a:r>
              <a:rPr lang="de-DE" sz="1600" i="1" dirty="0">
                <a:solidFill>
                  <a:srgbClr val="000090"/>
                </a:solidFill>
                <a:latin typeface="Arial"/>
                <a:cs typeface="Arial"/>
              </a:rPr>
              <a:t>) 203</a:t>
            </a:r>
          </a:p>
        </p:txBody>
      </p:sp>
    </p:spTree>
    <p:extLst>
      <p:ext uri="{BB962C8B-B14F-4D97-AF65-F5344CB8AC3E}">
        <p14:creationId xmlns:p14="http://schemas.microsoft.com/office/powerpoint/2010/main" xmlns="" val="8201290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58800" y="5433412"/>
            <a:ext cx="3784600" cy="646331"/>
          </a:xfrm>
          <a:prstGeom prst="rect">
            <a:avLst/>
          </a:prstGeom>
        </p:spPr>
        <p:txBody>
          <a:bodyPr wrap="square">
            <a:spAutoFit/>
          </a:bodyPr>
          <a:lstStyle/>
          <a:p>
            <a:r>
              <a:rPr lang="en-US" i="1" dirty="0">
                <a:solidFill>
                  <a:srgbClr val="000090"/>
                </a:solidFill>
                <a:latin typeface="Arial"/>
                <a:cs typeface="Arial"/>
              </a:rPr>
              <a:t>H. </a:t>
            </a:r>
            <a:r>
              <a:rPr lang="en-US" i="1" dirty="0" err="1">
                <a:solidFill>
                  <a:srgbClr val="000090"/>
                </a:solidFill>
                <a:latin typeface="Arial"/>
                <a:cs typeface="Arial"/>
              </a:rPr>
              <a:t>Oeschler</a:t>
            </a:r>
            <a:r>
              <a:rPr lang="en-US" i="1" dirty="0">
                <a:solidFill>
                  <a:srgbClr val="000090"/>
                </a:solidFill>
                <a:latin typeface="Arial"/>
                <a:cs typeface="Arial"/>
              </a:rPr>
              <a:t> et al. </a:t>
            </a:r>
            <a:endParaRPr lang="en-US" i="1" dirty="0" smtClean="0">
              <a:solidFill>
                <a:srgbClr val="000090"/>
              </a:solidFill>
              <a:latin typeface="Arial"/>
              <a:cs typeface="Arial"/>
            </a:endParaRPr>
          </a:p>
          <a:p>
            <a:r>
              <a:rPr lang="en-US" i="1" dirty="0" smtClean="0">
                <a:solidFill>
                  <a:srgbClr val="000090"/>
                </a:solidFill>
                <a:latin typeface="Arial"/>
                <a:cs typeface="Arial"/>
              </a:rPr>
              <a:t>Physics </a:t>
            </a:r>
            <a:r>
              <a:rPr lang="en-US" i="1" dirty="0">
                <a:solidFill>
                  <a:srgbClr val="000090"/>
                </a:solidFill>
                <a:latin typeface="Arial"/>
                <a:cs typeface="Arial"/>
              </a:rPr>
              <a:t>Letters B615 (2005) 50-54.</a:t>
            </a:r>
          </a:p>
        </p:txBody>
      </p:sp>
      <p:pic>
        <p:nvPicPr>
          <p:cNvPr id="8" name="Picture 7" descr="Screen Shot 2017-07-13 at 9.57.12.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130800" y="1665070"/>
            <a:ext cx="3822700" cy="3925011"/>
          </a:xfrm>
          <a:prstGeom prst="rect">
            <a:avLst/>
          </a:prstGeom>
        </p:spPr>
      </p:pic>
      <p:pic>
        <p:nvPicPr>
          <p:cNvPr id="9" name="Picture 8" descr="Screen Shot 2017-07-13 at 9.57.41.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55600" y="1763112"/>
            <a:ext cx="4464504" cy="3670300"/>
          </a:xfrm>
          <a:prstGeom prst="rect">
            <a:avLst/>
          </a:prstGeom>
        </p:spPr>
      </p:pic>
      <p:grpSp>
        <p:nvGrpSpPr>
          <p:cNvPr id="3" name="Group 17"/>
          <p:cNvGrpSpPr/>
          <p:nvPr/>
        </p:nvGrpSpPr>
        <p:grpSpPr>
          <a:xfrm>
            <a:off x="940177" y="2673688"/>
            <a:ext cx="7138061" cy="2336800"/>
            <a:chOff x="1270000" y="2202418"/>
            <a:chExt cx="7138061" cy="2336800"/>
          </a:xfrm>
        </p:grpSpPr>
        <p:grpSp>
          <p:nvGrpSpPr>
            <p:cNvPr id="4" name="Group 9"/>
            <p:cNvGrpSpPr/>
            <p:nvPr/>
          </p:nvGrpSpPr>
          <p:grpSpPr>
            <a:xfrm>
              <a:off x="1752977" y="3613308"/>
              <a:ext cx="6655084" cy="562074"/>
              <a:chOff x="819250" y="4738290"/>
              <a:chExt cx="6655084" cy="562074"/>
            </a:xfrm>
          </p:grpSpPr>
          <p:grpSp>
            <p:nvGrpSpPr>
              <p:cNvPr id="5" name="Group 10"/>
              <p:cNvGrpSpPr/>
              <p:nvPr/>
            </p:nvGrpSpPr>
            <p:grpSpPr>
              <a:xfrm>
                <a:off x="6711673" y="4738290"/>
                <a:ext cx="762661" cy="479346"/>
                <a:chOff x="6711673" y="4738290"/>
                <a:chExt cx="762661" cy="479346"/>
              </a:xfrm>
            </p:grpSpPr>
            <p:cxnSp>
              <p:nvCxnSpPr>
                <p:cNvPr id="14" name="Straight Arrow Connector 13"/>
                <p:cNvCxnSpPr/>
                <p:nvPr/>
              </p:nvCxnSpPr>
              <p:spPr>
                <a:xfrm>
                  <a:off x="6711673" y="5217636"/>
                  <a:ext cx="762661" cy="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6711673" y="4738290"/>
                  <a:ext cx="748923" cy="369332"/>
                </a:xfrm>
                <a:prstGeom prst="rect">
                  <a:avLst/>
                </a:prstGeom>
                <a:noFill/>
              </p:spPr>
              <p:txBody>
                <a:bodyPr wrap="none" rtlCol="0">
                  <a:spAutoFit/>
                </a:bodyPr>
                <a:lstStyle/>
                <a:p>
                  <a:r>
                    <a:rPr lang="en-US" b="1" dirty="0" smtClean="0">
                      <a:solidFill>
                        <a:srgbClr val="FF0000"/>
                      </a:solidFill>
                      <a:latin typeface="Arial"/>
                      <a:cs typeface="Arial"/>
                    </a:rPr>
                    <a:t>NICA</a:t>
                  </a:r>
                  <a:endParaRPr lang="en-US" b="1" dirty="0">
                    <a:solidFill>
                      <a:srgbClr val="FF0000"/>
                    </a:solidFill>
                    <a:latin typeface="Arial"/>
                    <a:cs typeface="Arial"/>
                  </a:endParaRPr>
                </a:p>
              </p:txBody>
            </p:sp>
          </p:grpSp>
          <p:sp>
            <p:nvSpPr>
              <p:cNvPr id="13" name="TextBox 12"/>
              <p:cNvSpPr txBox="1"/>
              <p:nvPr/>
            </p:nvSpPr>
            <p:spPr>
              <a:xfrm>
                <a:off x="819250" y="4931032"/>
                <a:ext cx="748923" cy="369332"/>
              </a:xfrm>
              <a:prstGeom prst="rect">
                <a:avLst/>
              </a:prstGeom>
              <a:noFill/>
            </p:spPr>
            <p:txBody>
              <a:bodyPr wrap="none" rtlCol="0">
                <a:spAutoFit/>
              </a:bodyPr>
              <a:lstStyle/>
              <a:p>
                <a:r>
                  <a:rPr lang="en-US" b="1" dirty="0" smtClean="0">
                    <a:solidFill>
                      <a:srgbClr val="FF0000"/>
                    </a:solidFill>
                    <a:latin typeface="Arial"/>
                    <a:cs typeface="Arial"/>
                  </a:rPr>
                  <a:t>NICA</a:t>
                </a:r>
                <a:endParaRPr lang="en-US" b="1" dirty="0">
                  <a:solidFill>
                    <a:srgbClr val="FF0000"/>
                  </a:solidFill>
                  <a:latin typeface="Arial"/>
                  <a:cs typeface="Arial"/>
                </a:endParaRPr>
              </a:p>
            </p:txBody>
          </p:sp>
        </p:grpSp>
        <p:sp>
          <p:nvSpPr>
            <p:cNvPr id="16" name="Rectangle 15"/>
            <p:cNvSpPr/>
            <p:nvPr/>
          </p:nvSpPr>
          <p:spPr>
            <a:xfrm>
              <a:off x="1270000" y="2202418"/>
              <a:ext cx="368300" cy="2336800"/>
            </a:xfrm>
            <a:prstGeom prst="rect">
              <a:avLst/>
            </a:prstGeom>
            <a:solidFill>
              <a:srgbClr val="7AD7E4">
                <a:alpha val="4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 name="Rectangle 18"/>
          <p:cNvSpPr/>
          <p:nvPr/>
        </p:nvSpPr>
        <p:spPr>
          <a:xfrm>
            <a:off x="5638800" y="5682094"/>
            <a:ext cx="3276600" cy="369332"/>
          </a:xfrm>
          <a:prstGeom prst="rect">
            <a:avLst/>
          </a:prstGeom>
        </p:spPr>
        <p:txBody>
          <a:bodyPr wrap="square">
            <a:spAutoFit/>
          </a:bodyPr>
          <a:lstStyle/>
          <a:p>
            <a:r>
              <a:rPr lang="en-US" i="1" dirty="0" smtClean="0">
                <a:solidFill>
                  <a:srgbClr val="000090"/>
                </a:solidFill>
                <a:latin typeface="Arial"/>
                <a:cs typeface="Arial"/>
              </a:rPr>
              <a:t>J. </a:t>
            </a:r>
            <a:r>
              <a:rPr lang="en-US" i="1" dirty="0" err="1" smtClean="0">
                <a:solidFill>
                  <a:srgbClr val="000090"/>
                </a:solidFill>
                <a:latin typeface="Arial"/>
                <a:cs typeface="Arial"/>
              </a:rPr>
              <a:t>Cleymans</a:t>
            </a:r>
            <a:r>
              <a:rPr lang="en-US" i="1" dirty="0" smtClean="0">
                <a:solidFill>
                  <a:srgbClr val="000090"/>
                </a:solidFill>
                <a:latin typeface="Arial"/>
                <a:cs typeface="Arial"/>
              </a:rPr>
              <a:t>, SQM-2017. </a:t>
            </a:r>
          </a:p>
        </p:txBody>
      </p:sp>
      <p:sp>
        <p:nvSpPr>
          <p:cNvPr id="2" name="Rectangle 1"/>
          <p:cNvSpPr/>
          <p:nvPr/>
        </p:nvSpPr>
        <p:spPr>
          <a:xfrm>
            <a:off x="355600" y="957184"/>
            <a:ext cx="4419600" cy="707886"/>
          </a:xfrm>
          <a:prstGeom prst="rect">
            <a:avLst/>
          </a:prstGeom>
        </p:spPr>
        <p:txBody>
          <a:bodyPr wrap="square">
            <a:spAutoFit/>
          </a:bodyPr>
          <a:lstStyle/>
          <a:p>
            <a:r>
              <a:rPr lang="en-US" sz="2000" i="1" dirty="0">
                <a:solidFill>
                  <a:srgbClr val="000090"/>
                </a:solidFill>
                <a:latin typeface="Arial"/>
                <a:cs typeface="Arial"/>
              </a:rPr>
              <a:t>a transition from a baryon-dominated</a:t>
            </a:r>
          </a:p>
          <a:p>
            <a:r>
              <a:rPr lang="en-US" sz="2000" i="1" dirty="0">
                <a:solidFill>
                  <a:srgbClr val="000090"/>
                </a:solidFill>
                <a:latin typeface="Arial"/>
                <a:cs typeface="Arial"/>
              </a:rPr>
              <a:t>to a meson-dominated </a:t>
            </a:r>
            <a:r>
              <a:rPr lang="en-US" sz="2000" i="1" dirty="0" smtClean="0">
                <a:solidFill>
                  <a:srgbClr val="000090"/>
                </a:solidFill>
                <a:latin typeface="Arial"/>
                <a:cs typeface="Arial"/>
              </a:rPr>
              <a:t>media</a:t>
            </a:r>
            <a:endParaRPr lang="en-US" sz="2000" i="1" dirty="0">
              <a:solidFill>
                <a:srgbClr val="000090"/>
              </a:solidFill>
              <a:latin typeface="Arial"/>
              <a:cs typeface="Arial"/>
            </a:endParaRPr>
          </a:p>
        </p:txBody>
      </p:sp>
      <p:sp>
        <p:nvSpPr>
          <p:cNvPr id="17" name="Rectangle 16"/>
          <p:cNvSpPr/>
          <p:nvPr/>
        </p:nvSpPr>
        <p:spPr>
          <a:xfrm>
            <a:off x="5842000" y="1071484"/>
            <a:ext cx="3048000" cy="400110"/>
          </a:xfrm>
          <a:prstGeom prst="rect">
            <a:avLst/>
          </a:prstGeom>
        </p:spPr>
        <p:txBody>
          <a:bodyPr wrap="square">
            <a:spAutoFit/>
          </a:bodyPr>
          <a:lstStyle/>
          <a:p>
            <a:r>
              <a:rPr lang="en-US" sz="2000" i="1" dirty="0">
                <a:solidFill>
                  <a:srgbClr val="000090"/>
                </a:solidFill>
                <a:latin typeface="Arial"/>
                <a:cs typeface="Arial"/>
              </a:rPr>
              <a:t>l</a:t>
            </a:r>
            <a:r>
              <a:rPr lang="en-US" sz="2000" i="1" dirty="0" smtClean="0">
                <a:solidFill>
                  <a:srgbClr val="000090"/>
                </a:solidFill>
                <a:latin typeface="Arial"/>
                <a:cs typeface="Arial"/>
              </a:rPr>
              <a:t>ess studied region</a:t>
            </a:r>
            <a:endParaRPr lang="en-US" sz="2000" i="1" dirty="0">
              <a:solidFill>
                <a:srgbClr val="000090"/>
              </a:solidFill>
              <a:latin typeface="Arial"/>
              <a:cs typeface="Arial"/>
            </a:endParaRPr>
          </a:p>
        </p:txBody>
      </p:sp>
      <p:sp>
        <p:nvSpPr>
          <p:cNvPr id="20" name="TextBox 19"/>
          <p:cNvSpPr txBox="1"/>
          <p:nvPr/>
        </p:nvSpPr>
        <p:spPr>
          <a:xfrm>
            <a:off x="3484601" y="383232"/>
            <a:ext cx="1980981" cy="461665"/>
          </a:xfrm>
          <a:prstGeom prst="rect">
            <a:avLst/>
          </a:prstGeom>
          <a:solidFill>
            <a:srgbClr val="E9F3FF"/>
          </a:solidFill>
        </p:spPr>
        <p:txBody>
          <a:bodyPr wrap="none" rtlCol="0">
            <a:spAutoFit/>
          </a:bodyPr>
          <a:lstStyle/>
          <a:p>
            <a:r>
              <a:rPr lang="en-US" sz="2400" b="1" dirty="0">
                <a:solidFill>
                  <a:srgbClr val="000090"/>
                </a:solidFill>
                <a:latin typeface="Arial"/>
                <a:cs typeface="Arial"/>
              </a:rPr>
              <a:t>m</a:t>
            </a:r>
            <a:r>
              <a:rPr lang="en-US" sz="2400" b="1" dirty="0" smtClean="0">
                <a:solidFill>
                  <a:srgbClr val="000090"/>
                </a:solidFill>
                <a:latin typeface="Arial"/>
                <a:cs typeface="Arial"/>
              </a:rPr>
              <a:t>ore issues</a:t>
            </a:r>
            <a:endParaRPr lang="en-US" sz="2400" b="1" dirty="0">
              <a:solidFill>
                <a:srgbClr val="000090"/>
              </a:solidFill>
              <a:latin typeface="Arial"/>
              <a:cs typeface="Arial"/>
            </a:endParaRPr>
          </a:p>
        </p:txBody>
      </p:sp>
    </p:spTree>
    <p:extLst>
      <p:ext uri="{BB962C8B-B14F-4D97-AF65-F5344CB8AC3E}">
        <p14:creationId xmlns:p14="http://schemas.microsoft.com/office/powerpoint/2010/main" xmlns="" val="13870389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7-07-11 at 10.14.36.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58800" y="1544056"/>
            <a:ext cx="8128000" cy="3712256"/>
          </a:xfrm>
          <a:prstGeom prst="rect">
            <a:avLst/>
          </a:prstGeom>
        </p:spPr>
      </p:pic>
      <p:grpSp>
        <p:nvGrpSpPr>
          <p:cNvPr id="8" name="Group 7"/>
          <p:cNvGrpSpPr/>
          <p:nvPr/>
        </p:nvGrpSpPr>
        <p:grpSpPr>
          <a:xfrm>
            <a:off x="1340504" y="3762454"/>
            <a:ext cx="5149196" cy="459264"/>
            <a:chOff x="1155700" y="5217636"/>
            <a:chExt cx="5149196" cy="459264"/>
          </a:xfrm>
        </p:grpSpPr>
        <p:grpSp>
          <p:nvGrpSpPr>
            <p:cNvPr id="9" name="Group 8"/>
            <p:cNvGrpSpPr/>
            <p:nvPr/>
          </p:nvGrpSpPr>
          <p:grpSpPr>
            <a:xfrm>
              <a:off x="1155700" y="5217636"/>
              <a:ext cx="1060834" cy="446564"/>
              <a:chOff x="1155700" y="5217636"/>
              <a:chExt cx="1060834" cy="446564"/>
            </a:xfrm>
          </p:grpSpPr>
          <p:cxnSp>
            <p:nvCxnSpPr>
              <p:cNvPr id="12" name="Straight Arrow Connector 11"/>
              <p:cNvCxnSpPr/>
              <p:nvPr/>
            </p:nvCxnSpPr>
            <p:spPr>
              <a:xfrm>
                <a:off x="1389996" y="5662136"/>
                <a:ext cx="826538" cy="2064"/>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155700" y="5217636"/>
                <a:ext cx="748923" cy="369332"/>
              </a:xfrm>
              <a:prstGeom prst="rect">
                <a:avLst/>
              </a:prstGeom>
              <a:noFill/>
            </p:spPr>
            <p:txBody>
              <a:bodyPr wrap="none" rtlCol="0">
                <a:spAutoFit/>
              </a:bodyPr>
              <a:lstStyle/>
              <a:p>
                <a:r>
                  <a:rPr lang="en-US" b="1" dirty="0" smtClean="0">
                    <a:solidFill>
                      <a:srgbClr val="FF0000"/>
                    </a:solidFill>
                    <a:latin typeface="Arial"/>
                    <a:cs typeface="Arial"/>
                  </a:rPr>
                  <a:t>NICA</a:t>
                </a:r>
                <a:endParaRPr lang="en-US" b="1" dirty="0">
                  <a:solidFill>
                    <a:srgbClr val="FF0000"/>
                  </a:solidFill>
                  <a:latin typeface="Arial"/>
                  <a:cs typeface="Arial"/>
                </a:endParaRPr>
              </a:p>
            </p:txBody>
          </p:sp>
        </p:grpSp>
        <p:cxnSp>
          <p:nvCxnSpPr>
            <p:cNvPr id="10" name="Straight Arrow Connector 9"/>
            <p:cNvCxnSpPr/>
            <p:nvPr/>
          </p:nvCxnSpPr>
          <p:spPr>
            <a:xfrm>
              <a:off x="5372100" y="5662136"/>
              <a:ext cx="932796" cy="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555973" y="5307568"/>
              <a:ext cx="748923" cy="369332"/>
            </a:xfrm>
            <a:prstGeom prst="rect">
              <a:avLst/>
            </a:prstGeom>
            <a:noFill/>
          </p:spPr>
          <p:txBody>
            <a:bodyPr wrap="none" rtlCol="0">
              <a:spAutoFit/>
            </a:bodyPr>
            <a:lstStyle/>
            <a:p>
              <a:r>
                <a:rPr lang="en-US" b="1" dirty="0" smtClean="0">
                  <a:solidFill>
                    <a:srgbClr val="FF0000"/>
                  </a:solidFill>
                  <a:latin typeface="Arial"/>
                  <a:cs typeface="Arial"/>
                </a:rPr>
                <a:t>NICA</a:t>
              </a:r>
              <a:endParaRPr lang="en-US" b="1" dirty="0">
                <a:solidFill>
                  <a:srgbClr val="FF0000"/>
                </a:solidFill>
                <a:latin typeface="Arial"/>
                <a:cs typeface="Arial"/>
              </a:endParaRPr>
            </a:p>
          </p:txBody>
        </p:sp>
      </p:grpSp>
      <p:sp>
        <p:nvSpPr>
          <p:cNvPr id="14" name="TextBox 13"/>
          <p:cNvSpPr txBox="1"/>
          <p:nvPr/>
        </p:nvSpPr>
        <p:spPr>
          <a:xfrm>
            <a:off x="807285" y="268932"/>
            <a:ext cx="7846319" cy="1200328"/>
          </a:xfrm>
          <a:prstGeom prst="rect">
            <a:avLst/>
          </a:prstGeom>
          <a:solidFill>
            <a:srgbClr val="E9F3FF"/>
          </a:solidFill>
        </p:spPr>
        <p:txBody>
          <a:bodyPr wrap="none" rtlCol="0">
            <a:spAutoFit/>
          </a:bodyPr>
          <a:lstStyle/>
          <a:p>
            <a:r>
              <a:rPr lang="en-US" sz="2400" b="1" dirty="0">
                <a:solidFill>
                  <a:srgbClr val="000090"/>
                </a:solidFill>
                <a:latin typeface="Arial"/>
                <a:cs typeface="Arial"/>
              </a:rPr>
              <a:t>P</a:t>
            </a:r>
            <a:r>
              <a:rPr lang="en-US" sz="2400" b="1" dirty="0" smtClean="0">
                <a:solidFill>
                  <a:srgbClr val="000090"/>
                </a:solidFill>
                <a:latin typeface="Arial"/>
                <a:cs typeface="Arial"/>
              </a:rPr>
              <a:t>roduction ratios: </a:t>
            </a:r>
          </a:p>
          <a:p>
            <a:r>
              <a:rPr lang="en-US" sz="2400" b="1" dirty="0" smtClean="0">
                <a:solidFill>
                  <a:srgbClr val="000090"/>
                </a:solidFill>
                <a:latin typeface="Arial"/>
                <a:cs typeface="Arial"/>
              </a:rPr>
              <a:t>hadrons with extra s-quark over others with just one</a:t>
            </a:r>
          </a:p>
          <a:p>
            <a:r>
              <a:rPr lang="en-US" sz="2400" b="1" dirty="0" smtClean="0">
                <a:solidFill>
                  <a:srgbClr val="000090"/>
                </a:solidFill>
                <a:latin typeface="Arial"/>
                <a:cs typeface="Arial"/>
              </a:rPr>
              <a:t>NICA energies- </a:t>
            </a:r>
            <a:r>
              <a:rPr lang="en-US" sz="2400" i="1" dirty="0" smtClean="0">
                <a:solidFill>
                  <a:srgbClr val="000090"/>
                </a:solidFill>
                <a:latin typeface="Arial"/>
                <a:cs typeface="Arial"/>
              </a:rPr>
              <a:t>sub threshold and above</a:t>
            </a:r>
          </a:p>
        </p:txBody>
      </p:sp>
      <p:sp>
        <p:nvSpPr>
          <p:cNvPr id="16" name="TextBox 15"/>
          <p:cNvSpPr txBox="1"/>
          <p:nvPr/>
        </p:nvSpPr>
        <p:spPr>
          <a:xfrm>
            <a:off x="6289424" y="6007894"/>
            <a:ext cx="2714238" cy="369332"/>
          </a:xfrm>
          <a:prstGeom prst="rect">
            <a:avLst/>
          </a:prstGeom>
          <a:noFill/>
        </p:spPr>
        <p:txBody>
          <a:bodyPr wrap="square" rtlCol="0">
            <a:spAutoFit/>
          </a:bodyPr>
          <a:lstStyle/>
          <a:p>
            <a:r>
              <a:rPr lang="en-US" i="1" dirty="0" smtClean="0">
                <a:solidFill>
                  <a:srgbClr val="000090"/>
                </a:solidFill>
                <a:latin typeface="Arial"/>
                <a:cs typeface="Arial"/>
              </a:rPr>
              <a:t>C. </a:t>
            </a:r>
            <a:r>
              <a:rPr lang="en-US" i="1" dirty="0" err="1" smtClean="0">
                <a:solidFill>
                  <a:srgbClr val="000090"/>
                </a:solidFill>
                <a:latin typeface="Arial"/>
                <a:cs typeface="Arial"/>
              </a:rPr>
              <a:t>Blume</a:t>
            </a:r>
            <a:r>
              <a:rPr lang="en-US" i="1" dirty="0" smtClean="0">
                <a:solidFill>
                  <a:srgbClr val="000090"/>
                </a:solidFill>
                <a:latin typeface="Arial"/>
                <a:cs typeface="Arial"/>
              </a:rPr>
              <a:t>, SQM-2017  </a:t>
            </a:r>
            <a:endParaRPr lang="en-US" i="1" dirty="0">
              <a:solidFill>
                <a:srgbClr val="000090"/>
              </a:solidFill>
              <a:latin typeface="Arial"/>
              <a:cs typeface="Arial"/>
            </a:endParaRPr>
          </a:p>
        </p:txBody>
      </p:sp>
      <p:sp>
        <p:nvSpPr>
          <p:cNvPr id="2" name="Rectangle 1"/>
          <p:cNvSpPr/>
          <p:nvPr/>
        </p:nvSpPr>
        <p:spPr>
          <a:xfrm>
            <a:off x="571500" y="5352654"/>
            <a:ext cx="8204200" cy="923330"/>
          </a:xfrm>
          <a:prstGeom prst="rect">
            <a:avLst/>
          </a:prstGeom>
        </p:spPr>
        <p:txBody>
          <a:bodyPr wrap="square">
            <a:spAutoFit/>
          </a:bodyPr>
          <a:lstStyle/>
          <a:p>
            <a:r>
              <a:rPr lang="en-US" b="1" dirty="0">
                <a:solidFill>
                  <a:srgbClr val="000090"/>
                </a:solidFill>
                <a:latin typeface="Arial"/>
                <a:cs typeface="Arial"/>
              </a:rPr>
              <a:t>Non-trivial energy dependence at very low </a:t>
            </a:r>
            <a:r>
              <a:rPr lang="en-US" b="1" dirty="0" smtClean="0">
                <a:solidFill>
                  <a:srgbClr val="000090"/>
                </a:solidFill>
                <a:latin typeface="Arial"/>
                <a:cs typeface="Arial"/>
              </a:rPr>
              <a:t>energies:</a:t>
            </a:r>
            <a:endParaRPr lang="en-US" b="1" dirty="0">
              <a:solidFill>
                <a:srgbClr val="000090"/>
              </a:solidFill>
              <a:latin typeface="Arial"/>
              <a:cs typeface="Arial"/>
            </a:endParaRPr>
          </a:p>
          <a:p>
            <a:pPr marL="285750" indent="-285750">
              <a:buFont typeface="Arial"/>
              <a:buChar char="•"/>
            </a:pPr>
            <a:r>
              <a:rPr lang="en-US" i="1" dirty="0">
                <a:solidFill>
                  <a:srgbClr val="000090"/>
                </a:solidFill>
                <a:latin typeface="Arial"/>
                <a:cs typeface="Arial"/>
              </a:rPr>
              <a:t>Surprisingly high </a:t>
            </a:r>
            <a:r>
              <a:rPr lang="en-US" b="1" i="1" dirty="0" err="1">
                <a:solidFill>
                  <a:srgbClr val="000090"/>
                </a:solidFill>
                <a:latin typeface="Arial"/>
                <a:cs typeface="Arial"/>
              </a:rPr>
              <a:t>Ξ</a:t>
            </a:r>
            <a:r>
              <a:rPr lang="en-US" b="1" i="1" dirty="0">
                <a:solidFill>
                  <a:srgbClr val="000090"/>
                </a:solidFill>
                <a:latin typeface="Arial"/>
                <a:cs typeface="Arial"/>
              </a:rPr>
              <a:t>− </a:t>
            </a:r>
            <a:r>
              <a:rPr lang="en-US" i="1" dirty="0">
                <a:solidFill>
                  <a:srgbClr val="000090"/>
                </a:solidFill>
                <a:latin typeface="Arial"/>
                <a:cs typeface="Arial"/>
              </a:rPr>
              <a:t>yield, data clearly above model expectation</a:t>
            </a:r>
          </a:p>
          <a:p>
            <a:pPr marL="285750" indent="-285750">
              <a:buFont typeface="Arial"/>
              <a:buChar char="•"/>
            </a:pPr>
            <a:r>
              <a:rPr lang="en-US" i="1" dirty="0">
                <a:solidFill>
                  <a:srgbClr val="000090"/>
                </a:solidFill>
                <a:latin typeface="Arial"/>
                <a:cs typeface="Arial"/>
              </a:rPr>
              <a:t>Dramatic rise of </a:t>
            </a:r>
            <a:r>
              <a:rPr lang="en-US" b="1" i="1" dirty="0" err="1">
                <a:solidFill>
                  <a:srgbClr val="000090"/>
                </a:solidFill>
                <a:latin typeface="Arial"/>
                <a:cs typeface="Arial"/>
              </a:rPr>
              <a:t>ϕ</a:t>
            </a:r>
            <a:r>
              <a:rPr lang="en-US" i="1" dirty="0">
                <a:solidFill>
                  <a:srgbClr val="000090"/>
                </a:solidFill>
                <a:latin typeface="Arial"/>
                <a:cs typeface="Arial"/>
              </a:rPr>
              <a:t>/K</a:t>
            </a:r>
            <a:r>
              <a:rPr lang="en-US" b="1" i="1" dirty="0">
                <a:solidFill>
                  <a:srgbClr val="000090"/>
                </a:solidFill>
                <a:latin typeface="Arial"/>
                <a:cs typeface="Arial"/>
              </a:rPr>
              <a:t>− </a:t>
            </a:r>
            <a:r>
              <a:rPr lang="en-US" i="1" dirty="0">
                <a:solidFill>
                  <a:srgbClr val="000090"/>
                </a:solidFill>
                <a:latin typeface="Arial"/>
                <a:cs typeface="Arial"/>
              </a:rPr>
              <a:t>ratio towards low energies</a:t>
            </a:r>
          </a:p>
        </p:txBody>
      </p:sp>
    </p:spTree>
    <p:extLst>
      <p:ext uri="{BB962C8B-B14F-4D97-AF65-F5344CB8AC3E}">
        <p14:creationId xmlns:p14="http://schemas.microsoft.com/office/powerpoint/2010/main" xmlns="" val="1032196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7-07-11 at 8.56.26.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77466" y="1356064"/>
            <a:ext cx="8064500" cy="3566823"/>
          </a:xfrm>
          <a:prstGeom prst="rect">
            <a:avLst/>
          </a:prstGeom>
        </p:spPr>
      </p:pic>
      <p:grpSp>
        <p:nvGrpSpPr>
          <p:cNvPr id="8" name="Group 7"/>
          <p:cNvGrpSpPr/>
          <p:nvPr/>
        </p:nvGrpSpPr>
        <p:grpSpPr>
          <a:xfrm>
            <a:off x="1459732" y="3053834"/>
            <a:ext cx="5199996" cy="585232"/>
            <a:chOff x="1155700" y="5078968"/>
            <a:chExt cx="5199996" cy="585232"/>
          </a:xfrm>
        </p:grpSpPr>
        <p:grpSp>
          <p:nvGrpSpPr>
            <p:cNvPr id="9" name="Group 8"/>
            <p:cNvGrpSpPr/>
            <p:nvPr/>
          </p:nvGrpSpPr>
          <p:grpSpPr>
            <a:xfrm>
              <a:off x="1155700" y="5217636"/>
              <a:ext cx="1060834" cy="446564"/>
              <a:chOff x="1155700" y="5217636"/>
              <a:chExt cx="1060834" cy="446564"/>
            </a:xfrm>
          </p:grpSpPr>
          <p:cxnSp>
            <p:nvCxnSpPr>
              <p:cNvPr id="12" name="Straight Arrow Connector 11"/>
              <p:cNvCxnSpPr/>
              <p:nvPr/>
            </p:nvCxnSpPr>
            <p:spPr>
              <a:xfrm>
                <a:off x="1155700" y="5664200"/>
                <a:ext cx="1060834" cy="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155700" y="5217636"/>
                <a:ext cx="748923" cy="369332"/>
              </a:xfrm>
              <a:prstGeom prst="rect">
                <a:avLst/>
              </a:prstGeom>
              <a:noFill/>
            </p:spPr>
            <p:txBody>
              <a:bodyPr wrap="none" rtlCol="0">
                <a:spAutoFit/>
              </a:bodyPr>
              <a:lstStyle/>
              <a:p>
                <a:r>
                  <a:rPr lang="en-US" b="1" dirty="0" smtClean="0">
                    <a:solidFill>
                      <a:srgbClr val="FF0000"/>
                    </a:solidFill>
                    <a:latin typeface="Arial"/>
                    <a:cs typeface="Arial"/>
                  </a:rPr>
                  <a:t>NICA</a:t>
                </a:r>
                <a:endParaRPr lang="en-US" b="1" dirty="0">
                  <a:solidFill>
                    <a:srgbClr val="FF0000"/>
                  </a:solidFill>
                  <a:latin typeface="Arial"/>
                  <a:cs typeface="Arial"/>
                </a:endParaRPr>
              </a:p>
            </p:txBody>
          </p:sp>
        </p:grpSp>
        <p:cxnSp>
          <p:nvCxnSpPr>
            <p:cNvPr id="10" name="Straight Arrow Connector 9"/>
            <p:cNvCxnSpPr/>
            <p:nvPr/>
          </p:nvCxnSpPr>
          <p:spPr>
            <a:xfrm>
              <a:off x="5422900" y="5433536"/>
              <a:ext cx="932796" cy="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555973" y="5078968"/>
              <a:ext cx="748923" cy="369332"/>
            </a:xfrm>
            <a:prstGeom prst="rect">
              <a:avLst/>
            </a:prstGeom>
            <a:noFill/>
          </p:spPr>
          <p:txBody>
            <a:bodyPr wrap="none" rtlCol="0">
              <a:spAutoFit/>
            </a:bodyPr>
            <a:lstStyle/>
            <a:p>
              <a:r>
                <a:rPr lang="en-US" b="1" dirty="0" smtClean="0">
                  <a:solidFill>
                    <a:srgbClr val="FF0000"/>
                  </a:solidFill>
                  <a:latin typeface="Arial"/>
                  <a:cs typeface="Arial"/>
                </a:rPr>
                <a:t>NICA</a:t>
              </a:r>
              <a:endParaRPr lang="en-US" b="1" dirty="0">
                <a:solidFill>
                  <a:srgbClr val="FF0000"/>
                </a:solidFill>
                <a:latin typeface="Arial"/>
                <a:cs typeface="Arial"/>
              </a:endParaRPr>
            </a:p>
          </p:txBody>
        </p:sp>
      </p:grpSp>
      <p:sp>
        <p:nvSpPr>
          <p:cNvPr id="17" name="TextBox 16"/>
          <p:cNvSpPr txBox="1"/>
          <p:nvPr/>
        </p:nvSpPr>
        <p:spPr>
          <a:xfrm>
            <a:off x="6438132" y="4922887"/>
            <a:ext cx="2151601" cy="369332"/>
          </a:xfrm>
          <a:prstGeom prst="rect">
            <a:avLst/>
          </a:prstGeom>
          <a:noFill/>
        </p:spPr>
        <p:txBody>
          <a:bodyPr wrap="none" rtlCol="0">
            <a:spAutoFit/>
          </a:bodyPr>
          <a:lstStyle/>
          <a:p>
            <a:r>
              <a:rPr lang="en-US" i="1" dirty="0" smtClean="0"/>
              <a:t>D. </a:t>
            </a:r>
            <a:r>
              <a:rPr lang="en-US" i="1" dirty="0" err="1" smtClean="0"/>
              <a:t>Tlusty</a:t>
            </a:r>
            <a:r>
              <a:rPr lang="en-US" i="1" dirty="0" smtClean="0"/>
              <a:t>, SQM-2017</a:t>
            </a:r>
            <a:endParaRPr lang="en-US" i="1" dirty="0"/>
          </a:p>
        </p:txBody>
      </p:sp>
      <p:sp>
        <p:nvSpPr>
          <p:cNvPr id="18" name="Rectangle 17"/>
          <p:cNvSpPr/>
          <p:nvPr/>
        </p:nvSpPr>
        <p:spPr>
          <a:xfrm>
            <a:off x="622300" y="5395010"/>
            <a:ext cx="8064500" cy="646331"/>
          </a:xfrm>
          <a:prstGeom prst="rect">
            <a:avLst/>
          </a:prstGeom>
        </p:spPr>
        <p:txBody>
          <a:bodyPr wrap="square">
            <a:spAutoFit/>
          </a:bodyPr>
          <a:lstStyle/>
          <a:p>
            <a:r>
              <a:rPr lang="en-US" i="1" dirty="0">
                <a:solidFill>
                  <a:srgbClr val="000090"/>
                </a:solidFill>
                <a:latin typeface="Arial"/>
                <a:cs typeface="Arial"/>
              </a:rPr>
              <a:t>maximum net baryon density of GCE~ 8 </a:t>
            </a:r>
            <a:r>
              <a:rPr lang="en-US" i="1" dirty="0" err="1" smtClean="0">
                <a:solidFill>
                  <a:srgbClr val="000090"/>
                </a:solidFill>
                <a:latin typeface="Arial"/>
                <a:cs typeface="Arial"/>
              </a:rPr>
              <a:t>GeV</a:t>
            </a:r>
            <a:endParaRPr lang="en-US" i="1" dirty="0" smtClean="0">
              <a:solidFill>
                <a:srgbClr val="000090"/>
              </a:solidFill>
              <a:latin typeface="Arial"/>
              <a:cs typeface="Arial"/>
            </a:endParaRPr>
          </a:p>
          <a:p>
            <a:pPr algn="r"/>
            <a:r>
              <a:rPr lang="en-US" i="1" dirty="0" smtClean="0">
                <a:solidFill>
                  <a:srgbClr val="000090"/>
                </a:solidFill>
                <a:latin typeface="Arial"/>
                <a:cs typeface="Arial"/>
              </a:rPr>
              <a:t> </a:t>
            </a:r>
            <a:r>
              <a:rPr lang="en-US" i="1" dirty="0" err="1" smtClean="0">
                <a:solidFill>
                  <a:srgbClr val="000090"/>
                </a:solidFill>
                <a:latin typeface="Arial"/>
                <a:cs typeface="Arial"/>
              </a:rPr>
              <a:t>Randrup</a:t>
            </a:r>
            <a:r>
              <a:rPr lang="en-US" i="1" dirty="0">
                <a:solidFill>
                  <a:srgbClr val="000090"/>
                </a:solidFill>
                <a:latin typeface="Arial"/>
                <a:cs typeface="Arial"/>
              </a:rPr>
              <a:t>, </a:t>
            </a:r>
            <a:r>
              <a:rPr lang="en-US" i="1" dirty="0" err="1">
                <a:solidFill>
                  <a:srgbClr val="000090"/>
                </a:solidFill>
                <a:latin typeface="Arial"/>
                <a:cs typeface="Arial"/>
              </a:rPr>
              <a:t>Cleymans</a:t>
            </a:r>
            <a:r>
              <a:rPr lang="en-US" i="1" dirty="0">
                <a:solidFill>
                  <a:srgbClr val="000090"/>
                </a:solidFill>
                <a:latin typeface="Arial"/>
                <a:cs typeface="Arial"/>
              </a:rPr>
              <a:t>, PRC 74, </a:t>
            </a:r>
            <a:r>
              <a:rPr lang="en-US" i="1" dirty="0" smtClean="0">
                <a:solidFill>
                  <a:srgbClr val="000090"/>
                </a:solidFill>
                <a:latin typeface="Arial"/>
                <a:cs typeface="Arial"/>
              </a:rPr>
              <a:t>047901, 2006.</a:t>
            </a:r>
            <a:endParaRPr lang="en-US" i="1" dirty="0">
              <a:solidFill>
                <a:srgbClr val="000090"/>
              </a:solidFill>
              <a:latin typeface="Arial"/>
              <a:cs typeface="Arial"/>
            </a:endParaRPr>
          </a:p>
        </p:txBody>
      </p:sp>
      <p:sp>
        <p:nvSpPr>
          <p:cNvPr id="19" name="TextBox 18"/>
          <p:cNvSpPr txBox="1"/>
          <p:nvPr/>
        </p:nvSpPr>
        <p:spPr>
          <a:xfrm>
            <a:off x="2227706" y="383232"/>
            <a:ext cx="4476856" cy="461665"/>
          </a:xfrm>
          <a:prstGeom prst="rect">
            <a:avLst/>
          </a:prstGeom>
          <a:solidFill>
            <a:srgbClr val="E9F3FF"/>
          </a:solidFill>
        </p:spPr>
        <p:txBody>
          <a:bodyPr wrap="none" rtlCol="0">
            <a:spAutoFit/>
          </a:bodyPr>
          <a:lstStyle/>
          <a:p>
            <a:r>
              <a:rPr lang="en-US" sz="2400" b="1" dirty="0" smtClean="0">
                <a:solidFill>
                  <a:srgbClr val="000090"/>
                </a:solidFill>
                <a:latin typeface="Arial"/>
                <a:cs typeface="Arial"/>
              </a:rPr>
              <a:t>Strange baryon to pion ratios</a:t>
            </a:r>
            <a:endParaRPr lang="en-US" sz="2400" b="1" dirty="0">
              <a:solidFill>
                <a:srgbClr val="000090"/>
              </a:solidFill>
              <a:latin typeface="Arial"/>
              <a:cs typeface="Arial"/>
            </a:endParaRPr>
          </a:p>
        </p:txBody>
      </p:sp>
    </p:spTree>
    <p:extLst>
      <p:ext uri="{BB962C8B-B14F-4D97-AF65-F5344CB8AC3E}">
        <p14:creationId xmlns:p14="http://schemas.microsoft.com/office/powerpoint/2010/main" xmlns="" val="35764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7-07-12 at 12.30.11.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71500" y="1181100"/>
            <a:ext cx="7937500" cy="4542671"/>
          </a:xfrm>
          <a:prstGeom prst="rect">
            <a:avLst/>
          </a:prstGeom>
        </p:spPr>
      </p:pic>
      <p:sp>
        <p:nvSpPr>
          <p:cNvPr id="8" name="TextBox 7"/>
          <p:cNvSpPr txBox="1"/>
          <p:nvPr/>
        </p:nvSpPr>
        <p:spPr>
          <a:xfrm>
            <a:off x="558799" y="5723771"/>
            <a:ext cx="8356601" cy="707886"/>
          </a:xfrm>
          <a:prstGeom prst="rect">
            <a:avLst/>
          </a:prstGeom>
          <a:noFill/>
        </p:spPr>
        <p:txBody>
          <a:bodyPr wrap="square" rtlCol="0">
            <a:spAutoFit/>
          </a:bodyPr>
          <a:lstStyle/>
          <a:p>
            <a:r>
              <a:rPr lang="en-US" sz="2000" i="1" dirty="0" smtClean="0">
                <a:solidFill>
                  <a:srgbClr val="000090"/>
                </a:solidFill>
                <a:latin typeface="Arial"/>
                <a:cs typeface="Arial"/>
              </a:rPr>
              <a:t>more </a:t>
            </a:r>
            <a:r>
              <a:rPr lang="en-US" sz="2000" i="1" dirty="0">
                <a:solidFill>
                  <a:srgbClr val="000090"/>
                </a:solidFill>
                <a:latin typeface="Arial"/>
                <a:cs typeface="Arial"/>
              </a:rPr>
              <a:t>statistics &amp;</a:t>
            </a:r>
            <a:r>
              <a:rPr lang="en-US" sz="2000" i="1" dirty="0" smtClean="0">
                <a:solidFill>
                  <a:srgbClr val="000090"/>
                </a:solidFill>
                <a:latin typeface="Arial"/>
                <a:cs typeface="Arial"/>
              </a:rPr>
              <a:t> </a:t>
            </a:r>
            <a:r>
              <a:rPr lang="en-US" sz="2000" i="1" dirty="0">
                <a:solidFill>
                  <a:srgbClr val="000090"/>
                </a:solidFill>
                <a:latin typeface="Arial"/>
                <a:cs typeface="Arial"/>
              </a:rPr>
              <a:t>precise control of </a:t>
            </a:r>
            <a:r>
              <a:rPr lang="en-US" sz="2000" i="1" dirty="0" smtClean="0">
                <a:solidFill>
                  <a:srgbClr val="000090"/>
                </a:solidFill>
                <a:latin typeface="Arial"/>
                <a:cs typeface="Arial"/>
              </a:rPr>
              <a:t>systematics are </a:t>
            </a:r>
            <a:r>
              <a:rPr lang="en-US" sz="2000" i="1" dirty="0">
                <a:solidFill>
                  <a:srgbClr val="000090"/>
                </a:solidFill>
                <a:latin typeface="Arial"/>
                <a:cs typeface="Arial"/>
              </a:rPr>
              <a:t>needed </a:t>
            </a:r>
            <a:endParaRPr lang="en-US" sz="2000" i="1" dirty="0" smtClean="0">
              <a:solidFill>
                <a:srgbClr val="000090"/>
              </a:solidFill>
              <a:latin typeface="Arial"/>
              <a:cs typeface="Arial"/>
            </a:endParaRPr>
          </a:p>
          <a:p>
            <a:r>
              <a:rPr lang="en-US" sz="2000" i="1" dirty="0" smtClean="0">
                <a:solidFill>
                  <a:srgbClr val="000090"/>
                </a:solidFill>
                <a:latin typeface="Arial"/>
                <a:cs typeface="Arial"/>
              </a:rPr>
              <a:t>to </a:t>
            </a:r>
            <a:r>
              <a:rPr lang="en-US" sz="2000" i="1" dirty="0">
                <a:solidFill>
                  <a:srgbClr val="000090"/>
                </a:solidFill>
                <a:latin typeface="Arial"/>
                <a:cs typeface="Arial"/>
              </a:rPr>
              <a:t>explore this </a:t>
            </a:r>
            <a:r>
              <a:rPr lang="en-US" sz="2000" i="1" dirty="0" smtClean="0">
                <a:solidFill>
                  <a:srgbClr val="000090"/>
                </a:solidFill>
                <a:latin typeface="Arial"/>
                <a:cs typeface="Arial"/>
              </a:rPr>
              <a:t>region						A. </a:t>
            </a:r>
            <a:r>
              <a:rPr lang="en-US" sz="2000" i="1" dirty="0" err="1" smtClean="0">
                <a:solidFill>
                  <a:srgbClr val="000090"/>
                </a:solidFill>
                <a:latin typeface="Arial"/>
                <a:cs typeface="Arial"/>
              </a:rPr>
              <a:t>Rustamov</a:t>
            </a:r>
            <a:r>
              <a:rPr lang="en-US" sz="2000" i="1" dirty="0" smtClean="0">
                <a:solidFill>
                  <a:srgbClr val="000090"/>
                </a:solidFill>
                <a:latin typeface="Arial"/>
                <a:cs typeface="Arial"/>
              </a:rPr>
              <a:t>, SQM-2017</a:t>
            </a:r>
            <a:endParaRPr lang="en-US" sz="2000" i="1" dirty="0">
              <a:solidFill>
                <a:srgbClr val="000090"/>
              </a:solidFill>
              <a:latin typeface="Arial"/>
              <a:cs typeface="Arial"/>
            </a:endParaRPr>
          </a:p>
        </p:txBody>
      </p:sp>
      <p:sp>
        <p:nvSpPr>
          <p:cNvPr id="9" name="TextBox 8"/>
          <p:cNvSpPr txBox="1"/>
          <p:nvPr/>
        </p:nvSpPr>
        <p:spPr>
          <a:xfrm>
            <a:off x="457200" y="825380"/>
            <a:ext cx="1547845" cy="400110"/>
          </a:xfrm>
          <a:prstGeom prst="rect">
            <a:avLst/>
          </a:prstGeom>
          <a:noFill/>
        </p:spPr>
        <p:txBody>
          <a:bodyPr wrap="none" rtlCol="0">
            <a:spAutoFit/>
          </a:bodyPr>
          <a:lstStyle/>
          <a:p>
            <a:r>
              <a:rPr lang="en-US" sz="2000" b="1" dirty="0" smtClean="0">
                <a:solidFill>
                  <a:srgbClr val="000090"/>
                </a:solidFill>
                <a:latin typeface="Arial"/>
                <a:cs typeface="Arial"/>
              </a:rPr>
              <a:t>STAR data:</a:t>
            </a:r>
            <a:endParaRPr lang="en-US" sz="2000" b="1" dirty="0">
              <a:solidFill>
                <a:srgbClr val="000090"/>
              </a:solidFill>
              <a:latin typeface="Arial"/>
              <a:cs typeface="Arial"/>
            </a:endParaRPr>
          </a:p>
        </p:txBody>
      </p:sp>
      <p:grpSp>
        <p:nvGrpSpPr>
          <p:cNvPr id="10" name="Group 9"/>
          <p:cNvGrpSpPr/>
          <p:nvPr/>
        </p:nvGrpSpPr>
        <p:grpSpPr>
          <a:xfrm>
            <a:off x="1340504" y="2734786"/>
            <a:ext cx="5149196" cy="1817132"/>
            <a:chOff x="1155700" y="3847068"/>
            <a:chExt cx="5149196" cy="1817132"/>
          </a:xfrm>
        </p:grpSpPr>
        <p:grpSp>
          <p:nvGrpSpPr>
            <p:cNvPr id="11" name="Group 10"/>
            <p:cNvGrpSpPr/>
            <p:nvPr/>
          </p:nvGrpSpPr>
          <p:grpSpPr>
            <a:xfrm>
              <a:off x="1155700" y="5217636"/>
              <a:ext cx="748923" cy="446564"/>
              <a:chOff x="1155700" y="5217636"/>
              <a:chExt cx="748923" cy="446564"/>
            </a:xfrm>
          </p:grpSpPr>
          <p:cxnSp>
            <p:nvCxnSpPr>
              <p:cNvPr id="14" name="Straight Arrow Connector 13"/>
              <p:cNvCxnSpPr/>
              <p:nvPr/>
            </p:nvCxnSpPr>
            <p:spPr>
              <a:xfrm>
                <a:off x="1161396" y="5664200"/>
                <a:ext cx="609600" cy="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155700" y="5217636"/>
                <a:ext cx="748923" cy="369332"/>
              </a:xfrm>
              <a:prstGeom prst="rect">
                <a:avLst/>
              </a:prstGeom>
              <a:noFill/>
            </p:spPr>
            <p:txBody>
              <a:bodyPr wrap="none" rtlCol="0">
                <a:spAutoFit/>
              </a:bodyPr>
              <a:lstStyle/>
              <a:p>
                <a:r>
                  <a:rPr lang="en-US" b="1" dirty="0" smtClean="0">
                    <a:solidFill>
                      <a:srgbClr val="FF0000"/>
                    </a:solidFill>
                    <a:latin typeface="Arial"/>
                    <a:cs typeface="Arial"/>
                  </a:rPr>
                  <a:t>NICA</a:t>
                </a:r>
                <a:endParaRPr lang="en-US" b="1" dirty="0">
                  <a:solidFill>
                    <a:srgbClr val="FF0000"/>
                  </a:solidFill>
                  <a:latin typeface="Arial"/>
                  <a:cs typeface="Arial"/>
                </a:endParaRPr>
              </a:p>
            </p:txBody>
          </p:sp>
        </p:grpSp>
        <p:cxnSp>
          <p:nvCxnSpPr>
            <p:cNvPr id="12" name="Straight Arrow Connector 11"/>
            <p:cNvCxnSpPr/>
            <p:nvPr/>
          </p:nvCxnSpPr>
          <p:spPr>
            <a:xfrm>
              <a:off x="5168900" y="4201636"/>
              <a:ext cx="602596" cy="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5555973" y="3847068"/>
              <a:ext cx="748923" cy="369332"/>
            </a:xfrm>
            <a:prstGeom prst="rect">
              <a:avLst/>
            </a:prstGeom>
            <a:noFill/>
          </p:spPr>
          <p:txBody>
            <a:bodyPr wrap="none" rtlCol="0">
              <a:spAutoFit/>
            </a:bodyPr>
            <a:lstStyle/>
            <a:p>
              <a:r>
                <a:rPr lang="en-US" b="1" dirty="0" smtClean="0">
                  <a:solidFill>
                    <a:srgbClr val="FF0000"/>
                  </a:solidFill>
                  <a:latin typeface="Arial"/>
                  <a:cs typeface="Arial"/>
                </a:rPr>
                <a:t>NICA</a:t>
              </a:r>
              <a:endParaRPr lang="en-US" b="1" dirty="0">
                <a:solidFill>
                  <a:srgbClr val="FF0000"/>
                </a:solidFill>
                <a:latin typeface="Arial"/>
                <a:cs typeface="Arial"/>
              </a:endParaRPr>
            </a:p>
          </p:txBody>
        </p:sp>
      </p:grpSp>
      <p:sp>
        <p:nvSpPr>
          <p:cNvPr id="20" name="Rectangle 19"/>
          <p:cNvSpPr/>
          <p:nvPr/>
        </p:nvSpPr>
        <p:spPr>
          <a:xfrm>
            <a:off x="2005045" y="853261"/>
            <a:ext cx="6803059" cy="369332"/>
          </a:xfrm>
          <a:prstGeom prst="rect">
            <a:avLst/>
          </a:prstGeom>
        </p:spPr>
        <p:txBody>
          <a:bodyPr wrap="square">
            <a:spAutoFit/>
          </a:bodyPr>
          <a:lstStyle/>
          <a:p>
            <a:r>
              <a:rPr lang="fi-FI" i="1" dirty="0">
                <a:solidFill>
                  <a:srgbClr val="000090"/>
                </a:solidFill>
              </a:rPr>
              <a:t>X. Luo, </a:t>
            </a:r>
            <a:r>
              <a:rPr lang="fi-FI" i="1" dirty="0" err="1">
                <a:solidFill>
                  <a:srgbClr val="000090"/>
                </a:solidFill>
              </a:rPr>
              <a:t>PoS</a:t>
            </a:r>
            <a:r>
              <a:rPr lang="fi-FI" i="1" dirty="0">
                <a:solidFill>
                  <a:srgbClr val="000090"/>
                </a:solidFill>
              </a:rPr>
              <a:t> CPOD2014, 019 (2015</a:t>
            </a:r>
            <a:r>
              <a:rPr lang="fi-FI" i="1" dirty="0" smtClean="0">
                <a:solidFill>
                  <a:srgbClr val="000090"/>
                </a:solidFill>
              </a:rPr>
              <a:t>); STAR</a:t>
            </a:r>
            <a:r>
              <a:rPr lang="fi-FI" i="1" dirty="0">
                <a:solidFill>
                  <a:srgbClr val="000090"/>
                </a:solidFill>
              </a:rPr>
              <a:t>: PRL 112, 032302 (2014)</a:t>
            </a:r>
            <a:endParaRPr lang="en-US" i="1" dirty="0">
              <a:solidFill>
                <a:srgbClr val="000090"/>
              </a:solidFill>
            </a:endParaRPr>
          </a:p>
        </p:txBody>
      </p:sp>
      <p:sp>
        <p:nvSpPr>
          <p:cNvPr id="16" name="Text Box 3"/>
          <p:cNvSpPr txBox="1">
            <a:spLocks noChangeArrowheads="1"/>
          </p:cNvSpPr>
          <p:nvPr/>
        </p:nvSpPr>
        <p:spPr bwMode="auto">
          <a:xfrm>
            <a:off x="889000" y="139700"/>
            <a:ext cx="6997700" cy="431800"/>
          </a:xfrm>
          <a:prstGeom prst="rect">
            <a:avLst/>
          </a:prstGeom>
          <a:solidFill>
            <a:srgbClr val="CCFFCC"/>
          </a:solidFill>
          <a:ln>
            <a:noFill/>
          </a:ln>
          <a:effectLst/>
          <a:extLst/>
        </p:spPr>
        <p:txBody>
          <a:bodyPr lIns="81639" tIns="40820" rIns="81639" bIns="40820" anchor="ctr"/>
          <a:lstStyle>
            <a:lvl1pPr>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 pos="10058400" algn="l"/>
              </a:tabLst>
              <a:defRPr>
                <a:solidFill>
                  <a:srgbClr val="000000"/>
                </a:solidFill>
                <a:latin typeface="Arial" charset="0"/>
                <a:ea typeface="ＭＳ Ｐゴシック" charset="0"/>
                <a:cs typeface="Droid Sans Fallback" charset="0"/>
              </a:defRPr>
            </a:lvl1pPr>
            <a:lvl2pPr>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 pos="10058400" algn="l"/>
              </a:tabLst>
              <a:defRPr>
                <a:solidFill>
                  <a:srgbClr val="000000"/>
                </a:solidFill>
                <a:latin typeface="Arial" charset="0"/>
                <a:ea typeface="ＭＳ Ｐゴシック" charset="0"/>
                <a:cs typeface="Droid Sans Fallback" charset="0"/>
              </a:defRPr>
            </a:lvl2pPr>
            <a:lvl3pPr>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 pos="10058400" algn="l"/>
              </a:tabLst>
              <a:defRPr>
                <a:solidFill>
                  <a:srgbClr val="000000"/>
                </a:solidFill>
                <a:latin typeface="Arial" charset="0"/>
                <a:ea typeface="ＭＳ Ｐゴシック" charset="0"/>
                <a:cs typeface="Droid Sans Fallback" charset="0"/>
              </a:defRPr>
            </a:lvl3pPr>
            <a:lvl4pPr>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 pos="10058400" algn="l"/>
              </a:tabLst>
              <a:defRPr>
                <a:solidFill>
                  <a:srgbClr val="000000"/>
                </a:solidFill>
                <a:latin typeface="Arial" charset="0"/>
                <a:ea typeface="ＭＳ Ｐゴシック" charset="0"/>
                <a:cs typeface="Droid Sans Fallback" charset="0"/>
              </a:defRPr>
            </a:lvl4pPr>
            <a:lvl5pPr>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 pos="10058400" algn="l"/>
              </a:tabLst>
              <a:defRPr>
                <a:solidFill>
                  <a:srgbClr val="000000"/>
                </a:solidFill>
                <a:latin typeface="Arial" charset="0"/>
                <a:ea typeface="ＭＳ Ｐゴシック" charset="0"/>
                <a:cs typeface="Droid Sans Fallback" charset="0"/>
              </a:defRPr>
            </a:lvl5pPr>
            <a:lvl6pPr marL="2514600" indent="-228600" fontAlgn="base" hangingPunct="0">
              <a:lnSpc>
                <a:spcPct val="94000"/>
              </a:lnSpc>
              <a:spcBef>
                <a:spcPct val="0"/>
              </a:spcBef>
              <a:spcAft>
                <a:spcPct val="0"/>
              </a:spcAft>
              <a:buClr>
                <a:srgbClr val="000000"/>
              </a:buClr>
              <a:buSzPct val="100000"/>
              <a:buFont typeface="Times New Roman" charset="0"/>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 pos="10058400" algn="l"/>
              </a:tabLst>
              <a:defRPr>
                <a:solidFill>
                  <a:srgbClr val="000000"/>
                </a:solidFill>
                <a:latin typeface="Arial" charset="0"/>
                <a:ea typeface="ＭＳ Ｐゴシック" charset="0"/>
                <a:cs typeface="Droid Sans Fallback" charset="0"/>
              </a:defRPr>
            </a:lvl6pPr>
            <a:lvl7pPr marL="2971800" indent="-228600" fontAlgn="base" hangingPunct="0">
              <a:lnSpc>
                <a:spcPct val="94000"/>
              </a:lnSpc>
              <a:spcBef>
                <a:spcPct val="0"/>
              </a:spcBef>
              <a:spcAft>
                <a:spcPct val="0"/>
              </a:spcAft>
              <a:buClr>
                <a:srgbClr val="000000"/>
              </a:buClr>
              <a:buSzPct val="100000"/>
              <a:buFont typeface="Times New Roman" charset="0"/>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 pos="10058400" algn="l"/>
              </a:tabLst>
              <a:defRPr>
                <a:solidFill>
                  <a:srgbClr val="000000"/>
                </a:solidFill>
                <a:latin typeface="Arial" charset="0"/>
                <a:ea typeface="ＭＳ Ｐゴシック" charset="0"/>
                <a:cs typeface="Droid Sans Fallback" charset="0"/>
              </a:defRPr>
            </a:lvl7pPr>
            <a:lvl8pPr marL="3429000" indent="-228600" fontAlgn="base" hangingPunct="0">
              <a:lnSpc>
                <a:spcPct val="94000"/>
              </a:lnSpc>
              <a:spcBef>
                <a:spcPct val="0"/>
              </a:spcBef>
              <a:spcAft>
                <a:spcPct val="0"/>
              </a:spcAft>
              <a:buClr>
                <a:srgbClr val="000000"/>
              </a:buClr>
              <a:buSzPct val="100000"/>
              <a:buFont typeface="Times New Roman" charset="0"/>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 pos="10058400" algn="l"/>
              </a:tabLst>
              <a:defRPr>
                <a:solidFill>
                  <a:srgbClr val="000000"/>
                </a:solidFill>
                <a:latin typeface="Arial" charset="0"/>
                <a:ea typeface="ＭＳ Ｐゴシック" charset="0"/>
                <a:cs typeface="Droid Sans Fallback" charset="0"/>
              </a:defRPr>
            </a:lvl8pPr>
            <a:lvl9pPr marL="3886200" indent="-228600" fontAlgn="base" hangingPunct="0">
              <a:lnSpc>
                <a:spcPct val="94000"/>
              </a:lnSpc>
              <a:spcBef>
                <a:spcPct val="0"/>
              </a:spcBef>
              <a:spcAft>
                <a:spcPct val="0"/>
              </a:spcAft>
              <a:buClr>
                <a:srgbClr val="000000"/>
              </a:buClr>
              <a:buSzPct val="100000"/>
              <a:buFont typeface="Times New Roman" charset="0"/>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 pos="10058400" algn="l"/>
              </a:tabLst>
              <a:defRPr>
                <a:solidFill>
                  <a:srgbClr val="000000"/>
                </a:solidFill>
                <a:latin typeface="Arial" charset="0"/>
                <a:ea typeface="ＭＳ Ｐゴシック" charset="0"/>
                <a:cs typeface="Droid Sans Fallback" charset="0"/>
              </a:defRPr>
            </a:lvl9pPr>
          </a:lstStyle>
          <a:p>
            <a:pPr marL="548649" indent="-547208" algn="ctr">
              <a:defRPr/>
            </a:pPr>
            <a:r>
              <a:rPr lang="en-GB" sz="2400" b="1" dirty="0" smtClean="0">
                <a:solidFill>
                  <a:srgbClr val="000090"/>
                </a:solidFill>
              </a:rPr>
              <a:t>Event-by-event fluctuations</a:t>
            </a:r>
            <a:endParaRPr lang="en-GB" sz="2400" b="1" dirty="0">
              <a:solidFill>
                <a:srgbClr val="000090"/>
              </a:solidFill>
            </a:endParaRPr>
          </a:p>
        </p:txBody>
      </p:sp>
      <p:sp>
        <p:nvSpPr>
          <p:cNvPr id="2" name="Rectangle 1"/>
          <p:cNvSpPr/>
          <p:nvPr/>
        </p:nvSpPr>
        <p:spPr>
          <a:xfrm>
            <a:off x="6413500" y="1479034"/>
            <a:ext cx="1927982" cy="646331"/>
          </a:xfrm>
          <a:prstGeom prst="rect">
            <a:avLst/>
          </a:prstGeom>
          <a:solidFill>
            <a:srgbClr val="FFF8E1"/>
          </a:solidFill>
        </p:spPr>
        <p:txBody>
          <a:bodyPr wrap="none">
            <a:spAutoFit/>
          </a:bodyPr>
          <a:lstStyle/>
          <a:p>
            <a:r>
              <a:rPr lang="en-US" i="1" dirty="0" smtClean="0">
                <a:solidFill>
                  <a:srgbClr val="000090"/>
                </a:solidFill>
              </a:rPr>
              <a:t>drop at 7.7 </a:t>
            </a:r>
            <a:r>
              <a:rPr lang="en-US" i="1" dirty="0" err="1" smtClean="0">
                <a:solidFill>
                  <a:srgbClr val="000090"/>
                </a:solidFill>
              </a:rPr>
              <a:t>GeV</a:t>
            </a:r>
            <a:endParaRPr lang="en-US" i="1" dirty="0" smtClean="0">
              <a:solidFill>
                <a:srgbClr val="000090"/>
              </a:solidFill>
            </a:endParaRPr>
          </a:p>
          <a:p>
            <a:r>
              <a:rPr lang="en-US" i="1" dirty="0" smtClean="0">
                <a:solidFill>
                  <a:srgbClr val="000090"/>
                </a:solidFill>
              </a:rPr>
              <a:t> for central events</a:t>
            </a:r>
            <a:endParaRPr lang="en-US" i="1" dirty="0">
              <a:solidFill>
                <a:srgbClr val="000090"/>
              </a:solidFill>
            </a:endParaRPr>
          </a:p>
        </p:txBody>
      </p:sp>
      <p:sp>
        <p:nvSpPr>
          <p:cNvPr id="3" name="Rectangle 2"/>
          <p:cNvSpPr/>
          <p:nvPr/>
        </p:nvSpPr>
        <p:spPr>
          <a:xfrm>
            <a:off x="2844800" y="4003754"/>
            <a:ext cx="1803400" cy="646331"/>
          </a:xfrm>
          <a:prstGeom prst="rect">
            <a:avLst/>
          </a:prstGeom>
          <a:solidFill>
            <a:srgbClr val="FFF8E1"/>
          </a:solidFill>
        </p:spPr>
        <p:txBody>
          <a:bodyPr wrap="square">
            <a:spAutoFit/>
          </a:bodyPr>
          <a:lstStyle/>
          <a:p>
            <a:r>
              <a:rPr lang="en-US" i="1" dirty="0" smtClean="0">
                <a:solidFill>
                  <a:srgbClr val="000090"/>
                </a:solidFill>
                <a:latin typeface="Arial"/>
                <a:cs typeface="Arial"/>
              </a:rPr>
              <a:t>non</a:t>
            </a:r>
            <a:r>
              <a:rPr lang="en-US" i="1" dirty="0">
                <a:solidFill>
                  <a:srgbClr val="000090"/>
                </a:solidFill>
                <a:latin typeface="Arial"/>
                <a:cs typeface="Arial"/>
              </a:rPr>
              <a:t>-</a:t>
            </a:r>
            <a:r>
              <a:rPr lang="en-US" i="1" dirty="0" smtClean="0">
                <a:solidFill>
                  <a:srgbClr val="000090"/>
                </a:solidFill>
                <a:latin typeface="Arial"/>
                <a:cs typeface="Arial"/>
              </a:rPr>
              <a:t>monotonic</a:t>
            </a:r>
          </a:p>
          <a:p>
            <a:r>
              <a:rPr lang="en-US" i="1" dirty="0" smtClean="0">
                <a:solidFill>
                  <a:srgbClr val="000090"/>
                </a:solidFill>
                <a:latin typeface="Arial"/>
                <a:cs typeface="Arial"/>
              </a:rPr>
              <a:t>behavior</a:t>
            </a:r>
            <a:endParaRPr lang="en-US" i="1" dirty="0">
              <a:solidFill>
                <a:srgbClr val="000090"/>
              </a:solidFill>
              <a:latin typeface="Arial"/>
              <a:cs typeface="Arial"/>
            </a:endParaRPr>
          </a:p>
        </p:txBody>
      </p:sp>
    </p:spTree>
    <p:extLst>
      <p:ext uri="{BB962C8B-B14F-4D97-AF65-F5344CB8AC3E}">
        <p14:creationId xmlns:p14="http://schemas.microsoft.com/office/powerpoint/2010/main" xmlns="" val="95600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 name="Picture 11"/>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114739" y="2659878"/>
            <a:ext cx="4711761" cy="307820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5123" name="Text Box 3"/>
          <p:cNvSpPr txBox="1">
            <a:spLocks noChangeArrowheads="1"/>
          </p:cNvSpPr>
          <p:nvPr/>
        </p:nvSpPr>
        <p:spPr bwMode="auto">
          <a:xfrm>
            <a:off x="889000" y="139700"/>
            <a:ext cx="6997700" cy="431800"/>
          </a:xfrm>
          <a:prstGeom prst="rect">
            <a:avLst/>
          </a:prstGeom>
          <a:solidFill>
            <a:srgbClr val="CCFFCC"/>
          </a:solidFill>
          <a:ln>
            <a:noFill/>
          </a:ln>
          <a:effectLst/>
          <a:extLst/>
        </p:spPr>
        <p:txBody>
          <a:bodyPr lIns="81639" tIns="40820" rIns="81639" bIns="40820" anchor="ctr"/>
          <a:lstStyle>
            <a:lvl1pPr>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 pos="10058400" algn="l"/>
              </a:tabLst>
              <a:defRPr>
                <a:solidFill>
                  <a:srgbClr val="000000"/>
                </a:solidFill>
                <a:latin typeface="Arial" charset="0"/>
                <a:ea typeface="ＭＳ Ｐゴシック" charset="0"/>
                <a:cs typeface="Droid Sans Fallback" charset="0"/>
              </a:defRPr>
            </a:lvl1pPr>
            <a:lvl2pPr>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 pos="10058400" algn="l"/>
              </a:tabLst>
              <a:defRPr>
                <a:solidFill>
                  <a:srgbClr val="000000"/>
                </a:solidFill>
                <a:latin typeface="Arial" charset="0"/>
                <a:ea typeface="ＭＳ Ｐゴシック" charset="0"/>
                <a:cs typeface="Droid Sans Fallback" charset="0"/>
              </a:defRPr>
            </a:lvl2pPr>
            <a:lvl3pPr>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 pos="10058400" algn="l"/>
              </a:tabLst>
              <a:defRPr>
                <a:solidFill>
                  <a:srgbClr val="000000"/>
                </a:solidFill>
                <a:latin typeface="Arial" charset="0"/>
                <a:ea typeface="ＭＳ Ｐゴシック" charset="0"/>
                <a:cs typeface="Droid Sans Fallback" charset="0"/>
              </a:defRPr>
            </a:lvl3pPr>
            <a:lvl4pPr>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 pos="10058400" algn="l"/>
              </a:tabLst>
              <a:defRPr>
                <a:solidFill>
                  <a:srgbClr val="000000"/>
                </a:solidFill>
                <a:latin typeface="Arial" charset="0"/>
                <a:ea typeface="ＭＳ Ｐゴシック" charset="0"/>
                <a:cs typeface="Droid Sans Fallback" charset="0"/>
              </a:defRPr>
            </a:lvl4pPr>
            <a:lvl5pPr>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 pos="10058400" algn="l"/>
              </a:tabLst>
              <a:defRPr>
                <a:solidFill>
                  <a:srgbClr val="000000"/>
                </a:solidFill>
                <a:latin typeface="Arial" charset="0"/>
                <a:ea typeface="ＭＳ Ｐゴシック" charset="0"/>
                <a:cs typeface="Droid Sans Fallback" charset="0"/>
              </a:defRPr>
            </a:lvl5pPr>
            <a:lvl6pPr marL="2514600" indent="-228600" fontAlgn="base" hangingPunct="0">
              <a:lnSpc>
                <a:spcPct val="94000"/>
              </a:lnSpc>
              <a:spcBef>
                <a:spcPct val="0"/>
              </a:spcBef>
              <a:spcAft>
                <a:spcPct val="0"/>
              </a:spcAft>
              <a:buClr>
                <a:srgbClr val="000000"/>
              </a:buClr>
              <a:buSzPct val="100000"/>
              <a:buFont typeface="Times New Roman" charset="0"/>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 pos="10058400" algn="l"/>
              </a:tabLst>
              <a:defRPr>
                <a:solidFill>
                  <a:srgbClr val="000000"/>
                </a:solidFill>
                <a:latin typeface="Arial" charset="0"/>
                <a:ea typeface="ＭＳ Ｐゴシック" charset="0"/>
                <a:cs typeface="Droid Sans Fallback" charset="0"/>
              </a:defRPr>
            </a:lvl6pPr>
            <a:lvl7pPr marL="2971800" indent="-228600" fontAlgn="base" hangingPunct="0">
              <a:lnSpc>
                <a:spcPct val="94000"/>
              </a:lnSpc>
              <a:spcBef>
                <a:spcPct val="0"/>
              </a:spcBef>
              <a:spcAft>
                <a:spcPct val="0"/>
              </a:spcAft>
              <a:buClr>
                <a:srgbClr val="000000"/>
              </a:buClr>
              <a:buSzPct val="100000"/>
              <a:buFont typeface="Times New Roman" charset="0"/>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 pos="10058400" algn="l"/>
              </a:tabLst>
              <a:defRPr>
                <a:solidFill>
                  <a:srgbClr val="000000"/>
                </a:solidFill>
                <a:latin typeface="Arial" charset="0"/>
                <a:ea typeface="ＭＳ Ｐゴシック" charset="0"/>
                <a:cs typeface="Droid Sans Fallback" charset="0"/>
              </a:defRPr>
            </a:lvl7pPr>
            <a:lvl8pPr marL="3429000" indent="-228600" fontAlgn="base" hangingPunct="0">
              <a:lnSpc>
                <a:spcPct val="94000"/>
              </a:lnSpc>
              <a:spcBef>
                <a:spcPct val="0"/>
              </a:spcBef>
              <a:spcAft>
                <a:spcPct val="0"/>
              </a:spcAft>
              <a:buClr>
                <a:srgbClr val="000000"/>
              </a:buClr>
              <a:buSzPct val="100000"/>
              <a:buFont typeface="Times New Roman" charset="0"/>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 pos="10058400" algn="l"/>
              </a:tabLst>
              <a:defRPr>
                <a:solidFill>
                  <a:srgbClr val="000000"/>
                </a:solidFill>
                <a:latin typeface="Arial" charset="0"/>
                <a:ea typeface="ＭＳ Ｐゴシック" charset="0"/>
                <a:cs typeface="Droid Sans Fallback" charset="0"/>
              </a:defRPr>
            </a:lvl8pPr>
            <a:lvl9pPr marL="3886200" indent="-228600" fontAlgn="base" hangingPunct="0">
              <a:lnSpc>
                <a:spcPct val="94000"/>
              </a:lnSpc>
              <a:spcBef>
                <a:spcPct val="0"/>
              </a:spcBef>
              <a:spcAft>
                <a:spcPct val="0"/>
              </a:spcAft>
              <a:buClr>
                <a:srgbClr val="000000"/>
              </a:buClr>
              <a:buSzPct val="100000"/>
              <a:buFont typeface="Times New Roman" charset="0"/>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 pos="10058400" algn="l"/>
              </a:tabLst>
              <a:defRPr>
                <a:solidFill>
                  <a:srgbClr val="000000"/>
                </a:solidFill>
                <a:latin typeface="Arial" charset="0"/>
                <a:ea typeface="ＭＳ Ｐゴシック" charset="0"/>
                <a:cs typeface="Droid Sans Fallback" charset="0"/>
              </a:defRPr>
            </a:lvl9pPr>
          </a:lstStyle>
          <a:p>
            <a:pPr marL="548649" indent="-547208" algn="ctr">
              <a:defRPr/>
            </a:pPr>
            <a:r>
              <a:rPr lang="en-GB" sz="2400" b="1" dirty="0" smtClean="0">
                <a:solidFill>
                  <a:srgbClr val="000090"/>
                </a:solidFill>
              </a:rPr>
              <a:t>Study </a:t>
            </a:r>
            <a:r>
              <a:rPr lang="en-GB" sz="2400" b="1" dirty="0">
                <a:solidFill>
                  <a:srgbClr val="000090"/>
                </a:solidFill>
              </a:rPr>
              <a:t>phase transition with </a:t>
            </a:r>
            <a:r>
              <a:rPr lang="en-GB" sz="2400" b="1" dirty="0" err="1">
                <a:solidFill>
                  <a:srgbClr val="000090"/>
                </a:solidFill>
              </a:rPr>
              <a:t>femtoscopy</a:t>
            </a:r>
            <a:r>
              <a:rPr lang="en-GB" sz="2400" b="1" dirty="0">
                <a:solidFill>
                  <a:srgbClr val="000090"/>
                </a:solidFill>
              </a:rPr>
              <a:t>    </a:t>
            </a:r>
          </a:p>
        </p:txBody>
      </p:sp>
      <p:sp>
        <p:nvSpPr>
          <p:cNvPr id="5" name="Rectangle 4"/>
          <p:cNvSpPr/>
          <p:nvPr/>
        </p:nvSpPr>
        <p:spPr>
          <a:xfrm>
            <a:off x="7329516" y="2798986"/>
            <a:ext cx="1358538" cy="338554"/>
          </a:xfrm>
          <a:prstGeom prst="rect">
            <a:avLst/>
          </a:prstGeom>
        </p:spPr>
        <p:txBody>
          <a:bodyPr wrap="none">
            <a:spAutoFit/>
          </a:bodyPr>
          <a:lstStyle/>
          <a:p>
            <a:r>
              <a:rPr lang="en-GB" sz="1600" i="1" dirty="0" smtClean="0">
                <a:solidFill>
                  <a:srgbClr val="000090"/>
                </a:solidFill>
              </a:rPr>
              <a:t>- STAR BES </a:t>
            </a:r>
            <a:endParaRPr lang="en-US" sz="1600" i="1" dirty="0">
              <a:solidFill>
                <a:srgbClr val="000090"/>
              </a:solidFill>
            </a:endParaRPr>
          </a:p>
        </p:txBody>
      </p:sp>
      <p:sp>
        <p:nvSpPr>
          <p:cNvPr id="6" name="Rectangle 5"/>
          <p:cNvSpPr/>
          <p:nvPr/>
        </p:nvSpPr>
        <p:spPr>
          <a:xfrm>
            <a:off x="7189814" y="2920152"/>
            <a:ext cx="139700" cy="1397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31" name="Text Box 11"/>
          <p:cNvSpPr txBox="1">
            <a:spLocks noChangeArrowheads="1"/>
          </p:cNvSpPr>
          <p:nvPr/>
        </p:nvSpPr>
        <p:spPr bwMode="auto">
          <a:xfrm>
            <a:off x="4470400" y="5899799"/>
            <a:ext cx="4356100" cy="7711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40820" rIns="81639" bIns="40820"/>
          <a:lstStyle>
            <a:lvl1pPr marL="604838" indent="-603250">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Lst>
              <a:defRPr>
                <a:solidFill>
                  <a:srgbClr val="000000"/>
                </a:solidFill>
                <a:latin typeface="Arial" charset="0"/>
                <a:ea typeface="ＭＳ Ｐゴシック" charset="0"/>
                <a:cs typeface="Droid Sans Fallback" charset="0"/>
              </a:defRPr>
            </a:lvl1pPr>
            <a:lvl2pPr>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Lst>
              <a:defRPr>
                <a:solidFill>
                  <a:srgbClr val="000000"/>
                </a:solidFill>
                <a:latin typeface="Arial" charset="0"/>
                <a:ea typeface="ＭＳ Ｐゴシック" charset="0"/>
                <a:cs typeface="Droid Sans Fallback" charset="0"/>
              </a:defRPr>
            </a:lvl2pPr>
            <a:lvl3pPr>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Lst>
              <a:defRPr>
                <a:solidFill>
                  <a:srgbClr val="000000"/>
                </a:solidFill>
                <a:latin typeface="Arial" charset="0"/>
                <a:ea typeface="ＭＳ Ｐゴシック" charset="0"/>
                <a:cs typeface="Droid Sans Fallback" charset="0"/>
              </a:defRPr>
            </a:lvl3pPr>
            <a:lvl4pPr>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Lst>
              <a:defRPr>
                <a:solidFill>
                  <a:srgbClr val="000000"/>
                </a:solidFill>
                <a:latin typeface="Arial" charset="0"/>
                <a:ea typeface="ＭＳ Ｐゴシック" charset="0"/>
                <a:cs typeface="Droid Sans Fallback" charset="0"/>
              </a:defRPr>
            </a:lvl4pPr>
            <a:lvl5pPr>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Lst>
              <a:defRPr>
                <a:solidFill>
                  <a:srgbClr val="000000"/>
                </a:solidFill>
                <a:latin typeface="Arial" charset="0"/>
                <a:ea typeface="ＭＳ Ｐゴシック" charset="0"/>
                <a:cs typeface="Droid Sans Fallback" charset="0"/>
              </a:defRPr>
            </a:lvl5pPr>
            <a:lvl6pPr marL="2514600" indent="-228600" fontAlgn="base" hangingPunct="0">
              <a:lnSpc>
                <a:spcPct val="94000"/>
              </a:lnSpc>
              <a:spcBef>
                <a:spcPct val="0"/>
              </a:spcBef>
              <a:spcAft>
                <a:spcPct val="0"/>
              </a:spcAft>
              <a:buClr>
                <a:srgbClr val="000000"/>
              </a:buClr>
              <a:buSzPct val="100000"/>
              <a:buFont typeface="Times New Roman" charset="0"/>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Lst>
              <a:defRPr>
                <a:solidFill>
                  <a:srgbClr val="000000"/>
                </a:solidFill>
                <a:latin typeface="Arial" charset="0"/>
                <a:ea typeface="ＭＳ Ｐゴシック" charset="0"/>
                <a:cs typeface="Droid Sans Fallback" charset="0"/>
              </a:defRPr>
            </a:lvl6pPr>
            <a:lvl7pPr marL="2971800" indent="-228600" fontAlgn="base" hangingPunct="0">
              <a:lnSpc>
                <a:spcPct val="94000"/>
              </a:lnSpc>
              <a:spcBef>
                <a:spcPct val="0"/>
              </a:spcBef>
              <a:spcAft>
                <a:spcPct val="0"/>
              </a:spcAft>
              <a:buClr>
                <a:srgbClr val="000000"/>
              </a:buClr>
              <a:buSzPct val="100000"/>
              <a:buFont typeface="Times New Roman" charset="0"/>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Lst>
              <a:defRPr>
                <a:solidFill>
                  <a:srgbClr val="000000"/>
                </a:solidFill>
                <a:latin typeface="Arial" charset="0"/>
                <a:ea typeface="ＭＳ Ｐゴシック" charset="0"/>
                <a:cs typeface="Droid Sans Fallback" charset="0"/>
              </a:defRPr>
            </a:lvl7pPr>
            <a:lvl8pPr marL="3429000" indent="-228600" fontAlgn="base" hangingPunct="0">
              <a:lnSpc>
                <a:spcPct val="94000"/>
              </a:lnSpc>
              <a:spcBef>
                <a:spcPct val="0"/>
              </a:spcBef>
              <a:spcAft>
                <a:spcPct val="0"/>
              </a:spcAft>
              <a:buClr>
                <a:srgbClr val="000000"/>
              </a:buClr>
              <a:buSzPct val="100000"/>
              <a:buFont typeface="Times New Roman" charset="0"/>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Lst>
              <a:defRPr>
                <a:solidFill>
                  <a:srgbClr val="000000"/>
                </a:solidFill>
                <a:latin typeface="Arial" charset="0"/>
                <a:ea typeface="ＭＳ Ｐゴシック" charset="0"/>
                <a:cs typeface="Droid Sans Fallback" charset="0"/>
              </a:defRPr>
            </a:lvl8pPr>
            <a:lvl9pPr marL="3886200" indent="-228600" fontAlgn="base" hangingPunct="0">
              <a:lnSpc>
                <a:spcPct val="94000"/>
              </a:lnSpc>
              <a:spcBef>
                <a:spcPct val="0"/>
              </a:spcBef>
              <a:spcAft>
                <a:spcPct val="0"/>
              </a:spcAft>
              <a:buClr>
                <a:srgbClr val="000000"/>
              </a:buClr>
              <a:buSzPct val="100000"/>
              <a:buFont typeface="Times New Roman" charset="0"/>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Lst>
              <a:defRPr>
                <a:solidFill>
                  <a:srgbClr val="000000"/>
                </a:solidFill>
                <a:latin typeface="Arial" charset="0"/>
                <a:ea typeface="ＭＳ Ｐゴシック" charset="0"/>
                <a:cs typeface="Droid Sans Fallback" charset="0"/>
              </a:defRPr>
            </a:lvl9pPr>
          </a:lstStyle>
          <a:p>
            <a:pPr>
              <a:lnSpc>
                <a:spcPct val="100000"/>
              </a:lnSpc>
              <a:defRPr/>
            </a:pPr>
            <a:r>
              <a:rPr lang="en-GB" sz="2000" i="1" dirty="0">
                <a:solidFill>
                  <a:srgbClr val="006600"/>
                </a:solidFill>
              </a:rPr>
              <a:t>Green triangles</a:t>
            </a:r>
            <a:r>
              <a:rPr lang="en-GB" sz="2000" i="1" dirty="0"/>
              <a:t> - </a:t>
            </a:r>
            <a:r>
              <a:rPr lang="en-GB" sz="2000" i="1" dirty="0">
                <a:solidFill>
                  <a:srgbClr val="000090"/>
                </a:solidFill>
              </a:rPr>
              <a:t>1</a:t>
            </a:r>
            <a:r>
              <a:rPr lang="en-GB" sz="2000" i="1" baseline="33000" dirty="0">
                <a:solidFill>
                  <a:srgbClr val="000090"/>
                </a:solidFill>
              </a:rPr>
              <a:t>st</a:t>
            </a:r>
            <a:r>
              <a:rPr lang="en-GB" sz="2000" i="1" dirty="0">
                <a:solidFill>
                  <a:srgbClr val="000090"/>
                </a:solidFill>
              </a:rPr>
              <a:t> order </a:t>
            </a:r>
            <a:r>
              <a:rPr lang="en-GB" sz="2000" i="1" dirty="0" err="1">
                <a:solidFill>
                  <a:srgbClr val="000090"/>
                </a:solidFill>
              </a:rPr>
              <a:t>EoS</a:t>
            </a:r>
            <a:r>
              <a:rPr lang="en-GB" sz="2000" i="1" dirty="0">
                <a:solidFill>
                  <a:srgbClr val="000090"/>
                </a:solidFill>
              </a:rPr>
              <a:t>, </a:t>
            </a:r>
            <a:endParaRPr lang="en-GB" sz="2000" i="1" dirty="0" smtClean="0">
              <a:solidFill>
                <a:srgbClr val="000090"/>
              </a:solidFill>
            </a:endParaRPr>
          </a:p>
          <a:p>
            <a:pPr>
              <a:lnSpc>
                <a:spcPct val="100000"/>
              </a:lnSpc>
              <a:defRPr/>
            </a:pPr>
            <a:r>
              <a:rPr lang="en-GB" sz="2000" i="1" dirty="0" smtClean="0">
                <a:solidFill>
                  <a:srgbClr val="000090"/>
                </a:solidFill>
              </a:rPr>
              <a:t> </a:t>
            </a:r>
            <a:r>
              <a:rPr lang="en-GB" sz="2000" i="1" dirty="0" smtClean="0">
                <a:solidFill>
                  <a:srgbClr val="CC0000"/>
                </a:solidFill>
              </a:rPr>
              <a:t>Red </a:t>
            </a:r>
            <a:r>
              <a:rPr lang="en-GB" sz="2000" i="1" dirty="0">
                <a:solidFill>
                  <a:srgbClr val="CC0000"/>
                </a:solidFill>
              </a:rPr>
              <a:t>triangle</a:t>
            </a:r>
            <a:r>
              <a:rPr lang="en-GB" sz="2000" i="1" dirty="0"/>
              <a:t>      - </a:t>
            </a:r>
            <a:r>
              <a:rPr lang="en-GB" sz="2000" i="1" dirty="0">
                <a:solidFill>
                  <a:srgbClr val="000090"/>
                </a:solidFill>
              </a:rPr>
              <a:t>crossover </a:t>
            </a:r>
            <a:r>
              <a:rPr lang="en-GB" sz="2000" i="1" dirty="0" err="1">
                <a:solidFill>
                  <a:srgbClr val="000090"/>
                </a:solidFill>
              </a:rPr>
              <a:t>EoS</a:t>
            </a:r>
            <a:r>
              <a:rPr lang="en-GB" sz="2000" i="1" dirty="0">
                <a:solidFill>
                  <a:srgbClr val="000090"/>
                </a:solidFill>
              </a:rPr>
              <a:t>, </a:t>
            </a:r>
          </a:p>
        </p:txBody>
      </p:sp>
      <p:sp>
        <p:nvSpPr>
          <p:cNvPr id="19" name="Text Box 9"/>
          <p:cNvSpPr txBox="1">
            <a:spLocks noChangeArrowheads="1"/>
          </p:cNvSpPr>
          <p:nvPr/>
        </p:nvSpPr>
        <p:spPr bwMode="auto">
          <a:xfrm>
            <a:off x="5346700" y="1562083"/>
            <a:ext cx="2887662" cy="395287"/>
          </a:xfrm>
          <a:prstGeom prst="rect">
            <a:avLst/>
          </a:prstGeom>
          <a:solidFill>
            <a:srgbClr val="FFFDF3"/>
          </a:solidFill>
          <a:ln>
            <a:noFill/>
          </a:ln>
          <a:effectLst/>
          <a:extLst/>
        </p:spPr>
        <p:txBody>
          <a:bodyPr lIns="90000" tIns="45000" rIns="90000" bIns="45000" anchor="ctr"/>
          <a:lstStyle>
            <a:lvl1pPr marL="604838" indent="-601663">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Lst>
              <a:defRPr>
                <a:solidFill>
                  <a:srgbClr val="000000"/>
                </a:solidFill>
                <a:latin typeface="Arial" charset="0"/>
                <a:ea typeface="ＭＳ Ｐゴシック" charset="0"/>
                <a:cs typeface="Droid Sans Fallback" charset="0"/>
              </a:defRPr>
            </a:lvl1pPr>
            <a:lvl2pPr>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Lst>
              <a:defRPr>
                <a:solidFill>
                  <a:srgbClr val="000000"/>
                </a:solidFill>
                <a:latin typeface="Arial" charset="0"/>
                <a:ea typeface="ＭＳ Ｐゴシック" charset="0"/>
                <a:cs typeface="Droid Sans Fallback" charset="0"/>
              </a:defRPr>
            </a:lvl2pPr>
            <a:lvl3pPr>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Lst>
              <a:defRPr>
                <a:solidFill>
                  <a:srgbClr val="000000"/>
                </a:solidFill>
                <a:latin typeface="Arial" charset="0"/>
                <a:ea typeface="ＭＳ Ｐゴシック" charset="0"/>
                <a:cs typeface="Droid Sans Fallback" charset="0"/>
              </a:defRPr>
            </a:lvl3pPr>
            <a:lvl4pPr>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Lst>
              <a:defRPr>
                <a:solidFill>
                  <a:srgbClr val="000000"/>
                </a:solidFill>
                <a:latin typeface="Arial" charset="0"/>
                <a:ea typeface="ＭＳ Ｐゴシック" charset="0"/>
                <a:cs typeface="Droid Sans Fallback" charset="0"/>
              </a:defRPr>
            </a:lvl4pPr>
            <a:lvl5pPr>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Lst>
              <a:defRPr>
                <a:solidFill>
                  <a:srgbClr val="000000"/>
                </a:solidFill>
                <a:latin typeface="Arial" charset="0"/>
                <a:ea typeface="ＭＳ Ｐゴシック" charset="0"/>
                <a:cs typeface="Droid Sans Fallback" charset="0"/>
              </a:defRPr>
            </a:lvl5pPr>
            <a:lvl6pPr marL="2514600" indent="-228600" fontAlgn="base" hangingPunct="0">
              <a:lnSpc>
                <a:spcPct val="94000"/>
              </a:lnSpc>
              <a:spcBef>
                <a:spcPct val="0"/>
              </a:spcBef>
              <a:spcAft>
                <a:spcPct val="0"/>
              </a:spcAft>
              <a:buClr>
                <a:srgbClr val="000000"/>
              </a:buClr>
              <a:buSzPct val="100000"/>
              <a:buFont typeface="Times New Roman" charset="0"/>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Lst>
              <a:defRPr>
                <a:solidFill>
                  <a:srgbClr val="000000"/>
                </a:solidFill>
                <a:latin typeface="Arial" charset="0"/>
                <a:ea typeface="ＭＳ Ｐゴシック" charset="0"/>
                <a:cs typeface="Droid Sans Fallback" charset="0"/>
              </a:defRPr>
            </a:lvl6pPr>
            <a:lvl7pPr marL="2971800" indent="-228600" fontAlgn="base" hangingPunct="0">
              <a:lnSpc>
                <a:spcPct val="94000"/>
              </a:lnSpc>
              <a:spcBef>
                <a:spcPct val="0"/>
              </a:spcBef>
              <a:spcAft>
                <a:spcPct val="0"/>
              </a:spcAft>
              <a:buClr>
                <a:srgbClr val="000000"/>
              </a:buClr>
              <a:buSzPct val="100000"/>
              <a:buFont typeface="Times New Roman" charset="0"/>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Lst>
              <a:defRPr>
                <a:solidFill>
                  <a:srgbClr val="000000"/>
                </a:solidFill>
                <a:latin typeface="Arial" charset="0"/>
                <a:ea typeface="ＭＳ Ｐゴシック" charset="0"/>
                <a:cs typeface="Droid Sans Fallback" charset="0"/>
              </a:defRPr>
            </a:lvl7pPr>
            <a:lvl8pPr marL="3429000" indent="-228600" fontAlgn="base" hangingPunct="0">
              <a:lnSpc>
                <a:spcPct val="94000"/>
              </a:lnSpc>
              <a:spcBef>
                <a:spcPct val="0"/>
              </a:spcBef>
              <a:spcAft>
                <a:spcPct val="0"/>
              </a:spcAft>
              <a:buClr>
                <a:srgbClr val="000000"/>
              </a:buClr>
              <a:buSzPct val="100000"/>
              <a:buFont typeface="Times New Roman" charset="0"/>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Lst>
              <a:defRPr>
                <a:solidFill>
                  <a:srgbClr val="000000"/>
                </a:solidFill>
                <a:latin typeface="Arial" charset="0"/>
                <a:ea typeface="ＭＳ Ｐゴシック" charset="0"/>
                <a:cs typeface="Droid Sans Fallback" charset="0"/>
              </a:defRPr>
            </a:lvl8pPr>
            <a:lvl9pPr marL="3886200" indent="-228600" fontAlgn="base" hangingPunct="0">
              <a:lnSpc>
                <a:spcPct val="94000"/>
              </a:lnSpc>
              <a:spcBef>
                <a:spcPct val="0"/>
              </a:spcBef>
              <a:spcAft>
                <a:spcPct val="0"/>
              </a:spcAft>
              <a:buClr>
                <a:srgbClr val="000000"/>
              </a:buClr>
              <a:buSzPct val="100000"/>
              <a:buFont typeface="Times New Roman" charset="0"/>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Lst>
              <a:defRPr>
                <a:solidFill>
                  <a:srgbClr val="000000"/>
                </a:solidFill>
                <a:latin typeface="Arial" charset="0"/>
                <a:ea typeface="ＭＳ Ｐゴシック" charset="0"/>
                <a:cs typeface="Droid Sans Fallback" charset="0"/>
              </a:defRPr>
            </a:lvl9pPr>
          </a:lstStyle>
          <a:p>
            <a:pPr algn="ctr">
              <a:lnSpc>
                <a:spcPct val="100000"/>
              </a:lnSpc>
              <a:buClrTx/>
              <a:buFontTx/>
              <a:buNone/>
              <a:defRPr/>
            </a:pPr>
            <a:r>
              <a:rPr lang="en-GB" sz="2000" i="1" dirty="0" smtClean="0">
                <a:solidFill>
                  <a:srgbClr val="000090"/>
                </a:solidFill>
              </a:rPr>
              <a:t>3D </a:t>
            </a:r>
            <a:r>
              <a:rPr lang="en-GB" sz="2000" i="1" dirty="0" err="1" smtClean="0">
                <a:solidFill>
                  <a:srgbClr val="000090"/>
                </a:solidFill>
              </a:rPr>
              <a:t>Femtoscopy</a:t>
            </a:r>
            <a:r>
              <a:rPr lang="en-GB" sz="2000" i="1" dirty="0" smtClean="0">
                <a:solidFill>
                  <a:srgbClr val="000090"/>
                </a:solidFill>
              </a:rPr>
              <a:t> radii </a:t>
            </a:r>
          </a:p>
        </p:txBody>
      </p:sp>
      <p:sp>
        <p:nvSpPr>
          <p:cNvPr id="7" name="Rectangle 6"/>
          <p:cNvSpPr/>
          <p:nvPr/>
        </p:nvSpPr>
        <p:spPr>
          <a:xfrm>
            <a:off x="457200" y="695355"/>
            <a:ext cx="1998263" cy="461665"/>
          </a:xfrm>
          <a:prstGeom prst="rect">
            <a:avLst/>
          </a:prstGeom>
          <a:solidFill>
            <a:srgbClr val="EEF3FF"/>
          </a:solidFill>
        </p:spPr>
        <p:txBody>
          <a:bodyPr wrap="none">
            <a:spAutoFit/>
          </a:bodyPr>
          <a:lstStyle/>
          <a:p>
            <a:r>
              <a:rPr lang="en-GB" sz="2400" dirty="0" smtClean="0">
                <a:solidFill>
                  <a:srgbClr val="000090"/>
                </a:solidFill>
                <a:latin typeface="Arial"/>
                <a:cs typeface="Arial"/>
              </a:rPr>
              <a:t>SF </a:t>
            </a:r>
            <a:r>
              <a:rPr lang="en-GB" sz="2400" dirty="0">
                <a:solidFill>
                  <a:srgbClr val="000090"/>
                </a:solidFill>
                <a:latin typeface="Arial"/>
                <a:cs typeface="Arial"/>
              </a:rPr>
              <a:t>technique </a:t>
            </a:r>
            <a:endParaRPr lang="en-US" sz="2400" dirty="0">
              <a:solidFill>
                <a:srgbClr val="000090"/>
              </a:solidFill>
              <a:latin typeface="Arial"/>
              <a:cs typeface="Arial"/>
            </a:endParaRPr>
          </a:p>
        </p:txBody>
      </p:sp>
      <p:sp>
        <p:nvSpPr>
          <p:cNvPr id="5125" name="Text Box 5"/>
          <p:cNvSpPr txBox="1">
            <a:spLocks noChangeArrowheads="1"/>
          </p:cNvSpPr>
          <p:nvPr/>
        </p:nvSpPr>
        <p:spPr bwMode="auto">
          <a:xfrm>
            <a:off x="4954254" y="2046270"/>
            <a:ext cx="3733800" cy="72343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40820" rIns="81639" bIns="40820"/>
          <a:lstStyle>
            <a:lvl1pPr>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Lst>
              <a:defRPr>
                <a:solidFill>
                  <a:srgbClr val="000000"/>
                </a:solidFill>
                <a:latin typeface="Arial" charset="0"/>
                <a:ea typeface="ＭＳ Ｐゴシック" charset="0"/>
                <a:cs typeface="Droid Sans Fallback" charset="0"/>
              </a:defRPr>
            </a:lvl1pPr>
            <a:lvl2pPr>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Lst>
              <a:defRPr>
                <a:solidFill>
                  <a:srgbClr val="000000"/>
                </a:solidFill>
                <a:latin typeface="Arial" charset="0"/>
                <a:ea typeface="ＭＳ Ｐゴシック" charset="0"/>
                <a:cs typeface="Droid Sans Fallback" charset="0"/>
              </a:defRPr>
            </a:lvl2pPr>
            <a:lvl3pPr>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Lst>
              <a:defRPr>
                <a:solidFill>
                  <a:srgbClr val="000000"/>
                </a:solidFill>
                <a:latin typeface="Arial" charset="0"/>
                <a:ea typeface="ＭＳ Ｐゴシック" charset="0"/>
                <a:cs typeface="Droid Sans Fallback" charset="0"/>
              </a:defRPr>
            </a:lvl3pPr>
            <a:lvl4pPr>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Lst>
              <a:defRPr>
                <a:solidFill>
                  <a:srgbClr val="000000"/>
                </a:solidFill>
                <a:latin typeface="Arial" charset="0"/>
                <a:ea typeface="ＭＳ Ｐゴシック" charset="0"/>
                <a:cs typeface="Droid Sans Fallback" charset="0"/>
              </a:defRPr>
            </a:lvl4pPr>
            <a:lvl5pPr>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Lst>
              <a:defRPr>
                <a:solidFill>
                  <a:srgbClr val="000000"/>
                </a:solidFill>
                <a:latin typeface="Arial" charset="0"/>
                <a:ea typeface="ＭＳ Ｐゴシック" charset="0"/>
                <a:cs typeface="Droid Sans Fallback" charset="0"/>
              </a:defRPr>
            </a:lvl5pPr>
            <a:lvl6pPr marL="2514600" indent="-228600" fontAlgn="base" hangingPunct="0">
              <a:lnSpc>
                <a:spcPct val="94000"/>
              </a:lnSpc>
              <a:spcBef>
                <a:spcPct val="0"/>
              </a:spcBef>
              <a:spcAft>
                <a:spcPct val="0"/>
              </a:spcAft>
              <a:buClr>
                <a:srgbClr val="000000"/>
              </a:buClr>
              <a:buSzPct val="100000"/>
              <a:buFont typeface="Times New Roman" charset="0"/>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Lst>
              <a:defRPr>
                <a:solidFill>
                  <a:srgbClr val="000000"/>
                </a:solidFill>
                <a:latin typeface="Arial" charset="0"/>
                <a:ea typeface="ＭＳ Ｐゴシック" charset="0"/>
                <a:cs typeface="Droid Sans Fallback" charset="0"/>
              </a:defRPr>
            </a:lvl6pPr>
            <a:lvl7pPr marL="2971800" indent="-228600" fontAlgn="base" hangingPunct="0">
              <a:lnSpc>
                <a:spcPct val="94000"/>
              </a:lnSpc>
              <a:spcBef>
                <a:spcPct val="0"/>
              </a:spcBef>
              <a:spcAft>
                <a:spcPct val="0"/>
              </a:spcAft>
              <a:buClr>
                <a:srgbClr val="000000"/>
              </a:buClr>
              <a:buSzPct val="100000"/>
              <a:buFont typeface="Times New Roman" charset="0"/>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Lst>
              <a:defRPr>
                <a:solidFill>
                  <a:srgbClr val="000000"/>
                </a:solidFill>
                <a:latin typeface="Arial" charset="0"/>
                <a:ea typeface="ＭＳ Ｐゴシック" charset="0"/>
                <a:cs typeface="Droid Sans Fallback" charset="0"/>
              </a:defRPr>
            </a:lvl7pPr>
            <a:lvl8pPr marL="3429000" indent="-228600" fontAlgn="base" hangingPunct="0">
              <a:lnSpc>
                <a:spcPct val="94000"/>
              </a:lnSpc>
              <a:spcBef>
                <a:spcPct val="0"/>
              </a:spcBef>
              <a:spcAft>
                <a:spcPct val="0"/>
              </a:spcAft>
              <a:buClr>
                <a:srgbClr val="000000"/>
              </a:buClr>
              <a:buSzPct val="100000"/>
              <a:buFont typeface="Times New Roman" charset="0"/>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Lst>
              <a:defRPr>
                <a:solidFill>
                  <a:srgbClr val="000000"/>
                </a:solidFill>
                <a:latin typeface="Arial" charset="0"/>
                <a:ea typeface="ＭＳ Ｐゴシック" charset="0"/>
                <a:cs typeface="Droid Sans Fallback" charset="0"/>
              </a:defRPr>
            </a:lvl8pPr>
            <a:lvl9pPr marL="3886200" indent="-228600" fontAlgn="base" hangingPunct="0">
              <a:lnSpc>
                <a:spcPct val="94000"/>
              </a:lnSpc>
              <a:spcBef>
                <a:spcPct val="0"/>
              </a:spcBef>
              <a:spcAft>
                <a:spcPct val="0"/>
              </a:spcAft>
              <a:buClr>
                <a:srgbClr val="000000"/>
              </a:buClr>
              <a:buSzPct val="100000"/>
              <a:buFont typeface="Times New Roman" charset="0"/>
              <a:tabLst>
                <a:tab pos="604838" algn="l"/>
                <a:tab pos="1062038" algn="l"/>
                <a:tab pos="1519238" algn="l"/>
                <a:tab pos="1976438" algn="l"/>
                <a:tab pos="2433638" algn="l"/>
                <a:tab pos="2890838" algn="l"/>
                <a:tab pos="3348038" algn="l"/>
                <a:tab pos="3805238" algn="l"/>
                <a:tab pos="4262438" algn="l"/>
                <a:tab pos="4719638" algn="l"/>
                <a:tab pos="5176838" algn="l"/>
                <a:tab pos="5634038" algn="l"/>
                <a:tab pos="6091238" algn="l"/>
                <a:tab pos="6548438" algn="l"/>
                <a:tab pos="7005638" algn="l"/>
                <a:tab pos="7462838" algn="l"/>
                <a:tab pos="7920038" algn="l"/>
                <a:tab pos="8377238" algn="l"/>
                <a:tab pos="8834438" algn="l"/>
                <a:tab pos="9291638" algn="l"/>
                <a:tab pos="9748838" algn="l"/>
              </a:tabLst>
              <a:defRPr>
                <a:solidFill>
                  <a:srgbClr val="000000"/>
                </a:solidFill>
                <a:latin typeface="Arial" charset="0"/>
                <a:ea typeface="ＭＳ Ｐゴシック" charset="0"/>
                <a:cs typeface="Droid Sans Fallback" charset="0"/>
              </a:defRPr>
            </a:lvl9pPr>
          </a:lstStyle>
          <a:p>
            <a:pPr marL="548649" indent="-547208">
              <a:defRPr/>
            </a:pPr>
            <a:r>
              <a:rPr lang="en-GB" i="1" dirty="0" smtClean="0">
                <a:solidFill>
                  <a:srgbClr val="000090"/>
                </a:solidFill>
              </a:rPr>
              <a:t>Hybrid </a:t>
            </a:r>
            <a:r>
              <a:rPr lang="en-GB" i="1" dirty="0" err="1" smtClean="0">
                <a:solidFill>
                  <a:srgbClr val="000090"/>
                </a:solidFill>
              </a:rPr>
              <a:t>vHLLE+UrQMD</a:t>
            </a:r>
            <a:r>
              <a:rPr lang="en-GB" i="1" dirty="0" smtClean="0">
                <a:solidFill>
                  <a:srgbClr val="000090"/>
                </a:solidFill>
              </a:rPr>
              <a:t> model:</a:t>
            </a:r>
          </a:p>
          <a:p>
            <a:pPr marL="548649" indent="-547208">
              <a:defRPr/>
            </a:pPr>
            <a:r>
              <a:rPr lang="en-GB" i="1" dirty="0" err="1" smtClean="0">
                <a:solidFill>
                  <a:srgbClr val="000090"/>
                </a:solidFill>
              </a:rPr>
              <a:t>Iu.Karpenko</a:t>
            </a:r>
            <a:r>
              <a:rPr lang="en-GB" i="1" dirty="0">
                <a:solidFill>
                  <a:srgbClr val="000090"/>
                </a:solidFill>
              </a:rPr>
              <a:t>, et al, </a:t>
            </a:r>
            <a:r>
              <a:rPr lang="en-GB" i="1" dirty="0" smtClean="0">
                <a:solidFill>
                  <a:srgbClr val="000090"/>
                </a:solidFill>
              </a:rPr>
              <a:t>P.R. C91, 2015. </a:t>
            </a:r>
            <a:endParaRPr lang="en-GB" i="1" dirty="0">
              <a:solidFill>
                <a:srgbClr val="000090"/>
              </a:solidFill>
            </a:endParaRPr>
          </a:p>
        </p:txBody>
      </p:sp>
      <p:grpSp>
        <p:nvGrpSpPr>
          <p:cNvPr id="23" name="Group 22"/>
          <p:cNvGrpSpPr/>
          <p:nvPr/>
        </p:nvGrpSpPr>
        <p:grpSpPr>
          <a:xfrm>
            <a:off x="4824412" y="3869963"/>
            <a:ext cx="835238" cy="457200"/>
            <a:chOff x="6098585" y="4112736"/>
            <a:chExt cx="835238" cy="457200"/>
          </a:xfrm>
        </p:grpSpPr>
        <p:cxnSp>
          <p:nvCxnSpPr>
            <p:cNvPr id="24" name="Straight Arrow Connector 23"/>
            <p:cNvCxnSpPr/>
            <p:nvPr/>
          </p:nvCxnSpPr>
          <p:spPr>
            <a:xfrm>
              <a:off x="6098585" y="4569936"/>
              <a:ext cx="431808" cy="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6184900" y="4112736"/>
              <a:ext cx="748923" cy="369332"/>
            </a:xfrm>
            <a:prstGeom prst="rect">
              <a:avLst/>
            </a:prstGeom>
            <a:noFill/>
          </p:spPr>
          <p:txBody>
            <a:bodyPr wrap="none" rtlCol="0">
              <a:spAutoFit/>
            </a:bodyPr>
            <a:lstStyle/>
            <a:p>
              <a:r>
                <a:rPr lang="en-US" b="1" dirty="0" smtClean="0">
                  <a:solidFill>
                    <a:srgbClr val="FF0000"/>
                  </a:solidFill>
                  <a:latin typeface="Arial"/>
                  <a:cs typeface="Arial"/>
                </a:rPr>
                <a:t>NICA</a:t>
              </a:r>
              <a:endParaRPr lang="en-US" b="1" dirty="0">
                <a:solidFill>
                  <a:srgbClr val="FF0000"/>
                </a:solidFill>
                <a:latin typeface="Arial"/>
                <a:cs typeface="Arial"/>
              </a:endParaRPr>
            </a:p>
          </p:txBody>
        </p:sp>
      </p:grpSp>
      <p:pic>
        <p:nvPicPr>
          <p:cNvPr id="2" name="Picture 1" descr="Screen Shot 2017-06-03 at 8.26.41.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330681" y="2117015"/>
            <a:ext cx="1962857" cy="3360360"/>
          </a:xfrm>
          <a:prstGeom prst="rect">
            <a:avLst/>
          </a:prstGeom>
        </p:spPr>
      </p:pic>
      <p:sp>
        <p:nvSpPr>
          <p:cNvPr id="11" name="TextBox 10"/>
          <p:cNvSpPr txBox="1"/>
          <p:nvPr/>
        </p:nvSpPr>
        <p:spPr>
          <a:xfrm>
            <a:off x="594350" y="4986531"/>
            <a:ext cx="589299" cy="369332"/>
          </a:xfrm>
          <a:prstGeom prst="rect">
            <a:avLst/>
          </a:prstGeom>
          <a:noFill/>
          <a:scene3d>
            <a:camera prst="orthographicFront">
              <a:rot lat="0" lon="0" rev="2700000"/>
            </a:camera>
            <a:lightRig rig="threePt" dir="t"/>
          </a:scene3d>
        </p:spPr>
        <p:txBody>
          <a:bodyPr wrap="none" rtlCol="0">
            <a:spAutoFit/>
          </a:bodyPr>
          <a:lstStyle/>
          <a:p>
            <a:r>
              <a:rPr lang="en-US" dirty="0" smtClean="0">
                <a:solidFill>
                  <a:srgbClr val="FF0000"/>
                </a:solidFill>
              </a:rPr>
              <a:t>long</a:t>
            </a:r>
            <a:endParaRPr lang="en-US" dirty="0">
              <a:solidFill>
                <a:srgbClr val="FF0000"/>
              </a:solidFill>
            </a:endParaRPr>
          </a:p>
        </p:txBody>
      </p:sp>
      <p:graphicFrame>
        <p:nvGraphicFramePr>
          <p:cNvPr id="26" name="Object 25"/>
          <p:cNvGraphicFramePr>
            <a:graphicFrameLocks noChangeAspect="1"/>
          </p:cNvGraphicFramePr>
          <p:nvPr>
            <p:extLst>
              <p:ext uri="{D42A27DB-BD31-4B8C-83A1-F6EECF244321}">
                <p14:modId xmlns:p14="http://schemas.microsoft.com/office/powerpoint/2010/main" xmlns="" val="1250522556"/>
              </p:ext>
            </p:extLst>
          </p:nvPr>
        </p:nvGraphicFramePr>
        <p:xfrm>
          <a:off x="375357" y="1302627"/>
          <a:ext cx="3313113" cy="801688"/>
        </p:xfrm>
        <a:graphic>
          <a:graphicData uri="http://schemas.openxmlformats.org/presentationml/2006/ole">
            <p:oleObj spid="_x0000_s1651" name="Equation" r:id="rId6" imgW="1983960" imgH="466200" progId="Equation.3">
              <p:embed/>
            </p:oleObj>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xmlns="" val="3904596179"/>
              </p:ext>
            </p:extLst>
          </p:nvPr>
        </p:nvGraphicFramePr>
        <p:xfrm>
          <a:off x="3111500" y="706438"/>
          <a:ext cx="4211638" cy="504825"/>
        </p:xfrm>
        <a:graphic>
          <a:graphicData uri="http://schemas.openxmlformats.org/presentationml/2006/ole">
            <p:oleObj spid="_x0000_s1652" name="Equation" r:id="rId7" imgW="2413440" imgH="283320" progId="Equation.3">
              <p:embed/>
            </p:oleObj>
          </a:graphicData>
        </a:graphic>
      </p:graphicFrame>
      <p:pic>
        <p:nvPicPr>
          <p:cNvPr id="14" name="Picture 13" descr="Screen Shot 2017-06-03 at 8.51.28.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145170" y="5605326"/>
            <a:ext cx="3416300" cy="844027"/>
          </a:xfrm>
          <a:prstGeom prst="rect">
            <a:avLst/>
          </a:prstGeom>
        </p:spPr>
      </p:pic>
      <p:sp>
        <p:nvSpPr>
          <p:cNvPr id="18" name="TextBox 17"/>
          <p:cNvSpPr txBox="1"/>
          <p:nvPr/>
        </p:nvSpPr>
        <p:spPr>
          <a:xfrm>
            <a:off x="-749300" y="2273300"/>
            <a:ext cx="184666" cy="369332"/>
          </a:xfrm>
          <a:prstGeom prst="rect">
            <a:avLst/>
          </a:prstGeom>
          <a:noFill/>
        </p:spPr>
        <p:txBody>
          <a:bodyPr wrap="none" rtlCol="0">
            <a:spAutoFit/>
          </a:bodyPr>
          <a:lstStyle/>
          <a:p>
            <a:endParaRPr lang="en-US" dirty="0"/>
          </a:p>
        </p:txBody>
      </p:sp>
      <p:sp>
        <p:nvSpPr>
          <p:cNvPr id="20" name="TextBox 19"/>
          <p:cNvSpPr txBox="1"/>
          <p:nvPr/>
        </p:nvSpPr>
        <p:spPr>
          <a:xfrm>
            <a:off x="2124538" y="6264687"/>
            <a:ext cx="1487732" cy="369332"/>
          </a:xfrm>
          <a:prstGeom prst="rect">
            <a:avLst/>
          </a:prstGeom>
          <a:noFill/>
        </p:spPr>
        <p:txBody>
          <a:bodyPr wrap="none" rtlCol="0">
            <a:spAutoFit/>
          </a:bodyPr>
          <a:lstStyle/>
          <a:p>
            <a:r>
              <a:rPr lang="en-US" i="1" dirty="0" err="1" smtClean="0">
                <a:solidFill>
                  <a:srgbClr val="000090"/>
                </a:solidFill>
              </a:rPr>
              <a:t>A.Kisiel</a:t>
            </a:r>
            <a:r>
              <a:rPr lang="en-US" i="1" dirty="0" smtClean="0">
                <a:solidFill>
                  <a:srgbClr val="000090"/>
                </a:solidFill>
              </a:rPr>
              <a:t>, WUT</a:t>
            </a:r>
            <a:endParaRPr lang="en-US" i="1" dirty="0">
              <a:solidFill>
                <a:srgbClr val="000090"/>
              </a:solidFill>
            </a:endParaRPr>
          </a:p>
        </p:txBody>
      </p:sp>
      <p:graphicFrame>
        <p:nvGraphicFramePr>
          <p:cNvPr id="33" name="Object 32"/>
          <p:cNvGraphicFramePr>
            <a:graphicFrameLocks noChangeAspect="1"/>
          </p:cNvGraphicFramePr>
          <p:nvPr>
            <p:extLst>
              <p:ext uri="{D42A27DB-BD31-4B8C-83A1-F6EECF244321}">
                <p14:modId xmlns:p14="http://schemas.microsoft.com/office/powerpoint/2010/main" xmlns="" val="2093908833"/>
              </p:ext>
            </p:extLst>
          </p:nvPr>
        </p:nvGraphicFramePr>
        <p:xfrm>
          <a:off x="2632075" y="2643188"/>
          <a:ext cx="969963" cy="1138237"/>
        </p:xfrm>
        <a:graphic>
          <a:graphicData uri="http://schemas.openxmlformats.org/presentationml/2006/ole">
            <p:oleObj spid="_x0000_s1653" name="Equation" r:id="rId9" imgW="576000" imgH="676440" progId="Equation.3">
              <p:embed/>
            </p:oleObj>
          </a:graphicData>
        </a:graphic>
      </p:graphicFrame>
    </p:spTree>
    <p:extLst>
      <p:ext uri="{BB962C8B-B14F-4D97-AF65-F5344CB8AC3E}">
        <p14:creationId xmlns:p14="http://schemas.microsoft.com/office/powerpoint/2010/main" xmlns="" val="39345422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ppt_y</p:attrName>
                                        </p:attrNameLst>
                                      </p:cBhvr>
                                      <p:tavLst>
                                        <p:tav tm="0">
                                          <p:val>
                                            <p:strVal val="#ppt_y+#ppt_h*1.125000"/>
                                          </p:val>
                                        </p:tav>
                                        <p:tav tm="100000">
                                          <p:val>
                                            <p:strVal val="#ppt_y"/>
                                          </p:val>
                                        </p:tav>
                                      </p:tavLst>
                                    </p:anim>
                                    <p:animEffect transition="in" filter="wipe(up)">
                                      <p:cBhvr>
                                        <p:cTn id="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7" descr="дубна.jpg"/>
          <p:cNvPicPr>
            <a:picLocks noChangeAspect="1"/>
          </p:cNvPicPr>
          <p:nvPr/>
        </p:nvPicPr>
        <p:blipFill>
          <a:blip r:embed="rId3"/>
          <a:srcRect/>
          <a:stretch>
            <a:fillRect/>
          </a:stretch>
        </p:blipFill>
        <p:spPr bwMode="auto">
          <a:xfrm>
            <a:off x="0" y="1"/>
            <a:ext cx="9144000" cy="6858000"/>
          </a:xfrm>
          <a:prstGeom prst="rect">
            <a:avLst/>
          </a:prstGeom>
          <a:noFill/>
          <a:ln w="9525">
            <a:noFill/>
            <a:miter lim="800000"/>
            <a:headEnd/>
            <a:tailEnd/>
          </a:ln>
        </p:spPr>
      </p:pic>
      <p:sp>
        <p:nvSpPr>
          <p:cNvPr id="20484" name="Oval 8"/>
          <p:cNvSpPr>
            <a:spLocks noChangeArrowheads="1"/>
          </p:cNvSpPr>
          <p:nvPr/>
        </p:nvSpPr>
        <p:spPr bwMode="auto">
          <a:xfrm>
            <a:off x="7392325" y="2376650"/>
            <a:ext cx="393700" cy="101600"/>
          </a:xfrm>
          <a:prstGeom prst="ellipse">
            <a:avLst/>
          </a:prstGeom>
          <a:noFill/>
          <a:ln w="38100">
            <a:solidFill>
              <a:srgbClr val="FF0000"/>
            </a:solidFill>
            <a:round/>
            <a:headEnd/>
            <a:tailEnd/>
          </a:ln>
          <a:effectLst>
            <a:outerShdw dist="23000" dir="5400000" rotWithShape="0">
              <a:srgbClr val="808080">
                <a:alpha val="34998"/>
              </a:srgbClr>
            </a:outerShdw>
          </a:effectLst>
        </p:spPr>
        <p:txBody>
          <a:bodyPr anchor="ctr"/>
          <a:lstStyle/>
          <a:p>
            <a:pPr algn="ctr"/>
            <a:endParaRPr lang="en-US">
              <a:solidFill>
                <a:srgbClr val="FFFFFF"/>
              </a:solidFill>
            </a:endParaRPr>
          </a:p>
        </p:txBody>
      </p:sp>
      <p:pic>
        <p:nvPicPr>
          <p:cNvPr id="20487" name="Picture 6" descr="NICA-Logo_4c"/>
          <p:cNvPicPr>
            <a:picLocks noChangeAspect="1" noChangeArrowheads="1"/>
          </p:cNvPicPr>
          <p:nvPr/>
        </p:nvPicPr>
        <p:blipFill>
          <a:blip r:embed="rId4"/>
          <a:srcRect/>
          <a:stretch>
            <a:fillRect/>
          </a:stretch>
        </p:blipFill>
        <p:spPr bwMode="auto">
          <a:xfrm>
            <a:off x="7066150" y="1845100"/>
            <a:ext cx="844616" cy="416045"/>
          </a:xfrm>
          <a:prstGeom prst="rect">
            <a:avLst/>
          </a:prstGeom>
          <a:solidFill>
            <a:schemeClr val="bg1"/>
          </a:solidFill>
          <a:ln w="9525">
            <a:noFill/>
            <a:miter lim="800000"/>
            <a:headEnd/>
            <a:tailEnd/>
          </a:ln>
        </p:spPr>
      </p:pic>
      <p:sp>
        <p:nvSpPr>
          <p:cNvPr id="20489" name="TextBox 4"/>
          <p:cNvSpPr txBox="1">
            <a:spLocks noChangeArrowheads="1"/>
          </p:cNvSpPr>
          <p:nvPr/>
        </p:nvSpPr>
        <p:spPr bwMode="auto">
          <a:xfrm>
            <a:off x="10617200" y="3929063"/>
            <a:ext cx="184150" cy="368300"/>
          </a:xfrm>
          <a:prstGeom prst="rect">
            <a:avLst/>
          </a:prstGeom>
          <a:noFill/>
          <a:ln w="9525">
            <a:noFill/>
            <a:miter lim="800000"/>
            <a:headEnd/>
            <a:tailEnd/>
          </a:ln>
        </p:spPr>
        <p:txBody>
          <a:bodyPr wrap="none">
            <a:spAutoFit/>
          </a:bodyPr>
          <a:lstStyle/>
          <a:p>
            <a:endParaRPr lang="en-US"/>
          </a:p>
        </p:txBody>
      </p:sp>
    </p:spTree>
    <p:extLst>
      <p:ext uri="{BB962C8B-B14F-4D97-AF65-F5344CB8AC3E}">
        <p14:creationId xmlns:p14="http://schemas.microsoft.com/office/powerpoint/2010/main" xmlns="" val="545018854"/>
      </p:ext>
    </p:extLst>
  </p:cSld>
  <p:clrMapOvr>
    <a:masterClrMapping/>
  </p:clrMapOvr>
  <p:transition spd="slow" advTm="5156"/>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7-01-31 at 10.25.18.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11594" y="1296238"/>
            <a:ext cx="4462274" cy="4191986"/>
          </a:xfrm>
          <a:prstGeom prst="rect">
            <a:avLst/>
          </a:prstGeom>
        </p:spPr>
      </p:pic>
      <p:pic>
        <p:nvPicPr>
          <p:cNvPr id="7" name="Picture 6" descr="Screen Shot 2017-01-31 at 10.29.15.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953837" y="1038695"/>
            <a:ext cx="3923463" cy="4436829"/>
          </a:xfrm>
          <a:prstGeom prst="rect">
            <a:avLst/>
          </a:prstGeom>
        </p:spPr>
      </p:pic>
      <p:sp>
        <p:nvSpPr>
          <p:cNvPr id="8" name="Прямоугольник 5"/>
          <p:cNvSpPr>
            <a:spLocks noChangeArrowheads="1"/>
          </p:cNvSpPr>
          <p:nvPr/>
        </p:nvSpPr>
        <p:spPr bwMode="auto">
          <a:xfrm>
            <a:off x="3454400" y="5488224"/>
            <a:ext cx="5549901" cy="923330"/>
          </a:xfrm>
          <a:prstGeom prst="rect">
            <a:avLst/>
          </a:prstGeom>
          <a:noFill/>
          <a:ln w="9525">
            <a:solidFill>
              <a:srgbClr val="FFFFFF"/>
            </a:solidFill>
            <a:miter lim="800000"/>
            <a:headEnd/>
            <a:tailEnd/>
          </a:ln>
        </p:spPr>
        <p:txBody>
          <a:bodyPr wrap="square" lIns="0" rIns="0">
            <a:spAutoFit/>
          </a:bodyPr>
          <a:lstStyle/>
          <a:p>
            <a:pPr algn="r"/>
            <a:r>
              <a:rPr lang="en-US" i="1" dirty="0" smtClean="0">
                <a:solidFill>
                  <a:srgbClr val="000090"/>
                </a:solidFill>
                <a:latin typeface="+mn-lt"/>
              </a:rPr>
              <a:t>O. </a:t>
            </a:r>
            <a:r>
              <a:rPr lang="en-US" i="1" dirty="0" err="1" smtClean="0">
                <a:solidFill>
                  <a:srgbClr val="000090"/>
                </a:solidFill>
                <a:latin typeface="+mn-lt"/>
              </a:rPr>
              <a:t>Rogachevsky</a:t>
            </a:r>
            <a:r>
              <a:rPr lang="en-US" i="1" dirty="0" smtClean="0">
                <a:solidFill>
                  <a:srgbClr val="000090"/>
                </a:solidFill>
                <a:latin typeface="+mn-lt"/>
              </a:rPr>
              <a:t>, A. </a:t>
            </a:r>
            <a:r>
              <a:rPr lang="en-US" i="1" dirty="0" err="1" smtClean="0">
                <a:solidFill>
                  <a:srgbClr val="000090"/>
                </a:solidFill>
                <a:latin typeface="+mn-lt"/>
              </a:rPr>
              <a:t>Sorin</a:t>
            </a:r>
            <a:r>
              <a:rPr lang="en-US" i="1" dirty="0" smtClean="0">
                <a:solidFill>
                  <a:srgbClr val="000090"/>
                </a:solidFill>
                <a:latin typeface="+mn-lt"/>
              </a:rPr>
              <a:t>, O. </a:t>
            </a:r>
            <a:r>
              <a:rPr lang="en-US" i="1" dirty="0" err="1" smtClean="0">
                <a:solidFill>
                  <a:srgbClr val="000090"/>
                </a:solidFill>
                <a:latin typeface="+mn-lt"/>
              </a:rPr>
              <a:t>Teryaev</a:t>
            </a:r>
            <a:r>
              <a:rPr lang="en-US" i="1" dirty="0" smtClean="0">
                <a:solidFill>
                  <a:srgbClr val="000090"/>
                </a:solidFill>
                <a:latin typeface="+mn-lt"/>
              </a:rPr>
              <a:t>, </a:t>
            </a:r>
          </a:p>
          <a:p>
            <a:pPr algn="r"/>
            <a:r>
              <a:rPr lang="en-US" i="1" dirty="0" smtClean="0">
                <a:solidFill>
                  <a:srgbClr val="000090"/>
                </a:solidFill>
                <a:latin typeface="+mn-lt"/>
              </a:rPr>
              <a:t>Phys. Rev. C 82, 054910, 2010</a:t>
            </a:r>
            <a:r>
              <a:rPr lang="en-US" i="1" dirty="0">
                <a:solidFill>
                  <a:srgbClr val="000090"/>
                </a:solidFill>
              </a:rPr>
              <a:t>;</a:t>
            </a:r>
            <a:endParaRPr lang="en-US" i="1" dirty="0" smtClean="0">
              <a:solidFill>
                <a:srgbClr val="000090"/>
              </a:solidFill>
              <a:latin typeface="+mn-lt"/>
            </a:endParaRPr>
          </a:p>
          <a:p>
            <a:pPr algn="r"/>
            <a:r>
              <a:rPr lang="en-US" i="1" dirty="0" err="1">
                <a:solidFill>
                  <a:srgbClr val="000090"/>
                </a:solidFill>
              </a:rPr>
              <a:t>M.Baznat</a:t>
            </a:r>
            <a:r>
              <a:rPr lang="en-US" i="1" dirty="0">
                <a:solidFill>
                  <a:srgbClr val="000090"/>
                </a:solidFill>
              </a:rPr>
              <a:t>, </a:t>
            </a:r>
            <a:r>
              <a:rPr lang="en-US" i="1" dirty="0" err="1">
                <a:solidFill>
                  <a:srgbClr val="000090"/>
                </a:solidFill>
              </a:rPr>
              <a:t>K.Gudima</a:t>
            </a:r>
            <a:r>
              <a:rPr lang="en-US" i="1" dirty="0">
                <a:solidFill>
                  <a:srgbClr val="000090"/>
                </a:solidFill>
              </a:rPr>
              <a:t> </a:t>
            </a:r>
            <a:r>
              <a:rPr lang="en-US" i="1" dirty="0" err="1">
                <a:solidFill>
                  <a:srgbClr val="000090"/>
                </a:solidFill>
              </a:rPr>
              <a:t>A.Sorin</a:t>
            </a:r>
            <a:r>
              <a:rPr lang="en-US" i="1" dirty="0">
                <a:solidFill>
                  <a:srgbClr val="000090"/>
                </a:solidFill>
              </a:rPr>
              <a:t>, </a:t>
            </a:r>
            <a:r>
              <a:rPr lang="en-US" i="1" dirty="0" err="1">
                <a:solidFill>
                  <a:srgbClr val="000090"/>
                </a:solidFill>
              </a:rPr>
              <a:t>O.Teryaev</a:t>
            </a:r>
            <a:r>
              <a:rPr lang="en-US" i="1" dirty="0">
                <a:solidFill>
                  <a:srgbClr val="000090"/>
                </a:solidFill>
              </a:rPr>
              <a:t> </a:t>
            </a:r>
            <a:r>
              <a:rPr lang="en-US" i="1" dirty="0" smtClean="0">
                <a:solidFill>
                  <a:srgbClr val="000090"/>
                </a:solidFill>
              </a:rPr>
              <a:t> </a:t>
            </a:r>
            <a:r>
              <a:rPr lang="en-US" dirty="0" smtClean="0">
                <a:solidFill>
                  <a:srgbClr val="000090"/>
                </a:solidFill>
              </a:rPr>
              <a:t>arXiv</a:t>
            </a:r>
            <a:r>
              <a:rPr lang="en-US" dirty="0">
                <a:solidFill>
                  <a:srgbClr val="000090"/>
                </a:solidFill>
              </a:rPr>
              <a:t>:1701.00923 </a:t>
            </a:r>
          </a:p>
        </p:txBody>
      </p:sp>
      <p:sp>
        <p:nvSpPr>
          <p:cNvPr id="12" name="Rectangle 11"/>
          <p:cNvSpPr/>
          <p:nvPr/>
        </p:nvSpPr>
        <p:spPr>
          <a:xfrm>
            <a:off x="191561" y="5998829"/>
            <a:ext cx="3161239" cy="369332"/>
          </a:xfrm>
          <a:prstGeom prst="rect">
            <a:avLst/>
          </a:prstGeom>
        </p:spPr>
        <p:txBody>
          <a:bodyPr wrap="square">
            <a:spAutoFit/>
          </a:bodyPr>
          <a:lstStyle/>
          <a:p>
            <a:r>
              <a:rPr lang="en-US" b="1" dirty="0">
                <a:solidFill>
                  <a:srgbClr val="FF0000"/>
                </a:solidFill>
              </a:rPr>
              <a:t> </a:t>
            </a:r>
            <a:r>
              <a:rPr lang="en-US" b="1" dirty="0" smtClean="0">
                <a:solidFill>
                  <a:srgbClr val="FF0000"/>
                </a:solidFill>
              </a:rPr>
              <a:t>STAR </a:t>
            </a:r>
            <a:r>
              <a:rPr lang="en-US" dirty="0" smtClean="0">
                <a:solidFill>
                  <a:srgbClr val="000090"/>
                </a:solidFill>
              </a:rPr>
              <a:t>Coll.,arXiv</a:t>
            </a:r>
            <a:r>
              <a:rPr lang="en-US" dirty="0">
                <a:solidFill>
                  <a:srgbClr val="000090"/>
                </a:solidFill>
              </a:rPr>
              <a:t>:1701.06657</a:t>
            </a:r>
          </a:p>
        </p:txBody>
      </p:sp>
      <p:sp>
        <p:nvSpPr>
          <p:cNvPr id="13" name="Rectangle 12"/>
          <p:cNvSpPr/>
          <p:nvPr/>
        </p:nvSpPr>
        <p:spPr>
          <a:xfrm>
            <a:off x="2108200" y="245186"/>
            <a:ext cx="5257800" cy="487313"/>
          </a:xfrm>
          <a:prstGeom prst="rect">
            <a:avLst/>
          </a:prstGeom>
          <a:solidFill>
            <a:srgbClr val="FFF6DB"/>
          </a:solidFill>
        </p:spPr>
        <p:txBody>
          <a:bodyPr wrap="square">
            <a:spAutoFit/>
          </a:bodyPr>
          <a:lstStyle/>
          <a:p>
            <a:pPr algn="ctr" fontAlgn="auto">
              <a:lnSpc>
                <a:spcPct val="90000"/>
              </a:lnSpc>
              <a:spcAft>
                <a:spcPts val="0"/>
              </a:spcAft>
              <a:defRPr/>
            </a:pPr>
            <a:r>
              <a:rPr lang="en-US" sz="2800" b="1" dirty="0" err="1" smtClean="0">
                <a:solidFill>
                  <a:srgbClr val="000090"/>
                </a:solidFill>
                <a:latin typeface="Comic Sans MS"/>
                <a:cs typeface="Comic Sans MS"/>
              </a:rPr>
              <a:t>Vorticity</a:t>
            </a:r>
            <a:r>
              <a:rPr lang="en-US" sz="2800" b="1" dirty="0" smtClean="0">
                <a:solidFill>
                  <a:srgbClr val="000090"/>
                </a:solidFill>
                <a:latin typeface="Comic Sans MS"/>
                <a:cs typeface="Comic Sans MS"/>
              </a:rPr>
              <a:t> &amp; </a:t>
            </a:r>
            <a:r>
              <a:rPr lang="en-US" sz="2800" b="1" dirty="0" smtClean="0">
                <a:solidFill>
                  <a:srgbClr val="000090"/>
                </a:solidFill>
                <a:latin typeface="Symbol" charset="2"/>
                <a:cs typeface="Symbol" charset="2"/>
              </a:rPr>
              <a:t>L </a:t>
            </a:r>
            <a:r>
              <a:rPr lang="en-US" sz="2800" b="1" dirty="0" smtClean="0">
                <a:solidFill>
                  <a:srgbClr val="000090"/>
                </a:solidFill>
                <a:latin typeface="Comic Sans MS"/>
                <a:cs typeface="Comic Sans MS"/>
              </a:rPr>
              <a:t>Polarization</a:t>
            </a:r>
          </a:p>
        </p:txBody>
      </p:sp>
      <p:grpSp>
        <p:nvGrpSpPr>
          <p:cNvPr id="20" name="Group 19"/>
          <p:cNvGrpSpPr/>
          <p:nvPr/>
        </p:nvGrpSpPr>
        <p:grpSpPr>
          <a:xfrm>
            <a:off x="6197600" y="4582636"/>
            <a:ext cx="787023" cy="370364"/>
            <a:chOff x="6197600" y="4582636"/>
            <a:chExt cx="787023" cy="370364"/>
          </a:xfrm>
        </p:grpSpPr>
        <p:cxnSp>
          <p:nvCxnSpPr>
            <p:cNvPr id="14" name="Straight Arrow Connector 13"/>
            <p:cNvCxnSpPr/>
            <p:nvPr/>
          </p:nvCxnSpPr>
          <p:spPr>
            <a:xfrm>
              <a:off x="6197600" y="4582636"/>
              <a:ext cx="787023" cy="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6235700" y="4583668"/>
              <a:ext cx="748923" cy="369332"/>
            </a:xfrm>
            <a:prstGeom prst="rect">
              <a:avLst/>
            </a:prstGeom>
            <a:noFill/>
          </p:spPr>
          <p:txBody>
            <a:bodyPr wrap="none" rtlCol="0">
              <a:spAutoFit/>
            </a:bodyPr>
            <a:lstStyle/>
            <a:p>
              <a:r>
                <a:rPr lang="en-US" b="1" dirty="0" smtClean="0">
                  <a:solidFill>
                    <a:srgbClr val="FF0000"/>
                  </a:solidFill>
                  <a:latin typeface="Arial"/>
                  <a:cs typeface="Arial"/>
                </a:rPr>
                <a:t>NICA</a:t>
              </a:r>
              <a:endParaRPr lang="en-US" b="1" dirty="0">
                <a:solidFill>
                  <a:srgbClr val="FF0000"/>
                </a:solidFill>
                <a:latin typeface="Arial"/>
                <a:cs typeface="Arial"/>
              </a:endParaRPr>
            </a:p>
          </p:txBody>
        </p:sp>
      </p:grpSp>
    </p:spTree>
    <p:extLst>
      <p:ext uri="{BB962C8B-B14F-4D97-AF65-F5344CB8AC3E}">
        <p14:creationId xmlns:p14="http://schemas.microsoft.com/office/powerpoint/2010/main" xmlns="" val="4386365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7400" y="1478340"/>
            <a:ext cx="7607300" cy="3606115"/>
          </a:xfrm>
          <a:prstGeom prst="rect">
            <a:avLst/>
          </a:prstGeom>
          <a:ln>
            <a:noFill/>
          </a:ln>
        </p:spPr>
        <p:txBody>
          <a:bodyPr wrap="square">
            <a:spAutoFit/>
          </a:bodyPr>
          <a:lstStyle/>
          <a:p>
            <a:pPr marL="342900" indent="-342900">
              <a:lnSpc>
                <a:spcPct val="150000"/>
              </a:lnSpc>
              <a:buClr>
                <a:srgbClr val="FF0000"/>
              </a:buClr>
              <a:buFont typeface="Wingdings" charset="2"/>
              <a:buChar char="Ø"/>
            </a:pPr>
            <a:r>
              <a:rPr lang="en-US" sz="2000" b="1" i="1" dirty="0">
                <a:solidFill>
                  <a:srgbClr val="000090"/>
                </a:solidFill>
                <a:latin typeface="Arial"/>
                <a:cs typeface="Arial"/>
              </a:rPr>
              <a:t>h</a:t>
            </a:r>
            <a:r>
              <a:rPr lang="en-US" sz="2000" b="1" i="1" dirty="0" smtClean="0">
                <a:solidFill>
                  <a:srgbClr val="000090"/>
                </a:solidFill>
                <a:latin typeface="Arial"/>
                <a:cs typeface="Arial"/>
              </a:rPr>
              <a:t>igh net baryon density – </a:t>
            </a:r>
            <a:r>
              <a:rPr lang="en-US" sz="2000" b="1" i="1" dirty="0" smtClean="0">
                <a:solidFill>
                  <a:srgbClr val="FF0000"/>
                </a:solidFill>
                <a:latin typeface="Arial"/>
                <a:cs typeface="Arial"/>
              </a:rPr>
              <a:t>density frontier</a:t>
            </a:r>
            <a:r>
              <a:rPr lang="en-US" sz="2000" b="1" i="1" dirty="0" smtClean="0">
                <a:solidFill>
                  <a:srgbClr val="000090"/>
                </a:solidFill>
                <a:latin typeface="Arial"/>
                <a:cs typeface="Arial"/>
              </a:rPr>
              <a:t>;</a:t>
            </a:r>
          </a:p>
          <a:p>
            <a:pPr marL="342900" indent="-342900">
              <a:lnSpc>
                <a:spcPct val="150000"/>
              </a:lnSpc>
              <a:buClr>
                <a:srgbClr val="FF0000"/>
              </a:buClr>
              <a:buFont typeface="Wingdings" charset="2"/>
              <a:buChar char="Ø"/>
            </a:pPr>
            <a:r>
              <a:rPr lang="en-US" sz="2000" b="1" i="1" dirty="0" smtClean="0">
                <a:solidFill>
                  <a:srgbClr val="000090"/>
                </a:solidFill>
                <a:latin typeface="Arial"/>
                <a:cs typeface="Arial"/>
              </a:rPr>
              <a:t>maximum </a:t>
            </a:r>
            <a:r>
              <a:rPr lang="en-US" sz="2000" b="1" i="1" dirty="0">
                <a:solidFill>
                  <a:srgbClr val="000090"/>
                </a:solidFill>
                <a:latin typeface="Arial"/>
                <a:cs typeface="Arial"/>
              </a:rPr>
              <a:t>in</a:t>
            </a:r>
            <a:r>
              <a:rPr lang="en-US" sz="2000" b="1" i="1" dirty="0">
                <a:solidFill>
                  <a:srgbClr val="000090"/>
                </a:solidFill>
                <a:latin typeface="Symbol" charset="2"/>
                <a:cs typeface="Symbol" charset="2"/>
              </a:rPr>
              <a:t> </a:t>
            </a:r>
            <a:r>
              <a:rPr lang="en-US" sz="2000" b="1" i="1" dirty="0" smtClean="0">
                <a:solidFill>
                  <a:srgbClr val="000090"/>
                </a:solidFill>
                <a:latin typeface="Symbol" charset="2"/>
                <a:cs typeface="Symbol" charset="2"/>
              </a:rPr>
              <a:t>K</a:t>
            </a:r>
            <a:r>
              <a:rPr lang="en-US" sz="2000" b="1" i="1" baseline="30000" dirty="0" smtClean="0">
                <a:solidFill>
                  <a:srgbClr val="000090"/>
                </a:solidFill>
                <a:latin typeface="Symbol" charset="2"/>
                <a:cs typeface="Symbol" charset="2"/>
              </a:rPr>
              <a:t>+</a:t>
            </a:r>
            <a:r>
              <a:rPr lang="en-US" sz="2000" b="1" i="1" dirty="0">
                <a:solidFill>
                  <a:srgbClr val="000090"/>
                </a:solidFill>
                <a:latin typeface="Symbol" charset="2"/>
                <a:cs typeface="Symbol" charset="2"/>
              </a:rPr>
              <a:t>/</a:t>
            </a:r>
            <a:r>
              <a:rPr lang="en-US" sz="2000" b="1" i="1" dirty="0" smtClean="0">
                <a:solidFill>
                  <a:srgbClr val="000090"/>
                </a:solidFill>
                <a:latin typeface="Symbol" charset="2"/>
                <a:cs typeface="Symbol" charset="2"/>
              </a:rPr>
              <a:t>p</a:t>
            </a:r>
            <a:r>
              <a:rPr lang="en-US" sz="2000" b="1" i="1" baseline="30000" dirty="0" smtClean="0">
                <a:solidFill>
                  <a:srgbClr val="000090"/>
                </a:solidFill>
                <a:latin typeface="Symbol" charset="2"/>
                <a:cs typeface="Symbol" charset="2"/>
              </a:rPr>
              <a:t>+</a:t>
            </a:r>
            <a:r>
              <a:rPr lang="en-US" sz="2000" b="1" i="1" dirty="0" smtClean="0">
                <a:solidFill>
                  <a:srgbClr val="000090"/>
                </a:solidFill>
                <a:latin typeface="Symbol" charset="2"/>
                <a:cs typeface="Symbol" charset="2"/>
              </a:rPr>
              <a:t> </a:t>
            </a:r>
            <a:r>
              <a:rPr lang="en-US" sz="2000" b="1" i="1" dirty="0" smtClean="0">
                <a:solidFill>
                  <a:srgbClr val="000090"/>
                </a:solidFill>
                <a:latin typeface="Arial"/>
                <a:cs typeface="Arial"/>
              </a:rPr>
              <a:t>ratio;</a:t>
            </a:r>
            <a:endParaRPr lang="en-US" sz="2000" b="1" i="1" dirty="0">
              <a:solidFill>
                <a:srgbClr val="000090"/>
              </a:solidFill>
              <a:latin typeface="Arial"/>
              <a:cs typeface="Arial"/>
            </a:endParaRPr>
          </a:p>
          <a:p>
            <a:pPr marL="342900" indent="-342900">
              <a:lnSpc>
                <a:spcPct val="150000"/>
              </a:lnSpc>
              <a:buClr>
                <a:srgbClr val="FF0000"/>
              </a:buClr>
              <a:buFont typeface="Wingdings" charset="2"/>
              <a:buChar char="Ø"/>
            </a:pPr>
            <a:r>
              <a:rPr lang="en-US" sz="2000" b="1" i="1" dirty="0">
                <a:solidFill>
                  <a:srgbClr val="000090"/>
                </a:solidFill>
                <a:latin typeface="Arial"/>
                <a:cs typeface="Arial"/>
              </a:rPr>
              <a:t>m</a:t>
            </a:r>
            <a:r>
              <a:rPr lang="en-US" sz="2000" b="1" i="1" dirty="0" smtClean="0">
                <a:solidFill>
                  <a:srgbClr val="000090"/>
                </a:solidFill>
                <a:latin typeface="Arial"/>
                <a:cs typeface="Arial"/>
              </a:rPr>
              <a:t>aximum </a:t>
            </a:r>
            <a:r>
              <a:rPr lang="en-US" sz="2000" b="1" i="1" dirty="0">
                <a:solidFill>
                  <a:srgbClr val="000090"/>
                </a:solidFill>
                <a:latin typeface="Arial"/>
                <a:cs typeface="Arial"/>
              </a:rPr>
              <a:t>in </a:t>
            </a:r>
            <a:r>
              <a:rPr lang="en-US" sz="2000" b="1" i="1" dirty="0" smtClean="0">
                <a:solidFill>
                  <a:srgbClr val="000090"/>
                </a:solidFill>
                <a:latin typeface="Symbol" charset="2"/>
                <a:cs typeface="Symbol" charset="2"/>
              </a:rPr>
              <a:t>L/p </a:t>
            </a:r>
            <a:r>
              <a:rPr lang="en-US" sz="2000" b="1" i="1" dirty="0" smtClean="0">
                <a:solidFill>
                  <a:srgbClr val="000090"/>
                </a:solidFill>
                <a:latin typeface="Arial"/>
                <a:cs typeface="Arial"/>
              </a:rPr>
              <a:t>ratio;</a:t>
            </a:r>
            <a:endParaRPr lang="en-US" sz="2000" b="1" i="1" dirty="0">
              <a:solidFill>
                <a:srgbClr val="000090"/>
              </a:solidFill>
              <a:latin typeface="Arial"/>
              <a:cs typeface="Arial"/>
            </a:endParaRPr>
          </a:p>
          <a:p>
            <a:pPr marL="342900" indent="-342900">
              <a:lnSpc>
                <a:spcPct val="150000"/>
              </a:lnSpc>
              <a:buClr>
                <a:srgbClr val="FF0000"/>
              </a:buClr>
              <a:buFont typeface="Wingdings" charset="2"/>
              <a:buChar char="Ø"/>
            </a:pPr>
            <a:r>
              <a:rPr lang="en-US" sz="2000" b="1" i="1" dirty="0" smtClean="0">
                <a:solidFill>
                  <a:srgbClr val="000090"/>
                </a:solidFill>
                <a:latin typeface="Arial"/>
                <a:cs typeface="Arial"/>
              </a:rPr>
              <a:t>transition </a:t>
            </a:r>
            <a:r>
              <a:rPr lang="en-US" sz="2000" b="1" i="1" dirty="0">
                <a:solidFill>
                  <a:srgbClr val="000090"/>
                </a:solidFill>
                <a:latin typeface="Arial"/>
                <a:cs typeface="Arial"/>
              </a:rPr>
              <a:t>from a Baryon dominated system </a:t>
            </a:r>
            <a:endParaRPr lang="en-US" sz="2000" b="1" i="1" dirty="0" smtClean="0">
              <a:solidFill>
                <a:srgbClr val="000090"/>
              </a:solidFill>
              <a:latin typeface="Arial"/>
              <a:cs typeface="Arial"/>
            </a:endParaRPr>
          </a:p>
          <a:p>
            <a:pPr algn="r">
              <a:buClr>
                <a:srgbClr val="FF0000"/>
              </a:buClr>
            </a:pPr>
            <a:r>
              <a:rPr lang="en-US" sz="2000" b="1" i="1" dirty="0" smtClean="0">
                <a:solidFill>
                  <a:srgbClr val="000090"/>
                </a:solidFill>
                <a:latin typeface="Arial"/>
                <a:cs typeface="Arial"/>
              </a:rPr>
              <a:t>to </a:t>
            </a:r>
            <a:r>
              <a:rPr lang="en-US" sz="2000" b="1" i="1" dirty="0">
                <a:solidFill>
                  <a:srgbClr val="000090"/>
                </a:solidFill>
                <a:latin typeface="Arial"/>
                <a:cs typeface="Arial"/>
              </a:rPr>
              <a:t>a </a:t>
            </a:r>
            <a:r>
              <a:rPr lang="en-US" sz="2000" b="1" i="1" dirty="0" smtClean="0">
                <a:solidFill>
                  <a:srgbClr val="000090"/>
                </a:solidFill>
                <a:latin typeface="Arial"/>
                <a:cs typeface="Arial"/>
              </a:rPr>
              <a:t>Meson dominated one;</a:t>
            </a:r>
          </a:p>
          <a:p>
            <a:pPr marL="342900" indent="-342900">
              <a:lnSpc>
                <a:spcPct val="150000"/>
              </a:lnSpc>
              <a:buClr>
                <a:srgbClr val="FF0000"/>
              </a:buClr>
              <a:buFont typeface="Wingdings" charset="2"/>
              <a:buChar char="Ø"/>
            </a:pPr>
            <a:r>
              <a:rPr lang="en-US" sz="2000" b="1" i="1" dirty="0">
                <a:solidFill>
                  <a:srgbClr val="000090"/>
                </a:solidFill>
                <a:latin typeface="Arial"/>
                <a:cs typeface="Arial"/>
              </a:rPr>
              <a:t>m</a:t>
            </a:r>
            <a:r>
              <a:rPr lang="en-US" sz="2000" b="1" i="1" dirty="0" smtClean="0">
                <a:solidFill>
                  <a:srgbClr val="000090"/>
                </a:solidFill>
                <a:latin typeface="Arial"/>
                <a:cs typeface="Arial"/>
              </a:rPr>
              <a:t>aximum of the </a:t>
            </a:r>
            <a:r>
              <a:rPr lang="en-US" sz="2000" b="1" i="1" dirty="0" smtClean="0">
                <a:solidFill>
                  <a:srgbClr val="000090"/>
                </a:solidFill>
                <a:latin typeface="Symbol" charset="2"/>
                <a:cs typeface="Symbol" charset="2"/>
              </a:rPr>
              <a:t>L</a:t>
            </a:r>
            <a:r>
              <a:rPr lang="en-US" sz="2000" b="1" i="1" dirty="0" smtClean="0">
                <a:solidFill>
                  <a:srgbClr val="000090"/>
                </a:solidFill>
                <a:latin typeface="Arial"/>
                <a:cs typeface="Arial"/>
              </a:rPr>
              <a:t> polarization;</a:t>
            </a:r>
          </a:p>
          <a:p>
            <a:pPr marL="342900" indent="-342900">
              <a:lnSpc>
                <a:spcPct val="150000"/>
              </a:lnSpc>
              <a:buClr>
                <a:srgbClr val="FF0000"/>
              </a:buClr>
              <a:buFont typeface="Wingdings" charset="2"/>
              <a:buChar char="Ø"/>
            </a:pPr>
            <a:r>
              <a:rPr lang="en-US" sz="2000" b="1" i="1" dirty="0" smtClean="0">
                <a:solidFill>
                  <a:srgbClr val="000090"/>
                </a:solidFill>
                <a:latin typeface="Arial"/>
                <a:cs typeface="Arial"/>
              </a:rPr>
              <a:t>1-st order transition &amp; mixed phase creation;</a:t>
            </a:r>
          </a:p>
          <a:p>
            <a:pPr marL="342900" indent="-342900">
              <a:lnSpc>
                <a:spcPct val="150000"/>
              </a:lnSpc>
              <a:buClr>
                <a:srgbClr val="FF0000"/>
              </a:buClr>
              <a:buFont typeface="Wingdings" charset="2"/>
              <a:buChar char="Ø"/>
            </a:pPr>
            <a:r>
              <a:rPr lang="en-US" sz="2000" b="1" i="1" dirty="0" smtClean="0">
                <a:solidFill>
                  <a:srgbClr val="000090"/>
                </a:solidFill>
                <a:latin typeface="Arial"/>
                <a:cs typeface="Arial"/>
              </a:rPr>
              <a:t>Critical Endpoint ? </a:t>
            </a:r>
            <a:endParaRPr lang="en-US" sz="2000" b="1" i="1" dirty="0">
              <a:solidFill>
                <a:srgbClr val="000090"/>
              </a:solidFill>
              <a:latin typeface="Arial"/>
              <a:cs typeface="Arial"/>
            </a:endParaRPr>
          </a:p>
        </p:txBody>
      </p:sp>
      <p:sp>
        <p:nvSpPr>
          <p:cNvPr id="6" name="TextBox 5"/>
          <p:cNvSpPr txBox="1"/>
          <p:nvPr/>
        </p:nvSpPr>
        <p:spPr>
          <a:xfrm>
            <a:off x="965200" y="571500"/>
            <a:ext cx="5081589" cy="461665"/>
          </a:xfrm>
          <a:prstGeom prst="rect">
            <a:avLst/>
          </a:prstGeom>
          <a:solidFill>
            <a:srgbClr val="FFF6DB"/>
          </a:solidFill>
        </p:spPr>
        <p:txBody>
          <a:bodyPr wrap="none" rtlCol="0">
            <a:spAutoFit/>
          </a:bodyPr>
          <a:lstStyle/>
          <a:p>
            <a:r>
              <a:rPr lang="en-US" sz="2400" b="1" dirty="0" smtClean="0">
                <a:solidFill>
                  <a:srgbClr val="000090"/>
                </a:solidFill>
                <a:latin typeface="Arial"/>
                <a:cs typeface="Arial"/>
              </a:rPr>
              <a:t>QCD matter at the </a:t>
            </a:r>
            <a:r>
              <a:rPr lang="en-US" sz="2400" b="1" dirty="0" smtClean="0">
                <a:solidFill>
                  <a:srgbClr val="FF0000"/>
                </a:solidFill>
                <a:latin typeface="Arial"/>
                <a:cs typeface="Arial"/>
              </a:rPr>
              <a:t>NICA</a:t>
            </a:r>
            <a:r>
              <a:rPr lang="en-US" sz="2400" b="1" dirty="0" smtClean="0">
                <a:solidFill>
                  <a:srgbClr val="000090"/>
                </a:solidFill>
                <a:latin typeface="Arial"/>
                <a:cs typeface="Arial"/>
              </a:rPr>
              <a:t> energies:</a:t>
            </a:r>
            <a:endParaRPr lang="en-US" sz="2400" b="1" dirty="0">
              <a:solidFill>
                <a:srgbClr val="000090"/>
              </a:solidFill>
              <a:latin typeface="Arial"/>
              <a:cs typeface="Arial"/>
            </a:endParaRPr>
          </a:p>
        </p:txBody>
      </p:sp>
    </p:spTree>
    <p:extLst>
      <p:ext uri="{BB962C8B-B14F-4D97-AF65-F5344CB8AC3E}">
        <p14:creationId xmlns:p14="http://schemas.microsoft.com/office/powerpoint/2010/main" xmlns="" val="38864694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5" descr="LHEAC"/>
          <p:cNvPicPr>
            <a:picLocks noChangeAspect="1" noChangeArrowheads="1"/>
          </p:cNvPicPr>
          <p:nvPr/>
        </p:nvPicPr>
        <p:blipFill>
          <a:blip r:embed="rId3"/>
          <a:srcRect l="2283" r="2283"/>
          <a:stretch>
            <a:fillRect/>
          </a:stretch>
        </p:blipFill>
        <p:spPr bwMode="auto">
          <a:xfrm>
            <a:off x="0" y="981075"/>
            <a:ext cx="8990013" cy="5461000"/>
          </a:xfrm>
          <a:prstGeom prst="rect">
            <a:avLst/>
          </a:prstGeom>
          <a:noFill/>
          <a:ln w="9525">
            <a:noFill/>
            <a:miter lim="800000"/>
            <a:headEnd/>
            <a:tailEnd/>
          </a:ln>
        </p:spPr>
      </p:pic>
      <p:sp>
        <p:nvSpPr>
          <p:cNvPr id="179211" name="Rectangle 11"/>
          <p:cNvSpPr>
            <a:spLocks noChangeArrowheads="1"/>
          </p:cNvSpPr>
          <p:nvPr/>
        </p:nvSpPr>
        <p:spPr bwMode="auto">
          <a:xfrm>
            <a:off x="2136775" y="3395663"/>
            <a:ext cx="1260475" cy="366712"/>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a:defRPr/>
            </a:pPr>
            <a:r>
              <a:rPr lang="en-US" b="1" dirty="0" err="1">
                <a:solidFill>
                  <a:schemeClr val="hlink"/>
                </a:solidFill>
                <a:latin typeface="Arial" charset="0"/>
                <a:ea typeface="ＭＳ Ｐゴシック" charset="0"/>
                <a:cs typeface="Arial" charset="0"/>
              </a:rPr>
              <a:t>Nuclotron</a:t>
            </a:r>
            <a:endParaRPr lang="ru-RU" b="1" dirty="0">
              <a:solidFill>
                <a:schemeClr val="hlink"/>
              </a:solidFill>
              <a:latin typeface="Arial" charset="0"/>
              <a:ea typeface="ＭＳ Ｐゴシック" charset="0"/>
              <a:cs typeface="Arial" charset="0"/>
            </a:endParaRPr>
          </a:p>
        </p:txBody>
      </p:sp>
      <p:pic>
        <p:nvPicPr>
          <p:cNvPr id="179213" name="Picture 1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124825" y="0"/>
            <a:ext cx="1019175" cy="6334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79218" name="Rectangle 18"/>
          <p:cNvSpPr>
            <a:spLocks noChangeArrowheads="1"/>
          </p:cNvSpPr>
          <p:nvPr/>
        </p:nvSpPr>
        <p:spPr bwMode="auto">
          <a:xfrm>
            <a:off x="4005263" y="4860925"/>
            <a:ext cx="962025" cy="366713"/>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a:defRPr/>
            </a:pPr>
            <a:r>
              <a:rPr lang="en-US" b="1" dirty="0">
                <a:solidFill>
                  <a:schemeClr val="hlink"/>
                </a:solidFill>
                <a:latin typeface="Arial" charset="0"/>
                <a:ea typeface="ＭＳ Ｐゴシック" charset="0"/>
                <a:cs typeface="Arial" charset="0"/>
              </a:rPr>
              <a:t>~160 m</a:t>
            </a:r>
            <a:endParaRPr lang="ru-RU" b="1" dirty="0">
              <a:solidFill>
                <a:schemeClr val="hlink"/>
              </a:solidFill>
              <a:latin typeface="Arial" charset="0"/>
              <a:ea typeface="ＭＳ Ｐゴシック" charset="0"/>
              <a:cs typeface="Arial" charset="0"/>
            </a:endParaRPr>
          </a:p>
        </p:txBody>
      </p:sp>
      <p:pic>
        <p:nvPicPr>
          <p:cNvPr id="56329" name="Picture 25" descr="zone_report_2015"/>
          <p:cNvPicPr>
            <a:picLocks noChangeAspect="1" noChangeArrowheads="1"/>
          </p:cNvPicPr>
          <p:nvPr/>
        </p:nvPicPr>
        <p:blipFill>
          <a:blip r:embed="rId5"/>
          <a:srcRect/>
          <a:stretch>
            <a:fillRect/>
          </a:stretch>
        </p:blipFill>
        <p:spPr bwMode="auto">
          <a:xfrm>
            <a:off x="5041900" y="3284538"/>
            <a:ext cx="4102100" cy="2547937"/>
          </a:xfrm>
          <a:prstGeom prst="rect">
            <a:avLst/>
          </a:prstGeom>
          <a:noFill/>
          <a:ln w="9525">
            <a:noFill/>
            <a:miter lim="800000"/>
            <a:headEnd/>
            <a:tailEnd/>
          </a:ln>
        </p:spPr>
      </p:pic>
      <p:sp>
        <p:nvSpPr>
          <p:cNvPr id="179229" name="Line 29"/>
          <p:cNvSpPr>
            <a:spLocks noChangeShapeType="1"/>
          </p:cNvSpPr>
          <p:nvPr/>
        </p:nvSpPr>
        <p:spPr bwMode="auto">
          <a:xfrm>
            <a:off x="7023100" y="2959100"/>
            <a:ext cx="1217613" cy="1431925"/>
          </a:xfrm>
          <a:prstGeom prst="line">
            <a:avLst/>
          </a:prstGeom>
          <a:noFill/>
          <a:ln w="25400">
            <a:solidFill>
              <a:srgbClr val="00009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0000" tIns="46800" rIns="90000" bIns="46800">
            <a:spAutoFit/>
          </a:bodyPr>
          <a:lstStyle/>
          <a:p>
            <a:pPr>
              <a:defRPr/>
            </a:pPr>
            <a:endParaRPr lang="en-US">
              <a:latin typeface="Arial" charset="0"/>
              <a:ea typeface="ＭＳ Ｐゴシック" charset="0"/>
              <a:cs typeface="Arial" charset="0"/>
            </a:endParaRPr>
          </a:p>
        </p:txBody>
      </p:sp>
      <p:sp>
        <p:nvSpPr>
          <p:cNvPr id="16" name="TextBox 4"/>
          <p:cNvSpPr txBox="1">
            <a:spLocks noChangeArrowheads="1"/>
          </p:cNvSpPr>
          <p:nvPr/>
        </p:nvSpPr>
        <p:spPr bwMode="auto">
          <a:xfrm>
            <a:off x="1576688" y="55563"/>
            <a:ext cx="5889026" cy="907941"/>
          </a:xfrm>
          <a:prstGeom prst="rect">
            <a:avLst/>
          </a:prstGeom>
          <a:solidFill>
            <a:srgbClr val="EEF3FF"/>
          </a:solidFill>
          <a:ln w="9525">
            <a:noFill/>
            <a:miter lim="800000"/>
            <a:headEnd/>
            <a:tailEnd/>
          </a:ln>
        </p:spPr>
        <p:txBody>
          <a:bodyPr wrap="none">
            <a:spAutoFit/>
          </a:bodyPr>
          <a:lstStyle/>
          <a:p>
            <a:pPr algn="ctr">
              <a:spcAft>
                <a:spcPts val="600"/>
              </a:spcAft>
            </a:pPr>
            <a:r>
              <a:rPr lang="en-US" sz="2400" b="1" dirty="0" smtClean="0">
                <a:solidFill>
                  <a:srgbClr val="FF0000"/>
                </a:solidFill>
              </a:rPr>
              <a:t>B</a:t>
            </a:r>
            <a:r>
              <a:rPr lang="en-US" sz="2400" b="1" dirty="0" smtClean="0">
                <a:solidFill>
                  <a:srgbClr val="000090"/>
                </a:solidFill>
              </a:rPr>
              <a:t>aryonic </a:t>
            </a:r>
            <a:r>
              <a:rPr lang="en-US" sz="2400" b="1" dirty="0">
                <a:solidFill>
                  <a:srgbClr val="FF0000"/>
                </a:solidFill>
              </a:rPr>
              <a:t>M</a:t>
            </a:r>
            <a:r>
              <a:rPr lang="en-US" sz="2400" b="1" dirty="0">
                <a:solidFill>
                  <a:srgbClr val="000090"/>
                </a:solidFill>
              </a:rPr>
              <a:t>atter at </a:t>
            </a:r>
            <a:r>
              <a:rPr lang="en-US" sz="2400" b="1" dirty="0" err="1">
                <a:solidFill>
                  <a:srgbClr val="FF0000"/>
                </a:solidFill>
              </a:rPr>
              <a:t>N</a:t>
            </a:r>
            <a:r>
              <a:rPr lang="en-US" sz="2400" b="1" dirty="0" err="1">
                <a:solidFill>
                  <a:srgbClr val="000090"/>
                </a:solidFill>
              </a:rPr>
              <a:t>uclotron</a:t>
            </a:r>
            <a:r>
              <a:rPr lang="en-US" sz="2400" b="1" dirty="0">
                <a:solidFill>
                  <a:srgbClr val="000090"/>
                </a:solidFill>
              </a:rPr>
              <a:t> (</a:t>
            </a:r>
            <a:r>
              <a:rPr lang="en-US" sz="2400" b="1" dirty="0">
                <a:solidFill>
                  <a:srgbClr val="FF0000"/>
                </a:solidFill>
              </a:rPr>
              <a:t>BM@N</a:t>
            </a:r>
            <a:r>
              <a:rPr lang="en-US" sz="2400" b="1" dirty="0">
                <a:solidFill>
                  <a:srgbClr val="000090"/>
                </a:solidFill>
              </a:rPr>
              <a:t>)</a:t>
            </a:r>
          </a:p>
          <a:p>
            <a:pPr algn="ctr"/>
            <a:r>
              <a:rPr lang="en-US" sz="2400" i="1" dirty="0">
                <a:solidFill>
                  <a:srgbClr val="000090"/>
                </a:solidFill>
              </a:rPr>
              <a:t>e</a:t>
            </a:r>
            <a:r>
              <a:rPr lang="en-US" sz="2400" i="1" dirty="0" smtClean="0">
                <a:solidFill>
                  <a:srgbClr val="000090"/>
                </a:solidFill>
              </a:rPr>
              <a:t>xperiment at </a:t>
            </a:r>
            <a:r>
              <a:rPr lang="en-US" sz="2400" i="1" dirty="0" err="1" smtClean="0">
                <a:solidFill>
                  <a:srgbClr val="000090"/>
                </a:solidFill>
              </a:rPr>
              <a:t>Nuclotron</a:t>
            </a:r>
            <a:r>
              <a:rPr lang="en-US" sz="2400" i="1" dirty="0" smtClean="0">
                <a:solidFill>
                  <a:srgbClr val="000090"/>
                </a:solidFill>
              </a:rPr>
              <a:t> </a:t>
            </a:r>
            <a:r>
              <a:rPr lang="en-US" sz="2400" i="1" dirty="0">
                <a:solidFill>
                  <a:srgbClr val="000090"/>
                </a:solidFill>
              </a:rPr>
              <a:t>extracted beams</a:t>
            </a:r>
          </a:p>
        </p:txBody>
      </p:sp>
      <p:pic>
        <p:nvPicPr>
          <p:cNvPr id="17" name="Picture 12" descr="C:\Users\Yury\Documents\Suzdal\BMN.jpg"/>
          <p:cNvPicPr>
            <a:picLocks noChangeAspect="1" noChangeArrowheads="1"/>
          </p:cNvPicPr>
          <p:nvPr/>
        </p:nvPicPr>
        <p:blipFill>
          <a:blip r:embed="rId6"/>
          <a:srcRect/>
          <a:stretch>
            <a:fillRect/>
          </a:stretch>
        </p:blipFill>
        <p:spPr bwMode="auto">
          <a:xfrm>
            <a:off x="5029199" y="975908"/>
            <a:ext cx="3630613" cy="2264180"/>
          </a:xfrm>
          <a:prstGeom prst="rect">
            <a:avLst/>
          </a:prstGeom>
          <a:noFill/>
          <a:ln w="9525">
            <a:noFill/>
            <a:miter lim="800000"/>
            <a:headEnd/>
            <a:tailEnd/>
          </a:ln>
        </p:spPr>
      </p:pic>
      <p:sp>
        <p:nvSpPr>
          <p:cNvPr id="18" name="Text Box 14"/>
          <p:cNvSpPr txBox="1">
            <a:spLocks noChangeArrowheads="1"/>
          </p:cNvSpPr>
          <p:nvPr/>
        </p:nvSpPr>
        <p:spPr bwMode="auto">
          <a:xfrm>
            <a:off x="244475" y="4384675"/>
            <a:ext cx="8640763" cy="2031325"/>
          </a:xfrm>
          <a:prstGeom prst="rect">
            <a:avLst/>
          </a:prstGeom>
          <a:solidFill>
            <a:srgbClr val="C7FCFF"/>
          </a:solidFill>
          <a:ln w="28575">
            <a:noFill/>
            <a:miter lim="800000"/>
            <a:headEnd/>
            <a:tailEnd/>
          </a:ln>
        </p:spPr>
        <p:txBody>
          <a:bodyPr>
            <a:spAutoFit/>
          </a:bodyPr>
          <a:lstStyle/>
          <a:p>
            <a:pPr>
              <a:spcAft>
                <a:spcPts val="0"/>
              </a:spcAft>
              <a:defRPr/>
            </a:pPr>
            <a:r>
              <a:rPr lang="en-US" b="1" u="sng" dirty="0">
                <a:solidFill>
                  <a:srgbClr val="000090"/>
                </a:solidFill>
              </a:rPr>
              <a:t>Physics:</a:t>
            </a:r>
          </a:p>
          <a:p>
            <a:pPr>
              <a:spcAft>
                <a:spcPts val="0"/>
              </a:spcAft>
              <a:buClr>
                <a:srgbClr val="FF0000"/>
              </a:buClr>
              <a:buFont typeface="Wingdings" pitchFamily="2" charset="2"/>
              <a:buChar char="ü"/>
              <a:defRPr/>
            </a:pPr>
            <a:r>
              <a:rPr lang="en-US" i="1" dirty="0">
                <a:solidFill>
                  <a:srgbClr val="000090"/>
                </a:solidFill>
              </a:rPr>
              <a:t> </a:t>
            </a:r>
            <a:r>
              <a:rPr lang="en-US" b="1" i="1" dirty="0">
                <a:solidFill>
                  <a:srgbClr val="000090"/>
                </a:solidFill>
              </a:rPr>
              <a:t>strange / multi-strange hyperon and </a:t>
            </a:r>
            <a:r>
              <a:rPr lang="en-US" b="1" i="1" dirty="0" err="1">
                <a:solidFill>
                  <a:srgbClr val="000090"/>
                </a:solidFill>
              </a:rPr>
              <a:t>hypernuclei</a:t>
            </a:r>
            <a:r>
              <a:rPr lang="en-US" b="1" i="1" dirty="0">
                <a:solidFill>
                  <a:srgbClr val="000090"/>
                </a:solidFill>
              </a:rPr>
              <a:t> production </a:t>
            </a:r>
            <a:r>
              <a:rPr lang="en-US" b="1" i="1" dirty="0" smtClean="0">
                <a:solidFill>
                  <a:srgbClr val="000090"/>
                </a:solidFill>
              </a:rPr>
              <a:t>at </a:t>
            </a:r>
            <a:r>
              <a:rPr lang="en-US" b="1" i="1" dirty="0">
                <a:solidFill>
                  <a:srgbClr val="000090"/>
                </a:solidFill>
              </a:rPr>
              <a:t>the threshold </a:t>
            </a:r>
          </a:p>
          <a:p>
            <a:pPr>
              <a:spcAft>
                <a:spcPts val="0"/>
              </a:spcAft>
              <a:buClr>
                <a:srgbClr val="FF0000"/>
              </a:buClr>
              <a:buFont typeface="Wingdings" pitchFamily="2" charset="2"/>
              <a:buChar char="ü"/>
              <a:defRPr/>
            </a:pPr>
            <a:r>
              <a:rPr lang="en-US" b="1" i="1" dirty="0">
                <a:solidFill>
                  <a:srgbClr val="000090"/>
                </a:solidFill>
              </a:rPr>
              <a:t> hadron </a:t>
            </a:r>
            <a:r>
              <a:rPr lang="en-US" b="1" i="1" dirty="0" err="1" smtClean="0">
                <a:solidFill>
                  <a:srgbClr val="000090"/>
                </a:solidFill>
              </a:rPr>
              <a:t>femtoscopy</a:t>
            </a:r>
            <a:endParaRPr lang="en-US" b="1" i="1" dirty="0" smtClean="0">
              <a:solidFill>
                <a:srgbClr val="000090"/>
              </a:solidFill>
            </a:endParaRPr>
          </a:p>
          <a:p>
            <a:pPr>
              <a:spcAft>
                <a:spcPts val="0"/>
              </a:spcAft>
              <a:buClr>
                <a:srgbClr val="FF0000"/>
              </a:buClr>
              <a:buFont typeface="Wingdings" pitchFamily="2" charset="2"/>
              <a:buChar char="ü"/>
              <a:defRPr/>
            </a:pPr>
            <a:r>
              <a:rPr lang="en-US" b="1" i="1" dirty="0">
                <a:solidFill>
                  <a:srgbClr val="000090"/>
                </a:solidFill>
              </a:rPr>
              <a:t> s</a:t>
            </a:r>
            <a:r>
              <a:rPr lang="en-US" b="1" i="1" dirty="0" smtClean="0">
                <a:solidFill>
                  <a:srgbClr val="000090"/>
                </a:solidFill>
              </a:rPr>
              <a:t>hort range correlations</a:t>
            </a:r>
          </a:p>
          <a:p>
            <a:pPr>
              <a:spcAft>
                <a:spcPts val="0"/>
              </a:spcAft>
              <a:buClr>
                <a:srgbClr val="FF0000"/>
              </a:buClr>
              <a:buFont typeface="Wingdings" pitchFamily="2" charset="2"/>
              <a:buChar char="ü"/>
              <a:defRPr/>
            </a:pPr>
            <a:r>
              <a:rPr lang="ru-RU" b="1" i="1" dirty="0" smtClean="0">
                <a:solidFill>
                  <a:srgbClr val="000090"/>
                </a:solidFill>
              </a:rPr>
              <a:t> </a:t>
            </a:r>
            <a:r>
              <a:rPr lang="en-US" b="1" i="1" dirty="0" smtClean="0">
                <a:solidFill>
                  <a:srgbClr val="000090"/>
                </a:solidFill>
              </a:rPr>
              <a:t>event-by event fluctuations</a:t>
            </a:r>
            <a:endParaRPr lang="en-US" b="1" i="1" dirty="0">
              <a:solidFill>
                <a:srgbClr val="000090"/>
              </a:solidFill>
            </a:endParaRPr>
          </a:p>
          <a:p>
            <a:pPr>
              <a:spcAft>
                <a:spcPts val="0"/>
              </a:spcAft>
              <a:buClr>
                <a:srgbClr val="FF0000"/>
              </a:buClr>
              <a:buFont typeface="Wingdings" pitchFamily="2" charset="2"/>
              <a:buChar char="ü"/>
              <a:defRPr/>
            </a:pPr>
            <a:r>
              <a:rPr lang="en-US" b="1" dirty="0">
                <a:solidFill>
                  <a:srgbClr val="000090"/>
                </a:solidFill>
              </a:rPr>
              <a:t> </a:t>
            </a:r>
            <a:r>
              <a:rPr lang="en-US" b="1" i="1" dirty="0">
                <a:solidFill>
                  <a:srgbClr val="000090"/>
                </a:solidFill>
              </a:rPr>
              <a:t>in-medium modifications of strange  &amp; vector mesons </a:t>
            </a:r>
            <a:r>
              <a:rPr lang="en-US" b="1" i="1" dirty="0" smtClean="0">
                <a:solidFill>
                  <a:srgbClr val="000090"/>
                </a:solidFill>
              </a:rPr>
              <a:t>in </a:t>
            </a:r>
            <a:r>
              <a:rPr lang="en-US" b="1" i="1" dirty="0">
                <a:solidFill>
                  <a:srgbClr val="000090"/>
                </a:solidFill>
              </a:rPr>
              <a:t>dense nuclear matter</a:t>
            </a:r>
          </a:p>
          <a:p>
            <a:pPr>
              <a:spcAft>
                <a:spcPts val="0"/>
              </a:spcAft>
              <a:buClr>
                <a:srgbClr val="FF0000"/>
              </a:buClr>
              <a:buFont typeface="Wingdings" pitchFamily="2" charset="2"/>
              <a:buChar char="ü"/>
              <a:defRPr/>
            </a:pPr>
            <a:r>
              <a:rPr lang="en-US" b="1" i="1" dirty="0">
                <a:solidFill>
                  <a:srgbClr val="000090"/>
                </a:solidFill>
              </a:rPr>
              <a:t> electromagnetic probes, states decaying into  </a:t>
            </a:r>
            <a:r>
              <a:rPr lang="el-GR" b="1" i="1" dirty="0">
                <a:solidFill>
                  <a:srgbClr val="000090"/>
                </a:solidFill>
              </a:rPr>
              <a:t>γ</a:t>
            </a:r>
            <a:r>
              <a:rPr lang="en-US" b="1" i="1" dirty="0">
                <a:solidFill>
                  <a:srgbClr val="000090"/>
                </a:solidFill>
              </a:rPr>
              <a:t>, e (with ECAL)</a:t>
            </a:r>
          </a:p>
        </p:txBody>
      </p:sp>
      <p:sp>
        <p:nvSpPr>
          <p:cNvPr id="15" name="Text Box 3"/>
          <p:cNvSpPr txBox="1">
            <a:spLocks noChangeArrowheads="1"/>
          </p:cNvSpPr>
          <p:nvPr/>
        </p:nvSpPr>
        <p:spPr bwMode="auto">
          <a:xfrm>
            <a:off x="134938" y="965199"/>
            <a:ext cx="4906962" cy="2797175"/>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5000" rIns="90000" bIns="4500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smtClean="0">
                <a:solidFill>
                  <a:srgbClr val="FF0000"/>
                </a:solidFill>
              </a:rPr>
              <a:t>BM@N </a:t>
            </a:r>
            <a:r>
              <a:rPr lang="en-US" sz="1800" b="1" dirty="0" smtClean="0">
                <a:solidFill>
                  <a:srgbClr val="000090"/>
                </a:solidFill>
              </a:rPr>
              <a:t>Collaboration:</a:t>
            </a:r>
            <a:endParaRPr lang="en-US" sz="1800" b="1" dirty="0">
              <a:solidFill>
                <a:srgbClr val="000090"/>
              </a:solidFill>
            </a:endParaRPr>
          </a:p>
          <a:p>
            <a:pPr eaLnBrk="1" hangingPunct="1"/>
            <a:r>
              <a:rPr lang="en-US" sz="1800" b="1" dirty="0">
                <a:solidFill>
                  <a:srgbClr val="000090"/>
                </a:solidFill>
              </a:rPr>
              <a:t>Russia:</a:t>
            </a:r>
            <a:r>
              <a:rPr lang="en-US" sz="1800" dirty="0">
                <a:solidFill>
                  <a:srgbClr val="000090"/>
                </a:solidFill>
              </a:rPr>
              <a:t>  </a:t>
            </a:r>
            <a:r>
              <a:rPr lang="en-US" sz="1800" i="1" dirty="0">
                <a:solidFill>
                  <a:srgbClr val="000090"/>
                </a:solidFill>
              </a:rPr>
              <a:t>INR, </a:t>
            </a:r>
            <a:r>
              <a:rPr lang="en-US" sz="1800" i="1" dirty="0" err="1">
                <a:solidFill>
                  <a:srgbClr val="000090"/>
                </a:solidFill>
              </a:rPr>
              <a:t>MEPhi</a:t>
            </a:r>
            <a:r>
              <a:rPr lang="en-US" sz="1800" i="1" dirty="0">
                <a:solidFill>
                  <a:srgbClr val="000090"/>
                </a:solidFill>
              </a:rPr>
              <a:t>, SINP, MSU,</a:t>
            </a:r>
          </a:p>
          <a:p>
            <a:pPr algn="r" eaLnBrk="1" hangingPunct="1"/>
            <a:r>
              <a:rPr lang="en-US" sz="1800" i="1" dirty="0">
                <a:solidFill>
                  <a:srgbClr val="000090"/>
                </a:solidFill>
              </a:rPr>
              <a:t> IHEP, S-</a:t>
            </a:r>
            <a:r>
              <a:rPr lang="en-US" sz="1800" i="1" dirty="0" err="1">
                <a:solidFill>
                  <a:srgbClr val="000090"/>
                </a:solidFill>
              </a:rPr>
              <a:t>Ptr</a:t>
            </a:r>
            <a:r>
              <a:rPr lang="en-US" sz="1800" i="1" dirty="0">
                <a:solidFill>
                  <a:srgbClr val="000090"/>
                </a:solidFill>
              </a:rPr>
              <a:t> Radium </a:t>
            </a:r>
            <a:r>
              <a:rPr lang="en-US" sz="1800" i="1" dirty="0" err="1" smtClean="0">
                <a:solidFill>
                  <a:srgbClr val="000090"/>
                </a:solidFill>
              </a:rPr>
              <a:t>Institut</a:t>
            </a:r>
            <a:r>
              <a:rPr lang="en-US" sz="1800" i="1" dirty="0" smtClean="0">
                <a:solidFill>
                  <a:srgbClr val="000090"/>
                </a:solidFill>
              </a:rPr>
              <a:t> </a:t>
            </a:r>
            <a:endParaRPr lang="en-US" sz="1800" i="1" dirty="0">
              <a:solidFill>
                <a:srgbClr val="000090"/>
              </a:solidFill>
            </a:endParaRPr>
          </a:p>
          <a:p>
            <a:pPr eaLnBrk="1" hangingPunct="1"/>
            <a:r>
              <a:rPr lang="en-US" sz="1800" b="1" dirty="0">
                <a:solidFill>
                  <a:srgbClr val="000090"/>
                </a:solidFill>
              </a:rPr>
              <a:t>Bulgaria:</a:t>
            </a:r>
            <a:r>
              <a:rPr lang="en-US" sz="1800" dirty="0">
                <a:solidFill>
                  <a:srgbClr val="000090"/>
                </a:solidFill>
              </a:rPr>
              <a:t>  </a:t>
            </a:r>
            <a:r>
              <a:rPr lang="en-US" sz="1800" i="1" dirty="0">
                <a:solidFill>
                  <a:srgbClr val="000090"/>
                </a:solidFill>
              </a:rPr>
              <a:t>Plovdiv University;</a:t>
            </a:r>
          </a:p>
          <a:p>
            <a:pPr eaLnBrk="1" hangingPunct="1"/>
            <a:r>
              <a:rPr lang="en-US" sz="1800" b="1" dirty="0">
                <a:solidFill>
                  <a:srgbClr val="000090"/>
                </a:solidFill>
              </a:rPr>
              <a:t>China: </a:t>
            </a:r>
            <a:r>
              <a:rPr lang="en-US" sz="1800" i="1" dirty="0">
                <a:solidFill>
                  <a:srgbClr val="000090"/>
                </a:solidFill>
              </a:rPr>
              <a:t>Tsinghua University, </a:t>
            </a:r>
            <a:r>
              <a:rPr lang="en-US" sz="1800" i="1" dirty="0" err="1">
                <a:solidFill>
                  <a:srgbClr val="000090"/>
                </a:solidFill>
              </a:rPr>
              <a:t>Beijin</a:t>
            </a:r>
            <a:r>
              <a:rPr lang="en-US" sz="1800" i="1" dirty="0">
                <a:solidFill>
                  <a:srgbClr val="000090"/>
                </a:solidFill>
              </a:rPr>
              <a:t>;</a:t>
            </a:r>
          </a:p>
          <a:p>
            <a:pPr eaLnBrk="1" hangingPunct="1"/>
            <a:r>
              <a:rPr lang="en-US" sz="1800" b="1" dirty="0">
                <a:solidFill>
                  <a:srgbClr val="000090"/>
                </a:solidFill>
              </a:rPr>
              <a:t>Poland:</a:t>
            </a:r>
            <a:r>
              <a:rPr lang="en-US" sz="1800" dirty="0">
                <a:solidFill>
                  <a:srgbClr val="000090"/>
                </a:solidFill>
              </a:rPr>
              <a:t>  </a:t>
            </a:r>
            <a:r>
              <a:rPr lang="en-US" sz="1800" i="1" dirty="0" smtClean="0">
                <a:solidFill>
                  <a:srgbClr val="000090"/>
                </a:solidFill>
              </a:rPr>
              <a:t>Warsaw </a:t>
            </a:r>
            <a:r>
              <a:rPr lang="en-US" sz="1800" i="1" dirty="0" err="1" smtClean="0">
                <a:solidFill>
                  <a:srgbClr val="000090"/>
                </a:solidFill>
              </a:rPr>
              <a:t>Tech.University</a:t>
            </a:r>
            <a:endParaRPr lang="ru-RU" sz="1800" i="1" dirty="0">
              <a:solidFill>
                <a:srgbClr val="000090"/>
              </a:solidFill>
            </a:endParaRPr>
          </a:p>
          <a:p>
            <a:pPr eaLnBrk="1" hangingPunct="1"/>
            <a:r>
              <a:rPr lang="en-US" sz="1800" b="1" dirty="0">
                <a:solidFill>
                  <a:srgbClr val="000090"/>
                </a:solidFill>
              </a:rPr>
              <a:t>Israel: </a:t>
            </a:r>
            <a:r>
              <a:rPr lang="ru-RU" sz="1800" i="1" dirty="0">
                <a:solidFill>
                  <a:srgbClr val="000090"/>
                </a:solidFill>
              </a:rPr>
              <a:t> </a:t>
            </a:r>
            <a:r>
              <a:rPr lang="en-US" sz="1800" i="1" dirty="0">
                <a:solidFill>
                  <a:srgbClr val="000090"/>
                </a:solidFill>
              </a:rPr>
              <a:t>Tel Aviv </a:t>
            </a:r>
            <a:r>
              <a:rPr lang="en-US" sz="1800" i="1" dirty="0" smtClean="0">
                <a:solidFill>
                  <a:srgbClr val="000090"/>
                </a:solidFill>
              </a:rPr>
              <a:t>University</a:t>
            </a:r>
            <a:endParaRPr lang="en-US" sz="1800" b="1" dirty="0">
              <a:solidFill>
                <a:srgbClr val="000090"/>
              </a:solidFill>
            </a:endParaRPr>
          </a:p>
          <a:p>
            <a:pPr eaLnBrk="1" hangingPunct="1"/>
            <a:r>
              <a:rPr lang="en-US" sz="1800" b="1" dirty="0">
                <a:solidFill>
                  <a:srgbClr val="000090"/>
                </a:solidFill>
              </a:rPr>
              <a:t>Germany:</a:t>
            </a:r>
            <a:r>
              <a:rPr lang="en-US" sz="1800" dirty="0">
                <a:solidFill>
                  <a:srgbClr val="000090"/>
                </a:solidFill>
              </a:rPr>
              <a:t>  </a:t>
            </a:r>
            <a:r>
              <a:rPr lang="en-US" sz="1800" i="1" dirty="0">
                <a:solidFill>
                  <a:srgbClr val="000090"/>
                </a:solidFill>
              </a:rPr>
              <a:t>Frankfurt </a:t>
            </a:r>
            <a:r>
              <a:rPr lang="en-US" sz="1800" i="1" dirty="0" smtClean="0">
                <a:solidFill>
                  <a:srgbClr val="000090"/>
                </a:solidFill>
              </a:rPr>
              <a:t>University; GSI</a:t>
            </a:r>
          </a:p>
          <a:p>
            <a:pPr eaLnBrk="1" hangingPunct="1"/>
            <a:r>
              <a:rPr lang="en-US" sz="1800" b="1" dirty="0" smtClean="0">
                <a:solidFill>
                  <a:srgbClr val="000090"/>
                </a:solidFill>
              </a:rPr>
              <a:t>USA</a:t>
            </a:r>
            <a:r>
              <a:rPr lang="en-US" sz="1800" i="1" dirty="0" smtClean="0">
                <a:solidFill>
                  <a:srgbClr val="000090"/>
                </a:solidFill>
              </a:rPr>
              <a:t>: MIT</a:t>
            </a:r>
          </a:p>
          <a:p>
            <a:pPr eaLnBrk="1" hangingPunct="1"/>
            <a:r>
              <a:rPr lang="en-US" sz="1800" b="1" dirty="0" smtClean="0">
                <a:solidFill>
                  <a:srgbClr val="000090"/>
                </a:solidFill>
              </a:rPr>
              <a:t>France</a:t>
            </a:r>
            <a:r>
              <a:rPr lang="en-US" sz="1800" dirty="0" smtClean="0">
                <a:solidFill>
                  <a:srgbClr val="000090"/>
                </a:solidFill>
              </a:rPr>
              <a:t>: CEA</a:t>
            </a:r>
          </a:p>
        </p:txBody>
      </p:sp>
    </p:spTree>
    <p:extLst>
      <p:ext uri="{BB962C8B-B14F-4D97-AF65-F5344CB8AC3E}">
        <p14:creationId xmlns:p14="http://schemas.microsoft.com/office/powerpoint/2010/main" xmlns="" val="209899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0.70"/>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dissolv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smtClean="0"/>
              <a:t>September 18</a:t>
            </a:r>
            <a:endParaRPr lang="ru-RU"/>
          </a:p>
        </p:txBody>
      </p:sp>
      <p:sp>
        <p:nvSpPr>
          <p:cNvPr id="5" name="Footer Placeholder 4"/>
          <p:cNvSpPr>
            <a:spLocks noGrp="1"/>
          </p:cNvSpPr>
          <p:nvPr>
            <p:ph type="ftr" sz="quarter" idx="11"/>
          </p:nvPr>
        </p:nvSpPr>
        <p:spPr/>
        <p:txBody>
          <a:bodyPr/>
          <a:lstStyle/>
          <a:p>
            <a:pPr>
              <a:defRPr/>
            </a:pPr>
            <a:r>
              <a:rPr lang="en-GB" smtClean="0"/>
              <a:t>V.Kekelidze, SC-122</a:t>
            </a:r>
            <a:endParaRPr lang="ru-RU"/>
          </a:p>
        </p:txBody>
      </p:sp>
      <p:sp>
        <p:nvSpPr>
          <p:cNvPr id="6" name="Slide Number Placeholder 5"/>
          <p:cNvSpPr>
            <a:spLocks noGrp="1"/>
          </p:cNvSpPr>
          <p:nvPr>
            <p:ph type="sldNum" sz="quarter" idx="12"/>
          </p:nvPr>
        </p:nvSpPr>
        <p:spPr/>
        <p:txBody>
          <a:bodyPr/>
          <a:lstStyle/>
          <a:p>
            <a:fld id="{4480217B-8183-4E7A-98AC-12846F6965A4}" type="slidenum">
              <a:rPr lang="ru-RU" smtClean="0"/>
              <a:pPr/>
              <a:t>23</a:t>
            </a:fld>
            <a:endParaRPr lang="ru-RU"/>
          </a:p>
        </p:txBody>
      </p:sp>
      <p:pic>
        <p:nvPicPr>
          <p:cNvPr id="10" name="Picture 9" descr="Screen Shot 2017-09-17 at 8.29.58.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54000" y="1560088"/>
            <a:ext cx="4394200" cy="266496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57150" y="4243388"/>
            <a:ext cx="4210050" cy="2447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4322763" y="4267200"/>
            <a:ext cx="4821237"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45"/>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a:off x="5067300" y="3133726"/>
            <a:ext cx="3649663" cy="1303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p:nvPr/>
        </p:nvSpPr>
        <p:spPr>
          <a:xfrm>
            <a:off x="381000" y="147935"/>
            <a:ext cx="8597900" cy="830997"/>
          </a:xfrm>
          <a:prstGeom prst="rect">
            <a:avLst/>
          </a:prstGeom>
          <a:solidFill>
            <a:srgbClr val="000090"/>
          </a:solidFill>
        </p:spPr>
        <p:txBody>
          <a:bodyPr wrap="square">
            <a:spAutoFit/>
          </a:bodyPr>
          <a:lstStyle/>
          <a:p>
            <a:r>
              <a:rPr lang="en-US" sz="2400" b="1" dirty="0">
                <a:solidFill>
                  <a:srgbClr val="FFFFFF"/>
                </a:solidFill>
                <a:cs typeface="Arial" charset="0"/>
              </a:rPr>
              <a:t>Addition to the BM@N physics program: </a:t>
            </a:r>
            <a:endParaRPr lang="en-US" sz="2400" b="1" dirty="0" smtClean="0">
              <a:solidFill>
                <a:srgbClr val="FFFFFF"/>
              </a:solidFill>
              <a:cs typeface="Arial" charset="0"/>
            </a:endParaRPr>
          </a:p>
          <a:p>
            <a:pPr algn="r"/>
            <a:r>
              <a:rPr lang="en-US" sz="2400" b="1" dirty="0" smtClean="0">
                <a:solidFill>
                  <a:srgbClr val="FFFFFF"/>
                </a:solidFill>
                <a:cs typeface="Arial" charset="0"/>
              </a:rPr>
              <a:t>"</a:t>
            </a:r>
            <a:r>
              <a:rPr lang="en-US" sz="2400" b="1" dirty="0">
                <a:solidFill>
                  <a:srgbClr val="FFFFFF"/>
                </a:solidFill>
                <a:cs typeface="Arial" charset="0"/>
              </a:rPr>
              <a:t>Probing Short-Range Correlations"</a:t>
            </a:r>
          </a:p>
        </p:txBody>
      </p:sp>
      <p:sp>
        <p:nvSpPr>
          <p:cNvPr id="13" name="Rectangle 6"/>
          <p:cNvSpPr>
            <a:spLocks noChangeArrowheads="1"/>
          </p:cNvSpPr>
          <p:nvPr/>
        </p:nvSpPr>
        <p:spPr bwMode="auto">
          <a:xfrm>
            <a:off x="57150" y="965200"/>
            <a:ext cx="887095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rtl="1"/>
            <a:r>
              <a:rPr lang="en-US" sz="1600" b="1" i="1" dirty="0" smtClean="0">
                <a:solidFill>
                  <a:srgbClr val="000090"/>
                </a:solidFill>
                <a:cs typeface="Arial" charset="0"/>
              </a:rPr>
              <a:t>Leaders: </a:t>
            </a:r>
            <a:r>
              <a:rPr lang="en-US" sz="1600" b="1" i="1" dirty="0" smtClean="0">
                <a:solidFill>
                  <a:srgbClr val="000090"/>
                </a:solidFill>
                <a:cs typeface="Arial" charset="0"/>
              </a:rPr>
              <a:t>E. </a:t>
            </a:r>
            <a:r>
              <a:rPr lang="en-US" sz="1600" b="1" i="1" dirty="0" err="1" smtClean="0">
                <a:solidFill>
                  <a:srgbClr val="000090"/>
                </a:solidFill>
                <a:cs typeface="Arial" charset="0"/>
              </a:rPr>
              <a:t>Piasetzky</a:t>
            </a:r>
            <a:r>
              <a:rPr lang="en-US" sz="1600" b="1" i="1" dirty="0" smtClean="0">
                <a:solidFill>
                  <a:srgbClr val="000090"/>
                </a:solidFill>
                <a:cs typeface="Arial" charset="0"/>
              </a:rPr>
              <a:t> (Tel  </a:t>
            </a:r>
            <a:r>
              <a:rPr lang="en-US" sz="1600" b="1" i="1" dirty="0">
                <a:solidFill>
                  <a:srgbClr val="000090"/>
                </a:solidFill>
                <a:cs typeface="Arial" charset="0"/>
              </a:rPr>
              <a:t>Aviv  University,  </a:t>
            </a:r>
            <a:r>
              <a:rPr lang="en-US" sz="1600" b="1" i="1" dirty="0" smtClean="0">
                <a:solidFill>
                  <a:srgbClr val="000090"/>
                </a:solidFill>
                <a:cs typeface="Arial" charset="0"/>
              </a:rPr>
              <a:t>Israel), Or Hen (MIT, USA), T. </a:t>
            </a:r>
            <a:r>
              <a:rPr lang="en-US" sz="1600" b="1" i="1" dirty="0" err="1" smtClean="0">
                <a:solidFill>
                  <a:srgbClr val="000090"/>
                </a:solidFill>
                <a:cs typeface="Arial" charset="0"/>
              </a:rPr>
              <a:t>Aumann</a:t>
            </a:r>
            <a:r>
              <a:rPr lang="en-US" sz="1600" b="1" i="1" dirty="0" smtClean="0">
                <a:solidFill>
                  <a:srgbClr val="000090"/>
                </a:solidFill>
                <a:cs typeface="Arial" charset="0"/>
              </a:rPr>
              <a:t> (TUD, Germany)</a:t>
            </a:r>
            <a:endParaRPr lang="en-US" sz="1600" b="1" i="1" dirty="0">
              <a:solidFill>
                <a:srgbClr val="000090"/>
              </a:solidFill>
              <a:cs typeface="Arial" charset="0"/>
            </a:endParaRPr>
          </a:p>
        </p:txBody>
      </p:sp>
      <p:sp>
        <p:nvSpPr>
          <p:cNvPr id="15" name="Rectangle 14"/>
          <p:cNvSpPr/>
          <p:nvPr/>
        </p:nvSpPr>
        <p:spPr>
          <a:xfrm>
            <a:off x="5219700" y="1396893"/>
            <a:ext cx="3822700" cy="1744067"/>
          </a:xfrm>
          <a:prstGeom prst="rect">
            <a:avLst/>
          </a:prstGeom>
        </p:spPr>
        <p:txBody>
          <a:bodyPr wrap="square">
            <a:spAutoFit/>
          </a:bodyPr>
          <a:lstStyle/>
          <a:p>
            <a:pPr>
              <a:lnSpc>
                <a:spcPct val="80000"/>
              </a:lnSpc>
              <a:spcAft>
                <a:spcPts val="800"/>
              </a:spcAft>
            </a:pPr>
            <a:r>
              <a:rPr lang="en-US" sz="2000" b="1" i="1" dirty="0" smtClean="0">
                <a:solidFill>
                  <a:srgbClr val="000090"/>
                </a:solidFill>
                <a:latin typeface="Arial"/>
                <a:cs typeface="Arial"/>
              </a:rPr>
              <a:t>BM</a:t>
            </a:r>
            <a:r>
              <a:rPr lang="en-US" sz="2000" b="1" i="1" dirty="0">
                <a:solidFill>
                  <a:srgbClr val="000090"/>
                </a:solidFill>
                <a:latin typeface="Arial"/>
                <a:cs typeface="Arial"/>
              </a:rPr>
              <a:t>@N </a:t>
            </a:r>
            <a:r>
              <a:rPr lang="en-US" sz="2000" b="1" i="1" dirty="0" smtClean="0">
                <a:solidFill>
                  <a:srgbClr val="000090"/>
                </a:solidFill>
                <a:latin typeface="Arial"/>
                <a:cs typeface="Arial"/>
              </a:rPr>
              <a:t>collaboration +</a:t>
            </a:r>
            <a:endParaRPr lang="en-US" sz="2000" b="1" i="1" dirty="0">
              <a:solidFill>
                <a:srgbClr val="000090"/>
              </a:solidFill>
              <a:latin typeface="Arial"/>
              <a:cs typeface="Arial"/>
            </a:endParaRPr>
          </a:p>
          <a:p>
            <a:pPr>
              <a:lnSpc>
                <a:spcPct val="80000"/>
              </a:lnSpc>
              <a:spcAft>
                <a:spcPts val="800"/>
              </a:spcAft>
            </a:pPr>
            <a:r>
              <a:rPr lang="en-US" sz="2000" b="1" i="1" dirty="0">
                <a:solidFill>
                  <a:srgbClr val="000090"/>
                </a:solidFill>
                <a:latin typeface="Arial"/>
                <a:cs typeface="Arial"/>
              </a:rPr>
              <a:t>Israe</a:t>
            </a:r>
            <a:r>
              <a:rPr lang="en-US" sz="2000" i="1" dirty="0">
                <a:solidFill>
                  <a:srgbClr val="000090"/>
                </a:solidFill>
                <a:latin typeface="Arial"/>
                <a:cs typeface="Arial"/>
              </a:rPr>
              <a:t>l: Tel Aviv University</a:t>
            </a:r>
          </a:p>
          <a:p>
            <a:pPr>
              <a:lnSpc>
                <a:spcPct val="80000"/>
              </a:lnSpc>
              <a:spcAft>
                <a:spcPts val="800"/>
              </a:spcAft>
            </a:pPr>
            <a:r>
              <a:rPr lang="en-US" sz="2000" b="1" i="1" dirty="0">
                <a:solidFill>
                  <a:srgbClr val="000090"/>
                </a:solidFill>
                <a:latin typeface="Arial"/>
                <a:cs typeface="Arial"/>
              </a:rPr>
              <a:t>Germany</a:t>
            </a:r>
            <a:r>
              <a:rPr lang="en-US" sz="2000" i="1" dirty="0">
                <a:solidFill>
                  <a:srgbClr val="000090"/>
                </a:solidFill>
                <a:latin typeface="Arial"/>
                <a:cs typeface="Arial"/>
              </a:rPr>
              <a:t>: TUD and GSI</a:t>
            </a:r>
          </a:p>
          <a:p>
            <a:pPr>
              <a:lnSpc>
                <a:spcPct val="80000"/>
              </a:lnSpc>
              <a:spcAft>
                <a:spcPts val="800"/>
              </a:spcAft>
            </a:pPr>
            <a:r>
              <a:rPr lang="en-US" sz="2000" b="1" i="1" dirty="0">
                <a:solidFill>
                  <a:srgbClr val="000090"/>
                </a:solidFill>
                <a:latin typeface="Arial"/>
                <a:cs typeface="Arial"/>
              </a:rPr>
              <a:t>USA</a:t>
            </a:r>
            <a:r>
              <a:rPr lang="en-US" sz="2000" i="1" dirty="0">
                <a:solidFill>
                  <a:srgbClr val="000090"/>
                </a:solidFill>
                <a:latin typeface="Arial"/>
                <a:cs typeface="Arial"/>
              </a:rPr>
              <a:t>: FIU, MIT, ODU, PSU</a:t>
            </a:r>
          </a:p>
          <a:p>
            <a:pPr>
              <a:lnSpc>
                <a:spcPct val="80000"/>
              </a:lnSpc>
              <a:spcAft>
                <a:spcPts val="800"/>
              </a:spcAft>
            </a:pPr>
            <a:r>
              <a:rPr lang="en-US" sz="2000" b="1" i="1" dirty="0" smtClean="0">
                <a:solidFill>
                  <a:srgbClr val="000090"/>
                </a:solidFill>
                <a:latin typeface="Arial"/>
                <a:cs typeface="Arial"/>
              </a:rPr>
              <a:t>France</a:t>
            </a:r>
            <a:r>
              <a:rPr lang="en-US" sz="2000" i="1" dirty="0" smtClean="0">
                <a:solidFill>
                  <a:srgbClr val="000090"/>
                </a:solidFill>
                <a:latin typeface="Arial"/>
                <a:cs typeface="Arial"/>
              </a:rPr>
              <a:t>: </a:t>
            </a:r>
            <a:r>
              <a:rPr lang="en-US" sz="2000" i="1" dirty="0">
                <a:solidFill>
                  <a:srgbClr val="000090"/>
                </a:solidFill>
                <a:latin typeface="Arial"/>
                <a:cs typeface="Arial"/>
              </a:rPr>
              <a:t>CEA</a:t>
            </a:r>
          </a:p>
        </p:txBody>
      </p:sp>
    </p:spTree>
    <p:extLst>
      <p:ext uri="{BB962C8B-B14F-4D97-AF65-F5344CB8AC3E}">
        <p14:creationId xmlns:p14="http://schemas.microsoft.com/office/powerpoint/2010/main" xmlns="" val="27296109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ext Box 21"/>
          <p:cNvSpPr txBox="1">
            <a:spLocks noChangeArrowheads="1"/>
          </p:cNvSpPr>
          <p:nvPr/>
        </p:nvSpPr>
        <p:spPr bwMode="auto">
          <a:xfrm>
            <a:off x="5343525" y="-439738"/>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100357" name="Rectangle 2"/>
          <p:cNvSpPr txBox="1">
            <a:spLocks noChangeArrowheads="1"/>
          </p:cNvSpPr>
          <p:nvPr/>
        </p:nvSpPr>
        <p:spPr bwMode="auto">
          <a:xfrm>
            <a:off x="5389563" y="4972050"/>
            <a:ext cx="3094037" cy="592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a:solidFill>
                  <a:schemeClr val="bg1"/>
                </a:solidFill>
              </a:rPr>
              <a:t>area prepared </a:t>
            </a:r>
            <a:br>
              <a:rPr lang="en-US" sz="2000">
                <a:solidFill>
                  <a:schemeClr val="bg1"/>
                </a:solidFill>
              </a:rPr>
            </a:br>
            <a:r>
              <a:rPr lang="en-US" sz="2000">
                <a:solidFill>
                  <a:schemeClr val="bg1"/>
                </a:solidFill>
              </a:rPr>
              <a:t>for detector installation</a:t>
            </a:r>
            <a:endParaRPr lang="ru-RU" sz="2000">
              <a:solidFill>
                <a:schemeClr val="bg1"/>
              </a:solidFill>
            </a:endParaRPr>
          </a:p>
        </p:txBody>
      </p:sp>
      <p:pic>
        <p:nvPicPr>
          <p:cNvPr id="100358" name="Picture 2" descr="C:\Users\Yury\Documents\Suzdal\BMN_scheme.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47700" y="838200"/>
            <a:ext cx="6921500" cy="297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9" name="Rectangle 2"/>
          <p:cNvSpPr>
            <a:spLocks noChangeArrowheads="1"/>
          </p:cNvSpPr>
          <p:nvPr/>
        </p:nvSpPr>
        <p:spPr bwMode="auto">
          <a:xfrm>
            <a:off x="1930400" y="101600"/>
            <a:ext cx="5308600" cy="534988"/>
          </a:xfrm>
          <a:prstGeom prst="rect">
            <a:avLst/>
          </a:prstGeom>
          <a:solidFill>
            <a:srgbClr val="DAEDEF"/>
          </a:solidFill>
          <a:ln w="9525">
            <a:solidFill>
              <a:srgbClr val="000090"/>
            </a:solidFill>
            <a:miter lim="800000"/>
            <a:headEnd/>
            <a:tailEnd/>
          </a:ln>
        </p:spPr>
        <p:txBody>
          <a:bodyPr anchor="ctr"/>
          <a:lstStyle/>
          <a:p>
            <a:pPr algn="ctr"/>
            <a:r>
              <a:rPr lang="en-US" sz="2400">
                <a:solidFill>
                  <a:srgbClr val="000090"/>
                </a:solidFill>
              </a:rPr>
              <a:t>      </a:t>
            </a:r>
            <a:r>
              <a:rPr lang="en-US" sz="2400" b="1">
                <a:solidFill>
                  <a:srgbClr val="000090"/>
                </a:solidFill>
              </a:rPr>
              <a:t>BM@N</a:t>
            </a:r>
            <a:r>
              <a:rPr lang="en-US" sz="2400">
                <a:solidFill>
                  <a:srgbClr val="000090"/>
                </a:solidFill>
              </a:rPr>
              <a:t> status and milestones</a:t>
            </a:r>
            <a:r>
              <a:rPr lang="en-US" sz="2400" i="1">
                <a:solidFill>
                  <a:srgbClr val="000090"/>
                </a:solidFill>
              </a:rPr>
              <a:t> </a:t>
            </a:r>
            <a:endParaRPr lang="en-GB" sz="2400" i="1">
              <a:solidFill>
                <a:srgbClr val="000090"/>
              </a:solidFill>
            </a:endParaRPr>
          </a:p>
        </p:txBody>
      </p:sp>
      <p:sp>
        <p:nvSpPr>
          <p:cNvPr id="100360" name="Rectangle 2"/>
          <p:cNvSpPr>
            <a:spLocks noChangeArrowheads="1"/>
          </p:cNvSpPr>
          <p:nvPr/>
        </p:nvSpPr>
        <p:spPr bwMode="auto">
          <a:xfrm>
            <a:off x="3640138" y="700088"/>
            <a:ext cx="3408362" cy="354012"/>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US" sz="2000">
                <a:solidFill>
                  <a:schemeClr val="bg1"/>
                </a:solidFill>
              </a:rPr>
              <a:t>       </a:t>
            </a:r>
            <a:r>
              <a:rPr lang="en-US" sz="2000" b="1">
                <a:solidFill>
                  <a:schemeClr val="bg1"/>
                </a:solidFill>
              </a:rPr>
              <a:t>BM@N</a:t>
            </a:r>
            <a:r>
              <a:rPr lang="en-US" sz="2000">
                <a:solidFill>
                  <a:schemeClr val="bg1"/>
                </a:solidFill>
              </a:rPr>
              <a:t> </a:t>
            </a:r>
            <a:r>
              <a:rPr lang="en-US" sz="2000" i="1">
                <a:solidFill>
                  <a:schemeClr val="bg1"/>
                </a:solidFill>
              </a:rPr>
              <a:t>schematic view</a:t>
            </a:r>
            <a:endParaRPr lang="en-GB" sz="2000" i="1">
              <a:solidFill>
                <a:schemeClr val="bg1"/>
              </a:solidFill>
            </a:endParaRPr>
          </a:p>
        </p:txBody>
      </p:sp>
      <p:pic>
        <p:nvPicPr>
          <p:cNvPr id="17" name="Picture 50"/>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124825" y="0"/>
            <a:ext cx="1019175" cy="6334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8" name="Rectangle 22"/>
          <p:cNvSpPr>
            <a:spLocks noChangeArrowheads="1"/>
          </p:cNvSpPr>
          <p:nvPr/>
        </p:nvSpPr>
        <p:spPr bwMode="auto">
          <a:xfrm>
            <a:off x="330200" y="3905250"/>
            <a:ext cx="8407400" cy="2455863"/>
          </a:xfrm>
          <a:prstGeom prst="rect">
            <a:avLst/>
          </a:prstGeom>
          <a:solidFill>
            <a:srgbClr val="CC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defRPr/>
            </a:pPr>
            <a:r>
              <a:rPr lang="en-US" b="1" dirty="0">
                <a:solidFill>
                  <a:srgbClr val="000090"/>
                </a:solidFill>
              </a:rPr>
              <a:t>           </a:t>
            </a:r>
            <a:r>
              <a:rPr lang="en-US" sz="2400" b="1" dirty="0">
                <a:solidFill>
                  <a:srgbClr val="000090"/>
                </a:solidFill>
              </a:rPr>
              <a:t>      BM@N configuration </a:t>
            </a:r>
          </a:p>
          <a:p>
            <a:pPr>
              <a:lnSpc>
                <a:spcPct val="150000"/>
              </a:lnSpc>
              <a:defRPr/>
            </a:pPr>
            <a:r>
              <a:rPr lang="en-US" b="1" dirty="0">
                <a:solidFill>
                  <a:srgbClr val="000090"/>
                </a:solidFill>
              </a:rPr>
              <a:t>		</a:t>
            </a:r>
            <a:r>
              <a:rPr lang="en-US" b="1" dirty="0" smtClean="0">
                <a:solidFill>
                  <a:srgbClr val="000090"/>
                </a:solidFill>
              </a:rPr>
              <a:t> 		  DAQ  </a:t>
            </a:r>
            <a:r>
              <a:rPr lang="en-US" b="1" dirty="0">
                <a:solidFill>
                  <a:srgbClr val="000090"/>
                </a:solidFill>
              </a:rPr>
              <a:t>	  GEM </a:t>
            </a:r>
            <a:r>
              <a:rPr lang="en-US" i="1" dirty="0">
                <a:solidFill>
                  <a:srgbClr val="000090"/>
                </a:solidFill>
              </a:rPr>
              <a:t>(CERN) </a:t>
            </a:r>
            <a:r>
              <a:rPr lang="en-US" b="1" dirty="0">
                <a:solidFill>
                  <a:srgbClr val="000090"/>
                </a:solidFill>
              </a:rPr>
              <a:t>    ST 	   </a:t>
            </a:r>
            <a:r>
              <a:rPr lang="en-US" b="1" dirty="0" smtClean="0">
                <a:solidFill>
                  <a:srgbClr val="000090"/>
                </a:solidFill>
              </a:rPr>
              <a:t>		  </a:t>
            </a:r>
            <a:r>
              <a:rPr lang="en-US" b="1" dirty="0">
                <a:solidFill>
                  <a:srgbClr val="000090"/>
                </a:solidFill>
              </a:rPr>
              <a:t>TOF 	   Outer</a:t>
            </a:r>
            <a:r>
              <a:rPr lang="ru-RU" b="1" dirty="0">
                <a:solidFill>
                  <a:srgbClr val="000090"/>
                </a:solidFill>
              </a:rPr>
              <a:t> </a:t>
            </a:r>
            <a:r>
              <a:rPr lang="en-US" b="1" dirty="0">
                <a:solidFill>
                  <a:srgbClr val="000090"/>
                </a:solidFill>
              </a:rPr>
              <a:t>tracker  </a:t>
            </a:r>
          </a:p>
          <a:p>
            <a:pPr marL="285750" indent="-285750">
              <a:lnSpc>
                <a:spcPct val="150000"/>
              </a:lnSpc>
              <a:buClr>
                <a:srgbClr val="FF0000"/>
              </a:buClr>
              <a:buFont typeface="Arial"/>
              <a:buChar char="•"/>
              <a:defRPr/>
            </a:pPr>
            <a:r>
              <a:rPr lang="en-US" b="1" dirty="0">
                <a:solidFill>
                  <a:srgbClr val="000090"/>
                </a:solidFill>
              </a:rPr>
              <a:t>2016, IV</a:t>
            </a:r>
            <a:r>
              <a:rPr lang="en-US" dirty="0">
                <a:solidFill>
                  <a:srgbClr val="000090"/>
                </a:solidFill>
              </a:rPr>
              <a:t>:          </a:t>
            </a:r>
            <a:r>
              <a:rPr lang="en-US" i="1" dirty="0">
                <a:solidFill>
                  <a:srgbClr val="000090"/>
                </a:solidFill>
              </a:rPr>
              <a:t>basic        </a:t>
            </a:r>
            <a:r>
              <a:rPr lang="en-US" i="1" dirty="0" smtClean="0">
                <a:solidFill>
                  <a:srgbClr val="000090"/>
                </a:solidFill>
              </a:rPr>
              <a:t>       6 </a:t>
            </a:r>
            <a:r>
              <a:rPr lang="en-US" i="1" dirty="0">
                <a:solidFill>
                  <a:srgbClr val="000090"/>
                </a:solidFill>
              </a:rPr>
              <a:t>half              1 small        </a:t>
            </a:r>
            <a:r>
              <a:rPr lang="en-US" i="1" dirty="0" smtClean="0">
                <a:solidFill>
                  <a:srgbClr val="000090"/>
                </a:solidFill>
              </a:rPr>
              <a:t>       </a:t>
            </a:r>
            <a:r>
              <a:rPr lang="en-US" i="1" dirty="0">
                <a:solidFill>
                  <a:srgbClr val="000090"/>
                </a:solidFill>
              </a:rPr>
              <a:t>half               </a:t>
            </a:r>
            <a:r>
              <a:rPr lang="en-US" i="1" dirty="0" smtClean="0">
                <a:solidFill>
                  <a:srgbClr val="000090"/>
                </a:solidFill>
              </a:rPr>
              <a:t>     </a:t>
            </a:r>
            <a:r>
              <a:rPr lang="en-US" i="1" dirty="0">
                <a:solidFill>
                  <a:srgbClr val="000090"/>
                </a:solidFill>
              </a:rPr>
              <a:t>DCH </a:t>
            </a:r>
          </a:p>
          <a:p>
            <a:pPr lvl="4">
              <a:lnSpc>
                <a:spcPct val="70000"/>
              </a:lnSpc>
              <a:buClr>
                <a:srgbClr val="FF0000"/>
              </a:buClr>
              <a:defRPr/>
            </a:pPr>
            <a:r>
              <a:rPr lang="en-US" i="1" dirty="0" err="1">
                <a:solidFill>
                  <a:srgbClr val="000090"/>
                </a:solidFill>
              </a:rPr>
              <a:t>config</a:t>
            </a:r>
            <a:r>
              <a:rPr lang="en-US" i="1" dirty="0">
                <a:solidFill>
                  <a:srgbClr val="000090"/>
                </a:solidFill>
              </a:rPr>
              <a:t>.     </a:t>
            </a:r>
            <a:r>
              <a:rPr lang="en-US" i="1" dirty="0" smtClean="0">
                <a:solidFill>
                  <a:srgbClr val="000090"/>
                </a:solidFill>
              </a:rPr>
              <a:t>  </a:t>
            </a:r>
            <a:r>
              <a:rPr lang="en-US" i="1" dirty="0">
                <a:solidFill>
                  <a:srgbClr val="000090"/>
                </a:solidFill>
              </a:rPr>
              <a:t>planes               plane            </a:t>
            </a:r>
            <a:r>
              <a:rPr lang="en-US" i="1" dirty="0" smtClean="0">
                <a:solidFill>
                  <a:srgbClr val="000090"/>
                </a:solidFill>
              </a:rPr>
              <a:t>   </a:t>
            </a:r>
            <a:r>
              <a:rPr lang="en-US" i="1" dirty="0" err="1" smtClean="0">
                <a:solidFill>
                  <a:srgbClr val="000090"/>
                </a:solidFill>
              </a:rPr>
              <a:t>config</a:t>
            </a:r>
            <a:r>
              <a:rPr lang="en-US" i="1" dirty="0">
                <a:solidFill>
                  <a:srgbClr val="000090"/>
                </a:solidFill>
              </a:rPr>
              <a:t>.</a:t>
            </a:r>
          </a:p>
          <a:p>
            <a:pPr marL="285750" indent="-285750">
              <a:lnSpc>
                <a:spcPct val="150000"/>
              </a:lnSpc>
              <a:buClr>
                <a:srgbClr val="FF0000"/>
              </a:buClr>
              <a:buFont typeface="Arial"/>
              <a:buChar char="•"/>
              <a:defRPr/>
            </a:pPr>
            <a:r>
              <a:rPr lang="en-US" b="1" dirty="0">
                <a:solidFill>
                  <a:srgbClr val="000090"/>
                </a:solidFill>
              </a:rPr>
              <a:t>2017, III:         </a:t>
            </a:r>
            <a:r>
              <a:rPr lang="en-US" dirty="0">
                <a:solidFill>
                  <a:srgbClr val="FF0000"/>
                </a:solidFill>
              </a:rPr>
              <a:t>complete</a:t>
            </a:r>
            <a:r>
              <a:rPr lang="en-US" dirty="0">
                <a:solidFill>
                  <a:srgbClr val="000090"/>
                </a:solidFill>
              </a:rPr>
              <a:t>  </a:t>
            </a:r>
            <a:r>
              <a:rPr lang="en-US" dirty="0" smtClean="0">
                <a:solidFill>
                  <a:srgbClr val="000090"/>
                </a:solidFill>
              </a:rPr>
              <a:t>     </a:t>
            </a:r>
            <a:r>
              <a:rPr lang="en-US" i="1" dirty="0">
                <a:solidFill>
                  <a:srgbClr val="000090"/>
                </a:solidFill>
              </a:rPr>
              <a:t>10 h/pl.  </a:t>
            </a:r>
            <a:r>
              <a:rPr lang="en-US" b="1" dirty="0">
                <a:solidFill>
                  <a:srgbClr val="000090"/>
                </a:solidFill>
              </a:rPr>
              <a:t>           </a:t>
            </a:r>
            <a:r>
              <a:rPr lang="en-US" i="1" dirty="0">
                <a:solidFill>
                  <a:srgbClr val="000090"/>
                </a:solidFill>
              </a:rPr>
              <a:t>2 s/pl.           </a:t>
            </a:r>
            <a:r>
              <a:rPr lang="en-US" i="1" dirty="0" smtClean="0">
                <a:solidFill>
                  <a:srgbClr val="000090"/>
                </a:solidFill>
              </a:rPr>
              <a:t>    </a:t>
            </a:r>
            <a:r>
              <a:rPr lang="en-US" i="1" dirty="0">
                <a:solidFill>
                  <a:srgbClr val="000090"/>
                </a:solidFill>
              </a:rPr>
              <a:t>basic             </a:t>
            </a:r>
            <a:r>
              <a:rPr lang="en-US" i="1" dirty="0" smtClean="0">
                <a:solidFill>
                  <a:srgbClr val="000090"/>
                </a:solidFill>
              </a:rPr>
              <a:t>      </a:t>
            </a:r>
            <a:r>
              <a:rPr lang="en-US" i="1" dirty="0">
                <a:solidFill>
                  <a:srgbClr val="000090"/>
                </a:solidFill>
              </a:rPr>
              <a:t>DCH</a:t>
            </a:r>
          </a:p>
          <a:p>
            <a:pPr marL="285750" indent="-285750">
              <a:buClr>
                <a:srgbClr val="FF0000"/>
              </a:buClr>
              <a:buFont typeface="Arial"/>
              <a:buChar char="•"/>
              <a:defRPr/>
            </a:pPr>
            <a:endParaRPr lang="en-US" b="1" dirty="0">
              <a:solidFill>
                <a:srgbClr val="000090"/>
              </a:solidFill>
            </a:endParaRPr>
          </a:p>
          <a:p>
            <a:pPr marL="285750" indent="-285750">
              <a:buClr>
                <a:srgbClr val="FF0000"/>
              </a:buClr>
              <a:buFont typeface="Arial"/>
              <a:buChar char="•"/>
              <a:defRPr/>
            </a:pPr>
            <a:r>
              <a:rPr lang="en-US" b="1" dirty="0">
                <a:solidFill>
                  <a:srgbClr val="000090"/>
                </a:solidFill>
              </a:rPr>
              <a:t>2019, I:  	</a:t>
            </a:r>
            <a:r>
              <a:rPr lang="en-US" b="1" dirty="0" smtClean="0">
                <a:solidFill>
                  <a:srgbClr val="000090"/>
                </a:solidFill>
              </a:rPr>
              <a:t>	-</a:t>
            </a:r>
            <a:r>
              <a:rPr lang="en-US" b="1" dirty="0">
                <a:solidFill>
                  <a:srgbClr val="000090"/>
                </a:solidFill>
              </a:rPr>
              <a:t>”-	 </a:t>
            </a:r>
            <a:r>
              <a:rPr lang="en-US" b="1" dirty="0" smtClean="0">
                <a:solidFill>
                  <a:srgbClr val="000090"/>
                </a:solidFill>
              </a:rPr>
              <a:t>     </a:t>
            </a:r>
            <a:r>
              <a:rPr lang="en-US" i="1" dirty="0">
                <a:solidFill>
                  <a:srgbClr val="FF0000"/>
                </a:solidFill>
              </a:rPr>
              <a:t>8-10 full pl</a:t>
            </a:r>
            <a:r>
              <a:rPr lang="en-US" i="1" dirty="0">
                <a:solidFill>
                  <a:srgbClr val="000090"/>
                </a:solidFill>
              </a:rPr>
              <a:t>.  </a:t>
            </a:r>
            <a:r>
              <a:rPr lang="en-US" i="1" dirty="0" smtClean="0">
                <a:solidFill>
                  <a:srgbClr val="000090"/>
                </a:solidFill>
              </a:rPr>
              <a:t>   </a:t>
            </a:r>
            <a:r>
              <a:rPr lang="en-US" i="1" dirty="0">
                <a:solidFill>
                  <a:srgbClr val="FF0000"/>
                </a:solidFill>
              </a:rPr>
              <a:t>2 s.,2 large pl</a:t>
            </a:r>
            <a:r>
              <a:rPr lang="en-US" i="1" dirty="0">
                <a:solidFill>
                  <a:srgbClr val="000090"/>
                </a:solidFill>
              </a:rPr>
              <a:t>. </a:t>
            </a:r>
            <a:r>
              <a:rPr lang="en-US" i="1" dirty="0" smtClean="0">
                <a:solidFill>
                  <a:srgbClr val="000090"/>
                </a:solidFill>
              </a:rPr>
              <a:t>      </a:t>
            </a:r>
            <a:r>
              <a:rPr lang="en-US" i="1" dirty="0">
                <a:solidFill>
                  <a:srgbClr val="FF0000"/>
                </a:solidFill>
              </a:rPr>
              <a:t>complete</a:t>
            </a:r>
            <a:r>
              <a:rPr lang="en-US" b="1" dirty="0">
                <a:solidFill>
                  <a:srgbClr val="FF0000"/>
                </a:solidFill>
              </a:rPr>
              <a:t>   </a:t>
            </a:r>
            <a:r>
              <a:rPr lang="en-US" b="1" dirty="0" smtClean="0">
                <a:solidFill>
                  <a:srgbClr val="FF0000"/>
                </a:solidFill>
              </a:rPr>
              <a:t>    </a:t>
            </a:r>
            <a:r>
              <a:rPr lang="en-US" i="1" dirty="0" err="1">
                <a:solidFill>
                  <a:srgbClr val="FF0000"/>
                </a:solidFill>
              </a:rPr>
              <a:t>Straw+DCH</a:t>
            </a:r>
            <a:r>
              <a:rPr lang="en-US" b="1" dirty="0">
                <a:solidFill>
                  <a:srgbClr val="000090"/>
                </a:solidFill>
              </a:rPr>
              <a:t>   </a:t>
            </a:r>
          </a:p>
        </p:txBody>
      </p:sp>
      <p:sp>
        <p:nvSpPr>
          <p:cNvPr id="2" name="Rectangle 1"/>
          <p:cNvSpPr/>
          <p:nvPr/>
        </p:nvSpPr>
        <p:spPr>
          <a:xfrm>
            <a:off x="6286500" y="1930400"/>
            <a:ext cx="203200" cy="609600"/>
          </a:xfrm>
          <a:prstGeom prst="rect">
            <a:avLst/>
          </a:prstGeom>
          <a:solidFill>
            <a:srgbClr val="F9535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6273800" y="2768600"/>
            <a:ext cx="203200" cy="609600"/>
          </a:xfrm>
          <a:prstGeom prst="rect">
            <a:avLst/>
          </a:prstGeom>
          <a:solidFill>
            <a:srgbClr val="F9535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6261100" y="1371600"/>
            <a:ext cx="629399" cy="338554"/>
          </a:xfrm>
          <a:prstGeom prst="rect">
            <a:avLst/>
          </a:prstGeom>
          <a:noFill/>
        </p:spPr>
        <p:txBody>
          <a:bodyPr wrap="none" rtlCol="0">
            <a:spAutoFit/>
          </a:bodyPr>
          <a:lstStyle/>
          <a:p>
            <a:r>
              <a:rPr lang="en-US" sz="1600" dirty="0" err="1" smtClean="0"/>
              <a:t>ECal</a:t>
            </a:r>
            <a:endParaRPr lang="en-US" sz="1600" dirty="0"/>
          </a:p>
        </p:txBody>
      </p:sp>
      <p:cxnSp>
        <p:nvCxnSpPr>
          <p:cNvPr id="5" name="Straight Arrow Connector 4"/>
          <p:cNvCxnSpPr/>
          <p:nvPr/>
        </p:nvCxnSpPr>
        <p:spPr>
          <a:xfrm flipH="1">
            <a:off x="6362700" y="1701800"/>
            <a:ext cx="139700" cy="266700"/>
          </a:xfrm>
          <a:prstGeom prst="straightConnector1">
            <a:avLst/>
          </a:prstGeom>
          <a:ln w="19050" cmpd="sng">
            <a:solidFill>
              <a:schemeClr val="tx1">
                <a:lumMod val="95000"/>
                <a:lumOff val="5000"/>
              </a:schemeClr>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14077080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7-07-08 at 12.15.11.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65100" y="4478906"/>
            <a:ext cx="3100642" cy="2056352"/>
          </a:xfrm>
          <a:prstGeom prst="rect">
            <a:avLst/>
          </a:prstGeom>
        </p:spPr>
      </p:pic>
      <p:pic>
        <p:nvPicPr>
          <p:cNvPr id="6" name="Picture 5" descr="Screen Shot 2017-07-08 at 10.49.02.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6953" y="787400"/>
            <a:ext cx="5533357" cy="3441700"/>
          </a:xfrm>
          <a:prstGeom prst="rect">
            <a:avLst/>
          </a:prstGeom>
        </p:spPr>
      </p:pic>
      <p:pic>
        <p:nvPicPr>
          <p:cNvPr id="5" name="Picture 4" descr="Screen Shot 2017-07-08 at 10.48.46.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822700" y="901701"/>
            <a:ext cx="2438400" cy="3929308"/>
          </a:xfrm>
          <a:prstGeom prst="rect">
            <a:avLst/>
          </a:prstGeom>
        </p:spPr>
      </p:pic>
      <p:sp>
        <p:nvSpPr>
          <p:cNvPr id="7" name="Rectangle 17"/>
          <p:cNvSpPr>
            <a:spLocks noChangeArrowheads="1"/>
          </p:cNvSpPr>
          <p:nvPr/>
        </p:nvSpPr>
        <p:spPr bwMode="auto">
          <a:xfrm>
            <a:off x="1687513" y="169564"/>
            <a:ext cx="5204520" cy="461665"/>
          </a:xfrm>
          <a:prstGeom prst="rect">
            <a:avLst/>
          </a:prstGeom>
          <a:solidFill>
            <a:srgbClr val="CCFFCC"/>
          </a:solidFill>
          <a:ln>
            <a:noFill/>
          </a:ln>
          <a:effectLst/>
          <a:extLst/>
        </p:spPr>
        <p:txBody>
          <a:bodyPr wrap="none">
            <a:spAutoFit/>
          </a:bodyPr>
          <a:lstStyle/>
          <a:p>
            <a:pPr>
              <a:buClrTx/>
              <a:buFontTx/>
              <a:buNone/>
            </a:pPr>
            <a:r>
              <a:rPr lang="en-US" sz="2400" b="1" dirty="0" smtClean="0">
                <a:solidFill>
                  <a:srgbClr val="000090"/>
                </a:solidFill>
                <a:latin typeface="Arial"/>
                <a:cs typeface="Arial"/>
              </a:rPr>
              <a:t>Deuteron / Carbon beam at BM</a:t>
            </a:r>
            <a:r>
              <a:rPr lang="en-US" sz="2400" b="1" dirty="0">
                <a:solidFill>
                  <a:srgbClr val="000090"/>
                </a:solidFill>
                <a:latin typeface="Arial"/>
                <a:cs typeface="Arial"/>
              </a:rPr>
              <a:t>@</a:t>
            </a:r>
            <a:r>
              <a:rPr lang="en-US" sz="2400" b="1" dirty="0" smtClean="0">
                <a:solidFill>
                  <a:srgbClr val="000090"/>
                </a:solidFill>
                <a:latin typeface="Arial"/>
                <a:cs typeface="Arial"/>
              </a:rPr>
              <a:t>N</a:t>
            </a:r>
            <a:endParaRPr lang="en-US" sz="2400" b="1" dirty="0">
              <a:solidFill>
                <a:srgbClr val="000090"/>
              </a:solidFill>
              <a:latin typeface="Arial"/>
              <a:cs typeface="Arial"/>
            </a:endParaRPr>
          </a:p>
        </p:txBody>
      </p:sp>
      <p:pic>
        <p:nvPicPr>
          <p:cNvPr id="9" name="Picture 13"/>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8124825" y="0"/>
            <a:ext cx="1019175" cy="6334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0" name="Rectangle 9"/>
          <p:cNvSpPr/>
          <p:nvPr/>
        </p:nvSpPr>
        <p:spPr>
          <a:xfrm>
            <a:off x="88900" y="4253297"/>
            <a:ext cx="3657600" cy="369332"/>
          </a:xfrm>
          <a:prstGeom prst="rect">
            <a:avLst/>
          </a:prstGeom>
        </p:spPr>
        <p:txBody>
          <a:bodyPr wrap="square">
            <a:spAutoFit/>
          </a:bodyPr>
          <a:lstStyle/>
          <a:p>
            <a:r>
              <a:rPr lang="en-US" i="1" dirty="0" smtClean="0">
                <a:solidFill>
                  <a:srgbClr val="000090"/>
                </a:solidFill>
                <a:latin typeface="Arial"/>
              </a:rPr>
              <a:t>time </a:t>
            </a:r>
            <a:r>
              <a:rPr lang="en-US" i="1" dirty="0">
                <a:solidFill>
                  <a:srgbClr val="000090"/>
                </a:solidFill>
                <a:latin typeface="Arial"/>
              </a:rPr>
              <a:t>resolution between T0 </a:t>
            </a:r>
            <a:r>
              <a:rPr lang="en-US" i="1" dirty="0" smtClean="0">
                <a:solidFill>
                  <a:srgbClr val="000090"/>
                </a:solidFill>
                <a:latin typeface="Arial"/>
              </a:rPr>
              <a:t>&amp; BC2</a:t>
            </a:r>
            <a:endParaRPr lang="en-US" i="1" dirty="0">
              <a:solidFill>
                <a:srgbClr val="000090"/>
              </a:solidFill>
              <a:effectLst/>
              <a:latin typeface="Arial"/>
            </a:endParaRPr>
          </a:p>
        </p:txBody>
      </p:sp>
      <p:sp>
        <p:nvSpPr>
          <p:cNvPr id="11" name="Rectangle 10"/>
          <p:cNvSpPr/>
          <p:nvPr/>
        </p:nvSpPr>
        <p:spPr>
          <a:xfrm>
            <a:off x="2787352" y="5369348"/>
            <a:ext cx="3969048" cy="923330"/>
          </a:xfrm>
          <a:prstGeom prst="rect">
            <a:avLst/>
          </a:prstGeom>
          <a:solidFill>
            <a:srgbClr val="FFF6DB"/>
          </a:solidFill>
        </p:spPr>
        <p:txBody>
          <a:bodyPr wrap="square">
            <a:spAutoFit/>
          </a:bodyPr>
          <a:lstStyle/>
          <a:p>
            <a:r>
              <a:rPr lang="en-US" i="1" dirty="0" smtClean="0">
                <a:solidFill>
                  <a:srgbClr val="000090"/>
                </a:solidFill>
                <a:latin typeface="Arial"/>
              </a:rPr>
              <a:t>•  time </a:t>
            </a:r>
            <a:r>
              <a:rPr lang="en-US" i="1" dirty="0">
                <a:solidFill>
                  <a:srgbClr val="000090"/>
                </a:solidFill>
                <a:latin typeface="Arial"/>
              </a:rPr>
              <a:t>resolution of T0 </a:t>
            </a:r>
            <a:r>
              <a:rPr lang="en-US" i="1" dirty="0" smtClean="0">
                <a:solidFill>
                  <a:srgbClr val="000090"/>
                </a:solidFill>
                <a:latin typeface="Arial"/>
              </a:rPr>
              <a:t> 	    ~</a:t>
            </a:r>
            <a:r>
              <a:rPr lang="en-US" i="1" dirty="0">
                <a:solidFill>
                  <a:srgbClr val="000090"/>
                </a:solidFill>
                <a:latin typeface="Arial"/>
              </a:rPr>
              <a:t>43 </a:t>
            </a:r>
            <a:r>
              <a:rPr lang="en-US" i="1" dirty="0" err="1">
                <a:solidFill>
                  <a:srgbClr val="000090"/>
                </a:solidFill>
                <a:latin typeface="Arial"/>
              </a:rPr>
              <a:t>ps</a:t>
            </a:r>
            <a:endParaRPr lang="en-US" i="1" dirty="0">
              <a:solidFill>
                <a:srgbClr val="000090"/>
              </a:solidFill>
              <a:latin typeface="Arial"/>
            </a:endParaRPr>
          </a:p>
          <a:p>
            <a:r>
              <a:rPr lang="en-US" i="1" dirty="0" smtClean="0">
                <a:solidFill>
                  <a:srgbClr val="000090"/>
                </a:solidFill>
                <a:latin typeface="Arial"/>
              </a:rPr>
              <a:t>•  time </a:t>
            </a:r>
            <a:r>
              <a:rPr lang="en-US" i="1" dirty="0">
                <a:solidFill>
                  <a:srgbClr val="000090"/>
                </a:solidFill>
                <a:latin typeface="Arial"/>
              </a:rPr>
              <a:t>resolution of ToF-700 </a:t>
            </a:r>
            <a:r>
              <a:rPr lang="en-US" i="1" dirty="0" smtClean="0">
                <a:solidFill>
                  <a:srgbClr val="000090"/>
                </a:solidFill>
                <a:latin typeface="Arial"/>
              </a:rPr>
              <a:t> ~</a:t>
            </a:r>
            <a:r>
              <a:rPr lang="en-US" i="1" dirty="0">
                <a:solidFill>
                  <a:srgbClr val="000090"/>
                </a:solidFill>
                <a:latin typeface="Arial"/>
              </a:rPr>
              <a:t>65 </a:t>
            </a:r>
            <a:r>
              <a:rPr lang="en-US" i="1" dirty="0" err="1">
                <a:solidFill>
                  <a:srgbClr val="000090"/>
                </a:solidFill>
                <a:latin typeface="Arial"/>
              </a:rPr>
              <a:t>ps</a:t>
            </a:r>
            <a:endParaRPr lang="en-US" i="1" dirty="0">
              <a:solidFill>
                <a:srgbClr val="000090"/>
              </a:solidFill>
              <a:latin typeface="Arial"/>
            </a:endParaRPr>
          </a:p>
          <a:p>
            <a:r>
              <a:rPr lang="en-US" i="1" dirty="0" smtClean="0">
                <a:solidFill>
                  <a:srgbClr val="000090"/>
                </a:solidFill>
                <a:latin typeface="Arial"/>
              </a:rPr>
              <a:t>•  time </a:t>
            </a:r>
            <a:r>
              <a:rPr lang="en-US" i="1" dirty="0">
                <a:solidFill>
                  <a:srgbClr val="000090"/>
                </a:solidFill>
                <a:latin typeface="Arial"/>
              </a:rPr>
              <a:t>resolution of ToF-400 </a:t>
            </a:r>
            <a:r>
              <a:rPr lang="en-US" i="1" dirty="0" smtClean="0">
                <a:solidFill>
                  <a:srgbClr val="000090"/>
                </a:solidFill>
                <a:latin typeface="Arial"/>
              </a:rPr>
              <a:t> </a:t>
            </a:r>
            <a:r>
              <a:rPr lang="en-US" i="1" dirty="0">
                <a:solidFill>
                  <a:srgbClr val="000090"/>
                </a:solidFill>
                <a:latin typeface="Arial"/>
              </a:rPr>
              <a:t>~53 </a:t>
            </a:r>
            <a:r>
              <a:rPr lang="en-US" i="1" dirty="0" err="1" smtClean="0">
                <a:solidFill>
                  <a:srgbClr val="000090"/>
                </a:solidFill>
                <a:latin typeface="Arial"/>
              </a:rPr>
              <a:t>ps</a:t>
            </a:r>
            <a:endParaRPr lang="en-US" i="1" dirty="0">
              <a:solidFill>
                <a:srgbClr val="000090"/>
              </a:solidFill>
              <a:effectLst/>
              <a:latin typeface="Arial"/>
            </a:endParaRPr>
          </a:p>
        </p:txBody>
      </p:sp>
      <p:pic>
        <p:nvPicPr>
          <p:cNvPr id="12" name="Picture 11" descr="Screen Shot 2017-07-08 at 10.49.28.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6892033" y="2980306"/>
            <a:ext cx="2007054" cy="3249044"/>
          </a:xfrm>
          <a:prstGeom prst="rect">
            <a:avLst/>
          </a:prstGeom>
        </p:spPr>
      </p:pic>
      <p:pic>
        <p:nvPicPr>
          <p:cNvPr id="13" name="Picture 12" descr="Screen Shot 2017-07-08 at 10.50.55.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6353947" y="1454150"/>
            <a:ext cx="2586853" cy="1917699"/>
          </a:xfrm>
          <a:prstGeom prst="rect">
            <a:avLst/>
          </a:prstGeom>
        </p:spPr>
      </p:pic>
      <p:cxnSp>
        <p:nvCxnSpPr>
          <p:cNvPr id="15" name="Straight Arrow Connector 14"/>
          <p:cNvCxnSpPr/>
          <p:nvPr/>
        </p:nvCxnSpPr>
        <p:spPr>
          <a:xfrm>
            <a:off x="7696200" y="2980306"/>
            <a:ext cx="428625" cy="918593"/>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6876158" y="1031967"/>
            <a:ext cx="1518364" cy="400110"/>
          </a:xfrm>
          <a:prstGeom prst="rect">
            <a:avLst/>
          </a:prstGeom>
          <a:noFill/>
        </p:spPr>
        <p:txBody>
          <a:bodyPr wrap="none" rtlCol="0">
            <a:spAutoFit/>
          </a:bodyPr>
          <a:lstStyle/>
          <a:p>
            <a:r>
              <a:rPr lang="en-US" sz="2000" b="1" dirty="0" smtClean="0">
                <a:solidFill>
                  <a:srgbClr val="000090"/>
                </a:solidFill>
                <a:latin typeface="Arial"/>
                <a:cs typeface="Arial"/>
              </a:rPr>
              <a:t>Si detector</a:t>
            </a:r>
            <a:endParaRPr lang="en-US" sz="2000" b="1" dirty="0">
              <a:solidFill>
                <a:srgbClr val="000090"/>
              </a:solidFill>
              <a:latin typeface="Arial"/>
              <a:cs typeface="Arial"/>
            </a:endParaRPr>
          </a:p>
        </p:txBody>
      </p:sp>
    </p:spTree>
    <p:extLst>
      <p:ext uri="{BB962C8B-B14F-4D97-AF65-F5344CB8AC3E}">
        <p14:creationId xmlns:p14="http://schemas.microsoft.com/office/powerpoint/2010/main" xmlns="" val="19029181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1" name="Rectangle 11"/>
          <p:cNvSpPr>
            <a:spLocks noChangeArrowheads="1"/>
          </p:cNvSpPr>
          <p:nvPr/>
        </p:nvSpPr>
        <p:spPr bwMode="auto">
          <a:xfrm>
            <a:off x="1307286" y="750682"/>
            <a:ext cx="7065690" cy="400110"/>
          </a:xfrm>
          <a:prstGeom prst="rect">
            <a:avLst/>
          </a:prstGeom>
          <a:solidFill>
            <a:srgbClr val="FFF6DB"/>
          </a:solidFill>
          <a:ln>
            <a:noFill/>
          </a:ln>
          <a:effectLst/>
          <a:extLst/>
        </p:spPr>
        <p:txBody>
          <a:bodyPr wrap="square">
            <a:spAutoFit/>
          </a:bodyPr>
          <a:lstStyle/>
          <a:p>
            <a:pPr algn="r">
              <a:buClrTx/>
              <a:buSzTx/>
              <a:buFontTx/>
              <a:buNone/>
            </a:pPr>
            <a:r>
              <a:rPr lang="en-US" sz="2000" dirty="0">
                <a:solidFill>
                  <a:srgbClr val="000090"/>
                </a:solidFill>
                <a:latin typeface="Arial"/>
                <a:cs typeface="Arial"/>
              </a:rPr>
              <a:t>GEM </a:t>
            </a:r>
            <a:r>
              <a:rPr lang="en-US" sz="2000" dirty="0" smtClean="0">
                <a:solidFill>
                  <a:srgbClr val="000090"/>
                </a:solidFill>
                <a:latin typeface="Arial"/>
                <a:cs typeface="Arial"/>
              </a:rPr>
              <a:t>production at </a:t>
            </a:r>
            <a:r>
              <a:rPr lang="en-US" sz="2000" dirty="0">
                <a:solidFill>
                  <a:srgbClr val="000090"/>
                </a:solidFill>
                <a:latin typeface="Arial"/>
                <a:cs typeface="Arial"/>
              </a:rPr>
              <a:t>CERN PH-DT MRT </a:t>
            </a:r>
            <a:r>
              <a:rPr lang="en-US" sz="2000" dirty="0" smtClean="0">
                <a:solidFill>
                  <a:srgbClr val="000090"/>
                </a:solidFill>
                <a:latin typeface="Arial"/>
                <a:cs typeface="Arial"/>
              </a:rPr>
              <a:t>workshop for BM@N</a:t>
            </a:r>
            <a:endParaRPr lang="ru-RU" sz="2000" dirty="0">
              <a:solidFill>
                <a:srgbClr val="000090"/>
              </a:solidFill>
              <a:latin typeface="Arial"/>
              <a:cs typeface="Arial"/>
            </a:endParaRPr>
          </a:p>
        </p:txBody>
      </p:sp>
      <p:pic>
        <p:nvPicPr>
          <p:cNvPr id="10263" name="Picture 83" descr="C:\Users\anna\Downloads\FullSizeRender (1).jpg"/>
          <p:cNvPicPr>
            <a:picLocks noChangeAspect="1" noChangeArrowheads="1"/>
          </p:cNvPicPr>
          <p:nvPr/>
        </p:nvPicPr>
        <p:blipFill>
          <a:blip r:embed="rId2">
            <a:lum bright="10000"/>
            <a:extLst>
              <a:ext uri="{28A0092B-C50C-407E-A947-70E740481C1C}">
                <a14:useLocalDpi xmlns:a14="http://schemas.microsoft.com/office/drawing/2010/main" xmlns="" val="0"/>
              </a:ext>
            </a:extLst>
          </a:blip>
          <a:srcRect/>
          <a:stretch>
            <a:fillRect/>
          </a:stretch>
        </p:blipFill>
        <p:spPr bwMode="auto">
          <a:xfrm>
            <a:off x="3932804" y="1253861"/>
            <a:ext cx="2406615" cy="3208820"/>
          </a:xfrm>
          <a:prstGeom prst="rect">
            <a:avLst/>
          </a:prstGeom>
          <a:noFill/>
          <a:ln w="2857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0247" name="Picture 81" descr="C:\Users\anna\Downloads\FullSizeRender.jpg"/>
          <p:cNvPicPr>
            <a:picLocks noChangeAspect="1" noChangeArrowheads="1"/>
          </p:cNvPicPr>
          <p:nvPr/>
        </p:nvPicPr>
        <p:blipFill>
          <a:blip r:embed="rId3">
            <a:lum bright="2000" contrast="8000"/>
            <a:extLst>
              <a:ext uri="{28A0092B-C50C-407E-A947-70E740481C1C}">
                <a14:useLocalDpi xmlns:a14="http://schemas.microsoft.com/office/drawing/2010/main" xmlns="" val="0"/>
              </a:ext>
            </a:extLst>
          </a:blip>
          <a:srcRect/>
          <a:stretch>
            <a:fillRect/>
          </a:stretch>
        </p:blipFill>
        <p:spPr bwMode="auto">
          <a:xfrm>
            <a:off x="20469225" y="11466513"/>
            <a:ext cx="5262563" cy="2963862"/>
          </a:xfrm>
          <a:prstGeom prst="rect">
            <a:avLst/>
          </a:prstGeom>
          <a:noFill/>
          <a:ln w="2857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0248" name="Picture 9" descr="DSC_3897"/>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03188" y="3532128"/>
            <a:ext cx="3948112" cy="29623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57" name="Rectangle 17"/>
          <p:cNvSpPr>
            <a:spLocks noChangeArrowheads="1"/>
          </p:cNvSpPr>
          <p:nvPr/>
        </p:nvSpPr>
        <p:spPr bwMode="auto">
          <a:xfrm>
            <a:off x="2093913" y="203200"/>
            <a:ext cx="5457143" cy="461665"/>
          </a:xfrm>
          <a:prstGeom prst="rect">
            <a:avLst/>
          </a:prstGeom>
          <a:noFill/>
          <a:ln>
            <a:noFill/>
          </a:ln>
          <a:effectLst/>
          <a:extLst>
            <a:ext uri="{909E8E84-426E-40dd-AFC4-6F175D3DCCD1}">
              <a14:hiddenFill xmlns:a14="http://schemas.microsoft.com/office/drawing/2010/main" xmlns="">
                <a:solidFill>
                  <a:srgbClr val="00B8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buClrTx/>
              <a:buFontTx/>
              <a:buNone/>
            </a:pPr>
            <a:r>
              <a:rPr lang="en-US" sz="2400" b="1" dirty="0" smtClean="0">
                <a:solidFill>
                  <a:srgbClr val="000090"/>
                </a:solidFill>
              </a:rPr>
              <a:t>GEM </a:t>
            </a:r>
            <a:r>
              <a:rPr lang="en-US" sz="2400" b="1" dirty="0">
                <a:solidFill>
                  <a:srgbClr val="000090"/>
                </a:solidFill>
              </a:rPr>
              <a:t>detectors for BM@N central tracker</a:t>
            </a:r>
          </a:p>
        </p:txBody>
      </p:sp>
      <p:sp>
        <p:nvSpPr>
          <p:cNvPr id="10259" name="Rectangle 19"/>
          <p:cNvSpPr>
            <a:spLocks noChangeArrowheads="1"/>
          </p:cNvSpPr>
          <p:nvPr/>
        </p:nvSpPr>
        <p:spPr bwMode="auto">
          <a:xfrm>
            <a:off x="2395538" y="3246438"/>
            <a:ext cx="184150" cy="366712"/>
          </a:xfrm>
          <a:prstGeom prst="rect">
            <a:avLst/>
          </a:prstGeom>
          <a:noFill/>
          <a:ln>
            <a:noFill/>
          </a:ln>
          <a:effectLst/>
          <a:extLst>
            <a:ext uri="{909E8E84-426E-40dd-AFC4-6F175D3DCCD1}">
              <a14:hiddenFill xmlns:a14="http://schemas.microsoft.com/office/drawing/2010/main" xmlns="">
                <a:solidFill>
                  <a:srgbClr val="00B8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buClrTx/>
              <a:buFontTx/>
              <a:buNone/>
            </a:pPr>
            <a:endParaRPr lang="en-US">
              <a:solidFill>
                <a:srgbClr val="FF0066"/>
              </a:solidFill>
            </a:endParaRPr>
          </a:p>
        </p:txBody>
      </p:sp>
      <p:pic>
        <p:nvPicPr>
          <p:cNvPr id="10261" name="Picture 21"/>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0" y="0"/>
            <a:ext cx="744538" cy="65881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10262" name="Picture 22"/>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8124825" y="0"/>
            <a:ext cx="1019175" cy="63341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12290" name="Picture 2"/>
          <p:cNvPicPr>
            <a:picLocks noChangeAspect="1" noChangeArrowheads="1"/>
          </p:cNvPicPr>
          <p:nvPr/>
        </p:nvPicPr>
        <p:blipFill>
          <a:blip r:embed="rId7" cstate="print">
            <a:extLst/>
          </a:blip>
          <a:srcRect/>
          <a:stretch>
            <a:fillRect/>
          </a:stretch>
        </p:blipFill>
        <p:spPr bwMode="auto">
          <a:xfrm>
            <a:off x="5848834" y="1648531"/>
            <a:ext cx="3751566" cy="2814150"/>
          </a:xfrm>
          <a:prstGeom prst="rect">
            <a:avLst/>
          </a:prstGeom>
          <a:noFill/>
          <a:ln>
            <a:noFill/>
          </a:ln>
          <a:scene3d>
            <a:camera prst="orthographicFront">
              <a:rot lat="0" lon="0" rev="16200000"/>
            </a:camera>
            <a:lightRig rig="threePt" dir="t"/>
          </a:scene3d>
          <a:extLst/>
        </p:spPr>
      </p:pic>
      <p:sp>
        <p:nvSpPr>
          <p:cNvPr id="5" name="Rectangle 4"/>
          <p:cNvSpPr/>
          <p:nvPr/>
        </p:nvSpPr>
        <p:spPr>
          <a:xfrm>
            <a:off x="3832506" y="4498685"/>
            <a:ext cx="4374588" cy="400110"/>
          </a:xfrm>
          <a:prstGeom prst="rect">
            <a:avLst/>
          </a:prstGeom>
          <a:solidFill>
            <a:srgbClr val="CCFFCC"/>
          </a:solidFill>
        </p:spPr>
        <p:txBody>
          <a:bodyPr wrap="none">
            <a:spAutoFit/>
          </a:bodyPr>
          <a:lstStyle/>
          <a:p>
            <a:r>
              <a:rPr lang="en-US" sz="2000" b="1" i="1" dirty="0">
                <a:solidFill>
                  <a:srgbClr val="000090"/>
                </a:solidFill>
                <a:latin typeface="Arial"/>
                <a:cs typeface="Arial"/>
              </a:rPr>
              <a:t>p</a:t>
            </a:r>
            <a:r>
              <a:rPr lang="en-US" sz="2000" b="1" i="1" dirty="0" smtClean="0">
                <a:solidFill>
                  <a:srgbClr val="000090"/>
                </a:solidFill>
                <a:latin typeface="Arial"/>
                <a:cs typeface="Arial"/>
              </a:rPr>
              <a:t>lan of </a:t>
            </a:r>
            <a:r>
              <a:rPr lang="en-US" sz="2000" b="1" i="1" dirty="0">
                <a:solidFill>
                  <a:srgbClr val="000090"/>
                </a:solidFill>
                <a:latin typeface="Arial"/>
                <a:cs typeface="Arial"/>
              </a:rPr>
              <a:t>production of triple </a:t>
            </a:r>
            <a:r>
              <a:rPr lang="en-US" sz="2000" b="1" i="1" dirty="0" smtClean="0">
                <a:solidFill>
                  <a:srgbClr val="000090"/>
                </a:solidFill>
                <a:latin typeface="Arial"/>
                <a:cs typeface="Arial"/>
              </a:rPr>
              <a:t>GEM’s</a:t>
            </a:r>
            <a:endParaRPr lang="en-US" sz="2000" b="1" i="1" dirty="0">
              <a:solidFill>
                <a:srgbClr val="000090"/>
              </a:solidFill>
              <a:latin typeface="Arial"/>
              <a:cs typeface="Arial"/>
            </a:endParaRPr>
          </a:p>
        </p:txBody>
      </p:sp>
      <p:pic>
        <p:nvPicPr>
          <p:cNvPr id="19" name="Picture 9" descr="PHOTO_20160628_161231"/>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114301" y="1253154"/>
            <a:ext cx="3957145" cy="23748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52" name="Text Box 12"/>
          <p:cNvSpPr txBox="1">
            <a:spLocks noChangeArrowheads="1"/>
          </p:cNvSpPr>
          <p:nvPr/>
        </p:nvSpPr>
        <p:spPr bwMode="auto">
          <a:xfrm>
            <a:off x="114300" y="1896520"/>
            <a:ext cx="4343400" cy="400110"/>
          </a:xfrm>
          <a:prstGeom prst="rect">
            <a:avLst/>
          </a:prstGeom>
          <a:noFill/>
          <a:ln>
            <a:noFill/>
          </a:ln>
          <a:effectLst/>
          <a:extLst>
            <a:ext uri="{909E8E84-426E-40dd-AFC4-6F175D3DCCD1}">
              <a14:hiddenFill xmlns:a14="http://schemas.microsoft.com/office/drawing/2010/main" xmlns="">
                <a:solidFill>
                  <a:srgbClr val="00B8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2000" dirty="0" smtClean="0">
                <a:solidFill>
                  <a:schemeClr val="bg1"/>
                </a:solidFill>
              </a:rPr>
              <a:t>GEM’s installed in </a:t>
            </a:r>
            <a:r>
              <a:rPr lang="en-US" sz="2000" dirty="0">
                <a:solidFill>
                  <a:schemeClr val="bg1"/>
                </a:solidFill>
              </a:rPr>
              <a:t>BM@N magnet</a:t>
            </a:r>
            <a:endParaRPr lang="ru-RU" sz="2000" dirty="0">
              <a:solidFill>
                <a:schemeClr val="bg1"/>
              </a:solidFill>
            </a:endParaRPr>
          </a:p>
        </p:txBody>
      </p:sp>
      <p:graphicFrame>
        <p:nvGraphicFramePr>
          <p:cNvPr id="18" name="Group 44"/>
          <p:cNvGraphicFramePr>
            <a:graphicFrameLocks noGrp="1"/>
          </p:cNvGraphicFramePr>
          <p:nvPr>
            <p:extLst>
              <p:ext uri="{D42A27DB-BD31-4B8C-83A1-F6EECF244321}">
                <p14:modId xmlns:p14="http://schemas.microsoft.com/office/powerpoint/2010/main" xmlns="" val="392603015"/>
              </p:ext>
            </p:extLst>
          </p:nvPr>
        </p:nvGraphicFramePr>
        <p:xfrm>
          <a:off x="3378199" y="4896225"/>
          <a:ext cx="5448302" cy="1526948"/>
        </p:xfrm>
        <a:graphic>
          <a:graphicData uri="http://schemas.openxmlformats.org/drawingml/2006/table">
            <a:tbl>
              <a:tblPr/>
              <a:tblGrid>
                <a:gridCol w="1739900"/>
                <a:gridCol w="1127628"/>
                <a:gridCol w="815473"/>
                <a:gridCol w="965200"/>
                <a:gridCol w="800101"/>
              </a:tblGrid>
              <a:tr h="323060">
                <a:tc>
                  <a:txBody>
                    <a:bodyPr/>
                    <a:lstStyle/>
                    <a:p>
                      <a:pPr marL="0" marR="0" lvl="0" indent="0" algn="l" defTabSz="457200" rtl="0" eaLnBrk="0" fontAlgn="base" latinLnBrk="0" hangingPunct="0">
                        <a:lnSpc>
                          <a:spcPct val="100000"/>
                        </a:lnSpc>
                        <a:spcBef>
                          <a:spcPts val="800"/>
                        </a:spcBef>
                        <a:spcAft>
                          <a:spcPct val="0"/>
                        </a:spcAft>
                        <a:buClr>
                          <a:srgbClr val="000000"/>
                        </a:buClr>
                        <a:buSzPct val="100000"/>
                        <a:buFont typeface="Times New Roman" charset="0"/>
                        <a:buNone/>
                        <a:tabLst/>
                      </a:pPr>
                      <a:r>
                        <a:rPr kumimoji="0" lang="en-US" sz="2000" b="0" i="1" u="none" strike="noStrike" cap="none" normalizeH="0" baseline="0" dirty="0" smtClean="0">
                          <a:ln>
                            <a:noFill/>
                          </a:ln>
                          <a:solidFill>
                            <a:srgbClr val="000090"/>
                          </a:solidFill>
                          <a:effectLst/>
                          <a:latin typeface="Arial" charset="0"/>
                          <a:ea typeface="ＭＳ Ｐゴシック" charset="0"/>
                          <a:cs typeface="Arial" charset="0"/>
                        </a:rPr>
                        <a:t>chamber size</a:t>
                      </a:r>
                      <a:endParaRPr kumimoji="0" lang="ru-RU" sz="2000" b="0" i="1" u="none" strike="noStrike" cap="none" normalizeH="0" baseline="0" dirty="0">
                        <a:ln>
                          <a:noFill/>
                        </a:ln>
                        <a:solidFill>
                          <a:srgbClr val="000090"/>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0" fontAlgn="base" latinLnBrk="0" hangingPunct="0">
                        <a:lnSpc>
                          <a:spcPct val="100000"/>
                        </a:lnSpc>
                        <a:spcBef>
                          <a:spcPts val="800"/>
                        </a:spcBef>
                        <a:spcAft>
                          <a:spcPct val="0"/>
                        </a:spcAft>
                        <a:buClr>
                          <a:srgbClr val="000000"/>
                        </a:buClr>
                        <a:buSzPct val="100000"/>
                        <a:buFont typeface="Times New Roman" charset="0"/>
                        <a:buNone/>
                        <a:tabLst/>
                      </a:pPr>
                      <a:r>
                        <a:rPr kumimoji="0" lang="en-US" sz="2000" b="1" i="0" u="none" strike="noStrike" cap="none" normalizeH="0" baseline="0" dirty="0">
                          <a:ln>
                            <a:noFill/>
                          </a:ln>
                          <a:solidFill>
                            <a:srgbClr val="000090"/>
                          </a:solidFill>
                          <a:effectLst/>
                          <a:latin typeface="Arial" charset="0"/>
                          <a:ea typeface="ＭＳ Ｐゴシック" charset="0"/>
                          <a:cs typeface="Arial" charset="0"/>
                        </a:rPr>
                        <a:t>2015-16</a:t>
                      </a:r>
                      <a:endParaRPr kumimoji="0" lang="ru-RU" sz="2000" b="1" i="0" u="none" strike="noStrike" cap="none" normalizeH="0" baseline="0" dirty="0">
                        <a:ln>
                          <a:noFill/>
                        </a:ln>
                        <a:solidFill>
                          <a:srgbClr val="000090"/>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0" fontAlgn="base" latinLnBrk="0" hangingPunct="0">
                        <a:lnSpc>
                          <a:spcPct val="100000"/>
                        </a:lnSpc>
                        <a:spcBef>
                          <a:spcPts val="800"/>
                        </a:spcBef>
                        <a:spcAft>
                          <a:spcPct val="0"/>
                        </a:spcAft>
                        <a:buClr>
                          <a:srgbClr val="000000"/>
                        </a:buClr>
                        <a:buSzPct val="100000"/>
                        <a:buFont typeface="Times New Roman" charset="0"/>
                        <a:buNone/>
                        <a:tabLst/>
                      </a:pPr>
                      <a:r>
                        <a:rPr kumimoji="0" lang="en-US" sz="2000" b="1" i="0" u="none" strike="noStrike" cap="none" normalizeH="0" baseline="0" dirty="0">
                          <a:ln>
                            <a:noFill/>
                          </a:ln>
                          <a:solidFill>
                            <a:srgbClr val="000090"/>
                          </a:solidFill>
                          <a:effectLst/>
                          <a:latin typeface="Arial" charset="0"/>
                          <a:ea typeface="ＭＳ Ｐゴシック" charset="0"/>
                          <a:cs typeface="Arial" charset="0"/>
                        </a:rPr>
                        <a:t>2017</a:t>
                      </a:r>
                      <a:endParaRPr kumimoji="0" lang="ru-RU" sz="2000" b="1" i="0" u="none" strike="noStrike" cap="none" normalizeH="0" baseline="0" dirty="0">
                        <a:ln>
                          <a:noFill/>
                        </a:ln>
                        <a:solidFill>
                          <a:srgbClr val="000090"/>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0" fontAlgn="base" latinLnBrk="0" hangingPunct="0">
                        <a:lnSpc>
                          <a:spcPct val="100000"/>
                        </a:lnSpc>
                        <a:spcBef>
                          <a:spcPts val="800"/>
                        </a:spcBef>
                        <a:spcAft>
                          <a:spcPct val="0"/>
                        </a:spcAft>
                        <a:buClr>
                          <a:srgbClr val="000000"/>
                        </a:buClr>
                        <a:buSzPct val="100000"/>
                        <a:buFont typeface="Times New Roman" charset="0"/>
                        <a:buNone/>
                        <a:tabLst/>
                      </a:pPr>
                      <a:r>
                        <a:rPr kumimoji="0" lang="en-US" sz="2000" b="1" i="0" u="none" strike="noStrike" cap="none" normalizeH="0" baseline="0" dirty="0">
                          <a:ln>
                            <a:noFill/>
                          </a:ln>
                          <a:solidFill>
                            <a:srgbClr val="000090"/>
                          </a:solidFill>
                          <a:effectLst/>
                          <a:latin typeface="Arial" charset="0"/>
                          <a:ea typeface="ＭＳ Ｐゴシック" charset="0"/>
                          <a:cs typeface="Arial" charset="0"/>
                        </a:rPr>
                        <a:t>2018</a:t>
                      </a:r>
                      <a:endParaRPr kumimoji="0" lang="ru-RU" sz="2000" b="1" i="0" u="none" strike="noStrike" cap="none" normalizeH="0" baseline="0" dirty="0">
                        <a:ln>
                          <a:noFill/>
                        </a:ln>
                        <a:solidFill>
                          <a:srgbClr val="000090"/>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0" fontAlgn="base" latinLnBrk="0" hangingPunct="0">
                        <a:lnSpc>
                          <a:spcPct val="100000"/>
                        </a:lnSpc>
                        <a:spcBef>
                          <a:spcPts val="800"/>
                        </a:spcBef>
                        <a:spcAft>
                          <a:spcPct val="0"/>
                        </a:spcAft>
                        <a:buClr>
                          <a:srgbClr val="000000"/>
                        </a:buClr>
                        <a:buSzPct val="100000"/>
                        <a:buFont typeface="Times New Roman" charset="0"/>
                        <a:buNone/>
                        <a:tabLst/>
                      </a:pPr>
                      <a:r>
                        <a:rPr kumimoji="0" lang="en-US" sz="2000" b="1" i="0" u="none" strike="noStrike" cap="none" normalizeH="0" baseline="0" dirty="0" smtClean="0">
                          <a:ln>
                            <a:noFill/>
                          </a:ln>
                          <a:solidFill>
                            <a:srgbClr val="000090"/>
                          </a:solidFill>
                          <a:effectLst/>
                          <a:latin typeface="Arial" charset="0"/>
                          <a:ea typeface="ＭＳ Ｐゴシック" charset="0"/>
                          <a:cs typeface="Arial" charset="0"/>
                        </a:rPr>
                        <a:t>2019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98209">
                <a:tc>
                  <a:txBody>
                    <a:bodyPr/>
                    <a:lstStyle/>
                    <a:p>
                      <a:pPr marL="0" marR="0" lvl="0" indent="0" algn="l" defTabSz="457200" rtl="0" eaLnBrk="0" fontAlgn="base" latinLnBrk="0" hangingPunct="0">
                        <a:lnSpc>
                          <a:spcPct val="100000"/>
                        </a:lnSpc>
                        <a:spcBef>
                          <a:spcPts val="800"/>
                        </a:spcBef>
                        <a:spcAft>
                          <a:spcPct val="0"/>
                        </a:spcAft>
                        <a:buClr>
                          <a:srgbClr val="000000"/>
                        </a:buClr>
                        <a:buSzPct val="100000"/>
                        <a:buFont typeface="Times New Roman" charset="0"/>
                        <a:buNone/>
                        <a:tabLst/>
                      </a:pPr>
                      <a:r>
                        <a:rPr kumimoji="0" lang="en-US" sz="1800" b="1" i="0" u="none" strike="noStrike" cap="none" normalizeH="0" baseline="0" dirty="0" smtClean="0">
                          <a:ln>
                            <a:noFill/>
                          </a:ln>
                          <a:solidFill>
                            <a:srgbClr val="000090"/>
                          </a:solidFill>
                          <a:effectLst/>
                          <a:latin typeface="Arial" charset="0"/>
                          <a:ea typeface="ＭＳ Ｐゴシック" charset="0"/>
                          <a:cs typeface="Arial" charset="0"/>
                        </a:rPr>
                        <a:t>  66 x 41 cm</a:t>
                      </a:r>
                      <a:r>
                        <a:rPr kumimoji="0" lang="en-US" sz="1800" b="1" i="0" u="none" strike="noStrike" cap="none" normalizeH="0" baseline="30000" dirty="0" smtClean="0">
                          <a:ln>
                            <a:noFill/>
                          </a:ln>
                          <a:solidFill>
                            <a:srgbClr val="000090"/>
                          </a:solidFill>
                          <a:effectLst/>
                          <a:latin typeface="Arial" charset="0"/>
                          <a:ea typeface="ＭＳ Ｐゴシック" charset="0"/>
                          <a:cs typeface="Arial" charset="0"/>
                        </a:rPr>
                        <a:t>2</a:t>
                      </a:r>
                      <a:endParaRPr kumimoji="0" lang="ru-RU" sz="1800" b="1" i="0" u="none" strike="noStrike" cap="none" normalizeH="0" baseline="0" dirty="0">
                        <a:ln>
                          <a:noFill/>
                        </a:ln>
                        <a:solidFill>
                          <a:srgbClr val="00009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0" fontAlgn="base" latinLnBrk="0" hangingPunct="0">
                        <a:lnSpc>
                          <a:spcPct val="100000"/>
                        </a:lnSpc>
                        <a:spcBef>
                          <a:spcPts val="800"/>
                        </a:spcBef>
                        <a:spcAft>
                          <a:spcPct val="0"/>
                        </a:spcAft>
                        <a:buClr>
                          <a:srgbClr val="000000"/>
                        </a:buClr>
                        <a:buSzPct val="100000"/>
                        <a:buFont typeface="Times New Roman" charset="0"/>
                        <a:buNone/>
                        <a:tabLst/>
                      </a:pPr>
                      <a:r>
                        <a:rPr kumimoji="0" lang="en-US" sz="1800" b="1" i="0" u="none" strike="noStrike" cap="none" normalizeH="0" baseline="0" dirty="0" smtClean="0">
                          <a:ln>
                            <a:noFill/>
                          </a:ln>
                          <a:solidFill>
                            <a:srgbClr val="000090"/>
                          </a:solidFill>
                          <a:effectLst/>
                          <a:latin typeface="Arial" charset="0"/>
                          <a:ea typeface="ＭＳ Ｐゴシック" charset="0"/>
                          <a:cs typeface="Arial" charset="0"/>
                        </a:rPr>
                        <a:t>5</a:t>
                      </a:r>
                      <a:endParaRPr kumimoji="0" lang="ru-RU" sz="1800" b="1" i="0" u="none" strike="noStrike" cap="none" normalizeH="0" baseline="30000" dirty="0">
                        <a:ln>
                          <a:noFill/>
                        </a:ln>
                        <a:solidFill>
                          <a:srgbClr val="000090"/>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0" fontAlgn="base" latinLnBrk="0" hangingPunct="0">
                        <a:lnSpc>
                          <a:spcPct val="100000"/>
                        </a:lnSpc>
                        <a:spcBef>
                          <a:spcPts val="800"/>
                        </a:spcBef>
                        <a:spcAft>
                          <a:spcPct val="0"/>
                        </a:spcAft>
                        <a:buClr>
                          <a:srgbClr val="000000"/>
                        </a:buClr>
                        <a:buSzPct val="100000"/>
                        <a:buFont typeface="Times New Roman" charset="0"/>
                        <a:buNone/>
                        <a:tabLst/>
                      </a:pPr>
                      <a:endParaRPr kumimoji="0" lang="ru-RU" sz="1800" b="1" i="0" u="none" strike="noStrike" cap="none" normalizeH="0" baseline="30000" dirty="0">
                        <a:ln>
                          <a:noFill/>
                        </a:ln>
                        <a:solidFill>
                          <a:srgbClr val="000090"/>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0" fontAlgn="base" latinLnBrk="0" hangingPunct="0">
                        <a:lnSpc>
                          <a:spcPct val="100000"/>
                        </a:lnSpc>
                        <a:spcBef>
                          <a:spcPts val="800"/>
                        </a:spcBef>
                        <a:spcAft>
                          <a:spcPct val="0"/>
                        </a:spcAft>
                        <a:buClr>
                          <a:srgbClr val="000000"/>
                        </a:buClr>
                        <a:buSzPct val="100000"/>
                        <a:buFont typeface="Times New Roman" charset="0"/>
                        <a:buNone/>
                        <a:tabLst/>
                      </a:pPr>
                      <a:endParaRPr kumimoji="0" lang="ru-RU" sz="1800" b="1" i="0" u="none" strike="noStrike" cap="none" normalizeH="0" baseline="30000" dirty="0">
                        <a:ln>
                          <a:noFill/>
                        </a:ln>
                        <a:solidFill>
                          <a:srgbClr val="000090"/>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0" fontAlgn="base" latinLnBrk="0" hangingPunct="0">
                        <a:lnSpc>
                          <a:spcPct val="100000"/>
                        </a:lnSpc>
                        <a:spcBef>
                          <a:spcPts val="800"/>
                        </a:spcBef>
                        <a:spcAft>
                          <a:spcPct val="0"/>
                        </a:spcAft>
                        <a:buClr>
                          <a:srgbClr val="000000"/>
                        </a:buClr>
                        <a:buSzPct val="100000"/>
                        <a:buFont typeface="Times New Roman" charset="0"/>
                        <a:buNone/>
                        <a:tabLst/>
                      </a:pPr>
                      <a:endParaRPr kumimoji="0" lang="ru-RU" sz="1800" b="1" i="0" u="none" strike="noStrike" cap="none" normalizeH="0" baseline="30000" dirty="0">
                        <a:ln>
                          <a:noFill/>
                        </a:ln>
                        <a:solidFill>
                          <a:srgbClr val="000090"/>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69914">
                <a:tc>
                  <a:txBody>
                    <a:bodyPr/>
                    <a:lstStyle/>
                    <a:p>
                      <a:pPr marL="0" marR="0" lvl="0" indent="0" algn="l" defTabSz="457200" rtl="0" eaLnBrk="0" fontAlgn="base" latinLnBrk="0" hangingPunct="0">
                        <a:lnSpc>
                          <a:spcPct val="100000"/>
                        </a:lnSpc>
                        <a:spcBef>
                          <a:spcPts val="800"/>
                        </a:spcBef>
                        <a:spcAft>
                          <a:spcPct val="0"/>
                        </a:spcAft>
                        <a:buClr>
                          <a:srgbClr val="000000"/>
                        </a:buClr>
                        <a:buSzPct val="100000"/>
                        <a:buFont typeface="Times New Roman" charset="0"/>
                        <a:buNone/>
                        <a:tabLst/>
                        <a:defRPr/>
                      </a:pPr>
                      <a:r>
                        <a:rPr kumimoji="0" lang="en-US" sz="1800" b="1" i="0" u="none" strike="noStrike" cap="none" normalizeH="0" baseline="0" dirty="0" smtClean="0">
                          <a:ln>
                            <a:noFill/>
                          </a:ln>
                          <a:solidFill>
                            <a:srgbClr val="000090"/>
                          </a:solidFill>
                          <a:effectLst/>
                          <a:latin typeface="Arial" charset="0"/>
                          <a:ea typeface="ＭＳ Ｐゴシック" charset="0"/>
                          <a:cs typeface="Arial" charset="0"/>
                        </a:rPr>
                        <a:t>163 x 45 cm</a:t>
                      </a:r>
                      <a:r>
                        <a:rPr kumimoji="0" lang="en-US" sz="1800" b="1" i="0" u="none" strike="noStrike" cap="none" normalizeH="0" baseline="30000" dirty="0" smtClean="0">
                          <a:ln>
                            <a:noFill/>
                          </a:ln>
                          <a:solidFill>
                            <a:srgbClr val="000090"/>
                          </a:solidFill>
                          <a:effectLst/>
                          <a:latin typeface="Arial" charset="0"/>
                          <a:ea typeface="ＭＳ Ｐゴシック" charset="0"/>
                          <a:cs typeface="Arial" charset="0"/>
                        </a:rPr>
                        <a:t>2</a:t>
                      </a:r>
                      <a:endParaRPr kumimoji="0" lang="ru-RU" sz="1800" b="1" i="0" u="none" strike="noStrike" cap="none" normalizeH="0" baseline="30000" dirty="0" smtClean="0">
                        <a:ln>
                          <a:noFill/>
                        </a:ln>
                        <a:solidFill>
                          <a:srgbClr val="00009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0" fontAlgn="base" latinLnBrk="0" hangingPunct="0">
                        <a:lnSpc>
                          <a:spcPct val="100000"/>
                        </a:lnSpc>
                        <a:spcBef>
                          <a:spcPts val="800"/>
                        </a:spcBef>
                        <a:spcAft>
                          <a:spcPct val="0"/>
                        </a:spcAft>
                        <a:buClr>
                          <a:srgbClr val="000000"/>
                        </a:buClr>
                        <a:buSzPct val="100000"/>
                        <a:buFont typeface="Times New Roman" charset="0"/>
                        <a:buNone/>
                        <a:tabLst/>
                      </a:pPr>
                      <a:r>
                        <a:rPr kumimoji="0" lang="en-US" sz="1800" b="1" i="0" u="none" strike="noStrike" cap="none" normalizeH="0" baseline="0" dirty="0" smtClean="0">
                          <a:ln>
                            <a:noFill/>
                          </a:ln>
                          <a:solidFill>
                            <a:srgbClr val="000090"/>
                          </a:solidFill>
                          <a:effectLst/>
                          <a:latin typeface="Arial" charset="0"/>
                          <a:ea typeface="ＭＳ Ｐゴシック" charset="0"/>
                          <a:cs typeface="Arial" charset="0"/>
                        </a:rPr>
                        <a:t>2</a:t>
                      </a:r>
                      <a:endParaRPr kumimoji="0" lang="ru-RU" sz="1800" b="1" i="0" u="none" strike="noStrike" cap="none" normalizeH="0" baseline="0" dirty="0">
                        <a:ln>
                          <a:noFill/>
                        </a:ln>
                        <a:solidFill>
                          <a:srgbClr val="000090"/>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0" fontAlgn="base" latinLnBrk="0" hangingPunct="0">
                        <a:lnSpc>
                          <a:spcPct val="100000"/>
                        </a:lnSpc>
                        <a:spcBef>
                          <a:spcPts val="800"/>
                        </a:spcBef>
                        <a:spcAft>
                          <a:spcPct val="0"/>
                        </a:spcAft>
                        <a:buClr>
                          <a:srgbClr val="000000"/>
                        </a:buClr>
                        <a:buSzPct val="100000"/>
                        <a:buFont typeface="Times New Roman" charset="0"/>
                        <a:buNone/>
                        <a:tabLst/>
                      </a:pPr>
                      <a:r>
                        <a:rPr kumimoji="0" lang="en-US" sz="1800" b="1" i="0" u="none" strike="noStrike" cap="none" normalizeH="0" baseline="0" dirty="0" smtClean="0">
                          <a:ln>
                            <a:noFill/>
                          </a:ln>
                          <a:solidFill>
                            <a:srgbClr val="000090"/>
                          </a:solidFill>
                          <a:effectLst/>
                          <a:latin typeface="Arial" charset="0"/>
                          <a:ea typeface="ＭＳ Ｐゴシック" charset="0"/>
                          <a:cs typeface="Arial" charset="0"/>
                        </a:rPr>
                        <a:t>6</a:t>
                      </a:r>
                      <a:endParaRPr kumimoji="0" lang="ru-RU" sz="1800" b="1" i="0" u="none" strike="noStrike" cap="none" normalizeH="0" baseline="0" dirty="0">
                        <a:ln>
                          <a:noFill/>
                        </a:ln>
                        <a:solidFill>
                          <a:srgbClr val="000090"/>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0" fontAlgn="base" latinLnBrk="0" hangingPunct="0">
                        <a:lnSpc>
                          <a:spcPct val="100000"/>
                        </a:lnSpc>
                        <a:spcBef>
                          <a:spcPts val="800"/>
                        </a:spcBef>
                        <a:spcAft>
                          <a:spcPct val="0"/>
                        </a:spcAft>
                        <a:buClr>
                          <a:srgbClr val="000000"/>
                        </a:buClr>
                        <a:buSzPct val="100000"/>
                        <a:buFont typeface="Times New Roman" charset="0"/>
                        <a:buNone/>
                        <a:tabLst/>
                      </a:pPr>
                      <a:r>
                        <a:rPr kumimoji="0" lang="en-US" sz="1800" b="1" i="0" u="none" strike="noStrike" cap="none" normalizeH="0" baseline="0" dirty="0" smtClean="0">
                          <a:ln>
                            <a:noFill/>
                          </a:ln>
                          <a:solidFill>
                            <a:srgbClr val="000090"/>
                          </a:solidFill>
                          <a:effectLst/>
                          <a:latin typeface="Arial" charset="0"/>
                          <a:ea typeface="ＭＳ Ｐゴシック" charset="0"/>
                          <a:cs typeface="Arial" charset="0"/>
                        </a:rPr>
                        <a:t>6</a:t>
                      </a:r>
                      <a:endParaRPr kumimoji="0" lang="ru-RU" sz="1800" b="1" i="0" u="none" strike="noStrike" cap="none" normalizeH="0" baseline="0" dirty="0">
                        <a:ln>
                          <a:noFill/>
                        </a:ln>
                        <a:solidFill>
                          <a:srgbClr val="000090"/>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0" fontAlgn="base" latinLnBrk="0" hangingPunct="0">
                        <a:lnSpc>
                          <a:spcPct val="100000"/>
                        </a:lnSpc>
                        <a:spcBef>
                          <a:spcPts val="800"/>
                        </a:spcBef>
                        <a:spcAft>
                          <a:spcPct val="0"/>
                        </a:spcAft>
                        <a:buClr>
                          <a:srgbClr val="000000"/>
                        </a:buClr>
                        <a:buSzPct val="100000"/>
                        <a:buFont typeface="Times New Roman" charset="0"/>
                        <a:buNone/>
                        <a:tabLst/>
                      </a:pPr>
                      <a:endParaRPr kumimoji="0" lang="ru-RU" sz="1800" b="1" i="0" u="none" strike="noStrike" cap="none" normalizeH="0" baseline="0" dirty="0">
                        <a:ln>
                          <a:noFill/>
                        </a:ln>
                        <a:solidFill>
                          <a:srgbClr val="000090"/>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95034">
                <a:tc>
                  <a:txBody>
                    <a:bodyPr/>
                    <a:lstStyle/>
                    <a:p>
                      <a:pPr marL="0" marR="0" lvl="0" indent="0" algn="l" defTabSz="457200" rtl="0" eaLnBrk="0" fontAlgn="base" latinLnBrk="0" hangingPunct="0">
                        <a:lnSpc>
                          <a:spcPct val="100000"/>
                        </a:lnSpc>
                        <a:spcBef>
                          <a:spcPts val="800"/>
                        </a:spcBef>
                        <a:spcAft>
                          <a:spcPct val="0"/>
                        </a:spcAft>
                        <a:buClr>
                          <a:srgbClr val="000000"/>
                        </a:buClr>
                        <a:buSzPct val="100000"/>
                        <a:buFont typeface="Times New Roman" charset="0"/>
                        <a:buNone/>
                        <a:tabLst/>
                      </a:pPr>
                      <a:r>
                        <a:rPr kumimoji="0" lang="en-US" sz="1800" b="1" i="0" u="none" strike="noStrike" cap="none" normalizeH="0" baseline="0" dirty="0" smtClean="0">
                          <a:ln>
                            <a:noFill/>
                          </a:ln>
                          <a:solidFill>
                            <a:srgbClr val="000090"/>
                          </a:solidFill>
                          <a:effectLst/>
                          <a:latin typeface="Arial" charset="0"/>
                          <a:ea typeface="ＭＳ Ｐゴシック" charset="0"/>
                          <a:cs typeface="Arial" charset="0"/>
                        </a:rPr>
                        <a:t>200 x 45 cm</a:t>
                      </a:r>
                      <a:r>
                        <a:rPr kumimoji="0" lang="en-US" sz="1800" b="1" i="0" u="none" strike="noStrike" cap="none" normalizeH="0" baseline="30000" dirty="0" smtClean="0">
                          <a:ln>
                            <a:noFill/>
                          </a:ln>
                          <a:solidFill>
                            <a:srgbClr val="000090"/>
                          </a:solidFill>
                          <a:effectLst/>
                          <a:latin typeface="Arial" charset="0"/>
                          <a:ea typeface="ＭＳ Ｐゴシック" charset="0"/>
                          <a:cs typeface="Arial" charset="0"/>
                        </a:rPr>
                        <a:t>2 </a:t>
                      </a:r>
                      <a:endParaRPr kumimoji="0" lang="ru-RU" sz="1800" b="1" i="0" u="none" strike="noStrike" cap="none" normalizeH="0" baseline="0" dirty="0">
                        <a:ln>
                          <a:noFill/>
                        </a:ln>
                        <a:solidFill>
                          <a:srgbClr val="00009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0" fontAlgn="base" latinLnBrk="0" hangingPunct="0">
                        <a:lnSpc>
                          <a:spcPct val="100000"/>
                        </a:lnSpc>
                        <a:spcBef>
                          <a:spcPts val="800"/>
                        </a:spcBef>
                        <a:spcAft>
                          <a:spcPct val="0"/>
                        </a:spcAft>
                        <a:buClr>
                          <a:srgbClr val="000000"/>
                        </a:buClr>
                        <a:buSzPct val="100000"/>
                        <a:buFont typeface="Times New Roman" charset="0"/>
                        <a:buNone/>
                        <a:tabLst/>
                      </a:pPr>
                      <a:endParaRPr kumimoji="0" lang="ru-RU" sz="1800" b="1" i="0" u="none" strike="noStrike" cap="none" normalizeH="0" baseline="0" dirty="0">
                        <a:ln>
                          <a:noFill/>
                        </a:ln>
                        <a:solidFill>
                          <a:srgbClr val="000090"/>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0" fontAlgn="base" latinLnBrk="0" hangingPunct="0">
                        <a:lnSpc>
                          <a:spcPct val="100000"/>
                        </a:lnSpc>
                        <a:spcBef>
                          <a:spcPts val="800"/>
                        </a:spcBef>
                        <a:spcAft>
                          <a:spcPct val="0"/>
                        </a:spcAft>
                        <a:buClr>
                          <a:srgbClr val="000000"/>
                        </a:buClr>
                        <a:buSzPct val="100000"/>
                        <a:buFont typeface="Times New Roman" charset="0"/>
                        <a:buNone/>
                        <a:tabLst/>
                      </a:pPr>
                      <a:endParaRPr kumimoji="0" lang="ru-RU" sz="1800" b="1" i="0" u="none" strike="noStrike" cap="none" normalizeH="0" baseline="0" dirty="0">
                        <a:ln>
                          <a:noFill/>
                        </a:ln>
                        <a:solidFill>
                          <a:srgbClr val="000090"/>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0" fontAlgn="base" latinLnBrk="0" hangingPunct="0">
                        <a:lnSpc>
                          <a:spcPct val="100000"/>
                        </a:lnSpc>
                        <a:spcBef>
                          <a:spcPts val="800"/>
                        </a:spcBef>
                        <a:spcAft>
                          <a:spcPct val="0"/>
                        </a:spcAft>
                        <a:buClr>
                          <a:srgbClr val="000000"/>
                        </a:buClr>
                        <a:buSzPct val="100000"/>
                        <a:buFont typeface="Times New Roman" charset="0"/>
                        <a:buNone/>
                        <a:tabLst/>
                      </a:pPr>
                      <a:r>
                        <a:rPr kumimoji="0" lang="en-US" sz="1800" b="1" i="1" u="none" strike="noStrike" cap="none" normalizeH="0" baseline="0" dirty="0" smtClean="0">
                          <a:ln>
                            <a:noFill/>
                          </a:ln>
                          <a:solidFill>
                            <a:srgbClr val="DE4E43"/>
                          </a:solidFill>
                          <a:effectLst/>
                          <a:latin typeface="Arial" charset="0"/>
                          <a:ea typeface="ＭＳ Ｐゴシック" charset="0"/>
                          <a:cs typeface="Arial" charset="0"/>
                        </a:rPr>
                        <a:t>design</a:t>
                      </a:r>
                      <a:endParaRPr kumimoji="0" lang="ru-RU" sz="1800" b="1" i="1" u="none" strike="noStrike" cap="none" normalizeH="0" baseline="0" dirty="0">
                        <a:ln>
                          <a:noFill/>
                        </a:ln>
                        <a:solidFill>
                          <a:srgbClr val="DE4E43"/>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0" fontAlgn="base" latinLnBrk="0" hangingPunct="0">
                        <a:lnSpc>
                          <a:spcPct val="100000"/>
                        </a:lnSpc>
                        <a:spcBef>
                          <a:spcPts val="800"/>
                        </a:spcBef>
                        <a:spcAft>
                          <a:spcPct val="0"/>
                        </a:spcAft>
                        <a:buClr>
                          <a:srgbClr val="000000"/>
                        </a:buClr>
                        <a:buSzPct val="100000"/>
                        <a:buFont typeface="Times New Roman" charset="0"/>
                        <a:buNone/>
                        <a:tabLst/>
                      </a:pPr>
                      <a:r>
                        <a:rPr kumimoji="0" lang="en-US" sz="1800" b="1" i="0" u="none" strike="noStrike" cap="none" normalizeH="0" baseline="0" dirty="0" smtClean="0">
                          <a:ln>
                            <a:noFill/>
                          </a:ln>
                          <a:solidFill>
                            <a:srgbClr val="000090"/>
                          </a:solidFill>
                          <a:effectLst/>
                          <a:latin typeface="Arial" charset="0"/>
                          <a:ea typeface="ＭＳ Ｐゴシック" charset="0"/>
                          <a:cs typeface="Arial" charset="0"/>
                        </a:rPr>
                        <a:t>6</a:t>
                      </a:r>
                      <a:endParaRPr kumimoji="0" lang="ru-RU" sz="1800" b="1" i="0" u="none" strike="noStrike" cap="none" normalizeH="0" baseline="0" dirty="0">
                        <a:ln>
                          <a:noFill/>
                        </a:ln>
                        <a:solidFill>
                          <a:srgbClr val="000090"/>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extLst>
      <p:ext uri="{BB962C8B-B14F-4D97-AF65-F5344CB8AC3E}">
        <p14:creationId xmlns:p14="http://schemas.microsoft.com/office/powerpoint/2010/main" xmlns="" val="16005478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xmlns="" val="488488322"/>
              </p:ext>
            </p:extLst>
          </p:nvPr>
        </p:nvGraphicFramePr>
        <p:xfrm>
          <a:off x="317499" y="1066800"/>
          <a:ext cx="8509001" cy="4394202"/>
        </p:xfrm>
        <a:graphic>
          <a:graphicData uri="http://schemas.openxmlformats.org/drawingml/2006/table">
            <a:tbl>
              <a:tblPr firstRow="1" bandRow="1">
                <a:tableStyleId>{5C22544A-7EE6-4342-B048-85BDC9FD1C3A}</a:tableStyleId>
              </a:tblPr>
              <a:tblGrid>
                <a:gridCol w="1828801"/>
                <a:gridCol w="1007532"/>
                <a:gridCol w="1418167"/>
                <a:gridCol w="1418167"/>
                <a:gridCol w="1418167"/>
                <a:gridCol w="1418167"/>
              </a:tblGrid>
              <a:tr h="856497">
                <a:tc>
                  <a:txBody>
                    <a:bodyPr/>
                    <a:lstStyle/>
                    <a:p>
                      <a:pPr algn="ctr"/>
                      <a:r>
                        <a:rPr lang="en-US" sz="2000" dirty="0" smtClean="0"/>
                        <a:t>year</a:t>
                      </a:r>
                      <a:endParaRPr lang="en-US" sz="2000" dirty="0"/>
                    </a:p>
                  </a:txBody>
                  <a:tcPr>
                    <a:solidFill>
                      <a:srgbClr val="000090"/>
                    </a:solidFill>
                  </a:tcPr>
                </a:tc>
                <a:tc>
                  <a:txBody>
                    <a:bodyPr/>
                    <a:lstStyle/>
                    <a:p>
                      <a:pPr algn="ctr"/>
                      <a:r>
                        <a:rPr lang="en-US" sz="2000" dirty="0" smtClean="0"/>
                        <a:t>2016</a:t>
                      </a:r>
                      <a:endParaRPr lang="en-US" sz="2000" dirty="0"/>
                    </a:p>
                  </a:txBody>
                  <a:tcPr>
                    <a:solidFill>
                      <a:srgbClr val="000090"/>
                    </a:solidFill>
                  </a:tcPr>
                </a:tc>
                <a:tc>
                  <a:txBody>
                    <a:bodyPr/>
                    <a:lstStyle/>
                    <a:p>
                      <a:pPr algn="ctr"/>
                      <a:r>
                        <a:rPr lang="en-US" sz="2000" dirty="0" smtClean="0"/>
                        <a:t>2017</a:t>
                      </a:r>
                    </a:p>
                    <a:p>
                      <a:pPr algn="ctr"/>
                      <a:r>
                        <a:rPr lang="en-US" sz="2000" dirty="0" smtClean="0"/>
                        <a:t>Feb.-Mar.</a:t>
                      </a:r>
                      <a:endParaRPr lang="en-US" sz="2000" dirty="0"/>
                    </a:p>
                  </a:txBody>
                  <a:tcPr>
                    <a:solidFill>
                      <a:srgbClr val="000090"/>
                    </a:solidFill>
                  </a:tcPr>
                </a:tc>
                <a:tc>
                  <a:txBody>
                    <a:bodyPr/>
                    <a:lstStyle/>
                    <a:p>
                      <a:pPr algn="ctr"/>
                      <a:r>
                        <a:rPr lang="en-US" sz="2000" dirty="0" smtClean="0"/>
                        <a:t>2017 </a:t>
                      </a:r>
                    </a:p>
                    <a:p>
                      <a:pPr algn="ctr"/>
                      <a:r>
                        <a:rPr lang="en-US" sz="2000" dirty="0" smtClean="0"/>
                        <a:t>Nov.-Dec.</a:t>
                      </a:r>
                      <a:endParaRPr lang="en-US" sz="2000" dirty="0"/>
                    </a:p>
                  </a:txBody>
                  <a:tcPr>
                    <a:solidFill>
                      <a:srgbClr val="000090"/>
                    </a:solidFill>
                  </a:tcPr>
                </a:tc>
                <a:tc>
                  <a:txBody>
                    <a:bodyPr/>
                    <a:lstStyle/>
                    <a:p>
                      <a:pPr algn="ctr"/>
                      <a:r>
                        <a:rPr lang="en-US" sz="2000" dirty="0" smtClean="0"/>
                        <a:t>2019</a:t>
                      </a:r>
                      <a:endParaRPr lang="en-US" sz="2000" dirty="0"/>
                    </a:p>
                  </a:txBody>
                  <a:tcPr>
                    <a:solidFill>
                      <a:srgbClr val="000090"/>
                    </a:solidFill>
                  </a:tcPr>
                </a:tc>
                <a:tc>
                  <a:txBody>
                    <a:bodyPr/>
                    <a:lstStyle/>
                    <a:p>
                      <a:pPr algn="ctr"/>
                      <a:r>
                        <a:rPr lang="en-US" sz="2000" dirty="0" smtClean="0"/>
                        <a:t>2020</a:t>
                      </a:r>
                    </a:p>
                    <a:p>
                      <a:pPr algn="ctr"/>
                      <a:r>
                        <a:rPr lang="en-US" sz="2000" dirty="0" smtClean="0"/>
                        <a:t>+  ..</a:t>
                      </a:r>
                      <a:endParaRPr lang="en-US" sz="2000" dirty="0"/>
                    </a:p>
                  </a:txBody>
                  <a:tcPr>
                    <a:solidFill>
                      <a:srgbClr val="000090"/>
                    </a:solidFill>
                  </a:tcPr>
                </a:tc>
              </a:tr>
              <a:tr h="484107">
                <a:tc>
                  <a:txBody>
                    <a:bodyPr/>
                    <a:lstStyle/>
                    <a:p>
                      <a:r>
                        <a:rPr lang="en-US" sz="2000" i="1" dirty="0" smtClean="0">
                          <a:solidFill>
                            <a:srgbClr val="000090"/>
                          </a:solidFill>
                        </a:rPr>
                        <a:t>beam</a:t>
                      </a:r>
                      <a:endParaRPr lang="en-US" sz="2000" i="1" dirty="0">
                        <a:solidFill>
                          <a:srgbClr val="000090"/>
                        </a:solidFill>
                      </a:endParaRPr>
                    </a:p>
                  </a:txBody>
                  <a:tcPr/>
                </a:tc>
                <a:tc>
                  <a:txBody>
                    <a:bodyPr/>
                    <a:lstStyle/>
                    <a:p>
                      <a:pPr algn="ctr"/>
                      <a:r>
                        <a:rPr lang="en-US" sz="2000" b="1" dirty="0" smtClean="0">
                          <a:solidFill>
                            <a:srgbClr val="000090"/>
                          </a:solidFill>
                        </a:rPr>
                        <a:t>d</a:t>
                      </a:r>
                      <a:r>
                        <a:rPr lang="en-US" sz="2000" b="1" baseline="0" dirty="0" smtClean="0">
                          <a:solidFill>
                            <a:srgbClr val="000090"/>
                          </a:solidFill>
                        </a:rPr>
                        <a:t> (  )</a:t>
                      </a:r>
                      <a:endParaRPr lang="en-US" sz="2000" b="1" dirty="0">
                        <a:solidFill>
                          <a:srgbClr val="000090"/>
                        </a:solidFill>
                      </a:endParaRPr>
                    </a:p>
                  </a:txBody>
                  <a:tcPr/>
                </a:tc>
                <a:tc>
                  <a:txBody>
                    <a:bodyPr/>
                    <a:lstStyle/>
                    <a:p>
                      <a:pPr algn="ctr"/>
                      <a:r>
                        <a:rPr lang="en-US" sz="2000" b="1" dirty="0" smtClean="0">
                          <a:solidFill>
                            <a:srgbClr val="000090"/>
                          </a:solidFill>
                        </a:rPr>
                        <a:t>C, </a:t>
                      </a:r>
                      <a:r>
                        <a:rPr lang="en-US" sz="2000" b="1" dirty="0" err="1" smtClean="0">
                          <a:solidFill>
                            <a:srgbClr val="000090"/>
                          </a:solidFill>
                        </a:rPr>
                        <a:t>Ar</a:t>
                      </a:r>
                      <a:endParaRPr lang="en-US" sz="2000" b="1" dirty="0">
                        <a:solidFill>
                          <a:srgbClr val="000090"/>
                        </a:solidFill>
                      </a:endParaRPr>
                    </a:p>
                  </a:txBody>
                  <a:tcPr/>
                </a:tc>
                <a:tc>
                  <a:txBody>
                    <a:bodyPr/>
                    <a:lstStyle/>
                    <a:p>
                      <a:pPr algn="ctr"/>
                      <a:r>
                        <a:rPr lang="en-US" sz="2000" b="1" dirty="0" smtClean="0">
                          <a:solidFill>
                            <a:srgbClr val="000090"/>
                          </a:solidFill>
                        </a:rPr>
                        <a:t>Kr</a:t>
                      </a:r>
                      <a:endParaRPr lang="en-US" sz="2000" b="1" dirty="0">
                        <a:solidFill>
                          <a:srgbClr val="000090"/>
                        </a:solidFill>
                      </a:endParaRPr>
                    </a:p>
                  </a:txBody>
                  <a:tcPr/>
                </a:tc>
                <a:tc>
                  <a:txBody>
                    <a:bodyPr/>
                    <a:lstStyle/>
                    <a:p>
                      <a:pPr algn="ctr"/>
                      <a:r>
                        <a:rPr lang="en-US" sz="2000" b="1" dirty="0" smtClean="0">
                          <a:solidFill>
                            <a:srgbClr val="000090"/>
                          </a:solidFill>
                        </a:rPr>
                        <a:t>Au</a:t>
                      </a:r>
                      <a:endParaRPr lang="en-US" sz="2000" b="1" dirty="0">
                        <a:solidFill>
                          <a:srgbClr val="000090"/>
                        </a:solidFill>
                      </a:endParaRPr>
                    </a:p>
                  </a:txBody>
                  <a:tcPr/>
                </a:tc>
                <a:tc>
                  <a:txBody>
                    <a:bodyPr/>
                    <a:lstStyle/>
                    <a:p>
                      <a:pPr algn="ctr"/>
                      <a:r>
                        <a:rPr lang="en-US" sz="2000" b="1" dirty="0" smtClean="0">
                          <a:solidFill>
                            <a:srgbClr val="000090"/>
                          </a:solidFill>
                        </a:rPr>
                        <a:t>Au, p</a:t>
                      </a:r>
                      <a:endParaRPr lang="en-US" sz="2000" b="1" dirty="0">
                        <a:solidFill>
                          <a:srgbClr val="000090"/>
                        </a:solidFill>
                      </a:endParaRPr>
                    </a:p>
                  </a:txBody>
                  <a:tcPr/>
                </a:tc>
              </a:tr>
              <a:tr h="856497">
                <a:tc>
                  <a:txBody>
                    <a:bodyPr/>
                    <a:lstStyle/>
                    <a:p>
                      <a:r>
                        <a:rPr lang="en-US" sz="2000" i="1" dirty="0" smtClean="0">
                          <a:solidFill>
                            <a:srgbClr val="000090"/>
                          </a:solidFill>
                        </a:rPr>
                        <a:t>maximum</a:t>
                      </a:r>
                      <a:r>
                        <a:rPr lang="en-US" sz="2000" i="1" baseline="0" dirty="0" smtClean="0">
                          <a:solidFill>
                            <a:srgbClr val="000090"/>
                          </a:solidFill>
                        </a:rPr>
                        <a:t> intensity, Hz</a:t>
                      </a:r>
                      <a:endParaRPr lang="en-US" sz="2000" i="1" dirty="0">
                        <a:solidFill>
                          <a:srgbClr val="000090"/>
                        </a:solidFill>
                      </a:endParaRPr>
                    </a:p>
                  </a:txBody>
                  <a:tcPr/>
                </a:tc>
                <a:tc>
                  <a:txBody>
                    <a:bodyPr/>
                    <a:lstStyle/>
                    <a:p>
                      <a:pPr algn="ctr"/>
                      <a:endParaRPr lang="en-US" sz="2000" b="1" dirty="0" smtClean="0">
                        <a:solidFill>
                          <a:srgbClr val="000090"/>
                        </a:solidFill>
                      </a:endParaRPr>
                    </a:p>
                    <a:p>
                      <a:pPr algn="ctr"/>
                      <a:r>
                        <a:rPr lang="en-US" sz="2000" b="1" dirty="0" smtClean="0">
                          <a:solidFill>
                            <a:srgbClr val="000090"/>
                          </a:solidFill>
                        </a:rPr>
                        <a:t>1M</a:t>
                      </a:r>
                      <a:endParaRPr lang="en-US" sz="2000" b="1" dirty="0">
                        <a:solidFill>
                          <a:srgbClr val="000090"/>
                        </a:solidFill>
                      </a:endParaRPr>
                    </a:p>
                  </a:txBody>
                  <a:tcPr/>
                </a:tc>
                <a:tc>
                  <a:txBody>
                    <a:bodyPr/>
                    <a:lstStyle/>
                    <a:p>
                      <a:pPr algn="ctr"/>
                      <a:endParaRPr lang="en-US" sz="2000" b="1" dirty="0" smtClean="0">
                        <a:solidFill>
                          <a:srgbClr val="000090"/>
                        </a:solidFill>
                      </a:endParaRPr>
                    </a:p>
                    <a:p>
                      <a:pPr algn="ctr"/>
                      <a:r>
                        <a:rPr lang="en-US" sz="2000" b="1" dirty="0" smtClean="0">
                          <a:solidFill>
                            <a:srgbClr val="000090"/>
                          </a:solidFill>
                        </a:rPr>
                        <a:t>1M</a:t>
                      </a:r>
                      <a:endParaRPr lang="en-US" sz="2000" b="1" dirty="0">
                        <a:solidFill>
                          <a:srgbClr val="000090"/>
                        </a:solidFill>
                      </a:endParaRPr>
                    </a:p>
                  </a:txBody>
                  <a:tcPr/>
                </a:tc>
                <a:tc>
                  <a:txBody>
                    <a:bodyPr/>
                    <a:lstStyle/>
                    <a:p>
                      <a:pPr algn="ctr"/>
                      <a:endParaRPr lang="en-US" sz="2000" b="1" dirty="0" smtClean="0">
                        <a:solidFill>
                          <a:srgbClr val="000090"/>
                        </a:solidFill>
                      </a:endParaRPr>
                    </a:p>
                    <a:p>
                      <a:pPr algn="ctr"/>
                      <a:r>
                        <a:rPr lang="en-US" sz="2000" b="1" dirty="0" smtClean="0">
                          <a:solidFill>
                            <a:srgbClr val="000090"/>
                          </a:solidFill>
                        </a:rPr>
                        <a:t>1M</a:t>
                      </a:r>
                      <a:endParaRPr lang="en-US" sz="2000" b="1" dirty="0">
                        <a:solidFill>
                          <a:srgbClr val="000090"/>
                        </a:solidFill>
                      </a:endParaRPr>
                    </a:p>
                  </a:txBody>
                  <a:tcPr/>
                </a:tc>
                <a:tc>
                  <a:txBody>
                    <a:bodyPr/>
                    <a:lstStyle/>
                    <a:p>
                      <a:pPr algn="ctr"/>
                      <a:endParaRPr lang="en-US" sz="2000" b="1" dirty="0" smtClean="0">
                        <a:solidFill>
                          <a:srgbClr val="000090"/>
                        </a:solidFill>
                      </a:endParaRPr>
                    </a:p>
                    <a:p>
                      <a:pPr algn="ctr"/>
                      <a:r>
                        <a:rPr lang="en-US" sz="2000" b="1" dirty="0" smtClean="0">
                          <a:solidFill>
                            <a:srgbClr val="000090"/>
                          </a:solidFill>
                        </a:rPr>
                        <a:t>1M</a:t>
                      </a:r>
                      <a:endParaRPr lang="en-US" sz="2000" b="1" dirty="0">
                        <a:solidFill>
                          <a:srgbClr val="000090"/>
                        </a:solidFill>
                      </a:endParaRPr>
                    </a:p>
                  </a:txBody>
                  <a:tcPr/>
                </a:tc>
                <a:tc>
                  <a:txBody>
                    <a:bodyPr/>
                    <a:lstStyle/>
                    <a:p>
                      <a:pPr algn="ctr"/>
                      <a:endParaRPr lang="en-US" sz="2000" b="1" dirty="0" smtClean="0">
                        <a:solidFill>
                          <a:srgbClr val="000090"/>
                        </a:solidFill>
                      </a:endParaRPr>
                    </a:p>
                    <a:p>
                      <a:pPr algn="ctr"/>
                      <a:r>
                        <a:rPr lang="en-US" sz="2000" b="1" dirty="0" smtClean="0">
                          <a:solidFill>
                            <a:srgbClr val="000090"/>
                          </a:solidFill>
                        </a:rPr>
                        <a:t>10M</a:t>
                      </a:r>
                      <a:endParaRPr lang="en-US" sz="2000" b="1" dirty="0">
                        <a:solidFill>
                          <a:srgbClr val="000090"/>
                        </a:solidFill>
                      </a:endParaRPr>
                    </a:p>
                  </a:txBody>
                  <a:tcPr/>
                </a:tc>
              </a:tr>
              <a:tr h="484107">
                <a:tc>
                  <a:txBody>
                    <a:bodyPr/>
                    <a:lstStyle/>
                    <a:p>
                      <a:r>
                        <a:rPr lang="en-US" sz="2000" i="1" dirty="0" smtClean="0">
                          <a:solidFill>
                            <a:srgbClr val="000090"/>
                          </a:solidFill>
                        </a:rPr>
                        <a:t>trig. rate, Hz</a:t>
                      </a:r>
                      <a:endParaRPr lang="en-US" sz="2000" i="1" dirty="0">
                        <a:solidFill>
                          <a:srgbClr val="000090"/>
                        </a:solidFill>
                      </a:endParaRPr>
                    </a:p>
                  </a:txBody>
                  <a:tcPr/>
                </a:tc>
                <a:tc>
                  <a:txBody>
                    <a:bodyPr/>
                    <a:lstStyle/>
                    <a:p>
                      <a:pPr algn="ctr"/>
                      <a:r>
                        <a:rPr lang="en-US" sz="2000" b="1" dirty="0" smtClean="0">
                          <a:solidFill>
                            <a:srgbClr val="000090"/>
                          </a:solidFill>
                        </a:rPr>
                        <a:t>10k</a:t>
                      </a:r>
                      <a:endParaRPr lang="en-US" sz="2000" b="1" dirty="0">
                        <a:solidFill>
                          <a:srgbClr val="000090"/>
                        </a:solidFill>
                      </a:endParaRPr>
                    </a:p>
                  </a:txBody>
                  <a:tcPr/>
                </a:tc>
                <a:tc>
                  <a:txBody>
                    <a:bodyPr/>
                    <a:lstStyle/>
                    <a:p>
                      <a:pPr algn="ctr"/>
                      <a:r>
                        <a:rPr lang="en-US" sz="2000" b="1" dirty="0" smtClean="0">
                          <a:solidFill>
                            <a:srgbClr val="000090"/>
                          </a:solidFill>
                        </a:rPr>
                        <a:t>10k</a:t>
                      </a:r>
                      <a:endParaRPr lang="en-US" sz="2000" b="1" dirty="0">
                        <a:solidFill>
                          <a:srgbClr val="000090"/>
                        </a:solidFill>
                      </a:endParaRPr>
                    </a:p>
                  </a:txBody>
                  <a:tcPr/>
                </a:tc>
                <a:tc>
                  <a:txBody>
                    <a:bodyPr/>
                    <a:lstStyle/>
                    <a:p>
                      <a:pPr algn="ctr"/>
                      <a:r>
                        <a:rPr lang="en-US" sz="2000" b="1" dirty="0" smtClean="0">
                          <a:solidFill>
                            <a:srgbClr val="000090"/>
                          </a:solidFill>
                        </a:rPr>
                        <a:t>20k</a:t>
                      </a:r>
                      <a:endParaRPr lang="en-US" sz="2000" b="1" dirty="0">
                        <a:solidFill>
                          <a:srgbClr val="000090"/>
                        </a:solidFill>
                      </a:endParaRPr>
                    </a:p>
                  </a:txBody>
                  <a:tcPr/>
                </a:tc>
                <a:tc>
                  <a:txBody>
                    <a:bodyPr/>
                    <a:lstStyle/>
                    <a:p>
                      <a:pPr algn="ctr"/>
                      <a:r>
                        <a:rPr lang="en-US" sz="2000" b="1" dirty="0" smtClean="0">
                          <a:solidFill>
                            <a:srgbClr val="000090"/>
                          </a:solidFill>
                        </a:rPr>
                        <a:t>20k</a:t>
                      </a:r>
                      <a:endParaRPr lang="en-US" sz="2000" b="1" dirty="0">
                        <a:solidFill>
                          <a:srgbClr val="000090"/>
                        </a:solidFill>
                      </a:endParaRPr>
                    </a:p>
                  </a:txBody>
                  <a:tcPr/>
                </a:tc>
                <a:tc>
                  <a:txBody>
                    <a:bodyPr/>
                    <a:lstStyle/>
                    <a:p>
                      <a:pPr algn="ctr"/>
                      <a:r>
                        <a:rPr lang="en-US" sz="2000" b="1" dirty="0" smtClean="0">
                          <a:solidFill>
                            <a:srgbClr val="000090"/>
                          </a:solidFill>
                        </a:rPr>
                        <a:t>50k</a:t>
                      </a:r>
                      <a:endParaRPr lang="en-US" sz="2000" b="1" dirty="0">
                        <a:solidFill>
                          <a:srgbClr val="000090"/>
                        </a:solidFill>
                      </a:endParaRPr>
                    </a:p>
                  </a:txBody>
                  <a:tcPr/>
                </a:tc>
              </a:tr>
              <a:tr h="856497">
                <a:tc>
                  <a:txBody>
                    <a:bodyPr/>
                    <a:lstStyle/>
                    <a:p>
                      <a:r>
                        <a:rPr lang="en-US" sz="2000" i="1" dirty="0" smtClean="0">
                          <a:solidFill>
                            <a:srgbClr val="000090"/>
                          </a:solidFill>
                        </a:rPr>
                        <a:t>central tracker</a:t>
                      </a:r>
                      <a:endParaRPr lang="en-US" sz="2000" i="1" dirty="0">
                        <a:solidFill>
                          <a:srgbClr val="000090"/>
                        </a:solidFill>
                      </a:endParaRPr>
                    </a:p>
                  </a:txBody>
                  <a:tcPr/>
                </a:tc>
                <a:tc>
                  <a:txBody>
                    <a:bodyPr/>
                    <a:lstStyle/>
                    <a:p>
                      <a:pPr algn="ctr"/>
                      <a:r>
                        <a:rPr lang="en-US" sz="2000" b="1" dirty="0" smtClean="0">
                          <a:solidFill>
                            <a:srgbClr val="000090"/>
                          </a:solidFill>
                        </a:rPr>
                        <a:t>6 GEM</a:t>
                      </a:r>
                    </a:p>
                    <a:p>
                      <a:pPr algn="ctr"/>
                      <a:r>
                        <a:rPr lang="en-US" sz="2000" b="1" dirty="0" smtClean="0">
                          <a:solidFill>
                            <a:srgbClr val="000090"/>
                          </a:solidFill>
                        </a:rPr>
                        <a:t>half pl.</a:t>
                      </a:r>
                      <a:endParaRPr lang="en-US" sz="2000" b="1" dirty="0">
                        <a:solidFill>
                          <a:srgbClr val="000090"/>
                        </a:solidFill>
                      </a:endParaRPr>
                    </a:p>
                  </a:txBody>
                  <a:tcPr/>
                </a:tc>
                <a:tc>
                  <a:txBody>
                    <a:bodyPr/>
                    <a:lstStyle/>
                    <a:p>
                      <a:pPr algn="ctr"/>
                      <a:r>
                        <a:rPr lang="en-US" sz="2000" b="1" dirty="0" smtClean="0">
                          <a:solidFill>
                            <a:srgbClr val="000090"/>
                          </a:solidFill>
                        </a:rPr>
                        <a:t>8 GEM</a:t>
                      </a:r>
                    </a:p>
                    <a:p>
                      <a:pPr algn="ctr"/>
                      <a:r>
                        <a:rPr lang="en-US" sz="2000" b="1" dirty="0" smtClean="0">
                          <a:solidFill>
                            <a:srgbClr val="000090"/>
                          </a:solidFill>
                        </a:rPr>
                        <a:t>half pl.</a:t>
                      </a:r>
                      <a:endParaRPr lang="en-US" sz="2000" b="1" dirty="0">
                        <a:solidFill>
                          <a:srgbClr val="000090"/>
                        </a:solidFill>
                      </a:endParaRPr>
                    </a:p>
                  </a:txBody>
                  <a:tcPr/>
                </a:tc>
                <a:tc>
                  <a:txBody>
                    <a:bodyPr/>
                    <a:lstStyle/>
                    <a:p>
                      <a:pPr algn="ctr"/>
                      <a:r>
                        <a:rPr lang="en-US" sz="2000" b="1" dirty="0" smtClean="0">
                          <a:solidFill>
                            <a:srgbClr val="000090"/>
                          </a:solidFill>
                        </a:rPr>
                        <a:t>10 GEM</a:t>
                      </a:r>
                    </a:p>
                    <a:p>
                      <a:pPr algn="ctr"/>
                      <a:r>
                        <a:rPr lang="en-US" sz="2000" b="1" dirty="0" smtClean="0">
                          <a:solidFill>
                            <a:srgbClr val="000090"/>
                          </a:solidFill>
                        </a:rPr>
                        <a:t>half pl.</a:t>
                      </a:r>
                      <a:endParaRPr lang="en-US" sz="2000" b="1" dirty="0">
                        <a:solidFill>
                          <a:srgbClr val="000090"/>
                        </a:solidFill>
                      </a:endParaRPr>
                    </a:p>
                  </a:txBody>
                  <a:tcPr/>
                </a:tc>
                <a:tc>
                  <a:txBody>
                    <a:bodyPr/>
                    <a:lstStyle/>
                    <a:p>
                      <a:pPr algn="ctr"/>
                      <a:r>
                        <a:rPr lang="en-US" sz="2000" b="1" dirty="0" smtClean="0">
                          <a:solidFill>
                            <a:srgbClr val="000090"/>
                          </a:solidFill>
                        </a:rPr>
                        <a:t>8 GEM</a:t>
                      </a:r>
                    </a:p>
                    <a:p>
                      <a:pPr algn="ctr"/>
                      <a:r>
                        <a:rPr lang="en-US" sz="2000" b="1" dirty="0" smtClean="0">
                          <a:solidFill>
                            <a:srgbClr val="000090"/>
                          </a:solidFill>
                        </a:rPr>
                        <a:t>full pl.</a:t>
                      </a:r>
                      <a:endParaRPr lang="en-US" sz="2000" b="1" dirty="0">
                        <a:solidFill>
                          <a:srgbClr val="000090"/>
                        </a:solidFill>
                      </a:endParaRPr>
                    </a:p>
                  </a:txBody>
                  <a:tcPr/>
                </a:tc>
                <a:tc>
                  <a:txBody>
                    <a:bodyPr/>
                    <a:lstStyle/>
                    <a:p>
                      <a:pPr algn="ctr"/>
                      <a:r>
                        <a:rPr lang="en-US" sz="2000" b="1" dirty="0" smtClean="0">
                          <a:solidFill>
                            <a:srgbClr val="000090"/>
                          </a:solidFill>
                        </a:rPr>
                        <a:t>12 GEM or 8+2Si</a:t>
                      </a:r>
                      <a:endParaRPr lang="en-US" sz="2000" b="1" dirty="0">
                        <a:solidFill>
                          <a:srgbClr val="000090"/>
                        </a:solidFill>
                      </a:endParaRPr>
                    </a:p>
                  </a:txBody>
                  <a:tcPr/>
                </a:tc>
              </a:tr>
              <a:tr h="856497">
                <a:tc>
                  <a:txBody>
                    <a:bodyPr/>
                    <a:lstStyle/>
                    <a:p>
                      <a:r>
                        <a:rPr lang="en-US" sz="2000" i="1" dirty="0" err="1" smtClean="0">
                          <a:solidFill>
                            <a:srgbClr val="000090"/>
                          </a:solidFill>
                        </a:rPr>
                        <a:t>expiment</a:t>
                      </a:r>
                      <a:r>
                        <a:rPr lang="en-US" sz="2000" i="1" dirty="0" smtClean="0">
                          <a:solidFill>
                            <a:srgbClr val="000090"/>
                          </a:solidFill>
                        </a:rPr>
                        <a:t> status</a:t>
                      </a:r>
                      <a:endParaRPr lang="en-US" sz="2000" i="1" dirty="0">
                        <a:solidFill>
                          <a:srgbClr val="000090"/>
                        </a:solidFill>
                      </a:endParaRPr>
                    </a:p>
                  </a:txBody>
                  <a:tcPr/>
                </a:tc>
                <a:tc>
                  <a:txBody>
                    <a:bodyPr/>
                    <a:lstStyle/>
                    <a:p>
                      <a:pPr algn="ctr"/>
                      <a:r>
                        <a:rPr lang="en-US" sz="2000" b="1" dirty="0" err="1" smtClean="0">
                          <a:solidFill>
                            <a:srgbClr val="000090"/>
                          </a:solidFill>
                        </a:rPr>
                        <a:t>techn</a:t>
                      </a:r>
                      <a:r>
                        <a:rPr lang="en-US" sz="2000" b="1" dirty="0" smtClean="0">
                          <a:solidFill>
                            <a:srgbClr val="000090"/>
                          </a:solidFill>
                        </a:rPr>
                        <a:t>. run</a:t>
                      </a:r>
                      <a:endParaRPr lang="en-US" sz="2000" b="1" dirty="0">
                        <a:solidFill>
                          <a:srgbClr val="000090"/>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dirty="0" err="1" smtClean="0">
                          <a:solidFill>
                            <a:srgbClr val="000090"/>
                          </a:solidFill>
                        </a:rPr>
                        <a:t>techn</a:t>
                      </a:r>
                      <a:r>
                        <a:rPr lang="en-US" sz="2000" b="1" dirty="0" smtClean="0">
                          <a:solidFill>
                            <a:srgbClr val="000090"/>
                          </a:solidFill>
                        </a:rPr>
                        <a:t>.</a:t>
                      </a:r>
                    </a:p>
                    <a:p>
                      <a:pPr marL="0" marR="0" indent="0" algn="ctr" defTabSz="457200" rtl="0" eaLnBrk="1" fontAlgn="auto" latinLnBrk="0" hangingPunct="1">
                        <a:lnSpc>
                          <a:spcPct val="100000"/>
                        </a:lnSpc>
                        <a:spcBef>
                          <a:spcPts val="0"/>
                        </a:spcBef>
                        <a:spcAft>
                          <a:spcPts val="0"/>
                        </a:spcAft>
                        <a:buClrTx/>
                        <a:buSzTx/>
                        <a:buFontTx/>
                        <a:buNone/>
                        <a:tabLst/>
                        <a:defRPr/>
                      </a:pPr>
                      <a:r>
                        <a:rPr lang="en-US" sz="2000" b="1" dirty="0" smtClean="0">
                          <a:solidFill>
                            <a:srgbClr val="000090"/>
                          </a:solidFill>
                        </a:rPr>
                        <a:t> run</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dirty="0" smtClean="0">
                          <a:solidFill>
                            <a:srgbClr val="DB0709"/>
                          </a:solidFill>
                        </a:rPr>
                        <a:t>physics run</a:t>
                      </a:r>
                    </a:p>
                  </a:txBody>
                  <a:tcPr/>
                </a:tc>
                <a:tc>
                  <a:txBody>
                    <a:bodyPr/>
                    <a:lstStyle/>
                    <a:p>
                      <a:pPr algn="ctr"/>
                      <a:r>
                        <a:rPr lang="en-US" sz="2000" b="1" dirty="0" smtClean="0">
                          <a:solidFill>
                            <a:srgbClr val="DB0709"/>
                          </a:solidFill>
                        </a:rPr>
                        <a:t>physics</a:t>
                      </a:r>
                    </a:p>
                    <a:p>
                      <a:pPr algn="ctr"/>
                      <a:r>
                        <a:rPr lang="en-US" sz="2000" b="1" dirty="0" smtClean="0">
                          <a:solidFill>
                            <a:srgbClr val="DB0709"/>
                          </a:solidFill>
                        </a:rPr>
                        <a:t>stage 1</a:t>
                      </a:r>
                      <a:endParaRPr lang="en-US" sz="2000" b="1" dirty="0">
                        <a:solidFill>
                          <a:srgbClr val="DB0709"/>
                        </a:solidFill>
                      </a:endParaRPr>
                    </a:p>
                  </a:txBody>
                  <a:tcPr/>
                </a:tc>
                <a:tc>
                  <a:txBody>
                    <a:bodyPr/>
                    <a:lstStyle/>
                    <a:p>
                      <a:pPr algn="ctr"/>
                      <a:r>
                        <a:rPr lang="en-US" sz="2000" b="1" dirty="0" smtClean="0">
                          <a:solidFill>
                            <a:srgbClr val="DB0709"/>
                          </a:solidFill>
                        </a:rPr>
                        <a:t>physics</a:t>
                      </a:r>
                    </a:p>
                    <a:p>
                      <a:pPr algn="ctr"/>
                      <a:r>
                        <a:rPr lang="en-US" sz="2000" b="1" dirty="0" smtClean="0">
                          <a:solidFill>
                            <a:srgbClr val="DB0709"/>
                          </a:solidFill>
                        </a:rPr>
                        <a:t>stage 2</a:t>
                      </a:r>
                    </a:p>
                  </a:txBody>
                  <a:tcPr/>
                </a:tc>
              </a:tr>
            </a:tbl>
          </a:graphicData>
        </a:graphic>
      </p:graphicFrame>
      <p:cxnSp>
        <p:nvCxnSpPr>
          <p:cNvPr id="7" name="Straight Arrow Connector 6"/>
          <p:cNvCxnSpPr/>
          <p:nvPr/>
        </p:nvCxnSpPr>
        <p:spPr>
          <a:xfrm flipV="1">
            <a:off x="2768600" y="2057400"/>
            <a:ext cx="0" cy="215900"/>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8" name="Rectangle 2"/>
          <p:cNvSpPr>
            <a:spLocks noChangeArrowheads="1"/>
          </p:cNvSpPr>
          <p:nvPr/>
        </p:nvSpPr>
        <p:spPr bwMode="auto">
          <a:xfrm>
            <a:off x="3327400" y="254000"/>
            <a:ext cx="3162300" cy="534988"/>
          </a:xfrm>
          <a:prstGeom prst="rect">
            <a:avLst/>
          </a:prstGeom>
          <a:solidFill>
            <a:srgbClr val="CCFFCC"/>
          </a:solidFill>
          <a:ln>
            <a:noFill/>
          </a:ln>
          <a:extLst/>
        </p:spPr>
        <p:txBody>
          <a:bodyPr anchor="ctr"/>
          <a:lstStyle/>
          <a:p>
            <a:pPr algn="ctr"/>
            <a:r>
              <a:rPr lang="en-US" sz="2400" dirty="0">
                <a:solidFill>
                  <a:srgbClr val="000090"/>
                </a:solidFill>
              </a:rPr>
              <a:t>      </a:t>
            </a:r>
            <a:r>
              <a:rPr lang="en-US" sz="2400" b="1" dirty="0">
                <a:solidFill>
                  <a:srgbClr val="000090"/>
                </a:solidFill>
              </a:rPr>
              <a:t>BM@N</a:t>
            </a:r>
            <a:r>
              <a:rPr lang="en-US" sz="2400" dirty="0">
                <a:solidFill>
                  <a:srgbClr val="000090"/>
                </a:solidFill>
              </a:rPr>
              <a:t> </a:t>
            </a:r>
            <a:r>
              <a:rPr lang="en-US" sz="2400" dirty="0" smtClean="0">
                <a:solidFill>
                  <a:srgbClr val="000090"/>
                </a:solidFill>
              </a:rPr>
              <a:t>plans</a:t>
            </a:r>
            <a:r>
              <a:rPr lang="en-US" sz="2400" i="1" dirty="0" smtClean="0">
                <a:solidFill>
                  <a:srgbClr val="000090"/>
                </a:solidFill>
              </a:rPr>
              <a:t> </a:t>
            </a:r>
            <a:endParaRPr lang="en-GB" sz="2400" i="1" dirty="0">
              <a:solidFill>
                <a:srgbClr val="000090"/>
              </a:solidFill>
            </a:endParaRPr>
          </a:p>
        </p:txBody>
      </p:sp>
      <p:sp>
        <p:nvSpPr>
          <p:cNvPr id="6" name="Rectangle 5"/>
          <p:cNvSpPr/>
          <p:nvPr/>
        </p:nvSpPr>
        <p:spPr>
          <a:xfrm>
            <a:off x="4565144" y="5631934"/>
            <a:ext cx="3459384" cy="400110"/>
          </a:xfrm>
          <a:prstGeom prst="rect">
            <a:avLst/>
          </a:prstGeom>
          <a:solidFill>
            <a:srgbClr val="CCFFCC"/>
          </a:solidFill>
        </p:spPr>
        <p:txBody>
          <a:bodyPr wrap="none">
            <a:spAutoFit/>
          </a:bodyPr>
          <a:lstStyle/>
          <a:p>
            <a:r>
              <a:rPr lang="en-US" sz="2000" b="1" i="1" dirty="0" smtClean="0">
                <a:solidFill>
                  <a:srgbClr val="000090"/>
                </a:solidFill>
              </a:rPr>
              <a:t>beam: </a:t>
            </a:r>
            <a:r>
              <a:rPr lang="en-US" sz="2000" b="1" i="1" dirty="0" err="1" smtClean="0">
                <a:solidFill>
                  <a:srgbClr val="000090"/>
                </a:solidFill>
              </a:rPr>
              <a:t>E</a:t>
            </a:r>
            <a:r>
              <a:rPr lang="en-US" sz="2000" b="1" i="1" baseline="-25000" dirty="0" err="1" smtClean="0">
                <a:solidFill>
                  <a:srgbClr val="000090"/>
                </a:solidFill>
              </a:rPr>
              <a:t>kin</a:t>
            </a:r>
            <a:r>
              <a:rPr lang="en-US" sz="2000" b="1" i="1" dirty="0">
                <a:solidFill>
                  <a:srgbClr val="000090"/>
                </a:solidFill>
              </a:rPr>
              <a:t> </a:t>
            </a:r>
            <a:r>
              <a:rPr lang="en-US" sz="2000" b="1" i="1" dirty="0" smtClean="0">
                <a:solidFill>
                  <a:srgbClr val="000090"/>
                </a:solidFill>
              </a:rPr>
              <a:t>= 3.5</a:t>
            </a:r>
            <a:r>
              <a:rPr lang="en-US" sz="2000" b="1" i="1" dirty="0">
                <a:solidFill>
                  <a:srgbClr val="000090"/>
                </a:solidFill>
              </a:rPr>
              <a:t>, 4.0, </a:t>
            </a:r>
            <a:r>
              <a:rPr lang="en-US" sz="2000" b="1" i="1" dirty="0" smtClean="0">
                <a:solidFill>
                  <a:srgbClr val="000090"/>
                </a:solidFill>
              </a:rPr>
              <a:t>4.4 </a:t>
            </a:r>
            <a:r>
              <a:rPr lang="en-US" sz="2000" b="1" i="1" dirty="0" err="1">
                <a:solidFill>
                  <a:srgbClr val="000090"/>
                </a:solidFill>
              </a:rPr>
              <a:t>AGeV</a:t>
            </a:r>
            <a:endParaRPr lang="en-US" sz="2000" b="1" i="1" dirty="0">
              <a:solidFill>
                <a:srgbClr val="000090"/>
              </a:solidFill>
            </a:endParaRPr>
          </a:p>
        </p:txBody>
      </p:sp>
    </p:spTree>
    <p:extLst>
      <p:ext uri="{BB962C8B-B14F-4D97-AF65-F5344CB8AC3E}">
        <p14:creationId xmlns:p14="http://schemas.microsoft.com/office/powerpoint/2010/main" xmlns="" val="36715524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ext Box 21"/>
          <p:cNvSpPr txBox="1">
            <a:spLocks noChangeArrowheads="1"/>
          </p:cNvSpPr>
          <p:nvPr/>
        </p:nvSpPr>
        <p:spPr bwMode="auto">
          <a:xfrm>
            <a:off x="5343525" y="-439738"/>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107522" name="Rectangle 2"/>
          <p:cNvSpPr>
            <a:spLocks noChangeArrowheads="1"/>
          </p:cNvSpPr>
          <p:nvPr/>
        </p:nvSpPr>
        <p:spPr bwMode="auto">
          <a:xfrm>
            <a:off x="2052638" y="127000"/>
            <a:ext cx="5080000" cy="534988"/>
          </a:xfrm>
          <a:prstGeom prst="rect">
            <a:avLst/>
          </a:prstGeom>
          <a:solidFill>
            <a:srgbClr val="DAEDE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sz="2400" dirty="0">
                <a:solidFill>
                  <a:srgbClr val="000090"/>
                </a:solidFill>
              </a:rPr>
              <a:t>      </a:t>
            </a:r>
            <a:r>
              <a:rPr lang="en-US" sz="2400" b="1" dirty="0">
                <a:solidFill>
                  <a:srgbClr val="000090"/>
                </a:solidFill>
              </a:rPr>
              <a:t>BM@N</a:t>
            </a:r>
            <a:r>
              <a:rPr lang="en-US" sz="2400" dirty="0">
                <a:solidFill>
                  <a:srgbClr val="000090"/>
                </a:solidFill>
              </a:rPr>
              <a:t> </a:t>
            </a:r>
            <a:r>
              <a:rPr lang="en-US" sz="2400" i="1" dirty="0" smtClean="0">
                <a:solidFill>
                  <a:srgbClr val="000090"/>
                </a:solidFill>
              </a:rPr>
              <a:t>feasibility study </a:t>
            </a:r>
            <a:endParaRPr lang="en-GB" sz="2400" i="1" dirty="0">
              <a:solidFill>
                <a:srgbClr val="000090"/>
              </a:solidFill>
            </a:endParaRPr>
          </a:p>
        </p:txBody>
      </p:sp>
      <p:sp>
        <p:nvSpPr>
          <p:cNvPr id="107523" name="Rectangle 2"/>
          <p:cNvSpPr txBox="1">
            <a:spLocks noChangeArrowheads="1"/>
          </p:cNvSpPr>
          <p:nvPr/>
        </p:nvSpPr>
        <p:spPr bwMode="auto">
          <a:xfrm>
            <a:off x="5313363" y="4692650"/>
            <a:ext cx="3094037" cy="592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a:solidFill>
                  <a:schemeClr val="bg1"/>
                </a:solidFill>
              </a:rPr>
              <a:t>area prepared </a:t>
            </a:r>
            <a:br>
              <a:rPr lang="en-US" sz="2000">
                <a:solidFill>
                  <a:schemeClr val="bg1"/>
                </a:solidFill>
              </a:rPr>
            </a:br>
            <a:r>
              <a:rPr lang="en-US" sz="2000">
                <a:solidFill>
                  <a:schemeClr val="bg1"/>
                </a:solidFill>
              </a:rPr>
              <a:t>for detector installation</a:t>
            </a:r>
            <a:endParaRPr lang="ru-RU" sz="2000">
              <a:solidFill>
                <a:schemeClr val="bg1"/>
              </a:solidFill>
            </a:endParaRPr>
          </a:p>
        </p:txBody>
      </p:sp>
      <p:sp>
        <p:nvSpPr>
          <p:cNvPr id="107524" name="Picture 3" descr="BILD0182"/>
          <p:cNvSpPr>
            <a:spLocks noChangeAspect="1" noChangeArrowheads="1"/>
          </p:cNvSpPr>
          <p:nvPr/>
        </p:nvSpPr>
        <p:spPr bwMode="auto">
          <a:xfrm>
            <a:off x="369888" y="2657475"/>
            <a:ext cx="4030662" cy="302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7525" name="Text Box 7"/>
          <p:cNvSpPr txBox="1">
            <a:spLocks noChangeArrowheads="1"/>
          </p:cNvSpPr>
          <p:nvPr/>
        </p:nvSpPr>
        <p:spPr bwMode="auto">
          <a:xfrm>
            <a:off x="6259513" y="4930775"/>
            <a:ext cx="1368425" cy="779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a:solidFill>
                  <a:schemeClr val="bg1"/>
                </a:solidFill>
              </a:rPr>
              <a:t>ToF</a:t>
            </a:r>
            <a:r>
              <a:rPr lang="ru-RU" sz="1800" b="1">
                <a:solidFill>
                  <a:schemeClr val="bg1"/>
                </a:solidFill>
              </a:rPr>
              <a:t>-700</a:t>
            </a:r>
            <a:endParaRPr lang="en-US" sz="1800" b="1">
              <a:solidFill>
                <a:schemeClr val="bg1"/>
              </a:solidFill>
            </a:endParaRPr>
          </a:p>
          <a:p>
            <a:pPr eaLnBrk="1" hangingPunct="1">
              <a:spcBef>
                <a:spcPct val="50000"/>
              </a:spcBef>
            </a:pPr>
            <a:r>
              <a:rPr lang="en-US" sz="1800" b="1">
                <a:solidFill>
                  <a:schemeClr val="bg1"/>
                </a:solidFill>
              </a:rPr>
              <a:t>Scint-700</a:t>
            </a:r>
            <a:endParaRPr lang="ru-RU" sz="1800" b="1">
              <a:solidFill>
                <a:schemeClr val="bg1"/>
              </a:solidFill>
            </a:endParaRPr>
          </a:p>
        </p:txBody>
      </p:sp>
      <p:sp>
        <p:nvSpPr>
          <p:cNvPr id="107526" name="Rectangle 12"/>
          <p:cNvSpPr>
            <a:spLocks noChangeArrowheads="1"/>
          </p:cNvSpPr>
          <p:nvPr/>
        </p:nvSpPr>
        <p:spPr bwMode="auto">
          <a:xfrm>
            <a:off x="7267575" y="4764088"/>
            <a:ext cx="1073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b="1">
                <a:solidFill>
                  <a:schemeClr val="bg1"/>
                </a:solidFill>
              </a:rPr>
              <a:t>DCH-1,2</a:t>
            </a:r>
            <a:endParaRPr lang="ru-RU" b="1">
              <a:solidFill>
                <a:schemeClr val="bg1"/>
              </a:solidFill>
            </a:endParaRPr>
          </a:p>
        </p:txBody>
      </p:sp>
      <p:sp>
        <p:nvSpPr>
          <p:cNvPr id="107527" name="Rectangle 15"/>
          <p:cNvSpPr>
            <a:spLocks noChangeArrowheads="1"/>
          </p:cNvSpPr>
          <p:nvPr/>
        </p:nvSpPr>
        <p:spPr bwMode="auto">
          <a:xfrm>
            <a:off x="5497513" y="5280025"/>
            <a:ext cx="6540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b">
            <a:spAutoFit/>
          </a:bodyPr>
          <a:lstStyle/>
          <a:p>
            <a:r>
              <a:rPr lang="en-US" b="1">
                <a:solidFill>
                  <a:schemeClr val="bg1"/>
                </a:solidFill>
              </a:rPr>
              <a:t>ZDC</a:t>
            </a:r>
            <a:endParaRPr lang="ru-RU" b="1">
              <a:solidFill>
                <a:schemeClr val="bg1"/>
              </a:solidFill>
            </a:endParaRPr>
          </a:p>
        </p:txBody>
      </p:sp>
      <p:sp>
        <p:nvSpPr>
          <p:cNvPr id="107528" name="Picture 16"/>
          <p:cNvSpPr>
            <a:spLocks noChangeAspect="1" noChangeArrowheads="1"/>
          </p:cNvSpPr>
          <p:nvPr/>
        </p:nvSpPr>
        <p:spPr bwMode="auto">
          <a:xfrm>
            <a:off x="0" y="38100"/>
            <a:ext cx="744538" cy="658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7530" name="Picture 31"/>
          <p:cNvSpPr>
            <a:spLocks noChangeAspect="1" noChangeArrowheads="1"/>
          </p:cNvSpPr>
          <p:nvPr/>
        </p:nvSpPr>
        <p:spPr bwMode="auto">
          <a:xfrm>
            <a:off x="8124825" y="0"/>
            <a:ext cx="1019175" cy="633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pic>
        <p:nvPicPr>
          <p:cNvPr id="107532" name="Picture 56" descr="Xi_bmn_best"/>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22238" y="2946401"/>
            <a:ext cx="4526542" cy="280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7533" name="Picture 52" descr="3HL_2p(1)"/>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522453" y="3026507"/>
            <a:ext cx="4519947" cy="28027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7534" name="Rectangle 54"/>
          <p:cNvSpPr>
            <a:spLocks noChangeArrowheads="1"/>
          </p:cNvSpPr>
          <p:nvPr/>
        </p:nvSpPr>
        <p:spPr bwMode="auto">
          <a:xfrm>
            <a:off x="6821488" y="3403600"/>
            <a:ext cx="1703387" cy="40163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p>
            <a:pPr>
              <a:spcBef>
                <a:spcPct val="50000"/>
              </a:spcBef>
            </a:pPr>
            <a:r>
              <a:rPr lang="en-GB" sz="2000" baseline="30000" dirty="0">
                <a:cs typeface="Arial" charset="0"/>
              </a:rPr>
              <a:t>3</a:t>
            </a:r>
            <a:r>
              <a:rPr lang="en-GB" sz="2000" dirty="0">
                <a:cs typeface="Arial" charset="0"/>
              </a:rPr>
              <a:t>H</a:t>
            </a:r>
            <a:r>
              <a:rPr lang="el-GR" sz="2000" baseline="-25000" dirty="0">
                <a:cs typeface="Arial" charset="0"/>
              </a:rPr>
              <a:t>Λ</a:t>
            </a:r>
            <a:r>
              <a:rPr lang="en-US" sz="2000" dirty="0">
                <a:solidFill>
                  <a:srgbClr val="FF0066"/>
                </a:solidFill>
                <a:cs typeface="Arial" charset="0"/>
              </a:rPr>
              <a:t> </a:t>
            </a:r>
            <a:r>
              <a:rPr lang="el-GR" sz="2000" dirty="0">
                <a:cs typeface="Arial" charset="0"/>
              </a:rPr>
              <a:t>→</a:t>
            </a:r>
            <a:r>
              <a:rPr lang="en-US" sz="2000" dirty="0">
                <a:cs typeface="Arial" charset="0"/>
              </a:rPr>
              <a:t> </a:t>
            </a:r>
            <a:r>
              <a:rPr lang="en-US" sz="2000" baseline="30000" dirty="0">
                <a:cs typeface="Arial" charset="0"/>
              </a:rPr>
              <a:t>3</a:t>
            </a:r>
            <a:r>
              <a:rPr lang="en-US" sz="2000" dirty="0">
                <a:cs typeface="Arial" charset="0"/>
              </a:rPr>
              <a:t>He </a:t>
            </a:r>
            <a:r>
              <a:rPr lang="el-GR" sz="2000" dirty="0">
                <a:cs typeface="Arial" charset="0"/>
              </a:rPr>
              <a:t>π</a:t>
            </a:r>
            <a:r>
              <a:rPr lang="en-US" sz="2000" baseline="30000" dirty="0">
                <a:cs typeface="Arial" charset="0"/>
              </a:rPr>
              <a:t>-</a:t>
            </a:r>
            <a:endParaRPr lang="el-GR" sz="2000" baseline="30000" dirty="0">
              <a:cs typeface="Arial" charset="0"/>
            </a:endParaRPr>
          </a:p>
        </p:txBody>
      </p:sp>
      <p:sp>
        <p:nvSpPr>
          <p:cNvPr id="24" name="Rectangle 58"/>
          <p:cNvSpPr>
            <a:spLocks noChangeArrowheads="1"/>
          </p:cNvSpPr>
          <p:nvPr/>
        </p:nvSpPr>
        <p:spPr bwMode="auto">
          <a:xfrm>
            <a:off x="3519488" y="3521075"/>
            <a:ext cx="403225" cy="401638"/>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a:defRPr/>
            </a:pPr>
            <a:r>
              <a:rPr lang="el-GR" sz="2000" dirty="0">
                <a:latin typeface="Times New Roman" pitchFamily="18" charset="0"/>
                <a:cs typeface="Arial" pitchFamily="34" charset="0"/>
              </a:rPr>
              <a:t>Ξ</a:t>
            </a:r>
            <a:r>
              <a:rPr lang="en-US" sz="2000" baseline="30000" dirty="0">
                <a:latin typeface="Times New Roman" pitchFamily="18" charset="0"/>
                <a:cs typeface="Arial" pitchFamily="34" charset="0"/>
              </a:rPr>
              <a:t>-</a:t>
            </a:r>
            <a:endParaRPr lang="ru-RU" sz="2000" baseline="30000" dirty="0">
              <a:latin typeface="Times New Roman" pitchFamily="18" charset="0"/>
              <a:cs typeface="Arial" pitchFamily="34" charset="0"/>
            </a:endParaRPr>
          </a:p>
        </p:txBody>
      </p:sp>
      <p:sp>
        <p:nvSpPr>
          <p:cNvPr id="107536" name="Text Box 9"/>
          <p:cNvSpPr txBox="1">
            <a:spLocks noChangeArrowheads="1"/>
          </p:cNvSpPr>
          <p:nvPr/>
        </p:nvSpPr>
        <p:spPr bwMode="auto">
          <a:xfrm>
            <a:off x="5078413" y="1858963"/>
            <a:ext cx="3811587" cy="646331"/>
          </a:xfrm>
          <a:prstGeom prst="rect">
            <a:avLst/>
          </a:prstGeom>
          <a:solidFill>
            <a:srgbClr val="DAEDE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i="1" dirty="0" smtClean="0">
                <a:solidFill>
                  <a:srgbClr val="000090"/>
                </a:solidFill>
                <a:cs typeface="Arial" charset="0"/>
              </a:rPr>
              <a:t>2,6M central events</a:t>
            </a:r>
          </a:p>
          <a:p>
            <a:pPr algn="ctr"/>
            <a:r>
              <a:rPr lang="en-US" sz="1800" i="1" dirty="0" smtClean="0">
                <a:solidFill>
                  <a:srgbClr val="000090"/>
                </a:solidFill>
                <a:cs typeface="Arial" charset="0"/>
              </a:rPr>
              <a:t>8,5M </a:t>
            </a:r>
            <a:r>
              <a:rPr lang="en-US" sz="1600" i="1" dirty="0">
                <a:solidFill>
                  <a:srgbClr val="000090"/>
                </a:solidFill>
                <a:cs typeface="Arial" charset="0"/>
              </a:rPr>
              <a:t> </a:t>
            </a:r>
            <a:r>
              <a:rPr lang="en-GB" sz="1800" baseline="30000" dirty="0">
                <a:solidFill>
                  <a:srgbClr val="000090"/>
                </a:solidFill>
                <a:cs typeface="Arial" charset="0"/>
              </a:rPr>
              <a:t>3</a:t>
            </a:r>
            <a:r>
              <a:rPr lang="en-GB" sz="1800" dirty="0">
                <a:solidFill>
                  <a:srgbClr val="000090"/>
                </a:solidFill>
                <a:cs typeface="Arial" charset="0"/>
              </a:rPr>
              <a:t>H</a:t>
            </a:r>
            <a:r>
              <a:rPr lang="el-GR" sz="1800" baseline="-25000" dirty="0">
                <a:solidFill>
                  <a:srgbClr val="000090"/>
                </a:solidFill>
                <a:cs typeface="Arial" charset="0"/>
              </a:rPr>
              <a:t>Λ</a:t>
            </a:r>
            <a:r>
              <a:rPr lang="en-US" sz="1800" baseline="-25000" dirty="0">
                <a:solidFill>
                  <a:srgbClr val="000090"/>
                </a:solidFill>
                <a:cs typeface="Arial" charset="0"/>
              </a:rPr>
              <a:t> </a:t>
            </a:r>
            <a:r>
              <a:rPr lang="en-US" sz="1800" i="1" dirty="0" smtClean="0">
                <a:solidFill>
                  <a:srgbClr val="000090"/>
                </a:solidFill>
                <a:cs typeface="Arial" charset="0"/>
              </a:rPr>
              <a:t> in 1 m, 20 kHz trigger</a:t>
            </a:r>
            <a:endParaRPr lang="en-US" sz="1800" i="1" baseline="30000" dirty="0">
              <a:solidFill>
                <a:srgbClr val="000090"/>
              </a:solidFill>
              <a:cs typeface="Arial" charset="0"/>
            </a:endParaRPr>
          </a:p>
        </p:txBody>
      </p:sp>
      <p:sp>
        <p:nvSpPr>
          <p:cNvPr id="26" name="Rectangle 60"/>
          <p:cNvSpPr>
            <a:spLocks noChangeArrowheads="1"/>
          </p:cNvSpPr>
          <p:nvPr/>
        </p:nvSpPr>
        <p:spPr bwMode="auto">
          <a:xfrm>
            <a:off x="6232525" y="790575"/>
            <a:ext cx="2808288" cy="307975"/>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000" tIns="46800" rIns="90000" bIns="46800">
            <a:spAutoFit/>
          </a:bodyPr>
          <a:lstStyle/>
          <a:p>
            <a:pPr>
              <a:lnSpc>
                <a:spcPct val="84000"/>
              </a:lnSpc>
              <a:buClr>
                <a:srgbClr val="898989"/>
              </a:buClr>
              <a:buSzPct val="100000"/>
              <a:buFont typeface="Arial" charset="0"/>
              <a:buNone/>
              <a:defRPr/>
            </a:pPr>
            <a:r>
              <a:rPr lang="en-GB" sz="1600" i="1" dirty="0" err="1">
                <a:solidFill>
                  <a:srgbClr val="333399"/>
                </a:solidFill>
                <a:cs typeface="Arial" charset="0"/>
              </a:rPr>
              <a:t>A.Zinchenko</a:t>
            </a:r>
            <a:r>
              <a:rPr lang="en-GB" sz="1600" i="1" dirty="0">
                <a:solidFill>
                  <a:srgbClr val="333399"/>
                </a:solidFill>
                <a:cs typeface="Arial" charset="0"/>
              </a:rPr>
              <a:t>, </a:t>
            </a:r>
            <a:r>
              <a:rPr lang="en-GB" sz="1600" i="1" dirty="0" err="1">
                <a:solidFill>
                  <a:srgbClr val="333399"/>
                </a:solidFill>
                <a:cs typeface="Arial" charset="0"/>
              </a:rPr>
              <a:t>V.Vasendina</a:t>
            </a:r>
            <a:endParaRPr lang="en-GB" sz="1600" i="1" dirty="0">
              <a:solidFill>
                <a:srgbClr val="333399"/>
              </a:solidFill>
              <a:cs typeface="Arial" charset="0"/>
            </a:endParaRPr>
          </a:p>
        </p:txBody>
      </p:sp>
      <p:sp>
        <p:nvSpPr>
          <p:cNvPr id="107538" name="TextBox 1"/>
          <p:cNvSpPr txBox="1">
            <a:spLocks noChangeArrowheads="1"/>
          </p:cNvSpPr>
          <p:nvPr/>
        </p:nvSpPr>
        <p:spPr bwMode="auto">
          <a:xfrm>
            <a:off x="305671" y="1155700"/>
            <a:ext cx="6404775" cy="400110"/>
          </a:xfrm>
          <a:prstGeom prst="rect">
            <a:avLst/>
          </a:prstGeom>
          <a:solidFill>
            <a:srgbClr val="FFF6DB"/>
          </a:solid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smtClean="0">
                <a:solidFill>
                  <a:srgbClr val="000090"/>
                </a:solidFill>
              </a:rPr>
              <a:t>Simulation: </a:t>
            </a:r>
            <a:r>
              <a:rPr lang="fr-FR" sz="2000" i="1" dirty="0" err="1" smtClean="0">
                <a:solidFill>
                  <a:srgbClr val="000090"/>
                </a:solidFill>
                <a:cs typeface="Arial" charset="0"/>
              </a:rPr>
              <a:t>UrQMD</a:t>
            </a:r>
            <a:r>
              <a:rPr lang="fr-FR" sz="2000" i="1" dirty="0" smtClean="0">
                <a:solidFill>
                  <a:srgbClr val="000090"/>
                </a:solidFill>
                <a:cs typeface="Arial" charset="0"/>
              </a:rPr>
              <a:t> </a:t>
            </a:r>
            <a:r>
              <a:rPr lang="fr-FR" sz="2000" i="1" dirty="0">
                <a:solidFill>
                  <a:srgbClr val="000090"/>
                </a:solidFill>
                <a:cs typeface="Arial" charset="0"/>
              </a:rPr>
              <a:t>&amp;</a:t>
            </a:r>
            <a:r>
              <a:rPr lang="fr-FR" sz="2000" b="1" i="1" dirty="0">
                <a:solidFill>
                  <a:srgbClr val="000090"/>
                </a:solidFill>
                <a:cs typeface="Arial" charset="0"/>
              </a:rPr>
              <a:t> </a:t>
            </a:r>
            <a:r>
              <a:rPr lang="fr-FR" sz="2000" i="1" dirty="0">
                <a:solidFill>
                  <a:srgbClr val="000090"/>
                </a:solidFill>
                <a:cs typeface="Arial" charset="0"/>
              </a:rPr>
              <a:t>DCM-QGSM, </a:t>
            </a:r>
            <a:r>
              <a:rPr lang="en-US" sz="2000" i="1" dirty="0" err="1">
                <a:solidFill>
                  <a:srgbClr val="000090"/>
                </a:solidFill>
                <a:cs typeface="Arial" charset="0"/>
              </a:rPr>
              <a:t>Au+</a:t>
            </a:r>
            <a:r>
              <a:rPr lang="en-US" sz="2000" i="1" dirty="0" err="1" smtClean="0">
                <a:solidFill>
                  <a:srgbClr val="000090"/>
                </a:solidFill>
                <a:cs typeface="Arial" charset="0"/>
              </a:rPr>
              <a:t>Au</a:t>
            </a:r>
            <a:r>
              <a:rPr lang="en-US" sz="2000" i="1" dirty="0" smtClean="0">
                <a:solidFill>
                  <a:srgbClr val="000090"/>
                </a:solidFill>
                <a:cs typeface="Arial" charset="0"/>
              </a:rPr>
              <a:t> 4,5 </a:t>
            </a:r>
            <a:r>
              <a:rPr lang="en-US" sz="2000" i="1" dirty="0" err="1" smtClean="0">
                <a:solidFill>
                  <a:srgbClr val="000090"/>
                </a:solidFill>
                <a:cs typeface="Arial" charset="0"/>
              </a:rPr>
              <a:t>AGeV</a:t>
            </a:r>
            <a:endParaRPr lang="en-US" sz="2000" i="1" baseline="30000" dirty="0">
              <a:solidFill>
                <a:srgbClr val="000090"/>
              </a:solidFill>
              <a:cs typeface="Arial" charset="0"/>
            </a:endParaRPr>
          </a:p>
        </p:txBody>
      </p:sp>
      <p:sp>
        <p:nvSpPr>
          <p:cNvPr id="23" name="Text Box 9"/>
          <p:cNvSpPr txBox="1">
            <a:spLocks noChangeArrowheads="1"/>
          </p:cNvSpPr>
          <p:nvPr/>
        </p:nvSpPr>
        <p:spPr bwMode="auto">
          <a:xfrm>
            <a:off x="406400" y="1795463"/>
            <a:ext cx="3886200" cy="677108"/>
          </a:xfrm>
          <a:prstGeom prst="rect">
            <a:avLst/>
          </a:prstGeom>
          <a:solidFill>
            <a:srgbClr val="DAEDE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i="1" dirty="0" smtClean="0">
                <a:solidFill>
                  <a:srgbClr val="000090"/>
                </a:solidFill>
                <a:cs typeface="Arial" charset="0"/>
              </a:rPr>
              <a:t>900 k central events</a:t>
            </a:r>
          </a:p>
          <a:p>
            <a:r>
              <a:rPr lang="en-US" sz="1800" i="1" dirty="0" smtClean="0">
                <a:solidFill>
                  <a:srgbClr val="000090"/>
                </a:solidFill>
                <a:cs typeface="Arial" charset="0"/>
              </a:rPr>
              <a:t>7,5M </a:t>
            </a:r>
            <a:r>
              <a:rPr lang="en-US" sz="1600" i="1" dirty="0" smtClean="0">
                <a:solidFill>
                  <a:srgbClr val="000090"/>
                </a:solidFill>
                <a:cs typeface="Arial" charset="0"/>
              </a:rPr>
              <a:t> </a:t>
            </a:r>
            <a:r>
              <a:rPr lang="en-US" sz="2000" i="1" dirty="0" smtClean="0">
                <a:solidFill>
                  <a:srgbClr val="000090"/>
                </a:solidFill>
                <a:latin typeface="Symbol"/>
                <a:cs typeface="Arial" charset="0"/>
              </a:rPr>
              <a:t>X</a:t>
            </a:r>
            <a:r>
              <a:rPr lang="en-US" sz="2000" i="1" baseline="30000" dirty="0" smtClean="0">
                <a:solidFill>
                  <a:srgbClr val="000090"/>
                </a:solidFill>
                <a:latin typeface="Symbol"/>
                <a:cs typeface="Arial" charset="0"/>
              </a:rPr>
              <a:t>-</a:t>
            </a:r>
            <a:r>
              <a:rPr lang="en-US" sz="1600" i="1" dirty="0" smtClean="0">
                <a:solidFill>
                  <a:srgbClr val="000090"/>
                </a:solidFill>
                <a:cs typeface="Arial" charset="0"/>
              </a:rPr>
              <a:t>  </a:t>
            </a:r>
            <a:r>
              <a:rPr lang="en-US" sz="1800" i="1" dirty="0" smtClean="0">
                <a:solidFill>
                  <a:srgbClr val="000090"/>
                </a:solidFill>
                <a:cs typeface="Arial" charset="0"/>
              </a:rPr>
              <a:t>in </a:t>
            </a:r>
            <a:r>
              <a:rPr lang="en-US" sz="1800" i="1" dirty="0">
                <a:solidFill>
                  <a:srgbClr val="000090"/>
                </a:solidFill>
                <a:cs typeface="Arial" charset="0"/>
              </a:rPr>
              <a:t>1 m, 20 kHz </a:t>
            </a:r>
            <a:r>
              <a:rPr lang="en-US" sz="1800" i="1" dirty="0" smtClean="0">
                <a:solidFill>
                  <a:srgbClr val="000090"/>
                </a:solidFill>
                <a:cs typeface="Arial" charset="0"/>
              </a:rPr>
              <a:t>trigger</a:t>
            </a:r>
            <a:endParaRPr lang="en-US" sz="1800" i="1" baseline="30000" dirty="0">
              <a:solidFill>
                <a:srgbClr val="000090"/>
              </a:solidFill>
              <a:cs typeface="Arial" charset="0"/>
            </a:endParaRPr>
          </a:p>
        </p:txBody>
      </p:sp>
    </p:spTree>
    <p:extLst>
      <p:ext uri="{BB962C8B-B14F-4D97-AF65-F5344CB8AC3E}">
        <p14:creationId xmlns:p14="http://schemas.microsoft.com/office/powerpoint/2010/main" xmlns="" val="31826962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0" name="TextBox 4"/>
          <p:cNvSpPr txBox="1">
            <a:spLocks noChangeArrowheads="1"/>
          </p:cNvSpPr>
          <p:nvPr/>
        </p:nvSpPr>
        <p:spPr bwMode="auto">
          <a:xfrm>
            <a:off x="1833245" y="76200"/>
            <a:ext cx="515207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dirty="0" err="1">
                <a:solidFill>
                  <a:srgbClr val="FF0000"/>
                </a:solidFill>
              </a:rPr>
              <a:t>M</a:t>
            </a:r>
            <a:r>
              <a:rPr lang="en-US" sz="2800" b="1" dirty="0" err="1">
                <a:solidFill>
                  <a:srgbClr val="000090"/>
                </a:solidFill>
              </a:rPr>
              <a:t>ulti</a:t>
            </a:r>
            <a:r>
              <a:rPr lang="en-US" sz="2800" b="1" dirty="0" err="1">
                <a:solidFill>
                  <a:srgbClr val="FF0000"/>
                </a:solidFill>
              </a:rPr>
              <a:t>P</a:t>
            </a:r>
            <a:r>
              <a:rPr lang="en-US" sz="2800" b="1" dirty="0" err="1">
                <a:solidFill>
                  <a:srgbClr val="000090"/>
                </a:solidFill>
              </a:rPr>
              <a:t>urpose</a:t>
            </a:r>
            <a:r>
              <a:rPr lang="en-US" sz="2800" b="1" dirty="0">
                <a:solidFill>
                  <a:srgbClr val="000090"/>
                </a:solidFill>
              </a:rPr>
              <a:t> </a:t>
            </a:r>
            <a:r>
              <a:rPr lang="en-US" sz="2800" b="1" dirty="0">
                <a:solidFill>
                  <a:srgbClr val="FF0000"/>
                </a:solidFill>
              </a:rPr>
              <a:t>D</a:t>
            </a:r>
            <a:r>
              <a:rPr lang="en-US" sz="2800" b="1" dirty="0">
                <a:solidFill>
                  <a:srgbClr val="000090"/>
                </a:solidFill>
              </a:rPr>
              <a:t>etector (</a:t>
            </a:r>
            <a:r>
              <a:rPr lang="en-US" sz="2800" b="1" dirty="0">
                <a:solidFill>
                  <a:srgbClr val="FF0000"/>
                </a:solidFill>
              </a:rPr>
              <a:t>MPD</a:t>
            </a:r>
            <a:r>
              <a:rPr lang="en-US" sz="2800" b="1" dirty="0">
                <a:solidFill>
                  <a:srgbClr val="000090"/>
                </a:solidFill>
              </a:rPr>
              <a:t>)</a:t>
            </a:r>
          </a:p>
        </p:txBody>
      </p:sp>
      <p:pic>
        <p:nvPicPr>
          <p:cNvPr id="91142" name="Picture 6" descr="NICA-Logo_4c"/>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899400" y="25400"/>
            <a:ext cx="1244600" cy="6130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2"/>
          <p:cNvPicPr>
            <a:picLocks noChangeAspect="1" noChangeArrowheads="1"/>
          </p:cNvPicPr>
          <p:nvPr/>
        </p:nvPicPr>
        <p:blipFill>
          <a:blip r:embed="rId4">
            <a:extLst>
              <a:ext uri="{28A0092B-C50C-407E-A947-70E740481C1C}">
                <a14:useLocalDpi xmlns:a14="http://schemas.microsoft.com/office/drawing/2010/main" xmlns="" val="0"/>
              </a:ext>
            </a:extLst>
          </a:blip>
          <a:srcRect l="3314"/>
          <a:stretch>
            <a:fillRect/>
          </a:stretch>
        </p:blipFill>
        <p:spPr bwMode="auto">
          <a:xfrm>
            <a:off x="3702326" y="673101"/>
            <a:ext cx="4443687" cy="363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3" name="Picture 72" descr="AA049887.png"/>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a:off x="3225801" y="3162300"/>
            <a:ext cx="203377" cy="5170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Rectangle 3"/>
          <p:cNvSpPr txBox="1">
            <a:spLocks noChangeArrowheads="1"/>
          </p:cNvSpPr>
          <p:nvPr/>
        </p:nvSpPr>
        <p:spPr bwMode="auto">
          <a:xfrm>
            <a:off x="139700" y="647700"/>
            <a:ext cx="3270250" cy="1905000"/>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10000"/>
              </a:lnSpc>
              <a:spcBef>
                <a:spcPct val="20000"/>
              </a:spcBef>
              <a:buClr>
                <a:srgbClr val="FDF520"/>
              </a:buClr>
              <a:buFont typeface="Times" charset="0"/>
              <a:buNone/>
            </a:pPr>
            <a:r>
              <a:rPr lang="en-US" sz="2000" b="1" dirty="0" smtClean="0">
                <a:solidFill>
                  <a:schemeClr val="bg1"/>
                </a:solidFill>
                <a:cs typeface="Arial" charset="0"/>
              </a:rPr>
              <a:t> Main target</a:t>
            </a:r>
            <a:r>
              <a:rPr lang="ru-RU" altLang="ja-JP" sz="2000" b="1" dirty="0" smtClean="0">
                <a:solidFill>
                  <a:schemeClr val="bg1"/>
                </a:solidFill>
                <a:cs typeface="Arial" charset="0"/>
              </a:rPr>
              <a:t>:</a:t>
            </a:r>
            <a:r>
              <a:rPr lang="en-US" altLang="ja-JP" sz="2000" b="1" dirty="0">
                <a:solidFill>
                  <a:schemeClr val="bg1"/>
                </a:solidFill>
                <a:cs typeface="Arial" charset="0"/>
              </a:rPr>
              <a:t> </a:t>
            </a:r>
            <a:endParaRPr lang="en-US" altLang="ja-JP" sz="2000" b="1" dirty="0" smtClean="0">
              <a:solidFill>
                <a:schemeClr val="bg1"/>
              </a:solidFill>
              <a:cs typeface="Arial" charset="0"/>
            </a:endParaRPr>
          </a:p>
          <a:p>
            <a:pPr eaLnBrk="1" hangingPunct="1">
              <a:lnSpc>
                <a:spcPct val="110000"/>
              </a:lnSpc>
              <a:spcBef>
                <a:spcPct val="20000"/>
              </a:spcBef>
              <a:buClr>
                <a:srgbClr val="FDF520"/>
              </a:buClr>
              <a:buFont typeface="Times" charset="0"/>
              <a:buNone/>
            </a:pPr>
            <a:r>
              <a:rPr lang="en-US" altLang="ja-JP" sz="2000" b="1" dirty="0" smtClean="0">
                <a:solidFill>
                  <a:schemeClr val="bg1"/>
                </a:solidFill>
                <a:cs typeface="Arial" charset="0"/>
              </a:rPr>
              <a:t> </a:t>
            </a:r>
            <a:r>
              <a:rPr lang="ru-RU" sz="2000" dirty="0" smtClean="0">
                <a:solidFill>
                  <a:srgbClr val="FFFFFF"/>
                </a:solidFill>
                <a:latin typeface="Times New Roman" charset="0"/>
              </a:rPr>
              <a:t>- </a:t>
            </a:r>
            <a:r>
              <a:rPr lang="en-US" sz="2000" i="1" dirty="0">
                <a:solidFill>
                  <a:srgbClr val="FFFFFF"/>
                </a:solidFill>
              </a:rPr>
              <a:t>study of hot and dense baryonic </a:t>
            </a:r>
            <a:r>
              <a:rPr lang="en-US" sz="2000" i="1" dirty="0" smtClean="0">
                <a:solidFill>
                  <a:srgbClr val="FFFFFF"/>
                </a:solidFill>
              </a:rPr>
              <a:t>matter </a:t>
            </a:r>
            <a:r>
              <a:rPr lang="en-US" sz="2000" i="1" dirty="0" smtClean="0">
                <a:solidFill>
                  <a:schemeClr val="bg1"/>
                </a:solidFill>
              </a:rPr>
              <a:t>at </a:t>
            </a:r>
            <a:r>
              <a:rPr lang="en-US" sz="2000" i="1" dirty="0">
                <a:solidFill>
                  <a:schemeClr val="bg1"/>
                </a:solidFill>
              </a:rPr>
              <a:t>the energy range </a:t>
            </a:r>
            <a:r>
              <a:rPr lang="en-US" sz="2000" i="1" dirty="0" smtClean="0">
                <a:solidFill>
                  <a:srgbClr val="FFFFFF"/>
                </a:solidFill>
              </a:rPr>
              <a:t>of</a:t>
            </a:r>
            <a:r>
              <a:rPr lang="en-US" sz="2000" i="1" dirty="0" smtClean="0">
                <a:solidFill>
                  <a:srgbClr val="FFEC0B"/>
                </a:solidFill>
              </a:rPr>
              <a:t> </a:t>
            </a:r>
            <a:r>
              <a:rPr lang="en-US" sz="2000" i="1" dirty="0">
                <a:solidFill>
                  <a:srgbClr val="FFEC0B"/>
                </a:solidFill>
              </a:rPr>
              <a:t>max </a:t>
            </a:r>
            <a:r>
              <a:rPr lang="en-US" sz="2000" i="1" dirty="0" smtClean="0">
                <a:solidFill>
                  <a:srgbClr val="FFEC0B"/>
                </a:solidFill>
              </a:rPr>
              <a:t>net baryonic density </a:t>
            </a:r>
            <a:endParaRPr lang="en-US" sz="2000" i="1" dirty="0">
              <a:solidFill>
                <a:srgbClr val="FFEC0B"/>
              </a:solidFill>
            </a:endParaRPr>
          </a:p>
        </p:txBody>
      </p:sp>
      <p:sp>
        <p:nvSpPr>
          <p:cNvPr id="10" name="TextBox 9"/>
          <p:cNvSpPr txBox="1"/>
          <p:nvPr/>
        </p:nvSpPr>
        <p:spPr>
          <a:xfrm>
            <a:off x="139700" y="3254141"/>
            <a:ext cx="5575300" cy="3416320"/>
          </a:xfrm>
          <a:prstGeom prst="rect">
            <a:avLst/>
          </a:prstGeom>
          <a:noFill/>
        </p:spPr>
        <p:txBody>
          <a:bodyPr wrap="square" rtlCol="0">
            <a:spAutoFit/>
          </a:bodyPr>
          <a:lstStyle/>
          <a:p>
            <a:pPr marL="285750" indent="-285750">
              <a:buFont typeface="Arial"/>
              <a:buChar char="•"/>
            </a:pPr>
            <a:r>
              <a:rPr lang="en-US" i="1" dirty="0" smtClean="0">
                <a:solidFill>
                  <a:srgbClr val="000090"/>
                </a:solidFill>
              </a:rPr>
              <a:t>JINR, </a:t>
            </a:r>
            <a:r>
              <a:rPr lang="en-US" i="1" dirty="0" err="1" smtClean="0">
                <a:solidFill>
                  <a:srgbClr val="000090"/>
                </a:solidFill>
              </a:rPr>
              <a:t>Dubna</a:t>
            </a:r>
            <a:r>
              <a:rPr lang="en-US" i="1" dirty="0" smtClean="0">
                <a:solidFill>
                  <a:srgbClr val="000090"/>
                </a:solidFill>
              </a:rPr>
              <a:t>;</a:t>
            </a:r>
          </a:p>
          <a:p>
            <a:pPr marL="285750" indent="-285750">
              <a:buFont typeface="Arial"/>
              <a:buChar char="•"/>
            </a:pPr>
            <a:r>
              <a:rPr lang="en-US" i="1" dirty="0">
                <a:solidFill>
                  <a:srgbClr val="000090"/>
                </a:solidFill>
              </a:rPr>
              <a:t>PI </a:t>
            </a:r>
            <a:r>
              <a:rPr lang="en-US" i="1" dirty="0" err="1">
                <a:solidFill>
                  <a:srgbClr val="000090"/>
                </a:solidFill>
              </a:rPr>
              <a:t>Az.AS</a:t>
            </a:r>
            <a:r>
              <a:rPr lang="en-US" i="1" dirty="0">
                <a:solidFill>
                  <a:srgbClr val="000090"/>
                </a:solidFill>
              </a:rPr>
              <a:t>, Baku, Azerbaijan;</a:t>
            </a:r>
          </a:p>
          <a:p>
            <a:pPr marL="285750" indent="-285750">
              <a:buFont typeface="Arial"/>
              <a:buChar char="•"/>
            </a:pPr>
            <a:r>
              <a:rPr lang="en-US" i="1" dirty="0">
                <a:solidFill>
                  <a:srgbClr val="000090"/>
                </a:solidFill>
              </a:rPr>
              <a:t>PPC BSU, Minsk, Belarus;</a:t>
            </a:r>
          </a:p>
          <a:p>
            <a:pPr marL="285750" indent="-285750">
              <a:buFont typeface="Arial"/>
              <a:buChar char="•"/>
            </a:pPr>
            <a:r>
              <a:rPr lang="en-US" i="1" dirty="0">
                <a:solidFill>
                  <a:srgbClr val="000090"/>
                </a:solidFill>
              </a:rPr>
              <a:t>WUT, Warsaw, Poland;</a:t>
            </a:r>
          </a:p>
          <a:p>
            <a:pPr marL="285750" indent="-285750">
              <a:buFont typeface="Arial"/>
              <a:buChar char="•"/>
            </a:pPr>
            <a:r>
              <a:rPr lang="en-US" i="1" dirty="0" smtClean="0">
                <a:solidFill>
                  <a:srgbClr val="000090"/>
                </a:solidFill>
              </a:rPr>
              <a:t>INR</a:t>
            </a:r>
            <a:r>
              <a:rPr lang="en-US" i="1" dirty="0">
                <a:solidFill>
                  <a:srgbClr val="000090"/>
                </a:solidFill>
              </a:rPr>
              <a:t>, RAS, Russia; </a:t>
            </a:r>
          </a:p>
          <a:p>
            <a:pPr marL="285750" indent="-285750">
              <a:buFont typeface="Arial"/>
              <a:buChar char="•"/>
            </a:pPr>
            <a:r>
              <a:rPr lang="en-US" i="1" dirty="0" err="1" smtClean="0">
                <a:solidFill>
                  <a:srgbClr val="000090"/>
                </a:solidFill>
              </a:rPr>
              <a:t>MEPhI</a:t>
            </a:r>
            <a:r>
              <a:rPr lang="en-US" i="1" dirty="0">
                <a:solidFill>
                  <a:srgbClr val="000090"/>
                </a:solidFill>
              </a:rPr>
              <a:t>, Moscow, </a:t>
            </a:r>
            <a:r>
              <a:rPr lang="en-US" i="1" dirty="0" smtClean="0">
                <a:solidFill>
                  <a:srgbClr val="000090"/>
                </a:solidFill>
              </a:rPr>
              <a:t>Russia;</a:t>
            </a:r>
            <a:endParaRPr lang="en-US" i="1" dirty="0">
              <a:solidFill>
                <a:srgbClr val="000090"/>
              </a:solidFill>
            </a:endParaRPr>
          </a:p>
          <a:p>
            <a:pPr marL="285750" indent="-285750">
              <a:buFont typeface="Arial"/>
              <a:buChar char="•"/>
            </a:pPr>
            <a:r>
              <a:rPr lang="en-US" i="1" dirty="0" smtClean="0">
                <a:solidFill>
                  <a:srgbClr val="000090"/>
                </a:solidFill>
              </a:rPr>
              <a:t>ITEP</a:t>
            </a:r>
            <a:r>
              <a:rPr lang="en-US" i="1" dirty="0">
                <a:solidFill>
                  <a:srgbClr val="000090"/>
                </a:solidFill>
              </a:rPr>
              <a:t>, NC KI, Moscow, Russia;</a:t>
            </a:r>
          </a:p>
          <a:p>
            <a:pPr marL="285750" indent="-285750">
              <a:buFont typeface="Arial"/>
              <a:buChar char="•"/>
            </a:pPr>
            <a:r>
              <a:rPr lang="en-US" i="1" dirty="0">
                <a:solidFill>
                  <a:srgbClr val="000090"/>
                </a:solidFill>
              </a:rPr>
              <a:t>PNPI NC KI, Saint Petersburg, Russia;</a:t>
            </a:r>
            <a:r>
              <a:rPr lang="ru-RU" i="1" dirty="0">
                <a:solidFill>
                  <a:srgbClr val="000090"/>
                </a:solidFill>
              </a:rPr>
              <a:t>  </a:t>
            </a:r>
            <a:r>
              <a:rPr lang="en-US" i="1" dirty="0">
                <a:solidFill>
                  <a:srgbClr val="000090"/>
                </a:solidFill>
              </a:rPr>
              <a:t> </a:t>
            </a:r>
            <a:endParaRPr lang="ru-RU" i="1" dirty="0">
              <a:solidFill>
                <a:srgbClr val="000090"/>
              </a:solidFill>
            </a:endParaRPr>
          </a:p>
          <a:p>
            <a:pPr marL="285750" indent="-285750">
              <a:buFont typeface="Arial"/>
              <a:buChar char="•"/>
            </a:pPr>
            <a:r>
              <a:rPr lang="en-US" i="1" dirty="0">
                <a:solidFill>
                  <a:srgbClr val="000090"/>
                </a:solidFill>
              </a:rPr>
              <a:t>CPPT USTC, Hefei, China;                                                                                                                        </a:t>
            </a:r>
            <a:endParaRPr lang="ru-RU" i="1" dirty="0">
              <a:solidFill>
                <a:srgbClr val="000090"/>
              </a:solidFill>
            </a:endParaRPr>
          </a:p>
          <a:p>
            <a:pPr marL="285750" indent="-285750">
              <a:buFont typeface="Arial"/>
              <a:buChar char="•"/>
            </a:pPr>
            <a:r>
              <a:rPr lang="en-US" i="1" dirty="0">
                <a:solidFill>
                  <a:srgbClr val="000090"/>
                </a:solidFill>
              </a:rPr>
              <a:t>Tsinghua University, Beijing, China</a:t>
            </a:r>
            <a:r>
              <a:rPr lang="en-US" i="1" dirty="0" smtClean="0">
                <a:solidFill>
                  <a:srgbClr val="000090"/>
                </a:solidFill>
              </a:rPr>
              <a:t>;</a:t>
            </a:r>
          </a:p>
          <a:p>
            <a:pPr marL="285750" indent="-285750">
              <a:buFont typeface="Arial"/>
              <a:buChar char="•"/>
            </a:pPr>
            <a:r>
              <a:rPr lang="en-US" i="1" dirty="0" smtClean="0">
                <a:solidFill>
                  <a:srgbClr val="000090"/>
                </a:solidFill>
              </a:rPr>
              <a:t>SS</a:t>
            </a:r>
            <a:r>
              <a:rPr lang="en-US" i="1" dirty="0">
                <a:solidFill>
                  <a:srgbClr val="000090"/>
                </a:solidFill>
              </a:rPr>
              <a:t>, HU, </a:t>
            </a:r>
            <a:r>
              <a:rPr lang="en-US" i="1" dirty="0" err="1">
                <a:solidFill>
                  <a:srgbClr val="000090"/>
                </a:solidFill>
              </a:rPr>
              <a:t>Huzhou</a:t>
            </a:r>
            <a:r>
              <a:rPr lang="en-US" i="1" dirty="0">
                <a:solidFill>
                  <a:srgbClr val="000090"/>
                </a:solidFill>
              </a:rPr>
              <a:t>, Republic of South </a:t>
            </a:r>
            <a:r>
              <a:rPr lang="en-US" i="1" dirty="0" smtClean="0">
                <a:solidFill>
                  <a:srgbClr val="000090"/>
                </a:solidFill>
              </a:rPr>
              <a:t>Africa;</a:t>
            </a:r>
            <a:endParaRPr lang="en-US" i="1" dirty="0">
              <a:solidFill>
                <a:srgbClr val="000090"/>
              </a:solidFill>
            </a:endParaRPr>
          </a:p>
          <a:p>
            <a:pPr marL="285750" indent="-285750">
              <a:buFont typeface="Arial"/>
              <a:buChar char="•"/>
            </a:pPr>
            <a:endParaRPr lang="en-US" i="1" dirty="0">
              <a:solidFill>
                <a:srgbClr val="000090"/>
              </a:solidFill>
            </a:endParaRPr>
          </a:p>
        </p:txBody>
      </p:sp>
      <p:sp>
        <p:nvSpPr>
          <p:cNvPr id="12" name="Прямоугольник 5"/>
          <p:cNvSpPr>
            <a:spLocks noChangeArrowheads="1"/>
          </p:cNvSpPr>
          <p:nvPr/>
        </p:nvSpPr>
        <p:spPr bwMode="auto">
          <a:xfrm>
            <a:off x="163989" y="2693988"/>
            <a:ext cx="333851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1" hangingPunct="1"/>
            <a:r>
              <a:rPr lang="en-US" sz="2400" b="1" dirty="0" smtClean="0">
                <a:solidFill>
                  <a:srgbClr val="A11F0B"/>
                </a:solidFill>
                <a:latin typeface="Arial"/>
                <a:cs typeface="Arial"/>
              </a:rPr>
              <a:t>MPD</a:t>
            </a:r>
            <a:r>
              <a:rPr lang="en-US" sz="2400" b="1" dirty="0" smtClean="0">
                <a:solidFill>
                  <a:srgbClr val="000090"/>
                </a:solidFill>
                <a:latin typeface="Arial"/>
                <a:cs typeface="Arial"/>
              </a:rPr>
              <a:t> Collaboration:</a:t>
            </a:r>
            <a:endParaRPr lang="en-US" sz="2400" b="1" dirty="0">
              <a:solidFill>
                <a:srgbClr val="000090"/>
              </a:solidFill>
              <a:latin typeface="Arial"/>
              <a:cs typeface="Arial"/>
            </a:endParaRPr>
          </a:p>
        </p:txBody>
      </p:sp>
      <p:sp>
        <p:nvSpPr>
          <p:cNvPr id="2" name="TextBox 1"/>
          <p:cNvSpPr txBox="1"/>
          <p:nvPr/>
        </p:nvSpPr>
        <p:spPr>
          <a:xfrm>
            <a:off x="-368300" y="5524500"/>
            <a:ext cx="184666" cy="369332"/>
          </a:xfrm>
          <a:prstGeom prst="rect">
            <a:avLst/>
          </a:prstGeom>
          <a:noFill/>
        </p:spPr>
        <p:txBody>
          <a:bodyPr wrap="none" rtlCol="0">
            <a:spAutoFit/>
          </a:bodyPr>
          <a:lstStyle/>
          <a:p>
            <a:endParaRPr lang="en-US" dirty="0"/>
          </a:p>
        </p:txBody>
      </p:sp>
      <p:sp>
        <p:nvSpPr>
          <p:cNvPr id="3" name="TextBox 2"/>
          <p:cNvSpPr txBox="1"/>
          <p:nvPr/>
        </p:nvSpPr>
        <p:spPr>
          <a:xfrm>
            <a:off x="5969000" y="3530600"/>
            <a:ext cx="543739" cy="307777"/>
          </a:xfrm>
          <a:prstGeom prst="rect">
            <a:avLst/>
          </a:prstGeom>
          <a:noFill/>
        </p:spPr>
        <p:txBody>
          <a:bodyPr wrap="none" rtlCol="0">
            <a:spAutoFit/>
          </a:bodyPr>
          <a:lstStyle/>
          <a:p>
            <a:r>
              <a:rPr lang="en-US" sz="1400" dirty="0" smtClean="0"/>
              <a:t>TPC</a:t>
            </a:r>
            <a:endParaRPr lang="en-US" sz="1400" dirty="0"/>
          </a:p>
        </p:txBody>
      </p:sp>
      <p:sp>
        <p:nvSpPr>
          <p:cNvPr id="18" name="TextBox 17"/>
          <p:cNvSpPr txBox="1"/>
          <p:nvPr/>
        </p:nvSpPr>
        <p:spPr>
          <a:xfrm>
            <a:off x="6337300" y="3162300"/>
            <a:ext cx="463964" cy="307777"/>
          </a:xfrm>
          <a:prstGeom prst="rect">
            <a:avLst/>
          </a:prstGeom>
          <a:noFill/>
        </p:spPr>
        <p:txBody>
          <a:bodyPr wrap="none" rtlCol="0">
            <a:spAutoFit/>
          </a:bodyPr>
          <a:lstStyle/>
          <a:p>
            <a:r>
              <a:rPr lang="en-US" sz="1400" dirty="0" smtClean="0"/>
              <a:t>ITS</a:t>
            </a:r>
            <a:endParaRPr lang="en-US" sz="1400" dirty="0"/>
          </a:p>
        </p:txBody>
      </p:sp>
      <p:sp>
        <p:nvSpPr>
          <p:cNvPr id="4" name="Rectangle 3"/>
          <p:cNvSpPr/>
          <p:nvPr/>
        </p:nvSpPr>
        <p:spPr>
          <a:xfrm>
            <a:off x="6934200" y="3251200"/>
            <a:ext cx="990600" cy="76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6261100" y="3860800"/>
            <a:ext cx="990600" cy="76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4610100" y="4406761"/>
            <a:ext cx="4381500" cy="2031325"/>
          </a:xfrm>
          <a:prstGeom prst="rect">
            <a:avLst/>
          </a:prstGeom>
          <a:noFill/>
        </p:spPr>
        <p:txBody>
          <a:bodyPr wrap="square" rtlCol="0">
            <a:spAutoFit/>
          </a:bodyPr>
          <a:lstStyle/>
          <a:p>
            <a:pPr marL="285750" indent="-285750">
              <a:buFont typeface="Arial"/>
              <a:buChar char="•"/>
            </a:pPr>
            <a:r>
              <a:rPr lang="en-US" i="1" dirty="0" smtClean="0">
                <a:solidFill>
                  <a:srgbClr val="000090"/>
                </a:solidFill>
              </a:rPr>
              <a:t>DF, US, Mexico;</a:t>
            </a:r>
            <a:endParaRPr lang="en-US" i="1" dirty="0" smtClean="0">
              <a:solidFill>
                <a:srgbClr val="F9535A"/>
              </a:solidFill>
            </a:endParaRPr>
          </a:p>
          <a:p>
            <a:pPr marL="285750" indent="-285750">
              <a:buFont typeface="Arial"/>
              <a:buChar char="•"/>
            </a:pPr>
            <a:r>
              <a:rPr lang="en-US" i="1" dirty="0" smtClean="0">
                <a:solidFill>
                  <a:srgbClr val="000090"/>
                </a:solidFill>
              </a:rPr>
              <a:t>ICN UNA; Mexico;</a:t>
            </a:r>
          </a:p>
          <a:p>
            <a:pPr marL="285750" lvl="0" indent="-285750">
              <a:buFont typeface="Arial"/>
              <a:buChar char="•"/>
            </a:pPr>
            <a:r>
              <a:rPr lang="en-US" i="1" dirty="0" smtClean="0">
                <a:solidFill>
                  <a:srgbClr val="000090"/>
                </a:solidFill>
              </a:rPr>
              <a:t>DF, CIEA del I.P.N, Mexico;</a:t>
            </a:r>
            <a:endParaRPr lang="ru-RU" i="1" dirty="0" smtClean="0">
              <a:solidFill>
                <a:srgbClr val="000090"/>
              </a:solidFill>
            </a:endParaRPr>
          </a:p>
          <a:p>
            <a:pPr marL="285750" lvl="0" indent="-285750">
              <a:buFont typeface="Arial"/>
              <a:buChar char="•"/>
            </a:pPr>
            <a:r>
              <a:rPr lang="en-US" i="1" dirty="0" smtClean="0">
                <a:solidFill>
                  <a:srgbClr val="000090"/>
                </a:solidFill>
              </a:rPr>
              <a:t>FCF-M UAS, Sinaloa, Mexico;</a:t>
            </a:r>
            <a:endParaRPr lang="ru-RU" i="1" dirty="0" smtClean="0">
              <a:solidFill>
                <a:srgbClr val="000090"/>
              </a:solidFill>
            </a:endParaRPr>
          </a:p>
          <a:p>
            <a:pPr marL="285750" lvl="0" indent="-285750">
              <a:buFont typeface="Arial"/>
              <a:buChar char="•"/>
            </a:pPr>
            <a:r>
              <a:rPr lang="en-US" i="1" dirty="0" smtClean="0">
                <a:solidFill>
                  <a:srgbClr val="000090"/>
                </a:solidFill>
              </a:rPr>
              <a:t> FCF-MB UAP, Puebla, Mexico;</a:t>
            </a:r>
          </a:p>
          <a:p>
            <a:pPr marL="285750" indent="-285750">
              <a:buFont typeface="Arial"/>
              <a:buChar char="•"/>
            </a:pPr>
            <a:r>
              <a:rPr lang="en-US" i="1" dirty="0" err="1">
                <a:solidFill>
                  <a:srgbClr val="000090"/>
                </a:solidFill>
              </a:rPr>
              <a:t>CCTVal</a:t>
            </a:r>
            <a:r>
              <a:rPr lang="en-US" i="1" dirty="0">
                <a:solidFill>
                  <a:srgbClr val="000090"/>
                </a:solidFill>
              </a:rPr>
              <a:t>, Univ. </a:t>
            </a:r>
            <a:r>
              <a:rPr lang="en-US" i="1" dirty="0" err="1">
                <a:solidFill>
                  <a:srgbClr val="000090"/>
                </a:solidFill>
              </a:rPr>
              <a:t>Téch</a:t>
            </a:r>
            <a:r>
              <a:rPr lang="en-US" i="1" dirty="0">
                <a:solidFill>
                  <a:srgbClr val="000090"/>
                </a:solidFill>
              </a:rPr>
              <a:t>. Federico </a:t>
            </a:r>
            <a:r>
              <a:rPr lang="en-US" i="1" dirty="0" smtClean="0">
                <a:solidFill>
                  <a:srgbClr val="000090"/>
                </a:solidFill>
              </a:rPr>
              <a:t>Santa </a:t>
            </a:r>
          </a:p>
          <a:p>
            <a:pPr algn="r"/>
            <a:r>
              <a:rPr lang="en-US" i="1" dirty="0" err="1" smtClean="0">
                <a:solidFill>
                  <a:srgbClr val="000090"/>
                </a:solidFill>
              </a:rPr>
              <a:t>María</a:t>
            </a:r>
            <a:r>
              <a:rPr lang="en-US" i="1" dirty="0">
                <a:solidFill>
                  <a:srgbClr val="000090"/>
                </a:solidFill>
              </a:rPr>
              <a:t>, Chile.</a:t>
            </a:r>
            <a:r>
              <a:rPr lang="ru-RU" i="1" dirty="0">
                <a:solidFill>
                  <a:srgbClr val="000090"/>
                </a:solidFill>
              </a:rPr>
              <a:t> </a:t>
            </a:r>
            <a:endParaRPr lang="en-US" i="1" dirty="0">
              <a:solidFill>
                <a:srgbClr val="000090"/>
              </a:solidFill>
            </a:endParaRPr>
          </a:p>
        </p:txBody>
      </p:sp>
      <p:sp>
        <p:nvSpPr>
          <p:cNvPr id="20" name="TextBox 19"/>
          <p:cNvSpPr txBox="1"/>
          <p:nvPr/>
        </p:nvSpPr>
        <p:spPr>
          <a:xfrm>
            <a:off x="7445964" y="1038423"/>
            <a:ext cx="567736" cy="261610"/>
          </a:xfrm>
          <a:prstGeom prst="rect">
            <a:avLst/>
          </a:prstGeom>
          <a:solidFill>
            <a:schemeClr val="bg1"/>
          </a:solidFill>
        </p:spPr>
        <p:txBody>
          <a:bodyPr wrap="none" lIns="0" tIns="0" rtlCol="0">
            <a:spAutoFit/>
          </a:bodyPr>
          <a:lstStyle/>
          <a:p>
            <a:r>
              <a:rPr lang="en-US" sz="1400" b="1" dirty="0" smtClean="0"/>
              <a:t>FHCAL</a:t>
            </a:r>
            <a:endParaRPr lang="en-US" sz="1400" b="1" dirty="0"/>
          </a:p>
        </p:txBody>
      </p:sp>
      <p:sp>
        <p:nvSpPr>
          <p:cNvPr id="21" name="TextBox 20"/>
          <p:cNvSpPr txBox="1"/>
          <p:nvPr/>
        </p:nvSpPr>
        <p:spPr>
          <a:xfrm>
            <a:off x="5783842" y="4069461"/>
            <a:ext cx="370316" cy="261610"/>
          </a:xfrm>
          <a:prstGeom prst="rect">
            <a:avLst/>
          </a:prstGeom>
          <a:solidFill>
            <a:schemeClr val="bg1"/>
          </a:solidFill>
        </p:spPr>
        <p:txBody>
          <a:bodyPr wrap="none" lIns="0" tIns="0" rtlCol="0">
            <a:spAutoFit/>
          </a:bodyPr>
          <a:lstStyle/>
          <a:p>
            <a:r>
              <a:rPr lang="en-US" sz="1400" b="1" dirty="0" smtClean="0"/>
              <a:t>FFD</a:t>
            </a:r>
            <a:endParaRPr lang="en-US" sz="1400" b="1" dirty="0"/>
          </a:p>
        </p:txBody>
      </p:sp>
    </p:spTree>
    <p:extLst>
      <p:ext uri="{BB962C8B-B14F-4D97-AF65-F5344CB8AC3E}">
        <p14:creationId xmlns:p14="http://schemas.microsoft.com/office/powerpoint/2010/main" xmlns="" val="20159022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6495.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84350" y="0"/>
            <a:ext cx="5143500" cy="6858000"/>
          </a:xfrm>
          <a:prstGeom prst="rect">
            <a:avLst/>
          </a:prstGeom>
        </p:spPr>
      </p:pic>
      <p:sp>
        <p:nvSpPr>
          <p:cNvPr id="66564" name="Slide Number Placeholder 3"/>
          <p:cNvSpPr>
            <a:spLocks noGrp="1"/>
          </p:cNvSpPr>
          <p:nvPr>
            <p:ph type="sldNum" sz="quarter" idx="12"/>
          </p:nvPr>
        </p:nvSpPr>
        <p:spPr>
          <a:noFill/>
        </p:spPr>
        <p:txBody>
          <a:bodyPr anchor="b"/>
          <a:lstStyle/>
          <a:p>
            <a:fld id="{E86B8523-FCB9-4C61-91C3-417ED2166DCE}" type="slidenum">
              <a:rPr lang="ru-RU"/>
              <a:pPr/>
              <a:t>3</a:t>
            </a:fld>
            <a:endParaRPr lang="ru-RU"/>
          </a:p>
        </p:txBody>
      </p:sp>
      <p:sp>
        <p:nvSpPr>
          <p:cNvPr id="3" name="TextBox 2"/>
          <p:cNvSpPr txBox="1"/>
          <p:nvPr/>
        </p:nvSpPr>
        <p:spPr>
          <a:xfrm>
            <a:off x="-127000" y="4229100"/>
            <a:ext cx="184666" cy="369332"/>
          </a:xfrm>
          <a:prstGeom prst="rect">
            <a:avLst/>
          </a:prstGeom>
          <a:noFill/>
        </p:spPr>
        <p:txBody>
          <a:bodyPr wrap="none" rtlCol="0">
            <a:spAutoFit/>
          </a:bodyPr>
          <a:lstStyle/>
          <a:p>
            <a:endParaRPr lang="en-US" dirty="0"/>
          </a:p>
        </p:txBody>
      </p:sp>
      <p:sp>
        <p:nvSpPr>
          <p:cNvPr id="5" name="Oval 4"/>
          <p:cNvSpPr/>
          <p:nvPr/>
        </p:nvSpPr>
        <p:spPr>
          <a:xfrm>
            <a:off x="2908300" y="2692400"/>
            <a:ext cx="1701800" cy="533400"/>
          </a:xfrm>
          <a:prstGeom prst="ellipse">
            <a:avLst/>
          </a:prstGeom>
          <a:noFill/>
          <a:ln w="28575"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3288424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2"/>
          <p:cNvPicPr>
            <a:picLocks noGrp="1" noChangeAspect="1" noChangeArrowheads="1"/>
          </p:cNvPicPr>
          <p:nvPr>
            <p:ph idx="1"/>
          </p:nvPr>
        </p:nvPicPr>
        <p:blipFill>
          <a:blip r:embed="rId3">
            <a:extLst>
              <a:ext uri="{28A0092B-C50C-407E-A947-70E740481C1C}">
                <a14:useLocalDpi xmlns:a14="http://schemas.microsoft.com/office/drawing/2010/main" xmlns="" val="0"/>
              </a:ext>
            </a:extLst>
          </a:blip>
          <a:srcRect/>
          <a:stretch>
            <a:fillRect/>
          </a:stretch>
        </p:blipFill>
        <p:spPr>
          <a:xfrm>
            <a:off x="36016" y="1691432"/>
            <a:ext cx="4503488" cy="3701307"/>
          </a:xfrm>
        </p:spPr>
      </p:pic>
      <p:sp>
        <p:nvSpPr>
          <p:cNvPr id="112641" name="TextBox 1"/>
          <p:cNvSpPr txBox="1">
            <a:spLocks noChangeArrowheads="1"/>
          </p:cNvSpPr>
          <p:nvPr/>
        </p:nvSpPr>
        <p:spPr bwMode="auto">
          <a:xfrm>
            <a:off x="8101013" y="476250"/>
            <a:ext cx="538162" cy="3698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u="sng">
                <a:latin typeface="Calibri" charset="0"/>
                <a:cs typeface="Arial" charset="0"/>
              </a:rPr>
              <a:t>FFD</a:t>
            </a:r>
            <a:endParaRPr lang="ru-RU" sz="1800" u="sng">
              <a:latin typeface="Calibri" charset="0"/>
              <a:cs typeface="Arial" charset="0"/>
            </a:endParaRPr>
          </a:p>
        </p:txBody>
      </p:sp>
      <p:sp>
        <p:nvSpPr>
          <p:cNvPr id="112642" name="TextBox 7"/>
          <p:cNvSpPr txBox="1">
            <a:spLocks noChangeArrowheads="1"/>
          </p:cNvSpPr>
          <p:nvPr/>
        </p:nvSpPr>
        <p:spPr bwMode="auto">
          <a:xfrm>
            <a:off x="1187450" y="0"/>
            <a:ext cx="6994525" cy="461963"/>
          </a:xfrm>
          <a:prstGeom prst="rect">
            <a:avLst/>
          </a:prstGeom>
          <a:solidFill>
            <a:srgbClr val="FFF8C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000090"/>
                </a:solidFill>
              </a:rPr>
              <a:t>MPD detector for Heavy-Ion Collisions @ NICA</a:t>
            </a:r>
            <a:endParaRPr lang="ru-RU" b="1">
              <a:solidFill>
                <a:srgbClr val="000090"/>
              </a:solidFill>
            </a:endParaRPr>
          </a:p>
        </p:txBody>
      </p:sp>
      <p:sp>
        <p:nvSpPr>
          <p:cNvPr id="112643" name="Text Box 3"/>
          <p:cNvSpPr txBox="1">
            <a:spLocks noChangeArrowheads="1"/>
          </p:cNvSpPr>
          <p:nvPr/>
        </p:nvSpPr>
        <p:spPr bwMode="auto">
          <a:xfrm>
            <a:off x="179388" y="549275"/>
            <a:ext cx="3808412" cy="1079500"/>
          </a:xfrm>
          <a:prstGeom prst="rect">
            <a:avLst/>
          </a:prstGeom>
          <a:solidFill>
            <a:srgbClr val="E9F3FF"/>
          </a:solidFill>
          <a:ln w="9525">
            <a:solidFill>
              <a:srgbClr val="000090"/>
            </a:solidFill>
            <a:miter lim="800000"/>
            <a:headEnd/>
            <a:tailEnd/>
          </a:ln>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r>
              <a:rPr lang="en-US" sz="1600" b="1" dirty="0">
                <a:solidFill>
                  <a:srgbClr val="000090"/>
                </a:solidFill>
                <a:cs typeface="Arial" charset="0"/>
              </a:rPr>
              <a:t>Tracking: up to |</a:t>
            </a:r>
            <a:r>
              <a:rPr lang="en-US" sz="1600" b="1" dirty="0">
                <a:solidFill>
                  <a:srgbClr val="000090"/>
                </a:solidFill>
                <a:latin typeface="Symbol" charset="0"/>
                <a:cs typeface="Arial" charset="0"/>
              </a:rPr>
              <a:t>h</a:t>
            </a:r>
            <a:r>
              <a:rPr lang="en-US" sz="1600" b="1" dirty="0">
                <a:solidFill>
                  <a:srgbClr val="000090"/>
                </a:solidFill>
                <a:cs typeface="Arial" charset="0"/>
              </a:rPr>
              <a:t>|</a:t>
            </a:r>
            <a:r>
              <a:rPr lang="en-US" sz="1600" b="1" dirty="0" smtClean="0">
                <a:solidFill>
                  <a:srgbClr val="000090"/>
                </a:solidFill>
                <a:cs typeface="Arial" charset="0"/>
              </a:rPr>
              <a:t>&lt;1.8 </a:t>
            </a:r>
            <a:r>
              <a:rPr lang="en-US" sz="1600" b="1" dirty="0">
                <a:solidFill>
                  <a:srgbClr val="000090"/>
                </a:solidFill>
                <a:cs typeface="Arial" charset="0"/>
              </a:rPr>
              <a:t>(TPC)</a:t>
            </a:r>
          </a:p>
          <a:p>
            <a:pPr eaLnBrk="1" hangingPunct="1"/>
            <a:r>
              <a:rPr lang="en-US" sz="1600" b="1" dirty="0">
                <a:solidFill>
                  <a:srgbClr val="000090"/>
                </a:solidFill>
                <a:cs typeface="Arial" charset="0"/>
              </a:rPr>
              <a:t>PID: hadrons, e, </a:t>
            </a:r>
            <a:r>
              <a:rPr lang="en-US" sz="1600" b="1" dirty="0">
                <a:solidFill>
                  <a:srgbClr val="000090"/>
                </a:solidFill>
                <a:latin typeface="Symbol" charset="0"/>
                <a:cs typeface="Arial" charset="0"/>
              </a:rPr>
              <a:t>g (</a:t>
            </a:r>
            <a:r>
              <a:rPr lang="en-US" sz="1600" b="1" dirty="0">
                <a:solidFill>
                  <a:srgbClr val="000090"/>
                </a:solidFill>
                <a:cs typeface="Arial" charset="0"/>
              </a:rPr>
              <a:t>TOF, TPC, ECAL</a:t>
            </a:r>
            <a:r>
              <a:rPr lang="en-US" sz="1600" b="1" dirty="0">
                <a:solidFill>
                  <a:srgbClr val="000090"/>
                </a:solidFill>
                <a:latin typeface="Symbol" charset="0"/>
                <a:cs typeface="Arial" charset="0"/>
              </a:rPr>
              <a:t>)</a:t>
            </a:r>
          </a:p>
          <a:p>
            <a:pPr eaLnBrk="1" hangingPunct="1"/>
            <a:r>
              <a:rPr lang="en-US" sz="1600" b="1" dirty="0">
                <a:solidFill>
                  <a:srgbClr val="000090"/>
                </a:solidFill>
                <a:cs typeface="Arial" charset="0"/>
              </a:rPr>
              <a:t>Event characterization: </a:t>
            </a:r>
          </a:p>
          <a:p>
            <a:pPr algn="r" eaLnBrk="1" hangingPunct="1"/>
            <a:r>
              <a:rPr lang="en-US" sz="1600" b="1" dirty="0">
                <a:solidFill>
                  <a:srgbClr val="000090"/>
                </a:solidFill>
                <a:cs typeface="Arial" charset="0"/>
              </a:rPr>
              <a:t>centrality &amp; event plane </a:t>
            </a:r>
            <a:r>
              <a:rPr lang="en-US" sz="1600" b="1" dirty="0" smtClean="0">
                <a:solidFill>
                  <a:srgbClr val="000090"/>
                </a:solidFill>
                <a:cs typeface="Arial" charset="0"/>
              </a:rPr>
              <a:t>(FHCAL)</a:t>
            </a:r>
            <a:endParaRPr lang="en-US" sz="1600" b="1" dirty="0">
              <a:solidFill>
                <a:srgbClr val="000090"/>
              </a:solidFill>
              <a:cs typeface="Arial" charset="0"/>
            </a:endParaRPr>
          </a:p>
        </p:txBody>
      </p:sp>
      <p:sp>
        <p:nvSpPr>
          <p:cNvPr id="26" name="Прямоугольник 25"/>
          <p:cNvSpPr/>
          <p:nvPr/>
        </p:nvSpPr>
        <p:spPr>
          <a:xfrm>
            <a:off x="5108575" y="2614613"/>
            <a:ext cx="252413" cy="1189037"/>
          </a:xfrm>
          <a:prstGeom prst="rect">
            <a:avLst/>
          </a:prstGeom>
          <a:solidFill>
            <a:srgbClr val="FFC000">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27" name="Прямоугольник 26"/>
          <p:cNvSpPr/>
          <p:nvPr/>
        </p:nvSpPr>
        <p:spPr>
          <a:xfrm>
            <a:off x="7107238" y="2614613"/>
            <a:ext cx="250825" cy="1189037"/>
          </a:xfrm>
          <a:prstGeom prst="rect">
            <a:avLst/>
          </a:prstGeom>
          <a:solidFill>
            <a:srgbClr val="FFC000">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28" name="Прямоугольник 27"/>
          <p:cNvSpPr/>
          <p:nvPr/>
        </p:nvSpPr>
        <p:spPr>
          <a:xfrm>
            <a:off x="4694238" y="2335213"/>
            <a:ext cx="252412" cy="1728787"/>
          </a:xfrm>
          <a:prstGeom prst="rect">
            <a:avLst/>
          </a:prstGeom>
          <a:solidFill>
            <a:srgbClr val="FFC00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29" name="Прямоугольник 28"/>
          <p:cNvSpPr/>
          <p:nvPr/>
        </p:nvSpPr>
        <p:spPr>
          <a:xfrm>
            <a:off x="7502525" y="2335213"/>
            <a:ext cx="252413" cy="1728787"/>
          </a:xfrm>
          <a:prstGeom prst="rect">
            <a:avLst/>
          </a:prstGeom>
          <a:solidFill>
            <a:srgbClr val="FFC00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charset="0"/>
              <a:ea typeface="ＭＳ Ｐゴシック" charset="0"/>
              <a:cs typeface="ＭＳ Ｐゴシック" charset="0"/>
            </a:endParaRPr>
          </a:p>
        </p:txBody>
      </p:sp>
      <p:cxnSp>
        <p:nvCxnSpPr>
          <p:cNvPr id="31" name="Прямая со стрелкой 30"/>
          <p:cNvCxnSpPr/>
          <p:nvPr/>
        </p:nvCxnSpPr>
        <p:spPr>
          <a:xfrm rot="2580000">
            <a:off x="4227513" y="2074863"/>
            <a:ext cx="1366837" cy="504825"/>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3" name="Прямая со стрелкой 32"/>
          <p:cNvCxnSpPr/>
          <p:nvPr/>
        </p:nvCxnSpPr>
        <p:spPr>
          <a:xfrm rot="1740000">
            <a:off x="4298950" y="1822450"/>
            <a:ext cx="792163" cy="973138"/>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pic>
        <p:nvPicPr>
          <p:cNvPr id="112650" name="Picture 1"/>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949700" y="1281113"/>
            <a:ext cx="5146675" cy="411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TextBox 20"/>
          <p:cNvSpPr txBox="1"/>
          <p:nvPr/>
        </p:nvSpPr>
        <p:spPr bwMode="auto">
          <a:xfrm>
            <a:off x="4140200" y="547688"/>
            <a:ext cx="4787900" cy="369887"/>
          </a:xfrm>
          <a:prstGeom prst="rect">
            <a:avLst/>
          </a:prstGeom>
          <a:solidFill>
            <a:srgbClr val="C8E5F1">
              <a:alpha val="96000"/>
            </a:srgbClr>
          </a:solidFill>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800" b="1" u="sng" dirty="0" smtClean="0">
                <a:solidFill>
                  <a:srgbClr val="000090"/>
                </a:solidFill>
              </a:rPr>
              <a:t>Stage 1:</a:t>
            </a:r>
            <a:r>
              <a:rPr lang="en-US" sz="1800" b="1" dirty="0" smtClean="0">
                <a:solidFill>
                  <a:srgbClr val="000090"/>
                </a:solidFill>
              </a:rPr>
              <a:t>             </a:t>
            </a:r>
            <a:r>
              <a:rPr lang="en-US" sz="1600" b="1" dirty="0" smtClean="0">
                <a:solidFill>
                  <a:srgbClr val="000090"/>
                </a:solidFill>
              </a:rPr>
              <a:t>TPC, TOF, ECAL, FHCAL, FFD</a:t>
            </a:r>
            <a:endParaRPr lang="ru-RU" sz="1600" b="1" dirty="0" smtClean="0">
              <a:solidFill>
                <a:srgbClr val="000090"/>
              </a:solidFill>
            </a:endParaRPr>
          </a:p>
        </p:txBody>
      </p:sp>
      <p:sp>
        <p:nvSpPr>
          <p:cNvPr id="112652" name="TextBox 11"/>
          <p:cNvSpPr txBox="1">
            <a:spLocks noChangeArrowheads="1"/>
          </p:cNvSpPr>
          <p:nvPr/>
        </p:nvSpPr>
        <p:spPr bwMode="auto">
          <a:xfrm>
            <a:off x="3611776" y="5481638"/>
            <a:ext cx="5484600" cy="1015663"/>
          </a:xfrm>
          <a:prstGeom prst="rect">
            <a:avLst/>
          </a:prstGeom>
          <a:solidFill>
            <a:srgbClr val="CC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a:solidFill>
                  <a:srgbClr val="0C1167"/>
                </a:solidFill>
              </a:rPr>
              <a:t>Status:</a:t>
            </a:r>
            <a:r>
              <a:rPr lang="ru-RU" sz="2000" b="1" dirty="0">
                <a:solidFill>
                  <a:srgbClr val="0C1167"/>
                </a:solidFill>
              </a:rPr>
              <a:t>  </a:t>
            </a:r>
            <a:r>
              <a:rPr lang="en-US" sz="2000" i="1" dirty="0" smtClean="0">
                <a:solidFill>
                  <a:srgbClr val="0C1167"/>
                </a:solidFill>
              </a:rPr>
              <a:t>technical </a:t>
            </a:r>
            <a:r>
              <a:rPr lang="en-US" sz="2000" i="1" dirty="0">
                <a:solidFill>
                  <a:srgbClr val="0C1167"/>
                </a:solidFill>
              </a:rPr>
              <a:t>design </a:t>
            </a:r>
            <a:r>
              <a:rPr lang="en-US" sz="2000" i="1" dirty="0" smtClean="0">
                <a:solidFill>
                  <a:srgbClr val="0C1167"/>
                </a:solidFill>
              </a:rPr>
              <a:t>– completed / close to </a:t>
            </a:r>
            <a:r>
              <a:rPr lang="en-US" sz="2000" i="1" dirty="0" smtClean="0">
                <a:solidFill>
                  <a:srgbClr val="FF0000"/>
                </a:solidFill>
              </a:rPr>
              <a:t>completion</a:t>
            </a:r>
            <a:r>
              <a:rPr lang="en-US" sz="2000" i="1" dirty="0" smtClean="0">
                <a:solidFill>
                  <a:srgbClr val="0C1167"/>
                </a:solidFill>
              </a:rPr>
              <a:t>;</a:t>
            </a:r>
            <a:r>
              <a:rPr lang="ru-RU" sz="2000" i="1" dirty="0" smtClean="0">
                <a:solidFill>
                  <a:srgbClr val="0C1167"/>
                </a:solidFill>
              </a:rPr>
              <a:t> </a:t>
            </a:r>
            <a:r>
              <a:rPr lang="en-US" sz="2000" i="1" dirty="0" smtClean="0">
                <a:solidFill>
                  <a:srgbClr val="0C1167"/>
                </a:solidFill>
              </a:rPr>
              <a:t>preparation </a:t>
            </a:r>
            <a:r>
              <a:rPr lang="en-US" sz="2000" i="1" dirty="0">
                <a:solidFill>
                  <a:srgbClr val="0C1167"/>
                </a:solidFill>
              </a:rPr>
              <a:t>for the </a:t>
            </a:r>
            <a:r>
              <a:rPr lang="en-US" sz="2000" i="1" dirty="0" smtClean="0">
                <a:solidFill>
                  <a:srgbClr val="0C1167"/>
                </a:solidFill>
              </a:rPr>
              <a:t>mass production</a:t>
            </a:r>
            <a:endParaRPr lang="en-US" sz="2000" i="1" dirty="0">
              <a:solidFill>
                <a:srgbClr val="0C1167"/>
              </a:solidFill>
            </a:endParaRPr>
          </a:p>
        </p:txBody>
      </p:sp>
      <p:grpSp>
        <p:nvGrpSpPr>
          <p:cNvPr id="2" name="Group 94"/>
          <p:cNvGrpSpPr>
            <a:grpSpLocks/>
          </p:cNvGrpSpPr>
          <p:nvPr/>
        </p:nvGrpSpPr>
        <p:grpSpPr bwMode="auto">
          <a:xfrm>
            <a:off x="4191000" y="966788"/>
            <a:ext cx="4737100" cy="3516312"/>
            <a:chOff x="4140200" y="966788"/>
            <a:chExt cx="4737100" cy="3516312"/>
          </a:xfrm>
        </p:grpSpPr>
        <p:grpSp>
          <p:nvGrpSpPr>
            <p:cNvPr id="112659" name="Group 91"/>
            <p:cNvGrpSpPr>
              <a:grpSpLocks/>
            </p:cNvGrpSpPr>
            <p:nvPr/>
          </p:nvGrpSpPr>
          <p:grpSpPr bwMode="auto">
            <a:xfrm>
              <a:off x="4572000" y="2628900"/>
              <a:ext cx="3302000" cy="1854200"/>
              <a:chOff x="4572000" y="2209800"/>
              <a:chExt cx="3302000" cy="1854200"/>
            </a:xfrm>
          </p:grpSpPr>
          <p:grpSp>
            <p:nvGrpSpPr>
              <p:cNvPr id="112661" name="Group 88"/>
              <p:cNvGrpSpPr>
                <a:grpSpLocks/>
              </p:cNvGrpSpPr>
              <p:nvPr/>
            </p:nvGrpSpPr>
            <p:grpSpPr bwMode="auto">
              <a:xfrm>
                <a:off x="4572000" y="2209800"/>
                <a:ext cx="731519" cy="1854200"/>
                <a:chOff x="4572000" y="2209800"/>
                <a:chExt cx="731519" cy="1854200"/>
              </a:xfrm>
            </p:grpSpPr>
            <p:sp>
              <p:nvSpPr>
                <p:cNvPr id="24" name="Rectangle 23"/>
                <p:cNvSpPr/>
                <p:nvPr/>
              </p:nvSpPr>
              <p:spPr>
                <a:xfrm>
                  <a:off x="4572000" y="2209800"/>
                  <a:ext cx="190500" cy="889000"/>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35" name="Rectangle 34"/>
                <p:cNvSpPr/>
                <p:nvPr/>
              </p:nvSpPr>
              <p:spPr>
                <a:xfrm>
                  <a:off x="4762500" y="2490788"/>
                  <a:ext cx="165100" cy="608012"/>
                </a:xfrm>
                <a:prstGeom prst="rect">
                  <a:avLst/>
                </a:prstGeom>
                <a:solidFill>
                  <a:srgbClr val="226438"/>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40" name="Rectangle 39"/>
                <p:cNvSpPr/>
                <p:nvPr/>
              </p:nvSpPr>
              <p:spPr>
                <a:xfrm>
                  <a:off x="4572000" y="3175000"/>
                  <a:ext cx="190500" cy="889000"/>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44" name="Rectangle 43"/>
                <p:cNvSpPr/>
                <p:nvPr/>
              </p:nvSpPr>
              <p:spPr>
                <a:xfrm>
                  <a:off x="4775200" y="3176588"/>
                  <a:ext cx="165100" cy="608012"/>
                </a:xfrm>
                <a:prstGeom prst="rect">
                  <a:avLst/>
                </a:prstGeom>
                <a:solidFill>
                  <a:srgbClr val="226438"/>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47" name="Rectangle 46"/>
                <p:cNvSpPr/>
                <p:nvPr/>
              </p:nvSpPr>
              <p:spPr>
                <a:xfrm>
                  <a:off x="5245100" y="2490788"/>
                  <a:ext cx="46038" cy="608012"/>
                </a:xfrm>
                <a:prstGeom prst="rect">
                  <a:avLst/>
                </a:prstGeom>
                <a:solidFill>
                  <a:srgbClr val="00009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49" name="Rectangle 48"/>
                <p:cNvSpPr/>
                <p:nvPr/>
              </p:nvSpPr>
              <p:spPr>
                <a:xfrm>
                  <a:off x="5257800" y="3176588"/>
                  <a:ext cx="46038" cy="608012"/>
                </a:xfrm>
                <a:prstGeom prst="rect">
                  <a:avLst/>
                </a:prstGeom>
                <a:solidFill>
                  <a:srgbClr val="00009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51" name="Rectangle 50"/>
                <p:cNvSpPr/>
                <p:nvPr/>
              </p:nvSpPr>
              <p:spPr>
                <a:xfrm>
                  <a:off x="5067300" y="2490788"/>
                  <a:ext cx="46038" cy="544512"/>
                </a:xfrm>
                <a:prstGeom prst="rect">
                  <a:avLst/>
                </a:prstGeom>
                <a:solidFill>
                  <a:srgbClr val="00009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52" name="Rectangle 51"/>
                <p:cNvSpPr/>
                <p:nvPr/>
              </p:nvSpPr>
              <p:spPr>
                <a:xfrm>
                  <a:off x="5080000" y="3227388"/>
                  <a:ext cx="46038" cy="544512"/>
                </a:xfrm>
                <a:prstGeom prst="rect">
                  <a:avLst/>
                </a:prstGeom>
                <a:solidFill>
                  <a:srgbClr val="00009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55" name="Rectangle 54"/>
                <p:cNvSpPr/>
                <p:nvPr/>
              </p:nvSpPr>
              <p:spPr>
                <a:xfrm>
                  <a:off x="5143500" y="2490788"/>
                  <a:ext cx="101600" cy="557212"/>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57" name="Rectangle 56"/>
                <p:cNvSpPr/>
                <p:nvPr/>
              </p:nvSpPr>
              <p:spPr>
                <a:xfrm>
                  <a:off x="5143500" y="3201988"/>
                  <a:ext cx="101600" cy="557212"/>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59" name="Rectangle 58"/>
                <p:cNvSpPr/>
                <p:nvPr/>
              </p:nvSpPr>
              <p:spPr>
                <a:xfrm>
                  <a:off x="4940300" y="2503488"/>
                  <a:ext cx="127000" cy="379412"/>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61" name="Rectangle 60"/>
                <p:cNvSpPr/>
                <p:nvPr/>
              </p:nvSpPr>
              <p:spPr>
                <a:xfrm>
                  <a:off x="4940300" y="3367088"/>
                  <a:ext cx="127000" cy="379412"/>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charset="0"/>
                    <a:ea typeface="ＭＳ Ｐゴシック" charset="0"/>
                    <a:cs typeface="ＭＳ Ｐゴシック" charset="0"/>
                  </a:endParaRPr>
                </a:p>
              </p:txBody>
            </p:sp>
          </p:grpSp>
          <p:grpSp>
            <p:nvGrpSpPr>
              <p:cNvPr id="112662" name="Group 89"/>
              <p:cNvGrpSpPr>
                <a:grpSpLocks/>
              </p:cNvGrpSpPr>
              <p:nvPr/>
            </p:nvGrpSpPr>
            <p:grpSpPr bwMode="auto">
              <a:xfrm>
                <a:off x="7137400" y="2222500"/>
                <a:ext cx="736600" cy="1841500"/>
                <a:chOff x="7137400" y="2222500"/>
                <a:chExt cx="736600" cy="1841500"/>
              </a:xfrm>
            </p:grpSpPr>
            <p:sp>
              <p:nvSpPr>
                <p:cNvPr id="39" name="Rectangle 38"/>
                <p:cNvSpPr/>
                <p:nvPr/>
              </p:nvSpPr>
              <p:spPr>
                <a:xfrm>
                  <a:off x="7670800" y="2222500"/>
                  <a:ext cx="190500" cy="889000"/>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42" name="Rectangle 41"/>
                <p:cNvSpPr/>
                <p:nvPr/>
              </p:nvSpPr>
              <p:spPr>
                <a:xfrm>
                  <a:off x="7683500" y="3175000"/>
                  <a:ext cx="190500" cy="889000"/>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43" name="Rectangle 42"/>
                <p:cNvSpPr/>
                <p:nvPr/>
              </p:nvSpPr>
              <p:spPr>
                <a:xfrm>
                  <a:off x="7505700" y="2503488"/>
                  <a:ext cx="165100" cy="608012"/>
                </a:xfrm>
                <a:prstGeom prst="rect">
                  <a:avLst/>
                </a:prstGeom>
                <a:solidFill>
                  <a:srgbClr val="226438"/>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46" name="Rectangle 45"/>
                <p:cNvSpPr/>
                <p:nvPr/>
              </p:nvSpPr>
              <p:spPr>
                <a:xfrm>
                  <a:off x="7518400" y="3176588"/>
                  <a:ext cx="165100" cy="608012"/>
                </a:xfrm>
                <a:prstGeom prst="rect">
                  <a:avLst/>
                </a:prstGeom>
                <a:solidFill>
                  <a:srgbClr val="226438"/>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48" name="Rectangle 47"/>
                <p:cNvSpPr/>
                <p:nvPr/>
              </p:nvSpPr>
              <p:spPr>
                <a:xfrm>
                  <a:off x="7137400" y="2490788"/>
                  <a:ext cx="46038" cy="608012"/>
                </a:xfrm>
                <a:prstGeom prst="rect">
                  <a:avLst/>
                </a:prstGeom>
                <a:solidFill>
                  <a:srgbClr val="00009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50" name="Rectangle 49"/>
                <p:cNvSpPr/>
                <p:nvPr/>
              </p:nvSpPr>
              <p:spPr>
                <a:xfrm>
                  <a:off x="7137400" y="3176588"/>
                  <a:ext cx="46038" cy="608012"/>
                </a:xfrm>
                <a:prstGeom prst="rect">
                  <a:avLst/>
                </a:prstGeom>
                <a:solidFill>
                  <a:srgbClr val="00009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53" name="Rectangle 52"/>
                <p:cNvSpPr/>
                <p:nvPr/>
              </p:nvSpPr>
              <p:spPr>
                <a:xfrm>
                  <a:off x="7315200" y="2503488"/>
                  <a:ext cx="46038" cy="544512"/>
                </a:xfrm>
                <a:prstGeom prst="rect">
                  <a:avLst/>
                </a:prstGeom>
                <a:solidFill>
                  <a:srgbClr val="00009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54" name="Rectangle 53"/>
                <p:cNvSpPr/>
                <p:nvPr/>
              </p:nvSpPr>
              <p:spPr>
                <a:xfrm>
                  <a:off x="7315200" y="3227388"/>
                  <a:ext cx="46038" cy="544512"/>
                </a:xfrm>
                <a:prstGeom prst="rect">
                  <a:avLst/>
                </a:prstGeom>
                <a:solidFill>
                  <a:srgbClr val="00009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56" name="Rectangle 55"/>
                <p:cNvSpPr/>
                <p:nvPr/>
              </p:nvSpPr>
              <p:spPr>
                <a:xfrm>
                  <a:off x="7213600" y="2490788"/>
                  <a:ext cx="101600" cy="557212"/>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58" name="Rectangle 57"/>
                <p:cNvSpPr/>
                <p:nvPr/>
              </p:nvSpPr>
              <p:spPr>
                <a:xfrm>
                  <a:off x="7200900" y="3214688"/>
                  <a:ext cx="101600" cy="557212"/>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60" name="Rectangle 59"/>
                <p:cNvSpPr/>
                <p:nvPr/>
              </p:nvSpPr>
              <p:spPr>
                <a:xfrm>
                  <a:off x="7366000" y="2503488"/>
                  <a:ext cx="127000" cy="379412"/>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62" name="Rectangle 61"/>
                <p:cNvSpPr/>
                <p:nvPr/>
              </p:nvSpPr>
              <p:spPr>
                <a:xfrm>
                  <a:off x="7366000" y="3367088"/>
                  <a:ext cx="127000" cy="379412"/>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charset="0"/>
                    <a:ea typeface="ＭＳ Ｐゴシック" charset="0"/>
                    <a:cs typeface="ＭＳ Ｐゴシック" charset="0"/>
                  </a:endParaRPr>
                </a:p>
              </p:txBody>
            </p:sp>
          </p:grpSp>
          <p:grpSp>
            <p:nvGrpSpPr>
              <p:cNvPr id="112663" name="Group 90"/>
              <p:cNvGrpSpPr>
                <a:grpSpLocks/>
              </p:cNvGrpSpPr>
              <p:nvPr/>
            </p:nvGrpSpPr>
            <p:grpSpPr bwMode="auto">
              <a:xfrm>
                <a:off x="5614193" y="3010694"/>
                <a:ext cx="1243806" cy="240506"/>
                <a:chOff x="5614193" y="3010694"/>
                <a:chExt cx="1243806" cy="240506"/>
              </a:xfrm>
            </p:grpSpPr>
            <p:cxnSp>
              <p:nvCxnSpPr>
                <p:cNvPr id="64" name="Straight Connector 63"/>
                <p:cNvCxnSpPr/>
                <p:nvPr/>
              </p:nvCxnSpPr>
              <p:spPr>
                <a:xfrm>
                  <a:off x="5918200" y="3048000"/>
                  <a:ext cx="596900" cy="1588"/>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5918200" y="3086100"/>
                  <a:ext cx="596900" cy="1588"/>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5918200" y="3200400"/>
                  <a:ext cx="596900" cy="1588"/>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5918200" y="3238500"/>
                  <a:ext cx="596900" cy="1588"/>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rot="16800000" flipH="1">
                  <a:off x="5791994" y="3048794"/>
                  <a:ext cx="87312" cy="1270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rot="16800000" flipH="1">
                  <a:off x="5791994" y="3201194"/>
                  <a:ext cx="87312" cy="1270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rot="16800000" flipH="1">
                  <a:off x="5690394" y="3201194"/>
                  <a:ext cx="87312" cy="1270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rot="16800000" flipH="1">
                  <a:off x="5690394" y="3061494"/>
                  <a:ext cx="87312" cy="1270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rot="16800000" flipH="1">
                  <a:off x="5576094" y="3201194"/>
                  <a:ext cx="87312" cy="1270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rot="16800000" flipH="1">
                  <a:off x="5576094" y="3048794"/>
                  <a:ext cx="87312" cy="1270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rot="16800000" flipH="1">
                  <a:off x="6579394" y="3201194"/>
                  <a:ext cx="87312" cy="1270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rot="16800000" flipH="1">
                  <a:off x="6680994" y="3201194"/>
                  <a:ext cx="87312" cy="1270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rot="16800000" flipH="1">
                  <a:off x="6807994" y="3201194"/>
                  <a:ext cx="87312" cy="1270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rot="16800000" flipH="1">
                  <a:off x="6579394" y="3048794"/>
                  <a:ext cx="87312" cy="1270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rot="16800000" flipH="1">
                  <a:off x="6680994" y="3061494"/>
                  <a:ext cx="87312" cy="1270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rot="16800000" flipH="1">
                  <a:off x="6807994" y="3048794"/>
                  <a:ext cx="87312" cy="1270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grpSp>
        </p:grpSp>
        <p:sp>
          <p:nvSpPr>
            <p:cNvPr id="93" name="TextBox 92"/>
            <p:cNvSpPr txBox="1"/>
            <p:nvPr/>
          </p:nvSpPr>
          <p:spPr bwMode="auto">
            <a:xfrm>
              <a:off x="4140200" y="966788"/>
              <a:ext cx="4737100" cy="369887"/>
            </a:xfrm>
            <a:prstGeom prst="rect">
              <a:avLst/>
            </a:prstGeom>
            <a:solidFill>
              <a:schemeClr val="accent6">
                <a:lumMod val="20000"/>
                <a:lumOff val="80000"/>
                <a:alpha val="96000"/>
              </a:schemeClr>
            </a:solid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800" b="1" u="sng" dirty="0" smtClean="0">
                  <a:solidFill>
                    <a:srgbClr val="FF0000"/>
                  </a:solidFill>
                </a:rPr>
                <a:t>Stage 2</a:t>
              </a:r>
              <a:r>
                <a:rPr lang="en-US" sz="1800" b="1" dirty="0" smtClean="0">
                  <a:solidFill>
                    <a:srgbClr val="000090"/>
                  </a:solidFill>
                </a:rPr>
                <a:t>:</a:t>
              </a:r>
              <a:r>
                <a:rPr lang="en-US" sz="1600" b="1" dirty="0" smtClean="0">
                  <a:solidFill>
                    <a:srgbClr val="000090"/>
                  </a:solidFill>
                </a:rPr>
                <a:t>     ITs + </a:t>
              </a:r>
              <a:r>
                <a:rPr lang="en-US" sz="1600" b="1" dirty="0" err="1" smtClean="0">
                  <a:solidFill>
                    <a:srgbClr val="000090"/>
                  </a:solidFill>
                </a:rPr>
                <a:t>Endcaps</a:t>
              </a:r>
              <a:r>
                <a:rPr lang="en-US" sz="1600" b="1" dirty="0" smtClean="0">
                  <a:solidFill>
                    <a:srgbClr val="000090"/>
                  </a:solidFill>
                </a:rPr>
                <a:t> (tracker, TOF, ECAL)</a:t>
              </a:r>
              <a:endParaRPr lang="ru-RU" sz="1600" b="1" dirty="0" smtClean="0">
                <a:solidFill>
                  <a:srgbClr val="000090"/>
                </a:solidFill>
              </a:endParaRPr>
            </a:p>
          </p:txBody>
        </p:sp>
      </p:grpSp>
      <p:pic>
        <p:nvPicPr>
          <p:cNvPr id="112658" name="Picture 72" descr="AA049887.png"/>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a:off x="3611775" y="4483100"/>
            <a:ext cx="202123" cy="63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 name="TextBox 7"/>
          <p:cNvSpPr txBox="1">
            <a:spLocks noChangeArrowheads="1"/>
          </p:cNvSpPr>
          <p:nvPr/>
        </p:nvSpPr>
        <p:spPr bwMode="auto">
          <a:xfrm>
            <a:off x="1816100" y="3136460"/>
            <a:ext cx="838200" cy="246221"/>
          </a:xfrm>
          <a:prstGeom prst="rect">
            <a:avLst/>
          </a:prstGeom>
          <a:solidFill>
            <a:schemeClr val="bg1"/>
          </a:solidFill>
          <a:ln w="9525">
            <a:solidFill>
              <a:srgbClr val="000090"/>
            </a:solidFill>
            <a:miter lim="800000"/>
            <a:headEnd/>
            <a:tailEnd/>
          </a:ln>
        </p:spPr>
        <p:txBody>
          <a:bodyPr wrap="squar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smtClean="0">
                <a:solidFill>
                  <a:srgbClr val="FF0000"/>
                </a:solidFill>
              </a:rPr>
              <a:t> trim </a:t>
            </a:r>
            <a:r>
              <a:rPr lang="en-US" sz="1600" dirty="0">
                <a:solidFill>
                  <a:srgbClr val="FF0000"/>
                </a:solidFill>
              </a:rPr>
              <a:t>c</a:t>
            </a:r>
            <a:r>
              <a:rPr lang="en-US" sz="1600" dirty="0" smtClean="0">
                <a:solidFill>
                  <a:srgbClr val="FF0000"/>
                </a:solidFill>
              </a:rPr>
              <a:t>oil</a:t>
            </a:r>
            <a:endParaRPr lang="en-US" sz="1600" dirty="0">
              <a:solidFill>
                <a:srgbClr val="FF0000"/>
              </a:solidFill>
            </a:endParaRPr>
          </a:p>
        </p:txBody>
      </p:sp>
      <p:cxnSp>
        <p:nvCxnSpPr>
          <p:cNvPr id="70" name="Straight Arrow Connector 69"/>
          <p:cNvCxnSpPr/>
          <p:nvPr/>
        </p:nvCxnSpPr>
        <p:spPr>
          <a:xfrm flipV="1">
            <a:off x="2654300" y="3066610"/>
            <a:ext cx="266700" cy="1397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2" name="Rectangle 71"/>
          <p:cNvSpPr/>
          <p:nvPr/>
        </p:nvSpPr>
        <p:spPr>
          <a:xfrm>
            <a:off x="1436688" y="3479800"/>
            <a:ext cx="849312" cy="30638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lIns="0" tIns="0" rIns="0" bIns="0" anchor="t"/>
          <a:lstStyle/>
          <a:p>
            <a:pPr algn="ctr">
              <a:defRPr/>
            </a:pPr>
            <a:r>
              <a:rPr lang="en-US" sz="1600" dirty="0">
                <a:solidFill>
                  <a:srgbClr val="000090"/>
                </a:solidFill>
                <a:latin typeface="Arial" charset="0"/>
                <a:ea typeface="ＭＳ Ｐゴシック" charset="0"/>
                <a:cs typeface="ＭＳ Ｐゴシック" charset="0"/>
              </a:rPr>
              <a:t>c</a:t>
            </a:r>
            <a:r>
              <a:rPr lang="en-US" sz="1600" dirty="0" smtClean="0">
                <a:solidFill>
                  <a:srgbClr val="000090"/>
                </a:solidFill>
                <a:latin typeface="Arial" charset="0"/>
                <a:ea typeface="ＭＳ Ｐゴシック" charset="0"/>
                <a:cs typeface="ＭＳ Ｐゴシック" charset="0"/>
              </a:rPr>
              <a:t>ryostat</a:t>
            </a:r>
            <a:endParaRPr lang="en-US" sz="1600" dirty="0">
              <a:solidFill>
                <a:srgbClr val="000090"/>
              </a:solidFill>
              <a:latin typeface="Arial" charset="0"/>
              <a:ea typeface="ＭＳ Ｐゴシック" charset="0"/>
              <a:cs typeface="ＭＳ Ｐゴシック" charset="0"/>
            </a:endParaRPr>
          </a:p>
        </p:txBody>
      </p:sp>
      <p:sp>
        <p:nvSpPr>
          <p:cNvPr id="73" name="TextBox 4"/>
          <p:cNvSpPr txBox="1">
            <a:spLocks noChangeArrowheads="1"/>
          </p:cNvSpPr>
          <p:nvPr/>
        </p:nvSpPr>
        <p:spPr bwMode="auto">
          <a:xfrm>
            <a:off x="1689100" y="1712070"/>
            <a:ext cx="1435100" cy="246221"/>
          </a:xfrm>
          <a:prstGeom prst="rect">
            <a:avLst/>
          </a:prstGeom>
          <a:solidFill>
            <a:srgbClr val="FEFFD8"/>
          </a:solidFill>
          <a:ln w="9525">
            <a:solidFill>
              <a:srgbClr val="000090"/>
            </a:solidFill>
            <a:miter lim="800000"/>
            <a:headEnd/>
            <a:tailEnd/>
          </a:ln>
        </p:spPr>
        <p:txBody>
          <a:bodyPr wrap="square" lIns="0" tIns="0" rIns="0" bIns="0" ancho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i="1" dirty="0" smtClean="0">
                <a:solidFill>
                  <a:srgbClr val="000090"/>
                </a:solidFill>
              </a:rPr>
              <a:t>control </a:t>
            </a:r>
            <a:r>
              <a:rPr lang="en-US" sz="1600" i="1" dirty="0" err="1" smtClean="0">
                <a:solidFill>
                  <a:srgbClr val="000090"/>
                </a:solidFill>
              </a:rPr>
              <a:t>dewar</a:t>
            </a:r>
            <a:endParaRPr lang="en-US" sz="1600" i="1" dirty="0">
              <a:solidFill>
                <a:srgbClr val="000090"/>
              </a:solidFill>
            </a:endParaRPr>
          </a:p>
        </p:txBody>
      </p:sp>
      <p:cxnSp>
        <p:nvCxnSpPr>
          <p:cNvPr id="74" name="Straight Arrow Connector 73"/>
          <p:cNvCxnSpPr/>
          <p:nvPr/>
        </p:nvCxnSpPr>
        <p:spPr>
          <a:xfrm flipH="1">
            <a:off x="1870075" y="1958291"/>
            <a:ext cx="263526" cy="266542"/>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76" name="Rectangle 75"/>
          <p:cNvSpPr/>
          <p:nvPr/>
        </p:nvSpPr>
        <p:spPr>
          <a:xfrm>
            <a:off x="3312957" y="1825625"/>
            <a:ext cx="799760" cy="339725"/>
          </a:xfrm>
          <a:prstGeom prst="rect">
            <a:avLst/>
          </a:prstGeom>
          <a:solidFill>
            <a:srgbClr val="000090"/>
          </a:solidFill>
        </p:spPr>
        <p:style>
          <a:lnRef idx="1">
            <a:schemeClr val="accent1"/>
          </a:lnRef>
          <a:fillRef idx="3">
            <a:schemeClr val="accent1"/>
          </a:fillRef>
          <a:effectRef idx="2">
            <a:schemeClr val="accent1"/>
          </a:effectRef>
          <a:fontRef idx="minor">
            <a:schemeClr val="lt1"/>
          </a:fontRef>
        </p:style>
        <p:txBody>
          <a:bodyPr lIns="36000" tIns="0" rIns="36000" bIns="0" anchor="ctr"/>
          <a:lstStyle/>
          <a:p>
            <a:pPr algn="ctr">
              <a:defRPr/>
            </a:pPr>
            <a:r>
              <a:rPr lang="en-US" sz="1600">
                <a:solidFill>
                  <a:schemeClr val="bg1"/>
                </a:solidFill>
                <a:latin typeface="Arial" charset="0"/>
                <a:ea typeface="ＭＳ Ｐゴシック" charset="0"/>
                <a:cs typeface="ＭＳ Ｐゴシック" charset="0"/>
              </a:rPr>
              <a:t>SC coil</a:t>
            </a:r>
          </a:p>
        </p:txBody>
      </p:sp>
      <p:cxnSp>
        <p:nvCxnSpPr>
          <p:cNvPr id="77" name="Straight Arrow Connector 76"/>
          <p:cNvCxnSpPr>
            <a:stCxn id="76" idx="2"/>
          </p:cNvCxnSpPr>
          <p:nvPr/>
        </p:nvCxnSpPr>
        <p:spPr>
          <a:xfrm flipH="1">
            <a:off x="2654302" y="2165350"/>
            <a:ext cx="1058535" cy="16986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9" name="TextBox 27"/>
          <p:cNvSpPr txBox="1">
            <a:spLocks noChangeArrowheads="1"/>
          </p:cNvSpPr>
          <p:nvPr/>
        </p:nvSpPr>
        <p:spPr bwMode="auto">
          <a:xfrm>
            <a:off x="133350" y="2051050"/>
            <a:ext cx="10541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a:solidFill>
                  <a:srgbClr val="000090"/>
                </a:solidFill>
              </a:rPr>
              <a:t>weight </a:t>
            </a:r>
            <a:endParaRPr lang="en-US" sz="2000" b="1" dirty="0" smtClean="0">
              <a:solidFill>
                <a:srgbClr val="000090"/>
              </a:solidFill>
            </a:endParaRPr>
          </a:p>
          <a:p>
            <a:pPr eaLnBrk="1" hangingPunct="1"/>
            <a:r>
              <a:rPr lang="en-US" sz="2000" b="1" dirty="0" smtClean="0">
                <a:solidFill>
                  <a:srgbClr val="000090"/>
                </a:solidFill>
              </a:rPr>
              <a:t>~</a:t>
            </a:r>
            <a:r>
              <a:rPr lang="ru-RU" sz="2000" b="1" dirty="0" smtClean="0">
                <a:solidFill>
                  <a:srgbClr val="000090"/>
                </a:solidFill>
              </a:rPr>
              <a:t> </a:t>
            </a:r>
            <a:r>
              <a:rPr lang="en-US" sz="2000" b="1" dirty="0">
                <a:solidFill>
                  <a:srgbClr val="000090"/>
                </a:solidFill>
              </a:rPr>
              <a:t>9</a:t>
            </a:r>
            <a:r>
              <a:rPr lang="ru-RU" sz="2000" b="1" dirty="0">
                <a:solidFill>
                  <a:srgbClr val="000090"/>
                </a:solidFill>
              </a:rPr>
              <a:t>00 </a:t>
            </a:r>
            <a:r>
              <a:rPr lang="en-US" sz="2000" b="1" dirty="0">
                <a:solidFill>
                  <a:srgbClr val="000090"/>
                </a:solidFill>
              </a:rPr>
              <a:t>t</a:t>
            </a:r>
          </a:p>
        </p:txBody>
      </p:sp>
      <p:sp>
        <p:nvSpPr>
          <p:cNvPr id="90" name="TextBox 4"/>
          <p:cNvSpPr txBox="1">
            <a:spLocks noChangeArrowheads="1"/>
          </p:cNvSpPr>
          <p:nvPr/>
        </p:nvSpPr>
        <p:spPr bwMode="auto">
          <a:xfrm>
            <a:off x="75704" y="1712070"/>
            <a:ext cx="1626096"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solidFill>
                  <a:srgbClr val="000090"/>
                </a:solidFill>
              </a:rPr>
              <a:t>B</a:t>
            </a:r>
            <a:r>
              <a:rPr lang="en-US" b="1" baseline="-25000" dirty="0">
                <a:solidFill>
                  <a:srgbClr val="000090"/>
                </a:solidFill>
              </a:rPr>
              <a:t>0</a:t>
            </a:r>
            <a:r>
              <a:rPr lang="en-US" b="1" dirty="0">
                <a:solidFill>
                  <a:srgbClr val="000090"/>
                </a:solidFill>
              </a:rPr>
              <a:t>=0.66 T</a:t>
            </a:r>
            <a:endParaRPr lang="ru-RU" b="1" dirty="0">
              <a:solidFill>
                <a:srgbClr val="000090"/>
              </a:solidFill>
            </a:endParaRPr>
          </a:p>
        </p:txBody>
      </p:sp>
      <p:sp>
        <p:nvSpPr>
          <p:cNvPr id="91" name="TextBox 11"/>
          <p:cNvSpPr txBox="1">
            <a:spLocks noChangeArrowheads="1"/>
          </p:cNvSpPr>
          <p:nvPr/>
        </p:nvSpPr>
        <p:spPr bwMode="auto">
          <a:xfrm>
            <a:off x="353517" y="5468938"/>
            <a:ext cx="3075484" cy="1015663"/>
          </a:xfrm>
          <a:prstGeom prst="rect">
            <a:avLst/>
          </a:prstGeom>
          <a:solidFill>
            <a:srgbClr val="CEE9F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smtClean="0">
                <a:solidFill>
                  <a:srgbClr val="000090"/>
                </a:solidFill>
                <a:cs typeface="Arial" charset="0"/>
              </a:rPr>
              <a:t>General contractor:</a:t>
            </a:r>
          </a:p>
          <a:p>
            <a:pPr eaLnBrk="1" hangingPunct="1"/>
            <a:r>
              <a:rPr lang="en-US" sz="2000" b="1" dirty="0" smtClean="0">
                <a:solidFill>
                  <a:srgbClr val="000090"/>
                </a:solidFill>
                <a:cs typeface="Arial" charset="0"/>
              </a:rPr>
              <a:t>ASG Superconductors,</a:t>
            </a:r>
            <a:endParaRPr lang="en-US" sz="2000" b="1" dirty="0">
              <a:solidFill>
                <a:srgbClr val="000090"/>
              </a:solidFill>
              <a:cs typeface="Arial" charset="0"/>
            </a:endParaRPr>
          </a:p>
          <a:p>
            <a:pPr eaLnBrk="1" hangingPunct="1"/>
            <a:r>
              <a:rPr lang="en-US" sz="2000" dirty="0" err="1" smtClean="0">
                <a:solidFill>
                  <a:srgbClr val="000090"/>
                </a:solidFill>
                <a:cs typeface="Arial" charset="0"/>
              </a:rPr>
              <a:t>Genova</a:t>
            </a:r>
            <a:r>
              <a:rPr lang="en-US" sz="2000" dirty="0">
                <a:solidFill>
                  <a:srgbClr val="000090"/>
                </a:solidFill>
                <a:cs typeface="Arial" charset="0"/>
              </a:rPr>
              <a:t>, </a:t>
            </a:r>
            <a:r>
              <a:rPr lang="en-US" sz="2000" dirty="0" smtClean="0">
                <a:solidFill>
                  <a:srgbClr val="000090"/>
                </a:solidFill>
                <a:cs typeface="Arial" charset="0"/>
              </a:rPr>
              <a:t>Italy</a:t>
            </a:r>
            <a:endParaRPr lang="en-US" sz="2000" i="1" dirty="0">
              <a:solidFill>
                <a:srgbClr val="000090"/>
              </a:solidFill>
              <a:cs typeface="Arial" charset="0"/>
            </a:endParaRPr>
          </a:p>
        </p:txBody>
      </p:sp>
      <p:sp>
        <p:nvSpPr>
          <p:cNvPr id="3" name="TextBox 2"/>
          <p:cNvSpPr txBox="1"/>
          <p:nvPr/>
        </p:nvSpPr>
        <p:spPr>
          <a:xfrm>
            <a:off x="8497545" y="3934023"/>
            <a:ext cx="567736" cy="261610"/>
          </a:xfrm>
          <a:prstGeom prst="rect">
            <a:avLst/>
          </a:prstGeom>
          <a:solidFill>
            <a:schemeClr val="bg1"/>
          </a:solidFill>
        </p:spPr>
        <p:txBody>
          <a:bodyPr wrap="none" lIns="0" tIns="0" rtlCol="0">
            <a:spAutoFit/>
          </a:bodyPr>
          <a:lstStyle/>
          <a:p>
            <a:r>
              <a:rPr lang="en-US" sz="1400" b="1" dirty="0" smtClean="0"/>
              <a:t>FHCAL</a:t>
            </a:r>
            <a:endParaRPr lang="en-US" sz="1400" b="1" dirty="0"/>
          </a:p>
        </p:txBody>
      </p:sp>
      <p:sp>
        <p:nvSpPr>
          <p:cNvPr id="92" name="TextBox 91"/>
          <p:cNvSpPr txBox="1"/>
          <p:nvPr/>
        </p:nvSpPr>
        <p:spPr>
          <a:xfrm>
            <a:off x="8497545" y="4200266"/>
            <a:ext cx="370316" cy="261610"/>
          </a:xfrm>
          <a:prstGeom prst="rect">
            <a:avLst/>
          </a:prstGeom>
          <a:solidFill>
            <a:schemeClr val="bg1"/>
          </a:solidFill>
        </p:spPr>
        <p:txBody>
          <a:bodyPr wrap="none" lIns="0" tIns="0" rtlCol="0">
            <a:spAutoFit/>
          </a:bodyPr>
          <a:lstStyle/>
          <a:p>
            <a:r>
              <a:rPr lang="en-US" sz="1400" b="1" dirty="0" smtClean="0"/>
              <a:t>FFD</a:t>
            </a:r>
            <a:endParaRPr lang="en-US" sz="1400" b="1" dirty="0"/>
          </a:p>
        </p:txBody>
      </p:sp>
    </p:spTree>
    <p:extLst>
      <p:ext uri="{BB962C8B-B14F-4D97-AF65-F5344CB8AC3E}">
        <p14:creationId xmlns:p14="http://schemas.microsoft.com/office/powerpoint/2010/main" xmlns="" val="26915097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Объект 3"/>
          <p:cNvPicPr>
            <a:picLocks noChangeAspect="1"/>
          </p:cNvPicPr>
          <p:nvPr/>
        </p:nvPicPr>
        <p:blipFill>
          <a:blip r:embed="rId3" cstate="print">
            <a:extLst>
              <a:ext uri="{28A0092B-C50C-407E-A947-70E740481C1C}">
                <a14:useLocalDpi xmlns:a14="http://schemas.microsoft.com/office/drawing/2010/main" xmlns="" val="0"/>
              </a:ext>
            </a:extLst>
          </a:blip>
          <a:srcRect l="9682" t="9753" r="26666" b="21815"/>
          <a:stretch>
            <a:fillRect/>
          </a:stretch>
        </p:blipFill>
        <p:spPr>
          <a:xfrm>
            <a:off x="137121" y="564324"/>
            <a:ext cx="4663479" cy="3646462"/>
          </a:xfrm>
          <a:prstGeom prst="rect">
            <a:avLst/>
          </a:prstGeom>
        </p:spPr>
      </p:pic>
      <p:pic>
        <p:nvPicPr>
          <p:cNvPr id="2" name="Picture 1" descr="L1030173.JP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383930" y="4009230"/>
            <a:ext cx="3852360" cy="2575454"/>
          </a:xfrm>
          <a:prstGeom prst="rect">
            <a:avLst/>
          </a:prstGeom>
        </p:spPr>
      </p:pic>
      <p:sp>
        <p:nvSpPr>
          <p:cNvPr id="14" name="TextBox 10"/>
          <p:cNvSpPr txBox="1">
            <a:spLocks noChangeArrowheads="1"/>
          </p:cNvSpPr>
          <p:nvPr/>
        </p:nvSpPr>
        <p:spPr bwMode="auto">
          <a:xfrm>
            <a:off x="509588" y="139700"/>
            <a:ext cx="7803372" cy="461665"/>
          </a:xfrm>
          <a:prstGeom prst="rect">
            <a:avLst/>
          </a:prstGeom>
          <a:solidFill>
            <a:srgbClr val="E9F3FF"/>
          </a:solid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dirty="0" smtClean="0">
                <a:solidFill>
                  <a:srgbClr val="000090"/>
                </a:solidFill>
                <a:cs typeface="Arial" charset="0"/>
              </a:rPr>
              <a:t>Magnet production:  </a:t>
            </a:r>
            <a:r>
              <a:rPr lang="en-US" i="1" dirty="0" smtClean="0">
                <a:solidFill>
                  <a:srgbClr val="000090"/>
                </a:solidFill>
                <a:cs typeface="Arial" charset="0"/>
              </a:rPr>
              <a:t>at ASG (</a:t>
            </a:r>
            <a:r>
              <a:rPr lang="en-US" i="1" dirty="0" err="1" smtClean="0">
                <a:solidFill>
                  <a:srgbClr val="000090"/>
                </a:solidFill>
                <a:cs typeface="Arial" charset="0"/>
              </a:rPr>
              <a:t>Genova</a:t>
            </a:r>
            <a:r>
              <a:rPr lang="en-US" i="1" dirty="0" smtClean="0">
                <a:solidFill>
                  <a:srgbClr val="000090"/>
                </a:solidFill>
                <a:cs typeface="Arial" charset="0"/>
              </a:rPr>
              <a:t>) &amp; </a:t>
            </a:r>
            <a:r>
              <a:rPr lang="en-US" i="1" dirty="0" err="1" smtClean="0">
                <a:solidFill>
                  <a:srgbClr val="000090"/>
                </a:solidFill>
                <a:cs typeface="Arial" charset="0"/>
              </a:rPr>
              <a:t>Vitkovice</a:t>
            </a:r>
            <a:r>
              <a:rPr lang="en-US" i="1" dirty="0" smtClean="0">
                <a:solidFill>
                  <a:srgbClr val="000090"/>
                </a:solidFill>
                <a:cs typeface="Arial" charset="0"/>
              </a:rPr>
              <a:t> HM</a:t>
            </a:r>
          </a:p>
        </p:txBody>
      </p:sp>
      <p:pic>
        <p:nvPicPr>
          <p:cNvPr id="9" name="Picture 8"/>
          <p:cNvPicPr>
            <a:picLocks noChangeAspect="1" noChangeArrowheads="1"/>
          </p:cNvPicPr>
          <p:nvPr/>
        </p:nvPicPr>
        <p:blipFill>
          <a:blip r:embed="rId5">
            <a:extLst>
              <a:ext uri="{28A0092B-C50C-407E-A947-70E740481C1C}">
                <a14:useLocalDpi xmlns:a14="http://schemas.microsoft.com/office/drawing/2010/main" xmlns="" val="0"/>
              </a:ext>
            </a:extLst>
          </a:blip>
          <a:srcRect t="7045" r="288"/>
          <a:stretch>
            <a:fillRect/>
          </a:stretch>
        </p:blipFill>
        <p:spPr bwMode="auto">
          <a:xfrm>
            <a:off x="111721" y="3945730"/>
            <a:ext cx="3589272" cy="15265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descr="L1000751"/>
          <p:cNvPicPr>
            <a:picLocks noChangeAspect="1" noChangeArrowheads="1"/>
          </p:cNvPicPr>
          <p:nvPr/>
        </p:nvPicPr>
        <p:blipFill>
          <a:blip r:embed="rId6">
            <a:extLst>
              <a:ext uri="{28A0092B-C50C-407E-A947-70E740481C1C}">
                <a14:useLocalDpi xmlns:a14="http://schemas.microsoft.com/office/drawing/2010/main" xmlns="" val="0"/>
              </a:ext>
            </a:extLst>
          </a:blip>
          <a:srcRect l="5763" t="30502" r="4909" b="17781"/>
          <a:stretch>
            <a:fillRect/>
          </a:stretch>
        </p:blipFill>
        <p:spPr bwMode="auto">
          <a:xfrm>
            <a:off x="95241" y="5223821"/>
            <a:ext cx="3517918" cy="13611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6" name="Straight Arrow Connector 15"/>
          <p:cNvCxnSpPr/>
          <p:nvPr/>
        </p:nvCxnSpPr>
        <p:spPr>
          <a:xfrm>
            <a:off x="1854200" y="2084763"/>
            <a:ext cx="1529730" cy="3757237"/>
          </a:xfrm>
          <a:prstGeom prst="straightConnector1">
            <a:avLst/>
          </a:prstGeom>
          <a:ln w="38100" cmpd="sng">
            <a:solidFill>
              <a:srgbClr val="FF0006"/>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2933700" y="2298700"/>
            <a:ext cx="1739900" cy="3173620"/>
          </a:xfrm>
          <a:prstGeom prst="straightConnector1">
            <a:avLst/>
          </a:prstGeom>
          <a:ln w="38100" cmpd="sng">
            <a:solidFill>
              <a:srgbClr val="FF0006"/>
            </a:solidFill>
            <a:tailEnd type="arrow"/>
          </a:ln>
        </p:spPr>
        <p:style>
          <a:lnRef idx="2">
            <a:schemeClr val="accent1"/>
          </a:lnRef>
          <a:fillRef idx="0">
            <a:schemeClr val="accent1"/>
          </a:fillRef>
          <a:effectRef idx="1">
            <a:schemeClr val="accent1"/>
          </a:effectRef>
          <a:fontRef idx="minor">
            <a:schemeClr val="tx1"/>
          </a:fontRef>
        </p:style>
      </p:cxnSp>
      <p:pic>
        <p:nvPicPr>
          <p:cNvPr id="18" name="IMG_5094.png" descr="IMG_5094.png"/>
          <p:cNvPicPr>
            <a:picLocks noChangeAspect="1"/>
          </p:cNvPicPr>
          <p:nvPr/>
        </p:nvPicPr>
        <p:blipFill>
          <a:blip r:embed="rId7">
            <a:extLst/>
          </a:blip>
          <a:srcRect l="51200"/>
          <a:stretch>
            <a:fillRect/>
          </a:stretch>
        </p:blipFill>
        <p:spPr>
          <a:xfrm>
            <a:off x="6426200" y="3328297"/>
            <a:ext cx="2623360" cy="3276439"/>
          </a:xfrm>
          <a:prstGeom prst="rect">
            <a:avLst/>
          </a:prstGeom>
          <a:ln w="12700">
            <a:miter lim="400000"/>
          </a:ln>
        </p:spPr>
      </p:pic>
      <p:pic>
        <p:nvPicPr>
          <p:cNvPr id="22" name="IMG-20170606-WA0001.png" descr="IMG-20170606-WA0001.png"/>
          <p:cNvPicPr>
            <a:picLocks noChangeAspect="1"/>
          </p:cNvPicPr>
          <p:nvPr/>
        </p:nvPicPr>
        <p:blipFill>
          <a:blip r:embed="rId8">
            <a:extLst>
              <a:ext uri="{BEBA8EAE-BF5A-486C-A8C5-ECC9F3942E4B}">
                <a14:imgProps xmlns:a14="http://schemas.microsoft.com/office/drawing/2010/main" xmlns="">
                  <a14:imgLayer r:embed="rId9">
                    <a14:imgEffect>
                      <a14:sharpenSoften amount="12000"/>
                    </a14:imgEffect>
                    <a14:imgEffect>
                      <a14:brightnessContrast bright="-10000" contrast="-12000"/>
                    </a14:imgEffect>
                  </a14:imgLayer>
                </a14:imgProps>
              </a:ext>
            </a:extLst>
          </a:blip>
          <a:stretch>
            <a:fillRect/>
          </a:stretch>
        </p:blipFill>
        <p:spPr>
          <a:xfrm>
            <a:off x="4978400" y="651627"/>
            <a:ext cx="4058460" cy="3043844"/>
          </a:xfrm>
          <a:prstGeom prst="rect">
            <a:avLst/>
          </a:prstGeom>
          <a:ln w="12700">
            <a:miter lim="400000"/>
          </a:ln>
        </p:spPr>
      </p:pic>
      <p:sp>
        <p:nvSpPr>
          <p:cNvPr id="24" name="Winding machine for SC solenoid"/>
          <p:cNvSpPr/>
          <p:nvPr/>
        </p:nvSpPr>
        <p:spPr>
          <a:xfrm>
            <a:off x="5300613" y="685307"/>
            <a:ext cx="3488263" cy="349135"/>
          </a:xfrm>
          <a:prstGeom prst="rect">
            <a:avLst/>
          </a:prstGeom>
          <a:solidFill>
            <a:srgbClr val="FFF6DB"/>
          </a:solidFill>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just">
              <a:defRPr sz="2400" i="1">
                <a:latin typeface="Helvetica"/>
                <a:ea typeface="Helvetica"/>
                <a:cs typeface="Helvetica"/>
                <a:sym typeface="Helvetica"/>
              </a:defRPr>
            </a:lvl1pPr>
          </a:lstStyle>
          <a:p>
            <a:r>
              <a:rPr lang="en-US" sz="1800" dirty="0">
                <a:solidFill>
                  <a:srgbClr val="000090"/>
                </a:solidFill>
                <a:latin typeface="Arial"/>
                <a:cs typeface="Arial"/>
              </a:rPr>
              <a:t>w</a:t>
            </a:r>
            <a:r>
              <a:rPr sz="1800" dirty="0" smtClean="0">
                <a:solidFill>
                  <a:srgbClr val="000090"/>
                </a:solidFill>
                <a:latin typeface="Arial"/>
                <a:cs typeface="Arial"/>
              </a:rPr>
              <a:t>inding </a:t>
            </a:r>
            <a:r>
              <a:rPr sz="1800" dirty="0">
                <a:solidFill>
                  <a:srgbClr val="000090"/>
                </a:solidFill>
                <a:latin typeface="Arial"/>
                <a:cs typeface="Arial"/>
              </a:rPr>
              <a:t>machine for SC solenoid</a:t>
            </a:r>
          </a:p>
        </p:txBody>
      </p:sp>
      <p:cxnSp>
        <p:nvCxnSpPr>
          <p:cNvPr id="13" name="Straight Arrow Connector 12"/>
          <p:cNvCxnSpPr/>
          <p:nvPr/>
        </p:nvCxnSpPr>
        <p:spPr>
          <a:xfrm>
            <a:off x="1536700" y="2298700"/>
            <a:ext cx="927100" cy="2336800"/>
          </a:xfrm>
          <a:prstGeom prst="straightConnector1">
            <a:avLst/>
          </a:prstGeom>
          <a:ln w="38100" cmpd="sng">
            <a:solidFill>
              <a:srgbClr val="FF0006"/>
            </a:solidFill>
            <a:tailEnd type="arrow"/>
          </a:ln>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6324600" y="5888933"/>
            <a:ext cx="2717800" cy="646331"/>
          </a:xfrm>
          <a:prstGeom prst="rect">
            <a:avLst/>
          </a:prstGeom>
        </p:spPr>
        <p:txBody>
          <a:bodyPr wrap="square">
            <a:spAutoFit/>
          </a:bodyPr>
          <a:lstStyle/>
          <a:p>
            <a:pPr algn="r"/>
            <a:r>
              <a:rPr lang="en-US" i="1" dirty="0" smtClean="0">
                <a:solidFill>
                  <a:schemeClr val="bg1"/>
                </a:solidFill>
              </a:rPr>
              <a:t>from </a:t>
            </a:r>
            <a:r>
              <a:rPr lang="en-US" i="1" dirty="0" err="1" smtClean="0">
                <a:solidFill>
                  <a:schemeClr val="bg1"/>
                </a:solidFill>
              </a:rPr>
              <a:t>Forgital</a:t>
            </a:r>
            <a:r>
              <a:rPr lang="en-US" i="1" dirty="0">
                <a:solidFill>
                  <a:schemeClr val="bg1"/>
                </a:solidFill>
              </a:rPr>
              <a:t> </a:t>
            </a:r>
            <a:r>
              <a:rPr lang="en-US" i="1" dirty="0" smtClean="0">
                <a:solidFill>
                  <a:schemeClr val="bg1"/>
                </a:solidFill>
              </a:rPr>
              <a:t> </a:t>
            </a:r>
            <a:r>
              <a:rPr lang="en-US" i="1" dirty="0">
                <a:solidFill>
                  <a:schemeClr val="bg1"/>
                </a:solidFill>
              </a:rPr>
              <a:t>t</a:t>
            </a:r>
            <a:r>
              <a:rPr lang="en-US" i="1" dirty="0" smtClean="0">
                <a:solidFill>
                  <a:schemeClr val="bg1"/>
                </a:solidFill>
              </a:rPr>
              <a:t>o </a:t>
            </a:r>
            <a:r>
              <a:rPr lang="en-US" i="1" dirty="0">
                <a:solidFill>
                  <a:schemeClr val="bg1"/>
                </a:solidFill>
              </a:rPr>
              <a:t>the SIMIC </a:t>
            </a:r>
            <a:endParaRPr lang="en-US" i="1" dirty="0" smtClean="0">
              <a:solidFill>
                <a:schemeClr val="bg1"/>
              </a:solidFill>
            </a:endParaRPr>
          </a:p>
          <a:p>
            <a:pPr algn="r"/>
            <a:r>
              <a:rPr lang="en-US" i="1" dirty="0" err="1" smtClean="0">
                <a:solidFill>
                  <a:schemeClr val="bg1"/>
                </a:solidFill>
              </a:rPr>
              <a:t>Genova</a:t>
            </a:r>
            <a:r>
              <a:rPr lang="en-US" i="1" dirty="0" smtClean="0">
                <a:solidFill>
                  <a:schemeClr val="bg1"/>
                </a:solidFill>
              </a:rPr>
              <a:t> (Italy), June 2017</a:t>
            </a:r>
            <a:endParaRPr lang="en-US" i="1" dirty="0">
              <a:solidFill>
                <a:schemeClr val="bg1"/>
              </a:solidFill>
            </a:endParaRPr>
          </a:p>
        </p:txBody>
      </p:sp>
    </p:spTree>
    <p:extLst>
      <p:ext uri="{BB962C8B-B14F-4D97-AF65-F5344CB8AC3E}">
        <p14:creationId xmlns:p14="http://schemas.microsoft.com/office/powerpoint/2010/main" xmlns="" val="29048091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5294974.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015" y="610610"/>
            <a:ext cx="4257185" cy="3192889"/>
          </a:xfrm>
          <a:prstGeom prst="rect">
            <a:avLst/>
          </a:prstGeom>
        </p:spPr>
      </p:pic>
      <p:pic>
        <p:nvPicPr>
          <p:cNvPr id="60" name="Рисунок 14" descr="DSC01601.JPG"/>
          <p:cNvPicPr>
            <a:picLocks noChangeAspect="1"/>
          </p:cNvPicPr>
          <p:nvPr/>
        </p:nvPicPr>
        <p:blipFill>
          <a:blip r:embed="rId4" cstate="print"/>
          <a:stretch>
            <a:fillRect/>
          </a:stretch>
        </p:blipFill>
        <p:spPr>
          <a:xfrm>
            <a:off x="5398849" y="4405147"/>
            <a:ext cx="3737852" cy="2189855"/>
          </a:xfrm>
          <a:prstGeom prst="rect">
            <a:avLst/>
          </a:prstGeom>
        </p:spPr>
      </p:pic>
      <p:pic>
        <p:nvPicPr>
          <p:cNvPr id="119816" name="Рисунок 2"/>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a:off x="6553200" y="2940000"/>
            <a:ext cx="2572345" cy="19936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9817" name="Picture 2" descr="C:\Users\ASUS\Desktop\PA141807.JP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4054424" y="2940000"/>
            <a:ext cx="2653924" cy="19936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 name="Содержимое 4" descr="14.9.16_1.jpg"/>
          <p:cNvPicPr>
            <a:picLocks noChangeAspect="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6155" y="3911569"/>
            <a:ext cx="3922035" cy="2616231"/>
          </a:xfrm>
          <a:prstGeom prst="rect">
            <a:avLst/>
          </a:prstGeom>
          <a:solidFill>
            <a:srgbClr val="F0FFF9"/>
          </a:solidFill>
          <a:ln>
            <a:noFill/>
          </a:ln>
          <a:extLst>
            <a:ext uri="{FAA26D3D-D897-4be2-8F04-BA451C77F1D7}">
              <ma14:placeholderFlag xmlns:ma14="http://schemas.microsoft.com/office/mac/drawingml/2011/main" xmlns="" val="1"/>
            </a:ext>
          </a:extLst>
        </p:spPr>
      </p:pic>
      <p:grpSp>
        <p:nvGrpSpPr>
          <p:cNvPr id="119812" name="Группа 46"/>
          <p:cNvGrpSpPr>
            <a:grpSpLocks/>
          </p:cNvGrpSpPr>
          <p:nvPr/>
        </p:nvGrpSpPr>
        <p:grpSpPr bwMode="auto">
          <a:xfrm>
            <a:off x="3810000" y="122777"/>
            <a:ext cx="5232401" cy="2835950"/>
            <a:chOff x="5959014" y="10765179"/>
            <a:chExt cx="10949314" cy="8967029"/>
          </a:xfrm>
        </p:grpSpPr>
        <p:grpSp>
          <p:nvGrpSpPr>
            <p:cNvPr id="119825" name="Группа 47"/>
            <p:cNvGrpSpPr>
              <a:grpSpLocks/>
            </p:cNvGrpSpPr>
            <p:nvPr/>
          </p:nvGrpSpPr>
          <p:grpSpPr bwMode="auto">
            <a:xfrm>
              <a:off x="5959014" y="10765179"/>
              <a:ext cx="10949314" cy="8967029"/>
              <a:chOff x="5859979" y="10983622"/>
              <a:chExt cx="10949314" cy="8967029"/>
            </a:xfrm>
          </p:grpSpPr>
          <p:sp>
            <p:nvSpPr>
              <p:cNvPr id="119835" name="TextBox 57"/>
              <p:cNvSpPr txBox="1">
                <a:spLocks noChangeArrowheads="1"/>
              </p:cNvSpPr>
              <p:nvPr/>
            </p:nvSpPr>
            <p:spPr bwMode="auto">
              <a:xfrm>
                <a:off x="5934683" y="11118551"/>
                <a:ext cx="4864348" cy="10391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i="1">
                    <a:solidFill>
                      <a:srgbClr val="000090"/>
                    </a:solidFill>
                    <a:cs typeface="Arial" charset="0"/>
                  </a:rPr>
                  <a:t>Sketch of TPC </a:t>
                </a:r>
                <a:endParaRPr lang="ru-RU" sz="1600" i="1">
                  <a:solidFill>
                    <a:srgbClr val="000090"/>
                  </a:solidFill>
                  <a:cs typeface="Arial" charset="0"/>
                </a:endParaRPr>
              </a:p>
            </p:txBody>
          </p:sp>
          <p:grpSp>
            <p:nvGrpSpPr>
              <p:cNvPr id="119836" name="Группа 59"/>
              <p:cNvGrpSpPr>
                <a:grpSpLocks/>
              </p:cNvGrpSpPr>
              <p:nvPr/>
            </p:nvGrpSpPr>
            <p:grpSpPr bwMode="auto">
              <a:xfrm>
                <a:off x="5859979" y="10983622"/>
                <a:ext cx="10949314" cy="8967029"/>
                <a:chOff x="5859979" y="10983622"/>
                <a:chExt cx="10949314" cy="8967029"/>
              </a:xfrm>
            </p:grpSpPr>
            <p:grpSp>
              <p:nvGrpSpPr>
                <p:cNvPr id="119837" name="Группа 61"/>
                <p:cNvGrpSpPr>
                  <a:grpSpLocks/>
                </p:cNvGrpSpPr>
                <p:nvPr/>
              </p:nvGrpSpPr>
              <p:grpSpPr bwMode="auto">
                <a:xfrm>
                  <a:off x="5859979" y="11606710"/>
                  <a:ext cx="10949314" cy="8284730"/>
                  <a:chOff x="5984559" y="11363739"/>
                  <a:chExt cx="10949314" cy="7322301"/>
                </a:xfrm>
              </p:grpSpPr>
              <p:grpSp>
                <p:nvGrpSpPr>
                  <p:cNvPr id="119841" name="Группа 13"/>
                  <p:cNvGrpSpPr>
                    <a:grpSpLocks/>
                  </p:cNvGrpSpPr>
                  <p:nvPr/>
                </p:nvGrpSpPr>
                <p:grpSpPr bwMode="auto">
                  <a:xfrm>
                    <a:off x="6338071" y="11363739"/>
                    <a:ext cx="10427007" cy="7322301"/>
                    <a:chOff x="747945" y="896032"/>
                    <a:chExt cx="8253812" cy="5866396"/>
                  </a:xfrm>
                </p:grpSpPr>
                <p:pic>
                  <p:nvPicPr>
                    <p:cNvPr id="119851" name="Рисунок 2"/>
                    <p:cNvPicPr>
                      <a:picLocks noChangeAspect="1"/>
                    </p:cNvPicPr>
                    <p:nvPr/>
                  </p:nvPicPr>
                  <p:blipFill>
                    <a:blip r:embed="rId8">
                      <a:extLst>
                        <a:ext uri="{28A0092B-C50C-407E-A947-70E740481C1C}">
                          <a14:useLocalDpi xmlns:a14="http://schemas.microsoft.com/office/drawing/2010/main" xmlns="" val="0"/>
                        </a:ext>
                      </a:extLst>
                    </a:blip>
                    <a:srcRect/>
                    <a:stretch>
                      <a:fillRect/>
                    </a:stretch>
                  </p:blipFill>
                  <p:spPr bwMode="auto">
                    <a:xfrm>
                      <a:off x="871451" y="1606113"/>
                      <a:ext cx="7416824" cy="51563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 name="Прямоугольник 94"/>
                    <p:cNvSpPr/>
                    <p:nvPr/>
                  </p:nvSpPr>
                  <p:spPr>
                    <a:xfrm rot="315920">
                      <a:off x="4529532" y="3983495"/>
                      <a:ext cx="3542560" cy="93131"/>
                    </a:xfrm>
                    <a:prstGeom prst="rect">
                      <a:avLst/>
                    </a:prstGeom>
                    <a:gradFill flip="none" rotWithShape="1">
                      <a:gsLst>
                        <a:gs pos="0">
                          <a:srgbClr val="FFFF00"/>
                        </a:gs>
                        <a:gs pos="12000">
                          <a:srgbClr val="F3A635"/>
                        </a:gs>
                        <a:gs pos="100000">
                          <a:schemeClr val="accent6">
                            <a:lumMod val="75000"/>
                          </a:schemeClr>
                        </a:gs>
                      </a:gsLst>
                      <a:lin ang="0" scaled="1"/>
                      <a:tileRect/>
                    </a:gradFill>
                    <a:ln>
                      <a:noFill/>
                    </a:ln>
                    <a:scene3d>
                      <a:camera prst="orthographicFront">
                        <a:rot lat="0" lon="0" rev="6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96" name="Прямоугольник 95"/>
                    <p:cNvSpPr/>
                    <p:nvPr/>
                  </p:nvSpPr>
                  <p:spPr>
                    <a:xfrm rot="365047">
                      <a:off x="1424040" y="3631663"/>
                      <a:ext cx="3021144" cy="106928"/>
                    </a:xfrm>
                    <a:prstGeom prst="rect">
                      <a:avLst/>
                    </a:prstGeom>
                    <a:gradFill flip="none" rotWithShape="1">
                      <a:gsLst>
                        <a:gs pos="0">
                          <a:schemeClr val="accent6">
                            <a:lumMod val="75000"/>
                          </a:schemeClr>
                        </a:gs>
                        <a:gs pos="53000">
                          <a:srgbClr val="F3A635"/>
                        </a:gs>
                        <a:gs pos="100000">
                          <a:srgbClr val="FFFF00"/>
                        </a:gs>
                      </a:gsLst>
                      <a:lin ang="0" scaled="1"/>
                      <a:tileRect/>
                    </a:gradFill>
                    <a:ln>
                      <a:noFill/>
                    </a:ln>
                    <a:scene3d>
                      <a:camera prst="orthographicFront">
                        <a:rot lat="0" lon="0" rev="12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cxnSp>
                  <p:nvCxnSpPr>
                    <p:cNvPr id="97" name="Прямая со стрелкой 96"/>
                    <p:cNvCxnSpPr/>
                    <p:nvPr/>
                  </p:nvCxnSpPr>
                  <p:spPr>
                    <a:xfrm>
                      <a:off x="2144821" y="1317159"/>
                      <a:ext cx="5377739" cy="37944"/>
                    </a:xfrm>
                    <a:prstGeom prst="straightConnector1">
                      <a:avLst/>
                    </a:prstGeom>
                    <a:ln>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98" name="TextBox 25"/>
                    <p:cNvSpPr txBox="1">
                      <a:spLocks noChangeArrowheads="1"/>
                    </p:cNvSpPr>
                    <p:nvPr/>
                  </p:nvSpPr>
                  <p:spPr bwMode="auto">
                    <a:xfrm>
                      <a:off x="4317386" y="896341"/>
                      <a:ext cx="1030052" cy="8347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r>
                        <a:rPr lang="ru-RU" sz="1000" dirty="0">
                          <a:latin typeface="+mn-lt"/>
                          <a:ea typeface="+mn-ea"/>
                          <a:cs typeface="Times New Roman" panose="02020603050405020304" pitchFamily="18" charset="0"/>
                        </a:rPr>
                        <a:t>3400</a:t>
                      </a:r>
                    </a:p>
                  </p:txBody>
                </p:sp>
                <p:cxnSp>
                  <p:nvCxnSpPr>
                    <p:cNvPr id="99" name="Прямая соединительная линия 98"/>
                    <p:cNvCxnSpPr/>
                    <p:nvPr/>
                  </p:nvCxnSpPr>
                  <p:spPr>
                    <a:xfrm flipV="1">
                      <a:off x="6709764" y="2279524"/>
                      <a:ext cx="1249865" cy="4035720"/>
                    </a:xfrm>
                    <a:prstGeom prst="line">
                      <a:avLst/>
                    </a:prstGeom>
                    <a:ln w="12700">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00" name="Прямая соединительная линия 99"/>
                    <p:cNvCxnSpPr/>
                    <p:nvPr/>
                  </p:nvCxnSpPr>
                  <p:spPr>
                    <a:xfrm flipV="1">
                      <a:off x="7959629" y="1355103"/>
                      <a:ext cx="235148" cy="9244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9858" name="TextBox 2056"/>
                    <p:cNvSpPr txBox="1">
                      <a:spLocks noChangeArrowheads="1"/>
                    </p:cNvSpPr>
                    <p:nvPr/>
                  </p:nvSpPr>
                  <p:spPr bwMode="auto">
                    <a:xfrm>
                      <a:off x="8041250" y="975054"/>
                      <a:ext cx="960507" cy="836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900">
                          <a:latin typeface="Calibri" charset="0"/>
                          <a:cs typeface="Times New Roman" charset="0"/>
                        </a:rPr>
                        <a:t>Ø</a:t>
                      </a:r>
                      <a:r>
                        <a:rPr lang="ru-RU" sz="1000">
                          <a:latin typeface="Calibri" charset="0"/>
                          <a:cs typeface="Times New Roman" charset="0"/>
                        </a:rPr>
                        <a:t>28</a:t>
                      </a:r>
                      <a:r>
                        <a:rPr lang="en-US" sz="1000">
                          <a:latin typeface="Calibri" charset="0"/>
                          <a:cs typeface="Times New Roman" charset="0"/>
                        </a:rPr>
                        <a:t>0</a:t>
                      </a:r>
                      <a:r>
                        <a:rPr lang="ru-RU" sz="1000">
                          <a:latin typeface="Calibri" charset="0"/>
                          <a:cs typeface="Times New Roman" charset="0"/>
                        </a:rPr>
                        <a:t>0</a:t>
                      </a:r>
                      <a:endParaRPr lang="ru-RU" sz="900">
                        <a:latin typeface="Calibri" charset="0"/>
                        <a:cs typeface="Times New Roman" charset="0"/>
                      </a:endParaRPr>
                    </a:p>
                  </p:txBody>
                </p:sp>
                <p:sp>
                  <p:nvSpPr>
                    <p:cNvPr id="102" name="TextBox 7"/>
                    <p:cNvSpPr txBox="1">
                      <a:spLocks noChangeArrowheads="1"/>
                    </p:cNvSpPr>
                    <p:nvPr/>
                  </p:nvSpPr>
                  <p:spPr bwMode="auto">
                    <a:xfrm>
                      <a:off x="746712" y="1710383"/>
                      <a:ext cx="1479900" cy="11486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lang="en-US" sz="800" dirty="0">
                          <a:latin typeface="+mn-lt"/>
                          <a:ea typeface="+mn-ea"/>
                          <a:cs typeface="+mn-cs"/>
                        </a:rPr>
                        <a:t>12 Readout </a:t>
                      </a:r>
                    </a:p>
                    <a:p>
                      <a:pPr algn="ctr" eaLnBrk="1" hangingPunct="1">
                        <a:defRPr/>
                      </a:pPr>
                      <a:r>
                        <a:rPr lang="en-US" sz="800" dirty="0">
                          <a:latin typeface="+mn-lt"/>
                          <a:ea typeface="+mn-ea"/>
                          <a:cs typeface="+mn-cs"/>
                        </a:rPr>
                        <a:t>chamber</a:t>
                      </a:r>
                      <a:endParaRPr lang="ru-RU" sz="800" dirty="0">
                        <a:latin typeface="+mn-lt"/>
                        <a:ea typeface="+mn-ea"/>
                        <a:cs typeface="+mn-cs"/>
                      </a:endParaRPr>
                    </a:p>
                  </p:txBody>
                </p:sp>
              </p:grpSp>
              <p:cxnSp>
                <p:nvCxnSpPr>
                  <p:cNvPr id="82" name="Прямая со стрелкой 81"/>
                  <p:cNvCxnSpPr/>
                  <p:nvPr/>
                </p:nvCxnSpPr>
                <p:spPr bwMode="auto">
                  <a:xfrm>
                    <a:off x="7440809" y="13168079"/>
                    <a:ext cx="997739" cy="327209"/>
                  </a:xfrm>
                  <a:prstGeom prst="straightConnector1">
                    <a:avLst/>
                  </a:prstGeom>
                  <a:ln w="15875">
                    <a:tailEnd type="stealth" w="lg" len="lg"/>
                  </a:ln>
                </p:spPr>
                <p:style>
                  <a:lnRef idx="1">
                    <a:schemeClr val="dk1"/>
                  </a:lnRef>
                  <a:fillRef idx="0">
                    <a:schemeClr val="dk1"/>
                  </a:fillRef>
                  <a:effectRef idx="0">
                    <a:schemeClr val="dk1"/>
                  </a:effectRef>
                  <a:fontRef idx="minor">
                    <a:schemeClr val="tx1"/>
                  </a:fontRef>
                </p:style>
              </p:cxnSp>
              <p:cxnSp>
                <p:nvCxnSpPr>
                  <p:cNvPr id="86" name="Прямая соединительная линия 85"/>
                  <p:cNvCxnSpPr/>
                  <p:nvPr/>
                </p:nvCxnSpPr>
                <p:spPr>
                  <a:xfrm>
                    <a:off x="8102739" y="11781747"/>
                    <a:ext cx="0" cy="5295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Прямая соединительная линия 86"/>
                  <p:cNvCxnSpPr/>
                  <p:nvPr/>
                </p:nvCxnSpPr>
                <p:spPr>
                  <a:xfrm flipH="1">
                    <a:off x="14896415" y="11842023"/>
                    <a:ext cx="3230" cy="5381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9845" name="TextBox 87"/>
                  <p:cNvSpPr txBox="1">
                    <a:spLocks noChangeArrowheads="1"/>
                  </p:cNvSpPr>
                  <p:nvPr/>
                </p:nvSpPr>
                <p:spPr bwMode="auto">
                  <a:xfrm rot="369497">
                    <a:off x="5984559" y="13947000"/>
                    <a:ext cx="1043365" cy="10445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b="1">
                        <a:solidFill>
                          <a:srgbClr val="333300"/>
                        </a:solidFill>
                        <a:cs typeface="Arial" charset="0"/>
                      </a:rPr>
                      <a:t>beam</a:t>
                    </a:r>
                    <a:endParaRPr lang="ru-RU" sz="1000" b="1">
                      <a:solidFill>
                        <a:srgbClr val="333300"/>
                      </a:solidFill>
                      <a:cs typeface="Arial" charset="0"/>
                    </a:endParaRPr>
                  </a:p>
                </p:txBody>
              </p:sp>
              <p:sp>
                <p:nvSpPr>
                  <p:cNvPr id="89" name="Стрелка вправо 88"/>
                  <p:cNvSpPr/>
                  <p:nvPr/>
                </p:nvSpPr>
                <p:spPr>
                  <a:xfrm rot="337502">
                    <a:off x="6885432" y="14558715"/>
                    <a:ext cx="1217307" cy="245408"/>
                  </a:xfrm>
                  <a:prstGeom prst="rightArrow">
                    <a:avLst>
                      <a:gd name="adj1" fmla="val 50000"/>
                      <a:gd name="adj2" fmla="val 80571"/>
                    </a:avLst>
                  </a:prstGeom>
                  <a:gradFill flip="none" rotWithShape="1">
                    <a:gsLst>
                      <a:gs pos="0">
                        <a:schemeClr val="accent4">
                          <a:lumMod val="50000"/>
                        </a:schemeClr>
                      </a:gs>
                      <a:gs pos="100000">
                        <a:schemeClr val="accent6">
                          <a:lumMod val="60000"/>
                          <a:lumOff val="40000"/>
                        </a:schemeClr>
                      </a:gs>
                    </a:gsLst>
                    <a:lin ang="10800000" scaled="1"/>
                    <a:tileRect/>
                  </a:gradFill>
                  <a:ln>
                    <a:solidFill>
                      <a:schemeClr val="accent6">
                        <a:lumMod val="50000"/>
                      </a:schemeClr>
                    </a:solidFill>
                  </a:ln>
                  <a:scene3d>
                    <a:camera prst="orthographicFront">
                      <a:rot lat="0" lon="0" rev="6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cxnSp>
                <p:nvCxnSpPr>
                  <p:cNvPr id="90" name="Прямая соединительная линия 89"/>
                  <p:cNvCxnSpPr/>
                  <p:nvPr/>
                </p:nvCxnSpPr>
                <p:spPr>
                  <a:xfrm>
                    <a:off x="15745626" y="11936741"/>
                    <a:ext cx="826607" cy="129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Прямая со стрелкой 90"/>
                  <p:cNvCxnSpPr/>
                  <p:nvPr/>
                </p:nvCxnSpPr>
                <p:spPr>
                  <a:xfrm>
                    <a:off x="7440809" y="13168079"/>
                    <a:ext cx="0" cy="2970711"/>
                  </a:xfrm>
                  <a:prstGeom prst="straightConnector1">
                    <a:avLst/>
                  </a:pr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19849" name="TextBox 91"/>
                  <p:cNvSpPr txBox="1">
                    <a:spLocks noChangeArrowheads="1"/>
                  </p:cNvSpPr>
                  <p:nvPr/>
                </p:nvSpPr>
                <p:spPr bwMode="auto">
                  <a:xfrm rot="393197">
                    <a:off x="15890508" y="15043505"/>
                    <a:ext cx="1043365" cy="10445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b="1">
                        <a:solidFill>
                          <a:srgbClr val="333300"/>
                        </a:solidFill>
                        <a:cs typeface="Arial" charset="0"/>
                      </a:rPr>
                      <a:t>beam</a:t>
                    </a:r>
                    <a:endParaRPr lang="ru-RU" sz="1000" b="1">
                      <a:solidFill>
                        <a:srgbClr val="333300"/>
                      </a:solidFill>
                      <a:cs typeface="Arial" charset="0"/>
                    </a:endParaRPr>
                  </a:p>
                </p:txBody>
              </p:sp>
              <p:sp>
                <p:nvSpPr>
                  <p:cNvPr id="93" name="Стрелка вправо 92"/>
                  <p:cNvSpPr/>
                  <p:nvPr/>
                </p:nvSpPr>
                <p:spPr>
                  <a:xfrm rot="11127772">
                    <a:off x="14818921" y="15359516"/>
                    <a:ext cx="1004199" cy="249712"/>
                  </a:xfrm>
                  <a:prstGeom prst="rightArrow">
                    <a:avLst>
                      <a:gd name="adj1" fmla="val 50000"/>
                      <a:gd name="adj2" fmla="val 80571"/>
                    </a:avLst>
                  </a:prstGeom>
                  <a:gradFill flip="none" rotWithShape="1">
                    <a:gsLst>
                      <a:gs pos="0">
                        <a:srgbClr val="787548"/>
                      </a:gs>
                      <a:gs pos="100000">
                        <a:schemeClr val="accent6">
                          <a:lumMod val="75000"/>
                        </a:schemeClr>
                      </a:gs>
                    </a:gsLst>
                    <a:lin ang="10800000" scaled="1"/>
                    <a:tileRect/>
                  </a:gradFill>
                  <a:ln>
                    <a:solidFill>
                      <a:schemeClr val="accent6">
                        <a:lumMod val="50000"/>
                      </a:schemeClr>
                    </a:solidFill>
                  </a:ln>
                  <a:scene3d>
                    <a:camera prst="orthographicFront">
                      <a:rot lat="0" lon="0" rev="6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grpSp>
            <p:sp>
              <p:nvSpPr>
                <p:cNvPr id="119838" name="TextBox 62"/>
                <p:cNvSpPr txBox="1">
                  <a:spLocks noChangeArrowheads="1"/>
                </p:cNvSpPr>
                <p:nvPr/>
              </p:nvSpPr>
              <p:spPr bwMode="auto">
                <a:xfrm>
                  <a:off x="12328313" y="10983622"/>
                  <a:ext cx="1873020" cy="192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000">
                      <a:cs typeface="Arial" charset="0"/>
                    </a:rPr>
                    <a:t>HV-electrode</a:t>
                  </a:r>
                </a:p>
                <a:p>
                  <a:pPr algn="ctr" eaLnBrk="1" hangingPunct="1"/>
                  <a:r>
                    <a:rPr lang="en-US" sz="1000">
                      <a:cs typeface="Arial" charset="0"/>
                    </a:rPr>
                    <a:t>~ 28 kV</a:t>
                  </a:r>
                  <a:endParaRPr lang="ru-RU" sz="1000">
                    <a:cs typeface="Arial" charset="0"/>
                  </a:endParaRPr>
                </a:p>
              </p:txBody>
            </p:sp>
            <p:cxnSp>
              <p:nvCxnSpPr>
                <p:cNvPr id="66" name="Прямая со стрелкой 65"/>
                <p:cNvCxnSpPr/>
                <p:nvPr/>
              </p:nvCxnSpPr>
              <p:spPr>
                <a:xfrm flipH="1">
                  <a:off x="11481553" y="11855581"/>
                  <a:ext cx="1104295" cy="1894922"/>
                </a:xfrm>
                <a:prstGeom prst="straightConnector1">
                  <a:avLst/>
                </a:prstGeom>
                <a:ln>
                  <a:solidFill>
                    <a:schemeClr val="tx1"/>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sp>
              <p:nvSpPr>
                <p:cNvPr id="119840" name="TextBox 66"/>
                <p:cNvSpPr txBox="1">
                  <a:spLocks noChangeArrowheads="1"/>
                </p:cNvSpPr>
                <p:nvPr/>
              </p:nvSpPr>
              <p:spPr bwMode="auto">
                <a:xfrm>
                  <a:off x="6117503" y="18782855"/>
                  <a:ext cx="6030276" cy="11677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dirty="0">
                      <a:solidFill>
                        <a:srgbClr val="000090"/>
                      </a:solidFill>
                      <a:cs typeface="Arial" charset="0"/>
                    </a:rPr>
                    <a:t>~ </a:t>
                  </a:r>
                  <a:r>
                    <a:rPr lang="en-US" sz="1800" b="1" dirty="0" smtClean="0">
                      <a:solidFill>
                        <a:srgbClr val="000090"/>
                      </a:solidFill>
                      <a:cs typeface="Arial" charset="0"/>
                    </a:rPr>
                    <a:t>95 232 RO </a:t>
                  </a:r>
                  <a:r>
                    <a:rPr lang="en-US" sz="1800" b="1" dirty="0">
                      <a:solidFill>
                        <a:srgbClr val="000090"/>
                      </a:solidFill>
                      <a:cs typeface="Arial" charset="0"/>
                    </a:rPr>
                    <a:t>channels</a:t>
                  </a:r>
                  <a:endParaRPr lang="ru-RU" sz="1800" b="1" dirty="0">
                    <a:solidFill>
                      <a:srgbClr val="000090"/>
                    </a:solidFill>
                    <a:cs typeface="Arial" charset="0"/>
                  </a:endParaRPr>
                </a:p>
              </p:txBody>
            </p:sp>
          </p:grpSp>
        </p:grpSp>
        <p:sp>
          <p:nvSpPr>
            <p:cNvPr id="49" name="Пятно 2 48"/>
            <p:cNvSpPr/>
            <p:nvPr/>
          </p:nvSpPr>
          <p:spPr>
            <a:xfrm rot="2240281">
              <a:off x="10926871" y="15342532"/>
              <a:ext cx="404228" cy="501387"/>
            </a:xfrm>
            <a:prstGeom prst="irregularSeal2">
              <a:avLst/>
            </a:prstGeom>
            <a:gradFill flip="none" rotWithShape="1">
              <a:gsLst>
                <a:gs pos="15000">
                  <a:schemeClr val="accent4">
                    <a:lumMod val="40000"/>
                    <a:lumOff val="60000"/>
                  </a:schemeClr>
                </a:gs>
                <a:gs pos="98810">
                  <a:schemeClr val="accent4">
                    <a:lumMod val="75000"/>
                  </a:schemeClr>
                </a:gs>
                <a:gs pos="38000">
                  <a:schemeClr val="accent4"/>
                </a:gs>
              </a:gsLst>
              <a:path path="circle">
                <a:fillToRect l="50000" t="50000" r="50000" b="50000"/>
              </a:path>
              <a:tileRect/>
            </a:gra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cxnSp>
          <p:nvCxnSpPr>
            <p:cNvPr id="50" name="Прямая со стрелкой 49"/>
            <p:cNvCxnSpPr/>
            <p:nvPr/>
          </p:nvCxnSpPr>
          <p:spPr>
            <a:xfrm>
              <a:off x="9581877" y="14491701"/>
              <a:ext cx="1088152" cy="87683"/>
            </a:xfrm>
            <a:prstGeom prst="straightConnector1">
              <a:avLst/>
            </a:prstGeom>
            <a:ln w="19050">
              <a:solidFill>
                <a:srgbClr val="C00000"/>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51" name="Прямая со стрелкой 50"/>
            <p:cNvCxnSpPr/>
            <p:nvPr/>
          </p:nvCxnSpPr>
          <p:spPr>
            <a:xfrm>
              <a:off x="12500833" y="14686552"/>
              <a:ext cx="884728" cy="63325"/>
            </a:xfrm>
            <a:prstGeom prst="straightConnector1">
              <a:avLst/>
            </a:prstGeom>
            <a:ln w="19050">
              <a:solidFill>
                <a:srgbClr val="C00000"/>
              </a:solidFill>
              <a:headEnd type="stealth" w="lg" len="lg"/>
              <a:tailEnd type="none"/>
            </a:ln>
          </p:spPr>
          <p:style>
            <a:lnRef idx="1">
              <a:schemeClr val="accent1"/>
            </a:lnRef>
            <a:fillRef idx="0">
              <a:schemeClr val="accent1"/>
            </a:fillRef>
            <a:effectRef idx="0">
              <a:schemeClr val="accent1"/>
            </a:effectRef>
            <a:fontRef idx="minor">
              <a:schemeClr val="tx1"/>
            </a:fontRef>
          </p:style>
        </p:cxnSp>
        <p:sp>
          <p:nvSpPr>
            <p:cNvPr id="119831" name="TextBox 51"/>
            <p:cNvSpPr txBox="1">
              <a:spLocks noChangeArrowheads="1"/>
            </p:cNvSpPr>
            <p:nvPr/>
          </p:nvSpPr>
          <p:spPr bwMode="auto">
            <a:xfrm>
              <a:off x="9668333" y="13292145"/>
              <a:ext cx="688763" cy="11333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C00000"/>
                  </a:solidFill>
                  <a:cs typeface="Arial" charset="0"/>
                </a:rPr>
                <a:t>E</a:t>
              </a:r>
              <a:endParaRPr lang="ru-RU" sz="1800">
                <a:solidFill>
                  <a:srgbClr val="C00000"/>
                </a:solidFill>
                <a:cs typeface="Arial" charset="0"/>
              </a:endParaRPr>
            </a:p>
          </p:txBody>
        </p:sp>
        <p:sp>
          <p:nvSpPr>
            <p:cNvPr id="119832" name="TextBox 52"/>
            <p:cNvSpPr txBox="1">
              <a:spLocks noChangeArrowheads="1"/>
            </p:cNvSpPr>
            <p:nvPr/>
          </p:nvSpPr>
          <p:spPr bwMode="auto">
            <a:xfrm>
              <a:off x="12708266" y="13439504"/>
              <a:ext cx="681802" cy="17728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C00000"/>
                  </a:solidFill>
                  <a:cs typeface="Arial" charset="0"/>
                </a:rPr>
                <a:t>E</a:t>
              </a:r>
              <a:endParaRPr lang="ru-RU" sz="1800">
                <a:solidFill>
                  <a:srgbClr val="C00000"/>
                </a:solidFill>
                <a:cs typeface="Arial" charset="0"/>
              </a:endParaRPr>
            </a:p>
          </p:txBody>
        </p:sp>
        <p:cxnSp>
          <p:nvCxnSpPr>
            <p:cNvPr id="54" name="Прямая со стрелкой 53"/>
            <p:cNvCxnSpPr/>
            <p:nvPr/>
          </p:nvCxnSpPr>
          <p:spPr>
            <a:xfrm>
              <a:off x="9856338" y="13512575"/>
              <a:ext cx="216338"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Прямая со стрелкой 56"/>
            <p:cNvCxnSpPr/>
            <p:nvPr/>
          </p:nvCxnSpPr>
          <p:spPr>
            <a:xfrm>
              <a:off x="12894763" y="13639228"/>
              <a:ext cx="219567" cy="974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119818" name="TextBox 1"/>
          <p:cNvSpPr txBox="1">
            <a:spLocks noChangeArrowheads="1"/>
          </p:cNvSpPr>
          <p:nvPr/>
        </p:nvSpPr>
        <p:spPr bwMode="auto">
          <a:xfrm>
            <a:off x="5905503" y="3005664"/>
            <a:ext cx="479425" cy="369888"/>
          </a:xfrm>
          <a:prstGeom prst="rect">
            <a:avLst/>
          </a:prstGeom>
          <a:solidFill>
            <a:srgbClr val="EAEAE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90"/>
                </a:solidFill>
              </a:rPr>
              <a:t>C2</a:t>
            </a:r>
          </a:p>
        </p:txBody>
      </p:sp>
      <p:sp>
        <p:nvSpPr>
          <p:cNvPr id="119819" name="TextBox 51"/>
          <p:cNvSpPr txBox="1">
            <a:spLocks noChangeArrowheads="1"/>
          </p:cNvSpPr>
          <p:nvPr/>
        </p:nvSpPr>
        <p:spPr bwMode="auto">
          <a:xfrm>
            <a:off x="6756394" y="3014132"/>
            <a:ext cx="516468" cy="369332"/>
          </a:xfrm>
          <a:prstGeom prst="rect">
            <a:avLst/>
          </a:prstGeom>
          <a:solidFill>
            <a:srgbClr val="EAEAE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90"/>
                </a:solidFill>
              </a:rPr>
              <a:t>C3</a:t>
            </a:r>
          </a:p>
        </p:txBody>
      </p:sp>
      <p:cxnSp>
        <p:nvCxnSpPr>
          <p:cNvPr id="7" name="Straight Arrow Connector 6"/>
          <p:cNvCxnSpPr>
            <a:stCxn id="119819" idx="0"/>
          </p:cNvCxnSpPr>
          <p:nvPr/>
        </p:nvCxnSpPr>
        <p:spPr>
          <a:xfrm flipV="1">
            <a:off x="7014628" y="2565400"/>
            <a:ext cx="283634" cy="448732"/>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6129867" y="1875370"/>
            <a:ext cx="804335" cy="1172630"/>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81928" name="TextBox 1"/>
          <p:cNvSpPr txBox="1">
            <a:spLocks noChangeArrowheads="1"/>
          </p:cNvSpPr>
          <p:nvPr/>
        </p:nvSpPr>
        <p:spPr bwMode="auto">
          <a:xfrm>
            <a:off x="181730" y="3082959"/>
            <a:ext cx="3663969" cy="707886"/>
          </a:xfrm>
          <a:prstGeom prst="rect">
            <a:avLst/>
          </a:prstGeom>
          <a:no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000" i="1" dirty="0" smtClean="0">
                <a:solidFill>
                  <a:schemeClr val="bg1"/>
                </a:solidFill>
              </a:rPr>
              <a:t>assembly workshop</a:t>
            </a:r>
          </a:p>
          <a:p>
            <a:pPr eaLnBrk="1" hangingPunct="1">
              <a:defRPr/>
            </a:pPr>
            <a:r>
              <a:rPr lang="en-US" sz="2000" i="1" dirty="0" smtClean="0">
                <a:solidFill>
                  <a:schemeClr val="bg1"/>
                </a:solidFill>
              </a:rPr>
              <a:t>(clean room) &amp; tooling</a:t>
            </a:r>
            <a:r>
              <a:rPr lang="ru-RU" sz="2000" i="1" dirty="0" smtClean="0">
                <a:solidFill>
                  <a:schemeClr val="bg1"/>
                </a:solidFill>
              </a:rPr>
              <a:t> </a:t>
            </a:r>
            <a:r>
              <a:rPr lang="en-US" sz="2000" i="1" dirty="0" smtClean="0">
                <a:solidFill>
                  <a:schemeClr val="bg1"/>
                </a:solidFill>
              </a:rPr>
              <a:t> </a:t>
            </a:r>
          </a:p>
        </p:txBody>
      </p:sp>
      <p:sp>
        <p:nvSpPr>
          <p:cNvPr id="4" name="Заголовок 3"/>
          <p:cNvSpPr>
            <a:spLocks noGrp="1"/>
          </p:cNvSpPr>
          <p:nvPr>
            <p:ph type="ctrTitle"/>
          </p:nvPr>
        </p:nvSpPr>
        <p:spPr>
          <a:xfrm>
            <a:off x="76200" y="84667"/>
            <a:ext cx="4064000" cy="492362"/>
          </a:xfrm>
          <a:solidFill>
            <a:srgbClr val="000090"/>
          </a:solidFill>
          <a:extLst/>
        </p:spPr>
        <p:txBody>
          <a:bodyPr>
            <a:noAutofit/>
          </a:bodyPr>
          <a:lstStyle/>
          <a:p>
            <a:pPr eaLnBrk="1" hangingPunct="1">
              <a:defRPr/>
            </a:pPr>
            <a:r>
              <a:rPr lang="en-US" sz="2800" b="1" dirty="0" smtClean="0">
                <a:solidFill>
                  <a:schemeClr val="bg1"/>
                </a:solidFill>
                <a:effectLst>
                  <a:glow>
                    <a:schemeClr val="accent1">
                      <a:alpha val="40000"/>
                    </a:schemeClr>
                  </a:glow>
                  <a:reflection endPos="0" dist="50800" dir="5400000" sy="-100000" algn="bl" rotWithShape="0"/>
                </a:effectLst>
                <a:latin typeface="Arial"/>
                <a:ea typeface="+mj-ea"/>
                <a:cs typeface="Arial"/>
              </a:rPr>
              <a:t>TPC: </a:t>
            </a:r>
            <a:r>
              <a:rPr lang="en-US" sz="2800" b="1" i="1" dirty="0" smtClean="0">
                <a:solidFill>
                  <a:schemeClr val="bg1"/>
                </a:solidFill>
                <a:effectLst>
                  <a:glow>
                    <a:schemeClr val="accent1">
                      <a:alpha val="40000"/>
                    </a:schemeClr>
                  </a:glow>
                  <a:reflection endPos="0" dist="50800" dir="5400000" sy="-100000" algn="bl" rotWithShape="0"/>
                </a:effectLst>
                <a:latin typeface="Arial"/>
                <a:ea typeface="+mj-ea"/>
                <a:cs typeface="Arial"/>
              </a:rPr>
              <a:t>assembly stage</a:t>
            </a:r>
            <a:endParaRPr lang="ru-RU" sz="2800" i="1" dirty="0">
              <a:solidFill>
                <a:schemeClr val="bg1"/>
              </a:solidFill>
              <a:effectLst>
                <a:glow>
                  <a:schemeClr val="accent1">
                    <a:alpha val="40000"/>
                  </a:schemeClr>
                </a:glow>
                <a:reflection endPos="0" dist="50800" dir="5400000" sy="-100000" algn="bl" rotWithShape="0"/>
              </a:effectLst>
              <a:latin typeface="Arial"/>
              <a:ea typeface="+mj-ea"/>
              <a:cs typeface="Arial"/>
            </a:endParaRPr>
          </a:p>
        </p:txBody>
      </p:sp>
      <p:pic>
        <p:nvPicPr>
          <p:cNvPr id="2" name="Picture 1" descr="Screen Shot 2017-07-15 at 8.47.27.png"/>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3121980" y="4711701"/>
            <a:ext cx="2251966" cy="1945486"/>
          </a:xfrm>
          <a:prstGeom prst="rect">
            <a:avLst/>
          </a:prstGeom>
        </p:spPr>
      </p:pic>
      <p:sp>
        <p:nvSpPr>
          <p:cNvPr id="53" name="TextBox 52"/>
          <p:cNvSpPr txBox="1"/>
          <p:nvPr/>
        </p:nvSpPr>
        <p:spPr>
          <a:xfrm>
            <a:off x="2658526" y="6408084"/>
            <a:ext cx="3511722" cy="400110"/>
          </a:xfrm>
          <a:prstGeom prst="rect">
            <a:avLst/>
          </a:prstGeom>
          <a:solidFill>
            <a:srgbClr val="F0FFF9"/>
          </a:solidFill>
        </p:spPr>
        <p:txBody>
          <a:bodyPr wrap="none" rtlCol="0">
            <a:spAutoFit/>
          </a:bodyPr>
          <a:lstStyle/>
          <a:p>
            <a:pPr algn="ctr"/>
            <a:r>
              <a:rPr lang="en-US" sz="2000" i="1" dirty="0">
                <a:solidFill>
                  <a:srgbClr val="000090"/>
                </a:solidFill>
              </a:rPr>
              <a:t>p</a:t>
            </a:r>
            <a:r>
              <a:rPr lang="en-US" sz="2000" i="1" dirty="0" smtClean="0">
                <a:solidFill>
                  <a:srgbClr val="000090"/>
                </a:solidFill>
              </a:rPr>
              <a:t>roduction of RO Chambers</a:t>
            </a:r>
          </a:p>
        </p:txBody>
      </p:sp>
    </p:spTree>
    <p:extLst>
      <p:ext uri="{BB962C8B-B14F-4D97-AF65-F5344CB8AC3E}">
        <p14:creationId xmlns:p14="http://schemas.microsoft.com/office/powerpoint/2010/main" xmlns="" val="32520353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extBox 66"/>
          <p:cNvSpPr txBox="1"/>
          <p:nvPr/>
        </p:nvSpPr>
        <p:spPr>
          <a:xfrm>
            <a:off x="3384539" y="4176256"/>
            <a:ext cx="3232161" cy="1938992"/>
          </a:xfrm>
          <a:prstGeom prst="rect">
            <a:avLst/>
          </a:prstGeom>
          <a:solidFill>
            <a:srgbClr val="C7FCFF"/>
          </a:solidFill>
        </p:spPr>
        <p:txBody>
          <a:bodyPr wrap="square" rtlCol="0">
            <a:spAutoFit/>
          </a:bodyPr>
          <a:lstStyle/>
          <a:p>
            <a:pPr marL="342900" lvl="0" indent="-342900">
              <a:buFont typeface="Arial"/>
              <a:buChar char="•"/>
            </a:pPr>
            <a:r>
              <a:rPr lang="en-US" sz="2000" i="1" dirty="0" smtClean="0">
                <a:solidFill>
                  <a:srgbClr val="000090"/>
                </a:solidFill>
                <a:latin typeface="+mn-lt"/>
              </a:rPr>
              <a:t>TDR – OK!</a:t>
            </a:r>
          </a:p>
          <a:p>
            <a:pPr marL="342900" lvl="0" indent="-342900">
              <a:buFont typeface="Arial"/>
              <a:buChar char="•"/>
            </a:pPr>
            <a:r>
              <a:rPr lang="en-US" sz="2000" i="1" dirty="0">
                <a:solidFill>
                  <a:srgbClr val="000090"/>
                </a:solidFill>
              </a:rPr>
              <a:t>p</a:t>
            </a:r>
            <a:r>
              <a:rPr lang="en-US" sz="2000" i="1" dirty="0" smtClean="0">
                <a:solidFill>
                  <a:srgbClr val="000090"/>
                </a:solidFill>
                <a:latin typeface="+mn-lt"/>
              </a:rPr>
              <a:t>roduction close </a:t>
            </a:r>
          </a:p>
          <a:p>
            <a:pPr lvl="0" algn="r"/>
            <a:r>
              <a:rPr lang="en-US" sz="2000" i="1" dirty="0" smtClean="0">
                <a:solidFill>
                  <a:srgbClr val="000090"/>
                </a:solidFill>
                <a:latin typeface="+mn-lt"/>
              </a:rPr>
              <a:t>to completion</a:t>
            </a:r>
          </a:p>
          <a:p>
            <a:pPr marL="342900" lvl="0" indent="-342900">
              <a:buFont typeface="Arial"/>
              <a:buChar char="•"/>
            </a:pPr>
            <a:r>
              <a:rPr lang="en-US" sz="2000" i="1" dirty="0">
                <a:solidFill>
                  <a:srgbClr val="000090"/>
                </a:solidFill>
              </a:rPr>
              <a:t>t</a:t>
            </a:r>
            <a:r>
              <a:rPr lang="en-US" sz="2000" i="1" dirty="0" smtClean="0">
                <a:solidFill>
                  <a:srgbClr val="000090"/>
                </a:solidFill>
                <a:latin typeface="+mn-lt"/>
              </a:rPr>
              <a:t>ests of the trigger electronics </a:t>
            </a:r>
            <a:r>
              <a:rPr lang="en-US" sz="2000" i="1" dirty="0">
                <a:solidFill>
                  <a:srgbClr val="000090"/>
                </a:solidFill>
                <a:latin typeface="+mn-lt"/>
              </a:rPr>
              <a:t>&amp;</a:t>
            </a:r>
            <a:r>
              <a:rPr lang="en-US" sz="2000" i="1" dirty="0" smtClean="0">
                <a:solidFill>
                  <a:srgbClr val="000090"/>
                </a:solidFill>
                <a:latin typeface="+mn-lt"/>
              </a:rPr>
              <a:t> software</a:t>
            </a:r>
          </a:p>
          <a:p>
            <a:pPr lvl="0" algn="r"/>
            <a:r>
              <a:rPr lang="en-US" sz="2000" i="1" dirty="0" smtClean="0">
                <a:solidFill>
                  <a:srgbClr val="000090"/>
                </a:solidFill>
                <a:latin typeface="+mn-lt"/>
              </a:rPr>
              <a:t> at BM@N</a:t>
            </a:r>
          </a:p>
        </p:txBody>
      </p:sp>
      <p:sp>
        <p:nvSpPr>
          <p:cNvPr id="66" name="TextBox 65"/>
          <p:cNvSpPr txBox="1"/>
          <p:nvPr/>
        </p:nvSpPr>
        <p:spPr>
          <a:xfrm>
            <a:off x="921171" y="124043"/>
            <a:ext cx="6161696" cy="461665"/>
          </a:xfrm>
          <a:prstGeom prst="rect">
            <a:avLst/>
          </a:prstGeom>
          <a:solidFill>
            <a:srgbClr val="CCFFCC"/>
          </a:solidFill>
        </p:spPr>
        <p:txBody>
          <a:bodyPr wrap="none" rtlCol="0">
            <a:spAutoFit/>
          </a:bodyPr>
          <a:lstStyle/>
          <a:p>
            <a:r>
              <a:rPr lang="en-US" sz="2400" b="1" dirty="0" smtClean="0">
                <a:solidFill>
                  <a:srgbClr val="000090"/>
                </a:solidFill>
                <a:latin typeface="Arial" pitchFamily="34" charset="0"/>
                <a:cs typeface="Arial" pitchFamily="34" charset="0"/>
              </a:rPr>
              <a:t>Fast Forward Detector - FFD </a:t>
            </a:r>
            <a:r>
              <a:rPr lang="en-US" sz="2400" i="1" dirty="0" smtClean="0">
                <a:solidFill>
                  <a:srgbClr val="000090"/>
                </a:solidFill>
                <a:latin typeface="Arial" pitchFamily="34" charset="0"/>
                <a:cs typeface="Arial" pitchFamily="34" charset="0"/>
              </a:rPr>
              <a:t>(Cherenkov)</a:t>
            </a:r>
            <a:endParaRPr lang="ru-RU" sz="2400" i="1" dirty="0">
              <a:solidFill>
                <a:srgbClr val="000090"/>
              </a:solidFill>
              <a:latin typeface="Arial" pitchFamily="34" charset="0"/>
              <a:cs typeface="Arial" pitchFamily="34"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79512" y="682845"/>
            <a:ext cx="4544028" cy="21894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789" descr="IMG_20130516_164121"/>
          <p:cNvPicPr/>
          <p:nvPr/>
        </p:nvPicPr>
        <p:blipFill>
          <a:blip r:embed="rId4" cstate="print">
            <a:lum bright="12000" contrast="48000"/>
            <a:extLst>
              <a:ext uri="{28A0092B-C50C-407E-A947-70E740481C1C}">
                <a14:useLocalDpi xmlns:a14="http://schemas.microsoft.com/office/drawing/2010/main" xmlns="" val="0"/>
              </a:ext>
            </a:extLst>
          </a:blip>
          <a:srcRect l="5905" t="4430" r="11664" b="15170"/>
          <a:stretch>
            <a:fillRect/>
          </a:stretch>
        </p:blipFill>
        <p:spPr bwMode="auto">
          <a:xfrm>
            <a:off x="4870382" y="1863952"/>
            <a:ext cx="1763358" cy="2143720"/>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Рисунок 8"/>
          <p:cNvPicPr/>
          <p:nvPr/>
        </p:nvPicPr>
        <p:blipFill rotWithShape="1">
          <a:blip r:embed="rId5" cstate="print">
            <a:extLst>
              <a:ext uri="{BEBA8EAE-BF5A-486C-A8C5-ECC9F3942E4B}">
                <a14:imgProps xmlns:a14="http://schemas.microsoft.com/office/drawing/2010/main" xmlns="">
                  <a14:imgLayer r:embed="rId6">
                    <a14:imgEffect>
                      <a14:brightnessContrast bright="20000" contrast="20000"/>
                    </a14:imgEffect>
                  </a14:imgLayer>
                </a14:imgProps>
              </a:ext>
              <a:ext uri="{28A0092B-C50C-407E-A947-70E740481C1C}">
                <a14:useLocalDpi xmlns:a14="http://schemas.microsoft.com/office/drawing/2010/main" xmlns="" val="0"/>
              </a:ext>
            </a:extLst>
          </a:blip>
          <a:srcRect l="5464" r="12587" b="12385"/>
          <a:stretch/>
        </p:blipFill>
        <p:spPr bwMode="auto">
          <a:xfrm>
            <a:off x="6709940" y="682844"/>
            <a:ext cx="2329595" cy="1895255"/>
          </a:xfrm>
          <a:prstGeom prst="rect">
            <a:avLst/>
          </a:prstGeom>
          <a:ln>
            <a:noFill/>
          </a:ln>
          <a:extLst>
            <a:ext uri="{53640926-AAD7-44d8-BBD7-CCE9431645EC}">
              <a14:shadowObscured xmlns:a14="http://schemas.microsoft.com/office/drawing/2010/main" xmlns=""/>
            </a:ext>
          </a:extLst>
        </p:spPr>
      </p:pic>
      <p:pic>
        <p:nvPicPr>
          <p:cNvPr id="10" name="Рисунок 9"/>
          <p:cNvPicPr>
            <a:picLocks noChangeAspect="1"/>
          </p:cNvPicPr>
          <p:nvPr/>
        </p:nvPicPr>
        <p:blipFill rotWithShape="1">
          <a:blip r:embed="rId7"/>
          <a:srcRect r="41174"/>
          <a:stretch/>
        </p:blipFill>
        <p:spPr>
          <a:xfrm>
            <a:off x="6826439" y="2872312"/>
            <a:ext cx="2213096" cy="3398313"/>
          </a:xfrm>
          <a:prstGeom prst="rect">
            <a:avLst/>
          </a:prstGeom>
        </p:spPr>
      </p:pic>
      <p:pic>
        <p:nvPicPr>
          <p:cNvPr id="12" name="Рисунок 11"/>
          <p:cNvPicPr>
            <a:picLocks noChangeAspect="1"/>
          </p:cNvPicPr>
          <p:nvPr/>
        </p:nvPicPr>
        <p:blipFill rotWithShape="1">
          <a:blip r:embed="rId8" cstate="print">
            <a:extLst>
              <a:ext uri="{28A0092B-C50C-407E-A947-70E740481C1C}">
                <a14:useLocalDpi xmlns:a14="http://schemas.microsoft.com/office/drawing/2010/main" xmlns="" val="0"/>
              </a:ext>
            </a:extLst>
          </a:blip>
          <a:srcRect l="7441" t="8366" r="11753" b="4942"/>
          <a:stretch/>
        </p:blipFill>
        <p:spPr>
          <a:xfrm>
            <a:off x="129710" y="3426825"/>
            <a:ext cx="3216268" cy="3087859"/>
          </a:xfrm>
          <a:prstGeom prst="rect">
            <a:avLst/>
          </a:prstGeom>
        </p:spPr>
      </p:pic>
      <p:sp>
        <p:nvSpPr>
          <p:cNvPr id="13" name="TextBox 12"/>
          <p:cNvSpPr txBox="1"/>
          <p:nvPr/>
        </p:nvSpPr>
        <p:spPr>
          <a:xfrm>
            <a:off x="457200" y="2996425"/>
            <a:ext cx="2888778" cy="400110"/>
          </a:xfrm>
          <a:prstGeom prst="rect">
            <a:avLst/>
          </a:prstGeom>
          <a:solidFill>
            <a:srgbClr val="C7FCFF"/>
          </a:solidFill>
        </p:spPr>
        <p:txBody>
          <a:bodyPr wrap="square" rtlCol="0">
            <a:spAutoFit/>
          </a:bodyPr>
          <a:lstStyle/>
          <a:p>
            <a:r>
              <a:rPr lang="en-US" sz="2000" i="1" dirty="0" smtClean="0">
                <a:solidFill>
                  <a:srgbClr val="000090"/>
                </a:solidFill>
                <a:latin typeface="+mn-lt"/>
              </a:rPr>
              <a:t> </a:t>
            </a:r>
            <a:r>
              <a:rPr lang="en-US" sz="2000" i="1" dirty="0">
                <a:solidFill>
                  <a:srgbClr val="000090"/>
                </a:solidFill>
                <a:latin typeface="+mn-lt"/>
              </a:rPr>
              <a:t>time resolution &lt;</a:t>
            </a:r>
            <a:r>
              <a:rPr lang="en-US" sz="2000" i="1" dirty="0" smtClean="0">
                <a:solidFill>
                  <a:srgbClr val="000090"/>
                </a:solidFill>
                <a:latin typeface="+mn-lt"/>
              </a:rPr>
              <a:t>  50 </a:t>
            </a:r>
            <a:r>
              <a:rPr lang="en-US" sz="2000" i="1" dirty="0" err="1" smtClean="0">
                <a:solidFill>
                  <a:srgbClr val="000090"/>
                </a:solidFill>
                <a:latin typeface="+mn-lt"/>
              </a:rPr>
              <a:t>ps</a:t>
            </a:r>
            <a:endParaRPr lang="ru-RU" sz="2000" i="1" dirty="0">
              <a:solidFill>
                <a:srgbClr val="000090"/>
              </a:solidFill>
              <a:latin typeface="+mn-lt"/>
            </a:endParaRPr>
          </a:p>
        </p:txBody>
      </p:sp>
      <p:sp>
        <p:nvSpPr>
          <p:cNvPr id="5" name="Rectangle 4"/>
          <p:cNvSpPr/>
          <p:nvPr/>
        </p:nvSpPr>
        <p:spPr>
          <a:xfrm>
            <a:off x="4796174" y="720945"/>
            <a:ext cx="2093565" cy="1015663"/>
          </a:xfrm>
          <a:prstGeom prst="rect">
            <a:avLst/>
          </a:prstGeom>
        </p:spPr>
        <p:txBody>
          <a:bodyPr wrap="none">
            <a:spAutoFit/>
          </a:bodyPr>
          <a:lstStyle/>
          <a:p>
            <a:r>
              <a:rPr lang="en-US" sz="2000" b="1" i="1" dirty="0" smtClean="0">
                <a:solidFill>
                  <a:srgbClr val="000090"/>
                </a:solidFill>
                <a:latin typeface="Arial"/>
                <a:cs typeface="Arial"/>
              </a:rPr>
              <a:t>80 channels</a:t>
            </a:r>
            <a:r>
              <a:rPr lang="en-US" sz="2000" i="1" dirty="0" smtClean="0">
                <a:solidFill>
                  <a:srgbClr val="000090"/>
                </a:solidFill>
                <a:latin typeface="Arial"/>
                <a:cs typeface="Arial"/>
              </a:rPr>
              <a:t>:</a:t>
            </a:r>
          </a:p>
          <a:p>
            <a:r>
              <a:rPr lang="en-US" sz="2000" i="1" dirty="0" smtClean="0">
                <a:solidFill>
                  <a:srgbClr val="000090"/>
                </a:solidFill>
                <a:latin typeface="Arial"/>
                <a:cs typeface="Arial"/>
              </a:rPr>
              <a:t>lead converter + </a:t>
            </a:r>
          </a:p>
          <a:p>
            <a:r>
              <a:rPr lang="en-US" sz="2000" i="1" dirty="0" smtClean="0">
                <a:solidFill>
                  <a:srgbClr val="000090"/>
                </a:solidFill>
                <a:latin typeface="Arial"/>
                <a:cs typeface="Arial"/>
              </a:rPr>
              <a:t>quartz </a:t>
            </a:r>
            <a:r>
              <a:rPr lang="en-US" sz="2000" i="1" dirty="0">
                <a:solidFill>
                  <a:srgbClr val="000090"/>
                </a:solidFill>
                <a:latin typeface="Arial"/>
                <a:cs typeface="Arial"/>
              </a:rPr>
              <a:t>radiator </a:t>
            </a:r>
          </a:p>
        </p:txBody>
      </p:sp>
    </p:spTree>
    <p:extLst>
      <p:ext uri="{BB962C8B-B14F-4D97-AF65-F5344CB8AC3E}">
        <p14:creationId xmlns:p14="http://schemas.microsoft.com/office/powerpoint/2010/main" xmlns="" val="33900462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7-07-15 at 8.53.45.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5400" y="2578100"/>
            <a:ext cx="3046099" cy="2154558"/>
          </a:xfrm>
          <a:prstGeom prst="rect">
            <a:avLst/>
          </a:prstGeom>
        </p:spPr>
      </p:pic>
      <p:pic>
        <p:nvPicPr>
          <p:cNvPr id="27" name="Рисунок 10"/>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215062" y="266701"/>
            <a:ext cx="2799909" cy="2101850"/>
          </a:xfrm>
          <a:prstGeom prst="rect">
            <a:avLst/>
          </a:prstGeom>
        </p:spPr>
      </p:pic>
      <p:pic>
        <p:nvPicPr>
          <p:cNvPr id="126978" name="Рисунок 2"/>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a:off x="2207793" y="609867"/>
            <a:ext cx="3977107" cy="15485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6980" name="Рисунок 8"/>
          <p:cNvPicPr>
            <a:picLocks noChangeAspect="1"/>
          </p:cNvPicPr>
          <p:nvPr/>
        </p:nvPicPr>
        <p:blipFill>
          <a:blip r:embed="rId6">
            <a:extLst>
              <a:ext uri="{28A0092B-C50C-407E-A947-70E740481C1C}">
                <a14:useLocalDpi xmlns:a14="http://schemas.microsoft.com/office/drawing/2010/main" xmlns="" val="0"/>
              </a:ext>
            </a:extLst>
          </a:blip>
          <a:srcRect/>
          <a:stretch>
            <a:fillRect/>
          </a:stretch>
        </p:blipFill>
        <p:spPr bwMode="auto">
          <a:xfrm>
            <a:off x="0" y="633990"/>
            <a:ext cx="2309902" cy="89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2" name="Прямая со стрелкой 11"/>
          <p:cNvCxnSpPr>
            <a:stCxn id="126980" idx="3"/>
          </p:cNvCxnSpPr>
          <p:nvPr/>
        </p:nvCxnSpPr>
        <p:spPr>
          <a:xfrm>
            <a:off x="2309902" y="1083628"/>
            <a:ext cx="814298" cy="61259"/>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126982" name="TextBox 20"/>
          <p:cNvSpPr txBox="1">
            <a:spLocks noChangeArrowheads="1"/>
          </p:cNvSpPr>
          <p:nvPr/>
        </p:nvSpPr>
        <p:spPr bwMode="auto">
          <a:xfrm>
            <a:off x="802214" y="902815"/>
            <a:ext cx="788988"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dirty="0">
                <a:solidFill>
                  <a:schemeClr val="bg1"/>
                </a:solidFill>
              </a:rPr>
              <a:t>MRPC</a:t>
            </a:r>
            <a:endParaRPr lang="ru-RU" sz="1600" b="1" dirty="0">
              <a:solidFill>
                <a:schemeClr val="bg1"/>
              </a:solidFill>
            </a:endParaRPr>
          </a:p>
        </p:txBody>
      </p:sp>
      <p:sp>
        <p:nvSpPr>
          <p:cNvPr id="126983" name="Text Box 5"/>
          <p:cNvSpPr txBox="1">
            <a:spLocks noChangeArrowheads="1"/>
          </p:cNvSpPr>
          <p:nvPr/>
        </p:nvSpPr>
        <p:spPr bwMode="auto">
          <a:xfrm>
            <a:off x="268080" y="112980"/>
            <a:ext cx="6540122" cy="461665"/>
          </a:xfrm>
          <a:prstGeom prst="rect">
            <a:avLst/>
          </a:prstGeom>
          <a:solidFill>
            <a:srgbClr val="CEE9F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solidFill>
                  <a:srgbClr val="000090"/>
                </a:solidFill>
                <a:latin typeface="Arial Rounded MT Bold" charset="0"/>
                <a:cs typeface="Segoe UI" charset="0"/>
              </a:rPr>
              <a:t>TOF Barrel: </a:t>
            </a:r>
            <a:r>
              <a:rPr lang="en-US" dirty="0" smtClean="0">
                <a:solidFill>
                  <a:srgbClr val="000090"/>
                </a:solidFill>
                <a:latin typeface="Arial Rounded MT Bold" charset="0"/>
                <a:cs typeface="Segoe UI" charset="0"/>
              </a:rPr>
              <a:t>MRPC</a:t>
            </a:r>
            <a:r>
              <a:rPr lang="en-US" b="1" dirty="0" smtClean="0">
                <a:solidFill>
                  <a:srgbClr val="000090"/>
                </a:solidFill>
                <a:latin typeface="Arial Rounded MT Bold" charset="0"/>
                <a:cs typeface="Segoe UI" charset="0"/>
              </a:rPr>
              <a:t> </a:t>
            </a:r>
            <a:r>
              <a:rPr lang="en-US" dirty="0" smtClean="0">
                <a:solidFill>
                  <a:srgbClr val="000090"/>
                </a:solidFill>
                <a:latin typeface="+mn-lt"/>
                <a:cs typeface="Segoe UI" charset="0"/>
              </a:rPr>
              <a:t>ready for </a:t>
            </a:r>
            <a:r>
              <a:rPr lang="en-US" dirty="0" smtClean="0">
                <a:solidFill>
                  <a:srgbClr val="000090"/>
                </a:solidFill>
              </a:rPr>
              <a:t>mass production</a:t>
            </a:r>
            <a:endParaRPr lang="ru-RU" b="1" dirty="0">
              <a:solidFill>
                <a:srgbClr val="000090"/>
              </a:solidFill>
              <a:latin typeface="Segoe UI" charset="0"/>
              <a:cs typeface="Segoe UI" charset="0"/>
            </a:endParaRPr>
          </a:p>
        </p:txBody>
      </p:sp>
      <p:pic>
        <p:nvPicPr>
          <p:cNvPr id="126984" name="Рисунок 5"/>
          <p:cNvPicPr>
            <a:picLocks noChangeAspect="1"/>
          </p:cNvPicPr>
          <p:nvPr/>
        </p:nvPicPr>
        <p:blipFill>
          <a:blip r:embed="rId7">
            <a:extLst>
              <a:ext uri="{28A0092B-C50C-407E-A947-70E740481C1C}">
                <a14:useLocalDpi xmlns:a14="http://schemas.microsoft.com/office/drawing/2010/main" xmlns="" val="0"/>
              </a:ext>
            </a:extLst>
          </a:blip>
          <a:srcRect/>
          <a:stretch>
            <a:fillRect/>
          </a:stretch>
        </p:blipFill>
        <p:spPr bwMode="auto">
          <a:xfrm>
            <a:off x="6235700" y="4451878"/>
            <a:ext cx="2806700" cy="210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6989" name="Рисунок 6"/>
          <p:cNvPicPr>
            <a:picLocks noChangeAspect="1"/>
          </p:cNvPicPr>
          <p:nvPr/>
        </p:nvPicPr>
        <p:blipFill>
          <a:blip r:embed="rId8">
            <a:extLst>
              <a:ext uri="{28A0092B-C50C-407E-A947-70E740481C1C}">
                <a14:useLocalDpi xmlns:a14="http://schemas.microsoft.com/office/drawing/2010/main" xmlns="" val="0"/>
              </a:ext>
            </a:extLst>
          </a:blip>
          <a:srcRect/>
          <a:stretch>
            <a:fillRect/>
          </a:stretch>
        </p:blipFill>
        <p:spPr bwMode="auto">
          <a:xfrm>
            <a:off x="6360671" y="2368551"/>
            <a:ext cx="2654300" cy="199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Rectangle 19"/>
          <p:cNvSpPr/>
          <p:nvPr/>
        </p:nvSpPr>
        <p:spPr>
          <a:xfrm>
            <a:off x="2616200" y="1249722"/>
            <a:ext cx="3403600" cy="400110"/>
          </a:xfrm>
          <a:prstGeom prst="rect">
            <a:avLst/>
          </a:prstGeom>
        </p:spPr>
        <p:txBody>
          <a:bodyPr wrap="square" anchor="t">
            <a:spAutoFit/>
          </a:bodyPr>
          <a:lstStyle/>
          <a:p>
            <a:pPr>
              <a:defRPr/>
            </a:pPr>
            <a:r>
              <a:rPr lang="en-US" sz="2000" i="1" dirty="0">
                <a:solidFill>
                  <a:schemeClr val="bg1"/>
                </a:solidFill>
                <a:latin typeface="+mn-lt"/>
                <a:cs typeface="Times New Roman" panose="02020603050405020304" pitchFamily="18" charset="0"/>
              </a:rPr>
              <a:t>module </a:t>
            </a:r>
            <a:r>
              <a:rPr lang="en-US" sz="2000" i="1" dirty="0" smtClean="0">
                <a:solidFill>
                  <a:schemeClr val="bg1"/>
                </a:solidFill>
                <a:cs typeface="Times New Roman" panose="02020603050405020304" pitchFamily="18" charset="0"/>
              </a:rPr>
              <a:t>box </a:t>
            </a:r>
            <a:r>
              <a:rPr lang="en-US" sz="2000" i="1" dirty="0" smtClean="0">
                <a:solidFill>
                  <a:schemeClr val="bg1"/>
                </a:solidFill>
                <a:latin typeface="+mn-lt"/>
                <a:cs typeface="Times New Roman" panose="02020603050405020304" pitchFamily="18" charset="0"/>
              </a:rPr>
              <a:t>housing </a:t>
            </a:r>
            <a:r>
              <a:rPr lang="en-US" sz="2000" i="1" dirty="0" smtClean="0">
                <a:solidFill>
                  <a:schemeClr val="bg1"/>
                </a:solidFill>
                <a:cs typeface="Times New Roman" panose="02020603050405020304" pitchFamily="18" charset="0"/>
              </a:rPr>
              <a:t>10 PRC’s</a:t>
            </a:r>
            <a:endParaRPr lang="en-US" sz="2000" i="1" dirty="0">
              <a:solidFill>
                <a:schemeClr val="bg1"/>
              </a:solidFill>
              <a:latin typeface="+mn-lt"/>
            </a:endParaRPr>
          </a:p>
        </p:txBody>
      </p:sp>
      <p:pic>
        <p:nvPicPr>
          <p:cNvPr id="24" name="Рисунок 8"/>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2309902" y="4613803"/>
            <a:ext cx="2973388" cy="1943100"/>
          </a:xfrm>
          <a:prstGeom prst="rect">
            <a:avLst/>
          </a:prstGeom>
          <a:ln>
            <a:noFill/>
          </a:ln>
          <a:effectLst>
            <a:outerShdw blurRad="190500" algn="tl" rotWithShape="0">
              <a:srgbClr val="000000">
                <a:alpha val="70000"/>
              </a:srgbClr>
            </a:outerShdw>
          </a:effectLst>
        </p:spPr>
      </p:pic>
      <p:pic>
        <p:nvPicPr>
          <p:cNvPr id="25" name="Рисунок 28"/>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4129881" y="5394325"/>
            <a:ext cx="2814637" cy="1463675"/>
          </a:xfrm>
          <a:prstGeom prst="rect">
            <a:avLst/>
          </a:prstGeom>
          <a:ln>
            <a:noFill/>
          </a:ln>
          <a:effectLst>
            <a:outerShdw blurRad="190500" algn="tl" rotWithShape="0">
              <a:srgbClr val="000000">
                <a:alpha val="70000"/>
              </a:srgbClr>
            </a:outerShdw>
          </a:effectLst>
        </p:spPr>
      </p:pic>
      <p:sp>
        <p:nvSpPr>
          <p:cNvPr id="26" name="TextBox 25"/>
          <p:cNvSpPr txBox="1"/>
          <p:nvPr/>
        </p:nvSpPr>
        <p:spPr>
          <a:xfrm>
            <a:off x="91547" y="4820714"/>
            <a:ext cx="2979952" cy="1631216"/>
          </a:xfrm>
          <a:prstGeom prst="rect">
            <a:avLst/>
          </a:prstGeom>
          <a:noFill/>
        </p:spPr>
        <p:txBody>
          <a:bodyPr wrap="square">
            <a:spAutoFit/>
          </a:bodyPr>
          <a:lstStyle/>
          <a:p>
            <a:pPr>
              <a:defRPr/>
            </a:pPr>
            <a:r>
              <a:rPr lang="en-US" sz="2000" i="1" dirty="0">
                <a:solidFill>
                  <a:srgbClr val="000090"/>
                </a:solidFill>
                <a:latin typeface="+mn-lt"/>
                <a:cs typeface="Times New Roman" panose="02020603050405020304" pitchFamily="18" charset="0"/>
              </a:rPr>
              <a:t>basic </a:t>
            </a:r>
            <a:r>
              <a:rPr lang="en-US" sz="2000" i="1" dirty="0" smtClean="0">
                <a:solidFill>
                  <a:srgbClr val="000090"/>
                </a:solidFill>
                <a:latin typeface="+mn-lt"/>
                <a:cs typeface="Times New Roman" panose="02020603050405020304" pitchFamily="18" charset="0"/>
              </a:rPr>
              <a:t>elements </a:t>
            </a:r>
            <a:r>
              <a:rPr lang="en-US" sz="2000" i="1" dirty="0">
                <a:solidFill>
                  <a:srgbClr val="000090"/>
                </a:solidFill>
                <a:latin typeface="+mn-lt"/>
                <a:cs typeface="Times New Roman" panose="02020603050405020304" pitchFamily="18" charset="0"/>
              </a:rPr>
              <a:t>-  NINO &amp; </a:t>
            </a:r>
            <a:endParaRPr lang="en-US" sz="2000" i="1" dirty="0" smtClean="0">
              <a:solidFill>
                <a:srgbClr val="000090"/>
              </a:solidFill>
              <a:latin typeface="+mn-lt"/>
              <a:cs typeface="Times New Roman" panose="02020603050405020304" pitchFamily="18" charset="0"/>
            </a:endParaRPr>
          </a:p>
          <a:p>
            <a:pPr>
              <a:defRPr/>
            </a:pPr>
            <a:r>
              <a:rPr lang="en-US" sz="2000" i="1" dirty="0" smtClean="0">
                <a:solidFill>
                  <a:srgbClr val="000090"/>
                </a:solidFill>
                <a:latin typeface="+mn-lt"/>
                <a:cs typeface="Times New Roman" panose="02020603050405020304" pitchFamily="18" charset="0"/>
              </a:rPr>
              <a:t>HPTDC </a:t>
            </a:r>
            <a:r>
              <a:rPr lang="en-US" sz="2000" i="1" dirty="0">
                <a:solidFill>
                  <a:srgbClr val="000090"/>
                </a:solidFill>
                <a:latin typeface="+mn-lt"/>
                <a:cs typeface="Times New Roman" panose="02020603050405020304" pitchFamily="18" charset="0"/>
              </a:rPr>
              <a:t>chips </a:t>
            </a:r>
            <a:r>
              <a:rPr lang="en-US" sz="2000" i="1" dirty="0" smtClean="0">
                <a:solidFill>
                  <a:srgbClr val="000090"/>
                </a:solidFill>
                <a:latin typeface="+mn-lt"/>
                <a:cs typeface="Times New Roman" panose="02020603050405020304" pitchFamily="18" charset="0"/>
              </a:rPr>
              <a:t>have been </a:t>
            </a:r>
          </a:p>
          <a:p>
            <a:pPr>
              <a:defRPr/>
            </a:pPr>
            <a:r>
              <a:rPr lang="en-US" sz="2000" i="1" dirty="0" smtClean="0">
                <a:solidFill>
                  <a:srgbClr val="000090"/>
                </a:solidFill>
                <a:latin typeface="+mn-lt"/>
                <a:cs typeface="Times New Roman" panose="02020603050405020304" pitchFamily="18" charset="0"/>
              </a:rPr>
              <a:t>Purchased to produce </a:t>
            </a:r>
          </a:p>
          <a:p>
            <a:pPr>
              <a:defRPr/>
            </a:pPr>
            <a:r>
              <a:rPr lang="en-US" sz="2000" i="1" dirty="0" smtClean="0">
                <a:solidFill>
                  <a:srgbClr val="000090"/>
                </a:solidFill>
                <a:latin typeface="+mn-lt"/>
                <a:cs typeface="Times New Roman" panose="02020603050405020304" pitchFamily="18" charset="0"/>
              </a:rPr>
              <a:t>read</a:t>
            </a:r>
            <a:r>
              <a:rPr lang="en-US" sz="2000" i="1" dirty="0">
                <a:solidFill>
                  <a:srgbClr val="000090"/>
                </a:solidFill>
                <a:latin typeface="+mn-lt"/>
                <a:cs typeface="Times New Roman" panose="02020603050405020304" pitchFamily="18" charset="0"/>
              </a:rPr>
              <a:t>-</a:t>
            </a:r>
            <a:r>
              <a:rPr lang="en-US" sz="2000" i="1" dirty="0" smtClean="0">
                <a:solidFill>
                  <a:srgbClr val="000090"/>
                </a:solidFill>
                <a:latin typeface="+mn-lt"/>
                <a:cs typeface="Times New Roman" panose="02020603050405020304" pitchFamily="18" charset="0"/>
              </a:rPr>
              <a:t>out electronics </a:t>
            </a:r>
          </a:p>
          <a:p>
            <a:pPr>
              <a:defRPr/>
            </a:pPr>
            <a:r>
              <a:rPr lang="en-US" sz="2000" i="1" dirty="0" smtClean="0">
                <a:solidFill>
                  <a:srgbClr val="000090"/>
                </a:solidFill>
                <a:latin typeface="+mn-lt"/>
                <a:cs typeface="Times New Roman" panose="02020603050405020304" pitchFamily="18" charset="0"/>
              </a:rPr>
              <a:t>for </a:t>
            </a:r>
            <a:r>
              <a:rPr lang="en-US" sz="2000" i="1" dirty="0">
                <a:solidFill>
                  <a:srgbClr val="000090"/>
                </a:solidFill>
                <a:latin typeface="+mn-lt"/>
                <a:cs typeface="Times New Roman" panose="02020603050405020304" pitchFamily="18" charset="0"/>
              </a:rPr>
              <a:t>the TOF </a:t>
            </a:r>
            <a:r>
              <a:rPr lang="en-US" sz="2000" i="1" dirty="0" smtClean="0">
                <a:solidFill>
                  <a:srgbClr val="000090"/>
                </a:solidFill>
                <a:latin typeface="+mn-lt"/>
                <a:cs typeface="Times New Roman" panose="02020603050405020304" pitchFamily="18" charset="0"/>
              </a:rPr>
              <a:t>+ reserve </a:t>
            </a:r>
            <a:endParaRPr lang="ru-RU" sz="2000" i="1" dirty="0">
              <a:solidFill>
                <a:srgbClr val="000090"/>
              </a:solidFill>
              <a:latin typeface="+mn-lt"/>
              <a:cs typeface="Times New Roman" panose="02020603050405020304" pitchFamily="18" charset="0"/>
            </a:endParaRPr>
          </a:p>
        </p:txBody>
      </p:sp>
      <p:pic>
        <p:nvPicPr>
          <p:cNvPr id="18" name="Рисунок 5" descr="dt_p1p2_corr_ch5_11kV"/>
          <p:cNvPicPr>
            <a:picLocks noChangeAspect="1" noChangeArrowheads="1"/>
          </p:cNvPicPr>
          <p:nvPr/>
        </p:nvPicPr>
        <p:blipFill>
          <a:blip r:embed="rId11"/>
          <a:srcRect/>
          <a:stretch>
            <a:fillRect/>
          </a:stretch>
        </p:blipFill>
        <p:spPr bwMode="auto">
          <a:xfrm>
            <a:off x="2858957" y="2438400"/>
            <a:ext cx="3478343" cy="2499254"/>
          </a:xfrm>
          <a:prstGeom prst="rect">
            <a:avLst/>
          </a:prstGeom>
          <a:noFill/>
          <a:ln w="9525">
            <a:noFill/>
            <a:miter lim="800000"/>
            <a:headEnd/>
            <a:tailEnd/>
          </a:ln>
        </p:spPr>
      </p:pic>
      <p:sp>
        <p:nvSpPr>
          <p:cNvPr id="17" name="TextBox 16"/>
          <p:cNvSpPr txBox="1"/>
          <p:nvPr/>
        </p:nvSpPr>
        <p:spPr>
          <a:xfrm>
            <a:off x="2318787" y="2181225"/>
            <a:ext cx="4887150" cy="400110"/>
          </a:xfrm>
          <a:prstGeom prst="rect">
            <a:avLst/>
          </a:prstGeom>
          <a:solidFill>
            <a:srgbClr val="BBE0E3"/>
          </a:solidFill>
        </p:spPr>
        <p:txBody>
          <a:bodyPr wrap="none">
            <a:spAutoFit/>
          </a:bodyPr>
          <a:lstStyle/>
          <a:p>
            <a:pPr>
              <a:defRPr/>
            </a:pPr>
            <a:r>
              <a:rPr lang="en-US" sz="2000" dirty="0">
                <a:solidFill>
                  <a:srgbClr val="000090"/>
                </a:solidFill>
                <a:latin typeface="+mn-lt"/>
                <a:cs typeface="Times New Roman" panose="02020603050405020304" pitchFamily="18" charset="0"/>
              </a:rPr>
              <a:t>w</a:t>
            </a:r>
            <a:r>
              <a:rPr lang="en-US" sz="2000" dirty="0" smtClean="0">
                <a:solidFill>
                  <a:srgbClr val="000090"/>
                </a:solidFill>
                <a:latin typeface="+mn-lt"/>
                <a:cs typeface="Times New Roman" panose="02020603050405020304" pitchFamily="18" charset="0"/>
              </a:rPr>
              <a:t>orkshop </a:t>
            </a:r>
            <a:r>
              <a:rPr lang="en-US" sz="2000" dirty="0">
                <a:solidFill>
                  <a:srgbClr val="000090"/>
                </a:solidFill>
                <a:latin typeface="+mn-lt"/>
                <a:cs typeface="Times New Roman" panose="02020603050405020304" pitchFamily="18" charset="0"/>
              </a:rPr>
              <a:t>for the </a:t>
            </a:r>
            <a:r>
              <a:rPr lang="en-US" sz="2000" dirty="0" smtClean="0">
                <a:solidFill>
                  <a:srgbClr val="000090"/>
                </a:solidFill>
                <a:latin typeface="+mn-lt"/>
                <a:cs typeface="Times New Roman" panose="02020603050405020304" pitchFamily="18" charset="0"/>
              </a:rPr>
              <a:t>MRPC </a:t>
            </a:r>
            <a:r>
              <a:rPr lang="en-US" sz="2000" dirty="0">
                <a:solidFill>
                  <a:srgbClr val="000090"/>
                </a:solidFill>
                <a:latin typeface="+mn-lt"/>
                <a:cs typeface="Times New Roman" panose="02020603050405020304" pitchFamily="18" charset="0"/>
              </a:rPr>
              <a:t>mass-production</a:t>
            </a:r>
            <a:endParaRPr lang="ru-RU" sz="2000" dirty="0">
              <a:solidFill>
                <a:srgbClr val="000090"/>
              </a:solidFill>
              <a:latin typeface="+mn-lt"/>
              <a:cs typeface="Times New Roman" panose="02020603050405020304" pitchFamily="18" charset="0"/>
            </a:endParaRPr>
          </a:p>
        </p:txBody>
      </p:sp>
      <p:sp>
        <p:nvSpPr>
          <p:cNvPr id="9" name="TextBox 8"/>
          <p:cNvSpPr txBox="1"/>
          <p:nvPr/>
        </p:nvSpPr>
        <p:spPr>
          <a:xfrm>
            <a:off x="161397" y="1627408"/>
            <a:ext cx="2148505" cy="1015663"/>
          </a:xfrm>
          <a:prstGeom prst="rect">
            <a:avLst/>
          </a:prstGeom>
          <a:solidFill>
            <a:srgbClr val="FFF6DB"/>
          </a:solidFill>
        </p:spPr>
        <p:txBody>
          <a:bodyPr wrap="square" rtlCol="0">
            <a:spAutoFit/>
          </a:bodyPr>
          <a:lstStyle/>
          <a:p>
            <a:r>
              <a:rPr lang="en-US" sz="2000" b="1" dirty="0" smtClean="0">
                <a:solidFill>
                  <a:srgbClr val="000090"/>
                </a:solidFill>
                <a:latin typeface="Arial"/>
                <a:cs typeface="Arial"/>
              </a:rPr>
              <a:t>28</a:t>
            </a:r>
            <a:r>
              <a:rPr lang="en-US" sz="2000" dirty="0" smtClean="0">
                <a:solidFill>
                  <a:srgbClr val="000090"/>
                </a:solidFill>
                <a:latin typeface="Arial"/>
                <a:cs typeface="Arial"/>
              </a:rPr>
              <a:t> modules</a:t>
            </a:r>
          </a:p>
          <a:p>
            <a:r>
              <a:rPr lang="en-US" sz="2000" b="1" dirty="0" smtClean="0">
                <a:solidFill>
                  <a:srgbClr val="000090"/>
                </a:solidFill>
                <a:latin typeface="Arial"/>
                <a:cs typeface="Arial"/>
              </a:rPr>
              <a:t>280</a:t>
            </a:r>
            <a:r>
              <a:rPr lang="en-US" sz="2000" dirty="0" smtClean="0">
                <a:solidFill>
                  <a:srgbClr val="000090"/>
                </a:solidFill>
                <a:latin typeface="Arial"/>
                <a:cs typeface="Arial"/>
              </a:rPr>
              <a:t> MPRC’s</a:t>
            </a:r>
          </a:p>
          <a:p>
            <a:r>
              <a:rPr lang="en-US" sz="2000" i="1" dirty="0">
                <a:solidFill>
                  <a:srgbClr val="000090"/>
                </a:solidFill>
                <a:latin typeface="Arial"/>
                <a:cs typeface="Arial"/>
              </a:rPr>
              <a:t>13 </a:t>
            </a:r>
            <a:r>
              <a:rPr lang="en-US" sz="2000" i="1" dirty="0" smtClean="0">
                <a:solidFill>
                  <a:srgbClr val="000090"/>
                </a:solidFill>
                <a:latin typeface="Arial"/>
                <a:cs typeface="Arial"/>
              </a:rPr>
              <a:t>440 channels</a:t>
            </a:r>
            <a:endParaRPr lang="en-US" sz="2000" dirty="0">
              <a:latin typeface="Arial"/>
              <a:cs typeface="Arial"/>
            </a:endParaRPr>
          </a:p>
        </p:txBody>
      </p:sp>
    </p:spTree>
    <p:extLst>
      <p:ext uri="{BB962C8B-B14F-4D97-AF65-F5344CB8AC3E}">
        <p14:creationId xmlns:p14="http://schemas.microsoft.com/office/powerpoint/2010/main" xmlns="" val="5312941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5"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551432" y="3630632"/>
            <a:ext cx="3262326" cy="24447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96"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623054" y="5130794"/>
            <a:ext cx="1214419" cy="9445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97" name="Picture 4"/>
          <p:cNvPicPr>
            <a:picLocks noChangeAspect="1" noChangeArrowheads="1"/>
          </p:cNvPicPr>
          <p:nvPr/>
        </p:nvPicPr>
        <p:blipFill>
          <a:blip r:embed="rId5">
            <a:extLst>
              <a:ext uri="{28A0092B-C50C-407E-A947-70E740481C1C}">
                <a14:useLocalDpi xmlns:a14="http://schemas.microsoft.com/office/drawing/2010/main" xmlns="" val="0"/>
              </a:ext>
            </a:extLst>
          </a:blip>
          <a:srcRect l="2142" t="8987" r="22678" b="11047"/>
          <a:stretch>
            <a:fillRect/>
          </a:stretch>
        </p:blipFill>
        <p:spPr bwMode="auto">
          <a:xfrm>
            <a:off x="5551400" y="5213276"/>
            <a:ext cx="1214418" cy="837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90" name="Picture 4"/>
          <p:cNvPicPr>
            <a:picLocks noChangeAspect="1" noChangeArrowheads="1"/>
          </p:cNvPicPr>
          <p:nvPr/>
        </p:nvPicPr>
        <p:blipFill>
          <a:blip r:embed="rId6">
            <a:extLst>
              <a:ext uri="{28A0092B-C50C-407E-A947-70E740481C1C}">
                <a14:useLocalDpi xmlns:a14="http://schemas.microsoft.com/office/drawing/2010/main" xmlns="" val="0"/>
              </a:ext>
            </a:extLst>
          </a:blip>
          <a:srcRect l="21309" t="10382" r="26785" b="11237"/>
          <a:stretch>
            <a:fillRect/>
          </a:stretch>
        </p:blipFill>
        <p:spPr bwMode="auto">
          <a:xfrm>
            <a:off x="0" y="1199628"/>
            <a:ext cx="5436944" cy="49979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Овал 12"/>
          <p:cNvSpPr/>
          <p:nvPr/>
        </p:nvSpPr>
        <p:spPr bwMode="auto">
          <a:xfrm>
            <a:off x="3571875" y="3993104"/>
            <a:ext cx="142875" cy="2222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cxnSp>
        <p:nvCxnSpPr>
          <p:cNvPr id="14" name="Прямая со стрелкой 13"/>
          <p:cNvCxnSpPr>
            <a:endCxn id="2095" idx="1"/>
          </p:cNvCxnSpPr>
          <p:nvPr/>
        </p:nvCxnSpPr>
        <p:spPr bwMode="auto">
          <a:xfrm>
            <a:off x="3721629" y="4165601"/>
            <a:ext cx="1829803" cy="687393"/>
          </a:xfrm>
          <a:prstGeom prst="straightConnector1">
            <a:avLst/>
          </a:prstGeom>
          <a:ln w="25400">
            <a:solidFill>
              <a:srgbClr val="FF0000"/>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977888" y="1158982"/>
            <a:ext cx="4030646" cy="2298065"/>
          </a:xfrm>
          <a:prstGeom prst="rect">
            <a:avLst/>
          </a:prstGeom>
          <a:solidFill>
            <a:srgbClr val="DFFBFF"/>
          </a:solidFill>
        </p:spPr>
        <p:txBody>
          <a:bodyPr wrap="square" rtlCol="0">
            <a:spAutoFit/>
          </a:bodyPr>
          <a:lstStyle/>
          <a:p>
            <a:pPr marL="285750" indent="-285750">
              <a:lnSpc>
                <a:spcPct val="120000"/>
              </a:lnSpc>
              <a:buFont typeface="Wingdings" pitchFamily="2" charset="2"/>
              <a:buChar char="v"/>
            </a:pPr>
            <a:r>
              <a:rPr lang="en-US" sz="2000" i="1" dirty="0" err="1" smtClean="0">
                <a:solidFill>
                  <a:srgbClr val="000090"/>
                </a:solidFill>
                <a:latin typeface="+mn-lt"/>
              </a:rPr>
              <a:t>Pb+Sc</a:t>
            </a:r>
            <a:r>
              <a:rPr lang="en-US" sz="2000" i="1" dirty="0" smtClean="0">
                <a:solidFill>
                  <a:srgbClr val="000090"/>
                </a:solidFill>
                <a:latin typeface="+mn-lt"/>
              </a:rPr>
              <a:t> “</a:t>
            </a:r>
            <a:r>
              <a:rPr lang="en-US" sz="2000" i="1" dirty="0" err="1" smtClean="0">
                <a:solidFill>
                  <a:srgbClr val="000090"/>
                </a:solidFill>
                <a:latin typeface="+mn-lt"/>
              </a:rPr>
              <a:t>Shashlyk</a:t>
            </a:r>
            <a:r>
              <a:rPr lang="en-US" sz="2000" i="1" dirty="0" smtClean="0">
                <a:solidFill>
                  <a:srgbClr val="000090"/>
                </a:solidFill>
                <a:latin typeface="+mn-lt"/>
              </a:rPr>
              <a:t>” </a:t>
            </a:r>
          </a:p>
          <a:p>
            <a:pPr marL="285750" indent="-285750">
              <a:lnSpc>
                <a:spcPct val="120000"/>
              </a:lnSpc>
              <a:buFont typeface="Wingdings" pitchFamily="2" charset="2"/>
              <a:buChar char="v"/>
            </a:pPr>
            <a:r>
              <a:rPr lang="en-US" sz="2000" i="1" dirty="0" smtClean="0">
                <a:solidFill>
                  <a:srgbClr val="000090"/>
                </a:solidFill>
              </a:rPr>
              <a:t>read</a:t>
            </a:r>
            <a:r>
              <a:rPr lang="en-US" sz="2000" i="1" dirty="0">
                <a:solidFill>
                  <a:srgbClr val="000090"/>
                </a:solidFill>
              </a:rPr>
              <a:t>-out: </a:t>
            </a:r>
            <a:r>
              <a:rPr lang="en-US" sz="2000" i="1" dirty="0" smtClean="0">
                <a:solidFill>
                  <a:srgbClr val="000090"/>
                </a:solidFill>
              </a:rPr>
              <a:t> </a:t>
            </a:r>
            <a:r>
              <a:rPr lang="en-US" sz="2000" i="1" dirty="0">
                <a:solidFill>
                  <a:srgbClr val="000090"/>
                </a:solidFill>
              </a:rPr>
              <a:t>WLS fibers + MAPD</a:t>
            </a:r>
          </a:p>
          <a:p>
            <a:pPr marL="285750" indent="-285750">
              <a:lnSpc>
                <a:spcPct val="120000"/>
              </a:lnSpc>
              <a:buFont typeface="Wingdings" pitchFamily="2" charset="2"/>
              <a:buChar char="v"/>
            </a:pPr>
            <a:r>
              <a:rPr lang="en-US" sz="2000" i="1" dirty="0">
                <a:solidFill>
                  <a:srgbClr val="000090"/>
                </a:solidFill>
                <a:sym typeface="SymbolPS" charset="0"/>
              </a:rPr>
              <a:t>L ~35</a:t>
            </a:r>
            <a:r>
              <a:rPr lang="en-US" sz="2000" i="1" dirty="0">
                <a:solidFill>
                  <a:srgbClr val="000090"/>
                </a:solidFill>
              </a:rPr>
              <a:t> cm (~ 14 X</a:t>
            </a:r>
            <a:r>
              <a:rPr lang="en-US" sz="2000" i="1" baseline="-25000" dirty="0">
                <a:solidFill>
                  <a:srgbClr val="000090"/>
                </a:solidFill>
              </a:rPr>
              <a:t>0</a:t>
            </a:r>
            <a:r>
              <a:rPr lang="en-US" sz="2000" i="1" dirty="0">
                <a:solidFill>
                  <a:srgbClr val="000090"/>
                </a:solidFill>
              </a:rPr>
              <a:t>)</a:t>
            </a:r>
            <a:endParaRPr lang="en-US" sz="2000" i="1" dirty="0" smtClean="0">
              <a:solidFill>
                <a:srgbClr val="000090"/>
              </a:solidFill>
              <a:latin typeface="+mn-lt"/>
            </a:endParaRPr>
          </a:p>
          <a:p>
            <a:pPr marL="285750" indent="-285750">
              <a:lnSpc>
                <a:spcPct val="120000"/>
              </a:lnSpc>
              <a:buFont typeface="Wingdings" pitchFamily="2" charset="2"/>
              <a:buChar char="v"/>
            </a:pPr>
            <a:r>
              <a:rPr lang="en-US" sz="2000" i="1" dirty="0" smtClean="0">
                <a:solidFill>
                  <a:srgbClr val="000090"/>
                </a:solidFill>
                <a:latin typeface="+mn-lt"/>
              </a:rPr>
              <a:t>Segmentation (4x4 cm</a:t>
            </a:r>
            <a:r>
              <a:rPr lang="en-US" sz="2000" i="1" baseline="30000" dirty="0" smtClean="0">
                <a:solidFill>
                  <a:srgbClr val="000090"/>
                </a:solidFill>
                <a:latin typeface="+mn-lt"/>
              </a:rPr>
              <a:t>2</a:t>
            </a:r>
            <a:r>
              <a:rPr lang="en-US" sz="2000" i="1" dirty="0" smtClean="0">
                <a:solidFill>
                  <a:srgbClr val="000090"/>
                </a:solidFill>
                <a:latin typeface="+mn-lt"/>
              </a:rPr>
              <a:t>), </a:t>
            </a:r>
          </a:p>
          <a:p>
            <a:pPr marL="285750" indent="-285750">
              <a:lnSpc>
                <a:spcPct val="120000"/>
              </a:lnSpc>
              <a:buFont typeface="Wingdings" pitchFamily="2" charset="2"/>
              <a:buChar char="v"/>
            </a:pPr>
            <a:r>
              <a:rPr lang="en-US" sz="2000" i="1" dirty="0" smtClean="0">
                <a:solidFill>
                  <a:srgbClr val="000090"/>
                </a:solidFill>
                <a:latin typeface="Symbol" charset="2"/>
                <a:cs typeface="Symbol" charset="2"/>
              </a:rPr>
              <a:t>s</a:t>
            </a:r>
            <a:r>
              <a:rPr lang="en-US" sz="2000" i="1" dirty="0" smtClean="0">
                <a:solidFill>
                  <a:srgbClr val="000090"/>
                </a:solidFill>
                <a:latin typeface="+mn-lt"/>
              </a:rPr>
              <a:t>(E) better than 5% @ 1 </a:t>
            </a:r>
            <a:r>
              <a:rPr lang="en-US" sz="2000" i="1" dirty="0" err="1" smtClean="0">
                <a:solidFill>
                  <a:srgbClr val="000090"/>
                </a:solidFill>
                <a:latin typeface="+mn-lt"/>
              </a:rPr>
              <a:t>GeV</a:t>
            </a:r>
            <a:r>
              <a:rPr lang="en-US" sz="2000" i="1" dirty="0" smtClean="0">
                <a:solidFill>
                  <a:srgbClr val="000090"/>
                </a:solidFill>
                <a:latin typeface="+mn-lt"/>
              </a:rPr>
              <a:t>; </a:t>
            </a:r>
          </a:p>
          <a:p>
            <a:pPr marL="285750" indent="-285750">
              <a:lnSpc>
                <a:spcPct val="120000"/>
              </a:lnSpc>
              <a:buFont typeface="Wingdings" pitchFamily="2" charset="2"/>
              <a:buChar char="v"/>
            </a:pPr>
            <a:r>
              <a:rPr lang="en-US" sz="2000" i="1" dirty="0" smtClean="0">
                <a:solidFill>
                  <a:srgbClr val="000090"/>
                </a:solidFill>
                <a:latin typeface="+mn-lt"/>
              </a:rPr>
              <a:t>time resolution ~500 </a:t>
            </a:r>
            <a:r>
              <a:rPr lang="en-US" sz="2000" i="1" dirty="0" err="1" smtClean="0">
                <a:solidFill>
                  <a:srgbClr val="000090"/>
                </a:solidFill>
                <a:latin typeface="+mn-lt"/>
              </a:rPr>
              <a:t>ps</a:t>
            </a:r>
            <a:r>
              <a:rPr lang="en-US" sz="2000" i="1" dirty="0" smtClean="0">
                <a:solidFill>
                  <a:srgbClr val="000090"/>
                </a:solidFill>
                <a:latin typeface="+mn-lt"/>
              </a:rPr>
              <a:t>  </a:t>
            </a:r>
            <a:endParaRPr lang="ru-RU" sz="2000" i="1" dirty="0">
              <a:solidFill>
                <a:srgbClr val="000090"/>
              </a:solidFill>
              <a:latin typeface="+mn-lt"/>
            </a:endParaRPr>
          </a:p>
        </p:txBody>
      </p:sp>
      <p:sp>
        <p:nvSpPr>
          <p:cNvPr id="4" name="TextBox 3"/>
          <p:cNvSpPr txBox="1"/>
          <p:nvPr/>
        </p:nvSpPr>
        <p:spPr>
          <a:xfrm>
            <a:off x="5808133" y="3708394"/>
            <a:ext cx="2728129" cy="400110"/>
          </a:xfrm>
          <a:prstGeom prst="rect">
            <a:avLst/>
          </a:prstGeom>
          <a:solidFill>
            <a:srgbClr val="F9DCCF"/>
          </a:solidFill>
        </p:spPr>
        <p:txBody>
          <a:bodyPr wrap="none" rtlCol="0">
            <a:spAutoFit/>
          </a:bodyPr>
          <a:lstStyle/>
          <a:p>
            <a:r>
              <a:rPr lang="en-US" sz="2000" i="1" dirty="0" smtClean="0"/>
              <a:t>prototype of a module</a:t>
            </a:r>
            <a:endParaRPr lang="en-US" sz="2000" i="1" dirty="0"/>
          </a:p>
        </p:txBody>
      </p:sp>
      <p:sp>
        <p:nvSpPr>
          <p:cNvPr id="5" name="Rectangle 4"/>
          <p:cNvSpPr/>
          <p:nvPr/>
        </p:nvSpPr>
        <p:spPr>
          <a:xfrm>
            <a:off x="930656" y="619667"/>
            <a:ext cx="7113370" cy="461665"/>
          </a:xfrm>
          <a:prstGeom prst="rect">
            <a:avLst/>
          </a:prstGeom>
          <a:noFill/>
        </p:spPr>
        <p:txBody>
          <a:bodyPr wrap="none">
            <a:spAutoFit/>
          </a:bodyPr>
          <a:lstStyle/>
          <a:p>
            <a:pPr algn="ctr" fontAlgn="auto">
              <a:spcBef>
                <a:spcPts val="0"/>
              </a:spcBef>
              <a:spcAft>
                <a:spcPts val="0"/>
              </a:spcAft>
              <a:defRPr/>
            </a:pPr>
            <a:r>
              <a:rPr lang="en-US" sz="2400" i="1" dirty="0">
                <a:solidFill>
                  <a:srgbClr val="000090"/>
                </a:solidFill>
              </a:rPr>
              <a:t>c</a:t>
            </a:r>
            <a:r>
              <a:rPr lang="en-US" sz="2400" i="1" dirty="0" smtClean="0">
                <a:solidFill>
                  <a:srgbClr val="000090"/>
                </a:solidFill>
              </a:rPr>
              <a:t>ommon project with </a:t>
            </a:r>
            <a:r>
              <a:rPr lang="en-US" sz="2400" b="1" i="1" dirty="0" smtClean="0">
                <a:solidFill>
                  <a:srgbClr val="000090"/>
                </a:solidFill>
              </a:rPr>
              <a:t>Tsinghua University, </a:t>
            </a:r>
            <a:r>
              <a:rPr lang="en-US" sz="2400" b="1" i="1" dirty="0" smtClean="0">
                <a:solidFill>
                  <a:srgbClr val="DE4E43"/>
                </a:solidFill>
              </a:rPr>
              <a:t>China</a:t>
            </a:r>
            <a:endParaRPr lang="ru-RU" sz="2400" b="1" i="1" dirty="0">
              <a:solidFill>
                <a:srgbClr val="DE4E43"/>
              </a:solidFill>
            </a:endParaRPr>
          </a:p>
        </p:txBody>
      </p:sp>
      <p:sp>
        <p:nvSpPr>
          <p:cNvPr id="22" name="TextBox 21"/>
          <p:cNvSpPr txBox="1"/>
          <p:nvPr/>
        </p:nvSpPr>
        <p:spPr>
          <a:xfrm>
            <a:off x="0" y="1253061"/>
            <a:ext cx="3879588" cy="400110"/>
          </a:xfrm>
          <a:prstGeom prst="rect">
            <a:avLst/>
          </a:prstGeom>
          <a:solidFill>
            <a:srgbClr val="F9DCCF"/>
          </a:solidFill>
        </p:spPr>
        <p:txBody>
          <a:bodyPr wrap="none" rtlCol="0">
            <a:spAutoFit/>
          </a:bodyPr>
          <a:lstStyle/>
          <a:p>
            <a:r>
              <a:rPr lang="en-US" sz="2000" b="1" dirty="0" smtClean="0">
                <a:solidFill>
                  <a:srgbClr val="000090"/>
                </a:solidFill>
                <a:latin typeface="Arial"/>
                <a:cs typeface="Arial"/>
              </a:rPr>
              <a:t>Barrel </a:t>
            </a:r>
            <a:r>
              <a:rPr lang="en-US" sz="2000" b="1" dirty="0">
                <a:solidFill>
                  <a:srgbClr val="000090"/>
                </a:solidFill>
                <a:latin typeface="Arial"/>
                <a:cs typeface="Arial"/>
              </a:rPr>
              <a:t>ECAL </a:t>
            </a:r>
            <a:r>
              <a:rPr lang="en-US" sz="2000" dirty="0">
                <a:solidFill>
                  <a:srgbClr val="000090"/>
                </a:solidFill>
                <a:latin typeface="Arial"/>
                <a:cs typeface="Arial"/>
              </a:rPr>
              <a:t>~ </a:t>
            </a:r>
            <a:r>
              <a:rPr lang="en-US" sz="2000" b="1" dirty="0" smtClean="0">
                <a:solidFill>
                  <a:srgbClr val="DE4E43"/>
                </a:solidFill>
                <a:latin typeface="Arial"/>
                <a:cs typeface="Arial"/>
              </a:rPr>
              <a:t>43 000</a:t>
            </a:r>
            <a:r>
              <a:rPr lang="en-US" sz="2000" dirty="0" smtClean="0">
                <a:solidFill>
                  <a:srgbClr val="000090"/>
                </a:solidFill>
                <a:latin typeface="Arial"/>
                <a:cs typeface="Arial"/>
              </a:rPr>
              <a:t>  modules</a:t>
            </a:r>
            <a:endParaRPr lang="ru-RU" sz="2000" dirty="0">
              <a:solidFill>
                <a:srgbClr val="000090"/>
              </a:solidFill>
              <a:latin typeface="Arial"/>
              <a:cs typeface="Arial"/>
            </a:endParaRPr>
          </a:p>
        </p:txBody>
      </p:sp>
      <p:sp>
        <p:nvSpPr>
          <p:cNvPr id="24" name="TextBox 23"/>
          <p:cNvSpPr txBox="1"/>
          <p:nvPr/>
        </p:nvSpPr>
        <p:spPr>
          <a:xfrm>
            <a:off x="1295401" y="3289300"/>
            <a:ext cx="2836332" cy="400110"/>
          </a:xfrm>
          <a:prstGeom prst="rect">
            <a:avLst/>
          </a:prstGeom>
          <a:solidFill>
            <a:srgbClr val="000090"/>
          </a:solidFill>
        </p:spPr>
        <p:txBody>
          <a:bodyPr wrap="square" rtlCol="0">
            <a:spAutoFit/>
          </a:bodyPr>
          <a:lstStyle/>
          <a:p>
            <a:pPr algn="ctr"/>
            <a:r>
              <a:rPr lang="en-US" sz="2000" i="1" dirty="0">
                <a:solidFill>
                  <a:schemeClr val="bg1"/>
                </a:solidFill>
              </a:rPr>
              <a:t>p</a:t>
            </a:r>
            <a:r>
              <a:rPr lang="en-US" sz="2000" i="1" dirty="0" smtClean="0">
                <a:solidFill>
                  <a:schemeClr val="bg1"/>
                </a:solidFill>
              </a:rPr>
              <a:t>rojective geometry</a:t>
            </a:r>
            <a:endParaRPr lang="en-US" sz="2000" i="1" dirty="0">
              <a:solidFill>
                <a:schemeClr val="bg1"/>
              </a:solidFill>
            </a:endParaRPr>
          </a:p>
        </p:txBody>
      </p:sp>
      <p:sp>
        <p:nvSpPr>
          <p:cNvPr id="25" name="TextBox 24"/>
          <p:cNvSpPr txBox="1"/>
          <p:nvPr/>
        </p:nvSpPr>
        <p:spPr>
          <a:xfrm>
            <a:off x="1215980" y="133483"/>
            <a:ext cx="5774412" cy="492443"/>
          </a:xfrm>
          <a:prstGeom prst="rect">
            <a:avLst/>
          </a:prstGeom>
          <a:solidFill>
            <a:srgbClr val="EEF3FF"/>
          </a:solidFill>
        </p:spPr>
        <p:txBody>
          <a:bodyPr wrap="none" rtlCol="0">
            <a:spAutoFit/>
          </a:bodyPr>
          <a:lstStyle/>
          <a:p>
            <a:r>
              <a:rPr lang="en-US" sz="2600" b="1" dirty="0" smtClean="0">
                <a:solidFill>
                  <a:srgbClr val="000090"/>
                </a:solidFill>
                <a:latin typeface="Arial" pitchFamily="34" charset="0"/>
                <a:cs typeface="Arial" pitchFamily="34" charset="0"/>
              </a:rPr>
              <a:t>Electromagnetic calorimeter: ECAL</a:t>
            </a:r>
            <a:endParaRPr lang="ru-RU" sz="2600" b="1" dirty="0">
              <a:solidFill>
                <a:srgbClr val="000090"/>
              </a:solidFill>
              <a:latin typeface="Arial" pitchFamily="34" charset="0"/>
              <a:cs typeface="Arial" pitchFamily="34" charset="0"/>
            </a:endParaRPr>
          </a:p>
        </p:txBody>
      </p:sp>
    </p:spTree>
    <p:extLst>
      <p:ext uri="{BB962C8B-B14F-4D97-AF65-F5344CB8AC3E}">
        <p14:creationId xmlns:p14="http://schemas.microsoft.com/office/powerpoint/2010/main" xmlns="" val="20261072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Рисунок 3"/>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6019800" y="3846181"/>
            <a:ext cx="3009900" cy="25376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IMG_0105.jp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822700" y="723901"/>
            <a:ext cx="5207000" cy="3216348"/>
          </a:xfrm>
          <a:prstGeom prst="rect">
            <a:avLst/>
          </a:prstGeom>
        </p:spPr>
      </p:pic>
      <p:sp>
        <p:nvSpPr>
          <p:cNvPr id="40968" name="Rectangle 11"/>
          <p:cNvSpPr>
            <a:spLocks noChangeArrowheads="1"/>
          </p:cNvSpPr>
          <p:nvPr/>
        </p:nvSpPr>
        <p:spPr bwMode="auto">
          <a:xfrm>
            <a:off x="2286000" y="38320"/>
            <a:ext cx="3937000" cy="558360"/>
          </a:xfrm>
          <a:prstGeom prst="rect">
            <a:avLst/>
          </a:prstGeom>
          <a:solidFill>
            <a:srgbClr val="CCFFCC"/>
          </a:solidFill>
          <a:ln w="9525">
            <a:solidFill>
              <a:srgbClr val="000090"/>
            </a:solidFill>
            <a:miter lim="800000"/>
            <a:headEnd/>
            <a:tailEnd/>
          </a:ln>
        </p:spPr>
        <p:txBody>
          <a:bodyPr wrap="square" tIns="93600" bIns="93600" anchor="ctr">
            <a:spAutoFit/>
          </a:bodyPr>
          <a:lstStyle/>
          <a:p>
            <a:pPr algn="ctr"/>
            <a:r>
              <a:rPr lang="en-US" sz="2400" b="1" dirty="0" smtClean="0">
                <a:solidFill>
                  <a:srgbClr val="000090"/>
                </a:solidFill>
              </a:rPr>
              <a:t>Inner Tracking System</a:t>
            </a:r>
            <a:endParaRPr lang="en-US" sz="2400" b="1" dirty="0">
              <a:solidFill>
                <a:srgbClr val="000090"/>
              </a:solidFill>
            </a:endParaRPr>
          </a:p>
        </p:txBody>
      </p:sp>
      <p:sp>
        <p:nvSpPr>
          <p:cNvPr id="40969" name="TextBox 1"/>
          <p:cNvSpPr txBox="1">
            <a:spLocks noChangeArrowheads="1"/>
          </p:cNvSpPr>
          <p:nvPr/>
        </p:nvSpPr>
        <p:spPr bwMode="auto">
          <a:xfrm>
            <a:off x="4851400" y="651396"/>
            <a:ext cx="4292600" cy="615553"/>
          </a:xfrm>
          <a:prstGeom prst="rect">
            <a:avLst/>
          </a:prstGeom>
          <a:solidFill>
            <a:srgbClr val="FEFFD8"/>
          </a:solidFill>
          <a:ln>
            <a:noFill/>
          </a:ln>
          <a:extLst/>
        </p:spPr>
        <p:txBody>
          <a:bodyPr wrap="square" tIns="0" bIns="0" anchor="ctr" anchorCtr="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i="1" dirty="0">
                <a:solidFill>
                  <a:srgbClr val="000090"/>
                </a:solidFill>
              </a:rPr>
              <a:t>w</a:t>
            </a:r>
            <a:r>
              <a:rPr lang="en-US" sz="2000" i="1" dirty="0" smtClean="0">
                <a:solidFill>
                  <a:srgbClr val="000090"/>
                </a:solidFill>
              </a:rPr>
              <a:t>orkshop for detector assembly &amp; test was put in operation </a:t>
            </a:r>
            <a:r>
              <a:rPr lang="en-US" sz="2000" i="1" dirty="0">
                <a:solidFill>
                  <a:srgbClr val="000090"/>
                </a:solidFill>
              </a:rPr>
              <a:t>in </a:t>
            </a:r>
            <a:r>
              <a:rPr lang="en-US" sz="2000" i="1" dirty="0" smtClean="0">
                <a:solidFill>
                  <a:srgbClr val="000090"/>
                </a:solidFill>
              </a:rPr>
              <a:t>2015</a:t>
            </a:r>
            <a:endParaRPr lang="en-US" sz="2000" dirty="0">
              <a:solidFill>
                <a:srgbClr val="000090"/>
              </a:solidFill>
            </a:endParaRPr>
          </a:p>
        </p:txBody>
      </p:sp>
      <p:sp>
        <p:nvSpPr>
          <p:cNvPr id="20" name="TextBox 19"/>
          <p:cNvSpPr txBox="1"/>
          <p:nvPr/>
        </p:nvSpPr>
        <p:spPr>
          <a:xfrm>
            <a:off x="5594350" y="3476849"/>
            <a:ext cx="1917700" cy="369332"/>
          </a:xfrm>
          <a:prstGeom prst="rect">
            <a:avLst/>
          </a:prstGeom>
          <a:solidFill>
            <a:srgbClr val="C8E5F1"/>
          </a:solidFill>
        </p:spPr>
        <p:txBody>
          <a:bodyPr wrap="square" rtlCol="0">
            <a:spAutoFit/>
          </a:bodyPr>
          <a:lstStyle/>
          <a:p>
            <a:pPr algn="ctr"/>
            <a:r>
              <a:rPr lang="en-US" i="1" dirty="0" smtClean="0">
                <a:solidFill>
                  <a:srgbClr val="000090"/>
                </a:solidFill>
              </a:rPr>
              <a:t>at the workshop   </a:t>
            </a:r>
            <a:endParaRPr lang="en-US" i="1" dirty="0">
              <a:solidFill>
                <a:srgbClr val="000090"/>
              </a:solidFill>
            </a:endParaRPr>
          </a:p>
        </p:txBody>
      </p:sp>
      <p:sp>
        <p:nvSpPr>
          <p:cNvPr id="2" name="Rectangle 1"/>
          <p:cNvSpPr/>
          <p:nvPr/>
        </p:nvSpPr>
        <p:spPr>
          <a:xfrm>
            <a:off x="5778500" y="5867168"/>
            <a:ext cx="3365500" cy="646331"/>
          </a:xfrm>
          <a:prstGeom prst="rect">
            <a:avLst/>
          </a:prstGeom>
          <a:solidFill>
            <a:srgbClr val="FEFFD8"/>
          </a:solidFill>
        </p:spPr>
        <p:txBody>
          <a:bodyPr wrap="square">
            <a:spAutoFit/>
          </a:bodyPr>
          <a:lstStyle/>
          <a:p>
            <a:r>
              <a:rPr lang="en-US" i="1" dirty="0" smtClean="0">
                <a:solidFill>
                  <a:srgbClr val="000090"/>
                </a:solidFill>
              </a:rPr>
              <a:t>stand for beam tests of boards with sensors</a:t>
            </a:r>
            <a:r>
              <a:rPr lang="en-US" i="1" dirty="0" smtClean="0">
                <a:solidFill>
                  <a:srgbClr val="FF0006"/>
                </a:solidFill>
              </a:rPr>
              <a:t> – </a:t>
            </a:r>
            <a:r>
              <a:rPr lang="en-US" b="1" i="1" dirty="0" smtClean="0">
                <a:solidFill>
                  <a:srgbClr val="DE4E43"/>
                </a:solidFill>
              </a:rPr>
              <a:t>in operation </a:t>
            </a:r>
            <a:endParaRPr lang="en-US" b="1" i="1" dirty="0">
              <a:solidFill>
                <a:srgbClr val="DE4E43"/>
              </a:solidFill>
            </a:endParaRPr>
          </a:p>
        </p:txBody>
      </p:sp>
      <p:pic>
        <p:nvPicPr>
          <p:cNvPr id="14" name="Рисунок 9"/>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650999" y="2184401"/>
            <a:ext cx="3393927" cy="2859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Рисунок 8"/>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317500" y="2930677"/>
            <a:ext cx="1447800" cy="142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17" name="Таблица 2"/>
          <p:cNvGraphicFramePr>
            <a:graphicFrameLocks noGrp="1"/>
          </p:cNvGraphicFramePr>
          <p:nvPr>
            <p:extLst>
              <p:ext uri="{D42A27DB-BD31-4B8C-83A1-F6EECF244321}">
                <p14:modId xmlns:p14="http://schemas.microsoft.com/office/powerpoint/2010/main" xmlns="" val="3267446987"/>
              </p:ext>
            </p:extLst>
          </p:nvPr>
        </p:nvGraphicFramePr>
        <p:xfrm>
          <a:off x="203200" y="4508500"/>
          <a:ext cx="5257799" cy="1976899"/>
        </p:xfrm>
        <a:graphic>
          <a:graphicData uri="http://schemas.openxmlformats.org/drawingml/2006/table">
            <a:tbl>
              <a:tblPr/>
              <a:tblGrid>
                <a:gridCol w="546100"/>
                <a:gridCol w="520700"/>
                <a:gridCol w="647700"/>
                <a:gridCol w="635000"/>
                <a:gridCol w="889000"/>
                <a:gridCol w="876300"/>
                <a:gridCol w="1142999"/>
              </a:tblGrid>
              <a:tr h="364495">
                <a:tc>
                  <a:txBody>
                    <a:bodyPr/>
                    <a:lstStyle/>
                    <a:p>
                      <a:pPr marL="0" marR="0" lvl="0" indent="0" algn="l" defTabSz="914400" rtl="0" eaLnBrk="1" fontAlgn="base" latinLnBrk="0" hangingPunct="1">
                        <a:lnSpc>
                          <a:spcPct val="107000"/>
                        </a:lnSpc>
                        <a:spcBef>
                          <a:spcPct val="0"/>
                        </a:spcBef>
                        <a:spcAft>
                          <a:spcPct val="0"/>
                        </a:spcAft>
                        <a:buClrTx/>
                        <a:buSzTx/>
                        <a:buFontTx/>
                        <a:buNone/>
                        <a:tabLst>
                          <a:tab pos="752475" algn="l"/>
                        </a:tabLst>
                      </a:pPr>
                      <a:r>
                        <a:rPr kumimoji="0" lang="en-US" sz="1200" b="1" i="0" u="none" strike="noStrike" cap="none" normalizeH="0" baseline="0" dirty="0" smtClean="0">
                          <a:ln>
                            <a:noFill/>
                          </a:ln>
                          <a:solidFill>
                            <a:srgbClr val="FFFFFF"/>
                          </a:solidFill>
                          <a:effectLst/>
                          <a:latin typeface="Arial"/>
                          <a:ea typeface="ＭＳ Ｐゴシック" charset="0"/>
                          <a:cs typeface="Arial"/>
                        </a:rPr>
                        <a:t>#</a:t>
                      </a:r>
                    </a:p>
                    <a:p>
                      <a:pPr marL="0" marR="0" lvl="0" indent="0" algn="l" defTabSz="914400" rtl="0" eaLnBrk="1" fontAlgn="base" latinLnBrk="0" hangingPunct="1">
                        <a:lnSpc>
                          <a:spcPct val="107000"/>
                        </a:lnSpc>
                        <a:spcBef>
                          <a:spcPct val="0"/>
                        </a:spcBef>
                        <a:spcAft>
                          <a:spcPct val="0"/>
                        </a:spcAft>
                        <a:buClrTx/>
                        <a:buSzTx/>
                        <a:buFontTx/>
                        <a:buNone/>
                        <a:tabLst>
                          <a:tab pos="752475" algn="l"/>
                        </a:tabLst>
                      </a:pPr>
                      <a:r>
                        <a:rPr kumimoji="0" lang="en-US" sz="1200" b="1" i="0" u="none" strike="noStrike" cap="none" normalizeH="0" baseline="0" dirty="0" smtClean="0">
                          <a:ln>
                            <a:noFill/>
                          </a:ln>
                          <a:solidFill>
                            <a:srgbClr val="FFFFFF"/>
                          </a:solidFill>
                          <a:effectLst/>
                          <a:latin typeface="Arial"/>
                          <a:ea typeface="ＭＳ Ｐゴシック" charset="0"/>
                          <a:cs typeface="Arial"/>
                        </a:rPr>
                        <a:t> layer</a:t>
                      </a:r>
                      <a:endParaRPr kumimoji="0" lang="ru-RU" sz="1200" b="1" i="0" u="none" strike="noStrike" cap="none" normalizeH="0" baseline="0" dirty="0">
                        <a:ln>
                          <a:noFill/>
                        </a:ln>
                        <a:solidFill>
                          <a:srgbClr val="FFFFFF"/>
                        </a:solidFill>
                        <a:effectLst/>
                        <a:latin typeface="Arial"/>
                        <a:ea typeface="Calibri" charset="0"/>
                        <a:cs typeface="Arial"/>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90"/>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tab pos="752475" algn="l"/>
                        </a:tabLst>
                      </a:pPr>
                      <a:r>
                        <a:rPr kumimoji="0" lang="en-US" sz="1200" b="1" i="0" u="none" strike="noStrike" cap="none" normalizeH="0" baseline="0" dirty="0" smtClean="0">
                          <a:ln>
                            <a:noFill/>
                          </a:ln>
                          <a:solidFill>
                            <a:srgbClr val="FFFFFF"/>
                          </a:solidFill>
                          <a:effectLst/>
                          <a:latin typeface="Arial"/>
                          <a:ea typeface="ＭＳ Ｐゴシック" charset="0"/>
                          <a:cs typeface="Arial"/>
                        </a:rPr>
                        <a:t>R0</a:t>
                      </a:r>
                    </a:p>
                    <a:p>
                      <a:pPr marL="0" marR="0" lvl="0" indent="0" algn="l" defTabSz="914400" rtl="0" eaLnBrk="1" fontAlgn="base" latinLnBrk="0" hangingPunct="1">
                        <a:lnSpc>
                          <a:spcPct val="107000"/>
                        </a:lnSpc>
                        <a:spcBef>
                          <a:spcPct val="0"/>
                        </a:spcBef>
                        <a:spcAft>
                          <a:spcPct val="0"/>
                        </a:spcAft>
                        <a:buClrTx/>
                        <a:buSzTx/>
                        <a:buFontTx/>
                        <a:buNone/>
                        <a:tabLst>
                          <a:tab pos="752475" algn="l"/>
                        </a:tabLst>
                      </a:pPr>
                      <a:r>
                        <a:rPr kumimoji="0" lang="en-US" sz="1200" b="1" i="0" u="none" strike="noStrike" cap="none" normalizeH="0" baseline="0" dirty="0" smtClean="0">
                          <a:ln>
                            <a:noFill/>
                          </a:ln>
                          <a:solidFill>
                            <a:srgbClr val="FFFFFF"/>
                          </a:solidFill>
                          <a:effectLst/>
                          <a:latin typeface="Arial"/>
                          <a:ea typeface="ＭＳ Ｐゴシック" charset="0"/>
                          <a:cs typeface="Arial"/>
                        </a:rPr>
                        <a:t>mm</a:t>
                      </a:r>
                      <a:endParaRPr kumimoji="0" lang="ru-RU" sz="1200" b="1" i="0" u="none" strike="noStrike" cap="none" normalizeH="0" baseline="0" dirty="0">
                        <a:ln>
                          <a:noFill/>
                        </a:ln>
                        <a:solidFill>
                          <a:srgbClr val="FFFFFF"/>
                        </a:solidFill>
                        <a:effectLst/>
                        <a:latin typeface="Arial"/>
                        <a:ea typeface="Calibri" charset="0"/>
                        <a:cs typeface="Arial"/>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90"/>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tab pos="752475" algn="l"/>
                        </a:tabLst>
                      </a:pPr>
                      <a:r>
                        <a:rPr kumimoji="0" lang="en-US" sz="1200" b="1" i="0" u="none" strike="noStrike" cap="none" normalizeH="0" baseline="0" dirty="0">
                          <a:ln>
                            <a:noFill/>
                          </a:ln>
                          <a:solidFill>
                            <a:srgbClr val="FFFFFF"/>
                          </a:solidFill>
                          <a:effectLst/>
                          <a:latin typeface="Arial"/>
                          <a:ea typeface="ＭＳ Ｐゴシック" charset="0"/>
                          <a:cs typeface="Arial"/>
                        </a:rPr>
                        <a:t>Active </a:t>
                      </a:r>
                      <a:r>
                        <a:rPr kumimoji="0" lang="en-US" sz="1200" b="1" i="0" u="none" strike="noStrike" cap="none" normalizeH="0" baseline="0" dirty="0" smtClean="0">
                          <a:ln>
                            <a:noFill/>
                          </a:ln>
                          <a:solidFill>
                            <a:srgbClr val="FFFFFF"/>
                          </a:solidFill>
                          <a:effectLst/>
                          <a:latin typeface="Arial"/>
                          <a:ea typeface="ＭＳ Ｐゴシック" charset="0"/>
                          <a:cs typeface="Arial"/>
                        </a:rPr>
                        <a:t>l, </a:t>
                      </a:r>
                      <a:r>
                        <a:rPr kumimoji="0" lang="ru-RU" sz="1200" b="1" i="0" u="none" strike="noStrike" cap="none" normalizeH="0" baseline="0" dirty="0" smtClean="0">
                          <a:ln>
                            <a:noFill/>
                          </a:ln>
                          <a:solidFill>
                            <a:srgbClr val="FFFFFF"/>
                          </a:solidFill>
                          <a:effectLst/>
                          <a:latin typeface="Arial"/>
                          <a:ea typeface="ＭＳ Ｐゴシック" charset="0"/>
                          <a:cs typeface="Arial"/>
                        </a:rPr>
                        <a:t>  </a:t>
                      </a:r>
                      <a:r>
                        <a:rPr kumimoji="0" lang="en-US" sz="1200" b="1" i="0" u="none" strike="noStrike" cap="none" normalizeH="0" baseline="0" dirty="0" smtClean="0">
                          <a:ln>
                            <a:noFill/>
                          </a:ln>
                          <a:solidFill>
                            <a:srgbClr val="FFFFFF"/>
                          </a:solidFill>
                          <a:effectLst/>
                          <a:latin typeface="Arial"/>
                          <a:ea typeface="ＭＳ Ｐゴシック" charset="0"/>
                          <a:cs typeface="Arial"/>
                        </a:rPr>
                        <a:t>mm</a:t>
                      </a:r>
                      <a:endParaRPr kumimoji="0" lang="ru-RU" sz="1200" b="1" i="0" u="none" strike="noStrike" cap="none" normalizeH="0" baseline="0" dirty="0">
                        <a:ln>
                          <a:noFill/>
                        </a:ln>
                        <a:solidFill>
                          <a:srgbClr val="FFFFFF"/>
                        </a:solidFill>
                        <a:effectLst/>
                        <a:latin typeface="Arial"/>
                        <a:ea typeface="Calibri" charset="0"/>
                        <a:cs typeface="Arial"/>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90"/>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tab pos="752475" algn="l"/>
                        </a:tabLst>
                      </a:pPr>
                      <a:r>
                        <a:rPr kumimoji="0" lang="ru-RU" sz="1200" b="1" i="0" u="none" strike="noStrike" cap="none" normalizeH="0" baseline="0" dirty="0" err="1" smtClean="0">
                          <a:ln>
                            <a:noFill/>
                          </a:ln>
                          <a:solidFill>
                            <a:srgbClr val="FFFFFF"/>
                          </a:solidFill>
                          <a:effectLst/>
                          <a:latin typeface="Arial"/>
                          <a:ea typeface="ＭＳ Ｐゴシック" charset="0"/>
                          <a:cs typeface="Arial"/>
                        </a:rPr>
                        <a:t>N</a:t>
                      </a:r>
                      <a:r>
                        <a:rPr kumimoji="0" lang="en-US" sz="1200" b="1" i="0" u="none" strike="noStrike" cap="none" normalizeH="0" baseline="0" dirty="0" smtClean="0">
                          <a:ln>
                            <a:noFill/>
                          </a:ln>
                          <a:solidFill>
                            <a:srgbClr val="FFFFFF"/>
                          </a:solidFill>
                          <a:effectLst/>
                          <a:latin typeface="Arial"/>
                          <a:ea typeface="ＭＳ Ｐゴシック" charset="0"/>
                          <a:cs typeface="Arial"/>
                        </a:rPr>
                        <a:t> of</a:t>
                      </a:r>
                      <a:r>
                        <a:rPr kumimoji="0" lang="ru-RU" sz="1200" b="1" i="0" u="none" strike="noStrike" cap="none" normalizeH="0" baseline="0" dirty="0" smtClean="0">
                          <a:ln>
                            <a:noFill/>
                          </a:ln>
                          <a:solidFill>
                            <a:srgbClr val="FFFFFF"/>
                          </a:solidFill>
                          <a:effectLst/>
                          <a:latin typeface="Arial"/>
                          <a:ea typeface="ＭＳ Ｐゴシック" charset="0"/>
                          <a:cs typeface="Arial"/>
                        </a:rPr>
                        <a:t>  </a:t>
                      </a:r>
                      <a:r>
                        <a:rPr kumimoji="0" lang="en-US" sz="1200" b="1" i="0" u="none" strike="noStrike" cap="none" normalizeH="0" baseline="0" dirty="0" smtClean="0">
                          <a:ln>
                            <a:noFill/>
                          </a:ln>
                          <a:solidFill>
                            <a:srgbClr val="FFFFFF"/>
                          </a:solidFill>
                          <a:effectLst/>
                          <a:latin typeface="Arial"/>
                          <a:ea typeface="ＭＳ Ｐゴシック" charset="0"/>
                          <a:cs typeface="Arial"/>
                        </a:rPr>
                        <a:t> staves </a:t>
                      </a:r>
                      <a:endParaRPr kumimoji="0" lang="ru-RU" sz="1200" b="1" i="0" u="none" strike="noStrike" cap="none" normalizeH="0" baseline="0" dirty="0">
                        <a:ln>
                          <a:noFill/>
                        </a:ln>
                        <a:solidFill>
                          <a:srgbClr val="FFFFFF"/>
                        </a:solidFill>
                        <a:effectLst/>
                        <a:latin typeface="Arial"/>
                        <a:ea typeface="Calibri" charset="0"/>
                        <a:cs typeface="Arial"/>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90"/>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tab pos="752475" algn="l"/>
                        </a:tabLst>
                      </a:pPr>
                      <a:r>
                        <a:rPr kumimoji="0" lang="ru-RU" sz="1200" b="1" i="0" u="none" strike="noStrike" cap="none" normalizeH="0" baseline="0" dirty="0" err="1" smtClean="0">
                          <a:ln>
                            <a:noFill/>
                          </a:ln>
                          <a:solidFill>
                            <a:srgbClr val="FFFFFF"/>
                          </a:solidFill>
                          <a:effectLst/>
                          <a:latin typeface="Arial"/>
                          <a:ea typeface="ＭＳ Ｐゴシック" charset="0"/>
                          <a:cs typeface="Arial"/>
                        </a:rPr>
                        <a:t>N</a:t>
                      </a:r>
                      <a:r>
                        <a:rPr kumimoji="0" lang="ru-RU" sz="1200" b="1" i="0" u="none" strike="noStrike" cap="none" normalizeH="0" baseline="0" dirty="0" smtClean="0">
                          <a:ln>
                            <a:noFill/>
                          </a:ln>
                          <a:solidFill>
                            <a:srgbClr val="FFFFFF"/>
                          </a:solidFill>
                          <a:effectLst/>
                          <a:latin typeface="Arial"/>
                          <a:ea typeface="ＭＳ Ｐゴシック" charset="0"/>
                          <a:cs typeface="Arial"/>
                        </a:rPr>
                        <a:t> </a:t>
                      </a:r>
                      <a:r>
                        <a:rPr kumimoji="0" lang="en-US" sz="1200" b="1" i="0" u="none" strike="noStrike" cap="none" normalizeH="0" baseline="0" dirty="0" smtClean="0">
                          <a:ln>
                            <a:noFill/>
                          </a:ln>
                          <a:solidFill>
                            <a:srgbClr val="FFFFFF"/>
                          </a:solidFill>
                          <a:effectLst/>
                          <a:latin typeface="Arial"/>
                          <a:ea typeface="ＭＳ Ｐゴシック" charset="0"/>
                          <a:cs typeface="Arial"/>
                        </a:rPr>
                        <a:t>of </a:t>
                      </a:r>
                      <a:r>
                        <a:rPr kumimoji="0" lang="ru-RU" sz="1200" b="1" i="0" u="none" strike="noStrike" cap="none" normalizeH="0" baseline="0" dirty="0" err="1" smtClean="0">
                          <a:ln>
                            <a:noFill/>
                          </a:ln>
                          <a:solidFill>
                            <a:srgbClr val="FFFFFF"/>
                          </a:solidFill>
                          <a:effectLst/>
                          <a:latin typeface="Arial"/>
                          <a:ea typeface="ＭＳ Ｐゴシック" charset="0"/>
                          <a:cs typeface="Arial"/>
                        </a:rPr>
                        <a:t>chips</a:t>
                      </a:r>
                      <a:endParaRPr kumimoji="0" lang="en-US" sz="1200" b="1" i="0" u="none" strike="noStrike" cap="none" normalizeH="0" baseline="0" dirty="0" smtClean="0">
                        <a:ln>
                          <a:noFill/>
                        </a:ln>
                        <a:solidFill>
                          <a:srgbClr val="FFFFFF"/>
                        </a:solidFill>
                        <a:effectLst/>
                        <a:latin typeface="Arial"/>
                        <a:ea typeface="ＭＳ Ｐゴシック" charset="0"/>
                        <a:cs typeface="Arial"/>
                      </a:endParaRPr>
                    </a:p>
                    <a:p>
                      <a:pPr marL="0" marR="0" lvl="0" indent="0" algn="l" defTabSz="914400" rtl="0" eaLnBrk="1" fontAlgn="base" latinLnBrk="0" hangingPunct="1">
                        <a:lnSpc>
                          <a:spcPct val="107000"/>
                        </a:lnSpc>
                        <a:spcBef>
                          <a:spcPct val="0"/>
                        </a:spcBef>
                        <a:spcAft>
                          <a:spcPct val="0"/>
                        </a:spcAft>
                        <a:buClrTx/>
                        <a:buSzTx/>
                        <a:buFontTx/>
                        <a:buNone/>
                        <a:tabLst>
                          <a:tab pos="752475" algn="l"/>
                        </a:tabLst>
                      </a:pPr>
                      <a:r>
                        <a:rPr kumimoji="0" lang="en-US" sz="1200" b="1" i="0" u="none" strike="noStrike" cap="none" normalizeH="0" baseline="0" dirty="0" smtClean="0">
                          <a:ln>
                            <a:noFill/>
                          </a:ln>
                          <a:solidFill>
                            <a:srgbClr val="FFFFFF"/>
                          </a:solidFill>
                          <a:effectLst/>
                          <a:latin typeface="Arial"/>
                          <a:ea typeface="ＭＳ Ｐゴシック" charset="0"/>
                          <a:cs typeface="Arial"/>
                        </a:rPr>
                        <a:t>/ layer</a:t>
                      </a:r>
                      <a:endParaRPr kumimoji="0" lang="ru-RU" sz="1200" b="1" i="0" u="none" strike="noStrike" cap="none" normalizeH="0" baseline="0" dirty="0">
                        <a:ln>
                          <a:noFill/>
                        </a:ln>
                        <a:solidFill>
                          <a:srgbClr val="FFFFFF"/>
                        </a:solidFill>
                        <a:effectLst/>
                        <a:latin typeface="Arial"/>
                        <a:ea typeface="Calibri" charset="0"/>
                        <a:cs typeface="Arial"/>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90"/>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tab pos="752475" algn="l"/>
                        </a:tabLst>
                      </a:pPr>
                      <a:r>
                        <a:rPr kumimoji="0" lang="en-US" sz="1200" b="1" i="0" u="none" strike="noStrike" cap="none" normalizeH="0" baseline="0" dirty="0">
                          <a:ln>
                            <a:noFill/>
                          </a:ln>
                          <a:solidFill>
                            <a:srgbClr val="FFFFFF"/>
                          </a:solidFill>
                          <a:effectLst/>
                          <a:latin typeface="Arial"/>
                          <a:ea typeface="ＭＳ Ｐゴシック" charset="0"/>
                          <a:cs typeface="Arial"/>
                        </a:rPr>
                        <a:t>a</a:t>
                      </a:r>
                      <a:r>
                        <a:rPr kumimoji="0" lang="en-US" sz="1200" b="1" i="0" u="none" strike="noStrike" cap="none" normalizeH="0" baseline="0" dirty="0" smtClean="0">
                          <a:ln>
                            <a:noFill/>
                          </a:ln>
                          <a:solidFill>
                            <a:srgbClr val="FFFFFF"/>
                          </a:solidFill>
                          <a:effectLst/>
                          <a:latin typeface="Arial"/>
                          <a:ea typeface="ＭＳ Ｐゴシック" charset="0"/>
                          <a:cs typeface="Arial"/>
                        </a:rPr>
                        <a:t>ctive </a:t>
                      </a:r>
                      <a:r>
                        <a:rPr kumimoji="0" lang="en-US" sz="1200" b="1" i="0" u="none" strike="noStrike" cap="none" normalizeH="0" baseline="0" dirty="0">
                          <a:ln>
                            <a:noFill/>
                          </a:ln>
                          <a:solidFill>
                            <a:srgbClr val="FFFFFF"/>
                          </a:solidFill>
                          <a:effectLst/>
                          <a:latin typeface="Arial"/>
                          <a:ea typeface="ＭＳ Ｐゴシック" charset="0"/>
                          <a:cs typeface="Arial"/>
                        </a:rPr>
                        <a:t>area, cm2</a:t>
                      </a:r>
                      <a:endParaRPr kumimoji="0" lang="ru-RU" sz="1200" b="1" i="0" u="none" strike="noStrike" cap="none" normalizeH="0" baseline="0" dirty="0">
                        <a:ln>
                          <a:noFill/>
                        </a:ln>
                        <a:solidFill>
                          <a:srgbClr val="FFFFFF"/>
                        </a:solidFill>
                        <a:effectLst/>
                        <a:latin typeface="Arial"/>
                        <a:ea typeface="Calibri" charset="0"/>
                        <a:cs typeface="Arial"/>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90"/>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tab pos="752475" algn="l"/>
                        </a:tabLst>
                      </a:pPr>
                      <a:r>
                        <a:rPr kumimoji="0" lang="en-US" sz="1200" b="1" i="0" u="none" strike="noStrike" cap="none" normalizeH="0" baseline="0" dirty="0">
                          <a:ln>
                            <a:noFill/>
                          </a:ln>
                          <a:solidFill>
                            <a:srgbClr val="FFFFFF"/>
                          </a:solidFill>
                          <a:effectLst/>
                          <a:latin typeface="Arial"/>
                          <a:ea typeface="ＭＳ Ｐゴシック" charset="0"/>
                          <a:cs typeface="Arial"/>
                        </a:rPr>
                        <a:t>n</a:t>
                      </a:r>
                      <a:r>
                        <a:rPr kumimoji="0" lang="en-US" sz="1200" b="1" i="0" u="none" strike="noStrike" cap="none" normalizeH="0" baseline="0" dirty="0" smtClean="0">
                          <a:ln>
                            <a:noFill/>
                          </a:ln>
                          <a:solidFill>
                            <a:srgbClr val="FFFFFF"/>
                          </a:solidFill>
                          <a:effectLst/>
                          <a:latin typeface="Arial"/>
                          <a:ea typeface="ＭＳ Ｐゴシック" charset="0"/>
                          <a:cs typeface="Arial"/>
                        </a:rPr>
                        <a:t>umber </a:t>
                      </a:r>
                      <a:r>
                        <a:rPr kumimoji="0" lang="en-US" sz="1200" b="1" i="0" u="none" strike="noStrike" cap="none" normalizeH="0" baseline="0" dirty="0">
                          <a:ln>
                            <a:noFill/>
                          </a:ln>
                          <a:solidFill>
                            <a:srgbClr val="FFFFFF"/>
                          </a:solidFill>
                          <a:effectLst/>
                          <a:latin typeface="Arial"/>
                          <a:ea typeface="ＭＳ Ｐゴシック" charset="0"/>
                          <a:cs typeface="Arial"/>
                        </a:rPr>
                        <a:t>of pixel cells</a:t>
                      </a:r>
                      <a:endParaRPr kumimoji="0" lang="ru-RU" sz="1200" b="1" i="0" u="none" strike="noStrike" cap="none" normalizeH="0" baseline="0" dirty="0">
                        <a:ln>
                          <a:noFill/>
                        </a:ln>
                        <a:solidFill>
                          <a:srgbClr val="FFFFFF"/>
                        </a:solidFill>
                        <a:effectLst/>
                        <a:latin typeface="Arial"/>
                        <a:ea typeface="Calibri" charset="0"/>
                        <a:cs typeface="Arial"/>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90"/>
                    </a:solidFill>
                  </a:tcPr>
                </a:tc>
              </a:tr>
              <a:tr h="181287">
                <a:tc>
                  <a:txBody>
                    <a:bodyPr/>
                    <a:lstStyle/>
                    <a:p>
                      <a:pPr marL="0" marR="0" lvl="0" indent="0" algn="r" defTabSz="914400" rtl="0" eaLnBrk="1" fontAlgn="base" latinLnBrk="0" hangingPunct="1">
                        <a:lnSpc>
                          <a:spcPct val="107000"/>
                        </a:lnSpc>
                        <a:spcBef>
                          <a:spcPct val="0"/>
                        </a:spcBef>
                        <a:spcAft>
                          <a:spcPct val="0"/>
                        </a:spcAft>
                        <a:buClrTx/>
                        <a:buSzTx/>
                        <a:buFontTx/>
                        <a:buNone/>
                        <a:tabLst>
                          <a:tab pos="752475" algn="l"/>
                        </a:tabLst>
                      </a:pPr>
                      <a:r>
                        <a:rPr kumimoji="0" lang="en-US" sz="1200" b="1" i="0" u="none" strike="noStrike" cap="none" normalizeH="0" baseline="0">
                          <a:ln>
                            <a:noFill/>
                          </a:ln>
                          <a:solidFill>
                            <a:srgbClr val="FFFFFF"/>
                          </a:solidFill>
                          <a:effectLst/>
                          <a:latin typeface="Arial"/>
                          <a:ea typeface="ＭＳ Ｐゴシック" charset="0"/>
                          <a:cs typeface="Arial"/>
                        </a:rPr>
                        <a:t>1</a:t>
                      </a:r>
                      <a:endParaRPr kumimoji="0" lang="ru-RU" sz="1200" b="1" i="0" u="none" strike="noStrike" cap="none" normalizeH="0" baseline="0">
                        <a:ln>
                          <a:noFill/>
                        </a:ln>
                        <a:solidFill>
                          <a:srgbClr val="FFFFFF"/>
                        </a:solidFill>
                        <a:effectLst/>
                        <a:latin typeface="Arial"/>
                        <a:ea typeface="Calibri" charset="0"/>
                        <a:cs typeface="Arial"/>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90"/>
                    </a:solidFill>
                  </a:tcPr>
                </a:tc>
                <a:tc>
                  <a:txBody>
                    <a:bodyPr/>
                    <a:lstStyle/>
                    <a:p>
                      <a:pPr marL="0" marR="0" lvl="0" indent="0" algn="r" defTabSz="914400" rtl="0" eaLnBrk="1" fontAlgn="base" latinLnBrk="0" hangingPunct="1">
                        <a:lnSpc>
                          <a:spcPct val="107000"/>
                        </a:lnSpc>
                        <a:spcBef>
                          <a:spcPct val="0"/>
                        </a:spcBef>
                        <a:spcAft>
                          <a:spcPct val="0"/>
                        </a:spcAft>
                        <a:buClrTx/>
                        <a:buSzTx/>
                        <a:buFontTx/>
                        <a:buNone/>
                        <a:tabLst>
                          <a:tab pos="752475" algn="l"/>
                        </a:tabLst>
                      </a:pPr>
                      <a:r>
                        <a:rPr kumimoji="0" lang="en-US" sz="1200" b="0" i="0" u="none" strike="noStrike" cap="none" normalizeH="0" baseline="0" dirty="0">
                          <a:ln>
                            <a:noFill/>
                          </a:ln>
                          <a:solidFill>
                            <a:srgbClr val="000000"/>
                          </a:solidFill>
                          <a:effectLst/>
                          <a:latin typeface="Arial"/>
                          <a:ea typeface="ＭＳ Ｐゴシック" charset="0"/>
                          <a:cs typeface="Arial"/>
                        </a:rPr>
                        <a:t>24,4</a:t>
                      </a:r>
                      <a:endParaRPr kumimoji="0" lang="ru-RU" sz="1200" b="0" i="0" u="none" strike="noStrike" cap="none" normalizeH="0" baseline="0" dirty="0">
                        <a:ln>
                          <a:noFill/>
                        </a:ln>
                        <a:solidFill>
                          <a:srgbClr val="000000"/>
                        </a:solidFill>
                        <a:effectLst/>
                        <a:latin typeface="Arial"/>
                        <a:ea typeface="Calibri" charset="0"/>
                        <a:cs typeface="Arial"/>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EDB"/>
                    </a:solidFill>
                  </a:tcPr>
                </a:tc>
                <a:tc>
                  <a:txBody>
                    <a:bodyPr/>
                    <a:lstStyle/>
                    <a:p>
                      <a:pPr marL="0" marR="0" lvl="0" indent="0" algn="r" defTabSz="914400" rtl="0" eaLnBrk="1" fontAlgn="base" latinLnBrk="0" hangingPunct="1">
                        <a:lnSpc>
                          <a:spcPct val="107000"/>
                        </a:lnSpc>
                        <a:spcBef>
                          <a:spcPct val="0"/>
                        </a:spcBef>
                        <a:spcAft>
                          <a:spcPct val="0"/>
                        </a:spcAft>
                        <a:buClrTx/>
                        <a:buSzTx/>
                        <a:buFontTx/>
                        <a:buNone/>
                        <a:tabLst>
                          <a:tab pos="752475" algn="l"/>
                        </a:tabLst>
                      </a:pPr>
                      <a:r>
                        <a:rPr kumimoji="0" lang="en-US" sz="1200" b="0" i="0" u="none" strike="noStrike" cap="none" normalizeH="0" baseline="0">
                          <a:ln>
                            <a:noFill/>
                          </a:ln>
                          <a:solidFill>
                            <a:srgbClr val="000000"/>
                          </a:solidFill>
                          <a:effectLst/>
                          <a:latin typeface="Arial"/>
                          <a:ea typeface="ＭＳ Ｐゴシック" charset="0"/>
                          <a:cs typeface="Arial"/>
                        </a:rPr>
                        <a:t>542,4</a:t>
                      </a:r>
                      <a:endParaRPr kumimoji="0" lang="ru-RU" sz="1200" b="0" i="0" u="none" strike="noStrike" cap="none" normalizeH="0" baseline="0">
                        <a:ln>
                          <a:noFill/>
                        </a:ln>
                        <a:solidFill>
                          <a:srgbClr val="000000"/>
                        </a:solidFill>
                        <a:effectLst/>
                        <a:latin typeface="Arial"/>
                        <a:ea typeface="Calibri" charset="0"/>
                        <a:cs typeface="Arial"/>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EDB"/>
                    </a:solidFill>
                  </a:tcPr>
                </a:tc>
                <a:tc>
                  <a:txBody>
                    <a:bodyPr/>
                    <a:lstStyle/>
                    <a:p>
                      <a:pPr marL="0" marR="0" lvl="0" indent="0" algn="r" defTabSz="914400" rtl="0" eaLnBrk="1" fontAlgn="base" latinLnBrk="0" hangingPunct="1">
                        <a:lnSpc>
                          <a:spcPct val="107000"/>
                        </a:lnSpc>
                        <a:spcBef>
                          <a:spcPct val="0"/>
                        </a:spcBef>
                        <a:spcAft>
                          <a:spcPct val="0"/>
                        </a:spcAft>
                        <a:buClrTx/>
                        <a:buSzTx/>
                        <a:buFontTx/>
                        <a:buNone/>
                        <a:tabLst>
                          <a:tab pos="752475" algn="l"/>
                        </a:tabLst>
                      </a:pPr>
                      <a:r>
                        <a:rPr kumimoji="0" lang="en-US" sz="1200" b="0" i="0" u="none" strike="noStrike" cap="none" normalizeH="0" baseline="0">
                          <a:ln>
                            <a:noFill/>
                          </a:ln>
                          <a:solidFill>
                            <a:srgbClr val="000000"/>
                          </a:solidFill>
                          <a:effectLst/>
                          <a:latin typeface="Arial"/>
                          <a:ea typeface="ＭＳ Ｐゴシック" charset="0"/>
                          <a:cs typeface="Arial"/>
                        </a:rPr>
                        <a:t>12</a:t>
                      </a:r>
                      <a:endParaRPr kumimoji="0" lang="ru-RU" sz="1200" b="0" i="0" u="none" strike="noStrike" cap="none" normalizeH="0" baseline="0">
                        <a:ln>
                          <a:noFill/>
                        </a:ln>
                        <a:solidFill>
                          <a:srgbClr val="000000"/>
                        </a:solidFill>
                        <a:effectLst/>
                        <a:latin typeface="Arial"/>
                        <a:ea typeface="Calibri" charset="0"/>
                        <a:cs typeface="Arial"/>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EDB"/>
                    </a:solidFill>
                  </a:tcPr>
                </a:tc>
                <a:tc>
                  <a:txBody>
                    <a:bodyPr/>
                    <a:lstStyle/>
                    <a:p>
                      <a:pPr marL="0" marR="0" lvl="0" indent="0" algn="r" defTabSz="914400" rtl="0" eaLnBrk="1" fontAlgn="base" latinLnBrk="0" hangingPunct="1">
                        <a:lnSpc>
                          <a:spcPct val="107000"/>
                        </a:lnSpc>
                        <a:spcBef>
                          <a:spcPct val="0"/>
                        </a:spcBef>
                        <a:spcAft>
                          <a:spcPct val="0"/>
                        </a:spcAft>
                        <a:buClrTx/>
                        <a:buSzTx/>
                        <a:buFontTx/>
                        <a:buNone/>
                        <a:tabLst>
                          <a:tab pos="752475" algn="l"/>
                        </a:tabLst>
                      </a:pPr>
                      <a:r>
                        <a:rPr kumimoji="0" lang="en-US" sz="1200" b="0" i="0" u="none" strike="noStrike" cap="none" normalizeH="0" baseline="0">
                          <a:ln>
                            <a:noFill/>
                          </a:ln>
                          <a:solidFill>
                            <a:srgbClr val="000000"/>
                          </a:solidFill>
                          <a:effectLst/>
                          <a:latin typeface="Arial"/>
                          <a:ea typeface="ＭＳ Ｐゴシック" charset="0"/>
                          <a:cs typeface="Arial"/>
                        </a:rPr>
                        <a:t>216</a:t>
                      </a:r>
                      <a:endParaRPr kumimoji="0" lang="ru-RU" sz="1200" b="0" i="0" u="none" strike="noStrike" cap="none" normalizeH="0" baseline="0">
                        <a:ln>
                          <a:noFill/>
                        </a:ln>
                        <a:solidFill>
                          <a:srgbClr val="000000"/>
                        </a:solidFill>
                        <a:effectLst/>
                        <a:latin typeface="Arial"/>
                        <a:ea typeface="Calibri" charset="0"/>
                        <a:cs typeface="Arial"/>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EDB"/>
                    </a:solidFill>
                  </a:tcPr>
                </a:tc>
                <a:tc>
                  <a:txBody>
                    <a:bodyPr/>
                    <a:lstStyle/>
                    <a:p>
                      <a:pPr marL="0" marR="0" lvl="0" indent="0" algn="r" defTabSz="914400" rtl="0" eaLnBrk="1" fontAlgn="base" latinLnBrk="0" hangingPunct="1">
                        <a:lnSpc>
                          <a:spcPct val="107000"/>
                        </a:lnSpc>
                        <a:spcBef>
                          <a:spcPct val="0"/>
                        </a:spcBef>
                        <a:spcAft>
                          <a:spcPct val="0"/>
                        </a:spcAft>
                        <a:buClrTx/>
                        <a:buSzTx/>
                        <a:buFontTx/>
                        <a:buNone/>
                        <a:tabLst>
                          <a:tab pos="752475" algn="l"/>
                        </a:tabLst>
                      </a:pPr>
                      <a:r>
                        <a:rPr kumimoji="0" lang="ru-RU" sz="1200" b="0" i="0" u="none" strike="noStrike" cap="none" normalizeH="0" baseline="0">
                          <a:ln>
                            <a:noFill/>
                          </a:ln>
                          <a:solidFill>
                            <a:srgbClr val="000000"/>
                          </a:solidFill>
                          <a:effectLst/>
                          <a:latin typeface="Arial"/>
                          <a:ea typeface="ＭＳ Ｐゴシック" charset="0"/>
                          <a:cs typeface="Arial"/>
                        </a:rPr>
                        <a:t>889,9</a:t>
                      </a:r>
                      <a:endParaRPr kumimoji="0" lang="ru-RU" sz="1200" b="0" i="0" u="none" strike="noStrike" cap="none" normalizeH="0" baseline="0">
                        <a:ln>
                          <a:noFill/>
                        </a:ln>
                        <a:solidFill>
                          <a:srgbClr val="000000"/>
                        </a:solidFill>
                        <a:effectLst/>
                        <a:latin typeface="Arial"/>
                        <a:ea typeface="Calibri" charset="0"/>
                        <a:cs typeface="Arial"/>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EDB"/>
                    </a:solidFill>
                  </a:tcPr>
                </a:tc>
                <a:tc>
                  <a:txBody>
                    <a:bodyPr/>
                    <a:lstStyle/>
                    <a:p>
                      <a:pPr marL="0" marR="0" lvl="0" indent="0" algn="r" defTabSz="914400" rtl="0" eaLnBrk="1" fontAlgn="base" latinLnBrk="0" hangingPunct="1">
                        <a:lnSpc>
                          <a:spcPct val="107000"/>
                        </a:lnSpc>
                        <a:spcBef>
                          <a:spcPct val="0"/>
                        </a:spcBef>
                        <a:spcAft>
                          <a:spcPct val="0"/>
                        </a:spcAft>
                        <a:buClrTx/>
                        <a:buSzTx/>
                        <a:buFontTx/>
                        <a:buNone/>
                        <a:tabLst>
                          <a:tab pos="752475" algn="l"/>
                        </a:tabLst>
                      </a:pPr>
                      <a:r>
                        <a:rPr kumimoji="0" lang="ru-RU" sz="1200" b="0" i="0" u="none" strike="noStrike" cap="none" normalizeH="0" baseline="0" dirty="0" smtClean="0">
                          <a:ln>
                            <a:noFill/>
                          </a:ln>
                          <a:solidFill>
                            <a:srgbClr val="000000"/>
                          </a:solidFill>
                          <a:effectLst/>
                          <a:latin typeface="Arial"/>
                          <a:ea typeface="ＭＳ Ｐゴシック" charset="0"/>
                          <a:cs typeface="Arial"/>
                        </a:rPr>
                        <a:t>113</a:t>
                      </a:r>
                      <a:r>
                        <a:rPr kumimoji="0" lang="en-US" sz="1200" b="0" i="0" u="none" strike="noStrike" cap="none" normalizeH="0" baseline="0" dirty="0" smtClean="0">
                          <a:ln>
                            <a:noFill/>
                          </a:ln>
                          <a:solidFill>
                            <a:srgbClr val="000000"/>
                          </a:solidFill>
                          <a:effectLst/>
                          <a:latin typeface="Arial"/>
                          <a:ea typeface="ＭＳ Ｐゴシック" charset="0"/>
                          <a:cs typeface="Arial"/>
                        </a:rPr>
                        <a:t> </a:t>
                      </a:r>
                      <a:r>
                        <a:rPr kumimoji="0" lang="ru-RU" sz="1200" b="0" i="0" u="none" strike="noStrike" cap="none" normalizeH="0" baseline="0" dirty="0" smtClean="0">
                          <a:ln>
                            <a:noFill/>
                          </a:ln>
                          <a:solidFill>
                            <a:srgbClr val="000000"/>
                          </a:solidFill>
                          <a:effectLst/>
                          <a:latin typeface="Arial"/>
                          <a:ea typeface="ＭＳ Ｐゴシック" charset="0"/>
                          <a:cs typeface="Arial"/>
                        </a:rPr>
                        <a:t>246</a:t>
                      </a:r>
                      <a:r>
                        <a:rPr kumimoji="0" lang="en-US" sz="1200" b="0" i="0" u="none" strike="noStrike" cap="none" normalizeH="0" baseline="0" dirty="0" smtClean="0">
                          <a:ln>
                            <a:noFill/>
                          </a:ln>
                          <a:solidFill>
                            <a:srgbClr val="000000"/>
                          </a:solidFill>
                          <a:effectLst/>
                          <a:latin typeface="Arial"/>
                          <a:ea typeface="ＭＳ Ｐゴシック" charset="0"/>
                          <a:cs typeface="Arial"/>
                        </a:rPr>
                        <a:t> </a:t>
                      </a:r>
                      <a:r>
                        <a:rPr kumimoji="0" lang="ru-RU" sz="1200" b="0" i="0" u="none" strike="noStrike" cap="none" normalizeH="0" baseline="0" dirty="0" smtClean="0">
                          <a:ln>
                            <a:noFill/>
                          </a:ln>
                          <a:solidFill>
                            <a:srgbClr val="000000"/>
                          </a:solidFill>
                          <a:effectLst/>
                          <a:latin typeface="Arial"/>
                          <a:ea typeface="ＭＳ Ｐゴシック" charset="0"/>
                          <a:cs typeface="Arial"/>
                        </a:rPr>
                        <a:t>208</a:t>
                      </a:r>
                      <a:endParaRPr kumimoji="0" lang="ru-RU" sz="1200" b="0" i="0" u="none" strike="noStrike" cap="none" normalizeH="0" baseline="0" dirty="0">
                        <a:ln>
                          <a:noFill/>
                        </a:ln>
                        <a:solidFill>
                          <a:srgbClr val="000000"/>
                        </a:solidFill>
                        <a:effectLst/>
                        <a:latin typeface="Arial"/>
                        <a:ea typeface="Calibri" charset="0"/>
                        <a:cs typeface="Arial"/>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EDB"/>
                    </a:solidFill>
                  </a:tcPr>
                </a:tc>
              </a:tr>
              <a:tr h="199950">
                <a:tc>
                  <a:txBody>
                    <a:bodyPr/>
                    <a:lstStyle/>
                    <a:p>
                      <a:pPr marL="0" marR="0" lvl="0" indent="0" algn="r" defTabSz="914400" rtl="0" eaLnBrk="1" fontAlgn="base" latinLnBrk="0" hangingPunct="1">
                        <a:lnSpc>
                          <a:spcPct val="107000"/>
                        </a:lnSpc>
                        <a:spcBef>
                          <a:spcPct val="0"/>
                        </a:spcBef>
                        <a:spcAft>
                          <a:spcPct val="0"/>
                        </a:spcAft>
                        <a:buClrTx/>
                        <a:buSzTx/>
                        <a:buFontTx/>
                        <a:buNone/>
                        <a:tabLst>
                          <a:tab pos="752475" algn="l"/>
                        </a:tabLst>
                      </a:pPr>
                      <a:r>
                        <a:rPr kumimoji="0" lang="en-US" sz="1200" b="1" i="0" u="none" strike="noStrike" cap="none" normalizeH="0" baseline="0">
                          <a:ln>
                            <a:noFill/>
                          </a:ln>
                          <a:solidFill>
                            <a:srgbClr val="FFFFFF"/>
                          </a:solidFill>
                          <a:effectLst/>
                          <a:latin typeface="Arial"/>
                          <a:ea typeface="ＭＳ Ｐゴシック" charset="0"/>
                          <a:cs typeface="Arial"/>
                        </a:rPr>
                        <a:t>2</a:t>
                      </a:r>
                      <a:endParaRPr kumimoji="0" lang="ru-RU" sz="1200" b="1" i="0" u="none" strike="noStrike" cap="none" normalizeH="0" baseline="0">
                        <a:ln>
                          <a:noFill/>
                        </a:ln>
                        <a:solidFill>
                          <a:srgbClr val="FFFFFF"/>
                        </a:solidFill>
                        <a:effectLst/>
                        <a:latin typeface="Arial"/>
                        <a:ea typeface="Calibri" charset="0"/>
                        <a:cs typeface="Arial"/>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90"/>
                    </a:solidFill>
                  </a:tcPr>
                </a:tc>
                <a:tc>
                  <a:txBody>
                    <a:bodyPr/>
                    <a:lstStyle/>
                    <a:p>
                      <a:pPr marL="0" marR="0" lvl="0" indent="0" algn="r" defTabSz="914400" rtl="0" eaLnBrk="1" fontAlgn="base" latinLnBrk="0" hangingPunct="1">
                        <a:lnSpc>
                          <a:spcPct val="107000"/>
                        </a:lnSpc>
                        <a:spcBef>
                          <a:spcPct val="0"/>
                        </a:spcBef>
                        <a:spcAft>
                          <a:spcPct val="0"/>
                        </a:spcAft>
                        <a:buClrTx/>
                        <a:buSzTx/>
                        <a:buFontTx/>
                        <a:buNone/>
                        <a:tabLst>
                          <a:tab pos="752475" algn="l"/>
                        </a:tabLst>
                      </a:pPr>
                      <a:r>
                        <a:rPr kumimoji="0" lang="en-US" sz="1200" b="0" i="0" u="none" strike="noStrike" cap="none" normalizeH="0" baseline="0">
                          <a:ln>
                            <a:noFill/>
                          </a:ln>
                          <a:solidFill>
                            <a:srgbClr val="000000"/>
                          </a:solidFill>
                          <a:effectLst/>
                          <a:latin typeface="Arial"/>
                          <a:ea typeface="ＭＳ Ｐゴシック" charset="0"/>
                          <a:cs typeface="Arial"/>
                        </a:rPr>
                        <a:t>42,0</a:t>
                      </a:r>
                      <a:endParaRPr kumimoji="0" lang="ru-RU" sz="1200" b="0" i="0" u="none" strike="noStrike" cap="none" normalizeH="0" baseline="0">
                        <a:ln>
                          <a:noFill/>
                        </a:ln>
                        <a:solidFill>
                          <a:srgbClr val="000000"/>
                        </a:solidFill>
                        <a:effectLst/>
                        <a:latin typeface="Arial"/>
                        <a:ea typeface="Calibri" charset="0"/>
                        <a:cs typeface="Arial"/>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8EE"/>
                    </a:solidFill>
                  </a:tcPr>
                </a:tc>
                <a:tc>
                  <a:txBody>
                    <a:bodyPr/>
                    <a:lstStyle/>
                    <a:p>
                      <a:pPr marL="0" marR="0" lvl="0" indent="0" algn="r" defTabSz="914400" rtl="0" eaLnBrk="1" fontAlgn="base" latinLnBrk="0" hangingPunct="1">
                        <a:lnSpc>
                          <a:spcPct val="107000"/>
                        </a:lnSpc>
                        <a:spcBef>
                          <a:spcPct val="0"/>
                        </a:spcBef>
                        <a:spcAft>
                          <a:spcPct val="0"/>
                        </a:spcAft>
                        <a:buClrTx/>
                        <a:buSzTx/>
                        <a:buFontTx/>
                        <a:buNone/>
                        <a:tabLst>
                          <a:tab pos="752475" algn="l"/>
                        </a:tabLst>
                      </a:pPr>
                      <a:r>
                        <a:rPr kumimoji="0" lang="en-US" sz="1200" b="0" i="0" u="none" strike="noStrike" cap="none" normalizeH="0" baseline="0">
                          <a:ln>
                            <a:noFill/>
                          </a:ln>
                          <a:solidFill>
                            <a:srgbClr val="000000"/>
                          </a:solidFill>
                          <a:effectLst/>
                          <a:latin typeface="Arial"/>
                          <a:ea typeface="ＭＳ Ｐゴシック" charset="0"/>
                          <a:cs typeface="Arial"/>
                        </a:rPr>
                        <a:t>542,4</a:t>
                      </a:r>
                      <a:endParaRPr kumimoji="0" lang="ru-RU" sz="1200" b="0" i="0" u="none" strike="noStrike" cap="none" normalizeH="0" baseline="0">
                        <a:ln>
                          <a:noFill/>
                        </a:ln>
                        <a:solidFill>
                          <a:srgbClr val="000000"/>
                        </a:solidFill>
                        <a:effectLst/>
                        <a:latin typeface="Arial"/>
                        <a:ea typeface="Calibri" charset="0"/>
                        <a:cs typeface="Arial"/>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8EE"/>
                    </a:solidFill>
                  </a:tcPr>
                </a:tc>
                <a:tc>
                  <a:txBody>
                    <a:bodyPr/>
                    <a:lstStyle/>
                    <a:p>
                      <a:pPr marL="0" marR="0" lvl="0" indent="0" algn="r" defTabSz="914400" rtl="0" eaLnBrk="1" fontAlgn="base" latinLnBrk="0" hangingPunct="1">
                        <a:lnSpc>
                          <a:spcPct val="107000"/>
                        </a:lnSpc>
                        <a:spcBef>
                          <a:spcPct val="0"/>
                        </a:spcBef>
                        <a:spcAft>
                          <a:spcPct val="0"/>
                        </a:spcAft>
                        <a:buClrTx/>
                        <a:buSzTx/>
                        <a:buFontTx/>
                        <a:buNone/>
                        <a:tabLst>
                          <a:tab pos="752475" algn="l"/>
                        </a:tabLst>
                      </a:pPr>
                      <a:r>
                        <a:rPr kumimoji="0" lang="en-US" sz="1200" b="0" i="0" u="none" strike="noStrike" cap="none" normalizeH="0" baseline="0">
                          <a:ln>
                            <a:noFill/>
                          </a:ln>
                          <a:solidFill>
                            <a:srgbClr val="000000"/>
                          </a:solidFill>
                          <a:effectLst/>
                          <a:latin typeface="Arial"/>
                          <a:ea typeface="ＭＳ Ｐゴシック" charset="0"/>
                          <a:cs typeface="Arial"/>
                        </a:rPr>
                        <a:t>22</a:t>
                      </a:r>
                      <a:endParaRPr kumimoji="0" lang="ru-RU" sz="1200" b="0" i="0" u="none" strike="noStrike" cap="none" normalizeH="0" baseline="0">
                        <a:ln>
                          <a:noFill/>
                        </a:ln>
                        <a:solidFill>
                          <a:srgbClr val="000000"/>
                        </a:solidFill>
                        <a:effectLst/>
                        <a:latin typeface="Arial"/>
                        <a:ea typeface="Calibri" charset="0"/>
                        <a:cs typeface="Arial"/>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8EE"/>
                    </a:solidFill>
                  </a:tcPr>
                </a:tc>
                <a:tc>
                  <a:txBody>
                    <a:bodyPr/>
                    <a:lstStyle/>
                    <a:p>
                      <a:pPr marL="0" marR="0" lvl="0" indent="0" algn="r" defTabSz="914400" rtl="0" eaLnBrk="1" fontAlgn="base" latinLnBrk="0" hangingPunct="1">
                        <a:lnSpc>
                          <a:spcPct val="107000"/>
                        </a:lnSpc>
                        <a:spcBef>
                          <a:spcPct val="0"/>
                        </a:spcBef>
                        <a:spcAft>
                          <a:spcPct val="0"/>
                        </a:spcAft>
                        <a:buClrTx/>
                        <a:buSzTx/>
                        <a:buFontTx/>
                        <a:buNone/>
                        <a:tabLst>
                          <a:tab pos="752475" algn="l"/>
                        </a:tabLst>
                      </a:pPr>
                      <a:r>
                        <a:rPr kumimoji="0" lang="en-US" sz="1200" b="0" i="0" u="none" strike="noStrike" cap="none" normalizeH="0" baseline="0">
                          <a:ln>
                            <a:noFill/>
                          </a:ln>
                          <a:solidFill>
                            <a:srgbClr val="000000"/>
                          </a:solidFill>
                          <a:effectLst/>
                          <a:latin typeface="Arial"/>
                          <a:ea typeface="ＭＳ Ｐゴシック" charset="0"/>
                          <a:cs typeface="Arial"/>
                        </a:rPr>
                        <a:t>264</a:t>
                      </a:r>
                      <a:endParaRPr kumimoji="0" lang="ru-RU" sz="1200" b="0" i="0" u="none" strike="noStrike" cap="none" normalizeH="0" baseline="0">
                        <a:ln>
                          <a:noFill/>
                        </a:ln>
                        <a:solidFill>
                          <a:srgbClr val="000000"/>
                        </a:solidFill>
                        <a:effectLst/>
                        <a:latin typeface="Arial"/>
                        <a:ea typeface="Calibri" charset="0"/>
                        <a:cs typeface="Arial"/>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8EE"/>
                    </a:solidFill>
                  </a:tcPr>
                </a:tc>
                <a:tc>
                  <a:txBody>
                    <a:bodyPr/>
                    <a:lstStyle/>
                    <a:p>
                      <a:pPr marL="0" marR="0" lvl="0" indent="0" algn="r" defTabSz="914400" rtl="0" eaLnBrk="1" fontAlgn="base" latinLnBrk="0" hangingPunct="1">
                        <a:lnSpc>
                          <a:spcPct val="107000"/>
                        </a:lnSpc>
                        <a:spcBef>
                          <a:spcPct val="0"/>
                        </a:spcBef>
                        <a:spcAft>
                          <a:spcPct val="0"/>
                        </a:spcAft>
                        <a:buClrTx/>
                        <a:buSzTx/>
                        <a:buFontTx/>
                        <a:buNone/>
                        <a:tabLst>
                          <a:tab pos="752475" algn="l"/>
                        </a:tabLst>
                      </a:pPr>
                      <a:r>
                        <a:rPr kumimoji="0" lang="ru-RU" sz="1200" b="0" i="0" u="none" strike="noStrike" cap="none" normalizeH="0" baseline="0" dirty="0" smtClean="0">
                          <a:ln>
                            <a:noFill/>
                          </a:ln>
                          <a:solidFill>
                            <a:srgbClr val="000000"/>
                          </a:solidFill>
                          <a:effectLst/>
                          <a:latin typeface="Arial"/>
                          <a:ea typeface="ＭＳ Ｐゴシック" charset="0"/>
                          <a:cs typeface="Arial"/>
                        </a:rPr>
                        <a:t>1</a:t>
                      </a:r>
                      <a:r>
                        <a:rPr kumimoji="0" lang="en-US" sz="1200" b="0" i="0" u="none" strike="noStrike" cap="none" normalizeH="0" baseline="0" dirty="0" smtClean="0">
                          <a:ln>
                            <a:noFill/>
                          </a:ln>
                          <a:solidFill>
                            <a:srgbClr val="000000"/>
                          </a:solidFill>
                          <a:effectLst/>
                          <a:latin typeface="Arial"/>
                          <a:ea typeface="ＭＳ Ｐゴシック" charset="0"/>
                          <a:cs typeface="Arial"/>
                        </a:rPr>
                        <a:t> </a:t>
                      </a:r>
                      <a:r>
                        <a:rPr kumimoji="0" lang="ru-RU" sz="1200" b="0" i="0" u="none" strike="noStrike" cap="none" normalizeH="0" baseline="0" dirty="0" smtClean="0">
                          <a:ln>
                            <a:noFill/>
                          </a:ln>
                          <a:solidFill>
                            <a:srgbClr val="000000"/>
                          </a:solidFill>
                          <a:effectLst/>
                          <a:latin typeface="Arial"/>
                          <a:ea typeface="ＭＳ Ｐゴシック" charset="0"/>
                          <a:cs typeface="Arial"/>
                        </a:rPr>
                        <a:t>087</a:t>
                      </a:r>
                      <a:r>
                        <a:rPr kumimoji="0" lang="en-US" sz="1200" b="0" i="0" u="none" strike="noStrike" cap="none" normalizeH="0" baseline="0" dirty="0" smtClean="0">
                          <a:ln>
                            <a:noFill/>
                          </a:ln>
                          <a:solidFill>
                            <a:srgbClr val="000000"/>
                          </a:solidFill>
                          <a:effectLst/>
                          <a:latin typeface="Arial"/>
                          <a:ea typeface="ＭＳ Ｐゴシック" charset="0"/>
                          <a:cs typeface="Arial"/>
                        </a:rPr>
                        <a:t>,</a:t>
                      </a:r>
                      <a:r>
                        <a:rPr kumimoji="0" lang="ru-RU" sz="1200" b="0" i="0" u="none" strike="noStrike" cap="none" normalizeH="0" baseline="0" dirty="0" smtClean="0">
                          <a:ln>
                            <a:noFill/>
                          </a:ln>
                          <a:solidFill>
                            <a:srgbClr val="000000"/>
                          </a:solidFill>
                          <a:effectLst/>
                          <a:latin typeface="Arial"/>
                          <a:ea typeface="ＭＳ Ｐゴシック" charset="0"/>
                          <a:cs typeface="Arial"/>
                        </a:rPr>
                        <a:t>7</a:t>
                      </a:r>
                      <a:endParaRPr kumimoji="0" lang="ru-RU" sz="1200" b="0" i="0" u="none" strike="noStrike" cap="none" normalizeH="0" baseline="0" dirty="0">
                        <a:ln>
                          <a:noFill/>
                        </a:ln>
                        <a:solidFill>
                          <a:srgbClr val="000000"/>
                        </a:solidFill>
                        <a:effectLst/>
                        <a:latin typeface="Arial"/>
                        <a:ea typeface="Calibri" charset="0"/>
                        <a:cs typeface="Arial"/>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8EE"/>
                    </a:solidFill>
                  </a:tcPr>
                </a:tc>
                <a:tc>
                  <a:txBody>
                    <a:bodyPr/>
                    <a:lstStyle/>
                    <a:p>
                      <a:pPr marL="0" marR="0" lvl="0" indent="0" algn="r" defTabSz="914400" rtl="0" eaLnBrk="1" fontAlgn="base" latinLnBrk="0" hangingPunct="1">
                        <a:lnSpc>
                          <a:spcPct val="107000"/>
                        </a:lnSpc>
                        <a:spcBef>
                          <a:spcPct val="0"/>
                        </a:spcBef>
                        <a:spcAft>
                          <a:spcPct val="0"/>
                        </a:spcAft>
                        <a:buClrTx/>
                        <a:buSzTx/>
                        <a:buFontTx/>
                        <a:buNone/>
                        <a:tabLst>
                          <a:tab pos="752475" algn="l"/>
                        </a:tabLst>
                      </a:pPr>
                      <a:r>
                        <a:rPr kumimoji="0" lang="ru-RU" sz="1200" b="0" i="0" u="none" strike="noStrike" cap="none" normalizeH="0" baseline="0" dirty="0" smtClean="0">
                          <a:ln>
                            <a:noFill/>
                          </a:ln>
                          <a:solidFill>
                            <a:srgbClr val="000000"/>
                          </a:solidFill>
                          <a:effectLst/>
                          <a:latin typeface="Arial"/>
                          <a:ea typeface="ＭＳ Ｐゴシック" charset="0"/>
                          <a:cs typeface="Arial"/>
                        </a:rPr>
                        <a:t>138</a:t>
                      </a:r>
                      <a:r>
                        <a:rPr kumimoji="0" lang="en-US" sz="1200" b="0" i="0" u="none" strike="noStrike" cap="none" normalizeH="0" baseline="0" dirty="0" smtClean="0">
                          <a:ln>
                            <a:noFill/>
                          </a:ln>
                          <a:solidFill>
                            <a:srgbClr val="000000"/>
                          </a:solidFill>
                          <a:effectLst/>
                          <a:latin typeface="Arial"/>
                          <a:ea typeface="ＭＳ Ｐゴシック" charset="0"/>
                          <a:cs typeface="Arial"/>
                        </a:rPr>
                        <a:t> </a:t>
                      </a:r>
                      <a:r>
                        <a:rPr kumimoji="0" lang="ru-RU" sz="1200" b="0" i="0" u="none" strike="noStrike" cap="none" normalizeH="0" baseline="0" dirty="0" smtClean="0">
                          <a:ln>
                            <a:noFill/>
                          </a:ln>
                          <a:solidFill>
                            <a:srgbClr val="000000"/>
                          </a:solidFill>
                          <a:effectLst/>
                          <a:latin typeface="Arial"/>
                          <a:ea typeface="ＭＳ Ｐゴシック" charset="0"/>
                          <a:cs typeface="Arial"/>
                        </a:rPr>
                        <a:t>412</a:t>
                      </a:r>
                      <a:r>
                        <a:rPr kumimoji="0" lang="en-US" sz="1200" b="0" i="0" u="none" strike="noStrike" cap="none" normalizeH="0" baseline="0" dirty="0" smtClean="0">
                          <a:ln>
                            <a:noFill/>
                          </a:ln>
                          <a:solidFill>
                            <a:srgbClr val="000000"/>
                          </a:solidFill>
                          <a:effectLst/>
                          <a:latin typeface="Arial"/>
                          <a:ea typeface="ＭＳ Ｐゴシック" charset="0"/>
                          <a:cs typeface="Arial"/>
                        </a:rPr>
                        <a:t> </a:t>
                      </a:r>
                      <a:r>
                        <a:rPr kumimoji="0" lang="ru-RU" sz="1200" b="0" i="0" u="none" strike="noStrike" cap="none" normalizeH="0" baseline="0" dirty="0" smtClean="0">
                          <a:ln>
                            <a:noFill/>
                          </a:ln>
                          <a:solidFill>
                            <a:srgbClr val="000000"/>
                          </a:solidFill>
                          <a:effectLst/>
                          <a:latin typeface="Arial"/>
                          <a:ea typeface="ＭＳ Ｐゴシック" charset="0"/>
                          <a:cs typeface="Arial"/>
                        </a:rPr>
                        <a:t>032</a:t>
                      </a:r>
                      <a:endParaRPr kumimoji="0" lang="ru-RU" sz="1200" b="0" i="0" u="none" strike="noStrike" cap="none" normalizeH="0" baseline="0" dirty="0">
                        <a:ln>
                          <a:noFill/>
                        </a:ln>
                        <a:solidFill>
                          <a:srgbClr val="000000"/>
                        </a:solidFill>
                        <a:effectLst/>
                        <a:latin typeface="Arial"/>
                        <a:ea typeface="Calibri" charset="0"/>
                        <a:cs typeface="Arial"/>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8EE"/>
                    </a:solidFill>
                  </a:tcPr>
                </a:tc>
              </a:tr>
              <a:tr h="181287">
                <a:tc>
                  <a:txBody>
                    <a:bodyPr/>
                    <a:lstStyle/>
                    <a:p>
                      <a:pPr marL="0" marR="0" lvl="0" indent="0" algn="r" defTabSz="914400" rtl="0" eaLnBrk="1" fontAlgn="base" latinLnBrk="0" hangingPunct="1">
                        <a:lnSpc>
                          <a:spcPct val="107000"/>
                        </a:lnSpc>
                        <a:spcBef>
                          <a:spcPct val="0"/>
                        </a:spcBef>
                        <a:spcAft>
                          <a:spcPct val="0"/>
                        </a:spcAft>
                        <a:buClrTx/>
                        <a:buSzTx/>
                        <a:buFontTx/>
                        <a:buNone/>
                        <a:tabLst>
                          <a:tab pos="752475" algn="l"/>
                        </a:tabLst>
                      </a:pPr>
                      <a:r>
                        <a:rPr kumimoji="0" lang="en-US" sz="1200" b="1" i="0" u="none" strike="noStrike" cap="none" normalizeH="0" baseline="0">
                          <a:ln>
                            <a:noFill/>
                          </a:ln>
                          <a:solidFill>
                            <a:srgbClr val="FFFFFF"/>
                          </a:solidFill>
                          <a:effectLst/>
                          <a:latin typeface="Arial"/>
                          <a:ea typeface="ＭＳ Ｐゴシック" charset="0"/>
                          <a:cs typeface="Arial"/>
                        </a:rPr>
                        <a:t>3</a:t>
                      </a:r>
                      <a:endParaRPr kumimoji="0" lang="ru-RU" sz="1200" b="1" i="0" u="none" strike="noStrike" cap="none" normalizeH="0" baseline="0">
                        <a:ln>
                          <a:noFill/>
                        </a:ln>
                        <a:solidFill>
                          <a:srgbClr val="FFFFFF"/>
                        </a:solidFill>
                        <a:effectLst/>
                        <a:latin typeface="Arial"/>
                        <a:ea typeface="Calibri" charset="0"/>
                        <a:cs typeface="Arial"/>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90"/>
                    </a:solidFill>
                  </a:tcPr>
                </a:tc>
                <a:tc>
                  <a:txBody>
                    <a:bodyPr/>
                    <a:lstStyle/>
                    <a:p>
                      <a:pPr marL="0" marR="0" lvl="0" indent="0" algn="r" defTabSz="914400" rtl="0" eaLnBrk="1" fontAlgn="base" latinLnBrk="0" hangingPunct="1">
                        <a:lnSpc>
                          <a:spcPct val="107000"/>
                        </a:lnSpc>
                        <a:spcBef>
                          <a:spcPct val="0"/>
                        </a:spcBef>
                        <a:spcAft>
                          <a:spcPct val="0"/>
                        </a:spcAft>
                        <a:buClrTx/>
                        <a:buSzTx/>
                        <a:buFontTx/>
                        <a:buNone/>
                        <a:tabLst>
                          <a:tab pos="752475" algn="l"/>
                        </a:tabLst>
                      </a:pPr>
                      <a:r>
                        <a:rPr kumimoji="0" lang="en-US" sz="1200" b="0" i="0" u="none" strike="noStrike" cap="none" normalizeH="0" baseline="0">
                          <a:ln>
                            <a:noFill/>
                          </a:ln>
                          <a:solidFill>
                            <a:srgbClr val="000000"/>
                          </a:solidFill>
                          <a:effectLst/>
                          <a:latin typeface="Arial"/>
                          <a:ea typeface="ＭＳ Ｐゴシック" charset="0"/>
                          <a:cs typeface="Arial"/>
                        </a:rPr>
                        <a:t>60,0</a:t>
                      </a:r>
                      <a:endParaRPr kumimoji="0" lang="ru-RU" sz="1200" b="0" i="0" u="none" strike="noStrike" cap="none" normalizeH="0" baseline="0">
                        <a:ln>
                          <a:noFill/>
                        </a:ln>
                        <a:solidFill>
                          <a:srgbClr val="000000"/>
                        </a:solidFill>
                        <a:effectLst/>
                        <a:latin typeface="Arial"/>
                        <a:ea typeface="Calibri" charset="0"/>
                        <a:cs typeface="Arial"/>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EDB"/>
                    </a:solidFill>
                  </a:tcPr>
                </a:tc>
                <a:tc>
                  <a:txBody>
                    <a:bodyPr/>
                    <a:lstStyle/>
                    <a:p>
                      <a:pPr marL="0" marR="0" lvl="0" indent="0" algn="r" defTabSz="914400" rtl="0" eaLnBrk="1" fontAlgn="base" latinLnBrk="0" hangingPunct="1">
                        <a:lnSpc>
                          <a:spcPct val="107000"/>
                        </a:lnSpc>
                        <a:spcBef>
                          <a:spcPct val="0"/>
                        </a:spcBef>
                        <a:spcAft>
                          <a:spcPct val="0"/>
                        </a:spcAft>
                        <a:buClrTx/>
                        <a:buSzTx/>
                        <a:buFontTx/>
                        <a:buNone/>
                        <a:tabLst>
                          <a:tab pos="752475" algn="l"/>
                        </a:tabLst>
                      </a:pPr>
                      <a:r>
                        <a:rPr kumimoji="0" lang="en-US" sz="1200" b="0" i="0" u="none" strike="noStrike" cap="none" normalizeH="0" baseline="0" dirty="0">
                          <a:ln>
                            <a:noFill/>
                          </a:ln>
                          <a:solidFill>
                            <a:srgbClr val="000000"/>
                          </a:solidFill>
                          <a:effectLst/>
                          <a:latin typeface="Arial"/>
                          <a:ea typeface="ＭＳ Ｐゴシック" charset="0"/>
                          <a:cs typeface="Arial"/>
                        </a:rPr>
                        <a:t>542,4</a:t>
                      </a:r>
                      <a:endParaRPr kumimoji="0" lang="ru-RU" sz="1200" b="0" i="0" u="none" strike="noStrike" cap="none" normalizeH="0" baseline="0" dirty="0">
                        <a:ln>
                          <a:noFill/>
                        </a:ln>
                        <a:solidFill>
                          <a:srgbClr val="000000"/>
                        </a:solidFill>
                        <a:effectLst/>
                        <a:latin typeface="Arial"/>
                        <a:ea typeface="Calibri" charset="0"/>
                        <a:cs typeface="Arial"/>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EDB"/>
                    </a:solidFill>
                  </a:tcPr>
                </a:tc>
                <a:tc>
                  <a:txBody>
                    <a:bodyPr/>
                    <a:lstStyle/>
                    <a:p>
                      <a:pPr marL="0" marR="0" lvl="0" indent="0" algn="r" defTabSz="914400" rtl="0" eaLnBrk="1" fontAlgn="base" latinLnBrk="0" hangingPunct="1">
                        <a:lnSpc>
                          <a:spcPct val="107000"/>
                        </a:lnSpc>
                        <a:spcBef>
                          <a:spcPct val="0"/>
                        </a:spcBef>
                        <a:spcAft>
                          <a:spcPct val="0"/>
                        </a:spcAft>
                        <a:buClrTx/>
                        <a:buSzTx/>
                        <a:buFontTx/>
                        <a:buNone/>
                        <a:tabLst>
                          <a:tab pos="752475" algn="l"/>
                        </a:tabLst>
                      </a:pPr>
                      <a:r>
                        <a:rPr kumimoji="0" lang="en-US" sz="1200" b="0" i="0" u="none" strike="noStrike" cap="none" normalizeH="0" baseline="0">
                          <a:ln>
                            <a:noFill/>
                          </a:ln>
                          <a:solidFill>
                            <a:srgbClr val="000000"/>
                          </a:solidFill>
                          <a:effectLst/>
                          <a:latin typeface="Arial"/>
                          <a:ea typeface="ＭＳ Ｐゴシック" charset="0"/>
                          <a:cs typeface="Arial"/>
                        </a:rPr>
                        <a:t>32</a:t>
                      </a:r>
                      <a:endParaRPr kumimoji="0" lang="ru-RU" sz="1200" b="0" i="0" u="none" strike="noStrike" cap="none" normalizeH="0" baseline="0">
                        <a:ln>
                          <a:noFill/>
                        </a:ln>
                        <a:solidFill>
                          <a:srgbClr val="000000"/>
                        </a:solidFill>
                        <a:effectLst/>
                        <a:latin typeface="Arial"/>
                        <a:ea typeface="Calibri" charset="0"/>
                        <a:cs typeface="Arial"/>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EDB"/>
                    </a:solidFill>
                  </a:tcPr>
                </a:tc>
                <a:tc>
                  <a:txBody>
                    <a:bodyPr/>
                    <a:lstStyle/>
                    <a:p>
                      <a:pPr marL="0" marR="0" lvl="0" indent="0" algn="r" defTabSz="914400" rtl="0" eaLnBrk="1" fontAlgn="base" latinLnBrk="0" hangingPunct="1">
                        <a:lnSpc>
                          <a:spcPct val="107000"/>
                        </a:lnSpc>
                        <a:spcBef>
                          <a:spcPct val="0"/>
                        </a:spcBef>
                        <a:spcAft>
                          <a:spcPct val="0"/>
                        </a:spcAft>
                        <a:buClrTx/>
                        <a:buSzTx/>
                        <a:buFontTx/>
                        <a:buNone/>
                        <a:tabLst>
                          <a:tab pos="752475" algn="l"/>
                        </a:tabLst>
                      </a:pPr>
                      <a:r>
                        <a:rPr kumimoji="0" lang="en-US" sz="1200" b="0" i="0" u="none" strike="noStrike" cap="none" normalizeH="0" baseline="0">
                          <a:ln>
                            <a:noFill/>
                          </a:ln>
                          <a:solidFill>
                            <a:srgbClr val="000000"/>
                          </a:solidFill>
                          <a:effectLst/>
                          <a:latin typeface="Arial"/>
                          <a:ea typeface="ＭＳ Ｐゴシック" charset="0"/>
                          <a:cs typeface="Arial"/>
                        </a:rPr>
                        <a:t>384</a:t>
                      </a:r>
                      <a:endParaRPr kumimoji="0" lang="ru-RU" sz="1200" b="0" i="0" u="none" strike="noStrike" cap="none" normalizeH="0" baseline="0">
                        <a:ln>
                          <a:noFill/>
                        </a:ln>
                        <a:solidFill>
                          <a:srgbClr val="000000"/>
                        </a:solidFill>
                        <a:effectLst/>
                        <a:latin typeface="Arial"/>
                        <a:ea typeface="Calibri" charset="0"/>
                        <a:cs typeface="Arial"/>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EDB"/>
                    </a:solidFill>
                  </a:tcPr>
                </a:tc>
                <a:tc>
                  <a:txBody>
                    <a:bodyPr/>
                    <a:lstStyle/>
                    <a:p>
                      <a:pPr marL="0" marR="0" lvl="0" indent="0" algn="r" defTabSz="914400" rtl="0" eaLnBrk="1" fontAlgn="base" latinLnBrk="0" hangingPunct="1">
                        <a:lnSpc>
                          <a:spcPct val="107000"/>
                        </a:lnSpc>
                        <a:spcBef>
                          <a:spcPct val="0"/>
                        </a:spcBef>
                        <a:spcAft>
                          <a:spcPct val="0"/>
                        </a:spcAft>
                        <a:buClrTx/>
                        <a:buSzTx/>
                        <a:buFontTx/>
                        <a:buNone/>
                        <a:tabLst>
                          <a:tab pos="752475" algn="l"/>
                        </a:tabLst>
                      </a:pPr>
                      <a:r>
                        <a:rPr kumimoji="0" lang="en-US" sz="1200" b="0" i="0" u="none" strike="noStrike" cap="none" normalizeH="0" baseline="0" dirty="0" smtClean="0">
                          <a:ln>
                            <a:noFill/>
                          </a:ln>
                          <a:solidFill>
                            <a:srgbClr val="000000"/>
                          </a:solidFill>
                          <a:effectLst/>
                          <a:latin typeface="Arial"/>
                          <a:ea typeface="ＭＳ Ｐゴシック" charset="0"/>
                          <a:cs typeface="Arial"/>
                        </a:rPr>
                        <a:t>1 582,1</a:t>
                      </a:r>
                      <a:endParaRPr kumimoji="0" lang="ru-RU" sz="1200" b="0" i="0" u="none" strike="noStrike" cap="none" normalizeH="0" baseline="0" dirty="0">
                        <a:ln>
                          <a:noFill/>
                        </a:ln>
                        <a:solidFill>
                          <a:srgbClr val="000000"/>
                        </a:solidFill>
                        <a:effectLst/>
                        <a:latin typeface="Arial"/>
                        <a:ea typeface="Calibri" charset="0"/>
                        <a:cs typeface="Arial"/>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EDB"/>
                    </a:solidFill>
                  </a:tcPr>
                </a:tc>
                <a:tc>
                  <a:txBody>
                    <a:bodyPr/>
                    <a:lstStyle/>
                    <a:p>
                      <a:pPr marL="0" marR="0" lvl="0" indent="0" algn="r" defTabSz="914400" rtl="0" eaLnBrk="1" fontAlgn="base" latinLnBrk="0" hangingPunct="1">
                        <a:lnSpc>
                          <a:spcPct val="107000"/>
                        </a:lnSpc>
                        <a:spcBef>
                          <a:spcPct val="0"/>
                        </a:spcBef>
                        <a:spcAft>
                          <a:spcPct val="0"/>
                        </a:spcAft>
                        <a:buClrTx/>
                        <a:buSzTx/>
                        <a:buFontTx/>
                        <a:buNone/>
                        <a:tabLst>
                          <a:tab pos="752475" algn="l"/>
                        </a:tabLst>
                      </a:pPr>
                      <a:r>
                        <a:rPr kumimoji="0" lang="ru-RU" sz="1200" b="0" i="0" u="none" strike="noStrike" cap="none" normalizeH="0" baseline="0" dirty="0" smtClean="0">
                          <a:ln>
                            <a:noFill/>
                          </a:ln>
                          <a:solidFill>
                            <a:srgbClr val="000000"/>
                          </a:solidFill>
                          <a:effectLst/>
                          <a:latin typeface="Arial"/>
                          <a:ea typeface="ＭＳ Ｐゴシック" charset="0"/>
                          <a:cs typeface="Arial"/>
                        </a:rPr>
                        <a:t>201</a:t>
                      </a:r>
                      <a:r>
                        <a:rPr kumimoji="0" lang="en-US" sz="1200" b="0" i="0" u="none" strike="noStrike" cap="none" normalizeH="0" baseline="0" dirty="0" smtClean="0">
                          <a:ln>
                            <a:noFill/>
                          </a:ln>
                          <a:solidFill>
                            <a:srgbClr val="000000"/>
                          </a:solidFill>
                          <a:effectLst/>
                          <a:latin typeface="Arial"/>
                          <a:ea typeface="ＭＳ Ｐゴシック" charset="0"/>
                          <a:cs typeface="Arial"/>
                        </a:rPr>
                        <a:t> </a:t>
                      </a:r>
                      <a:r>
                        <a:rPr kumimoji="0" lang="ru-RU" sz="1200" b="0" i="0" u="none" strike="noStrike" cap="none" normalizeH="0" baseline="0" dirty="0" smtClean="0">
                          <a:ln>
                            <a:noFill/>
                          </a:ln>
                          <a:solidFill>
                            <a:srgbClr val="000000"/>
                          </a:solidFill>
                          <a:effectLst/>
                          <a:latin typeface="Arial"/>
                          <a:ea typeface="ＭＳ Ｐゴシック" charset="0"/>
                          <a:cs typeface="Arial"/>
                        </a:rPr>
                        <a:t>326</a:t>
                      </a:r>
                      <a:r>
                        <a:rPr kumimoji="0" lang="en-US" sz="1200" b="0" i="0" u="none" strike="noStrike" cap="none" normalizeH="0" baseline="0" dirty="0" smtClean="0">
                          <a:ln>
                            <a:noFill/>
                          </a:ln>
                          <a:solidFill>
                            <a:srgbClr val="000000"/>
                          </a:solidFill>
                          <a:effectLst/>
                          <a:latin typeface="Arial"/>
                          <a:ea typeface="ＭＳ Ｐゴシック" charset="0"/>
                          <a:cs typeface="Arial"/>
                        </a:rPr>
                        <a:t> </a:t>
                      </a:r>
                      <a:r>
                        <a:rPr kumimoji="0" lang="ru-RU" sz="1200" b="0" i="0" u="none" strike="noStrike" cap="none" normalizeH="0" baseline="0" dirty="0" smtClean="0">
                          <a:ln>
                            <a:noFill/>
                          </a:ln>
                          <a:solidFill>
                            <a:srgbClr val="000000"/>
                          </a:solidFill>
                          <a:effectLst/>
                          <a:latin typeface="Arial"/>
                          <a:ea typeface="ＭＳ Ｐゴシック" charset="0"/>
                          <a:cs typeface="Arial"/>
                        </a:rPr>
                        <a:t>592</a:t>
                      </a:r>
                      <a:endParaRPr kumimoji="0" lang="ru-RU" sz="1200" b="0" i="0" u="none" strike="noStrike" cap="none" normalizeH="0" baseline="0" dirty="0">
                        <a:ln>
                          <a:noFill/>
                        </a:ln>
                        <a:solidFill>
                          <a:srgbClr val="000000"/>
                        </a:solidFill>
                        <a:effectLst/>
                        <a:latin typeface="Arial"/>
                        <a:ea typeface="Calibri" charset="0"/>
                        <a:cs typeface="Arial"/>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EDB"/>
                    </a:solidFill>
                  </a:tcPr>
                </a:tc>
              </a:tr>
              <a:tr h="181287">
                <a:tc>
                  <a:txBody>
                    <a:bodyPr/>
                    <a:lstStyle/>
                    <a:p>
                      <a:pPr marL="0" marR="0" lvl="0" indent="0" algn="r" defTabSz="914400" rtl="0" eaLnBrk="1" fontAlgn="base" latinLnBrk="0" hangingPunct="1">
                        <a:lnSpc>
                          <a:spcPct val="107000"/>
                        </a:lnSpc>
                        <a:spcBef>
                          <a:spcPct val="0"/>
                        </a:spcBef>
                        <a:spcAft>
                          <a:spcPct val="0"/>
                        </a:spcAft>
                        <a:buClrTx/>
                        <a:buSzTx/>
                        <a:buFontTx/>
                        <a:buNone/>
                        <a:tabLst>
                          <a:tab pos="752475" algn="l"/>
                        </a:tabLst>
                      </a:pPr>
                      <a:r>
                        <a:rPr kumimoji="0" lang="en-US" sz="1200" b="1" i="0" u="none" strike="noStrike" cap="none" normalizeH="0" baseline="0">
                          <a:ln>
                            <a:noFill/>
                          </a:ln>
                          <a:solidFill>
                            <a:srgbClr val="FFFFFF"/>
                          </a:solidFill>
                          <a:effectLst/>
                          <a:latin typeface="Arial"/>
                          <a:ea typeface="ＭＳ Ｐゴシック" charset="0"/>
                          <a:cs typeface="Arial"/>
                        </a:rPr>
                        <a:t>4</a:t>
                      </a:r>
                      <a:endParaRPr kumimoji="0" lang="ru-RU" sz="1200" b="1" i="0" u="none" strike="noStrike" cap="none" normalizeH="0" baseline="0">
                        <a:ln>
                          <a:noFill/>
                        </a:ln>
                        <a:solidFill>
                          <a:srgbClr val="FFFFFF"/>
                        </a:solidFill>
                        <a:effectLst/>
                        <a:latin typeface="Arial"/>
                        <a:ea typeface="Calibri" charset="0"/>
                        <a:cs typeface="Arial"/>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90"/>
                    </a:solidFill>
                  </a:tcPr>
                </a:tc>
                <a:tc>
                  <a:txBody>
                    <a:bodyPr/>
                    <a:lstStyle/>
                    <a:p>
                      <a:pPr marL="0" marR="0" lvl="0" indent="0" algn="r" defTabSz="914400" rtl="0" eaLnBrk="1" fontAlgn="base" latinLnBrk="0" hangingPunct="1">
                        <a:lnSpc>
                          <a:spcPct val="107000"/>
                        </a:lnSpc>
                        <a:spcBef>
                          <a:spcPct val="0"/>
                        </a:spcBef>
                        <a:spcAft>
                          <a:spcPct val="0"/>
                        </a:spcAft>
                        <a:buClrTx/>
                        <a:buSzTx/>
                        <a:buFontTx/>
                        <a:buNone/>
                        <a:tabLst>
                          <a:tab pos="752475" algn="l"/>
                        </a:tabLst>
                      </a:pPr>
                      <a:r>
                        <a:rPr kumimoji="0" lang="en-US" sz="1200" b="0" i="0" u="none" strike="noStrike" cap="none" normalizeH="0" baseline="0">
                          <a:ln>
                            <a:noFill/>
                          </a:ln>
                          <a:solidFill>
                            <a:srgbClr val="000000"/>
                          </a:solidFill>
                          <a:effectLst/>
                          <a:latin typeface="Arial"/>
                          <a:ea typeface="ＭＳ Ｐゴシック" charset="0"/>
                          <a:cs typeface="Arial"/>
                        </a:rPr>
                        <a:t>107,</a:t>
                      </a:r>
                      <a:endParaRPr kumimoji="0" lang="ru-RU" sz="1200" b="0" i="0" u="none" strike="noStrike" cap="none" normalizeH="0" baseline="0">
                        <a:ln>
                          <a:noFill/>
                        </a:ln>
                        <a:solidFill>
                          <a:srgbClr val="000000"/>
                        </a:solidFill>
                        <a:effectLst/>
                        <a:latin typeface="Arial"/>
                        <a:ea typeface="Calibri" charset="0"/>
                        <a:cs typeface="Arial"/>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8EE"/>
                    </a:solidFill>
                  </a:tcPr>
                </a:tc>
                <a:tc>
                  <a:txBody>
                    <a:bodyPr/>
                    <a:lstStyle/>
                    <a:p>
                      <a:pPr marL="0" marR="0" lvl="0" indent="0" algn="r" defTabSz="914400" rtl="0" eaLnBrk="1" fontAlgn="base" latinLnBrk="0" hangingPunct="1">
                        <a:lnSpc>
                          <a:spcPct val="107000"/>
                        </a:lnSpc>
                        <a:spcBef>
                          <a:spcPct val="0"/>
                        </a:spcBef>
                        <a:spcAft>
                          <a:spcPct val="0"/>
                        </a:spcAft>
                        <a:buClrTx/>
                        <a:buSzTx/>
                        <a:buFontTx/>
                        <a:buNone/>
                        <a:tabLst>
                          <a:tab pos="752475" algn="l"/>
                        </a:tabLst>
                      </a:pPr>
                      <a:r>
                        <a:rPr kumimoji="0" lang="en-US" sz="1200" b="0" i="0" u="none" strike="noStrike" cap="none" normalizeH="0" baseline="0">
                          <a:ln>
                            <a:noFill/>
                          </a:ln>
                          <a:solidFill>
                            <a:srgbClr val="000000"/>
                          </a:solidFill>
                          <a:effectLst/>
                          <a:latin typeface="Arial"/>
                          <a:ea typeface="ＭＳ Ｐゴシック" charset="0"/>
                          <a:cs typeface="Arial"/>
                        </a:rPr>
                        <a:t>1477,5</a:t>
                      </a:r>
                      <a:endParaRPr kumimoji="0" lang="ru-RU" sz="1200" b="0" i="0" u="none" strike="noStrike" cap="none" normalizeH="0" baseline="0">
                        <a:ln>
                          <a:noFill/>
                        </a:ln>
                        <a:solidFill>
                          <a:srgbClr val="000000"/>
                        </a:solidFill>
                        <a:effectLst/>
                        <a:latin typeface="Arial"/>
                        <a:ea typeface="Calibri" charset="0"/>
                        <a:cs typeface="Arial"/>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8EE"/>
                    </a:solidFill>
                  </a:tcPr>
                </a:tc>
                <a:tc>
                  <a:txBody>
                    <a:bodyPr/>
                    <a:lstStyle/>
                    <a:p>
                      <a:pPr marL="0" marR="0" lvl="0" indent="0" algn="r" defTabSz="914400" rtl="0" eaLnBrk="1" fontAlgn="base" latinLnBrk="0" hangingPunct="1">
                        <a:lnSpc>
                          <a:spcPct val="107000"/>
                        </a:lnSpc>
                        <a:spcBef>
                          <a:spcPct val="0"/>
                        </a:spcBef>
                        <a:spcAft>
                          <a:spcPct val="0"/>
                        </a:spcAft>
                        <a:buClrTx/>
                        <a:buSzTx/>
                        <a:buFontTx/>
                        <a:buNone/>
                        <a:tabLst>
                          <a:tab pos="752475" algn="l"/>
                        </a:tabLst>
                      </a:pPr>
                      <a:r>
                        <a:rPr kumimoji="0" lang="en-US" sz="1200" b="0" i="0" u="none" strike="noStrike" cap="none" normalizeH="0" baseline="0" dirty="0">
                          <a:ln>
                            <a:noFill/>
                          </a:ln>
                          <a:solidFill>
                            <a:srgbClr val="000000"/>
                          </a:solidFill>
                          <a:effectLst/>
                          <a:latin typeface="Arial"/>
                          <a:ea typeface="ＭＳ Ｐゴシック" charset="0"/>
                          <a:cs typeface="Arial"/>
                        </a:rPr>
                        <a:t>12</a:t>
                      </a:r>
                      <a:endParaRPr kumimoji="0" lang="ru-RU" sz="1200" b="0" i="0" u="none" strike="noStrike" cap="none" normalizeH="0" baseline="0" dirty="0">
                        <a:ln>
                          <a:noFill/>
                        </a:ln>
                        <a:solidFill>
                          <a:srgbClr val="000000"/>
                        </a:solidFill>
                        <a:effectLst/>
                        <a:latin typeface="Arial"/>
                        <a:ea typeface="Calibri" charset="0"/>
                        <a:cs typeface="Arial"/>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8EE"/>
                    </a:solidFill>
                  </a:tcPr>
                </a:tc>
                <a:tc>
                  <a:txBody>
                    <a:bodyPr/>
                    <a:lstStyle/>
                    <a:p>
                      <a:pPr marL="0" marR="0" lvl="0" indent="0" algn="r" defTabSz="914400" rtl="0" eaLnBrk="1" fontAlgn="base" latinLnBrk="0" hangingPunct="1">
                        <a:lnSpc>
                          <a:spcPct val="107000"/>
                        </a:lnSpc>
                        <a:spcBef>
                          <a:spcPct val="0"/>
                        </a:spcBef>
                        <a:spcAft>
                          <a:spcPct val="0"/>
                        </a:spcAft>
                        <a:buClrTx/>
                        <a:buSzTx/>
                        <a:buFontTx/>
                        <a:buNone/>
                        <a:tabLst>
                          <a:tab pos="752475" algn="l"/>
                        </a:tabLst>
                      </a:pPr>
                      <a:r>
                        <a:rPr kumimoji="0" lang="en-US" sz="1200" b="0" i="0" u="none" strike="noStrike" cap="none" normalizeH="0" baseline="0">
                          <a:ln>
                            <a:noFill/>
                          </a:ln>
                          <a:solidFill>
                            <a:srgbClr val="000000"/>
                          </a:solidFill>
                          <a:effectLst/>
                          <a:latin typeface="Arial"/>
                          <a:ea typeface="ＭＳ Ｐゴシック" charset="0"/>
                          <a:cs typeface="Arial"/>
                        </a:rPr>
                        <a:t>1176</a:t>
                      </a:r>
                      <a:endParaRPr kumimoji="0" lang="ru-RU" sz="1200" b="0" i="0" u="none" strike="noStrike" cap="none" normalizeH="0" baseline="0">
                        <a:ln>
                          <a:noFill/>
                        </a:ln>
                        <a:solidFill>
                          <a:srgbClr val="000000"/>
                        </a:solidFill>
                        <a:effectLst/>
                        <a:latin typeface="Arial"/>
                        <a:ea typeface="Calibri" charset="0"/>
                        <a:cs typeface="Arial"/>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8EE"/>
                    </a:solidFill>
                  </a:tcPr>
                </a:tc>
                <a:tc>
                  <a:txBody>
                    <a:bodyPr/>
                    <a:lstStyle/>
                    <a:p>
                      <a:pPr marL="0" marR="0" lvl="0" indent="0" algn="r" defTabSz="914400" rtl="0" eaLnBrk="1" fontAlgn="base" latinLnBrk="0" hangingPunct="1">
                        <a:lnSpc>
                          <a:spcPct val="107000"/>
                        </a:lnSpc>
                        <a:spcBef>
                          <a:spcPct val="0"/>
                        </a:spcBef>
                        <a:spcAft>
                          <a:spcPct val="0"/>
                        </a:spcAft>
                        <a:buClrTx/>
                        <a:buSzTx/>
                        <a:buFontTx/>
                        <a:buNone/>
                        <a:tabLst>
                          <a:tab pos="752475" algn="l"/>
                        </a:tabLst>
                      </a:pPr>
                      <a:r>
                        <a:rPr kumimoji="0" lang="en-US" sz="1200" b="0" i="0" u="none" strike="noStrike" cap="none" normalizeH="0" baseline="0" dirty="0" smtClean="0">
                          <a:ln>
                            <a:noFill/>
                          </a:ln>
                          <a:solidFill>
                            <a:srgbClr val="000000"/>
                          </a:solidFill>
                          <a:effectLst/>
                          <a:latin typeface="Arial"/>
                          <a:ea typeface="ＭＳ Ｐゴシック" charset="0"/>
                          <a:cs typeface="Arial"/>
                        </a:rPr>
                        <a:t>4 845,1</a:t>
                      </a:r>
                      <a:endParaRPr kumimoji="0" lang="ru-RU" sz="1200" b="0" i="0" u="none" strike="noStrike" cap="none" normalizeH="0" baseline="0" dirty="0">
                        <a:ln>
                          <a:noFill/>
                        </a:ln>
                        <a:solidFill>
                          <a:srgbClr val="000000"/>
                        </a:solidFill>
                        <a:effectLst/>
                        <a:latin typeface="Arial"/>
                        <a:ea typeface="Calibri" charset="0"/>
                        <a:cs typeface="Arial"/>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8EE"/>
                    </a:solidFill>
                  </a:tcPr>
                </a:tc>
                <a:tc>
                  <a:txBody>
                    <a:bodyPr/>
                    <a:lstStyle/>
                    <a:p>
                      <a:pPr marL="0" marR="0" lvl="0" indent="0" algn="r" defTabSz="914400" rtl="0" eaLnBrk="1" fontAlgn="base" latinLnBrk="0" hangingPunct="1">
                        <a:lnSpc>
                          <a:spcPct val="107000"/>
                        </a:lnSpc>
                        <a:spcBef>
                          <a:spcPct val="0"/>
                        </a:spcBef>
                        <a:spcAft>
                          <a:spcPct val="0"/>
                        </a:spcAft>
                        <a:buClrTx/>
                        <a:buSzTx/>
                        <a:buFontTx/>
                        <a:buNone/>
                        <a:tabLst>
                          <a:tab pos="752475" algn="l"/>
                        </a:tabLst>
                      </a:pPr>
                      <a:r>
                        <a:rPr kumimoji="0" lang="ru-RU" sz="1200" b="0" i="0" u="none" strike="noStrike" cap="none" normalizeH="0" baseline="0" dirty="0" smtClean="0">
                          <a:ln>
                            <a:noFill/>
                          </a:ln>
                          <a:solidFill>
                            <a:srgbClr val="000000"/>
                          </a:solidFill>
                          <a:effectLst/>
                          <a:latin typeface="Arial"/>
                          <a:ea typeface="ＭＳ Ｐゴシック" charset="0"/>
                          <a:cs typeface="Arial"/>
                        </a:rPr>
                        <a:t>616</a:t>
                      </a:r>
                      <a:r>
                        <a:rPr kumimoji="0" lang="en-US" sz="1200" b="0" i="0" u="none" strike="noStrike" cap="none" normalizeH="0" baseline="0" dirty="0" smtClean="0">
                          <a:ln>
                            <a:noFill/>
                          </a:ln>
                          <a:solidFill>
                            <a:srgbClr val="000000"/>
                          </a:solidFill>
                          <a:effectLst/>
                          <a:latin typeface="Arial"/>
                          <a:ea typeface="ＭＳ Ｐゴシック" charset="0"/>
                          <a:cs typeface="Arial"/>
                        </a:rPr>
                        <a:t> </a:t>
                      </a:r>
                      <a:r>
                        <a:rPr kumimoji="0" lang="ru-RU" sz="1200" b="0" i="0" u="none" strike="noStrike" cap="none" normalizeH="0" baseline="0" dirty="0" smtClean="0">
                          <a:ln>
                            <a:noFill/>
                          </a:ln>
                          <a:solidFill>
                            <a:srgbClr val="000000"/>
                          </a:solidFill>
                          <a:effectLst/>
                          <a:latin typeface="Arial"/>
                          <a:ea typeface="ＭＳ Ｐゴシック" charset="0"/>
                          <a:cs typeface="Arial"/>
                        </a:rPr>
                        <a:t>562</a:t>
                      </a:r>
                      <a:r>
                        <a:rPr kumimoji="0" lang="en-US" sz="1200" b="0" i="0" u="none" strike="noStrike" cap="none" normalizeH="0" baseline="0" dirty="0" smtClean="0">
                          <a:ln>
                            <a:noFill/>
                          </a:ln>
                          <a:solidFill>
                            <a:srgbClr val="000000"/>
                          </a:solidFill>
                          <a:effectLst/>
                          <a:latin typeface="Arial"/>
                          <a:ea typeface="ＭＳ Ｐゴシック" charset="0"/>
                          <a:cs typeface="Arial"/>
                        </a:rPr>
                        <a:t> </a:t>
                      </a:r>
                      <a:r>
                        <a:rPr kumimoji="0" lang="ru-RU" sz="1200" b="0" i="0" u="none" strike="noStrike" cap="none" normalizeH="0" baseline="0" dirty="0" smtClean="0">
                          <a:ln>
                            <a:noFill/>
                          </a:ln>
                          <a:solidFill>
                            <a:srgbClr val="000000"/>
                          </a:solidFill>
                          <a:effectLst/>
                          <a:latin typeface="Arial"/>
                          <a:ea typeface="ＭＳ Ｐゴシック" charset="0"/>
                          <a:cs typeface="Arial"/>
                        </a:rPr>
                        <a:t>688</a:t>
                      </a:r>
                      <a:endParaRPr kumimoji="0" lang="ru-RU" sz="1200" b="0" i="0" u="none" strike="noStrike" cap="none" normalizeH="0" baseline="0" dirty="0">
                        <a:ln>
                          <a:noFill/>
                        </a:ln>
                        <a:solidFill>
                          <a:srgbClr val="000000"/>
                        </a:solidFill>
                        <a:effectLst/>
                        <a:latin typeface="Arial"/>
                        <a:ea typeface="Calibri" charset="0"/>
                        <a:cs typeface="Arial"/>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8EE"/>
                    </a:solidFill>
                  </a:tcPr>
                </a:tc>
              </a:tr>
              <a:tr h="181287">
                <a:tc>
                  <a:txBody>
                    <a:bodyPr/>
                    <a:lstStyle/>
                    <a:p>
                      <a:pPr marL="0" marR="0" lvl="0" indent="0" algn="r" defTabSz="914400" rtl="0" eaLnBrk="1" fontAlgn="base" latinLnBrk="0" hangingPunct="1">
                        <a:lnSpc>
                          <a:spcPct val="107000"/>
                        </a:lnSpc>
                        <a:spcBef>
                          <a:spcPct val="0"/>
                        </a:spcBef>
                        <a:spcAft>
                          <a:spcPct val="0"/>
                        </a:spcAft>
                        <a:buClrTx/>
                        <a:buSzTx/>
                        <a:buFontTx/>
                        <a:buNone/>
                        <a:tabLst>
                          <a:tab pos="752475" algn="l"/>
                        </a:tabLst>
                      </a:pPr>
                      <a:r>
                        <a:rPr kumimoji="0" lang="en-US" sz="1200" b="1" i="0" u="none" strike="noStrike" cap="none" normalizeH="0" baseline="0">
                          <a:ln>
                            <a:noFill/>
                          </a:ln>
                          <a:solidFill>
                            <a:srgbClr val="FFFFFF"/>
                          </a:solidFill>
                          <a:effectLst/>
                          <a:latin typeface="Arial"/>
                          <a:ea typeface="ＭＳ Ｐゴシック" charset="0"/>
                          <a:cs typeface="Arial"/>
                        </a:rPr>
                        <a:t>5</a:t>
                      </a:r>
                      <a:endParaRPr kumimoji="0" lang="ru-RU" sz="1200" b="1" i="0" u="none" strike="noStrike" cap="none" normalizeH="0" baseline="0">
                        <a:ln>
                          <a:noFill/>
                        </a:ln>
                        <a:solidFill>
                          <a:srgbClr val="FFFFFF"/>
                        </a:solidFill>
                        <a:effectLst/>
                        <a:latin typeface="Arial"/>
                        <a:ea typeface="Calibri" charset="0"/>
                        <a:cs typeface="Arial"/>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90"/>
                    </a:solidFill>
                  </a:tcPr>
                </a:tc>
                <a:tc>
                  <a:txBody>
                    <a:bodyPr/>
                    <a:lstStyle/>
                    <a:p>
                      <a:pPr marL="0" marR="0" lvl="0" indent="0" algn="r" defTabSz="914400" rtl="0" eaLnBrk="1" fontAlgn="base" latinLnBrk="0" hangingPunct="1">
                        <a:lnSpc>
                          <a:spcPct val="107000"/>
                        </a:lnSpc>
                        <a:spcBef>
                          <a:spcPct val="0"/>
                        </a:spcBef>
                        <a:spcAft>
                          <a:spcPct val="0"/>
                        </a:spcAft>
                        <a:buClrTx/>
                        <a:buSzTx/>
                        <a:buFontTx/>
                        <a:buNone/>
                        <a:tabLst>
                          <a:tab pos="752475" algn="l"/>
                        </a:tabLst>
                      </a:pPr>
                      <a:r>
                        <a:rPr kumimoji="0" lang="en-US" sz="1200" b="0" i="0" u="none" strike="noStrike" cap="none" normalizeH="0" baseline="0">
                          <a:ln>
                            <a:noFill/>
                          </a:ln>
                          <a:solidFill>
                            <a:srgbClr val="000000"/>
                          </a:solidFill>
                          <a:effectLst/>
                          <a:latin typeface="Arial"/>
                          <a:ea typeface="ＭＳ Ｐゴシック" charset="0"/>
                          <a:cs typeface="Arial"/>
                        </a:rPr>
                        <a:t>156,5</a:t>
                      </a:r>
                      <a:endParaRPr kumimoji="0" lang="ru-RU" sz="1200" b="0" i="0" u="none" strike="noStrike" cap="none" normalizeH="0" baseline="0">
                        <a:ln>
                          <a:noFill/>
                        </a:ln>
                        <a:solidFill>
                          <a:srgbClr val="000000"/>
                        </a:solidFill>
                        <a:effectLst/>
                        <a:latin typeface="Arial"/>
                        <a:ea typeface="Calibri" charset="0"/>
                        <a:cs typeface="Arial"/>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EDB"/>
                    </a:solidFill>
                  </a:tcPr>
                </a:tc>
                <a:tc>
                  <a:txBody>
                    <a:bodyPr/>
                    <a:lstStyle/>
                    <a:p>
                      <a:pPr marL="0" marR="0" lvl="0" indent="0" algn="r" defTabSz="914400" rtl="0" eaLnBrk="1" fontAlgn="base" latinLnBrk="0" hangingPunct="1">
                        <a:lnSpc>
                          <a:spcPct val="107000"/>
                        </a:lnSpc>
                        <a:spcBef>
                          <a:spcPct val="0"/>
                        </a:spcBef>
                        <a:spcAft>
                          <a:spcPct val="0"/>
                        </a:spcAft>
                        <a:buClrTx/>
                        <a:buSzTx/>
                        <a:buFontTx/>
                        <a:buNone/>
                        <a:tabLst>
                          <a:tab pos="752475" algn="l"/>
                        </a:tabLst>
                      </a:pPr>
                      <a:r>
                        <a:rPr kumimoji="0" lang="en-US" sz="1200" b="0" i="0" u="none" strike="noStrike" cap="none" normalizeH="0" baseline="0">
                          <a:ln>
                            <a:noFill/>
                          </a:ln>
                          <a:solidFill>
                            <a:srgbClr val="000000"/>
                          </a:solidFill>
                          <a:effectLst/>
                          <a:latin typeface="Arial"/>
                          <a:ea typeface="ＭＳ Ｐゴシック" charset="0"/>
                          <a:cs typeface="Arial"/>
                        </a:rPr>
                        <a:t>1477,5</a:t>
                      </a:r>
                      <a:endParaRPr kumimoji="0" lang="ru-RU" sz="1200" b="0" i="0" u="none" strike="noStrike" cap="none" normalizeH="0" baseline="0">
                        <a:ln>
                          <a:noFill/>
                        </a:ln>
                        <a:solidFill>
                          <a:srgbClr val="000000"/>
                        </a:solidFill>
                        <a:effectLst/>
                        <a:latin typeface="Arial"/>
                        <a:ea typeface="Calibri" charset="0"/>
                        <a:cs typeface="Arial"/>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EDB"/>
                    </a:solidFill>
                  </a:tcPr>
                </a:tc>
                <a:tc>
                  <a:txBody>
                    <a:bodyPr/>
                    <a:lstStyle/>
                    <a:p>
                      <a:pPr marL="0" marR="0" lvl="0" indent="0" algn="r" defTabSz="914400" rtl="0" eaLnBrk="1" fontAlgn="base" latinLnBrk="0" hangingPunct="1">
                        <a:lnSpc>
                          <a:spcPct val="107000"/>
                        </a:lnSpc>
                        <a:spcBef>
                          <a:spcPct val="0"/>
                        </a:spcBef>
                        <a:spcAft>
                          <a:spcPct val="0"/>
                        </a:spcAft>
                        <a:buClrTx/>
                        <a:buSzTx/>
                        <a:buFontTx/>
                        <a:buNone/>
                        <a:tabLst>
                          <a:tab pos="752475" algn="l"/>
                        </a:tabLst>
                      </a:pPr>
                      <a:r>
                        <a:rPr kumimoji="0" lang="en-US" sz="1200" b="0" i="0" u="none" strike="noStrike" cap="none" normalizeH="0" baseline="0">
                          <a:ln>
                            <a:noFill/>
                          </a:ln>
                          <a:solidFill>
                            <a:srgbClr val="000000"/>
                          </a:solidFill>
                          <a:effectLst/>
                          <a:latin typeface="Arial"/>
                          <a:ea typeface="ＭＳ Ｐゴシック" charset="0"/>
                          <a:cs typeface="Arial"/>
                        </a:rPr>
                        <a:t>18</a:t>
                      </a:r>
                      <a:endParaRPr kumimoji="0" lang="ru-RU" sz="1200" b="0" i="0" u="none" strike="noStrike" cap="none" normalizeH="0" baseline="0">
                        <a:ln>
                          <a:noFill/>
                        </a:ln>
                        <a:solidFill>
                          <a:srgbClr val="000000"/>
                        </a:solidFill>
                        <a:effectLst/>
                        <a:latin typeface="Arial"/>
                        <a:ea typeface="Calibri" charset="0"/>
                        <a:cs typeface="Arial"/>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EDB"/>
                    </a:solidFill>
                  </a:tcPr>
                </a:tc>
                <a:tc>
                  <a:txBody>
                    <a:bodyPr/>
                    <a:lstStyle/>
                    <a:p>
                      <a:pPr marL="0" marR="0" lvl="0" indent="0" algn="r" defTabSz="914400" rtl="0" eaLnBrk="1" fontAlgn="base" latinLnBrk="0" hangingPunct="1">
                        <a:lnSpc>
                          <a:spcPct val="107000"/>
                        </a:lnSpc>
                        <a:spcBef>
                          <a:spcPct val="0"/>
                        </a:spcBef>
                        <a:spcAft>
                          <a:spcPct val="0"/>
                        </a:spcAft>
                        <a:buClrTx/>
                        <a:buSzTx/>
                        <a:buFontTx/>
                        <a:buNone/>
                        <a:tabLst>
                          <a:tab pos="752475" algn="l"/>
                        </a:tabLst>
                      </a:pPr>
                      <a:r>
                        <a:rPr kumimoji="0" lang="en-US" sz="1200" b="0" i="0" u="none" strike="noStrike" cap="none" normalizeH="0" baseline="0" dirty="0">
                          <a:ln>
                            <a:noFill/>
                          </a:ln>
                          <a:solidFill>
                            <a:srgbClr val="000000"/>
                          </a:solidFill>
                          <a:effectLst/>
                          <a:latin typeface="Arial"/>
                          <a:ea typeface="ＭＳ Ｐゴシック" charset="0"/>
                          <a:cs typeface="Arial"/>
                        </a:rPr>
                        <a:t>1764</a:t>
                      </a:r>
                      <a:endParaRPr kumimoji="0" lang="ru-RU" sz="1200" b="0" i="0" u="none" strike="noStrike" cap="none" normalizeH="0" baseline="0" dirty="0">
                        <a:ln>
                          <a:noFill/>
                        </a:ln>
                        <a:solidFill>
                          <a:srgbClr val="000000"/>
                        </a:solidFill>
                        <a:effectLst/>
                        <a:latin typeface="Arial"/>
                        <a:ea typeface="Calibri" charset="0"/>
                        <a:cs typeface="Arial"/>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EDB"/>
                    </a:solidFill>
                  </a:tcPr>
                </a:tc>
                <a:tc>
                  <a:txBody>
                    <a:bodyPr/>
                    <a:lstStyle/>
                    <a:p>
                      <a:pPr marL="0" marR="0" lvl="0" indent="0" algn="r" defTabSz="914400" rtl="0" eaLnBrk="1" fontAlgn="base" latinLnBrk="0" hangingPunct="1">
                        <a:lnSpc>
                          <a:spcPct val="107000"/>
                        </a:lnSpc>
                        <a:spcBef>
                          <a:spcPct val="0"/>
                        </a:spcBef>
                        <a:spcAft>
                          <a:spcPct val="0"/>
                        </a:spcAft>
                        <a:buClrTx/>
                        <a:buSzTx/>
                        <a:buFontTx/>
                        <a:buNone/>
                        <a:tabLst>
                          <a:tab pos="752475" algn="l"/>
                        </a:tabLst>
                      </a:pPr>
                      <a:r>
                        <a:rPr kumimoji="0" lang="en-US" sz="1200" b="0" i="0" u="none" strike="noStrike" cap="none" normalizeH="0" baseline="0" dirty="0" smtClean="0">
                          <a:ln>
                            <a:noFill/>
                          </a:ln>
                          <a:solidFill>
                            <a:srgbClr val="000000"/>
                          </a:solidFill>
                          <a:effectLst/>
                          <a:latin typeface="Arial"/>
                          <a:ea typeface="ＭＳ Ｐゴシック" charset="0"/>
                          <a:cs typeface="Arial"/>
                        </a:rPr>
                        <a:t>7 267,7</a:t>
                      </a:r>
                      <a:endParaRPr kumimoji="0" lang="ru-RU" sz="1200" b="0" i="0" u="none" strike="noStrike" cap="none" normalizeH="0" baseline="0" dirty="0">
                        <a:ln>
                          <a:noFill/>
                        </a:ln>
                        <a:solidFill>
                          <a:srgbClr val="000000"/>
                        </a:solidFill>
                        <a:effectLst/>
                        <a:latin typeface="Arial"/>
                        <a:ea typeface="Calibri" charset="0"/>
                        <a:cs typeface="Arial"/>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EDB"/>
                    </a:solidFill>
                  </a:tcPr>
                </a:tc>
                <a:tc>
                  <a:txBody>
                    <a:bodyPr/>
                    <a:lstStyle/>
                    <a:p>
                      <a:pPr marL="0" marR="0" lvl="0" indent="0" algn="r" defTabSz="914400" rtl="0" eaLnBrk="1" fontAlgn="base" latinLnBrk="0" hangingPunct="1">
                        <a:lnSpc>
                          <a:spcPct val="107000"/>
                        </a:lnSpc>
                        <a:spcBef>
                          <a:spcPct val="0"/>
                        </a:spcBef>
                        <a:spcAft>
                          <a:spcPct val="0"/>
                        </a:spcAft>
                        <a:buClrTx/>
                        <a:buSzTx/>
                        <a:buFontTx/>
                        <a:buNone/>
                        <a:tabLst>
                          <a:tab pos="752475" algn="l"/>
                        </a:tabLst>
                      </a:pPr>
                      <a:r>
                        <a:rPr kumimoji="0" lang="ru-RU" sz="1200" b="0" i="0" u="none" strike="noStrike" cap="none" normalizeH="0" baseline="0" dirty="0" smtClean="0">
                          <a:ln>
                            <a:noFill/>
                          </a:ln>
                          <a:solidFill>
                            <a:srgbClr val="000000"/>
                          </a:solidFill>
                          <a:effectLst/>
                          <a:latin typeface="Arial"/>
                          <a:ea typeface="ＭＳ Ｐゴシック" charset="0"/>
                          <a:cs typeface="Arial"/>
                        </a:rPr>
                        <a:t>924</a:t>
                      </a:r>
                      <a:r>
                        <a:rPr kumimoji="0" lang="en-US" sz="1200" b="0" i="0" u="none" strike="noStrike" cap="none" normalizeH="0" baseline="0" dirty="0" smtClean="0">
                          <a:ln>
                            <a:noFill/>
                          </a:ln>
                          <a:solidFill>
                            <a:srgbClr val="000000"/>
                          </a:solidFill>
                          <a:effectLst/>
                          <a:latin typeface="Arial"/>
                          <a:ea typeface="ＭＳ Ｐゴシック" charset="0"/>
                          <a:cs typeface="Arial"/>
                        </a:rPr>
                        <a:t> </a:t>
                      </a:r>
                      <a:r>
                        <a:rPr kumimoji="0" lang="ru-RU" sz="1200" b="0" i="0" u="none" strike="noStrike" cap="none" normalizeH="0" baseline="0" dirty="0" smtClean="0">
                          <a:ln>
                            <a:noFill/>
                          </a:ln>
                          <a:solidFill>
                            <a:srgbClr val="000000"/>
                          </a:solidFill>
                          <a:effectLst/>
                          <a:latin typeface="Arial"/>
                          <a:ea typeface="ＭＳ Ｐゴシック" charset="0"/>
                          <a:cs typeface="Arial"/>
                        </a:rPr>
                        <a:t>844</a:t>
                      </a:r>
                      <a:r>
                        <a:rPr kumimoji="0" lang="en-US" sz="1200" b="0" i="0" u="none" strike="noStrike" cap="none" normalizeH="0" baseline="0" dirty="0" smtClean="0">
                          <a:ln>
                            <a:noFill/>
                          </a:ln>
                          <a:solidFill>
                            <a:srgbClr val="000000"/>
                          </a:solidFill>
                          <a:effectLst/>
                          <a:latin typeface="Arial"/>
                          <a:ea typeface="ＭＳ Ｐゴシック" charset="0"/>
                          <a:cs typeface="Arial"/>
                        </a:rPr>
                        <a:t> </a:t>
                      </a:r>
                      <a:r>
                        <a:rPr kumimoji="0" lang="ru-RU" sz="1200" b="0" i="0" u="none" strike="noStrike" cap="none" normalizeH="0" baseline="0" dirty="0" smtClean="0">
                          <a:ln>
                            <a:noFill/>
                          </a:ln>
                          <a:solidFill>
                            <a:srgbClr val="000000"/>
                          </a:solidFill>
                          <a:effectLst/>
                          <a:latin typeface="Arial"/>
                          <a:ea typeface="ＭＳ Ｐゴシック" charset="0"/>
                          <a:cs typeface="Arial"/>
                        </a:rPr>
                        <a:t>032</a:t>
                      </a:r>
                      <a:endParaRPr kumimoji="0" lang="ru-RU" sz="1200" b="0" i="0" u="none" strike="noStrike" cap="none" normalizeH="0" baseline="0" dirty="0">
                        <a:ln>
                          <a:noFill/>
                        </a:ln>
                        <a:solidFill>
                          <a:srgbClr val="000000"/>
                        </a:solidFill>
                        <a:effectLst/>
                        <a:latin typeface="Arial"/>
                        <a:ea typeface="Calibri" charset="0"/>
                        <a:cs typeface="Arial"/>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EDB"/>
                    </a:solidFill>
                  </a:tcPr>
                </a:tc>
              </a:tr>
              <a:tr h="275254">
                <a:tc>
                  <a:txBody>
                    <a:bodyPr/>
                    <a:lstStyle/>
                    <a:p>
                      <a:pPr marL="0" marR="0" lvl="0" indent="0" algn="r" defTabSz="914400" rtl="0" eaLnBrk="1" fontAlgn="base" latinLnBrk="0" hangingPunct="1">
                        <a:lnSpc>
                          <a:spcPct val="107000"/>
                        </a:lnSpc>
                        <a:spcBef>
                          <a:spcPct val="0"/>
                        </a:spcBef>
                        <a:spcAft>
                          <a:spcPct val="0"/>
                        </a:spcAft>
                        <a:buClrTx/>
                        <a:buSzTx/>
                        <a:buFontTx/>
                        <a:buNone/>
                        <a:tabLst>
                          <a:tab pos="752475" algn="l"/>
                        </a:tabLst>
                      </a:pPr>
                      <a:r>
                        <a:rPr kumimoji="0" lang="en-US" sz="1200" b="1" i="0" u="none" strike="noStrike" cap="none" normalizeH="0" baseline="0">
                          <a:ln>
                            <a:noFill/>
                          </a:ln>
                          <a:solidFill>
                            <a:srgbClr val="FFFFFF"/>
                          </a:solidFill>
                          <a:effectLst/>
                          <a:latin typeface="Arial"/>
                          <a:ea typeface="ＭＳ Ｐゴシック" charset="0"/>
                          <a:cs typeface="Arial"/>
                        </a:rPr>
                        <a:t>6</a:t>
                      </a:r>
                      <a:endParaRPr kumimoji="0" lang="ru-RU" sz="1200" b="1" i="0" u="none" strike="noStrike" cap="none" normalizeH="0" baseline="0">
                        <a:ln>
                          <a:noFill/>
                        </a:ln>
                        <a:solidFill>
                          <a:srgbClr val="FFFFFF"/>
                        </a:solidFill>
                        <a:effectLst/>
                        <a:latin typeface="Arial"/>
                        <a:ea typeface="Calibri" charset="0"/>
                        <a:cs typeface="Arial"/>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90"/>
                    </a:solidFill>
                  </a:tcPr>
                </a:tc>
                <a:tc>
                  <a:txBody>
                    <a:bodyPr/>
                    <a:lstStyle/>
                    <a:p>
                      <a:pPr marL="0" marR="0" lvl="0" indent="0" algn="r" defTabSz="914400" rtl="0" eaLnBrk="1" fontAlgn="base" latinLnBrk="0" hangingPunct="1">
                        <a:lnSpc>
                          <a:spcPct val="107000"/>
                        </a:lnSpc>
                        <a:spcBef>
                          <a:spcPct val="0"/>
                        </a:spcBef>
                        <a:spcAft>
                          <a:spcPct val="0"/>
                        </a:spcAft>
                        <a:buClrTx/>
                        <a:buSzTx/>
                        <a:buFontTx/>
                        <a:buNone/>
                        <a:tabLst>
                          <a:tab pos="752475" algn="l"/>
                        </a:tabLst>
                      </a:pPr>
                      <a:r>
                        <a:rPr kumimoji="0" lang="en-US" sz="1200" b="0" i="0" u="none" strike="noStrike" cap="none" normalizeH="0" baseline="0">
                          <a:ln>
                            <a:noFill/>
                          </a:ln>
                          <a:solidFill>
                            <a:srgbClr val="000000"/>
                          </a:solidFill>
                          <a:effectLst/>
                          <a:latin typeface="Arial"/>
                          <a:ea typeface="ＭＳ Ｐゴシック" charset="0"/>
                          <a:cs typeface="Arial"/>
                        </a:rPr>
                        <a:t>206,5</a:t>
                      </a:r>
                      <a:endParaRPr kumimoji="0" lang="ru-RU" sz="1200" b="0" i="0" u="none" strike="noStrike" cap="none" normalizeH="0" baseline="0">
                        <a:ln>
                          <a:noFill/>
                        </a:ln>
                        <a:solidFill>
                          <a:srgbClr val="000000"/>
                        </a:solidFill>
                        <a:effectLst/>
                        <a:latin typeface="Arial"/>
                        <a:ea typeface="Calibri" charset="0"/>
                        <a:cs typeface="Arial"/>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8EE"/>
                    </a:solidFill>
                  </a:tcPr>
                </a:tc>
                <a:tc>
                  <a:txBody>
                    <a:bodyPr/>
                    <a:lstStyle/>
                    <a:p>
                      <a:pPr marL="0" marR="0" lvl="0" indent="0" algn="r" defTabSz="914400" rtl="0" eaLnBrk="1" fontAlgn="base" latinLnBrk="0" hangingPunct="1">
                        <a:lnSpc>
                          <a:spcPct val="107000"/>
                        </a:lnSpc>
                        <a:spcBef>
                          <a:spcPct val="0"/>
                        </a:spcBef>
                        <a:spcAft>
                          <a:spcPct val="0"/>
                        </a:spcAft>
                        <a:buClrTx/>
                        <a:buSzTx/>
                        <a:buFontTx/>
                        <a:buNone/>
                        <a:tabLst>
                          <a:tab pos="752475" algn="l"/>
                        </a:tabLst>
                      </a:pPr>
                      <a:r>
                        <a:rPr kumimoji="0" lang="en-US" sz="1200" b="0" i="0" u="none" strike="noStrike" cap="none" normalizeH="0" baseline="0">
                          <a:ln>
                            <a:noFill/>
                          </a:ln>
                          <a:solidFill>
                            <a:srgbClr val="000000"/>
                          </a:solidFill>
                          <a:effectLst/>
                          <a:latin typeface="Arial"/>
                          <a:ea typeface="ＭＳ Ｐゴシック" charset="0"/>
                          <a:cs typeface="Arial"/>
                        </a:rPr>
                        <a:t>1477,5</a:t>
                      </a:r>
                      <a:endParaRPr kumimoji="0" lang="ru-RU" sz="1200" b="0" i="0" u="none" strike="noStrike" cap="none" normalizeH="0" baseline="0">
                        <a:ln>
                          <a:noFill/>
                        </a:ln>
                        <a:solidFill>
                          <a:srgbClr val="000000"/>
                        </a:solidFill>
                        <a:effectLst/>
                        <a:latin typeface="Arial"/>
                        <a:ea typeface="Calibri" charset="0"/>
                        <a:cs typeface="Arial"/>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8EE"/>
                    </a:solidFill>
                  </a:tcPr>
                </a:tc>
                <a:tc>
                  <a:txBody>
                    <a:bodyPr/>
                    <a:lstStyle/>
                    <a:p>
                      <a:pPr marL="0" marR="0" lvl="0" indent="0" algn="r" defTabSz="914400" rtl="0" eaLnBrk="1" fontAlgn="base" latinLnBrk="0" hangingPunct="1">
                        <a:lnSpc>
                          <a:spcPct val="107000"/>
                        </a:lnSpc>
                        <a:spcBef>
                          <a:spcPct val="0"/>
                        </a:spcBef>
                        <a:spcAft>
                          <a:spcPct val="0"/>
                        </a:spcAft>
                        <a:buClrTx/>
                        <a:buSzTx/>
                        <a:buFontTx/>
                        <a:buNone/>
                        <a:tabLst>
                          <a:tab pos="752475" algn="l"/>
                        </a:tabLst>
                      </a:pPr>
                      <a:r>
                        <a:rPr kumimoji="0" lang="en-US" sz="1200" b="0" i="0" u="none" strike="noStrike" cap="none" normalizeH="0" baseline="0">
                          <a:ln>
                            <a:noFill/>
                          </a:ln>
                          <a:solidFill>
                            <a:srgbClr val="000000"/>
                          </a:solidFill>
                          <a:effectLst/>
                          <a:latin typeface="Arial"/>
                          <a:ea typeface="ＭＳ Ｐゴシック" charset="0"/>
                          <a:cs typeface="Arial"/>
                        </a:rPr>
                        <a:t>24</a:t>
                      </a:r>
                      <a:endParaRPr kumimoji="0" lang="ru-RU" sz="1200" b="0" i="0" u="none" strike="noStrike" cap="none" normalizeH="0" baseline="0">
                        <a:ln>
                          <a:noFill/>
                        </a:ln>
                        <a:solidFill>
                          <a:srgbClr val="000000"/>
                        </a:solidFill>
                        <a:effectLst/>
                        <a:latin typeface="Arial"/>
                        <a:ea typeface="Calibri" charset="0"/>
                        <a:cs typeface="Arial"/>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8EE"/>
                    </a:solidFill>
                  </a:tcPr>
                </a:tc>
                <a:tc>
                  <a:txBody>
                    <a:bodyPr/>
                    <a:lstStyle/>
                    <a:p>
                      <a:pPr marL="0" marR="0" lvl="0" indent="0" algn="r" defTabSz="914400" rtl="0" eaLnBrk="1" fontAlgn="base" latinLnBrk="0" hangingPunct="1">
                        <a:lnSpc>
                          <a:spcPct val="107000"/>
                        </a:lnSpc>
                        <a:spcBef>
                          <a:spcPct val="0"/>
                        </a:spcBef>
                        <a:spcAft>
                          <a:spcPct val="0"/>
                        </a:spcAft>
                        <a:buClrTx/>
                        <a:buSzTx/>
                        <a:buFontTx/>
                        <a:buNone/>
                        <a:tabLst>
                          <a:tab pos="752475" algn="l"/>
                        </a:tabLst>
                      </a:pPr>
                      <a:r>
                        <a:rPr kumimoji="0" lang="en-US" sz="1200" b="0" i="0" u="none" strike="noStrike" cap="none" normalizeH="0" baseline="0">
                          <a:ln>
                            <a:noFill/>
                          </a:ln>
                          <a:solidFill>
                            <a:srgbClr val="000000"/>
                          </a:solidFill>
                          <a:effectLst/>
                          <a:latin typeface="Arial"/>
                          <a:ea typeface="ＭＳ Ｐゴシック" charset="0"/>
                          <a:cs typeface="Arial"/>
                        </a:rPr>
                        <a:t>2352</a:t>
                      </a:r>
                      <a:endParaRPr kumimoji="0" lang="ru-RU" sz="1200" b="0" i="0" u="none" strike="noStrike" cap="none" normalizeH="0" baseline="0">
                        <a:ln>
                          <a:noFill/>
                        </a:ln>
                        <a:solidFill>
                          <a:srgbClr val="000000"/>
                        </a:solidFill>
                        <a:effectLst/>
                        <a:latin typeface="Arial"/>
                        <a:ea typeface="Calibri" charset="0"/>
                        <a:cs typeface="Arial"/>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8EE"/>
                    </a:solidFill>
                  </a:tcPr>
                </a:tc>
                <a:tc>
                  <a:txBody>
                    <a:bodyPr/>
                    <a:lstStyle/>
                    <a:p>
                      <a:pPr marL="0" marR="0" lvl="0" indent="0" algn="r" defTabSz="914400" rtl="0" eaLnBrk="1" fontAlgn="base" latinLnBrk="0" hangingPunct="1">
                        <a:lnSpc>
                          <a:spcPct val="107000"/>
                        </a:lnSpc>
                        <a:spcBef>
                          <a:spcPct val="0"/>
                        </a:spcBef>
                        <a:spcAft>
                          <a:spcPct val="0"/>
                        </a:spcAft>
                        <a:buClrTx/>
                        <a:buSzTx/>
                        <a:buFontTx/>
                        <a:buNone/>
                        <a:tabLst>
                          <a:tab pos="752475" algn="l"/>
                        </a:tabLst>
                      </a:pPr>
                      <a:r>
                        <a:rPr kumimoji="0" lang="en-US" sz="1200" b="0" i="0" u="none" strike="noStrike" cap="none" normalizeH="0" baseline="0" dirty="0" smtClean="0">
                          <a:ln>
                            <a:noFill/>
                          </a:ln>
                          <a:solidFill>
                            <a:srgbClr val="000000"/>
                          </a:solidFill>
                          <a:effectLst/>
                          <a:latin typeface="Arial"/>
                          <a:ea typeface="ＭＳ Ｐゴシック" charset="0"/>
                          <a:cs typeface="Arial"/>
                        </a:rPr>
                        <a:t>9 690,2</a:t>
                      </a:r>
                      <a:endParaRPr kumimoji="0" lang="ru-RU" sz="1200" b="0" i="0" u="none" strike="noStrike" cap="none" normalizeH="0" baseline="0" dirty="0">
                        <a:ln>
                          <a:noFill/>
                        </a:ln>
                        <a:solidFill>
                          <a:srgbClr val="000000"/>
                        </a:solidFill>
                        <a:effectLst/>
                        <a:latin typeface="Arial"/>
                        <a:ea typeface="Calibri" charset="0"/>
                        <a:cs typeface="Arial"/>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8EE"/>
                    </a:solidFill>
                  </a:tcPr>
                </a:tc>
                <a:tc>
                  <a:txBody>
                    <a:bodyPr/>
                    <a:lstStyle/>
                    <a:p>
                      <a:pPr marL="0" marR="0" lvl="0" indent="0" algn="r" defTabSz="914400" rtl="0" eaLnBrk="1" fontAlgn="base" latinLnBrk="0" hangingPunct="1">
                        <a:lnSpc>
                          <a:spcPct val="107000"/>
                        </a:lnSpc>
                        <a:spcBef>
                          <a:spcPct val="0"/>
                        </a:spcBef>
                        <a:spcAft>
                          <a:spcPct val="0"/>
                        </a:spcAft>
                        <a:buClrTx/>
                        <a:buSzTx/>
                        <a:buFontTx/>
                        <a:buNone/>
                        <a:tabLst>
                          <a:tab pos="752475" algn="l"/>
                        </a:tabLst>
                      </a:pPr>
                      <a:r>
                        <a:rPr kumimoji="0" lang="ru-RU" sz="1200" b="0" i="0" u="none" strike="noStrike" cap="none" normalizeH="0" baseline="0" dirty="0" smtClean="0">
                          <a:ln>
                            <a:noFill/>
                          </a:ln>
                          <a:solidFill>
                            <a:srgbClr val="000000"/>
                          </a:solidFill>
                          <a:effectLst/>
                          <a:latin typeface="Arial"/>
                          <a:ea typeface="ＭＳ Ｐゴシック" charset="0"/>
                          <a:cs typeface="Arial"/>
                        </a:rPr>
                        <a:t>1</a:t>
                      </a:r>
                      <a:r>
                        <a:rPr kumimoji="0" lang="en-US" sz="1200" b="0" i="0" u="none" strike="noStrike" cap="none" normalizeH="0" baseline="0" dirty="0" smtClean="0">
                          <a:ln>
                            <a:noFill/>
                          </a:ln>
                          <a:solidFill>
                            <a:srgbClr val="000000"/>
                          </a:solidFill>
                          <a:effectLst/>
                          <a:latin typeface="Arial"/>
                          <a:ea typeface="ＭＳ Ｐゴシック" charset="0"/>
                          <a:cs typeface="Arial"/>
                        </a:rPr>
                        <a:t> </a:t>
                      </a:r>
                      <a:r>
                        <a:rPr kumimoji="0" lang="ru-RU" sz="1200" b="0" i="0" u="none" strike="noStrike" cap="none" normalizeH="0" baseline="0" dirty="0" smtClean="0">
                          <a:ln>
                            <a:noFill/>
                          </a:ln>
                          <a:solidFill>
                            <a:srgbClr val="000000"/>
                          </a:solidFill>
                          <a:effectLst/>
                          <a:latin typeface="Arial"/>
                          <a:ea typeface="ＭＳ Ｐゴシック" charset="0"/>
                          <a:cs typeface="Arial"/>
                        </a:rPr>
                        <a:t>233</a:t>
                      </a:r>
                      <a:r>
                        <a:rPr kumimoji="0" lang="en-US" sz="1200" b="0" i="0" u="none" strike="noStrike" cap="none" normalizeH="0" baseline="0" dirty="0" smtClean="0">
                          <a:ln>
                            <a:noFill/>
                          </a:ln>
                          <a:solidFill>
                            <a:srgbClr val="000000"/>
                          </a:solidFill>
                          <a:effectLst/>
                          <a:latin typeface="Arial"/>
                          <a:ea typeface="ＭＳ Ｐゴシック" charset="0"/>
                          <a:cs typeface="Arial"/>
                        </a:rPr>
                        <a:t> </a:t>
                      </a:r>
                      <a:r>
                        <a:rPr kumimoji="0" lang="ru-RU" sz="1200" b="0" i="0" u="none" strike="noStrike" cap="none" normalizeH="0" baseline="0" dirty="0" smtClean="0">
                          <a:ln>
                            <a:noFill/>
                          </a:ln>
                          <a:solidFill>
                            <a:srgbClr val="000000"/>
                          </a:solidFill>
                          <a:effectLst/>
                          <a:latin typeface="Arial"/>
                          <a:ea typeface="ＭＳ Ｐゴシック" charset="0"/>
                          <a:cs typeface="Arial"/>
                        </a:rPr>
                        <a:t>125</a:t>
                      </a:r>
                      <a:r>
                        <a:rPr kumimoji="0" lang="en-US" sz="1200" b="0" i="0" u="none" strike="noStrike" cap="none" normalizeH="0" baseline="0" dirty="0" smtClean="0">
                          <a:ln>
                            <a:noFill/>
                          </a:ln>
                          <a:solidFill>
                            <a:srgbClr val="000000"/>
                          </a:solidFill>
                          <a:effectLst/>
                          <a:latin typeface="Arial"/>
                          <a:ea typeface="ＭＳ Ｐゴシック" charset="0"/>
                          <a:cs typeface="Arial"/>
                        </a:rPr>
                        <a:t> </a:t>
                      </a:r>
                      <a:r>
                        <a:rPr kumimoji="0" lang="ru-RU" sz="1200" b="0" i="0" u="none" strike="noStrike" cap="none" normalizeH="0" baseline="0" dirty="0" smtClean="0">
                          <a:ln>
                            <a:noFill/>
                          </a:ln>
                          <a:solidFill>
                            <a:srgbClr val="000000"/>
                          </a:solidFill>
                          <a:effectLst/>
                          <a:latin typeface="Arial"/>
                          <a:ea typeface="ＭＳ Ｐゴシック" charset="0"/>
                          <a:cs typeface="Arial"/>
                        </a:rPr>
                        <a:t>376</a:t>
                      </a:r>
                      <a:endParaRPr kumimoji="0" lang="ru-RU" sz="1200" b="0" i="0" u="none" strike="noStrike" cap="none" normalizeH="0" baseline="0" dirty="0">
                        <a:ln>
                          <a:noFill/>
                        </a:ln>
                        <a:solidFill>
                          <a:srgbClr val="000000"/>
                        </a:solidFill>
                        <a:effectLst/>
                        <a:latin typeface="Arial"/>
                        <a:ea typeface="Calibri" charset="0"/>
                        <a:cs typeface="Arial"/>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8EE"/>
                    </a:solidFill>
                  </a:tcPr>
                </a:tc>
              </a:tr>
              <a:tr h="327453">
                <a:tc>
                  <a:txBody>
                    <a:bodyPr/>
                    <a:lstStyle/>
                    <a:p>
                      <a:pPr marL="0" marR="0" lvl="0" indent="0" algn="l" defTabSz="914400" rtl="0" eaLnBrk="1" fontAlgn="base" latinLnBrk="0" hangingPunct="1">
                        <a:lnSpc>
                          <a:spcPct val="107000"/>
                        </a:lnSpc>
                        <a:spcBef>
                          <a:spcPct val="0"/>
                        </a:spcBef>
                        <a:spcAft>
                          <a:spcPct val="0"/>
                        </a:spcAft>
                        <a:buClrTx/>
                        <a:buSzTx/>
                        <a:buFontTx/>
                        <a:buNone/>
                        <a:tabLst>
                          <a:tab pos="752475" algn="l"/>
                        </a:tabLst>
                      </a:pPr>
                      <a:r>
                        <a:rPr kumimoji="0" lang="en-US" sz="1200" b="1" i="0" u="none" strike="noStrike" cap="none" normalizeH="0" baseline="0" dirty="0">
                          <a:ln>
                            <a:noFill/>
                          </a:ln>
                          <a:solidFill>
                            <a:srgbClr val="FFFFFF"/>
                          </a:solidFill>
                          <a:effectLst/>
                          <a:latin typeface="Arial"/>
                          <a:ea typeface="ＭＳ Ｐゴシック" charset="0"/>
                          <a:cs typeface="Arial"/>
                        </a:rPr>
                        <a:t>Total:</a:t>
                      </a:r>
                      <a:endParaRPr kumimoji="0" lang="ru-RU" sz="1200" b="1" i="0" u="none" strike="noStrike" cap="none" normalizeH="0" baseline="0" dirty="0">
                        <a:ln>
                          <a:noFill/>
                        </a:ln>
                        <a:solidFill>
                          <a:srgbClr val="FFFFFF"/>
                        </a:solidFill>
                        <a:effectLst/>
                        <a:latin typeface="Arial"/>
                        <a:ea typeface="Calibri" charset="0"/>
                        <a:cs typeface="Arial"/>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90"/>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tab pos="752475" algn="l"/>
                        </a:tabLst>
                      </a:pPr>
                      <a:r>
                        <a:rPr kumimoji="0" lang="en-US" sz="1200" b="0" i="0" u="none" strike="noStrike" cap="none" normalizeH="0" baseline="0">
                          <a:ln>
                            <a:noFill/>
                          </a:ln>
                          <a:solidFill>
                            <a:srgbClr val="000000"/>
                          </a:solidFill>
                          <a:effectLst/>
                          <a:latin typeface="Arial"/>
                          <a:ea typeface="ＭＳ Ｐゴシック" charset="0"/>
                          <a:cs typeface="Arial"/>
                        </a:rPr>
                        <a:t> </a:t>
                      </a:r>
                      <a:endParaRPr kumimoji="0" lang="ru-RU" sz="1200" b="0" i="0" u="none" strike="noStrike" cap="none" normalizeH="0" baseline="0">
                        <a:ln>
                          <a:noFill/>
                        </a:ln>
                        <a:solidFill>
                          <a:srgbClr val="000000"/>
                        </a:solidFill>
                        <a:effectLst/>
                        <a:latin typeface="Arial"/>
                        <a:ea typeface="Calibri" charset="0"/>
                        <a:cs typeface="Arial"/>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EDB"/>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tab pos="752475" algn="l"/>
                        </a:tabLst>
                      </a:pPr>
                      <a:r>
                        <a:rPr kumimoji="0" lang="en-US" sz="1200" b="0" i="0" u="none" strike="noStrike" cap="none" normalizeH="0" baseline="0">
                          <a:ln>
                            <a:noFill/>
                          </a:ln>
                          <a:solidFill>
                            <a:srgbClr val="000000"/>
                          </a:solidFill>
                          <a:effectLst/>
                          <a:latin typeface="Arial"/>
                          <a:ea typeface="ＭＳ Ｐゴシック" charset="0"/>
                          <a:cs typeface="Arial"/>
                        </a:rPr>
                        <a:t> </a:t>
                      </a:r>
                      <a:endParaRPr kumimoji="0" lang="ru-RU" sz="1200" b="0" i="0" u="none" strike="noStrike" cap="none" normalizeH="0" baseline="0">
                        <a:ln>
                          <a:noFill/>
                        </a:ln>
                        <a:solidFill>
                          <a:srgbClr val="000000"/>
                        </a:solidFill>
                        <a:effectLst/>
                        <a:latin typeface="Arial"/>
                        <a:ea typeface="Calibri" charset="0"/>
                        <a:cs typeface="Arial"/>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EDB"/>
                    </a:solid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tab pos="752475" algn="l"/>
                        </a:tabLst>
                      </a:pPr>
                      <a:r>
                        <a:rPr kumimoji="0" lang="en-US" sz="1200" b="0" i="0" u="none" strike="noStrike" cap="none" normalizeH="0" baseline="0">
                          <a:ln>
                            <a:noFill/>
                          </a:ln>
                          <a:solidFill>
                            <a:srgbClr val="000000"/>
                          </a:solidFill>
                          <a:effectLst/>
                          <a:latin typeface="Arial"/>
                          <a:ea typeface="ＭＳ Ｐゴシック" charset="0"/>
                          <a:cs typeface="Arial"/>
                        </a:rPr>
                        <a:t> </a:t>
                      </a:r>
                      <a:endParaRPr kumimoji="0" lang="ru-RU" sz="1200" b="0" i="0" u="none" strike="noStrike" cap="none" normalizeH="0" baseline="0">
                        <a:ln>
                          <a:noFill/>
                        </a:ln>
                        <a:solidFill>
                          <a:srgbClr val="000000"/>
                        </a:solidFill>
                        <a:effectLst/>
                        <a:latin typeface="Arial"/>
                        <a:ea typeface="Calibri" charset="0"/>
                        <a:cs typeface="Arial"/>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EDB"/>
                    </a:solidFill>
                  </a:tcPr>
                </a:tc>
                <a:tc>
                  <a:txBody>
                    <a:bodyPr/>
                    <a:lstStyle/>
                    <a:p>
                      <a:pPr marL="0" marR="0" lvl="0" indent="0" algn="r" defTabSz="914400" rtl="0" eaLnBrk="1" fontAlgn="base" latinLnBrk="0" hangingPunct="1">
                        <a:lnSpc>
                          <a:spcPct val="107000"/>
                        </a:lnSpc>
                        <a:spcBef>
                          <a:spcPct val="0"/>
                        </a:spcBef>
                        <a:spcAft>
                          <a:spcPct val="0"/>
                        </a:spcAft>
                        <a:buClrTx/>
                        <a:buSzTx/>
                        <a:buFontTx/>
                        <a:buNone/>
                        <a:tabLst>
                          <a:tab pos="752475" algn="l"/>
                        </a:tabLst>
                      </a:pPr>
                      <a:r>
                        <a:rPr kumimoji="0" lang="en-US" sz="1200" b="0" i="0" u="none" strike="noStrike" cap="none" normalizeH="0" baseline="0" dirty="0">
                          <a:ln>
                            <a:noFill/>
                          </a:ln>
                          <a:solidFill>
                            <a:srgbClr val="000000"/>
                          </a:solidFill>
                          <a:effectLst/>
                          <a:latin typeface="Arial"/>
                          <a:ea typeface="ＭＳ Ｐゴシック" charset="0"/>
                          <a:cs typeface="Arial"/>
                        </a:rPr>
                        <a:t>6156</a:t>
                      </a:r>
                      <a:endParaRPr kumimoji="0" lang="ru-RU" sz="1200" b="0" i="0" u="none" strike="noStrike" cap="none" normalizeH="0" baseline="0" dirty="0">
                        <a:ln>
                          <a:noFill/>
                        </a:ln>
                        <a:solidFill>
                          <a:srgbClr val="000000"/>
                        </a:solidFill>
                        <a:effectLst/>
                        <a:latin typeface="Arial"/>
                        <a:ea typeface="Calibri" charset="0"/>
                        <a:cs typeface="Arial"/>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EDB"/>
                    </a:solidFill>
                  </a:tcPr>
                </a:tc>
                <a:tc>
                  <a:txBody>
                    <a:bodyPr/>
                    <a:lstStyle/>
                    <a:p>
                      <a:pPr marL="0" marR="0" lvl="0" indent="0" algn="r" defTabSz="914400" rtl="0" eaLnBrk="1" fontAlgn="base" latinLnBrk="0" hangingPunct="1">
                        <a:lnSpc>
                          <a:spcPct val="107000"/>
                        </a:lnSpc>
                        <a:spcBef>
                          <a:spcPct val="0"/>
                        </a:spcBef>
                        <a:spcAft>
                          <a:spcPct val="0"/>
                        </a:spcAft>
                        <a:buClrTx/>
                        <a:buSzTx/>
                        <a:buFontTx/>
                        <a:buNone/>
                        <a:tabLst>
                          <a:tab pos="752475" algn="l"/>
                        </a:tabLst>
                      </a:pPr>
                      <a:r>
                        <a:rPr kumimoji="0" lang="en-US" sz="1200" b="0" i="0" u="none" strike="noStrike" cap="none" normalizeH="0" baseline="0" dirty="0" smtClean="0">
                          <a:ln>
                            <a:noFill/>
                          </a:ln>
                          <a:solidFill>
                            <a:srgbClr val="000000"/>
                          </a:solidFill>
                          <a:effectLst/>
                          <a:latin typeface="Arial"/>
                          <a:ea typeface="ＭＳ Ｐゴシック" charset="0"/>
                          <a:cs typeface="Arial"/>
                        </a:rPr>
                        <a:t>25 362,7</a:t>
                      </a:r>
                      <a:endParaRPr kumimoji="0" lang="ru-RU" sz="1200" b="0" i="0" u="none" strike="noStrike" cap="none" normalizeH="0" baseline="0" dirty="0">
                        <a:ln>
                          <a:noFill/>
                        </a:ln>
                        <a:solidFill>
                          <a:srgbClr val="000000"/>
                        </a:solidFill>
                        <a:effectLst/>
                        <a:latin typeface="Arial"/>
                        <a:ea typeface="Calibri" charset="0"/>
                        <a:cs typeface="Arial"/>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EDB"/>
                    </a:solidFill>
                  </a:tcPr>
                </a:tc>
                <a:tc>
                  <a:txBody>
                    <a:bodyPr/>
                    <a:lstStyle/>
                    <a:p>
                      <a:pPr marL="0" marR="0" lvl="0" indent="0" algn="r" defTabSz="914400" rtl="0" eaLnBrk="1" fontAlgn="base" latinLnBrk="0" hangingPunct="1">
                        <a:lnSpc>
                          <a:spcPct val="107000"/>
                        </a:lnSpc>
                        <a:spcBef>
                          <a:spcPct val="0"/>
                        </a:spcBef>
                        <a:spcAft>
                          <a:spcPct val="0"/>
                        </a:spcAft>
                        <a:buClrTx/>
                        <a:buSzTx/>
                        <a:buFontTx/>
                        <a:buNone/>
                        <a:tabLst>
                          <a:tab pos="752475" algn="l"/>
                        </a:tabLst>
                      </a:pPr>
                      <a:r>
                        <a:rPr kumimoji="0" lang="ru-RU" sz="1200" b="1" i="0" u="none" strike="noStrike" cap="none" normalizeH="0" baseline="0" dirty="0" smtClean="0">
                          <a:ln>
                            <a:noFill/>
                          </a:ln>
                          <a:solidFill>
                            <a:srgbClr val="DE4E43"/>
                          </a:solidFill>
                          <a:effectLst/>
                          <a:latin typeface="Arial"/>
                          <a:ea typeface="ＭＳ Ｐゴシック" charset="0"/>
                          <a:cs typeface="Arial"/>
                        </a:rPr>
                        <a:t>3</a:t>
                      </a:r>
                      <a:r>
                        <a:rPr kumimoji="0" lang="en-US" sz="1200" b="1" i="0" u="none" strike="noStrike" cap="none" normalizeH="0" baseline="0" dirty="0" smtClean="0">
                          <a:ln>
                            <a:noFill/>
                          </a:ln>
                          <a:solidFill>
                            <a:srgbClr val="DE4E43"/>
                          </a:solidFill>
                          <a:effectLst/>
                          <a:latin typeface="Arial"/>
                          <a:ea typeface="ＭＳ Ｐゴシック" charset="0"/>
                          <a:cs typeface="Arial"/>
                        </a:rPr>
                        <a:t> </a:t>
                      </a:r>
                      <a:r>
                        <a:rPr kumimoji="0" lang="ru-RU" sz="1200" b="1" i="0" u="none" strike="noStrike" cap="none" normalizeH="0" baseline="0" dirty="0" smtClean="0">
                          <a:ln>
                            <a:noFill/>
                          </a:ln>
                          <a:solidFill>
                            <a:srgbClr val="DE4E43"/>
                          </a:solidFill>
                          <a:effectLst/>
                          <a:latin typeface="Arial"/>
                          <a:ea typeface="ＭＳ Ｐゴシック" charset="0"/>
                          <a:cs typeface="Arial"/>
                        </a:rPr>
                        <a:t>227</a:t>
                      </a:r>
                      <a:r>
                        <a:rPr kumimoji="0" lang="en-US" sz="1200" b="1" i="0" u="none" strike="noStrike" cap="none" normalizeH="0" baseline="0" dirty="0" smtClean="0">
                          <a:ln>
                            <a:noFill/>
                          </a:ln>
                          <a:solidFill>
                            <a:srgbClr val="DE4E43"/>
                          </a:solidFill>
                          <a:effectLst/>
                          <a:latin typeface="Arial"/>
                          <a:ea typeface="ＭＳ Ｐゴシック" charset="0"/>
                          <a:cs typeface="Arial"/>
                        </a:rPr>
                        <a:t> </a:t>
                      </a:r>
                      <a:r>
                        <a:rPr kumimoji="0" lang="ru-RU" sz="1200" b="1" i="0" u="none" strike="noStrike" cap="none" normalizeH="0" baseline="0" dirty="0" smtClean="0">
                          <a:ln>
                            <a:noFill/>
                          </a:ln>
                          <a:solidFill>
                            <a:srgbClr val="DE4E43"/>
                          </a:solidFill>
                          <a:effectLst/>
                          <a:latin typeface="Arial"/>
                          <a:ea typeface="ＭＳ Ｐゴシック" charset="0"/>
                          <a:cs typeface="Arial"/>
                        </a:rPr>
                        <a:t>516</a:t>
                      </a:r>
                      <a:r>
                        <a:rPr kumimoji="0" lang="en-US" sz="1200" b="1" i="0" u="none" strike="noStrike" cap="none" normalizeH="0" baseline="0" dirty="0" smtClean="0">
                          <a:ln>
                            <a:noFill/>
                          </a:ln>
                          <a:solidFill>
                            <a:srgbClr val="DE4E43"/>
                          </a:solidFill>
                          <a:effectLst/>
                          <a:latin typeface="Arial"/>
                          <a:ea typeface="ＭＳ Ｐゴシック" charset="0"/>
                          <a:cs typeface="Arial"/>
                        </a:rPr>
                        <a:t> </a:t>
                      </a:r>
                      <a:r>
                        <a:rPr kumimoji="0" lang="ru-RU" sz="1200" b="1" i="0" u="none" strike="noStrike" cap="none" normalizeH="0" baseline="0" dirty="0" smtClean="0">
                          <a:ln>
                            <a:noFill/>
                          </a:ln>
                          <a:solidFill>
                            <a:srgbClr val="DE4E43"/>
                          </a:solidFill>
                          <a:effectLst/>
                          <a:latin typeface="Arial"/>
                          <a:ea typeface="ＭＳ Ｐゴシック" charset="0"/>
                          <a:cs typeface="Arial"/>
                        </a:rPr>
                        <a:t>928</a:t>
                      </a:r>
                      <a:endParaRPr kumimoji="0" lang="ru-RU" sz="1200" b="1" i="0" u="none" strike="noStrike" cap="none" normalizeH="0" baseline="0" dirty="0">
                        <a:ln>
                          <a:noFill/>
                        </a:ln>
                        <a:solidFill>
                          <a:srgbClr val="DE4E43"/>
                        </a:solidFill>
                        <a:effectLst/>
                        <a:latin typeface="Arial"/>
                        <a:ea typeface="Calibri" charset="0"/>
                        <a:cs typeface="Arial"/>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EDB"/>
                    </a:solidFill>
                  </a:tcPr>
                </a:tc>
              </a:tr>
            </a:tbl>
          </a:graphicData>
        </a:graphic>
      </p:graphicFrame>
      <p:sp>
        <p:nvSpPr>
          <p:cNvPr id="18" name="TextBox 1"/>
          <p:cNvSpPr txBox="1">
            <a:spLocks noChangeArrowheads="1"/>
          </p:cNvSpPr>
          <p:nvPr/>
        </p:nvSpPr>
        <p:spPr bwMode="auto">
          <a:xfrm>
            <a:off x="101600" y="732135"/>
            <a:ext cx="4749800" cy="1477328"/>
          </a:xfrm>
          <a:prstGeom prst="rect">
            <a:avLst/>
          </a:prstGeom>
          <a:solidFill>
            <a:srgbClr val="C8E5F1"/>
          </a:solid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i="1" dirty="0" smtClean="0">
                <a:solidFill>
                  <a:srgbClr val="DE4E43"/>
                </a:solidFill>
                <a:latin typeface="Arial"/>
                <a:cs typeface="Arial"/>
              </a:rPr>
              <a:t>ALICE/CERN</a:t>
            </a:r>
            <a:r>
              <a:rPr lang="en-US" sz="1800" b="1" i="1" dirty="0" smtClean="0">
                <a:solidFill>
                  <a:srgbClr val="000090"/>
                </a:solidFill>
                <a:latin typeface="Arial"/>
                <a:cs typeface="Arial"/>
              </a:rPr>
              <a:t> </a:t>
            </a:r>
            <a:r>
              <a:rPr lang="en-US" sz="1800" i="1" dirty="0">
                <a:solidFill>
                  <a:srgbClr val="000090"/>
                </a:solidFill>
                <a:latin typeface="Arial"/>
                <a:cs typeface="Arial"/>
              </a:rPr>
              <a:t>&amp;</a:t>
            </a:r>
            <a:r>
              <a:rPr lang="en-US" sz="1800" b="1" i="1" dirty="0">
                <a:solidFill>
                  <a:srgbClr val="000090"/>
                </a:solidFill>
                <a:latin typeface="Arial"/>
                <a:cs typeface="Arial"/>
              </a:rPr>
              <a:t> </a:t>
            </a:r>
            <a:r>
              <a:rPr lang="en-US" sz="1800" b="1" i="1" dirty="0" smtClean="0">
                <a:solidFill>
                  <a:srgbClr val="000090"/>
                </a:solidFill>
                <a:latin typeface="Arial"/>
                <a:cs typeface="Arial"/>
              </a:rPr>
              <a:t>JINR – </a:t>
            </a:r>
            <a:r>
              <a:rPr lang="en-US" sz="1800" i="1" dirty="0" smtClean="0">
                <a:solidFill>
                  <a:srgbClr val="000090"/>
                </a:solidFill>
                <a:latin typeface="Arial"/>
                <a:cs typeface="Arial"/>
              </a:rPr>
              <a:t>joint efforts for: </a:t>
            </a:r>
          </a:p>
          <a:p>
            <a:pPr marL="285750" indent="-285750" eaLnBrk="1" hangingPunct="1">
              <a:buFont typeface="Arial"/>
              <a:buChar char="•"/>
            </a:pPr>
            <a:r>
              <a:rPr lang="en-US" sz="1800" i="1" dirty="0" smtClean="0">
                <a:solidFill>
                  <a:srgbClr val="000090"/>
                </a:solidFill>
                <a:latin typeface="Arial"/>
                <a:cs typeface="Arial"/>
              </a:rPr>
              <a:t>manufacturing the </a:t>
            </a:r>
            <a:r>
              <a:rPr lang="en-US" sz="1800" b="1" i="1" dirty="0" smtClean="0">
                <a:solidFill>
                  <a:srgbClr val="000090"/>
                </a:solidFill>
                <a:latin typeface="Arial"/>
                <a:cs typeface="Arial"/>
              </a:rPr>
              <a:t>ITS </a:t>
            </a:r>
            <a:r>
              <a:rPr lang="en-US" sz="1800" i="1" dirty="0" smtClean="0">
                <a:solidFill>
                  <a:srgbClr val="000090"/>
                </a:solidFill>
                <a:latin typeface="Arial"/>
                <a:cs typeface="Arial"/>
              </a:rPr>
              <a:t>carbon </a:t>
            </a:r>
            <a:r>
              <a:rPr lang="en-US" sz="1800" i="1" dirty="0">
                <a:solidFill>
                  <a:srgbClr val="000090"/>
                </a:solidFill>
                <a:latin typeface="Arial"/>
                <a:cs typeface="Arial"/>
              </a:rPr>
              <a:t>fiber </a:t>
            </a:r>
            <a:r>
              <a:rPr lang="en-US" sz="1800" i="1" dirty="0" smtClean="0">
                <a:solidFill>
                  <a:srgbClr val="000090"/>
                </a:solidFill>
                <a:latin typeface="Arial"/>
                <a:cs typeface="Arial"/>
              </a:rPr>
              <a:t>space frames for </a:t>
            </a:r>
            <a:r>
              <a:rPr lang="en-US" sz="1800" b="1" i="1" dirty="0" smtClean="0">
                <a:solidFill>
                  <a:srgbClr val="000090"/>
                </a:solidFill>
                <a:latin typeface="Arial"/>
                <a:cs typeface="Arial"/>
              </a:rPr>
              <a:t>NICA</a:t>
            </a:r>
            <a:r>
              <a:rPr lang="en-US" sz="1800" i="1" dirty="0" smtClean="0">
                <a:solidFill>
                  <a:srgbClr val="000090"/>
                </a:solidFill>
                <a:latin typeface="Arial"/>
                <a:cs typeface="Arial"/>
              </a:rPr>
              <a:t> (BM</a:t>
            </a:r>
            <a:r>
              <a:rPr lang="en-US" sz="1800" i="1" dirty="0">
                <a:solidFill>
                  <a:srgbClr val="000090"/>
                </a:solidFill>
                <a:latin typeface="Arial"/>
                <a:cs typeface="Arial"/>
              </a:rPr>
              <a:t>@N </a:t>
            </a:r>
            <a:r>
              <a:rPr lang="en-US" sz="1800" i="1" dirty="0" smtClean="0">
                <a:solidFill>
                  <a:srgbClr val="000090"/>
                </a:solidFill>
                <a:latin typeface="Arial"/>
                <a:cs typeface="Arial"/>
              </a:rPr>
              <a:t>&amp;</a:t>
            </a:r>
            <a:r>
              <a:rPr lang="ru-RU" sz="1800" i="1" dirty="0" smtClean="0">
                <a:solidFill>
                  <a:srgbClr val="000090"/>
                </a:solidFill>
                <a:latin typeface="Arial"/>
                <a:cs typeface="Arial"/>
              </a:rPr>
              <a:t> </a:t>
            </a:r>
            <a:r>
              <a:rPr lang="en-US" sz="1800" i="1" dirty="0" smtClean="0">
                <a:solidFill>
                  <a:srgbClr val="000090"/>
                </a:solidFill>
                <a:latin typeface="Arial"/>
                <a:cs typeface="Arial"/>
              </a:rPr>
              <a:t>MPD)</a:t>
            </a:r>
            <a:r>
              <a:rPr lang="en-US" sz="1800" i="1" dirty="0">
                <a:solidFill>
                  <a:srgbClr val="000090"/>
                </a:solidFill>
                <a:latin typeface="Arial"/>
                <a:cs typeface="Arial"/>
              </a:rPr>
              <a:t>&amp;</a:t>
            </a:r>
            <a:r>
              <a:rPr lang="en-US" sz="1800" i="1" dirty="0" smtClean="0">
                <a:solidFill>
                  <a:srgbClr val="000090"/>
                </a:solidFill>
                <a:latin typeface="Arial"/>
                <a:cs typeface="Arial"/>
              </a:rPr>
              <a:t> </a:t>
            </a:r>
            <a:r>
              <a:rPr lang="en-US" sz="1800" b="1" i="1" dirty="0" smtClean="0">
                <a:solidFill>
                  <a:srgbClr val="000090"/>
                </a:solidFill>
                <a:latin typeface="Arial"/>
                <a:cs typeface="Arial"/>
              </a:rPr>
              <a:t>FAIR;</a:t>
            </a:r>
          </a:p>
          <a:p>
            <a:pPr marL="285750" indent="-285750" eaLnBrk="1" hangingPunct="1">
              <a:buFont typeface="Arial"/>
              <a:buChar char="•"/>
            </a:pPr>
            <a:r>
              <a:rPr lang="en-US" sz="1800" i="1" dirty="0">
                <a:solidFill>
                  <a:srgbClr val="000090"/>
                </a:solidFill>
                <a:latin typeface="Arial"/>
                <a:cs typeface="Arial"/>
              </a:rPr>
              <a:t>c</a:t>
            </a:r>
            <a:r>
              <a:rPr lang="en-US" sz="1800" i="1" dirty="0" smtClean="0">
                <a:solidFill>
                  <a:srgbClr val="000090"/>
                </a:solidFill>
                <a:latin typeface="Arial"/>
                <a:cs typeface="Arial"/>
              </a:rPr>
              <a:t>onstruction of </a:t>
            </a:r>
            <a:r>
              <a:rPr lang="en-US" sz="1800" b="1" i="1" dirty="0" smtClean="0">
                <a:solidFill>
                  <a:srgbClr val="000090"/>
                </a:solidFill>
                <a:latin typeface="Arial"/>
                <a:cs typeface="Arial"/>
              </a:rPr>
              <a:t>MAPS based </a:t>
            </a:r>
            <a:r>
              <a:rPr lang="en-US" sz="1800" b="1" i="1" dirty="0" smtClean="0">
                <a:solidFill>
                  <a:srgbClr val="FF0000"/>
                </a:solidFill>
                <a:latin typeface="Arial"/>
                <a:cs typeface="Arial"/>
              </a:rPr>
              <a:t>ALICE</a:t>
            </a:r>
            <a:r>
              <a:rPr lang="en-US" sz="1800" b="1" i="1" dirty="0" smtClean="0">
                <a:solidFill>
                  <a:srgbClr val="000090"/>
                </a:solidFill>
                <a:latin typeface="Arial"/>
                <a:cs typeface="Arial"/>
              </a:rPr>
              <a:t> type ITS</a:t>
            </a:r>
            <a:endParaRPr lang="ru-RU" sz="1800" b="1" i="1" dirty="0">
              <a:solidFill>
                <a:srgbClr val="000090"/>
              </a:solidFill>
              <a:latin typeface="Arial"/>
              <a:cs typeface="Arial"/>
            </a:endParaRPr>
          </a:p>
        </p:txBody>
      </p:sp>
      <p:sp>
        <p:nvSpPr>
          <p:cNvPr id="8" name="TextBox 7"/>
          <p:cNvSpPr txBox="1"/>
          <p:nvPr/>
        </p:nvSpPr>
        <p:spPr>
          <a:xfrm>
            <a:off x="228600" y="2298700"/>
            <a:ext cx="1855348" cy="369332"/>
          </a:xfrm>
          <a:prstGeom prst="rect">
            <a:avLst/>
          </a:prstGeom>
          <a:noFill/>
        </p:spPr>
        <p:txBody>
          <a:bodyPr wrap="none" rtlCol="0">
            <a:spAutoFit/>
          </a:bodyPr>
          <a:lstStyle/>
          <a:p>
            <a:r>
              <a:rPr lang="en-US" b="1" i="1" dirty="0" smtClean="0">
                <a:solidFill>
                  <a:srgbClr val="000090"/>
                </a:solidFill>
              </a:rPr>
              <a:t>ITS MPD </a:t>
            </a:r>
            <a:r>
              <a:rPr lang="en-US" i="1" dirty="0" smtClean="0">
                <a:solidFill>
                  <a:srgbClr val="000090"/>
                </a:solidFill>
              </a:rPr>
              <a:t>layout</a:t>
            </a:r>
            <a:endParaRPr lang="en-US" i="1" dirty="0">
              <a:solidFill>
                <a:srgbClr val="000090"/>
              </a:solidFill>
            </a:endParaRPr>
          </a:p>
        </p:txBody>
      </p:sp>
    </p:spTree>
    <p:extLst>
      <p:ext uri="{BB962C8B-B14F-4D97-AF65-F5344CB8AC3E}">
        <p14:creationId xmlns:p14="http://schemas.microsoft.com/office/powerpoint/2010/main" xmlns="" val="38359921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p:cNvSpPr txBox="1">
            <a:spLocks/>
          </p:cNvSpPr>
          <p:nvPr/>
        </p:nvSpPr>
        <p:spPr>
          <a:xfrm>
            <a:off x="576263" y="135467"/>
            <a:ext cx="8432800" cy="593196"/>
          </a:xfrm>
          <a:prstGeom prst="rect">
            <a:avLst/>
          </a:prstGeom>
          <a:solidFill>
            <a:srgbClr val="CEE9F2"/>
          </a:solidFill>
        </p:spPr>
        <p:txBody>
          <a:bodyPr anchor="ctr"/>
          <a:lstStyle/>
          <a:p>
            <a:pPr fontAlgn="auto">
              <a:spcAft>
                <a:spcPts val="0"/>
              </a:spcAft>
              <a:defRPr/>
            </a:pPr>
            <a:r>
              <a:rPr lang="en-US" sz="2400" b="1" dirty="0">
                <a:solidFill>
                  <a:srgbClr val="000090"/>
                </a:solidFill>
                <a:latin typeface="+mj-lt"/>
                <a:ea typeface="+mj-ea"/>
                <a:cs typeface="+mj-cs"/>
              </a:rPr>
              <a:t>FHCAL: </a:t>
            </a:r>
            <a:r>
              <a:rPr lang="en-US" sz="2400" b="1" dirty="0" smtClean="0">
                <a:solidFill>
                  <a:srgbClr val="000090"/>
                </a:solidFill>
                <a:latin typeface="+mj-lt"/>
                <a:ea typeface="+mj-ea"/>
                <a:cs typeface="+mj-cs"/>
              </a:rPr>
              <a:t> </a:t>
            </a:r>
            <a:r>
              <a:rPr lang="en-US" sz="2400" b="1" dirty="0" smtClean="0">
                <a:solidFill>
                  <a:srgbClr val="000090"/>
                </a:solidFill>
              </a:rPr>
              <a:t>for </a:t>
            </a:r>
            <a:r>
              <a:rPr lang="en-US" sz="2400" b="1" dirty="0">
                <a:solidFill>
                  <a:srgbClr val="000090"/>
                </a:solidFill>
              </a:rPr>
              <a:t>determination of reaction plane and centrality</a:t>
            </a:r>
            <a:endParaRPr lang="ru-RU" sz="2400" b="1" dirty="0">
              <a:solidFill>
                <a:srgbClr val="000090"/>
              </a:solidFill>
            </a:endParaRPr>
          </a:p>
        </p:txBody>
      </p:sp>
      <p:sp>
        <p:nvSpPr>
          <p:cNvPr id="132098" name="TextBox 14"/>
          <p:cNvSpPr txBox="1">
            <a:spLocks noChangeArrowheads="1"/>
          </p:cNvSpPr>
          <p:nvPr/>
        </p:nvSpPr>
        <p:spPr bwMode="auto">
          <a:xfrm>
            <a:off x="2663590" y="1090601"/>
            <a:ext cx="6350000" cy="1015663"/>
          </a:xfrm>
          <a:prstGeom prst="rect">
            <a:avLst/>
          </a:prstGeom>
          <a:solidFill>
            <a:srgbClr val="FEFFD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2000" dirty="0">
                <a:solidFill>
                  <a:srgbClr val="000090"/>
                </a:solidFill>
              </a:rPr>
              <a:t>  </a:t>
            </a:r>
            <a:r>
              <a:rPr lang="en-US" sz="2000" dirty="0" smtClean="0">
                <a:solidFill>
                  <a:srgbClr val="000090"/>
                </a:solidFill>
              </a:rPr>
              <a:t>2</a:t>
            </a:r>
            <a:r>
              <a:rPr lang="en-US" sz="2000" dirty="0">
                <a:solidFill>
                  <a:srgbClr val="000090"/>
                </a:solidFill>
              </a:rPr>
              <a:t>-arm (left/right) calorimeter (at ~3.2 m from the IP)</a:t>
            </a:r>
          </a:p>
          <a:p>
            <a:pPr eaLnBrk="1" hangingPunct="1">
              <a:buFont typeface="Arial" charset="0"/>
              <a:buChar char="•"/>
            </a:pPr>
            <a:r>
              <a:rPr lang="en-US" sz="2000" dirty="0">
                <a:solidFill>
                  <a:srgbClr val="000090"/>
                </a:solidFill>
              </a:rPr>
              <a:t>  </a:t>
            </a:r>
            <a:r>
              <a:rPr lang="en-US" sz="2000" dirty="0" smtClean="0">
                <a:solidFill>
                  <a:srgbClr val="000090"/>
                </a:solidFill>
              </a:rPr>
              <a:t>arm </a:t>
            </a:r>
            <a:r>
              <a:rPr lang="en-US" sz="2000" dirty="0">
                <a:solidFill>
                  <a:srgbClr val="000090"/>
                </a:solidFill>
              </a:rPr>
              <a:t>consists of 45 </a:t>
            </a:r>
            <a:r>
              <a:rPr lang="en-US" sz="2000" dirty="0" smtClean="0">
                <a:solidFill>
                  <a:srgbClr val="000090"/>
                </a:solidFill>
              </a:rPr>
              <a:t>modules - 15x15 cm</a:t>
            </a:r>
            <a:r>
              <a:rPr lang="en-US" sz="2000" baseline="30000" dirty="0" smtClean="0">
                <a:solidFill>
                  <a:srgbClr val="000090"/>
                </a:solidFill>
              </a:rPr>
              <a:t>2 </a:t>
            </a:r>
            <a:r>
              <a:rPr lang="en-US" sz="2000" baseline="30000" dirty="0">
                <a:solidFill>
                  <a:srgbClr val="000090"/>
                </a:solidFill>
              </a:rPr>
              <a:t> </a:t>
            </a:r>
            <a:r>
              <a:rPr lang="en-US" sz="2000" dirty="0" smtClean="0">
                <a:solidFill>
                  <a:srgbClr val="000090"/>
                </a:solidFill>
              </a:rPr>
              <a:t>each</a:t>
            </a:r>
          </a:p>
          <a:p>
            <a:pPr eaLnBrk="1" hangingPunct="1">
              <a:buFont typeface="Arial" charset="0"/>
              <a:buChar char="•"/>
            </a:pPr>
            <a:r>
              <a:rPr lang="en-US" sz="2000" dirty="0">
                <a:solidFill>
                  <a:srgbClr val="000090"/>
                </a:solidFill>
              </a:rPr>
              <a:t> </a:t>
            </a:r>
            <a:r>
              <a:rPr lang="en-US" sz="2000" dirty="0" smtClean="0">
                <a:solidFill>
                  <a:srgbClr val="000090"/>
                </a:solidFill>
              </a:rPr>
              <a:t> module - 42 </a:t>
            </a:r>
            <a:r>
              <a:rPr lang="en-US" sz="2000" dirty="0">
                <a:solidFill>
                  <a:srgbClr val="000090"/>
                </a:solidFill>
              </a:rPr>
              <a:t>lead/scintillator layers</a:t>
            </a:r>
          </a:p>
        </p:txBody>
      </p:sp>
      <p:grpSp>
        <p:nvGrpSpPr>
          <p:cNvPr id="132099" name="Группа 15"/>
          <p:cNvGrpSpPr>
            <a:grpSpLocks/>
          </p:cNvGrpSpPr>
          <p:nvPr/>
        </p:nvGrpSpPr>
        <p:grpSpPr bwMode="auto">
          <a:xfrm>
            <a:off x="203200" y="871526"/>
            <a:ext cx="2357438" cy="2176462"/>
            <a:chOff x="6446497" y="-1006662"/>
            <a:chExt cx="2461192" cy="2285832"/>
          </a:xfrm>
        </p:grpSpPr>
        <p:pic>
          <p:nvPicPr>
            <p:cNvPr id="132112" name="Рисунок 11"/>
            <p:cNvPicPr>
              <a:picLocks noChangeAspect="1"/>
            </p:cNvPicPr>
            <p:nvPr/>
          </p:nvPicPr>
          <p:blipFill>
            <a:blip r:embed="rId3">
              <a:extLst>
                <a:ext uri="{28A0092B-C50C-407E-A947-70E740481C1C}">
                  <a14:useLocalDpi xmlns:a14="http://schemas.microsoft.com/office/drawing/2010/main" xmlns="" val="0"/>
                </a:ext>
              </a:extLst>
            </a:blip>
            <a:srcRect l="7643" r="5276"/>
            <a:stretch>
              <a:fillRect/>
            </a:stretch>
          </p:blipFill>
          <p:spPr bwMode="auto">
            <a:xfrm>
              <a:off x="6446497" y="-1006662"/>
              <a:ext cx="2461192" cy="2285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2113" name="TextBox 12"/>
            <p:cNvSpPr txBox="1">
              <a:spLocks noChangeArrowheads="1"/>
            </p:cNvSpPr>
            <p:nvPr/>
          </p:nvSpPr>
          <p:spPr bwMode="auto">
            <a:xfrm>
              <a:off x="7267435" y="192755"/>
              <a:ext cx="52205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err="1"/>
                <a:t>E</a:t>
              </a:r>
              <a:r>
                <a:rPr lang="en-US" sz="2000" b="1" baseline="-25000" dirty="0" err="1"/>
                <a:t>in</a:t>
              </a:r>
              <a:endParaRPr lang="ru-RU" sz="2000" b="1" baseline="-25000" dirty="0"/>
            </a:p>
          </p:txBody>
        </p:sp>
        <p:sp>
          <p:nvSpPr>
            <p:cNvPr id="132114" name="TextBox 13"/>
            <p:cNvSpPr txBox="1">
              <a:spLocks noChangeArrowheads="1"/>
            </p:cNvSpPr>
            <p:nvPr/>
          </p:nvSpPr>
          <p:spPr bwMode="auto">
            <a:xfrm>
              <a:off x="6446497" y="460632"/>
              <a:ext cx="67509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t>E</a:t>
              </a:r>
              <a:r>
                <a:rPr lang="en-US" sz="2000" b="1" baseline="-25000"/>
                <a:t>out</a:t>
              </a:r>
              <a:endParaRPr lang="ru-RU" sz="2000" b="1" baseline="-25000"/>
            </a:p>
          </p:txBody>
        </p:sp>
      </p:grpSp>
      <p:grpSp>
        <p:nvGrpSpPr>
          <p:cNvPr id="132101" name="Группа 24"/>
          <p:cNvGrpSpPr>
            <a:grpSpLocks/>
          </p:cNvGrpSpPr>
          <p:nvPr/>
        </p:nvGrpSpPr>
        <p:grpSpPr bwMode="auto">
          <a:xfrm>
            <a:off x="5494338" y="4060284"/>
            <a:ext cx="2913062" cy="2420937"/>
            <a:chOff x="7143768" y="4929198"/>
            <a:chExt cx="1794488" cy="1666106"/>
          </a:xfrm>
        </p:grpSpPr>
        <p:pic>
          <p:nvPicPr>
            <p:cNvPr id="132110" name="Рисунок 22"/>
            <p:cNvPicPr>
              <a:picLocks noChangeAspect="1"/>
            </p:cNvPicPr>
            <p:nvPr/>
          </p:nvPicPr>
          <p:blipFill>
            <a:blip r:embed="rId4">
              <a:extLst>
                <a:ext uri="{28A0092B-C50C-407E-A947-70E740481C1C}">
                  <a14:useLocalDpi xmlns:a14="http://schemas.microsoft.com/office/drawing/2010/main" xmlns="" val="0"/>
                </a:ext>
              </a:extLst>
            </a:blip>
            <a:srcRect t="50000" r="10818" b="6810"/>
            <a:stretch>
              <a:fillRect/>
            </a:stretch>
          </p:blipFill>
          <p:spPr bwMode="auto">
            <a:xfrm>
              <a:off x="7215206" y="5000636"/>
              <a:ext cx="1723050" cy="15946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2111" name="Рисунок 23"/>
            <p:cNvPicPr>
              <a:picLocks noChangeAspect="1"/>
            </p:cNvPicPr>
            <p:nvPr/>
          </p:nvPicPr>
          <p:blipFill>
            <a:blip r:embed="rId5">
              <a:extLst>
                <a:ext uri="{28A0092B-C50C-407E-A947-70E740481C1C}">
                  <a14:useLocalDpi xmlns:a14="http://schemas.microsoft.com/office/drawing/2010/main" xmlns="" val="0"/>
                </a:ext>
              </a:extLst>
            </a:blip>
            <a:srcRect l="44878" t="44514" r="22205" b="2380"/>
            <a:stretch>
              <a:fillRect/>
            </a:stretch>
          </p:blipFill>
          <p:spPr bwMode="auto">
            <a:xfrm>
              <a:off x="7143768" y="4929198"/>
              <a:ext cx="551077" cy="500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1" name="TextBox 2"/>
          <p:cNvSpPr txBox="1">
            <a:spLocks noChangeArrowheads="1"/>
          </p:cNvSpPr>
          <p:nvPr/>
        </p:nvSpPr>
        <p:spPr bwMode="auto">
          <a:xfrm>
            <a:off x="2773363" y="2220443"/>
            <a:ext cx="4275137" cy="400050"/>
          </a:xfrm>
          <a:prstGeom prst="rect">
            <a:avLst/>
          </a:prstGeom>
          <a:solidFill>
            <a:srgbClr val="C7FCFF"/>
          </a:solidFill>
          <a:ln w="9525">
            <a:noFill/>
            <a:miter lim="800000"/>
            <a:headEnd/>
            <a:tailEnd/>
          </a:ln>
        </p:spPr>
        <p:txBody>
          <a:bodyPr>
            <a:spAutoFit/>
          </a:bodyPr>
          <a:lstStyle/>
          <a:p>
            <a:pPr algn="ctr"/>
            <a:r>
              <a:rPr lang="en-US" sz="2000" dirty="0" err="1" smtClean="0">
                <a:solidFill>
                  <a:srgbClr val="000090"/>
                </a:solidFill>
                <a:latin typeface="Arial Rounded MT Bold" charset="0"/>
              </a:rPr>
              <a:t>FHCal</a:t>
            </a:r>
            <a:r>
              <a:rPr lang="en-US" sz="2000" dirty="0" smtClean="0">
                <a:solidFill>
                  <a:srgbClr val="000090"/>
                </a:solidFill>
                <a:latin typeface="Arial Rounded MT Bold" charset="0"/>
              </a:rPr>
              <a:t> </a:t>
            </a:r>
            <a:r>
              <a:rPr lang="en-US" sz="2000" dirty="0">
                <a:solidFill>
                  <a:srgbClr val="000090"/>
                </a:solidFill>
                <a:latin typeface="Arial Rounded MT Bold" charset="0"/>
              </a:rPr>
              <a:t>coverage:    </a:t>
            </a:r>
            <a:r>
              <a:rPr lang="en-US" sz="2000" dirty="0" smtClean="0">
                <a:solidFill>
                  <a:srgbClr val="000090"/>
                </a:solidFill>
                <a:latin typeface="Arial Rounded MT Bold" charset="0"/>
              </a:rPr>
              <a:t>2.2</a:t>
            </a:r>
            <a:r>
              <a:rPr lang="en-US" sz="2000" dirty="0">
                <a:solidFill>
                  <a:srgbClr val="000090"/>
                </a:solidFill>
                <a:latin typeface="Arial Rounded MT Bold" charset="0"/>
              </a:rPr>
              <a:t>&lt;|</a:t>
            </a:r>
            <a:r>
              <a:rPr lang="en-US" sz="2000" dirty="0">
                <a:solidFill>
                  <a:srgbClr val="000090"/>
                </a:solidFill>
                <a:latin typeface="Symbol" pitchFamily="18" charset="2"/>
              </a:rPr>
              <a:t>h</a:t>
            </a:r>
            <a:r>
              <a:rPr lang="en-US" sz="2000" dirty="0">
                <a:solidFill>
                  <a:srgbClr val="000090"/>
                </a:solidFill>
                <a:latin typeface="Arial Rounded MT Bold" charset="0"/>
              </a:rPr>
              <a:t>|&lt; 4.8</a:t>
            </a:r>
          </a:p>
        </p:txBody>
      </p:sp>
      <p:pic>
        <p:nvPicPr>
          <p:cNvPr id="22" name="Picture 3" descr="C:\Users\Slava\Desktop\Болгария\E_Res_ECal_new2.png"/>
          <p:cNvPicPr>
            <a:picLocks noChangeAspect="1" noChangeArrowheads="1"/>
          </p:cNvPicPr>
          <p:nvPr/>
        </p:nvPicPr>
        <p:blipFill>
          <a:blip r:embed="rId6"/>
          <a:srcRect/>
          <a:stretch>
            <a:fillRect/>
          </a:stretch>
        </p:blipFill>
        <p:spPr bwMode="auto">
          <a:xfrm>
            <a:off x="43396" y="3500964"/>
            <a:ext cx="4359275" cy="3063875"/>
          </a:xfrm>
          <a:prstGeom prst="rect">
            <a:avLst/>
          </a:prstGeom>
          <a:noFill/>
          <a:ln w="9525">
            <a:noFill/>
            <a:miter lim="800000"/>
            <a:headEnd/>
            <a:tailEnd/>
          </a:ln>
        </p:spPr>
      </p:pic>
      <p:sp>
        <p:nvSpPr>
          <p:cNvPr id="23" name="Rectangle 4"/>
          <p:cNvSpPr>
            <a:spLocks noChangeArrowheads="1"/>
          </p:cNvSpPr>
          <p:nvPr/>
        </p:nvSpPr>
        <p:spPr bwMode="auto">
          <a:xfrm>
            <a:off x="1354671" y="3659187"/>
            <a:ext cx="2703513" cy="307975"/>
          </a:xfrm>
          <a:prstGeom prst="rect">
            <a:avLst/>
          </a:prstGeom>
          <a:noFill/>
          <a:ln w="28575">
            <a:solidFill>
              <a:srgbClr val="996600"/>
            </a:solidFill>
            <a:miter lim="800000"/>
            <a:headEnd/>
            <a:tailEnd/>
          </a:ln>
        </p:spPr>
        <p:txBody>
          <a:bodyPr>
            <a:spAutoFit/>
          </a:bodyPr>
          <a:lstStyle/>
          <a:p>
            <a:pPr algn="ctr" eaLnBrk="0" hangingPunct="0"/>
            <a:r>
              <a:rPr lang="en-US" sz="1400" b="1">
                <a:solidFill>
                  <a:srgbClr val="19194D"/>
                </a:solidFill>
              </a:rPr>
              <a:t>σ</a:t>
            </a:r>
            <a:r>
              <a:rPr lang="it-IT" sz="1400" b="1">
                <a:solidFill>
                  <a:srgbClr val="19194D"/>
                </a:solidFill>
              </a:rPr>
              <a:t>(E)/(E) = </a:t>
            </a:r>
            <a:r>
              <a:rPr lang="en-US" sz="1400" b="1">
                <a:solidFill>
                  <a:srgbClr val="19194D"/>
                </a:solidFill>
              </a:rPr>
              <a:t>53</a:t>
            </a:r>
            <a:r>
              <a:rPr lang="en-US" sz="1400">
                <a:solidFill>
                  <a:srgbClr val="19194D"/>
                </a:solidFill>
              </a:rPr>
              <a:t>%/√E(GeV)</a:t>
            </a:r>
            <a:r>
              <a:rPr lang="ru-RU" sz="1400" b="1">
                <a:solidFill>
                  <a:srgbClr val="19194D"/>
                </a:solidFill>
              </a:rPr>
              <a:t> </a:t>
            </a:r>
            <a:r>
              <a:rPr lang="en-US" sz="1400" b="1">
                <a:solidFill>
                  <a:srgbClr val="19194D"/>
                </a:solidFill>
              </a:rPr>
              <a:t>+10%</a:t>
            </a:r>
          </a:p>
        </p:txBody>
      </p:sp>
      <p:sp>
        <p:nvSpPr>
          <p:cNvPr id="24" name="TextBox 20"/>
          <p:cNvSpPr txBox="1">
            <a:spLocks noChangeArrowheads="1"/>
          </p:cNvSpPr>
          <p:nvPr/>
        </p:nvSpPr>
        <p:spPr bwMode="auto">
          <a:xfrm>
            <a:off x="2142071" y="4078287"/>
            <a:ext cx="2362200" cy="708025"/>
          </a:xfrm>
          <a:prstGeom prst="rect">
            <a:avLst/>
          </a:prstGeom>
          <a:solidFill>
            <a:srgbClr val="C7FCFF"/>
          </a:solidFill>
          <a:ln w="9525">
            <a:noFill/>
            <a:miter lim="800000"/>
            <a:headEnd/>
            <a:tailEnd/>
          </a:ln>
        </p:spPr>
        <p:txBody>
          <a:bodyPr>
            <a:spAutoFit/>
          </a:bodyPr>
          <a:lstStyle/>
          <a:p>
            <a:r>
              <a:rPr lang="en-US" sz="2000" i="1" dirty="0" err="1" smtClean="0">
                <a:solidFill>
                  <a:srgbClr val="222268"/>
                </a:solidFill>
              </a:rPr>
              <a:t>FHCal</a:t>
            </a:r>
            <a:r>
              <a:rPr lang="en-US" sz="2000" i="1" dirty="0" smtClean="0">
                <a:solidFill>
                  <a:srgbClr val="222268"/>
                </a:solidFill>
              </a:rPr>
              <a:t> </a:t>
            </a:r>
            <a:r>
              <a:rPr lang="en-US" sz="2000" i="1" dirty="0">
                <a:solidFill>
                  <a:srgbClr val="222268"/>
                </a:solidFill>
              </a:rPr>
              <a:t>provides required resolution  </a:t>
            </a:r>
          </a:p>
        </p:txBody>
      </p:sp>
      <p:sp>
        <p:nvSpPr>
          <p:cNvPr id="25" name="TextBox 20"/>
          <p:cNvSpPr txBox="1">
            <a:spLocks noChangeArrowheads="1"/>
          </p:cNvSpPr>
          <p:nvPr/>
        </p:nvSpPr>
        <p:spPr bwMode="auto">
          <a:xfrm>
            <a:off x="5012795" y="3732863"/>
            <a:ext cx="3674005" cy="400110"/>
          </a:xfrm>
          <a:prstGeom prst="rect">
            <a:avLst/>
          </a:prstGeom>
          <a:solidFill>
            <a:srgbClr val="C7FCFF"/>
          </a:solidFill>
          <a:ln w="9525">
            <a:noFill/>
            <a:miter lim="800000"/>
            <a:headEnd/>
            <a:tailEnd/>
          </a:ln>
        </p:spPr>
        <p:txBody>
          <a:bodyPr wrap="square">
            <a:spAutoFit/>
          </a:bodyPr>
          <a:lstStyle/>
          <a:p>
            <a:pPr algn="r"/>
            <a:r>
              <a:rPr lang="en-US" sz="2000" i="1" dirty="0" smtClean="0">
                <a:solidFill>
                  <a:srgbClr val="222268"/>
                </a:solidFill>
              </a:rPr>
              <a:t>modules production – in progress</a:t>
            </a:r>
          </a:p>
        </p:txBody>
      </p:sp>
      <p:sp>
        <p:nvSpPr>
          <p:cNvPr id="2" name="TextBox 1"/>
          <p:cNvSpPr txBox="1"/>
          <p:nvPr/>
        </p:nvSpPr>
        <p:spPr>
          <a:xfrm>
            <a:off x="5610306" y="744526"/>
            <a:ext cx="3126500" cy="400110"/>
          </a:xfrm>
          <a:prstGeom prst="rect">
            <a:avLst/>
          </a:prstGeom>
          <a:noFill/>
        </p:spPr>
        <p:txBody>
          <a:bodyPr wrap="none" rtlCol="0">
            <a:spAutoFit/>
          </a:bodyPr>
          <a:lstStyle/>
          <a:p>
            <a:r>
              <a:rPr lang="en-US" sz="2000" i="1" dirty="0">
                <a:solidFill>
                  <a:srgbClr val="000090"/>
                </a:solidFill>
                <a:latin typeface="Arial"/>
                <a:cs typeface="Arial"/>
              </a:rPr>
              <a:t>r</a:t>
            </a:r>
            <a:r>
              <a:rPr lang="en-US" sz="2000" i="1" dirty="0" smtClean="0">
                <a:solidFill>
                  <a:srgbClr val="000090"/>
                </a:solidFill>
                <a:latin typeface="Arial"/>
                <a:cs typeface="Arial"/>
              </a:rPr>
              <a:t>esponsibility of </a:t>
            </a:r>
            <a:r>
              <a:rPr lang="en-US" sz="2000" b="1" i="1" dirty="0" smtClean="0">
                <a:solidFill>
                  <a:srgbClr val="000090"/>
                </a:solidFill>
                <a:latin typeface="Arial"/>
                <a:cs typeface="Arial"/>
              </a:rPr>
              <a:t>INR RAS</a:t>
            </a:r>
            <a:endParaRPr lang="en-US" sz="2000" b="1" i="1" dirty="0">
              <a:solidFill>
                <a:srgbClr val="000090"/>
              </a:solidFill>
              <a:latin typeface="Arial"/>
              <a:cs typeface="Arial"/>
            </a:endParaRPr>
          </a:p>
        </p:txBody>
      </p:sp>
      <p:sp>
        <p:nvSpPr>
          <p:cNvPr id="31" name="TextBox 30"/>
          <p:cNvSpPr txBox="1"/>
          <p:nvPr/>
        </p:nvSpPr>
        <p:spPr>
          <a:xfrm>
            <a:off x="3471332" y="2626238"/>
            <a:ext cx="5553605" cy="1014412"/>
          </a:xfrm>
          <a:prstGeom prst="rect">
            <a:avLst/>
          </a:prstGeom>
          <a:solidFill>
            <a:srgbClr val="FFFDF3"/>
          </a:solidFill>
        </p:spPr>
        <p:txBody>
          <a:bodyPr wrap="square">
            <a:spAutoFit/>
          </a:bodyPr>
          <a:lstStyle/>
          <a:p>
            <a:pPr>
              <a:defRPr/>
            </a:pPr>
            <a:r>
              <a:rPr lang="en-US" sz="2000" b="1" dirty="0">
                <a:solidFill>
                  <a:srgbClr val="000090"/>
                </a:solidFill>
              </a:rPr>
              <a:t>Transverse granularity allows to measure:</a:t>
            </a:r>
          </a:p>
          <a:p>
            <a:pPr marL="342900" indent="-342900">
              <a:buFontTx/>
              <a:buChar char="-"/>
              <a:defRPr/>
            </a:pPr>
            <a:r>
              <a:rPr lang="en-US" sz="2000" i="1" dirty="0">
                <a:solidFill>
                  <a:srgbClr val="000090"/>
                </a:solidFill>
              </a:rPr>
              <a:t>the reaction plane with the accuracy </a:t>
            </a:r>
            <a:r>
              <a:rPr lang="en-US" sz="2000" b="1" dirty="0">
                <a:solidFill>
                  <a:srgbClr val="000090"/>
                </a:solidFill>
              </a:rPr>
              <a:t>~ </a:t>
            </a:r>
            <a:r>
              <a:rPr lang="en-US" sz="2000" b="1" dirty="0">
                <a:solidFill>
                  <a:srgbClr val="FF0000"/>
                </a:solidFill>
              </a:rPr>
              <a:t>20</a:t>
            </a:r>
            <a:r>
              <a:rPr lang="en-US" sz="2000" b="1" baseline="30000" dirty="0">
                <a:solidFill>
                  <a:srgbClr val="FF0000"/>
                </a:solidFill>
              </a:rPr>
              <a:t>0</a:t>
            </a:r>
            <a:r>
              <a:rPr lang="en-US" sz="2000" b="1" dirty="0">
                <a:solidFill>
                  <a:srgbClr val="FF0000"/>
                </a:solidFill>
              </a:rPr>
              <a:t>-30</a:t>
            </a:r>
            <a:r>
              <a:rPr lang="en-US" sz="2000" b="1" baseline="30000" dirty="0">
                <a:solidFill>
                  <a:srgbClr val="FF0000"/>
                </a:solidFill>
              </a:rPr>
              <a:t>0</a:t>
            </a:r>
          </a:p>
          <a:p>
            <a:pPr marL="342900" indent="-342900">
              <a:buFontTx/>
              <a:buChar char="-"/>
              <a:defRPr/>
            </a:pPr>
            <a:r>
              <a:rPr lang="en-US" sz="2000" i="1" dirty="0">
                <a:solidFill>
                  <a:srgbClr val="000090"/>
                </a:solidFill>
              </a:rPr>
              <a:t>the centrality with accuracy below </a:t>
            </a:r>
            <a:r>
              <a:rPr lang="en-US" sz="2000" b="1" dirty="0">
                <a:solidFill>
                  <a:srgbClr val="FF0000"/>
                </a:solidFill>
              </a:rPr>
              <a:t>10%</a:t>
            </a:r>
            <a:r>
              <a:rPr lang="en-US" sz="2000" b="1" dirty="0">
                <a:solidFill>
                  <a:srgbClr val="000090"/>
                </a:solidFill>
              </a:rPr>
              <a:t>.</a:t>
            </a:r>
          </a:p>
        </p:txBody>
      </p:sp>
    </p:spTree>
    <p:extLst>
      <p:ext uri="{BB962C8B-B14F-4D97-AF65-F5344CB8AC3E}">
        <p14:creationId xmlns:p14="http://schemas.microsoft.com/office/powerpoint/2010/main" xmlns="" val="17295144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16"/>
          <p:cNvSpPr txBox="1">
            <a:spLocks/>
          </p:cNvSpPr>
          <p:nvPr/>
        </p:nvSpPr>
        <p:spPr bwMode="auto">
          <a:xfrm>
            <a:off x="500063" y="428625"/>
            <a:ext cx="2614612" cy="785813"/>
          </a:xfrm>
          <a:prstGeom prst="rect">
            <a:avLst/>
          </a:prstGeom>
          <a:noFill/>
          <a:ln w="9525">
            <a:noFill/>
            <a:miter lim="800000"/>
            <a:headEnd/>
            <a:tailEnd/>
          </a:ln>
        </p:spPr>
        <p:txBody>
          <a:bodyPr anchor="ctr">
            <a:normAutofit/>
          </a:bodyPr>
          <a:lstStyle/>
          <a:p>
            <a:pPr fontAlgn="auto">
              <a:spcAft>
                <a:spcPts val="0"/>
              </a:spcAft>
              <a:defRPr/>
            </a:pPr>
            <a:endParaRPr lang="ru-RU" sz="3000" dirty="0">
              <a:solidFill>
                <a:schemeClr val="accent6">
                  <a:lumMod val="50000"/>
                </a:schemeClr>
              </a:solidFill>
              <a:latin typeface="+mj-lt"/>
              <a:ea typeface="+mj-ea"/>
              <a:cs typeface="+mj-cs"/>
            </a:endParaRPr>
          </a:p>
        </p:txBody>
      </p:sp>
      <p:sp>
        <p:nvSpPr>
          <p:cNvPr id="11" name="Заголовок 10"/>
          <p:cNvSpPr>
            <a:spLocks noGrp="1"/>
          </p:cNvSpPr>
          <p:nvPr>
            <p:ph type="title"/>
          </p:nvPr>
        </p:nvSpPr>
        <p:spPr>
          <a:xfrm>
            <a:off x="1460500" y="-26988"/>
            <a:ext cx="6273800" cy="571501"/>
          </a:xfrm>
        </p:spPr>
        <p:txBody>
          <a:bodyPr>
            <a:noAutofit/>
          </a:bodyPr>
          <a:lstStyle/>
          <a:p>
            <a:pPr>
              <a:defRPr/>
            </a:pPr>
            <a:r>
              <a:rPr lang="en-US" sz="3200" b="1" dirty="0" smtClean="0">
                <a:ln w="6350">
                  <a:noFill/>
                </a:ln>
                <a:solidFill>
                  <a:srgbClr val="000090"/>
                </a:solidFill>
                <a:effectLst>
                  <a:outerShdw blurRad="114300" dist="101600" dir="2700000" algn="tl" rotWithShape="0">
                    <a:srgbClr val="000000">
                      <a:alpha val="40000"/>
                    </a:srgbClr>
                  </a:outerShdw>
                </a:effectLst>
                <a:latin typeface="Times New Roman" pitchFamily="18" charset="0"/>
                <a:cs typeface="Times New Roman" pitchFamily="18" charset="0"/>
              </a:rPr>
              <a:t>MPD performance: </a:t>
            </a:r>
            <a:r>
              <a:rPr lang="en-GB" sz="3200" b="1" dirty="0" smtClean="0">
                <a:ln w="6350">
                  <a:noFill/>
                </a:ln>
                <a:solidFill>
                  <a:srgbClr val="000090"/>
                </a:solidFill>
                <a:effectLst>
                  <a:outerShdw blurRad="114300" dist="101600" dir="2700000" algn="tl" rotWithShape="0">
                    <a:srgbClr val="000000">
                      <a:alpha val="40000"/>
                    </a:srgbClr>
                  </a:outerShdw>
                </a:effectLst>
                <a:latin typeface="Times New Roman" pitchFamily="18" charset="0"/>
                <a:cs typeface="Times New Roman" pitchFamily="18" charset="0"/>
              </a:rPr>
              <a:t>hyperons </a:t>
            </a:r>
            <a:endParaRPr lang="ru-RU" sz="3200" b="1" dirty="0">
              <a:solidFill>
                <a:srgbClr val="000090"/>
              </a:solidFill>
            </a:endParaRPr>
          </a:p>
        </p:txBody>
      </p:sp>
      <p:pic>
        <p:nvPicPr>
          <p:cNvPr id="48132" name="Рисунок 11" descr="L0_PAC.png"/>
          <p:cNvPicPr>
            <a:picLocks/>
          </p:cNvPicPr>
          <p:nvPr/>
        </p:nvPicPr>
        <p:blipFill>
          <a:blip r:embed="rId3"/>
          <a:srcRect/>
          <a:stretch>
            <a:fillRect/>
          </a:stretch>
        </p:blipFill>
        <p:spPr bwMode="auto">
          <a:xfrm>
            <a:off x="158750" y="2611438"/>
            <a:ext cx="2879725" cy="2195512"/>
          </a:xfrm>
          <a:prstGeom prst="rect">
            <a:avLst/>
          </a:prstGeom>
          <a:noFill/>
          <a:ln w="9525">
            <a:noFill/>
            <a:miter lim="800000"/>
            <a:headEnd/>
            <a:tailEnd/>
          </a:ln>
        </p:spPr>
      </p:pic>
      <p:pic>
        <p:nvPicPr>
          <p:cNvPr id="48133" name="Рисунок 12" descr="Xi_PAC.png"/>
          <p:cNvPicPr>
            <a:picLocks/>
          </p:cNvPicPr>
          <p:nvPr/>
        </p:nvPicPr>
        <p:blipFill>
          <a:blip r:embed="rId4"/>
          <a:srcRect/>
          <a:stretch>
            <a:fillRect/>
          </a:stretch>
        </p:blipFill>
        <p:spPr bwMode="auto">
          <a:xfrm>
            <a:off x="3163888" y="2555875"/>
            <a:ext cx="2879725" cy="2197100"/>
          </a:xfrm>
          <a:prstGeom prst="rect">
            <a:avLst/>
          </a:prstGeom>
          <a:noFill/>
          <a:ln w="9525">
            <a:noFill/>
            <a:miter lim="800000"/>
            <a:headEnd/>
            <a:tailEnd/>
          </a:ln>
        </p:spPr>
      </p:pic>
      <p:pic>
        <p:nvPicPr>
          <p:cNvPr id="48134" name="Рисунок 13" descr="Om_PAC.png"/>
          <p:cNvPicPr>
            <a:picLocks/>
          </p:cNvPicPr>
          <p:nvPr/>
        </p:nvPicPr>
        <p:blipFill>
          <a:blip r:embed="rId5"/>
          <a:srcRect/>
          <a:stretch>
            <a:fillRect/>
          </a:stretch>
        </p:blipFill>
        <p:spPr bwMode="auto">
          <a:xfrm>
            <a:off x="6043613" y="2555875"/>
            <a:ext cx="2879725" cy="2197100"/>
          </a:xfrm>
          <a:prstGeom prst="rect">
            <a:avLst/>
          </a:prstGeom>
          <a:noFill/>
          <a:ln w="9525">
            <a:noFill/>
            <a:miter lim="800000"/>
            <a:headEnd/>
            <a:tailEnd/>
          </a:ln>
        </p:spPr>
      </p:pic>
      <p:sp>
        <p:nvSpPr>
          <p:cNvPr id="16" name="Нижний колонтитул 7"/>
          <p:cNvSpPr txBox="1">
            <a:spLocks/>
          </p:cNvSpPr>
          <p:nvPr/>
        </p:nvSpPr>
        <p:spPr>
          <a:xfrm>
            <a:off x="395288" y="595313"/>
            <a:ext cx="8569325" cy="763587"/>
          </a:xfrm>
          <a:prstGeom prst="rect">
            <a:avLst/>
          </a:prstGeom>
          <a:solidFill>
            <a:srgbClr val="C7FCFF"/>
          </a:solidFill>
        </p:spPr>
        <p:txBody>
          <a:bodyPr/>
          <a:lstStyle/>
          <a:p>
            <a:pPr>
              <a:buFont typeface="Arial" charset="0"/>
              <a:buNone/>
              <a:defRPr/>
            </a:pPr>
            <a:r>
              <a:rPr lang="en-US" sz="2000" i="1" dirty="0">
                <a:solidFill>
                  <a:srgbClr val="000090"/>
                </a:solidFill>
                <a:latin typeface="Arial"/>
                <a:ea typeface="ＭＳ Ｐゴシック" charset="0"/>
                <a:cs typeface="Arial"/>
              </a:rPr>
              <a:t>p</a:t>
            </a:r>
            <a:r>
              <a:rPr lang="en-US" sz="2000" i="1" dirty="0" smtClean="0">
                <a:solidFill>
                  <a:srgbClr val="000090"/>
                </a:solidFill>
                <a:latin typeface="Arial"/>
                <a:ea typeface="ＭＳ Ｐゴシック" charset="0"/>
                <a:cs typeface="Arial"/>
              </a:rPr>
              <a:t>roduction </a:t>
            </a:r>
            <a:r>
              <a:rPr lang="en-US" sz="2000" i="1" dirty="0">
                <a:solidFill>
                  <a:srgbClr val="000090"/>
                </a:solidFill>
                <a:latin typeface="Arial"/>
                <a:ea typeface="ＭＳ Ｐゴシック" charset="0"/>
                <a:cs typeface="Arial"/>
              </a:rPr>
              <a:t>of multi-strange hyperons to study the properties of </a:t>
            </a:r>
          </a:p>
          <a:p>
            <a:pPr algn="r">
              <a:buFont typeface="Arial" charset="0"/>
              <a:buNone/>
              <a:defRPr/>
            </a:pPr>
            <a:r>
              <a:rPr lang="en-US" sz="2000" i="1" dirty="0">
                <a:solidFill>
                  <a:srgbClr val="000090"/>
                </a:solidFill>
                <a:latin typeface="Arial"/>
                <a:ea typeface="ＭＳ Ｐゴシック" charset="0"/>
                <a:cs typeface="Arial"/>
              </a:rPr>
              <a:t>the strongly interacting system and signal for QGP </a:t>
            </a:r>
          </a:p>
        </p:txBody>
      </p:sp>
      <p:sp>
        <p:nvSpPr>
          <p:cNvPr id="48136" name="Text Box 9"/>
          <p:cNvSpPr txBox="1">
            <a:spLocks noChangeArrowheads="1"/>
          </p:cNvSpPr>
          <p:nvPr/>
        </p:nvSpPr>
        <p:spPr bwMode="auto">
          <a:xfrm>
            <a:off x="363538" y="1446213"/>
            <a:ext cx="8559800" cy="707886"/>
          </a:xfrm>
          <a:prstGeom prst="rect">
            <a:avLst/>
          </a:prstGeom>
          <a:solidFill>
            <a:srgbClr val="FFFDF3"/>
          </a:solidFill>
          <a:ln w="9525">
            <a:noFill/>
            <a:miter lim="800000"/>
            <a:headEnd/>
            <a:tailEnd/>
          </a:ln>
        </p:spPr>
        <p:txBody>
          <a:bodyPr wrap="square">
            <a:spAutoFit/>
          </a:bodyPr>
          <a:lstStyle/>
          <a:p>
            <a:pPr marL="342900" indent="-342900">
              <a:buFont typeface="Wingdings" pitchFamily="2" charset="2"/>
              <a:buChar char="§"/>
            </a:pPr>
            <a:r>
              <a:rPr lang="fr-FR" sz="2000" i="1" dirty="0">
                <a:solidFill>
                  <a:srgbClr val="000090"/>
                </a:solidFill>
                <a:latin typeface="Arial"/>
                <a:cs typeface="Arial"/>
              </a:rPr>
              <a:t>Central </a:t>
            </a:r>
            <a:r>
              <a:rPr lang="fr-FR" sz="2000" i="1" dirty="0" err="1">
                <a:solidFill>
                  <a:srgbClr val="000090"/>
                </a:solidFill>
                <a:latin typeface="Arial"/>
                <a:cs typeface="Arial"/>
              </a:rPr>
              <a:t>Au+Au</a:t>
            </a:r>
            <a:r>
              <a:rPr lang="fr-FR" sz="2000" i="1" dirty="0">
                <a:solidFill>
                  <a:srgbClr val="000090"/>
                </a:solidFill>
                <a:latin typeface="Arial"/>
                <a:cs typeface="Arial"/>
              </a:rPr>
              <a:t> @ 9A </a:t>
            </a:r>
            <a:r>
              <a:rPr lang="fr-FR" sz="2000" i="1" dirty="0" err="1">
                <a:solidFill>
                  <a:srgbClr val="000090"/>
                </a:solidFill>
                <a:latin typeface="Arial"/>
                <a:cs typeface="Arial"/>
              </a:rPr>
              <a:t>GeV</a:t>
            </a:r>
            <a:r>
              <a:rPr lang="fr-FR" sz="2000" i="1" dirty="0">
                <a:solidFill>
                  <a:srgbClr val="000090"/>
                </a:solidFill>
                <a:latin typeface="Arial"/>
                <a:cs typeface="Arial"/>
              </a:rPr>
              <a:t> (</a:t>
            </a:r>
            <a:r>
              <a:rPr lang="fr-FR" sz="2000" i="1" dirty="0" err="1">
                <a:solidFill>
                  <a:srgbClr val="000090"/>
                </a:solidFill>
                <a:latin typeface="Arial"/>
                <a:cs typeface="Arial"/>
              </a:rPr>
              <a:t>UrQMD</a:t>
            </a:r>
            <a:r>
              <a:rPr lang="fr-FR" sz="2000" i="1" dirty="0">
                <a:solidFill>
                  <a:srgbClr val="000090"/>
                </a:solidFill>
                <a:latin typeface="Arial"/>
                <a:cs typeface="Arial"/>
              </a:rPr>
              <a:t>) , TPC+TOF barrel</a:t>
            </a:r>
          </a:p>
          <a:p>
            <a:pPr marL="342900" indent="-342900">
              <a:buFont typeface="Wingdings" pitchFamily="2" charset="2"/>
              <a:buChar char="§"/>
            </a:pPr>
            <a:r>
              <a:rPr lang="fr-FR" sz="2000" i="1" dirty="0" err="1">
                <a:solidFill>
                  <a:srgbClr val="000090"/>
                </a:solidFill>
                <a:latin typeface="Arial"/>
                <a:cs typeface="Arial"/>
              </a:rPr>
              <a:t>Realistic</a:t>
            </a:r>
            <a:r>
              <a:rPr lang="fr-FR" sz="2000" i="1" dirty="0">
                <a:solidFill>
                  <a:srgbClr val="000090"/>
                </a:solidFill>
                <a:latin typeface="Arial"/>
                <a:cs typeface="Arial"/>
              </a:rPr>
              <a:t>  </a:t>
            </a:r>
            <a:r>
              <a:rPr lang="fr-FR" sz="2000" i="1" dirty="0" err="1">
                <a:solidFill>
                  <a:srgbClr val="000090"/>
                </a:solidFill>
                <a:latin typeface="Arial"/>
                <a:cs typeface="Arial"/>
              </a:rPr>
              <a:t>tracking</a:t>
            </a:r>
            <a:r>
              <a:rPr lang="fr-FR" sz="2000" i="1" dirty="0">
                <a:solidFill>
                  <a:srgbClr val="000090"/>
                </a:solidFill>
                <a:latin typeface="Arial"/>
                <a:cs typeface="Arial"/>
              </a:rPr>
              <a:t> and PID, </a:t>
            </a:r>
            <a:r>
              <a:rPr lang="fr-FR" sz="2000" i="1" dirty="0" err="1">
                <a:solidFill>
                  <a:srgbClr val="000090"/>
                </a:solidFill>
                <a:latin typeface="Arial"/>
                <a:cs typeface="Arial"/>
              </a:rPr>
              <a:t>secondary</a:t>
            </a:r>
            <a:r>
              <a:rPr lang="fr-FR" sz="2000" i="1" dirty="0">
                <a:solidFill>
                  <a:srgbClr val="000090"/>
                </a:solidFill>
                <a:latin typeface="Arial"/>
                <a:cs typeface="Arial"/>
              </a:rPr>
              <a:t> vertex reconstruction</a:t>
            </a:r>
          </a:p>
        </p:txBody>
      </p:sp>
      <p:sp>
        <p:nvSpPr>
          <p:cNvPr id="48138" name="TextBox 3"/>
          <p:cNvSpPr txBox="1">
            <a:spLocks noChangeArrowheads="1"/>
          </p:cNvSpPr>
          <p:nvPr/>
        </p:nvSpPr>
        <p:spPr bwMode="auto">
          <a:xfrm>
            <a:off x="3000375" y="4962525"/>
            <a:ext cx="3893539" cy="400110"/>
          </a:xfrm>
          <a:prstGeom prst="rect">
            <a:avLst/>
          </a:prstGeom>
          <a:noFill/>
          <a:ln w="9525">
            <a:noFill/>
            <a:miter lim="800000"/>
            <a:headEnd/>
            <a:tailEnd/>
          </a:ln>
        </p:spPr>
        <p:txBody>
          <a:bodyPr wrap="none">
            <a:spAutoFit/>
          </a:bodyPr>
          <a:lstStyle/>
          <a:p>
            <a:r>
              <a:rPr lang="en-US" sz="2000" b="1" dirty="0">
                <a:solidFill>
                  <a:srgbClr val="000090"/>
                </a:solidFill>
                <a:latin typeface="Arial"/>
                <a:cs typeface="Arial"/>
              </a:rPr>
              <a:t>Yields for 10 weeks of running</a:t>
            </a:r>
            <a:endParaRPr lang="ru-RU" sz="2000" b="1" dirty="0">
              <a:solidFill>
                <a:srgbClr val="000090"/>
              </a:solidFill>
              <a:latin typeface="Arial"/>
              <a:cs typeface="Arial"/>
            </a:endParaRPr>
          </a:p>
        </p:txBody>
      </p:sp>
      <p:graphicFrame>
        <p:nvGraphicFramePr>
          <p:cNvPr id="2" name="Table 1"/>
          <p:cNvGraphicFramePr>
            <a:graphicFrameLocks noGrp="1"/>
          </p:cNvGraphicFramePr>
          <p:nvPr>
            <p:extLst>
              <p:ext uri="{D42A27DB-BD31-4B8C-83A1-F6EECF244321}">
                <p14:modId xmlns:p14="http://schemas.microsoft.com/office/powerpoint/2010/main" xmlns="" val="295255112"/>
              </p:ext>
            </p:extLst>
          </p:nvPr>
        </p:nvGraphicFramePr>
        <p:xfrm>
          <a:off x="1168400" y="5579745"/>
          <a:ext cx="7200900" cy="792480"/>
        </p:xfrm>
        <a:graphic>
          <a:graphicData uri="http://schemas.openxmlformats.org/drawingml/2006/table">
            <a:tbl>
              <a:tblPr firstRow="1" bandRow="1">
                <a:tableStyleId>{5C22544A-7EE6-4342-B048-85BDC9FD1C3A}</a:tableStyleId>
              </a:tblPr>
              <a:tblGrid>
                <a:gridCol w="1320800"/>
                <a:gridCol w="1079500"/>
                <a:gridCol w="1054100"/>
                <a:gridCol w="990600"/>
                <a:gridCol w="876300"/>
                <a:gridCol w="939800"/>
                <a:gridCol w="939800"/>
              </a:tblGrid>
              <a:tr h="370840">
                <a:tc>
                  <a:txBody>
                    <a:bodyPr/>
                    <a:lstStyle/>
                    <a:p>
                      <a:r>
                        <a:rPr lang="en-US" sz="2000" dirty="0" smtClean="0"/>
                        <a:t>hyperon</a:t>
                      </a:r>
                      <a:endParaRPr lang="en-US" sz="2000" dirty="0"/>
                    </a:p>
                  </a:txBody>
                  <a:tcPr/>
                </a:tc>
                <a:tc>
                  <a:txBody>
                    <a:bodyPr/>
                    <a:lstStyle/>
                    <a:p>
                      <a:pPr algn="ctr"/>
                      <a:r>
                        <a:rPr lang="en-US" sz="2000" dirty="0" smtClean="0">
                          <a:latin typeface="Symbol"/>
                        </a:rPr>
                        <a:t>L</a:t>
                      </a:r>
                      <a:endParaRPr lang="en-US" sz="2000" dirty="0">
                        <a:latin typeface="Symbol"/>
                      </a:endParaRPr>
                    </a:p>
                  </a:txBody>
                  <a:tcPr/>
                </a:tc>
                <a:tc>
                  <a:txBody>
                    <a:bodyPr/>
                    <a:lstStyle/>
                    <a:p>
                      <a:pPr algn="ctr"/>
                      <a:r>
                        <a:rPr lang="en-US" sz="2000" dirty="0" smtClean="0">
                          <a:latin typeface="Symbol"/>
                        </a:rPr>
                        <a:t>L</a:t>
                      </a:r>
                      <a:endParaRPr lang="en-US" sz="2000" dirty="0">
                        <a:latin typeface="Symbol"/>
                      </a:endParaRPr>
                    </a:p>
                  </a:txBody>
                  <a:tcPr/>
                </a:tc>
                <a:tc>
                  <a:txBody>
                    <a:bodyPr/>
                    <a:lstStyle/>
                    <a:p>
                      <a:pPr algn="ctr"/>
                      <a:r>
                        <a:rPr lang="en-US" sz="2000" dirty="0" smtClean="0">
                          <a:latin typeface="Symbol"/>
                        </a:rPr>
                        <a:t>X</a:t>
                      </a:r>
                      <a:r>
                        <a:rPr lang="en-US" sz="2000" baseline="30000" dirty="0" smtClean="0">
                          <a:latin typeface="Symbol"/>
                        </a:rPr>
                        <a:t>-</a:t>
                      </a:r>
                      <a:endParaRPr lang="en-US" sz="2000" baseline="30000" dirty="0">
                        <a:latin typeface="Symbo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dirty="0" smtClean="0">
                          <a:latin typeface="Symbol"/>
                        </a:rPr>
                        <a:t>X</a:t>
                      </a:r>
                      <a:r>
                        <a:rPr lang="en-US" sz="2000" baseline="30000" dirty="0" smtClean="0">
                          <a:latin typeface="Symbol"/>
                        </a:rPr>
                        <a:t>+</a:t>
                      </a:r>
                    </a:p>
                  </a:txBody>
                  <a:tcPr/>
                </a:tc>
                <a:tc>
                  <a:txBody>
                    <a:bodyPr/>
                    <a:lstStyle/>
                    <a:p>
                      <a:pPr algn="ctr"/>
                      <a:r>
                        <a:rPr lang="en-US" sz="2000" dirty="0" smtClean="0">
                          <a:latin typeface="Symbol"/>
                        </a:rPr>
                        <a:t>W</a:t>
                      </a:r>
                      <a:r>
                        <a:rPr lang="en-US" sz="2000" baseline="30000" dirty="0" smtClean="0">
                          <a:latin typeface="Symbol"/>
                        </a:rPr>
                        <a:t>-</a:t>
                      </a:r>
                      <a:endParaRPr lang="en-US" sz="2000" baseline="30000" dirty="0">
                        <a:latin typeface="Symbo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dirty="0" smtClean="0">
                          <a:latin typeface="Symbol"/>
                        </a:rPr>
                        <a:t>W</a:t>
                      </a:r>
                      <a:r>
                        <a:rPr lang="en-US" sz="2000" baseline="30000" dirty="0" smtClean="0">
                          <a:latin typeface="Symbol"/>
                        </a:rPr>
                        <a:t>+</a:t>
                      </a:r>
                    </a:p>
                  </a:txBody>
                  <a:tcPr/>
                </a:tc>
              </a:tr>
              <a:tr h="370840">
                <a:tc>
                  <a:txBody>
                    <a:bodyPr/>
                    <a:lstStyle/>
                    <a:p>
                      <a:r>
                        <a:rPr lang="en-US" sz="2000" b="1" dirty="0" smtClean="0">
                          <a:solidFill>
                            <a:srgbClr val="000090"/>
                          </a:solidFill>
                        </a:rPr>
                        <a:t>statistics</a:t>
                      </a:r>
                      <a:endParaRPr lang="en-US" sz="2000" b="1" dirty="0">
                        <a:solidFill>
                          <a:srgbClr val="000090"/>
                        </a:solidFill>
                      </a:endParaRPr>
                    </a:p>
                  </a:txBody>
                  <a:tcPr/>
                </a:tc>
                <a:tc>
                  <a:txBody>
                    <a:bodyPr/>
                    <a:lstStyle/>
                    <a:p>
                      <a:pPr algn="ctr"/>
                      <a:r>
                        <a:rPr lang="en-US" sz="2000" dirty="0" smtClean="0">
                          <a:solidFill>
                            <a:srgbClr val="000090"/>
                          </a:solidFill>
                        </a:rPr>
                        <a:t>6 10</a:t>
                      </a:r>
                      <a:r>
                        <a:rPr lang="en-US" sz="2000" baseline="30000" dirty="0" smtClean="0">
                          <a:solidFill>
                            <a:srgbClr val="000090"/>
                          </a:solidFill>
                        </a:rPr>
                        <a:t>9</a:t>
                      </a:r>
                      <a:endParaRPr lang="en-US" sz="2000" baseline="30000" dirty="0">
                        <a:solidFill>
                          <a:srgbClr val="000090"/>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rgbClr val="000090"/>
                          </a:solidFill>
                        </a:rPr>
                        <a:t>7.3 10</a:t>
                      </a:r>
                      <a:r>
                        <a:rPr lang="en-US" sz="1800" baseline="30000" dirty="0" smtClean="0">
                          <a:solidFill>
                            <a:srgbClr val="000090"/>
                          </a:solidFill>
                        </a:rPr>
                        <a:t>7</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rgbClr val="000090"/>
                          </a:solidFill>
                        </a:rPr>
                        <a:t>3 10</a:t>
                      </a:r>
                      <a:r>
                        <a:rPr lang="en-US" sz="1800" baseline="30000" dirty="0" smtClean="0">
                          <a:solidFill>
                            <a:srgbClr val="000090"/>
                          </a:solidFill>
                        </a:rPr>
                        <a:t>7</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rgbClr val="000090"/>
                          </a:solidFill>
                        </a:rPr>
                        <a:t>1.6 10</a:t>
                      </a:r>
                      <a:r>
                        <a:rPr lang="en-US" sz="1800" baseline="30000" dirty="0" smtClean="0">
                          <a:solidFill>
                            <a:srgbClr val="000090"/>
                          </a:solidFill>
                        </a:rPr>
                        <a:t>6</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rgbClr val="000090"/>
                          </a:solidFill>
                        </a:rPr>
                        <a:t>1.4 10</a:t>
                      </a:r>
                      <a:r>
                        <a:rPr lang="en-US" sz="1800" baseline="30000" dirty="0" smtClean="0">
                          <a:solidFill>
                            <a:srgbClr val="000090"/>
                          </a:solidFill>
                        </a:rPr>
                        <a:t>6</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rgbClr val="000090"/>
                          </a:solidFill>
                        </a:rPr>
                        <a:t>3 10</a:t>
                      </a:r>
                      <a:r>
                        <a:rPr lang="en-US" sz="1800" baseline="30000" dirty="0" smtClean="0">
                          <a:solidFill>
                            <a:srgbClr val="000090"/>
                          </a:solidFill>
                        </a:rPr>
                        <a:t>5</a:t>
                      </a:r>
                    </a:p>
                  </a:txBody>
                  <a:tcPr/>
                </a:tc>
              </a:tr>
            </a:tbl>
          </a:graphicData>
        </a:graphic>
      </p:graphicFrame>
      <p:cxnSp>
        <p:nvCxnSpPr>
          <p:cNvPr id="4" name="Straight Connector 3"/>
          <p:cNvCxnSpPr/>
          <p:nvPr/>
        </p:nvCxnSpPr>
        <p:spPr>
          <a:xfrm>
            <a:off x="4025900" y="5630545"/>
            <a:ext cx="1524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943600" y="5655945"/>
            <a:ext cx="1524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7772400" y="5655945"/>
            <a:ext cx="1524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27572017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Рисунок 12" descr="H3_2pn.png"/>
          <p:cNvPicPr>
            <a:picLocks noChangeAspect="1"/>
          </p:cNvPicPr>
          <p:nvPr/>
        </p:nvPicPr>
        <p:blipFill>
          <a:blip r:embed="rId3"/>
          <a:srcRect/>
          <a:stretch>
            <a:fillRect/>
          </a:stretch>
        </p:blipFill>
        <p:spPr bwMode="auto">
          <a:xfrm>
            <a:off x="217488" y="3709988"/>
            <a:ext cx="3957637" cy="2808287"/>
          </a:xfrm>
          <a:prstGeom prst="rect">
            <a:avLst/>
          </a:prstGeom>
          <a:noFill/>
          <a:ln w="9525">
            <a:noFill/>
            <a:miter lim="800000"/>
            <a:headEnd/>
            <a:tailEnd/>
          </a:ln>
        </p:spPr>
      </p:pic>
      <p:pic>
        <p:nvPicPr>
          <p:cNvPr id="53250" name="Рисунок 13" descr="H3p_n.png"/>
          <p:cNvPicPr>
            <a:picLocks noChangeAspect="1"/>
          </p:cNvPicPr>
          <p:nvPr/>
        </p:nvPicPr>
        <p:blipFill>
          <a:blip r:embed="rId4"/>
          <a:srcRect/>
          <a:stretch>
            <a:fillRect/>
          </a:stretch>
        </p:blipFill>
        <p:spPr bwMode="auto">
          <a:xfrm>
            <a:off x="4543425" y="3775075"/>
            <a:ext cx="4092575" cy="2762250"/>
          </a:xfrm>
          <a:prstGeom prst="rect">
            <a:avLst/>
          </a:prstGeom>
          <a:noFill/>
          <a:ln w="9525">
            <a:noFill/>
            <a:miter lim="800000"/>
            <a:headEnd/>
            <a:tailEnd/>
          </a:ln>
        </p:spPr>
      </p:pic>
      <p:sp>
        <p:nvSpPr>
          <p:cNvPr id="30" name="Прямоугольник 29"/>
          <p:cNvSpPr/>
          <p:nvPr/>
        </p:nvSpPr>
        <p:spPr>
          <a:xfrm>
            <a:off x="660400" y="2543175"/>
            <a:ext cx="2925762" cy="784225"/>
          </a:xfrm>
          <a:prstGeom prst="rect">
            <a:avLst/>
          </a:prstGeom>
          <a:solidFill>
            <a:srgbClr val="E9F3FF"/>
          </a:solidFill>
          <a:ln>
            <a:solidFill>
              <a:srgbClr val="000090"/>
            </a:solidFill>
          </a:ln>
        </p:spPr>
        <p:txBody>
          <a:bodyPr>
            <a:spAutoFit/>
          </a:bodyPr>
          <a:lstStyle/>
          <a:p>
            <a:pPr>
              <a:spcAft>
                <a:spcPts val="600"/>
              </a:spcAft>
            </a:pPr>
            <a:r>
              <a:rPr lang="en-US" sz="2000" b="1" dirty="0">
                <a:solidFill>
                  <a:srgbClr val="000090"/>
                </a:solidFill>
                <a:latin typeface="Arial"/>
                <a:cs typeface="Arial"/>
              </a:rPr>
              <a:t>~ 10</a:t>
            </a:r>
            <a:r>
              <a:rPr lang="en-US" sz="2000" b="1" baseline="30000" dirty="0">
                <a:solidFill>
                  <a:srgbClr val="000090"/>
                </a:solidFill>
                <a:latin typeface="Arial"/>
                <a:cs typeface="Arial"/>
              </a:rPr>
              <a:t>6</a:t>
            </a:r>
            <a:r>
              <a:rPr lang="en-US" sz="2000" b="1" dirty="0">
                <a:solidFill>
                  <a:srgbClr val="000090"/>
                </a:solidFill>
                <a:effectLst>
                  <a:outerShdw blurRad="38100" dist="38100" dir="2700000" algn="tl">
                    <a:srgbClr val="000000"/>
                  </a:outerShdw>
                </a:effectLst>
                <a:latin typeface="Arial"/>
                <a:cs typeface="Arial"/>
              </a:rPr>
              <a:t> </a:t>
            </a:r>
            <a:r>
              <a:rPr lang="en-US" sz="2000" b="1" dirty="0">
                <a:solidFill>
                  <a:srgbClr val="000090"/>
                </a:solidFill>
                <a:latin typeface="Arial"/>
                <a:cs typeface="Arial"/>
              </a:rPr>
              <a:t> </a:t>
            </a:r>
            <a:r>
              <a:rPr lang="en-US" sz="2000" b="1" i="1" baseline="30000" dirty="0">
                <a:solidFill>
                  <a:srgbClr val="000090"/>
                </a:solidFill>
                <a:latin typeface="Arial"/>
                <a:cs typeface="Arial"/>
              </a:rPr>
              <a:t>3</a:t>
            </a:r>
            <a:r>
              <a:rPr lang="el-GR" sz="2000" b="1" i="1" baseline="-25000" dirty="0">
                <a:solidFill>
                  <a:srgbClr val="000090"/>
                </a:solidFill>
                <a:latin typeface="Arial"/>
                <a:cs typeface="Arial"/>
              </a:rPr>
              <a:t>Λ</a:t>
            </a:r>
            <a:r>
              <a:rPr lang="en-US" sz="2000" b="1" i="1" dirty="0">
                <a:solidFill>
                  <a:srgbClr val="000090"/>
                </a:solidFill>
                <a:latin typeface="Arial"/>
                <a:cs typeface="Arial"/>
              </a:rPr>
              <a:t>H</a:t>
            </a:r>
            <a:r>
              <a:rPr lang="en-US" sz="2000" b="1" dirty="0">
                <a:solidFill>
                  <a:srgbClr val="000090"/>
                </a:solidFill>
                <a:latin typeface="Arial"/>
                <a:cs typeface="Arial"/>
              </a:rPr>
              <a:t>  </a:t>
            </a:r>
            <a:r>
              <a:rPr lang="en-US" sz="2000" i="1" dirty="0">
                <a:solidFill>
                  <a:srgbClr val="000090"/>
                </a:solidFill>
                <a:latin typeface="Arial"/>
                <a:cs typeface="Arial"/>
              </a:rPr>
              <a:t>are expected </a:t>
            </a:r>
          </a:p>
          <a:p>
            <a:pPr algn="r"/>
            <a:r>
              <a:rPr lang="en-US" sz="2000" i="1" dirty="0">
                <a:solidFill>
                  <a:srgbClr val="000090"/>
                </a:solidFill>
                <a:latin typeface="Arial"/>
                <a:cs typeface="Arial"/>
              </a:rPr>
              <a:t> in 10 weeks </a:t>
            </a:r>
            <a:r>
              <a:rPr lang="en-US" sz="2000" i="1" dirty="0">
                <a:solidFill>
                  <a:srgbClr val="000090"/>
                </a:solidFill>
                <a:effectLst>
                  <a:outerShdw blurRad="38100" dist="38100" dir="2700000" algn="tl">
                    <a:srgbClr val="000000"/>
                  </a:outerShdw>
                </a:effectLst>
                <a:latin typeface="Arial"/>
                <a:cs typeface="Arial"/>
              </a:rPr>
              <a:t> </a:t>
            </a:r>
            <a:endParaRPr lang="ru-RU" sz="2000" i="1" dirty="0">
              <a:solidFill>
                <a:srgbClr val="000090"/>
              </a:solidFill>
              <a:latin typeface="Arial"/>
              <a:cs typeface="Arial"/>
            </a:endParaRPr>
          </a:p>
        </p:txBody>
      </p:sp>
      <p:pic>
        <p:nvPicPr>
          <p:cNvPr id="53252" name="Рисунок 19" descr="fig_pid_2.png"/>
          <p:cNvPicPr>
            <a:picLocks noChangeAspect="1"/>
          </p:cNvPicPr>
          <p:nvPr/>
        </p:nvPicPr>
        <p:blipFill>
          <a:blip r:embed="rId5"/>
          <a:srcRect l="2715" t="11952" b="4218"/>
          <a:stretch>
            <a:fillRect/>
          </a:stretch>
        </p:blipFill>
        <p:spPr bwMode="auto">
          <a:xfrm>
            <a:off x="5029200" y="546100"/>
            <a:ext cx="3648075" cy="3132138"/>
          </a:xfrm>
          <a:prstGeom prst="rect">
            <a:avLst/>
          </a:prstGeom>
          <a:noFill/>
          <a:ln w="9525">
            <a:noFill/>
            <a:miter lim="800000"/>
            <a:headEnd/>
            <a:tailEnd/>
          </a:ln>
        </p:spPr>
      </p:pic>
      <p:sp>
        <p:nvSpPr>
          <p:cNvPr id="53253" name="TextBox 7"/>
          <p:cNvSpPr txBox="1">
            <a:spLocks noChangeArrowheads="1"/>
          </p:cNvSpPr>
          <p:nvPr/>
        </p:nvSpPr>
        <p:spPr bwMode="auto">
          <a:xfrm>
            <a:off x="7934325" y="765175"/>
            <a:ext cx="1108075" cy="307975"/>
          </a:xfrm>
          <a:prstGeom prst="rect">
            <a:avLst/>
          </a:prstGeom>
          <a:solidFill>
            <a:srgbClr val="29C804"/>
          </a:solidFill>
          <a:ln w="9525">
            <a:noFill/>
            <a:miter lim="800000"/>
            <a:headEnd/>
            <a:tailEnd/>
          </a:ln>
        </p:spPr>
        <p:txBody>
          <a:bodyPr>
            <a:spAutoFit/>
          </a:bodyPr>
          <a:lstStyle/>
          <a:p>
            <a:r>
              <a:rPr lang="en-US" sz="1400" b="1">
                <a:latin typeface="Calibri" pitchFamily="34" charset="0"/>
                <a:cs typeface="Arial" pitchFamily="34" charset="0"/>
              </a:rPr>
              <a:t>P = 1 GeV/c</a:t>
            </a:r>
            <a:endParaRPr lang="ru-RU" sz="1400" b="1">
              <a:latin typeface="Calibri" pitchFamily="34" charset="0"/>
              <a:cs typeface="Arial" pitchFamily="34" charset="0"/>
            </a:endParaRPr>
          </a:p>
        </p:txBody>
      </p:sp>
      <p:sp>
        <p:nvSpPr>
          <p:cNvPr id="53254" name="TextBox 21"/>
          <p:cNvSpPr txBox="1">
            <a:spLocks noChangeArrowheads="1"/>
          </p:cNvSpPr>
          <p:nvPr/>
        </p:nvSpPr>
        <p:spPr bwMode="auto">
          <a:xfrm>
            <a:off x="7466013" y="1592263"/>
            <a:ext cx="239712" cy="307975"/>
          </a:xfrm>
          <a:prstGeom prst="rect">
            <a:avLst/>
          </a:prstGeom>
          <a:noFill/>
          <a:ln w="9525">
            <a:noFill/>
            <a:miter lim="800000"/>
            <a:headEnd/>
            <a:tailEnd/>
          </a:ln>
        </p:spPr>
        <p:txBody>
          <a:bodyPr>
            <a:spAutoFit/>
          </a:bodyPr>
          <a:lstStyle/>
          <a:p>
            <a:r>
              <a:rPr lang="en-US" sz="1400" b="1" dirty="0">
                <a:solidFill>
                  <a:srgbClr val="FF0000"/>
                </a:solidFill>
                <a:cs typeface="Arial" pitchFamily="34" charset="0"/>
              </a:rPr>
              <a:t>d</a:t>
            </a:r>
            <a:endParaRPr lang="ru-RU" sz="1400" b="1" dirty="0">
              <a:solidFill>
                <a:srgbClr val="FF0000"/>
              </a:solidFill>
              <a:cs typeface="Arial" pitchFamily="34" charset="0"/>
            </a:endParaRPr>
          </a:p>
        </p:txBody>
      </p:sp>
      <p:sp>
        <p:nvSpPr>
          <p:cNvPr id="53256" name="TextBox 24"/>
          <p:cNvSpPr txBox="1">
            <a:spLocks noChangeArrowheads="1"/>
          </p:cNvSpPr>
          <p:nvPr/>
        </p:nvSpPr>
        <p:spPr bwMode="auto">
          <a:xfrm>
            <a:off x="6175375" y="1135063"/>
            <a:ext cx="239713" cy="307975"/>
          </a:xfrm>
          <a:prstGeom prst="rect">
            <a:avLst/>
          </a:prstGeom>
          <a:noFill/>
          <a:ln w="9525">
            <a:noFill/>
            <a:miter lim="800000"/>
            <a:headEnd/>
            <a:tailEnd/>
          </a:ln>
        </p:spPr>
        <p:txBody>
          <a:bodyPr>
            <a:spAutoFit/>
          </a:bodyPr>
          <a:lstStyle/>
          <a:p>
            <a:r>
              <a:rPr lang="en-US" sz="1400" b="1">
                <a:solidFill>
                  <a:srgbClr val="FF0000"/>
                </a:solidFill>
                <a:cs typeface="Arial" pitchFamily="34" charset="0"/>
              </a:rPr>
              <a:t>p</a:t>
            </a:r>
            <a:endParaRPr lang="ru-RU" sz="1400" b="1">
              <a:solidFill>
                <a:srgbClr val="FF0000"/>
              </a:solidFill>
              <a:cs typeface="Arial" pitchFamily="34" charset="0"/>
            </a:endParaRPr>
          </a:p>
        </p:txBody>
      </p:sp>
      <p:sp>
        <p:nvSpPr>
          <p:cNvPr id="53257" name="TextBox 27"/>
          <p:cNvSpPr txBox="1">
            <a:spLocks noChangeArrowheads="1"/>
          </p:cNvSpPr>
          <p:nvPr/>
        </p:nvSpPr>
        <p:spPr bwMode="auto">
          <a:xfrm>
            <a:off x="5588000" y="1570038"/>
            <a:ext cx="419100" cy="338137"/>
          </a:xfrm>
          <a:prstGeom prst="rect">
            <a:avLst/>
          </a:prstGeom>
          <a:noFill/>
          <a:ln w="9525">
            <a:noFill/>
            <a:miter lim="800000"/>
            <a:headEnd/>
            <a:tailEnd/>
          </a:ln>
        </p:spPr>
        <p:txBody>
          <a:bodyPr>
            <a:spAutoFit/>
          </a:bodyPr>
          <a:lstStyle/>
          <a:p>
            <a:r>
              <a:rPr lang="en-US" sz="1600" b="1" dirty="0">
                <a:solidFill>
                  <a:srgbClr val="FF0000"/>
                </a:solidFill>
                <a:latin typeface="Symbol" pitchFamily="18" charset="2"/>
              </a:rPr>
              <a:t>p</a:t>
            </a:r>
            <a:r>
              <a:rPr lang="en-US" sz="1600" b="1" baseline="30000" dirty="0">
                <a:solidFill>
                  <a:srgbClr val="FF0000"/>
                </a:solidFill>
              </a:rPr>
              <a:t>-</a:t>
            </a:r>
            <a:endParaRPr lang="ru-RU" sz="1600" b="1" baseline="30000" dirty="0">
              <a:solidFill>
                <a:srgbClr val="FF0000"/>
              </a:solidFill>
            </a:endParaRPr>
          </a:p>
        </p:txBody>
      </p:sp>
      <p:sp>
        <p:nvSpPr>
          <p:cNvPr id="53258" name="Rectangle 32"/>
          <p:cNvSpPr>
            <a:spLocks noChangeArrowheads="1"/>
          </p:cNvSpPr>
          <p:nvPr/>
        </p:nvSpPr>
        <p:spPr bwMode="auto">
          <a:xfrm>
            <a:off x="736600" y="3814763"/>
            <a:ext cx="2311400" cy="400050"/>
          </a:xfrm>
          <a:prstGeom prst="rect">
            <a:avLst/>
          </a:prstGeom>
          <a:solidFill>
            <a:srgbClr val="CCCCFF"/>
          </a:solidFill>
          <a:ln w="9525">
            <a:noFill/>
            <a:miter lim="800000"/>
            <a:headEnd/>
            <a:tailEnd/>
          </a:ln>
        </p:spPr>
        <p:txBody>
          <a:bodyPr>
            <a:spAutoFit/>
          </a:bodyPr>
          <a:lstStyle/>
          <a:p>
            <a:pPr marL="457200" indent="-457200">
              <a:spcAft>
                <a:spcPts val="1200"/>
              </a:spcAft>
              <a:buClr>
                <a:srgbClr val="FF0000"/>
              </a:buClr>
            </a:pPr>
            <a:r>
              <a:rPr lang="en-US" sz="2000" b="1" i="1" baseline="30000">
                <a:solidFill>
                  <a:srgbClr val="222268"/>
                </a:solidFill>
              </a:rPr>
              <a:t>3</a:t>
            </a:r>
            <a:r>
              <a:rPr lang="el-GR" sz="2000" b="1" i="1" baseline="-25000">
                <a:solidFill>
                  <a:srgbClr val="222268"/>
                </a:solidFill>
              </a:rPr>
              <a:t>Λ</a:t>
            </a:r>
            <a:r>
              <a:rPr lang="en-US" sz="2000" b="1" i="1">
                <a:solidFill>
                  <a:srgbClr val="222268"/>
                </a:solidFill>
              </a:rPr>
              <a:t>H</a:t>
            </a:r>
            <a:r>
              <a:rPr lang="el-GR" sz="2000" b="1" i="1">
                <a:solidFill>
                  <a:srgbClr val="222268"/>
                </a:solidFill>
              </a:rPr>
              <a:t> → </a:t>
            </a:r>
            <a:r>
              <a:rPr lang="en-US" sz="2000" b="1" i="1" baseline="30000">
                <a:solidFill>
                  <a:srgbClr val="222268"/>
                </a:solidFill>
              </a:rPr>
              <a:t>3</a:t>
            </a:r>
            <a:r>
              <a:rPr lang="en-US" sz="2000" b="1" i="1">
                <a:solidFill>
                  <a:srgbClr val="222268"/>
                </a:solidFill>
              </a:rPr>
              <a:t>He </a:t>
            </a:r>
            <a:r>
              <a:rPr lang="el-GR" sz="2000" b="1" i="1">
                <a:solidFill>
                  <a:srgbClr val="222268"/>
                </a:solidFill>
              </a:rPr>
              <a:t>+</a:t>
            </a:r>
            <a:r>
              <a:rPr lang="en-US" sz="2000" b="1" i="1">
                <a:solidFill>
                  <a:srgbClr val="222268"/>
                </a:solidFill>
              </a:rPr>
              <a:t> </a:t>
            </a:r>
            <a:r>
              <a:rPr lang="el-GR" sz="2000" b="1" i="1">
                <a:solidFill>
                  <a:srgbClr val="222268"/>
                </a:solidFill>
              </a:rPr>
              <a:t>π</a:t>
            </a:r>
            <a:r>
              <a:rPr lang="en-US" sz="2000" b="1" i="1">
                <a:solidFill>
                  <a:srgbClr val="222268"/>
                </a:solidFill>
              </a:rPr>
              <a:t> </a:t>
            </a:r>
            <a:r>
              <a:rPr lang="el-GR" sz="2000" b="1" i="1" baseline="30000">
                <a:solidFill>
                  <a:srgbClr val="222268"/>
                </a:solidFill>
              </a:rPr>
              <a:t>–</a:t>
            </a:r>
            <a:endParaRPr lang="en-US" sz="2000" b="1" i="1" baseline="30000">
              <a:solidFill>
                <a:srgbClr val="222268"/>
              </a:solidFill>
            </a:endParaRPr>
          </a:p>
        </p:txBody>
      </p:sp>
      <p:sp>
        <p:nvSpPr>
          <p:cNvPr id="53259" name="TextBox 33"/>
          <p:cNvSpPr txBox="1">
            <a:spLocks noChangeArrowheads="1"/>
          </p:cNvSpPr>
          <p:nvPr/>
        </p:nvSpPr>
        <p:spPr bwMode="auto">
          <a:xfrm>
            <a:off x="6261100" y="1003300"/>
            <a:ext cx="698500" cy="461963"/>
          </a:xfrm>
          <a:prstGeom prst="rect">
            <a:avLst/>
          </a:prstGeom>
          <a:noFill/>
          <a:ln w="9525">
            <a:noFill/>
            <a:miter lim="800000"/>
            <a:headEnd/>
            <a:tailEnd/>
          </a:ln>
        </p:spPr>
        <p:txBody>
          <a:bodyPr wrap="none">
            <a:spAutoFit/>
          </a:bodyPr>
          <a:lstStyle/>
          <a:p>
            <a:r>
              <a:rPr lang="en-US" sz="2400" b="1">
                <a:solidFill>
                  <a:srgbClr val="000090"/>
                </a:solidFill>
              </a:rPr>
              <a:t>PID</a:t>
            </a:r>
          </a:p>
        </p:txBody>
      </p:sp>
      <p:sp>
        <p:nvSpPr>
          <p:cNvPr id="53260" name="Rectangle 35"/>
          <p:cNvSpPr>
            <a:spLocks noChangeArrowheads="1"/>
          </p:cNvSpPr>
          <p:nvPr/>
        </p:nvSpPr>
        <p:spPr bwMode="auto">
          <a:xfrm>
            <a:off x="5054600" y="3827463"/>
            <a:ext cx="2400300" cy="400050"/>
          </a:xfrm>
          <a:prstGeom prst="rect">
            <a:avLst/>
          </a:prstGeom>
          <a:solidFill>
            <a:srgbClr val="CCCCFF"/>
          </a:solidFill>
          <a:ln w="9525">
            <a:noFill/>
            <a:miter lim="800000"/>
            <a:headEnd/>
            <a:tailEnd/>
          </a:ln>
        </p:spPr>
        <p:txBody>
          <a:bodyPr>
            <a:spAutoFit/>
          </a:bodyPr>
          <a:lstStyle/>
          <a:p>
            <a:pPr marL="457200" indent="-457200">
              <a:spcAft>
                <a:spcPts val="1200"/>
              </a:spcAft>
              <a:buClr>
                <a:srgbClr val="FF0000"/>
              </a:buClr>
            </a:pPr>
            <a:r>
              <a:rPr lang="en-US" sz="2000" b="1" i="1" baseline="30000">
                <a:solidFill>
                  <a:srgbClr val="222268"/>
                </a:solidFill>
              </a:rPr>
              <a:t>3</a:t>
            </a:r>
            <a:r>
              <a:rPr lang="el-GR" sz="2000" b="1" i="1" baseline="-25000">
                <a:solidFill>
                  <a:srgbClr val="222268"/>
                </a:solidFill>
              </a:rPr>
              <a:t>Λ</a:t>
            </a:r>
            <a:r>
              <a:rPr lang="en-US" sz="2000" b="1" i="1">
                <a:solidFill>
                  <a:srgbClr val="222268"/>
                </a:solidFill>
              </a:rPr>
              <a:t>H</a:t>
            </a:r>
            <a:r>
              <a:rPr lang="el-GR" sz="2000" b="1" i="1">
                <a:solidFill>
                  <a:srgbClr val="222268"/>
                </a:solidFill>
              </a:rPr>
              <a:t> → </a:t>
            </a:r>
            <a:r>
              <a:rPr lang="en-US" sz="2000" b="1" i="1">
                <a:solidFill>
                  <a:srgbClr val="222268"/>
                </a:solidFill>
              </a:rPr>
              <a:t>p + d +  </a:t>
            </a:r>
            <a:r>
              <a:rPr lang="el-GR" sz="2000" b="1" i="1">
                <a:solidFill>
                  <a:srgbClr val="222268"/>
                </a:solidFill>
              </a:rPr>
              <a:t>π</a:t>
            </a:r>
            <a:r>
              <a:rPr lang="en-US" sz="2000" b="1" i="1">
                <a:solidFill>
                  <a:srgbClr val="222268"/>
                </a:solidFill>
              </a:rPr>
              <a:t> </a:t>
            </a:r>
            <a:r>
              <a:rPr lang="en-US" sz="2000" b="1" i="1" baseline="30000">
                <a:solidFill>
                  <a:srgbClr val="222268"/>
                </a:solidFill>
              </a:rPr>
              <a:t>-</a:t>
            </a:r>
          </a:p>
        </p:txBody>
      </p:sp>
      <p:sp>
        <p:nvSpPr>
          <p:cNvPr id="53262" name="TextBox 3"/>
          <p:cNvSpPr txBox="1">
            <a:spLocks noChangeArrowheads="1"/>
          </p:cNvSpPr>
          <p:nvPr/>
        </p:nvSpPr>
        <p:spPr bwMode="auto">
          <a:xfrm>
            <a:off x="1403350" y="152400"/>
            <a:ext cx="3587750" cy="523875"/>
          </a:xfrm>
          <a:prstGeom prst="rect">
            <a:avLst/>
          </a:prstGeom>
          <a:solidFill>
            <a:srgbClr val="FFF6DB"/>
          </a:solidFill>
          <a:ln w="9525">
            <a:solidFill>
              <a:srgbClr val="000090"/>
            </a:solidFill>
            <a:miter lim="800000"/>
            <a:headEnd/>
            <a:tailEnd/>
          </a:ln>
        </p:spPr>
        <p:txBody>
          <a:bodyPr wrap="none" anchor="ctr">
            <a:spAutoFit/>
          </a:bodyPr>
          <a:lstStyle/>
          <a:p>
            <a:r>
              <a:rPr lang="en-US" sz="2800" b="1" dirty="0" err="1">
                <a:solidFill>
                  <a:srgbClr val="00076E"/>
                </a:solidFill>
              </a:rPr>
              <a:t>Hypernuclei</a:t>
            </a:r>
            <a:r>
              <a:rPr lang="en-US" sz="2800" b="1" dirty="0">
                <a:solidFill>
                  <a:srgbClr val="00076E"/>
                </a:solidFill>
              </a:rPr>
              <a:t> @ MPD</a:t>
            </a:r>
            <a:endParaRPr lang="ru-RU" sz="2800" b="1" dirty="0">
              <a:solidFill>
                <a:srgbClr val="00076E"/>
              </a:solidFill>
            </a:endParaRPr>
          </a:p>
        </p:txBody>
      </p:sp>
      <p:sp>
        <p:nvSpPr>
          <p:cNvPr id="51215" name="TextBox 1"/>
          <p:cNvSpPr txBox="1">
            <a:spLocks noChangeArrowheads="1"/>
          </p:cNvSpPr>
          <p:nvPr/>
        </p:nvSpPr>
        <p:spPr bwMode="auto">
          <a:xfrm>
            <a:off x="530225" y="1122363"/>
            <a:ext cx="4013200" cy="1297791"/>
          </a:xfrm>
          <a:prstGeom prst="rect">
            <a:avLst/>
          </a:prstGeom>
          <a:solidFill>
            <a:srgbClr val="C7FCFF"/>
          </a:solidFill>
          <a:ln>
            <a:no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000" b="1" dirty="0" err="1" smtClean="0">
                <a:solidFill>
                  <a:srgbClr val="000090"/>
                </a:solidFill>
                <a:latin typeface="Arial"/>
                <a:cs typeface="Arial"/>
              </a:rPr>
              <a:t>Hypertritons</a:t>
            </a:r>
            <a:endParaRPr lang="en-US" sz="2000" b="1" dirty="0" smtClean="0">
              <a:solidFill>
                <a:srgbClr val="000090"/>
              </a:solidFill>
              <a:latin typeface="Arial"/>
              <a:cs typeface="Arial"/>
            </a:endParaRPr>
          </a:p>
          <a:p>
            <a:pPr eaLnBrk="1" hangingPunct="1">
              <a:lnSpc>
                <a:spcPct val="150000"/>
              </a:lnSpc>
              <a:defRPr/>
            </a:pPr>
            <a:r>
              <a:rPr lang="fr-FR" sz="2000" i="1" dirty="0" smtClean="0">
                <a:solidFill>
                  <a:srgbClr val="000090"/>
                </a:solidFill>
                <a:latin typeface="Arial"/>
                <a:cs typeface="Arial"/>
              </a:rPr>
              <a:t>central </a:t>
            </a:r>
            <a:r>
              <a:rPr lang="fr-FR" sz="2000" i="1" dirty="0" err="1" smtClean="0">
                <a:solidFill>
                  <a:srgbClr val="000090"/>
                </a:solidFill>
                <a:latin typeface="Arial"/>
                <a:cs typeface="Arial"/>
              </a:rPr>
              <a:t>Au+Au</a:t>
            </a:r>
            <a:r>
              <a:rPr lang="fr-FR" sz="2000" i="1" dirty="0" smtClean="0">
                <a:solidFill>
                  <a:srgbClr val="000090"/>
                </a:solidFill>
                <a:latin typeface="Arial"/>
                <a:cs typeface="Arial"/>
              </a:rPr>
              <a:t> @ 5A </a:t>
            </a:r>
            <a:r>
              <a:rPr lang="fr-FR" sz="2000" i="1" dirty="0" err="1" smtClean="0">
                <a:solidFill>
                  <a:srgbClr val="000090"/>
                </a:solidFill>
                <a:latin typeface="Arial"/>
                <a:cs typeface="Arial"/>
              </a:rPr>
              <a:t>GeV</a:t>
            </a:r>
            <a:r>
              <a:rPr lang="fr-FR" sz="2000" i="1" dirty="0" smtClean="0">
                <a:solidFill>
                  <a:srgbClr val="000090"/>
                </a:solidFill>
                <a:latin typeface="Arial"/>
                <a:cs typeface="Arial"/>
              </a:rPr>
              <a:t> </a:t>
            </a:r>
          </a:p>
          <a:p>
            <a:pPr eaLnBrk="1" hangingPunct="1">
              <a:lnSpc>
                <a:spcPct val="150000"/>
              </a:lnSpc>
              <a:defRPr/>
            </a:pPr>
            <a:r>
              <a:rPr lang="fr-FR" sz="2000" i="1" dirty="0" smtClean="0">
                <a:solidFill>
                  <a:srgbClr val="000090"/>
                </a:solidFill>
                <a:latin typeface="Arial"/>
                <a:cs typeface="Arial"/>
              </a:rPr>
              <a:t>(DCM-QGSM</a:t>
            </a:r>
            <a:r>
              <a:rPr lang="en-US" sz="2000" i="1" dirty="0" smtClean="0">
                <a:solidFill>
                  <a:srgbClr val="000090"/>
                </a:solidFill>
                <a:latin typeface="Arial"/>
                <a:cs typeface="Arial"/>
              </a:rPr>
              <a:t> </a:t>
            </a:r>
            <a:endParaRPr lang="ru-RU" sz="2000" i="1" dirty="0" smtClean="0">
              <a:solidFill>
                <a:srgbClr val="000090"/>
              </a:solidFill>
              <a:latin typeface="Arial"/>
              <a:cs typeface="Arial"/>
            </a:endParaRPr>
          </a:p>
        </p:txBody>
      </p:sp>
      <p:pic>
        <p:nvPicPr>
          <p:cNvPr id="53269" name="Picture 6" descr="NICA-Logo_4c"/>
          <p:cNvPicPr>
            <a:picLocks noChangeAspect="1" noChangeArrowheads="1"/>
          </p:cNvPicPr>
          <p:nvPr/>
        </p:nvPicPr>
        <p:blipFill>
          <a:blip r:embed="rId6"/>
          <a:srcRect/>
          <a:stretch>
            <a:fillRect/>
          </a:stretch>
        </p:blipFill>
        <p:spPr bwMode="auto">
          <a:xfrm>
            <a:off x="7962900" y="0"/>
            <a:ext cx="1181100" cy="581025"/>
          </a:xfrm>
          <a:prstGeom prst="rect">
            <a:avLst/>
          </a:prstGeom>
          <a:solidFill>
            <a:schemeClr val="bg1"/>
          </a:solidFill>
          <a:ln w="9525">
            <a:noFill/>
            <a:miter lim="800000"/>
            <a:headEnd/>
            <a:tailEnd/>
          </a:ln>
        </p:spPr>
      </p:pic>
    </p:spTree>
    <p:extLst>
      <p:ext uri="{BB962C8B-B14F-4D97-AF65-F5344CB8AC3E}">
        <p14:creationId xmlns:p14="http://schemas.microsoft.com/office/powerpoint/2010/main" xmlns="" val="26033199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NICA-Logo_4c"/>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645400" y="0"/>
            <a:ext cx="1498600" cy="7381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NICA_scheme_v_2.1.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0" y="741094"/>
            <a:ext cx="9144000" cy="5140990"/>
          </a:xfrm>
          <a:prstGeom prst="rect">
            <a:avLst/>
          </a:prstGeom>
        </p:spPr>
      </p:pic>
      <p:cxnSp>
        <p:nvCxnSpPr>
          <p:cNvPr id="6" name="Straight Arrow Connector 5"/>
          <p:cNvCxnSpPr/>
          <p:nvPr/>
        </p:nvCxnSpPr>
        <p:spPr>
          <a:xfrm flipV="1">
            <a:off x="1714500" y="4437724"/>
            <a:ext cx="1092200" cy="609600"/>
          </a:xfrm>
          <a:prstGeom prst="straightConnector1">
            <a:avLst/>
          </a:prstGeom>
          <a:ln>
            <a:no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1498601" y="4025900"/>
            <a:ext cx="838199" cy="1162693"/>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68300" y="468826"/>
            <a:ext cx="1130300" cy="369332"/>
          </a:xfrm>
          <a:prstGeom prst="rect">
            <a:avLst/>
          </a:prstGeom>
          <a:solidFill>
            <a:srgbClr val="FFFFFF"/>
          </a:solidFill>
        </p:spPr>
        <p:txBody>
          <a:bodyPr wrap="square">
            <a:spAutoFit/>
          </a:bodyPr>
          <a:lstStyle/>
          <a:p>
            <a:pPr algn="ctr" eaLnBrk="1" hangingPunct="1">
              <a:spcBef>
                <a:spcPct val="20000"/>
              </a:spcBef>
              <a:buClr>
                <a:srgbClr val="000090"/>
              </a:buClr>
            </a:pPr>
            <a:r>
              <a:rPr lang="en-US" b="1" i="1" dirty="0">
                <a:solidFill>
                  <a:srgbClr val="000090"/>
                </a:solidFill>
              </a:rPr>
              <a:t>BM@N </a:t>
            </a:r>
          </a:p>
        </p:txBody>
      </p:sp>
      <p:cxnSp>
        <p:nvCxnSpPr>
          <p:cNvPr id="12" name="Straight Arrow Connector 11"/>
          <p:cNvCxnSpPr/>
          <p:nvPr/>
        </p:nvCxnSpPr>
        <p:spPr>
          <a:xfrm>
            <a:off x="1787036" y="1847850"/>
            <a:ext cx="943464" cy="1047750"/>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pic>
        <p:nvPicPr>
          <p:cNvPr id="13" name="Picture 12" descr="C:\Users\Yury\Documents\Suzdal\BMN.jpg"/>
          <p:cNvPicPr>
            <a:picLocks noChangeAspect="1" noChangeArrowheads="1"/>
          </p:cNvPicPr>
          <p:nvPr/>
        </p:nvPicPr>
        <p:blipFill>
          <a:blip r:embed="rId5"/>
          <a:srcRect/>
          <a:stretch>
            <a:fillRect/>
          </a:stretch>
        </p:blipFill>
        <p:spPr bwMode="auto">
          <a:xfrm>
            <a:off x="-1" y="774700"/>
            <a:ext cx="2117903" cy="1320800"/>
          </a:xfrm>
          <a:prstGeom prst="rect">
            <a:avLst/>
          </a:prstGeom>
          <a:noFill/>
          <a:ln w="9525">
            <a:noFill/>
            <a:miter lim="800000"/>
            <a:headEnd/>
            <a:tailEnd/>
          </a:ln>
        </p:spPr>
      </p:pic>
      <p:cxnSp>
        <p:nvCxnSpPr>
          <p:cNvPr id="16" name="Straight Arrow Connector 15"/>
          <p:cNvCxnSpPr>
            <a:stCxn id="18" idx="0"/>
          </p:cNvCxnSpPr>
          <p:nvPr/>
        </p:nvCxnSpPr>
        <p:spPr>
          <a:xfrm flipH="1" flipV="1">
            <a:off x="7188200" y="2832100"/>
            <a:ext cx="48645" cy="1230826"/>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pic>
        <p:nvPicPr>
          <p:cNvPr id="17" name="Picture 2"/>
          <p:cNvPicPr>
            <a:picLocks noChangeAspect="1" noChangeArrowheads="1"/>
          </p:cNvPicPr>
          <p:nvPr/>
        </p:nvPicPr>
        <p:blipFill>
          <a:blip r:embed="rId6">
            <a:extLst>
              <a:ext uri="{28A0092B-C50C-407E-A947-70E740481C1C}">
                <a14:useLocalDpi xmlns:a14="http://schemas.microsoft.com/office/drawing/2010/main" xmlns="" val="0"/>
              </a:ext>
            </a:extLst>
          </a:blip>
          <a:srcRect l="3314"/>
          <a:stretch>
            <a:fillRect/>
          </a:stretch>
        </p:blipFill>
        <p:spPr bwMode="auto">
          <a:xfrm>
            <a:off x="5918200" y="4381500"/>
            <a:ext cx="2487613" cy="2033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8" name="Rectangle 17"/>
          <p:cNvSpPr/>
          <p:nvPr/>
        </p:nvSpPr>
        <p:spPr>
          <a:xfrm>
            <a:off x="6807200" y="4062926"/>
            <a:ext cx="859289" cy="369332"/>
          </a:xfrm>
          <a:prstGeom prst="rect">
            <a:avLst/>
          </a:prstGeom>
          <a:solidFill>
            <a:schemeClr val="bg1"/>
          </a:solidFill>
        </p:spPr>
        <p:txBody>
          <a:bodyPr wrap="square">
            <a:spAutoFit/>
          </a:bodyPr>
          <a:lstStyle/>
          <a:p>
            <a:pPr algn="ctr" eaLnBrk="1" hangingPunct="1">
              <a:spcBef>
                <a:spcPct val="20000"/>
              </a:spcBef>
              <a:buClr>
                <a:srgbClr val="000090"/>
              </a:buClr>
            </a:pPr>
            <a:r>
              <a:rPr lang="en-US" b="1" i="1" dirty="0">
                <a:solidFill>
                  <a:srgbClr val="000090"/>
                </a:solidFill>
              </a:rPr>
              <a:t>MPD </a:t>
            </a:r>
          </a:p>
        </p:txBody>
      </p:sp>
      <p:sp>
        <p:nvSpPr>
          <p:cNvPr id="23" name="TextBox 11"/>
          <p:cNvSpPr txBox="1">
            <a:spLocks noChangeArrowheads="1"/>
          </p:cNvSpPr>
          <p:nvPr/>
        </p:nvSpPr>
        <p:spPr bwMode="auto">
          <a:xfrm>
            <a:off x="0" y="5143500"/>
            <a:ext cx="2348207" cy="369332"/>
          </a:xfrm>
          <a:prstGeom prst="rect">
            <a:avLst/>
          </a:prstGeom>
          <a:solidFill>
            <a:schemeClr val="bg1"/>
          </a:solidFill>
          <a:ln w="9525">
            <a:solidFill>
              <a:srgbClr val="1822CD"/>
            </a:solidFill>
            <a:miter lim="800000"/>
            <a:headEnd/>
            <a:tailEnd/>
          </a:ln>
        </p:spPr>
        <p:txBody>
          <a:bodyPr wrap="none">
            <a:spAutoFit/>
          </a:bodyPr>
          <a:lstStyle/>
          <a:p>
            <a:r>
              <a:rPr lang="en-US" dirty="0" err="1" smtClean="0">
                <a:solidFill>
                  <a:srgbClr val="0000FF"/>
                </a:solidFill>
              </a:rPr>
              <a:t>Nuclotron</a:t>
            </a:r>
            <a:r>
              <a:rPr lang="en-US" dirty="0" smtClean="0">
                <a:solidFill>
                  <a:srgbClr val="0000FF"/>
                </a:solidFill>
              </a:rPr>
              <a:t> </a:t>
            </a:r>
            <a:r>
              <a:rPr lang="en-US" dirty="0">
                <a:solidFill>
                  <a:srgbClr val="0000FF"/>
                </a:solidFill>
              </a:rPr>
              <a:t>(c=251,5 m)</a:t>
            </a:r>
          </a:p>
        </p:txBody>
      </p:sp>
    </p:spTree>
    <p:extLst>
      <p:ext uri="{BB962C8B-B14F-4D97-AF65-F5344CB8AC3E}">
        <p14:creationId xmlns:p14="http://schemas.microsoft.com/office/powerpoint/2010/main" xmlns="" val="335804528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Box 17"/>
          <p:cNvSpPr txBox="1">
            <a:spLocks noChangeArrowheads="1"/>
          </p:cNvSpPr>
          <p:nvPr/>
        </p:nvSpPr>
        <p:spPr bwMode="auto">
          <a:xfrm>
            <a:off x="179388" y="600075"/>
            <a:ext cx="8583612" cy="708025"/>
          </a:xfrm>
          <a:prstGeom prst="rect">
            <a:avLst/>
          </a:prstGeom>
          <a:solidFill>
            <a:srgbClr val="FFF8C0"/>
          </a:solidFill>
          <a:ln w="9525">
            <a:noFill/>
            <a:miter lim="800000"/>
            <a:headEnd/>
            <a:tailEnd/>
          </a:ln>
        </p:spPr>
        <p:txBody>
          <a:bodyPr>
            <a:spAutoFit/>
          </a:bodyPr>
          <a:lstStyle/>
          <a:p>
            <a:r>
              <a:rPr lang="en-US" sz="2000" i="1">
                <a:solidFill>
                  <a:srgbClr val="000090"/>
                </a:solidFill>
                <a:latin typeface="Arial Narrow" pitchFamily="34" charset="0"/>
              </a:rPr>
              <a:t>Good probes to indicate medium modifications of spectral functions due to chiral symmetry restoration in A+A collisions; effect is proportional to baryon density </a:t>
            </a:r>
            <a:endParaRPr lang="ru-RU" sz="2000" i="1">
              <a:solidFill>
                <a:srgbClr val="000090"/>
              </a:solidFill>
              <a:latin typeface="Arial Narrow" pitchFamily="34" charset="0"/>
            </a:endParaRPr>
          </a:p>
        </p:txBody>
      </p:sp>
      <p:pic>
        <p:nvPicPr>
          <p:cNvPr id="52226" name="Рисунок 26" descr="SB.png"/>
          <p:cNvPicPr>
            <a:picLocks noChangeAspect="1"/>
          </p:cNvPicPr>
          <p:nvPr/>
        </p:nvPicPr>
        <p:blipFill>
          <a:blip r:embed="rId3"/>
          <a:srcRect/>
          <a:stretch>
            <a:fillRect/>
          </a:stretch>
        </p:blipFill>
        <p:spPr bwMode="auto">
          <a:xfrm>
            <a:off x="5022850" y="4191000"/>
            <a:ext cx="3725863" cy="2582863"/>
          </a:xfrm>
          <a:prstGeom prst="rect">
            <a:avLst/>
          </a:prstGeom>
          <a:noFill/>
          <a:ln w="9525">
            <a:noFill/>
            <a:miter lim="800000"/>
            <a:headEnd/>
            <a:tailEnd/>
          </a:ln>
        </p:spPr>
      </p:pic>
      <p:pic>
        <p:nvPicPr>
          <p:cNvPr id="52227" name="Рисунок 12" descr="b_dedx_all.gif"/>
          <p:cNvPicPr>
            <a:picLocks/>
          </p:cNvPicPr>
          <p:nvPr/>
        </p:nvPicPr>
        <p:blipFill>
          <a:blip r:embed="rId4"/>
          <a:srcRect t="8000" r="6673"/>
          <a:stretch>
            <a:fillRect/>
          </a:stretch>
        </p:blipFill>
        <p:spPr bwMode="auto">
          <a:xfrm>
            <a:off x="266700" y="1473200"/>
            <a:ext cx="3919538" cy="2744788"/>
          </a:xfrm>
          <a:prstGeom prst="rect">
            <a:avLst/>
          </a:prstGeom>
          <a:noFill/>
          <a:ln w="9525">
            <a:noFill/>
            <a:miter lim="800000"/>
            <a:headEnd/>
            <a:tailEnd/>
          </a:ln>
        </p:spPr>
      </p:pic>
      <p:pic>
        <p:nvPicPr>
          <p:cNvPr id="52228" name="Рисунок 12" descr="sign_without_fon.gif"/>
          <p:cNvPicPr>
            <a:picLocks/>
          </p:cNvPicPr>
          <p:nvPr/>
        </p:nvPicPr>
        <p:blipFill>
          <a:blip r:embed="rId5"/>
          <a:srcRect r="6596"/>
          <a:stretch>
            <a:fillRect/>
          </a:stretch>
        </p:blipFill>
        <p:spPr bwMode="auto">
          <a:xfrm>
            <a:off x="4368800" y="1295400"/>
            <a:ext cx="4629150" cy="2908300"/>
          </a:xfrm>
          <a:prstGeom prst="rect">
            <a:avLst/>
          </a:prstGeom>
          <a:noFill/>
          <a:ln w="9525">
            <a:noFill/>
            <a:miter lim="800000"/>
            <a:headEnd/>
            <a:tailEnd/>
          </a:ln>
        </p:spPr>
      </p:pic>
      <p:sp>
        <p:nvSpPr>
          <p:cNvPr id="2" name="TextBox 1"/>
          <p:cNvSpPr txBox="1"/>
          <p:nvPr/>
        </p:nvSpPr>
        <p:spPr>
          <a:xfrm>
            <a:off x="7264400" y="2306638"/>
            <a:ext cx="1758950" cy="414337"/>
          </a:xfrm>
          <a:prstGeom prst="rect">
            <a:avLst/>
          </a:prstGeom>
          <a:solidFill>
            <a:schemeClr val="accent1">
              <a:lumMod val="20000"/>
              <a:lumOff val="80000"/>
            </a:schemeClr>
          </a:solidFill>
        </p:spPr>
        <p:txBody>
          <a:bodyPr wrap="none">
            <a:spAutoFit/>
          </a:bodyPr>
          <a:lstStyle/>
          <a:p>
            <a:r>
              <a:rPr lang="el-GR" sz="2100"/>
              <a:t>σ</a:t>
            </a:r>
            <a:r>
              <a:rPr lang="el-GR" sz="2100" baseline="-25000"/>
              <a:t>ω</a:t>
            </a:r>
            <a:r>
              <a:rPr lang="el-GR" sz="2100"/>
              <a:t>≈</a:t>
            </a:r>
            <a:r>
              <a:rPr lang="en-US" sz="1900"/>
              <a:t>14 MeV/c</a:t>
            </a:r>
            <a:r>
              <a:rPr lang="en-US" sz="1900" baseline="30000"/>
              <a:t>2</a:t>
            </a:r>
            <a:endParaRPr lang="ru-RU" sz="1900" baseline="30000"/>
          </a:p>
        </p:txBody>
      </p:sp>
      <p:sp>
        <p:nvSpPr>
          <p:cNvPr id="44036" name="TextBox 6"/>
          <p:cNvSpPr txBox="1">
            <a:spLocks noChangeArrowheads="1"/>
          </p:cNvSpPr>
          <p:nvPr/>
        </p:nvSpPr>
        <p:spPr bwMode="auto">
          <a:xfrm>
            <a:off x="212725" y="87313"/>
            <a:ext cx="4767263" cy="461962"/>
          </a:xfrm>
          <a:prstGeom prst="rect">
            <a:avLst/>
          </a:prstGeom>
          <a:solidFill>
            <a:srgbClr val="E9F3FF"/>
          </a:solid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dirty="0" smtClean="0">
                <a:solidFill>
                  <a:srgbClr val="000090"/>
                </a:solidFill>
              </a:rPr>
              <a:t>MPD performance for </a:t>
            </a:r>
            <a:r>
              <a:rPr lang="en-US" b="1" dirty="0" err="1" smtClean="0">
                <a:solidFill>
                  <a:srgbClr val="000090"/>
                </a:solidFill>
              </a:rPr>
              <a:t>dileptons</a:t>
            </a:r>
            <a:endParaRPr lang="ru-RU" b="1" dirty="0" smtClean="0">
              <a:solidFill>
                <a:srgbClr val="000090"/>
              </a:solidFill>
            </a:endParaRPr>
          </a:p>
        </p:txBody>
      </p:sp>
      <p:sp>
        <p:nvSpPr>
          <p:cNvPr id="4" name="TextBox 3"/>
          <p:cNvSpPr txBox="1"/>
          <p:nvPr/>
        </p:nvSpPr>
        <p:spPr>
          <a:xfrm>
            <a:off x="2014538" y="3192463"/>
            <a:ext cx="2066925" cy="569912"/>
          </a:xfrm>
          <a:prstGeom prst="rect">
            <a:avLst/>
          </a:prstGeom>
          <a:solidFill>
            <a:schemeClr val="accent6">
              <a:lumMod val="40000"/>
              <a:lumOff val="60000"/>
            </a:schemeClr>
          </a:solidFill>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500" smtClean="0">
                <a:latin typeface="Arial Rounded MT Bold" charset="0"/>
              </a:rPr>
              <a:t>Hadron suppression</a:t>
            </a:r>
          </a:p>
          <a:p>
            <a:pPr algn="ctr" eaLnBrk="1" hangingPunct="1">
              <a:defRPr/>
            </a:pPr>
            <a:r>
              <a:rPr lang="en-US" sz="1500" smtClean="0">
                <a:latin typeface="Arial Rounded MT Bold" charset="0"/>
              </a:rPr>
              <a:t>up to </a:t>
            </a:r>
            <a:r>
              <a:rPr lang="en-US" sz="1600" smtClean="0">
                <a:latin typeface="Arial Rounded MT Bold" charset="0"/>
              </a:rPr>
              <a:t>10</a:t>
            </a:r>
            <a:r>
              <a:rPr lang="en-US" sz="1600" baseline="30000" smtClean="0">
                <a:latin typeface="Arial Rounded MT Bold" charset="0"/>
              </a:rPr>
              <a:t>-5</a:t>
            </a:r>
            <a:endParaRPr lang="ru-RU" sz="1600" baseline="30000" smtClean="0"/>
          </a:p>
        </p:txBody>
      </p:sp>
      <p:graphicFrame>
        <p:nvGraphicFramePr>
          <p:cNvPr id="16" name="Таблица 11"/>
          <p:cNvGraphicFramePr>
            <a:graphicFrameLocks noGrp="1"/>
          </p:cNvGraphicFramePr>
          <p:nvPr/>
        </p:nvGraphicFramePr>
        <p:xfrm>
          <a:off x="571500" y="4699000"/>
          <a:ext cx="3962401" cy="1812940"/>
        </p:xfrm>
        <a:graphic>
          <a:graphicData uri="http://schemas.openxmlformats.org/drawingml/2006/table">
            <a:tbl>
              <a:tblPr/>
              <a:tblGrid>
                <a:gridCol w="886255"/>
                <a:gridCol w="910648"/>
                <a:gridCol w="910648"/>
                <a:gridCol w="1254850"/>
              </a:tblGrid>
              <a:tr h="335153">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90"/>
                          </a:solidFill>
                          <a:effectLst/>
                          <a:latin typeface="Tahoma" charset="0"/>
                          <a:ea typeface="ＭＳ Ｐゴシック" charset="0"/>
                          <a:cs typeface="Arial" charset="0"/>
                        </a:rPr>
                        <a:t>meson</a:t>
                      </a:r>
                      <a:endParaRPr kumimoji="0" lang="ru-RU" sz="1600" b="1" i="0" u="none" strike="noStrike" cap="none" normalizeH="0" baseline="0" dirty="0">
                        <a:ln>
                          <a:noFill/>
                        </a:ln>
                        <a:solidFill>
                          <a:srgbClr val="000090"/>
                        </a:solidFill>
                        <a:effectLst/>
                        <a:latin typeface="Tahoma" charset="0"/>
                        <a:ea typeface="ＭＳ Ｐゴシック" charset="0"/>
                        <a:cs typeface="Arial" charset="0"/>
                      </a:endParaRPr>
                    </a:p>
                  </a:txBody>
                  <a:tcPr marL="91445" marR="91445" marT="45658" marB="4565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90"/>
                          </a:solidFill>
                          <a:effectLst/>
                          <a:latin typeface="Tahoma" charset="0"/>
                          <a:ea typeface="ＭＳ Ｐゴシック" charset="0"/>
                          <a:cs typeface="Arial" charset="0"/>
                        </a:rPr>
                        <a:t>        Yields</a:t>
                      </a:r>
                      <a:endParaRPr kumimoji="0" lang="ru-RU" sz="1600" b="1" i="0" u="none" strike="noStrike" cap="none" normalizeH="0" baseline="0">
                        <a:ln>
                          <a:noFill/>
                        </a:ln>
                        <a:solidFill>
                          <a:srgbClr val="000090"/>
                        </a:solidFill>
                        <a:effectLst/>
                        <a:latin typeface="Tahoma" charset="0"/>
                        <a:ea typeface="ＭＳ Ｐゴシック" charset="0"/>
                        <a:cs typeface="Arial" charset="0"/>
                      </a:endParaRPr>
                    </a:p>
                  </a:txBody>
                  <a:tcPr marL="91445" marR="91445" marT="45658" marB="4565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Tahoma" charset="0"/>
                          <a:ea typeface="ＭＳ Ｐゴシック" charset="0"/>
                          <a:cs typeface="Arial" charset="0"/>
                        </a:rPr>
                        <a:t>Yield/1 w</a:t>
                      </a:r>
                      <a:endParaRPr kumimoji="0" lang="ru-RU" sz="1600" b="1" i="0" u="none" strike="noStrike" cap="none" normalizeH="0" baseline="0" dirty="0">
                        <a:ln>
                          <a:noFill/>
                        </a:ln>
                        <a:solidFill>
                          <a:srgbClr val="000090"/>
                        </a:solidFill>
                        <a:effectLst/>
                        <a:latin typeface="Tahoma" charset="0"/>
                        <a:ea typeface="ＭＳ Ｐゴシック" charset="0"/>
                        <a:cs typeface="Arial" charset="0"/>
                      </a:endParaRPr>
                    </a:p>
                  </a:txBody>
                  <a:tcPr marL="91445" marR="91445" marT="45658" marB="4565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r>
              <a:tr h="335153">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66"/>
                          </a:solidFill>
                          <a:effectLst/>
                          <a:latin typeface="Tahoma" charset="0"/>
                          <a:ea typeface="ＭＳ Ｐゴシック" charset="0"/>
                          <a:cs typeface="Arial" charset="0"/>
                        </a:rPr>
                        <a:t>4</a:t>
                      </a:r>
                      <a:r>
                        <a:rPr kumimoji="0" lang="en-US" sz="1600" b="0" i="0" u="none" strike="noStrike" cap="none" normalizeH="0" baseline="0">
                          <a:ln>
                            <a:noFill/>
                          </a:ln>
                          <a:solidFill>
                            <a:srgbClr val="000066"/>
                          </a:solidFill>
                          <a:effectLst/>
                          <a:latin typeface="Symbol" charset="0"/>
                          <a:ea typeface="ＭＳ Ｐゴシック" charset="0"/>
                          <a:cs typeface="Arial" charset="0"/>
                        </a:rPr>
                        <a:t>p</a:t>
                      </a:r>
                      <a:endParaRPr kumimoji="0" lang="ru-RU" sz="1600" b="0" i="0" u="none" strike="noStrike" cap="none" normalizeH="0" baseline="0">
                        <a:ln>
                          <a:noFill/>
                        </a:ln>
                        <a:solidFill>
                          <a:srgbClr val="000066"/>
                        </a:solidFill>
                        <a:effectLst/>
                        <a:latin typeface="Tahoma" charset="0"/>
                        <a:ea typeface="ＭＳ Ｐゴシック" charset="0"/>
                        <a:cs typeface="Arial" charset="0"/>
                      </a:endParaRPr>
                    </a:p>
                  </a:txBody>
                  <a:tcPr marL="91445" marR="91445" marT="45658" marB="45658"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D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66"/>
                          </a:solidFill>
                          <a:effectLst/>
                          <a:latin typeface="Tahoma" charset="0"/>
                          <a:ea typeface="ＭＳ Ｐゴシック" charset="0"/>
                          <a:cs typeface="Arial" charset="0"/>
                        </a:rPr>
                        <a:t>y=0</a:t>
                      </a:r>
                      <a:endParaRPr kumimoji="0" lang="ru-RU" sz="1600" b="0" i="0" u="none" strike="noStrike" cap="none" normalizeH="0" baseline="0">
                        <a:ln>
                          <a:noFill/>
                        </a:ln>
                        <a:solidFill>
                          <a:srgbClr val="000066"/>
                        </a:solidFill>
                        <a:effectLst/>
                        <a:latin typeface="Tahoma" charset="0"/>
                        <a:ea typeface="ＭＳ Ｐゴシック" charset="0"/>
                        <a:cs typeface="Arial" charset="0"/>
                      </a:endParaRPr>
                    </a:p>
                  </a:txBody>
                  <a:tcPr marL="91445" marR="91445" marT="45658" marB="45658"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D3FF"/>
                    </a:solidFill>
                  </a:tcPr>
                </a:tc>
                <a:tc vMerge="1">
                  <a:txBody>
                    <a:bodyPr/>
                    <a:lstStyle/>
                    <a:p>
                      <a:endParaRPr lang="en-US"/>
                    </a:p>
                  </a:txBody>
                  <a:tcPr/>
                </a:tc>
              </a:tr>
              <a:tr h="38087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900" b="1" i="0" u="none" strike="noStrike" cap="none" normalizeH="0" baseline="0">
                          <a:ln>
                            <a:noFill/>
                          </a:ln>
                          <a:solidFill>
                            <a:srgbClr val="000066"/>
                          </a:solidFill>
                          <a:effectLst/>
                          <a:latin typeface="Symbol" charset="0"/>
                          <a:ea typeface="ＭＳ Ｐゴシック" charset="0"/>
                          <a:cs typeface="Arial" charset="0"/>
                        </a:rPr>
                        <a:t>r</a:t>
                      </a:r>
                      <a:endParaRPr kumimoji="0" lang="ru-RU" sz="1900" b="1" i="0" u="none" strike="noStrike" cap="none" normalizeH="0" baseline="0">
                        <a:ln>
                          <a:noFill/>
                        </a:ln>
                        <a:solidFill>
                          <a:srgbClr val="000066"/>
                        </a:solidFill>
                        <a:effectLst/>
                        <a:latin typeface="Tahoma" charset="0"/>
                        <a:ea typeface="ＭＳ Ｐゴシック" charset="0"/>
                        <a:cs typeface="Arial" charset="0"/>
                      </a:endParaRPr>
                    </a:p>
                  </a:txBody>
                  <a:tcPr marL="91445" marR="91445" marT="45658" marB="4565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D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66"/>
                          </a:solidFill>
                          <a:effectLst/>
                          <a:latin typeface="Tahoma" charset="0"/>
                          <a:ea typeface="ＭＳ Ｐゴシック" charset="0"/>
                          <a:cs typeface="Arial" charset="0"/>
                        </a:rPr>
                        <a:t>31</a:t>
                      </a:r>
                      <a:endParaRPr kumimoji="0" lang="ru-RU" sz="1600" b="1" i="0" u="none" strike="noStrike" cap="none" normalizeH="0" baseline="0">
                        <a:ln>
                          <a:noFill/>
                        </a:ln>
                        <a:solidFill>
                          <a:srgbClr val="000066"/>
                        </a:solidFill>
                        <a:effectLst/>
                        <a:latin typeface="Tahoma" charset="0"/>
                        <a:ea typeface="ＭＳ Ｐゴシック" charset="0"/>
                        <a:cs typeface="Arial" charset="0"/>
                      </a:endParaRPr>
                    </a:p>
                  </a:txBody>
                  <a:tcPr marL="91445" marR="91445" marT="45658" marB="4565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D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66"/>
                          </a:solidFill>
                          <a:effectLst/>
                          <a:latin typeface="Tahoma" charset="0"/>
                          <a:ea typeface="ＭＳ Ｐゴシック" charset="0"/>
                          <a:cs typeface="Arial" charset="0"/>
                        </a:rPr>
                        <a:t>17</a:t>
                      </a:r>
                      <a:endParaRPr kumimoji="0" lang="ru-RU" sz="1600" b="1" i="0" u="none" strike="noStrike" cap="none" normalizeH="0" baseline="0" dirty="0">
                        <a:ln>
                          <a:noFill/>
                        </a:ln>
                        <a:solidFill>
                          <a:srgbClr val="000066"/>
                        </a:solidFill>
                        <a:effectLst/>
                        <a:latin typeface="Tahoma" charset="0"/>
                        <a:ea typeface="ＭＳ Ｐゴシック" charset="0"/>
                        <a:cs typeface="Arial" charset="0"/>
                      </a:endParaRPr>
                    </a:p>
                  </a:txBody>
                  <a:tcPr marL="91445" marR="91445" marT="45658" marB="4565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D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66"/>
                          </a:solidFill>
                          <a:effectLst/>
                          <a:latin typeface="Tahoma" charset="0"/>
                          <a:ea typeface="ＭＳ Ｐゴシック" charset="0"/>
                          <a:cs typeface="Arial" charset="0"/>
                        </a:rPr>
                        <a:t>7 </a:t>
                      </a:r>
                      <a:r>
                        <a:rPr kumimoji="0" lang="en-US" sz="1600" b="1" i="0" u="none" strike="noStrike" cap="none" normalizeH="0" baseline="30000" dirty="0">
                          <a:ln>
                            <a:noFill/>
                          </a:ln>
                          <a:solidFill>
                            <a:srgbClr val="000066"/>
                          </a:solidFill>
                          <a:effectLst/>
                          <a:latin typeface="Tahoma" charset="0"/>
                          <a:ea typeface="ＭＳ Ｐゴシック" charset="0"/>
                          <a:cs typeface="Arial" charset="0"/>
                        </a:rPr>
                        <a:t>.</a:t>
                      </a:r>
                      <a:r>
                        <a:rPr kumimoji="0" lang="en-US" sz="1600" b="1" i="0" u="none" strike="noStrike" cap="none" normalizeH="0" baseline="0" dirty="0">
                          <a:ln>
                            <a:noFill/>
                          </a:ln>
                          <a:solidFill>
                            <a:srgbClr val="000066"/>
                          </a:solidFill>
                          <a:effectLst/>
                          <a:latin typeface="Tahoma" charset="0"/>
                          <a:ea typeface="ＭＳ Ｐゴシック" charset="0"/>
                          <a:cs typeface="Arial" charset="0"/>
                        </a:rPr>
                        <a:t> 10</a:t>
                      </a:r>
                      <a:r>
                        <a:rPr kumimoji="0" lang="en-US" sz="1600" b="1" i="0" u="none" strike="noStrike" cap="none" normalizeH="0" baseline="30000" dirty="0">
                          <a:ln>
                            <a:noFill/>
                          </a:ln>
                          <a:solidFill>
                            <a:srgbClr val="000066"/>
                          </a:solidFill>
                          <a:effectLst/>
                          <a:latin typeface="Tahoma" charset="0"/>
                          <a:ea typeface="ＭＳ Ｐゴシック" charset="0"/>
                          <a:cs typeface="Arial" charset="0"/>
                        </a:rPr>
                        <a:t>4</a:t>
                      </a:r>
                      <a:endParaRPr kumimoji="0" lang="ru-RU" sz="1600" b="1" i="0" u="none" strike="noStrike" cap="none" normalizeH="0" baseline="30000" dirty="0">
                        <a:ln>
                          <a:noFill/>
                        </a:ln>
                        <a:solidFill>
                          <a:srgbClr val="000066"/>
                        </a:solidFill>
                        <a:effectLst/>
                        <a:latin typeface="Tahoma" charset="0"/>
                        <a:ea typeface="ＭＳ Ｐゴシック" charset="0"/>
                        <a:cs typeface="Arial" charset="0"/>
                      </a:endParaRPr>
                    </a:p>
                  </a:txBody>
                  <a:tcPr marL="91445" marR="91445" marT="45658" marB="4565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D3FF"/>
                    </a:solidFill>
                  </a:tcPr>
                </a:tc>
              </a:tr>
              <a:tr h="38087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900" b="1" i="0" u="none" strike="noStrike" cap="none" normalizeH="0" baseline="0">
                          <a:ln>
                            <a:noFill/>
                          </a:ln>
                          <a:solidFill>
                            <a:srgbClr val="000066"/>
                          </a:solidFill>
                          <a:effectLst/>
                          <a:latin typeface="Symbol" charset="0"/>
                          <a:ea typeface="ＭＳ Ｐゴシック" charset="0"/>
                          <a:cs typeface="Arial" charset="0"/>
                        </a:rPr>
                        <a:t>w</a:t>
                      </a:r>
                      <a:endParaRPr kumimoji="0" lang="ru-RU" sz="1900" b="1" i="0" u="none" strike="noStrike" cap="none" normalizeH="0" baseline="0">
                        <a:ln>
                          <a:noFill/>
                        </a:ln>
                        <a:solidFill>
                          <a:srgbClr val="000066"/>
                        </a:solidFill>
                        <a:effectLst/>
                        <a:latin typeface="Tahoma" charset="0"/>
                        <a:ea typeface="ＭＳ Ｐゴシック" charset="0"/>
                        <a:cs typeface="Arial" charset="0"/>
                      </a:endParaRPr>
                    </a:p>
                  </a:txBody>
                  <a:tcPr marL="91445" marR="91445" marT="45658" marB="4565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66"/>
                          </a:solidFill>
                          <a:effectLst/>
                          <a:latin typeface="Tahoma" charset="0"/>
                          <a:ea typeface="ＭＳ Ｐゴシック" charset="0"/>
                          <a:cs typeface="Arial" charset="0"/>
                        </a:rPr>
                        <a:t>20</a:t>
                      </a:r>
                      <a:endParaRPr kumimoji="0" lang="ru-RU" sz="1600" b="1" i="0" u="none" strike="noStrike" cap="none" normalizeH="0" baseline="0">
                        <a:ln>
                          <a:noFill/>
                        </a:ln>
                        <a:solidFill>
                          <a:srgbClr val="000066"/>
                        </a:solidFill>
                        <a:effectLst/>
                        <a:latin typeface="Tahoma" charset="0"/>
                        <a:ea typeface="ＭＳ Ｐゴシック" charset="0"/>
                        <a:cs typeface="Arial" charset="0"/>
                      </a:endParaRPr>
                    </a:p>
                  </a:txBody>
                  <a:tcPr marL="91445" marR="91445" marT="45658" marB="4565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66"/>
                          </a:solidFill>
                          <a:effectLst/>
                          <a:latin typeface="Tahoma" charset="0"/>
                          <a:ea typeface="ＭＳ Ｐゴシック" charset="0"/>
                          <a:cs typeface="Arial" charset="0"/>
                        </a:rPr>
                        <a:t>11</a:t>
                      </a:r>
                      <a:endParaRPr kumimoji="0" lang="ru-RU" sz="1600" b="1" i="0" u="none" strike="noStrike" cap="none" normalizeH="0" baseline="0">
                        <a:ln>
                          <a:noFill/>
                        </a:ln>
                        <a:solidFill>
                          <a:srgbClr val="000066"/>
                        </a:solidFill>
                        <a:effectLst/>
                        <a:latin typeface="Tahoma" charset="0"/>
                        <a:ea typeface="ＭＳ Ｐゴシック" charset="0"/>
                        <a:cs typeface="Arial" charset="0"/>
                      </a:endParaRPr>
                    </a:p>
                  </a:txBody>
                  <a:tcPr marL="91445" marR="91445" marT="45658" marB="4565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66"/>
                          </a:solidFill>
                          <a:effectLst/>
                          <a:latin typeface="Tahoma" charset="0"/>
                          <a:ea typeface="ＭＳ Ｐゴシック" charset="0"/>
                          <a:cs typeface="Arial" charset="0"/>
                        </a:rPr>
                        <a:t>7 </a:t>
                      </a:r>
                      <a:r>
                        <a:rPr kumimoji="0" lang="en-US" sz="1600" b="1" i="0" u="none" strike="noStrike" cap="none" normalizeH="0" baseline="30000" dirty="0">
                          <a:ln>
                            <a:noFill/>
                          </a:ln>
                          <a:solidFill>
                            <a:srgbClr val="000066"/>
                          </a:solidFill>
                          <a:effectLst/>
                          <a:latin typeface="Tahoma" charset="0"/>
                          <a:ea typeface="ＭＳ Ｐゴシック" charset="0"/>
                          <a:cs typeface="Arial" charset="0"/>
                        </a:rPr>
                        <a:t>.</a:t>
                      </a:r>
                      <a:r>
                        <a:rPr kumimoji="0" lang="en-US" sz="1600" b="1" i="0" u="none" strike="noStrike" cap="none" normalizeH="0" baseline="0" dirty="0">
                          <a:ln>
                            <a:noFill/>
                          </a:ln>
                          <a:solidFill>
                            <a:srgbClr val="000066"/>
                          </a:solidFill>
                          <a:effectLst/>
                          <a:latin typeface="Tahoma" charset="0"/>
                          <a:ea typeface="ＭＳ Ｐゴシック" charset="0"/>
                          <a:cs typeface="Arial" charset="0"/>
                        </a:rPr>
                        <a:t> 10</a:t>
                      </a:r>
                      <a:r>
                        <a:rPr kumimoji="0" lang="en-US" sz="1600" b="1" i="0" u="none" strike="noStrike" cap="none" normalizeH="0" baseline="30000" dirty="0">
                          <a:ln>
                            <a:noFill/>
                          </a:ln>
                          <a:solidFill>
                            <a:srgbClr val="000066"/>
                          </a:solidFill>
                          <a:effectLst/>
                          <a:latin typeface="Tahoma" charset="0"/>
                          <a:ea typeface="ＭＳ Ｐゴシック" charset="0"/>
                          <a:cs typeface="Arial" charset="0"/>
                        </a:rPr>
                        <a:t>4</a:t>
                      </a:r>
                      <a:endParaRPr kumimoji="0" lang="ru-RU" sz="1600" b="1" i="0" u="none" strike="noStrike" cap="none" normalizeH="0" baseline="30000" dirty="0">
                        <a:ln>
                          <a:noFill/>
                        </a:ln>
                        <a:solidFill>
                          <a:srgbClr val="000066"/>
                        </a:solidFill>
                        <a:effectLst/>
                        <a:latin typeface="Tahoma" charset="0"/>
                        <a:ea typeface="ＭＳ Ｐゴシック" charset="0"/>
                        <a:cs typeface="Arial" charset="0"/>
                      </a:endParaRPr>
                    </a:p>
                  </a:txBody>
                  <a:tcPr marL="91445" marR="91445" marT="45658" marB="4565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FF"/>
                    </a:solidFill>
                  </a:tcPr>
                </a:tc>
              </a:tr>
              <a:tr h="38087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900" b="1" i="0" u="none" strike="noStrike" cap="none" normalizeH="0" baseline="0">
                          <a:ln>
                            <a:noFill/>
                          </a:ln>
                          <a:solidFill>
                            <a:srgbClr val="000066"/>
                          </a:solidFill>
                          <a:effectLst/>
                          <a:latin typeface="Symbol" charset="0"/>
                          <a:ea typeface="ＭＳ Ｐゴシック" charset="0"/>
                          <a:cs typeface="Arial" charset="0"/>
                        </a:rPr>
                        <a:t>j</a:t>
                      </a:r>
                      <a:endParaRPr kumimoji="0" lang="ru-RU" sz="1900" b="1" i="0" u="none" strike="noStrike" cap="none" normalizeH="0" baseline="0">
                        <a:ln>
                          <a:noFill/>
                        </a:ln>
                        <a:solidFill>
                          <a:srgbClr val="000066"/>
                        </a:solidFill>
                        <a:effectLst/>
                        <a:latin typeface="Tahoma" charset="0"/>
                        <a:ea typeface="ＭＳ Ｐゴシック" charset="0"/>
                        <a:cs typeface="Arial" charset="0"/>
                      </a:endParaRPr>
                    </a:p>
                  </a:txBody>
                  <a:tcPr marL="91445" marR="91445" marT="45658" marB="4565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D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66"/>
                          </a:solidFill>
                          <a:effectLst/>
                          <a:latin typeface="Tahoma" charset="0"/>
                          <a:ea typeface="ＭＳ Ｐゴシック" charset="0"/>
                          <a:cs typeface="Arial" charset="0"/>
                        </a:rPr>
                        <a:t>2.6</a:t>
                      </a:r>
                      <a:endParaRPr kumimoji="0" lang="ru-RU" sz="1600" b="1" i="0" u="none" strike="noStrike" cap="none" normalizeH="0" baseline="0">
                        <a:ln>
                          <a:noFill/>
                        </a:ln>
                        <a:solidFill>
                          <a:srgbClr val="000066"/>
                        </a:solidFill>
                        <a:effectLst/>
                        <a:latin typeface="Tahoma" charset="0"/>
                        <a:ea typeface="ＭＳ Ｐゴシック" charset="0"/>
                        <a:cs typeface="Arial" charset="0"/>
                      </a:endParaRPr>
                    </a:p>
                  </a:txBody>
                  <a:tcPr marL="91445" marR="91445" marT="45658" marB="4565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D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66"/>
                          </a:solidFill>
                          <a:effectLst/>
                          <a:latin typeface="Tahoma" charset="0"/>
                          <a:ea typeface="ＭＳ Ｐゴシック" charset="0"/>
                          <a:cs typeface="Arial" charset="0"/>
                        </a:rPr>
                        <a:t>1.2</a:t>
                      </a:r>
                      <a:endParaRPr kumimoji="0" lang="ru-RU" sz="1600" b="1" i="0" u="none" strike="noStrike" cap="none" normalizeH="0" baseline="0">
                        <a:ln>
                          <a:noFill/>
                        </a:ln>
                        <a:solidFill>
                          <a:srgbClr val="000066"/>
                        </a:solidFill>
                        <a:effectLst/>
                        <a:latin typeface="Tahoma" charset="0"/>
                        <a:ea typeface="ＭＳ Ｐゴシック" charset="0"/>
                        <a:cs typeface="Arial" charset="0"/>
                      </a:endParaRPr>
                    </a:p>
                  </a:txBody>
                  <a:tcPr marL="91445" marR="91445" marT="45658" marB="4565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D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66"/>
                          </a:solidFill>
                          <a:effectLst/>
                          <a:latin typeface="Tahoma" charset="0"/>
                          <a:ea typeface="ＭＳ Ｐゴシック" charset="0"/>
                          <a:cs typeface="Arial" charset="0"/>
                        </a:rPr>
                        <a:t>1.7 </a:t>
                      </a:r>
                      <a:r>
                        <a:rPr kumimoji="0" lang="en-US" sz="1600" b="1" i="0" u="none" strike="noStrike" cap="none" normalizeH="0" baseline="30000" dirty="0">
                          <a:ln>
                            <a:noFill/>
                          </a:ln>
                          <a:solidFill>
                            <a:srgbClr val="000066"/>
                          </a:solidFill>
                          <a:effectLst/>
                          <a:latin typeface="Tahoma" charset="0"/>
                          <a:ea typeface="ＭＳ Ｐゴシック" charset="0"/>
                          <a:cs typeface="Arial" charset="0"/>
                        </a:rPr>
                        <a:t>.</a:t>
                      </a:r>
                      <a:r>
                        <a:rPr kumimoji="0" lang="en-US" sz="1600" b="1" i="0" u="none" strike="noStrike" cap="none" normalizeH="0" baseline="0" dirty="0">
                          <a:ln>
                            <a:noFill/>
                          </a:ln>
                          <a:solidFill>
                            <a:srgbClr val="000066"/>
                          </a:solidFill>
                          <a:effectLst/>
                          <a:latin typeface="Tahoma" charset="0"/>
                          <a:ea typeface="ＭＳ Ｐゴシック" charset="0"/>
                          <a:cs typeface="Arial" charset="0"/>
                        </a:rPr>
                        <a:t> 10</a:t>
                      </a:r>
                      <a:r>
                        <a:rPr kumimoji="0" lang="en-US" sz="1600" b="1" i="0" u="none" strike="noStrike" cap="none" normalizeH="0" baseline="30000" dirty="0">
                          <a:ln>
                            <a:noFill/>
                          </a:ln>
                          <a:solidFill>
                            <a:srgbClr val="000066"/>
                          </a:solidFill>
                          <a:effectLst/>
                          <a:latin typeface="Tahoma" charset="0"/>
                          <a:ea typeface="ＭＳ Ｐゴシック" charset="0"/>
                          <a:cs typeface="Arial" charset="0"/>
                        </a:rPr>
                        <a:t>4</a:t>
                      </a:r>
                      <a:endParaRPr kumimoji="0" lang="ru-RU" sz="1600" b="1" i="0" u="none" strike="noStrike" cap="none" normalizeH="0" baseline="30000" dirty="0">
                        <a:ln>
                          <a:noFill/>
                        </a:ln>
                        <a:solidFill>
                          <a:srgbClr val="000066"/>
                        </a:solidFill>
                        <a:effectLst/>
                        <a:latin typeface="Tahoma" charset="0"/>
                        <a:ea typeface="ＭＳ Ｐゴシック" charset="0"/>
                        <a:cs typeface="Arial" charset="0"/>
                      </a:endParaRPr>
                    </a:p>
                  </a:txBody>
                  <a:tcPr marL="91445" marR="91445" marT="45658" marB="4565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D3FF"/>
                    </a:solidFill>
                  </a:tcPr>
                </a:tc>
              </a:tr>
            </a:tbl>
          </a:graphicData>
        </a:graphic>
      </p:graphicFrame>
      <p:sp>
        <p:nvSpPr>
          <p:cNvPr id="17" name="TextBox 16"/>
          <p:cNvSpPr txBox="1"/>
          <p:nvPr/>
        </p:nvSpPr>
        <p:spPr>
          <a:xfrm>
            <a:off x="131763" y="4256088"/>
            <a:ext cx="4848315" cy="369332"/>
          </a:xfrm>
          <a:prstGeom prst="rect">
            <a:avLst/>
          </a:prstGeom>
          <a:solidFill>
            <a:schemeClr val="accent1">
              <a:lumMod val="20000"/>
              <a:lumOff val="80000"/>
            </a:schemeClr>
          </a:solidFill>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800" b="1" dirty="0" smtClean="0">
                <a:solidFill>
                  <a:srgbClr val="000090"/>
                </a:solidFill>
              </a:rPr>
              <a:t>Yields, central </a:t>
            </a:r>
            <a:r>
              <a:rPr lang="en-US" sz="1800" b="1" dirty="0" err="1" smtClean="0">
                <a:solidFill>
                  <a:srgbClr val="000090"/>
                </a:solidFill>
              </a:rPr>
              <a:t>Au+Au</a:t>
            </a:r>
            <a:r>
              <a:rPr lang="en-US" sz="1800" b="1" dirty="0" smtClean="0">
                <a:solidFill>
                  <a:srgbClr val="000090"/>
                </a:solidFill>
              </a:rPr>
              <a:t> </a:t>
            </a:r>
            <a:r>
              <a:rPr lang="en-US" sz="1800" b="1" dirty="0" err="1" smtClean="0">
                <a:solidFill>
                  <a:srgbClr val="000090"/>
                </a:solidFill>
              </a:rPr>
              <a:t>st</a:t>
            </a:r>
            <a:r>
              <a:rPr lang="en-US" sz="1800" b="1" dirty="0" smtClean="0">
                <a:solidFill>
                  <a:srgbClr val="000090"/>
                </a:solidFill>
              </a:rPr>
              <a:t> √</a:t>
            </a:r>
            <a:r>
              <a:rPr lang="en-US" sz="1800" b="1" dirty="0" err="1" smtClean="0">
                <a:solidFill>
                  <a:srgbClr val="000090"/>
                </a:solidFill>
              </a:rPr>
              <a:t>s</a:t>
            </a:r>
            <a:r>
              <a:rPr lang="en-US" sz="1800" b="1" baseline="-25000" dirty="0" err="1" smtClean="0">
                <a:solidFill>
                  <a:srgbClr val="000090"/>
                </a:solidFill>
              </a:rPr>
              <a:t>NN</a:t>
            </a:r>
            <a:r>
              <a:rPr lang="en-US" sz="1800" b="1" dirty="0" smtClean="0">
                <a:solidFill>
                  <a:srgbClr val="000090"/>
                </a:solidFill>
              </a:rPr>
              <a:t> = 8.8  </a:t>
            </a:r>
            <a:r>
              <a:rPr lang="en-US" sz="1800" b="1" dirty="0" err="1" smtClean="0">
                <a:solidFill>
                  <a:srgbClr val="000090"/>
                </a:solidFill>
              </a:rPr>
              <a:t>GeV</a:t>
            </a:r>
            <a:r>
              <a:rPr lang="en-US" sz="1800" b="1" dirty="0" smtClean="0">
                <a:solidFill>
                  <a:srgbClr val="000090"/>
                </a:solidFill>
              </a:rPr>
              <a:t>/u</a:t>
            </a:r>
            <a:endParaRPr lang="ru-RU" sz="1800" b="1" dirty="0" smtClean="0">
              <a:solidFill>
                <a:srgbClr val="000090"/>
              </a:solidFill>
            </a:endParaRPr>
          </a:p>
        </p:txBody>
      </p:sp>
      <p:sp>
        <p:nvSpPr>
          <p:cNvPr id="52271" name="TextBox 11"/>
          <p:cNvSpPr txBox="1">
            <a:spLocks noChangeArrowheads="1"/>
          </p:cNvSpPr>
          <p:nvPr/>
        </p:nvSpPr>
        <p:spPr bwMode="auto">
          <a:xfrm>
            <a:off x="711200" y="1435100"/>
            <a:ext cx="612775" cy="400050"/>
          </a:xfrm>
          <a:prstGeom prst="rect">
            <a:avLst/>
          </a:prstGeom>
          <a:solidFill>
            <a:schemeClr val="bg1"/>
          </a:solidFill>
          <a:ln w="9525">
            <a:noFill/>
            <a:miter lim="800000"/>
            <a:headEnd/>
            <a:tailEnd/>
          </a:ln>
        </p:spPr>
        <p:txBody>
          <a:bodyPr wrap="none">
            <a:spAutoFit/>
          </a:bodyPr>
          <a:lstStyle/>
          <a:p>
            <a:r>
              <a:rPr lang="en-US" sz="2000" b="1">
                <a:solidFill>
                  <a:srgbClr val="000090"/>
                </a:solidFill>
              </a:rPr>
              <a:t>PID</a:t>
            </a:r>
          </a:p>
        </p:txBody>
      </p:sp>
      <p:pic>
        <p:nvPicPr>
          <p:cNvPr id="52272" name="Picture 6" descr="NICA-Logo_4c"/>
          <p:cNvPicPr>
            <a:picLocks noChangeAspect="1" noChangeArrowheads="1"/>
          </p:cNvPicPr>
          <p:nvPr/>
        </p:nvPicPr>
        <p:blipFill>
          <a:blip r:embed="rId6"/>
          <a:srcRect/>
          <a:stretch>
            <a:fillRect/>
          </a:stretch>
        </p:blipFill>
        <p:spPr bwMode="auto">
          <a:xfrm>
            <a:off x="7924800" y="0"/>
            <a:ext cx="1219200" cy="600075"/>
          </a:xfrm>
          <a:prstGeom prst="rect">
            <a:avLst/>
          </a:prstGeom>
          <a:solidFill>
            <a:schemeClr val="bg1"/>
          </a:solidFill>
          <a:ln w="9525">
            <a:noFill/>
            <a:miter lim="800000"/>
            <a:headEnd/>
            <a:tailEnd/>
          </a:ln>
        </p:spPr>
      </p:pic>
      <p:sp>
        <p:nvSpPr>
          <p:cNvPr id="52274" name="TextBox 4"/>
          <p:cNvSpPr txBox="1">
            <a:spLocks noChangeArrowheads="1"/>
          </p:cNvSpPr>
          <p:nvPr/>
        </p:nvSpPr>
        <p:spPr bwMode="auto">
          <a:xfrm>
            <a:off x="-889000" y="1562100"/>
            <a:ext cx="184150" cy="369888"/>
          </a:xfrm>
          <a:prstGeom prst="rect">
            <a:avLst/>
          </a:prstGeom>
          <a:noFill/>
          <a:ln w="9525">
            <a:noFill/>
            <a:miter lim="800000"/>
            <a:headEnd/>
            <a:tailEnd/>
          </a:ln>
        </p:spPr>
        <p:txBody>
          <a:bodyPr wrap="none">
            <a:spAutoFit/>
          </a:bodyPr>
          <a:lstStyle/>
          <a:p>
            <a:endParaRPr lang="en-US"/>
          </a:p>
        </p:txBody>
      </p:sp>
    </p:spTree>
    <p:extLst>
      <p:ext uri="{BB962C8B-B14F-4D97-AF65-F5344CB8AC3E}">
        <p14:creationId xmlns:p14="http://schemas.microsoft.com/office/powerpoint/2010/main" xmlns="" val="50086332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247980" y="201216"/>
            <a:ext cx="2031688" cy="492443"/>
          </a:xfrm>
          <a:prstGeom prst="rect">
            <a:avLst/>
          </a:prstGeom>
          <a:solidFill>
            <a:srgbClr val="CCFFCC"/>
          </a:solidFill>
        </p:spPr>
        <p:txBody>
          <a:bodyPr wrap="none" rtlCol="0">
            <a:spAutoFit/>
          </a:bodyPr>
          <a:lstStyle/>
          <a:p>
            <a:r>
              <a:rPr lang="en-US" sz="2600" b="1" dirty="0" smtClean="0">
                <a:solidFill>
                  <a:srgbClr val="000090"/>
                </a:solidFill>
                <a:latin typeface="Arial" pitchFamily="34" charset="0"/>
                <a:cs typeface="Arial" pitchFamily="34" charset="0"/>
              </a:rPr>
              <a:t>ECAL tasks</a:t>
            </a:r>
            <a:endParaRPr lang="ru-RU" sz="2600" b="1" dirty="0">
              <a:solidFill>
                <a:srgbClr val="000090"/>
              </a:solidFill>
              <a:latin typeface="Arial" pitchFamily="34" charset="0"/>
              <a:cs typeface="Arial" pitchFamily="34" charset="0"/>
            </a:endParaRPr>
          </a:p>
        </p:txBody>
      </p:sp>
      <p:sp>
        <p:nvSpPr>
          <p:cNvPr id="4" name="TextBox 3"/>
          <p:cNvSpPr txBox="1"/>
          <p:nvPr/>
        </p:nvSpPr>
        <p:spPr>
          <a:xfrm>
            <a:off x="203200" y="795259"/>
            <a:ext cx="8534400" cy="1323439"/>
          </a:xfrm>
          <a:prstGeom prst="rect">
            <a:avLst/>
          </a:prstGeom>
          <a:solidFill>
            <a:srgbClr val="F9DCCF"/>
          </a:solidFill>
        </p:spPr>
        <p:txBody>
          <a:bodyPr wrap="square" rtlCol="0">
            <a:spAutoFit/>
          </a:bodyPr>
          <a:lstStyle/>
          <a:p>
            <a:r>
              <a:rPr lang="en-US" sz="2000" b="1" dirty="0" smtClean="0">
                <a:solidFill>
                  <a:srgbClr val="000090"/>
                </a:solidFill>
                <a:latin typeface="+mn-lt"/>
              </a:rPr>
              <a:t>high acceptance &amp; purity e/</a:t>
            </a:r>
            <a:r>
              <a:rPr lang="en-US" sz="2000" b="1" dirty="0" smtClean="0">
                <a:solidFill>
                  <a:srgbClr val="000090"/>
                </a:solidFill>
                <a:latin typeface="Symbol"/>
              </a:rPr>
              <a:t>g</a:t>
            </a:r>
            <a:r>
              <a:rPr lang="en-US" sz="2000" b="1" dirty="0" smtClean="0">
                <a:solidFill>
                  <a:srgbClr val="000090"/>
                </a:solidFill>
                <a:latin typeface="+mn-lt"/>
              </a:rPr>
              <a:t> identification</a:t>
            </a:r>
            <a:endParaRPr lang="en-US" sz="2000" dirty="0" smtClean="0">
              <a:solidFill>
                <a:srgbClr val="000090"/>
              </a:solidFill>
              <a:latin typeface="+mn-lt"/>
            </a:endParaRPr>
          </a:p>
          <a:p>
            <a:pPr marL="342900" indent="-342900">
              <a:buFont typeface="Wingdings" pitchFamily="2" charset="2"/>
              <a:buChar char="§"/>
            </a:pPr>
            <a:r>
              <a:rPr lang="en-US" sz="2000" i="1" dirty="0" smtClean="0">
                <a:solidFill>
                  <a:srgbClr val="000090"/>
                </a:solidFill>
                <a:latin typeface="+mn-lt"/>
              </a:rPr>
              <a:t>in-medium modifications in </a:t>
            </a:r>
            <a:r>
              <a:rPr lang="en-US" sz="2000" i="1" dirty="0" err="1" smtClean="0">
                <a:solidFill>
                  <a:srgbClr val="000090"/>
                </a:solidFill>
                <a:latin typeface="+mn-lt"/>
              </a:rPr>
              <a:t>dilepton</a:t>
            </a:r>
            <a:r>
              <a:rPr lang="en-US" sz="2000" i="1" dirty="0" smtClean="0">
                <a:solidFill>
                  <a:srgbClr val="000090"/>
                </a:solidFill>
                <a:latin typeface="+mn-lt"/>
              </a:rPr>
              <a:t> spectra</a:t>
            </a:r>
          </a:p>
          <a:p>
            <a:pPr marL="342900" indent="-342900">
              <a:buFont typeface="Wingdings" pitchFamily="2" charset="2"/>
              <a:buChar char="§"/>
            </a:pPr>
            <a:r>
              <a:rPr lang="en-US" sz="2000" i="1" dirty="0">
                <a:solidFill>
                  <a:srgbClr val="000090"/>
                </a:solidFill>
                <a:latin typeface="+mn-lt"/>
              </a:rPr>
              <a:t>t</a:t>
            </a:r>
            <a:r>
              <a:rPr lang="en-US" sz="2000" i="1" dirty="0" smtClean="0">
                <a:solidFill>
                  <a:srgbClr val="000090"/>
                </a:solidFill>
                <a:latin typeface="+mn-lt"/>
              </a:rPr>
              <a:t>hermal radiation from QGP</a:t>
            </a:r>
          </a:p>
          <a:p>
            <a:pPr marL="342900" indent="-342900">
              <a:buFont typeface="Wingdings" pitchFamily="2" charset="2"/>
              <a:buChar char="§"/>
            </a:pPr>
            <a:r>
              <a:rPr lang="en-US" sz="2000" i="1" dirty="0">
                <a:solidFill>
                  <a:srgbClr val="000090"/>
                </a:solidFill>
                <a:latin typeface="+mn-lt"/>
              </a:rPr>
              <a:t>b</a:t>
            </a:r>
            <a:r>
              <a:rPr lang="en-US" sz="2000" i="1" dirty="0" smtClean="0">
                <a:solidFill>
                  <a:srgbClr val="000090"/>
                </a:solidFill>
                <a:latin typeface="+mn-lt"/>
              </a:rPr>
              <a:t>ulk properties</a:t>
            </a:r>
            <a:r>
              <a:rPr lang="en-US" sz="2000" i="1" dirty="0">
                <a:solidFill>
                  <a:srgbClr val="000090"/>
                </a:solidFill>
                <a:latin typeface="+mn-lt"/>
              </a:rPr>
              <a:t> </a:t>
            </a:r>
            <a:r>
              <a:rPr lang="en-US" sz="2000" i="1" dirty="0" smtClean="0">
                <a:solidFill>
                  <a:srgbClr val="000090"/>
                </a:solidFill>
                <a:latin typeface="+mn-lt"/>
              </a:rPr>
              <a:t>via study of  spectra, flow &amp; correlations of photons </a:t>
            </a:r>
            <a:endParaRPr lang="ru-RU" sz="2000" i="1" dirty="0">
              <a:solidFill>
                <a:srgbClr val="000090"/>
              </a:solidFill>
              <a:latin typeface="+mn-lt"/>
            </a:endParaRPr>
          </a:p>
        </p:txBody>
      </p:sp>
      <p:pic>
        <p:nvPicPr>
          <p:cNvPr id="12" name="Рисунок 2"/>
          <p:cNvPicPr>
            <a:picLocks noChangeAspect="1"/>
          </p:cNvPicPr>
          <p:nvPr/>
        </p:nvPicPr>
        <p:blipFill>
          <a:blip r:embed="rId3">
            <a:extLst>
              <a:ext uri="{28A0092B-C50C-407E-A947-70E740481C1C}">
                <a14:useLocalDpi xmlns:a14="http://schemas.microsoft.com/office/drawing/2010/main" xmlns="" val="0"/>
              </a:ext>
            </a:extLst>
          </a:blip>
          <a:srcRect r="9344"/>
          <a:stretch>
            <a:fillRect/>
          </a:stretch>
        </p:blipFill>
        <p:spPr bwMode="auto">
          <a:xfrm>
            <a:off x="4831396" y="3314700"/>
            <a:ext cx="3853436" cy="2952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37772" y="3327400"/>
            <a:ext cx="4532018" cy="3021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4" name="Скругленный прямоугольник 13"/>
          <p:cNvSpPr/>
          <p:nvPr/>
        </p:nvSpPr>
        <p:spPr>
          <a:xfrm>
            <a:off x="2506340" y="3949700"/>
            <a:ext cx="814388" cy="1936080"/>
          </a:xfrm>
          <a:prstGeom prst="roundRect">
            <a:avLst/>
          </a:prstGeom>
          <a:solidFill>
            <a:schemeClr val="accent6">
              <a:lumMod val="60000"/>
              <a:lumOff val="4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cxnSp>
        <p:nvCxnSpPr>
          <p:cNvPr id="16" name="Прямая со стрелкой 15"/>
          <p:cNvCxnSpPr/>
          <p:nvPr/>
        </p:nvCxnSpPr>
        <p:spPr>
          <a:xfrm flipV="1">
            <a:off x="2790304" y="4470400"/>
            <a:ext cx="3737496" cy="711122"/>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41300" y="2254443"/>
            <a:ext cx="8483600" cy="1015663"/>
          </a:xfrm>
          <a:prstGeom prst="rect">
            <a:avLst/>
          </a:prstGeom>
          <a:solidFill>
            <a:srgbClr val="C7FCFF"/>
          </a:solidFill>
        </p:spPr>
        <p:txBody>
          <a:bodyPr wrap="square" rtlCol="0">
            <a:spAutoFit/>
          </a:bodyPr>
          <a:lstStyle/>
          <a:p>
            <a:r>
              <a:rPr lang="en-US" sz="2000" b="1" dirty="0" smtClean="0">
                <a:solidFill>
                  <a:srgbClr val="000090"/>
                </a:solidFill>
                <a:latin typeface="+mn-lt"/>
              </a:rPr>
              <a:t>Challenge for electron measurements in Au+Au at NICA:</a:t>
            </a:r>
          </a:p>
          <a:p>
            <a:r>
              <a:rPr lang="en-US" sz="2000" dirty="0">
                <a:solidFill>
                  <a:srgbClr val="000090"/>
                </a:solidFill>
                <a:latin typeface="+mn-lt"/>
              </a:rPr>
              <a:t>s</a:t>
            </a:r>
            <a:r>
              <a:rPr lang="en-US" sz="2000" dirty="0" smtClean="0">
                <a:solidFill>
                  <a:srgbClr val="000090"/>
                </a:solidFill>
                <a:latin typeface="+mn-lt"/>
              </a:rPr>
              <a:t>uppression of hadron background in the region:</a:t>
            </a:r>
          </a:p>
          <a:p>
            <a:r>
              <a:rPr lang="en-US" sz="2000" dirty="0" smtClean="0">
                <a:solidFill>
                  <a:srgbClr val="000090"/>
                </a:solidFill>
                <a:latin typeface="+mn-lt"/>
              </a:rPr>
              <a:t> M(</a:t>
            </a:r>
            <a:r>
              <a:rPr lang="en-US" sz="2000" dirty="0" err="1" smtClean="0">
                <a:solidFill>
                  <a:srgbClr val="000090"/>
                </a:solidFill>
                <a:latin typeface="+mn-lt"/>
              </a:rPr>
              <a:t>e+e</a:t>
            </a:r>
            <a:r>
              <a:rPr lang="en-US" sz="2000" dirty="0" smtClean="0">
                <a:solidFill>
                  <a:srgbClr val="000090"/>
                </a:solidFill>
                <a:latin typeface="+mn-lt"/>
              </a:rPr>
              <a:t>-)  &gt; 0,7 </a:t>
            </a:r>
            <a:r>
              <a:rPr lang="en-US" sz="2000" dirty="0" err="1" smtClean="0">
                <a:solidFill>
                  <a:srgbClr val="000090"/>
                </a:solidFill>
                <a:latin typeface="+mn-lt"/>
              </a:rPr>
              <a:t>GeV</a:t>
            </a:r>
            <a:r>
              <a:rPr lang="en-US" sz="2000" dirty="0" smtClean="0">
                <a:solidFill>
                  <a:srgbClr val="000090"/>
                </a:solidFill>
                <a:latin typeface="+mn-lt"/>
              </a:rPr>
              <a:t>/c</a:t>
            </a:r>
            <a:r>
              <a:rPr lang="en-US" sz="2000" baseline="30000" dirty="0" smtClean="0">
                <a:solidFill>
                  <a:srgbClr val="000090"/>
                </a:solidFill>
                <a:latin typeface="+mn-lt"/>
              </a:rPr>
              <a:t>2</a:t>
            </a:r>
            <a:r>
              <a:rPr lang="en-US" sz="2000" dirty="0" smtClean="0">
                <a:solidFill>
                  <a:srgbClr val="000090"/>
                </a:solidFill>
                <a:latin typeface="+mn-lt"/>
              </a:rPr>
              <a:t>; </a:t>
            </a:r>
            <a:r>
              <a:rPr lang="en-US" sz="2000" dirty="0" err="1" smtClean="0">
                <a:solidFill>
                  <a:srgbClr val="000090"/>
                </a:solidFill>
                <a:latin typeface="+mn-lt"/>
              </a:rPr>
              <a:t>pT</a:t>
            </a:r>
            <a:r>
              <a:rPr lang="en-US" sz="2000" dirty="0" smtClean="0">
                <a:solidFill>
                  <a:srgbClr val="000090"/>
                </a:solidFill>
                <a:latin typeface="+mn-lt"/>
              </a:rPr>
              <a:t> &gt;0.5 </a:t>
            </a:r>
            <a:r>
              <a:rPr lang="en-US" sz="2000" dirty="0" err="1">
                <a:solidFill>
                  <a:srgbClr val="000090"/>
                </a:solidFill>
                <a:latin typeface="+mn-lt"/>
              </a:rPr>
              <a:t>GeV</a:t>
            </a:r>
            <a:r>
              <a:rPr lang="en-US" sz="2000" dirty="0">
                <a:solidFill>
                  <a:srgbClr val="000090"/>
                </a:solidFill>
                <a:latin typeface="+mn-lt"/>
              </a:rPr>
              <a:t>/</a:t>
            </a:r>
            <a:r>
              <a:rPr lang="en-US" sz="2000" dirty="0" smtClean="0">
                <a:solidFill>
                  <a:srgbClr val="000090"/>
                </a:solidFill>
                <a:latin typeface="+mn-lt"/>
              </a:rPr>
              <a:t>c</a:t>
            </a:r>
            <a:r>
              <a:rPr lang="ru-RU" sz="2000" dirty="0" smtClean="0">
                <a:solidFill>
                  <a:srgbClr val="000090"/>
                </a:solidFill>
                <a:latin typeface="+mn-lt"/>
              </a:rPr>
              <a:t> </a:t>
            </a:r>
            <a:r>
              <a:rPr lang="en-US" sz="2000" dirty="0" smtClean="0">
                <a:solidFill>
                  <a:srgbClr val="000090"/>
                </a:solidFill>
                <a:latin typeface="+mn-lt"/>
              </a:rPr>
              <a:t>				</a:t>
            </a:r>
            <a:r>
              <a:rPr lang="en-US" sz="2000" b="1" dirty="0" smtClean="0">
                <a:solidFill>
                  <a:srgbClr val="000090"/>
                </a:solidFill>
                <a:latin typeface="+mn-lt"/>
              </a:rPr>
              <a:t>complementary to TOF</a:t>
            </a:r>
          </a:p>
        </p:txBody>
      </p:sp>
    </p:spTree>
    <p:extLst>
      <p:ext uri="{BB962C8B-B14F-4D97-AF65-F5344CB8AC3E}">
        <p14:creationId xmlns:p14="http://schemas.microsoft.com/office/powerpoint/2010/main" xmlns="" val="265519110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2"/>
          <a:srcRect/>
          <a:stretch>
            <a:fillRect/>
          </a:stretch>
        </p:blipFill>
        <p:spPr bwMode="auto">
          <a:xfrm>
            <a:off x="-1" y="933450"/>
            <a:ext cx="7915108" cy="5924551"/>
          </a:xfrm>
          <a:prstGeom prst="rect">
            <a:avLst/>
          </a:prstGeom>
          <a:noFill/>
          <a:ln w="9525">
            <a:noFill/>
            <a:miter lim="800000"/>
            <a:headEnd/>
            <a:tailEnd/>
          </a:ln>
        </p:spPr>
      </p:pic>
      <p:pic>
        <p:nvPicPr>
          <p:cNvPr id="90115" name="Picture 3"/>
          <p:cNvPicPr>
            <a:picLocks noChangeAspect="1" noChangeArrowheads="1"/>
          </p:cNvPicPr>
          <p:nvPr/>
        </p:nvPicPr>
        <p:blipFill>
          <a:blip r:embed="rId3"/>
          <a:srcRect/>
          <a:stretch>
            <a:fillRect/>
          </a:stretch>
        </p:blipFill>
        <p:spPr bwMode="auto">
          <a:xfrm>
            <a:off x="3351174" y="0"/>
            <a:ext cx="5781675" cy="933450"/>
          </a:xfrm>
          <a:prstGeom prst="rect">
            <a:avLst/>
          </a:prstGeom>
          <a:noFill/>
          <a:ln w="9525">
            <a:noFill/>
            <a:miter lim="800000"/>
            <a:headEnd/>
            <a:tailEnd/>
          </a:ln>
        </p:spPr>
      </p:pic>
      <p:sp>
        <p:nvSpPr>
          <p:cNvPr id="4" name="TextBox 3"/>
          <p:cNvSpPr txBox="1"/>
          <p:nvPr/>
        </p:nvSpPr>
        <p:spPr>
          <a:xfrm>
            <a:off x="695915" y="2427611"/>
            <a:ext cx="1895006" cy="369332"/>
          </a:xfrm>
          <a:prstGeom prst="rect">
            <a:avLst/>
          </a:prstGeom>
          <a:noFill/>
        </p:spPr>
        <p:txBody>
          <a:bodyPr wrap="none" rtlCol="0">
            <a:spAutoFit/>
          </a:bodyPr>
          <a:lstStyle/>
          <a:p>
            <a:r>
              <a:rPr lang="en-US" b="1" dirty="0" smtClean="0">
                <a:solidFill>
                  <a:schemeClr val="bg1"/>
                </a:solidFill>
              </a:rPr>
              <a:t>m = 1 – 3 </a:t>
            </a:r>
            <a:r>
              <a:rPr lang="en-US" b="1" dirty="0" err="1" smtClean="0">
                <a:solidFill>
                  <a:schemeClr val="bg1"/>
                </a:solidFill>
              </a:rPr>
              <a:t>GeV</a:t>
            </a:r>
            <a:r>
              <a:rPr lang="en-US" b="1" dirty="0" smtClean="0">
                <a:solidFill>
                  <a:schemeClr val="bg1"/>
                </a:solidFill>
              </a:rPr>
              <a:t>/c^2</a:t>
            </a:r>
            <a:endParaRPr lang="ru-RU" b="1" dirty="0">
              <a:solidFill>
                <a:schemeClr val="bg1"/>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2"/>
          <a:srcRect/>
          <a:stretch>
            <a:fillRect/>
          </a:stretch>
        </p:blipFill>
        <p:spPr bwMode="auto">
          <a:xfrm>
            <a:off x="1" y="0"/>
            <a:ext cx="9144000" cy="6858000"/>
          </a:xfrm>
          <a:prstGeom prst="rect">
            <a:avLst/>
          </a:prstGeom>
          <a:noFill/>
          <a:ln w="9525">
            <a:noFill/>
            <a:miter lim="800000"/>
            <a:headEnd/>
            <a:tailEnd/>
          </a:ln>
        </p:spPr>
      </p:pic>
      <p:pic>
        <p:nvPicPr>
          <p:cNvPr id="51201" name="Picture 1"/>
          <p:cNvPicPr>
            <a:picLocks noChangeAspect="1" noChangeArrowheads="1"/>
          </p:cNvPicPr>
          <p:nvPr/>
        </p:nvPicPr>
        <p:blipFill>
          <a:blip r:embed="rId3"/>
          <a:srcRect/>
          <a:stretch>
            <a:fillRect/>
          </a:stretch>
        </p:blipFill>
        <p:spPr bwMode="auto">
          <a:xfrm>
            <a:off x="4551911" y="5828288"/>
            <a:ext cx="4546079" cy="51694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2"/>
          <a:srcRect/>
          <a:stretch>
            <a:fillRect/>
          </a:stretch>
        </p:blipFill>
        <p:spPr bwMode="auto">
          <a:xfrm>
            <a:off x="0" y="-33568"/>
            <a:ext cx="9144065" cy="6891568"/>
          </a:xfrm>
          <a:prstGeom prst="rect">
            <a:avLst/>
          </a:prstGeom>
          <a:noFill/>
          <a:ln w="9525">
            <a:noFill/>
            <a:miter lim="800000"/>
            <a:headEnd/>
            <a:tailEnd/>
          </a:ln>
        </p:spPr>
      </p:pic>
      <p:pic>
        <p:nvPicPr>
          <p:cNvPr id="89091" name="Picture 3"/>
          <p:cNvPicPr>
            <a:picLocks noChangeAspect="1" noChangeArrowheads="1"/>
          </p:cNvPicPr>
          <p:nvPr/>
        </p:nvPicPr>
        <p:blipFill>
          <a:blip r:embed="rId3"/>
          <a:srcRect/>
          <a:stretch>
            <a:fillRect/>
          </a:stretch>
        </p:blipFill>
        <p:spPr bwMode="auto">
          <a:xfrm>
            <a:off x="1260108" y="6356195"/>
            <a:ext cx="6937722" cy="40335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2"/>
          <a:srcRect/>
          <a:stretch>
            <a:fillRect/>
          </a:stretch>
        </p:blipFill>
        <p:spPr bwMode="auto">
          <a:xfrm>
            <a:off x="-52368" y="-11151"/>
            <a:ext cx="9248737" cy="6858000"/>
          </a:xfrm>
          <a:prstGeom prst="rect">
            <a:avLst/>
          </a:prstGeom>
          <a:noFill/>
          <a:ln w="9525">
            <a:noFill/>
            <a:miter lim="800000"/>
            <a:headEnd/>
            <a:tailEnd/>
          </a:ln>
        </p:spPr>
      </p:pic>
      <p:pic>
        <p:nvPicPr>
          <p:cNvPr id="3" name="Picture 3"/>
          <p:cNvPicPr>
            <a:picLocks noChangeAspect="1" noChangeArrowheads="1"/>
          </p:cNvPicPr>
          <p:nvPr/>
        </p:nvPicPr>
        <p:blipFill>
          <a:blip r:embed="rId3"/>
          <a:srcRect/>
          <a:stretch>
            <a:fillRect/>
          </a:stretch>
        </p:blipFill>
        <p:spPr bwMode="auto">
          <a:xfrm>
            <a:off x="680271" y="6292764"/>
            <a:ext cx="7716592" cy="448640"/>
          </a:xfrm>
          <a:prstGeom prst="rect">
            <a:avLst/>
          </a:prstGeom>
          <a:noFill/>
          <a:ln w="9525">
            <a:noFill/>
            <a:miter lim="800000"/>
            <a:headEnd/>
            <a:tailEnd/>
          </a:ln>
        </p:spPr>
      </p:pic>
      <p:sp>
        <p:nvSpPr>
          <p:cNvPr id="5" name="Прямоугольник 4"/>
          <p:cNvSpPr/>
          <p:nvPr/>
        </p:nvSpPr>
        <p:spPr>
          <a:xfrm>
            <a:off x="-40706" y="2987861"/>
            <a:ext cx="351378" cy="707886"/>
          </a:xfrm>
          <a:prstGeom prst="rect">
            <a:avLst/>
          </a:prstGeom>
          <a:solidFill>
            <a:schemeClr val="bg1"/>
          </a:solidFill>
        </p:spPr>
        <p:txBody>
          <a:bodyPr wrap="none">
            <a:spAutoFit/>
          </a:bodyPr>
          <a:lstStyle/>
          <a:p>
            <a:r>
              <a:rPr lang="en-US" sz="4000" b="1" dirty="0" smtClean="0">
                <a:solidFill>
                  <a:srgbClr val="FF0000"/>
                </a:solidFill>
              </a:rPr>
              <a:t>!</a:t>
            </a:r>
            <a:endParaRPr lang="ru-RU" sz="4000" b="1" dirty="0">
              <a:solidFill>
                <a:srgbClr val="FF0000"/>
              </a:solidFill>
            </a:endParaRPr>
          </a:p>
        </p:txBody>
      </p:sp>
      <p:sp>
        <p:nvSpPr>
          <p:cNvPr id="6" name="Прямоугольник 5"/>
          <p:cNvSpPr/>
          <p:nvPr/>
        </p:nvSpPr>
        <p:spPr>
          <a:xfrm>
            <a:off x="-40706" y="1906214"/>
            <a:ext cx="351378" cy="707886"/>
          </a:xfrm>
          <a:prstGeom prst="rect">
            <a:avLst/>
          </a:prstGeom>
          <a:solidFill>
            <a:schemeClr val="bg1"/>
          </a:solidFill>
        </p:spPr>
        <p:txBody>
          <a:bodyPr wrap="none">
            <a:spAutoFit/>
          </a:bodyPr>
          <a:lstStyle/>
          <a:p>
            <a:r>
              <a:rPr lang="en-US" sz="4000" b="1" dirty="0" smtClean="0">
                <a:solidFill>
                  <a:srgbClr val="FF0000"/>
                </a:solidFill>
              </a:rPr>
              <a:t>!</a:t>
            </a:r>
            <a:endParaRPr lang="ru-RU" sz="4000" b="1" dirty="0">
              <a:solidFill>
                <a:srgbClr val="FF0000"/>
              </a:solidFill>
            </a:endParaRPr>
          </a:p>
        </p:txBody>
      </p:sp>
      <p:sp>
        <p:nvSpPr>
          <p:cNvPr id="8" name="Прямоугольник 7"/>
          <p:cNvSpPr/>
          <p:nvPr/>
        </p:nvSpPr>
        <p:spPr>
          <a:xfrm>
            <a:off x="-40706" y="5652950"/>
            <a:ext cx="351378" cy="707886"/>
          </a:xfrm>
          <a:prstGeom prst="rect">
            <a:avLst/>
          </a:prstGeom>
          <a:solidFill>
            <a:schemeClr val="bg1"/>
          </a:solidFill>
        </p:spPr>
        <p:txBody>
          <a:bodyPr wrap="none">
            <a:spAutoFit/>
          </a:bodyPr>
          <a:lstStyle/>
          <a:p>
            <a:r>
              <a:rPr lang="en-US" sz="4000" b="1" dirty="0" smtClean="0">
                <a:solidFill>
                  <a:srgbClr val="FF0000"/>
                </a:solidFill>
              </a:rPr>
              <a:t>!</a:t>
            </a:r>
            <a:endParaRPr lang="ru-RU" sz="4000" b="1" dirty="0">
              <a:solidFill>
                <a:srgbClr val="FF0000"/>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2"/>
          <a:srcRect/>
          <a:stretch>
            <a:fillRect/>
          </a:stretch>
        </p:blipFill>
        <p:spPr bwMode="auto">
          <a:xfrm>
            <a:off x="-20161" y="0"/>
            <a:ext cx="9184322"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1600" y="114300"/>
            <a:ext cx="8940800" cy="461665"/>
          </a:xfrm>
          <a:prstGeom prst="rect">
            <a:avLst/>
          </a:prstGeom>
          <a:solidFill>
            <a:srgbClr val="CCFFCC"/>
          </a:solidFill>
        </p:spPr>
        <p:txBody>
          <a:bodyPr wrap="square" rtlCol="0">
            <a:spAutoFit/>
          </a:bodyPr>
          <a:lstStyle/>
          <a:p>
            <a:r>
              <a:rPr lang="en-US" sz="2400" b="1" dirty="0" smtClean="0">
                <a:solidFill>
                  <a:srgbClr val="000090"/>
                </a:solidFill>
              </a:rPr>
              <a:t>Flow performance: </a:t>
            </a:r>
            <a:r>
              <a:rPr lang="en-US" sz="2400" i="1" dirty="0" err="1" smtClean="0">
                <a:solidFill>
                  <a:srgbClr val="000090"/>
                </a:solidFill>
              </a:rPr>
              <a:t>v</a:t>
            </a:r>
            <a:r>
              <a:rPr lang="en-US" sz="2400" i="1" baseline="-25000" dirty="0" err="1" smtClean="0">
                <a:solidFill>
                  <a:srgbClr val="000090"/>
                </a:solidFill>
              </a:rPr>
              <a:t>n</a:t>
            </a:r>
            <a:r>
              <a:rPr lang="en-US" sz="2400" i="1" dirty="0" smtClean="0">
                <a:solidFill>
                  <a:srgbClr val="000090"/>
                </a:solidFill>
              </a:rPr>
              <a:t> of charged hadrons  (</a:t>
            </a:r>
            <a:r>
              <a:rPr lang="en-US" sz="2400" i="1" dirty="0" err="1" smtClean="0">
                <a:solidFill>
                  <a:srgbClr val="000090"/>
                </a:solidFill>
              </a:rPr>
              <a:t>FHCal</a:t>
            </a:r>
            <a:r>
              <a:rPr lang="en-US" sz="2400" i="1" dirty="0" smtClean="0">
                <a:solidFill>
                  <a:srgbClr val="000090"/>
                </a:solidFill>
              </a:rPr>
              <a:t> event plane)</a:t>
            </a:r>
            <a:endParaRPr lang="ru-RU" sz="2400" i="1" dirty="0">
              <a:solidFill>
                <a:srgbClr val="000090"/>
              </a:solidFill>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1600" y="3092744"/>
            <a:ext cx="2818642" cy="2673055"/>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731208" y="3107364"/>
            <a:ext cx="2856792" cy="2709236"/>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7140" y="623150"/>
            <a:ext cx="2843860" cy="2696970"/>
          </a:xfrm>
          <a:prstGeom prst="rect">
            <a:avLst/>
          </a:prstGeom>
        </p:spPr>
      </p:pic>
      <p:pic>
        <p:nvPicPr>
          <p:cNvPr id="7" name="Рисунок 6"/>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768066" y="596900"/>
            <a:ext cx="2908610" cy="2758377"/>
          </a:xfrm>
          <a:prstGeom prst="rect">
            <a:avLst/>
          </a:prstGeom>
        </p:spPr>
      </p:pic>
      <p:sp>
        <p:nvSpPr>
          <p:cNvPr id="8" name="Прямоугольник 7"/>
          <p:cNvSpPr/>
          <p:nvPr/>
        </p:nvSpPr>
        <p:spPr>
          <a:xfrm>
            <a:off x="378494" y="529479"/>
            <a:ext cx="2497689" cy="369332"/>
          </a:xfrm>
          <a:prstGeom prst="rect">
            <a:avLst/>
          </a:prstGeom>
        </p:spPr>
        <p:txBody>
          <a:bodyPr wrap="none">
            <a:spAutoFit/>
          </a:bodyPr>
          <a:lstStyle/>
          <a:p>
            <a:r>
              <a:rPr lang="en-US" i="1" dirty="0" smtClean="0">
                <a:solidFill>
                  <a:srgbClr val="000090"/>
                </a:solidFill>
              </a:rPr>
              <a:t>event plane resolution</a:t>
            </a:r>
            <a:endParaRPr lang="ru-RU" i="1" dirty="0">
              <a:solidFill>
                <a:srgbClr val="000090"/>
              </a:solidFill>
            </a:endParaRPr>
          </a:p>
        </p:txBody>
      </p:sp>
      <p:sp>
        <p:nvSpPr>
          <p:cNvPr id="10" name="TextBox 9"/>
          <p:cNvSpPr txBox="1"/>
          <p:nvPr/>
        </p:nvSpPr>
        <p:spPr>
          <a:xfrm>
            <a:off x="152400" y="5803900"/>
            <a:ext cx="8851900" cy="707886"/>
          </a:xfrm>
          <a:prstGeom prst="rect">
            <a:avLst/>
          </a:prstGeom>
          <a:solidFill>
            <a:srgbClr val="F9DCCF"/>
          </a:solidFill>
          <a:ln w="19050">
            <a:solidFill>
              <a:schemeClr val="tx1"/>
            </a:solidFill>
          </a:ln>
        </p:spPr>
        <p:txBody>
          <a:bodyPr wrap="square" rtlCol="0">
            <a:spAutoFit/>
          </a:bodyPr>
          <a:lstStyle/>
          <a:p>
            <a:r>
              <a:rPr lang="en-US" sz="2000" b="1" dirty="0" smtClean="0">
                <a:solidFill>
                  <a:srgbClr val="000090"/>
                </a:solidFill>
              </a:rPr>
              <a:t>Good event plane resolution with </a:t>
            </a:r>
            <a:r>
              <a:rPr lang="en-US" sz="2000" b="1" dirty="0" err="1" smtClean="0">
                <a:solidFill>
                  <a:srgbClr val="000090"/>
                </a:solidFill>
              </a:rPr>
              <a:t>FHCal</a:t>
            </a:r>
            <a:endParaRPr lang="en-US" sz="2000" b="1" dirty="0" smtClean="0">
              <a:solidFill>
                <a:srgbClr val="000090"/>
              </a:solidFill>
            </a:endParaRPr>
          </a:p>
          <a:p>
            <a:r>
              <a:rPr lang="en-US" sz="2000" b="1" dirty="0" smtClean="0">
                <a:solidFill>
                  <a:srgbClr val="000090"/>
                </a:solidFill>
              </a:rPr>
              <a:t>Simulated </a:t>
            </a:r>
            <a:r>
              <a:rPr lang="en-US" sz="2000" b="1" dirty="0" err="1" smtClean="0">
                <a:solidFill>
                  <a:srgbClr val="000090"/>
                </a:solidFill>
              </a:rPr>
              <a:t>v</a:t>
            </a:r>
            <a:r>
              <a:rPr lang="en-US" sz="2000" b="1" baseline="-25000" dirty="0" err="1" smtClean="0">
                <a:solidFill>
                  <a:srgbClr val="000090"/>
                </a:solidFill>
              </a:rPr>
              <a:t>n</a:t>
            </a:r>
            <a:r>
              <a:rPr lang="en-US" sz="2000" b="1" dirty="0" smtClean="0">
                <a:solidFill>
                  <a:srgbClr val="000090"/>
                </a:solidFill>
              </a:rPr>
              <a:t> (true) and reconstructed </a:t>
            </a:r>
            <a:r>
              <a:rPr lang="en-US" sz="2000" b="1" dirty="0" err="1" smtClean="0">
                <a:solidFill>
                  <a:srgbClr val="000090"/>
                </a:solidFill>
              </a:rPr>
              <a:t>v</a:t>
            </a:r>
            <a:r>
              <a:rPr lang="en-US" sz="2000" b="1" baseline="-25000" dirty="0" err="1" smtClean="0">
                <a:solidFill>
                  <a:srgbClr val="000090"/>
                </a:solidFill>
              </a:rPr>
              <a:t>n</a:t>
            </a:r>
            <a:r>
              <a:rPr lang="en-US" sz="2000" b="1" dirty="0" smtClean="0">
                <a:solidFill>
                  <a:srgbClr val="000090"/>
                </a:solidFill>
              </a:rPr>
              <a:t> (</a:t>
            </a:r>
            <a:r>
              <a:rPr lang="en-US" sz="2000" b="1" dirty="0" err="1" smtClean="0">
                <a:solidFill>
                  <a:srgbClr val="000090"/>
                </a:solidFill>
              </a:rPr>
              <a:t>reco</a:t>
            </a:r>
            <a:r>
              <a:rPr lang="en-US" sz="2000" b="1" dirty="0" smtClean="0">
                <a:solidFill>
                  <a:srgbClr val="000090"/>
                </a:solidFill>
              </a:rPr>
              <a:t>) are in a good agreement</a:t>
            </a:r>
            <a:endParaRPr lang="ru-RU" sz="2000" b="1" dirty="0">
              <a:solidFill>
                <a:srgbClr val="000090"/>
              </a:solidFill>
            </a:endParaRPr>
          </a:p>
        </p:txBody>
      </p:sp>
      <p:sp>
        <p:nvSpPr>
          <p:cNvPr id="11" name="Прямоугольник 10"/>
          <p:cNvSpPr/>
          <p:nvPr/>
        </p:nvSpPr>
        <p:spPr>
          <a:xfrm>
            <a:off x="3137285" y="529479"/>
            <a:ext cx="2472007" cy="369332"/>
          </a:xfrm>
          <a:prstGeom prst="rect">
            <a:avLst/>
          </a:prstGeom>
        </p:spPr>
        <p:txBody>
          <a:bodyPr wrap="none">
            <a:spAutoFit/>
          </a:bodyPr>
          <a:lstStyle/>
          <a:p>
            <a:r>
              <a:rPr lang="en-US" i="1" dirty="0">
                <a:solidFill>
                  <a:srgbClr val="000090"/>
                </a:solidFill>
              </a:rPr>
              <a:t>f</a:t>
            </a:r>
            <a:r>
              <a:rPr lang="en-US" i="1" dirty="0" smtClean="0">
                <a:solidFill>
                  <a:srgbClr val="000090"/>
                </a:solidFill>
              </a:rPr>
              <a:t>low harmonics (v</a:t>
            </a:r>
            <a:r>
              <a:rPr lang="en-US" i="1" baseline="-25000" dirty="0" smtClean="0">
                <a:solidFill>
                  <a:srgbClr val="000090"/>
                </a:solidFill>
              </a:rPr>
              <a:t>1</a:t>
            </a:r>
            <a:r>
              <a:rPr lang="en-US" i="1" dirty="0" smtClean="0">
                <a:solidFill>
                  <a:srgbClr val="000090"/>
                </a:solidFill>
              </a:rPr>
              <a:t>/v</a:t>
            </a:r>
            <a:r>
              <a:rPr lang="en-US" i="1" baseline="-25000" dirty="0" smtClean="0">
                <a:solidFill>
                  <a:srgbClr val="000090"/>
                </a:solidFill>
              </a:rPr>
              <a:t>2</a:t>
            </a:r>
            <a:r>
              <a:rPr lang="en-US" i="1" dirty="0" smtClean="0">
                <a:solidFill>
                  <a:srgbClr val="000090"/>
                </a:solidFill>
              </a:rPr>
              <a:t>)</a:t>
            </a:r>
            <a:endParaRPr lang="ru-RU" i="1" dirty="0">
              <a:solidFill>
                <a:srgbClr val="000090"/>
              </a:solidFill>
            </a:endParaRPr>
          </a:p>
        </p:txBody>
      </p:sp>
      <p:sp>
        <p:nvSpPr>
          <p:cNvPr id="13" name="TextBox 12"/>
          <p:cNvSpPr txBox="1"/>
          <p:nvPr/>
        </p:nvSpPr>
        <p:spPr>
          <a:xfrm>
            <a:off x="5626100" y="772485"/>
            <a:ext cx="3314700" cy="923330"/>
          </a:xfrm>
          <a:prstGeom prst="rect">
            <a:avLst/>
          </a:prstGeom>
          <a:noFill/>
          <a:ln w="19050">
            <a:solidFill>
              <a:schemeClr val="tx1"/>
            </a:solidFill>
          </a:ln>
        </p:spPr>
        <p:txBody>
          <a:bodyPr wrap="square" rtlCol="0">
            <a:spAutoFit/>
          </a:bodyPr>
          <a:lstStyle/>
          <a:p>
            <a:r>
              <a:rPr lang="en-US" b="1" dirty="0" err="1" smtClean="0">
                <a:solidFill>
                  <a:srgbClr val="000090"/>
                </a:solidFill>
              </a:rPr>
              <a:t>MEPhI</a:t>
            </a:r>
            <a:r>
              <a:rPr lang="en-US" b="1" dirty="0" smtClean="0">
                <a:solidFill>
                  <a:srgbClr val="000090"/>
                </a:solidFill>
              </a:rPr>
              <a:t>/GSI:</a:t>
            </a:r>
          </a:p>
          <a:p>
            <a:r>
              <a:rPr lang="en-US" i="1" dirty="0" smtClean="0">
                <a:solidFill>
                  <a:srgbClr val="000090"/>
                </a:solidFill>
              </a:rPr>
              <a:t>P. </a:t>
            </a:r>
            <a:r>
              <a:rPr lang="en-US" i="1" dirty="0" err="1" smtClean="0">
                <a:solidFill>
                  <a:srgbClr val="000090"/>
                </a:solidFill>
              </a:rPr>
              <a:t>Parfenov</a:t>
            </a:r>
            <a:r>
              <a:rPr lang="en-US" i="1" dirty="0" smtClean="0">
                <a:solidFill>
                  <a:srgbClr val="000090"/>
                </a:solidFill>
              </a:rPr>
              <a:t>, I. </a:t>
            </a:r>
            <a:r>
              <a:rPr lang="en-US" i="1" dirty="0" err="1" smtClean="0">
                <a:solidFill>
                  <a:srgbClr val="000090"/>
                </a:solidFill>
              </a:rPr>
              <a:t>Svintsov</a:t>
            </a:r>
            <a:endParaRPr lang="en-US" i="1" dirty="0" smtClean="0">
              <a:solidFill>
                <a:srgbClr val="000090"/>
              </a:solidFill>
            </a:endParaRPr>
          </a:p>
          <a:p>
            <a:r>
              <a:rPr lang="en-US" i="1" dirty="0" smtClean="0">
                <a:solidFill>
                  <a:srgbClr val="000090"/>
                </a:solidFill>
              </a:rPr>
              <a:t>I. </a:t>
            </a:r>
            <a:r>
              <a:rPr lang="en-US" i="1" dirty="0" err="1" smtClean="0">
                <a:solidFill>
                  <a:srgbClr val="000090"/>
                </a:solidFill>
              </a:rPr>
              <a:t>Selyuzhenkov</a:t>
            </a:r>
            <a:r>
              <a:rPr lang="en-US" i="1" dirty="0" smtClean="0">
                <a:solidFill>
                  <a:srgbClr val="000090"/>
                </a:solidFill>
              </a:rPr>
              <a:t>, A. </a:t>
            </a:r>
            <a:r>
              <a:rPr lang="en-US" i="1" dirty="0" err="1" smtClean="0">
                <a:solidFill>
                  <a:srgbClr val="000090"/>
                </a:solidFill>
              </a:rPr>
              <a:t>Taranenko</a:t>
            </a:r>
            <a:endParaRPr lang="ru-RU" i="1" dirty="0">
              <a:solidFill>
                <a:srgbClr val="000090"/>
              </a:solidFill>
            </a:endParaRPr>
          </a:p>
        </p:txBody>
      </p:sp>
      <p:sp>
        <p:nvSpPr>
          <p:cNvPr id="16" name="TextBox 15"/>
          <p:cNvSpPr txBox="1"/>
          <p:nvPr/>
        </p:nvSpPr>
        <p:spPr>
          <a:xfrm>
            <a:off x="5486400" y="5194473"/>
            <a:ext cx="3543300" cy="400110"/>
          </a:xfrm>
          <a:prstGeom prst="rect">
            <a:avLst/>
          </a:prstGeom>
          <a:solidFill>
            <a:srgbClr val="CCFFCC"/>
          </a:solidFill>
        </p:spPr>
        <p:txBody>
          <a:bodyPr wrap="square" rtlCol="0">
            <a:spAutoFit/>
          </a:bodyPr>
          <a:lstStyle/>
          <a:p>
            <a:r>
              <a:rPr lang="en-US" sz="2000" dirty="0" smtClean="0">
                <a:solidFill>
                  <a:srgbClr val="000090"/>
                </a:solidFill>
              </a:rPr>
              <a:t>Centrality with TPC estimator</a:t>
            </a:r>
            <a:endParaRPr lang="ru-RU" sz="2000" dirty="0">
              <a:solidFill>
                <a:srgbClr val="000090"/>
              </a:solidFill>
            </a:endParaRPr>
          </a:p>
        </p:txBody>
      </p:sp>
      <p:pic>
        <p:nvPicPr>
          <p:cNvPr id="12" name="Picture 11" descr="Screen Shot 2017-02-02 at 16.32.58.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5555867" y="1873250"/>
            <a:ext cx="3359533" cy="3168650"/>
          </a:xfrm>
          <a:prstGeom prst="rect">
            <a:avLst/>
          </a:prstGeom>
        </p:spPr>
      </p:pic>
    </p:spTree>
    <p:extLst>
      <p:ext uri="{BB962C8B-B14F-4D97-AF65-F5344CB8AC3E}">
        <p14:creationId xmlns:p14="http://schemas.microsoft.com/office/powerpoint/2010/main" xmlns="" val="67296205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Box 1"/>
          <p:cNvSpPr txBox="1">
            <a:spLocks noChangeArrowheads="1"/>
          </p:cNvSpPr>
          <p:nvPr/>
        </p:nvSpPr>
        <p:spPr bwMode="auto">
          <a:xfrm>
            <a:off x="3050116" y="177800"/>
            <a:ext cx="3298499" cy="461665"/>
          </a:xfrm>
          <a:prstGeom prst="rect">
            <a:avLst/>
          </a:prstGeom>
          <a:solidFill>
            <a:srgbClr val="CCFFCC"/>
          </a:solidFill>
          <a:ln>
            <a:noFill/>
          </a:ln>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b="1" dirty="0" smtClean="0">
                <a:solidFill>
                  <a:srgbClr val="000090"/>
                </a:solidFill>
                <a:latin typeface="Arial" charset="0"/>
              </a:rPr>
              <a:t>strategy in 2021-2023</a:t>
            </a:r>
            <a:endParaRPr lang="ru-RU" b="1" dirty="0">
              <a:solidFill>
                <a:srgbClr val="000090"/>
              </a:solidFill>
              <a:latin typeface="Arial" charset="0"/>
            </a:endParaRPr>
          </a:p>
        </p:txBody>
      </p:sp>
      <p:sp>
        <p:nvSpPr>
          <p:cNvPr id="3" name="TextBox 2"/>
          <p:cNvSpPr txBox="1"/>
          <p:nvPr/>
        </p:nvSpPr>
        <p:spPr>
          <a:xfrm>
            <a:off x="381000" y="612775"/>
            <a:ext cx="8470900" cy="400110"/>
          </a:xfrm>
          <a:prstGeom prst="rect">
            <a:avLst/>
          </a:prstGeom>
          <a:noFill/>
        </p:spPr>
        <p:txBody>
          <a:bodyPr wrap="square">
            <a:spAutoFit/>
          </a:bodyPr>
          <a:lstStyle/>
          <a:p>
            <a:pPr algn="ctr">
              <a:defRPr/>
            </a:pPr>
            <a:r>
              <a:rPr lang="en-US" sz="2000" i="1" dirty="0" smtClean="0">
                <a:solidFill>
                  <a:srgbClr val="000090"/>
                </a:solidFill>
                <a:latin typeface="+mn-lt"/>
                <a:ea typeface="+mn-ea"/>
                <a:cs typeface="Times New Roman" pitchFamily="18" charset="0"/>
              </a:rPr>
              <a:t>energy </a:t>
            </a:r>
            <a:r>
              <a:rPr lang="en-US" sz="2000" i="1" dirty="0">
                <a:solidFill>
                  <a:srgbClr val="000090"/>
                </a:solidFill>
                <a:latin typeface="+mn-lt"/>
                <a:ea typeface="+mn-ea"/>
                <a:cs typeface="Times New Roman" pitchFamily="18" charset="0"/>
              </a:rPr>
              <a:t>and system size scan </a:t>
            </a:r>
            <a:r>
              <a:rPr lang="en-US" sz="2000" i="1" dirty="0" smtClean="0">
                <a:solidFill>
                  <a:srgbClr val="000090"/>
                </a:solidFill>
                <a:latin typeface="+mn-lt"/>
                <a:ea typeface="+mn-ea"/>
                <a:cs typeface="Times New Roman" pitchFamily="18" charset="0"/>
              </a:rPr>
              <a:t>from </a:t>
            </a:r>
            <a:r>
              <a:rPr lang="en-US" sz="2000" i="1" dirty="0">
                <a:solidFill>
                  <a:srgbClr val="000090"/>
                </a:solidFill>
                <a:latin typeface="+mn-lt"/>
                <a:ea typeface="+mn-ea"/>
                <a:cs typeface="Times New Roman" pitchFamily="18" charset="0"/>
              </a:rPr>
              <a:t>4 to 11 GeV in steps of 1-2 GeV</a:t>
            </a:r>
          </a:p>
        </p:txBody>
      </p:sp>
      <p:sp>
        <p:nvSpPr>
          <p:cNvPr id="9" name="TextBox 8"/>
          <p:cNvSpPr txBox="1"/>
          <p:nvPr/>
        </p:nvSpPr>
        <p:spPr>
          <a:xfrm>
            <a:off x="452438" y="1108075"/>
            <a:ext cx="8386762" cy="1015663"/>
          </a:xfrm>
          <a:prstGeom prst="rect">
            <a:avLst/>
          </a:prstGeom>
          <a:solidFill>
            <a:srgbClr val="FFE2DF"/>
          </a:solidFill>
        </p:spPr>
        <p:txBody>
          <a:bodyPr wrap="square">
            <a:spAutoFit/>
          </a:bodyPr>
          <a:lstStyle/>
          <a:p>
            <a:pPr>
              <a:defRPr/>
            </a:pPr>
            <a:r>
              <a:rPr lang="en-US" sz="2000" b="1" dirty="0" smtClean="0">
                <a:solidFill>
                  <a:srgbClr val="000090"/>
                </a:solidFill>
                <a:latin typeface="+mn-lt"/>
              </a:rPr>
              <a:t>limitation by the accelerator:</a:t>
            </a:r>
            <a:endParaRPr lang="en-US" sz="2000" b="1" dirty="0" smtClean="0">
              <a:solidFill>
                <a:srgbClr val="000090"/>
              </a:solidFill>
              <a:latin typeface="+mn-lt"/>
              <a:ea typeface="+mn-ea"/>
              <a:cs typeface="Arial" pitchFamily="34" charset="0"/>
            </a:endParaRPr>
          </a:p>
          <a:p>
            <a:pPr marL="342900" indent="-342900">
              <a:buFont typeface="Wingdings" pitchFamily="2" charset="2"/>
              <a:buChar char="§"/>
              <a:defRPr/>
            </a:pPr>
            <a:r>
              <a:rPr lang="en-US" sz="2000" i="1" dirty="0" smtClean="0">
                <a:solidFill>
                  <a:srgbClr val="000090"/>
                </a:solidFill>
                <a:latin typeface="+mn-lt"/>
                <a:ea typeface="+mn-ea"/>
                <a:cs typeface="Arial" pitchFamily="34" charset="0"/>
              </a:rPr>
              <a:t>lower luminosity</a:t>
            </a:r>
            <a:endParaRPr lang="en-US" sz="2000" i="1" dirty="0">
              <a:solidFill>
                <a:srgbClr val="000090"/>
              </a:solidFill>
              <a:latin typeface="+mn-lt"/>
              <a:ea typeface="+mn-ea"/>
              <a:cs typeface="Arial" pitchFamily="34" charset="0"/>
            </a:endParaRPr>
          </a:p>
          <a:p>
            <a:pPr marL="342900" indent="-342900">
              <a:buFont typeface="Wingdings" pitchFamily="2" charset="2"/>
              <a:buChar char="§"/>
              <a:defRPr/>
            </a:pPr>
            <a:r>
              <a:rPr lang="en-US" sz="2000" i="1" dirty="0">
                <a:solidFill>
                  <a:srgbClr val="000090"/>
                </a:solidFill>
                <a:latin typeface="+mn-lt"/>
                <a:ea typeface="+mn-ea"/>
                <a:cs typeface="Arial" pitchFamily="34" charset="0"/>
              </a:rPr>
              <a:t>e</a:t>
            </a:r>
            <a:r>
              <a:rPr lang="en-US" sz="2000" i="1" dirty="0" smtClean="0">
                <a:solidFill>
                  <a:srgbClr val="000090"/>
                </a:solidFill>
                <a:latin typeface="+mn-lt"/>
                <a:ea typeface="+mn-ea"/>
                <a:cs typeface="Arial" pitchFamily="34" charset="0"/>
              </a:rPr>
              <a:t>xtra </a:t>
            </a:r>
            <a:r>
              <a:rPr lang="en-US" sz="2000" i="1" dirty="0">
                <a:solidFill>
                  <a:srgbClr val="000090"/>
                </a:solidFill>
                <a:latin typeface="+mn-lt"/>
                <a:ea typeface="+mn-ea"/>
                <a:cs typeface="Arial" pitchFamily="34" charset="0"/>
              </a:rPr>
              <a:t>reduction by 40</a:t>
            </a:r>
            <a:r>
              <a:rPr lang="en-US" sz="2000" i="1" dirty="0" smtClean="0">
                <a:solidFill>
                  <a:srgbClr val="000090"/>
                </a:solidFill>
                <a:latin typeface="+mn-lt"/>
                <a:ea typeface="+mn-ea"/>
                <a:cs typeface="Arial" pitchFamily="34" charset="0"/>
              </a:rPr>
              <a:t>%  because </a:t>
            </a:r>
            <a:r>
              <a:rPr lang="en-US" sz="2000" i="1" dirty="0">
                <a:solidFill>
                  <a:srgbClr val="000090"/>
                </a:solidFill>
                <a:latin typeface="+mn-lt"/>
                <a:ea typeface="+mn-ea"/>
                <a:cs typeface="Arial" pitchFamily="34" charset="0"/>
              </a:rPr>
              <a:t>of a larger beam diamond</a:t>
            </a:r>
          </a:p>
        </p:txBody>
      </p:sp>
      <p:sp>
        <p:nvSpPr>
          <p:cNvPr id="2" name="Rectangle 1"/>
          <p:cNvSpPr/>
          <p:nvPr/>
        </p:nvSpPr>
        <p:spPr>
          <a:xfrm>
            <a:off x="355600" y="2346531"/>
            <a:ext cx="8610600" cy="3760004"/>
          </a:xfrm>
          <a:prstGeom prst="rect">
            <a:avLst/>
          </a:prstGeom>
          <a:solidFill>
            <a:srgbClr val="CCD5FF"/>
          </a:solidFill>
        </p:spPr>
        <p:txBody>
          <a:bodyPr wrap="square">
            <a:spAutoFit/>
          </a:bodyPr>
          <a:lstStyle/>
          <a:p>
            <a:pPr eaLnBrk="1" hangingPunct="1">
              <a:lnSpc>
                <a:spcPct val="150000"/>
              </a:lnSpc>
            </a:pPr>
            <a:r>
              <a:rPr lang="en-US" sz="2000" b="1" dirty="0" smtClean="0">
                <a:solidFill>
                  <a:srgbClr val="000090"/>
                </a:solidFill>
                <a:latin typeface="+mn-lt"/>
              </a:rPr>
              <a:t>Detector limitation </a:t>
            </a:r>
          </a:p>
          <a:p>
            <a:pPr marL="342900" indent="-342900" eaLnBrk="1" hangingPunct="1">
              <a:lnSpc>
                <a:spcPct val="150000"/>
              </a:lnSpc>
              <a:buFont typeface="Arial"/>
              <a:buChar char="•"/>
            </a:pPr>
            <a:r>
              <a:rPr lang="en-US" sz="2000" b="1" i="1" dirty="0" smtClean="0">
                <a:solidFill>
                  <a:srgbClr val="000090"/>
                </a:solidFill>
                <a:latin typeface="+mn-lt"/>
              </a:rPr>
              <a:t>TPC</a:t>
            </a:r>
            <a:r>
              <a:rPr lang="en-US" sz="2000" i="1" dirty="0" smtClean="0">
                <a:solidFill>
                  <a:srgbClr val="000090"/>
                </a:solidFill>
                <a:latin typeface="+mn-lt"/>
              </a:rPr>
              <a:t> </a:t>
            </a:r>
            <a:r>
              <a:rPr lang="en-US" sz="2000" i="1" dirty="0">
                <a:solidFill>
                  <a:srgbClr val="000090"/>
                </a:solidFill>
                <a:latin typeface="+mn-lt"/>
              </a:rPr>
              <a:t>tracking: |</a:t>
            </a:r>
            <a:r>
              <a:rPr lang="en-US" sz="2000" i="1" dirty="0">
                <a:solidFill>
                  <a:srgbClr val="000090"/>
                </a:solidFill>
                <a:latin typeface="Symbol"/>
              </a:rPr>
              <a:t>h</a:t>
            </a:r>
            <a:r>
              <a:rPr lang="en-US" sz="2000" i="1" dirty="0">
                <a:solidFill>
                  <a:srgbClr val="000090"/>
                </a:solidFill>
                <a:latin typeface="+mn-lt"/>
              </a:rPr>
              <a:t>|&lt;1.8 (</a:t>
            </a:r>
            <a:r>
              <a:rPr lang="en-US" sz="2000" i="1" dirty="0" smtClean="0">
                <a:solidFill>
                  <a:srgbClr val="000090"/>
                </a:solidFill>
                <a:latin typeface="+mn-lt"/>
              </a:rPr>
              <a:t>N points</a:t>
            </a:r>
            <a:r>
              <a:rPr lang="en-US" sz="2000" i="1" dirty="0">
                <a:solidFill>
                  <a:srgbClr val="000090"/>
                </a:solidFill>
                <a:latin typeface="+mn-lt"/>
              </a:rPr>
              <a:t>&gt;10)</a:t>
            </a:r>
          </a:p>
          <a:p>
            <a:pPr marL="342900" indent="-342900" eaLnBrk="1" hangingPunct="1">
              <a:lnSpc>
                <a:spcPct val="150000"/>
              </a:lnSpc>
              <a:buFont typeface="Arial"/>
              <a:buChar char="•"/>
            </a:pPr>
            <a:r>
              <a:rPr lang="en-US" sz="2000" b="1" i="1" dirty="0">
                <a:solidFill>
                  <a:srgbClr val="000090"/>
                </a:solidFill>
                <a:latin typeface="+mn-lt"/>
              </a:rPr>
              <a:t>TOF</a:t>
            </a:r>
            <a:r>
              <a:rPr lang="en-US" sz="2000" i="1" dirty="0">
                <a:solidFill>
                  <a:srgbClr val="000090"/>
                </a:solidFill>
                <a:latin typeface="+mn-lt"/>
              </a:rPr>
              <a:t> </a:t>
            </a:r>
            <a:r>
              <a:rPr lang="en-US" sz="2000" i="1" dirty="0" smtClean="0">
                <a:solidFill>
                  <a:srgbClr val="000090"/>
                </a:solidFill>
                <a:latin typeface="+mn-lt"/>
              </a:rPr>
              <a:t>coverage: |</a:t>
            </a:r>
            <a:r>
              <a:rPr lang="en-US" sz="2000" i="1" dirty="0">
                <a:solidFill>
                  <a:srgbClr val="000090"/>
                </a:solidFill>
                <a:latin typeface="Symbol"/>
              </a:rPr>
              <a:t>h</a:t>
            </a:r>
            <a:r>
              <a:rPr lang="en-US" sz="2000" i="1" dirty="0" smtClean="0">
                <a:solidFill>
                  <a:srgbClr val="000090"/>
                </a:solidFill>
                <a:latin typeface="+mn-lt"/>
              </a:rPr>
              <a:t>|</a:t>
            </a:r>
            <a:r>
              <a:rPr lang="en-US" sz="2000" i="1" dirty="0">
                <a:solidFill>
                  <a:srgbClr val="000090"/>
                </a:solidFill>
                <a:latin typeface="+mn-lt"/>
              </a:rPr>
              <a:t>&lt;1.2</a:t>
            </a:r>
          </a:p>
          <a:p>
            <a:pPr marL="342900" indent="-342900" eaLnBrk="1" hangingPunct="1">
              <a:lnSpc>
                <a:spcPct val="150000"/>
              </a:lnSpc>
              <a:buFont typeface="Arial"/>
              <a:buChar char="•"/>
            </a:pPr>
            <a:r>
              <a:rPr lang="en-US" sz="2000" b="1" i="1" dirty="0" smtClean="0">
                <a:solidFill>
                  <a:srgbClr val="000090"/>
                </a:solidFill>
                <a:latin typeface="+mn-lt"/>
              </a:rPr>
              <a:t>PID</a:t>
            </a:r>
            <a:r>
              <a:rPr lang="en-US" sz="2000" i="1" dirty="0" smtClean="0">
                <a:solidFill>
                  <a:srgbClr val="000090"/>
                </a:solidFill>
                <a:latin typeface="+mn-lt"/>
              </a:rPr>
              <a:t>: </a:t>
            </a:r>
            <a:r>
              <a:rPr lang="en-US" sz="2000" i="1" dirty="0">
                <a:solidFill>
                  <a:srgbClr val="000090"/>
                </a:solidFill>
                <a:latin typeface="+mn-lt"/>
              </a:rPr>
              <a:t>combined </a:t>
            </a:r>
            <a:r>
              <a:rPr lang="en-US" sz="2000" i="1" dirty="0" smtClean="0">
                <a:solidFill>
                  <a:srgbClr val="000090"/>
                </a:solidFill>
                <a:latin typeface="+mn-lt"/>
              </a:rPr>
              <a:t>|</a:t>
            </a:r>
            <a:r>
              <a:rPr lang="en-US" sz="2000" i="1" dirty="0">
                <a:solidFill>
                  <a:srgbClr val="000090"/>
                </a:solidFill>
                <a:latin typeface="Symbol"/>
              </a:rPr>
              <a:t>h</a:t>
            </a:r>
            <a:r>
              <a:rPr lang="en-US" sz="2000" i="1" dirty="0" smtClean="0">
                <a:solidFill>
                  <a:srgbClr val="000090"/>
                </a:solidFill>
                <a:latin typeface="+mn-lt"/>
              </a:rPr>
              <a:t>|</a:t>
            </a:r>
            <a:r>
              <a:rPr lang="en-US" sz="2000" i="1" dirty="0">
                <a:solidFill>
                  <a:srgbClr val="000090"/>
                </a:solidFill>
                <a:latin typeface="+mn-lt"/>
              </a:rPr>
              <a:t>&lt;1.2, 0.1&lt;</a:t>
            </a:r>
            <a:r>
              <a:rPr lang="en-US" sz="2000" i="1" dirty="0" err="1">
                <a:solidFill>
                  <a:srgbClr val="000090"/>
                </a:solidFill>
                <a:latin typeface="+mn-lt"/>
              </a:rPr>
              <a:t>pT</a:t>
            </a:r>
            <a:r>
              <a:rPr lang="en-US" sz="2000" i="1" dirty="0">
                <a:solidFill>
                  <a:srgbClr val="000090"/>
                </a:solidFill>
                <a:latin typeface="+mn-lt"/>
              </a:rPr>
              <a:t>&lt;4 </a:t>
            </a:r>
            <a:r>
              <a:rPr lang="en-US" sz="2000" i="1" dirty="0" err="1">
                <a:solidFill>
                  <a:srgbClr val="000090"/>
                </a:solidFill>
                <a:latin typeface="+mn-lt"/>
              </a:rPr>
              <a:t>GeV</a:t>
            </a:r>
            <a:r>
              <a:rPr lang="en-US" sz="2000" i="1" dirty="0">
                <a:solidFill>
                  <a:srgbClr val="000090"/>
                </a:solidFill>
                <a:latin typeface="+mn-lt"/>
              </a:rPr>
              <a:t>/</a:t>
            </a:r>
            <a:r>
              <a:rPr lang="en-US" sz="2000" i="1" dirty="0" smtClean="0">
                <a:solidFill>
                  <a:srgbClr val="000090"/>
                </a:solidFill>
                <a:latin typeface="+mn-lt"/>
              </a:rPr>
              <a:t>c, </a:t>
            </a:r>
          </a:p>
          <a:p>
            <a:pPr algn="r" eaLnBrk="1" hangingPunct="1">
              <a:lnSpc>
                <a:spcPct val="150000"/>
              </a:lnSpc>
            </a:pPr>
            <a:r>
              <a:rPr lang="en-US" sz="2000" i="1" dirty="0" smtClean="0">
                <a:solidFill>
                  <a:srgbClr val="000090"/>
                </a:solidFill>
                <a:latin typeface="+mn-lt"/>
              </a:rPr>
              <a:t>limited in 1.2 </a:t>
            </a:r>
            <a:r>
              <a:rPr lang="en-US" sz="2000" i="1" dirty="0">
                <a:solidFill>
                  <a:srgbClr val="000090"/>
                </a:solidFill>
              </a:rPr>
              <a:t>&lt;</a:t>
            </a:r>
            <a:r>
              <a:rPr lang="en-US" sz="2000" i="1" dirty="0" smtClean="0">
                <a:solidFill>
                  <a:srgbClr val="000090"/>
                </a:solidFill>
                <a:latin typeface="+mn-lt"/>
              </a:rPr>
              <a:t> </a:t>
            </a:r>
            <a:r>
              <a:rPr lang="en-US" sz="2000" i="1" dirty="0" smtClean="0">
                <a:solidFill>
                  <a:srgbClr val="000090"/>
                </a:solidFill>
              </a:rPr>
              <a:t>|</a:t>
            </a:r>
            <a:r>
              <a:rPr lang="en-US" sz="2000" i="1" dirty="0">
                <a:solidFill>
                  <a:srgbClr val="000090"/>
                </a:solidFill>
                <a:latin typeface="Symbol"/>
              </a:rPr>
              <a:t>h</a:t>
            </a:r>
            <a:r>
              <a:rPr lang="en-US" sz="2000" i="1" dirty="0" smtClean="0">
                <a:solidFill>
                  <a:srgbClr val="000090"/>
                </a:solidFill>
              </a:rPr>
              <a:t>| &lt; 1.</a:t>
            </a:r>
            <a:r>
              <a:rPr lang="ru-RU" sz="2000" i="1" dirty="0" smtClean="0">
                <a:solidFill>
                  <a:srgbClr val="000090"/>
                </a:solidFill>
              </a:rPr>
              <a:t>8</a:t>
            </a:r>
            <a:r>
              <a:rPr lang="en-US" sz="2000" i="1" dirty="0" smtClean="0">
                <a:solidFill>
                  <a:srgbClr val="000090"/>
                </a:solidFill>
              </a:rPr>
              <a:t> </a:t>
            </a:r>
            <a:r>
              <a:rPr lang="en-US" sz="2000" i="1" dirty="0" smtClean="0">
                <a:solidFill>
                  <a:srgbClr val="000090"/>
                </a:solidFill>
                <a:latin typeface="+mn-lt"/>
              </a:rPr>
              <a:t> (</a:t>
            </a:r>
            <a:r>
              <a:rPr lang="en-US" sz="2000" i="1" dirty="0">
                <a:solidFill>
                  <a:srgbClr val="000090"/>
                </a:solidFill>
                <a:latin typeface="+mn-lt"/>
              </a:rPr>
              <a:t>only </a:t>
            </a:r>
            <a:r>
              <a:rPr lang="en-US" sz="2000" i="1" dirty="0" err="1">
                <a:solidFill>
                  <a:srgbClr val="000090"/>
                </a:solidFill>
                <a:latin typeface="+mn-lt"/>
              </a:rPr>
              <a:t>dE</a:t>
            </a:r>
            <a:r>
              <a:rPr lang="en-US" sz="2000" i="1" dirty="0">
                <a:solidFill>
                  <a:srgbClr val="000090"/>
                </a:solidFill>
                <a:latin typeface="+mn-lt"/>
              </a:rPr>
              <a:t>/dx</a:t>
            </a:r>
            <a:r>
              <a:rPr lang="en-US" sz="2000" i="1" dirty="0" smtClean="0">
                <a:solidFill>
                  <a:srgbClr val="000090"/>
                </a:solidFill>
                <a:latin typeface="+mn-lt"/>
              </a:rPr>
              <a:t>)</a:t>
            </a:r>
          </a:p>
          <a:p>
            <a:pPr marL="342900" indent="-342900" eaLnBrk="1" hangingPunct="1">
              <a:lnSpc>
                <a:spcPct val="150000"/>
              </a:lnSpc>
              <a:buFont typeface="Arial"/>
              <a:buChar char="•"/>
            </a:pPr>
            <a:r>
              <a:rPr lang="en-US" sz="2000" b="1" i="1" dirty="0" smtClean="0">
                <a:solidFill>
                  <a:srgbClr val="000090"/>
                </a:solidFill>
                <a:latin typeface="+mn-lt"/>
              </a:rPr>
              <a:t>ECAL</a:t>
            </a:r>
            <a:r>
              <a:rPr lang="en-US" sz="2000" i="1" dirty="0" smtClean="0">
                <a:solidFill>
                  <a:srgbClr val="000090"/>
                </a:solidFill>
                <a:latin typeface="+mn-lt"/>
              </a:rPr>
              <a:t> coverage : |</a:t>
            </a:r>
            <a:r>
              <a:rPr lang="en-US" sz="2000" i="1" dirty="0">
                <a:solidFill>
                  <a:srgbClr val="000090"/>
                </a:solidFill>
                <a:latin typeface="Symbol"/>
              </a:rPr>
              <a:t>h</a:t>
            </a:r>
            <a:r>
              <a:rPr lang="en-US" sz="2000" i="1" dirty="0" smtClean="0">
                <a:solidFill>
                  <a:srgbClr val="000090"/>
                </a:solidFill>
                <a:latin typeface="+mn-lt"/>
              </a:rPr>
              <a:t>|&lt;1.2</a:t>
            </a:r>
          </a:p>
          <a:p>
            <a:pPr marL="342900" indent="-342900" eaLnBrk="1" hangingPunct="1">
              <a:lnSpc>
                <a:spcPct val="150000"/>
              </a:lnSpc>
              <a:buFont typeface="Arial"/>
              <a:buChar char="•"/>
            </a:pPr>
            <a:r>
              <a:rPr lang="en-US" sz="2000" b="1" i="1" dirty="0" smtClean="0">
                <a:solidFill>
                  <a:srgbClr val="000090"/>
                </a:solidFill>
                <a:latin typeface="+mn-lt"/>
              </a:rPr>
              <a:t>FHCAL</a:t>
            </a:r>
            <a:r>
              <a:rPr lang="en-US" sz="2000" i="1" dirty="0" smtClean="0">
                <a:solidFill>
                  <a:srgbClr val="000090"/>
                </a:solidFill>
                <a:latin typeface="+mn-lt"/>
              </a:rPr>
              <a:t> </a:t>
            </a:r>
            <a:r>
              <a:rPr lang="en-US" sz="2000" i="1" dirty="0">
                <a:solidFill>
                  <a:srgbClr val="000090"/>
                </a:solidFill>
                <a:latin typeface="+mn-lt"/>
              </a:rPr>
              <a:t>coverage: 2.</a:t>
            </a:r>
            <a:r>
              <a:rPr lang="ru-RU" sz="2000" i="1" dirty="0">
                <a:solidFill>
                  <a:srgbClr val="000090"/>
                </a:solidFill>
                <a:latin typeface="+mn-lt"/>
              </a:rPr>
              <a:t>2</a:t>
            </a:r>
            <a:r>
              <a:rPr lang="en-US" sz="2000" i="1" dirty="0">
                <a:solidFill>
                  <a:srgbClr val="000090"/>
                </a:solidFill>
                <a:latin typeface="+mn-lt"/>
              </a:rPr>
              <a:t>&lt;</a:t>
            </a:r>
            <a:r>
              <a:rPr lang="en-US" sz="2000" i="1" dirty="0" smtClean="0">
                <a:solidFill>
                  <a:srgbClr val="000090"/>
                </a:solidFill>
                <a:latin typeface="+mn-lt"/>
              </a:rPr>
              <a:t>|</a:t>
            </a:r>
            <a:r>
              <a:rPr lang="en-US" sz="2000" i="1" dirty="0">
                <a:solidFill>
                  <a:srgbClr val="000090"/>
                </a:solidFill>
                <a:latin typeface="Symbol"/>
              </a:rPr>
              <a:t>h</a:t>
            </a:r>
            <a:r>
              <a:rPr lang="en-US" sz="2000" i="1" dirty="0" smtClean="0">
                <a:solidFill>
                  <a:srgbClr val="000090"/>
                </a:solidFill>
                <a:latin typeface="+mn-lt"/>
              </a:rPr>
              <a:t>|</a:t>
            </a:r>
            <a:r>
              <a:rPr lang="en-US" sz="2000" i="1" dirty="0">
                <a:solidFill>
                  <a:srgbClr val="000090"/>
                </a:solidFill>
                <a:latin typeface="+mn-lt"/>
              </a:rPr>
              <a:t>&lt;4.</a:t>
            </a:r>
            <a:r>
              <a:rPr lang="ru-RU" sz="2000" i="1" dirty="0">
                <a:solidFill>
                  <a:srgbClr val="000090"/>
                </a:solidFill>
                <a:latin typeface="+mn-lt"/>
              </a:rPr>
              <a:t>8</a:t>
            </a:r>
            <a:endParaRPr lang="en-US" sz="2000" i="1" dirty="0">
              <a:solidFill>
                <a:srgbClr val="000090"/>
              </a:solidFill>
              <a:latin typeface="+mn-lt"/>
            </a:endParaRPr>
          </a:p>
          <a:p>
            <a:pPr marL="342900" indent="-342900" eaLnBrk="1" hangingPunct="1">
              <a:lnSpc>
                <a:spcPct val="150000"/>
              </a:lnSpc>
              <a:buFont typeface="Arial"/>
              <a:buChar char="•"/>
            </a:pPr>
            <a:r>
              <a:rPr lang="en-US" sz="2000" b="1" i="1" dirty="0" smtClean="0">
                <a:solidFill>
                  <a:srgbClr val="000090"/>
                </a:solidFill>
                <a:latin typeface="+mn-lt"/>
              </a:rPr>
              <a:t>FFD</a:t>
            </a:r>
            <a:r>
              <a:rPr lang="en-US" sz="2000" i="1" dirty="0" smtClean="0">
                <a:solidFill>
                  <a:srgbClr val="000090"/>
                </a:solidFill>
                <a:latin typeface="+mn-lt"/>
              </a:rPr>
              <a:t> </a:t>
            </a:r>
            <a:r>
              <a:rPr lang="en-US" sz="2000" i="1" dirty="0">
                <a:solidFill>
                  <a:srgbClr val="000090"/>
                </a:solidFill>
                <a:latin typeface="+mn-lt"/>
              </a:rPr>
              <a:t>inside the </a:t>
            </a:r>
            <a:r>
              <a:rPr lang="en-US" sz="2000" i="1" dirty="0" smtClean="0">
                <a:solidFill>
                  <a:srgbClr val="000090"/>
                </a:solidFill>
                <a:latin typeface="+mn-lt"/>
              </a:rPr>
              <a:t>TPC inner pipe</a:t>
            </a:r>
            <a:endParaRPr lang="ru-RU" sz="2000" i="1" dirty="0">
              <a:solidFill>
                <a:srgbClr val="000090"/>
              </a:solidFill>
              <a:latin typeface="+mn-lt"/>
            </a:endParaRPr>
          </a:p>
        </p:txBody>
      </p:sp>
    </p:spTree>
    <p:extLst>
      <p:ext uri="{BB962C8B-B14F-4D97-AF65-F5344CB8AC3E}">
        <p14:creationId xmlns:p14="http://schemas.microsoft.com/office/powerpoint/2010/main" xmlns="" val="276585932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3907" name="Object 17"/>
          <p:cNvGraphicFramePr>
            <a:graphicFrameLocks noChangeAspect="1"/>
          </p:cNvGraphicFramePr>
          <p:nvPr/>
        </p:nvGraphicFramePr>
        <p:xfrm>
          <a:off x="3397250" y="1422400"/>
          <a:ext cx="2349500" cy="4013200"/>
        </p:xfrm>
        <a:graphic>
          <a:graphicData uri="http://schemas.openxmlformats.org/presentationml/2006/ole">
            <p:oleObj spid="_x0000_s2440" name="Worksheet" r:id="rId4" imgW="2340360" imgH="4004280" progId="Excel.Sheet.12">
              <p:embed/>
            </p:oleObj>
          </a:graphicData>
        </a:graphic>
      </p:graphicFrame>
      <p:graphicFrame>
        <p:nvGraphicFramePr>
          <p:cNvPr id="9" name="Table 8"/>
          <p:cNvGraphicFramePr>
            <a:graphicFrameLocks noGrp="1"/>
          </p:cNvGraphicFramePr>
          <p:nvPr>
            <p:extLst>
              <p:ext uri="{D42A27DB-BD31-4B8C-83A1-F6EECF244321}">
                <p14:modId xmlns:p14="http://schemas.microsoft.com/office/powerpoint/2010/main" xmlns="" val="594510911"/>
              </p:ext>
            </p:extLst>
          </p:nvPr>
        </p:nvGraphicFramePr>
        <p:xfrm>
          <a:off x="914400" y="739775"/>
          <a:ext cx="7113589" cy="5280126"/>
        </p:xfrm>
        <a:graphic>
          <a:graphicData uri="http://schemas.openxmlformats.org/drawingml/2006/table">
            <a:tbl>
              <a:tblPr/>
              <a:tblGrid>
                <a:gridCol w="2006377"/>
                <a:gridCol w="141867"/>
                <a:gridCol w="141867"/>
                <a:gridCol w="141867"/>
                <a:gridCol w="141867"/>
                <a:gridCol w="141867"/>
                <a:gridCol w="141867"/>
                <a:gridCol w="141867"/>
                <a:gridCol w="141867"/>
                <a:gridCol w="141867"/>
                <a:gridCol w="141867"/>
                <a:gridCol w="141867"/>
                <a:gridCol w="141867"/>
                <a:gridCol w="141867"/>
                <a:gridCol w="141867"/>
                <a:gridCol w="141867"/>
                <a:gridCol w="141867"/>
                <a:gridCol w="141867"/>
                <a:gridCol w="141867"/>
                <a:gridCol w="141867"/>
                <a:gridCol w="141867"/>
                <a:gridCol w="141867"/>
                <a:gridCol w="141867"/>
                <a:gridCol w="141867"/>
                <a:gridCol w="141867"/>
                <a:gridCol w="141867"/>
                <a:gridCol w="141867"/>
                <a:gridCol w="141867"/>
                <a:gridCol w="141867"/>
                <a:gridCol w="141867"/>
                <a:gridCol w="141867"/>
                <a:gridCol w="141867"/>
                <a:gridCol w="141867"/>
                <a:gridCol w="141867"/>
                <a:gridCol w="141867"/>
                <a:gridCol w="141867"/>
                <a:gridCol w="141867"/>
              </a:tblGrid>
              <a:tr h="223490">
                <a:tc>
                  <a:txBody>
                    <a:bodyPr/>
                    <a:lstStyle/>
                    <a:p>
                      <a:pPr algn="l" fontAlgn="b"/>
                      <a:endParaRPr lang="en-US" sz="1400" b="1" i="0" u="none" strike="noStrike" dirty="0">
                        <a:solidFill>
                          <a:srgbClr val="000000"/>
                        </a:solidFill>
                        <a:effectLst/>
                        <a:latin typeface="Arial"/>
                        <a:cs typeface="Arial"/>
                      </a:endParaRPr>
                    </a:p>
                  </a:txBody>
                  <a:tcPr marL="10133" marR="10133" marT="10134" marB="0" anchor="b">
                    <a:lnL>
                      <a:noFill/>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gridSpan="4">
                  <a:txBody>
                    <a:bodyPr/>
                    <a:lstStyle/>
                    <a:p>
                      <a:pPr algn="ctr" fontAlgn="b"/>
                      <a:r>
                        <a:rPr lang="en-US" sz="1400" b="1" i="0" u="none" strike="noStrike" dirty="0" smtClean="0">
                          <a:solidFill>
                            <a:srgbClr val="000090"/>
                          </a:solidFill>
                          <a:effectLst/>
                          <a:latin typeface="Arial"/>
                          <a:cs typeface="Arial"/>
                        </a:rPr>
                        <a:t>2015</a:t>
                      </a:r>
                      <a:endParaRPr lang="en-US" sz="1400" b="1" i="0" u="none" strike="noStrike" dirty="0">
                        <a:solidFill>
                          <a:srgbClr val="000090"/>
                        </a:solidFill>
                        <a:effectLst/>
                        <a:latin typeface="Arial"/>
                        <a:cs typeface="Arial"/>
                      </a:endParaRPr>
                    </a:p>
                  </a:txBody>
                  <a:tcPr marL="10133" marR="10133" marT="10134"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4">
                  <a:txBody>
                    <a:bodyPr/>
                    <a:lstStyle/>
                    <a:p>
                      <a:pPr algn="ctr" fontAlgn="b"/>
                      <a:r>
                        <a:rPr lang="en-US" sz="1400" b="1" i="0" u="none" strike="noStrike" dirty="0" smtClean="0">
                          <a:solidFill>
                            <a:srgbClr val="000090"/>
                          </a:solidFill>
                          <a:effectLst/>
                          <a:latin typeface="Arial"/>
                          <a:cs typeface="Arial"/>
                        </a:rPr>
                        <a:t>2016</a:t>
                      </a:r>
                    </a:p>
                  </a:txBody>
                  <a:tcPr marL="10133" marR="10133" marT="10134"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4">
                  <a:txBody>
                    <a:bodyPr/>
                    <a:lstStyle/>
                    <a:p>
                      <a:pPr algn="ctr" fontAlgn="b"/>
                      <a:r>
                        <a:rPr lang="en-US" sz="1400" b="1" i="0" u="none" strike="noStrike" dirty="0" smtClean="0">
                          <a:solidFill>
                            <a:srgbClr val="000090"/>
                          </a:solidFill>
                          <a:effectLst/>
                          <a:latin typeface="Arial"/>
                          <a:cs typeface="Arial"/>
                        </a:rPr>
                        <a:t>2017</a:t>
                      </a:r>
                      <a:endParaRPr lang="en-US" sz="1400" b="1" i="0" u="none" strike="noStrike" dirty="0">
                        <a:solidFill>
                          <a:srgbClr val="000090"/>
                        </a:solidFill>
                        <a:effectLst/>
                        <a:latin typeface="Arial"/>
                        <a:cs typeface="Arial"/>
                      </a:endParaRPr>
                    </a:p>
                  </a:txBody>
                  <a:tcPr marL="10133" marR="10133" marT="10134"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4">
                  <a:txBody>
                    <a:bodyPr/>
                    <a:lstStyle/>
                    <a:p>
                      <a:pPr algn="ctr" fontAlgn="b"/>
                      <a:r>
                        <a:rPr lang="en-US" sz="1400" b="1" i="0" u="none" strike="noStrike" dirty="0" smtClean="0">
                          <a:solidFill>
                            <a:srgbClr val="000090"/>
                          </a:solidFill>
                          <a:effectLst/>
                          <a:latin typeface="Arial"/>
                          <a:cs typeface="Arial"/>
                        </a:rPr>
                        <a:t>2018</a:t>
                      </a:r>
                      <a:endParaRPr lang="en-US" sz="1400" b="1" i="0" u="none" strike="noStrike" dirty="0">
                        <a:solidFill>
                          <a:srgbClr val="000090"/>
                        </a:solidFill>
                        <a:effectLst/>
                        <a:latin typeface="Arial"/>
                        <a:cs typeface="Arial"/>
                      </a:endParaRPr>
                    </a:p>
                  </a:txBody>
                  <a:tcPr marL="10133" marR="10133" marT="10134"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4">
                  <a:txBody>
                    <a:bodyPr/>
                    <a:lstStyle/>
                    <a:p>
                      <a:pPr algn="ctr" fontAlgn="b"/>
                      <a:r>
                        <a:rPr lang="en-US" sz="1400" b="1" i="0" u="none" strike="noStrike" dirty="0" smtClean="0">
                          <a:solidFill>
                            <a:srgbClr val="000090"/>
                          </a:solidFill>
                          <a:effectLst/>
                          <a:latin typeface="Arial"/>
                          <a:cs typeface="Arial"/>
                        </a:rPr>
                        <a:t>2019</a:t>
                      </a:r>
                      <a:endParaRPr lang="en-US" sz="1400" b="1" i="0" u="none" strike="noStrike" dirty="0">
                        <a:solidFill>
                          <a:srgbClr val="000090"/>
                        </a:solidFill>
                        <a:effectLst/>
                        <a:latin typeface="Arial"/>
                        <a:cs typeface="Arial"/>
                      </a:endParaRPr>
                    </a:p>
                  </a:txBody>
                  <a:tcPr marL="10133" marR="10133" marT="10134"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4">
                  <a:txBody>
                    <a:bodyPr/>
                    <a:lstStyle/>
                    <a:p>
                      <a:pPr algn="ctr" fontAlgn="b"/>
                      <a:r>
                        <a:rPr lang="en-US" sz="1400" b="1" i="0" u="none" strike="noStrike" dirty="0" smtClean="0">
                          <a:solidFill>
                            <a:srgbClr val="000090"/>
                          </a:solidFill>
                          <a:effectLst/>
                          <a:latin typeface="Arial"/>
                          <a:cs typeface="Arial"/>
                        </a:rPr>
                        <a:t>2020</a:t>
                      </a:r>
                      <a:endParaRPr lang="en-US" sz="1400" b="1" i="0" u="none" strike="noStrike" dirty="0">
                        <a:solidFill>
                          <a:srgbClr val="000090"/>
                        </a:solidFill>
                        <a:effectLst/>
                        <a:latin typeface="Arial"/>
                        <a:cs typeface="Arial"/>
                      </a:endParaRPr>
                    </a:p>
                  </a:txBody>
                  <a:tcPr marL="10133" marR="10133" marT="10134"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4">
                  <a:txBody>
                    <a:bodyPr/>
                    <a:lstStyle/>
                    <a:p>
                      <a:pPr algn="ctr" fontAlgn="b"/>
                      <a:r>
                        <a:rPr lang="en-US" sz="1400" b="1" i="0" u="none" strike="noStrike" dirty="0" smtClean="0">
                          <a:solidFill>
                            <a:srgbClr val="000090"/>
                          </a:solidFill>
                          <a:effectLst/>
                          <a:latin typeface="Arial"/>
                          <a:cs typeface="Arial"/>
                        </a:rPr>
                        <a:t>2021</a:t>
                      </a:r>
                      <a:endParaRPr lang="en-US" sz="1400" b="1" i="0" u="none" strike="noStrike" dirty="0">
                        <a:solidFill>
                          <a:srgbClr val="000090"/>
                        </a:solidFill>
                        <a:effectLst/>
                        <a:latin typeface="Arial"/>
                        <a:cs typeface="Arial"/>
                      </a:endParaRPr>
                    </a:p>
                  </a:txBody>
                  <a:tcPr marL="10133" marR="10133" marT="10134"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4">
                  <a:txBody>
                    <a:bodyPr/>
                    <a:lstStyle/>
                    <a:p>
                      <a:pPr algn="ctr" fontAlgn="b"/>
                      <a:r>
                        <a:rPr lang="en-US" sz="1400" b="1" i="0" u="none" strike="noStrike" dirty="0" smtClean="0">
                          <a:solidFill>
                            <a:srgbClr val="000090"/>
                          </a:solidFill>
                          <a:effectLst/>
                          <a:latin typeface="Arial"/>
                          <a:cs typeface="Arial"/>
                        </a:rPr>
                        <a:t>2022</a:t>
                      </a:r>
                      <a:endParaRPr lang="en-US" sz="1400" b="1" i="0" u="none" strike="noStrike" dirty="0">
                        <a:solidFill>
                          <a:srgbClr val="000090"/>
                        </a:solidFill>
                        <a:effectLst/>
                        <a:latin typeface="Arial"/>
                        <a:cs typeface="Arial"/>
                      </a:endParaRPr>
                    </a:p>
                  </a:txBody>
                  <a:tcPr marL="10133" marR="10133" marT="10134"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4">
                  <a:txBody>
                    <a:bodyPr/>
                    <a:lstStyle/>
                    <a:p>
                      <a:pPr algn="ctr" fontAlgn="b"/>
                      <a:r>
                        <a:rPr lang="en-US" sz="1400" b="1" i="0" u="none" strike="noStrike" dirty="0" smtClean="0">
                          <a:solidFill>
                            <a:srgbClr val="000090"/>
                          </a:solidFill>
                          <a:effectLst/>
                          <a:latin typeface="Arial"/>
                          <a:cs typeface="Arial"/>
                        </a:rPr>
                        <a:t>2023</a:t>
                      </a:r>
                      <a:endParaRPr lang="en-US" sz="1400" b="1" i="0" u="none" strike="noStrike" dirty="0">
                        <a:solidFill>
                          <a:srgbClr val="000090"/>
                        </a:solidFill>
                        <a:effectLst/>
                        <a:latin typeface="Arial"/>
                        <a:cs typeface="Arial"/>
                      </a:endParaRPr>
                    </a:p>
                  </a:txBody>
                  <a:tcPr marL="10133" marR="10133" marT="10134"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210308">
                <a:tc>
                  <a:txBody>
                    <a:bodyPr/>
                    <a:lstStyle/>
                    <a:p>
                      <a:pPr algn="l">
                        <a:lnSpc>
                          <a:spcPct val="115000"/>
                        </a:lnSpc>
                        <a:spcAft>
                          <a:spcPts val="0"/>
                        </a:spcAft>
                        <a:tabLst>
                          <a:tab pos="7381240" algn="l"/>
                        </a:tabLst>
                      </a:pPr>
                      <a:r>
                        <a:rPr lang="en-US" sz="1200" b="1" dirty="0">
                          <a:solidFill>
                            <a:srgbClr val="002060"/>
                          </a:solidFill>
                          <a:effectLst/>
                          <a:latin typeface="Arial"/>
                          <a:ea typeface="Calibri"/>
                          <a:cs typeface="Arial"/>
                        </a:rPr>
                        <a:t>Injection complex</a:t>
                      </a:r>
                      <a:endParaRPr lang="ru-RU" sz="1200" dirty="0">
                        <a:effectLst/>
                        <a:latin typeface="Arial"/>
                        <a:ea typeface="Calibri"/>
                        <a:cs typeface="Arial"/>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182877">
                <a:tc>
                  <a:txBody>
                    <a:bodyPr/>
                    <a:lstStyle/>
                    <a:p>
                      <a:pPr algn="ctr"/>
                      <a:r>
                        <a:rPr lang="en-US" sz="1200" i="1" dirty="0" smtClean="0">
                          <a:solidFill>
                            <a:srgbClr val="000090"/>
                          </a:solidFill>
                          <a:latin typeface="Arial"/>
                          <a:cs typeface="Arial"/>
                        </a:rPr>
                        <a:t>Lu-20 upgrade</a:t>
                      </a:r>
                      <a:endParaRPr lang="en-US" sz="1200" i="1" dirty="0">
                        <a:solidFill>
                          <a:srgbClr val="000090"/>
                        </a:solidFill>
                        <a:latin typeface="Arial"/>
                        <a:cs typeface="Arial"/>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a:noFill/>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210308">
                <a:tc>
                  <a:txBody>
                    <a:bodyPr/>
                    <a:lstStyle/>
                    <a:p>
                      <a:pPr algn="ctr">
                        <a:lnSpc>
                          <a:spcPct val="115000"/>
                        </a:lnSpc>
                        <a:spcAft>
                          <a:spcPts val="0"/>
                        </a:spcAft>
                        <a:tabLst>
                          <a:tab pos="7381240" algn="l"/>
                        </a:tabLst>
                      </a:pPr>
                      <a:r>
                        <a:rPr lang="en-US" sz="1200" i="1" dirty="0">
                          <a:solidFill>
                            <a:srgbClr val="002060"/>
                          </a:solidFill>
                          <a:effectLst/>
                          <a:latin typeface="Arial"/>
                          <a:ea typeface="Calibri"/>
                          <a:cs typeface="Arial"/>
                        </a:rPr>
                        <a:t>HI Source</a:t>
                      </a:r>
                      <a:endParaRPr lang="ru-RU" sz="1200" dirty="0">
                        <a:effectLst/>
                        <a:latin typeface="Arial"/>
                        <a:ea typeface="Calibri"/>
                        <a:cs typeface="Arial"/>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a:noFill/>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210308">
                <a:tc>
                  <a:txBody>
                    <a:bodyPr/>
                    <a:lstStyle/>
                    <a:p>
                      <a:pPr algn="ctr">
                        <a:lnSpc>
                          <a:spcPct val="115000"/>
                        </a:lnSpc>
                        <a:spcAft>
                          <a:spcPts val="0"/>
                        </a:spcAft>
                        <a:tabLst>
                          <a:tab pos="7381240" algn="l"/>
                        </a:tabLst>
                      </a:pPr>
                      <a:r>
                        <a:rPr lang="en-US" sz="1200" i="1" dirty="0">
                          <a:solidFill>
                            <a:srgbClr val="002060"/>
                          </a:solidFill>
                          <a:effectLst/>
                          <a:latin typeface="Arial"/>
                          <a:ea typeface="Calibri"/>
                          <a:cs typeface="Arial"/>
                        </a:rPr>
                        <a:t>HI </a:t>
                      </a:r>
                      <a:r>
                        <a:rPr lang="en-US" sz="1200" i="1" dirty="0" err="1">
                          <a:solidFill>
                            <a:srgbClr val="002060"/>
                          </a:solidFill>
                          <a:effectLst/>
                          <a:latin typeface="Arial"/>
                          <a:ea typeface="Calibri"/>
                          <a:cs typeface="Arial"/>
                        </a:rPr>
                        <a:t>Linac</a:t>
                      </a:r>
                      <a:endParaRPr lang="ru-RU" sz="1200" dirty="0">
                        <a:effectLst/>
                        <a:latin typeface="Arial"/>
                        <a:ea typeface="Calibri"/>
                        <a:cs typeface="Arial"/>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r>
              <a:tr h="210308">
                <a:tc>
                  <a:txBody>
                    <a:bodyPr/>
                    <a:lstStyle/>
                    <a:p>
                      <a:pPr algn="l">
                        <a:lnSpc>
                          <a:spcPct val="115000"/>
                        </a:lnSpc>
                        <a:spcAft>
                          <a:spcPts val="0"/>
                        </a:spcAft>
                        <a:tabLst>
                          <a:tab pos="7381240" algn="l"/>
                        </a:tabLst>
                      </a:pPr>
                      <a:r>
                        <a:rPr lang="en-US" sz="1200" b="1" dirty="0" err="1">
                          <a:solidFill>
                            <a:srgbClr val="002060"/>
                          </a:solidFill>
                          <a:effectLst/>
                          <a:latin typeface="Arial"/>
                          <a:ea typeface="Calibri"/>
                          <a:cs typeface="Times New Roman"/>
                        </a:rPr>
                        <a:t>Nuclotron</a:t>
                      </a:r>
                      <a:r>
                        <a:rPr lang="en-US" sz="1200" i="1" dirty="0">
                          <a:solidFill>
                            <a:srgbClr val="002060"/>
                          </a:solidFill>
                          <a:effectLst/>
                          <a:latin typeface="Arial"/>
                          <a:ea typeface="Calibri"/>
                          <a:cs typeface="Times New Roman"/>
                        </a:rPr>
                        <a:t> </a:t>
                      </a:r>
                      <a:endParaRPr lang="ru-RU" sz="1200" dirty="0">
                        <a:effectLst/>
                        <a:latin typeface="Calibri"/>
                        <a:ea typeface="Calibri"/>
                        <a:cs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210308">
                <a:tc>
                  <a:txBody>
                    <a:bodyPr/>
                    <a:lstStyle/>
                    <a:p>
                      <a:pPr algn="ctr">
                        <a:lnSpc>
                          <a:spcPct val="115000"/>
                        </a:lnSpc>
                        <a:spcAft>
                          <a:spcPts val="0"/>
                        </a:spcAft>
                        <a:tabLst>
                          <a:tab pos="7381240" algn="l"/>
                        </a:tabLst>
                      </a:pPr>
                      <a:r>
                        <a:rPr lang="en-US" sz="1200" i="1" dirty="0">
                          <a:solidFill>
                            <a:srgbClr val="002060"/>
                          </a:solidFill>
                          <a:effectLst/>
                          <a:latin typeface="Arial"/>
                          <a:ea typeface="Calibri"/>
                          <a:cs typeface="Times New Roman"/>
                        </a:rPr>
                        <a:t>general development</a:t>
                      </a:r>
                      <a:endParaRPr lang="ru-RU" sz="1200" dirty="0">
                        <a:effectLst/>
                        <a:latin typeface="Calibri"/>
                        <a:ea typeface="Calibri"/>
                        <a:cs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a:noFill/>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210308">
                <a:tc>
                  <a:txBody>
                    <a:bodyPr/>
                    <a:lstStyle/>
                    <a:p>
                      <a:pPr algn="ctr">
                        <a:lnSpc>
                          <a:spcPct val="115000"/>
                        </a:lnSpc>
                        <a:spcAft>
                          <a:spcPts val="0"/>
                        </a:spcAft>
                        <a:tabLst>
                          <a:tab pos="7381240" algn="l"/>
                        </a:tabLst>
                      </a:pPr>
                      <a:r>
                        <a:rPr lang="en-US" sz="1200" i="1">
                          <a:solidFill>
                            <a:srgbClr val="002060"/>
                          </a:solidFill>
                          <a:effectLst/>
                          <a:latin typeface="Arial"/>
                          <a:ea typeface="Calibri"/>
                          <a:cs typeface="Times New Roman"/>
                        </a:rPr>
                        <a:t>extracted channels</a:t>
                      </a:r>
                      <a:endParaRPr lang="ru-RU" sz="1200">
                        <a:effectLst/>
                        <a:latin typeface="Calibri"/>
                        <a:ea typeface="Calibri"/>
                        <a:cs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r>
              <a:tr h="210308">
                <a:tc>
                  <a:txBody>
                    <a:bodyPr/>
                    <a:lstStyle/>
                    <a:p>
                      <a:pPr algn="l">
                        <a:lnSpc>
                          <a:spcPct val="115000"/>
                        </a:lnSpc>
                        <a:spcAft>
                          <a:spcPts val="0"/>
                        </a:spcAft>
                        <a:tabLst>
                          <a:tab pos="7381240" algn="l"/>
                        </a:tabLst>
                      </a:pPr>
                      <a:r>
                        <a:rPr lang="en-US" sz="1200" b="1" dirty="0">
                          <a:solidFill>
                            <a:srgbClr val="008000"/>
                          </a:solidFill>
                          <a:effectLst/>
                          <a:latin typeface="Arial"/>
                          <a:ea typeface="Calibri"/>
                          <a:cs typeface="Times New Roman"/>
                        </a:rPr>
                        <a:t>Booster</a:t>
                      </a:r>
                      <a:r>
                        <a:rPr lang="en-US" sz="1200" b="1" dirty="0">
                          <a:solidFill>
                            <a:srgbClr val="002060"/>
                          </a:solidFill>
                          <a:effectLst/>
                          <a:latin typeface="Arial"/>
                          <a:ea typeface="Calibri"/>
                          <a:cs typeface="Times New Roman"/>
                        </a:rPr>
                        <a:t> </a:t>
                      </a:r>
                      <a:endParaRPr lang="ru-RU" sz="1200" dirty="0">
                        <a:effectLst/>
                        <a:latin typeface="Calibri"/>
                        <a:ea typeface="Calibri"/>
                        <a:cs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FF0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FF0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FF00"/>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FF0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FF0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FF0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FF0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FF0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FF0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FF0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FF0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FF0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FF0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FF0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FF0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FF0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72D53D"/>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72D53D"/>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r>
              <a:tr h="210308">
                <a:tc>
                  <a:txBody>
                    <a:bodyPr/>
                    <a:lstStyle/>
                    <a:p>
                      <a:pPr algn="l">
                        <a:lnSpc>
                          <a:spcPct val="115000"/>
                        </a:lnSpc>
                        <a:spcAft>
                          <a:spcPts val="0"/>
                        </a:spcAft>
                        <a:tabLst>
                          <a:tab pos="7381240" algn="l"/>
                        </a:tabLst>
                      </a:pPr>
                      <a:r>
                        <a:rPr lang="ru-RU" sz="1200" b="1" dirty="0" err="1">
                          <a:solidFill>
                            <a:srgbClr val="002060"/>
                          </a:solidFill>
                          <a:effectLst/>
                          <a:latin typeface="Arial"/>
                          <a:ea typeface="Calibri"/>
                          <a:cs typeface="Times New Roman"/>
                        </a:rPr>
                        <a:t>Collider</a:t>
                      </a:r>
                      <a:endParaRPr lang="ru-RU" sz="1200" dirty="0">
                        <a:effectLst/>
                        <a:latin typeface="Calibri"/>
                        <a:ea typeface="Calibri"/>
                        <a:cs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210308">
                <a:tc>
                  <a:txBody>
                    <a:bodyPr/>
                    <a:lstStyle/>
                    <a:p>
                      <a:pPr algn="ctr">
                        <a:lnSpc>
                          <a:spcPct val="115000"/>
                        </a:lnSpc>
                        <a:spcAft>
                          <a:spcPts val="0"/>
                        </a:spcAft>
                        <a:tabLst>
                          <a:tab pos="7381240" algn="l"/>
                        </a:tabLst>
                      </a:pPr>
                      <a:r>
                        <a:rPr lang="en-US" sz="1200" i="1" kern="1200">
                          <a:solidFill>
                            <a:srgbClr val="002060"/>
                          </a:solidFill>
                          <a:effectLst/>
                          <a:latin typeface="Arial"/>
                          <a:ea typeface="MS PGothic"/>
                          <a:cs typeface="Times New Roman"/>
                        </a:rPr>
                        <a:t>startup configuration</a:t>
                      </a:r>
                      <a:endParaRPr lang="ru-RU" sz="1200">
                        <a:effectLst/>
                        <a:latin typeface="Calibri"/>
                        <a:ea typeface="Calibri"/>
                        <a:cs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a:noFill/>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A11F0B"/>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A11F0B"/>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A11F0B"/>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A11F0B"/>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A11F0B"/>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A11F0B"/>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A11F0B"/>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A11F0B"/>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A11F0B"/>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A11F0B"/>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A11F0B"/>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A11F0B"/>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A11F0B"/>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A11F0B"/>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A11F0B"/>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A11F0B"/>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A11F0B"/>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A11F0B"/>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A11F0B"/>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210308">
                <a:tc>
                  <a:txBody>
                    <a:bodyPr/>
                    <a:lstStyle/>
                    <a:p>
                      <a:pPr algn="ctr">
                        <a:lnSpc>
                          <a:spcPct val="115000"/>
                        </a:lnSpc>
                        <a:spcAft>
                          <a:spcPts val="0"/>
                        </a:spcAft>
                        <a:tabLst>
                          <a:tab pos="7381240" algn="l"/>
                        </a:tabLst>
                      </a:pPr>
                      <a:r>
                        <a:rPr lang="en-US" sz="1200" i="1" kern="1200" dirty="0">
                          <a:solidFill>
                            <a:srgbClr val="002060"/>
                          </a:solidFill>
                          <a:effectLst/>
                          <a:latin typeface="Arial"/>
                          <a:ea typeface="MS PGothic"/>
                          <a:cs typeface="Times New Roman"/>
                        </a:rPr>
                        <a:t>design configuration</a:t>
                      </a:r>
                      <a:endParaRPr lang="ru-RU" sz="1200" dirty="0">
                        <a:effectLst/>
                        <a:latin typeface="Calibri"/>
                        <a:ea typeface="Calibri"/>
                        <a:cs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A11F0B"/>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A11F0B"/>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A11F0B"/>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A11F0B"/>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A11F0B"/>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A11F0B"/>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A11F0B"/>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A11F0B"/>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A11F0B"/>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A11F0B"/>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A11F0B"/>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A11F0B"/>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A11F0B"/>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A11F0B"/>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A11F0B"/>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A11F0B"/>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r>
              <a:tr h="182877">
                <a:tc>
                  <a:txBody>
                    <a:bodyPr/>
                    <a:lstStyle/>
                    <a:p>
                      <a:pPr algn="l" fontAlgn="ctr">
                        <a:spcAft>
                          <a:spcPts val="0"/>
                        </a:spcAft>
                        <a:tabLst>
                          <a:tab pos="7381240" algn="l"/>
                        </a:tabLst>
                      </a:pPr>
                      <a:r>
                        <a:rPr lang="en-US" sz="1200" b="1" kern="1200" dirty="0">
                          <a:solidFill>
                            <a:srgbClr val="006666"/>
                          </a:solidFill>
                          <a:effectLst/>
                          <a:latin typeface="Arial"/>
                          <a:ea typeface="MS PGothic"/>
                        </a:rPr>
                        <a:t>BM@N</a:t>
                      </a:r>
                      <a:r>
                        <a:rPr lang="ru-RU" sz="1200" b="1" kern="1200" dirty="0">
                          <a:solidFill>
                            <a:srgbClr val="006666"/>
                          </a:solidFill>
                          <a:effectLst/>
                          <a:latin typeface="Arial"/>
                          <a:ea typeface="MS PGothic"/>
                        </a:rPr>
                        <a:t>  </a:t>
                      </a:r>
                      <a:endParaRPr lang="ru-RU" sz="1200" dirty="0">
                        <a:effectLst/>
                        <a:latin typeface="Calibri"/>
                        <a:ea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182877">
                <a:tc>
                  <a:txBody>
                    <a:bodyPr/>
                    <a:lstStyle/>
                    <a:p>
                      <a:pPr algn="ctr" fontAlgn="ctr">
                        <a:spcAft>
                          <a:spcPts val="0"/>
                        </a:spcAft>
                        <a:tabLst>
                          <a:tab pos="7381240" algn="l"/>
                        </a:tabLst>
                      </a:pPr>
                      <a:r>
                        <a:rPr lang="en-US" sz="1200" i="1" kern="1200" dirty="0">
                          <a:solidFill>
                            <a:srgbClr val="006666"/>
                          </a:solidFill>
                          <a:effectLst/>
                          <a:latin typeface="Arial"/>
                          <a:ea typeface="MS PGothic"/>
                        </a:rPr>
                        <a:t>I stage</a:t>
                      </a:r>
                      <a:endParaRPr lang="ru-RU" sz="1200" dirty="0">
                        <a:effectLst/>
                        <a:latin typeface="Calibri"/>
                        <a:ea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a:noFill/>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5">
                        <a:lumMod val="5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5">
                        <a:lumMod val="5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5">
                        <a:lumMod val="5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5">
                        <a:lumMod val="5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5">
                        <a:lumMod val="5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5">
                        <a:lumMod val="5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5">
                        <a:lumMod val="5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5">
                        <a:lumMod val="5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5">
                        <a:lumMod val="5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9999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no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857AFF"/>
                    </a:solidFill>
                  </a:tcPr>
                </a:tc>
                <a:tc>
                  <a:txBody>
                    <a:bodyPr/>
                    <a:lstStyle/>
                    <a:p>
                      <a:pPr marL="0" marR="0" indent="0" algn="l" defTabSz="457200" rtl="0" eaLnBrk="1" fontAlgn="b" latinLnBrk="0" hangingPunct="1">
                        <a:lnSpc>
                          <a:spcPct val="100000"/>
                        </a:lnSpc>
                        <a:spcBef>
                          <a:spcPts val="0"/>
                        </a:spcBef>
                        <a:spcAft>
                          <a:spcPts val="0"/>
                        </a:spcAft>
                        <a:buClrTx/>
                        <a:buSzTx/>
                        <a:buFontTx/>
                        <a:buNone/>
                        <a:tabLst/>
                        <a:defRPr/>
                      </a:pPr>
                      <a:endParaRPr lang="en-US" sz="1000" b="0" i="0" u="none" strike="noStrike" dirty="0" smtClean="0">
                        <a:solidFill>
                          <a:srgbClr val="000000"/>
                        </a:solidFill>
                        <a:effectLst/>
                        <a:latin typeface="+mn-lt"/>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857AFF"/>
                    </a:solidFill>
                  </a:tcPr>
                </a:tc>
                <a:tc>
                  <a:txBody>
                    <a:bodyPr/>
                    <a:lstStyle/>
                    <a:p>
                      <a:pPr marL="0" marR="0" indent="0" algn="l" defTabSz="457200" rtl="0" eaLnBrk="1" fontAlgn="b" latinLnBrk="0" hangingPunct="1">
                        <a:lnSpc>
                          <a:spcPct val="100000"/>
                        </a:lnSpc>
                        <a:spcBef>
                          <a:spcPts val="0"/>
                        </a:spcBef>
                        <a:spcAft>
                          <a:spcPts val="0"/>
                        </a:spcAft>
                        <a:buClrTx/>
                        <a:buSzTx/>
                        <a:buFontTx/>
                        <a:buNone/>
                        <a:tabLst/>
                        <a:defRPr/>
                      </a:pPr>
                      <a:endParaRPr lang="en-US" sz="1000" b="0" i="0" u="none" strike="noStrike" dirty="0" smtClean="0">
                        <a:solidFill>
                          <a:srgbClr val="000000"/>
                        </a:solidFill>
                        <a:effectLst/>
                        <a:latin typeface="+mn-lt"/>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no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no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182877">
                <a:tc>
                  <a:txBody>
                    <a:bodyPr/>
                    <a:lstStyle/>
                    <a:p>
                      <a:pPr algn="ctr" fontAlgn="ctr">
                        <a:spcAft>
                          <a:spcPts val="0"/>
                        </a:spcAft>
                        <a:tabLst>
                          <a:tab pos="7381240" algn="l"/>
                        </a:tabLst>
                      </a:pPr>
                      <a:r>
                        <a:rPr lang="en-US" sz="1200" i="1" kern="1200" dirty="0">
                          <a:solidFill>
                            <a:srgbClr val="006666"/>
                          </a:solidFill>
                          <a:effectLst/>
                          <a:latin typeface="Arial"/>
                          <a:ea typeface="MS PGothic"/>
                        </a:rPr>
                        <a:t>II stage</a:t>
                      </a:r>
                      <a:endParaRPr lang="ru-RU" sz="1200" dirty="0">
                        <a:effectLst/>
                        <a:latin typeface="Calibri"/>
                        <a:ea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9999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9999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9999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9999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no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9999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9999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9999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no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9999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9999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9999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no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9999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9999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9999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no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9999FF"/>
                    </a:solidFill>
                  </a:tcPr>
                </a:tc>
              </a:tr>
              <a:tr h="210308">
                <a:tc>
                  <a:txBody>
                    <a:bodyPr/>
                    <a:lstStyle/>
                    <a:p>
                      <a:pPr algn="l">
                        <a:lnSpc>
                          <a:spcPct val="115000"/>
                        </a:lnSpc>
                        <a:spcAft>
                          <a:spcPts val="0"/>
                        </a:spcAft>
                        <a:tabLst>
                          <a:tab pos="7381240" algn="l"/>
                        </a:tabLst>
                      </a:pPr>
                      <a:r>
                        <a:rPr lang="en-US" sz="1200" b="1" dirty="0">
                          <a:solidFill>
                            <a:srgbClr val="B22320"/>
                          </a:solidFill>
                          <a:effectLst/>
                          <a:latin typeface="Arial"/>
                          <a:ea typeface="Calibri"/>
                          <a:cs typeface="Times New Roman"/>
                        </a:rPr>
                        <a:t>MPD </a:t>
                      </a:r>
                      <a:endParaRPr lang="ru-RU" sz="1200" dirty="0">
                        <a:effectLst/>
                        <a:latin typeface="Calibri"/>
                        <a:ea typeface="Calibri"/>
                        <a:cs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182877">
                <a:tc>
                  <a:txBody>
                    <a:bodyPr/>
                    <a:lstStyle/>
                    <a:p>
                      <a:pPr algn="ctr" fontAlgn="ctr">
                        <a:spcAft>
                          <a:spcPts val="0"/>
                        </a:spcAft>
                        <a:tabLst>
                          <a:tab pos="7381240" algn="l"/>
                        </a:tabLst>
                      </a:pPr>
                      <a:r>
                        <a:rPr lang="ru-RU" sz="1200" i="1" kern="1200">
                          <a:solidFill>
                            <a:srgbClr val="B22320"/>
                          </a:solidFill>
                          <a:effectLst/>
                          <a:latin typeface="Arial"/>
                          <a:ea typeface="MS PGothic"/>
                        </a:rPr>
                        <a:t> </a:t>
                      </a:r>
                      <a:r>
                        <a:rPr lang="en-US" sz="1200" i="1" kern="1200">
                          <a:solidFill>
                            <a:srgbClr val="B22320"/>
                          </a:solidFill>
                          <a:effectLst/>
                          <a:latin typeface="Arial"/>
                          <a:ea typeface="MS PGothic"/>
                        </a:rPr>
                        <a:t>solenoid</a:t>
                      </a:r>
                      <a:endParaRPr lang="ru-RU" sz="1200">
                        <a:effectLst/>
                        <a:latin typeface="Calibri"/>
                        <a:ea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a:noFill/>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4F5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4F5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4F5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4F5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4F50"/>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4F5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4F5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4F5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4F5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4F5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4F5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4F5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4F5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4F5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182877">
                <a:tc>
                  <a:txBody>
                    <a:bodyPr/>
                    <a:lstStyle/>
                    <a:p>
                      <a:pPr algn="ctr" fontAlgn="ctr">
                        <a:spcAft>
                          <a:spcPts val="0"/>
                        </a:spcAft>
                        <a:tabLst>
                          <a:tab pos="7381240" algn="l"/>
                        </a:tabLst>
                      </a:pPr>
                      <a:r>
                        <a:rPr lang="en-US" sz="1200" i="1" kern="1200">
                          <a:solidFill>
                            <a:srgbClr val="B22320"/>
                          </a:solidFill>
                          <a:effectLst/>
                          <a:latin typeface="Arial"/>
                          <a:ea typeface="MS PGothic"/>
                        </a:rPr>
                        <a:t>TPC, TOF, Ecal (barrel) </a:t>
                      </a:r>
                      <a:endParaRPr lang="ru-RU" sz="1200">
                        <a:effectLst/>
                        <a:latin typeface="Calibri"/>
                        <a:ea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a:noFill/>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DE4E4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DE4E4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DE4E4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DE4E4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9999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9999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no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9999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9999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9999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no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9999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9999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9999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182877">
                <a:tc>
                  <a:txBody>
                    <a:bodyPr/>
                    <a:lstStyle/>
                    <a:p>
                      <a:pPr algn="ctr" fontAlgn="ctr">
                        <a:spcAft>
                          <a:spcPts val="0"/>
                        </a:spcAft>
                        <a:tabLst>
                          <a:tab pos="7381240" algn="l"/>
                        </a:tabLst>
                      </a:pPr>
                      <a:r>
                        <a:rPr lang="en-US" sz="1200" i="1" dirty="0" smtClean="0">
                          <a:solidFill>
                            <a:srgbClr val="B22320"/>
                          </a:solidFill>
                          <a:effectLst/>
                          <a:latin typeface="Arial"/>
                          <a:ea typeface="Times New Roman"/>
                        </a:rPr>
                        <a:t>Upgrade: </a:t>
                      </a:r>
                      <a:r>
                        <a:rPr lang="en-US" sz="1200" i="1" dirty="0">
                          <a:solidFill>
                            <a:srgbClr val="B22320"/>
                          </a:solidFill>
                          <a:effectLst/>
                          <a:latin typeface="Arial"/>
                          <a:ea typeface="Times New Roman"/>
                        </a:rPr>
                        <a:t>end-</a:t>
                      </a:r>
                      <a:r>
                        <a:rPr lang="en-US" sz="1200" i="1" dirty="0" smtClean="0">
                          <a:solidFill>
                            <a:srgbClr val="B22320"/>
                          </a:solidFill>
                          <a:effectLst/>
                          <a:latin typeface="Arial"/>
                          <a:ea typeface="Times New Roman"/>
                        </a:rPr>
                        <a:t>caps +ITS</a:t>
                      </a:r>
                      <a:endParaRPr lang="ru-RU" sz="1200" dirty="0">
                        <a:effectLst/>
                        <a:latin typeface="Calibri"/>
                        <a:ea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no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9999FF"/>
                    </a:solidFill>
                  </a:tcPr>
                </a:tc>
              </a:tr>
              <a:tr h="182877">
                <a:tc>
                  <a:txBody>
                    <a:bodyPr/>
                    <a:lstStyle/>
                    <a:p>
                      <a:pPr algn="l" fontAlgn="ctr">
                        <a:spcAft>
                          <a:spcPts val="0"/>
                        </a:spcAft>
                        <a:tabLst>
                          <a:tab pos="7381240" algn="l"/>
                        </a:tabLst>
                      </a:pPr>
                      <a:r>
                        <a:rPr lang="en-US" sz="1200" b="1" kern="1200" dirty="0">
                          <a:solidFill>
                            <a:srgbClr val="003300"/>
                          </a:solidFill>
                          <a:effectLst/>
                          <a:latin typeface="Arial"/>
                          <a:ea typeface="MS PGothic"/>
                        </a:rPr>
                        <a:t> Civil engineering</a:t>
                      </a:r>
                      <a:endParaRPr lang="ru-RU" sz="1200" dirty="0">
                        <a:effectLst/>
                        <a:latin typeface="Calibri"/>
                        <a:ea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182877">
                <a:tc>
                  <a:txBody>
                    <a:bodyPr/>
                    <a:lstStyle/>
                    <a:p>
                      <a:pPr algn="ctr" fontAlgn="ctr">
                        <a:spcAft>
                          <a:spcPts val="0"/>
                        </a:spcAft>
                        <a:tabLst>
                          <a:tab pos="7381240" algn="l"/>
                        </a:tabLst>
                      </a:pPr>
                      <a:r>
                        <a:rPr lang="en-US" sz="1200" i="1" kern="1200" dirty="0">
                          <a:solidFill>
                            <a:srgbClr val="003300"/>
                          </a:solidFill>
                          <a:effectLst/>
                          <a:latin typeface="Arial"/>
                          <a:ea typeface="MS PGothic"/>
                        </a:rPr>
                        <a:t>MPD Hall</a:t>
                      </a:r>
                      <a:endParaRPr lang="ru-RU" sz="1200" dirty="0">
                        <a:effectLst/>
                        <a:latin typeface="Calibri"/>
                        <a:ea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a:noFill/>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75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75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75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75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75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75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75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75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75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75000"/>
                      </a:schemeClr>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182877">
                <a:tc>
                  <a:txBody>
                    <a:bodyPr/>
                    <a:lstStyle/>
                    <a:p>
                      <a:pPr algn="ctr" fontAlgn="ctr">
                        <a:spcAft>
                          <a:spcPts val="0"/>
                        </a:spcAft>
                        <a:tabLst>
                          <a:tab pos="7381240" algn="l"/>
                        </a:tabLst>
                      </a:pPr>
                      <a:r>
                        <a:rPr lang="en-US" sz="1200" i="1" kern="1200" dirty="0">
                          <a:solidFill>
                            <a:srgbClr val="003300"/>
                          </a:solidFill>
                          <a:effectLst/>
                          <a:latin typeface="Arial"/>
                          <a:ea typeface="MS PGothic"/>
                        </a:rPr>
                        <a:t>SPD Hall</a:t>
                      </a:r>
                      <a:endParaRPr lang="ru-RU" sz="1200" dirty="0">
                        <a:effectLst/>
                        <a:latin typeface="Calibri"/>
                        <a:ea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a:noFill/>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no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182877">
                <a:tc>
                  <a:txBody>
                    <a:bodyPr/>
                    <a:lstStyle/>
                    <a:p>
                      <a:pPr algn="ctr" fontAlgn="ctr">
                        <a:spcAft>
                          <a:spcPts val="0"/>
                        </a:spcAft>
                        <a:tabLst>
                          <a:tab pos="7381240" algn="l"/>
                        </a:tabLst>
                      </a:pPr>
                      <a:r>
                        <a:rPr lang="en-US" sz="1200" i="1" kern="1200">
                          <a:solidFill>
                            <a:srgbClr val="003300"/>
                          </a:solidFill>
                          <a:effectLst/>
                          <a:latin typeface="Arial"/>
                          <a:ea typeface="MS PGothic"/>
                        </a:rPr>
                        <a:t>collider tunnel</a:t>
                      </a:r>
                      <a:endParaRPr lang="ru-RU" sz="1200">
                        <a:effectLst/>
                        <a:latin typeface="Calibri"/>
                        <a:ea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a:noFill/>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182877">
                <a:tc>
                  <a:txBody>
                    <a:bodyPr/>
                    <a:lstStyle/>
                    <a:p>
                      <a:pPr algn="ctr" fontAlgn="ctr">
                        <a:spcAft>
                          <a:spcPts val="0"/>
                        </a:spcAft>
                        <a:tabLst>
                          <a:tab pos="7381240" algn="l"/>
                        </a:tabLst>
                      </a:pPr>
                      <a:r>
                        <a:rPr lang="en-US" sz="1200" i="1" kern="1200" dirty="0">
                          <a:solidFill>
                            <a:srgbClr val="003300"/>
                          </a:solidFill>
                          <a:effectLst/>
                          <a:latin typeface="Arial"/>
                          <a:ea typeface="MS PGothic"/>
                        </a:rPr>
                        <a:t>HEBT </a:t>
                      </a:r>
                      <a:r>
                        <a:rPr lang="en-US" sz="1200" i="1" kern="1200" dirty="0" err="1">
                          <a:solidFill>
                            <a:srgbClr val="003300"/>
                          </a:solidFill>
                          <a:effectLst/>
                          <a:latin typeface="Arial"/>
                          <a:ea typeface="MS PGothic"/>
                        </a:rPr>
                        <a:t>Nuclotron</a:t>
                      </a:r>
                      <a:r>
                        <a:rPr lang="en-US" sz="1200" i="1" kern="1200" dirty="0">
                          <a:solidFill>
                            <a:srgbClr val="003300"/>
                          </a:solidFill>
                          <a:effectLst/>
                          <a:latin typeface="Arial"/>
                          <a:ea typeface="MS PGothic"/>
                        </a:rPr>
                        <a:t>-collider</a:t>
                      </a:r>
                      <a:endParaRPr lang="ru-RU" sz="1200" dirty="0">
                        <a:effectLst/>
                        <a:latin typeface="Calibri"/>
                        <a:ea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r>
              <a:tr h="182877">
                <a:tc>
                  <a:txBody>
                    <a:bodyPr/>
                    <a:lstStyle/>
                    <a:p>
                      <a:pPr algn="l" fontAlgn="base">
                        <a:spcAft>
                          <a:spcPts val="0"/>
                        </a:spcAft>
                        <a:tabLst>
                          <a:tab pos="7381240" algn="l"/>
                        </a:tabLst>
                      </a:pPr>
                      <a:r>
                        <a:rPr lang="en-US" sz="1200" b="1" kern="1200" dirty="0">
                          <a:solidFill>
                            <a:srgbClr val="002060"/>
                          </a:solidFill>
                          <a:effectLst/>
                          <a:latin typeface="Arial"/>
                          <a:ea typeface="MS PGothic"/>
                        </a:rPr>
                        <a:t> Cryogenic</a:t>
                      </a:r>
                      <a:endParaRPr lang="ru-RU" sz="1200" dirty="0">
                        <a:effectLst/>
                        <a:latin typeface="Calibri"/>
                        <a:ea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182877">
                <a:tc>
                  <a:txBody>
                    <a:bodyPr/>
                    <a:lstStyle/>
                    <a:p>
                      <a:pPr algn="ctr" fontAlgn="base">
                        <a:spcAft>
                          <a:spcPts val="0"/>
                        </a:spcAft>
                        <a:tabLst>
                          <a:tab pos="7381240" algn="l"/>
                        </a:tabLst>
                      </a:pPr>
                      <a:r>
                        <a:rPr lang="en-US" sz="1200" kern="1200" dirty="0">
                          <a:solidFill>
                            <a:srgbClr val="002060"/>
                          </a:solidFill>
                          <a:effectLst/>
                          <a:latin typeface="Arial"/>
                          <a:ea typeface="MS PGothic"/>
                        </a:rPr>
                        <a:t>for Booster</a:t>
                      </a:r>
                      <a:endParaRPr lang="ru-RU" sz="1200" dirty="0">
                        <a:effectLst/>
                        <a:latin typeface="Calibri"/>
                        <a:ea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a:noFill/>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60000"/>
                        <a:lumOff val="4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60000"/>
                        <a:lumOff val="4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60000"/>
                        <a:lumOff val="4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60000"/>
                        <a:lumOff val="4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60000"/>
                        <a:lumOff val="40000"/>
                      </a:schemeClr>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60000"/>
                        <a:lumOff val="40000"/>
                      </a:schemeClr>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60000"/>
                        <a:lumOff val="4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60000"/>
                        <a:lumOff val="4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60000"/>
                        <a:lumOff val="4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60000"/>
                        <a:lumOff val="40000"/>
                      </a:schemeClr>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182877">
                <a:tc>
                  <a:txBody>
                    <a:bodyPr/>
                    <a:lstStyle/>
                    <a:p>
                      <a:pPr algn="ctr" fontAlgn="base">
                        <a:spcAft>
                          <a:spcPts val="0"/>
                        </a:spcAft>
                        <a:tabLst>
                          <a:tab pos="7381240" algn="l"/>
                        </a:tabLst>
                      </a:pPr>
                      <a:r>
                        <a:rPr lang="en-US" sz="1200" kern="1200" dirty="0">
                          <a:solidFill>
                            <a:srgbClr val="002060"/>
                          </a:solidFill>
                          <a:effectLst/>
                          <a:latin typeface="Arial"/>
                          <a:ea typeface="MS PGothic"/>
                        </a:rPr>
                        <a:t>for Collider</a:t>
                      </a:r>
                      <a:endParaRPr lang="ru-RU" sz="1200" dirty="0">
                        <a:effectLst/>
                        <a:latin typeface="Calibri"/>
                        <a:ea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6B6BC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6B6BC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6B6BC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6B6BC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6B6BC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6B6BC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6B6BC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6B6BC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6B6BC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6B6BC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6B6BC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6B6BC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r>
            </a:tbl>
          </a:graphicData>
        </a:graphic>
      </p:graphicFrame>
      <p:sp>
        <p:nvSpPr>
          <p:cNvPr id="144422" name="TextBox 7"/>
          <p:cNvSpPr txBox="1">
            <a:spLocks noChangeArrowheads="1"/>
          </p:cNvSpPr>
          <p:nvPr/>
        </p:nvSpPr>
        <p:spPr bwMode="auto">
          <a:xfrm>
            <a:off x="3308350" y="120650"/>
            <a:ext cx="30416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000090"/>
                </a:solidFill>
                <a:cs typeface="Arial" charset="0"/>
              </a:rPr>
              <a:t>NICA schedule</a:t>
            </a:r>
          </a:p>
        </p:txBody>
      </p:sp>
      <p:sp>
        <p:nvSpPr>
          <p:cNvPr id="5" name="Rectangle 4"/>
          <p:cNvSpPr/>
          <p:nvPr/>
        </p:nvSpPr>
        <p:spPr>
          <a:xfrm>
            <a:off x="6032500" y="6172200"/>
            <a:ext cx="736600" cy="190500"/>
          </a:xfrm>
          <a:prstGeom prst="rect">
            <a:avLst/>
          </a:prstGeom>
          <a:solidFill>
            <a:srgbClr val="9999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TextBox 6"/>
          <p:cNvSpPr txBox="1"/>
          <p:nvPr/>
        </p:nvSpPr>
        <p:spPr>
          <a:xfrm>
            <a:off x="6794500" y="6030913"/>
            <a:ext cx="1509713" cy="369887"/>
          </a:xfrm>
          <a:prstGeom prst="rect">
            <a:avLst/>
          </a:prstGeom>
          <a:noFill/>
        </p:spPr>
        <p:txBody>
          <a:bodyPr wrap="none">
            <a:spAutoFit/>
          </a:bodyPr>
          <a:lstStyle/>
          <a:p>
            <a:pPr>
              <a:defRPr/>
            </a:pPr>
            <a:r>
              <a:rPr lang="en-US" i="1" dirty="0">
                <a:solidFill>
                  <a:schemeClr val="accent5">
                    <a:lumMod val="25000"/>
                  </a:schemeClr>
                </a:solidFill>
              </a:rPr>
              <a:t>running time</a:t>
            </a:r>
          </a:p>
        </p:txBody>
      </p:sp>
      <p:pic>
        <p:nvPicPr>
          <p:cNvPr id="144426" name="Picture 6" descr="NICA-Logo_4c"/>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645400" y="12700"/>
            <a:ext cx="1498600" cy="7381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3580587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 name="Picture 6" descr="_MG_0835_2a_print.jpg"/>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3954400" y="3530600"/>
            <a:ext cx="5164199" cy="292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7" name="Table 6"/>
          <p:cNvGraphicFramePr>
            <a:graphicFrameLocks noGrp="1"/>
          </p:cNvGraphicFramePr>
          <p:nvPr>
            <p:extLst>
              <p:ext uri="{D42A27DB-BD31-4B8C-83A1-F6EECF244321}">
                <p14:modId xmlns:p14="http://schemas.microsoft.com/office/powerpoint/2010/main" xmlns="" val="2750642074"/>
              </p:ext>
            </p:extLst>
          </p:nvPr>
        </p:nvGraphicFramePr>
        <p:xfrm>
          <a:off x="152397" y="749300"/>
          <a:ext cx="4940303" cy="5661660"/>
        </p:xfrm>
        <a:graphic>
          <a:graphicData uri="http://schemas.openxmlformats.org/drawingml/2006/table">
            <a:tbl>
              <a:tblPr firstRow="1" bandRow="1">
                <a:tableStyleId>{5C22544A-7EE6-4342-B048-85BDC9FD1C3A}</a:tableStyleId>
              </a:tblPr>
              <a:tblGrid>
                <a:gridCol w="2616203"/>
                <a:gridCol w="2324100"/>
              </a:tblGrid>
              <a:tr h="370840">
                <a:tc>
                  <a:txBody>
                    <a:bodyPr/>
                    <a:lstStyle/>
                    <a:p>
                      <a:pPr algn="l"/>
                      <a:r>
                        <a:rPr lang="en-US" b="0" i="1" dirty="0" smtClean="0"/>
                        <a:t>Parameters</a:t>
                      </a:r>
                      <a:endParaRPr lang="en-US" b="0" i="1" dirty="0"/>
                    </a:p>
                  </a:txBody>
                  <a:tcPr>
                    <a:solidFill>
                      <a:srgbClr val="333399"/>
                    </a:solidFill>
                  </a:tcPr>
                </a:tc>
                <a:tc>
                  <a:txBody>
                    <a:bodyPr/>
                    <a:lstStyle/>
                    <a:p>
                      <a:pPr algn="ctr"/>
                      <a:r>
                        <a:rPr lang="en-US" dirty="0" err="1" smtClean="0"/>
                        <a:t>Nuclotron</a:t>
                      </a:r>
                      <a:endParaRPr lang="en-US" dirty="0"/>
                    </a:p>
                  </a:txBody>
                  <a:tcPr>
                    <a:solidFill>
                      <a:srgbClr val="333399"/>
                    </a:solidFill>
                  </a:tcPr>
                </a:tc>
              </a:tr>
              <a:tr h="378460">
                <a:tc>
                  <a:txBody>
                    <a:bodyPr/>
                    <a:lstStyle/>
                    <a:p>
                      <a:r>
                        <a:rPr lang="en-US" sz="1600" i="1" dirty="0" smtClean="0">
                          <a:solidFill>
                            <a:srgbClr val="000090"/>
                          </a:solidFill>
                        </a:rPr>
                        <a:t>type</a:t>
                      </a:r>
                      <a:endParaRPr lang="en-US" sz="1600" i="1" dirty="0">
                        <a:solidFill>
                          <a:srgbClr val="000090"/>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smtClean="0">
                          <a:solidFill>
                            <a:srgbClr val="000090"/>
                          </a:solidFill>
                        </a:rPr>
                        <a:t>SC synchrotron</a:t>
                      </a:r>
                    </a:p>
                  </a:txBody>
                  <a:tcPr/>
                </a:tc>
              </a:tr>
              <a:tr h="370840">
                <a:tc>
                  <a:txBody>
                    <a:bodyPr/>
                    <a:lstStyle/>
                    <a:p>
                      <a:r>
                        <a:rPr lang="en-US" sz="1600" i="1" dirty="0" smtClean="0">
                          <a:solidFill>
                            <a:srgbClr val="000090"/>
                          </a:solidFill>
                        </a:rPr>
                        <a:t>particles</a:t>
                      </a:r>
                      <a:endParaRPr lang="en-US" sz="1600" i="1" dirty="0">
                        <a:solidFill>
                          <a:srgbClr val="000090"/>
                        </a:solidFill>
                      </a:endParaRPr>
                    </a:p>
                  </a:txBody>
                  <a:tcPr/>
                </a:tc>
                <a:tc>
                  <a:txBody>
                    <a:bodyPr/>
                    <a:lstStyle/>
                    <a:p>
                      <a:pPr algn="ctr"/>
                      <a:r>
                        <a:rPr lang="en-US" sz="1600" dirty="0" smtClean="0">
                          <a:solidFill>
                            <a:srgbClr val="000090"/>
                          </a:solidFill>
                        </a:rPr>
                        <a:t>p,</a:t>
                      </a:r>
                      <a:r>
                        <a:rPr lang="en-US" sz="1600" baseline="0" dirty="0" smtClean="0">
                          <a:solidFill>
                            <a:srgbClr val="000090"/>
                          </a:solidFill>
                        </a:rPr>
                        <a:t>  d, nuclei</a:t>
                      </a:r>
                      <a:endParaRPr lang="en-US" sz="1600" dirty="0">
                        <a:solidFill>
                          <a:srgbClr val="000090"/>
                        </a:solidFill>
                      </a:endParaRPr>
                    </a:p>
                  </a:txBody>
                  <a:tcPr/>
                </a:tc>
              </a:tr>
              <a:tr h="370840">
                <a:tc>
                  <a:txBody>
                    <a:bodyPr/>
                    <a:lstStyle/>
                    <a:p>
                      <a:r>
                        <a:rPr lang="en-US" sz="1600" i="1" dirty="0" smtClean="0">
                          <a:solidFill>
                            <a:srgbClr val="000090"/>
                          </a:solidFill>
                        </a:rPr>
                        <a:t>injection energy, MeV/u</a:t>
                      </a:r>
                      <a:endParaRPr lang="en-US" sz="1600" i="1" dirty="0">
                        <a:solidFill>
                          <a:srgbClr val="000090"/>
                        </a:solidFill>
                      </a:endParaRPr>
                    </a:p>
                  </a:txBody>
                  <a:tcPr/>
                </a:tc>
                <a:tc>
                  <a:txBody>
                    <a:bodyPr/>
                    <a:lstStyle/>
                    <a:p>
                      <a:pPr algn="ctr"/>
                      <a:r>
                        <a:rPr lang="en-US" sz="1600" dirty="0" smtClean="0">
                          <a:solidFill>
                            <a:srgbClr val="000090"/>
                          </a:solidFill>
                        </a:rPr>
                        <a:t>5 (  p,</a:t>
                      </a:r>
                      <a:r>
                        <a:rPr lang="en-US" sz="1600" baseline="0" dirty="0" smtClean="0">
                          <a:solidFill>
                            <a:srgbClr val="000090"/>
                          </a:solidFill>
                        </a:rPr>
                        <a:t>  d)</a:t>
                      </a:r>
                    </a:p>
                    <a:p>
                      <a:pPr algn="ctr"/>
                      <a:r>
                        <a:rPr lang="en-US" sz="1600" baseline="0" dirty="0" smtClean="0">
                          <a:solidFill>
                            <a:srgbClr val="000090"/>
                          </a:solidFill>
                        </a:rPr>
                        <a:t>570-685 (</a:t>
                      </a:r>
                      <a:r>
                        <a:rPr lang="en-US" sz="1600" baseline="0" dirty="0" smtClean="0">
                          <a:solidFill>
                            <a:srgbClr val="FF0000"/>
                          </a:solidFill>
                        </a:rPr>
                        <a:t>Au</a:t>
                      </a:r>
                      <a:r>
                        <a:rPr lang="en-US" sz="1600" baseline="0" dirty="0" smtClean="0">
                          <a:solidFill>
                            <a:srgbClr val="000090"/>
                          </a:solidFill>
                        </a:rPr>
                        <a:t>)</a:t>
                      </a:r>
                      <a:endParaRPr lang="en-US" sz="1600" dirty="0">
                        <a:solidFill>
                          <a:srgbClr val="000090"/>
                        </a:solidFill>
                      </a:endParaRPr>
                    </a:p>
                  </a:txBody>
                  <a:tcPr/>
                </a:tc>
              </a:tr>
              <a:tr h="370840">
                <a:tc>
                  <a:txBody>
                    <a:bodyPr/>
                    <a:lstStyle/>
                    <a:p>
                      <a:r>
                        <a:rPr lang="en-US" sz="1600" i="1" dirty="0" smtClean="0">
                          <a:solidFill>
                            <a:srgbClr val="000090"/>
                          </a:solidFill>
                        </a:rPr>
                        <a:t>max. kin.</a:t>
                      </a:r>
                      <a:r>
                        <a:rPr lang="en-US" sz="1600" i="1" baseline="0" dirty="0" smtClean="0">
                          <a:solidFill>
                            <a:srgbClr val="000090"/>
                          </a:solidFill>
                        </a:rPr>
                        <a:t> energy, </a:t>
                      </a:r>
                      <a:r>
                        <a:rPr lang="en-US" sz="1600" i="1" baseline="0" dirty="0" err="1" smtClean="0">
                          <a:solidFill>
                            <a:srgbClr val="000090"/>
                          </a:solidFill>
                        </a:rPr>
                        <a:t>GeV</a:t>
                      </a:r>
                      <a:r>
                        <a:rPr lang="en-US" sz="1600" i="1" baseline="0" dirty="0" smtClean="0">
                          <a:solidFill>
                            <a:srgbClr val="000090"/>
                          </a:solidFill>
                        </a:rPr>
                        <a:t>/u</a:t>
                      </a:r>
                      <a:endParaRPr lang="en-US" sz="1600" i="1" dirty="0">
                        <a:solidFill>
                          <a:srgbClr val="000090"/>
                        </a:solidFill>
                      </a:endParaRPr>
                    </a:p>
                  </a:txBody>
                  <a:tcPr/>
                </a:tc>
                <a:tc>
                  <a:txBody>
                    <a:bodyPr/>
                    <a:lstStyle/>
                    <a:p>
                      <a:pPr algn="ctr"/>
                      <a:r>
                        <a:rPr lang="en-US" sz="1600" dirty="0" smtClean="0">
                          <a:solidFill>
                            <a:srgbClr val="000090"/>
                          </a:solidFill>
                        </a:rPr>
                        <a:t>12.07 (  p);</a:t>
                      </a:r>
                      <a:r>
                        <a:rPr lang="en-US" sz="1600" baseline="0" dirty="0" smtClean="0">
                          <a:solidFill>
                            <a:srgbClr val="000090"/>
                          </a:solidFill>
                        </a:rPr>
                        <a:t>  </a:t>
                      </a:r>
                      <a:r>
                        <a:rPr lang="en-US" sz="1600" dirty="0" smtClean="0">
                          <a:solidFill>
                            <a:srgbClr val="000090"/>
                          </a:solidFill>
                        </a:rPr>
                        <a:t>5.62 (  d)</a:t>
                      </a:r>
                    </a:p>
                    <a:p>
                      <a:pPr algn="ctr"/>
                      <a:r>
                        <a:rPr lang="en-US" sz="1600" dirty="0" smtClean="0">
                          <a:solidFill>
                            <a:srgbClr val="000090"/>
                          </a:solidFill>
                        </a:rPr>
                        <a:t>4.38 (</a:t>
                      </a:r>
                      <a:r>
                        <a:rPr lang="en-US" sz="1600" dirty="0" smtClean="0">
                          <a:solidFill>
                            <a:srgbClr val="FF0000"/>
                          </a:solidFill>
                        </a:rPr>
                        <a:t>Au</a:t>
                      </a:r>
                      <a:r>
                        <a:rPr lang="en-US" sz="1600" dirty="0" smtClean="0">
                          <a:solidFill>
                            <a:srgbClr val="000090"/>
                          </a:solidFill>
                        </a:rPr>
                        <a:t>)</a:t>
                      </a:r>
                    </a:p>
                  </a:txBody>
                  <a:tcPr/>
                </a:tc>
              </a:tr>
              <a:tr h="370840">
                <a:tc>
                  <a:txBody>
                    <a:bodyPr/>
                    <a:lstStyle/>
                    <a:p>
                      <a:r>
                        <a:rPr lang="en-US" sz="1600" i="1" dirty="0" smtClean="0">
                          <a:solidFill>
                            <a:srgbClr val="000090"/>
                          </a:solidFill>
                        </a:rPr>
                        <a:t>magnetic rigidity, T m</a:t>
                      </a:r>
                      <a:endParaRPr lang="en-US" sz="1600" i="1" dirty="0">
                        <a:solidFill>
                          <a:srgbClr val="000090"/>
                        </a:solidFill>
                      </a:endParaRPr>
                    </a:p>
                  </a:txBody>
                  <a:tcPr/>
                </a:tc>
                <a:tc>
                  <a:txBody>
                    <a:bodyPr/>
                    <a:lstStyle/>
                    <a:p>
                      <a:pPr algn="ctr"/>
                      <a:r>
                        <a:rPr lang="en-US" sz="1600" dirty="0" smtClean="0">
                          <a:solidFill>
                            <a:srgbClr val="000090"/>
                          </a:solidFill>
                        </a:rPr>
                        <a:t>25 – 43.25</a:t>
                      </a:r>
                      <a:endParaRPr lang="en-US" sz="1600" dirty="0">
                        <a:solidFill>
                          <a:srgbClr val="000090"/>
                        </a:solidFill>
                      </a:endParaRPr>
                    </a:p>
                  </a:txBody>
                  <a:tcPr/>
                </a:tc>
              </a:tr>
              <a:tr h="370840">
                <a:tc>
                  <a:txBody>
                    <a:bodyPr/>
                    <a:lstStyle/>
                    <a:p>
                      <a:r>
                        <a:rPr lang="en-US" sz="1600" i="1" dirty="0" smtClean="0">
                          <a:solidFill>
                            <a:srgbClr val="000090"/>
                          </a:solidFill>
                        </a:rPr>
                        <a:t>circumference, m</a:t>
                      </a:r>
                      <a:endParaRPr lang="en-US" sz="1600" i="1" dirty="0">
                        <a:solidFill>
                          <a:srgbClr val="000090"/>
                        </a:solidFill>
                      </a:endParaRPr>
                    </a:p>
                  </a:txBody>
                  <a:tcPr/>
                </a:tc>
                <a:tc>
                  <a:txBody>
                    <a:bodyPr/>
                    <a:lstStyle/>
                    <a:p>
                      <a:pPr algn="ctr"/>
                      <a:r>
                        <a:rPr lang="en-US" sz="1600" dirty="0" smtClean="0">
                          <a:solidFill>
                            <a:srgbClr val="000090"/>
                          </a:solidFill>
                        </a:rPr>
                        <a:t>251.52</a:t>
                      </a:r>
                      <a:endParaRPr lang="en-US" sz="1600" dirty="0">
                        <a:solidFill>
                          <a:srgbClr val="000090"/>
                        </a:solidFill>
                      </a:endParaRPr>
                    </a:p>
                  </a:txBody>
                  <a:tcPr/>
                </a:tc>
              </a:tr>
              <a:tr h="370840">
                <a:tc>
                  <a:txBody>
                    <a:bodyPr/>
                    <a:lstStyle/>
                    <a:p>
                      <a:r>
                        <a:rPr lang="en-US" sz="1600" i="1" dirty="0" smtClean="0">
                          <a:solidFill>
                            <a:srgbClr val="000090"/>
                          </a:solidFill>
                        </a:rPr>
                        <a:t>cycle for collider mode, s</a:t>
                      </a:r>
                      <a:endParaRPr lang="en-US" sz="1600" i="1" dirty="0">
                        <a:solidFill>
                          <a:srgbClr val="000090"/>
                        </a:solidFill>
                      </a:endParaRPr>
                    </a:p>
                  </a:txBody>
                  <a:tcPr/>
                </a:tc>
                <a:tc>
                  <a:txBody>
                    <a:bodyPr/>
                    <a:lstStyle/>
                    <a:p>
                      <a:pPr algn="ctr"/>
                      <a:r>
                        <a:rPr lang="en-US" sz="1600" dirty="0" smtClean="0">
                          <a:solidFill>
                            <a:srgbClr val="000090"/>
                          </a:solidFill>
                        </a:rPr>
                        <a:t>1.5-4.2 (active);</a:t>
                      </a:r>
                      <a:endParaRPr lang="ru-RU" sz="1600" dirty="0" smtClean="0">
                        <a:solidFill>
                          <a:srgbClr val="000090"/>
                        </a:solidFill>
                      </a:endParaRPr>
                    </a:p>
                    <a:p>
                      <a:pPr algn="ctr"/>
                      <a:r>
                        <a:rPr lang="en-US" sz="1600" dirty="0" smtClean="0">
                          <a:solidFill>
                            <a:srgbClr val="000090"/>
                          </a:solidFill>
                        </a:rPr>
                        <a:t>5.0 (total)</a:t>
                      </a:r>
                      <a:endParaRPr lang="en-US" sz="1600" dirty="0">
                        <a:solidFill>
                          <a:srgbClr val="000090"/>
                        </a:solidFill>
                      </a:endParaRPr>
                    </a:p>
                  </a:txBody>
                  <a:tcPr/>
                </a:tc>
              </a:tr>
              <a:tr h="370840">
                <a:tc>
                  <a:txBody>
                    <a:bodyPr/>
                    <a:lstStyle/>
                    <a:p>
                      <a:r>
                        <a:rPr lang="en-US" sz="1600" i="1" dirty="0" smtClean="0">
                          <a:solidFill>
                            <a:srgbClr val="000090"/>
                          </a:solidFill>
                        </a:rPr>
                        <a:t>vacuum, </a:t>
                      </a:r>
                      <a:r>
                        <a:rPr lang="en-US" sz="1600" i="1" dirty="0" err="1" smtClean="0">
                          <a:solidFill>
                            <a:srgbClr val="000090"/>
                          </a:solidFill>
                        </a:rPr>
                        <a:t>Torr</a:t>
                      </a:r>
                      <a:endParaRPr lang="en-US" sz="1600" i="1" dirty="0">
                        <a:solidFill>
                          <a:srgbClr val="000090"/>
                        </a:solidFill>
                      </a:endParaRPr>
                    </a:p>
                  </a:txBody>
                  <a:tcPr/>
                </a:tc>
                <a:tc>
                  <a:txBody>
                    <a:bodyPr/>
                    <a:lstStyle/>
                    <a:p>
                      <a:pPr algn="ctr"/>
                      <a:r>
                        <a:rPr lang="en-US" sz="1600" dirty="0" smtClean="0">
                          <a:solidFill>
                            <a:srgbClr val="000090"/>
                          </a:solidFill>
                        </a:rPr>
                        <a:t>10</a:t>
                      </a:r>
                      <a:r>
                        <a:rPr lang="en-US" sz="1600" baseline="30000" dirty="0" smtClean="0">
                          <a:solidFill>
                            <a:srgbClr val="000090"/>
                          </a:solidFill>
                        </a:rPr>
                        <a:t>-9</a:t>
                      </a:r>
                      <a:endParaRPr lang="en-US" sz="1600" baseline="30000" dirty="0">
                        <a:solidFill>
                          <a:srgbClr val="000090"/>
                        </a:solidFill>
                      </a:endParaRPr>
                    </a:p>
                  </a:txBody>
                  <a:tcPr/>
                </a:tc>
              </a:tr>
              <a:tr h="370840">
                <a:tc>
                  <a:txBody>
                    <a:bodyPr/>
                    <a:lstStyle/>
                    <a:p>
                      <a:r>
                        <a:rPr lang="en-US" sz="1600" i="1" dirty="0" smtClean="0">
                          <a:solidFill>
                            <a:srgbClr val="000090"/>
                          </a:solidFill>
                        </a:rPr>
                        <a:t>intensity,</a:t>
                      </a:r>
                      <a:r>
                        <a:rPr lang="en-US" sz="1600" b="1" i="1" dirty="0" smtClean="0">
                          <a:solidFill>
                            <a:srgbClr val="000090"/>
                          </a:solidFill>
                        </a:rPr>
                        <a:t> Au</a:t>
                      </a:r>
                      <a:r>
                        <a:rPr lang="en-US" sz="1600" i="1" dirty="0" smtClean="0">
                          <a:solidFill>
                            <a:srgbClr val="000090"/>
                          </a:solidFill>
                        </a:rPr>
                        <a:t> ions/pulse</a:t>
                      </a:r>
                      <a:endParaRPr lang="en-US" sz="1600" i="1" dirty="0">
                        <a:solidFill>
                          <a:srgbClr val="000090"/>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smtClean="0">
                          <a:solidFill>
                            <a:srgbClr val="000090"/>
                          </a:solidFill>
                        </a:rPr>
                        <a:t>1 10</a:t>
                      </a:r>
                      <a:r>
                        <a:rPr lang="en-US" sz="1600" baseline="30000" dirty="0" smtClean="0">
                          <a:solidFill>
                            <a:srgbClr val="000090"/>
                          </a:solidFill>
                        </a:rPr>
                        <a:t>9</a:t>
                      </a:r>
                    </a:p>
                  </a:txBody>
                  <a:tcPr/>
                </a:tc>
              </a:tr>
              <a:tr h="370840">
                <a:tc>
                  <a:txBody>
                    <a:bodyPr/>
                    <a:lstStyle/>
                    <a:p>
                      <a:r>
                        <a:rPr lang="en-US" sz="1600" i="1" dirty="0" smtClean="0">
                          <a:solidFill>
                            <a:srgbClr val="000090"/>
                          </a:solidFill>
                        </a:rPr>
                        <a:t>transition energy,</a:t>
                      </a:r>
                      <a:r>
                        <a:rPr lang="en-US" sz="1600" i="1" baseline="0" dirty="0" smtClean="0">
                          <a:solidFill>
                            <a:srgbClr val="000090"/>
                          </a:solidFill>
                        </a:rPr>
                        <a:t> </a:t>
                      </a:r>
                      <a:r>
                        <a:rPr lang="en-US" sz="1600" i="1" baseline="0" dirty="0" err="1" smtClean="0">
                          <a:solidFill>
                            <a:srgbClr val="000090"/>
                          </a:solidFill>
                        </a:rPr>
                        <a:t>GeV</a:t>
                      </a:r>
                      <a:r>
                        <a:rPr lang="en-US" sz="1600" i="1" baseline="0" dirty="0" smtClean="0">
                          <a:solidFill>
                            <a:srgbClr val="000090"/>
                          </a:solidFill>
                        </a:rPr>
                        <a:t>/u</a:t>
                      </a:r>
                      <a:endParaRPr lang="en-US" sz="1600" i="1" dirty="0">
                        <a:solidFill>
                          <a:srgbClr val="000090"/>
                        </a:solidFill>
                      </a:endParaRPr>
                    </a:p>
                  </a:txBody>
                  <a:tcPr/>
                </a:tc>
                <a:tc>
                  <a:txBody>
                    <a:bodyPr/>
                    <a:lstStyle/>
                    <a:p>
                      <a:pPr algn="ctr"/>
                      <a:r>
                        <a:rPr lang="en-US" sz="1600" dirty="0" smtClean="0">
                          <a:solidFill>
                            <a:srgbClr val="000090"/>
                          </a:solidFill>
                        </a:rPr>
                        <a:t>7.0</a:t>
                      </a:r>
                      <a:endParaRPr lang="en-US" sz="1600" dirty="0">
                        <a:solidFill>
                          <a:srgbClr val="000090"/>
                        </a:solidFill>
                      </a:endParaRPr>
                    </a:p>
                  </a:txBody>
                  <a:tcPr/>
                </a:tc>
              </a:tr>
              <a:tr h="370840">
                <a:tc>
                  <a:txBody>
                    <a:bodyPr/>
                    <a:lstStyle/>
                    <a:p>
                      <a:r>
                        <a:rPr lang="en-US" sz="1600" i="1" dirty="0" smtClean="0">
                          <a:solidFill>
                            <a:srgbClr val="000090"/>
                          </a:solidFill>
                        </a:rPr>
                        <a:t>RF range, MHz</a:t>
                      </a:r>
                      <a:endParaRPr lang="en-US" sz="1600" i="1" dirty="0">
                        <a:solidFill>
                          <a:srgbClr val="000090"/>
                        </a:solidFill>
                      </a:endParaRPr>
                    </a:p>
                  </a:txBody>
                  <a:tcPr/>
                </a:tc>
                <a:tc>
                  <a:txBody>
                    <a:bodyPr/>
                    <a:lstStyle/>
                    <a:p>
                      <a:pPr algn="ctr"/>
                      <a:r>
                        <a:rPr lang="en-US" sz="1600" dirty="0" smtClean="0">
                          <a:solidFill>
                            <a:srgbClr val="000090"/>
                          </a:solidFill>
                        </a:rPr>
                        <a:t>0.6 -6.9 (  p,  d)</a:t>
                      </a:r>
                    </a:p>
                    <a:p>
                      <a:pPr algn="ctr"/>
                      <a:r>
                        <a:rPr lang="en-US" sz="1600" dirty="0" smtClean="0">
                          <a:solidFill>
                            <a:srgbClr val="000090"/>
                          </a:solidFill>
                        </a:rPr>
                        <a:t>0.947 – 1.147 (nuclei)</a:t>
                      </a:r>
                      <a:endParaRPr lang="en-US" sz="1600" dirty="0">
                        <a:solidFill>
                          <a:srgbClr val="000090"/>
                        </a:solidFill>
                      </a:endParaRPr>
                    </a:p>
                  </a:txBody>
                  <a:tcPr/>
                </a:tc>
              </a:tr>
              <a:tr h="370840">
                <a:tc>
                  <a:txBody>
                    <a:bodyPr/>
                    <a:lstStyle/>
                    <a:p>
                      <a:r>
                        <a:rPr lang="en-US" sz="1600" i="1" dirty="0" smtClean="0">
                          <a:solidFill>
                            <a:srgbClr val="000090"/>
                          </a:solidFill>
                        </a:rPr>
                        <a:t>spill of slow extraction, s</a:t>
                      </a:r>
                      <a:endParaRPr lang="en-US" sz="1600" i="1" dirty="0">
                        <a:solidFill>
                          <a:srgbClr val="000090"/>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smtClean="0">
                          <a:solidFill>
                            <a:srgbClr val="000090"/>
                          </a:solidFill>
                        </a:rPr>
                        <a:t>up to 10</a:t>
                      </a:r>
                    </a:p>
                  </a:txBody>
                  <a:tcPr/>
                </a:tc>
              </a:tr>
            </a:tbl>
          </a:graphicData>
        </a:graphic>
      </p:graphicFrame>
      <p:cxnSp>
        <p:nvCxnSpPr>
          <p:cNvPr id="8" name="Straight Arrow Connector 7"/>
          <p:cNvCxnSpPr/>
          <p:nvPr/>
        </p:nvCxnSpPr>
        <p:spPr>
          <a:xfrm flipV="1">
            <a:off x="3340100" y="1574800"/>
            <a:ext cx="0" cy="203200"/>
          </a:xfrm>
          <a:prstGeom prst="straightConnector1">
            <a:avLst/>
          </a:prstGeom>
          <a:ln w="12700" cmpd="sng">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3632200" y="1574800"/>
            <a:ext cx="0" cy="203200"/>
          </a:xfrm>
          <a:prstGeom prst="straightConnector1">
            <a:avLst/>
          </a:prstGeom>
          <a:ln w="12700" cmpd="sng">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3822700" y="1917700"/>
            <a:ext cx="0" cy="203200"/>
          </a:xfrm>
          <a:prstGeom prst="straightConnector1">
            <a:avLst/>
          </a:prstGeom>
          <a:ln w="12700" cmpd="sng">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4102100" y="1917700"/>
            <a:ext cx="0" cy="203200"/>
          </a:xfrm>
          <a:prstGeom prst="straightConnector1">
            <a:avLst/>
          </a:prstGeom>
          <a:ln w="12700" cmpd="sng">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3657600" y="2514600"/>
            <a:ext cx="0" cy="203200"/>
          </a:xfrm>
          <a:prstGeom prst="straightConnector1">
            <a:avLst/>
          </a:prstGeom>
          <a:ln w="12700" cmpd="sng">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4572000" y="2527300"/>
            <a:ext cx="0" cy="203200"/>
          </a:xfrm>
          <a:prstGeom prst="straightConnector1">
            <a:avLst/>
          </a:prstGeom>
          <a:ln w="12700" cmpd="sng">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4089400" y="5511800"/>
            <a:ext cx="0" cy="203200"/>
          </a:xfrm>
          <a:prstGeom prst="straightConnector1">
            <a:avLst/>
          </a:prstGeom>
          <a:ln w="12700" cmpd="sng">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4356100" y="5511800"/>
            <a:ext cx="0" cy="203200"/>
          </a:xfrm>
          <a:prstGeom prst="straightConnector1">
            <a:avLst/>
          </a:prstGeom>
          <a:ln w="12700" cmpd="sng">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397000" y="114300"/>
            <a:ext cx="7114677" cy="523220"/>
          </a:xfrm>
          <a:prstGeom prst="rect">
            <a:avLst/>
          </a:prstGeom>
          <a:solidFill>
            <a:srgbClr val="000090"/>
          </a:solidFill>
        </p:spPr>
        <p:txBody>
          <a:bodyPr wrap="none" rtlCol="0">
            <a:spAutoFit/>
          </a:bodyPr>
          <a:lstStyle/>
          <a:p>
            <a:r>
              <a:rPr lang="en-US" sz="2800" b="1" dirty="0" smtClean="0">
                <a:solidFill>
                  <a:schemeClr val="bg1"/>
                </a:solidFill>
              </a:rPr>
              <a:t>Machines</a:t>
            </a:r>
            <a:r>
              <a:rPr lang="en-US" sz="2800" dirty="0" smtClean="0">
                <a:solidFill>
                  <a:schemeClr val="bg1"/>
                </a:solidFill>
              </a:rPr>
              <a:t>:  </a:t>
            </a:r>
            <a:r>
              <a:rPr lang="en-US" sz="2400" b="1" dirty="0" err="1" smtClean="0">
                <a:solidFill>
                  <a:schemeClr val="bg1"/>
                </a:solidFill>
              </a:rPr>
              <a:t>Nuclotron</a:t>
            </a:r>
            <a:r>
              <a:rPr lang="en-US" sz="2400" dirty="0" smtClean="0">
                <a:solidFill>
                  <a:schemeClr val="bg1"/>
                </a:solidFill>
              </a:rPr>
              <a:t> </a:t>
            </a:r>
            <a:r>
              <a:rPr lang="en-US" sz="2400" i="1" dirty="0" smtClean="0">
                <a:solidFill>
                  <a:schemeClr val="bg1"/>
                </a:solidFill>
              </a:rPr>
              <a:t>(in operation since </a:t>
            </a:r>
            <a:r>
              <a:rPr lang="en-US" sz="2400" b="1" i="1" dirty="0" smtClean="0">
                <a:solidFill>
                  <a:schemeClr val="bg1"/>
                </a:solidFill>
              </a:rPr>
              <a:t>1993</a:t>
            </a:r>
            <a:r>
              <a:rPr lang="en-US" sz="2400" i="1" dirty="0" smtClean="0">
                <a:solidFill>
                  <a:schemeClr val="bg1"/>
                </a:solidFill>
              </a:rPr>
              <a:t>)</a:t>
            </a:r>
            <a:endParaRPr lang="en-US" sz="2400" i="1" dirty="0">
              <a:solidFill>
                <a:schemeClr val="bg1"/>
              </a:solidFill>
            </a:endParaRPr>
          </a:p>
        </p:txBody>
      </p:sp>
      <p:pic>
        <p:nvPicPr>
          <p:cNvPr id="20" name="Рисунок 10" descr="Nuclotron_tunnel_2010.jpg"/>
          <p:cNvPicPr>
            <a:picLocks noChangeAspect="1"/>
          </p:cNvPicPr>
          <p:nvPr/>
        </p:nvPicPr>
        <p:blipFill>
          <a:blip r:embed="rId4" cstate="email">
            <a:extLst>
              <a:ext uri="{28A0092B-C50C-407E-A947-70E740481C1C}">
                <a14:useLocalDpi xmlns:a14="http://schemas.microsoft.com/office/drawing/2010/main" xmlns="" val="0"/>
              </a:ext>
            </a:extLst>
          </a:blip>
          <a:srcRect/>
          <a:stretch>
            <a:fillRect/>
          </a:stretch>
        </p:blipFill>
        <p:spPr bwMode="auto">
          <a:xfrm>
            <a:off x="5169036" y="1231900"/>
            <a:ext cx="3924164" cy="2224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Rectangle 20"/>
          <p:cNvSpPr/>
          <p:nvPr/>
        </p:nvSpPr>
        <p:spPr>
          <a:xfrm>
            <a:off x="5519527" y="755134"/>
            <a:ext cx="3156056" cy="400110"/>
          </a:xfrm>
          <a:prstGeom prst="rect">
            <a:avLst/>
          </a:prstGeom>
          <a:solidFill>
            <a:srgbClr val="EEF3FF"/>
          </a:solidFill>
        </p:spPr>
        <p:txBody>
          <a:bodyPr wrap="none">
            <a:spAutoFit/>
          </a:bodyPr>
          <a:lstStyle/>
          <a:p>
            <a:r>
              <a:rPr lang="en-US" sz="2000" i="1" dirty="0" smtClean="0">
                <a:solidFill>
                  <a:srgbClr val="000090"/>
                </a:solidFill>
              </a:rPr>
              <a:t>modernized </a:t>
            </a:r>
            <a:r>
              <a:rPr lang="en-US" sz="2000" i="1" dirty="0">
                <a:solidFill>
                  <a:srgbClr val="000090"/>
                </a:solidFill>
              </a:rPr>
              <a:t>in </a:t>
            </a:r>
            <a:r>
              <a:rPr lang="en-US" sz="2000" b="1" i="1" dirty="0">
                <a:solidFill>
                  <a:srgbClr val="000090"/>
                </a:solidFill>
              </a:rPr>
              <a:t>2010-</a:t>
            </a:r>
            <a:r>
              <a:rPr lang="en-US" sz="2000" b="1" i="1" dirty="0" smtClean="0">
                <a:solidFill>
                  <a:srgbClr val="000090"/>
                </a:solidFill>
              </a:rPr>
              <a:t>2015</a:t>
            </a:r>
            <a:endParaRPr lang="en-US" sz="2000" b="1" i="1" dirty="0">
              <a:solidFill>
                <a:srgbClr val="000090"/>
              </a:solidFill>
            </a:endParaRPr>
          </a:p>
        </p:txBody>
      </p:sp>
    </p:spTree>
    <p:extLst>
      <p:ext uri="{BB962C8B-B14F-4D97-AF65-F5344CB8AC3E}">
        <p14:creationId xmlns:p14="http://schemas.microsoft.com/office/powerpoint/2010/main" xmlns="" val="2496482796"/>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TextBox 4"/>
          <p:cNvSpPr txBox="1">
            <a:spLocks noChangeArrowheads="1"/>
          </p:cNvSpPr>
          <p:nvPr/>
        </p:nvSpPr>
        <p:spPr bwMode="auto">
          <a:xfrm>
            <a:off x="2752725" y="261938"/>
            <a:ext cx="3656013" cy="523875"/>
          </a:xfrm>
          <a:prstGeom prst="rect">
            <a:avLst/>
          </a:prstGeom>
          <a:solidFill>
            <a:srgbClr val="C7FCFF"/>
          </a:solid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solidFill>
                  <a:srgbClr val="000090"/>
                </a:solidFill>
              </a:rPr>
              <a:t>Concluding remarks </a:t>
            </a:r>
          </a:p>
        </p:txBody>
      </p:sp>
      <p:sp>
        <p:nvSpPr>
          <p:cNvPr id="62466" name="Rectangle 6"/>
          <p:cNvSpPr>
            <a:spLocks noChangeArrowheads="1"/>
          </p:cNvSpPr>
          <p:nvPr/>
        </p:nvSpPr>
        <p:spPr bwMode="auto">
          <a:xfrm>
            <a:off x="177800" y="1441297"/>
            <a:ext cx="8761413" cy="4161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p>
            <a:pPr marL="342900" indent="-342900" eaLnBrk="0" hangingPunct="0">
              <a:buClr>
                <a:srgbClr val="FF0000"/>
              </a:buClr>
              <a:buSzPct val="160000"/>
              <a:buFont typeface="Wingdings" charset="0"/>
              <a:buChar char="Ø"/>
              <a:defRPr/>
            </a:pPr>
            <a:r>
              <a:rPr lang="en-US" sz="2400" b="1" dirty="0" smtClean="0">
                <a:solidFill>
                  <a:srgbClr val="FF0000"/>
                </a:solidFill>
                <a:latin typeface="Arial"/>
                <a:cs typeface="Arial"/>
              </a:rPr>
              <a:t> Density frontier </a:t>
            </a:r>
            <a:r>
              <a:rPr lang="en-US" sz="2400" b="1" dirty="0" smtClean="0">
                <a:solidFill>
                  <a:srgbClr val="002060"/>
                </a:solidFill>
                <a:latin typeface="Arial"/>
                <a:cs typeface="Arial"/>
              </a:rPr>
              <a:t>is less explored </a:t>
            </a:r>
            <a:r>
              <a:rPr lang="en-US" sz="2400" b="1" dirty="0">
                <a:solidFill>
                  <a:srgbClr val="002060"/>
                </a:solidFill>
                <a:latin typeface="Arial"/>
                <a:cs typeface="Arial"/>
              </a:rPr>
              <a:t>area </a:t>
            </a:r>
            <a:r>
              <a:rPr lang="en-US" sz="2400" b="1" dirty="0" smtClean="0">
                <a:solidFill>
                  <a:srgbClr val="002060"/>
                </a:solidFill>
                <a:latin typeface="Arial"/>
                <a:cs typeface="Arial"/>
              </a:rPr>
              <a:t>and its study </a:t>
            </a:r>
          </a:p>
          <a:p>
            <a:pPr algn="r" eaLnBrk="0" hangingPunct="0">
              <a:buClr>
                <a:srgbClr val="FF0000"/>
              </a:buClr>
              <a:buSzPct val="160000"/>
              <a:defRPr/>
            </a:pPr>
            <a:r>
              <a:rPr lang="en-US" sz="2400" b="1" i="1" dirty="0" smtClean="0">
                <a:solidFill>
                  <a:srgbClr val="002060"/>
                </a:solidFill>
                <a:latin typeface="Arial"/>
                <a:cs typeface="Arial"/>
              </a:rPr>
              <a:t>will lead to new interesting results</a:t>
            </a:r>
            <a:endParaRPr lang="en-US" sz="2400" b="1" i="1" dirty="0">
              <a:solidFill>
                <a:srgbClr val="002060"/>
              </a:solidFill>
              <a:latin typeface="Arial"/>
              <a:cs typeface="Arial"/>
            </a:endParaRPr>
          </a:p>
          <a:p>
            <a:pPr marL="342900" indent="-342900" eaLnBrk="0" hangingPunct="0">
              <a:lnSpc>
                <a:spcPct val="120000"/>
              </a:lnSpc>
              <a:buClr>
                <a:srgbClr val="FF0000"/>
              </a:buClr>
              <a:buSzPct val="160000"/>
              <a:buFont typeface="Wingdings" charset="0"/>
              <a:buChar char="Ø"/>
              <a:defRPr/>
            </a:pPr>
            <a:endParaRPr lang="en-US" sz="2400" b="1" dirty="0" smtClean="0">
              <a:solidFill>
                <a:srgbClr val="002060"/>
              </a:solidFill>
              <a:latin typeface="Arial"/>
              <a:ea typeface="ＭＳ Ｐゴシック" charset="0"/>
              <a:cs typeface="Arial"/>
            </a:endParaRPr>
          </a:p>
          <a:p>
            <a:pPr marL="342900" indent="-342900" eaLnBrk="0" hangingPunct="0">
              <a:lnSpc>
                <a:spcPct val="120000"/>
              </a:lnSpc>
              <a:buClr>
                <a:srgbClr val="FF0000"/>
              </a:buClr>
              <a:buSzPct val="160000"/>
              <a:buFont typeface="Wingdings" charset="0"/>
              <a:buChar char="Ø"/>
              <a:defRPr/>
            </a:pPr>
            <a:r>
              <a:rPr lang="en-US" sz="2400" b="1" dirty="0" smtClean="0">
                <a:solidFill>
                  <a:srgbClr val="FF6600"/>
                </a:solidFill>
                <a:latin typeface="Arial"/>
                <a:ea typeface="ＭＳ Ｐゴシック" charset="0"/>
                <a:cs typeface="Arial"/>
              </a:rPr>
              <a:t> NICA</a:t>
            </a:r>
            <a:r>
              <a:rPr lang="en-US" sz="2400" b="1" dirty="0" smtClean="0">
                <a:solidFill>
                  <a:srgbClr val="002060"/>
                </a:solidFill>
                <a:latin typeface="Arial"/>
                <a:ea typeface="ＭＳ Ｐゴシック" charset="0"/>
                <a:cs typeface="Arial"/>
              </a:rPr>
              <a:t> </a:t>
            </a:r>
            <a:r>
              <a:rPr lang="en-US" sz="2400" b="1" dirty="0">
                <a:solidFill>
                  <a:srgbClr val="002060"/>
                </a:solidFill>
                <a:latin typeface="Arial"/>
                <a:ea typeface="ＭＳ Ｐゴシック" charset="0"/>
                <a:cs typeface="Arial"/>
              </a:rPr>
              <a:t>complex has a potential for competitive research </a:t>
            </a:r>
          </a:p>
          <a:p>
            <a:pPr marL="342900" indent="-342900" algn="r" eaLnBrk="0" hangingPunct="0">
              <a:lnSpc>
                <a:spcPct val="120000"/>
              </a:lnSpc>
              <a:buClr>
                <a:srgbClr val="222268"/>
              </a:buClr>
              <a:buSzPct val="160000"/>
              <a:defRPr/>
            </a:pPr>
            <a:r>
              <a:rPr lang="en-US" sz="2400" b="1" i="1" dirty="0">
                <a:solidFill>
                  <a:srgbClr val="002060"/>
                </a:solidFill>
                <a:latin typeface="Arial"/>
                <a:ea typeface="ＭＳ Ｐゴシック" charset="0"/>
                <a:cs typeface="Arial"/>
              </a:rPr>
              <a:t>in the field of </a:t>
            </a:r>
            <a:r>
              <a:rPr lang="en-US" sz="2400" b="1" i="1" dirty="0">
                <a:solidFill>
                  <a:srgbClr val="FF0000"/>
                </a:solidFill>
                <a:latin typeface="Arial"/>
                <a:ea typeface="ＭＳ Ｐゴシック" charset="0"/>
                <a:cs typeface="Arial"/>
              </a:rPr>
              <a:t>baryon rich matter </a:t>
            </a:r>
            <a:endParaRPr lang="en-US" sz="2400" b="1" dirty="0" smtClean="0">
              <a:solidFill>
                <a:srgbClr val="002060"/>
              </a:solidFill>
              <a:latin typeface="Arial"/>
              <a:cs typeface="Arial"/>
            </a:endParaRPr>
          </a:p>
          <a:p>
            <a:pPr marL="342900" indent="-342900" eaLnBrk="0" hangingPunct="0">
              <a:lnSpc>
                <a:spcPct val="150000"/>
              </a:lnSpc>
              <a:buClr>
                <a:srgbClr val="FF0000"/>
              </a:buClr>
              <a:buSzPct val="160000"/>
              <a:buFont typeface="Wingdings" charset="0"/>
              <a:buChar char="Ø"/>
              <a:defRPr/>
            </a:pPr>
            <a:r>
              <a:rPr lang="en-US" sz="2400" b="1" dirty="0" smtClean="0">
                <a:solidFill>
                  <a:srgbClr val="002060"/>
                </a:solidFill>
                <a:latin typeface="Arial"/>
                <a:cs typeface="Arial"/>
              </a:rPr>
              <a:t> The construction of both detectors</a:t>
            </a:r>
          </a:p>
          <a:p>
            <a:pPr algn="r" eaLnBrk="0" hangingPunct="0">
              <a:buClr>
                <a:srgbClr val="FF0000"/>
              </a:buClr>
              <a:buSzPct val="160000"/>
              <a:defRPr/>
            </a:pPr>
            <a:r>
              <a:rPr lang="en-US" sz="2400" b="1" dirty="0" smtClean="0">
                <a:solidFill>
                  <a:srgbClr val="002060"/>
                </a:solidFill>
                <a:latin typeface="Arial"/>
                <a:cs typeface="Arial"/>
              </a:rPr>
              <a:t> </a:t>
            </a:r>
            <a:r>
              <a:rPr lang="en-US" sz="2400" b="1" dirty="0">
                <a:solidFill>
                  <a:srgbClr val="FF0000"/>
                </a:solidFill>
                <a:latin typeface="Arial"/>
                <a:cs typeface="Arial"/>
              </a:rPr>
              <a:t>BM@N</a:t>
            </a:r>
            <a:r>
              <a:rPr lang="en-US" sz="2400" b="1" dirty="0">
                <a:solidFill>
                  <a:srgbClr val="002060"/>
                </a:solidFill>
                <a:latin typeface="Arial"/>
                <a:cs typeface="Arial"/>
              </a:rPr>
              <a:t> &amp; </a:t>
            </a:r>
            <a:r>
              <a:rPr lang="en-US" sz="2400" b="1" dirty="0">
                <a:solidFill>
                  <a:srgbClr val="FF0000"/>
                </a:solidFill>
                <a:latin typeface="Arial"/>
                <a:cs typeface="Arial"/>
              </a:rPr>
              <a:t>MPD </a:t>
            </a:r>
            <a:r>
              <a:rPr lang="en-US" sz="2400" b="1" i="1" dirty="0" smtClean="0">
                <a:solidFill>
                  <a:srgbClr val="002060"/>
                </a:solidFill>
                <a:latin typeface="Arial"/>
                <a:cs typeface="Arial"/>
              </a:rPr>
              <a:t>is </a:t>
            </a:r>
            <a:r>
              <a:rPr lang="en-US" sz="2400" b="1" i="1" dirty="0">
                <a:solidFill>
                  <a:srgbClr val="002060"/>
                </a:solidFill>
                <a:latin typeface="Arial"/>
                <a:cs typeface="Arial"/>
              </a:rPr>
              <a:t>going close to the schedule </a:t>
            </a:r>
            <a:endParaRPr lang="en-US" sz="2400" b="1" dirty="0">
              <a:solidFill>
                <a:srgbClr val="002060"/>
              </a:solidFill>
              <a:latin typeface="Arial"/>
              <a:cs typeface="Arial"/>
            </a:endParaRPr>
          </a:p>
          <a:p>
            <a:pPr eaLnBrk="0" hangingPunct="0">
              <a:lnSpc>
                <a:spcPct val="150000"/>
              </a:lnSpc>
              <a:buClr>
                <a:srgbClr val="FF0000"/>
              </a:buClr>
              <a:buSzPct val="160000"/>
              <a:defRPr/>
            </a:pPr>
            <a:r>
              <a:rPr lang="en-US" sz="2400" b="1" dirty="0" smtClean="0">
                <a:solidFill>
                  <a:srgbClr val="002060"/>
                </a:solidFill>
                <a:latin typeface="Arial"/>
                <a:cs typeface="Arial"/>
              </a:rPr>
              <a:t> </a:t>
            </a:r>
          </a:p>
          <a:p>
            <a:pPr marL="342900" indent="-342900" eaLnBrk="0" hangingPunct="0">
              <a:lnSpc>
                <a:spcPct val="150000"/>
              </a:lnSpc>
              <a:buClr>
                <a:srgbClr val="FF0000"/>
              </a:buClr>
              <a:buSzPct val="160000"/>
              <a:buFont typeface="Wingdings" charset="0"/>
              <a:buChar char="Ø"/>
              <a:defRPr/>
            </a:pPr>
            <a:r>
              <a:rPr lang="en-US" sz="2400" b="1" dirty="0" smtClean="0">
                <a:solidFill>
                  <a:srgbClr val="FF0000"/>
                </a:solidFill>
                <a:latin typeface="Arial"/>
                <a:cs typeface="Arial"/>
              </a:rPr>
              <a:t> NICA</a:t>
            </a:r>
            <a:r>
              <a:rPr lang="en-US" sz="2400" b="1" dirty="0" smtClean="0">
                <a:solidFill>
                  <a:srgbClr val="002060"/>
                </a:solidFill>
                <a:latin typeface="Arial"/>
                <a:cs typeface="Arial"/>
              </a:rPr>
              <a:t> is open for new participants </a:t>
            </a:r>
            <a:endParaRPr lang="en-US" sz="2400" b="1" dirty="0">
              <a:solidFill>
                <a:srgbClr val="002060"/>
              </a:solidFill>
              <a:latin typeface="Arial"/>
              <a:cs typeface="Arial"/>
            </a:endParaRPr>
          </a:p>
        </p:txBody>
      </p:sp>
      <p:pic>
        <p:nvPicPr>
          <p:cNvPr id="145414" name="Picture 6" descr="NICA-Logo_4c"/>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645400" y="22225"/>
            <a:ext cx="1498600" cy="7381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73421104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
          <p:cNvSpPr>
            <a:spLocks noChangeArrowheads="1"/>
          </p:cNvSpPr>
          <p:nvPr/>
        </p:nvSpPr>
        <p:spPr bwMode="auto">
          <a:xfrm>
            <a:off x="0" y="6021388"/>
            <a:ext cx="9144000" cy="692150"/>
          </a:xfrm>
          <a:prstGeom prst="rect">
            <a:avLst/>
          </a:prstGeom>
          <a:solidFill>
            <a:srgbClr val="FFFFFF"/>
          </a:solidFill>
          <a:ln w="9525">
            <a:noFill/>
            <a:round/>
            <a:headEnd/>
            <a:tailEnd/>
          </a:ln>
        </p:spPr>
        <p:txBody>
          <a:bodyPr lIns="90000" tIns="46800" rIns="90000" bIns="46800" anchor="ctr"/>
          <a:lstStyle/>
          <a:p>
            <a:pPr algn="ctr" fontAlgn="auto">
              <a:spcBef>
                <a:spcPts val="0"/>
              </a:spcBef>
              <a:spcAft>
                <a:spcPts val="0"/>
              </a:spcAft>
              <a:buClr>
                <a:srgbClr val="FF6B19"/>
              </a:buClr>
              <a:buFont typeface="Comic Sans MS" pitchFamily="6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4800" b="1" dirty="0">
                <a:solidFill>
                  <a:srgbClr val="FF0000"/>
                </a:solidFill>
                <a:effectLst>
                  <a:outerShdw blurRad="38100" dist="38100" dir="2700000" algn="tl">
                    <a:srgbClr val="000000">
                      <a:alpha val="43137"/>
                    </a:srgbClr>
                  </a:outerShdw>
                </a:effectLst>
                <a:latin typeface="+mn-lt"/>
                <a:cs typeface="+mn-cs"/>
              </a:rPr>
              <a:t>Thank you for attention</a:t>
            </a:r>
            <a:r>
              <a:rPr lang="ru-RU" sz="4800" b="1" dirty="0">
                <a:solidFill>
                  <a:srgbClr val="FF0000"/>
                </a:solidFill>
                <a:effectLst>
                  <a:outerShdw blurRad="38100" dist="38100" dir="2700000" algn="tl">
                    <a:srgbClr val="000000">
                      <a:alpha val="43137"/>
                    </a:srgbClr>
                  </a:outerShdw>
                </a:effectLst>
                <a:latin typeface="+mn-lt"/>
                <a:cs typeface="+mn-cs"/>
              </a:rPr>
              <a:t>!</a:t>
            </a:r>
          </a:p>
        </p:txBody>
      </p:sp>
      <p:pic>
        <p:nvPicPr>
          <p:cNvPr id="125954" name="Picture 4"/>
          <p:cNvPicPr>
            <a:picLocks noChangeAspect="1" noChangeArrowheads="1"/>
          </p:cNvPicPr>
          <p:nvPr/>
        </p:nvPicPr>
        <p:blipFill>
          <a:blip r:embed="rId3" cstate="print"/>
          <a:srcRect/>
          <a:stretch>
            <a:fillRect/>
          </a:stretch>
        </p:blipFill>
        <p:spPr bwMode="auto">
          <a:xfrm>
            <a:off x="-69850" y="2230438"/>
            <a:ext cx="3417888" cy="2711450"/>
          </a:xfrm>
          <a:prstGeom prst="rect">
            <a:avLst/>
          </a:prstGeom>
          <a:noFill/>
          <a:ln w="9525">
            <a:noFill/>
            <a:round/>
            <a:headEnd/>
            <a:tailEnd/>
          </a:ln>
        </p:spPr>
      </p:pic>
      <p:pic>
        <p:nvPicPr>
          <p:cNvPr id="125955" name="Picture 5"/>
          <p:cNvPicPr>
            <a:picLocks noChangeAspect="1" noChangeArrowheads="1"/>
          </p:cNvPicPr>
          <p:nvPr/>
        </p:nvPicPr>
        <p:blipFill>
          <a:blip r:embed="rId4" cstate="print"/>
          <a:srcRect/>
          <a:stretch>
            <a:fillRect/>
          </a:stretch>
        </p:blipFill>
        <p:spPr bwMode="auto">
          <a:xfrm>
            <a:off x="3276600" y="2522538"/>
            <a:ext cx="5832475" cy="2706687"/>
          </a:xfrm>
          <a:prstGeom prst="rect">
            <a:avLst/>
          </a:prstGeom>
          <a:noFill/>
          <a:ln w="9525">
            <a:noFill/>
            <a:round/>
            <a:headEnd/>
            <a:tailEnd/>
          </a:ln>
        </p:spPr>
      </p:pic>
      <p:sp>
        <p:nvSpPr>
          <p:cNvPr id="6" name="Прямоугольник 5"/>
          <p:cNvSpPr/>
          <p:nvPr/>
        </p:nvSpPr>
        <p:spPr>
          <a:xfrm>
            <a:off x="1588108" y="654050"/>
            <a:ext cx="5967788" cy="830997"/>
          </a:xfrm>
          <a:prstGeom prst="rect">
            <a:avLst/>
          </a:prstGeom>
        </p:spPr>
        <p:txBody>
          <a:bodyPr wrap="none">
            <a:spAutoFit/>
          </a:bodyPr>
          <a:lstStyle/>
          <a:p>
            <a:pPr algn="ctr" fontAlgn="auto">
              <a:spcBef>
                <a:spcPts val="0"/>
              </a:spcBef>
              <a:spcAft>
                <a:spcPts val="0"/>
              </a:spcAft>
              <a:buClr>
                <a:srgbClr val="000000"/>
              </a:buClr>
              <a:buSzPct val="100000"/>
              <a:buFont typeface="Arial" pitchFamily="34" charset="0"/>
              <a:buNone/>
              <a:defRPr/>
            </a:pPr>
            <a:r>
              <a:rPr lang="en-US" sz="4800" b="1" dirty="0">
                <a:solidFill>
                  <a:srgbClr val="FF0000"/>
                </a:solidFill>
                <a:effectLst>
                  <a:outerShdw blurRad="38100" dist="38100" dir="2700000" algn="tl">
                    <a:srgbClr val="000000">
                      <a:alpha val="43137"/>
                    </a:srgbClr>
                  </a:outerShdw>
                </a:effectLst>
                <a:latin typeface="+mj-lt"/>
                <a:cs typeface="+mn-cs"/>
              </a:rPr>
              <a:t>Welcome to </a:t>
            </a:r>
            <a:r>
              <a:rPr lang="en-US" sz="4800" b="1" dirty="0" smtClean="0">
                <a:solidFill>
                  <a:srgbClr val="FF0000"/>
                </a:solidFill>
                <a:effectLst>
                  <a:outerShdw blurRad="38100" dist="38100" dir="2700000" algn="tl">
                    <a:srgbClr val="000000">
                      <a:alpha val="43137"/>
                    </a:srgbClr>
                  </a:outerShdw>
                </a:effectLst>
                <a:latin typeface="+mj-lt"/>
                <a:cs typeface="+mn-cs"/>
              </a:rPr>
              <a:t>join NICA</a:t>
            </a:r>
            <a:r>
              <a:rPr lang="ru-RU" sz="4800" b="1" dirty="0" smtClean="0">
                <a:solidFill>
                  <a:srgbClr val="FF0000"/>
                </a:solidFill>
                <a:effectLst>
                  <a:outerShdw blurRad="38100" dist="38100" dir="2700000" algn="tl">
                    <a:srgbClr val="000000">
                      <a:alpha val="43137"/>
                    </a:srgbClr>
                  </a:outerShdw>
                </a:effectLst>
                <a:latin typeface="+mj-lt"/>
                <a:cs typeface="+mn-cs"/>
              </a:rPr>
              <a:t>!</a:t>
            </a:r>
            <a:endParaRPr lang="ru-RU" sz="4800" b="1" dirty="0">
              <a:solidFill>
                <a:srgbClr val="FF0000"/>
              </a:solidFill>
              <a:effectLst>
                <a:outerShdw blurRad="38100" dist="38100" dir="2700000" algn="tl">
                  <a:srgbClr val="000000">
                    <a:alpha val="43137"/>
                  </a:srgbClr>
                </a:outerShdw>
              </a:effectLst>
              <a:latin typeface="+mj-lt"/>
              <a:cs typeface="+mn-cs"/>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Рисунок 8" descr="NC_Ring503m_Ion.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6200" y="927100"/>
            <a:ext cx="8966200" cy="575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685" name="TextBox 52"/>
          <p:cNvSpPr txBox="1">
            <a:spLocks noChangeArrowheads="1"/>
          </p:cNvSpPr>
          <p:nvPr/>
        </p:nvSpPr>
        <p:spPr bwMode="auto">
          <a:xfrm>
            <a:off x="3502025" y="160338"/>
            <a:ext cx="1963738" cy="461962"/>
          </a:xfrm>
          <a:prstGeom prst="rect">
            <a:avLst/>
          </a:prstGeom>
          <a:solidFill>
            <a:srgbClr val="000090"/>
          </a:solid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rPr>
              <a:t>The Collider  </a:t>
            </a:r>
            <a:endParaRPr lang="ru-RU" b="1">
              <a:solidFill>
                <a:srgbClr val="FFFFFF"/>
              </a:solidFill>
            </a:endParaRPr>
          </a:p>
        </p:txBody>
      </p:sp>
      <p:sp>
        <p:nvSpPr>
          <p:cNvPr id="71686" name="Rectangle 6"/>
          <p:cNvSpPr>
            <a:spLocks noChangeArrowheads="1"/>
          </p:cNvSpPr>
          <p:nvPr/>
        </p:nvSpPr>
        <p:spPr bwMode="auto">
          <a:xfrm>
            <a:off x="2686050" y="604838"/>
            <a:ext cx="34925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000" b="1">
                <a:solidFill>
                  <a:srgbClr val="000090"/>
                </a:solidFill>
              </a:rPr>
              <a:t>45 T*m</a:t>
            </a:r>
            <a:r>
              <a:rPr lang="en-US" sz="2000" i="1">
                <a:solidFill>
                  <a:srgbClr val="000090"/>
                </a:solidFill>
              </a:rPr>
              <a:t>,  4.5 GeV/u for </a:t>
            </a:r>
            <a:r>
              <a:rPr lang="en-US" sz="2000" b="1" i="1">
                <a:solidFill>
                  <a:srgbClr val="FF0000"/>
                </a:solidFill>
              </a:rPr>
              <a:t>Au</a:t>
            </a:r>
            <a:r>
              <a:rPr lang="en-US" sz="2000" b="1" i="1" baseline="30000">
                <a:solidFill>
                  <a:srgbClr val="FF0000"/>
                </a:solidFill>
              </a:rPr>
              <a:t>79+</a:t>
            </a:r>
            <a:r>
              <a:rPr lang="en-US" sz="2000" i="1" baseline="30000">
                <a:solidFill>
                  <a:srgbClr val="000090"/>
                </a:solidFill>
              </a:rPr>
              <a:t> </a:t>
            </a:r>
          </a:p>
        </p:txBody>
      </p:sp>
      <p:pic>
        <p:nvPicPr>
          <p:cNvPr id="71687" name="Picture 2" descr="E:\Мои документы\NICA\foto\Коллайдер\модуль с диполем\DSC01395a.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057275" y="2400300"/>
            <a:ext cx="1660525" cy="2430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688" name="Рисунок 13" descr="DSC00980.JPG"/>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a:off x="6756400" y="2354263"/>
            <a:ext cx="1574800" cy="2509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689" name="TextBox 12"/>
          <p:cNvSpPr txBox="1">
            <a:spLocks noChangeArrowheads="1"/>
          </p:cNvSpPr>
          <p:nvPr/>
        </p:nvSpPr>
        <p:spPr bwMode="auto">
          <a:xfrm>
            <a:off x="112713" y="5524500"/>
            <a:ext cx="305752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000090"/>
                </a:solidFill>
              </a:rPr>
              <a:t>Double aperture magnets:</a:t>
            </a:r>
          </a:p>
          <a:p>
            <a:pPr eaLnBrk="1" hangingPunct="1"/>
            <a:r>
              <a:rPr lang="en-US" sz="1800" i="1">
                <a:solidFill>
                  <a:srgbClr val="000090"/>
                </a:solidFill>
              </a:rPr>
              <a:t>dipole &amp; quadrupole </a:t>
            </a:r>
          </a:p>
          <a:p>
            <a:pPr eaLnBrk="1" hangingPunct="1"/>
            <a:r>
              <a:rPr lang="en-US" sz="1800" i="1">
                <a:solidFill>
                  <a:srgbClr val="000090"/>
                </a:solidFill>
              </a:rPr>
              <a:t>prototypes</a:t>
            </a:r>
          </a:p>
        </p:txBody>
      </p:sp>
      <p:cxnSp>
        <p:nvCxnSpPr>
          <p:cNvPr id="14" name="Straight Arrow Connector 13"/>
          <p:cNvCxnSpPr/>
          <p:nvPr/>
        </p:nvCxnSpPr>
        <p:spPr>
          <a:xfrm rot="5400000" flipH="1" flipV="1">
            <a:off x="565150" y="4641850"/>
            <a:ext cx="1676400" cy="11049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2311400" y="4775200"/>
            <a:ext cx="4800600" cy="12446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1692" name="TextBox 24"/>
          <p:cNvSpPr txBox="1">
            <a:spLocks noChangeArrowheads="1"/>
          </p:cNvSpPr>
          <p:nvPr/>
        </p:nvSpPr>
        <p:spPr bwMode="auto">
          <a:xfrm>
            <a:off x="4495800" y="4800600"/>
            <a:ext cx="696913" cy="369888"/>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chemeClr val="bg1"/>
                </a:solidFill>
              </a:rPr>
              <a:t>MPD</a:t>
            </a:r>
          </a:p>
        </p:txBody>
      </p:sp>
      <p:sp>
        <p:nvSpPr>
          <p:cNvPr id="71693" name="TextBox 25"/>
          <p:cNvSpPr txBox="1">
            <a:spLocks noChangeArrowheads="1"/>
          </p:cNvSpPr>
          <p:nvPr/>
        </p:nvSpPr>
        <p:spPr bwMode="auto">
          <a:xfrm>
            <a:off x="4445000" y="1917700"/>
            <a:ext cx="658813" cy="369888"/>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chemeClr val="bg1"/>
                </a:solidFill>
              </a:rPr>
              <a:t>SPD</a:t>
            </a:r>
          </a:p>
        </p:txBody>
      </p:sp>
      <p:cxnSp>
        <p:nvCxnSpPr>
          <p:cNvPr id="28" name="Straight Arrow Connector 27"/>
          <p:cNvCxnSpPr/>
          <p:nvPr/>
        </p:nvCxnSpPr>
        <p:spPr>
          <a:xfrm flipV="1">
            <a:off x="152400" y="1917700"/>
            <a:ext cx="990600" cy="241300"/>
          </a:xfrm>
          <a:prstGeom prst="straightConnector1">
            <a:avLst/>
          </a:prstGeom>
          <a:ln w="38100" cap="flat" cmpd="sng" algn="ctr">
            <a:solidFill>
              <a:srgbClr val="0000FF"/>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0" y="4914900"/>
            <a:ext cx="952500" cy="241300"/>
          </a:xfrm>
          <a:prstGeom prst="straightConnector1">
            <a:avLst/>
          </a:prstGeom>
          <a:ln w="38100" cap="flat" cmpd="sng" algn="ctr">
            <a:solidFill>
              <a:srgbClr val="0000FF"/>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rot="5400000">
            <a:off x="4730750" y="3232150"/>
            <a:ext cx="3416300" cy="635000"/>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rot="5400000">
            <a:off x="5086350" y="3054350"/>
            <a:ext cx="3365500" cy="1066800"/>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rot="5400000">
            <a:off x="5156200" y="3149600"/>
            <a:ext cx="3352800" cy="914400"/>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13" name="Table 12"/>
          <p:cNvGraphicFramePr>
            <a:graphicFrameLocks noGrp="1"/>
          </p:cNvGraphicFramePr>
          <p:nvPr>
            <p:extLst>
              <p:ext uri="{D42A27DB-BD31-4B8C-83A1-F6EECF244321}">
                <p14:modId xmlns:p14="http://schemas.microsoft.com/office/powerpoint/2010/main" xmlns="" val="377110340"/>
              </p:ext>
            </p:extLst>
          </p:nvPr>
        </p:nvGraphicFramePr>
        <p:xfrm>
          <a:off x="2819400" y="2343150"/>
          <a:ext cx="3860800" cy="2349500"/>
        </p:xfrm>
        <a:graphic>
          <a:graphicData uri="http://schemas.openxmlformats.org/drawingml/2006/table">
            <a:tbl>
              <a:tblPr/>
              <a:tblGrid>
                <a:gridCol w="2921000"/>
                <a:gridCol w="939800"/>
              </a:tblGrid>
              <a:tr h="279400">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800" b="0" i="1" u="none" strike="noStrike" cap="none" normalizeH="0" baseline="0">
                          <a:ln>
                            <a:noFill/>
                          </a:ln>
                          <a:solidFill>
                            <a:srgbClr val="000090"/>
                          </a:solidFill>
                          <a:effectLst/>
                          <a:latin typeface="Arial" charset="0"/>
                          <a:ea typeface="ＭＳ Ｐゴシック" charset="0"/>
                          <a:cs typeface="ＭＳ Ｐゴシック" charset="0"/>
                        </a:rPr>
                        <a:t> Ring circumference, m </a:t>
                      </a: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90"/>
                          </a:solidFill>
                          <a:effectLst/>
                          <a:latin typeface="Arial" charset="0"/>
                          <a:ea typeface="ＭＳ Ｐゴシック" charset="0"/>
                          <a:cs typeface="ＭＳ Ｐゴシック" charset="0"/>
                        </a:rPr>
                        <a:t>503,04</a:t>
                      </a: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CCFFCC"/>
                    </a:solidFill>
                  </a:tcPr>
                </a:tc>
              </a:tr>
              <a:tr h="279400">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800" b="0" i="1" u="none" strike="noStrike" cap="none" normalizeH="0" baseline="0">
                          <a:ln>
                            <a:noFill/>
                          </a:ln>
                          <a:solidFill>
                            <a:srgbClr val="000090"/>
                          </a:solidFill>
                          <a:effectLst/>
                          <a:latin typeface="Arial" charset="0"/>
                          <a:ea typeface="ＭＳ Ｐゴシック" charset="0"/>
                          <a:cs typeface="ＭＳ Ｐゴシック" charset="0"/>
                        </a:rPr>
                        <a:t> Number of bunches</a:t>
                      </a: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90"/>
                          </a:solidFill>
                          <a:effectLst/>
                          <a:latin typeface="Arial" charset="0"/>
                          <a:ea typeface="ＭＳ Ｐゴシック" charset="0"/>
                          <a:cs typeface="ＭＳ Ｐゴシック" charset="0"/>
                        </a:rPr>
                        <a:t>22</a:t>
                      </a: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tr>
              <a:tr h="279400">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800" b="0" i="1" u="none" strike="noStrike" cap="none" normalizeH="0" baseline="0">
                          <a:ln>
                            <a:noFill/>
                          </a:ln>
                          <a:solidFill>
                            <a:srgbClr val="000090"/>
                          </a:solidFill>
                          <a:effectLst/>
                          <a:latin typeface="Arial" charset="0"/>
                          <a:ea typeface="ＭＳ Ｐゴシック" charset="0"/>
                          <a:cs typeface="ＭＳ Ｐゴシック" charset="0"/>
                        </a:rPr>
                        <a:t> r.m.s. bunch length, m</a:t>
                      </a: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90"/>
                          </a:solidFill>
                          <a:effectLst/>
                          <a:latin typeface="Arial" charset="0"/>
                          <a:ea typeface="ＭＳ Ｐゴシック" charset="0"/>
                          <a:cs typeface="ＭＳ Ｐゴシック" charset="0"/>
                        </a:rPr>
                        <a:t>0,6</a:t>
                      </a: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tr>
              <a:tr h="292100">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800" b="0" i="1" u="none" strike="noStrike" cap="none" normalizeH="0" baseline="0">
                          <a:ln>
                            <a:noFill/>
                          </a:ln>
                          <a:solidFill>
                            <a:srgbClr val="000090"/>
                          </a:solidFill>
                          <a:effectLst/>
                          <a:latin typeface="Symbol" charset="0"/>
                          <a:ea typeface="ＭＳ Ｐゴシック" charset="0"/>
                          <a:cs typeface="ＭＳ Ｐゴシック" charset="0"/>
                        </a:rPr>
                        <a:t> b</a:t>
                      </a:r>
                      <a:r>
                        <a:rPr kumimoji="0" lang="en-US" sz="1800" b="0" i="1" u="none" strike="noStrike" cap="none" normalizeH="0" baseline="0">
                          <a:ln>
                            <a:noFill/>
                          </a:ln>
                          <a:solidFill>
                            <a:srgbClr val="000090"/>
                          </a:solidFill>
                          <a:effectLst/>
                          <a:latin typeface="Arial" charset="0"/>
                          <a:ea typeface="ＭＳ Ｐゴシック" charset="0"/>
                          <a:cs typeface="ＭＳ Ｐゴシック" charset="0"/>
                        </a:rPr>
                        <a:t>, m</a:t>
                      </a:r>
                      <a:endParaRPr kumimoji="0" lang="en-US" sz="1800" b="0" i="1" u="none" strike="noStrike" cap="none" normalizeH="0" baseline="0">
                        <a:ln>
                          <a:noFill/>
                        </a:ln>
                        <a:solidFill>
                          <a:srgbClr val="000090"/>
                        </a:solidFill>
                        <a:effectLst/>
                        <a:latin typeface="Symbol" charset="0"/>
                        <a:ea typeface="ＭＳ Ｐゴシック" charset="0"/>
                        <a:cs typeface="ＭＳ Ｐゴシック" charset="0"/>
                      </a:endParaRP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90"/>
                          </a:solidFill>
                          <a:effectLst/>
                          <a:latin typeface="Arial" charset="0"/>
                          <a:ea typeface="ＭＳ Ｐゴシック" charset="0"/>
                          <a:cs typeface="ＭＳ Ｐゴシック" charset="0"/>
                        </a:rPr>
                        <a:t>0,35</a:t>
                      </a: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tr>
              <a:tr h="279400">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800" b="0" i="1" u="none" strike="noStrike" cap="none" normalizeH="0" baseline="0">
                          <a:ln>
                            <a:noFill/>
                          </a:ln>
                          <a:solidFill>
                            <a:srgbClr val="000090"/>
                          </a:solidFill>
                          <a:effectLst/>
                          <a:latin typeface="Arial" charset="0"/>
                          <a:ea typeface="ＭＳ Ｐゴシック" charset="0"/>
                          <a:cs typeface="ＭＳ Ｐゴシック" charset="0"/>
                        </a:rPr>
                        <a:t> max. int. Energy, Gev/u</a:t>
                      </a: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DE4E43"/>
                          </a:solidFill>
                          <a:effectLst/>
                          <a:latin typeface="Arial" charset="0"/>
                          <a:ea typeface="ＭＳ Ｐゴシック" charset="0"/>
                          <a:cs typeface="ＭＳ Ｐゴシック" charset="0"/>
                        </a:rPr>
                        <a:t>11,0</a:t>
                      </a: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tr>
              <a:tr h="317500">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800" b="0" i="1" u="none" strike="noStrike" cap="none" normalizeH="0" baseline="0">
                          <a:ln>
                            <a:noFill/>
                          </a:ln>
                          <a:solidFill>
                            <a:srgbClr val="000090"/>
                          </a:solidFill>
                          <a:effectLst/>
                          <a:latin typeface="Arial" charset="0"/>
                          <a:ea typeface="ＭＳ Ｐゴシック" charset="0"/>
                          <a:cs typeface="ＭＳ Ｐゴシック" charset="0"/>
                        </a:rPr>
                        <a:t> r.m.s. </a:t>
                      </a:r>
                      <a:r>
                        <a:rPr kumimoji="0" lang="en-US" sz="1800" b="0" i="1" u="none" strike="noStrike" cap="none" normalizeH="0" baseline="0">
                          <a:ln>
                            <a:noFill/>
                          </a:ln>
                          <a:solidFill>
                            <a:srgbClr val="000090"/>
                          </a:solidFill>
                          <a:effectLst/>
                          <a:latin typeface="Symbol" charset="0"/>
                          <a:ea typeface="ＭＳ Ｐゴシック" charset="0"/>
                          <a:cs typeface="ＭＳ Ｐゴシック" charset="0"/>
                        </a:rPr>
                        <a:t>D</a:t>
                      </a:r>
                      <a:r>
                        <a:rPr kumimoji="0" lang="en-US" sz="1800" b="0" i="1" u="none" strike="noStrike" cap="none" normalizeH="0" baseline="0">
                          <a:ln>
                            <a:noFill/>
                          </a:ln>
                          <a:solidFill>
                            <a:srgbClr val="000090"/>
                          </a:solidFill>
                          <a:effectLst/>
                          <a:latin typeface="Arial" charset="0"/>
                          <a:ea typeface="ＭＳ Ｐゴシック" charset="0"/>
                          <a:cs typeface="ＭＳ Ｐゴシック" charset="0"/>
                        </a:rPr>
                        <a:t>p/p, 10</a:t>
                      </a:r>
                      <a:r>
                        <a:rPr kumimoji="0" lang="en-US" sz="1800" b="0" i="1" u="none" strike="noStrike" cap="none" normalizeH="0" baseline="30000">
                          <a:ln>
                            <a:noFill/>
                          </a:ln>
                          <a:solidFill>
                            <a:srgbClr val="000090"/>
                          </a:solidFill>
                          <a:effectLst/>
                          <a:latin typeface="Arial" charset="0"/>
                          <a:ea typeface="ＭＳ Ｐゴシック" charset="0"/>
                          <a:cs typeface="ＭＳ Ｐゴシック" charset="0"/>
                        </a:rPr>
                        <a:t>-3</a:t>
                      </a:r>
                      <a:endParaRPr kumimoji="0" lang="en-US" sz="1800" b="0" i="1" u="none" strike="noStrike" cap="none" normalizeH="0" baseline="0">
                        <a:ln>
                          <a:noFill/>
                        </a:ln>
                        <a:solidFill>
                          <a:srgbClr val="000090"/>
                        </a:solidFill>
                        <a:effectLst/>
                        <a:latin typeface="Arial" charset="0"/>
                        <a:ea typeface="ＭＳ Ｐゴシック" charset="0"/>
                        <a:cs typeface="ＭＳ Ｐゴシック" charset="0"/>
                      </a:endParaRP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90"/>
                          </a:solidFill>
                          <a:effectLst/>
                          <a:latin typeface="Arial" charset="0"/>
                          <a:ea typeface="ＭＳ Ｐゴシック" charset="0"/>
                          <a:cs typeface="ＭＳ Ｐゴシック" charset="0"/>
                        </a:rPr>
                        <a:t>1,6</a:t>
                      </a: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tr>
              <a:tr h="279400">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800" b="0" i="1" u="none" strike="noStrike" cap="none" normalizeH="0" baseline="0">
                          <a:ln>
                            <a:noFill/>
                          </a:ln>
                          <a:solidFill>
                            <a:srgbClr val="000090"/>
                          </a:solidFill>
                          <a:effectLst/>
                          <a:latin typeface="Arial" charset="0"/>
                          <a:ea typeface="ＭＳ Ｐゴシック" charset="0"/>
                          <a:cs typeface="ＭＳ Ｐゴシック" charset="0"/>
                        </a:rPr>
                        <a:t> IBS growth time, s</a:t>
                      </a: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000090"/>
                          </a:solidFill>
                          <a:effectLst/>
                          <a:latin typeface="Arial" charset="0"/>
                          <a:ea typeface="ＭＳ Ｐゴシック" charset="0"/>
                          <a:cs typeface="ＭＳ Ｐゴシック" charset="0"/>
                        </a:rPr>
                        <a:t>18</a:t>
                      </a:r>
                      <a:r>
                        <a:rPr kumimoji="0" lang="en-US" sz="1800" b="1" i="0" u="none" strike="noStrike" cap="none" normalizeH="0" baseline="0" dirty="0" smtClean="0">
                          <a:ln>
                            <a:noFill/>
                          </a:ln>
                          <a:solidFill>
                            <a:srgbClr val="000090"/>
                          </a:solidFill>
                          <a:effectLst/>
                          <a:latin typeface="Arial" charset="0"/>
                          <a:ea typeface="ＭＳ Ｐゴシック" charset="0"/>
                          <a:cs typeface="ＭＳ Ｐゴシック" charset="0"/>
                        </a:rPr>
                        <a:t>00</a:t>
                      </a:r>
                      <a:endParaRPr kumimoji="0" lang="en-US" sz="1800" b="1" i="0" u="none" strike="noStrike" cap="none" normalizeH="0" baseline="0" dirty="0">
                        <a:ln>
                          <a:noFill/>
                        </a:ln>
                        <a:solidFill>
                          <a:srgbClr val="000090"/>
                        </a:solidFill>
                        <a:effectLst/>
                        <a:latin typeface="Arial" charset="0"/>
                        <a:ea typeface="ＭＳ Ｐゴシック" charset="0"/>
                        <a:cs typeface="ＭＳ Ｐゴシック" charset="0"/>
                      </a:endParaRP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tr>
              <a:tr h="304800">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800" b="0" i="1" u="none" strike="noStrike" cap="none" normalizeH="0" baseline="0" dirty="0">
                          <a:ln>
                            <a:noFill/>
                          </a:ln>
                          <a:solidFill>
                            <a:srgbClr val="000090"/>
                          </a:solidFill>
                          <a:effectLst/>
                          <a:latin typeface="Arial" charset="0"/>
                          <a:ea typeface="ＭＳ Ｐゴシック" charset="0"/>
                          <a:cs typeface="ＭＳ Ｐゴシック" charset="0"/>
                        </a:rPr>
                        <a:t> </a:t>
                      </a:r>
                      <a:r>
                        <a:rPr kumimoji="0" lang="en-US" sz="1800" b="0" i="1" u="none" strike="noStrike" cap="none" normalizeH="0" baseline="0" dirty="0" smtClean="0">
                          <a:ln>
                            <a:noFill/>
                          </a:ln>
                          <a:solidFill>
                            <a:srgbClr val="000090"/>
                          </a:solidFill>
                          <a:effectLst/>
                          <a:latin typeface="Arial" charset="0"/>
                          <a:ea typeface="ＭＳ Ｐゴシック" charset="0"/>
                          <a:cs typeface="ＭＳ Ｐゴシック" charset="0"/>
                        </a:rPr>
                        <a:t>Luminosity</a:t>
                      </a:r>
                      <a:r>
                        <a:rPr kumimoji="0" lang="en-US" sz="1800" b="0" i="1" u="none" strike="noStrike" cap="none" normalizeH="0" baseline="0" dirty="0">
                          <a:ln>
                            <a:noFill/>
                          </a:ln>
                          <a:solidFill>
                            <a:srgbClr val="000090"/>
                          </a:solidFill>
                          <a:effectLst/>
                          <a:latin typeface="Arial" charset="0"/>
                          <a:ea typeface="ＭＳ Ｐゴシック" charset="0"/>
                          <a:cs typeface="ＭＳ Ｐゴシック" charset="0"/>
                        </a:rPr>
                        <a:t>, cm</a:t>
                      </a:r>
                      <a:r>
                        <a:rPr kumimoji="0" lang="en-US" sz="1800" b="0" i="1" u="none" strike="noStrike" cap="none" normalizeH="0" baseline="30000" dirty="0">
                          <a:ln>
                            <a:noFill/>
                          </a:ln>
                          <a:solidFill>
                            <a:srgbClr val="000090"/>
                          </a:solidFill>
                          <a:effectLst/>
                          <a:latin typeface="Arial" charset="0"/>
                          <a:ea typeface="ＭＳ Ｐゴシック" charset="0"/>
                          <a:cs typeface="ＭＳ Ｐゴシック" charset="0"/>
                        </a:rPr>
                        <a:t>-2</a:t>
                      </a:r>
                      <a:r>
                        <a:rPr kumimoji="0" lang="en-US" sz="1800" b="0" i="1" u="none" strike="noStrike" cap="none" normalizeH="0" baseline="0" dirty="0">
                          <a:ln>
                            <a:noFill/>
                          </a:ln>
                          <a:solidFill>
                            <a:srgbClr val="000090"/>
                          </a:solidFill>
                          <a:effectLst/>
                          <a:latin typeface="Arial" charset="0"/>
                          <a:ea typeface="ＭＳ Ｐゴシック" charset="0"/>
                          <a:cs typeface="ＭＳ Ｐゴシック" charset="0"/>
                        </a:rPr>
                        <a:t> s</a:t>
                      </a:r>
                      <a:r>
                        <a:rPr kumimoji="0" lang="en-US" sz="1800" b="0" i="1" u="none" strike="noStrike" cap="none" normalizeH="0" baseline="30000" dirty="0">
                          <a:ln>
                            <a:noFill/>
                          </a:ln>
                          <a:solidFill>
                            <a:srgbClr val="000090"/>
                          </a:solidFill>
                          <a:effectLst/>
                          <a:latin typeface="Arial" charset="0"/>
                          <a:ea typeface="ＭＳ Ｐゴシック" charset="0"/>
                          <a:cs typeface="ＭＳ Ｐゴシック" charset="0"/>
                        </a:rPr>
                        <a:t>-1</a:t>
                      </a:r>
                      <a:endParaRPr kumimoji="0" lang="en-US" sz="1800" b="0" i="1" u="none" strike="noStrike" cap="none" normalizeH="0" baseline="0" dirty="0">
                        <a:ln>
                          <a:noFill/>
                        </a:ln>
                        <a:solidFill>
                          <a:srgbClr val="000090"/>
                        </a:solidFill>
                        <a:effectLst/>
                        <a:latin typeface="Arial" charset="0"/>
                        <a:ea typeface="ＭＳ Ｐゴシック" charset="0"/>
                        <a:cs typeface="ＭＳ Ｐゴシック" charset="0"/>
                      </a:endParaRP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0000"/>
                          </a:solidFill>
                          <a:effectLst/>
                          <a:latin typeface="Arial" charset="0"/>
                          <a:ea typeface="ＭＳ Ｐゴシック" charset="0"/>
                          <a:cs typeface="ＭＳ Ｐゴシック" charset="0"/>
                        </a:rPr>
                        <a:t>1</a:t>
                      </a:r>
                      <a:r>
                        <a:rPr kumimoji="0" lang="en-US" sz="1800" b="0" i="0" u="none" strike="noStrike" cap="none" normalizeH="0" baseline="0" dirty="0">
                          <a:ln>
                            <a:noFill/>
                          </a:ln>
                          <a:solidFill>
                            <a:srgbClr val="000090"/>
                          </a:solidFill>
                          <a:effectLst/>
                          <a:latin typeface="Arial" charset="0"/>
                          <a:ea typeface="ＭＳ Ｐゴシック" charset="0"/>
                          <a:cs typeface="ＭＳ Ｐゴシック" charset="0"/>
                        </a:rPr>
                        <a:t>x</a:t>
                      </a:r>
                      <a:r>
                        <a:rPr kumimoji="0" lang="en-US" sz="1800" b="1" i="0" u="none" strike="noStrike" cap="none" normalizeH="0" baseline="0" dirty="0">
                          <a:ln>
                            <a:noFill/>
                          </a:ln>
                          <a:solidFill>
                            <a:srgbClr val="FF0000"/>
                          </a:solidFill>
                          <a:effectLst/>
                          <a:latin typeface="Arial" charset="0"/>
                          <a:ea typeface="ＭＳ Ｐゴシック" charset="0"/>
                          <a:cs typeface="ＭＳ Ｐゴシック" charset="0"/>
                        </a:rPr>
                        <a:t>10</a:t>
                      </a:r>
                      <a:r>
                        <a:rPr kumimoji="0" lang="en-US" sz="1800" b="1" i="0" u="none" strike="noStrike" cap="none" normalizeH="0" baseline="50000" dirty="0">
                          <a:ln>
                            <a:noFill/>
                          </a:ln>
                          <a:solidFill>
                            <a:srgbClr val="FF0000"/>
                          </a:solidFill>
                          <a:effectLst/>
                          <a:latin typeface="Arial" charset="0"/>
                          <a:ea typeface="ＭＳ Ｐゴシック" charset="0"/>
                          <a:cs typeface="ＭＳ Ｐゴシック" charset="0"/>
                        </a:rPr>
                        <a:t>27</a:t>
                      </a: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tr>
            </a:tbl>
          </a:graphicData>
        </a:graphic>
      </p:graphicFrame>
      <p:pic>
        <p:nvPicPr>
          <p:cNvPr id="71728" name="Рисунок 4" descr="LHEP-emblema-trans.gif"/>
          <p:cNvPicPr>
            <a:picLocks noChangeAspect="1"/>
          </p:cNvPicPr>
          <p:nvPr/>
        </p:nvPicPr>
        <p:blipFill>
          <a:blip r:embed="rId6">
            <a:extLst>
              <a:ext uri="{28A0092B-C50C-407E-A947-70E740481C1C}">
                <a14:useLocalDpi xmlns:a14="http://schemas.microsoft.com/office/drawing/2010/main" xmlns="" val="0"/>
              </a:ext>
            </a:extLst>
          </a:blip>
          <a:srcRect/>
          <a:stretch>
            <a:fillRect/>
          </a:stretch>
        </p:blipFill>
        <p:spPr bwMode="auto">
          <a:xfrm>
            <a:off x="38100" y="76200"/>
            <a:ext cx="1219200" cy="684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29" name="Picture 6" descr="NICA-Logo_4c"/>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7645400" y="0"/>
            <a:ext cx="1498600" cy="7381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1758652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DJI_0047.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121860" name="Picture 6"/>
          <p:cNvSpPr>
            <a:spLocks noChangeAspect="1"/>
          </p:cNvSpPr>
          <p:nvPr/>
        </p:nvSpPr>
        <p:spPr bwMode="auto">
          <a:xfrm>
            <a:off x="381000" y="1003300"/>
            <a:ext cx="8534400" cy="4986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21861" name="AutoShape 4"/>
          <p:cNvSpPr>
            <a:spLocks noChangeAspect="1" noChangeArrowheads="1"/>
          </p:cNvSpPr>
          <p:nvPr/>
        </p:nvSpPr>
        <p:spPr bwMode="auto">
          <a:xfrm>
            <a:off x="2209800" y="88900"/>
            <a:ext cx="4464496" cy="558800"/>
          </a:xfrm>
          <a:prstGeom prst="rect">
            <a:avLst/>
          </a:prstGeom>
          <a:noFill/>
          <a:ln>
            <a:noFill/>
          </a:ln>
          <a:extLst/>
        </p:spPr>
        <p:txBody>
          <a:bodyPr anchor="ctr"/>
          <a:lstStyle/>
          <a:p>
            <a:pPr algn="ctr"/>
            <a:r>
              <a:rPr lang="en-US" sz="2800" b="1" i="1" dirty="0" smtClean="0">
                <a:solidFill>
                  <a:srgbClr val="FFFFFF"/>
                </a:solidFill>
              </a:rPr>
              <a:t>Civil </a:t>
            </a:r>
            <a:r>
              <a:rPr lang="en-US" sz="2800" b="1" i="1" dirty="0" smtClean="0">
                <a:solidFill>
                  <a:srgbClr val="FFFFFF"/>
                </a:solidFill>
              </a:rPr>
              <a:t>Construction</a:t>
            </a:r>
            <a:endParaRPr lang="ru-RU" sz="2800" b="1" i="1" dirty="0" smtClean="0">
              <a:solidFill>
                <a:srgbClr val="FFFFFF"/>
              </a:solidFill>
            </a:endParaRPr>
          </a:p>
        </p:txBody>
      </p:sp>
      <p:pic>
        <p:nvPicPr>
          <p:cNvPr id="9" name="Picture 6" descr="NICA-Logo_4c"/>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645400" y="0"/>
            <a:ext cx="1498600" cy="7381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4603507" y="658644"/>
            <a:ext cx="4489693" cy="1323439"/>
          </a:xfrm>
          <a:prstGeom prst="rect">
            <a:avLst/>
          </a:prstGeom>
          <a:noFill/>
        </p:spPr>
        <p:txBody>
          <a:bodyPr wrap="square" rtlCol="0">
            <a:spAutoFit/>
          </a:bodyPr>
          <a:lstStyle/>
          <a:p>
            <a:pPr algn="r"/>
            <a:r>
              <a:rPr lang="en-US" sz="2000" i="1" dirty="0" smtClean="0">
                <a:solidFill>
                  <a:srgbClr val="FFFFFF"/>
                </a:solidFill>
              </a:rPr>
              <a:t>&gt; 4200 piles are already pressed in</a:t>
            </a:r>
          </a:p>
          <a:p>
            <a:pPr algn="r"/>
            <a:r>
              <a:rPr lang="en-US" sz="2000" i="1" dirty="0">
                <a:solidFill>
                  <a:srgbClr val="FFFFFF"/>
                </a:solidFill>
              </a:rPr>
              <a:t>c</a:t>
            </a:r>
            <a:r>
              <a:rPr lang="en-US" sz="2000" i="1" dirty="0" smtClean="0">
                <a:solidFill>
                  <a:srgbClr val="FFFFFF"/>
                </a:solidFill>
              </a:rPr>
              <a:t>oncrete works are in progress</a:t>
            </a:r>
          </a:p>
          <a:p>
            <a:pPr algn="r"/>
            <a:r>
              <a:rPr lang="en-US" sz="2000" i="1" dirty="0">
                <a:solidFill>
                  <a:srgbClr val="FFFFFF"/>
                </a:solidFill>
              </a:rPr>
              <a:t>m</a:t>
            </a:r>
            <a:r>
              <a:rPr lang="en-US" sz="2000" i="1" dirty="0" smtClean="0">
                <a:solidFill>
                  <a:srgbClr val="FFFFFF"/>
                </a:solidFill>
              </a:rPr>
              <a:t>etal construction – subcontractor </a:t>
            </a:r>
          </a:p>
          <a:p>
            <a:pPr algn="r"/>
            <a:r>
              <a:rPr lang="en-US" sz="2000" i="1" dirty="0" smtClean="0">
                <a:solidFill>
                  <a:srgbClr val="FFFFFF"/>
                </a:solidFill>
              </a:rPr>
              <a:t>has chosen </a:t>
            </a:r>
          </a:p>
        </p:txBody>
      </p:sp>
      <p:sp>
        <p:nvSpPr>
          <p:cNvPr id="3" name="Date Placeholder 2"/>
          <p:cNvSpPr>
            <a:spLocks noGrp="1"/>
          </p:cNvSpPr>
          <p:nvPr>
            <p:ph type="dt" sz="half" idx="10"/>
          </p:nvPr>
        </p:nvSpPr>
        <p:spPr>
          <a:xfrm>
            <a:off x="457200" y="6329890"/>
            <a:ext cx="2133600" cy="476250"/>
          </a:xfrm>
        </p:spPr>
        <p:txBody>
          <a:bodyPr anchor="b"/>
          <a:lstStyle/>
          <a:p>
            <a:pPr>
              <a:defRPr/>
            </a:pPr>
            <a:r>
              <a:rPr lang="en-US" smtClean="0"/>
              <a:t>September 18</a:t>
            </a:r>
            <a:endParaRPr lang="ru-RU"/>
          </a:p>
        </p:txBody>
      </p:sp>
      <p:sp>
        <p:nvSpPr>
          <p:cNvPr id="5" name="Footer Placeholder 4"/>
          <p:cNvSpPr>
            <a:spLocks noGrp="1"/>
          </p:cNvSpPr>
          <p:nvPr>
            <p:ph type="ftr" sz="quarter" idx="11"/>
          </p:nvPr>
        </p:nvSpPr>
        <p:spPr>
          <a:xfrm>
            <a:off x="3124200" y="6329890"/>
            <a:ext cx="2895600" cy="476250"/>
          </a:xfrm>
        </p:spPr>
        <p:txBody>
          <a:bodyPr anchor="b"/>
          <a:lstStyle/>
          <a:p>
            <a:pPr>
              <a:defRPr/>
            </a:pPr>
            <a:r>
              <a:rPr lang="en-GB" smtClean="0"/>
              <a:t>V.Kekelidze, SC-122</a:t>
            </a:r>
            <a:endParaRPr lang="ru-RU"/>
          </a:p>
        </p:txBody>
      </p:sp>
      <p:sp>
        <p:nvSpPr>
          <p:cNvPr id="6" name="Slide Number Placeholder 5"/>
          <p:cNvSpPr>
            <a:spLocks noGrp="1"/>
          </p:cNvSpPr>
          <p:nvPr>
            <p:ph type="sldNum" sz="quarter" idx="12"/>
          </p:nvPr>
        </p:nvSpPr>
        <p:spPr>
          <a:xfrm>
            <a:off x="6553200" y="6329890"/>
            <a:ext cx="2133600" cy="476250"/>
          </a:xfrm>
        </p:spPr>
        <p:txBody>
          <a:bodyPr anchor="b"/>
          <a:lstStyle/>
          <a:p>
            <a:fld id="{4480217B-8183-4E7A-98AC-12846F6965A4}" type="slidenum">
              <a:rPr lang="ru-RU" smtClean="0"/>
              <a:pPr/>
              <a:t>7</a:t>
            </a:fld>
            <a:endParaRPr lang="ru-RU"/>
          </a:p>
        </p:txBody>
      </p:sp>
      <p:pic>
        <p:nvPicPr>
          <p:cNvPr id="17" name="Picture 16" descr="IMG_9932.JP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2700" y="1028700"/>
            <a:ext cx="9144000" cy="6096000"/>
          </a:xfrm>
          <a:prstGeom prst="rect">
            <a:avLst/>
          </a:prstGeom>
        </p:spPr>
      </p:pic>
      <p:grpSp>
        <p:nvGrpSpPr>
          <p:cNvPr id="2" name="Group 12"/>
          <p:cNvGrpSpPr/>
          <p:nvPr/>
        </p:nvGrpSpPr>
        <p:grpSpPr>
          <a:xfrm>
            <a:off x="3634975" y="1841500"/>
            <a:ext cx="5509025" cy="3683000"/>
            <a:chOff x="3634975" y="2032000"/>
            <a:chExt cx="5509025" cy="3683000"/>
          </a:xfrm>
        </p:grpSpPr>
        <p:pic>
          <p:nvPicPr>
            <p:cNvPr id="16" name="Picture 15" descr="L1060571.JP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3634975" y="2032000"/>
              <a:ext cx="5509025" cy="3683000"/>
            </a:xfrm>
            <a:prstGeom prst="rect">
              <a:avLst/>
            </a:prstGeom>
          </p:spPr>
        </p:pic>
        <p:sp>
          <p:nvSpPr>
            <p:cNvPr id="12" name="TextBox 11"/>
            <p:cNvSpPr txBox="1"/>
            <p:nvPr/>
          </p:nvSpPr>
          <p:spPr>
            <a:xfrm>
              <a:off x="5791200" y="2374900"/>
              <a:ext cx="1754407" cy="461665"/>
            </a:xfrm>
            <a:prstGeom prst="rect">
              <a:avLst/>
            </a:prstGeom>
            <a:noFill/>
          </p:spPr>
          <p:txBody>
            <a:bodyPr wrap="none" rtlCol="0">
              <a:spAutoFit/>
            </a:bodyPr>
            <a:lstStyle/>
            <a:p>
              <a:r>
                <a:rPr lang="en-US" sz="2400" dirty="0">
                  <a:solidFill>
                    <a:srgbClr val="000090"/>
                  </a:solidFill>
                </a:rPr>
                <a:t>w</a:t>
              </a:r>
              <a:r>
                <a:rPr lang="en-US" sz="2400" dirty="0" smtClean="0">
                  <a:solidFill>
                    <a:srgbClr val="000090"/>
                  </a:solidFill>
                </a:rPr>
                <a:t>est tunnel</a:t>
              </a:r>
              <a:endParaRPr lang="en-US" sz="2400" dirty="0">
                <a:solidFill>
                  <a:srgbClr val="000090"/>
                </a:solidFill>
              </a:endParaRPr>
            </a:p>
          </p:txBody>
        </p:sp>
      </p:grpSp>
    </p:spTree>
    <p:extLst>
      <p:ext uri="{BB962C8B-B14F-4D97-AF65-F5344CB8AC3E}">
        <p14:creationId xmlns:p14="http://schemas.microsoft.com/office/powerpoint/2010/main" xmlns="" val="686852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Изображение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224205" y="1174467"/>
            <a:ext cx="3412444" cy="2559333"/>
          </a:xfrm>
          <a:prstGeom prst="rect">
            <a:avLst/>
          </a:prstGeom>
        </p:spPr>
      </p:pic>
      <p:pic>
        <p:nvPicPr>
          <p:cNvPr id="8" name="Изображение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55600" y="732959"/>
            <a:ext cx="4508500" cy="4202217"/>
          </a:xfrm>
          <a:prstGeom prst="rect">
            <a:avLst/>
          </a:prstGeom>
        </p:spPr>
      </p:pic>
      <p:sp>
        <p:nvSpPr>
          <p:cNvPr id="12" name="Прямоугольная выноска 14"/>
          <p:cNvSpPr>
            <a:spLocks noChangeArrowheads="1"/>
          </p:cNvSpPr>
          <p:nvPr/>
        </p:nvSpPr>
        <p:spPr bwMode="auto">
          <a:xfrm>
            <a:off x="1041400" y="952500"/>
            <a:ext cx="2984500" cy="457200"/>
          </a:xfrm>
          <a:prstGeom prst="wedgeRectCallout">
            <a:avLst>
              <a:gd name="adj1" fmla="val 134489"/>
              <a:gd name="adj2" fmla="val 263179"/>
            </a:avLst>
          </a:prstGeom>
          <a:gradFill rotWithShape="1">
            <a:gsLst>
              <a:gs pos="0">
                <a:srgbClr val="A8A8EA"/>
              </a:gs>
              <a:gs pos="35001">
                <a:srgbClr val="C3C3EF"/>
              </a:gs>
              <a:gs pos="100000">
                <a:srgbClr val="E8E8FA"/>
              </a:gs>
            </a:gsLst>
            <a:lin ang="16200000" scaled="1"/>
          </a:gradFill>
          <a:ln w="9525">
            <a:solidFill>
              <a:srgbClr val="2F2F98"/>
            </a:solidFill>
            <a:miter lim="800000"/>
            <a:headEnd/>
            <a:tailEnd/>
          </a:ln>
          <a:effectLst>
            <a:outerShdw blurRad="40000" dist="20000" dir="5400000" rotWithShape="0">
              <a:srgbClr val="000000">
                <a:alpha val="37999"/>
              </a:srgbClr>
            </a:outerShdw>
          </a:effectLst>
        </p:spPr>
        <p:txBody>
          <a:bodyPr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endParaRPr lang="ru-RU" dirty="0"/>
          </a:p>
        </p:txBody>
      </p:sp>
      <p:sp>
        <p:nvSpPr>
          <p:cNvPr id="6" name="Slide Number Placeholder 5"/>
          <p:cNvSpPr>
            <a:spLocks noGrp="1"/>
          </p:cNvSpPr>
          <p:nvPr>
            <p:ph type="sldNum" sz="quarter" idx="12"/>
          </p:nvPr>
        </p:nvSpPr>
        <p:spPr>
          <a:xfrm>
            <a:off x="6553200" y="6308725"/>
            <a:ext cx="2133600" cy="476250"/>
          </a:xfrm>
        </p:spPr>
        <p:txBody>
          <a:bodyPr anchor="b"/>
          <a:lstStyle/>
          <a:p>
            <a:fld id="{4480217B-8183-4E7A-98AC-12846F6965A4}" type="slidenum">
              <a:rPr lang="ru-RU" smtClean="0"/>
              <a:pPr/>
              <a:t>8</a:t>
            </a:fld>
            <a:endParaRPr lang="ru-RU"/>
          </a:p>
        </p:txBody>
      </p:sp>
      <p:pic>
        <p:nvPicPr>
          <p:cNvPr id="7" name="Изображение 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458940" y="3697529"/>
            <a:ext cx="5580112" cy="2802772"/>
          </a:xfrm>
          <a:prstGeom prst="rect">
            <a:avLst/>
          </a:prstGeom>
        </p:spPr>
      </p:pic>
      <p:sp>
        <p:nvSpPr>
          <p:cNvPr id="10" name="Прямоугольная выноска 14"/>
          <p:cNvSpPr>
            <a:spLocks noChangeArrowheads="1"/>
          </p:cNvSpPr>
          <p:nvPr/>
        </p:nvSpPr>
        <p:spPr bwMode="auto">
          <a:xfrm>
            <a:off x="1066800" y="927099"/>
            <a:ext cx="2971800" cy="469901"/>
          </a:xfrm>
          <a:prstGeom prst="wedgeRectCallout">
            <a:avLst>
              <a:gd name="adj1" fmla="val -22060"/>
              <a:gd name="adj2" fmla="val 525315"/>
            </a:avLst>
          </a:prstGeom>
          <a:gradFill rotWithShape="1">
            <a:gsLst>
              <a:gs pos="0">
                <a:srgbClr val="A8A8EA"/>
              </a:gs>
              <a:gs pos="35001">
                <a:srgbClr val="C3C3EF"/>
              </a:gs>
              <a:gs pos="100000">
                <a:srgbClr val="E8E8FA"/>
              </a:gs>
            </a:gsLst>
            <a:lin ang="16200000" scaled="1"/>
          </a:gradFill>
          <a:ln w="9525">
            <a:solidFill>
              <a:srgbClr val="2F2F98"/>
            </a:solidFill>
            <a:miter lim="800000"/>
            <a:headEnd/>
            <a:tailEnd/>
          </a:ln>
          <a:effectLst>
            <a:outerShdw blurRad="40000" dist="20000" dir="5400000" rotWithShape="0">
              <a:srgbClr val="000000">
                <a:alpha val="37999"/>
              </a:srgbClr>
            </a:outerShdw>
          </a:effectLst>
        </p:spPr>
        <p:txBody>
          <a:bodyPr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endParaRPr lang="ru-RU" dirty="0"/>
          </a:p>
        </p:txBody>
      </p:sp>
      <p:sp>
        <p:nvSpPr>
          <p:cNvPr id="11" name="TextBox 10"/>
          <p:cNvSpPr txBox="1"/>
          <p:nvPr/>
        </p:nvSpPr>
        <p:spPr>
          <a:xfrm>
            <a:off x="977900" y="920363"/>
            <a:ext cx="3175000" cy="461665"/>
          </a:xfrm>
          <a:prstGeom prst="rect">
            <a:avLst/>
          </a:prstGeom>
          <a:noFill/>
        </p:spPr>
        <p:txBody>
          <a:bodyPr wrap="square" rtlCol="0">
            <a:spAutoFit/>
          </a:bodyPr>
          <a:lstStyle/>
          <a:p>
            <a:pPr algn="ctr"/>
            <a:r>
              <a:rPr lang="en-US" sz="2400" b="1" dirty="0">
                <a:solidFill>
                  <a:srgbClr val="C00000"/>
                </a:solidFill>
              </a:rPr>
              <a:t>t</a:t>
            </a:r>
            <a:r>
              <a:rPr lang="en-US" sz="2400" b="1" dirty="0" smtClean="0">
                <a:solidFill>
                  <a:srgbClr val="C00000"/>
                </a:solidFill>
              </a:rPr>
              <a:t>he new checkpoint</a:t>
            </a:r>
            <a:endParaRPr lang="ru-RU" sz="2400" b="1" dirty="0">
              <a:solidFill>
                <a:srgbClr val="C00000"/>
              </a:solidFill>
            </a:endParaRPr>
          </a:p>
        </p:txBody>
      </p:sp>
      <p:sp>
        <p:nvSpPr>
          <p:cNvPr id="13" name="Rectangle 4"/>
          <p:cNvSpPr>
            <a:spLocks noGrp="1" noChangeArrowheads="1"/>
          </p:cNvSpPr>
          <p:nvPr>
            <p:ph type="title"/>
          </p:nvPr>
        </p:nvSpPr>
        <p:spPr>
          <a:xfrm>
            <a:off x="88900" y="152399"/>
            <a:ext cx="8940800" cy="469901"/>
          </a:xfrm>
          <a:solidFill>
            <a:srgbClr val="000090"/>
          </a:solidFill>
        </p:spPr>
        <p:txBody>
          <a:bodyPr/>
          <a:lstStyle/>
          <a:p>
            <a:pPr lvl="0" eaLnBrk="1" hangingPunct="1"/>
            <a:r>
              <a:rPr lang="en-US" sz="2400" b="1" dirty="0" smtClean="0">
                <a:solidFill>
                  <a:srgbClr val="FFFFFF"/>
                </a:solidFill>
                <a:latin typeface="Arial"/>
                <a:cs typeface="Arial"/>
              </a:rPr>
              <a:t>The second entrance/checkpoint to the Lab </a:t>
            </a:r>
            <a:r>
              <a:rPr lang="en-US" sz="2400" b="1" i="1" dirty="0" smtClean="0">
                <a:solidFill>
                  <a:srgbClr val="FFFFFF"/>
                </a:solidFill>
                <a:latin typeface="Arial"/>
                <a:cs typeface="Arial"/>
              </a:rPr>
              <a:t>-  in  operation</a:t>
            </a:r>
            <a:r>
              <a:rPr lang="en-US" sz="2400" b="1" dirty="0" smtClean="0">
                <a:solidFill>
                  <a:srgbClr val="FFFFFF"/>
                </a:solidFill>
                <a:latin typeface="Arial"/>
                <a:cs typeface="Arial"/>
              </a:rPr>
              <a:t> </a:t>
            </a:r>
            <a:endParaRPr lang="ru-RU" sz="2400" b="1" dirty="0">
              <a:solidFill>
                <a:srgbClr val="FFFFFF"/>
              </a:solidFill>
              <a:latin typeface="Arial"/>
              <a:cs typeface="Arial"/>
            </a:endParaRPr>
          </a:p>
        </p:txBody>
      </p:sp>
      <p:sp>
        <p:nvSpPr>
          <p:cNvPr id="14" name="Rectangle 4"/>
          <p:cNvSpPr txBox="1">
            <a:spLocks noChangeArrowheads="1"/>
          </p:cNvSpPr>
          <p:nvPr/>
        </p:nvSpPr>
        <p:spPr bwMode="auto">
          <a:xfrm>
            <a:off x="3860800" y="3911601"/>
            <a:ext cx="5092700" cy="419100"/>
          </a:xfrm>
          <a:prstGeom prst="rect">
            <a:avLst/>
          </a:prstGeom>
          <a:solidFill>
            <a:srgbClr val="000090"/>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ru-RU" sz="2400" b="1" dirty="0" smtClean="0">
                <a:solidFill>
                  <a:srgbClr val="FFFFFF"/>
                </a:solidFill>
                <a:latin typeface="Arial"/>
                <a:cs typeface="Arial"/>
              </a:rPr>
              <a:t/>
            </a:r>
            <a:br>
              <a:rPr lang="ru-RU" sz="2400" b="1" dirty="0" smtClean="0">
                <a:solidFill>
                  <a:srgbClr val="FFFFFF"/>
                </a:solidFill>
                <a:latin typeface="Arial"/>
                <a:cs typeface="Arial"/>
              </a:rPr>
            </a:br>
            <a:r>
              <a:rPr lang="en-US" sz="2400" b="1" dirty="0" smtClean="0">
                <a:solidFill>
                  <a:srgbClr val="FFFFFF"/>
                </a:solidFill>
                <a:latin typeface="Arial"/>
                <a:cs typeface="Arial"/>
              </a:rPr>
              <a:t/>
            </a:r>
            <a:br>
              <a:rPr lang="en-US" sz="2400" b="1" dirty="0" smtClean="0">
                <a:solidFill>
                  <a:srgbClr val="FFFFFF"/>
                </a:solidFill>
                <a:latin typeface="Arial"/>
                <a:cs typeface="Arial"/>
              </a:rPr>
            </a:br>
            <a:r>
              <a:rPr lang="ru-RU" sz="2400" b="1" dirty="0" smtClean="0">
                <a:solidFill>
                  <a:srgbClr val="FFFFFF"/>
                </a:solidFill>
                <a:latin typeface="Arial"/>
                <a:cs typeface="Arial"/>
              </a:rPr>
              <a:t/>
            </a:r>
            <a:br>
              <a:rPr lang="ru-RU" sz="2400" b="1" dirty="0" smtClean="0">
                <a:solidFill>
                  <a:srgbClr val="FFFFFF"/>
                </a:solidFill>
                <a:latin typeface="Arial"/>
                <a:cs typeface="Arial"/>
              </a:rPr>
            </a:br>
            <a:r>
              <a:rPr lang="en-US" sz="2400" b="1" dirty="0" smtClean="0">
                <a:solidFill>
                  <a:srgbClr val="FFFFFF"/>
                </a:solidFill>
                <a:latin typeface="Arial"/>
                <a:cs typeface="Arial"/>
              </a:rPr>
              <a:t/>
            </a:r>
            <a:br>
              <a:rPr lang="en-US" sz="2400" b="1" dirty="0" smtClean="0">
                <a:solidFill>
                  <a:srgbClr val="FFFFFF"/>
                </a:solidFill>
                <a:latin typeface="Arial"/>
                <a:cs typeface="Arial"/>
              </a:rPr>
            </a:br>
            <a:r>
              <a:rPr lang="en-US" sz="2400" b="1" dirty="0" smtClean="0">
                <a:solidFill>
                  <a:srgbClr val="FFFFFF"/>
                </a:solidFill>
                <a:latin typeface="Arial"/>
                <a:cs typeface="Arial"/>
              </a:rPr>
              <a:t>new building – “Center NICA”</a:t>
            </a:r>
            <a:br>
              <a:rPr lang="en-US" sz="2400" b="1" dirty="0" smtClean="0">
                <a:solidFill>
                  <a:srgbClr val="FFFFFF"/>
                </a:solidFill>
                <a:latin typeface="Arial"/>
                <a:cs typeface="Arial"/>
              </a:rPr>
            </a:br>
            <a:r>
              <a:rPr lang="ru-RU" sz="2400" b="1" dirty="0" smtClean="0">
                <a:solidFill>
                  <a:srgbClr val="FFFFFF"/>
                </a:solidFill>
                <a:latin typeface="Arial"/>
                <a:cs typeface="Arial"/>
              </a:rPr>
              <a:t> </a:t>
            </a:r>
            <a:br>
              <a:rPr lang="ru-RU" sz="2400" b="1" dirty="0" smtClean="0">
                <a:solidFill>
                  <a:srgbClr val="FFFFFF"/>
                </a:solidFill>
                <a:latin typeface="Arial"/>
                <a:cs typeface="Arial"/>
              </a:rPr>
            </a:br>
            <a:r>
              <a:rPr lang="ru-RU" sz="2400" b="1" dirty="0" smtClean="0">
                <a:solidFill>
                  <a:srgbClr val="FFFFFF"/>
                </a:solidFill>
                <a:latin typeface="Arial"/>
                <a:cs typeface="Arial"/>
              </a:rPr>
              <a:t/>
            </a:r>
            <a:br>
              <a:rPr lang="ru-RU" sz="2400" b="1" dirty="0" smtClean="0">
                <a:solidFill>
                  <a:srgbClr val="FFFFFF"/>
                </a:solidFill>
                <a:latin typeface="Arial"/>
                <a:cs typeface="Arial"/>
              </a:rPr>
            </a:br>
            <a:r>
              <a:rPr lang="en-US" sz="2400" b="1" dirty="0" smtClean="0">
                <a:solidFill>
                  <a:srgbClr val="FFFFFF"/>
                </a:solidFill>
                <a:latin typeface="Arial"/>
                <a:cs typeface="Arial"/>
              </a:rPr>
              <a:t> </a:t>
            </a:r>
            <a:r>
              <a:rPr lang="ru-RU" sz="2400" b="1" dirty="0" smtClean="0">
                <a:solidFill>
                  <a:srgbClr val="FFFFFF"/>
                </a:solidFill>
                <a:latin typeface="Arial"/>
                <a:cs typeface="Arial"/>
              </a:rPr>
              <a:t/>
            </a:r>
            <a:br>
              <a:rPr lang="ru-RU" sz="2400" b="1" dirty="0" smtClean="0">
                <a:solidFill>
                  <a:srgbClr val="FFFFFF"/>
                </a:solidFill>
                <a:latin typeface="Arial"/>
                <a:cs typeface="Arial"/>
              </a:rPr>
            </a:br>
            <a:r>
              <a:rPr lang="ru-RU" sz="2400" b="1" dirty="0" smtClean="0">
                <a:solidFill>
                  <a:srgbClr val="FFFFFF"/>
                </a:solidFill>
                <a:latin typeface="Arial"/>
                <a:cs typeface="Arial"/>
              </a:rPr>
              <a:t>с</a:t>
            </a:r>
            <a:endParaRPr lang="ru-RU" sz="2400" b="1" dirty="0">
              <a:solidFill>
                <a:srgbClr val="FFFFFF"/>
              </a:solidFill>
              <a:latin typeface="Arial"/>
              <a:cs typeface="Arial"/>
            </a:endParaRPr>
          </a:p>
        </p:txBody>
      </p:sp>
      <p:sp>
        <p:nvSpPr>
          <p:cNvPr id="15" name="TextBox 14"/>
          <p:cNvSpPr txBox="1"/>
          <p:nvPr/>
        </p:nvSpPr>
        <p:spPr>
          <a:xfrm>
            <a:off x="800100" y="5092700"/>
            <a:ext cx="2485549" cy="1015663"/>
          </a:xfrm>
          <a:prstGeom prst="rect">
            <a:avLst/>
          </a:prstGeom>
          <a:noFill/>
        </p:spPr>
        <p:txBody>
          <a:bodyPr wrap="none" rtlCol="0">
            <a:spAutoFit/>
          </a:bodyPr>
          <a:lstStyle/>
          <a:p>
            <a:r>
              <a:rPr lang="en-US" sz="2000" i="1" dirty="0">
                <a:solidFill>
                  <a:srgbClr val="000090"/>
                </a:solidFill>
              </a:rPr>
              <a:t>t</a:t>
            </a:r>
            <a:r>
              <a:rPr lang="en-US" sz="2000" i="1" dirty="0" smtClean="0">
                <a:solidFill>
                  <a:srgbClr val="000090"/>
                </a:solidFill>
              </a:rPr>
              <a:t>he tender </a:t>
            </a:r>
          </a:p>
          <a:p>
            <a:pPr algn="r"/>
            <a:r>
              <a:rPr lang="en-US" sz="2000" i="1" dirty="0" smtClean="0">
                <a:solidFill>
                  <a:srgbClr val="000090"/>
                </a:solidFill>
              </a:rPr>
              <a:t>for design company</a:t>
            </a:r>
          </a:p>
          <a:p>
            <a:pPr algn="r"/>
            <a:r>
              <a:rPr lang="en-US" sz="2000" i="1" dirty="0" smtClean="0">
                <a:solidFill>
                  <a:srgbClr val="000090"/>
                </a:solidFill>
              </a:rPr>
              <a:t>- in September</a:t>
            </a:r>
            <a:endParaRPr lang="en-US" sz="2000" i="1" dirty="0">
              <a:solidFill>
                <a:srgbClr val="000090"/>
              </a:solidFill>
            </a:endParaRPr>
          </a:p>
        </p:txBody>
      </p:sp>
    </p:spTree>
    <p:extLst>
      <p:ext uri="{BB962C8B-B14F-4D97-AF65-F5344CB8AC3E}">
        <p14:creationId xmlns:p14="http://schemas.microsoft.com/office/powerpoint/2010/main" xmlns="" val="10973275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662057" y="1029784"/>
            <a:ext cx="5541628" cy="479449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9" name="Text Box 1"/>
          <p:cNvSpPr txBox="1">
            <a:spLocks noChangeArrowheads="1"/>
          </p:cNvSpPr>
          <p:nvPr/>
        </p:nvSpPr>
        <p:spPr bwMode="auto">
          <a:xfrm>
            <a:off x="554568" y="127000"/>
            <a:ext cx="8043332" cy="609600"/>
          </a:xfrm>
          <a:prstGeom prst="rect">
            <a:avLst/>
          </a:prstGeom>
          <a:solidFill>
            <a:srgbClr val="CCFFCC"/>
          </a:solidFill>
          <a:ln>
            <a:noFill/>
          </a:ln>
          <a:effec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9pPr>
          </a:lstStyle>
          <a:p>
            <a:pPr algn="ctr"/>
            <a:r>
              <a:rPr lang="en-US" sz="2800" b="1" dirty="0" smtClean="0">
                <a:solidFill>
                  <a:srgbClr val="000090"/>
                </a:solidFill>
              </a:rPr>
              <a:t>Exploration of the QCD Phase Diagram</a:t>
            </a:r>
            <a:endParaRPr lang="en-US" sz="2800" b="1" dirty="0">
              <a:solidFill>
                <a:srgbClr val="000090"/>
              </a:solidFill>
            </a:endParaRPr>
          </a:p>
        </p:txBody>
      </p:sp>
      <p:sp>
        <p:nvSpPr>
          <p:cNvPr id="14" name="TextBox 13"/>
          <p:cNvSpPr txBox="1"/>
          <p:nvPr/>
        </p:nvSpPr>
        <p:spPr>
          <a:xfrm>
            <a:off x="190499" y="673101"/>
            <a:ext cx="8839201" cy="400110"/>
          </a:xfrm>
          <a:prstGeom prst="rect">
            <a:avLst/>
          </a:prstGeom>
          <a:noFill/>
        </p:spPr>
        <p:txBody>
          <a:bodyPr wrap="square" rtlCol="0">
            <a:spAutoFit/>
          </a:bodyPr>
          <a:lstStyle/>
          <a:p>
            <a:pPr algn="ctr"/>
            <a:r>
              <a:rPr lang="en-US" sz="2000" b="1" i="1" dirty="0" smtClean="0">
                <a:solidFill>
                  <a:srgbClr val="000090"/>
                </a:solidFill>
              </a:rPr>
              <a:t>Exploring baryon rich matter:   maximum  freeze-out density</a:t>
            </a:r>
            <a:endParaRPr lang="en-US" sz="2000" b="1" i="1" dirty="0">
              <a:solidFill>
                <a:srgbClr val="000090"/>
              </a:solidFill>
            </a:endParaRPr>
          </a:p>
        </p:txBody>
      </p:sp>
      <p:sp>
        <p:nvSpPr>
          <p:cNvPr id="13" name="Прямоугольник 3"/>
          <p:cNvSpPr/>
          <p:nvPr/>
        </p:nvSpPr>
        <p:spPr>
          <a:xfrm>
            <a:off x="128549" y="5814003"/>
            <a:ext cx="8877299" cy="1015663"/>
          </a:xfrm>
          <a:prstGeom prst="rect">
            <a:avLst/>
          </a:prstGeom>
          <a:solidFill>
            <a:srgbClr val="EEF3FF"/>
          </a:solidFill>
        </p:spPr>
        <p:txBody>
          <a:bodyPr wrap="square">
            <a:spAutoFit/>
          </a:bodyPr>
          <a:lstStyle/>
          <a:p>
            <a:pPr>
              <a:defRPr/>
            </a:pPr>
            <a:r>
              <a:rPr lang="en-US" sz="2000" b="1" i="1" dirty="0">
                <a:solidFill>
                  <a:srgbClr val="000090"/>
                </a:solidFill>
                <a:latin typeface="Arial"/>
                <a:ea typeface="+mn-ea"/>
                <a:cs typeface="Arial"/>
              </a:rPr>
              <a:t>NICA is </a:t>
            </a:r>
            <a:r>
              <a:rPr lang="en-US" sz="2000" b="1" i="1" dirty="0" smtClean="0">
                <a:solidFill>
                  <a:srgbClr val="000090"/>
                </a:solidFill>
                <a:latin typeface="Arial"/>
                <a:ea typeface="+mn-ea"/>
                <a:cs typeface="Arial"/>
              </a:rPr>
              <a:t>well suited </a:t>
            </a:r>
            <a:r>
              <a:rPr lang="en-US" sz="2000" b="1" i="1" dirty="0">
                <a:solidFill>
                  <a:srgbClr val="000090"/>
                </a:solidFill>
                <a:latin typeface="Arial"/>
                <a:ea typeface="+mn-ea"/>
                <a:cs typeface="Arial"/>
              </a:rPr>
              <a:t>for exploring the transition between </a:t>
            </a:r>
            <a:r>
              <a:rPr lang="en-US" sz="2000" b="1" i="1" dirty="0" err="1" smtClean="0">
                <a:solidFill>
                  <a:srgbClr val="000090"/>
                </a:solidFill>
                <a:latin typeface="Arial"/>
                <a:ea typeface="+mn-ea"/>
                <a:cs typeface="Arial"/>
              </a:rPr>
              <a:t>hadronic</a:t>
            </a:r>
            <a:r>
              <a:rPr lang="en-US" sz="2000" b="1" i="1" dirty="0" smtClean="0">
                <a:solidFill>
                  <a:srgbClr val="000090"/>
                </a:solidFill>
                <a:latin typeface="Arial"/>
                <a:ea typeface="+mn-ea"/>
                <a:cs typeface="Arial"/>
              </a:rPr>
              <a:t> and </a:t>
            </a:r>
            <a:r>
              <a:rPr lang="en-US" sz="2000" b="1" i="1" dirty="0" smtClean="0">
                <a:solidFill>
                  <a:srgbClr val="000090"/>
                </a:solidFill>
                <a:latin typeface="Arial"/>
                <a:cs typeface="Arial"/>
              </a:rPr>
              <a:t>QG </a:t>
            </a:r>
            <a:r>
              <a:rPr lang="en-US" sz="2000" b="1" i="1" dirty="0" smtClean="0">
                <a:solidFill>
                  <a:srgbClr val="000090"/>
                </a:solidFill>
                <a:latin typeface="Arial"/>
                <a:ea typeface="+mn-ea"/>
                <a:cs typeface="Arial"/>
              </a:rPr>
              <a:t>phases at </a:t>
            </a:r>
            <a:r>
              <a:rPr lang="en-US" sz="2000" b="1" i="1" dirty="0" smtClean="0">
                <a:solidFill>
                  <a:srgbClr val="A11F0B"/>
                </a:solidFill>
                <a:latin typeface="Arial"/>
                <a:ea typeface="+mn-ea"/>
                <a:cs typeface="Arial"/>
              </a:rPr>
              <a:t>high net baryon density</a:t>
            </a:r>
            <a:r>
              <a:rPr lang="en-US" sz="2000" b="1" i="1" dirty="0" smtClean="0">
                <a:solidFill>
                  <a:srgbClr val="000090"/>
                </a:solidFill>
                <a:latin typeface="Arial"/>
                <a:ea typeface="+mn-ea"/>
                <a:cs typeface="Arial"/>
              </a:rPr>
              <a:t>     </a:t>
            </a:r>
          </a:p>
          <a:p>
            <a:pPr algn="r">
              <a:defRPr/>
            </a:pPr>
            <a:r>
              <a:rPr lang="en-US" sz="2000" b="1" i="1" dirty="0" smtClean="0">
                <a:solidFill>
                  <a:srgbClr val="000090"/>
                </a:solidFill>
                <a:latin typeface="Arial"/>
                <a:ea typeface="+mn-ea"/>
                <a:cs typeface="Arial"/>
              </a:rPr>
              <a:t> This </a:t>
            </a:r>
            <a:r>
              <a:rPr lang="en-US" sz="2000" b="1" i="1" dirty="0">
                <a:solidFill>
                  <a:srgbClr val="000090"/>
                </a:solidFill>
                <a:latin typeface="Arial"/>
                <a:ea typeface="+mn-ea"/>
                <a:cs typeface="Arial"/>
              </a:rPr>
              <a:t>is </a:t>
            </a:r>
            <a:r>
              <a:rPr lang="en-US" sz="2000" b="1" i="1" dirty="0" smtClean="0">
                <a:solidFill>
                  <a:srgbClr val="000090"/>
                </a:solidFill>
                <a:latin typeface="Arial"/>
                <a:cs typeface="Arial"/>
              </a:rPr>
              <a:t>a</a:t>
            </a:r>
            <a:r>
              <a:rPr lang="en-US" sz="2000" b="1" i="1" dirty="0" smtClean="0">
                <a:solidFill>
                  <a:srgbClr val="000090"/>
                </a:solidFill>
                <a:latin typeface="Arial"/>
                <a:ea typeface="+mn-ea"/>
                <a:cs typeface="Arial"/>
              </a:rPr>
              <a:t> </a:t>
            </a:r>
            <a:r>
              <a:rPr lang="en-US" sz="2000" b="1" i="1" dirty="0">
                <a:solidFill>
                  <a:srgbClr val="000090"/>
                </a:solidFill>
                <a:latin typeface="Arial"/>
                <a:ea typeface="+mn-ea"/>
                <a:cs typeface="Arial"/>
              </a:rPr>
              <a:t>top priority of the NICA </a:t>
            </a:r>
            <a:r>
              <a:rPr lang="en-US" sz="2000" b="1" i="1" dirty="0" smtClean="0">
                <a:solidFill>
                  <a:srgbClr val="000090"/>
                </a:solidFill>
                <a:latin typeface="Arial"/>
                <a:ea typeface="+mn-ea"/>
                <a:cs typeface="Arial"/>
              </a:rPr>
              <a:t>program</a:t>
            </a:r>
            <a:endParaRPr lang="ru-RU" sz="2000" b="1" i="1" dirty="0">
              <a:solidFill>
                <a:srgbClr val="000090"/>
              </a:solidFill>
              <a:latin typeface="Arial"/>
              <a:ea typeface="+mn-ea"/>
              <a:cs typeface="Arial"/>
            </a:endParaRPr>
          </a:p>
        </p:txBody>
      </p:sp>
      <p:sp>
        <p:nvSpPr>
          <p:cNvPr id="2" name="TextBox 1"/>
          <p:cNvSpPr txBox="1"/>
          <p:nvPr/>
        </p:nvSpPr>
        <p:spPr>
          <a:xfrm>
            <a:off x="3429000" y="2959100"/>
            <a:ext cx="518091" cy="369332"/>
          </a:xfrm>
          <a:prstGeom prst="rect">
            <a:avLst/>
          </a:prstGeom>
          <a:noFill/>
        </p:spPr>
        <p:txBody>
          <a:bodyPr wrap="none" rtlCol="0">
            <a:spAutoFit/>
          </a:bodyPr>
          <a:lstStyle/>
          <a:p>
            <a:r>
              <a:rPr lang="en-US" dirty="0" smtClean="0">
                <a:solidFill>
                  <a:srgbClr val="FFFF00"/>
                </a:solidFill>
              </a:rPr>
              <a:t>SPS</a:t>
            </a:r>
          </a:p>
        </p:txBody>
      </p:sp>
    </p:spTree>
    <p:extLst>
      <p:ext uri="{BB962C8B-B14F-4D97-AF65-F5344CB8AC3E}">
        <p14:creationId xmlns:p14="http://schemas.microsoft.com/office/powerpoint/2010/main" xmlns="" val="1295741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11254</TotalTime>
  <Words>4026</Words>
  <Application>Microsoft Office PowerPoint</Application>
  <PresentationFormat>Экран (4:3)</PresentationFormat>
  <Paragraphs>749</Paragraphs>
  <Slides>51</Slides>
  <Notes>33</Notes>
  <HiddenSlides>2</HiddenSlides>
  <MMClips>0</MMClips>
  <ScaleCrop>false</ScaleCrop>
  <HeadingPairs>
    <vt:vector size="6" baseType="variant">
      <vt:variant>
        <vt:lpstr>Тема</vt:lpstr>
      </vt:variant>
      <vt:variant>
        <vt:i4>1</vt:i4>
      </vt:variant>
      <vt:variant>
        <vt:lpstr>Внедренные серверы OLE</vt:lpstr>
      </vt:variant>
      <vt:variant>
        <vt:i4>2</vt:i4>
      </vt:variant>
      <vt:variant>
        <vt:lpstr>Заголовки слайдов</vt:lpstr>
      </vt:variant>
      <vt:variant>
        <vt:i4>51</vt:i4>
      </vt:variant>
    </vt:vector>
  </HeadingPairs>
  <TitlesOfParts>
    <vt:vector size="54" baseType="lpstr">
      <vt:lpstr>Office Theme</vt:lpstr>
      <vt:lpstr>Equation</vt:lpstr>
      <vt:lpstr>Worksheet</vt:lpstr>
      <vt:lpstr>Слайд 1</vt:lpstr>
      <vt:lpstr>Слайд 2</vt:lpstr>
      <vt:lpstr>Слайд 3</vt:lpstr>
      <vt:lpstr>Слайд 4</vt:lpstr>
      <vt:lpstr>Слайд 5</vt:lpstr>
      <vt:lpstr>Слайд 6</vt:lpstr>
      <vt:lpstr>Слайд 7</vt:lpstr>
      <vt:lpstr>The second entrance/checkpoint to the Lab -  in  operation </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TPC: assembly stage</vt:lpstr>
      <vt:lpstr>Слайд 33</vt:lpstr>
      <vt:lpstr>Слайд 34</vt:lpstr>
      <vt:lpstr>Слайд 35</vt:lpstr>
      <vt:lpstr>Слайд 36</vt:lpstr>
      <vt:lpstr>Слайд 37</vt:lpstr>
      <vt:lpstr>MPD performance: hyperons </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vector>
  </TitlesOfParts>
  <Company>CERN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Air</dc:creator>
  <cp:lastModifiedBy>Sorin</cp:lastModifiedBy>
  <cp:revision>469</cp:revision>
  <dcterms:created xsi:type="dcterms:W3CDTF">2017-05-08T08:02:00Z</dcterms:created>
  <dcterms:modified xsi:type="dcterms:W3CDTF">2017-09-24T16:12:11Z</dcterms:modified>
</cp:coreProperties>
</file>