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86" r:id="rId5"/>
    <p:sldId id="287" r:id="rId6"/>
    <p:sldId id="288" r:id="rId7"/>
    <p:sldId id="281" r:id="rId8"/>
    <p:sldId id="290" r:id="rId9"/>
    <p:sldId id="284" r:id="rId10"/>
    <p:sldId id="285" r:id="rId11"/>
    <p:sldId id="289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0" autoAdjust="0"/>
  </p:normalViewPr>
  <p:slideViewPr>
    <p:cSldViewPr>
      <p:cViewPr>
        <p:scale>
          <a:sx n="80" d="100"/>
          <a:sy n="80" d="100"/>
        </p:scale>
        <p:origin x="-1086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491375-974D-4A9A-93C8-F40A8AC1175E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CB7A60-8FAA-41B9-9989-A9333D654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03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0E85F-EC9D-4C25-93D9-9FA85940653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8E9EF-A2BC-4D8A-8F6C-D749246D9B1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4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B7A60-8FAA-41B9-9989-A9333D6546B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 userDrawn="1"/>
        </p:nvSpPr>
        <p:spPr>
          <a:xfrm>
            <a:off x="179388" y="6453188"/>
            <a:ext cx="8785225" cy="3349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Alushta 2014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684213" y="2492896"/>
            <a:ext cx="7775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latin typeface="Lucida Sans Unicode" pitchFamily="34" charset="0"/>
              </a:rPr>
              <a:t>Measurement of the electron beam transverse</a:t>
            </a:r>
            <a:r>
              <a:rPr lang="en-US" sz="2800" b="1" baseline="0" dirty="0" smtClean="0">
                <a:latin typeface="Lucida Sans Unicode" pitchFamily="34" charset="0"/>
              </a:rPr>
              <a:t> emittance at the JINR LHEP photoinjector test bench</a:t>
            </a:r>
            <a:endParaRPr lang="ru-RU" sz="2800" b="1" dirty="0" smtClean="0">
              <a:latin typeface="Lucida Sans Unicode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 userDrawn="1"/>
        </p:nvSpPr>
        <p:spPr>
          <a:xfrm>
            <a:off x="0" y="4077072"/>
            <a:ext cx="9144000" cy="334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/>
              <a:t>M. Nozdrin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16013" y="201613"/>
            <a:ext cx="8027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Conference-school of Young Scientists and Specialists of JINR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Alushta’14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June, 02-08th 2014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900"/>
            <a:ext cx="1079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252413" y="1268413"/>
            <a:ext cx="8640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79512" y="1412776"/>
            <a:ext cx="8784976" cy="3348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6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50912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9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22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6524625"/>
            <a:ext cx="8101013" cy="3333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 smtClean="0"/>
              <a:t>      M. Nozdrin</a:t>
            </a:r>
            <a:r>
              <a:rPr lang="ru-RU" sz="1400" dirty="0" smtClean="0"/>
              <a:t>. </a:t>
            </a:r>
            <a:r>
              <a:rPr lang="en-US" sz="1400" dirty="0" smtClean="0"/>
              <a:t>Measurement  of the electron beam transverse</a:t>
            </a:r>
            <a:r>
              <a:rPr lang="en-US" sz="1400" baseline="0" dirty="0" smtClean="0"/>
              <a:t> emittance at JINR LHEP PTB</a:t>
            </a:r>
            <a:endParaRPr lang="ru-RU" sz="14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388350" y="6524625"/>
            <a:ext cx="755650" cy="3333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strike="noStrike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38EDB60-0BA8-48F9-B4B5-2865864A0F77}" type="slidenum">
              <a:rPr lang="ru-RU" sz="1400" smtClean="0"/>
              <a:pPr algn="l">
                <a:defRPr/>
              </a:pPr>
              <a:t>‹#›</a:t>
            </a:fld>
            <a:r>
              <a:rPr lang="en-US" sz="1400" dirty="0" smtClean="0"/>
              <a:t>/13</a:t>
            </a:r>
            <a:endParaRPr lang="ru-RU" sz="140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16013" y="201613"/>
            <a:ext cx="8027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Conference-school of Young Scientists and Specialists of JINR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Alushta’14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June, 02-08th 2014</a:t>
            </a:r>
            <a:endParaRPr lang="ru-RU" b="1" dirty="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7" name="Рисунок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900"/>
            <a:ext cx="1079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252413" y="1268413"/>
            <a:ext cx="8640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Lucida Sans Unicod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4806354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Work is partially supported by the JINR youth grant </a:t>
            </a:r>
            <a:r>
              <a:rPr lang="ru-RU" sz="18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№ 14-103-02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93" y="1772816"/>
            <a:ext cx="5313055" cy="3652241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Pepper-pot technique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797968"/>
            <a:ext cx="2528491" cy="4655368"/>
            <a:chOff x="175406" y="1797968"/>
            <a:chExt cx="2528491" cy="46553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36" y="2236051"/>
              <a:ext cx="1888631" cy="4217285"/>
            </a:xfrm>
            <a:prstGeom prst="rect">
              <a:avLst/>
            </a:prstGeom>
          </p:spPr>
        </p:pic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251520" y="1797968"/>
              <a:ext cx="2376264" cy="33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b="1" kern="1200" baseline="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smtClean="0"/>
                <a:t>Slit mask</a:t>
              </a:r>
              <a:endParaRPr lang="ru-RU" b="0" dirty="0"/>
            </a:p>
          </p:txBody>
        </p:sp>
        <p:sp>
          <p:nvSpPr>
            <p:cNvPr id="7" name="Подзаголовок 2"/>
            <p:cNvSpPr txBox="1">
              <a:spLocks/>
            </p:cNvSpPr>
            <p:nvPr/>
          </p:nvSpPr>
          <p:spPr bwMode="auto">
            <a:xfrm>
              <a:off x="175406" y="4177249"/>
              <a:ext cx="2528491" cy="33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b="1" kern="1200" baseline="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Lucida Sans Unicode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smtClean="0"/>
                <a:t>Pepper-pot mask</a:t>
              </a:r>
              <a:endParaRPr lang="ru-RU" b="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448272" y="5373216"/>
                <a:ext cx="6732240" cy="89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1400" i="1">
                          <a:latin typeface="Cambria Math"/>
                        </a:rPr>
                        <m:t>≈ 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𝑠𝑗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1400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1400" i="1">
                                                              <a:latin typeface="Cambria Math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1400" i="1">
                                                              <a:latin typeface="Cambria Math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ru-RU" sz="1400" i="1"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ru-RU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ru-RU" sz="1400" i="1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ru-RU" sz="1400" i="1">
                                                          <a:latin typeface="Cambria Math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𝑠𝑗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1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𝑁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14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72" y="5373216"/>
                <a:ext cx="6732240" cy="8900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35696" y="6237312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© Min </a:t>
            </a:r>
            <a:r>
              <a:rPr lang="en-US" sz="1200" dirty="0" smtClean="0">
                <a:latin typeface="Lucida Sans Unicode" pitchFamily="34" charset="0"/>
                <a:cs typeface="Lucida Sans Unicode" pitchFamily="34" charset="0"/>
              </a:rPr>
              <a:t>Zhang. Emittance Formula for Slits and Pepper-pot Measurement, 1996</a:t>
            </a:r>
            <a:endParaRPr lang="ru-RU" sz="12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Diagnostic station</a:t>
            </a: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7504" y="2086000"/>
            <a:ext cx="4824536" cy="3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smtClean="0"/>
              <a:t>Distance from mask to screen:</a:t>
            </a:r>
            <a:endParaRPr lang="ru-R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65655" y="2456228"/>
                <a:ext cx="97815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𝐿</m:t>
                      </m:r>
                      <m:r>
                        <a:rPr lang="ru-RU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∆</m:t>
                          </m:r>
                          <m:r>
                            <a:rPr lang="ru-RU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55" y="2456228"/>
                <a:ext cx="978153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2503" y="55700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[1] Min Zhang. Emittance Formula for Slits and Pepper-pot Measurement, 1996</a:t>
            </a:r>
            <a:endParaRPr lang="ru-RU" sz="1400" dirty="0">
              <a:latin typeface="Lucida Sans Unicode" pitchFamily="34" charset="0"/>
              <a:cs typeface="Lucida Sans Unicod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56094" y="3212976"/>
                <a:ext cx="4087914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ru-RU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∆</m:t>
                          </m:r>
                          <m:r>
                            <a:rPr lang="ru-RU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0,0001×5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2×0,0025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=0,1 м=10 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4" y="3212976"/>
                <a:ext cx="4087914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07504" y="4174232"/>
            <a:ext cx="6912768" cy="3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 smtClean="0"/>
              <a:t>Space between slits</a:t>
            </a:r>
            <a:endParaRPr lang="ru-R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71600" y="4725144"/>
                <a:ext cx="2375843" cy="390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𝐿</m:t>
                      </m:r>
                      <m:r>
                        <a:rPr lang="ru-RU" b="0" i="1" smtClean="0">
                          <a:latin typeface="Cambria Math"/>
                        </a:rPr>
                        <m:t>=500 мкм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25144"/>
                <a:ext cx="2375843" cy="390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987824" y="2636912"/>
            <a:ext cx="504056" cy="3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/>
              <a:t>[1]</a:t>
            </a:r>
            <a:endParaRPr 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9716"/>
            <a:ext cx="4320000" cy="45356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2437156"/>
            <a:ext cx="9092136" cy="3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38002"/>
            <a:ext cx="8229600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Lucida Sans Unicode" pitchFamily="34" charset="0"/>
              </a:rPr>
              <a:t>Prospects</a:t>
            </a:r>
            <a:endParaRPr lang="ru-RU" dirty="0" smtClean="0">
              <a:ea typeface="Lucida Sans Unicode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07950" y="2152087"/>
            <a:ext cx="89281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</a:rPr>
              <a:t>Installation of the screen station instead of the fixed slit mask. Screen station will include the following equipment:</a:t>
            </a:r>
            <a:r>
              <a:rPr lang="ru-RU" dirty="0" smtClean="0">
                <a:latin typeface="Lucida Sans Unicode" pitchFamily="34" charset="0"/>
              </a:rPr>
              <a:t> </a:t>
            </a:r>
          </a:p>
          <a:p>
            <a:pPr marL="1028700"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</a:rPr>
              <a:t>Two slit masks with transversely-spaced slits </a:t>
            </a:r>
            <a:r>
              <a:rPr lang="ru-RU" dirty="0" smtClean="0">
                <a:latin typeface="Lucida Sans Unicode" pitchFamily="34" charset="0"/>
              </a:rPr>
              <a:t>(</a:t>
            </a:r>
            <a:r>
              <a:rPr lang="en-US" dirty="0" smtClean="0">
                <a:latin typeface="Lucida Sans Unicode" pitchFamily="34" charset="0"/>
              </a:rPr>
              <a:t>this will allow to measure emittance in both phase planes</a:t>
            </a:r>
            <a:r>
              <a:rPr lang="ru-RU" dirty="0" smtClean="0">
                <a:latin typeface="Lucida Sans Unicode" pitchFamily="34" charset="0"/>
              </a:rPr>
              <a:t>)</a:t>
            </a:r>
          </a:p>
          <a:p>
            <a:pPr marL="1028700"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</a:rPr>
              <a:t>Luminescent screen for beam divergence estimation and beam profile observation</a:t>
            </a:r>
            <a:endParaRPr lang="ru-RU" dirty="0" smtClean="0">
              <a:latin typeface="Lucida Sans Unicode" pitchFamily="34" charset="0"/>
            </a:endParaRPr>
          </a:p>
          <a:p>
            <a:pPr marL="1028700"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</a:rPr>
              <a:t>Probably, another mask pairs with different slit size or slit spacing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149600"/>
            <a:ext cx="8229600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Lucida Sans Unicode" pitchFamily="34" charset="0"/>
              </a:rPr>
              <a:t>Thank you for your attention!</a:t>
            </a:r>
            <a:endParaRPr lang="ru-RU" dirty="0" smtClean="0">
              <a:ea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1"/>
          <p:cNvSpPr>
            <a:spLocks noGrp="1"/>
          </p:cNvSpPr>
          <p:nvPr>
            <p:ph idx="1"/>
          </p:nvPr>
        </p:nvSpPr>
        <p:spPr>
          <a:xfrm>
            <a:off x="457200" y="2100287"/>
            <a:ext cx="8229600" cy="4137025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n-US" dirty="0" smtClean="0"/>
              <a:t>Introduction (photocathodes and </a:t>
            </a:r>
            <a:r>
              <a:rPr lang="en-US" dirty="0" err="1" smtClean="0"/>
              <a:t>photoinjectors</a:t>
            </a:r>
            <a:r>
              <a:rPr lang="en-US" dirty="0" smtClean="0"/>
              <a:t>)</a:t>
            </a:r>
            <a:endParaRPr lang="ru-RU" dirty="0" smtClean="0"/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“Hollow” and “</a:t>
            </a:r>
            <a:r>
              <a:rPr lang="en-US" dirty="0" err="1" smtClean="0"/>
              <a:t>Transmissive</a:t>
            </a:r>
            <a:r>
              <a:rPr lang="en-US" dirty="0" smtClean="0"/>
              <a:t>” cathode conceptions</a:t>
            </a:r>
            <a:endParaRPr lang="ru-RU" dirty="0" smtClean="0"/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Emittance and its calculation</a:t>
            </a:r>
            <a:endParaRPr lang="ru-RU" dirty="0" smtClean="0"/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Diagnostic station</a:t>
            </a:r>
            <a:endParaRPr lang="ru-RU" dirty="0" smtClean="0"/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Prospects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79388" y="1725886"/>
            <a:ext cx="8785225" cy="33496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Contents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2" y="2042692"/>
            <a:ext cx="2782500" cy="36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3680" y="572396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H. Hertz</a:t>
            </a:r>
            <a:endParaRPr lang="ru-R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6" y="2042692"/>
            <a:ext cx="2995350" cy="36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61146" y="5723964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A. </a:t>
            </a: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Stoletov</a:t>
            </a:r>
            <a:endParaRPr lang="ru-R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0" y="2042692"/>
            <a:ext cx="2884877" cy="36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04718" y="5723964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A. Einstein</a:t>
            </a:r>
            <a:endParaRPr lang="ru-RU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ea typeface="Lucida Sans Unicode" pitchFamily="34" charset="0"/>
              </a:rPr>
              <a:t>Photoelectric effect</a:t>
            </a:r>
            <a:endParaRPr lang="ru-RU" dirty="0" smtClean="0"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412776"/>
            <a:ext cx="8229600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Lucida Sans Unicode" pitchFamily="34" charset="0"/>
              </a:rPr>
              <a:t>Three-step photoemission model</a:t>
            </a:r>
            <a:endParaRPr lang="ru-RU" dirty="0" smtClean="0">
              <a:ea typeface="Lucida Sans Unicod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" y="3573016"/>
            <a:ext cx="9143430" cy="25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9511" y="1772816"/>
            <a:ext cx="87849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Lucida Sans Unicode" pitchFamily="34" charset="0"/>
              </a:rPr>
              <a:t>Optical excitation of electrons from the valence band into higher empty states in the conduction band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Lucida Sans Unicode" pitchFamily="34" charset="0"/>
              </a:rPr>
              <a:t>Migration to the surface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Lucida Sans Unicode" pitchFamily="34" charset="0"/>
              </a:rPr>
              <a:t>Escape across the surface potential barrier into </a:t>
            </a:r>
            <a:r>
              <a:rPr lang="en-US" dirty="0" smtClean="0">
                <a:latin typeface="Lucida Sans Unicode" pitchFamily="34" charset="0"/>
              </a:rPr>
              <a:t>vacuum</a:t>
            </a:r>
            <a:endParaRPr lang="ru-RU" dirty="0">
              <a:latin typeface="Lucida Sans Unicod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615601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©</a:t>
            </a: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 R.A. Loch. Master thesis (2005)</a:t>
            </a:r>
            <a:endParaRPr lang="ru-RU" sz="1400" dirty="0">
              <a:latin typeface="Lucida Sans Unicode" pitchFamily="34" charset="0"/>
              <a:cs typeface="Lucida Sans Unicod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300" y="5877272"/>
                <a:ext cx="1112356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0" y="5877272"/>
                <a:ext cx="1112356" cy="657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8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91288"/>
              </p:ext>
            </p:extLst>
          </p:nvPr>
        </p:nvGraphicFramePr>
        <p:xfrm>
          <a:off x="107505" y="2060848"/>
          <a:ext cx="892899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Parameter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Metals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Semiconductors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Quantum efficiency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Low (less than %)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</a:t>
                      </a:r>
                      <a:r>
                        <a:rPr lang="ru-RU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(10% </a:t>
                      </a:r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and more</a:t>
                      </a:r>
                      <a:r>
                        <a:rPr lang="ru-RU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Response</a:t>
                      </a:r>
                      <a:r>
                        <a:rPr lang="en-US" baseline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time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Low</a:t>
                      </a:r>
                      <a:r>
                        <a:rPr lang="ru-RU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(</a:t>
                      </a:r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less than</a:t>
                      </a:r>
                      <a:r>
                        <a:rPr lang="en-US" baseline="0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ps</a:t>
                      </a:r>
                      <a:r>
                        <a:rPr lang="ru-RU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 (up to ns)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Required wavelength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UV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Visible light, IR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Robustness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Low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Lifetime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High (years)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Low (months/days)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Polarisation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No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Yes </a:t>
                      </a:r>
                      <a:r>
                        <a:rPr lang="ru-RU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</a:t>
                      </a:r>
                      <a:r>
                        <a:rPr lang="en-US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NEA</a:t>
                      </a:r>
                      <a:r>
                        <a:rPr lang="ru-RU" dirty="0" smtClean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ru-RU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ea typeface="Lucida Sans Unicode" pitchFamily="34" charset="0"/>
              </a:rPr>
              <a:t>Photocathode properties</a:t>
            </a:r>
            <a:endParaRPr lang="ru-RU" dirty="0" smtClean="0"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19" y="2036018"/>
            <a:ext cx="3657253" cy="441731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0825" y="2050970"/>
            <a:ext cx="491239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Lucida Sans Unicode" pitchFamily="34" charset="0"/>
              </a:rPr>
              <a:t>4-6 </a:t>
            </a:r>
            <a:r>
              <a:rPr lang="en-US" dirty="0">
                <a:latin typeface="Lucida Sans Unicode" pitchFamily="34" charset="0"/>
              </a:rPr>
              <a:t>mm width washer with a cone </a:t>
            </a:r>
            <a:r>
              <a:rPr lang="en-US" dirty="0" smtClean="0">
                <a:latin typeface="Lucida Sans Unicode" pitchFamily="34" charset="0"/>
              </a:rPr>
              <a:t>(obliquity of 1:50) or cylinder </a:t>
            </a:r>
            <a:r>
              <a:rPr lang="en-US" dirty="0">
                <a:latin typeface="Lucida Sans Unicode" pitchFamily="34" charset="0"/>
              </a:rPr>
              <a:t>aperture in the </a:t>
            </a:r>
            <a:r>
              <a:rPr lang="en-US" dirty="0" smtClean="0">
                <a:latin typeface="Lucida Sans Unicode" pitchFamily="34" charset="0"/>
              </a:rPr>
              <a:t>middle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>
              <a:latin typeface="Lucida Sans Unicode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Lucida Sans Unicode" pitchFamily="34" charset="0"/>
              </a:rPr>
              <a:t>Such </a:t>
            </a:r>
            <a:r>
              <a:rPr lang="en-US" dirty="0">
                <a:latin typeface="Lucida Sans Unicode" pitchFamily="34" charset="0"/>
              </a:rPr>
              <a:t>cathode geometry </a:t>
            </a:r>
            <a:r>
              <a:rPr lang="en-US" dirty="0" smtClean="0">
                <a:latin typeface="Lucida Sans Unicode" pitchFamily="34" charset="0"/>
              </a:rPr>
              <a:t>allows quantum </a:t>
            </a:r>
            <a:r>
              <a:rPr lang="en-US" dirty="0">
                <a:latin typeface="Lucida Sans Unicode" pitchFamily="34" charset="0"/>
              </a:rPr>
              <a:t>efficiency rising due to surface photoelectric </a:t>
            </a:r>
            <a:r>
              <a:rPr lang="en-US" dirty="0" smtClean="0">
                <a:latin typeface="Lucida Sans Unicode" pitchFamily="34" charset="0"/>
              </a:rPr>
              <a:t>effect </a:t>
            </a:r>
            <a:r>
              <a:rPr lang="en-US" dirty="0">
                <a:latin typeface="Lucida Sans Unicode" pitchFamily="34" charset="0"/>
              </a:rPr>
              <a:t>concerned to normal to material surface electric field </a:t>
            </a:r>
            <a:r>
              <a:rPr lang="en-US" dirty="0" smtClean="0">
                <a:latin typeface="Lucida Sans Unicode" pitchFamily="34" charset="0"/>
              </a:rPr>
              <a:t>multiplier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Lucida Sans Unicode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Lucida Sans Unicode" pitchFamily="34" charset="0"/>
              </a:rPr>
              <a:t>Backside irradiation also simplifies laser beam targeting on </a:t>
            </a:r>
            <a:r>
              <a:rPr lang="en-US" dirty="0" smtClean="0">
                <a:latin typeface="Lucida Sans Unicode" pitchFamily="34" charset="0"/>
              </a:rPr>
              <a:t>emitting surface</a:t>
            </a:r>
            <a:r>
              <a:rPr lang="en-US" dirty="0">
                <a:latin typeface="Lucida Sans Unicode" pitchFamily="34" charset="0"/>
              </a:rPr>
              <a:t>, accelerator equipment alignment and </a:t>
            </a:r>
            <a:r>
              <a:rPr lang="en-US" dirty="0" smtClean="0">
                <a:latin typeface="Lucida Sans Unicode" pitchFamily="34" charset="0"/>
              </a:rPr>
              <a:t>photocathode working </a:t>
            </a:r>
            <a:r>
              <a:rPr lang="en-US" dirty="0">
                <a:latin typeface="Lucida Sans Unicode" pitchFamily="34" charset="0"/>
              </a:rPr>
              <a:t>surface laser cleaning</a:t>
            </a:r>
            <a:endParaRPr lang="ru-RU" dirty="0">
              <a:latin typeface="Lucida Sans Unicode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38424"/>
              </p:ext>
            </p:extLst>
          </p:nvPr>
        </p:nvGraphicFramePr>
        <p:xfrm>
          <a:off x="1108075" y="1916113"/>
          <a:ext cx="692785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Visio" r:id="rId5" imgW="6427440" imgH="4208400" progId="Visio.Drawing.11">
                  <p:embed/>
                </p:oleObj>
              </mc:Choice>
              <mc:Fallback>
                <p:oleObj name="Visio" r:id="rId5" imgW="6427440" imgH="4208400" progId="Visio.Drawing.11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1916113"/>
                        <a:ext cx="6927850" cy="4537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ea typeface="Lucida Sans Unicode" pitchFamily="34" charset="0"/>
              </a:rPr>
              <a:t>“Hollow” and “</a:t>
            </a:r>
            <a:r>
              <a:rPr lang="en-US" dirty="0" err="1">
                <a:ea typeface="Lucida Sans Unicode" pitchFamily="34" charset="0"/>
              </a:rPr>
              <a:t>Transmissive</a:t>
            </a:r>
            <a:r>
              <a:rPr lang="en-US" dirty="0">
                <a:ea typeface="Lucida Sans Unicode" pitchFamily="34" charset="0"/>
              </a:rPr>
              <a:t>” cathode conceptions</a:t>
            </a:r>
            <a:endParaRPr lang="ru-RU" dirty="0" smtClean="0"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1" y="1953336"/>
            <a:ext cx="8382099" cy="4500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ea typeface="Lucida Sans Unicode" pitchFamily="34" charset="0"/>
              </a:rPr>
              <a:t>Photo-gun bench</a:t>
            </a:r>
            <a:endParaRPr lang="ru-RU" dirty="0" smtClean="0"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48672" cy="4681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9685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1412776"/>
            <a:ext cx="82296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ea typeface="Lucida Sans Unicode" pitchFamily="34" charset="0"/>
              </a:rPr>
              <a:t>New bench</a:t>
            </a:r>
            <a:endParaRPr lang="ru-RU" dirty="0" smtClean="0"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060848"/>
            <a:ext cx="5153025" cy="405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615601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Lucida Sans Unicode" pitchFamily="34" charset="0"/>
                <a:cs typeface="Lucida Sans Unicode" pitchFamily="34" charset="0"/>
              </a:rPr>
              <a:t>©</a:t>
            </a:r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1400" dirty="0" smtClean="0">
                <a:latin typeface="Lucida Sans Unicode" pitchFamily="34" charset="0"/>
                <a:cs typeface="Lucida Sans Unicode" pitchFamily="34" charset="0"/>
              </a:rPr>
              <a:t>В.Н. </a:t>
            </a:r>
            <a:r>
              <a:rPr lang="ru-RU" sz="1400" dirty="0" err="1" smtClean="0">
                <a:latin typeface="Lucida Sans Unicode" pitchFamily="34" charset="0"/>
                <a:cs typeface="Lucida Sans Unicode" pitchFamily="34" charset="0"/>
              </a:rPr>
              <a:t>Забаев</a:t>
            </a:r>
            <a:r>
              <a:rPr lang="ru-RU" sz="1400" dirty="0" smtClean="0">
                <a:latin typeface="Lucida Sans Unicode" pitchFamily="34" charset="0"/>
                <a:cs typeface="Lucida Sans Unicode" pitchFamily="34" charset="0"/>
              </a:rPr>
              <a:t>. Применение ускорителей в науке и промышленности, 2008</a:t>
            </a:r>
            <a:endParaRPr lang="ru-RU" sz="1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E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LHEP</Template>
  <TotalTime>10997</TotalTime>
  <Words>499</Words>
  <Application>Microsoft Office PowerPoint</Application>
  <PresentationFormat>Экран (4:3)</PresentationFormat>
  <Paragraphs>76</Paragraphs>
  <Slides>13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LHEP</vt:lpstr>
      <vt:lpstr>Visio</vt:lpstr>
      <vt:lpstr>Презентация PowerPoint</vt:lpstr>
      <vt:lpstr>Презентация PowerPoint</vt:lpstr>
      <vt:lpstr>Презентация PowerPoint</vt:lpstr>
      <vt:lpstr>Three-step photoemission model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Prospects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KrogZZ</dc:creator>
  <cp:lastModifiedBy>Mikhail Nozdrin</cp:lastModifiedBy>
  <cp:revision>310</cp:revision>
  <dcterms:created xsi:type="dcterms:W3CDTF">2012-04-10T17:45:34Z</dcterms:created>
  <dcterms:modified xsi:type="dcterms:W3CDTF">2014-06-03T08:17:01Z</dcterms:modified>
</cp:coreProperties>
</file>