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3" r:id="rId8"/>
    <p:sldId id="260" r:id="rId9"/>
    <p:sldId id="261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1" d="100"/>
          <a:sy n="61" d="100"/>
        </p:scale>
        <p:origin x="-129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24F797-CC93-4E31-A02D-3A884D7796D0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BE31BD-2473-4BFB-A68A-12B56A23248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microsoft.com/office/2007/relationships/hdphoto" Target="../media/hdphoto3.wdp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1196752"/>
            <a:ext cx="8712968" cy="17009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 </a:t>
            </a:r>
            <a:r>
              <a:rPr lang="ru-RU" sz="4800" dirty="0" smtClean="0"/>
              <a:t>Рассеяние пиона на пионе при </a:t>
            </a:r>
            <a:br>
              <a:rPr lang="ru-RU" sz="4800" dirty="0" smtClean="0"/>
            </a:br>
            <a:r>
              <a:rPr lang="ru-RU" sz="4800" dirty="0" smtClean="0"/>
              <a:t>конечной температуре и плотности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9144000" cy="858856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200" b="1" dirty="0" smtClean="0"/>
              <a:t>(</a:t>
            </a:r>
            <a:r>
              <a:rPr lang="ru-RU" sz="3200" b="1" dirty="0" smtClean="0"/>
              <a:t>или как приходится изворачиваться теоретикам</a:t>
            </a:r>
            <a:r>
              <a:rPr lang="en-US" sz="3200" b="1" dirty="0" smtClean="0"/>
              <a:t>)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4988607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/>
              <a:t>Фризен</a:t>
            </a:r>
            <a:r>
              <a:rPr lang="ru-RU" sz="2800" b="1" dirty="0" smtClean="0"/>
              <a:t> Александра</a:t>
            </a:r>
          </a:p>
          <a:p>
            <a:pPr algn="ctr"/>
            <a:r>
              <a:rPr lang="ru-RU" sz="2800" b="1" dirty="0" smtClean="0"/>
              <a:t>ЛТФ, ОИЯИ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00227" y="6309319"/>
            <a:ext cx="194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Алушта, 2014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43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ПНИЛ + сигма-модель</a:t>
            </a:r>
            <a:endParaRPr lang="ru-RU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29" y="1325841"/>
            <a:ext cx="4896544" cy="330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429" y="836711"/>
            <a:ext cx="5940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 адекватности: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332" y="2276872"/>
            <a:ext cx="57054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55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Разложение по малому импульсу</a:t>
            </a: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30" y="1257359"/>
            <a:ext cx="4651655" cy="77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0074" y="796062"/>
            <a:ext cx="5050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Знаменатель с конструкцией типа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531" y="2660133"/>
            <a:ext cx="3741062" cy="78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4801" y="2135956"/>
            <a:ext cx="4429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аскладываем в ряд Тейлора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531" y="3573016"/>
            <a:ext cx="4180011" cy="270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7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3825"/>
            <a:ext cx="5266472" cy="402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56176" y="454337"/>
            <a:ext cx="28650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0.1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58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0.04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55513" y="4437112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+ :  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000" baseline="-25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1674" y="524139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+ :  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 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0, 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3000" baseline="-25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5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4800600"/>
          </a:xfrm>
        </p:spPr>
        <p:txBody>
          <a:bodyPr/>
          <a:lstStyle/>
          <a:p>
            <a:r>
              <a:rPr lang="ru-RU" dirty="0" smtClean="0"/>
              <a:t>Расчет амплитуды рассеяния в ПНИЛ: можно, но сложно. </a:t>
            </a:r>
          </a:p>
          <a:p>
            <a:r>
              <a:rPr lang="ru-RU" dirty="0" smtClean="0"/>
              <a:t>Расчет амплитуды в  линейной сигма-модели: слишком просто.</a:t>
            </a:r>
          </a:p>
          <a:p>
            <a:r>
              <a:rPr lang="ru-RU" dirty="0" smtClean="0"/>
              <a:t>Расчет амплитуды в ПНИЛ в приближении малого импульса: ОК, но много работы.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Выводы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051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2852936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0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6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пионы?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323815" y="980728"/>
                <a:ext cx="7498080" cy="2845296"/>
              </a:xfrm>
            </p:spPr>
            <p:txBody>
              <a:bodyPr/>
              <a:lstStyle/>
              <a:p>
                <a:r>
                  <a:rPr lang="ru-RU" dirty="0" err="1" smtClean="0"/>
                  <a:t>Адронные</a:t>
                </a:r>
                <a:r>
                  <a:rPr lang="ru-RU" dirty="0" smtClean="0"/>
                  <a:t> распады ( например, </a:t>
                </a:r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K </a:t>
                </a:r>
                <a:r>
                  <a:rPr lang="en-US" i="1" dirty="0">
                    <a:solidFill>
                      <a:schemeClr val="accent2">
                        <a:lumMod val="50000"/>
                      </a:schemeClr>
                    </a:solidFill>
                  </a:rPr>
                  <a:t>→ 2</a:t>
                </a:r>
                <a:r>
                  <a:rPr lang="el-GR" i="1" dirty="0">
                    <a:solidFill>
                      <a:schemeClr val="accent2">
                        <a:lumMod val="50000"/>
                      </a:schemeClr>
                    </a:solidFill>
                  </a:rPr>
                  <a:t>π, 3π, η → 3π</a:t>
                </a:r>
                <a:r>
                  <a:rPr lang="ru-RU" dirty="0" smtClean="0"/>
                  <a:t>)</a:t>
                </a:r>
              </a:p>
              <a:p>
                <a:r>
                  <a:rPr lang="ru-RU" dirty="0" smtClean="0"/>
                  <a:t>Распад пионов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π</m:t>
                    </m:r>
                    <m:r>
                      <a:rPr lang="el-GR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l-GR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γγ</a:t>
                </a:r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π</m:t>
                    </m:r>
                    <m:r>
                      <a:rPr lang="el-GR" i="1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e</a:t>
                </a:r>
                <a:r>
                  <a:rPr lang="en-US" baseline="300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+</a:t>
                </a:r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e</a:t>
                </a:r>
                <a:r>
                  <a:rPr lang="en-US" baseline="300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-</a:t>
                </a:r>
              </a:p>
              <a:p>
                <a:r>
                  <a:rPr lang="ru-RU" dirty="0" smtClean="0"/>
                  <a:t>Уменьшение времени жизни пиона с ростом температуры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3815" y="980728"/>
                <a:ext cx="7498080" cy="2845296"/>
              </a:xfrm>
              <a:blipFill rotWithShape="1">
                <a:blip r:embed="rId2"/>
                <a:stretch>
                  <a:fillRect t="-3212" b="-12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43608" y="400506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Задача: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r>
              <a:rPr lang="ru-RU" sz="3200" dirty="0" smtClean="0"/>
              <a:t>Посчитать </a:t>
            </a:r>
            <a:r>
              <a:rPr lang="ru-RU" sz="3200" dirty="0" smtClean="0"/>
              <a:t>амплитуду рассеяния </a:t>
            </a:r>
            <a:endParaRPr lang="ru-RU" sz="3200" dirty="0" smtClean="0"/>
          </a:p>
          <a:p>
            <a:r>
              <a:rPr lang="ru-RU" sz="3200" dirty="0" smtClean="0"/>
              <a:t>- при </a:t>
            </a:r>
            <a:r>
              <a:rPr lang="ru-RU" sz="3200" dirty="0" smtClean="0"/>
              <a:t>конечных температуре и плотности </a:t>
            </a:r>
          </a:p>
          <a:p>
            <a:r>
              <a:rPr lang="ru-RU" sz="3200" dirty="0" smtClean="0"/>
              <a:t>- в </a:t>
            </a:r>
            <a:r>
              <a:rPr lang="ru-RU" sz="3200" dirty="0" smtClean="0"/>
              <a:t>нетривиальной кинематике, когда </a:t>
            </a:r>
          </a:p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000" baseline="-25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9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824" y="0"/>
            <a:ext cx="8754176" cy="13681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Модель </a:t>
            </a:r>
            <a:r>
              <a:rPr lang="ru-RU" sz="3600" dirty="0" err="1" smtClean="0"/>
              <a:t>Намбу</a:t>
            </a:r>
            <a:r>
              <a:rPr lang="ru-RU" sz="3600" dirty="0" smtClean="0"/>
              <a:t>-Иона –</a:t>
            </a:r>
            <a:r>
              <a:rPr lang="ru-RU" sz="3600" dirty="0" err="1" smtClean="0"/>
              <a:t>Лазинио</a:t>
            </a:r>
            <a:r>
              <a:rPr lang="ru-RU" sz="3600" dirty="0" smtClean="0"/>
              <a:t> с петлей Полякова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58995" y="1786793"/>
            <a:ext cx="6135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?:</a:t>
            </a:r>
            <a:r>
              <a:rPr lang="ru-RU" dirty="0" smtClean="0"/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Спонтанное нарушение 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киральной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симметрии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4754"/>
            <a:ext cx="1566496" cy="60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03847" y="4147339"/>
            <a:ext cx="5633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Петля Полякова - параметр порядка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baseline="-25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фазовой структуры</a:t>
            </a:r>
            <a:endParaRPr lang="ru-RU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95" y="1255158"/>
            <a:ext cx="8648751" cy="53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994698" y="1124931"/>
            <a:ext cx="8131648" cy="4534432"/>
            <a:chOff x="994698" y="1124931"/>
            <a:chExt cx="8131648" cy="4534432"/>
          </a:xfrm>
        </p:grpSpPr>
        <p:sp>
          <p:nvSpPr>
            <p:cNvPr id="4" name="Овал 3"/>
            <p:cNvSpPr/>
            <p:nvPr/>
          </p:nvSpPr>
          <p:spPr>
            <a:xfrm>
              <a:off x="6745507" y="1124931"/>
              <a:ext cx="2380839" cy="7920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994698" y="3501008"/>
              <a:ext cx="5454352" cy="2158355"/>
              <a:chOff x="994698" y="3501008"/>
              <a:chExt cx="5454352" cy="2158355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994698" y="3501008"/>
                <a:ext cx="545435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>
                    <a:solidFill>
                      <a:schemeClr val="accent5">
                        <a:lumMod val="50000"/>
                      </a:schemeClr>
                    </a:solidFill>
                  </a:rPr>
                  <a:t>?:</a:t>
                </a:r>
                <a:r>
                  <a:rPr lang="ru-RU" dirty="0"/>
                  <a:t> </a:t>
                </a:r>
                <a:r>
                  <a:rPr lang="ru-RU" sz="2000" dirty="0" err="1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Конфайнмент</a:t>
                </a:r>
                <a:endParaRPr lang="ru-RU" sz="20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7664" y="4221088"/>
                <a:ext cx="1524000" cy="1438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2" name="Группа 11"/>
          <p:cNvGrpSpPr/>
          <p:nvPr/>
        </p:nvGrpSpPr>
        <p:grpSpPr>
          <a:xfrm>
            <a:off x="2860605" y="2376674"/>
            <a:ext cx="2619375" cy="789324"/>
            <a:chOff x="2860605" y="2376674"/>
            <a:chExt cx="2619375" cy="789324"/>
          </a:xfrm>
        </p:grpSpPr>
        <p:sp>
          <p:nvSpPr>
            <p:cNvPr id="8" name="Овал 7"/>
            <p:cNvSpPr/>
            <p:nvPr/>
          </p:nvSpPr>
          <p:spPr>
            <a:xfrm>
              <a:off x="4102334" y="3007377"/>
              <a:ext cx="158621" cy="158621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605" y="2376674"/>
              <a:ext cx="2619375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5653788" y="2462954"/>
            <a:ext cx="2819400" cy="1021665"/>
            <a:chOff x="5724128" y="2420750"/>
            <a:chExt cx="2819400" cy="1021665"/>
          </a:xfrm>
        </p:grpSpPr>
        <p:sp>
          <p:nvSpPr>
            <p:cNvPr id="11" name="Овал 10"/>
            <p:cNvSpPr/>
            <p:nvPr/>
          </p:nvSpPr>
          <p:spPr>
            <a:xfrm>
              <a:off x="6781018" y="2889581"/>
              <a:ext cx="552834" cy="55283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2420750"/>
              <a:ext cx="2819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8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Диаграммы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21" y="746873"/>
            <a:ext cx="6840760" cy="346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07" y="4526864"/>
            <a:ext cx="63436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89" y="5949280"/>
            <a:ext cx="75914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072" y="4830622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Box:</a:t>
            </a:r>
            <a:endParaRPr lang="ru-RU" sz="30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27" y="6033688"/>
            <a:ext cx="10615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l-G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Cambria Math"/>
                <a:cs typeface="Arial" pitchFamily="34" charset="0"/>
              </a:rPr>
              <a:t>ππ</a:t>
            </a:r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Cambria Math"/>
                <a:cs typeface="Arial" pitchFamily="34" charset="0"/>
              </a:rPr>
              <a:t>:</a:t>
            </a:r>
            <a:endParaRPr lang="ru-RU" sz="30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Интегралы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4" y="836712"/>
            <a:ext cx="851184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12" y="3573016"/>
            <a:ext cx="5894460" cy="1473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31284" y="5288340"/>
            <a:ext cx="82277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Аналогично считаются остальные интегралы</a:t>
            </a: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НО!:</a:t>
            </a:r>
            <a:r>
              <a:rPr lang="ru-RU" dirty="0" smtClean="0"/>
              <a:t>    </a:t>
            </a:r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30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30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30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000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5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Амплитуды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" y="1124744"/>
            <a:ext cx="9137847" cy="289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7720"/>
            <a:ext cx="790169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608" y="570746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Box: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08" y="3933056"/>
            <a:ext cx="10615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3000" dirty="0" smtClean="0">
                <a:latin typeface="Arial" pitchFamily="34" charset="0"/>
                <a:ea typeface="Cambria Math"/>
                <a:cs typeface="Arial" pitchFamily="34" charset="0"/>
              </a:rPr>
              <a:t>ππ</a:t>
            </a:r>
            <a:r>
              <a:rPr lang="en-US" sz="3000" dirty="0" smtClean="0">
                <a:latin typeface="Arial" pitchFamily="34" charset="0"/>
                <a:ea typeface="Cambria Math"/>
                <a:cs typeface="Arial" pitchFamily="34" charset="0"/>
              </a:rPr>
              <a:t>: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Длины рассеяния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97710"/>
            <a:ext cx="462373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4005064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Эксперименты: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Geneva-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Saclay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collaboration (1977):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0.26 ± 0.05 a</a:t>
            </a:r>
            <a:r>
              <a:rPr lang="en-US" sz="2400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-0.028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±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0.012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E-865, Brookhaven (2000): </a:t>
            </a:r>
          </a:p>
          <a:p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0.203 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±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0.033 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= -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0.055± 0.023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1008335"/>
            <a:ext cx="28650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0.173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0.045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1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173"/>
            <a:ext cx="8748464" cy="8085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Линейная сигма-модель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456" y="2014417"/>
            <a:ext cx="5244805" cy="4222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307" y="1340768"/>
            <a:ext cx="732910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674" y="524139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+ :  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≠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000" baseline="-25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5949280"/>
            <a:ext cx="2565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-: 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Т=0, </a:t>
            </a:r>
            <a:r>
              <a:rPr lang="el-G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=0</a:t>
            </a: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89" y="620688"/>
            <a:ext cx="6348638" cy="482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28173"/>
            <a:ext cx="8748464" cy="736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Амплитуды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521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4735</TotalTime>
  <Words>280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Рассеяние пиона на пионе при  конечной температуре и плотности</vt:lpstr>
      <vt:lpstr>Почему пионы?</vt:lpstr>
      <vt:lpstr>Модель Намбу-Иона –Лазинио с петлей Полякова </vt:lpstr>
      <vt:lpstr>Диаграммы</vt:lpstr>
      <vt:lpstr>Интегралы</vt:lpstr>
      <vt:lpstr>Амплитуды</vt:lpstr>
      <vt:lpstr>Длины рассеяния</vt:lpstr>
      <vt:lpstr>Линейная сигма-модель</vt:lpstr>
      <vt:lpstr>Амплитуды</vt:lpstr>
      <vt:lpstr>ПНИЛ + сигма-модель</vt:lpstr>
      <vt:lpstr>Разложение по малому импульсу</vt:lpstr>
      <vt:lpstr>Презентация PowerPoint</vt:lpstr>
      <vt:lpstr>Выводы</vt:lpstr>
      <vt:lpstr>Презентация PowerPoint</vt:lpstr>
    </vt:vector>
  </TitlesOfParts>
  <Company>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Pion-pion scattering at finite temperature and density </dc:title>
  <dc:creator>Sashka</dc:creator>
  <cp:lastModifiedBy>Sashka</cp:lastModifiedBy>
  <cp:revision>42</cp:revision>
  <dcterms:created xsi:type="dcterms:W3CDTF">2014-05-28T20:37:34Z</dcterms:created>
  <dcterms:modified xsi:type="dcterms:W3CDTF">2014-06-04T07:34:19Z</dcterms:modified>
</cp:coreProperties>
</file>