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2" r:id="rId1"/>
  </p:sldMasterIdLst>
  <p:notesMasterIdLst>
    <p:notesMasterId r:id="rId13"/>
  </p:notesMasterIdLst>
  <p:sldIdLst>
    <p:sldId id="256" r:id="rId2"/>
    <p:sldId id="259" r:id="rId3"/>
    <p:sldId id="260" r:id="rId4"/>
    <p:sldId id="272" r:id="rId5"/>
    <p:sldId id="263" r:id="rId6"/>
    <p:sldId id="264" r:id="rId7"/>
    <p:sldId id="273" r:id="rId8"/>
    <p:sldId id="274" r:id="rId9"/>
    <p:sldId id="266" r:id="rId10"/>
    <p:sldId id="268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80" d="100"/>
          <a:sy n="80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91;&#1088;&#1089;&#1086;&#1074;&#1072;&#1103;%20&#1053;&#1048;&#1056;&#1057;\&#1052;&#1072;&#1090;&#1077;&#1088;&#1080;&#1072;&#1083;&#1099;\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6;&#1089;&#1083;&#1077;&#1076;&#1085;&#1080;&#1081;%20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5010358703243"/>
          <c:y val="6.7901201564498123E-2"/>
          <c:w val="0.70099705355805353"/>
          <c:h val="0.67067917241218677"/>
        </c:manualLayout>
      </c:layout>
      <c:barChart>
        <c:barDir val="col"/>
        <c:grouping val="clustered"/>
        <c:varyColors val="0"/>
        <c:ser>
          <c:idx val="0"/>
          <c:order val="0"/>
          <c:tx>
            <c:v>0,5</c:v>
          </c:tx>
          <c:spPr>
            <a:solidFill>
              <a:srgbClr val="FF66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Лист1!$H$3:$H$15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Лист1!$O$3:$O$15</c:f>
              <c:numCache>
                <c:formatCode>0</c:formatCode>
                <c:ptCount val="13"/>
                <c:pt idx="0">
                  <c:v>6.0150375939849621</c:v>
                </c:pt>
                <c:pt idx="1">
                  <c:v>3.1746031746031727</c:v>
                </c:pt>
                <c:pt idx="2">
                  <c:v>3.1914893617021276</c:v>
                </c:pt>
                <c:pt idx="3">
                  <c:v>1.4367816091954018</c:v>
                </c:pt>
                <c:pt idx="4">
                  <c:v>1.5151515151515149</c:v>
                </c:pt>
                <c:pt idx="5">
                  <c:v>0.39215686274509876</c:v>
                </c:pt>
                <c:pt idx="6">
                  <c:v>1.1904761904761905</c:v>
                </c:pt>
                <c:pt idx="7">
                  <c:v>2.4390243902439024</c:v>
                </c:pt>
                <c:pt idx="8">
                  <c:v>3.8834951456310676</c:v>
                </c:pt>
                <c:pt idx="9">
                  <c:v>7.3033707865168536</c:v>
                </c:pt>
                <c:pt idx="10">
                  <c:v>2.5974025974025992</c:v>
                </c:pt>
                <c:pt idx="11">
                  <c:v>5.9829059829059785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615808"/>
        <c:axId val="308687232"/>
      </c:barChart>
      <c:catAx>
        <c:axId val="3086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687232"/>
        <c:crosses val="autoZero"/>
        <c:auto val="1"/>
        <c:lblAlgn val="ctr"/>
        <c:lblOffset val="100"/>
        <c:noMultiLvlLbl val="0"/>
      </c:catAx>
      <c:valAx>
        <c:axId val="308687232"/>
        <c:scaling>
          <c:orientation val="minMax"/>
          <c:max val="7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crossAx val="308615808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9044512983692"/>
          <c:y val="7.411262582554036E-2"/>
          <c:w val="0.82110857063510534"/>
          <c:h val="0.76886539117071995"/>
        </c:manualLayout>
      </c:layout>
      <c:scatterChart>
        <c:scatterStyle val="smoothMarker"/>
        <c:varyColors val="0"/>
        <c:ser>
          <c:idx val="0"/>
          <c:order val="0"/>
          <c:tx>
            <c:v>0,5 Гр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'Среднее (М)'!$A$2:$A$14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xVal>
          <c:yVal>
            <c:numRef>
              <c:f>'Среднее (М)'!$B$2:$B$14</c:f>
              <c:numCache>
                <c:formatCode>General</c:formatCode>
                <c:ptCount val="13"/>
                <c:pt idx="0">
                  <c:v>14</c:v>
                </c:pt>
                <c:pt idx="1">
                  <c:v>7</c:v>
                </c:pt>
                <c:pt idx="2">
                  <c:v>9</c:v>
                </c:pt>
                <c:pt idx="3">
                  <c:v>21</c:v>
                </c:pt>
                <c:pt idx="4">
                  <c:v>22</c:v>
                </c:pt>
                <c:pt idx="5">
                  <c:v>35</c:v>
                </c:pt>
                <c:pt idx="6">
                  <c:v>14</c:v>
                </c:pt>
                <c:pt idx="7">
                  <c:v>7</c:v>
                </c:pt>
                <c:pt idx="8">
                  <c:v>11</c:v>
                </c:pt>
                <c:pt idx="9">
                  <c:v>17</c:v>
                </c:pt>
                <c:pt idx="10">
                  <c:v>5</c:v>
                </c:pt>
                <c:pt idx="11">
                  <c:v>10</c:v>
                </c:pt>
                <c:pt idx="12">
                  <c:v>12</c:v>
                </c:pt>
              </c:numCache>
            </c:numRef>
          </c:yVal>
          <c:smooth val="1"/>
        </c:ser>
        <c:ser>
          <c:idx val="1"/>
          <c:order val="1"/>
          <c:tx>
            <c:v>1 Гр</c:v>
          </c:tx>
          <c:marker>
            <c:spPr>
              <a:solidFill>
                <a:srgbClr val="FFC000"/>
              </a:solidFill>
            </c:spPr>
          </c:marker>
          <c:xVal>
            <c:numRef>
              <c:f>'Среднее (М)'!$A$2:$A$14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xVal>
          <c:yVal>
            <c:numRef>
              <c:f>'Среднее (М)'!$C$2:$C$14</c:f>
              <c:numCache>
                <c:formatCode>General</c:formatCode>
                <c:ptCount val="13"/>
                <c:pt idx="0">
                  <c:v>17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26</c:v>
                </c:pt>
                <c:pt idx="5">
                  <c:v>12</c:v>
                </c:pt>
                <c:pt idx="6">
                  <c:v>42</c:v>
                </c:pt>
                <c:pt idx="7">
                  <c:v>10</c:v>
                </c:pt>
                <c:pt idx="8">
                  <c:v>5</c:v>
                </c:pt>
                <c:pt idx="9">
                  <c:v>16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v>2 Гр</c:v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'Среднее (М)'!$A$2:$A$14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xVal>
          <c:yVal>
            <c:numRef>
              <c:f>'Среднее (М)'!$D$2:$D$14</c:f>
              <c:numCache>
                <c:formatCode>General</c:formatCode>
                <c:ptCount val="13"/>
                <c:pt idx="0">
                  <c:v>23</c:v>
                </c:pt>
                <c:pt idx="1">
                  <c:v>12</c:v>
                </c:pt>
                <c:pt idx="2">
                  <c:v>12</c:v>
                </c:pt>
                <c:pt idx="3">
                  <c:v>4</c:v>
                </c:pt>
                <c:pt idx="4">
                  <c:v>7</c:v>
                </c:pt>
                <c:pt idx="5">
                  <c:v>39</c:v>
                </c:pt>
                <c:pt idx="6">
                  <c:v>31</c:v>
                </c:pt>
                <c:pt idx="7">
                  <c:v>5</c:v>
                </c:pt>
                <c:pt idx="8">
                  <c:v>9</c:v>
                </c:pt>
                <c:pt idx="9">
                  <c:v>8</c:v>
                </c:pt>
                <c:pt idx="10">
                  <c:v>3</c:v>
                </c:pt>
                <c:pt idx="11">
                  <c:v>8</c:v>
                </c:pt>
                <c:pt idx="12">
                  <c:v>5</c:v>
                </c:pt>
              </c:numCache>
            </c:numRef>
          </c:yVal>
          <c:smooth val="1"/>
        </c:ser>
        <c:ser>
          <c:idx val="3"/>
          <c:order val="3"/>
          <c:tx>
            <c:v>См</c:v>
          </c:tx>
          <c:xVal>
            <c:numRef>
              <c:f>'Среднее (М)'!$J$2:$J$4</c:f>
              <c:numCache>
                <c:formatCode>0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44</c:v>
                </c:pt>
              </c:numCache>
            </c:numRef>
          </c:xVal>
          <c:yVal>
            <c:numRef>
              <c:f>'Среднее (М)'!$K$2:$K$4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289920"/>
        <c:axId val="310291840"/>
      </c:scatterChart>
      <c:valAx>
        <c:axId val="310289920"/>
        <c:scaling>
          <c:orientation val="minMax"/>
          <c:max val="4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"Время экспрессии", сутки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0291840"/>
        <c:crosses val="autoZero"/>
        <c:crossBetween val="midCat"/>
        <c:majorUnit val="2"/>
      </c:valAx>
      <c:valAx>
        <c:axId val="310291840"/>
        <c:scaling>
          <c:orientation val="minMax"/>
          <c:max val="4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baseline="0"/>
                  <a:t>Индукция мутаций,  10</a:t>
                </a:r>
                <a:r>
                  <a:rPr lang="en-US" sz="1400" baseline="0"/>
                  <a:t>^-4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2.3136349033945756E-2"/>
              <c:y val="0.2060422527956159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0289920"/>
        <c:crosses val="autoZero"/>
        <c:crossBetween val="midCat"/>
        <c:majorUnit val="2"/>
      </c:valAx>
    </c:plotArea>
    <c:legend>
      <c:legendPos val="b"/>
      <c:layout>
        <c:manualLayout>
          <c:xMode val="edge"/>
          <c:yMode val="edge"/>
          <c:x val="0.83720056090793449"/>
          <c:y val="8.5344547879736166E-2"/>
          <c:w val="0.11491509148655514"/>
          <c:h val="0.322387972710924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2688067266641"/>
          <c:y val="6.7930570202127324E-2"/>
          <c:w val="0.77568046291290771"/>
          <c:h val="0.74288898909662726"/>
        </c:manualLayout>
      </c:layout>
      <c:barChart>
        <c:barDir val="col"/>
        <c:grouping val="clustered"/>
        <c:varyColors val="0"/>
        <c:ser>
          <c:idx val="0"/>
          <c:order val="0"/>
          <c:tx>
            <c:v>0,5</c:v>
          </c:tx>
          <c:spPr>
            <a:solidFill>
              <a:schemeClr val="accent6">
                <a:lumMod val="75000"/>
              </a:scheme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Лист1!$H$3:$H$15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Лист1!$Q$3:$Q$15</c:f>
              <c:numCache>
                <c:formatCode>0</c:formatCode>
                <c:ptCount val="13"/>
                <c:pt idx="0">
                  <c:v>45.864661654135247</c:v>
                </c:pt>
                <c:pt idx="1">
                  <c:v>47.619047619047493</c:v>
                </c:pt>
                <c:pt idx="2">
                  <c:v>51.063829787233978</c:v>
                </c:pt>
                <c:pt idx="3">
                  <c:v>54.31034482758615</c:v>
                </c:pt>
                <c:pt idx="4">
                  <c:v>32.575757575757521</c:v>
                </c:pt>
                <c:pt idx="5">
                  <c:v>50.196078431372548</c:v>
                </c:pt>
                <c:pt idx="6">
                  <c:v>42.261904761904759</c:v>
                </c:pt>
                <c:pt idx="7">
                  <c:v>31.707317073170699</c:v>
                </c:pt>
                <c:pt idx="8">
                  <c:v>35.922330097087382</c:v>
                </c:pt>
                <c:pt idx="9">
                  <c:v>38.764044943820231</c:v>
                </c:pt>
                <c:pt idx="10">
                  <c:v>41.558441558441459</c:v>
                </c:pt>
                <c:pt idx="11">
                  <c:v>44.444444444444329</c:v>
                </c:pt>
                <c:pt idx="12">
                  <c:v>55.483870967741879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706688"/>
        <c:axId val="308712576"/>
      </c:barChart>
      <c:catAx>
        <c:axId val="3087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712576"/>
        <c:crosses val="autoZero"/>
        <c:auto val="1"/>
        <c:lblAlgn val="ctr"/>
        <c:lblOffset val="100"/>
        <c:noMultiLvlLbl val="0"/>
      </c:catAx>
      <c:valAx>
        <c:axId val="308712576"/>
        <c:scaling>
          <c:orientation val="minMax"/>
          <c:max val="70"/>
        </c:scaling>
        <c:delete val="0"/>
        <c:axPos val="l"/>
        <c:numFmt formatCode="0" sourceLinked="1"/>
        <c:majorTickMark val="none"/>
        <c:minorTickMark val="none"/>
        <c:tickLblPos val="nextTo"/>
        <c:crossAx val="308706688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3917681166142"/>
          <c:y val="6.6106113324900906E-2"/>
          <c:w val="0.71473663921550612"/>
          <c:h val="0.64332747037883176"/>
        </c:manualLayout>
      </c:layout>
      <c:barChart>
        <c:barDir val="col"/>
        <c:grouping val="clustered"/>
        <c:varyColors val="0"/>
        <c:ser>
          <c:idx val="0"/>
          <c:order val="0"/>
          <c:tx>
            <c:v>1 гр</c:v>
          </c:tx>
          <c:spPr>
            <a:solidFill>
              <a:srgbClr val="FF66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Лист1!$AE$3:$AE$15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Лист1!$AN$3:$AN$15</c:f>
              <c:numCache>
                <c:formatCode>0</c:formatCode>
                <c:ptCount val="13"/>
                <c:pt idx="0">
                  <c:v>6.4327485380116984</c:v>
                </c:pt>
                <c:pt idx="1">
                  <c:v>3.2258064516129052</c:v>
                </c:pt>
                <c:pt idx="2">
                  <c:v>5.8333333333333419</c:v>
                </c:pt>
                <c:pt idx="3">
                  <c:v>4.5977011494252809</c:v>
                </c:pt>
                <c:pt idx="4">
                  <c:v>3.3783783783783785</c:v>
                </c:pt>
                <c:pt idx="5">
                  <c:v>12.280701754385966</c:v>
                </c:pt>
                <c:pt idx="6">
                  <c:v>0.37735849056603782</c:v>
                </c:pt>
                <c:pt idx="7">
                  <c:v>6.25</c:v>
                </c:pt>
                <c:pt idx="8">
                  <c:v>49.350649350649228</c:v>
                </c:pt>
                <c:pt idx="9">
                  <c:v>18.852459016393439</c:v>
                </c:pt>
                <c:pt idx="10">
                  <c:v>14.062500000000021</c:v>
                </c:pt>
                <c:pt idx="11">
                  <c:v>14.285714285714286</c:v>
                </c:pt>
                <c:pt idx="12">
                  <c:v>0.92592592592592549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14208"/>
        <c:axId val="308815744"/>
      </c:barChart>
      <c:catAx>
        <c:axId val="30881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815744"/>
        <c:crosses val="autoZero"/>
        <c:auto val="1"/>
        <c:lblAlgn val="ctr"/>
        <c:lblOffset val="100"/>
        <c:noMultiLvlLbl val="0"/>
      </c:catAx>
      <c:valAx>
        <c:axId val="308815744"/>
        <c:scaling>
          <c:orientation val="minMax"/>
          <c:max val="7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crossAx val="308814208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4446421085995"/>
          <c:y val="8.5836986285110148E-2"/>
          <c:w val="0.68737675810337862"/>
          <c:h val="0.71387595150986261"/>
        </c:manualLayout>
      </c:layout>
      <c:barChart>
        <c:barDir val="col"/>
        <c:grouping val="clustered"/>
        <c:varyColors val="0"/>
        <c:ser>
          <c:idx val="0"/>
          <c:order val="0"/>
          <c:tx>
            <c:v>1 гр</c:v>
          </c:tx>
          <c:spPr>
            <a:solidFill>
              <a:schemeClr val="accent6">
                <a:lumMod val="75000"/>
              </a:scheme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Лист1!$AE$3:$AE$15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Лист1!$AP$3:$AP$15</c:f>
              <c:numCache>
                <c:formatCode>0</c:formatCode>
                <c:ptCount val="13"/>
                <c:pt idx="0">
                  <c:v>43.274853801169591</c:v>
                </c:pt>
                <c:pt idx="1">
                  <c:v>47.580645161290199</c:v>
                </c:pt>
                <c:pt idx="2">
                  <c:v>50.833333333333329</c:v>
                </c:pt>
                <c:pt idx="3">
                  <c:v>54.597701149425312</c:v>
                </c:pt>
                <c:pt idx="4">
                  <c:v>46.621621621621564</c:v>
                </c:pt>
                <c:pt idx="5">
                  <c:v>36.842105263157912</c:v>
                </c:pt>
                <c:pt idx="6">
                  <c:v>51.69811320754723</c:v>
                </c:pt>
                <c:pt idx="7">
                  <c:v>34.821428571428498</c:v>
                </c:pt>
                <c:pt idx="8">
                  <c:v>11.688311688311659</c:v>
                </c:pt>
                <c:pt idx="9">
                  <c:v>27.868852459016395</c:v>
                </c:pt>
                <c:pt idx="10">
                  <c:v>21.875</c:v>
                </c:pt>
                <c:pt idx="11">
                  <c:v>24.675324675324646</c:v>
                </c:pt>
                <c:pt idx="12">
                  <c:v>31.481481481481481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39552"/>
        <c:axId val="308841088"/>
      </c:barChart>
      <c:catAx>
        <c:axId val="308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841088"/>
        <c:crosses val="autoZero"/>
        <c:auto val="1"/>
        <c:lblAlgn val="ctr"/>
        <c:lblOffset val="100"/>
        <c:noMultiLvlLbl val="0"/>
      </c:catAx>
      <c:valAx>
        <c:axId val="308841088"/>
        <c:scaling>
          <c:orientation val="minMax"/>
          <c:max val="7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crossAx val="308839552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3218045424806"/>
          <c:y val="5.6208037601849406E-2"/>
          <c:w val="0.69847529206709746"/>
          <c:h val="0.673056581282575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Лист1!$BF$3:$BF$15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Лист1!$BO$3:$BO$15</c:f>
              <c:numCache>
                <c:formatCode>0</c:formatCode>
                <c:ptCount val="13"/>
                <c:pt idx="0">
                  <c:v>3.2608695652173969</c:v>
                </c:pt>
                <c:pt idx="1">
                  <c:v>4.3269230769230766</c:v>
                </c:pt>
                <c:pt idx="2">
                  <c:v>39.189189189189186</c:v>
                </c:pt>
                <c:pt idx="3">
                  <c:v>37.20930232558149</c:v>
                </c:pt>
                <c:pt idx="4">
                  <c:v>9.2307692307692459</c:v>
                </c:pt>
                <c:pt idx="5">
                  <c:v>3.4013605442176882</c:v>
                </c:pt>
                <c:pt idx="6">
                  <c:v>0.44444444444444442</c:v>
                </c:pt>
                <c:pt idx="7">
                  <c:v>6.1728395061728385</c:v>
                </c:pt>
                <c:pt idx="8">
                  <c:v>5.0724637681159415</c:v>
                </c:pt>
                <c:pt idx="9">
                  <c:v>1.0752688172042992</c:v>
                </c:pt>
                <c:pt idx="10">
                  <c:v>9.8039215686274517</c:v>
                </c:pt>
                <c:pt idx="11">
                  <c:v>8.4210526315789505</c:v>
                </c:pt>
                <c:pt idx="12">
                  <c:v>2.5974025974025992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52608"/>
        <c:axId val="308854144"/>
      </c:barChart>
      <c:catAx>
        <c:axId val="3088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854144"/>
        <c:crosses val="autoZero"/>
        <c:auto val="1"/>
        <c:lblAlgn val="ctr"/>
        <c:lblOffset val="100"/>
        <c:noMultiLvlLbl val="0"/>
      </c:catAx>
      <c:valAx>
        <c:axId val="308854144"/>
        <c:scaling>
          <c:orientation val="minMax"/>
          <c:max val="70"/>
        </c:scaling>
        <c:delete val="0"/>
        <c:axPos val="l"/>
        <c:numFmt formatCode="0" sourceLinked="1"/>
        <c:majorTickMark val="none"/>
        <c:minorTickMark val="none"/>
        <c:tickLblPos val="nextTo"/>
        <c:crossAx val="308852608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1186663991086"/>
          <c:y val="6.8297623475739561E-2"/>
          <c:w val="0.71819898662385873"/>
          <c:h val="0.696360148964107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Лист1!$BF$3:$BF$15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Лист1!$BQ$3:$BQ$15</c:f>
              <c:numCache>
                <c:formatCode>0</c:formatCode>
                <c:ptCount val="13"/>
                <c:pt idx="0">
                  <c:v>51.086956521739125</c:v>
                </c:pt>
                <c:pt idx="1">
                  <c:v>49.519230769230745</c:v>
                </c:pt>
                <c:pt idx="2">
                  <c:v>21.621621621621617</c:v>
                </c:pt>
                <c:pt idx="3">
                  <c:v>25.581395348837212</c:v>
                </c:pt>
                <c:pt idx="4">
                  <c:v>30.76923076923077</c:v>
                </c:pt>
                <c:pt idx="5">
                  <c:v>41.496598639455875</c:v>
                </c:pt>
                <c:pt idx="6">
                  <c:v>50.666666666666558</c:v>
                </c:pt>
                <c:pt idx="7">
                  <c:v>38.271604938271601</c:v>
                </c:pt>
                <c:pt idx="8">
                  <c:v>63.04347826086957</c:v>
                </c:pt>
                <c:pt idx="9">
                  <c:v>32.258064516129032</c:v>
                </c:pt>
                <c:pt idx="10">
                  <c:v>35.294117647058918</c:v>
                </c:pt>
                <c:pt idx="11">
                  <c:v>47.368421052631497</c:v>
                </c:pt>
                <c:pt idx="12">
                  <c:v>55.844155844155964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951680"/>
        <c:axId val="308957568"/>
      </c:barChart>
      <c:catAx>
        <c:axId val="3089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957568"/>
        <c:crosses val="autoZero"/>
        <c:auto val="1"/>
        <c:lblAlgn val="ctr"/>
        <c:lblOffset val="100"/>
        <c:noMultiLvlLbl val="0"/>
      </c:catAx>
      <c:valAx>
        <c:axId val="3089575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308951680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9833606957448"/>
          <c:y val="6.6958626087598394E-2"/>
          <c:w val="0.81233104503282438"/>
          <c:h val="0.66916351564900256"/>
        </c:manualLayout>
      </c:layout>
      <c:barChart>
        <c:barDir val="col"/>
        <c:grouping val="clustered"/>
        <c:varyColors val="0"/>
        <c:ser>
          <c:idx val="0"/>
          <c:order val="0"/>
          <c:tx>
            <c:v>0,5</c:v>
          </c:tx>
          <c:spPr>
            <a:solidFill>
              <a:srgbClr val="FFC0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Лист1!$H$3:$H$15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Лист1!$P$3:$P$15</c:f>
              <c:numCache>
                <c:formatCode>0</c:formatCode>
                <c:ptCount val="13"/>
                <c:pt idx="0">
                  <c:v>48.120300751879775</c:v>
                </c:pt>
                <c:pt idx="1">
                  <c:v>49.206349206349209</c:v>
                </c:pt>
                <c:pt idx="2">
                  <c:v>45.744680851063755</c:v>
                </c:pt>
                <c:pt idx="3">
                  <c:v>44.252873563218294</c:v>
                </c:pt>
                <c:pt idx="4">
                  <c:v>65.909090909090907</c:v>
                </c:pt>
                <c:pt idx="5">
                  <c:v>49.411764705882227</c:v>
                </c:pt>
                <c:pt idx="6">
                  <c:v>56.547619047619044</c:v>
                </c:pt>
                <c:pt idx="7">
                  <c:v>65.853658536585144</c:v>
                </c:pt>
                <c:pt idx="8">
                  <c:v>60.194174757281544</c:v>
                </c:pt>
                <c:pt idx="9">
                  <c:v>53.932584269662833</c:v>
                </c:pt>
                <c:pt idx="10">
                  <c:v>55.844155844155964</c:v>
                </c:pt>
                <c:pt idx="11">
                  <c:v>49.572649572649475</c:v>
                </c:pt>
                <c:pt idx="12">
                  <c:v>44.516129032258064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964736"/>
        <c:axId val="308970624"/>
      </c:barChart>
      <c:catAx>
        <c:axId val="3089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8970624"/>
        <c:crosses val="autoZero"/>
        <c:auto val="1"/>
        <c:lblAlgn val="ctr"/>
        <c:lblOffset val="100"/>
        <c:noMultiLvlLbl val="0"/>
      </c:catAx>
      <c:valAx>
        <c:axId val="308970624"/>
        <c:scaling>
          <c:orientation val="minMax"/>
          <c:max val="70"/>
        </c:scaling>
        <c:delete val="0"/>
        <c:axPos val="l"/>
        <c:numFmt formatCode="0" sourceLinked="1"/>
        <c:majorTickMark val="none"/>
        <c:minorTickMark val="none"/>
        <c:tickLblPos val="nextTo"/>
        <c:crossAx val="308964736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28913478040559"/>
          <c:y val="5.8824183316535245E-2"/>
          <c:w val="0.68880997518724807"/>
          <c:h val="0.66264330867967236"/>
        </c:manualLayout>
      </c:layout>
      <c:barChart>
        <c:barDir val="col"/>
        <c:grouping val="clustered"/>
        <c:varyColors val="0"/>
        <c:ser>
          <c:idx val="0"/>
          <c:order val="0"/>
          <c:tx>
            <c:v>1 гр</c:v>
          </c:tx>
          <c:spPr>
            <a:solidFill>
              <a:srgbClr val="FFC0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Лист1!$AE$3:$AE$15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Лист1!$AO$3:$AO$15</c:f>
              <c:numCache>
                <c:formatCode>0</c:formatCode>
                <c:ptCount val="13"/>
                <c:pt idx="0">
                  <c:v>50.292397660818764</c:v>
                </c:pt>
                <c:pt idx="1">
                  <c:v>49.193548387096769</c:v>
                </c:pt>
                <c:pt idx="2">
                  <c:v>43.333333333333336</c:v>
                </c:pt>
                <c:pt idx="3">
                  <c:v>40.804597701149348</c:v>
                </c:pt>
                <c:pt idx="4">
                  <c:v>50</c:v>
                </c:pt>
                <c:pt idx="5">
                  <c:v>50.877192982456151</c:v>
                </c:pt>
                <c:pt idx="6">
                  <c:v>47.924528301886788</c:v>
                </c:pt>
                <c:pt idx="7">
                  <c:v>58.928571428571495</c:v>
                </c:pt>
                <c:pt idx="8">
                  <c:v>38.961038961038952</c:v>
                </c:pt>
                <c:pt idx="9">
                  <c:v>53.278688524590166</c:v>
                </c:pt>
                <c:pt idx="10">
                  <c:v>64.0625</c:v>
                </c:pt>
                <c:pt idx="11">
                  <c:v>61.038961038961062</c:v>
                </c:pt>
                <c:pt idx="12">
                  <c:v>67.592592592592425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137792"/>
        <c:axId val="309139328"/>
      </c:barChart>
      <c:catAx>
        <c:axId val="3091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9139328"/>
        <c:crosses val="autoZero"/>
        <c:auto val="1"/>
        <c:lblAlgn val="ctr"/>
        <c:lblOffset val="100"/>
        <c:noMultiLvlLbl val="0"/>
      </c:catAx>
      <c:valAx>
        <c:axId val="309139328"/>
        <c:scaling>
          <c:orientation val="minMax"/>
          <c:max val="7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crossAx val="309137792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9582211171173"/>
          <c:y val="0.13632333037756103"/>
          <c:w val="0.73437115057626468"/>
          <c:h val="0.648226536612686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cat>
            <c:numRef>
              <c:f>Лист1!$BF$3:$BF$15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26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38</c:v>
                </c:pt>
                <c:pt idx="11">
                  <c:v>41</c:v>
                </c:pt>
                <c:pt idx="12">
                  <c:v>44</c:v>
                </c:pt>
              </c:numCache>
            </c:numRef>
          </c:cat>
          <c:val>
            <c:numRef>
              <c:f>Лист1!$BP$3:$BP$15</c:f>
              <c:numCache>
                <c:formatCode>0</c:formatCode>
                <c:ptCount val="13"/>
                <c:pt idx="0">
                  <c:v>45.652173913043477</c:v>
                </c:pt>
                <c:pt idx="1">
                  <c:v>46.15384615384599</c:v>
                </c:pt>
                <c:pt idx="2">
                  <c:v>39.189189189189186</c:v>
                </c:pt>
                <c:pt idx="3">
                  <c:v>37.20930232558149</c:v>
                </c:pt>
                <c:pt idx="4">
                  <c:v>60.000000000000007</c:v>
                </c:pt>
                <c:pt idx="5">
                  <c:v>55.102040816326522</c:v>
                </c:pt>
                <c:pt idx="6">
                  <c:v>48.888888888888893</c:v>
                </c:pt>
                <c:pt idx="7">
                  <c:v>55.55555555555555</c:v>
                </c:pt>
                <c:pt idx="8">
                  <c:v>31.884057971014521</c:v>
                </c:pt>
                <c:pt idx="9">
                  <c:v>66.666666666666671</c:v>
                </c:pt>
                <c:pt idx="10">
                  <c:v>54.901960784313644</c:v>
                </c:pt>
                <c:pt idx="11">
                  <c:v>44.210526315789473</c:v>
                </c:pt>
                <c:pt idx="12">
                  <c:v>41.558441558441459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163520"/>
        <c:axId val="309165056"/>
      </c:barChart>
      <c:catAx>
        <c:axId val="3091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9165056"/>
        <c:crosses val="autoZero"/>
        <c:auto val="1"/>
        <c:lblAlgn val="ctr"/>
        <c:lblOffset val="100"/>
        <c:noMultiLvlLbl val="0"/>
      </c:catAx>
      <c:valAx>
        <c:axId val="3091650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309163520"/>
        <c:crosses val="autoZero"/>
        <c:crossBetween val="between"/>
        <c:majorUnit val="10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7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4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5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6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9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28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23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98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7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28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9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64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12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7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77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8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79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95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708" y="800759"/>
            <a:ext cx="8605838" cy="209808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Мутагенное действие ускоренных ионов </a:t>
            </a:r>
            <a:r>
              <a:rPr lang="ru-RU" sz="3600" b="1" baseline="30000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Ne на клетки млекопитающих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8961" y="3745437"/>
            <a:ext cx="8223817" cy="1096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E83C3"/>
                </a:solidFill>
              </a:rPr>
              <a:t>Сидорина Ю.Ю., Кошлань И.В.,  Кошлань Н.А.</a:t>
            </a:r>
            <a:endParaRPr lang="ru-RU" b="1" dirty="0">
              <a:solidFill>
                <a:srgbClr val="2E83C3"/>
              </a:solidFill>
            </a:endParaRPr>
          </a:p>
          <a:p>
            <a:endParaRPr lang="ru-RU" dirty="0"/>
          </a:p>
          <a:p>
            <a:endParaRPr lang="ru-RU" b="1" dirty="0">
              <a:solidFill>
                <a:srgbClr val="2E83C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8318" y="581187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26292"/>
                </a:solidFill>
              </a:rPr>
              <a:t>Дубна, 2014</a:t>
            </a:r>
            <a:endParaRPr lang="ru-RU" b="1" dirty="0">
              <a:solidFill>
                <a:srgbClr val="226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044" y="565483"/>
            <a:ext cx="7865086" cy="8542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2768" y="2007042"/>
            <a:ext cx="8596668" cy="2119067"/>
          </a:xfrm>
        </p:spPr>
        <p:txBody>
          <a:bodyPr>
            <a:noAutofit/>
          </a:bodyPr>
          <a:lstStyle/>
          <a:p>
            <a:pPr lvl="0" algn="just"/>
            <a:endParaRPr lang="ru-RU" sz="2000" i="1" dirty="0" smtClean="0"/>
          </a:p>
          <a:p>
            <a:pPr lvl="0" algn="just"/>
            <a:endParaRPr lang="ru-RU" sz="2000" i="1" dirty="0"/>
          </a:p>
          <a:p>
            <a:pPr lvl="0" algn="just"/>
            <a:endParaRPr lang="ru-RU" sz="2000" i="1" dirty="0" smtClean="0"/>
          </a:p>
          <a:p>
            <a:pPr lvl="0" algn="just"/>
            <a:endParaRPr lang="ru-RU" sz="2000" i="1" dirty="0"/>
          </a:p>
          <a:p>
            <a:pPr lvl="0" algn="just"/>
            <a:endParaRPr lang="ru-RU" sz="2000" i="1" dirty="0" smtClean="0"/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i="1" dirty="0" smtClean="0"/>
              <a:t> Выделены </a:t>
            </a:r>
            <a:r>
              <a:rPr lang="ru-RU" sz="2000" i="1" dirty="0"/>
              <a:t>HPRT-мутантные </a:t>
            </a:r>
            <a:r>
              <a:rPr lang="ru-RU" sz="2000" i="1" dirty="0" smtClean="0"/>
              <a:t>колонии клеток китайского хомячка, </a:t>
            </a:r>
            <a:r>
              <a:rPr lang="ru-RU" sz="2000" i="1" dirty="0"/>
              <a:t>индуцированные </a:t>
            </a:r>
            <a:r>
              <a:rPr lang="ru-RU" sz="2000" i="1" dirty="0" smtClean="0"/>
              <a:t>дозами 0,5, 1 и 2 Гр ионов </a:t>
            </a:r>
            <a:r>
              <a:rPr lang="ru-RU" sz="2000" i="1" baseline="30000" dirty="0" smtClean="0"/>
              <a:t>20</a:t>
            </a:r>
            <a:r>
              <a:rPr lang="ru-RU" sz="2000" i="1" dirty="0" smtClean="0"/>
              <a:t>Ne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i="1" dirty="0" smtClean="0"/>
              <a:t> Выявлены различающиеся по размеру мутантные колонии клеток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i="1" dirty="0" smtClean="0"/>
              <a:t> Отмечен максимум мутагенеза клеток млекопитающих через 20-26 суток после облучения</a:t>
            </a:r>
            <a:r>
              <a:rPr lang="en-US" sz="2000" i="1" dirty="0" smtClean="0"/>
              <a:t> </a:t>
            </a:r>
            <a:r>
              <a:rPr lang="ru-RU" sz="2000" i="1" dirty="0" smtClean="0"/>
              <a:t>ионами </a:t>
            </a:r>
            <a:r>
              <a:rPr lang="ru-RU" sz="2000" i="1" baseline="30000" dirty="0" smtClean="0"/>
              <a:t>20</a:t>
            </a:r>
            <a:r>
              <a:rPr lang="ru-RU" sz="2000" i="1" dirty="0" smtClean="0"/>
              <a:t>Ne, что соответствует  40-50 генерациям клеток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ru-RU" sz="1400" i="1" dirty="0"/>
          </a:p>
          <a:p>
            <a:pPr lvl="0" algn="just">
              <a:spcBef>
                <a:spcPts val="0"/>
              </a:spcBef>
            </a:pPr>
            <a:endParaRPr lang="ru-RU" sz="2000" i="1" dirty="0" smtClean="0"/>
          </a:p>
          <a:p>
            <a:pPr algn="just"/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1328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77765"/>
            <a:ext cx="9801480" cy="407801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arn-CL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HPRT-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ген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435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600" i="1" dirty="0">
                <a:latin typeface="Trebuchet MS"/>
              </a:rPr>
              <a:t>Расположен в </a:t>
            </a:r>
            <a:r>
              <a:rPr lang="ru-RU" sz="2600" i="1" dirty="0" smtClean="0">
                <a:latin typeface="Trebuchet MS"/>
              </a:rPr>
              <a:t>Х-хромосоме</a:t>
            </a:r>
            <a:r>
              <a:rPr lang="en-US" sz="2600" i="1" dirty="0" smtClean="0">
                <a:latin typeface="Trebuchet MS"/>
              </a:rPr>
              <a:t> </a:t>
            </a:r>
            <a:r>
              <a:rPr lang="ru-RU" sz="2600" i="1" dirty="0" smtClean="0">
                <a:latin typeface="Trebuchet MS"/>
              </a:rPr>
              <a:t>в позиции </a:t>
            </a:r>
            <a:r>
              <a:rPr lang="en-US" sz="2600" i="1" dirty="0" smtClean="0">
                <a:latin typeface="Trebuchet MS"/>
              </a:rPr>
              <a:t>q26</a:t>
            </a:r>
            <a:endParaRPr lang="ru-RU" sz="2600" i="1" dirty="0" smtClean="0">
              <a:latin typeface="Trebuchet MS"/>
            </a:endParaRPr>
          </a:p>
          <a:p>
            <a:pPr>
              <a:lnSpc>
                <a:spcPct val="150000"/>
              </a:lnSpc>
            </a:pPr>
            <a:r>
              <a:rPr lang="ru-RU" sz="2600" i="1" dirty="0" smtClean="0">
                <a:latin typeface="Trebuchet MS"/>
              </a:rPr>
              <a:t>Участвует в синтезе </a:t>
            </a:r>
            <a:r>
              <a:rPr lang="ru-RU" sz="2600" i="1" dirty="0" smtClean="0"/>
              <a:t>пуриновых  нуклеотидов </a:t>
            </a:r>
            <a:endParaRPr lang="ru-RU" sz="2600" i="1" dirty="0" smtClean="0">
              <a:latin typeface="Trebuchet MS"/>
            </a:endParaRPr>
          </a:p>
          <a:p>
            <a:pPr>
              <a:lnSpc>
                <a:spcPct val="150000"/>
              </a:lnSpc>
            </a:pPr>
            <a:r>
              <a:rPr lang="ru-RU" sz="2600" i="1" dirty="0" smtClean="0">
                <a:latin typeface="Trebuchet MS"/>
              </a:rPr>
              <a:t>Кодирует фермент </a:t>
            </a:r>
            <a:r>
              <a:rPr lang="ru-RU" sz="2600" i="1" dirty="0" err="1" smtClean="0">
                <a:latin typeface="Trebuchet MS"/>
              </a:rPr>
              <a:t>гипоксантин</a:t>
            </a:r>
            <a:r>
              <a:rPr lang="ru-RU" sz="2600" i="1" dirty="0" smtClean="0">
                <a:latin typeface="Trebuchet MS"/>
              </a:rPr>
              <a:t>-</a:t>
            </a:r>
          </a:p>
          <a:p>
            <a:pPr>
              <a:lnSpc>
                <a:spcPct val="150000"/>
              </a:lnSpc>
              <a:buNone/>
            </a:pPr>
            <a:r>
              <a:rPr lang="ru-RU" sz="2600" i="1" dirty="0" smtClean="0">
                <a:latin typeface="Trebuchet MS"/>
              </a:rPr>
              <a:t>   гуанин </a:t>
            </a:r>
            <a:r>
              <a:rPr lang="ru-RU" sz="2600" i="1" dirty="0" err="1" smtClean="0">
                <a:latin typeface="Trebuchet MS"/>
              </a:rPr>
              <a:t>фосфорибозилтрансферазу</a:t>
            </a:r>
            <a:r>
              <a:rPr lang="ru-RU" sz="2600" i="1" dirty="0" smtClean="0">
                <a:latin typeface="Trebuchet MS"/>
              </a:rPr>
              <a:t>, катализирующий образование </a:t>
            </a:r>
            <a:r>
              <a:rPr lang="ru-RU" sz="2600" i="1" dirty="0" err="1" smtClean="0">
                <a:latin typeface="Trebuchet MS"/>
              </a:rPr>
              <a:t>гуанинового</a:t>
            </a:r>
            <a:r>
              <a:rPr lang="ru-RU" sz="2600" i="1" dirty="0" smtClean="0">
                <a:latin typeface="Trebuchet MS"/>
              </a:rPr>
              <a:t> нуклеотида </a:t>
            </a:r>
          </a:p>
          <a:p>
            <a:pPr marL="0" indent="0">
              <a:buNone/>
            </a:pPr>
            <a:endParaRPr lang="ru-RU" sz="2400" i="1" dirty="0" smtClean="0">
              <a:latin typeface="Trebuchet MS"/>
            </a:endParaRPr>
          </a:p>
          <a:p>
            <a:pPr marL="0" indent="0">
              <a:buNone/>
            </a:pPr>
            <a:endParaRPr lang="ru-RU" sz="2400" i="1" dirty="0" smtClean="0">
              <a:latin typeface="Trebuchet MS"/>
            </a:endParaRPr>
          </a:p>
          <a:p>
            <a:pPr marL="0" indent="0"/>
            <a:endParaRPr lang="ru-RU" sz="2400" i="1" dirty="0">
              <a:latin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88" y="413620"/>
            <a:ext cx="1680908" cy="57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dag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018" y="2670412"/>
            <a:ext cx="3810000" cy="3810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hprt</a:t>
            </a:r>
            <a:r>
              <a:rPr lang="arn-CL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фермент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52251"/>
            <a:ext cx="9299179" cy="4528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800" i="1" dirty="0" smtClean="0"/>
              <a:t>Частичный дефицит – возникновение подагры;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800" i="1" dirty="0" smtClean="0"/>
              <a:t>Полный дефицит - синдром Лёша-Нихена: проявляется умственной отсталостью,</a:t>
            </a:r>
          </a:p>
          <a:p>
            <a:pPr>
              <a:lnSpc>
                <a:spcPct val="150000"/>
              </a:lnSpc>
              <a:buNone/>
            </a:pPr>
            <a:r>
              <a:rPr lang="ru-RU" sz="2800" i="1" dirty="0" smtClean="0"/>
              <a:t>   нарушением движений, приступами агрессивного поведения с самоповреждением.</a:t>
            </a:r>
          </a:p>
          <a:p>
            <a:pPr>
              <a:buFont typeface="+mj-lt"/>
              <a:buAutoNum type="arabicPeriod"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5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583" y="861848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Выявление мутантных колоний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634" y="1655764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/>
              <a:t>Культура клеток китайского хомячка</a:t>
            </a:r>
            <a:r>
              <a:rPr lang="en-US" sz="2400" i="1" dirty="0" smtClean="0"/>
              <a:t> </a:t>
            </a:r>
            <a:r>
              <a:rPr lang="ru-RU" sz="2400" i="1" dirty="0" smtClean="0"/>
              <a:t>линии </a:t>
            </a:r>
            <a:r>
              <a:rPr lang="en-US" sz="2400" i="1" dirty="0" smtClean="0"/>
              <a:t>V79</a:t>
            </a:r>
            <a:r>
              <a:rPr lang="ru-RU" sz="2400" i="1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i="1" dirty="0" smtClean="0"/>
              <a:t>Выявление мутантных клеток по резистентности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к 6-тиогуанину (6-</a:t>
            </a:r>
            <a:r>
              <a:rPr lang="en-US" sz="2400" i="1" dirty="0" smtClean="0"/>
              <a:t>TG)</a:t>
            </a:r>
            <a:r>
              <a:rPr lang="ru-RU" sz="2400" i="1" dirty="0" smtClean="0"/>
              <a:t> - токсичному для нормальных клеток пуриновому аналогу.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i="1" dirty="0"/>
          </a:p>
        </p:txBody>
      </p:sp>
      <p:pic>
        <p:nvPicPr>
          <p:cNvPr id="5" name="Рисунок 4" descr="1279822010_ho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175" y="3619500"/>
            <a:ext cx="4380308" cy="269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75" y="935421"/>
            <a:ext cx="8596668" cy="104052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Облучение культуры клеток: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установка «Геном»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924" y="2160589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cs typeface="Times New Roman"/>
              </a:rPr>
              <a:t>Ускоритель МЦ-400 Лаборатории ядерных реакций им. Флерова Г.Н.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cs typeface="Times New Roman"/>
              </a:rPr>
              <a:t>Ускоренные ионы</a:t>
            </a:r>
            <a:r>
              <a:rPr lang="ru-RU" sz="2400" i="1" dirty="0">
                <a:cs typeface="Times New Roman"/>
              </a:rPr>
              <a:t> </a:t>
            </a:r>
            <a:r>
              <a:rPr lang="ru-RU" sz="2400" i="1" baseline="30000" dirty="0">
                <a:cs typeface="Times New Roman"/>
              </a:rPr>
              <a:t>20</a:t>
            </a:r>
            <a:r>
              <a:rPr lang="ru-RU" sz="2400" i="1" dirty="0">
                <a:cs typeface="Times New Roman"/>
              </a:rPr>
              <a:t>Ne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cs typeface="Times New Roman"/>
              </a:rPr>
              <a:t>Начальная энергия </a:t>
            </a:r>
            <a:r>
              <a:rPr lang="ru-RU" sz="2400" i="1" dirty="0" smtClean="0">
                <a:cs typeface="Times New Roman"/>
              </a:rPr>
              <a:t>47,7 МэВ/нуклон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cs typeface="Times New Roman"/>
              </a:rPr>
              <a:t> </a:t>
            </a:r>
            <a:r>
              <a:rPr lang="ru-RU" sz="2400" i="1" dirty="0">
                <a:cs typeface="Times New Roman"/>
              </a:rPr>
              <a:t>ЛПЭ ~ 150 </a:t>
            </a:r>
            <a:r>
              <a:rPr lang="ru-RU" sz="2400" i="1" dirty="0" smtClean="0">
                <a:cs typeface="Times New Roman"/>
              </a:rPr>
              <a:t>кэВ/мкм</a:t>
            </a:r>
            <a:endParaRPr lang="ru-RU" sz="2400" i="1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2400" i="1" dirty="0">
                <a:cs typeface="Times New Roman"/>
              </a:rPr>
              <a:t>Дозы: 0,5 Гр, 1 Гр, 2 </a:t>
            </a:r>
            <a:r>
              <a:rPr lang="ru-RU" sz="2400" i="1" dirty="0" smtClean="0">
                <a:cs typeface="Times New Roman"/>
              </a:rPr>
              <a:t>Гр</a:t>
            </a:r>
            <a:endParaRPr lang="ru-RU" sz="2400" i="1" dirty="0">
              <a:cs typeface="Times New Roman"/>
            </a:endParaRPr>
          </a:p>
        </p:txBody>
      </p:sp>
      <p:pic>
        <p:nvPicPr>
          <p:cNvPr id="4" name="Picture 2" descr="u400m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1" y="3480406"/>
            <a:ext cx="4505331" cy="294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print"/>
          <a:srcRect t="2556" r="5067"/>
          <a:stretch>
            <a:fillRect/>
          </a:stretch>
        </p:blipFill>
        <p:spPr bwMode="auto">
          <a:xfrm>
            <a:off x="8780706" y="1930400"/>
            <a:ext cx="1934466" cy="192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863855" y="52497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Схема эксперимента</a:t>
            </a:r>
            <a:endParaRPr lang="cs-CZ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756" y="1051162"/>
            <a:ext cx="282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Облучение клеточной суспензии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075" y="2129477"/>
            <a:ext cx="262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Рост клеток в питательной среде</a:t>
            </a:r>
            <a:endParaRPr lang="ru-RU" sz="2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85288" y="2184068"/>
            <a:ext cx="197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«Время экспрессии»</a:t>
            </a:r>
            <a:endParaRPr lang="ru-RU" sz="2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02564" y="3561071"/>
            <a:ext cx="304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Выявление мутантных  колоний</a:t>
            </a:r>
            <a:endParaRPr lang="ru-RU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51738" y="3458428"/>
            <a:ext cx="329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Пересев клеток в селективную среду с </a:t>
            </a:r>
          </a:p>
          <a:p>
            <a:pPr algn="ctr"/>
            <a:r>
              <a:rPr lang="en-US" sz="2000" i="1" dirty="0" smtClean="0"/>
              <a:t>6-TG </a:t>
            </a:r>
            <a:r>
              <a:rPr lang="ru-RU" sz="2000" i="1" dirty="0" smtClean="0"/>
              <a:t>в разные сроки после облучения </a:t>
            </a:r>
            <a:endParaRPr lang="ru-RU" sz="2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16122" y="5133501"/>
            <a:ext cx="2342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Учет выросших мутантных колоний</a:t>
            </a:r>
            <a:r>
              <a:rPr lang="en-US" sz="2000" i="1" dirty="0" smtClean="0"/>
              <a:t> </a:t>
            </a:r>
            <a:r>
              <a:rPr lang="ru-RU" sz="2000" i="1" dirty="0" smtClean="0"/>
              <a:t>клеток</a:t>
            </a:r>
            <a:endParaRPr lang="ru-RU" sz="2000" i="1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3362325" y="2409824"/>
            <a:ext cx="6953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7229475" y="3705224"/>
            <a:ext cx="6953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762124" y="1704975"/>
            <a:ext cx="2000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924425" y="2914650"/>
            <a:ext cx="18097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315698" y="4329298"/>
            <a:ext cx="19050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9875d47381cae6c1c4f5c21a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151" y="1299119"/>
            <a:ext cx="3054350" cy="202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 descr="культивировании-клеток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" y="306705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3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82" y="538348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Флакон с выросшими колониями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2 Гр, 16.3, Пр 7, М, 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7695" y="1382033"/>
            <a:ext cx="2790440" cy="506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3009900" y="2676525"/>
            <a:ext cx="2286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5467351" y="3438525"/>
            <a:ext cx="2505075" cy="704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743576" y="3446177"/>
            <a:ext cx="2227033" cy="1125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55418" y="3891686"/>
            <a:ext cx="2469032" cy="135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47950" y="3886200"/>
            <a:ext cx="249555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255" y="2428875"/>
            <a:ext cx="280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Крупная (</a:t>
            </a:r>
            <a:r>
              <a:rPr lang="en-US" sz="2400" i="1" dirty="0" smtClean="0"/>
              <a:t>&gt;3 </a:t>
            </a:r>
            <a:r>
              <a:rPr lang="ru-RU" sz="2400" i="1" dirty="0" smtClean="0"/>
              <a:t>мм)</a:t>
            </a:r>
            <a:endParaRPr lang="ru-RU" sz="2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10525" y="3171825"/>
            <a:ext cx="297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Средние (1-3 мм)</a:t>
            </a:r>
            <a:endParaRPr lang="ru-RU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8130" y="3693226"/>
            <a:ext cx="242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Мелкие (</a:t>
            </a:r>
            <a:r>
              <a:rPr lang="en-US" sz="2400" i="1" dirty="0" smtClean="0"/>
              <a:t>&lt;1 </a:t>
            </a:r>
            <a:r>
              <a:rPr lang="ru-RU" sz="2400" i="1" dirty="0" smtClean="0"/>
              <a:t>мм)</a:t>
            </a:r>
            <a:endParaRPr lang="ru-RU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676562" y="914401"/>
          <a:ext cx="2643188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352391" y="4398941"/>
          <a:ext cx="2528683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61391" y="866899"/>
          <a:ext cx="2770496" cy="211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43107" y="4323149"/>
          <a:ext cx="2934270" cy="219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57490" y="712519"/>
          <a:ext cx="3084394" cy="203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7387165" y="4424709"/>
          <a:ext cx="3029872" cy="223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53943" y="403762"/>
            <a:ext cx="1686296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58050" y="428625"/>
            <a:ext cx="138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2 Гр</a:t>
            </a:r>
            <a:endParaRPr lang="ru-RU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57725" y="428625"/>
            <a:ext cx="13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1 Гр</a:t>
            </a:r>
            <a:endParaRPr lang="ru-RU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66925" y="428625"/>
            <a:ext cx="15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0,5 Гр</a:t>
            </a:r>
            <a:endParaRPr lang="ru-RU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3350" y="1257300"/>
            <a:ext cx="120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Крупные </a:t>
            </a:r>
            <a:endParaRPr lang="ru-RU" sz="20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01447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Средние</a:t>
            </a:r>
            <a:endParaRPr lang="ru-RU" sz="2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3825" y="4972050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Мелкие</a:t>
            </a:r>
            <a:endParaRPr lang="ru-RU" sz="2000" i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2909455" y="2440776"/>
            <a:ext cx="7826734" cy="2305219"/>
            <a:chOff x="2968831" y="2630781"/>
            <a:chExt cx="7826734" cy="2305219"/>
          </a:xfrm>
        </p:grpSpPr>
        <p:graphicFrame>
          <p:nvGraphicFramePr>
            <p:cNvPr id="3" name="Диаграмма 2"/>
            <p:cNvGraphicFramePr/>
            <p:nvPr/>
          </p:nvGraphicFramePr>
          <p:xfrm>
            <a:off x="2968831" y="2837081"/>
            <a:ext cx="2366385" cy="208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7" name="Диаграмма 6"/>
            <p:cNvGraphicFramePr/>
            <p:nvPr/>
          </p:nvGraphicFramePr>
          <p:xfrm>
            <a:off x="5196462" y="2777024"/>
            <a:ext cx="2906973" cy="2158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0" name="Диаграмма 9"/>
            <p:cNvGraphicFramePr/>
            <p:nvPr/>
          </p:nvGraphicFramePr>
          <p:xfrm>
            <a:off x="7820282" y="2630781"/>
            <a:ext cx="2975283" cy="2142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4370119" y="6246420"/>
            <a:ext cx="3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«Время экспрессии», сутки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144772" y="2339439"/>
            <a:ext cx="461665" cy="1963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Доля колоний, %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86295" y="154378"/>
            <a:ext cx="84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Распределение колоний по размерам при разном«времени экспрессии»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600" y="404969"/>
            <a:ext cx="9715033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Влияние продолжительности «времени экспрессии» 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на частоту образования мутантных колоний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77539" y="1408277"/>
          <a:ext cx="8497970" cy="487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257</Words>
  <Application>Microsoft Office PowerPoint</Application>
  <PresentationFormat>Произвольный</PresentationFormat>
  <Paragraphs>58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Мутагенное действие ускоренных ионов 20Ne на клетки млекопитающих </vt:lpstr>
      <vt:lpstr>HPRT-ген </vt:lpstr>
      <vt:lpstr>hprt-фермент</vt:lpstr>
      <vt:lpstr>Выявление мутантных колоний</vt:lpstr>
      <vt:lpstr>Облучение культуры клеток:  установка «Геном» </vt:lpstr>
      <vt:lpstr>Презентация PowerPoint</vt:lpstr>
      <vt:lpstr>Флакон с выросшими колониями</vt:lpstr>
      <vt:lpstr>Презентация PowerPoint</vt:lpstr>
      <vt:lpstr>Влияние продолжительности «времени экспрессии»  на частоту образования мутантных колоний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Радиационно-индуцированный мутагенез в клетках китайского хомячка после воздействия ускоренными ионами 20Ne</dc:title>
  <dc:creator/>
  <cp:lastModifiedBy/>
  <cp:revision>5</cp:revision>
  <dcterms:created xsi:type="dcterms:W3CDTF">2012-07-30T23:42:41Z</dcterms:created>
  <dcterms:modified xsi:type="dcterms:W3CDTF">2014-06-06T07:05:46Z</dcterms:modified>
</cp:coreProperties>
</file>