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70" r:id="rId2"/>
    <p:sldId id="607" r:id="rId3"/>
    <p:sldId id="608" r:id="rId4"/>
    <p:sldId id="609" r:id="rId5"/>
    <p:sldId id="610" r:id="rId6"/>
    <p:sldId id="611" r:id="rId7"/>
    <p:sldId id="624" r:id="rId8"/>
    <p:sldId id="625" r:id="rId9"/>
    <p:sldId id="623" r:id="rId10"/>
    <p:sldId id="597" r:id="rId11"/>
    <p:sldId id="621" r:id="rId12"/>
    <p:sldId id="622" r:id="rId13"/>
    <p:sldId id="569" r:id="rId14"/>
    <p:sldId id="570" r:id="rId15"/>
    <p:sldId id="571" r:id="rId16"/>
    <p:sldId id="494" r:id="rId1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646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3" autoAdjust="0"/>
    <p:restoredTop sz="92366" autoAdjust="0"/>
  </p:normalViewPr>
  <p:slideViewPr>
    <p:cSldViewPr>
      <p:cViewPr>
        <p:scale>
          <a:sx n="100" d="100"/>
          <a:sy n="100" d="100"/>
        </p:scale>
        <p:origin x="-1472" y="-104"/>
      </p:cViewPr>
      <p:guideLst>
        <p:guide orient="horz" pos="2160"/>
        <p:guide pos="2880"/>
      </p:guideLst>
    </p:cSldViewPr>
  </p:slideViewPr>
  <p:outlineViewPr>
    <p:cViewPr>
      <p:scale>
        <a:sx n="33" d="100"/>
        <a:sy n="33" d="100"/>
      </p:scale>
      <p:origin x="0" y="20136"/>
    </p:cViewPr>
  </p:outlineViewPr>
  <p:notesTextViewPr>
    <p:cViewPr>
      <p:scale>
        <a:sx n="100" d="100"/>
        <a:sy n="100" d="100"/>
      </p:scale>
      <p:origin x="0" y="0"/>
    </p:cViewPr>
  </p:notesTextViewPr>
  <p:sorterViewPr>
    <p:cViewPr>
      <p:scale>
        <a:sx n="150" d="100"/>
        <a:sy n="150" d="100"/>
      </p:scale>
      <p:origin x="0" y="19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9/18/17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9/18/17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90519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274693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244731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294877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294877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12</a:t>
            </a:fld>
            <a:endParaRPr lang="fr-FR"/>
          </a:p>
        </p:txBody>
      </p:sp>
    </p:spTree>
    <p:extLst>
      <p:ext uri="{BB962C8B-B14F-4D97-AF65-F5344CB8AC3E}">
        <p14:creationId xmlns:p14="http://schemas.microsoft.com/office/powerpoint/2010/main" val="294877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16</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smtClean="0"/>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smtClean="0"/>
              <a:t>122SC JINR, September 18, 2017</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122SC JINR, September 18, 2017</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755576" y="4581128"/>
            <a:ext cx="7560840" cy="1224136"/>
          </a:xfrm>
        </p:spPr>
        <p:txBody>
          <a:bodyPr/>
          <a:lstStyle/>
          <a:p>
            <a:r>
              <a:rPr lang="fr-FR" b="1" dirty="0" smtClean="0">
                <a:solidFill>
                  <a:srgbClr val="000090"/>
                </a:solidFill>
              </a:rPr>
              <a:t>Itzhak </a:t>
            </a:r>
            <a:r>
              <a:rPr lang="fr-FR" b="1" dirty="0" err="1" smtClean="0">
                <a:solidFill>
                  <a:srgbClr val="000090"/>
                </a:solidFill>
              </a:rPr>
              <a:t>Tserruya</a:t>
            </a:r>
            <a:endParaRPr lang="fr-FR" b="1" dirty="0" smtClean="0">
              <a:solidFill>
                <a:srgbClr val="000090"/>
              </a:solidFill>
            </a:endParaRPr>
          </a:p>
          <a:p>
            <a:r>
              <a:rPr lang="fr-FR" sz="2400" b="1" dirty="0" smtClean="0">
                <a:solidFill>
                  <a:srgbClr val="000090"/>
                </a:solidFill>
              </a:rPr>
              <a:t>Weizmann Institute of Science</a:t>
            </a:r>
            <a:endParaRPr lang="en-US" sz="2400" b="1" dirty="0">
              <a:solidFill>
                <a:srgbClr val="000090"/>
              </a:solidFill>
            </a:endParaRPr>
          </a:p>
        </p:txBody>
      </p:sp>
      <p:sp>
        <p:nvSpPr>
          <p:cNvPr id="8" name="TextBox 7"/>
          <p:cNvSpPr txBox="1"/>
          <p:nvPr/>
        </p:nvSpPr>
        <p:spPr>
          <a:xfrm>
            <a:off x="3059832" y="3501008"/>
            <a:ext cx="2981818" cy="369332"/>
          </a:xfrm>
          <a:prstGeom prst="rect">
            <a:avLst/>
          </a:prstGeom>
          <a:noFill/>
        </p:spPr>
        <p:txBody>
          <a:bodyPr wrap="none" rtlCol="0">
            <a:spAutoFit/>
          </a:bodyPr>
          <a:lstStyle/>
          <a:p>
            <a:r>
              <a:rPr lang="en-US" dirty="0" smtClean="0"/>
              <a:t>JINR,  September 18, 2017</a:t>
            </a:r>
            <a:endParaRPr lang="en-US" dirty="0"/>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dirty="0" smtClean="0">
                <a:solidFill>
                  <a:srgbClr val="FFFF00"/>
                </a:solidFill>
              </a:rPr>
              <a:t>PAC  on Particle Physics</a:t>
            </a:r>
          </a:p>
          <a:p>
            <a:pPr algn="ctr"/>
            <a:r>
              <a:rPr lang="en-US" sz="4000" dirty="0" smtClean="0">
                <a:solidFill>
                  <a:srgbClr val="FFFF00"/>
                </a:solidFill>
              </a:rPr>
              <a:t>47</a:t>
            </a:r>
            <a:r>
              <a:rPr lang="en-US" sz="4000" baseline="30000" dirty="0" smtClean="0">
                <a:solidFill>
                  <a:srgbClr val="FFFF00"/>
                </a:solidFill>
              </a:rPr>
              <a:t>th</a:t>
            </a:r>
            <a:r>
              <a:rPr lang="en-US" sz="4000" dirty="0" smtClean="0">
                <a:solidFill>
                  <a:srgbClr val="FFFF00"/>
                </a:solidFill>
              </a:rPr>
              <a:t> Meeting </a:t>
            </a:r>
          </a:p>
          <a:p>
            <a:pPr algn="ctr"/>
            <a:r>
              <a:rPr lang="en-US" sz="4000" dirty="0" smtClean="0">
                <a:solidFill>
                  <a:srgbClr val="FFFF00"/>
                </a:solidFill>
              </a:rPr>
              <a:t>Report to Scientific Council</a:t>
            </a:r>
            <a:endParaRPr lang="fr-FR" sz="4000" dirty="0">
              <a:solidFill>
                <a:srgbClr val="FFFF00"/>
              </a:solidFill>
            </a:endParaRPr>
          </a:p>
        </p:txBody>
      </p:sp>
    </p:spTree>
    <p:extLst>
      <p:ext uri="{BB962C8B-B14F-4D97-AF65-F5344CB8AC3E}">
        <p14:creationId xmlns:p14="http://schemas.microsoft.com/office/powerpoint/2010/main" val="20114380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16632"/>
            <a:ext cx="8928992" cy="95345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smtClean="0">
                <a:solidFill>
                  <a:srgbClr val="FFFF00"/>
                </a:solidFill>
              </a:rPr>
              <a:t> Recommendations on </a:t>
            </a:r>
            <a:r>
              <a:rPr lang="en-US" sz="2800" u="sng" dirty="0">
                <a:solidFill>
                  <a:srgbClr val="FFFF00"/>
                </a:solidFill>
              </a:rPr>
              <a:t>p</a:t>
            </a:r>
            <a:r>
              <a:rPr lang="en-US" sz="2800" u="sng" dirty="0" smtClean="0">
                <a:solidFill>
                  <a:srgbClr val="FFFF00"/>
                </a:solidFill>
              </a:rPr>
              <a:t>rojects approved for completion  in 2016 and proposed for continuation </a:t>
            </a:r>
          </a:p>
        </p:txBody>
      </p:sp>
      <p:sp>
        <p:nvSpPr>
          <p:cNvPr id="8" name="Content Placeholder 7"/>
          <p:cNvSpPr txBox="1">
            <a:spLocks noGrp="1"/>
          </p:cNvSpPr>
          <p:nvPr>
            <p:ph idx="1"/>
          </p:nvPr>
        </p:nvSpPr>
        <p:spPr>
          <a:xfrm>
            <a:off x="179512" y="1196752"/>
            <a:ext cx="8856984" cy="5275291"/>
          </a:xfrm>
          <a:prstGeom prst="rect">
            <a:avLst/>
          </a:prstGeom>
          <a:noFill/>
        </p:spPr>
        <p:txBody>
          <a:bodyPr wrap="square" rtlCol="0">
            <a:spAutoFit/>
          </a:bodyPr>
          <a:lstStyle/>
          <a:p>
            <a:pPr>
              <a:spcBef>
                <a:spcPts val="0"/>
              </a:spcBef>
              <a:spcAft>
                <a:spcPts val="600"/>
              </a:spcAft>
              <a:buFont typeface="Wingdings" charset="2"/>
              <a:buChar char="q"/>
            </a:pPr>
            <a:r>
              <a:rPr lang="en-US" sz="1600" b="1" dirty="0" smtClean="0"/>
              <a:t>NA61: </a:t>
            </a:r>
            <a:r>
              <a:rPr lang="en-US" sz="1600" dirty="0" smtClean="0"/>
              <a:t> </a:t>
            </a:r>
          </a:p>
          <a:p>
            <a:pPr marL="0" indent="0">
              <a:spcBef>
                <a:spcPts val="0"/>
              </a:spcBef>
              <a:spcAft>
                <a:spcPts val="600"/>
              </a:spcAft>
              <a:buNone/>
            </a:pPr>
            <a:r>
              <a:rPr lang="en-US" sz="1600" dirty="0" smtClean="0"/>
              <a:t>NA61 </a:t>
            </a:r>
            <a:r>
              <a:rPr lang="en-US" sz="1600" dirty="0"/>
              <a:t>is expected to complete the data-taking phase in 2018, and </a:t>
            </a:r>
            <a:r>
              <a:rPr lang="en-US" sz="1600" dirty="0" smtClean="0"/>
              <a:t>the </a:t>
            </a:r>
            <a:r>
              <a:rPr lang="en-US" sz="1600" dirty="0"/>
              <a:t>collaboration is considering the possibility </a:t>
            </a:r>
            <a:r>
              <a:rPr lang="en-US" sz="1600" dirty="0" smtClean="0"/>
              <a:t>of extending its </a:t>
            </a:r>
            <a:r>
              <a:rPr lang="en-US" sz="1600" dirty="0" err="1"/>
              <a:t>programme</a:t>
            </a:r>
            <a:r>
              <a:rPr lang="en-US" sz="1600" dirty="0"/>
              <a:t> for the period 2021–2024. </a:t>
            </a:r>
          </a:p>
          <a:p>
            <a:pPr marL="0" indent="0">
              <a:spcBef>
                <a:spcPts val="0"/>
              </a:spcBef>
              <a:spcAft>
                <a:spcPts val="600"/>
              </a:spcAft>
              <a:buNone/>
            </a:pPr>
            <a:r>
              <a:rPr lang="en-US" sz="1600" dirty="0" smtClean="0"/>
              <a:t>The </a:t>
            </a:r>
            <a:r>
              <a:rPr lang="en-US" sz="1600" dirty="0"/>
              <a:t>PAC appreciates the role of the JINR group in data taking, detector and software maintenance </a:t>
            </a:r>
            <a:r>
              <a:rPr lang="en-US" sz="1600" dirty="0" smtClean="0"/>
              <a:t> but </a:t>
            </a:r>
            <a:r>
              <a:rPr lang="en-US" sz="1600" dirty="0"/>
              <a:t>considers that the impact on physics analyses is not commensurate to the group </a:t>
            </a:r>
            <a:r>
              <a:rPr lang="en-US" sz="1600" dirty="0" smtClean="0"/>
              <a:t>size.</a:t>
            </a:r>
          </a:p>
          <a:p>
            <a:pPr marL="0" indent="0">
              <a:spcBef>
                <a:spcPts val="0"/>
              </a:spcBef>
              <a:spcAft>
                <a:spcPts val="600"/>
              </a:spcAft>
              <a:buNone/>
            </a:pPr>
            <a:r>
              <a:rPr lang="en-US" sz="1600" dirty="0" smtClean="0"/>
              <a:t> The </a:t>
            </a:r>
            <a:r>
              <a:rPr lang="en-US" sz="1600" dirty="0"/>
              <a:t>PAC recommends continuation of the JINR participation in the </a:t>
            </a:r>
            <a:r>
              <a:rPr lang="en-US" sz="1600" dirty="0" smtClean="0"/>
              <a:t> NA61 </a:t>
            </a:r>
            <a:r>
              <a:rPr lang="en-US" sz="1600" dirty="0"/>
              <a:t>experiment with the </a:t>
            </a:r>
            <a:r>
              <a:rPr lang="en-US" sz="1600" dirty="0" smtClean="0"/>
              <a:t>current </a:t>
            </a:r>
            <a:r>
              <a:rPr lang="en-US" sz="1600" dirty="0"/>
              <a:t>group size until the end of the NA61 data-taking phase in 2018. Continuation of the JINR </a:t>
            </a:r>
            <a:r>
              <a:rPr lang="en-US" sz="1600" dirty="0" smtClean="0"/>
              <a:t>team </a:t>
            </a:r>
            <a:r>
              <a:rPr lang="en-US" sz="1600" dirty="0"/>
              <a:t>activities within NA61 on data analysis or R&amp;D beyond 2018 would require submitting a new </a:t>
            </a:r>
            <a:r>
              <a:rPr lang="en-US" sz="1600" dirty="0" smtClean="0"/>
              <a:t>proposal.</a:t>
            </a:r>
          </a:p>
          <a:p>
            <a:pPr>
              <a:buFont typeface="Wingdings" charset="2"/>
              <a:buChar char="q"/>
            </a:pPr>
            <a:r>
              <a:rPr lang="en-US" sz="1600" b="1" dirty="0" smtClean="0"/>
              <a:t>COMPASS II: </a:t>
            </a:r>
            <a:r>
              <a:rPr lang="en-US" sz="1600" dirty="0" smtClean="0"/>
              <a:t>  </a:t>
            </a:r>
          </a:p>
          <a:p>
            <a:pPr marL="0" indent="0">
              <a:buNone/>
            </a:pPr>
            <a:r>
              <a:rPr lang="en-US" sz="1600" dirty="0" smtClean="0"/>
              <a:t>The </a:t>
            </a:r>
            <a:r>
              <a:rPr lang="en-US" sz="1600" dirty="0"/>
              <a:t>PAC recognizes that </a:t>
            </a:r>
            <a:r>
              <a:rPr lang="en-US" sz="1600" dirty="0" smtClean="0"/>
              <a:t> the current revised proposal addresses the issues raised at the previous PAC meeting. </a:t>
            </a:r>
          </a:p>
          <a:p>
            <a:pPr marL="0" indent="0">
              <a:buNone/>
            </a:pPr>
            <a:r>
              <a:rPr lang="en-US" sz="1600" dirty="0" smtClean="0"/>
              <a:t>The </a:t>
            </a:r>
            <a:r>
              <a:rPr lang="en-US" sz="1600" dirty="0"/>
              <a:t>PAC is pleased to see that the two groups from VBLHEP and DLNP laboratories have merged and presented a common proposal with a well-defined management structure, strategy and objectives. </a:t>
            </a:r>
            <a:endParaRPr lang="en-US" sz="1600" dirty="0" smtClean="0"/>
          </a:p>
          <a:p>
            <a:pPr marL="0" indent="0">
              <a:buNone/>
            </a:pPr>
            <a:r>
              <a:rPr lang="en-US" sz="1600" dirty="0" smtClean="0"/>
              <a:t>However</a:t>
            </a:r>
            <a:r>
              <a:rPr lang="en-US" sz="1600" dirty="0"/>
              <a:t>, the PAC considers that no compelling reason was presented to justify the group size with a total of 49 members (or 28.2 FTE) and the correspondingly large budget. The PAC requests the team and laboratory management to take the necessary measures to significantly reduce the group size and the travel budget. Assuming that this request is accepted and in order to avoid any further delays in the approval process, the PAC recommends continuation of the participation of the JINR group in the COMPASS-II experiment until the end of 2020</a:t>
            </a:r>
            <a:r>
              <a:rPr lang="en-US" sz="1600" dirty="0" smtClean="0"/>
              <a:t>.</a:t>
            </a:r>
            <a:endParaRPr lang="en-US" sz="1600" dirty="0"/>
          </a:p>
        </p:txBody>
      </p:sp>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122SC JINR, September 18, 2017</a:t>
            </a:r>
            <a:endParaRPr lang="fr-FR"/>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10</a:t>
            </a:fld>
            <a:endParaRPr lang="fr-FR"/>
          </a:p>
        </p:txBody>
      </p:sp>
    </p:spTree>
    <p:extLst>
      <p:ext uri="{BB962C8B-B14F-4D97-AF65-F5344CB8AC3E}">
        <p14:creationId xmlns:p14="http://schemas.microsoft.com/office/powerpoint/2010/main" val="417496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dissolve">
                                      <p:cBhvr>
                                        <p:cTn id="7" dur="500"/>
                                        <p:tgtEl>
                                          <p:spTgt spid="8">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dissolve">
                                      <p:cBhvr>
                                        <p:cTn id="10" dur="500"/>
                                        <p:tgtEl>
                                          <p:spTgt spid="8">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dissolve">
                                      <p:cBhvr>
                                        <p:cTn id="13" dur="500"/>
                                        <p:tgtEl>
                                          <p:spTgt spid="8">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dissolv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16632"/>
            <a:ext cx="8928992" cy="95345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smtClean="0">
                <a:solidFill>
                  <a:srgbClr val="FFFF00"/>
                </a:solidFill>
              </a:rPr>
              <a:t> Recommendations on </a:t>
            </a:r>
            <a:r>
              <a:rPr lang="en-US" sz="2800" u="sng" dirty="0">
                <a:solidFill>
                  <a:srgbClr val="FFFF00"/>
                </a:solidFill>
              </a:rPr>
              <a:t>p</a:t>
            </a:r>
            <a:r>
              <a:rPr lang="en-US" sz="2800" u="sng" dirty="0" smtClean="0">
                <a:solidFill>
                  <a:srgbClr val="FFFF00"/>
                </a:solidFill>
              </a:rPr>
              <a:t>rojects approved for completion  in 2016 and proposed for continuation </a:t>
            </a:r>
          </a:p>
        </p:txBody>
      </p:sp>
      <p:sp>
        <p:nvSpPr>
          <p:cNvPr id="8" name="Content Placeholder 7"/>
          <p:cNvSpPr txBox="1">
            <a:spLocks noGrp="1"/>
          </p:cNvSpPr>
          <p:nvPr>
            <p:ph idx="1"/>
          </p:nvPr>
        </p:nvSpPr>
        <p:spPr>
          <a:xfrm>
            <a:off x="179512" y="1196752"/>
            <a:ext cx="8856984" cy="5198347"/>
          </a:xfrm>
          <a:prstGeom prst="rect">
            <a:avLst/>
          </a:prstGeom>
          <a:noFill/>
        </p:spPr>
        <p:txBody>
          <a:bodyPr wrap="square" rtlCol="0">
            <a:spAutoFit/>
          </a:bodyPr>
          <a:lstStyle/>
          <a:p>
            <a:pPr>
              <a:buFont typeface="Wingdings" charset="2"/>
              <a:buChar char="q"/>
            </a:pPr>
            <a:r>
              <a:rPr lang="en-US" sz="1600" b="1" dirty="0" smtClean="0"/>
              <a:t>JUNO and </a:t>
            </a:r>
            <a:r>
              <a:rPr lang="en-US" sz="1600" b="1" dirty="0" err="1" smtClean="0"/>
              <a:t>Daya</a:t>
            </a:r>
            <a:r>
              <a:rPr lang="en-US" sz="1600" b="1" dirty="0" smtClean="0"/>
              <a:t> Bay: </a:t>
            </a:r>
            <a:r>
              <a:rPr lang="en-US" sz="1600" dirty="0" smtClean="0"/>
              <a:t> </a:t>
            </a:r>
          </a:p>
          <a:p>
            <a:pPr marL="0" indent="0">
              <a:spcBef>
                <a:spcPts val="0"/>
              </a:spcBef>
              <a:spcAft>
                <a:spcPts val="600"/>
              </a:spcAft>
              <a:buNone/>
            </a:pPr>
            <a:r>
              <a:rPr lang="en-US" sz="1600" dirty="0" smtClean="0"/>
              <a:t>The </a:t>
            </a:r>
            <a:r>
              <a:rPr lang="en-US" sz="1600" dirty="0"/>
              <a:t>PAC appreciates the efforts and scientific achievements of the JINR team in the </a:t>
            </a:r>
            <a:r>
              <a:rPr lang="en-US" sz="1600" dirty="0" err="1"/>
              <a:t>Daya</a:t>
            </a:r>
            <a:r>
              <a:rPr lang="en-US" sz="1600" dirty="0"/>
              <a:t> Bay and JUNO experiments. </a:t>
            </a:r>
            <a:endParaRPr lang="en-US" sz="1600" dirty="0" smtClean="0"/>
          </a:p>
          <a:p>
            <a:pPr marL="0" indent="0">
              <a:spcBef>
                <a:spcPts val="0"/>
              </a:spcBef>
              <a:spcAft>
                <a:spcPts val="0"/>
              </a:spcAft>
              <a:buNone/>
            </a:pPr>
            <a:r>
              <a:rPr lang="en-US" sz="1600" dirty="0" smtClean="0"/>
              <a:t>The </a:t>
            </a:r>
            <a:r>
              <a:rPr lang="en-US" sz="1600" dirty="0"/>
              <a:t>PAC recognizes that the group took sizable responsibilities in the </a:t>
            </a:r>
            <a:r>
              <a:rPr lang="en-US" sz="1600" dirty="0" smtClean="0"/>
              <a:t>production </a:t>
            </a:r>
            <a:r>
              <a:rPr lang="en-US" sz="1600" dirty="0"/>
              <a:t>of the PMTs’ high-voltage units. The JINR team also contributed to the development of the JUNO concept, detector engineering, development of the analysis software tools, and to the collaboration management. The work on the JUNO PMT system must have first priority as the flagship hardware contribution from JINR. </a:t>
            </a:r>
            <a:endParaRPr lang="en-US" sz="1600" dirty="0" smtClean="0"/>
          </a:p>
          <a:p>
            <a:pPr marL="0" indent="0">
              <a:spcBef>
                <a:spcPts val="0"/>
              </a:spcBef>
              <a:spcAft>
                <a:spcPts val="1200"/>
              </a:spcAft>
              <a:buNone/>
            </a:pPr>
            <a:r>
              <a:rPr lang="en-US" sz="1600" dirty="0" smtClean="0"/>
              <a:t>The </a:t>
            </a:r>
            <a:r>
              <a:rPr lang="en-US" sz="1600" dirty="0"/>
              <a:t>PAC recommends continuation of JINR’s participation in the </a:t>
            </a:r>
            <a:r>
              <a:rPr lang="en-US" sz="1600" dirty="0" err="1"/>
              <a:t>Daya</a:t>
            </a:r>
            <a:r>
              <a:rPr lang="en-US" sz="1600" dirty="0"/>
              <a:t> Bay/JUNO project until the end of 2020. The PAC also recommends the team and laboratory management to reconsider whether the large manpower and corresponding large travel budget are justified.</a:t>
            </a:r>
          </a:p>
          <a:p>
            <a:pPr>
              <a:buFont typeface="Wingdings" charset="2"/>
              <a:buChar char="q"/>
            </a:pPr>
            <a:r>
              <a:rPr lang="en-US" sz="1600" b="1" dirty="0" smtClean="0"/>
              <a:t>NOVA:</a:t>
            </a:r>
          </a:p>
          <a:p>
            <a:pPr marL="0" indent="0">
              <a:spcBef>
                <a:spcPts val="0"/>
              </a:spcBef>
              <a:spcAft>
                <a:spcPts val="600"/>
              </a:spcAft>
              <a:buNone/>
            </a:pPr>
            <a:r>
              <a:rPr lang="en-US" sz="1600" dirty="0" smtClean="0"/>
              <a:t>The </a:t>
            </a:r>
            <a:r>
              <a:rPr lang="en-US" sz="1600" dirty="0"/>
              <a:t>contributions from the JINR group since the start of the experiment in 2014 have been important and visible. The relatively young group was able to substantially contribute to the data taking via Virtual Control Room. The hardware contributions were complemented by studies on the readout electronics, also performed at a full test bench infrastructure in house. </a:t>
            </a:r>
            <a:endParaRPr lang="en-US" sz="1600" dirty="0" smtClean="0"/>
          </a:p>
          <a:p>
            <a:pPr marL="0" indent="0">
              <a:spcBef>
                <a:spcPts val="0"/>
              </a:spcBef>
              <a:spcAft>
                <a:spcPts val="600"/>
              </a:spcAft>
              <a:buNone/>
            </a:pPr>
            <a:r>
              <a:rPr lang="en-US" sz="1600" dirty="0" smtClean="0"/>
              <a:t>The </a:t>
            </a:r>
            <a:r>
              <a:rPr lang="en-US" sz="1600" dirty="0"/>
              <a:t>JINR researchers have addressed several physics items that will be continued in the next years and extended whenever possible. </a:t>
            </a:r>
            <a:endParaRPr lang="en-US" sz="1600" dirty="0" smtClean="0"/>
          </a:p>
          <a:p>
            <a:pPr marL="0" indent="0">
              <a:spcBef>
                <a:spcPts val="0"/>
              </a:spcBef>
              <a:buNone/>
            </a:pPr>
            <a:r>
              <a:rPr lang="en-US" sz="1600" dirty="0" smtClean="0"/>
              <a:t>Taking </a:t>
            </a:r>
            <a:r>
              <a:rPr lang="en-US" sz="1600" dirty="0"/>
              <a:t>into account the high potential of the </a:t>
            </a:r>
            <a:r>
              <a:rPr lang="en-US" sz="1600" dirty="0" err="1"/>
              <a:t>NOvA</a:t>
            </a:r>
            <a:r>
              <a:rPr lang="en-US" sz="1600" dirty="0"/>
              <a:t> experiment and the broad scope of the JINR involvement, the PAC recommends continuation of this activity until the end of 2020</a:t>
            </a:r>
            <a:r>
              <a:rPr lang="en-US" sz="1600" dirty="0" smtClean="0"/>
              <a:t>.</a:t>
            </a:r>
            <a:r>
              <a:rPr lang="en-US" sz="1600" b="1" dirty="0" smtClean="0"/>
              <a:t> </a:t>
            </a:r>
            <a:endParaRPr lang="en-US" sz="1600" dirty="0"/>
          </a:p>
        </p:txBody>
      </p:sp>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122SC JINR, September 18, 2017</a:t>
            </a:r>
            <a:endParaRPr lang="fr-FR"/>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Tree>
    <p:extLst>
      <p:ext uri="{BB962C8B-B14F-4D97-AF65-F5344CB8AC3E}">
        <p14:creationId xmlns:p14="http://schemas.microsoft.com/office/powerpoint/2010/main" val="289163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dissolve">
                                      <p:cBhvr>
                                        <p:cTn id="7" dur="500"/>
                                        <p:tgtEl>
                                          <p:spTgt spid="8">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dissolve">
                                      <p:cBhvr>
                                        <p:cTn id="10" dur="500"/>
                                        <p:tgtEl>
                                          <p:spTgt spid="8">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dissolve">
                                      <p:cBhvr>
                                        <p:cTn id="13" dur="500"/>
                                        <p:tgtEl>
                                          <p:spTgt spid="8">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dissolve">
                                      <p:cBhvr>
                                        <p:cTn id="1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16632"/>
            <a:ext cx="8928992" cy="95345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smtClean="0">
                <a:solidFill>
                  <a:srgbClr val="FFFF00"/>
                </a:solidFill>
              </a:rPr>
              <a:t> Recommendations on </a:t>
            </a:r>
            <a:r>
              <a:rPr lang="en-US" sz="2800" u="sng" dirty="0">
                <a:solidFill>
                  <a:srgbClr val="FFFF00"/>
                </a:solidFill>
              </a:rPr>
              <a:t>p</a:t>
            </a:r>
            <a:r>
              <a:rPr lang="en-US" sz="2800" u="sng" dirty="0" smtClean="0">
                <a:solidFill>
                  <a:srgbClr val="FFFF00"/>
                </a:solidFill>
              </a:rPr>
              <a:t>rojects approved for completion  in 2016 and proposed for continuation </a:t>
            </a:r>
          </a:p>
        </p:txBody>
      </p:sp>
      <p:sp>
        <p:nvSpPr>
          <p:cNvPr id="8" name="Content Placeholder 7"/>
          <p:cNvSpPr txBox="1">
            <a:spLocks noGrp="1"/>
          </p:cNvSpPr>
          <p:nvPr>
            <p:ph idx="1"/>
          </p:nvPr>
        </p:nvSpPr>
        <p:spPr>
          <a:xfrm>
            <a:off x="179512" y="1484784"/>
            <a:ext cx="8856984" cy="4050340"/>
          </a:xfrm>
          <a:prstGeom prst="rect">
            <a:avLst/>
          </a:prstGeom>
          <a:noFill/>
        </p:spPr>
        <p:txBody>
          <a:bodyPr wrap="square" rtlCol="0">
            <a:spAutoFit/>
          </a:bodyPr>
          <a:lstStyle/>
          <a:p>
            <a:pPr>
              <a:buFont typeface="Wingdings" charset="2"/>
              <a:buChar char="q"/>
            </a:pPr>
            <a:r>
              <a:rPr lang="en-US" sz="1600" b="1" dirty="0" smtClean="0"/>
              <a:t>Mu2e and </a:t>
            </a:r>
            <a:r>
              <a:rPr lang="en-US" sz="1600" b="1" dirty="0" err="1" smtClean="0"/>
              <a:t>Muon</a:t>
            </a:r>
            <a:r>
              <a:rPr lang="en-US" sz="1600" b="1" dirty="0" smtClean="0"/>
              <a:t> g-2</a:t>
            </a:r>
            <a:r>
              <a:rPr lang="en-US" sz="1600" dirty="0" smtClean="0"/>
              <a:t>: </a:t>
            </a:r>
          </a:p>
          <a:p>
            <a:pPr marL="0" indent="0">
              <a:spcBef>
                <a:spcPts val="0"/>
              </a:spcBef>
              <a:spcAft>
                <a:spcPts val="600"/>
              </a:spcAft>
              <a:buNone/>
            </a:pPr>
            <a:r>
              <a:rPr lang="en-US" sz="1600" dirty="0" smtClean="0"/>
              <a:t>The </a:t>
            </a:r>
            <a:r>
              <a:rPr lang="en-US" sz="1600" dirty="0"/>
              <a:t>new beam facility and the experiments are making very good progress on the way to their timely completion. The JINR group has made significant contributions to this success and is playing a visible and important role in both experiments. </a:t>
            </a:r>
            <a:endParaRPr lang="en-US" sz="1600" dirty="0" smtClean="0"/>
          </a:p>
          <a:p>
            <a:pPr marL="0" indent="0">
              <a:spcBef>
                <a:spcPts val="0"/>
              </a:spcBef>
              <a:spcAft>
                <a:spcPts val="1200"/>
              </a:spcAft>
              <a:buNone/>
            </a:pPr>
            <a:r>
              <a:rPr lang="en-US" sz="1600" dirty="0" smtClean="0"/>
              <a:t>The </a:t>
            </a:r>
            <a:r>
              <a:rPr lang="en-US" sz="1600" dirty="0"/>
              <a:t>Committee recommends continuation of the JINR participation in the Mu2e and </a:t>
            </a:r>
            <a:r>
              <a:rPr lang="en-US" sz="1600" dirty="0" err="1"/>
              <a:t>Muon</a:t>
            </a:r>
            <a:r>
              <a:rPr lang="en-US" sz="1600" dirty="0"/>
              <a:t> g-2 experiments until the end of 2020</a:t>
            </a:r>
            <a:r>
              <a:rPr lang="en-US" sz="1600" dirty="0" smtClean="0"/>
              <a:t>.</a:t>
            </a:r>
          </a:p>
          <a:p>
            <a:pPr>
              <a:buFont typeface="Wingdings" charset="2"/>
              <a:buChar char="q"/>
            </a:pPr>
            <a:r>
              <a:rPr lang="en-US" sz="1600" b="1" dirty="0" smtClean="0"/>
              <a:t>TAIGA:</a:t>
            </a:r>
            <a:r>
              <a:rPr lang="en-US" sz="1600" dirty="0" smtClean="0"/>
              <a:t> </a:t>
            </a:r>
          </a:p>
          <a:p>
            <a:pPr marL="0" indent="0">
              <a:spcBef>
                <a:spcPts val="0"/>
              </a:spcBef>
              <a:spcAft>
                <a:spcPts val="600"/>
              </a:spcAft>
              <a:buNone/>
            </a:pPr>
            <a:r>
              <a:rPr lang="en-US" sz="1600" dirty="0" smtClean="0"/>
              <a:t>TAIGA </a:t>
            </a:r>
            <a:r>
              <a:rPr lang="en-US" sz="1600" dirty="0"/>
              <a:t>can make a significant contribution to the understanding of the origin of cosmic rays in the region around the knee in the energy spectrum. A number of interesting results have been obtained, demonstrating good quality of the hardware and data processing algorithms. </a:t>
            </a:r>
            <a:endParaRPr lang="en-US" sz="1600" dirty="0" smtClean="0"/>
          </a:p>
          <a:p>
            <a:pPr marL="0" indent="0">
              <a:spcBef>
                <a:spcPts val="0"/>
              </a:spcBef>
              <a:spcAft>
                <a:spcPts val="600"/>
              </a:spcAft>
              <a:buNone/>
            </a:pPr>
            <a:r>
              <a:rPr lang="en-US" sz="1600" dirty="0" smtClean="0"/>
              <a:t>The </a:t>
            </a:r>
            <a:r>
              <a:rPr lang="en-US" sz="1600" dirty="0"/>
              <a:t>PAC notes the importance of the JINR obligations in the TAIGA collaboration and encourages the JINR group and in particular young researchers to increase their participation in the data analysis. </a:t>
            </a:r>
            <a:endParaRPr lang="en-US" sz="1600" dirty="0" smtClean="0"/>
          </a:p>
          <a:p>
            <a:pPr marL="0" indent="0">
              <a:spcBef>
                <a:spcPts val="0"/>
              </a:spcBef>
              <a:spcAft>
                <a:spcPts val="600"/>
              </a:spcAft>
              <a:buNone/>
            </a:pPr>
            <a:r>
              <a:rPr lang="en-US" sz="1600" dirty="0" smtClean="0"/>
              <a:t>The </a:t>
            </a:r>
            <a:r>
              <a:rPr lang="en-US" sz="1600" dirty="0"/>
              <a:t>PAC recommends extension of the project until the end of 2020.</a:t>
            </a:r>
          </a:p>
          <a:p>
            <a:pPr marL="0" indent="0">
              <a:spcBef>
                <a:spcPts val="0"/>
              </a:spcBef>
              <a:spcAft>
                <a:spcPts val="600"/>
              </a:spcAft>
              <a:buNone/>
            </a:pPr>
            <a:r>
              <a:rPr lang="en-US" sz="1600" dirty="0" smtClean="0"/>
              <a:t> </a:t>
            </a:r>
            <a:endParaRPr lang="en-US" sz="1600" dirty="0"/>
          </a:p>
        </p:txBody>
      </p:sp>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122SC JINR, September 18, 2017</a:t>
            </a:r>
            <a:endParaRPr lang="fr-FR"/>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Tree>
    <p:extLst>
      <p:ext uri="{BB962C8B-B14F-4D97-AF65-F5344CB8AC3E}">
        <p14:creationId xmlns:p14="http://schemas.microsoft.com/office/powerpoint/2010/main" val="2972742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dissolve">
                                      <p:cBhvr>
                                        <p:cTn id="7" dur="500"/>
                                        <p:tgtEl>
                                          <p:spTgt spid="8">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dissolve">
                                      <p:cBhvr>
                                        <p:cTn id="10" dur="500"/>
                                        <p:tgtEl>
                                          <p:spTgt spid="8">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dissolve">
                                      <p:cBhvr>
                                        <p:cTn id="13" dur="500"/>
                                        <p:tgtEl>
                                          <p:spTgt spid="8">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dissolve">
                                      <p:cBhvr>
                                        <p:cTn id="16" dur="500"/>
                                        <p:tgtEl>
                                          <p:spTgt spid="8">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animEffect transition="in" filter="dissolve">
                                      <p:cBhvr>
                                        <p:cTn id="1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122SC JINR, September 18, 2017</a:t>
            </a:r>
            <a:endParaRPr lang="fr-FR"/>
          </a:p>
        </p:txBody>
      </p:sp>
      <p:sp>
        <p:nvSpPr>
          <p:cNvPr id="8" name="AutoShape 18"/>
          <p:cNvSpPr>
            <a:spLocks noGrp="1" noChangeArrowheads="1"/>
          </p:cNvSpPr>
          <p:nvPr>
            <p:ph type="title"/>
          </p:nvPr>
        </p:nvSpPr>
        <p:spPr bwMode="auto">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smtClean="0">
                <a:solidFill>
                  <a:srgbClr val="FFFF00"/>
                </a:solidFill>
              </a:rPr>
              <a:t>Scientific Reports</a:t>
            </a:r>
            <a:endParaRPr lang="en-US" sz="3200" u="sng" dirty="0" smtClean="0">
              <a:solidFill>
                <a:srgbClr val="FFFF00"/>
              </a:solidFill>
            </a:endParaRPr>
          </a:p>
        </p:txBody>
      </p:sp>
      <p:sp>
        <p:nvSpPr>
          <p:cNvPr id="9" name="AutoShape 18"/>
          <p:cNvSpPr>
            <a:spLocks noChangeArrowheads="1"/>
          </p:cNvSpPr>
          <p:nvPr/>
        </p:nvSpPr>
        <p:spPr bwMode="auto">
          <a:xfrm>
            <a:off x="467544" y="1993388"/>
            <a:ext cx="8352928" cy="3303032"/>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r>
              <a:rPr lang="en-US" sz="2400" dirty="0" smtClean="0"/>
              <a:t>The </a:t>
            </a:r>
            <a:r>
              <a:rPr lang="en-US" sz="2400" dirty="0"/>
              <a:t>PAC </a:t>
            </a:r>
            <a:r>
              <a:rPr lang="en-US" sz="2400" dirty="0" smtClean="0"/>
              <a:t>heard two reports:</a:t>
            </a:r>
          </a:p>
          <a:p>
            <a:pPr marL="342900" indent="-342900">
              <a:spcBef>
                <a:spcPts val="1200"/>
              </a:spcBef>
              <a:spcAft>
                <a:spcPts val="1200"/>
              </a:spcAft>
              <a:buFont typeface="Wingdings" charset="2"/>
              <a:buChar char="v"/>
            </a:pPr>
            <a:r>
              <a:rPr lang="en-US" sz="2400" dirty="0" smtClean="0"/>
              <a:t> </a:t>
            </a:r>
            <a:r>
              <a:rPr lang="en-US" sz="2400" dirty="0"/>
              <a:t>“Search for </a:t>
            </a:r>
            <a:r>
              <a:rPr lang="en-US" sz="2400" dirty="0" err="1"/>
              <a:t>muon</a:t>
            </a:r>
            <a:r>
              <a:rPr lang="en-US" sz="2400" dirty="0"/>
              <a:t>-to-electron conversion: the Mu2e experiment at </a:t>
            </a:r>
            <a:r>
              <a:rPr lang="en-US" sz="2400" dirty="0" err="1"/>
              <a:t>Fermilab</a:t>
            </a:r>
            <a:r>
              <a:rPr lang="en-US" sz="2400" dirty="0"/>
              <a:t>” presented by J. Miller </a:t>
            </a:r>
            <a:r>
              <a:rPr lang="en-US" sz="2400" dirty="0" smtClean="0"/>
              <a:t> </a:t>
            </a:r>
          </a:p>
          <a:p>
            <a:pPr marL="342900" indent="-342900">
              <a:spcBef>
                <a:spcPts val="1200"/>
              </a:spcBef>
              <a:spcAft>
                <a:spcPts val="1200"/>
              </a:spcAft>
              <a:buFont typeface="Wingdings" charset="2"/>
              <a:buChar char="v"/>
            </a:pPr>
            <a:r>
              <a:rPr lang="en-US" sz="2400" dirty="0" smtClean="0"/>
              <a:t> </a:t>
            </a:r>
            <a:r>
              <a:rPr lang="en-US" sz="2400" dirty="0"/>
              <a:t>“Weak decays of B mesons in the light of the search for new physics” presented by M. </a:t>
            </a:r>
            <a:r>
              <a:rPr lang="en-US" sz="2400" dirty="0" err="1"/>
              <a:t>Ivanov</a:t>
            </a:r>
            <a:r>
              <a:rPr lang="en-US" sz="2400" dirty="0"/>
              <a:t>, </a:t>
            </a:r>
            <a:r>
              <a:rPr lang="en-US" sz="2400" dirty="0" smtClean="0"/>
              <a:t> </a:t>
            </a:r>
          </a:p>
          <a:p>
            <a:pPr>
              <a:spcBef>
                <a:spcPts val="1200"/>
              </a:spcBef>
              <a:spcAft>
                <a:spcPts val="1200"/>
              </a:spcAft>
            </a:pPr>
            <a:r>
              <a:rPr lang="en-US" sz="2400" dirty="0" smtClean="0"/>
              <a:t>and thanked both </a:t>
            </a:r>
            <a:r>
              <a:rPr lang="en-US" sz="2400" dirty="0"/>
              <a:t>speakers for their presentations</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13</a:t>
            </a:fld>
            <a:endParaRPr lang="fr-FR"/>
          </a:p>
        </p:txBody>
      </p:sp>
    </p:spTree>
    <p:extLst>
      <p:ext uri="{BB962C8B-B14F-4D97-AF65-F5344CB8AC3E}">
        <p14:creationId xmlns:p14="http://schemas.microsoft.com/office/powerpoint/2010/main" val="361275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122SC JINR, September 18, 2017</a:t>
            </a:r>
            <a:endParaRPr lang="fr-FR"/>
          </a:p>
        </p:txBody>
      </p:sp>
      <p:sp>
        <p:nvSpPr>
          <p:cNvPr id="6" name="AutoShape 18"/>
          <p:cNvSpPr>
            <a:spLocks noGrp="1" noChangeArrowheads="1"/>
          </p:cNvSpPr>
          <p:nvPr>
            <p:ph type="title"/>
          </p:nvPr>
        </p:nvSpPr>
        <p:spPr bwMode="auto">
          <a:xfrm>
            <a:off x="467544" y="116632"/>
            <a:ext cx="8229600" cy="1143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smtClean="0">
                <a:solidFill>
                  <a:srgbClr val="FFFF00"/>
                </a:solidFill>
              </a:rPr>
              <a:t>Presentations by young scientists</a:t>
            </a:r>
          </a:p>
        </p:txBody>
      </p:sp>
      <p:sp>
        <p:nvSpPr>
          <p:cNvPr id="8" name="AutoShape 18"/>
          <p:cNvSpPr>
            <a:spLocks noChangeArrowheads="1"/>
          </p:cNvSpPr>
          <p:nvPr/>
        </p:nvSpPr>
        <p:spPr bwMode="auto">
          <a:xfrm>
            <a:off x="323528" y="1628800"/>
            <a:ext cx="8533456" cy="2383631"/>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marL="342900" indent="-342900">
              <a:spcBef>
                <a:spcPts val="1200"/>
              </a:spcBef>
              <a:buFont typeface="Wingdings" charset="2"/>
              <a:buChar char="v"/>
            </a:pPr>
            <a:r>
              <a:rPr lang="en-US" sz="2000" dirty="0"/>
              <a:t>The PAC </a:t>
            </a:r>
            <a:r>
              <a:rPr lang="en-US" sz="2000" dirty="0" smtClean="0"/>
              <a:t>reviewed 12 </a:t>
            </a:r>
            <a:r>
              <a:rPr lang="en-US" sz="2000" dirty="0"/>
              <a:t>poster presentations in particle physics by young scientists from </a:t>
            </a:r>
            <a:r>
              <a:rPr lang="en-US" sz="2000" dirty="0" smtClean="0"/>
              <a:t>DLNP and  VBLHEP Laboratories.</a:t>
            </a:r>
          </a:p>
          <a:p>
            <a:pPr marL="342900" indent="-342900">
              <a:spcBef>
                <a:spcPts val="1200"/>
              </a:spcBef>
              <a:buFont typeface="Wingdings" charset="2"/>
              <a:buChar char="v"/>
            </a:pPr>
            <a:r>
              <a:rPr lang="en-US" sz="2000" dirty="0" smtClean="0"/>
              <a:t>The </a:t>
            </a:r>
            <a:r>
              <a:rPr lang="en-US" sz="2000" dirty="0"/>
              <a:t>PAC is very pleased with </a:t>
            </a:r>
            <a:r>
              <a:rPr lang="en-US" sz="2000" dirty="0" smtClean="0"/>
              <a:t>the </a:t>
            </a:r>
            <a:r>
              <a:rPr lang="en-US" sz="2000" dirty="0"/>
              <a:t>overall very good </a:t>
            </a:r>
            <a:r>
              <a:rPr lang="en-US" sz="2000" dirty="0" smtClean="0"/>
              <a:t>quality of the posters.</a:t>
            </a:r>
          </a:p>
          <a:p>
            <a:pPr marL="342900" indent="-342900">
              <a:spcBef>
                <a:spcPts val="1200"/>
              </a:spcBef>
              <a:buFont typeface="Wingdings" charset="2"/>
              <a:buChar char="v"/>
            </a:pPr>
            <a:r>
              <a:rPr lang="en-US" sz="2000" dirty="0"/>
              <a:t>The </a:t>
            </a:r>
            <a:r>
              <a:rPr lang="en-US" sz="2000" dirty="0" smtClean="0"/>
              <a:t>PAC selected </a:t>
            </a:r>
            <a:r>
              <a:rPr lang="en-US" sz="2000" dirty="0"/>
              <a:t>the poster “The TUS space experiment” presented by M. </a:t>
            </a:r>
            <a:r>
              <a:rPr lang="en-US" sz="2000" dirty="0" err="1"/>
              <a:t>Lavrova</a:t>
            </a:r>
            <a:r>
              <a:rPr lang="en-US" sz="2000" dirty="0"/>
              <a:t> to be reported at </a:t>
            </a:r>
            <a:r>
              <a:rPr lang="en-US" sz="2000" dirty="0" smtClean="0"/>
              <a:t>this </a:t>
            </a:r>
            <a:r>
              <a:rPr lang="en-US" sz="2000" dirty="0"/>
              <a:t>session of the Scientific </a:t>
            </a:r>
            <a:r>
              <a:rPr lang="en-US" sz="2000" dirty="0" smtClean="0"/>
              <a:t>Council. </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
        <p:nvSpPr>
          <p:cNvPr id="5" name="Rectangle 4"/>
          <p:cNvSpPr/>
          <p:nvPr/>
        </p:nvSpPr>
        <p:spPr>
          <a:xfrm>
            <a:off x="539552" y="4653136"/>
            <a:ext cx="7992888" cy="1323439"/>
          </a:xfrm>
          <a:prstGeom prst="rect">
            <a:avLst/>
          </a:prstGeom>
        </p:spPr>
        <p:txBody>
          <a:bodyPr wrap="square">
            <a:spAutoFit/>
          </a:bodyPr>
          <a:lstStyle/>
          <a:p>
            <a:pPr marL="342900" indent="-342900">
              <a:spcBef>
                <a:spcPts val="1200"/>
              </a:spcBef>
              <a:buFont typeface="Wingdings" charset="2"/>
              <a:buChar char="v"/>
            </a:pPr>
            <a:r>
              <a:rPr lang="en-US" sz="2000" dirty="0"/>
              <a:t>The PAC recommends the management of laboratories to consider the possibility of presenting the young scientists work using multimedia </a:t>
            </a:r>
            <a:r>
              <a:rPr lang="en-US" sz="2000" dirty="0" smtClean="0"/>
              <a:t>presentations </a:t>
            </a:r>
            <a:r>
              <a:rPr lang="en-US" sz="2000" dirty="0"/>
              <a:t>of a maximal three-minute duration in addition to static posters.</a:t>
            </a:r>
          </a:p>
        </p:txBody>
      </p:sp>
    </p:spTree>
    <p:extLst>
      <p:ext uri="{BB962C8B-B14F-4D97-AF65-F5344CB8AC3E}">
        <p14:creationId xmlns:p14="http://schemas.microsoft.com/office/powerpoint/2010/main" val="364819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Itzhak Tserruya</a:t>
            </a:r>
            <a:endParaRPr lang="fr-FR" dirty="0"/>
          </a:p>
        </p:txBody>
      </p:sp>
      <p:sp>
        <p:nvSpPr>
          <p:cNvPr id="3" name="Footer Placeholder 2"/>
          <p:cNvSpPr>
            <a:spLocks noGrp="1"/>
          </p:cNvSpPr>
          <p:nvPr>
            <p:ph type="ftr" sz="quarter" idx="11"/>
          </p:nvPr>
        </p:nvSpPr>
        <p:spPr/>
        <p:txBody>
          <a:bodyPr/>
          <a:lstStyle/>
          <a:p>
            <a:pPr>
              <a:defRPr/>
            </a:pPr>
            <a:r>
              <a:rPr lang="en-US" smtClean="0"/>
              <a:t>122SC JINR, September 18, 2017</a:t>
            </a:r>
            <a:endParaRPr lang="fr-FR"/>
          </a:p>
        </p:txBody>
      </p:sp>
      <p:sp>
        <p:nvSpPr>
          <p:cNvPr id="9" name="AutoShape 18"/>
          <p:cNvSpPr>
            <a:spLocks noGrp="1" noChangeArrowheads="1"/>
          </p:cNvSpPr>
          <p:nvPr>
            <p:ph type="title"/>
          </p:nvPr>
        </p:nvSpPr>
        <p:spPr bwMode="auto">
          <a:xfrm>
            <a:off x="179512" y="349683"/>
            <a:ext cx="8784976" cy="51077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000" dirty="0" smtClean="0">
                <a:solidFill>
                  <a:srgbClr val="FFFF00"/>
                </a:solidFill>
              </a:rPr>
              <a:t>Next PAC-PP  Meeting – 31 January – 1 February 2018</a:t>
            </a:r>
          </a:p>
        </p:txBody>
      </p:sp>
      <p:sp>
        <p:nvSpPr>
          <p:cNvPr id="10" name="Rectangle 9"/>
          <p:cNvSpPr/>
          <p:nvPr/>
        </p:nvSpPr>
        <p:spPr>
          <a:xfrm>
            <a:off x="0" y="1556792"/>
            <a:ext cx="9036496" cy="4693593"/>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a:t>
            </a:r>
            <a:r>
              <a:rPr lang="en-US" dirty="0" smtClean="0">
                <a:latin typeface="Arial"/>
                <a:cs typeface="Arial"/>
              </a:rPr>
              <a:t>PAC-PP will </a:t>
            </a:r>
            <a:r>
              <a:rPr lang="en-US" dirty="0">
                <a:latin typeface="Arial"/>
                <a:cs typeface="Arial"/>
              </a:rPr>
              <a:t>be held </a:t>
            </a:r>
            <a:r>
              <a:rPr lang="en-US" b="1" i="1" u="sng" dirty="0" smtClean="0">
                <a:latin typeface="Arial"/>
                <a:cs typeface="Arial"/>
              </a:rPr>
              <a:t>on 31 January – 1 February 2018</a:t>
            </a:r>
          </a:p>
          <a:p>
            <a:pPr marL="285750" indent="-285750">
              <a:spcBef>
                <a:spcPts val="600"/>
              </a:spcBef>
              <a:spcAft>
                <a:spcPts val="600"/>
              </a:spcAft>
              <a:buFont typeface="Arial"/>
              <a:buChar char="•"/>
            </a:pPr>
            <a:r>
              <a:rPr lang="en-US" dirty="0" smtClean="0">
                <a:latin typeface="Arial"/>
                <a:cs typeface="Arial"/>
              </a:rPr>
              <a:t>The </a:t>
            </a:r>
            <a:r>
              <a:rPr lang="en-US" dirty="0">
                <a:latin typeface="Arial"/>
                <a:cs typeface="Arial"/>
              </a:rPr>
              <a:t>following items are proposed to be included in the </a:t>
            </a:r>
            <a:r>
              <a:rPr lang="en-US" dirty="0" smtClean="0">
                <a:latin typeface="Arial"/>
                <a:cs typeface="Arial"/>
              </a:rPr>
              <a:t>agenda:</a:t>
            </a:r>
          </a:p>
          <a:p>
            <a:pPr marL="742950" lvl="1" indent="-285750">
              <a:spcAft>
                <a:spcPts val="600"/>
              </a:spcAft>
              <a:buFont typeface="Wingdings" charset="2"/>
              <a:buChar char="²"/>
            </a:pPr>
            <a:r>
              <a:rPr lang="en-US" dirty="0" smtClean="0">
                <a:latin typeface="Arial"/>
                <a:cs typeface="Arial"/>
              </a:rPr>
              <a:t>Follow</a:t>
            </a:r>
            <a:r>
              <a:rPr lang="en-US" dirty="0">
                <a:latin typeface="Arial"/>
                <a:cs typeface="Arial"/>
              </a:rPr>
              <a:t>-up on the to-do-list from this PAC </a:t>
            </a:r>
            <a:r>
              <a:rPr lang="en-US" dirty="0" smtClean="0">
                <a:latin typeface="Arial"/>
                <a:cs typeface="Arial"/>
              </a:rPr>
              <a:t>meeting </a:t>
            </a:r>
            <a:endParaRPr lang="en-US" b="1" i="1" dirty="0">
              <a:latin typeface="Arial"/>
              <a:cs typeface="Arial"/>
            </a:endParaRPr>
          </a:p>
          <a:p>
            <a:pPr marL="742950" lvl="1" indent="-285750">
              <a:spcAft>
                <a:spcPts val="600"/>
              </a:spcAft>
              <a:buFont typeface="Wingdings" charset="2"/>
              <a:buChar char="²"/>
            </a:pPr>
            <a:r>
              <a:rPr lang="en-US" dirty="0">
                <a:latin typeface="Arial"/>
                <a:cs typeface="Arial"/>
              </a:rPr>
              <a:t>R</a:t>
            </a:r>
            <a:r>
              <a:rPr lang="en-US" dirty="0" smtClean="0">
                <a:latin typeface="Arial"/>
                <a:cs typeface="Arial"/>
              </a:rPr>
              <a:t>eport </a:t>
            </a:r>
            <a:r>
              <a:rPr lang="en-US" dirty="0">
                <a:latin typeface="Arial"/>
                <a:cs typeface="Arial"/>
              </a:rPr>
              <a:t>on the </a:t>
            </a:r>
            <a:r>
              <a:rPr lang="en-US" dirty="0" err="1">
                <a:latin typeface="Arial"/>
                <a:cs typeface="Arial"/>
              </a:rPr>
              <a:t>Nuclotron</a:t>
            </a:r>
            <a:r>
              <a:rPr lang="en-US" dirty="0">
                <a:latin typeface="Arial"/>
                <a:cs typeface="Arial"/>
              </a:rPr>
              <a:t>-NICA </a:t>
            </a:r>
            <a:r>
              <a:rPr lang="en-US" dirty="0" smtClean="0">
                <a:latin typeface="Arial"/>
                <a:cs typeface="Arial"/>
              </a:rPr>
              <a:t>project</a:t>
            </a:r>
          </a:p>
          <a:p>
            <a:pPr marL="742950" lvl="1" indent="-285750">
              <a:spcAft>
                <a:spcPts val="600"/>
              </a:spcAft>
              <a:buFont typeface="Wingdings" charset="2"/>
              <a:buChar char="²"/>
            </a:pPr>
            <a:r>
              <a:rPr lang="en-US" dirty="0">
                <a:latin typeface="Arial"/>
                <a:cs typeface="Arial"/>
              </a:rPr>
              <a:t>R</a:t>
            </a:r>
            <a:r>
              <a:rPr lang="en-US" dirty="0" smtClean="0">
                <a:latin typeface="Arial"/>
                <a:cs typeface="Arial"/>
              </a:rPr>
              <a:t>eport </a:t>
            </a:r>
            <a:r>
              <a:rPr lang="en-US" dirty="0">
                <a:latin typeface="Arial"/>
                <a:cs typeface="Arial"/>
              </a:rPr>
              <a:t>on infrastructure issues including </a:t>
            </a:r>
            <a:r>
              <a:rPr lang="en-US" dirty="0" err="1">
                <a:latin typeface="Arial"/>
                <a:cs typeface="Arial"/>
              </a:rPr>
              <a:t>Nuclotron</a:t>
            </a:r>
            <a:endParaRPr lang="en-US" dirty="0">
              <a:latin typeface="Arial"/>
              <a:cs typeface="Arial"/>
            </a:endParaRPr>
          </a:p>
          <a:p>
            <a:pPr marL="742950" lvl="1" indent="-285750">
              <a:spcAft>
                <a:spcPts val="600"/>
              </a:spcAft>
              <a:buFont typeface="Wingdings" charset="2"/>
              <a:buChar char="²"/>
            </a:pPr>
            <a:r>
              <a:rPr lang="en-US" dirty="0" smtClean="0">
                <a:latin typeface="Arial"/>
                <a:cs typeface="Arial"/>
              </a:rPr>
              <a:t>Report </a:t>
            </a:r>
            <a:r>
              <a:rPr lang="en-US" dirty="0">
                <a:latin typeface="Arial"/>
                <a:cs typeface="Arial"/>
              </a:rPr>
              <a:t>from the Coordinator of </a:t>
            </a:r>
            <a:r>
              <a:rPr lang="en-US" dirty="0" smtClean="0">
                <a:latin typeface="Arial"/>
                <a:cs typeface="Arial"/>
              </a:rPr>
              <a:t>the </a:t>
            </a:r>
            <a:r>
              <a:rPr lang="en-US" dirty="0" err="1" smtClean="0">
                <a:latin typeface="Arial"/>
                <a:cs typeface="Arial"/>
              </a:rPr>
              <a:t>Nuclotron</a:t>
            </a:r>
            <a:r>
              <a:rPr lang="en-US" dirty="0" smtClean="0">
                <a:latin typeface="Arial"/>
                <a:cs typeface="Arial"/>
              </a:rPr>
              <a:t> experimental </a:t>
            </a:r>
            <a:r>
              <a:rPr lang="en-US" dirty="0" err="1" smtClean="0">
                <a:latin typeface="Arial"/>
                <a:cs typeface="Arial"/>
              </a:rPr>
              <a:t>programme</a:t>
            </a:r>
            <a:endParaRPr lang="en-US" dirty="0" smtClean="0">
              <a:latin typeface="Arial"/>
              <a:cs typeface="Arial"/>
            </a:endParaRPr>
          </a:p>
          <a:p>
            <a:pPr marL="742950" lvl="1" indent="-285750">
              <a:spcAft>
                <a:spcPts val="600"/>
              </a:spcAft>
              <a:buFont typeface="Wingdings" charset="2"/>
              <a:buChar char="²"/>
            </a:pPr>
            <a:r>
              <a:rPr lang="en-US" dirty="0">
                <a:latin typeface="Arial"/>
                <a:cs typeface="Arial"/>
              </a:rPr>
              <a:t>Status </a:t>
            </a:r>
            <a:r>
              <a:rPr lang="en-US" dirty="0" smtClean="0">
                <a:latin typeface="Arial"/>
                <a:cs typeface="Arial"/>
              </a:rPr>
              <a:t>report </a:t>
            </a:r>
            <a:r>
              <a:rPr lang="en-US" dirty="0">
                <a:latin typeface="Arial"/>
                <a:cs typeface="Arial"/>
              </a:rPr>
              <a:t>on the MPD project including simulation results</a:t>
            </a:r>
          </a:p>
          <a:p>
            <a:pPr marL="742950" lvl="1" indent="-285750">
              <a:spcAft>
                <a:spcPts val="600"/>
              </a:spcAft>
              <a:buFont typeface="Wingdings" charset="2"/>
              <a:buChar char="²"/>
            </a:pPr>
            <a:r>
              <a:rPr lang="en-US" dirty="0" smtClean="0">
                <a:latin typeface="Arial"/>
                <a:cs typeface="Arial"/>
              </a:rPr>
              <a:t>Status report </a:t>
            </a:r>
            <a:r>
              <a:rPr lang="en-US" dirty="0">
                <a:latin typeface="Arial"/>
                <a:cs typeface="Arial"/>
              </a:rPr>
              <a:t>on the BM@N project including simulation </a:t>
            </a:r>
            <a:r>
              <a:rPr lang="en-US" dirty="0" smtClean="0">
                <a:latin typeface="Arial"/>
                <a:cs typeface="Arial"/>
              </a:rPr>
              <a:t>results</a:t>
            </a:r>
          </a:p>
          <a:p>
            <a:pPr marL="742950" lvl="1" indent="-285750">
              <a:spcAft>
                <a:spcPts val="600"/>
              </a:spcAft>
              <a:buFont typeface="Wingdings" charset="2"/>
              <a:buChar char="²"/>
            </a:pPr>
            <a:r>
              <a:rPr lang="en-US" dirty="0" smtClean="0">
                <a:latin typeface="Arial"/>
                <a:cs typeface="Arial"/>
              </a:rPr>
              <a:t>Status report on the SPD experiment</a:t>
            </a:r>
          </a:p>
          <a:p>
            <a:pPr marL="742950" lvl="1" indent="-285750">
              <a:spcAft>
                <a:spcPts val="600"/>
              </a:spcAft>
              <a:buFont typeface="Wingdings" charset="2"/>
              <a:buChar char="²"/>
            </a:pPr>
            <a:r>
              <a:rPr lang="en-US" dirty="0" smtClean="0">
                <a:latin typeface="Arial"/>
                <a:cs typeface="Arial"/>
              </a:rPr>
              <a:t>Reports on the results of the LHC experiments</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Consideration of new projects</a:t>
            </a:r>
          </a:p>
          <a:p>
            <a:pPr marL="742950" lvl="1" indent="-285750">
              <a:spcAft>
                <a:spcPts val="600"/>
              </a:spcAft>
              <a:buFont typeface="Wingdings" charset="2"/>
              <a:buChar char="²"/>
            </a:pPr>
            <a:r>
              <a:rPr lang="en-US" dirty="0">
                <a:latin typeface="Arial"/>
                <a:cs typeface="Arial"/>
              </a:rPr>
              <a:t>Reports and recommendations on the projects to be completed in 2017</a:t>
            </a:r>
          </a:p>
          <a:p>
            <a:pPr marL="742950" lvl="1" indent="-285750">
              <a:spcAft>
                <a:spcPts val="600"/>
              </a:spcAft>
              <a:buFont typeface="Wingdings" charset="2"/>
              <a:buChar char="²"/>
            </a:pPr>
            <a:r>
              <a:rPr lang="en-US" dirty="0" smtClean="0">
                <a:latin typeface="Arial"/>
                <a:cs typeface="Arial"/>
              </a:rPr>
              <a:t>Posters </a:t>
            </a:r>
            <a:r>
              <a:rPr lang="en-US" dirty="0">
                <a:latin typeface="Arial"/>
                <a:cs typeface="Arial"/>
              </a:rPr>
              <a:t>from young physicists </a:t>
            </a:r>
            <a:r>
              <a:rPr lang="en-US" dirty="0" smtClean="0">
                <a:latin typeface="Arial"/>
                <a:cs typeface="Arial"/>
              </a:rPr>
              <a:t> </a:t>
            </a: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15</a:t>
            </a:fld>
            <a:endParaRPr lang="fr-FR"/>
          </a:p>
        </p:txBody>
      </p:sp>
    </p:spTree>
    <p:extLst>
      <p:ext uri="{BB962C8B-B14F-4D97-AF65-F5344CB8AC3E}">
        <p14:creationId xmlns:p14="http://schemas.microsoft.com/office/powerpoint/2010/main" val="188026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smtClean="0">
              <a:ea typeface="+mj-ea"/>
            </a:endParaRPr>
          </a:p>
        </p:txBody>
      </p:sp>
      <p:sp>
        <p:nvSpPr>
          <p:cNvPr id="734211" name="Rectangle 3"/>
          <p:cNvSpPr>
            <a:spLocks noGrp="1" noChangeArrowheads="1"/>
          </p:cNvSpPr>
          <p:nvPr>
            <p:ph type="body" idx="1"/>
          </p:nvPr>
        </p:nvSpPr>
        <p:spPr>
          <a:xfrm>
            <a:off x="381000" y="2438400"/>
            <a:ext cx="8305800" cy="1828800"/>
          </a:xfrm>
        </p:spPr>
        <p:txBody>
          <a:bodyPr/>
          <a:lstStyle/>
          <a:p>
            <a:pPr marL="0" indent="0" algn="ctr" eaLnBrk="1" hangingPunct="1">
              <a:buNone/>
            </a:pPr>
            <a:r>
              <a:rPr lang="en-US" sz="8800" i="1" dirty="0" smtClean="0">
                <a:latin typeface="Arial" charset="0"/>
                <a:cs typeface="Arial" charset="0"/>
              </a:rPr>
              <a:t>Thank you! </a:t>
            </a:r>
            <a:endParaRPr lang="en-US" sz="8800" i="1" dirty="0">
              <a:latin typeface="Arial" charset="0"/>
              <a:cs typeface="Arial" charset="0"/>
            </a:endParaRPr>
          </a:p>
          <a:p>
            <a:pPr algn="ctr" eaLnBrk="1" hangingPunct="1">
              <a:buFont typeface="Wingdings" charset="0"/>
              <a:buNone/>
            </a:pPr>
            <a:r>
              <a:rPr lang="en-US" sz="8800" i="1" dirty="0">
                <a:latin typeface="Arial" charset="0"/>
                <a:cs typeface="Arial" charset="0"/>
              </a:rPr>
              <a:t> </a:t>
            </a:r>
          </a:p>
        </p:txBody>
      </p:sp>
      <p:sp>
        <p:nvSpPr>
          <p:cNvPr id="2" name="Date Placeholder 1"/>
          <p:cNvSpPr>
            <a:spLocks noGrp="1"/>
          </p:cNvSpPr>
          <p:nvPr>
            <p:ph type="dt" sz="half" idx="10"/>
          </p:nvPr>
        </p:nvSpPr>
        <p:spPr/>
        <p:txBody>
          <a:bodyPr/>
          <a:lstStyle/>
          <a:p>
            <a:r>
              <a:rPr lang="en-US" smtClean="0"/>
              <a:t>Itzhak Tserruya</a:t>
            </a:r>
            <a:endParaRPr lang="en-US"/>
          </a:p>
        </p:txBody>
      </p:sp>
      <p:sp>
        <p:nvSpPr>
          <p:cNvPr id="3" name="Footer Placeholder 2"/>
          <p:cNvSpPr>
            <a:spLocks noGrp="1"/>
          </p:cNvSpPr>
          <p:nvPr>
            <p:ph type="ftr" sz="quarter" idx="11"/>
          </p:nvPr>
        </p:nvSpPr>
        <p:spPr/>
        <p:txBody>
          <a:bodyPr/>
          <a:lstStyle/>
          <a:p>
            <a:r>
              <a:rPr lang="en-US" smtClean="0"/>
              <a:t>122SC JINR, September 18, 2017</a:t>
            </a:r>
            <a:endParaRPr lang="en-US"/>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16</a:t>
            </a:fld>
            <a:endParaRPr lang="fr-FR"/>
          </a:p>
        </p:txBody>
      </p:sp>
    </p:spTree>
    <p:extLst>
      <p:ext uri="{BB962C8B-B14F-4D97-AF65-F5344CB8AC3E}">
        <p14:creationId xmlns:p14="http://schemas.microsoft.com/office/powerpoint/2010/main" val="310930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_PAC_PP_Agenda.pdf"/>
          <p:cNvPicPr>
            <a:picLocks noChangeAspect="1"/>
          </p:cNvPicPr>
          <p:nvPr/>
        </p:nvPicPr>
        <p:blipFill rotWithShape="1">
          <a:blip r:embed="rId2">
            <a:extLst>
              <a:ext uri="{28A0092B-C50C-407E-A947-70E740481C1C}">
                <a14:useLocalDpi xmlns:a14="http://schemas.microsoft.com/office/drawing/2010/main" val="0"/>
              </a:ext>
            </a:extLst>
          </a:blip>
          <a:srcRect l="5241" t="10145" r="9851" b="6337"/>
          <a:stretch/>
        </p:blipFill>
        <p:spPr>
          <a:xfrm>
            <a:off x="4655047" y="1000800"/>
            <a:ext cx="4138465" cy="5760640"/>
          </a:xfrm>
          <a:prstGeom prst="rect">
            <a:avLst/>
          </a:prstGeom>
          <a:ln w="22225">
            <a:solidFill>
              <a:schemeClr val="tx1"/>
            </a:solidFill>
          </a:ln>
        </p:spPr>
      </p:pic>
      <p:pic>
        <p:nvPicPr>
          <p:cNvPr id="2" name="Picture 1" descr="47_PAC_PP_Agenda.pdf"/>
          <p:cNvPicPr>
            <a:picLocks noChangeAspect="1"/>
          </p:cNvPicPr>
          <p:nvPr/>
        </p:nvPicPr>
        <p:blipFill rotWithShape="1">
          <a:blip r:embed="rId3">
            <a:extLst>
              <a:ext uri="{28A0092B-C50C-407E-A947-70E740481C1C}">
                <a14:useLocalDpi xmlns:a14="http://schemas.microsoft.com/office/drawing/2010/main" val="0"/>
              </a:ext>
            </a:extLst>
          </a:blip>
          <a:srcRect l="7212" t="5791" r="7253" b="7412"/>
          <a:stretch/>
        </p:blipFill>
        <p:spPr>
          <a:xfrm>
            <a:off x="251520" y="1000800"/>
            <a:ext cx="4032448" cy="5790476"/>
          </a:xfrm>
          <a:prstGeom prst="rect">
            <a:avLst/>
          </a:prstGeom>
          <a:ln w="22225">
            <a:solidFill>
              <a:schemeClr val="tx1"/>
            </a:solidFill>
          </a:ln>
        </p:spPr>
      </p:pic>
      <p:sp>
        <p:nvSpPr>
          <p:cNvPr id="9" name="AutoShape 18"/>
          <p:cNvSpPr>
            <a:spLocks noGrp="1" noChangeArrowheads="1"/>
          </p:cNvSpPr>
          <p:nvPr>
            <p:ph type="title"/>
          </p:nvPr>
        </p:nvSpPr>
        <p:spPr bwMode="auto">
          <a:xfrm>
            <a:off x="323528" y="116632"/>
            <a:ext cx="8496944" cy="79454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smtClean="0">
                <a:solidFill>
                  <a:srgbClr val="FFFF00"/>
                </a:solidFill>
              </a:rPr>
              <a:t>47</a:t>
            </a:r>
            <a:r>
              <a:rPr lang="en-US" sz="4000" u="sng" baseline="30000" dirty="0" smtClean="0">
                <a:solidFill>
                  <a:srgbClr val="FFFF00"/>
                </a:solidFill>
              </a:rPr>
              <a:t>th</a:t>
            </a:r>
            <a:r>
              <a:rPr lang="en-US" sz="4000" u="sng" dirty="0" smtClean="0">
                <a:solidFill>
                  <a:srgbClr val="FFFF00"/>
                </a:solidFill>
              </a:rPr>
              <a:t> PAC-PP </a:t>
            </a:r>
            <a:r>
              <a:rPr lang="en-US" sz="4000" u="sng" dirty="0">
                <a:solidFill>
                  <a:srgbClr val="FFFF00"/>
                </a:solidFill>
              </a:rPr>
              <a:t>agenda </a:t>
            </a:r>
            <a:r>
              <a:rPr lang="en-US" sz="4000" u="sng" dirty="0" smtClean="0">
                <a:solidFill>
                  <a:srgbClr val="FFFF00"/>
                </a:solidFill>
              </a:rPr>
              <a:t>June 26-27, 2017 </a:t>
            </a:r>
          </a:p>
        </p:txBody>
      </p:sp>
      <p:sp>
        <p:nvSpPr>
          <p:cNvPr id="8" name="AutoShape 18"/>
          <p:cNvSpPr>
            <a:spLocks noChangeArrowheads="1"/>
          </p:cNvSpPr>
          <p:nvPr/>
        </p:nvSpPr>
        <p:spPr bwMode="auto">
          <a:xfrm>
            <a:off x="539552" y="2636912"/>
            <a:ext cx="8064896" cy="210440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130000"/>
              </a:lnSpc>
            </a:pPr>
            <a:r>
              <a:rPr lang="en-US" sz="2400" b="1" i="1" dirty="0" smtClean="0">
                <a:solidFill>
                  <a:srgbClr val="000090"/>
                </a:solidFill>
              </a:rPr>
              <a:t>Highlights of 47</a:t>
            </a:r>
            <a:r>
              <a:rPr lang="en-US" sz="2400" b="1" i="1" baseline="30000" dirty="0" smtClean="0">
                <a:solidFill>
                  <a:srgbClr val="000090"/>
                </a:solidFill>
              </a:rPr>
              <a:t>th</a:t>
            </a:r>
            <a:r>
              <a:rPr lang="en-US" sz="2400" b="1" i="1" dirty="0" smtClean="0">
                <a:solidFill>
                  <a:srgbClr val="000090"/>
                </a:solidFill>
              </a:rPr>
              <a:t> PAC-PP meeting: </a:t>
            </a:r>
            <a:endParaRPr lang="en-US" sz="2400" b="1" i="1" dirty="0">
              <a:solidFill>
                <a:srgbClr val="000090"/>
              </a:solidFill>
            </a:endParaRPr>
          </a:p>
          <a:p>
            <a:pPr marL="342900" indent="-342900">
              <a:lnSpc>
                <a:spcPct val="130000"/>
              </a:lnSpc>
              <a:buFont typeface="Wingdings" charset="2"/>
              <a:buChar char="v"/>
            </a:pPr>
            <a:r>
              <a:rPr lang="en-US" sz="2400" b="1" i="1" dirty="0" smtClean="0">
                <a:solidFill>
                  <a:srgbClr val="000090"/>
                </a:solidFill>
              </a:rPr>
              <a:t>Update Reports on NICA, MPD and BM@N</a:t>
            </a:r>
            <a:r>
              <a:rPr lang="he-IL" sz="2400" b="1" i="1" dirty="0" smtClean="0">
                <a:solidFill>
                  <a:srgbClr val="000090"/>
                </a:solidFill>
              </a:rPr>
              <a:t> </a:t>
            </a:r>
            <a:endParaRPr lang="en-US" sz="2400" b="1" i="1" dirty="0" smtClean="0">
              <a:solidFill>
                <a:srgbClr val="000090"/>
              </a:solidFill>
            </a:endParaRPr>
          </a:p>
          <a:p>
            <a:pPr marL="342900" indent="-342900">
              <a:lnSpc>
                <a:spcPct val="130000"/>
              </a:lnSpc>
              <a:buFont typeface="Wingdings" charset="2"/>
              <a:buChar char="v"/>
            </a:pPr>
            <a:r>
              <a:rPr lang="en-US" sz="2400" b="1" i="1" dirty="0" smtClean="0">
                <a:solidFill>
                  <a:srgbClr val="000090"/>
                </a:solidFill>
              </a:rPr>
              <a:t>Report on the </a:t>
            </a:r>
            <a:r>
              <a:rPr lang="en-US" sz="2400" b="1" i="1" dirty="0" err="1" smtClean="0">
                <a:solidFill>
                  <a:srgbClr val="000090"/>
                </a:solidFill>
              </a:rPr>
              <a:t>Nuclotron</a:t>
            </a:r>
            <a:r>
              <a:rPr lang="en-US" sz="2400" b="1" i="1" dirty="0" smtClean="0">
                <a:solidFill>
                  <a:srgbClr val="000090"/>
                </a:solidFill>
              </a:rPr>
              <a:t> run 54 (</a:t>
            </a:r>
            <a:r>
              <a:rPr lang="en-US" sz="2400" b="1" i="1" dirty="0">
                <a:solidFill>
                  <a:srgbClr val="000090"/>
                </a:solidFill>
              </a:rPr>
              <a:t>F</a:t>
            </a:r>
            <a:r>
              <a:rPr lang="en-US" sz="2400" b="1" i="1" dirty="0" smtClean="0">
                <a:solidFill>
                  <a:srgbClr val="000090"/>
                </a:solidFill>
              </a:rPr>
              <a:t>eb - March 2017)</a:t>
            </a:r>
          </a:p>
          <a:p>
            <a:pPr marL="342900" indent="-342900">
              <a:lnSpc>
                <a:spcPct val="130000"/>
              </a:lnSpc>
              <a:buFont typeface="Wingdings" charset="2"/>
              <a:buChar char="v"/>
            </a:pPr>
            <a:r>
              <a:rPr lang="en-US" sz="2400" b="1" i="1" dirty="0" smtClean="0">
                <a:solidFill>
                  <a:srgbClr val="000090"/>
                </a:solidFill>
              </a:rPr>
              <a:t>New projects and projects seeking continuation</a:t>
            </a:r>
          </a:p>
        </p:txBody>
      </p:sp>
    </p:spTree>
    <p:extLst>
      <p:ext uri="{BB962C8B-B14F-4D97-AF65-F5344CB8AC3E}">
        <p14:creationId xmlns:p14="http://schemas.microsoft.com/office/powerpoint/2010/main" val="257812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971600" y="260648"/>
            <a:ext cx="6984776"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smtClean="0">
                <a:solidFill>
                  <a:srgbClr val="FFFF00"/>
                </a:solidFill>
              </a:rPr>
              <a:t>Report on the </a:t>
            </a:r>
            <a:r>
              <a:rPr lang="en-US" sz="3200" u="sng" dirty="0" err="1" smtClean="0">
                <a:solidFill>
                  <a:srgbClr val="FFFF00"/>
                </a:solidFill>
              </a:rPr>
              <a:t>Nuclotron</a:t>
            </a:r>
            <a:r>
              <a:rPr lang="en-US" sz="3200" u="sng" dirty="0" smtClean="0">
                <a:solidFill>
                  <a:srgbClr val="FFFF00"/>
                </a:solidFill>
              </a:rPr>
              <a:t>-NICA project</a:t>
            </a:r>
          </a:p>
          <a:p>
            <a:pPr algn="ctr"/>
            <a:endParaRPr lang="en-US" sz="800" u="sng" dirty="0" smtClean="0">
              <a:solidFill>
                <a:srgbClr val="FFFF00"/>
              </a:solidFill>
            </a:endParaRPr>
          </a:p>
        </p:txBody>
      </p:sp>
      <p:sp>
        <p:nvSpPr>
          <p:cNvPr id="13" name="AutoShape 7"/>
          <p:cNvSpPr>
            <a:spLocks noChangeArrowheads="1"/>
          </p:cNvSpPr>
          <p:nvPr/>
        </p:nvSpPr>
        <p:spPr bwMode="auto">
          <a:xfrm>
            <a:off x="143000" y="1052736"/>
            <a:ext cx="9001000" cy="2592288"/>
          </a:xfrm>
          <a:prstGeom prst="flowChartAlternateProcess">
            <a:avLst/>
          </a:prstGeom>
          <a:solidFill>
            <a:srgbClr val="FFFF00"/>
          </a:solidFill>
          <a:ln w="57150">
            <a:solidFill>
              <a:srgbClr val="FF0000"/>
            </a:solidFill>
            <a:miter lim="800000"/>
            <a:headEnd/>
            <a:tailEnd/>
          </a:ln>
        </p:spPr>
        <p:txBody>
          <a:bodyPr anchor="ctr" anchorCtr="1"/>
          <a:lstStyle/>
          <a:p>
            <a:pPr marL="342900" indent="-342900">
              <a:spcAft>
                <a:spcPts val="1800"/>
              </a:spcAft>
              <a:buFont typeface="Wingdings" charset="2"/>
              <a:buChar char="q"/>
            </a:pPr>
            <a:r>
              <a:rPr lang="en-US" dirty="0"/>
              <a:t>The Committee appreciates the significant progress </a:t>
            </a:r>
            <a:r>
              <a:rPr lang="en-US" dirty="0" smtClean="0"/>
              <a:t>achieved in </a:t>
            </a:r>
            <a:r>
              <a:rPr lang="en-US" dirty="0"/>
              <a:t>the </a:t>
            </a:r>
            <a:r>
              <a:rPr lang="en-US" dirty="0" err="1"/>
              <a:t>Nuclotron</a:t>
            </a:r>
            <a:r>
              <a:rPr lang="en-US" dirty="0"/>
              <a:t> </a:t>
            </a:r>
            <a:r>
              <a:rPr lang="en-US" dirty="0" smtClean="0"/>
              <a:t>operation during </a:t>
            </a:r>
            <a:r>
              <a:rPr lang="en-US" dirty="0"/>
              <a:t>Run </a:t>
            </a:r>
            <a:r>
              <a:rPr lang="en-US" dirty="0" smtClean="0"/>
              <a:t>54.</a:t>
            </a:r>
            <a:endParaRPr lang="en-US" dirty="0"/>
          </a:p>
          <a:p>
            <a:pPr marL="342900" indent="-342900">
              <a:spcAft>
                <a:spcPts val="1800"/>
              </a:spcAft>
              <a:buFont typeface="Wingdings" charset="2"/>
              <a:buChar char="q"/>
            </a:pPr>
            <a:r>
              <a:rPr lang="en-US" dirty="0" smtClean="0"/>
              <a:t>The </a:t>
            </a:r>
            <a:r>
              <a:rPr lang="en-US" dirty="0"/>
              <a:t>PAC is very pleased with </a:t>
            </a:r>
            <a:r>
              <a:rPr lang="en-US" dirty="0" smtClean="0"/>
              <a:t>the preparations </a:t>
            </a:r>
            <a:r>
              <a:rPr lang="en-US" dirty="0"/>
              <a:t>for the Booster construction. </a:t>
            </a:r>
            <a:endParaRPr lang="en-US" dirty="0" smtClean="0"/>
          </a:p>
          <a:p>
            <a:pPr marL="342900" indent="-342900">
              <a:spcAft>
                <a:spcPts val="1800"/>
              </a:spcAft>
              <a:buFont typeface="Wingdings" charset="2"/>
              <a:buChar char="q"/>
            </a:pPr>
            <a:r>
              <a:rPr lang="en-US" b="1" i="1" u="sng" dirty="0" smtClean="0">
                <a:solidFill>
                  <a:srgbClr val="FF0000"/>
                </a:solidFill>
              </a:rPr>
              <a:t>The </a:t>
            </a:r>
            <a:r>
              <a:rPr lang="en-US" b="1" i="1" u="sng" dirty="0">
                <a:solidFill>
                  <a:srgbClr val="FF0000"/>
                </a:solidFill>
              </a:rPr>
              <a:t>PAC expresses concern about the availability of sufficient manpower for the efficient Booster construction and urges the JINR management to take corrective actions</a:t>
            </a:r>
            <a:r>
              <a:rPr lang="en-US" i="1" u="sng" dirty="0" smtClean="0">
                <a:solidFill>
                  <a:srgbClr val="FF0000"/>
                </a:solidFill>
              </a:rPr>
              <a:t>.</a:t>
            </a:r>
          </a:p>
        </p:txBody>
      </p:sp>
      <p:sp>
        <p:nvSpPr>
          <p:cNvPr id="8" name="TextBox 7"/>
          <p:cNvSpPr txBox="1"/>
          <p:nvPr/>
        </p:nvSpPr>
        <p:spPr>
          <a:xfrm>
            <a:off x="8028384" y="404664"/>
            <a:ext cx="1006560" cy="307777"/>
          </a:xfrm>
          <a:prstGeom prst="rect">
            <a:avLst/>
          </a:prstGeom>
          <a:noFill/>
        </p:spPr>
        <p:txBody>
          <a:bodyPr wrap="none" rtlCol="0">
            <a:spAutoFit/>
          </a:bodyPr>
          <a:lstStyle/>
          <a:p>
            <a:r>
              <a:rPr lang="en-US" sz="1400" i="1" dirty="0" smtClean="0"/>
              <a:t>A. </a:t>
            </a:r>
            <a:r>
              <a:rPr lang="en-US" sz="1400" i="1" dirty="0" err="1" smtClean="0"/>
              <a:t>Sidorin</a:t>
            </a:r>
            <a:endParaRPr lang="en-US" sz="1400" i="1"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pic>
        <p:nvPicPr>
          <p:cNvPr id="2" name="Picture 1"/>
          <p:cNvPicPr>
            <a:picLocks noChangeAspect="1"/>
          </p:cNvPicPr>
          <p:nvPr/>
        </p:nvPicPr>
        <p:blipFill rotWithShape="1">
          <a:blip r:embed="rId3"/>
          <a:srcRect t="19201"/>
          <a:stretch/>
        </p:blipFill>
        <p:spPr>
          <a:xfrm>
            <a:off x="827584" y="3861048"/>
            <a:ext cx="7488832" cy="2925718"/>
          </a:xfrm>
          <a:prstGeom prst="rect">
            <a:avLst/>
          </a:prstGeom>
        </p:spPr>
      </p:pic>
    </p:spTree>
    <p:extLst>
      <p:ext uri="{BB962C8B-B14F-4D97-AF65-F5344CB8AC3E}">
        <p14:creationId xmlns:p14="http://schemas.microsoft.com/office/powerpoint/2010/main" val="364815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619672" y="260648"/>
            <a:ext cx="5688632"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spcBef>
                <a:spcPts val="600"/>
              </a:spcBef>
              <a:spcAft>
                <a:spcPts val="600"/>
              </a:spcAft>
            </a:pPr>
            <a:r>
              <a:rPr lang="en-US" sz="3600" u="sng" dirty="0" err="1" smtClean="0">
                <a:solidFill>
                  <a:srgbClr val="FFFF00"/>
                </a:solidFill>
              </a:rPr>
              <a:t>Nuclotron</a:t>
            </a:r>
            <a:r>
              <a:rPr lang="en-US" sz="3600" u="sng" dirty="0" smtClean="0">
                <a:solidFill>
                  <a:srgbClr val="FFFF00"/>
                </a:solidFill>
              </a:rPr>
              <a:t> beam use – Run 54</a:t>
            </a:r>
          </a:p>
        </p:txBody>
      </p:sp>
      <p:sp>
        <p:nvSpPr>
          <p:cNvPr id="11" name="TextBox 10"/>
          <p:cNvSpPr txBox="1"/>
          <p:nvPr/>
        </p:nvSpPr>
        <p:spPr>
          <a:xfrm>
            <a:off x="7803558" y="332656"/>
            <a:ext cx="1325658" cy="307777"/>
          </a:xfrm>
          <a:prstGeom prst="rect">
            <a:avLst/>
          </a:prstGeom>
          <a:noFill/>
        </p:spPr>
        <p:txBody>
          <a:bodyPr wrap="none" rtlCol="0">
            <a:spAutoFit/>
          </a:bodyPr>
          <a:lstStyle/>
          <a:p>
            <a:r>
              <a:rPr lang="en-US" sz="1400" i="1" dirty="0" smtClean="0"/>
              <a:t>E. </a:t>
            </a:r>
            <a:r>
              <a:rPr lang="en-US" sz="1400" i="1" dirty="0" err="1" smtClean="0"/>
              <a:t>Strokovsky</a:t>
            </a:r>
            <a:endParaRPr lang="en-US" sz="1400" i="1" dirty="0"/>
          </a:p>
        </p:txBody>
      </p:sp>
      <p:sp>
        <p:nvSpPr>
          <p:cNvPr id="12" name="TextBox 11"/>
          <p:cNvSpPr txBox="1"/>
          <p:nvPr/>
        </p:nvSpPr>
        <p:spPr>
          <a:xfrm>
            <a:off x="323528" y="1052736"/>
            <a:ext cx="8568952" cy="1169551"/>
          </a:xfrm>
          <a:prstGeom prst="rect">
            <a:avLst/>
          </a:prstGeom>
          <a:noFill/>
        </p:spPr>
        <p:txBody>
          <a:bodyPr wrap="square" rtlCol="0">
            <a:spAutoFit/>
          </a:bodyPr>
          <a:lstStyle/>
          <a:p>
            <a:pPr marL="342900" indent="-342900">
              <a:spcBef>
                <a:spcPts val="1200"/>
              </a:spcBef>
              <a:buSzPct val="75000"/>
              <a:buFont typeface="Wingdings" charset="2"/>
              <a:buChar char="u"/>
            </a:pPr>
            <a:r>
              <a:rPr lang="en-US" sz="2000" dirty="0" smtClean="0"/>
              <a:t>The </a:t>
            </a:r>
            <a:r>
              <a:rPr lang="en-US" sz="2000" dirty="0"/>
              <a:t>PAC is pleased to note that a beam of polarized protons was accelerated for the first time in the </a:t>
            </a:r>
            <a:r>
              <a:rPr lang="en-US" sz="2000" dirty="0" err="1"/>
              <a:t>Nuclotron</a:t>
            </a:r>
            <a:r>
              <a:rPr lang="en-US" sz="2000" dirty="0"/>
              <a:t> Run 54. </a:t>
            </a:r>
            <a:endParaRPr lang="en-US" sz="2000" dirty="0" smtClean="0"/>
          </a:p>
          <a:p>
            <a:pPr marL="342900" indent="-342900">
              <a:spcBef>
                <a:spcPts val="1200"/>
              </a:spcBef>
              <a:buSzPct val="75000"/>
              <a:buFont typeface="Wingdings" charset="2"/>
              <a:buChar char="u"/>
            </a:pPr>
            <a:r>
              <a:rPr lang="en-US" sz="2000" dirty="0" smtClean="0"/>
              <a:t>All </a:t>
            </a:r>
            <a:r>
              <a:rPr lang="en-US" sz="2000" dirty="0"/>
              <a:t>requests from the beam users were </a:t>
            </a:r>
            <a:r>
              <a:rPr lang="en-US" sz="2000" dirty="0" smtClean="0"/>
              <a:t>satisfied. </a:t>
            </a:r>
            <a:endParaRPr lang="en-US" sz="20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4</a:t>
            </a:fld>
            <a:endParaRPr lang="fr-FR"/>
          </a:p>
        </p:txBody>
      </p:sp>
      <p:pic>
        <p:nvPicPr>
          <p:cNvPr id="5" name="Picture 4"/>
          <p:cNvPicPr>
            <a:picLocks noChangeAspect="1"/>
          </p:cNvPicPr>
          <p:nvPr/>
        </p:nvPicPr>
        <p:blipFill>
          <a:blip r:embed="rId3"/>
          <a:stretch>
            <a:fillRect/>
          </a:stretch>
        </p:blipFill>
        <p:spPr>
          <a:xfrm>
            <a:off x="179512" y="2273769"/>
            <a:ext cx="6156176" cy="4584231"/>
          </a:xfrm>
          <a:prstGeom prst="rect">
            <a:avLst/>
          </a:prstGeom>
        </p:spPr>
      </p:pic>
      <p:sp>
        <p:nvSpPr>
          <p:cNvPr id="6" name="TextBox 5"/>
          <p:cNvSpPr txBox="1"/>
          <p:nvPr/>
        </p:nvSpPr>
        <p:spPr>
          <a:xfrm>
            <a:off x="6300192" y="2780928"/>
            <a:ext cx="2697395" cy="3416320"/>
          </a:xfrm>
          <a:prstGeom prst="rect">
            <a:avLst/>
          </a:prstGeom>
          <a:noFill/>
        </p:spPr>
        <p:txBody>
          <a:bodyPr wrap="square" rtlCol="0">
            <a:spAutoFit/>
          </a:bodyPr>
          <a:lstStyle/>
          <a:p>
            <a:pPr marL="285750" indent="-285750">
              <a:buFont typeface="Wingdings" charset="2"/>
              <a:buChar char="u"/>
            </a:pPr>
            <a:r>
              <a:rPr lang="en-US" dirty="0" smtClean="0"/>
              <a:t>Feb-March 2017</a:t>
            </a:r>
          </a:p>
          <a:p>
            <a:r>
              <a:rPr lang="en-US" dirty="0"/>
              <a:t> </a:t>
            </a:r>
            <a:r>
              <a:rPr lang="en-US" dirty="0" smtClean="0"/>
              <a:t>   Total run duration:  </a:t>
            </a:r>
          </a:p>
          <a:p>
            <a:r>
              <a:rPr lang="en-US" dirty="0"/>
              <a:t> </a:t>
            </a:r>
            <a:r>
              <a:rPr lang="en-US" dirty="0" smtClean="0"/>
              <a:t>   ~1008 h </a:t>
            </a:r>
          </a:p>
          <a:p>
            <a:endParaRPr lang="en-US" dirty="0"/>
          </a:p>
          <a:p>
            <a:pPr marL="285750" indent="-285750">
              <a:buFont typeface="Wingdings" charset="2"/>
              <a:buChar char="u"/>
            </a:pPr>
            <a:r>
              <a:rPr lang="en-US" dirty="0" smtClean="0"/>
              <a:t>SPI source:</a:t>
            </a:r>
          </a:p>
          <a:p>
            <a:r>
              <a:rPr lang="en-US" dirty="0" smtClean="0"/>
              <a:t>    - Polarized deuterons    </a:t>
            </a:r>
          </a:p>
          <a:p>
            <a:r>
              <a:rPr lang="en-US" dirty="0"/>
              <a:t> </a:t>
            </a:r>
            <a:r>
              <a:rPr lang="en-US" dirty="0" smtClean="0"/>
              <a:t>     (ALPOM-2, DSS)</a:t>
            </a:r>
          </a:p>
          <a:p>
            <a:r>
              <a:rPr lang="en-US" dirty="0" smtClean="0"/>
              <a:t>    - Polarized protons</a:t>
            </a:r>
          </a:p>
          <a:p>
            <a:endParaRPr lang="en-US" dirty="0"/>
          </a:p>
          <a:p>
            <a:pPr marL="285750" indent="-285750">
              <a:buFont typeface="Wingdings" charset="2"/>
              <a:buChar char="u"/>
            </a:pPr>
            <a:r>
              <a:rPr lang="en-US" dirty="0" smtClean="0"/>
              <a:t>Laser Source</a:t>
            </a:r>
          </a:p>
          <a:p>
            <a:r>
              <a:rPr lang="en-US" baseline="30000" dirty="0" smtClean="0"/>
              <a:t>      </a:t>
            </a:r>
            <a:r>
              <a:rPr lang="en-US" dirty="0" smtClean="0"/>
              <a:t>- </a:t>
            </a:r>
            <a:r>
              <a:rPr lang="en-US" baseline="30000" dirty="0" smtClean="0"/>
              <a:t>12</a:t>
            </a:r>
            <a:r>
              <a:rPr lang="en-US" dirty="0" smtClean="0"/>
              <a:t>C beam: BM@N</a:t>
            </a:r>
          </a:p>
          <a:p>
            <a:r>
              <a:rPr lang="en-US" dirty="0" smtClean="0"/>
              <a:t>    - </a:t>
            </a:r>
            <a:r>
              <a:rPr lang="en-US" baseline="30000" dirty="0" smtClean="0"/>
              <a:t>7</a:t>
            </a:r>
            <a:r>
              <a:rPr lang="en-US" dirty="0" smtClean="0"/>
              <a:t>Li (</a:t>
            </a:r>
            <a:r>
              <a:rPr lang="en-US" dirty="0" err="1" smtClean="0"/>
              <a:t>HyperNIS</a:t>
            </a:r>
            <a:r>
              <a:rPr lang="en-US" dirty="0" smtClean="0"/>
              <a:t>)</a:t>
            </a:r>
            <a:endParaRPr lang="en-US" dirty="0"/>
          </a:p>
        </p:txBody>
      </p:sp>
    </p:spTree>
    <p:extLst>
      <p:ext uri="{BB962C8B-B14F-4D97-AF65-F5344CB8AC3E}">
        <p14:creationId xmlns:p14="http://schemas.microsoft.com/office/powerpoint/2010/main" val="14907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88640"/>
            <a:ext cx="7128792"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smtClean="0">
                <a:solidFill>
                  <a:srgbClr val="FFFF00"/>
                </a:solidFill>
              </a:rPr>
              <a:t>Infrastructure Developments           </a:t>
            </a:r>
            <a:endParaRPr lang="en-US" sz="4000" u="sng" kern="100" dirty="0" smtClean="0">
              <a:solidFill>
                <a:srgbClr val="FFFF00"/>
              </a:solidFill>
            </a:endParaRPr>
          </a:p>
        </p:txBody>
      </p:sp>
      <p:sp>
        <p:nvSpPr>
          <p:cNvPr id="2" name="TextBox 1"/>
          <p:cNvSpPr txBox="1"/>
          <p:nvPr/>
        </p:nvSpPr>
        <p:spPr>
          <a:xfrm>
            <a:off x="7812360" y="404664"/>
            <a:ext cx="1059860" cy="307777"/>
          </a:xfrm>
          <a:prstGeom prst="rect">
            <a:avLst/>
          </a:prstGeom>
          <a:noFill/>
        </p:spPr>
        <p:txBody>
          <a:bodyPr wrap="none" rtlCol="0">
            <a:spAutoFit/>
          </a:bodyPr>
          <a:lstStyle/>
          <a:p>
            <a:r>
              <a:rPr lang="en-US" sz="1400" i="1" dirty="0" smtClean="0"/>
              <a:t>N. </a:t>
            </a:r>
            <a:r>
              <a:rPr lang="en-US" sz="1400" i="1" dirty="0" err="1" smtClean="0"/>
              <a:t>Agapov</a:t>
            </a:r>
            <a:endParaRPr lang="en-US" sz="1400" i="1" dirty="0"/>
          </a:p>
        </p:txBody>
      </p:sp>
      <p:sp>
        <p:nvSpPr>
          <p:cNvPr id="8" name="Rectangle 7"/>
          <p:cNvSpPr>
            <a:spLocks noChangeArrowheads="1"/>
          </p:cNvSpPr>
          <p:nvPr/>
        </p:nvSpPr>
        <p:spPr bwMode="auto">
          <a:xfrm>
            <a:off x="35496" y="980728"/>
            <a:ext cx="900100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a:t>The PAC is pleased to learn that the closed circulating water system for the VBLHEP cryogenic complex is now operational, making it possible the non-stop testing of the superconducting magnets. </a:t>
            </a:r>
            <a:endParaRPr lang="en-US" dirty="0" smtClean="0"/>
          </a:p>
          <a:p>
            <a:pPr marL="285750" indent="-285750">
              <a:spcBef>
                <a:spcPts val="0"/>
              </a:spcBef>
              <a:spcAft>
                <a:spcPts val="600"/>
              </a:spcAft>
              <a:buSzPct val="80000"/>
              <a:buFont typeface="Wingdings" charset="2"/>
              <a:buChar char="u"/>
              <a:defRPr/>
            </a:pPr>
            <a:r>
              <a:rPr lang="en-US" dirty="0" smtClean="0"/>
              <a:t>The </a:t>
            </a:r>
            <a:r>
              <a:rPr lang="en-US" dirty="0"/>
              <a:t>Committee also encourages the efforts being undertaken by the laboratory management to increase the site electric power up to 40 MW. </a:t>
            </a:r>
            <a:endParaRPr lang="en-US" dirty="0" smtClean="0"/>
          </a:p>
          <a:p>
            <a:pPr marL="285750" indent="-285750">
              <a:spcBef>
                <a:spcPts val="0"/>
              </a:spcBef>
              <a:spcAft>
                <a:spcPts val="600"/>
              </a:spcAft>
              <a:buSzPct val="80000"/>
              <a:buFont typeface="Wingdings" charset="2"/>
              <a:buChar char="u"/>
              <a:defRPr/>
            </a:pPr>
            <a:r>
              <a:rPr lang="en-US" dirty="0" smtClean="0"/>
              <a:t>The </a:t>
            </a:r>
            <a:r>
              <a:rPr lang="en-US" dirty="0"/>
              <a:t>PAC reiterates its concern about the lengthy tendering </a:t>
            </a:r>
            <a:r>
              <a:rPr lang="en-US" dirty="0" smtClean="0"/>
              <a:t>procedures. </a:t>
            </a:r>
          </a:p>
        </p:txBody>
      </p:sp>
      <p:graphicFrame>
        <p:nvGraphicFramePr>
          <p:cNvPr id="11" name="Таблица 2"/>
          <p:cNvGraphicFramePr>
            <a:graphicFrameLocks noGrp="1"/>
          </p:cNvGraphicFramePr>
          <p:nvPr>
            <p:extLst>
              <p:ext uri="{D42A27DB-BD31-4B8C-83A1-F6EECF244321}">
                <p14:modId xmlns:p14="http://schemas.microsoft.com/office/powerpoint/2010/main" val="1726293670"/>
              </p:ext>
            </p:extLst>
          </p:nvPr>
        </p:nvGraphicFramePr>
        <p:xfrm>
          <a:off x="251520" y="4149080"/>
          <a:ext cx="5268351" cy="2388632"/>
        </p:xfrm>
        <a:graphic>
          <a:graphicData uri="http://schemas.openxmlformats.org/drawingml/2006/table">
            <a:tbl>
              <a:tblPr firstRow="1" firstCol="1" bandRow="1"/>
              <a:tblGrid>
                <a:gridCol w="3420127"/>
                <a:gridCol w="1014915"/>
                <a:gridCol w="833309"/>
              </a:tblGrid>
              <a:tr h="200995">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ru-RU" sz="1400" b="1" dirty="0">
                          <a:solidFill>
                            <a:schemeClr val="tx2"/>
                          </a:solidFill>
                          <a:effectLst/>
                        </a:rPr>
                        <a:t> </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ru-RU" sz="1400" b="1">
                          <a:solidFill>
                            <a:schemeClr val="tx2"/>
                          </a:solidFill>
                          <a:effectLst/>
                        </a:rPr>
                        <a:t>PCs</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ru-RU" sz="1400" b="1">
                          <a:solidFill>
                            <a:schemeClr val="tx2"/>
                          </a:solidFill>
                          <a:effectLst/>
                        </a:rPr>
                        <a:t>%%</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US" sz="1400" b="1" dirty="0">
                          <a:solidFill>
                            <a:schemeClr val="tx2"/>
                          </a:solidFill>
                          <a:effectLst/>
                        </a:rPr>
                        <a:t>Yoke of dipole magnets</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36</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90</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US" sz="1400" b="1" dirty="0">
                          <a:solidFill>
                            <a:schemeClr val="tx2"/>
                          </a:solidFill>
                          <a:effectLst/>
                        </a:rPr>
                        <a:t>                   quadruple magnets</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48</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100</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GB" sz="1400" b="1" dirty="0">
                          <a:solidFill>
                            <a:schemeClr val="tx2"/>
                          </a:solidFill>
                          <a:effectLst/>
                        </a:rPr>
                        <a:t>                   corrector magnets</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26</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80</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ru-RU" sz="1400" b="1" dirty="0">
                          <a:solidFill>
                            <a:schemeClr val="tx2"/>
                          </a:solidFill>
                          <a:effectLst/>
                        </a:rPr>
                        <a:t> </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 </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 </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GB" sz="1400" b="1" dirty="0">
                          <a:solidFill>
                            <a:schemeClr val="tx2"/>
                          </a:solidFill>
                          <a:effectLst/>
                        </a:rPr>
                        <a:t>Coil of dipole magnets</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24</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60</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GB" sz="1400" b="1" dirty="0">
                          <a:solidFill>
                            <a:schemeClr val="tx2"/>
                          </a:solidFill>
                          <a:effectLst/>
                        </a:rPr>
                        <a:t>               </a:t>
                      </a:r>
                      <a:r>
                        <a:rPr lang="en-US" sz="1400" b="1" dirty="0">
                          <a:solidFill>
                            <a:schemeClr val="tx2"/>
                          </a:solidFill>
                          <a:effectLst/>
                        </a:rPr>
                        <a:t>quadruple magnets</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38</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79</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GB" sz="1400" b="1" dirty="0">
                          <a:solidFill>
                            <a:srgbClr val="CC0000"/>
                          </a:solidFill>
                          <a:effectLst/>
                        </a:rPr>
                        <a:t>               corrector magnets</a:t>
                      </a:r>
                      <a:endParaRPr lang="ru-RU" sz="1200" b="1" dirty="0">
                        <a:solidFill>
                          <a:srgbClr val="CC0000"/>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rgbClr val="CC0000"/>
                          </a:solidFill>
                          <a:effectLst/>
                        </a:rPr>
                        <a:t>2</a:t>
                      </a:r>
                      <a:endParaRPr lang="ru-RU" sz="1200" b="1" dirty="0">
                        <a:solidFill>
                          <a:srgbClr val="CC0000"/>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rgbClr val="CC0000"/>
                          </a:solidFill>
                          <a:effectLst/>
                        </a:rPr>
                        <a:t>6</a:t>
                      </a:r>
                      <a:endParaRPr lang="ru-RU" sz="1200" b="1" dirty="0">
                        <a:solidFill>
                          <a:srgbClr val="CC0000"/>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GB" sz="1400" b="1" dirty="0">
                          <a:solidFill>
                            <a:schemeClr val="tx2"/>
                          </a:solidFill>
                          <a:effectLst/>
                        </a:rPr>
                        <a:t> </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a:solidFill>
                            <a:schemeClr val="tx2"/>
                          </a:solidFill>
                          <a:effectLst/>
                        </a:rPr>
                        <a:t> </a:t>
                      </a:r>
                      <a:endParaRPr lang="ru-RU" sz="1200" b="1">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 </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2416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spcAft>
                          <a:spcPts val="0"/>
                        </a:spcAft>
                      </a:pPr>
                      <a:r>
                        <a:rPr lang="en-GB" sz="1400" b="1" dirty="0">
                          <a:solidFill>
                            <a:schemeClr val="tx2"/>
                          </a:solidFill>
                          <a:effectLst/>
                        </a:rPr>
                        <a:t>Cryostats</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71</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spcAft>
                          <a:spcPts val="0"/>
                        </a:spcAft>
                      </a:pPr>
                      <a:r>
                        <a:rPr lang="ru-RU" sz="1400" b="1" dirty="0">
                          <a:solidFill>
                            <a:schemeClr val="tx2"/>
                          </a:solidFill>
                          <a:effectLst/>
                        </a:rPr>
                        <a:t>100</a:t>
                      </a:r>
                      <a:endParaRPr lang="ru-RU" sz="1200" b="1" dirty="0">
                        <a:solidFill>
                          <a:schemeClr val="tx2"/>
                        </a:solidFill>
                        <a:effectLst/>
                        <a:latin typeface="Cambria" charset="0"/>
                        <a:ea typeface="ＭＳ 明朝" charset="-128"/>
                        <a:cs typeface="Times New Roman"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pic>
        <p:nvPicPr>
          <p:cNvPr id="12" name="Изображение 1"/>
          <p:cNvPicPr>
            <a:picLocks noChangeAspect="1"/>
          </p:cNvPicPr>
          <p:nvPr/>
        </p:nvPicPr>
        <p:blipFill rotWithShape="1">
          <a:blip r:embed="rId3">
            <a:extLst>
              <a:ext uri="{28A0092B-C50C-407E-A947-70E740481C1C}">
                <a14:useLocalDpi xmlns:a14="http://schemas.microsoft.com/office/drawing/2010/main" val="0"/>
              </a:ext>
            </a:extLst>
          </a:blip>
          <a:srcRect l="4858" t="62860" r="54458" b="3229"/>
          <a:stretch/>
        </p:blipFill>
        <p:spPr>
          <a:xfrm>
            <a:off x="5652120" y="2996952"/>
            <a:ext cx="3310467" cy="2006600"/>
          </a:xfrm>
          <a:prstGeom prst="rect">
            <a:avLst/>
          </a:prstGeom>
        </p:spPr>
      </p:pic>
      <p:pic>
        <p:nvPicPr>
          <p:cNvPr id="13" name="Изображение 1"/>
          <p:cNvPicPr>
            <a:picLocks noChangeAspect="1"/>
          </p:cNvPicPr>
          <p:nvPr/>
        </p:nvPicPr>
        <p:blipFill rotWithShape="1">
          <a:blip r:embed="rId3">
            <a:extLst>
              <a:ext uri="{28A0092B-C50C-407E-A947-70E740481C1C}">
                <a14:useLocalDpi xmlns:a14="http://schemas.microsoft.com/office/drawing/2010/main" val="0"/>
              </a:ext>
            </a:extLst>
          </a:blip>
          <a:srcRect l="51123" t="60366" r="6217" b="8250"/>
          <a:stretch/>
        </p:blipFill>
        <p:spPr>
          <a:xfrm>
            <a:off x="5639874" y="5001013"/>
            <a:ext cx="3471334" cy="1856987"/>
          </a:xfrm>
          <a:prstGeom prst="rect">
            <a:avLst/>
          </a:prstGeom>
        </p:spPr>
      </p:pic>
      <p:sp>
        <p:nvSpPr>
          <p:cNvPr id="3" name="TextBox 2"/>
          <p:cNvSpPr txBox="1"/>
          <p:nvPr/>
        </p:nvSpPr>
        <p:spPr>
          <a:xfrm>
            <a:off x="755576" y="3501008"/>
            <a:ext cx="4265035" cy="369332"/>
          </a:xfrm>
          <a:prstGeom prst="rect">
            <a:avLst/>
          </a:prstGeom>
          <a:noFill/>
        </p:spPr>
        <p:txBody>
          <a:bodyPr wrap="none" rtlCol="0">
            <a:spAutoFit/>
          </a:bodyPr>
          <a:lstStyle/>
          <a:p>
            <a:r>
              <a:rPr lang="en-US" dirty="0" smtClean="0"/>
              <a:t>Status of magnet production for Booster</a:t>
            </a:r>
            <a:endParaRPr lang="en-US" dirty="0"/>
          </a:p>
        </p:txBody>
      </p:sp>
    </p:spTree>
    <p:extLst>
      <p:ext uri="{BB962C8B-B14F-4D97-AF65-F5344CB8AC3E}">
        <p14:creationId xmlns:p14="http://schemas.microsoft.com/office/powerpoint/2010/main" val="97078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411760" y="116632"/>
            <a:ext cx="4104456" cy="756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smtClean="0">
                <a:solidFill>
                  <a:srgbClr val="FFFF00"/>
                </a:solidFill>
              </a:rPr>
              <a:t>MPD  </a:t>
            </a:r>
          </a:p>
        </p:txBody>
      </p:sp>
      <p:sp>
        <p:nvSpPr>
          <p:cNvPr id="11" name="TextBox 10"/>
          <p:cNvSpPr txBox="1"/>
          <p:nvPr/>
        </p:nvSpPr>
        <p:spPr>
          <a:xfrm>
            <a:off x="7380312" y="404664"/>
            <a:ext cx="1648525" cy="307777"/>
          </a:xfrm>
          <a:prstGeom prst="rect">
            <a:avLst/>
          </a:prstGeom>
          <a:noFill/>
        </p:spPr>
        <p:txBody>
          <a:bodyPr wrap="none" rtlCol="0">
            <a:spAutoFit/>
          </a:bodyPr>
          <a:lstStyle/>
          <a:p>
            <a:r>
              <a:rPr lang="en-US" sz="1400" i="1" dirty="0" err="1" smtClean="0"/>
              <a:t>Vadim</a:t>
            </a:r>
            <a:r>
              <a:rPr lang="en-US" sz="1400" i="1" dirty="0" smtClean="0"/>
              <a:t> </a:t>
            </a:r>
            <a:r>
              <a:rPr lang="en-US" sz="1400" i="1" dirty="0" err="1" smtClean="0"/>
              <a:t>Kolesnikov</a:t>
            </a:r>
            <a:endParaRPr lang="en-US" sz="1400" i="1" dirty="0"/>
          </a:p>
        </p:txBody>
      </p:sp>
      <p:sp>
        <p:nvSpPr>
          <p:cNvPr id="13" name="TextBox 12"/>
          <p:cNvSpPr txBox="1"/>
          <p:nvPr/>
        </p:nvSpPr>
        <p:spPr>
          <a:xfrm>
            <a:off x="395536" y="908720"/>
            <a:ext cx="8388424" cy="1892826"/>
          </a:xfrm>
          <a:prstGeom prst="rect">
            <a:avLst/>
          </a:prstGeom>
          <a:noFill/>
        </p:spPr>
        <p:txBody>
          <a:bodyPr wrap="square" rtlCol="0">
            <a:spAutoFit/>
          </a:bodyPr>
          <a:lstStyle/>
          <a:p>
            <a:pPr marL="342900" indent="-342900">
              <a:spcBef>
                <a:spcPts val="0"/>
              </a:spcBef>
              <a:spcAft>
                <a:spcPts val="300"/>
              </a:spcAft>
              <a:buSzPct val="75000"/>
              <a:buFont typeface="Wingdings" charset="2"/>
              <a:buChar char="u"/>
            </a:pPr>
            <a:r>
              <a:rPr lang="en-US" sz="1600" dirty="0"/>
              <a:t>The PAC welcomes the significant advance in the </a:t>
            </a:r>
            <a:r>
              <a:rPr lang="en-US" sz="1600" dirty="0" smtClean="0"/>
              <a:t>MPD magnet construction. </a:t>
            </a:r>
          </a:p>
          <a:p>
            <a:pPr marL="342900" indent="-342900">
              <a:spcBef>
                <a:spcPts val="0"/>
              </a:spcBef>
              <a:spcAft>
                <a:spcPts val="300"/>
              </a:spcAft>
              <a:buSzPct val="75000"/>
              <a:buFont typeface="Wingdings" charset="2"/>
              <a:buChar char="u"/>
            </a:pPr>
            <a:r>
              <a:rPr lang="en-US" sz="1600" dirty="0" smtClean="0"/>
              <a:t>The PAC appreciates </a:t>
            </a:r>
            <a:r>
              <a:rPr lang="en-US" sz="1600" dirty="0"/>
              <a:t>the ongoing efforts for the development of the MPD-NICA interface, the important decision on the selection of the ECAL projective geometry, and further efforts towards completion of the technical design reports for the different subsystems foreseen in Stage 1. </a:t>
            </a:r>
            <a:endParaRPr lang="en-US" sz="1600" dirty="0" smtClean="0"/>
          </a:p>
          <a:p>
            <a:pPr marL="342900" indent="-342900">
              <a:spcBef>
                <a:spcPts val="0"/>
              </a:spcBef>
              <a:spcAft>
                <a:spcPts val="300"/>
              </a:spcAft>
              <a:buSzPct val="75000"/>
              <a:buFont typeface="Wingdings" charset="2"/>
              <a:buChar char="u"/>
            </a:pPr>
            <a:r>
              <a:rPr lang="en-US" sz="1600" dirty="0" smtClean="0"/>
              <a:t>The </a:t>
            </a:r>
            <a:r>
              <a:rPr lang="en-US" sz="1600" dirty="0"/>
              <a:t>PAC appreciates the progress and efforts toward defining the participation and commitments of groups from China and Mexico in the MPD experiment</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6</a:t>
            </a:fld>
            <a:endParaRPr lang="fr-FR"/>
          </a:p>
        </p:txBody>
      </p:sp>
      <p:sp>
        <p:nvSpPr>
          <p:cNvPr id="27" name="Text Box 4"/>
          <p:cNvSpPr txBox="1">
            <a:spLocks noChangeArrowheads="1"/>
          </p:cNvSpPr>
          <p:nvPr/>
        </p:nvSpPr>
        <p:spPr bwMode="auto">
          <a:xfrm>
            <a:off x="3707904" y="3140968"/>
            <a:ext cx="5112568" cy="1600438"/>
          </a:xfrm>
          <a:prstGeom prst="rect">
            <a:avLst/>
          </a:prstGeom>
          <a:solidFill>
            <a:schemeClr val="accent1">
              <a:lumMod val="40000"/>
              <a:lumOff val="60000"/>
            </a:schemeClr>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1400" b="1" dirty="0">
                <a:solidFill>
                  <a:srgbClr val="0000FF"/>
                </a:solidFill>
                <a:latin typeface="Arial Narrow" panose="020B0606020202030204" pitchFamily="34" charset="0"/>
              </a:rPr>
              <a:t>28 </a:t>
            </a:r>
            <a:r>
              <a:rPr lang="en-US" altLang="ru-RU" sz="1400" b="1" dirty="0" smtClean="0">
                <a:solidFill>
                  <a:srgbClr val="0000FF"/>
                </a:solidFill>
                <a:latin typeface="Arial Narrow" panose="020B0606020202030204" pitchFamily="34" charset="0"/>
              </a:rPr>
              <a:t>plates </a:t>
            </a:r>
            <a:r>
              <a:rPr lang="en-US" altLang="ru-RU" sz="1400" dirty="0" smtClean="0">
                <a:solidFill>
                  <a:srgbClr val="0000FF"/>
                </a:solidFill>
                <a:latin typeface="Arial Narrow" panose="020B0606020202030204" pitchFamily="34" charset="0"/>
              </a:rPr>
              <a:t>(</a:t>
            </a:r>
            <a:r>
              <a:rPr lang="en-US" altLang="ru-RU" sz="1400" dirty="0" smtClean="0">
                <a:solidFill>
                  <a:srgbClr val="000000"/>
                </a:solidFill>
                <a:latin typeface="Arial Narrow" panose="020B0606020202030204" pitchFamily="34" charset="0"/>
              </a:rPr>
              <a:t>16 </a:t>
            </a:r>
            <a:r>
              <a:rPr lang="en-US" altLang="ru-RU" sz="1400" dirty="0">
                <a:solidFill>
                  <a:srgbClr val="000000"/>
                </a:solidFill>
                <a:latin typeface="Arial Narrow" panose="020B0606020202030204" pitchFamily="34" charset="0"/>
              </a:rPr>
              <a:t>t </a:t>
            </a:r>
            <a:r>
              <a:rPr lang="en-US" altLang="ru-RU" sz="1400" dirty="0" smtClean="0">
                <a:solidFill>
                  <a:srgbClr val="000000"/>
                </a:solidFill>
                <a:latin typeface="Arial Narrow" panose="020B0606020202030204" pitchFamily="34" charset="0"/>
              </a:rPr>
              <a:t>each) </a:t>
            </a:r>
            <a:r>
              <a:rPr lang="en-US" altLang="ru-RU" sz="1400" dirty="0" smtClean="0">
                <a:latin typeface="Arial Narrow" panose="020B0606020202030204" pitchFamily="34" charset="0"/>
              </a:rPr>
              <a:t>– </a:t>
            </a:r>
            <a:r>
              <a:rPr lang="en-US" altLang="ru-RU" sz="1400" dirty="0" smtClean="0">
                <a:solidFill>
                  <a:srgbClr val="FF0000"/>
                </a:solidFill>
                <a:latin typeface="Arial Narrow" panose="020B0606020202030204" pitchFamily="34" charset="0"/>
              </a:rPr>
              <a:t>80% ready</a:t>
            </a:r>
            <a:endParaRPr lang="en-US" altLang="ru-RU" sz="1400" dirty="0">
              <a:solidFill>
                <a:srgbClr val="FF0000"/>
              </a:solidFill>
              <a:latin typeface="Arial Narrow" panose="020B0606020202030204" pitchFamily="34" charset="0"/>
            </a:endParaRPr>
          </a:p>
          <a:p>
            <a:pPr eaLnBrk="1" hangingPunct="1"/>
            <a:r>
              <a:rPr lang="en-US" altLang="ru-RU" sz="1400" b="1" dirty="0">
                <a:solidFill>
                  <a:srgbClr val="0000FF"/>
                </a:solidFill>
                <a:latin typeface="Arial Narrow" panose="020B0606020202030204" pitchFamily="34" charset="0"/>
              </a:rPr>
              <a:t>2 support </a:t>
            </a:r>
            <a:r>
              <a:rPr lang="en-US" altLang="ru-RU" sz="1400" b="1" dirty="0" smtClean="0">
                <a:solidFill>
                  <a:srgbClr val="0000FF"/>
                </a:solidFill>
                <a:latin typeface="Arial Narrow" panose="020B0606020202030204" pitchFamily="34" charset="0"/>
              </a:rPr>
              <a:t>rings </a:t>
            </a:r>
            <a:r>
              <a:rPr lang="en-US" altLang="ru-RU" sz="1400" dirty="0" smtClean="0">
                <a:solidFill>
                  <a:srgbClr val="0000FF"/>
                </a:solidFill>
                <a:latin typeface="Arial Narrow" panose="020B0606020202030204" pitchFamily="34" charset="0"/>
              </a:rPr>
              <a:t>(</a:t>
            </a:r>
            <a:r>
              <a:rPr lang="en-US" altLang="ru-RU" sz="1400" dirty="0" smtClean="0">
                <a:solidFill>
                  <a:srgbClr val="000000"/>
                </a:solidFill>
                <a:latin typeface="Arial Narrow" panose="020B0606020202030204" pitchFamily="34" charset="0"/>
              </a:rPr>
              <a:t>42.5 </a:t>
            </a:r>
            <a:r>
              <a:rPr lang="en-US" altLang="ru-RU" sz="1400" dirty="0">
                <a:solidFill>
                  <a:srgbClr val="000000"/>
                </a:solidFill>
                <a:latin typeface="Arial Narrow" panose="020B0606020202030204" pitchFamily="34" charset="0"/>
              </a:rPr>
              <a:t>t </a:t>
            </a:r>
            <a:r>
              <a:rPr lang="en-US" altLang="ru-RU" sz="1400" dirty="0" smtClean="0">
                <a:solidFill>
                  <a:srgbClr val="000000"/>
                </a:solidFill>
                <a:latin typeface="Arial Narrow" panose="020B0606020202030204" pitchFamily="34" charset="0"/>
              </a:rPr>
              <a:t>each) - </a:t>
            </a:r>
            <a:r>
              <a:rPr lang="en-US" altLang="ru-RU" sz="1400" dirty="0" smtClean="0">
                <a:solidFill>
                  <a:srgbClr val="FF0000"/>
                </a:solidFill>
                <a:latin typeface="Arial Narrow" panose="020B0606020202030204" pitchFamily="34" charset="0"/>
              </a:rPr>
              <a:t>ready</a:t>
            </a:r>
            <a:endParaRPr lang="en-US" altLang="ru-RU" sz="1400" dirty="0">
              <a:solidFill>
                <a:srgbClr val="FF0000"/>
              </a:solidFill>
              <a:latin typeface="Arial Narrow" panose="020B0606020202030204" pitchFamily="34" charset="0"/>
            </a:endParaRPr>
          </a:p>
          <a:p>
            <a:pPr eaLnBrk="1" hangingPunct="1"/>
            <a:r>
              <a:rPr lang="en-US" altLang="ru-RU" sz="1400" b="1" dirty="0">
                <a:solidFill>
                  <a:srgbClr val="0000FF"/>
                </a:solidFill>
                <a:latin typeface="Arial Narrow" panose="020B0606020202030204" pitchFamily="34" charset="0"/>
              </a:rPr>
              <a:t>2 </a:t>
            </a:r>
            <a:r>
              <a:rPr lang="en-US" altLang="ru-RU" sz="1400" b="1" dirty="0" err="1" smtClean="0">
                <a:solidFill>
                  <a:srgbClr val="0000FF"/>
                </a:solidFill>
                <a:latin typeface="Arial Narrow" panose="020B0606020202030204" pitchFamily="34" charset="0"/>
              </a:rPr>
              <a:t>poles+trasport</a:t>
            </a:r>
            <a:r>
              <a:rPr lang="en-US" altLang="ru-RU" sz="1400" b="1" dirty="0" smtClean="0">
                <a:solidFill>
                  <a:srgbClr val="0000FF"/>
                </a:solidFill>
                <a:latin typeface="Arial Narrow" panose="020B0606020202030204" pitchFamily="34" charset="0"/>
              </a:rPr>
              <a:t> support </a:t>
            </a:r>
            <a:r>
              <a:rPr lang="en-US" altLang="ru-RU" sz="1400" dirty="0" smtClean="0">
                <a:solidFill>
                  <a:srgbClr val="0000FF"/>
                </a:solidFill>
                <a:latin typeface="Arial Narrow" panose="020B0606020202030204" pitchFamily="34" charset="0"/>
              </a:rPr>
              <a:t>(</a:t>
            </a:r>
            <a:r>
              <a:rPr lang="en-US" altLang="ru-RU" sz="1400" dirty="0" smtClean="0">
                <a:solidFill>
                  <a:srgbClr val="000000"/>
                </a:solidFill>
                <a:latin typeface="Arial Narrow" panose="020B0606020202030204" pitchFamily="34" charset="0"/>
              </a:rPr>
              <a:t>44 </a:t>
            </a:r>
            <a:r>
              <a:rPr lang="en-US" altLang="ru-RU" sz="1400" dirty="0">
                <a:solidFill>
                  <a:srgbClr val="000000"/>
                </a:solidFill>
                <a:latin typeface="Arial Narrow" panose="020B0606020202030204" pitchFamily="34" charset="0"/>
              </a:rPr>
              <a:t>t </a:t>
            </a:r>
            <a:r>
              <a:rPr lang="en-US" altLang="ru-RU" sz="1400" dirty="0" smtClean="0">
                <a:solidFill>
                  <a:srgbClr val="000000"/>
                </a:solidFill>
                <a:latin typeface="Arial Narrow" panose="020B0606020202030204" pitchFamily="34" charset="0"/>
              </a:rPr>
              <a:t>each) – </a:t>
            </a:r>
            <a:r>
              <a:rPr lang="en-US" altLang="ru-RU" sz="1400" dirty="0" smtClean="0">
                <a:solidFill>
                  <a:srgbClr val="FF0000"/>
                </a:solidFill>
                <a:latin typeface="Arial Narrow" panose="020B0606020202030204" pitchFamily="34" charset="0"/>
              </a:rPr>
              <a:t>in progress</a:t>
            </a:r>
            <a:endParaRPr lang="en-US" altLang="ru-RU" sz="1400" dirty="0">
              <a:solidFill>
                <a:srgbClr val="FF0000"/>
              </a:solidFill>
              <a:latin typeface="Arial Narrow" panose="020B0606020202030204" pitchFamily="34" charset="0"/>
            </a:endParaRPr>
          </a:p>
          <a:p>
            <a:pPr eaLnBrk="1" hangingPunct="1"/>
            <a:r>
              <a:rPr lang="en-US" altLang="ru-RU" sz="1400" b="1" dirty="0" smtClean="0">
                <a:solidFill>
                  <a:srgbClr val="0000FF"/>
                </a:solidFill>
                <a:latin typeface="Arial Narrow" panose="020B0606020202030204" pitchFamily="34" charset="0"/>
              </a:rPr>
              <a:t>Lodgment </a:t>
            </a:r>
            <a:r>
              <a:rPr lang="en-US" altLang="ru-RU" sz="1400" b="1" dirty="0">
                <a:solidFill>
                  <a:srgbClr val="0000FF"/>
                </a:solidFill>
                <a:latin typeface="Arial Narrow" panose="020B0606020202030204" pitchFamily="34" charset="0"/>
              </a:rPr>
              <a:t>(Yoke support</a:t>
            </a:r>
            <a:r>
              <a:rPr lang="en-US" altLang="ru-RU" sz="1400" b="1" dirty="0" smtClean="0">
                <a:solidFill>
                  <a:srgbClr val="0000FF"/>
                </a:solidFill>
                <a:latin typeface="Arial Narrow" panose="020B0606020202030204" pitchFamily="34" charset="0"/>
              </a:rPr>
              <a:t>)</a:t>
            </a:r>
            <a:r>
              <a:rPr lang="en-US" altLang="ru-RU" sz="1400" dirty="0" smtClean="0">
                <a:solidFill>
                  <a:srgbClr val="000000"/>
                </a:solidFill>
                <a:latin typeface="Arial Narrow" panose="020B0606020202030204" pitchFamily="34" charset="0"/>
              </a:rPr>
              <a:t>: </a:t>
            </a:r>
            <a:r>
              <a:rPr lang="en-US" altLang="ru-RU" sz="1400" dirty="0">
                <a:solidFill>
                  <a:srgbClr val="000000"/>
                </a:solidFill>
                <a:latin typeface="Arial Narrow" panose="020B0606020202030204" pitchFamily="34" charset="0"/>
              </a:rPr>
              <a:t>70 </a:t>
            </a:r>
            <a:r>
              <a:rPr lang="en-US" altLang="ru-RU" sz="1400" dirty="0" smtClean="0">
                <a:solidFill>
                  <a:srgbClr val="000000"/>
                </a:solidFill>
                <a:latin typeface="Arial Narrow" panose="020B0606020202030204" pitchFamily="34" charset="0"/>
              </a:rPr>
              <a:t>t, </a:t>
            </a:r>
            <a:r>
              <a:rPr lang="en-US" altLang="ru-RU" sz="1400" dirty="0">
                <a:solidFill>
                  <a:srgbClr val="000000"/>
                </a:solidFill>
                <a:latin typeface="Arial Narrow" panose="020B0606020202030204" pitchFamily="34" charset="0"/>
              </a:rPr>
              <a:t>ordinary steel St.3 (Fe 360</a:t>
            </a:r>
            <a:r>
              <a:rPr lang="en-US" altLang="ru-RU" sz="1400" dirty="0" smtClean="0">
                <a:solidFill>
                  <a:srgbClr val="000000"/>
                </a:solidFill>
                <a:latin typeface="Arial Narrow" panose="020B0606020202030204" pitchFamily="34" charset="0"/>
              </a:rPr>
              <a:t>) – </a:t>
            </a:r>
            <a:r>
              <a:rPr lang="en-US" altLang="ru-RU" sz="1400" dirty="0" smtClean="0">
                <a:solidFill>
                  <a:srgbClr val="FF0000"/>
                </a:solidFill>
                <a:latin typeface="Arial Narrow" panose="020B0606020202030204" pitchFamily="34" charset="0"/>
              </a:rPr>
              <a:t>80% ready</a:t>
            </a:r>
            <a:endParaRPr lang="en-US" altLang="ru-RU" sz="1400" dirty="0">
              <a:solidFill>
                <a:srgbClr val="FF0000"/>
              </a:solidFill>
              <a:latin typeface="Arial Narrow" panose="020B0606020202030204" pitchFamily="34" charset="0"/>
            </a:endParaRPr>
          </a:p>
          <a:p>
            <a:r>
              <a:rPr lang="en-US" sz="1400" b="1" dirty="0" smtClean="0">
                <a:solidFill>
                  <a:srgbClr val="0000FF"/>
                </a:solidFill>
                <a:latin typeface="Arial Narrow" panose="020B0606020202030204" pitchFamily="34" charset="0"/>
              </a:rPr>
              <a:t>MPD </a:t>
            </a:r>
            <a:r>
              <a:rPr lang="en-US" sz="1400" b="1" dirty="0">
                <a:solidFill>
                  <a:srgbClr val="0000FF"/>
                </a:solidFill>
                <a:latin typeface="Arial Narrow" panose="020B0606020202030204" pitchFamily="34" charset="0"/>
              </a:rPr>
              <a:t>transport </a:t>
            </a:r>
            <a:r>
              <a:rPr lang="en-US" sz="1400" b="1" dirty="0" smtClean="0">
                <a:solidFill>
                  <a:srgbClr val="0000FF"/>
                </a:solidFill>
                <a:latin typeface="Arial Narrow" panose="020B0606020202030204" pitchFamily="34" charset="0"/>
              </a:rPr>
              <a:t>system </a:t>
            </a:r>
            <a:r>
              <a:rPr lang="en-US" sz="1400" dirty="0" smtClean="0">
                <a:solidFill>
                  <a:srgbClr val="FF0000"/>
                </a:solidFill>
                <a:latin typeface="Arial Narrow" panose="020B0606020202030204" pitchFamily="34" charset="0"/>
              </a:rPr>
              <a:t>– project </a:t>
            </a:r>
            <a:r>
              <a:rPr lang="en-US" sz="1400" dirty="0">
                <a:solidFill>
                  <a:srgbClr val="FF0000"/>
                </a:solidFill>
                <a:latin typeface="Arial Narrow" panose="020B0606020202030204" pitchFamily="34" charset="0"/>
              </a:rPr>
              <a:t>ready</a:t>
            </a:r>
            <a:r>
              <a:rPr lang="en-US" sz="1400" dirty="0">
                <a:latin typeface="Arial Narrow" panose="020B0606020202030204" pitchFamily="34" charset="0"/>
              </a:rPr>
              <a:t>, </a:t>
            </a:r>
            <a:r>
              <a:rPr lang="en-US" sz="1400" dirty="0" smtClean="0">
                <a:latin typeface="Arial Narrow" panose="020B0606020202030204" pitchFamily="34" charset="0"/>
              </a:rPr>
              <a:t>ongoing tender preparations</a:t>
            </a:r>
            <a:endParaRPr lang="en-US" sz="1400" dirty="0">
              <a:latin typeface="Arial Narrow" panose="020B0606020202030204" pitchFamily="34" charset="0"/>
            </a:endParaRPr>
          </a:p>
          <a:p>
            <a:r>
              <a:rPr lang="en-US" sz="1400" b="1" dirty="0">
                <a:solidFill>
                  <a:srgbClr val="0000FF"/>
                </a:solidFill>
                <a:latin typeface="Arial Narrow" panose="020B0606020202030204" pitchFamily="34" charset="0"/>
              </a:rPr>
              <a:t>80</a:t>
            </a:r>
            <a:r>
              <a:rPr lang="ru-RU" sz="1400" b="1" dirty="0">
                <a:solidFill>
                  <a:srgbClr val="0000FF"/>
                </a:solidFill>
                <a:latin typeface="Arial Narrow" panose="020B0606020202030204" pitchFamily="34" charset="0"/>
              </a:rPr>
              <a:t>/</a:t>
            </a:r>
            <a:r>
              <a:rPr lang="en-US" sz="1400" b="1" dirty="0">
                <a:solidFill>
                  <a:srgbClr val="0000FF"/>
                </a:solidFill>
                <a:latin typeface="Arial Narrow" panose="020B0606020202030204" pitchFamily="34" charset="0"/>
              </a:rPr>
              <a:t>20 tons cranes </a:t>
            </a:r>
            <a:r>
              <a:rPr lang="en-US" sz="1400" dirty="0" smtClean="0">
                <a:latin typeface="Arial Narrow" panose="020B0606020202030204" pitchFamily="34" charset="0"/>
              </a:rPr>
              <a:t>(MPD &amp; SPD</a:t>
            </a:r>
            <a:r>
              <a:rPr lang="en-US" sz="1400" dirty="0">
                <a:latin typeface="Arial Narrow" panose="020B0606020202030204" pitchFamily="34" charset="0"/>
              </a:rPr>
              <a:t>) – </a:t>
            </a:r>
            <a:r>
              <a:rPr lang="en-US" sz="1400" dirty="0">
                <a:solidFill>
                  <a:srgbClr val="FF0000"/>
                </a:solidFill>
                <a:latin typeface="Arial Narrow" panose="020B0606020202030204" pitchFamily="34" charset="0"/>
              </a:rPr>
              <a:t>contract signed</a:t>
            </a:r>
            <a:r>
              <a:rPr lang="en-US" sz="1400" dirty="0">
                <a:solidFill>
                  <a:srgbClr val="C00000"/>
                </a:solidFill>
                <a:latin typeface="Arial Narrow" panose="020B0606020202030204" pitchFamily="34" charset="0"/>
              </a:rPr>
              <a:t>, </a:t>
            </a:r>
            <a:r>
              <a:rPr lang="en-US" sz="1400" dirty="0">
                <a:solidFill>
                  <a:srgbClr val="FF00FF"/>
                </a:solidFill>
                <a:latin typeface="Arial Narrow" panose="020B0606020202030204" pitchFamily="34" charset="0"/>
              </a:rPr>
              <a:t>delivery </a:t>
            </a:r>
            <a:r>
              <a:rPr lang="en-US" sz="1400" dirty="0" smtClean="0">
                <a:solidFill>
                  <a:srgbClr val="FF00FF"/>
                </a:solidFill>
                <a:latin typeface="Arial Narrow" panose="020B0606020202030204" pitchFamily="34" charset="0"/>
              </a:rPr>
              <a:t>Nov17- Feb18</a:t>
            </a:r>
          </a:p>
          <a:p>
            <a:r>
              <a:rPr lang="en-US" altLang="ru-RU" sz="1400" b="1" dirty="0">
                <a:solidFill>
                  <a:srgbClr val="0000FF"/>
                </a:solidFill>
                <a:latin typeface="Arial Narrow" panose="020B0606020202030204" pitchFamily="34" charset="0"/>
              </a:rPr>
              <a:t>Control Assembling </a:t>
            </a:r>
            <a:r>
              <a:rPr lang="en-US" altLang="ru-RU" sz="1400" dirty="0">
                <a:solidFill>
                  <a:srgbClr val="000000"/>
                </a:solidFill>
                <a:latin typeface="Arial Narrow" panose="020B0606020202030204" pitchFamily="34" charset="0"/>
              </a:rPr>
              <a:t>in </a:t>
            </a:r>
            <a:r>
              <a:rPr lang="en-US" altLang="ru-RU" sz="1400" dirty="0">
                <a:solidFill>
                  <a:srgbClr val="002060"/>
                </a:solidFill>
                <a:latin typeface="Arial Narrow" panose="020B0606020202030204" pitchFamily="34" charset="0"/>
              </a:rPr>
              <a:t>VH</a:t>
            </a:r>
            <a:r>
              <a:rPr lang="ru-RU" altLang="ru-RU" sz="1400" dirty="0">
                <a:solidFill>
                  <a:srgbClr val="002060"/>
                </a:solidFill>
                <a:latin typeface="Arial Narrow" panose="020B0606020202030204" pitchFamily="34" charset="0"/>
              </a:rPr>
              <a:t>М </a:t>
            </a:r>
            <a:r>
              <a:rPr lang="en-US" altLang="ru-RU" sz="1400" dirty="0">
                <a:solidFill>
                  <a:srgbClr val="002060"/>
                </a:solidFill>
                <a:latin typeface="Arial Narrow" panose="020B0606020202030204" pitchFamily="34" charset="0"/>
              </a:rPr>
              <a:t>(</a:t>
            </a:r>
            <a:r>
              <a:rPr lang="en-US" altLang="ru-RU" sz="1400" dirty="0" err="1">
                <a:solidFill>
                  <a:srgbClr val="000000"/>
                </a:solidFill>
                <a:latin typeface="Arial Narrow" panose="020B0606020202030204" pitchFamily="34" charset="0"/>
              </a:rPr>
              <a:t>Vitkovice</a:t>
            </a:r>
            <a:r>
              <a:rPr lang="en-US" altLang="ru-RU" sz="1400" dirty="0">
                <a:solidFill>
                  <a:srgbClr val="000000"/>
                </a:solidFill>
                <a:latin typeface="Arial Narrow" panose="020B0606020202030204" pitchFamily="34" charset="0"/>
              </a:rPr>
              <a:t>, Czech Republic</a:t>
            </a:r>
            <a:r>
              <a:rPr lang="en-US" altLang="ru-RU" sz="1400" dirty="0" smtClean="0">
                <a:solidFill>
                  <a:srgbClr val="000000"/>
                </a:solidFill>
                <a:latin typeface="Arial Narrow" panose="020B0606020202030204" pitchFamily="34" charset="0"/>
              </a:rPr>
              <a:t>)</a:t>
            </a:r>
            <a:r>
              <a:rPr lang="en-US" altLang="ru-RU" sz="1400" dirty="0" smtClean="0">
                <a:solidFill>
                  <a:srgbClr val="FF0000"/>
                </a:solidFill>
                <a:latin typeface="Arial Narrow" panose="020B0606020202030204" pitchFamily="34" charset="0"/>
              </a:rPr>
              <a:t> Sept-Oct 2017</a:t>
            </a:r>
            <a:endParaRPr lang="en-US" altLang="ru-RU" sz="1400" dirty="0">
              <a:solidFill>
                <a:srgbClr val="FF0000"/>
              </a:solidFill>
              <a:latin typeface="Arial Narrow" panose="020B0606020202030204" pitchFamily="34" charset="0"/>
            </a:endParaRPr>
          </a:p>
        </p:txBody>
      </p:sp>
      <p:sp>
        <p:nvSpPr>
          <p:cNvPr id="5" name="TextBox 4"/>
          <p:cNvSpPr txBox="1"/>
          <p:nvPr/>
        </p:nvSpPr>
        <p:spPr>
          <a:xfrm>
            <a:off x="1979712" y="2780928"/>
            <a:ext cx="4941978" cy="369332"/>
          </a:xfrm>
          <a:prstGeom prst="rect">
            <a:avLst/>
          </a:prstGeom>
          <a:noFill/>
        </p:spPr>
        <p:txBody>
          <a:bodyPr wrap="none" rtlCol="0">
            <a:spAutoFit/>
          </a:bodyPr>
          <a:lstStyle/>
          <a:p>
            <a:pPr algn="ctr">
              <a:defRPr/>
            </a:pPr>
            <a:r>
              <a:rPr lang="en-US" altLang="ru-RU" b="1" dirty="0">
                <a:cs typeface="Arial" panose="020B0604020202020204" pitchFamily="34" charset="0"/>
              </a:rPr>
              <a:t>MPD Magnet Yoke (L=8970 mm, Ø6625 mm)</a:t>
            </a:r>
          </a:p>
        </p:txBody>
      </p:sp>
      <p:pic>
        <p:nvPicPr>
          <p:cNvPr id="28" name="Объект 3"/>
          <p:cNvPicPr>
            <a:picLocks noChangeAspect="1"/>
          </p:cNvPicPr>
          <p:nvPr/>
        </p:nvPicPr>
        <p:blipFill rotWithShape="1">
          <a:blip r:embed="rId2" cstate="print">
            <a:extLst>
              <a:ext uri="{28A0092B-C50C-407E-A947-70E740481C1C}">
                <a14:useLocalDpi xmlns:a14="http://schemas.microsoft.com/office/drawing/2010/main" val="0"/>
              </a:ext>
            </a:extLst>
          </a:blip>
          <a:srcRect l="9682" t="12270" r="26666" b="24177"/>
          <a:stretch/>
        </p:blipFill>
        <p:spPr>
          <a:xfrm>
            <a:off x="323528" y="3212976"/>
            <a:ext cx="3240360" cy="1820334"/>
          </a:xfrm>
          <a:prstGeom prst="rect">
            <a:avLst/>
          </a:prstGeom>
        </p:spPr>
      </p:pic>
      <p:pic>
        <p:nvPicPr>
          <p:cNvPr id="29" name="Picture 3" descr="E:\2017 year\31_1_фев_Острава\L10301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058624"/>
            <a:ext cx="2808312" cy="179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2555776" y="6477415"/>
            <a:ext cx="683651" cy="369332"/>
          </a:xfrm>
          <a:prstGeom prst="rect">
            <a:avLst/>
          </a:prstGeom>
          <a:solidFill>
            <a:schemeClr val="accent5">
              <a:lumMod val="40000"/>
              <a:lumOff val="60000"/>
            </a:schemeClr>
          </a:solidFill>
        </p:spPr>
        <p:txBody>
          <a:bodyPr wrap="none">
            <a:spAutoFit/>
          </a:bodyPr>
          <a:lstStyle/>
          <a:p>
            <a:pPr>
              <a:defRPr/>
            </a:pPr>
            <a:r>
              <a:rPr lang="en-US" sz="1400" dirty="0">
                <a:solidFill>
                  <a:srgbClr val="006600"/>
                </a:solidFill>
              </a:rPr>
              <a:t>Plates</a:t>
            </a:r>
            <a:r>
              <a:rPr lang="en-US" dirty="0"/>
              <a:t> </a:t>
            </a:r>
            <a:endParaRPr lang="ru-RU" dirty="0"/>
          </a:p>
        </p:txBody>
      </p:sp>
      <p:pic>
        <p:nvPicPr>
          <p:cNvPr id="31" name="Picture 2" descr="E:\2017 year\31_1_фев_Острава\L1030132.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4634" t="7664" r="1612" b="39474"/>
          <a:stretch/>
        </p:blipFill>
        <p:spPr>
          <a:xfrm>
            <a:off x="3419872" y="4767890"/>
            <a:ext cx="5503333" cy="2074334"/>
          </a:xfrm>
        </p:spPr>
      </p:pic>
      <p:cxnSp>
        <p:nvCxnSpPr>
          <p:cNvPr id="7" name="Straight Arrow Connector 6"/>
          <p:cNvCxnSpPr/>
          <p:nvPr/>
        </p:nvCxnSpPr>
        <p:spPr>
          <a:xfrm>
            <a:off x="4355976" y="4653136"/>
            <a:ext cx="864096" cy="504056"/>
          </a:xfrm>
          <a:prstGeom prst="straightConnector1">
            <a:avLst/>
          </a:prstGeom>
          <a:ln w="38100">
            <a:solidFill>
              <a:srgbClr val="00009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21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67744" y="116632"/>
            <a:ext cx="446449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smtClean="0">
                <a:solidFill>
                  <a:srgbClr val="FFFF00"/>
                </a:solidFill>
              </a:rPr>
              <a:t>BM@N</a:t>
            </a:r>
          </a:p>
        </p:txBody>
      </p:sp>
      <p:sp>
        <p:nvSpPr>
          <p:cNvPr id="11" name="TextBox 10"/>
          <p:cNvSpPr txBox="1"/>
          <p:nvPr/>
        </p:nvSpPr>
        <p:spPr>
          <a:xfrm>
            <a:off x="7524328" y="332656"/>
            <a:ext cx="1525445" cy="307777"/>
          </a:xfrm>
          <a:prstGeom prst="rect">
            <a:avLst/>
          </a:prstGeom>
          <a:noFill/>
        </p:spPr>
        <p:txBody>
          <a:bodyPr wrap="none" rtlCol="0">
            <a:spAutoFit/>
          </a:bodyPr>
          <a:lstStyle/>
          <a:p>
            <a:r>
              <a:rPr lang="en-US" sz="1400" i="1" dirty="0" smtClean="0"/>
              <a:t>Mikhail </a:t>
            </a:r>
            <a:r>
              <a:rPr lang="en-US" sz="1400" i="1" dirty="0" err="1" smtClean="0"/>
              <a:t>Kapishin</a:t>
            </a:r>
            <a:endParaRPr lang="en-US" sz="1400" i="1" dirty="0"/>
          </a:p>
        </p:txBody>
      </p:sp>
      <p:sp>
        <p:nvSpPr>
          <p:cNvPr id="4" name="TextBox 3"/>
          <p:cNvSpPr txBox="1"/>
          <p:nvPr/>
        </p:nvSpPr>
        <p:spPr>
          <a:xfrm>
            <a:off x="323528" y="1772816"/>
            <a:ext cx="8247345" cy="369332"/>
          </a:xfrm>
          <a:prstGeom prst="rect">
            <a:avLst/>
          </a:prstGeom>
          <a:solidFill>
            <a:srgbClr val="FFFF00"/>
          </a:solidFill>
        </p:spPr>
        <p:txBody>
          <a:bodyPr wrap="none" rtlCol="0">
            <a:spAutoFit/>
          </a:bodyPr>
          <a:lstStyle/>
          <a:p>
            <a:r>
              <a:rPr lang="en-US" b="1" dirty="0" smtClean="0"/>
              <a:t>BM@N configuration in technical runs 53 (Dec. 2016) and 54 (March 2017)</a:t>
            </a:r>
            <a:endParaRPr lang="en-US" b="1" dirty="0"/>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pic>
        <p:nvPicPr>
          <p:cNvPr id="2" name="Picture 1"/>
          <p:cNvPicPr>
            <a:picLocks noChangeAspect="1"/>
          </p:cNvPicPr>
          <p:nvPr/>
        </p:nvPicPr>
        <p:blipFill>
          <a:blip r:embed="rId2"/>
          <a:stretch>
            <a:fillRect/>
          </a:stretch>
        </p:blipFill>
        <p:spPr>
          <a:xfrm>
            <a:off x="27939" y="2348880"/>
            <a:ext cx="2929121" cy="1790948"/>
          </a:xfrm>
          <a:prstGeom prst="rect">
            <a:avLst/>
          </a:prstGeom>
        </p:spPr>
      </p:pic>
      <p:pic>
        <p:nvPicPr>
          <p:cNvPr id="3" name="Picture 2"/>
          <p:cNvPicPr>
            <a:picLocks noChangeAspect="1"/>
          </p:cNvPicPr>
          <p:nvPr/>
        </p:nvPicPr>
        <p:blipFill rotWithShape="1">
          <a:blip r:embed="rId3"/>
          <a:srcRect l="3031"/>
          <a:stretch/>
        </p:blipFill>
        <p:spPr>
          <a:xfrm>
            <a:off x="3275856" y="2132856"/>
            <a:ext cx="5544616" cy="2685673"/>
          </a:xfrm>
          <a:prstGeom prst="rect">
            <a:avLst/>
          </a:prstGeom>
        </p:spPr>
      </p:pic>
      <p:sp>
        <p:nvSpPr>
          <p:cNvPr id="12" name="TextBox 11"/>
          <p:cNvSpPr txBox="1"/>
          <p:nvPr/>
        </p:nvSpPr>
        <p:spPr>
          <a:xfrm>
            <a:off x="395536" y="836712"/>
            <a:ext cx="8208912" cy="923330"/>
          </a:xfrm>
          <a:prstGeom prst="rect">
            <a:avLst/>
          </a:prstGeom>
          <a:noFill/>
        </p:spPr>
        <p:txBody>
          <a:bodyPr wrap="square" rtlCol="0">
            <a:spAutoFit/>
          </a:bodyPr>
          <a:lstStyle/>
          <a:p>
            <a:pPr marL="342900" indent="-342900">
              <a:spcBef>
                <a:spcPts val="1200"/>
              </a:spcBef>
              <a:buSzPct val="75000"/>
              <a:buFont typeface="Wingdings" charset="2"/>
              <a:buChar char="u"/>
            </a:pPr>
            <a:r>
              <a:rPr lang="en-US" dirty="0"/>
              <a:t>The </a:t>
            </a:r>
            <a:r>
              <a:rPr lang="en-US" dirty="0" smtClean="0"/>
              <a:t>PAC appreciates the progress towards realization of the BM@N project and </a:t>
            </a:r>
            <a:r>
              <a:rPr lang="en-US" dirty="0"/>
              <a:t>acknowledges the results of the experiment in recent runs with deuteron and carbon beams. </a:t>
            </a:r>
            <a:endParaRPr lang="en-US" dirty="0" smtClean="0"/>
          </a:p>
        </p:txBody>
      </p:sp>
      <p:sp>
        <p:nvSpPr>
          <p:cNvPr id="9" name="TextBox 8"/>
          <p:cNvSpPr txBox="1"/>
          <p:nvPr/>
        </p:nvSpPr>
        <p:spPr>
          <a:xfrm>
            <a:off x="323528" y="4725144"/>
            <a:ext cx="8208912" cy="1477328"/>
          </a:xfrm>
          <a:prstGeom prst="rect">
            <a:avLst/>
          </a:prstGeom>
          <a:noFill/>
        </p:spPr>
        <p:txBody>
          <a:bodyPr wrap="square" rtlCol="0">
            <a:spAutoFit/>
          </a:bodyPr>
          <a:lstStyle/>
          <a:p>
            <a:pPr marL="285750" indent="-285750">
              <a:buFont typeface="Wingdings" charset="2"/>
              <a:buChar char="Ø"/>
            </a:pPr>
            <a:r>
              <a:rPr lang="en-US" dirty="0" smtClean="0"/>
              <a:t>All major subsystems are operational.</a:t>
            </a:r>
          </a:p>
          <a:p>
            <a:pPr marL="285750" indent="-285750">
              <a:buFont typeface="Wingdings" charset="2"/>
              <a:buChar char="Ø"/>
            </a:pPr>
            <a:r>
              <a:rPr lang="en-US" dirty="0" smtClean="0"/>
              <a:t>Plans for next run </a:t>
            </a:r>
            <a:r>
              <a:rPr lang="en-US" smtClean="0"/>
              <a:t>in Oct--</a:t>
            </a:r>
            <a:r>
              <a:rPr lang="en-US" dirty="0" smtClean="0"/>
              <a:t>Dec 2017:</a:t>
            </a:r>
          </a:p>
          <a:p>
            <a:r>
              <a:rPr lang="en-US" dirty="0"/>
              <a:t> </a:t>
            </a:r>
            <a:r>
              <a:rPr lang="en-US" dirty="0" smtClean="0"/>
              <a:t>    -  </a:t>
            </a:r>
            <a:r>
              <a:rPr lang="en-US" dirty="0" err="1" smtClean="0"/>
              <a:t>Ar</a:t>
            </a:r>
            <a:r>
              <a:rPr lang="en-US" dirty="0" smtClean="0"/>
              <a:t>, Kr beams from heavy ion source</a:t>
            </a:r>
          </a:p>
          <a:p>
            <a:r>
              <a:rPr lang="en-US" dirty="0"/>
              <a:t> </a:t>
            </a:r>
            <a:r>
              <a:rPr lang="en-US" dirty="0" smtClean="0"/>
              <a:t>    -  Extended coverage of GEM tracker, 2 planes of Si detectors, extended </a:t>
            </a:r>
          </a:p>
          <a:p>
            <a:r>
              <a:rPr lang="en-US" dirty="0"/>
              <a:t> </a:t>
            </a:r>
            <a:r>
              <a:rPr lang="en-US" dirty="0" smtClean="0"/>
              <a:t>       outer tracker (2 new CPC).</a:t>
            </a:r>
          </a:p>
        </p:txBody>
      </p:sp>
      <p:sp>
        <p:nvSpPr>
          <p:cNvPr id="5" name="Rectangle 4"/>
          <p:cNvSpPr/>
          <p:nvPr/>
        </p:nvSpPr>
        <p:spPr>
          <a:xfrm>
            <a:off x="467544" y="6211669"/>
            <a:ext cx="8352928" cy="646331"/>
          </a:xfrm>
          <a:prstGeom prst="rect">
            <a:avLst/>
          </a:prstGeom>
        </p:spPr>
        <p:txBody>
          <a:bodyPr wrap="square">
            <a:spAutoFit/>
          </a:bodyPr>
          <a:lstStyle/>
          <a:p>
            <a:pPr marL="342900" indent="-342900">
              <a:spcBef>
                <a:spcPts val="1200"/>
              </a:spcBef>
              <a:buSzPct val="75000"/>
              <a:buFont typeface="Wingdings" charset="2"/>
              <a:buChar char="u"/>
            </a:pPr>
            <a:r>
              <a:rPr lang="en-US" dirty="0"/>
              <a:t>The PAC expects further development of the project and new results from the next run of the </a:t>
            </a:r>
            <a:r>
              <a:rPr lang="en-US" dirty="0" err="1"/>
              <a:t>Nuclotron</a:t>
            </a:r>
            <a:r>
              <a:rPr lang="en-US" dirty="0"/>
              <a:t> with heavier ion beams. </a:t>
            </a:r>
          </a:p>
        </p:txBody>
      </p:sp>
    </p:spTree>
    <p:extLst>
      <p:ext uri="{BB962C8B-B14F-4D97-AF65-F5344CB8AC3E}">
        <p14:creationId xmlns:p14="http://schemas.microsoft.com/office/powerpoint/2010/main" val="17486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67744" y="116632"/>
            <a:ext cx="446449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smtClean="0">
                <a:solidFill>
                  <a:srgbClr val="FFFF00"/>
                </a:solidFill>
              </a:rPr>
              <a:t>BM@N</a:t>
            </a:r>
          </a:p>
        </p:txBody>
      </p:sp>
      <p:sp>
        <p:nvSpPr>
          <p:cNvPr id="11" name="TextBox 10"/>
          <p:cNvSpPr txBox="1"/>
          <p:nvPr/>
        </p:nvSpPr>
        <p:spPr>
          <a:xfrm>
            <a:off x="7524328" y="332656"/>
            <a:ext cx="1525445" cy="307777"/>
          </a:xfrm>
          <a:prstGeom prst="rect">
            <a:avLst/>
          </a:prstGeom>
          <a:noFill/>
        </p:spPr>
        <p:txBody>
          <a:bodyPr wrap="none" rtlCol="0">
            <a:spAutoFit/>
          </a:bodyPr>
          <a:lstStyle/>
          <a:p>
            <a:r>
              <a:rPr lang="en-US" sz="1400" i="1" dirty="0" smtClean="0"/>
              <a:t>Mikhail </a:t>
            </a:r>
            <a:r>
              <a:rPr lang="en-US" sz="1400" i="1" dirty="0" err="1" smtClean="0"/>
              <a:t>Kapishin</a:t>
            </a:r>
            <a:endParaRPr lang="en-US" sz="1400" i="1" dirty="0"/>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pic>
        <p:nvPicPr>
          <p:cNvPr id="5" name="Picture 4"/>
          <p:cNvPicPr>
            <a:picLocks noChangeAspect="1"/>
          </p:cNvPicPr>
          <p:nvPr/>
        </p:nvPicPr>
        <p:blipFill>
          <a:blip r:embed="rId2"/>
          <a:stretch>
            <a:fillRect/>
          </a:stretch>
        </p:blipFill>
        <p:spPr>
          <a:xfrm>
            <a:off x="395536" y="1268760"/>
            <a:ext cx="4098528" cy="2967900"/>
          </a:xfrm>
          <a:prstGeom prst="rect">
            <a:avLst/>
          </a:prstGeom>
        </p:spPr>
      </p:pic>
      <p:sp>
        <p:nvSpPr>
          <p:cNvPr id="7" name="TextBox 6"/>
          <p:cNvSpPr txBox="1"/>
          <p:nvPr/>
        </p:nvSpPr>
        <p:spPr>
          <a:xfrm>
            <a:off x="179512" y="908720"/>
            <a:ext cx="4412774" cy="369332"/>
          </a:xfrm>
          <a:prstGeom prst="rect">
            <a:avLst/>
          </a:prstGeom>
          <a:noFill/>
        </p:spPr>
        <p:txBody>
          <a:bodyPr wrap="none" rtlCol="0">
            <a:spAutoFit/>
          </a:bodyPr>
          <a:lstStyle/>
          <a:p>
            <a:r>
              <a:rPr lang="en-US" dirty="0" err="1" smtClean="0"/>
              <a:t>Λ</a:t>
            </a:r>
            <a:r>
              <a:rPr lang="en-US" dirty="0" smtClean="0"/>
              <a:t> reconstruction in d+ target interactions </a:t>
            </a:r>
            <a:endParaRPr lang="en-US" dirty="0"/>
          </a:p>
        </p:txBody>
      </p:sp>
      <p:pic>
        <p:nvPicPr>
          <p:cNvPr id="9" name="Picture 8"/>
          <p:cNvPicPr>
            <a:picLocks noChangeAspect="1"/>
          </p:cNvPicPr>
          <p:nvPr/>
        </p:nvPicPr>
        <p:blipFill>
          <a:blip r:embed="rId3"/>
          <a:stretch>
            <a:fillRect/>
          </a:stretch>
        </p:blipFill>
        <p:spPr>
          <a:xfrm>
            <a:off x="5220072" y="1196752"/>
            <a:ext cx="2892134" cy="2832348"/>
          </a:xfrm>
          <a:prstGeom prst="rect">
            <a:avLst/>
          </a:prstGeom>
        </p:spPr>
      </p:pic>
      <p:sp>
        <p:nvSpPr>
          <p:cNvPr id="13" name="TextBox 12"/>
          <p:cNvSpPr txBox="1"/>
          <p:nvPr/>
        </p:nvSpPr>
        <p:spPr>
          <a:xfrm>
            <a:off x="4572000" y="908720"/>
            <a:ext cx="4392487" cy="338554"/>
          </a:xfrm>
          <a:prstGeom prst="rect">
            <a:avLst/>
          </a:prstGeom>
          <a:noFill/>
        </p:spPr>
        <p:txBody>
          <a:bodyPr wrap="square" rtlCol="0">
            <a:spAutoFit/>
          </a:bodyPr>
          <a:lstStyle/>
          <a:p>
            <a:r>
              <a:rPr lang="en-US" sz="1600" dirty="0" smtClean="0"/>
              <a:t>Time resolution TOF400 - TOF700 chambers</a:t>
            </a:r>
          </a:p>
        </p:txBody>
      </p:sp>
      <p:sp>
        <p:nvSpPr>
          <p:cNvPr id="14" name="TextBox 13"/>
          <p:cNvSpPr txBox="1"/>
          <p:nvPr/>
        </p:nvSpPr>
        <p:spPr>
          <a:xfrm>
            <a:off x="5148064" y="4221088"/>
            <a:ext cx="3491443" cy="338554"/>
          </a:xfrm>
          <a:prstGeom prst="rect">
            <a:avLst/>
          </a:prstGeom>
          <a:noFill/>
        </p:spPr>
        <p:txBody>
          <a:bodyPr wrap="square" rtlCol="0">
            <a:spAutoFit/>
          </a:bodyPr>
          <a:lstStyle/>
          <a:p>
            <a:r>
              <a:rPr lang="en-US" sz="1600" dirty="0" smtClean="0"/>
              <a:t>Time resolution TOF700: ~65 </a:t>
            </a:r>
            <a:r>
              <a:rPr lang="en-US" sz="1600" dirty="0" err="1" smtClean="0"/>
              <a:t>ps</a:t>
            </a:r>
            <a:endParaRPr lang="en-US" sz="1600" dirty="0" smtClean="0"/>
          </a:p>
        </p:txBody>
      </p:sp>
      <p:sp>
        <p:nvSpPr>
          <p:cNvPr id="15" name="TextBox 14"/>
          <p:cNvSpPr txBox="1"/>
          <p:nvPr/>
        </p:nvSpPr>
        <p:spPr>
          <a:xfrm>
            <a:off x="5148064" y="3933056"/>
            <a:ext cx="3168352" cy="338554"/>
          </a:xfrm>
          <a:prstGeom prst="rect">
            <a:avLst/>
          </a:prstGeom>
          <a:noFill/>
        </p:spPr>
        <p:txBody>
          <a:bodyPr wrap="square" rtlCol="0">
            <a:spAutoFit/>
          </a:bodyPr>
          <a:lstStyle/>
          <a:p>
            <a:r>
              <a:rPr lang="en-US" sz="1600" dirty="0" smtClean="0"/>
              <a:t>Time resolution TOF400: ~53 </a:t>
            </a:r>
            <a:r>
              <a:rPr lang="en-US" sz="1600" dirty="0" err="1" smtClean="0"/>
              <a:t>ps</a:t>
            </a:r>
            <a:endParaRPr lang="en-US" sz="1600" dirty="0" smtClean="0"/>
          </a:p>
        </p:txBody>
      </p:sp>
      <p:sp>
        <p:nvSpPr>
          <p:cNvPr id="16" name="TextBox 15"/>
          <p:cNvSpPr txBox="1"/>
          <p:nvPr/>
        </p:nvSpPr>
        <p:spPr>
          <a:xfrm>
            <a:off x="395536" y="4581128"/>
            <a:ext cx="8208912" cy="923330"/>
          </a:xfrm>
          <a:prstGeom prst="rect">
            <a:avLst/>
          </a:prstGeom>
          <a:noFill/>
        </p:spPr>
        <p:txBody>
          <a:bodyPr wrap="square" rtlCol="0">
            <a:spAutoFit/>
          </a:bodyPr>
          <a:lstStyle/>
          <a:p>
            <a:pPr marL="285750" indent="-285750">
              <a:buFont typeface="Wingdings" charset="2"/>
              <a:buChar char="Ø"/>
            </a:pPr>
            <a:r>
              <a:rPr lang="en-US" dirty="0" smtClean="0"/>
              <a:t>The collected data although within a limited detector configuration can lead to publishable results.</a:t>
            </a:r>
          </a:p>
          <a:p>
            <a:pPr marL="285750" indent="-285750">
              <a:buFont typeface="Wingdings" charset="2"/>
              <a:buChar char="Ø"/>
            </a:pPr>
            <a:r>
              <a:rPr lang="en-US" dirty="0" smtClean="0"/>
              <a:t>Lack of qualified manpower for data analysis. </a:t>
            </a:r>
          </a:p>
        </p:txBody>
      </p:sp>
      <p:sp>
        <p:nvSpPr>
          <p:cNvPr id="2" name="Rectangle 1"/>
          <p:cNvSpPr/>
          <p:nvPr/>
        </p:nvSpPr>
        <p:spPr>
          <a:xfrm>
            <a:off x="323528" y="5517232"/>
            <a:ext cx="8496944" cy="1200329"/>
          </a:xfrm>
          <a:prstGeom prst="rect">
            <a:avLst/>
          </a:prstGeom>
        </p:spPr>
        <p:txBody>
          <a:bodyPr wrap="square">
            <a:spAutoFit/>
          </a:bodyPr>
          <a:lstStyle/>
          <a:p>
            <a:pPr marL="342900" indent="-342900">
              <a:spcBef>
                <a:spcPts val="1200"/>
              </a:spcBef>
              <a:buSzPct val="75000"/>
              <a:buFont typeface="Wingdings" charset="2"/>
              <a:buChar char="u"/>
            </a:pPr>
            <a:r>
              <a:rPr lang="en-US" b="1" i="1" u="sng" dirty="0">
                <a:solidFill>
                  <a:srgbClr val="FF0000"/>
                </a:solidFill>
              </a:rPr>
              <a:t>The PAC is concerned by the lack of manpower to </a:t>
            </a:r>
            <a:r>
              <a:rPr lang="en-US" b="1" i="1" u="sng" dirty="0" err="1">
                <a:solidFill>
                  <a:srgbClr val="FF0000"/>
                </a:solidFill>
              </a:rPr>
              <a:t>analyse</a:t>
            </a:r>
            <a:r>
              <a:rPr lang="en-US" b="1" i="1" u="sng" dirty="0">
                <a:solidFill>
                  <a:srgbClr val="FF0000"/>
                </a:solidFill>
              </a:rPr>
              <a:t> the data recently collected and urges the project and laboratory management to undertake the necessary steps to attract external groups to the BM@N experiment</a:t>
            </a:r>
            <a:r>
              <a:rPr lang="en-US" dirty="0"/>
              <a:t>.  </a:t>
            </a:r>
          </a:p>
        </p:txBody>
      </p:sp>
    </p:spTree>
    <p:extLst>
      <p:ext uri="{BB962C8B-B14F-4D97-AF65-F5344CB8AC3E}">
        <p14:creationId xmlns:p14="http://schemas.microsoft.com/office/powerpoint/2010/main" val="87822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83568" y="150684"/>
            <a:ext cx="7200800" cy="54483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smtClean="0">
                <a:solidFill>
                  <a:srgbClr val="FFFF00"/>
                </a:solidFill>
              </a:rPr>
              <a:t>Extension of BM@N physics </a:t>
            </a:r>
            <a:r>
              <a:rPr lang="en-US" sz="3200" u="sng" dirty="0" err="1" smtClean="0">
                <a:solidFill>
                  <a:srgbClr val="FFFF00"/>
                </a:solidFill>
              </a:rPr>
              <a:t>programme</a:t>
            </a:r>
            <a:endParaRPr lang="en-US" sz="3200" u="sng" dirty="0" smtClean="0">
              <a:solidFill>
                <a:srgbClr val="FFFF00"/>
              </a:solidFill>
            </a:endParaRPr>
          </a:p>
        </p:txBody>
      </p:sp>
      <p:sp>
        <p:nvSpPr>
          <p:cNvPr id="11" name="TextBox 10"/>
          <p:cNvSpPr txBox="1"/>
          <p:nvPr/>
        </p:nvSpPr>
        <p:spPr>
          <a:xfrm>
            <a:off x="7884368" y="332656"/>
            <a:ext cx="1196003" cy="307777"/>
          </a:xfrm>
          <a:prstGeom prst="rect">
            <a:avLst/>
          </a:prstGeom>
          <a:noFill/>
        </p:spPr>
        <p:txBody>
          <a:bodyPr wrap="none" rtlCol="0">
            <a:spAutoFit/>
          </a:bodyPr>
          <a:lstStyle/>
          <a:p>
            <a:r>
              <a:rPr lang="en-US" sz="1400" i="1" dirty="0" smtClean="0"/>
              <a:t>Eli </a:t>
            </a:r>
            <a:r>
              <a:rPr lang="en-US" sz="1400" i="1" dirty="0" err="1" smtClean="0"/>
              <a:t>Piasetzki</a:t>
            </a:r>
            <a:endParaRPr lang="en-US" sz="1400" i="1" dirty="0"/>
          </a:p>
        </p:txBody>
      </p:sp>
      <p:sp>
        <p:nvSpPr>
          <p:cNvPr id="6" name="Slide Number Placeholder 5"/>
          <p:cNvSpPr>
            <a:spLocks noGrp="1"/>
          </p:cNvSpPr>
          <p:nvPr>
            <p:ph type="sldNum" sz="quarter" idx="12"/>
          </p:nvPr>
        </p:nvSpPr>
        <p:spPr/>
        <p:txBody>
          <a:bodyPr/>
          <a:lstStyle/>
          <a:p>
            <a:pPr>
              <a:defRPr/>
            </a:pPr>
            <a:fld id="{16AAA047-8AEF-4C69-86C3-C9A280890182}" type="slidenum">
              <a:rPr lang="fr-FR" smtClean="0"/>
              <a:pPr>
                <a:defRPr/>
              </a:pPr>
              <a:t>9</a:t>
            </a:fld>
            <a:endParaRPr lang="fr-FR"/>
          </a:p>
        </p:txBody>
      </p:sp>
      <p:sp>
        <p:nvSpPr>
          <p:cNvPr id="12" name="TextBox 11"/>
          <p:cNvSpPr txBox="1"/>
          <p:nvPr/>
        </p:nvSpPr>
        <p:spPr>
          <a:xfrm>
            <a:off x="179512" y="764704"/>
            <a:ext cx="8784976" cy="2215991"/>
          </a:xfrm>
          <a:prstGeom prst="rect">
            <a:avLst/>
          </a:prstGeom>
          <a:noFill/>
        </p:spPr>
        <p:txBody>
          <a:bodyPr wrap="square" rtlCol="0">
            <a:spAutoFit/>
          </a:bodyPr>
          <a:lstStyle/>
          <a:p>
            <a:pPr marL="342900" indent="-342900">
              <a:spcBef>
                <a:spcPts val="600"/>
              </a:spcBef>
              <a:buSzPct val="75000"/>
              <a:buFont typeface="Wingdings" charset="2"/>
              <a:buChar char="u"/>
            </a:pPr>
            <a:r>
              <a:rPr lang="en-US" sz="1600" dirty="0"/>
              <a:t>The PAC is very pleased to hear the proposal to extend the BM@N physics </a:t>
            </a:r>
            <a:r>
              <a:rPr lang="en-US" sz="1600" dirty="0" err="1"/>
              <a:t>programme</a:t>
            </a:r>
            <a:r>
              <a:rPr lang="en-US" sz="1600" dirty="0"/>
              <a:t> to “Probing Short-Range Correlations</a:t>
            </a:r>
            <a:r>
              <a:rPr lang="en-US" sz="1600" dirty="0" smtClean="0"/>
              <a:t>” presented by groups </a:t>
            </a:r>
            <a:r>
              <a:rPr lang="en-US" sz="1600" dirty="0"/>
              <a:t>from Tel Aviv University, MIT, GSI, and CEA together with the BM@N collaboration. </a:t>
            </a:r>
            <a:endParaRPr lang="en-US" sz="1600" dirty="0" smtClean="0"/>
          </a:p>
          <a:p>
            <a:pPr marL="342900" indent="-342900">
              <a:spcBef>
                <a:spcPts val="600"/>
              </a:spcBef>
              <a:buSzPct val="75000"/>
              <a:buFont typeface="Wingdings" charset="2"/>
              <a:buChar char="u"/>
            </a:pPr>
            <a:r>
              <a:rPr lang="en-US" sz="1600" b="1" i="1" u="sng" dirty="0">
                <a:solidFill>
                  <a:srgbClr val="FF0000"/>
                </a:solidFill>
              </a:rPr>
              <a:t>F</a:t>
            </a:r>
            <a:r>
              <a:rPr lang="en-US" sz="1600" b="1" i="1" u="sng" dirty="0" smtClean="0">
                <a:solidFill>
                  <a:srgbClr val="FF0000"/>
                </a:solidFill>
              </a:rPr>
              <a:t>irst </a:t>
            </a:r>
            <a:r>
              <a:rPr lang="en-US" sz="1600" b="1" i="1" u="sng" dirty="0">
                <a:solidFill>
                  <a:srgbClr val="FF0000"/>
                </a:solidFill>
              </a:rPr>
              <a:t>outside project proposal to use the BM@N facility</a:t>
            </a:r>
            <a:r>
              <a:rPr lang="en-US" sz="1600" dirty="0"/>
              <a:t>. P</a:t>
            </a:r>
            <a:r>
              <a:rPr lang="en-US" sz="1600" dirty="0" smtClean="0"/>
              <a:t>ioneering </a:t>
            </a:r>
            <a:r>
              <a:rPr lang="en-US" sz="1600" dirty="0"/>
              <a:t>measurement that can only be performed at the </a:t>
            </a:r>
            <a:r>
              <a:rPr lang="en-US" sz="1600" dirty="0" err="1" smtClean="0"/>
              <a:t>Nuclotron</a:t>
            </a:r>
            <a:r>
              <a:rPr lang="en-US" sz="1600" dirty="0" smtClean="0"/>
              <a:t> aiming </a:t>
            </a:r>
            <a:r>
              <a:rPr lang="en-US" sz="1600" dirty="0"/>
              <a:t>at studying short-range correlations in the carbon nucleus using inverse kinematics of a carbon beam incident on a hydrogen target. </a:t>
            </a:r>
            <a:endParaRPr lang="en-US" sz="1600" dirty="0" smtClean="0"/>
          </a:p>
          <a:p>
            <a:pPr marL="342900" indent="-342900">
              <a:spcBef>
                <a:spcPts val="600"/>
              </a:spcBef>
              <a:buSzPct val="75000"/>
              <a:buFont typeface="Wingdings" charset="2"/>
              <a:buChar char="u"/>
            </a:pPr>
            <a:r>
              <a:rPr lang="en-US" sz="1600" dirty="0" smtClean="0"/>
              <a:t>The </a:t>
            </a:r>
            <a:r>
              <a:rPr lang="en-US" sz="1600" dirty="0"/>
              <a:t>PAC </a:t>
            </a:r>
            <a:r>
              <a:rPr lang="en-US" sz="1600" dirty="0" smtClean="0"/>
              <a:t>recommends </a:t>
            </a:r>
            <a:r>
              <a:rPr lang="en-US" sz="1600" dirty="0"/>
              <a:t>approval </a:t>
            </a:r>
            <a:r>
              <a:rPr lang="en-US" sz="1600" dirty="0" smtClean="0"/>
              <a:t>of this proposal for </a:t>
            </a:r>
            <a:r>
              <a:rPr lang="en-US" sz="1600" dirty="0"/>
              <a:t>the period of the BM@N experiment operation until 2021</a:t>
            </a:r>
            <a:r>
              <a:rPr lang="en-US" sz="1600" dirty="0" smtClean="0"/>
              <a:t>.</a:t>
            </a:r>
            <a:endParaRPr lang="en-US" sz="1600" dirty="0"/>
          </a:p>
        </p:txBody>
      </p:sp>
      <p:sp>
        <p:nvSpPr>
          <p:cNvPr id="49" name="Rectangle 48"/>
          <p:cNvSpPr/>
          <p:nvPr/>
        </p:nvSpPr>
        <p:spPr bwMode="auto">
          <a:xfrm rot="20094541">
            <a:off x="7014130" y="4799681"/>
            <a:ext cx="1033206" cy="170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bwMode="auto">
          <a:xfrm>
            <a:off x="8043336" y="4808146"/>
            <a:ext cx="479941" cy="270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bwMode="auto">
          <a:xfrm rot="638717" flipV="1">
            <a:off x="7312759" y="5543158"/>
            <a:ext cx="1314505" cy="80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58"/>
          <p:cNvGrpSpPr>
            <a:grpSpLocks/>
          </p:cNvGrpSpPr>
          <p:nvPr/>
        </p:nvGrpSpPr>
        <p:grpSpPr bwMode="auto">
          <a:xfrm>
            <a:off x="827584" y="3789040"/>
            <a:ext cx="2535238" cy="338138"/>
            <a:chOff x="1296" y="2933"/>
            <a:chExt cx="1597" cy="213"/>
          </a:xfrm>
        </p:grpSpPr>
        <p:sp>
          <p:nvSpPr>
            <p:cNvPr id="29" name="Text Box 59"/>
            <p:cNvSpPr txBox="1">
              <a:spLocks noChangeArrowheads="1"/>
            </p:cNvSpPr>
            <p:nvPr/>
          </p:nvSpPr>
          <p:spPr bwMode="auto">
            <a:xfrm>
              <a:off x="1296" y="2933"/>
              <a:ext cx="6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600" b="1" dirty="0"/>
                <a:t>SRC </a:t>
              </a:r>
              <a:r>
                <a:rPr lang="en-US" sz="1600" b="1" dirty="0" smtClean="0"/>
                <a:t>~ R</a:t>
              </a:r>
              <a:r>
                <a:rPr lang="en-US" sz="1600" b="1" baseline="-25000" dirty="0" smtClean="0"/>
                <a:t>N</a:t>
              </a:r>
              <a:endParaRPr lang="en-US" sz="1600" b="1" baseline="-25000" dirty="0"/>
            </a:p>
          </p:txBody>
        </p:sp>
        <p:sp>
          <p:nvSpPr>
            <p:cNvPr id="30" name="Text Box 60"/>
            <p:cNvSpPr txBox="1">
              <a:spLocks noChangeArrowheads="1"/>
            </p:cNvSpPr>
            <p:nvPr/>
          </p:nvSpPr>
          <p:spPr bwMode="auto">
            <a:xfrm>
              <a:off x="2203" y="2933"/>
              <a:ext cx="6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600" b="1" dirty="0" smtClean="0"/>
                <a:t>LRC ~ R</a:t>
              </a:r>
              <a:r>
                <a:rPr lang="en-US" sz="1600" b="1" baseline="-25000" dirty="0" smtClean="0"/>
                <a:t>A</a:t>
              </a:r>
              <a:endParaRPr lang="en-US" sz="1600" b="1" baseline="-25000" dirty="0"/>
            </a:p>
          </p:txBody>
        </p:sp>
      </p:grpSp>
      <p:sp>
        <p:nvSpPr>
          <p:cNvPr id="121" name="Text Box 32"/>
          <p:cNvSpPr txBox="1">
            <a:spLocks noChangeArrowheads="1"/>
          </p:cNvSpPr>
          <p:nvPr/>
        </p:nvSpPr>
        <p:spPr bwMode="auto">
          <a:xfrm>
            <a:off x="323528" y="5877272"/>
            <a:ext cx="3672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rtl="1">
              <a:spcBef>
                <a:spcPct val="50000"/>
              </a:spcBef>
            </a:pPr>
            <a:r>
              <a:rPr lang="en-US" sz="1600" b="1" dirty="0">
                <a:solidFill>
                  <a:srgbClr val="FF0000"/>
                </a:solidFill>
                <a:latin typeface="Arial"/>
                <a:cs typeface="Arial"/>
              </a:rPr>
              <a:t>A   pair  with  large relative  momentum between  the  nucleons  and  small  CM  momentum.</a:t>
            </a:r>
            <a:r>
              <a:rPr lang="en-US" sz="1600" dirty="0">
                <a:latin typeface="Arial"/>
                <a:cs typeface="Arial"/>
              </a:rPr>
              <a:t> </a:t>
            </a:r>
          </a:p>
        </p:txBody>
      </p:sp>
      <p:grpSp>
        <p:nvGrpSpPr>
          <p:cNvPr id="3" name="Group 2"/>
          <p:cNvGrpSpPr/>
          <p:nvPr/>
        </p:nvGrpSpPr>
        <p:grpSpPr>
          <a:xfrm>
            <a:off x="755576" y="4149080"/>
            <a:ext cx="2979841" cy="1602104"/>
            <a:chOff x="467544" y="4149080"/>
            <a:chExt cx="2979841" cy="1602104"/>
          </a:xfrm>
        </p:grpSpPr>
        <p:grpSp>
          <p:nvGrpSpPr>
            <p:cNvPr id="85" name="Group 77"/>
            <p:cNvGrpSpPr>
              <a:grpSpLocks/>
            </p:cNvGrpSpPr>
            <p:nvPr/>
          </p:nvGrpSpPr>
          <p:grpSpPr bwMode="auto">
            <a:xfrm>
              <a:off x="467544" y="4149080"/>
              <a:ext cx="2979841" cy="1602104"/>
              <a:chOff x="3810000" y="838200"/>
              <a:chExt cx="5383708" cy="3190596"/>
            </a:xfrm>
          </p:grpSpPr>
          <p:sp>
            <p:nvSpPr>
              <p:cNvPr id="86" name="Oval 4"/>
              <p:cNvSpPr>
                <a:spLocks/>
              </p:cNvSpPr>
              <p:nvPr/>
            </p:nvSpPr>
            <p:spPr bwMode="auto">
              <a:xfrm>
                <a:off x="5319713" y="1400175"/>
                <a:ext cx="2136775" cy="2062163"/>
              </a:xfrm>
              <a:prstGeom prst="ellipse">
                <a:avLst/>
              </a:prstGeom>
              <a:noFill/>
              <a:ln w="1908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87" name="Oval 5"/>
              <p:cNvSpPr>
                <a:spLocks/>
              </p:cNvSpPr>
              <p:nvPr/>
            </p:nvSpPr>
            <p:spPr bwMode="auto">
              <a:xfrm>
                <a:off x="5876925" y="1792288"/>
                <a:ext cx="279400" cy="280987"/>
              </a:xfrm>
              <a:prstGeom prst="ellipse">
                <a:avLst/>
              </a:prstGeom>
              <a:solidFill>
                <a:srgbClr val="0000FF">
                  <a:alpha val="52156"/>
                </a:srgbClr>
              </a:solidFill>
              <a:ln w="9360">
                <a:solidFill>
                  <a:srgbClr val="000000"/>
                </a:solidFill>
                <a:round/>
                <a:headEnd/>
                <a:tailEnd type="triangle" w="med" len="med"/>
              </a:ln>
            </p:spPr>
            <p:txBody>
              <a:bodyPr wrap="none" anchor="ctr"/>
              <a:lstStyle/>
              <a:p>
                <a:endParaRPr lang="en-US">
                  <a:cs typeface="Arial" charset="0"/>
                </a:endParaRPr>
              </a:p>
            </p:txBody>
          </p:sp>
          <p:sp>
            <p:nvSpPr>
              <p:cNvPr id="88" name="Oval 6"/>
              <p:cNvSpPr>
                <a:spLocks/>
              </p:cNvSpPr>
              <p:nvPr/>
            </p:nvSpPr>
            <p:spPr bwMode="auto">
              <a:xfrm>
                <a:off x="5876925" y="1885950"/>
                <a:ext cx="279400" cy="282575"/>
              </a:xfrm>
              <a:prstGeom prst="ellipse">
                <a:avLst/>
              </a:prstGeom>
              <a:solidFill>
                <a:srgbClr val="00CC00">
                  <a:alpha val="50195"/>
                </a:srgbClr>
              </a:solidFill>
              <a:ln w="9360">
                <a:solidFill>
                  <a:srgbClr val="000000"/>
                </a:solidFill>
                <a:round/>
                <a:headEnd/>
                <a:tailEnd type="triangle" w="med" len="med"/>
              </a:ln>
            </p:spPr>
            <p:txBody>
              <a:bodyPr wrap="none" anchor="ctr"/>
              <a:lstStyle/>
              <a:p>
                <a:endParaRPr lang="en-US">
                  <a:cs typeface="Arial" charset="0"/>
                </a:endParaRPr>
              </a:p>
            </p:txBody>
          </p:sp>
          <p:sp>
            <p:nvSpPr>
              <p:cNvPr id="89" name="Oval 7"/>
              <p:cNvSpPr>
                <a:spLocks/>
              </p:cNvSpPr>
              <p:nvPr/>
            </p:nvSpPr>
            <p:spPr bwMode="auto">
              <a:xfrm>
                <a:off x="6062663" y="2917825"/>
                <a:ext cx="279400" cy="280988"/>
              </a:xfrm>
              <a:prstGeom prst="ellipse">
                <a:avLst/>
              </a:prstGeom>
              <a:solidFill>
                <a:srgbClr val="0000FF">
                  <a:alpha val="50195"/>
                </a:srgbClr>
              </a:solidFill>
              <a:ln w="9360">
                <a:solidFill>
                  <a:srgbClr val="0000FF"/>
                </a:solidFill>
                <a:round/>
                <a:headEnd/>
                <a:tailEnd type="triangle" w="med" len="med"/>
              </a:ln>
            </p:spPr>
            <p:txBody>
              <a:bodyPr wrap="none" anchor="ctr"/>
              <a:lstStyle/>
              <a:p>
                <a:endParaRPr lang="en-US">
                  <a:cs typeface="Arial" charset="0"/>
                </a:endParaRPr>
              </a:p>
            </p:txBody>
          </p:sp>
          <p:sp>
            <p:nvSpPr>
              <p:cNvPr id="90" name="Oval 8"/>
              <p:cNvSpPr>
                <a:spLocks/>
              </p:cNvSpPr>
              <p:nvPr/>
            </p:nvSpPr>
            <p:spPr bwMode="auto">
              <a:xfrm>
                <a:off x="6713538" y="1885950"/>
                <a:ext cx="279400" cy="282575"/>
              </a:xfrm>
              <a:prstGeom prst="ellipse">
                <a:avLst/>
              </a:prstGeom>
              <a:solidFill>
                <a:srgbClr val="0000FF">
                  <a:alpha val="50195"/>
                </a:srgbClr>
              </a:solidFill>
              <a:ln w="9360">
                <a:solidFill>
                  <a:srgbClr val="000000"/>
                </a:solidFill>
                <a:round/>
                <a:headEnd/>
                <a:tailEnd type="triangle" w="med" len="med"/>
              </a:ln>
            </p:spPr>
            <p:txBody>
              <a:bodyPr wrap="none" anchor="ctr"/>
              <a:lstStyle/>
              <a:p>
                <a:endParaRPr lang="en-US">
                  <a:cs typeface="Arial" charset="0"/>
                </a:endParaRPr>
              </a:p>
            </p:txBody>
          </p:sp>
          <p:sp>
            <p:nvSpPr>
              <p:cNvPr id="91" name="Oval 9"/>
              <p:cNvSpPr>
                <a:spLocks/>
              </p:cNvSpPr>
              <p:nvPr/>
            </p:nvSpPr>
            <p:spPr bwMode="auto">
              <a:xfrm>
                <a:off x="6342063" y="2355850"/>
                <a:ext cx="279400" cy="280988"/>
              </a:xfrm>
              <a:prstGeom prst="ellipse">
                <a:avLst/>
              </a:prstGeom>
              <a:solidFill>
                <a:srgbClr val="00CC00">
                  <a:alpha val="50195"/>
                </a:srgbClr>
              </a:solidFill>
              <a:ln w="9360">
                <a:solidFill>
                  <a:srgbClr val="000000"/>
                </a:solidFill>
                <a:round/>
                <a:headEnd/>
                <a:tailEnd type="triangle" w="med" len="med"/>
              </a:ln>
            </p:spPr>
            <p:txBody>
              <a:bodyPr wrap="none" anchor="ctr"/>
              <a:lstStyle/>
              <a:p>
                <a:endParaRPr lang="en-US">
                  <a:cs typeface="Arial" charset="0"/>
                </a:endParaRPr>
              </a:p>
            </p:txBody>
          </p:sp>
          <p:sp>
            <p:nvSpPr>
              <p:cNvPr id="92" name="Oval 10"/>
              <p:cNvSpPr>
                <a:spLocks/>
              </p:cNvSpPr>
              <p:nvPr/>
            </p:nvSpPr>
            <p:spPr bwMode="auto">
              <a:xfrm>
                <a:off x="6897688" y="2636838"/>
                <a:ext cx="279400" cy="282575"/>
              </a:xfrm>
              <a:prstGeom prst="ellipse">
                <a:avLst/>
              </a:prstGeom>
              <a:solidFill>
                <a:srgbClr val="00CC00">
                  <a:alpha val="50195"/>
                </a:srgbClr>
              </a:solidFill>
              <a:ln w="9360">
                <a:solidFill>
                  <a:srgbClr val="000000"/>
                </a:solidFill>
                <a:round/>
                <a:headEnd/>
                <a:tailEnd type="triangle" w="med" len="med"/>
              </a:ln>
            </p:spPr>
            <p:txBody>
              <a:bodyPr wrap="none" anchor="ctr"/>
              <a:lstStyle/>
              <a:p>
                <a:endParaRPr lang="en-US">
                  <a:cs typeface="Arial" charset="0"/>
                </a:endParaRPr>
              </a:p>
            </p:txBody>
          </p:sp>
          <p:sp>
            <p:nvSpPr>
              <p:cNvPr id="93" name="Line 11"/>
              <p:cNvSpPr>
                <a:spLocks noChangeShapeType="1"/>
              </p:cNvSpPr>
              <p:nvPr/>
            </p:nvSpPr>
            <p:spPr bwMode="auto">
              <a:xfrm flipH="1">
                <a:off x="4852988" y="2073275"/>
                <a:ext cx="1023937" cy="1588"/>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 name="Line 12"/>
              <p:cNvSpPr>
                <a:spLocks noChangeShapeType="1"/>
              </p:cNvSpPr>
              <p:nvPr/>
            </p:nvSpPr>
            <p:spPr bwMode="auto">
              <a:xfrm flipH="1">
                <a:off x="4852988" y="1885950"/>
                <a:ext cx="1023937" cy="1588"/>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 name="Text Box 13"/>
              <p:cNvSpPr txBox="1">
                <a:spLocks noChangeArrowheads="1"/>
              </p:cNvSpPr>
              <p:nvPr/>
            </p:nvSpPr>
            <p:spPr bwMode="auto">
              <a:xfrm>
                <a:off x="4670425" y="1835150"/>
                <a:ext cx="6604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triangle" w="med" len="med"/>
                  </a14:hiddenLine>
                </a:ext>
              </a:extLst>
            </p:spPr>
            <p:txBody>
              <a:bodyPr lIns="81639" tIns="42452" rIns="81639" bIns="42452">
                <a:spAutoFit/>
              </a:bodyPr>
              <a:lstStyle>
                <a:lvl1pPr defTabSz="828675">
                  <a:tabLst>
                    <a:tab pos="657225" algn="l"/>
                  </a:tabLst>
                  <a:defRPr sz="3200">
                    <a:solidFill>
                      <a:schemeClr val="tx1"/>
                    </a:solidFill>
                    <a:latin typeface="Arial" charset="0"/>
                    <a:ea typeface="MS PGothic" charset="0"/>
                    <a:cs typeface="Arial" charset="0"/>
                  </a:defRPr>
                </a:lvl1pPr>
                <a:lvl2pPr defTabSz="828675">
                  <a:tabLst>
                    <a:tab pos="657225" algn="l"/>
                  </a:tabLst>
                  <a:defRPr sz="2800">
                    <a:solidFill>
                      <a:schemeClr val="tx1"/>
                    </a:solidFill>
                    <a:latin typeface="Arial" charset="0"/>
                    <a:ea typeface="Arial" charset="0"/>
                    <a:cs typeface="Arial" charset="0"/>
                  </a:defRPr>
                </a:lvl2pPr>
                <a:lvl3pPr defTabSz="828675">
                  <a:tabLst>
                    <a:tab pos="657225" algn="l"/>
                  </a:tabLst>
                  <a:defRPr sz="2400">
                    <a:solidFill>
                      <a:schemeClr val="tx1"/>
                    </a:solidFill>
                    <a:latin typeface="Arial" charset="0"/>
                    <a:ea typeface="Arial" charset="0"/>
                    <a:cs typeface="Arial" charset="0"/>
                  </a:defRPr>
                </a:lvl3pPr>
                <a:lvl4pPr defTabSz="828675">
                  <a:tabLst>
                    <a:tab pos="657225" algn="l"/>
                  </a:tabLst>
                  <a:defRPr sz="2000">
                    <a:solidFill>
                      <a:schemeClr val="tx1"/>
                    </a:solidFill>
                    <a:latin typeface="Arial" charset="0"/>
                    <a:ea typeface="Arial" charset="0"/>
                    <a:cs typeface="Arial" charset="0"/>
                  </a:defRPr>
                </a:lvl4pPr>
                <a:lvl5pPr defTabSz="828675">
                  <a:tabLst>
                    <a:tab pos="657225" algn="l"/>
                  </a:tabLst>
                  <a:defRPr sz="2000">
                    <a:solidFill>
                      <a:schemeClr val="tx1"/>
                    </a:solidFill>
                    <a:latin typeface="Arial" charset="0"/>
                    <a:ea typeface="Arial" charset="0"/>
                    <a:cs typeface="Arial" charset="0"/>
                  </a:defRPr>
                </a:lvl5pPr>
                <a:lvl6pPr defTabSz="828675" eaLnBrk="0" hangingPunct="0">
                  <a:tabLst>
                    <a:tab pos="657225" algn="l"/>
                  </a:tabLst>
                  <a:defRPr sz="2000">
                    <a:solidFill>
                      <a:schemeClr val="tx1"/>
                    </a:solidFill>
                    <a:latin typeface="Arial" charset="0"/>
                    <a:ea typeface="Arial" charset="0"/>
                    <a:cs typeface="Arial" charset="0"/>
                  </a:defRPr>
                </a:lvl6pPr>
                <a:lvl7pPr defTabSz="828675" eaLnBrk="0" hangingPunct="0">
                  <a:tabLst>
                    <a:tab pos="657225" algn="l"/>
                  </a:tabLst>
                  <a:defRPr sz="2000">
                    <a:solidFill>
                      <a:schemeClr val="tx1"/>
                    </a:solidFill>
                    <a:latin typeface="Arial" charset="0"/>
                    <a:ea typeface="Arial" charset="0"/>
                    <a:cs typeface="Arial" charset="0"/>
                  </a:defRPr>
                </a:lvl7pPr>
                <a:lvl8pPr defTabSz="828675" eaLnBrk="0" hangingPunct="0">
                  <a:tabLst>
                    <a:tab pos="657225" algn="l"/>
                  </a:tabLst>
                  <a:defRPr sz="2000">
                    <a:solidFill>
                      <a:schemeClr val="tx1"/>
                    </a:solidFill>
                    <a:latin typeface="Arial" charset="0"/>
                    <a:ea typeface="Arial" charset="0"/>
                    <a:cs typeface="Arial" charset="0"/>
                  </a:defRPr>
                </a:lvl8pPr>
                <a:lvl9pPr defTabSz="828675" eaLnBrk="0" hangingPunct="0">
                  <a:tabLst>
                    <a:tab pos="657225" algn="l"/>
                  </a:tabLst>
                  <a:defRPr sz="2000">
                    <a:solidFill>
                      <a:schemeClr val="tx1"/>
                    </a:solidFill>
                    <a:latin typeface="Arial" charset="0"/>
                    <a:ea typeface="Arial" charset="0"/>
                    <a:cs typeface="Arial" charset="0"/>
                  </a:defRPr>
                </a:lvl9pPr>
              </a:lstStyle>
              <a:p>
                <a:pPr>
                  <a:buClr>
                    <a:srgbClr val="000000"/>
                  </a:buClr>
                  <a:buSzPct val="45000"/>
                  <a:buFont typeface="StarSymbol" charset="0"/>
                  <a:buNone/>
                </a:pPr>
                <a:r>
                  <a:rPr lang="en-GB" sz="800" b="1">
                    <a:solidFill>
                      <a:srgbClr val="FF0000"/>
                    </a:solidFill>
                    <a:latin typeface="Symbol" charset="0"/>
                  </a:rPr>
                  <a:t></a:t>
                </a:r>
                <a:r>
                  <a:rPr lang="en-GB" sz="800" b="1">
                    <a:solidFill>
                      <a:srgbClr val="FF0000"/>
                    </a:solidFill>
                    <a:latin typeface="Times New Roman" charset="0"/>
                  </a:rPr>
                  <a:t>1.f</a:t>
                </a:r>
              </a:p>
            </p:txBody>
          </p:sp>
          <p:sp>
            <p:nvSpPr>
              <p:cNvPr id="96" name="AutoShape 14"/>
              <p:cNvSpPr>
                <a:spLocks noChangeArrowheads="1"/>
              </p:cNvSpPr>
              <p:nvPr/>
            </p:nvSpPr>
            <p:spPr bwMode="auto">
              <a:xfrm>
                <a:off x="7435850" y="3429001"/>
                <a:ext cx="1757858" cy="574766"/>
              </a:xfrm>
              <a:prstGeom prst="roundRect">
                <a:avLst>
                  <a:gd name="adj" fmla="val 2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lIns="81639" tIns="42452" rIns="81639" bIns="42452">
                <a:spAutoFit/>
              </a:bodyPr>
              <a:lstStyle/>
              <a:p>
                <a:pPr defTabSz="828675">
                  <a:lnSpc>
                    <a:spcPct val="93000"/>
                  </a:lnSpc>
                  <a:buClr>
                    <a:srgbClr val="000000"/>
                  </a:buClr>
                  <a:buSzPct val="45000"/>
                  <a:buFont typeface="StarSymbol" charset="0"/>
                  <a:buNone/>
                  <a:tabLst>
                    <a:tab pos="657225" algn="l"/>
                    <a:tab pos="1312863" algn="l"/>
                  </a:tabLst>
                </a:pPr>
                <a:r>
                  <a:rPr lang="en-GB" sz="1400" b="1" dirty="0">
                    <a:solidFill>
                      <a:srgbClr val="000000"/>
                    </a:solidFill>
                    <a:latin typeface="Arial"/>
                    <a:cs typeface="Arial"/>
                  </a:rPr>
                  <a:t>Nucleons</a:t>
                </a:r>
                <a:endParaRPr lang="en-GB" sz="1100" b="1" dirty="0">
                  <a:solidFill>
                    <a:srgbClr val="000000"/>
                  </a:solidFill>
                  <a:latin typeface="Arial"/>
                  <a:cs typeface="Arial"/>
                </a:endParaRPr>
              </a:p>
            </p:txBody>
          </p:sp>
          <p:sp>
            <p:nvSpPr>
              <p:cNvPr id="97" name="Line 15"/>
              <p:cNvSpPr>
                <a:spLocks noChangeShapeType="1"/>
              </p:cNvSpPr>
              <p:nvPr/>
            </p:nvSpPr>
            <p:spPr bwMode="auto">
              <a:xfrm flipH="1" flipV="1">
                <a:off x="7081838" y="2916238"/>
                <a:ext cx="374650" cy="565150"/>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 name="Line 16"/>
              <p:cNvSpPr>
                <a:spLocks noChangeShapeType="1"/>
              </p:cNvSpPr>
              <p:nvPr/>
            </p:nvSpPr>
            <p:spPr bwMode="auto">
              <a:xfrm flipH="1" flipV="1">
                <a:off x="6248400" y="3198813"/>
                <a:ext cx="1208088" cy="376237"/>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 name="Oval 17"/>
              <p:cNvSpPr>
                <a:spLocks/>
              </p:cNvSpPr>
              <p:nvPr/>
            </p:nvSpPr>
            <p:spPr bwMode="auto">
              <a:xfrm>
                <a:off x="5827713" y="1730375"/>
                <a:ext cx="373062" cy="500063"/>
              </a:xfrm>
              <a:prstGeom prst="ellipse">
                <a:avLst/>
              </a:prstGeom>
              <a:noFill/>
              <a:ln w="1908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100" name="Line 18"/>
              <p:cNvSpPr>
                <a:spLocks noChangeShapeType="1"/>
              </p:cNvSpPr>
              <p:nvPr/>
            </p:nvSpPr>
            <p:spPr bwMode="auto">
              <a:xfrm>
                <a:off x="5356225" y="1211263"/>
                <a:ext cx="520700" cy="581025"/>
              </a:xfrm>
              <a:prstGeom prst="line">
                <a:avLst/>
              </a:prstGeom>
              <a:noFill/>
              <a:ln w="1908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 name="AutoShape 19"/>
              <p:cNvSpPr>
                <a:spLocks noChangeArrowheads="1"/>
              </p:cNvSpPr>
              <p:nvPr/>
            </p:nvSpPr>
            <p:spPr bwMode="auto">
              <a:xfrm>
                <a:off x="4330390" y="838200"/>
                <a:ext cx="1511300" cy="574766"/>
              </a:xfrm>
              <a:prstGeom prst="roundRect">
                <a:avLst>
                  <a:gd name="adj" fmla="val 21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square" lIns="81639" tIns="42452" rIns="81639" bIns="42452">
                <a:spAutoFit/>
              </a:bodyPr>
              <a:lstStyle/>
              <a:p>
                <a:pPr defTabSz="828675">
                  <a:lnSpc>
                    <a:spcPct val="93000"/>
                  </a:lnSpc>
                  <a:buClr>
                    <a:srgbClr val="000000"/>
                  </a:buClr>
                  <a:buSzPct val="45000"/>
                  <a:buFont typeface="StarSymbol" charset="0"/>
                  <a:buNone/>
                  <a:tabLst>
                    <a:tab pos="657225" algn="l"/>
                    <a:tab pos="1312863" algn="l"/>
                  </a:tabLst>
                </a:pPr>
                <a:r>
                  <a:rPr lang="en-GB" sz="1400" b="1" dirty="0">
                    <a:solidFill>
                      <a:srgbClr val="FF0000"/>
                    </a:solidFill>
                    <a:latin typeface="Arial"/>
                    <a:cs typeface="Arial"/>
                  </a:rPr>
                  <a:t>2N-SRC</a:t>
                </a:r>
              </a:p>
            </p:txBody>
          </p:sp>
          <p:sp>
            <p:nvSpPr>
              <p:cNvPr id="102" name="Line 20"/>
              <p:cNvSpPr>
                <a:spLocks noChangeShapeType="1"/>
              </p:cNvSpPr>
              <p:nvPr/>
            </p:nvSpPr>
            <p:spPr bwMode="auto">
              <a:xfrm>
                <a:off x="6897688" y="2055813"/>
                <a:ext cx="1208087" cy="1587"/>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Text Box 21"/>
              <p:cNvSpPr txBox="1">
                <a:spLocks noChangeArrowheads="1"/>
              </p:cNvSpPr>
              <p:nvPr/>
            </p:nvSpPr>
            <p:spPr bwMode="auto">
              <a:xfrm>
                <a:off x="7548563" y="2244725"/>
                <a:ext cx="584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triangle" w="med" len="med"/>
                  </a14:hiddenLine>
                </a:ext>
              </a:extLst>
            </p:spPr>
            <p:txBody>
              <a:bodyPr lIns="81639" tIns="42452" rIns="81639" bIns="42452">
                <a:spAutoFit/>
              </a:bodyPr>
              <a:lstStyle>
                <a:lvl1pPr defTabSz="828675">
                  <a:tabLst>
                    <a:tab pos="657225" algn="l"/>
                  </a:tabLst>
                  <a:defRPr sz="3200">
                    <a:solidFill>
                      <a:schemeClr val="tx1"/>
                    </a:solidFill>
                    <a:latin typeface="Arial" charset="0"/>
                    <a:ea typeface="MS PGothic" charset="0"/>
                    <a:cs typeface="Arial" charset="0"/>
                  </a:defRPr>
                </a:lvl1pPr>
                <a:lvl2pPr defTabSz="828675">
                  <a:tabLst>
                    <a:tab pos="657225" algn="l"/>
                  </a:tabLst>
                  <a:defRPr sz="2800">
                    <a:solidFill>
                      <a:schemeClr val="tx1"/>
                    </a:solidFill>
                    <a:latin typeface="Arial" charset="0"/>
                    <a:ea typeface="Arial" charset="0"/>
                    <a:cs typeface="Arial" charset="0"/>
                  </a:defRPr>
                </a:lvl2pPr>
                <a:lvl3pPr defTabSz="828675">
                  <a:tabLst>
                    <a:tab pos="657225" algn="l"/>
                  </a:tabLst>
                  <a:defRPr sz="2400">
                    <a:solidFill>
                      <a:schemeClr val="tx1"/>
                    </a:solidFill>
                    <a:latin typeface="Arial" charset="0"/>
                    <a:ea typeface="Arial" charset="0"/>
                    <a:cs typeface="Arial" charset="0"/>
                  </a:defRPr>
                </a:lvl3pPr>
                <a:lvl4pPr defTabSz="828675">
                  <a:tabLst>
                    <a:tab pos="657225" algn="l"/>
                  </a:tabLst>
                  <a:defRPr sz="2000">
                    <a:solidFill>
                      <a:schemeClr val="tx1"/>
                    </a:solidFill>
                    <a:latin typeface="Arial" charset="0"/>
                    <a:ea typeface="Arial" charset="0"/>
                    <a:cs typeface="Arial" charset="0"/>
                  </a:defRPr>
                </a:lvl4pPr>
                <a:lvl5pPr defTabSz="828675">
                  <a:tabLst>
                    <a:tab pos="657225" algn="l"/>
                  </a:tabLst>
                  <a:defRPr sz="2000">
                    <a:solidFill>
                      <a:schemeClr val="tx1"/>
                    </a:solidFill>
                    <a:latin typeface="Arial" charset="0"/>
                    <a:ea typeface="Arial" charset="0"/>
                    <a:cs typeface="Arial" charset="0"/>
                  </a:defRPr>
                </a:lvl5pPr>
                <a:lvl6pPr defTabSz="828675" eaLnBrk="0" hangingPunct="0">
                  <a:tabLst>
                    <a:tab pos="657225" algn="l"/>
                  </a:tabLst>
                  <a:defRPr sz="2000">
                    <a:solidFill>
                      <a:schemeClr val="tx1"/>
                    </a:solidFill>
                    <a:latin typeface="Arial" charset="0"/>
                    <a:ea typeface="Arial" charset="0"/>
                    <a:cs typeface="Arial" charset="0"/>
                  </a:defRPr>
                </a:lvl6pPr>
                <a:lvl7pPr defTabSz="828675" eaLnBrk="0" hangingPunct="0">
                  <a:tabLst>
                    <a:tab pos="657225" algn="l"/>
                  </a:tabLst>
                  <a:defRPr sz="2000">
                    <a:solidFill>
                      <a:schemeClr val="tx1"/>
                    </a:solidFill>
                    <a:latin typeface="Arial" charset="0"/>
                    <a:ea typeface="Arial" charset="0"/>
                    <a:cs typeface="Arial" charset="0"/>
                  </a:defRPr>
                </a:lvl7pPr>
                <a:lvl8pPr defTabSz="828675" eaLnBrk="0" hangingPunct="0">
                  <a:tabLst>
                    <a:tab pos="657225" algn="l"/>
                  </a:tabLst>
                  <a:defRPr sz="2000">
                    <a:solidFill>
                      <a:schemeClr val="tx1"/>
                    </a:solidFill>
                    <a:latin typeface="Arial" charset="0"/>
                    <a:ea typeface="Arial" charset="0"/>
                    <a:cs typeface="Arial" charset="0"/>
                  </a:defRPr>
                </a:lvl8pPr>
                <a:lvl9pPr defTabSz="828675" eaLnBrk="0" hangingPunct="0">
                  <a:tabLst>
                    <a:tab pos="657225" algn="l"/>
                  </a:tabLst>
                  <a:defRPr sz="2000">
                    <a:solidFill>
                      <a:schemeClr val="tx1"/>
                    </a:solidFill>
                    <a:latin typeface="Arial" charset="0"/>
                    <a:ea typeface="Arial" charset="0"/>
                    <a:cs typeface="Arial" charset="0"/>
                  </a:defRPr>
                </a:lvl9pPr>
              </a:lstStyle>
              <a:p>
                <a:pPr>
                  <a:lnSpc>
                    <a:spcPct val="93000"/>
                  </a:lnSpc>
                  <a:buClr>
                    <a:srgbClr val="000000"/>
                  </a:buClr>
                  <a:buSzPct val="45000"/>
                  <a:buFont typeface="StarSymbol" charset="0"/>
                  <a:buNone/>
                </a:pPr>
                <a:r>
                  <a:rPr lang="en-GB" sz="800" b="1">
                    <a:solidFill>
                      <a:srgbClr val="000000"/>
                    </a:solidFill>
                    <a:latin typeface="Times New Roman" charset="0"/>
                  </a:rPr>
                  <a:t>1.7f</a:t>
                </a:r>
              </a:p>
              <a:p>
                <a:pPr>
                  <a:lnSpc>
                    <a:spcPct val="93000"/>
                  </a:lnSpc>
                  <a:buClr>
                    <a:srgbClr val="000000"/>
                  </a:buClr>
                  <a:buSzPct val="45000"/>
                  <a:buFont typeface="StarSymbol" charset="0"/>
                  <a:buNone/>
                </a:pPr>
                <a:endParaRPr lang="en-GB" sz="800" b="1">
                  <a:solidFill>
                    <a:srgbClr val="000000"/>
                  </a:solidFill>
                  <a:latin typeface="Times New Roman" charset="0"/>
                </a:endParaRPr>
              </a:p>
            </p:txBody>
          </p:sp>
          <p:sp>
            <p:nvSpPr>
              <p:cNvPr id="104" name="Line 22"/>
              <p:cNvSpPr>
                <a:spLocks noChangeShapeType="1"/>
              </p:cNvSpPr>
              <p:nvPr/>
            </p:nvSpPr>
            <p:spPr bwMode="auto">
              <a:xfrm>
                <a:off x="7734300" y="2617788"/>
                <a:ext cx="1588" cy="188912"/>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 name="Line 23"/>
              <p:cNvSpPr>
                <a:spLocks noChangeShapeType="1"/>
              </p:cNvSpPr>
              <p:nvPr/>
            </p:nvSpPr>
            <p:spPr bwMode="auto">
              <a:xfrm flipV="1">
                <a:off x="7734300" y="2055813"/>
                <a:ext cx="1588" cy="188912"/>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 name="Line 24"/>
              <p:cNvSpPr>
                <a:spLocks noChangeShapeType="1"/>
              </p:cNvSpPr>
              <p:nvPr/>
            </p:nvSpPr>
            <p:spPr bwMode="auto">
              <a:xfrm>
                <a:off x="7085013" y="2806700"/>
                <a:ext cx="1206500" cy="0"/>
              </a:xfrm>
              <a:prstGeom prst="line">
                <a:avLst/>
              </a:prstGeom>
              <a:noFill/>
              <a:ln w="936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 name="AutoShape 25"/>
              <p:cNvSpPr>
                <a:spLocks noChangeArrowheads="1"/>
              </p:cNvSpPr>
              <p:nvPr/>
            </p:nvSpPr>
            <p:spPr bwMode="auto">
              <a:xfrm>
                <a:off x="3810000" y="3429001"/>
                <a:ext cx="2954977" cy="599795"/>
              </a:xfrm>
              <a:prstGeom prst="roundRect">
                <a:avLst>
                  <a:gd name="adj" fmla="val 1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lIns="81639" tIns="42452" rIns="81639" bIns="42452">
                <a:spAutoFit/>
              </a:bodyPr>
              <a:lstStyle/>
              <a:p>
                <a:pPr defTabSz="828675">
                  <a:buClr>
                    <a:srgbClr val="000000"/>
                  </a:buClr>
                  <a:buSzPct val="45000"/>
                  <a:buFont typeface="StarSymbol" charset="0"/>
                  <a:buNone/>
                  <a:tabLst>
                    <a:tab pos="657225" algn="l"/>
                    <a:tab pos="1312863" algn="l"/>
                    <a:tab pos="1970088" algn="l"/>
                    <a:tab pos="2627313" algn="l"/>
                    <a:tab pos="3282950" algn="l"/>
                  </a:tabLst>
                </a:pPr>
                <a:r>
                  <a:rPr lang="en-GB" sz="1400" b="1" dirty="0">
                    <a:solidFill>
                      <a:srgbClr val="000000"/>
                    </a:solidFill>
                    <a:latin typeface="Arial"/>
                    <a:cs typeface="Arial"/>
                  </a:rPr>
                  <a:t></a:t>
                </a:r>
                <a:r>
                  <a:rPr lang="en-GB" sz="1400" b="1" baseline="-25000" dirty="0">
                    <a:solidFill>
                      <a:srgbClr val="000000"/>
                    </a:solidFill>
                    <a:latin typeface="Arial"/>
                    <a:cs typeface="Arial"/>
                  </a:rPr>
                  <a:t>o</a:t>
                </a:r>
                <a:r>
                  <a:rPr lang="en-GB" sz="1400" b="1" dirty="0">
                    <a:solidFill>
                      <a:srgbClr val="000000"/>
                    </a:solidFill>
                    <a:latin typeface="Arial"/>
                    <a:cs typeface="Arial"/>
                  </a:rPr>
                  <a:t> = 0.16 </a:t>
                </a:r>
                <a:r>
                  <a:rPr lang="en-GB" sz="1400" b="1" dirty="0" err="1">
                    <a:solidFill>
                      <a:srgbClr val="000000"/>
                    </a:solidFill>
                    <a:latin typeface="Arial"/>
                    <a:cs typeface="Arial"/>
                  </a:rPr>
                  <a:t>GeV</a:t>
                </a:r>
                <a:r>
                  <a:rPr lang="en-GB" sz="1400" b="1" dirty="0">
                    <a:solidFill>
                      <a:srgbClr val="000000"/>
                    </a:solidFill>
                    <a:latin typeface="Arial"/>
                    <a:cs typeface="Arial"/>
                  </a:rPr>
                  <a:t>/fm</a:t>
                </a:r>
                <a:r>
                  <a:rPr lang="en-GB" sz="1400" b="1" baseline="30000" dirty="0">
                    <a:solidFill>
                      <a:srgbClr val="000000"/>
                    </a:solidFill>
                    <a:latin typeface="Arial"/>
                    <a:cs typeface="Arial"/>
                  </a:rPr>
                  <a:t>3</a:t>
                </a:r>
              </a:p>
            </p:txBody>
          </p:sp>
          <p:sp>
            <p:nvSpPr>
              <p:cNvPr id="108" name="Line 26"/>
              <p:cNvSpPr>
                <a:spLocks noChangeShapeType="1"/>
              </p:cNvSpPr>
              <p:nvPr/>
            </p:nvSpPr>
            <p:spPr bwMode="auto">
              <a:xfrm flipV="1">
                <a:off x="4670425" y="2713038"/>
                <a:ext cx="928688" cy="469900"/>
              </a:xfrm>
              <a:prstGeom prst="line">
                <a:avLst/>
              </a:prstGeom>
              <a:noFill/>
              <a:ln w="2844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 name="Rectangle 27"/>
              <p:cNvSpPr>
                <a:spLocks noChangeArrowheads="1"/>
              </p:cNvSpPr>
              <p:nvPr/>
            </p:nvSpPr>
            <p:spPr bwMode="auto">
              <a:xfrm>
                <a:off x="3940099" y="2128838"/>
                <a:ext cx="1393902" cy="61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cs typeface="Arial" charset="0"/>
                  </a:rPr>
                  <a:t>~1 </a:t>
                </a:r>
                <a:r>
                  <a:rPr lang="en-US" sz="1400" b="1" dirty="0" err="1">
                    <a:cs typeface="Arial" charset="0"/>
                  </a:rPr>
                  <a:t>fm</a:t>
                </a:r>
                <a:endParaRPr lang="en-US" sz="1400" b="1" dirty="0">
                  <a:cs typeface="Arial" charset="0"/>
                </a:endParaRPr>
              </a:p>
            </p:txBody>
          </p:sp>
          <p:sp>
            <p:nvSpPr>
              <p:cNvPr id="110" name="Oval 28"/>
              <p:cNvSpPr>
                <a:spLocks noChangeArrowheads="1"/>
              </p:cNvSpPr>
              <p:nvPr/>
            </p:nvSpPr>
            <p:spPr bwMode="auto">
              <a:xfrm>
                <a:off x="5951538" y="2778125"/>
                <a:ext cx="573087" cy="500063"/>
              </a:xfrm>
              <a:prstGeom prst="ellipse">
                <a:avLst/>
              </a:prstGeom>
              <a:solidFill>
                <a:schemeClr val="accent2"/>
              </a:solidFill>
              <a:ln w="9525">
                <a:solidFill>
                  <a:schemeClr val="tx1"/>
                </a:solidFill>
                <a:round/>
                <a:headEnd/>
                <a:tailEnd/>
              </a:ln>
            </p:spPr>
            <p:txBody>
              <a:bodyPr wrap="none" anchor="ctr"/>
              <a:lstStyle/>
              <a:p>
                <a:endParaRPr lang="en-US">
                  <a:cs typeface="Arial" charset="0"/>
                </a:endParaRPr>
              </a:p>
            </p:txBody>
          </p:sp>
          <p:sp>
            <p:nvSpPr>
              <p:cNvPr id="111" name="Oval 29"/>
              <p:cNvSpPr>
                <a:spLocks noChangeArrowheads="1"/>
              </p:cNvSpPr>
              <p:nvPr/>
            </p:nvSpPr>
            <p:spPr bwMode="auto">
              <a:xfrm>
                <a:off x="6580188" y="1779588"/>
                <a:ext cx="571500" cy="500062"/>
              </a:xfrm>
              <a:prstGeom prst="ellipse">
                <a:avLst/>
              </a:prstGeom>
              <a:solidFill>
                <a:schemeClr val="accent2"/>
              </a:solidFill>
              <a:ln w="9525">
                <a:solidFill>
                  <a:schemeClr val="tx1"/>
                </a:solidFill>
                <a:round/>
                <a:headEnd/>
                <a:tailEnd/>
              </a:ln>
            </p:spPr>
            <p:txBody>
              <a:bodyPr wrap="none" anchor="ctr"/>
              <a:lstStyle/>
              <a:p>
                <a:endParaRPr lang="en-US">
                  <a:cs typeface="Arial" charset="0"/>
                </a:endParaRPr>
              </a:p>
            </p:txBody>
          </p:sp>
          <p:sp>
            <p:nvSpPr>
              <p:cNvPr id="112" name="Oval 30"/>
              <p:cNvSpPr>
                <a:spLocks noChangeArrowheads="1"/>
              </p:cNvSpPr>
              <p:nvPr/>
            </p:nvSpPr>
            <p:spPr bwMode="auto">
              <a:xfrm>
                <a:off x="6810375" y="2503488"/>
                <a:ext cx="569913" cy="498475"/>
              </a:xfrm>
              <a:prstGeom prst="ellipse">
                <a:avLst/>
              </a:prstGeom>
              <a:solidFill>
                <a:srgbClr val="0070C0"/>
              </a:solidFill>
              <a:ln w="9525">
                <a:solidFill>
                  <a:schemeClr val="tx1"/>
                </a:solidFill>
                <a:round/>
                <a:headEnd/>
                <a:tailEnd/>
              </a:ln>
            </p:spPr>
            <p:txBody>
              <a:bodyPr wrap="none" anchor="ctr"/>
              <a:lstStyle/>
              <a:p>
                <a:endParaRPr lang="en-US">
                  <a:cs typeface="Arial" charset="0"/>
                </a:endParaRPr>
              </a:p>
            </p:txBody>
          </p:sp>
          <p:sp>
            <p:nvSpPr>
              <p:cNvPr id="113" name="Oval 31"/>
              <p:cNvSpPr>
                <a:spLocks noChangeArrowheads="1"/>
              </p:cNvSpPr>
              <p:nvPr/>
            </p:nvSpPr>
            <p:spPr bwMode="auto">
              <a:xfrm>
                <a:off x="6181725" y="2224088"/>
                <a:ext cx="569913" cy="500062"/>
              </a:xfrm>
              <a:prstGeom prst="ellipse">
                <a:avLst/>
              </a:prstGeom>
              <a:solidFill>
                <a:srgbClr val="0070C0"/>
              </a:solidFill>
              <a:ln w="9525">
                <a:solidFill>
                  <a:schemeClr val="tx1"/>
                </a:solidFill>
                <a:round/>
                <a:headEnd/>
                <a:tailEnd/>
              </a:ln>
            </p:spPr>
            <p:txBody>
              <a:bodyPr wrap="none" anchor="ctr"/>
              <a:lstStyle/>
              <a:p>
                <a:endParaRPr lang="en-US">
                  <a:cs typeface="Arial" charset="0"/>
                </a:endParaRPr>
              </a:p>
            </p:txBody>
          </p:sp>
          <p:grpSp>
            <p:nvGrpSpPr>
              <p:cNvPr id="114" name="Group 32"/>
              <p:cNvGrpSpPr>
                <a:grpSpLocks/>
              </p:cNvGrpSpPr>
              <p:nvPr/>
            </p:nvGrpSpPr>
            <p:grpSpPr bwMode="auto">
              <a:xfrm>
                <a:off x="5667382" y="1612901"/>
                <a:ext cx="684214" cy="777874"/>
                <a:chOff x="4128" y="768"/>
                <a:chExt cx="576" cy="672"/>
              </a:xfrm>
            </p:grpSpPr>
            <p:sp>
              <p:nvSpPr>
                <p:cNvPr id="118" name="Oval 33"/>
                <p:cNvSpPr>
                  <a:spLocks noChangeArrowheads="1"/>
                </p:cNvSpPr>
                <p:nvPr/>
              </p:nvSpPr>
              <p:spPr bwMode="auto">
                <a:xfrm>
                  <a:off x="4176" y="816"/>
                  <a:ext cx="480" cy="432"/>
                </a:xfrm>
                <a:prstGeom prst="ellipse">
                  <a:avLst/>
                </a:prstGeom>
                <a:solidFill>
                  <a:schemeClr val="accent2"/>
                </a:solidFill>
                <a:ln w="9525">
                  <a:solidFill>
                    <a:schemeClr val="tx1"/>
                  </a:solidFill>
                  <a:round/>
                  <a:headEnd/>
                  <a:tailEnd/>
                </a:ln>
              </p:spPr>
              <p:txBody>
                <a:bodyPr wrap="none" anchor="ctr"/>
                <a:lstStyle/>
                <a:p>
                  <a:endParaRPr lang="en-US">
                    <a:cs typeface="Arial" charset="0"/>
                  </a:endParaRPr>
                </a:p>
              </p:txBody>
            </p:sp>
            <p:sp>
              <p:nvSpPr>
                <p:cNvPr id="119" name="Oval 34"/>
                <p:cNvSpPr>
                  <a:spLocks noChangeArrowheads="1"/>
                </p:cNvSpPr>
                <p:nvPr/>
              </p:nvSpPr>
              <p:spPr bwMode="auto">
                <a:xfrm>
                  <a:off x="4176" y="960"/>
                  <a:ext cx="480" cy="432"/>
                </a:xfrm>
                <a:prstGeom prst="ellipse">
                  <a:avLst/>
                </a:prstGeom>
                <a:solidFill>
                  <a:srgbClr val="0070C0"/>
                </a:solidFill>
                <a:ln w="9525">
                  <a:solidFill>
                    <a:schemeClr val="tx1"/>
                  </a:solidFill>
                  <a:round/>
                  <a:headEnd/>
                  <a:tailEnd/>
                </a:ln>
              </p:spPr>
              <p:txBody>
                <a:bodyPr wrap="none" anchor="ctr"/>
                <a:lstStyle/>
                <a:p>
                  <a:endParaRPr lang="en-US">
                    <a:solidFill>
                      <a:srgbClr val="0070C0"/>
                    </a:solidFill>
                    <a:cs typeface="Arial" charset="0"/>
                  </a:endParaRPr>
                </a:p>
              </p:txBody>
            </p:sp>
            <p:sp>
              <p:nvSpPr>
                <p:cNvPr id="120" name="Oval 35"/>
                <p:cNvSpPr>
                  <a:spLocks noChangeArrowheads="1"/>
                </p:cNvSpPr>
                <p:nvPr/>
              </p:nvSpPr>
              <p:spPr bwMode="auto">
                <a:xfrm>
                  <a:off x="4128" y="768"/>
                  <a:ext cx="576" cy="672"/>
                </a:xfrm>
                <a:prstGeom prst="ellipse">
                  <a:avLst/>
                </a:prstGeom>
                <a:noFill/>
                <a:ln w="952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sp>
            <p:nvSpPr>
              <p:cNvPr id="115" name="Rectangle 36"/>
              <p:cNvSpPr>
                <a:spLocks noChangeArrowheads="1"/>
              </p:cNvSpPr>
              <p:nvPr/>
            </p:nvSpPr>
            <p:spPr bwMode="auto">
              <a:xfrm>
                <a:off x="7561264" y="2247900"/>
                <a:ext cx="566736" cy="311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16" name="Rectangle 37"/>
              <p:cNvSpPr>
                <a:spLocks noChangeArrowheads="1"/>
              </p:cNvSpPr>
              <p:nvPr/>
            </p:nvSpPr>
            <p:spPr bwMode="auto">
              <a:xfrm>
                <a:off x="4724400" y="1905000"/>
                <a:ext cx="261938"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17" name="Text Box 38"/>
              <p:cNvSpPr txBox="1">
                <a:spLocks noChangeArrowheads="1"/>
              </p:cNvSpPr>
              <p:nvPr/>
            </p:nvSpPr>
            <p:spPr bwMode="auto">
              <a:xfrm>
                <a:off x="7747000" y="2128838"/>
                <a:ext cx="1397000" cy="61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spcBef>
                    <a:spcPct val="50000"/>
                  </a:spcBef>
                </a:pPr>
                <a:r>
                  <a:rPr lang="en-US" sz="1400" b="1" dirty="0"/>
                  <a:t>1.7 </a:t>
                </a:r>
                <a:r>
                  <a:rPr lang="en-US" sz="1400" b="1" dirty="0" err="1"/>
                  <a:t>fm</a:t>
                </a:r>
                <a:endParaRPr lang="en-US" sz="1400" b="1" dirty="0"/>
              </a:p>
            </p:txBody>
          </p:sp>
        </p:grpSp>
        <p:sp>
          <p:nvSpPr>
            <p:cNvPr id="122" name="AutoShape 16"/>
            <p:cNvSpPr>
              <a:spLocks noChangeArrowheads="1"/>
            </p:cNvSpPr>
            <p:nvPr/>
          </p:nvSpPr>
          <p:spPr bwMode="auto">
            <a:xfrm rot="13177764">
              <a:off x="1332717" y="4794824"/>
              <a:ext cx="180000" cy="519823"/>
            </a:xfrm>
            <a:prstGeom prst="upArrow">
              <a:avLst>
                <a:gd name="adj1" fmla="val 50000"/>
                <a:gd name="adj2" fmla="val 46429"/>
              </a:avLst>
            </a:prstGeom>
            <a:solidFill>
              <a:srgbClr val="0070C0"/>
            </a:solidFill>
            <a:ln w="9525">
              <a:solidFill>
                <a:schemeClr val="hlink"/>
              </a:solidFill>
              <a:miter lim="800000"/>
              <a:headEnd/>
              <a:tailEnd/>
            </a:ln>
          </p:spPr>
          <p:txBody>
            <a:bodyPr wrap="none" anchor="ctr"/>
            <a:lstStyle/>
            <a:p>
              <a:endParaRPr lang="en-US">
                <a:cs typeface="Arial" charset="0"/>
              </a:endParaRPr>
            </a:p>
          </p:txBody>
        </p:sp>
        <p:sp>
          <p:nvSpPr>
            <p:cNvPr id="123" name="AutoShape 19"/>
            <p:cNvSpPr>
              <a:spLocks noChangeArrowheads="1"/>
            </p:cNvSpPr>
            <p:nvPr/>
          </p:nvSpPr>
          <p:spPr bwMode="auto">
            <a:xfrm rot="2258528">
              <a:off x="1831681" y="4149942"/>
              <a:ext cx="180000" cy="519823"/>
            </a:xfrm>
            <a:prstGeom prst="upArrow">
              <a:avLst>
                <a:gd name="adj1" fmla="val 50000"/>
                <a:gd name="adj2" fmla="val 46429"/>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grpSp>
      <p:sp>
        <p:nvSpPr>
          <p:cNvPr id="2" name="TextBox 1"/>
          <p:cNvSpPr txBox="1"/>
          <p:nvPr/>
        </p:nvSpPr>
        <p:spPr>
          <a:xfrm>
            <a:off x="0" y="3068960"/>
            <a:ext cx="4211960" cy="646331"/>
          </a:xfrm>
          <a:prstGeom prst="rect">
            <a:avLst/>
          </a:prstGeom>
          <a:solidFill>
            <a:srgbClr val="FFFF00"/>
          </a:solidFill>
        </p:spPr>
        <p:txBody>
          <a:bodyPr wrap="square" rtlCol="0">
            <a:spAutoFit/>
          </a:bodyPr>
          <a:lstStyle/>
          <a:p>
            <a:pPr algn="ctr"/>
            <a:r>
              <a:rPr lang="en-US" b="1" dirty="0" smtClean="0">
                <a:solidFill>
                  <a:srgbClr val="000090"/>
                </a:solidFill>
              </a:rPr>
              <a:t>What are Short Range Correlations in nuclei?</a:t>
            </a:r>
            <a:endParaRPr lang="en-US" b="1" dirty="0">
              <a:solidFill>
                <a:srgbClr val="000090"/>
              </a:solidFill>
            </a:endParaRPr>
          </a:p>
        </p:txBody>
      </p:sp>
      <p:sp>
        <p:nvSpPr>
          <p:cNvPr id="146" name="TextBox 145"/>
          <p:cNvSpPr txBox="1"/>
          <p:nvPr/>
        </p:nvSpPr>
        <p:spPr>
          <a:xfrm>
            <a:off x="5004048" y="4797152"/>
            <a:ext cx="2880320" cy="646331"/>
          </a:xfrm>
          <a:prstGeom prst="rect">
            <a:avLst/>
          </a:prstGeom>
          <a:solidFill>
            <a:srgbClr val="FFFF00"/>
          </a:solidFill>
        </p:spPr>
        <p:txBody>
          <a:bodyPr wrap="square" rtlCol="0">
            <a:spAutoFit/>
          </a:bodyPr>
          <a:lstStyle/>
          <a:p>
            <a:pPr algn="ctr"/>
            <a:r>
              <a:rPr lang="en-US" b="1" dirty="0" smtClean="0">
                <a:solidFill>
                  <a:srgbClr val="000090"/>
                </a:solidFill>
              </a:rPr>
              <a:t>Inverse kinematics </a:t>
            </a:r>
          </a:p>
          <a:p>
            <a:pPr algn="ctr"/>
            <a:r>
              <a:rPr lang="en-US" b="1" baseline="30000" dirty="0" smtClean="0">
                <a:solidFill>
                  <a:srgbClr val="000090"/>
                </a:solidFill>
              </a:rPr>
              <a:t>12</a:t>
            </a:r>
            <a:r>
              <a:rPr lang="en-US" b="1" dirty="0" smtClean="0">
                <a:solidFill>
                  <a:srgbClr val="000090"/>
                </a:solidFill>
              </a:rPr>
              <a:t>C on hydrogen target</a:t>
            </a:r>
            <a:endParaRPr lang="en-US" b="1" dirty="0">
              <a:solidFill>
                <a:srgbClr val="000090"/>
              </a:solidFill>
            </a:endParaRPr>
          </a:p>
        </p:txBody>
      </p:sp>
      <p:grpSp>
        <p:nvGrpSpPr>
          <p:cNvPr id="4" name="Group 3"/>
          <p:cNvGrpSpPr/>
          <p:nvPr/>
        </p:nvGrpSpPr>
        <p:grpSpPr>
          <a:xfrm>
            <a:off x="4644008" y="4824016"/>
            <a:ext cx="4380774" cy="2033984"/>
            <a:chOff x="4572000" y="4149080"/>
            <a:chExt cx="4380774" cy="2033984"/>
          </a:xfrm>
        </p:grpSpPr>
        <p:grpSp>
          <p:nvGrpSpPr>
            <p:cNvPr id="124" name="Group 123"/>
            <p:cNvGrpSpPr/>
            <p:nvPr/>
          </p:nvGrpSpPr>
          <p:grpSpPr>
            <a:xfrm>
              <a:off x="4572000" y="4149080"/>
              <a:ext cx="4370335" cy="2033984"/>
              <a:chOff x="1259632" y="836712"/>
              <a:chExt cx="4370335" cy="2033984"/>
            </a:xfrm>
          </p:grpSpPr>
          <p:pic>
            <p:nvPicPr>
              <p:cNvPr id="125" name="Picture 124"/>
              <p:cNvPicPr>
                <a:picLocks noChangeAspect="1"/>
              </p:cNvPicPr>
              <p:nvPr/>
            </p:nvPicPr>
            <p:blipFill rotWithShape="1">
              <a:blip r:embed="rId2">
                <a:extLst>
                  <a:ext uri="{28A0092B-C50C-407E-A947-70E740481C1C}">
                    <a14:useLocalDpi xmlns:a14="http://schemas.microsoft.com/office/drawing/2010/main" val="0"/>
                  </a:ext>
                </a:extLst>
              </a:blip>
              <a:srcRect r="22014" b="47534"/>
              <a:stretch/>
            </p:blipFill>
            <p:spPr bwMode="auto">
              <a:xfrm>
                <a:off x="2483768" y="1628800"/>
                <a:ext cx="437067" cy="3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125"/>
              <p:cNvGrpSpPr/>
              <p:nvPr/>
            </p:nvGrpSpPr>
            <p:grpSpPr>
              <a:xfrm>
                <a:off x="1259632" y="1412776"/>
                <a:ext cx="939552" cy="931168"/>
                <a:chOff x="1043608" y="1412776"/>
                <a:chExt cx="939552" cy="931168"/>
              </a:xfrm>
            </p:grpSpPr>
            <p:pic>
              <p:nvPicPr>
                <p:cNvPr id="143" name="Picture 43"/>
                <p:cNvPicPr>
                  <a:picLocks noChangeAspect="1"/>
                </p:cNvPicPr>
                <p:nvPr/>
              </p:nvPicPr>
              <p:blipFill rotWithShape="1">
                <a:blip r:embed="rId3">
                  <a:extLst>
                    <a:ext uri="{28A0092B-C50C-407E-A947-70E740481C1C}">
                      <a14:useLocalDpi xmlns:a14="http://schemas.microsoft.com/office/drawing/2010/main" val="0"/>
                    </a:ext>
                  </a:extLst>
                </a:blip>
                <a:srcRect l="1049" t="20046" r="78205" b="35198"/>
                <a:stretch/>
              </p:blipFill>
              <p:spPr bwMode="auto">
                <a:xfrm>
                  <a:off x="1043608" y="1412776"/>
                  <a:ext cx="939552" cy="93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2000" y="1700808"/>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2000" y="1844824"/>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7" name="Oval 126"/>
              <p:cNvSpPr>
                <a:spLocks noChangeAspect="1"/>
              </p:cNvSpPr>
              <p:nvPr/>
            </p:nvSpPr>
            <p:spPr bwMode="auto">
              <a:xfrm>
                <a:off x="5004048" y="1195200"/>
                <a:ext cx="216000" cy="21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8" name="Straight Arrow Connector 127"/>
              <p:cNvCxnSpPr/>
              <p:nvPr/>
            </p:nvCxnSpPr>
            <p:spPr bwMode="auto">
              <a:xfrm flipV="1">
                <a:off x="4211960" y="1340768"/>
                <a:ext cx="792088" cy="4184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50"/>
              <p:cNvSpPr txBox="1">
                <a:spLocks noChangeArrowheads="1"/>
              </p:cNvSpPr>
              <p:nvPr/>
            </p:nvSpPr>
            <p:spPr bwMode="auto">
              <a:xfrm flipH="1">
                <a:off x="5004048" y="1412776"/>
                <a:ext cx="576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600" b="1" dirty="0">
                    <a:solidFill>
                      <a:srgbClr val="000000"/>
                    </a:solidFill>
                  </a:rPr>
                  <a:t>A-2</a:t>
                </a:r>
              </a:p>
            </p:txBody>
          </p:sp>
          <p:cxnSp>
            <p:nvCxnSpPr>
              <p:cNvPr id="130" name="Straight Arrow Connector 129"/>
              <p:cNvCxnSpPr/>
              <p:nvPr/>
            </p:nvCxnSpPr>
            <p:spPr bwMode="auto">
              <a:xfrm flipV="1">
                <a:off x="4283968" y="1700808"/>
                <a:ext cx="936104" cy="1440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4283968" y="1843200"/>
                <a:ext cx="1152128" cy="1624"/>
              </a:xfrm>
              <a:prstGeom prst="straightConnector1">
                <a:avLst/>
              </a:prstGeom>
              <a:ln>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bwMode="auto">
              <a:xfrm>
                <a:off x="4283968" y="2060848"/>
                <a:ext cx="936104" cy="14401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3" name="Picture 132"/>
              <p:cNvPicPr>
                <a:picLocks noChangeAspect="1"/>
              </p:cNvPicPr>
              <p:nvPr/>
            </p:nvPicPr>
            <p:blipFill rotWithShape="1">
              <a:blip r:embed="rId2">
                <a:extLst>
                  <a:ext uri="{28A0092B-C50C-407E-A947-70E740481C1C}">
                    <a14:useLocalDpi xmlns:a14="http://schemas.microsoft.com/office/drawing/2010/main" val="0"/>
                  </a:ext>
                </a:extLst>
              </a:blip>
              <a:srcRect r="22014" b="47534"/>
              <a:stretch/>
            </p:blipFill>
            <p:spPr bwMode="auto">
              <a:xfrm>
                <a:off x="4932040" y="2492896"/>
                <a:ext cx="437067" cy="3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Straight Arrow Connector 133"/>
              <p:cNvCxnSpPr/>
              <p:nvPr/>
            </p:nvCxnSpPr>
            <p:spPr>
              <a:xfrm>
                <a:off x="4211960" y="2276872"/>
                <a:ext cx="792088" cy="360040"/>
              </a:xfrm>
              <a:prstGeom prst="straightConnector1">
                <a:avLst/>
              </a:prstGeom>
              <a:ln>
                <a:solidFill>
                  <a:schemeClr val="tx1"/>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4932040" y="836712"/>
                <a:ext cx="325668" cy="369332"/>
              </a:xfrm>
              <a:prstGeom prst="rect">
                <a:avLst/>
              </a:prstGeom>
              <a:noFill/>
            </p:spPr>
            <p:txBody>
              <a:bodyPr wrap="none" rtlCol="0">
                <a:spAutoFit/>
              </a:bodyPr>
              <a:lstStyle/>
              <a:p>
                <a:r>
                  <a:rPr lang="en-US" b="1" dirty="0" smtClean="0"/>
                  <a:t>p</a:t>
                </a:r>
                <a:endParaRPr lang="en-US" b="1" dirty="0"/>
              </a:p>
            </p:txBody>
          </p:sp>
          <p:sp>
            <p:nvSpPr>
              <p:cNvPr id="136" name="TextBox 135"/>
              <p:cNvSpPr txBox="1"/>
              <p:nvPr/>
            </p:nvSpPr>
            <p:spPr>
              <a:xfrm>
                <a:off x="4932040" y="1844824"/>
                <a:ext cx="697927" cy="338554"/>
              </a:xfrm>
              <a:prstGeom prst="rect">
                <a:avLst/>
              </a:prstGeom>
              <a:noFill/>
            </p:spPr>
            <p:txBody>
              <a:bodyPr wrap="none" rtlCol="0">
                <a:spAutoFit/>
              </a:bodyPr>
              <a:lstStyle/>
              <a:p>
                <a:r>
                  <a:rPr lang="en-US" sz="1600" dirty="0"/>
                  <a:t>b</a:t>
                </a:r>
                <a:r>
                  <a:rPr lang="en-US" sz="1600" dirty="0" smtClean="0"/>
                  <a:t>eam </a:t>
                </a:r>
                <a:endParaRPr lang="en-US" sz="1600" dirty="0"/>
              </a:p>
            </p:txBody>
          </p:sp>
          <p:grpSp>
            <p:nvGrpSpPr>
              <p:cNvPr id="137" name="Group 136"/>
              <p:cNvGrpSpPr/>
              <p:nvPr/>
            </p:nvGrpSpPr>
            <p:grpSpPr>
              <a:xfrm>
                <a:off x="3347864" y="1412777"/>
                <a:ext cx="936104" cy="936103"/>
                <a:chOff x="3347864" y="1412777"/>
                <a:chExt cx="936104" cy="936103"/>
              </a:xfrm>
            </p:grpSpPr>
            <p:pic>
              <p:nvPicPr>
                <p:cNvPr id="140" name="Picture 43"/>
                <p:cNvPicPr>
                  <a:picLocks noChangeAspect="1"/>
                </p:cNvPicPr>
                <p:nvPr/>
              </p:nvPicPr>
              <p:blipFill rotWithShape="1">
                <a:blip r:embed="rId3">
                  <a:extLst>
                    <a:ext uri="{28A0092B-C50C-407E-A947-70E740481C1C}">
                      <a14:useLocalDpi xmlns:a14="http://schemas.microsoft.com/office/drawing/2010/main" val="0"/>
                    </a:ext>
                  </a:extLst>
                </a:blip>
                <a:srcRect l="44591" t="20668" r="35175" b="34577"/>
                <a:stretch/>
              </p:blipFill>
              <p:spPr bwMode="auto">
                <a:xfrm>
                  <a:off x="3347864" y="1412777"/>
                  <a:ext cx="936104" cy="93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Oval 140"/>
                <p:cNvSpPr>
                  <a:spLocks noChangeAspect="1"/>
                </p:cNvSpPr>
                <p:nvPr/>
              </p:nvSpPr>
              <p:spPr>
                <a:xfrm>
                  <a:off x="3995936" y="1844824"/>
                  <a:ext cx="215999" cy="21599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50"/>
                <p:cNvSpPr txBox="1">
                  <a:spLocks noChangeArrowheads="1"/>
                </p:cNvSpPr>
                <p:nvPr/>
              </p:nvSpPr>
              <p:spPr bwMode="auto">
                <a:xfrm flipH="1">
                  <a:off x="3491880" y="1699200"/>
                  <a:ext cx="432000" cy="276999"/>
                </a:xfrm>
                <a:prstGeom prst="rect">
                  <a:avLst/>
                </a:prstGeom>
                <a:solidFill>
                  <a:schemeClr val="bg1"/>
                </a:solidFill>
                <a:ln>
                  <a:noFill/>
                </a:ln>
              </p:spPr>
              <p:txBody>
                <a:bodyPr wrap="square">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200" b="1" dirty="0">
                      <a:solidFill>
                        <a:srgbClr val="000000"/>
                      </a:solidFill>
                    </a:rPr>
                    <a:t>A-2</a:t>
                  </a:r>
                </a:p>
              </p:txBody>
            </p:sp>
          </p:grpSp>
          <p:cxnSp>
            <p:nvCxnSpPr>
              <p:cNvPr id="138" name="Straight Arrow Connector 137"/>
              <p:cNvCxnSpPr/>
              <p:nvPr/>
            </p:nvCxnSpPr>
            <p:spPr>
              <a:xfrm>
                <a:off x="2123728" y="1844824"/>
                <a:ext cx="43204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915816" y="1844824"/>
                <a:ext cx="43204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47" name="TextBox 56"/>
            <p:cNvSpPr txBox="1">
              <a:spLocks noChangeArrowheads="1"/>
            </p:cNvSpPr>
            <p:nvPr/>
          </p:nvSpPr>
          <p:spPr bwMode="auto">
            <a:xfrm>
              <a:off x="8460432" y="5445224"/>
              <a:ext cx="492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600" b="1" dirty="0" err="1">
                  <a:solidFill>
                    <a:srgbClr val="0070C0"/>
                  </a:solidFill>
                </a:rPr>
                <a:t>p/n</a:t>
              </a:r>
              <a:endParaRPr lang="en-US" sz="1600" b="1" dirty="0">
                <a:solidFill>
                  <a:srgbClr val="0070C0"/>
                </a:solidFill>
              </a:endParaRPr>
            </a:p>
          </p:txBody>
        </p:sp>
      </p:grpSp>
      <p:pic>
        <p:nvPicPr>
          <p:cNvPr id="7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708920"/>
            <a:ext cx="208823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9" name="TextBox 78"/>
          <p:cNvSpPr txBox="1"/>
          <p:nvPr/>
        </p:nvSpPr>
        <p:spPr>
          <a:xfrm>
            <a:off x="4067944" y="3645024"/>
            <a:ext cx="2232248" cy="646331"/>
          </a:xfrm>
          <a:prstGeom prst="rect">
            <a:avLst/>
          </a:prstGeom>
          <a:solidFill>
            <a:srgbClr val="FFFF00"/>
          </a:solidFill>
        </p:spPr>
        <p:txBody>
          <a:bodyPr wrap="square" rtlCol="0">
            <a:spAutoFit/>
          </a:bodyPr>
          <a:lstStyle/>
          <a:p>
            <a:pPr algn="ctr"/>
            <a:r>
              <a:rPr lang="en-US" b="1" dirty="0" smtClean="0">
                <a:solidFill>
                  <a:srgbClr val="000090"/>
                </a:solidFill>
              </a:rPr>
              <a:t>Interesting results in  A(e, </a:t>
            </a:r>
            <a:r>
              <a:rPr lang="en-US" b="1" dirty="0" err="1" smtClean="0">
                <a:solidFill>
                  <a:srgbClr val="000090"/>
                </a:solidFill>
              </a:rPr>
              <a:t>e’pN</a:t>
            </a:r>
            <a:r>
              <a:rPr lang="en-US" b="1" dirty="0" smtClean="0">
                <a:solidFill>
                  <a:srgbClr val="000090"/>
                </a:solidFill>
              </a:rPr>
              <a:t>)</a:t>
            </a:r>
            <a:endParaRPr lang="en-US" b="1" dirty="0">
              <a:solidFill>
                <a:srgbClr val="000090"/>
              </a:solidFill>
            </a:endParaRPr>
          </a:p>
        </p:txBody>
      </p:sp>
    </p:spTree>
    <p:extLst>
      <p:ext uri="{BB962C8B-B14F-4D97-AF65-F5344CB8AC3E}">
        <p14:creationId xmlns:p14="http://schemas.microsoft.com/office/powerpoint/2010/main" val="148856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40704</TotalTime>
  <Words>2025</Words>
  <Application>Microsoft Macintosh PowerPoint</Application>
  <PresentationFormat>On-screen Show (4:3)</PresentationFormat>
  <Paragraphs>218</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Thème Office</vt:lpstr>
      <vt:lpstr>PowerPoint Presentation</vt:lpstr>
      <vt:lpstr>47th PAC-PP agenda June 26-27, 2017 </vt:lpstr>
      <vt:lpstr>Report on the Nuclotron-NICA project </vt:lpstr>
      <vt:lpstr>Nuclotron beam use – Run 54</vt:lpstr>
      <vt:lpstr>PowerPoint Presentation</vt:lpstr>
      <vt:lpstr>MPD  </vt:lpstr>
      <vt:lpstr>BM@N</vt:lpstr>
      <vt:lpstr>BM@N</vt:lpstr>
      <vt:lpstr>Extension of BM@N physics programme</vt:lpstr>
      <vt:lpstr> Recommendations on projects approved for completion  in 2016 and proposed for continuation </vt:lpstr>
      <vt:lpstr> Recommendations on projects approved for completion  in 2016 and proposed for continuation </vt:lpstr>
      <vt:lpstr> Recommendations on projects approved for completion  in 2016 and proposed for continuation </vt:lpstr>
      <vt:lpstr>Scientific Reports</vt:lpstr>
      <vt:lpstr>Presentations by young scientists</vt:lpstr>
      <vt:lpstr>Next PAC-PP  Meeting – 31 January – 1 February 2018</vt:lpstr>
      <vt:lpstr>PowerPoint Presentation</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cp:lastModifiedBy>
  <cp:revision>1253</cp:revision>
  <cp:lastPrinted>2015-02-17T16:45:31Z</cp:lastPrinted>
  <dcterms:created xsi:type="dcterms:W3CDTF">2010-01-13T11:24:08Z</dcterms:created>
  <dcterms:modified xsi:type="dcterms:W3CDTF">2017-09-18T05:38:13Z</dcterms:modified>
</cp:coreProperties>
</file>