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362" r:id="rId3"/>
    <p:sldId id="295" r:id="rId4"/>
    <p:sldId id="304" r:id="rId5"/>
    <p:sldId id="299" r:id="rId6"/>
    <p:sldId id="360" r:id="rId7"/>
    <p:sldId id="361" r:id="rId8"/>
    <p:sldId id="366" r:id="rId9"/>
    <p:sldId id="367" r:id="rId10"/>
    <p:sldId id="355" r:id="rId11"/>
    <p:sldId id="337" r:id="rId12"/>
    <p:sldId id="356" r:id="rId13"/>
    <p:sldId id="342" r:id="rId14"/>
    <p:sldId id="343" r:id="rId15"/>
    <p:sldId id="338" r:id="rId16"/>
    <p:sldId id="285" r:id="rId17"/>
    <p:sldId id="364" r:id="rId18"/>
    <p:sldId id="363" r:id="rId19"/>
    <p:sldId id="369" r:id="rId20"/>
  </p:sldIdLst>
  <p:sldSz cx="9144000" cy="6858000" type="screen4x3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E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898E1-80A0-4976-AFC5-F69FA888FE94}" type="datetime1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oleg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0DB47-EC94-4767-A946-FDD54BE8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66959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3FA840BA-68AF-4562-B78D-36024793F901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F8D4A32-7447-4D90-B5DE-4BD65D0B8451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43299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E16C25D-CE5C-42AB-A289-7DA43D9203B1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7F2F54F-A7CC-4FB8-93B4-46C575DF171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AA4868B6-D242-4DF3-9B35-DABC17AFAA46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CF57-FDA0-4CE4-B263-3518EDCB665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AD6FF1E-757B-4830-9CE0-B32495D9055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D9305E7F-EC7C-4907-830B-A9CDDB6667D8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CF57-FDA0-4CE4-B263-3518EDCB665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AD6FF1E-757B-4830-9CE0-B32495D9055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D9305E7F-EC7C-4907-830B-A9CDDB6667D8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3FA840BA-68AF-4562-B78D-36024793F901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7F8D4A32-7447-4D90-B5DE-4BD65D0B845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754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3FA840BA-68AF-4562-B78D-36024793F901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7F8D4A32-7447-4D90-B5DE-4BD65D0B8451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7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CF57-FDA0-4CE4-B263-3518EDCB665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AD6FF1E-757B-4830-9CE0-B32495D9055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73CD4411-1A32-4CB3-996F-8C01B513A0AD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CF57-FDA0-4CE4-B263-3518EDCB665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AD6FF1E-757B-4830-9CE0-B32495D9055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73CD4411-1A32-4CB3-996F-8C01B513A0AD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CF57-FDA0-4CE4-B263-3518EDCB665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AD6FF1E-757B-4830-9CE0-B32495D9055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73CD4411-1A32-4CB3-996F-8C01B513A0AD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CF57-FDA0-4CE4-B263-3518EDCB665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AD6FF1E-757B-4830-9CE0-B32495D9055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73CD4411-1A32-4CB3-996F-8C01B513A0AD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CF57-FDA0-4CE4-B263-3518EDCB665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AD6FF1E-757B-4830-9CE0-B32495D9055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73CD4411-1A32-4CB3-996F-8C01B513A0AD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CF57-FDA0-4CE4-B263-3518EDCB665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AD6FF1E-757B-4830-9CE0-B32495D9055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73CD4411-1A32-4CB3-996F-8C01B513A0AD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398840" y="9555120"/>
            <a:ext cx="336384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396CF57-FDA0-4CE4-B263-3518EDCB665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398840" y="9555120"/>
            <a:ext cx="336852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AD6FF1E-757B-4830-9CE0-B32495D90558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77960" y="4776840"/>
            <a:ext cx="6215040" cy="452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73CD4411-1A32-4CB3-996F-8C01B513A0AD}" type="datetime1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31.03.2022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E8872-64F0-4A77-BBD4-B1F56FFF22B1}" type="datetime1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OLeg Gavrishchuk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DB6C78-3CA5-4BFC-A6DB-20F901416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683568" y="1484784"/>
            <a:ext cx="7777528" cy="3148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09760" indent="-50652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ECAL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position inside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of 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C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ryostat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9760" indent="-50652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ECAL Support </a:t>
            </a:r>
          </a:p>
          <a:p>
            <a:pPr marL="509760" indent="-50652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End-Cap  layout and general sizes inside of  RS</a:t>
            </a:r>
          </a:p>
          <a:p>
            <a:pPr marL="509760" indent="-50652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End-Cap Module design with  cell size 4x4 cm</a:t>
            </a:r>
            <a:r>
              <a:rPr lang="en-US" sz="24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endParaRPr lang="en-US" sz="2400" b="0" strike="noStrike" spc="-1" baseline="30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9760" indent="-50652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Test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results with new </a:t>
            </a:r>
            <a:r>
              <a:rPr lang="en-U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SiPm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S 14160-6015</a:t>
            </a:r>
          </a:p>
          <a:p>
            <a:pPr marL="509760" indent="-50652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Development the press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orm for scintillator production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51120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2640" indent="-506520">
              <a:lnSpc>
                <a:spcPct val="100000"/>
              </a:lnSpc>
              <a:spcBef>
                <a:spcPts val="649"/>
              </a:spcBef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683568" y="332656"/>
            <a:ext cx="7769160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SPD ECAL  status</a:t>
            </a:r>
            <a:r>
              <a:rPr sz="1600" dirty="0"/>
              <a:t/>
            </a:r>
            <a:br>
              <a:rPr sz="1600" dirty="0"/>
            </a:br>
            <a:r>
              <a:rPr lang="en-US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 Marth 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2022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11560" y="332656"/>
            <a:ext cx="8208912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	S14160-6015  </a:t>
            </a: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D</a:t>
            </a: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ark Current  </a:t>
            </a:r>
            <a:endParaRPr lang="en-US" sz="2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t>Gavrishchuk O.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6553080" y="6356520"/>
            <a:ext cx="21304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6D281A1-CC86-46C1-BF8F-B0A3C516FD30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r">
                <a:lnSpc>
                  <a:spcPct val="100000"/>
                </a:lnSpc>
              </a:pPr>
              <a:t>10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10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2" y="1178560"/>
            <a:ext cx="4502512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2" descr="C:\Users\oleg\Report_SPD\hamamatssu_new_sipm\dark_current\current_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616" y="1148080"/>
            <a:ext cx="4051880" cy="50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0729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3"/>
          <p:cNvSpPr/>
          <p:nvPr/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t>Gavrishchuk O.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6553080" y="6356520"/>
            <a:ext cx="21304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6D281A1-CC86-46C1-BF8F-B0A3C516FD30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r">
                <a:lnSpc>
                  <a:spcPct val="100000"/>
                </a:lnSpc>
              </a:pPr>
              <a:t>11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11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2" y="359336"/>
            <a:ext cx="4546600" cy="3023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5256"/>
            <a:ext cx="4529667" cy="2921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835" y="3291840"/>
            <a:ext cx="4648200" cy="32066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792" y="620688"/>
            <a:ext cx="1704506" cy="43088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S14160-6015</a:t>
            </a:r>
            <a:endParaRPr lang="en-US" sz="2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3933011"/>
            <a:ext cx="1704506" cy="43088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S13360-6025</a:t>
            </a:r>
            <a:endParaRPr lang="en-US" sz="2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56355" y="3738384"/>
            <a:ext cx="1704506" cy="43088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S14160-6050</a:t>
            </a:r>
            <a:endParaRPr lang="en-US" sz="2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24401" y="620688"/>
            <a:ext cx="416808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SiPm</a:t>
            </a: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Signals edges time :</a:t>
            </a:r>
          </a:p>
          <a:p>
            <a:pPr>
              <a:lnSpc>
                <a:spcPct val="100000"/>
              </a:lnSpc>
            </a:pP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Leading 30-40 ns </a:t>
            </a:r>
          </a:p>
          <a:p>
            <a:pPr>
              <a:lnSpc>
                <a:spcPct val="100000"/>
              </a:lnSpc>
            </a:pPr>
            <a:r>
              <a:rPr lang="en-US" sz="22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Trailing 80-100 ns</a:t>
            </a:r>
            <a:endParaRPr lang="en-US" sz="22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  <a:p>
            <a:pPr>
              <a:lnSpc>
                <a:spcPct val="100000"/>
              </a:lnSpc>
            </a:pPr>
            <a:endParaRPr lang="en-US" sz="2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443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21920" y="332656"/>
            <a:ext cx="8698552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	S14160-6015  </a:t>
            </a: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Break Point vs Temperature</a:t>
            </a:r>
            <a:endParaRPr lang="en-US" sz="2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t>Gavrishchuk O.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6553080" y="6356520"/>
            <a:ext cx="21304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6D281A1-CC86-46C1-BF8F-B0A3C516FD30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r">
                <a:lnSpc>
                  <a:spcPct val="100000"/>
                </a:lnSpc>
              </a:pPr>
              <a:t>12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12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07909"/>
            <a:ext cx="8752016" cy="57500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091092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11560" y="332656"/>
            <a:ext cx="8208912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	S14160-6015  </a:t>
            </a: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Temperature Stability vs Overvoltage</a:t>
            </a:r>
            <a:endParaRPr lang="en-US" sz="2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t>Gavrishchuk O.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6553080" y="6356520"/>
            <a:ext cx="21304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6D281A1-CC86-46C1-BF8F-B0A3C516FD30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r">
                <a:lnSpc>
                  <a:spcPct val="100000"/>
                </a:lnSpc>
              </a:pPr>
              <a:t>13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13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71574"/>
            <a:ext cx="8072000" cy="494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1092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795520" y="1412776"/>
            <a:ext cx="4348480" cy="4567136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6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ECAL setup for cosmic tests: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New </a:t>
            </a:r>
            <a:r>
              <a:rPr lang="en-US" sz="1600" b="1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SiPm</a:t>
            </a:r>
            <a:r>
              <a:rPr lang="en-US" sz="16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S14160-6015</a:t>
            </a:r>
            <a:endParaRPr lang="en-US" sz="1600" b="1" strike="noStrike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Performed the matrix  of 2x2 modules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Each module consist of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55x55 mm</a:t>
            </a:r>
            <a:r>
              <a:rPr lang="en-US" sz="1600" b="1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cells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</a:t>
            </a:r>
            <a:r>
              <a:rPr lang="en-US" sz="1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ampling :</a:t>
            </a:r>
            <a:endParaRPr lang="en-US" sz="16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- 190 layers;</a:t>
            </a:r>
            <a:endParaRPr lang="en-U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- 1.5 mm Sc + 0.5 mm </a:t>
            </a: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Pb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U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en-US" sz="16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ECAL properties:</a:t>
            </a:r>
            <a:endParaRPr lang="en-US" sz="16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X</a:t>
            </a:r>
            <a:r>
              <a:rPr lang="en-US" sz="1600" b="1" strike="noStrike" spc="-1" baseline="-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0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=17,6  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rad. 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length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en-U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- R</a:t>
            </a:r>
            <a:r>
              <a:rPr lang="en-US" sz="1600" b="1" strike="noStrike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= 58 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mm;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- L =500 mm – module length</a:t>
            </a:r>
            <a:endParaRPr lang="en-U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en-U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14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C:\Users\oleg\Report_SPD\Status_31.03.22\setup_4mod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16008" cy="61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stomShape 1"/>
          <p:cNvSpPr/>
          <p:nvPr/>
        </p:nvSpPr>
        <p:spPr>
          <a:xfrm>
            <a:off x="5062552" y="188640"/>
            <a:ext cx="4030648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S14160-6015  </a:t>
            </a:r>
            <a:r>
              <a:rPr lang="en-US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Test Results in Cosmic Rays</a:t>
            </a:r>
            <a:endParaRPr lang="en-US" sz="2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8323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5640"/>
            <a:ext cx="8534400" cy="64008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15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0392" y="6021288"/>
            <a:ext cx="44114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fld id="{D71C6156-DF15-4AC7-9C5F-541DA3BD6A0A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23192" y="40"/>
            <a:ext cx="156966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S14160-6015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" y="219075"/>
            <a:ext cx="8553450" cy="6419850"/>
          </a:xfrm>
          <a:prstGeom prst="rect">
            <a:avLst/>
          </a:prstGeom>
        </p:spPr>
      </p:pic>
      <p:sp>
        <p:nvSpPr>
          <p:cNvPr id="10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16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0392" y="6021288"/>
            <a:ext cx="44114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fld id="{D71C6156-DF15-4AC7-9C5F-541DA3BD6A0A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23192" y="40"/>
            <a:ext cx="156966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S13360-6025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89196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92"/>
            <a:ext cx="9137392" cy="95016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Form for scintillator production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6" y="980729"/>
            <a:ext cx="4750624" cy="5094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951" y="975360"/>
            <a:ext cx="4536281" cy="510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63093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7F997BA-07FE-4296-8A32-21F1477DEE5F}" type="datetime1">
              <a:rPr lang="ru-RU"/>
              <a:pPr/>
              <a:t>31.03.2022</a:t>
            </a:fld>
            <a:endParaRPr lang="ru-RU" dirty="0"/>
          </a:p>
        </p:txBody>
      </p:sp>
      <p:sp>
        <p:nvSpPr>
          <p:cNvPr id="7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17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33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92"/>
            <a:ext cx="9137392" cy="95016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4 modules with cells 40x40 mm2 assembling.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for cosmic test wit new S14160-6016.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3093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7F997BA-07FE-4296-8A32-21F1477DEE5F}" type="datetime1">
              <a:rPr lang="ru-RU"/>
              <a:pPr/>
              <a:t>31.03.2022</a:t>
            </a:fld>
            <a:endParaRPr lang="ru-RU" dirty="0"/>
          </a:p>
        </p:txBody>
      </p:sp>
      <p:sp>
        <p:nvSpPr>
          <p:cNvPr id="7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18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Рисунок 8" descr="IMG_20220324_161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97822"/>
            <a:ext cx="5903640" cy="4444702"/>
          </a:xfrm>
          <a:prstGeom prst="rect">
            <a:avLst/>
          </a:prstGeom>
        </p:spPr>
      </p:pic>
      <p:pic>
        <p:nvPicPr>
          <p:cNvPr id="13" name="Рисунок 12" descr="IMG_20220324_161317________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44824"/>
            <a:ext cx="334059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33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8224" y="2996952"/>
            <a:ext cx="241176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ECAL</a:t>
            </a:r>
            <a:r>
              <a:rPr lang="en-US" sz="1600" b="1" dirty="0" smtClean="0"/>
              <a:t> Barrel  </a:t>
            </a:r>
            <a:r>
              <a:rPr lang="en-US" sz="1600" dirty="0" smtClean="0"/>
              <a:t>is located inside of  </a:t>
            </a:r>
            <a:r>
              <a:rPr lang="en-US" sz="1600" b="1" dirty="0" smtClean="0"/>
              <a:t>Cryostat</a:t>
            </a:r>
            <a:r>
              <a:rPr lang="en-US" sz="1600" dirty="0" smtClean="0"/>
              <a:t>  and Range System </a:t>
            </a:r>
            <a:r>
              <a:rPr lang="en-US" sz="1600" b="1" dirty="0" smtClean="0"/>
              <a:t>(RS</a:t>
            </a:r>
            <a:r>
              <a:rPr lang="en-US" sz="1600" dirty="0" smtClean="0"/>
              <a:t>), as shown  by green hatched boxes.</a:t>
            </a:r>
          </a:p>
          <a:p>
            <a:endParaRPr lang="en-US" sz="1600" dirty="0" smtClean="0"/>
          </a:p>
          <a:p>
            <a:r>
              <a:rPr lang="en-US" sz="1600" dirty="0" smtClean="0"/>
              <a:t>ECAL</a:t>
            </a:r>
            <a:r>
              <a:rPr lang="en-US" sz="1600" b="1" dirty="0" smtClean="0"/>
              <a:t> End Cups </a:t>
            </a:r>
            <a:r>
              <a:rPr lang="en-US" sz="1600" dirty="0" smtClean="0"/>
              <a:t>are  located inside of RS</a:t>
            </a:r>
          </a:p>
          <a:p>
            <a:endParaRPr lang="en-US" sz="1600" dirty="0" smtClean="0"/>
          </a:p>
          <a:p>
            <a:r>
              <a:rPr lang="en-US" sz="1600" b="1" dirty="0" smtClean="0"/>
              <a:t> The calorimeter sizes determine by : </a:t>
            </a:r>
          </a:p>
          <a:p>
            <a:pPr>
              <a:buFontTx/>
              <a:buChar char="-"/>
            </a:pPr>
            <a:r>
              <a:rPr lang="en-US" sz="1600" b="1" dirty="0" smtClean="0"/>
              <a:t>  thickness itself;</a:t>
            </a:r>
          </a:p>
          <a:p>
            <a:pPr>
              <a:buFontTx/>
              <a:buChar char="-"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Criostat</a:t>
            </a:r>
            <a:r>
              <a:rPr lang="en-US" sz="1600" b="1" dirty="0" smtClean="0"/>
              <a:t>  diameter;</a:t>
            </a:r>
          </a:p>
          <a:p>
            <a:pPr marL="342900" indent="-342900"/>
            <a:r>
              <a:rPr lang="en-US" sz="1600" b="1" dirty="0" smtClean="0"/>
              <a:t>-  outer  size of PID</a:t>
            </a:r>
            <a:r>
              <a:rPr lang="en-US" sz="1600" dirty="0" smtClean="0"/>
              <a:t>.  </a:t>
            </a:r>
            <a:endParaRPr lang="ru-RU" sz="1600" dirty="0" smtClean="0"/>
          </a:p>
        </p:txBody>
      </p:sp>
      <p:sp>
        <p:nvSpPr>
          <p:cNvPr id="86" name="CustomShape 1"/>
          <p:cNvSpPr/>
          <p:nvPr/>
        </p:nvSpPr>
        <p:spPr>
          <a:xfrm>
            <a:off x="6588224" y="0"/>
            <a:ext cx="2555776" cy="2924944"/>
          </a:xfrm>
          <a:prstGeom prst="rect">
            <a:avLst/>
          </a:prstGeom>
          <a:solidFill>
            <a:schemeClr val="bg2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Source Han Sans CN Regular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Source Han Sans CN Regular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ECAL position </a:t>
            </a:r>
            <a:r>
              <a:rPr lang="en-US" sz="240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(</a:t>
            </a:r>
            <a:r>
              <a:rPr lang="en-US" sz="2400" b="1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green</a:t>
            </a:r>
            <a:r>
              <a:rPr lang="en-US" sz="240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)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in the </a:t>
            </a:r>
            <a:r>
              <a:rPr lang="en-US" sz="240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Cryostat (</a:t>
            </a:r>
            <a:r>
              <a:rPr lang="en-US" sz="2400" b="1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yellow</a:t>
            </a:r>
            <a:r>
              <a:rPr lang="en-US" sz="240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),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 </a:t>
            </a:r>
            <a:r>
              <a:rPr lang="en-US" sz="24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PID</a:t>
            </a:r>
            <a:r>
              <a:rPr lang="en-US" sz="240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 (</a:t>
            </a:r>
            <a:r>
              <a:rPr lang="en-US" sz="2400" b="1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magenta</a:t>
            </a:r>
            <a:r>
              <a:rPr lang="en-US" sz="240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and RS (red)</a:t>
            </a:r>
          </a:p>
          <a:p>
            <a:pPr algn="ctr">
              <a:lnSpc>
                <a:spcPct val="100000"/>
              </a:lnSpc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EC-support (</a:t>
            </a:r>
            <a:r>
              <a:rPr lang="en-US" sz="24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blue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C_500_color_Frame-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16216" cy="6192688"/>
          </a:xfrm>
          <a:prstGeom prst="rect">
            <a:avLst/>
          </a:prstGeom>
        </p:spPr>
      </p:pic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2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9"/>
          <p:cNvSpPr/>
          <p:nvPr/>
        </p:nvSpPr>
        <p:spPr>
          <a:xfrm>
            <a:off x="5320808" y="908720"/>
            <a:ext cx="3823192" cy="5544616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Concept: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Barrel consist from 11 Rings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One Ring divided on 24 sectors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Sector connected to One ADC_64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Air cooling assumed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Cables can  fixed along the sector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Ring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: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1536 </a:t>
            </a: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cells, 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        ~4.0 t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11 </a:t>
            </a: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Rings: 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16896 </a:t>
            </a: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cells, 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    ~44 </a:t>
            </a: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t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FrontEnd</a:t>
            </a:r>
            <a:r>
              <a:rPr lang="en-US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Numbers: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61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Channels:	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          16896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61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ADCs : 	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             264 </a:t>
            </a:r>
          </a:p>
          <a:p>
            <a:pPr marL="3461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Frontend cards :          1056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61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HV: 	                                 11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</a:pP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Power (kW):</a:t>
            </a:r>
            <a:endParaRPr lang="en-US" sz="20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ADC :                              4.8 </a:t>
            </a:r>
          </a:p>
          <a:p>
            <a:pPr marL="343080" indent="-339840">
              <a:buClr>
                <a:srgbClr val="000000"/>
              </a:buClr>
              <a:buFont typeface="Arial"/>
              <a:buAutoNum type="arabicPeriod"/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Frontend cards :            1.0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HV: </a:t>
            </a: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	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                              1.1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Total:                               6.9 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Рисунок 5" descr="Batel_torec_500_color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319918" cy="5013176"/>
          </a:xfrm>
          <a:prstGeom prst="rect">
            <a:avLst/>
          </a:prstGeom>
        </p:spPr>
      </p:pic>
      <p:sp>
        <p:nvSpPr>
          <p:cNvPr id="8" name="CustomShape 2"/>
          <p:cNvSpPr/>
          <p:nvPr/>
        </p:nvSpPr>
        <p:spPr>
          <a:xfrm>
            <a:off x="287016" y="188640"/>
            <a:ext cx="8856984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ECAL Barrel composition</a:t>
            </a:r>
            <a:endParaRPr lang="en-US" sz="4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3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1340768"/>
            <a:ext cx="3779912" cy="49685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End-Cap  consists from 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sectors.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One sector      –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1152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,   of 40x40 mm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One  End Cup –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4608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cells ;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weight     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tonn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(include Frame)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Frontend Numbers and Power </a:t>
            </a:r>
            <a:r>
              <a:rPr lang="en-US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:</a:t>
            </a:r>
            <a:br>
              <a:rPr lang="en-US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</a:b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ADC64         –  </a:t>
            </a:r>
            <a:r>
              <a:rPr lang="en-US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72</a:t>
            </a:r>
            <a:r>
              <a:rPr lang="en-US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       – 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1296 W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Amp_16 </a:t>
            </a:r>
            <a:r>
              <a:rPr lang="en-US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ch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 –  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288       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–   288 W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Power unit  –     </a:t>
            </a:r>
            <a:r>
              <a:rPr lang="en-US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 8       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–   800 W</a:t>
            </a:r>
            <a:b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</a:br>
            <a:r>
              <a:rPr lang="en-US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Total Power  (One)     </a:t>
            </a:r>
            <a:r>
              <a:rPr lang="en-US" b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–  2.4 kW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End-Cap – installed  in a frame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that supports it. The frame is mounted directly to the RS as shown in this figure. 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dimensions are 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millimeters. 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holes of size 160 ×160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ndCupl_EC_500-Mod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292080" cy="5040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ustomShape 2"/>
          <p:cNvSpPr/>
          <p:nvPr/>
        </p:nvSpPr>
        <p:spPr>
          <a:xfrm>
            <a:off x="287016" y="188640"/>
            <a:ext cx="8856984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ECAL End Cup composition</a:t>
            </a:r>
            <a:endParaRPr lang="en-US" sz="4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27AA-CE0E-4E06-A6AB-3BC0AB11D003}" type="datetime1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Gavrishchuk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6C78-3CA5-4BFC-A6DB-20F90141601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9"/>
          <p:cNvSpPr/>
          <p:nvPr/>
        </p:nvSpPr>
        <p:spPr>
          <a:xfrm>
            <a:off x="5076056" y="1268760"/>
            <a:ext cx="3888432" cy="1368152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Concept:</a:t>
            </a:r>
            <a:endParaRPr lang="en-US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Rails welded to Cryostat inner side</a:t>
            </a: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Roller  fixed on  the ECALs ring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39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Source Han Sans CN Regular"/>
                <a:cs typeface="Times New Roman" pitchFamily="18" charset="0"/>
              </a:rPr>
              <a:t>ECAL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ring is rolled into the cryostat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ECAL mounting inside of the cryostat </a:t>
            </a:r>
            <a:endParaRPr lang="en-US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atel_Rails_color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052736"/>
            <a:ext cx="4824536" cy="3820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5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2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2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ECAL mounting inside of the cryostat </a:t>
            </a:r>
            <a:endParaRPr lang="en-US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6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" y="1040546"/>
            <a:ext cx="9144000" cy="51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2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493"/>
            <a:ext cx="9144000" cy="6457507"/>
          </a:xfrm>
          <a:prstGeom prst="rect">
            <a:avLst/>
          </a:prstGeom>
        </p:spPr>
      </p:pic>
      <p:sp>
        <p:nvSpPr>
          <p:cNvPr id="197" name="CustomShape 1"/>
          <p:cNvSpPr/>
          <p:nvPr/>
        </p:nvSpPr>
        <p:spPr>
          <a:xfrm>
            <a:off x="166380" y="5013176"/>
            <a:ext cx="8811240" cy="5802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	End-Cap Module (4x4) design</a:t>
            </a:r>
            <a:endParaRPr lang="en-US" sz="2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t>Gavrishchuk O.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6553080" y="6356520"/>
            <a:ext cx="21304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6D281A1-CC86-46C1-BF8F-B0A3C516FD30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r">
                <a:lnSpc>
                  <a:spcPct val="100000"/>
                </a:lnSpc>
              </a:pPr>
              <a:t>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7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047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6913"/>
            <a:ext cx="9144000" cy="6424174"/>
          </a:xfrm>
          <a:prstGeom prst="rect">
            <a:avLst/>
          </a:prstGeom>
        </p:spPr>
      </p:pic>
      <p:sp>
        <p:nvSpPr>
          <p:cNvPr id="197" name="CustomShape 1"/>
          <p:cNvSpPr/>
          <p:nvPr/>
        </p:nvSpPr>
        <p:spPr>
          <a:xfrm>
            <a:off x="611560" y="332656"/>
            <a:ext cx="8208912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	End-Cap module Lead plate</a:t>
            </a:r>
            <a:endParaRPr lang="en-US" sz="2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t>Gavrishchuk O.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6553080" y="6356520"/>
            <a:ext cx="21304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6D281A1-CC86-46C1-BF8F-B0A3C516FD30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r">
                <a:lnSpc>
                  <a:spcPct val="100000"/>
                </a:lnSpc>
              </a:pPr>
              <a:t>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8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5035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11560" y="332656"/>
            <a:ext cx="8208912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	ECAL SPD  with new </a:t>
            </a:r>
            <a:r>
              <a:rPr lang="en-US" sz="2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SiPm</a:t>
            </a: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  (MPPC) S14160-6015 series</a:t>
            </a:r>
            <a:endParaRPr lang="en-US" sz="2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124080" y="6356520"/>
            <a:ext cx="2890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t>Gavrishchuk O.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100392" y="63565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9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484784"/>
            <a:ext cx="8097520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Pitch size 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microns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Sensitive area 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6x6 mm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PDE ~ 30 %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Pixels Number  - 160.000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3789040"/>
            <a:ext cx="809752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edge time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 point vs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stability vs overvoltage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Cosmic tests with 15 and 25 pitch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form development for 40x40 cm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xmlns="" val="18816715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8747</TotalTime>
  <Words>472</Words>
  <Application>Microsoft Office PowerPoint</Application>
  <PresentationFormat>Экран (4:3)</PresentationFormat>
  <Paragraphs>206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Слайд 1</vt:lpstr>
      <vt:lpstr>Слайд 2</vt:lpstr>
      <vt:lpstr>Слайд 3</vt:lpstr>
      <vt:lpstr>One End-Cap  consists from  4 sectors. One sector      – 1152 ,   of 40x40 mm2; One  End Cup – 4608 cells ; The weight      – 12 tonn (include Frame) Frontend Numbers and Power : ADC64         –  72        –  1296 W Amp_16 ch  –  288        –   288 W Power unit  –      8        –   800 W  Total Power  (One)     –  2.4 kW   End-Cap – installed  in a frame that supports it. The frame is mounted directly to the RS as shown in this figure.  All dimensions are in millimeters. The holes of size 160 ×160 mm2.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Press Form for scintillator production</vt:lpstr>
      <vt:lpstr>New 4 modules with cells 40x40 mm2 assembling. Preparation for cosmic test wit new S14160-6016.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assembling</dc:title>
  <dc:creator>oleg</dc:creator>
  <cp:lastModifiedBy>oleg</cp:lastModifiedBy>
  <cp:revision>490</cp:revision>
  <cp:lastPrinted>1601-01-01T00:00:00Z</cp:lastPrinted>
  <dcterms:created xsi:type="dcterms:W3CDTF">2020-05-27T17:02:23Z</dcterms:created>
  <dcterms:modified xsi:type="dcterms:W3CDTF">2022-03-31T06:45:18Z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