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319" r:id="rId3"/>
    <p:sldId id="318" r:id="rId4"/>
    <p:sldId id="315" r:id="rId5"/>
    <p:sldId id="316" r:id="rId6"/>
    <p:sldId id="317" r:id="rId7"/>
    <p:sldId id="321" r:id="rId8"/>
    <p:sldId id="32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106" d="100"/>
          <a:sy n="106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22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8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5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4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2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8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1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3379-3C5E-4050-8F9F-3E0F2DE4E930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43C0-021D-4C9B-BE13-1CC6A3BA9E00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2997-B1B8-4584-8445-DC27D6C0ACD7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CAA1-BE65-488A-88DE-7C72922517D7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90B1-2353-4D9F-B68C-8B2549DB4AB9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67A8-C120-4859-971C-59B10682AC2B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1775C-54B8-4F22-BEA0-DF076F167612}" type="datetime1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5A9-4FEB-4AE2-823D-8A083DE9BE5D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7CB-2D6E-4BD2-A6ED-2159F8217274}" type="datetime1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5141-45AA-49CA-B59E-E9A63FACE0A7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1969-9EC6-4EE4-8D3A-06A59F974810}" type="datetime1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4BB6-2C40-4A84-9EE7-08293AEA1CE8}" type="datetime1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79238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Comic Sans MS" pitchFamily="66" charset="0"/>
              </a:rPr>
              <a:t>Сечение криостата</a:t>
            </a:r>
            <a:endParaRPr lang="ru-RU" altLang="ru-RU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2042"/>
            <a:ext cx="9001000" cy="202258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4036262"/>
            <a:ext cx="6552728" cy="366405"/>
          </a:xfrm>
        </p:spPr>
        <p:txBody>
          <a:bodyPr>
            <a:noAutofit/>
          </a:bodyPr>
          <a:lstStyle/>
          <a:p>
            <a:pPr algn="l"/>
            <a:r>
              <a:rPr lang="ru-RU" altLang="ru-RU" sz="1800" dirty="0" smtClean="0">
                <a:solidFill>
                  <a:schemeClr val="accent1"/>
                </a:solidFill>
                <a:latin typeface="Comic Sans MS" pitchFamily="66" charset="0"/>
              </a:rPr>
              <a:t>Размеры криостата и холодной массы:</a:t>
            </a:r>
            <a:br>
              <a:rPr lang="ru-RU" altLang="ru-RU" sz="1800" dirty="0" smtClean="0">
                <a:solidFill>
                  <a:schemeClr val="accent1"/>
                </a:solidFill>
                <a:latin typeface="Comic Sans MS" pitchFamily="66" charset="0"/>
              </a:rPr>
            </a:br>
            <a:endParaRPr lang="ru-RU" altLang="ru-RU" sz="18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53136"/>
            <a:ext cx="76693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криостата	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3976 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крайних катушек 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2* 1260мм;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 катушка 	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630мм;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длина катушек 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3290мм;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треугольных подвесок		 – 216мм</a:t>
            </a:r>
            <a:endParaRPr lang="ru-RU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E455-ED8D-4C53-ACEC-12197FD69FC6}" type="datetime1">
              <a:rPr lang="ru-RU" smtClean="0"/>
              <a:t>07.04.2022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792386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FF0000"/>
                </a:solidFill>
                <a:latin typeface="Comic Sans MS" pitchFamily="66" charset="0"/>
              </a:rPr>
              <a:t>Сечение криостата</a:t>
            </a:r>
            <a:endParaRPr lang="ru-RU" altLang="ru-RU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653136"/>
            <a:ext cx="76693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криостата	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3976 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крайних катушек 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2* 1260мм;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центральная катушка 	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630мм;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длина катушек 		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3290мм;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треугольных подвесок		 – 216мм</a:t>
            </a:r>
            <a:endParaRPr lang="ru-RU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975" b="3131"/>
          <a:stretch/>
        </p:blipFill>
        <p:spPr>
          <a:xfrm>
            <a:off x="0" y="908721"/>
            <a:ext cx="4336160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00" b="8812"/>
          <a:stretch/>
        </p:blipFill>
        <p:spPr>
          <a:xfrm>
            <a:off x="4439947" y="1088455"/>
            <a:ext cx="3969336" cy="3564681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D41A-4DD7-49FB-B9ED-B07D6359A90A}" type="datetime1">
              <a:rPr lang="ru-RU" smtClean="0"/>
              <a:t>07.04.2022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 fontScale="90000"/>
          </a:bodyPr>
          <a:lstStyle/>
          <a:p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Результат расчета подвесок (без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учета магнитных сил)</a:t>
            </a:r>
            <a:b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Вес холодной массы 5000 кг</a:t>
            </a:r>
            <a:b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Stress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0" b="29549"/>
          <a:stretch/>
        </p:blipFill>
        <p:spPr>
          <a:xfrm>
            <a:off x="395288" y="1052736"/>
            <a:ext cx="5436096" cy="347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6176" r="35038" b="22244"/>
          <a:stretch/>
        </p:blipFill>
        <p:spPr>
          <a:xfrm>
            <a:off x="6084168" y="1709000"/>
            <a:ext cx="2636833" cy="2584096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517232"/>
            <a:ext cx="8280400" cy="865188"/>
          </a:xfrm>
        </p:spPr>
        <p:txBody>
          <a:bodyPr>
            <a:normAutofit/>
          </a:bodyPr>
          <a:lstStyle/>
          <a:p>
            <a:pPr algn="l"/>
            <a:r>
              <a:rPr lang="ru-RU" altLang="ru-RU" sz="1400" dirty="0" smtClean="0">
                <a:solidFill>
                  <a:schemeClr val="accent1"/>
                </a:solidFill>
                <a:latin typeface="Comic Sans MS" pitchFamily="66" charset="0"/>
              </a:rPr>
              <a:t>Максимальное напряжение на болте М20, на подвесках 32 Мпа (в качестве материала подвесок взят пластик по характеристикам близкий к СТЭФ 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2B90-169F-4998-938B-ECDF89A317AF}" type="datetime1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 fontScale="90000"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Результат расчета подвесок (без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учета магнитных сил)</a:t>
            </a:r>
            <a:b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Вес холодной массы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5000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кг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Deformation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r="31888" b="9097"/>
          <a:stretch/>
        </p:blipFill>
        <p:spPr>
          <a:xfrm>
            <a:off x="1259631" y="1161144"/>
            <a:ext cx="7421347" cy="514817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906B-77E7-4851-B11E-B935E2CE87B1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Результат расчета подвесок (без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учета магнитных сил)</a:t>
            </a:r>
            <a:b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Вес холодной массы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5000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кг </a:t>
            </a: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Stress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517232"/>
            <a:ext cx="8280400" cy="865188"/>
          </a:xfrm>
        </p:spPr>
        <p:txBody>
          <a:bodyPr>
            <a:normAutofit/>
          </a:bodyPr>
          <a:lstStyle/>
          <a:p>
            <a:pPr algn="l"/>
            <a:r>
              <a:rPr lang="ru-RU" altLang="ru-RU" sz="1400" dirty="0" smtClean="0">
                <a:solidFill>
                  <a:schemeClr val="accent1"/>
                </a:solidFill>
                <a:latin typeface="Comic Sans MS" pitchFamily="66" charset="0"/>
              </a:rPr>
              <a:t>Максимальное напряжение на болте М20, на подвесках 14 Мпа (в качестве материала подвесок взят пластик по характеристикам близкий к СТЭФ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3" b="28088"/>
          <a:stretch/>
        </p:blipFill>
        <p:spPr>
          <a:xfrm>
            <a:off x="0" y="964343"/>
            <a:ext cx="7380312" cy="474964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7695-FC23-4896-BFFC-A661719EE354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80400" cy="865188"/>
          </a:xfrm>
        </p:spPr>
        <p:txBody>
          <a:bodyPr>
            <a:normAutofit fontScale="90000"/>
          </a:bodyPr>
          <a:lstStyle/>
          <a:p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Результат расчета подвесок (без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учета магнитных сил)</a:t>
            </a:r>
            <a:b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Вес холодной массы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5000 </a:t>
            </a:r>
            <a:r>
              <a:rPr lang="ru-RU" altLang="ru-RU" sz="2000" dirty="0">
                <a:solidFill>
                  <a:srgbClr val="FF0000"/>
                </a:solidFill>
                <a:latin typeface="Comic Sans MS" pitchFamily="66" charset="0"/>
              </a:rPr>
              <a:t>кг </a:t>
            </a:r>
            <a: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altLang="ru-RU" sz="2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altLang="ru-RU" sz="2000" dirty="0" smtClean="0">
                <a:solidFill>
                  <a:srgbClr val="FF0000"/>
                </a:solidFill>
                <a:latin typeface="Comic Sans MS" pitchFamily="66" charset="0"/>
              </a:rPr>
              <a:t>Deformation</a:t>
            </a:r>
            <a:endParaRPr lang="ru-RU" altLang="ru-RU" sz="20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38" b="29549"/>
          <a:stretch/>
        </p:blipFill>
        <p:spPr>
          <a:xfrm>
            <a:off x="179512" y="1160270"/>
            <a:ext cx="8244408" cy="533752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15C-1115-4049-89E9-65BF93DDA28E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188640"/>
            <a:ext cx="8280400" cy="504354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Нагрузки на магнит ПАНДА</a:t>
            </a:r>
            <a:endParaRPr lang="ru-RU" alt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15C-1115-4049-89E9-65BF93DDA28E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55054"/>
              </p:ext>
            </p:extLst>
          </p:nvPr>
        </p:nvGraphicFramePr>
        <p:xfrm>
          <a:off x="323526" y="777590"/>
          <a:ext cx="8496945" cy="13319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23609"/>
                <a:gridCol w="791112"/>
                <a:gridCol w="791112"/>
                <a:gridCol w="791112"/>
              </a:tblGrid>
              <a:tr h="443968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</a:t>
                      </a:r>
                      <a:r>
                        <a:rPr lang="ru-RU" sz="1400" baseline="0" dirty="0" smtClean="0">
                          <a:effectLst/>
                        </a:rPr>
                        <a:t> опоры криостата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 err="1"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effectLst/>
                        </a:rPr>
                        <a:t>x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kN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 err="1">
                          <a:effectLst/>
                        </a:rPr>
                        <a:t>F</a:t>
                      </a:r>
                      <a:r>
                        <a:rPr lang="en-US" sz="1400" baseline="-25000" dirty="0" err="1">
                          <a:effectLst/>
                        </a:rPr>
                        <a:t>y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kN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z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kN)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68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Magnetic forces in the nominal position for maximal </a:t>
                      </a:r>
                      <a:r>
                        <a:rPr lang="en-US" sz="1400" dirty="0" smtClean="0">
                          <a:effectLst/>
                        </a:rPr>
                        <a:t>current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</a:rPr>
                        <a:t> 5кА, 2Т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-40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968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Magnetic forces due to deviation of the coil position from the nominal one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45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45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±</a:t>
                      </a:r>
                      <a:r>
                        <a:rPr lang="en-US" sz="1400" dirty="0" smtClean="0">
                          <a:effectLst/>
                        </a:rPr>
                        <a:t>100</a:t>
                      </a:r>
                      <a:r>
                        <a:rPr lang="ru-RU" sz="1400" dirty="0" smtClean="0">
                          <a:effectLst/>
                        </a:rPr>
                        <a:t> ?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32658"/>
              </p:ext>
            </p:extLst>
          </p:nvPr>
        </p:nvGraphicFramePr>
        <p:xfrm>
          <a:off x="624485" y="2218507"/>
          <a:ext cx="7844229" cy="1296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27805"/>
                <a:gridCol w="1224136"/>
                <a:gridCol w="1085911"/>
                <a:gridCol w="1506377"/>
              </a:tblGrid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 двери ярма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x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kN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y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kN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z</a:t>
                      </a:r>
                      <a:r>
                        <a:rPr lang="ru-RU" sz="1400">
                          <a:effectLst/>
                        </a:rPr>
                        <a:t> (</a:t>
                      </a:r>
                      <a:r>
                        <a:rPr lang="en-US" sz="1400">
                          <a:effectLst/>
                        </a:rPr>
                        <a:t>kN)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Upstream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door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873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Downstream door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-775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74419"/>
              </p:ext>
            </p:extLst>
          </p:nvPr>
        </p:nvGraphicFramePr>
        <p:xfrm>
          <a:off x="631763" y="3599103"/>
          <a:ext cx="7836950" cy="93600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3991039"/>
                <a:gridCol w="1233594"/>
                <a:gridCol w="1189177"/>
                <a:gridCol w="1423140"/>
              </a:tblGrid>
              <a:tr h="468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</a:t>
                      </a:r>
                      <a:r>
                        <a:rPr lang="ru-RU" sz="1400" baseline="0" dirty="0" smtClean="0">
                          <a:effectLst/>
                        </a:rPr>
                        <a:t> опоры криостата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x</a:t>
                      </a:r>
                      <a:r>
                        <a:rPr lang="en-US" sz="1400">
                          <a:effectLst/>
                        </a:rPr>
                        <a:t> (kN)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y</a:t>
                      </a:r>
                      <a:r>
                        <a:rPr lang="en-US" sz="1400">
                          <a:effectLst/>
                        </a:rPr>
                        <a:t> (kN)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</a:rPr>
                        <a:t>F</a:t>
                      </a:r>
                      <a:r>
                        <a:rPr lang="en-US" sz="1400" baseline="-25000">
                          <a:effectLst/>
                        </a:rPr>
                        <a:t>z</a:t>
                      </a:r>
                      <a:r>
                        <a:rPr lang="en-US" sz="1400">
                          <a:effectLst/>
                        </a:rPr>
                        <a:t> (kN)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Seismic forces (</a:t>
                      </a:r>
                      <a:r>
                        <a:rPr lang="ru-RU" sz="1400" dirty="0" smtClean="0">
                          <a:effectLst/>
                        </a:rPr>
                        <a:t>заданы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GSI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ru-RU" sz="1400" dirty="0">
                          <a:effectLst/>
                        </a:rPr>
                        <a:t>±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0215"/>
              </p:ext>
            </p:extLst>
          </p:nvPr>
        </p:nvGraphicFramePr>
        <p:xfrm>
          <a:off x="346547" y="4831754"/>
          <a:ext cx="8473924" cy="115200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025654"/>
                <a:gridCol w="816090"/>
                <a:gridCol w="816090"/>
                <a:gridCol w="816090"/>
              </a:tblGrid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На</a:t>
                      </a:r>
                      <a:r>
                        <a:rPr lang="ru-RU" sz="1600" baseline="0" dirty="0" smtClean="0">
                          <a:effectLst/>
                        </a:rPr>
                        <a:t> опоры криостата</a:t>
                      </a:r>
                      <a:r>
                        <a:rPr lang="en-US" sz="1600" baseline="0" dirty="0" smtClean="0">
                          <a:effectLst/>
                        </a:rPr>
                        <a:t> (</a:t>
                      </a:r>
                      <a:r>
                        <a:rPr lang="ru-RU" sz="1600" baseline="0" dirty="0" smtClean="0">
                          <a:effectLst/>
                        </a:rPr>
                        <a:t>расчетные для </a:t>
                      </a:r>
                      <a:r>
                        <a:rPr lang="en-US" sz="1600" baseline="0" dirty="0" smtClean="0">
                          <a:effectLst/>
                        </a:rPr>
                        <a:t>FDR)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 err="1">
                          <a:effectLst/>
                        </a:rPr>
                        <a:t>F</a:t>
                      </a:r>
                      <a:r>
                        <a:rPr lang="en-US" sz="1600" baseline="-25000" dirty="0" err="1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kN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r>
                        <a:rPr lang="en-US" sz="1600" baseline="-25000">
                          <a:effectLst/>
                        </a:rPr>
                        <a:t>y</a:t>
                      </a:r>
                      <a:r>
                        <a:rPr lang="ru-RU" sz="1600">
                          <a:effectLst/>
                        </a:rPr>
                        <a:t> (</a:t>
                      </a:r>
                      <a:r>
                        <a:rPr lang="en-US" sz="1600">
                          <a:effectLst/>
                        </a:rPr>
                        <a:t>kN</a:t>
                      </a:r>
                      <a:r>
                        <a:rPr lang="ru-RU" sz="1600">
                          <a:effectLst/>
                        </a:rPr>
                        <a:t>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>
                          <a:effectLst/>
                        </a:rPr>
                        <a:t>F</a:t>
                      </a:r>
                      <a:r>
                        <a:rPr lang="en-US" sz="1600" baseline="-25000">
                          <a:effectLst/>
                        </a:rPr>
                        <a:t>z</a:t>
                      </a:r>
                      <a:r>
                        <a:rPr lang="ru-RU" sz="1600">
                          <a:effectLst/>
                        </a:rPr>
                        <a:t> (</a:t>
                      </a:r>
                      <a:r>
                        <a:rPr lang="en-US" sz="1600">
                          <a:effectLst/>
                        </a:rPr>
                        <a:t>kN)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1600" dirty="0">
                          <a:effectLst/>
                        </a:rPr>
                        <a:t>Magnetic forces in the nominal position for maximal </a:t>
                      </a:r>
                      <a:r>
                        <a:rPr lang="en-US" sz="1600" dirty="0" smtClean="0">
                          <a:effectLst/>
                        </a:rPr>
                        <a:t>current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</a:rPr>
                        <a:t> 5кА, 2Т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188640"/>
            <a:ext cx="8280400" cy="504354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Нагрузки на центральный соленоид АТЛАС, 2Т</a:t>
            </a:r>
            <a:endParaRPr lang="ru-RU" altLang="ru-RU" sz="2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B15C-1115-4049-89E9-65BF93DDA28E}" type="datetime1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E.Pyata, S.Pivovarov, BINP, SPD solenoid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44842"/>
            <a:ext cx="6849764" cy="55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5417</TotalTime>
  <Words>314</Words>
  <Application>Microsoft Office PowerPoint</Application>
  <PresentationFormat>Экран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Symbol</vt:lpstr>
      <vt:lpstr>Times New Roman</vt:lpstr>
      <vt:lpstr>Тема Office</vt:lpstr>
      <vt:lpstr>Сечение криостата</vt:lpstr>
      <vt:lpstr>Сечение криостата</vt:lpstr>
      <vt:lpstr>Результат расчета подвесок (без учета магнитных сил) Вес холодной массы 5000 кг Stress</vt:lpstr>
      <vt:lpstr>Результат расчета подвесок (без учета магнитных сил) Вес холодной массы 5000 кг  Deformation</vt:lpstr>
      <vt:lpstr>Результат расчета подвесок (без учета магнитных сил) Вес холодной массы 5000 кг Stress</vt:lpstr>
      <vt:lpstr>Результат расчета подвесок (без учета магнитных сил) Вес холодной массы 5000 кг  Deformation</vt:lpstr>
      <vt:lpstr>Нагрузки на магнит ПАНДА</vt:lpstr>
      <vt:lpstr>Нагрузки на центральный соленоид АТЛАС, 2Т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BINP User</cp:lastModifiedBy>
  <cp:revision>473</cp:revision>
  <dcterms:created xsi:type="dcterms:W3CDTF">2016-09-06T03:22:11Z</dcterms:created>
  <dcterms:modified xsi:type="dcterms:W3CDTF">2022-04-07T04:22:48Z</dcterms:modified>
</cp:coreProperties>
</file>