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94" r:id="rId3"/>
    <p:sldId id="297" r:id="rId4"/>
    <p:sldId id="317" r:id="rId5"/>
    <p:sldId id="318" r:id="rId6"/>
    <p:sldId id="316" r:id="rId7"/>
    <p:sldId id="296" r:id="rId8"/>
    <p:sldId id="314" r:id="rId9"/>
    <p:sldId id="258" r:id="rId10"/>
    <p:sldId id="295" r:id="rId11"/>
    <p:sldId id="267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266" r:id="rId20"/>
    <p:sldId id="265" r:id="rId21"/>
    <p:sldId id="269" r:id="rId22"/>
    <p:sldId id="307" r:id="rId23"/>
    <p:sldId id="308" r:id="rId24"/>
    <p:sldId id="309" r:id="rId25"/>
    <p:sldId id="310" r:id="rId26"/>
    <p:sldId id="313" r:id="rId27"/>
    <p:sldId id="319" r:id="rId28"/>
    <p:sldId id="320" r:id="rId29"/>
    <p:sldId id="299" r:id="rId30"/>
    <p:sldId id="311" r:id="rId31"/>
    <p:sldId id="312" r:id="rId32"/>
    <p:sldId id="261" r:id="rId33"/>
  </p:sldIdLst>
  <p:sldSz cx="12192000" cy="6858000"/>
  <p:notesSz cx="6858000" cy="9144000"/>
  <p:defaultTextStyle>
    <a:defPPr>
      <a:defRPr lang="en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01"/>
  </p:normalViewPr>
  <p:slideViewPr>
    <p:cSldViewPr snapToGrid="0" snapToObjects="1">
      <p:cViewPr varScale="1">
        <p:scale>
          <a:sx n="111" d="100"/>
          <a:sy n="111" d="100"/>
        </p:scale>
        <p:origin x="63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69B2B0-76FA-7748-8072-FDF02627C42C}" type="datetimeFigureOut">
              <a:rPr lang="en-RU" smtClean="0"/>
              <a:t>11.04.2022</a:t>
            </a:fld>
            <a:endParaRPr lang="en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C54190-D01B-EB46-9E71-71D3D44AE2D5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801743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7AA15-8A18-AB47-9268-A0952B0CF6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F5ED32-0D82-7740-AE26-29383B7A02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B1611A-0DB4-6A4B-BCE2-356B12960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767FA-39E5-244D-A6B7-AF93831CE1A2}" type="datetime1">
              <a:rPr lang="ru-RU" smtClean="0"/>
              <a:t>11.04.2022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990408-8E92-2346-83B9-6BBDFBDA2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0C9C47-B933-6C43-B15D-B15A4AC2A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4E748-901F-4C47-81E1-EAEBE8CE0E4B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557968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E4715-3B44-6D42-BA86-2EEAE6A69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7806D2-BDCB-2E4D-9A12-96A796A19E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09B20-D52E-8142-BCBC-F0DC9B327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2AD8-4672-264D-8990-CCFF3D7EDD15}" type="datetime1">
              <a:rPr lang="ru-RU" smtClean="0"/>
              <a:t>11.04.2022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62272C-2DD6-7B4D-BD36-37CB86113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8454F-74F1-954C-A652-EF33D1812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4E748-901F-4C47-81E1-EAEBE8CE0E4B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953265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E1D3A0-DA8D-354C-A9D9-8884718418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5C511A-142C-0348-8B04-BA886D2953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29EC1-EDB3-4342-B533-3F1A368F3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17C3F-726E-6347-A773-74C4BC8431BA}" type="datetime1">
              <a:rPr lang="ru-RU" smtClean="0"/>
              <a:t>11.04.2022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E5CB68-0933-2D4B-970B-85710AE38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18348-B986-4A4E-AEA9-215FEA6A1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4E748-901F-4C47-81E1-EAEBE8CE0E4B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805231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D40E9-BB05-B64A-8ABA-5554AE846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352CF-553C-F947-B599-8346F4DE2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EBC8C-9DBD-0A4F-AA11-0AE7B308CB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680" y="6424930"/>
            <a:ext cx="2743200" cy="365125"/>
          </a:xfrm>
        </p:spPr>
        <p:txBody>
          <a:bodyPr/>
          <a:lstStyle/>
          <a:p>
            <a:fld id="{2040369B-8452-C849-AB9E-75DA3B097133}" type="datetime1">
              <a:rPr lang="ru-RU" smtClean="0"/>
              <a:t>11.04.2022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07C6F5-347E-2F44-9619-EDD49FFED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4930"/>
            <a:ext cx="4114800" cy="365125"/>
          </a:xfrm>
        </p:spPr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35AC4-0FD2-4149-BF6D-84F72CE89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0690" y="6424930"/>
            <a:ext cx="2743200" cy="365125"/>
          </a:xfrm>
        </p:spPr>
        <p:txBody>
          <a:bodyPr/>
          <a:lstStyle>
            <a:lvl1pPr>
              <a:defRPr sz="1600"/>
            </a:lvl1pPr>
          </a:lstStyle>
          <a:p>
            <a:fld id="{BBC4E748-901F-4C47-81E1-EAEBE8CE0E4B}" type="slidenum">
              <a:rPr lang="en-RU" smtClean="0"/>
              <a:pPr/>
              <a:t>‹#›</a:t>
            </a:fld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3689434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BDB05-D4B1-F641-9572-EAE57B441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C18036-44F3-4A42-8997-4A54DC5C0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5E9A11-8960-1748-AB9A-ABBE9E57A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31D4F-69CE-4F4E-B6BC-13DC131917BE}" type="datetime1">
              <a:rPr lang="ru-RU" smtClean="0"/>
              <a:t>11.04.2022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58608C-36F4-AB4F-AF49-15AD8FB23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2E1AE-30F1-5D4E-ACD8-14EB109F3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4E748-901F-4C47-81E1-EAEBE8CE0E4B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716073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B974E-0048-E249-821A-80A1FF8CA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0DEF2-E1C3-014D-A4A2-C913800C16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382C57-FC6F-C248-94F4-80021ACB8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DEB39E-3943-C941-98C7-F25FD5B91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DAAE6-FD0D-884A-BEDD-A4A7273DCEC0}" type="datetime1">
              <a:rPr lang="ru-RU" smtClean="0"/>
              <a:t>11.04.2022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C9A721-749B-7B44-AF41-1E8EA72AF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5D6158-FA8B-DB4C-A347-0E4AD9B53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4E748-901F-4C47-81E1-EAEBE8CE0E4B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692163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E3602-7BAB-5349-8EDC-3D3D17FF5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F1D207-7ECA-A344-96BB-27930F22FC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3CE7B9-56FE-7247-ACCF-ED0577D1F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6BB405-B7F0-274E-8ED2-4366B71B79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EB0798-E7D5-544A-808E-31D4312796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D82B3C-D09B-F64F-8B74-E31BF856A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177BA-A6C8-BD49-A2A7-4BD2D9CE5C9C}" type="datetime1">
              <a:rPr lang="ru-RU" smtClean="0"/>
              <a:t>11.04.2022</a:t>
            </a:fld>
            <a:endParaRPr lang="en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287F95-D370-2D4F-8B71-B53D53A0A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24B0D4-8C52-AB4F-B9D7-6DC5E6453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4E748-901F-4C47-81E1-EAEBE8CE0E4B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246663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11C9F-8DD5-DE4B-BC5F-5A483C951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9C9FF1-2B59-B247-9451-05A74CEC7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26936-CB6E-A14D-A912-FE57F53E75A0}" type="datetime1">
              <a:rPr lang="ru-RU" smtClean="0"/>
              <a:t>11.04.2022</a:t>
            </a:fld>
            <a:endParaRPr lang="en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914CCD-69D6-6D45-B5C6-7CE0ADBD1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9299FE-8E29-BB47-B2A9-F0F4DFA22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4E748-901F-4C47-81E1-EAEBE8CE0E4B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487987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B7C011-A6FF-9D42-B61E-B107E2545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A452A-7C06-964A-A3F2-2033DCC3B1AF}" type="datetime1">
              <a:rPr lang="ru-RU" smtClean="0"/>
              <a:t>11.04.2022</a:t>
            </a:fld>
            <a:endParaRPr lang="en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0F1C3C-2D1C-7E42-9E8D-E7861F1A4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E44F23-9BB0-DA48-9D77-6AB0013BE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4E748-901F-4C47-81E1-EAEBE8CE0E4B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306321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BD42A-9976-B14E-A7A4-1B00F430C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3D3DD-98F7-AD4B-AE0E-50FC1CEB0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AA21C0-90BD-A740-B030-8E241BCB1A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87D04C-5DA8-C741-AF39-78C228651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F301D-77CF-7E4E-A1AD-8CA055DF8F8E}" type="datetime1">
              <a:rPr lang="ru-RU" smtClean="0"/>
              <a:t>11.04.2022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247458-8A97-6E40-A929-562DB8098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B8DA4A-57EF-AB40-B83D-902066586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4E748-901F-4C47-81E1-EAEBE8CE0E4B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310234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103CD-4739-2540-826D-5D2E8BA03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0AC7BA-66EF-474A-813B-C33D8DE652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88CFC2-9847-A84B-9A2D-A1D7E67A2E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A7F2A8-0972-8443-9979-CEA7D25D7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947EA-19E7-1342-A501-B5325B256CB8}" type="datetime1">
              <a:rPr lang="ru-RU" smtClean="0"/>
              <a:t>11.04.2022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05416B-30A5-F24E-8F43-B18B8E469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93F268-AF66-654E-98C4-640129614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4E748-901F-4C47-81E1-EAEBE8CE0E4B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009875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F93621-6F72-AD4F-A78B-B9B147F65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2848E1-4D2D-274B-B599-D2D42BF0E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5FB5EE-1DE3-3A43-AB34-91173A4B04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97194-234B-2E41-A270-3AD44A25383F}" type="datetime1">
              <a:rPr lang="ru-RU" smtClean="0"/>
              <a:t>11.04.2022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90C235-6675-6449-B0ED-11F7611986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15F483-6608-F848-A89B-4EF418B978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4E748-901F-4C47-81E1-EAEBE8CE0E4B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080010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HeavyIonAnalysis/AnalysisTree" TargetMode="External"/><Relationship Id="rId5" Type="http://schemas.openxmlformats.org/officeDocument/2006/relationships/hyperlink" Target="https://github.com/HeavyIonAnalysis/QnAnalysis" TargetMode="Externa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.mephi.ru/PEParfenov/QnAnalysisMPD_scripts" TargetMode="External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hyperlink" Target="https://devel.mephi.ru/PEParfenov/QnAnalysisMPD_scripts/src/master/preprocessing/MpdDst2AT.C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evel.mephi.ru/PEParfenov/QnAnalysisMPD_scripts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evel.mephi.ru/PEParfenov/QnAnalysisMPD_scripts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devel.mephi.ru/PEParfenov/QnAnalysisMPD_script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png"/><Relationship Id="rId2" Type="http://schemas.openxmlformats.org/officeDocument/2006/relationships/hyperlink" Target="https://devel.mephi.ru/PEParfenov/QnAnalysisMPD_scripts/src/master/postprocessing/Draw_graphs.C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evel.mephi.ru/PEParfenov/QnAnalysisMPD_scripts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" Type="http://schemas.openxmlformats.org/officeDocument/2006/relationships/image" Target="../media/image35.png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60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4" Type="http://schemas.openxmlformats.org/officeDocument/2006/relationships/image" Target="../media/image10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1.png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2.png"/><Relationship Id="rId7" Type="http://schemas.openxmlformats.org/officeDocument/2006/relationships/image" Target="../media/image55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130.png"/><Relationship Id="rId9" Type="http://schemas.openxmlformats.org/officeDocument/2006/relationships/image" Target="../media/image3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5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devel.mephi.ru/PEParfenov/QnAnalysisMPD_scripts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hyperlink" Target="https://github.com/HeavyIonAnalysis/AnalysisTre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HeavyIonAnalysis/AnalysisTree" TargetMode="External"/><Relationship Id="rId2" Type="http://schemas.openxmlformats.org/officeDocument/2006/relationships/hyperlink" Target="https://github.com/HeavyIonAnalysis/QnAnalysi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ithub.com/FlowCorrections/FlowVectorCorrections" TargetMode="External"/><Relationship Id="rId4" Type="http://schemas.openxmlformats.org/officeDocument/2006/relationships/hyperlink" Target="https://github.com/HeavyIonAnalysis/QnTool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HeavyIonAnalysis/AnalysisTre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15BB8-9641-A34A-905D-1FF391BA47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Implementation of </a:t>
            </a:r>
            <a:r>
              <a:rPr lang="en-GB" dirty="0" err="1"/>
              <a:t>QnAnalysis</a:t>
            </a:r>
            <a:r>
              <a:rPr lang="en-GB" dirty="0"/>
              <a:t> framework for flow measurements in MPD</a:t>
            </a:r>
            <a:endParaRPr lang="en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3DE561-A811-B047-BCB0-B53A7194BD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6138" y="4079874"/>
            <a:ext cx="9879724" cy="2158880"/>
          </a:xfrm>
        </p:spPr>
        <p:txBody>
          <a:bodyPr anchor="b">
            <a:normAutofit lnSpcReduction="10000"/>
          </a:bodyPr>
          <a:lstStyle/>
          <a:p>
            <a:r>
              <a:rPr lang="en-RU" dirty="0"/>
              <a:t>Parfenov Petr</a:t>
            </a:r>
            <a:r>
              <a:rPr lang="en-US" dirty="0"/>
              <a:t>, </a:t>
            </a:r>
            <a:r>
              <a:rPr lang="en-US" dirty="0" err="1"/>
              <a:t>Evgeny</a:t>
            </a:r>
            <a:r>
              <a:rPr lang="en-US" dirty="0"/>
              <a:t> </a:t>
            </a:r>
            <a:r>
              <a:rPr lang="en-US" dirty="0" err="1"/>
              <a:t>Kashirin</a:t>
            </a:r>
            <a:r>
              <a:rPr lang="en-US" dirty="0"/>
              <a:t>, Mikhail </a:t>
            </a:r>
            <a:r>
              <a:rPr lang="en-US" dirty="0" err="1"/>
              <a:t>Mamaev</a:t>
            </a:r>
            <a:r>
              <a:rPr lang="en-US" dirty="0"/>
              <a:t>, Oleg </a:t>
            </a:r>
            <a:r>
              <a:rPr lang="en-US" dirty="0" err="1"/>
              <a:t>Golosov</a:t>
            </a:r>
            <a:r>
              <a:rPr lang="en-US" dirty="0"/>
              <a:t>, </a:t>
            </a:r>
            <a:r>
              <a:rPr lang="en-US" dirty="0" err="1"/>
              <a:t>Valerii</a:t>
            </a:r>
            <a:r>
              <a:rPr lang="en-US" dirty="0"/>
              <a:t> </a:t>
            </a:r>
            <a:r>
              <a:rPr lang="en-US" dirty="0" err="1"/>
              <a:t>Troshin</a:t>
            </a:r>
            <a:endParaRPr lang="en-US" dirty="0"/>
          </a:p>
          <a:p>
            <a:r>
              <a:rPr lang="en-US" dirty="0"/>
              <a:t>NRNU </a:t>
            </a:r>
            <a:r>
              <a:rPr lang="en-US" dirty="0" err="1"/>
              <a:t>MEPhI</a:t>
            </a:r>
            <a:endParaRPr lang="en-US" dirty="0"/>
          </a:p>
          <a:p>
            <a:endParaRPr lang="en-RU" dirty="0"/>
          </a:p>
          <a:p>
            <a:r>
              <a:rPr lang="en-RU" dirty="0"/>
              <a:t>Cross-PWG meeting</a:t>
            </a:r>
            <a:r>
              <a:rPr lang="ru-RU" dirty="0"/>
              <a:t> </a:t>
            </a:r>
            <a:r>
              <a:rPr lang="en-US" dirty="0"/>
              <a:t>in</a:t>
            </a:r>
            <a:r>
              <a:rPr lang="en-RU" dirty="0"/>
              <a:t> MPD</a:t>
            </a:r>
          </a:p>
          <a:p>
            <a:r>
              <a:rPr lang="en-RU" dirty="0"/>
              <a:t>12.04.2022</a:t>
            </a:r>
          </a:p>
        </p:txBody>
      </p:sp>
    </p:spTree>
    <p:extLst>
      <p:ext uri="{BB962C8B-B14F-4D97-AF65-F5344CB8AC3E}">
        <p14:creationId xmlns:p14="http://schemas.microsoft.com/office/powerpoint/2010/main" val="526239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1736A-8F73-0040-B499-90ECE1CF1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125"/>
            <a:ext cx="10515600" cy="872801"/>
          </a:xfrm>
        </p:spPr>
        <p:txBody>
          <a:bodyPr/>
          <a:lstStyle/>
          <a:p>
            <a:pPr algn="ctr"/>
            <a:r>
              <a:rPr lang="en-RU" dirty="0"/>
              <a:t>MPD experiment at NICA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D8A3CB-5064-0C48-BBA4-56012936E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3" y="1301930"/>
            <a:ext cx="6030539" cy="42593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2BEBD99-3F89-DB48-AACB-FD73D0C186CD}"/>
              </a:ext>
            </a:extLst>
          </p:cNvPr>
          <p:cNvSpPr txBox="1"/>
          <p:nvPr/>
        </p:nvSpPr>
        <p:spPr>
          <a:xfrm>
            <a:off x="941677" y="939667"/>
            <a:ext cx="5056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U" sz="2400" b="1" dirty="0"/>
              <a:t>Multi Purpose Detector (MPD) Stage 1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ED5E5910-0B50-9043-B354-0F26AEA3B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4E748-901F-4C47-81E1-EAEBE8CE0E4B}" type="slidenum">
              <a:rPr lang="en-RU" smtClean="0"/>
              <a:t>10</a:t>
            </a:fld>
            <a:endParaRPr lang="en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3">
                <a:extLst>
                  <a:ext uri="{FF2B5EF4-FFF2-40B4-BE49-F238E27FC236}">
                    <a16:creationId xmlns:a16="http://schemas.microsoft.com/office/drawing/2014/main" id="{90184569-8EBB-2B44-A846-455019454030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565755" y="1071784"/>
                <a:ext cx="5258168" cy="4260970"/>
              </a:xfrm>
              <a:prstGeom prst="rect">
                <a:avLst/>
              </a:prstGeom>
              <a:ln/>
            </p:spPr>
            <p:txBody>
              <a:bodyPr vert="horz" lIns="91440" tIns="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50825" indent="-179388">
                  <a:buClr>
                    <a:srgbClr val="C5000B"/>
                  </a:buClr>
                  <a:buSzPct val="50000"/>
                  <a:buFont typeface="OpenSymbol" charset="0"/>
                  <a:buChar char="❍"/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</a:tabLst>
                </a:pPr>
                <a:r>
                  <a:rPr lang="en-US" altLang="ru-RU" sz="1800" b="1" dirty="0">
                    <a:latin typeface="Open Sans" panose="020B0604020202020204" pitchFamily="34" charset="0"/>
                  </a:rPr>
                  <a:t>Data set – official production (request 9):</a:t>
                </a:r>
              </a:p>
              <a:p>
                <a:pPr marL="395288" lvl="1" indent="-179388">
                  <a:lnSpc>
                    <a:spcPct val="112000"/>
                  </a:lnSpc>
                  <a:buClr>
                    <a:srgbClr val="004586"/>
                  </a:buClr>
                  <a:buSzPct val="50000"/>
                  <a:buFont typeface="OpenSymbol" charset="0"/>
                  <a:buChar char="❏"/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</a:tabLst>
                </a:pPr>
                <a:r>
                  <a:rPr lang="en-US" altLang="ru-RU" sz="1800" dirty="0" err="1">
                    <a:latin typeface="Open Sans" panose="020B0604020202020204" pitchFamily="34" charset="0"/>
                  </a:rPr>
                  <a:t>Au+Au</a:t>
                </a:r>
                <a:r>
                  <a:rPr lang="en-US" altLang="ru-RU" sz="1800" dirty="0">
                    <a:latin typeface="Open Sans" panose="020B0604020202020204" pitchFamily="34" charset="0"/>
                  </a:rPr>
                  <a:t> 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ru-RU" sz="1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altLang="ru-RU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sz="180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ru-RU" sz="1800">
                                <a:latin typeface="Cambria Math" panose="02040503050406030204" pitchFamily="18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  <m:r>
                      <a:rPr lang="en-US" altLang="ru-RU" sz="180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ru-RU" sz="1800" dirty="0">
                    <a:latin typeface="Open Sans" panose="020B0604020202020204" pitchFamily="34" charset="0"/>
                  </a:rPr>
                  <a:t> 7.7 GeV (10M events)</a:t>
                </a:r>
              </a:p>
              <a:p>
                <a:pPr marL="250825" indent="-179388">
                  <a:lnSpc>
                    <a:spcPct val="112000"/>
                  </a:lnSpc>
                  <a:spcAft>
                    <a:spcPts val="288"/>
                  </a:spcAft>
                  <a:buClr>
                    <a:srgbClr val="C5000B"/>
                  </a:buClr>
                  <a:buSzPct val="50000"/>
                  <a:buFont typeface="OpenSymbol" charset="0"/>
                  <a:buChar char="❍"/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</a:tabLst>
                </a:pPr>
                <a:r>
                  <a:rPr lang="en-US" altLang="ru-RU" sz="1800" b="1" dirty="0">
                    <a:latin typeface="Open Sans" panose="020B0604020202020204" pitchFamily="34" charset="0"/>
                  </a:rPr>
                  <a:t>Centrality determination: </a:t>
                </a:r>
              </a:p>
              <a:p>
                <a:pPr marL="395288" lvl="1" indent="-179388">
                  <a:lnSpc>
                    <a:spcPct val="97000"/>
                  </a:lnSpc>
                  <a:buClr>
                    <a:srgbClr val="004586"/>
                  </a:buClr>
                  <a:buSzPct val="50000"/>
                  <a:buFont typeface="OpenSymbol" charset="0"/>
                  <a:buChar char="❏"/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</a:tabLst>
                </a:pPr>
                <a14:m>
                  <m:oMath xmlns:m="http://schemas.openxmlformats.org/officeDocument/2006/math">
                    <m:r>
                      <a:rPr lang="en-US" altLang="ru-RU" sz="180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ru-RU" sz="1800" dirty="0">
                    <a:latin typeface="Open Sans" panose="020B0604020202020204" pitchFamily="34" charset="0"/>
                  </a:rPr>
                  <a:t> based on MC-Glauber method </a:t>
                </a:r>
              </a:p>
              <a:p>
                <a:pPr marL="395288" lvl="1" indent="-179388">
                  <a:lnSpc>
                    <a:spcPct val="97000"/>
                  </a:lnSpc>
                  <a:buClr>
                    <a:srgbClr val="004586"/>
                  </a:buClr>
                  <a:buSzPct val="50000"/>
                  <a:buFont typeface="OpenSymbol" charset="0"/>
                  <a:buChar char="❏"/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</a:tabLst>
                </a:pPr>
                <a:r>
                  <a:rPr lang="en-US" altLang="ru-RU" sz="1800" b="1" dirty="0">
                    <a:latin typeface="Open Sans" panose="020B0604020202020204" pitchFamily="34" charset="0"/>
                  </a:rPr>
                  <a:t>Event plane determination: </a:t>
                </a:r>
                <a:r>
                  <a:rPr lang="en-US" altLang="ru-RU" sz="1800" dirty="0">
                    <a:latin typeface="Open Sans" panose="020B0604020202020204" pitchFamily="34" charset="0"/>
                  </a:rPr>
                  <a:t>TPC (for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1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ru-RU" sz="180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ru-RU" sz="18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ru-RU" sz="1800" dirty="0">
                    <a:latin typeface="Open Sans" panose="020B0604020202020204" pitchFamily="34" charset="0"/>
                  </a:rPr>
                  <a:t>), </a:t>
                </a:r>
                <a:r>
                  <a:rPr lang="en-US" altLang="ru-RU" sz="1800" dirty="0" err="1">
                    <a:latin typeface="Open Sans" panose="020B0604020202020204" pitchFamily="34" charset="0"/>
                  </a:rPr>
                  <a:t>FHCal</a:t>
                </a:r>
                <a:r>
                  <a:rPr lang="en-US" altLang="ru-RU" sz="1800" dirty="0">
                    <a:latin typeface="Open Sans" panose="020B0604020202020204" pitchFamily="34" charset="0"/>
                  </a:rPr>
                  <a:t> (for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1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ru-RU" sz="180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ru-RU" sz="18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ru-RU" sz="1800" dirty="0">
                    <a:latin typeface="Open Sans" panose="020B0604020202020204" pitchFamily="34" charset="0"/>
                  </a:rPr>
                  <a:t>)</a:t>
                </a:r>
              </a:p>
              <a:p>
                <a:pPr marL="250825" indent="-179388">
                  <a:lnSpc>
                    <a:spcPct val="112000"/>
                  </a:lnSpc>
                  <a:buClr>
                    <a:srgbClr val="C5000B"/>
                  </a:buClr>
                  <a:buSzPct val="50000"/>
                  <a:buFont typeface="OpenSymbol" charset="0"/>
                  <a:buChar char="❍"/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</a:tabLst>
                </a:pPr>
                <a:r>
                  <a:rPr lang="en-US" altLang="ru-RU" sz="1800" b="1" dirty="0">
                    <a:latin typeface="Open Sans" panose="020B0604020202020204" pitchFamily="34" charset="0"/>
                  </a:rPr>
                  <a:t>Track selection:</a:t>
                </a:r>
              </a:p>
              <a:p>
                <a:pPr marL="395288" lvl="1" indent="-179388">
                  <a:lnSpc>
                    <a:spcPct val="112000"/>
                  </a:lnSpc>
                  <a:buClr>
                    <a:srgbClr val="004586"/>
                  </a:buClr>
                  <a:buSzPct val="50000"/>
                  <a:buFont typeface="OpenSymbol" charset="0"/>
                  <a:buChar char="❏"/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</a:tabLst>
                </a:pPr>
                <a:r>
                  <a:rPr lang="en-US" altLang="ru-RU" sz="1800" dirty="0">
                    <a:latin typeface="Open Sans" panose="020B0604020202020204" pitchFamily="34" charset="0"/>
                  </a:rPr>
                  <a:t>Primary tracks</a:t>
                </a:r>
              </a:p>
              <a:p>
                <a:pPr marL="395288" lvl="1" indent="-179388">
                  <a:lnSpc>
                    <a:spcPct val="112000"/>
                  </a:lnSpc>
                  <a:buClr>
                    <a:srgbClr val="004586"/>
                  </a:buClr>
                  <a:buSzPct val="50000"/>
                  <a:buFont typeface="OpenSymbol" charset="0"/>
                  <a:buChar char="❏"/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</a:tabLs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ru-RU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ru-RU" sz="180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ru-RU" sz="1800">
                            <a:latin typeface="Cambria Math" panose="02040503050406030204" pitchFamily="18" charset="0"/>
                          </a:rPr>
                          <m:t>h𝑖𝑡𝑠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ru-RU" sz="1800">
                            <a:latin typeface="Cambria Math" panose="02040503050406030204" pitchFamily="18" charset="0"/>
                          </a:rPr>
                          <m:t>TPC</m:t>
                        </m:r>
                      </m:sup>
                    </m:sSubSup>
                    <m:r>
                      <a:rPr lang="en-US" altLang="ru-RU" sz="1800">
                        <a:latin typeface="Cambria Math" panose="02040503050406030204" pitchFamily="18" charset="0"/>
                      </a:rPr>
                      <m:t>&gt;1</m:t>
                    </m:r>
                    <m:r>
                      <a:rPr lang="en-US" altLang="ru-RU" sz="1800" b="0" i="0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endParaRPr lang="en-US" altLang="ru-RU" sz="1800" dirty="0">
                  <a:latin typeface="Open Sans" panose="020B0604020202020204" pitchFamily="34" charset="0"/>
                </a:endParaRPr>
              </a:p>
              <a:p>
                <a:pPr marL="395288" lvl="1" indent="-179388">
                  <a:lnSpc>
                    <a:spcPct val="106000"/>
                  </a:lnSpc>
                  <a:buClr>
                    <a:srgbClr val="004586"/>
                  </a:buClr>
                  <a:buSzPct val="50000"/>
                  <a:buFont typeface="OpenSymbol" charset="0"/>
                  <a:buChar char="❏"/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</a:tabLst>
                </a:pPr>
                <a14:m>
                  <m:oMath xmlns:m="http://schemas.openxmlformats.org/officeDocument/2006/math">
                    <m:r>
                      <a:rPr lang="en-US" altLang="ru-RU" sz="180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ru-RU" sz="180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altLang="ru-RU" sz="1800">
                        <a:latin typeface="Cambria Math" panose="02040503050406030204" pitchFamily="18" charset="0"/>
                      </a:rPr>
                      <m:t>| &lt; 1.5</m:t>
                    </m:r>
                  </m:oMath>
                </a14:m>
                <a:endParaRPr lang="en-US" altLang="ru-RU" sz="1800" dirty="0">
                  <a:latin typeface="Open Sans" panose="020B0604020202020204" pitchFamily="34" charset="0"/>
                </a:endParaRPr>
              </a:p>
              <a:p>
                <a:pPr marL="395288" lvl="1" indent="-179388">
                  <a:lnSpc>
                    <a:spcPct val="106000"/>
                  </a:lnSpc>
                  <a:buClr>
                    <a:srgbClr val="004586"/>
                  </a:buClr>
                  <a:buSzPct val="50000"/>
                  <a:buFont typeface="OpenSymbol" charset="0"/>
                  <a:buChar char="❏"/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ru-RU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ru-RU" sz="18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lang="en-US" altLang="ru-RU" sz="1800">
                        <a:latin typeface="Cambria Math" panose="02040503050406030204" pitchFamily="18" charset="0"/>
                      </a:rPr>
                      <m:t>&lt;3.0 </m:t>
                    </m:r>
                    <m:r>
                      <m:rPr>
                        <m:sty m:val="p"/>
                      </m:rPr>
                      <a:rPr lang="en-US" altLang="ru-RU" sz="1800">
                        <a:latin typeface="Cambria Math" panose="02040503050406030204" pitchFamily="18" charset="0"/>
                      </a:rPr>
                      <m:t>GeV</m:t>
                    </m:r>
                    <m:r>
                      <a:rPr lang="en-US" altLang="ru-RU" sz="180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ru-RU" sz="180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altLang="ru-RU" sz="1800" dirty="0">
                  <a:latin typeface="Open Sans" panose="020B0604020202020204" pitchFamily="34" charset="0"/>
                </a:endParaRPr>
              </a:p>
              <a:p>
                <a:pPr marL="395288" lvl="1" indent="-179388">
                  <a:lnSpc>
                    <a:spcPct val="112000"/>
                  </a:lnSpc>
                  <a:buClr>
                    <a:srgbClr val="004586"/>
                  </a:buClr>
                  <a:buSzPct val="50000"/>
                  <a:buFont typeface="OpenSymbol" charset="0"/>
                  <a:buChar char="❏"/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</a:tabLst>
                </a:pPr>
                <a:r>
                  <a:rPr lang="en-US" altLang="ru-RU" sz="1800" dirty="0">
                    <a:latin typeface="Open Sans" panose="020B0604020202020204" pitchFamily="34" charset="0"/>
                  </a:rPr>
                  <a:t>PID based on PDG</a:t>
                </a:r>
              </a:p>
            </p:txBody>
          </p:sp>
        </mc:Choice>
        <mc:Fallback>
          <p:sp>
            <p:nvSpPr>
              <p:cNvPr id="12" name="Rectangle 3">
                <a:extLst>
                  <a:ext uri="{FF2B5EF4-FFF2-40B4-BE49-F238E27FC236}">
                    <a16:creationId xmlns:a16="http://schemas.microsoft.com/office/drawing/2014/main" id="{90184569-8EBB-2B44-A846-4550194540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5755" y="1071784"/>
                <a:ext cx="5258168" cy="4260970"/>
              </a:xfrm>
              <a:prstGeom prst="rect">
                <a:avLst/>
              </a:prstGeom>
              <a:blipFill>
                <a:blip r:embed="rId3"/>
                <a:stretch>
                  <a:fillRect t="-2967"/>
                </a:stretch>
              </a:blipFill>
              <a:ln/>
            </p:spPr>
            <p:txBody>
              <a:bodyPr/>
              <a:lstStyle/>
              <a:p>
                <a:r>
                  <a:rPr lang="en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utoShape 6">
            <a:extLst>
              <a:ext uri="{FF2B5EF4-FFF2-40B4-BE49-F238E27FC236}">
                <a16:creationId xmlns:a16="http://schemas.microsoft.com/office/drawing/2014/main" id="{81440FCB-CE24-B34B-8DBD-D98B3315D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6640" y="5831857"/>
            <a:ext cx="1662112" cy="612775"/>
          </a:xfrm>
          <a:prstGeom prst="flowChartProcess">
            <a:avLst/>
          </a:prstGeom>
          <a:solidFill>
            <a:srgbClr val="FFFFFF"/>
          </a:solidFill>
          <a:ln w="9360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40" rIns="90000" bIns="450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ru-RU" sz="1600" dirty="0" err="1">
                <a:latin typeface="Open Sans" panose="020B0604020202020204" pitchFamily="34" charset="0"/>
              </a:rPr>
              <a:t>UrQMD</a:t>
            </a:r>
            <a:endParaRPr lang="en-US" altLang="ru-RU" sz="1600" dirty="0">
              <a:latin typeface="Open Sans" panose="020B0604020202020204" pitchFamily="34" charset="0"/>
            </a:endParaRPr>
          </a:p>
        </p:txBody>
      </p:sp>
      <p:sp>
        <p:nvSpPr>
          <p:cNvPr id="18" name="AutoShape 7">
            <a:extLst>
              <a:ext uri="{FF2B5EF4-FFF2-40B4-BE49-F238E27FC236}">
                <a16:creationId xmlns:a16="http://schemas.microsoft.com/office/drawing/2014/main" id="{78FBE8F1-0C33-5D42-A567-412FC0470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7602" y="5863607"/>
            <a:ext cx="1663700" cy="550862"/>
          </a:xfrm>
          <a:prstGeom prst="flowChartProcess">
            <a:avLst/>
          </a:prstGeom>
          <a:solidFill>
            <a:srgbClr val="FFFFFF"/>
          </a:solidFill>
          <a:ln w="9360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40" rIns="90000" bIns="450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ru-RU" sz="1600">
                <a:latin typeface="Open Sans" panose="020B0604020202020204" pitchFamily="34" charset="0"/>
              </a:rPr>
              <a:t>GEANT4</a:t>
            </a:r>
          </a:p>
        </p:txBody>
      </p:sp>
      <p:sp>
        <p:nvSpPr>
          <p:cNvPr id="19" name="AutoShape 8">
            <a:extLst>
              <a:ext uri="{FF2B5EF4-FFF2-40B4-BE49-F238E27FC236}">
                <a16:creationId xmlns:a16="http://schemas.microsoft.com/office/drawing/2014/main" id="{C2E1F676-1B74-0C43-B489-AFDFCD0C09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5977" y="5876307"/>
            <a:ext cx="1662113" cy="525462"/>
          </a:xfrm>
          <a:prstGeom prst="flowChartProcess">
            <a:avLst/>
          </a:prstGeom>
          <a:solidFill>
            <a:srgbClr val="FFFFFF"/>
          </a:solidFill>
          <a:ln w="9360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40" rIns="90000" bIns="450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ru-RU" sz="1600">
                <a:latin typeface="Open Sans" panose="020B0604020202020204" pitchFamily="34" charset="0"/>
              </a:rPr>
              <a:t>Reconstruction</a:t>
            </a:r>
          </a:p>
        </p:txBody>
      </p:sp>
      <p:sp>
        <p:nvSpPr>
          <p:cNvPr id="20" name="AutoShape 9">
            <a:extLst>
              <a:ext uri="{FF2B5EF4-FFF2-40B4-BE49-F238E27FC236}">
                <a16:creationId xmlns:a16="http://schemas.microsoft.com/office/drawing/2014/main" id="{76180B14-48A0-5848-8A3E-4211789B18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7415" y="5920757"/>
            <a:ext cx="1487487" cy="436562"/>
          </a:xfrm>
          <a:prstGeom prst="flowChartProcess">
            <a:avLst/>
          </a:prstGeom>
          <a:solidFill>
            <a:srgbClr val="FFFFFF"/>
          </a:solidFill>
          <a:ln w="9360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40" rIns="90000" bIns="450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ru-RU" sz="1600">
                <a:latin typeface="Open Sans" panose="020B0604020202020204" pitchFamily="34" charset="0"/>
              </a:rPr>
              <a:t>Flow analysis</a:t>
            </a:r>
          </a:p>
        </p:txBody>
      </p:sp>
      <p:cxnSp>
        <p:nvCxnSpPr>
          <p:cNvPr id="21" name="AutoShape 10">
            <a:extLst>
              <a:ext uri="{FF2B5EF4-FFF2-40B4-BE49-F238E27FC236}">
                <a16:creationId xmlns:a16="http://schemas.microsoft.com/office/drawing/2014/main" id="{99116820-835D-A544-BAD0-8BE5BE7A890D}"/>
              </a:ext>
            </a:extLst>
          </p:cNvPr>
          <p:cNvCxnSpPr>
            <a:cxnSpLocks noChangeShapeType="1"/>
            <a:stCxn id="17" idx="3"/>
            <a:endCxn id="18" idx="1"/>
          </p:cNvCxnSpPr>
          <p:nvPr/>
        </p:nvCxnSpPr>
        <p:spPr bwMode="auto">
          <a:xfrm>
            <a:off x="3088752" y="6138244"/>
            <a:ext cx="960438" cy="1588"/>
          </a:xfrm>
          <a:prstGeom prst="straightConnector1">
            <a:avLst/>
          </a:prstGeom>
          <a:noFill/>
          <a:ln w="9360" cap="flat">
            <a:solidFill>
              <a:srgbClr val="3465A4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2" name="AutoShape 11">
            <a:extLst>
              <a:ext uri="{FF2B5EF4-FFF2-40B4-BE49-F238E27FC236}">
                <a16:creationId xmlns:a16="http://schemas.microsoft.com/office/drawing/2014/main" id="{DD04F96B-0AB7-424E-98D3-035C3DE0AA8C}"/>
              </a:ext>
            </a:extLst>
          </p:cNvPr>
          <p:cNvCxnSpPr>
            <a:cxnSpLocks noChangeShapeType="1"/>
            <a:stCxn id="19" idx="3"/>
          </p:cNvCxnSpPr>
          <p:nvPr/>
        </p:nvCxnSpPr>
        <p:spPr bwMode="auto">
          <a:xfrm>
            <a:off x="7949677" y="6138244"/>
            <a:ext cx="936625" cy="3175"/>
          </a:xfrm>
          <a:prstGeom prst="straightConnector1">
            <a:avLst/>
          </a:prstGeom>
          <a:noFill/>
          <a:ln w="9360" cap="flat">
            <a:solidFill>
              <a:srgbClr val="3465A4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3" name="AutoShape 12">
            <a:extLst>
              <a:ext uri="{FF2B5EF4-FFF2-40B4-BE49-F238E27FC236}">
                <a16:creationId xmlns:a16="http://schemas.microsoft.com/office/drawing/2014/main" id="{8DBEDA1B-D7AE-2F4C-A984-8AD8BF819A2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711302" y="6139832"/>
            <a:ext cx="574675" cy="1587"/>
          </a:xfrm>
          <a:prstGeom prst="straightConnector1">
            <a:avLst/>
          </a:prstGeom>
          <a:noFill/>
          <a:ln w="9360" cap="flat">
            <a:solidFill>
              <a:srgbClr val="3465A4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51915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83C37-4DDD-3745-B403-BC466873B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270" y="72552"/>
            <a:ext cx="10705199" cy="561467"/>
          </a:xfrm>
        </p:spPr>
        <p:txBody>
          <a:bodyPr>
            <a:normAutofit fontScale="90000"/>
          </a:bodyPr>
          <a:lstStyle/>
          <a:p>
            <a:r>
              <a:rPr lang="en-RU" dirty="0"/>
              <a:t>QnAnalysis implementation in MPD experiment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E57778-0A27-8249-A5D8-A03738860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6654-31A7-4041-AA7A-6BDA3D4DF0CF}" type="slidenum">
              <a:rPr lang="en-RU" smtClean="0"/>
              <a:t>11</a:t>
            </a:fld>
            <a:endParaRPr lang="en-RU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816D8346-5629-EA47-8842-3519C2D24A25}"/>
              </a:ext>
            </a:extLst>
          </p:cNvPr>
          <p:cNvGrpSpPr/>
          <p:nvPr/>
        </p:nvGrpSpPr>
        <p:grpSpPr>
          <a:xfrm>
            <a:off x="288791" y="1348317"/>
            <a:ext cx="5753083" cy="1981835"/>
            <a:chOff x="306309" y="1222843"/>
            <a:chExt cx="5753083" cy="198183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F44414D-E7B6-BD48-8F80-13EC88140718}"/>
                </a:ext>
              </a:extLst>
            </p:cNvPr>
            <p:cNvSpPr/>
            <p:nvPr/>
          </p:nvSpPr>
          <p:spPr>
            <a:xfrm>
              <a:off x="306309" y="1222843"/>
              <a:ext cx="2243328" cy="560832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RU" dirty="0"/>
                <a:t>MpdDst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3DBCC400-0E0F-EF45-88DD-DB12ADDA5BFB}"/>
                    </a:ext>
                  </a:extLst>
                </p:cNvPr>
                <p:cNvSpPr/>
                <p:nvPr/>
              </p:nvSpPr>
              <p:spPr>
                <a:xfrm>
                  <a:off x="2786617" y="1222843"/>
                  <a:ext cx="3272772" cy="560832"/>
                </a:xfrm>
                <a:prstGeom prst="rect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err="1"/>
                    <a:t>MpdDst</a:t>
                  </a:r>
                  <a14:m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en-US" dirty="0" err="1"/>
                    <a:t>AnalysisTree</a:t>
                  </a:r>
                  <a:r>
                    <a:rPr lang="en-US" dirty="0"/>
                    <a:t> converter</a:t>
                  </a:r>
                  <a:endParaRPr lang="en-RU" dirty="0"/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3DBCC400-0E0F-EF45-88DD-DB12ADDA5B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6617" y="1222843"/>
                  <a:ext cx="3272772" cy="5608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38100"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0510EB6-1A8D-A248-9DDF-07DF6E3F965C}"/>
                </a:ext>
              </a:extLst>
            </p:cNvPr>
            <p:cNvSpPr/>
            <p:nvPr/>
          </p:nvSpPr>
          <p:spPr>
            <a:xfrm>
              <a:off x="2786619" y="1942234"/>
              <a:ext cx="3272773" cy="560832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m</a:t>
              </a:r>
              <a:r>
                <a:rPr lang="en-RU" dirty="0"/>
                <a:t>pd-analysis-configuration.yml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EB6A882-02F7-7041-BDA2-C4671C6BE6ED}"/>
                </a:ext>
              </a:extLst>
            </p:cNvPr>
            <p:cNvSpPr/>
            <p:nvPr/>
          </p:nvSpPr>
          <p:spPr>
            <a:xfrm>
              <a:off x="2786615" y="2643846"/>
              <a:ext cx="3272773" cy="560832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m</a:t>
              </a:r>
              <a:r>
                <a:rPr lang="en-RU" dirty="0"/>
                <a:t>pd-correlation.yml</a:t>
              </a:r>
            </a:p>
          </p:txBody>
        </p:sp>
      </p:grpSp>
      <p:cxnSp>
        <p:nvCxnSpPr>
          <p:cNvPr id="27" name="Elbow Connector 26">
            <a:extLst>
              <a:ext uri="{FF2B5EF4-FFF2-40B4-BE49-F238E27FC236}">
                <a16:creationId xmlns:a16="http://schemas.microsoft.com/office/drawing/2014/main" id="{33BA6602-5032-3B49-997B-50A6C4E74C52}"/>
              </a:ext>
            </a:extLst>
          </p:cNvPr>
          <p:cNvCxnSpPr>
            <a:cxnSpLocks/>
            <a:stCxn id="17" idx="1"/>
            <a:endCxn id="21" idx="3"/>
          </p:cNvCxnSpPr>
          <p:nvPr/>
        </p:nvCxnSpPr>
        <p:spPr>
          <a:xfrm rot="10800000" flipV="1">
            <a:off x="6041875" y="1836694"/>
            <a:ext cx="1137697" cy="511430"/>
          </a:xfrm>
          <a:prstGeom prst="bentConnector3">
            <a:avLst>
              <a:gd name="adj1" fmla="val 50000"/>
            </a:avLst>
          </a:prstGeom>
          <a:ln w="12700"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>
            <a:extLst>
              <a:ext uri="{FF2B5EF4-FFF2-40B4-BE49-F238E27FC236}">
                <a16:creationId xmlns:a16="http://schemas.microsoft.com/office/drawing/2014/main" id="{60B7118F-022B-C94F-930B-BAF13DB0A290}"/>
              </a:ext>
            </a:extLst>
          </p:cNvPr>
          <p:cNvCxnSpPr>
            <a:cxnSpLocks/>
            <a:stCxn id="60" idx="1"/>
            <a:endCxn id="22" idx="3"/>
          </p:cNvCxnSpPr>
          <p:nvPr/>
        </p:nvCxnSpPr>
        <p:spPr>
          <a:xfrm rot="10800000" flipV="1">
            <a:off x="6041871" y="2531638"/>
            <a:ext cx="1137701" cy="518098"/>
          </a:xfrm>
          <a:prstGeom prst="bentConnector3">
            <a:avLst>
              <a:gd name="adj1" fmla="val 50000"/>
            </a:avLst>
          </a:prstGeom>
          <a:ln w="12700"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>
            <a:extLst>
              <a:ext uri="{FF2B5EF4-FFF2-40B4-BE49-F238E27FC236}">
                <a16:creationId xmlns:a16="http://schemas.microsoft.com/office/drawing/2014/main" id="{ACD34213-AF90-5848-9335-55EAA3854AB4}"/>
              </a:ext>
            </a:extLst>
          </p:cNvPr>
          <p:cNvCxnSpPr>
            <a:cxnSpLocks/>
            <a:stCxn id="6" idx="1"/>
            <a:endCxn id="7" idx="3"/>
          </p:cNvCxnSpPr>
          <p:nvPr/>
        </p:nvCxnSpPr>
        <p:spPr>
          <a:xfrm rot="10800000" flipV="1">
            <a:off x="6041872" y="924283"/>
            <a:ext cx="1127603" cy="704449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1"/>
            </a:solidFill>
            <a:headEnd type="triangle" w="lg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45CFBE6-B86F-E345-BCB3-3B231C1BD814}"/>
              </a:ext>
            </a:extLst>
          </p:cNvPr>
          <p:cNvCxnSpPr>
            <a:cxnSpLocks/>
            <a:stCxn id="5" idx="3"/>
            <a:endCxn id="7" idx="1"/>
          </p:cNvCxnSpPr>
          <p:nvPr/>
        </p:nvCxnSpPr>
        <p:spPr>
          <a:xfrm>
            <a:off x="2532119" y="1628733"/>
            <a:ext cx="236980" cy="0"/>
          </a:xfrm>
          <a:prstGeom prst="line">
            <a:avLst/>
          </a:prstGeom>
          <a:ln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A28AC68-BB5C-2E4C-AAE7-1CDE6A63927A}"/>
                  </a:ext>
                </a:extLst>
              </p:cNvPr>
              <p:cNvSpPr txBox="1"/>
              <p:nvPr/>
            </p:nvSpPr>
            <p:spPr>
              <a:xfrm>
                <a:off x="6306126" y="3517608"/>
                <a:ext cx="5730240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RU" sz="2000" b="1" dirty="0"/>
                  <a:t>General interface: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RU" sz="1600" b="1" dirty="0"/>
                  <a:t>AnalysisTree:</a:t>
                </a:r>
                <a:r>
                  <a:rPr lang="en-RU" sz="1600" dirty="0"/>
                  <a:t> A framework-independent, lightweight and flexible data format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RU" sz="1600" b="1" dirty="0"/>
                  <a:t>QnTools:</a:t>
                </a:r>
                <a:r>
                  <a:rPr lang="en-RU" sz="1600" dirty="0"/>
                  <a:t> set of tools for multidimentional Q-vector-based corrections and correlations: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RU" sz="1400" b="1" dirty="0"/>
                  <a:t>QnAnalysisCorrect</a:t>
                </a:r>
                <a:r>
                  <a:rPr lang="en-RU" sz="1400" dirty="0"/>
                  <a:t>: collects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RU" sz="1400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RU" sz="14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RU" sz="1400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RU" sz="1400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RU" sz="14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RU" sz="1400" dirty="0"/>
                  <a:t> vectors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RU" sz="1400" b="1" dirty="0"/>
                  <a:t>QnAnalysisCorrelate</a:t>
                </a:r>
                <a:r>
                  <a:rPr lang="en-RU" sz="1400" dirty="0"/>
                  <a:t>: make correction between collected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RU" sz="1400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RU" sz="14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RU" sz="1400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RU" sz="1400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RU" sz="14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RU" sz="1400" dirty="0"/>
                  <a:t> vectors</a:t>
                </a:r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A28AC68-BB5C-2E4C-AAE7-1CDE6A6392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6126" y="3517608"/>
                <a:ext cx="5730240" cy="2031325"/>
              </a:xfrm>
              <a:prstGeom prst="rect">
                <a:avLst/>
              </a:prstGeom>
              <a:blipFill>
                <a:blip r:embed="rId3"/>
                <a:stretch>
                  <a:fillRect l="-442" t="-1242" b="-3106"/>
                </a:stretch>
              </a:blipFill>
            </p:spPr>
            <p:txBody>
              <a:bodyPr/>
              <a:lstStyle/>
              <a:p>
                <a:r>
                  <a:rPr lang="en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AC19CCA-0363-E64A-ADB4-A449FC22257C}"/>
                  </a:ext>
                </a:extLst>
              </p:cNvPr>
              <p:cNvSpPr txBox="1"/>
              <p:nvPr/>
            </p:nvSpPr>
            <p:spPr>
              <a:xfrm>
                <a:off x="329150" y="3517608"/>
                <a:ext cx="5730240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RU" sz="2000" b="1" dirty="0"/>
                  <a:t>MPD-specific interface: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RU" sz="1600" b="1" dirty="0"/>
                  <a:t>MpdDst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RU" sz="1600" b="1" dirty="0"/>
                  <a:t>AnalysisTree converter:</a:t>
                </a:r>
                <a:r>
                  <a:rPr lang="en-RU" sz="1600" dirty="0"/>
                  <a:t> converter from MpdDst to AnalysisTree format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RU" sz="1600" dirty="0"/>
                  <a:t>YAML configuration files for QnAnalysis: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GB" sz="1400" b="1" dirty="0"/>
                  <a:t>m</a:t>
                </a:r>
                <a:r>
                  <a:rPr lang="en-RU" sz="1400" b="1" dirty="0"/>
                  <a:t>pd-analysis-configuration.yml</a:t>
                </a:r>
                <a:r>
                  <a:rPr lang="en-RU" sz="1400" dirty="0"/>
                  <a:t>: sets up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RU" sz="1400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RU" sz="14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RU" sz="1400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RU" sz="1400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RU" sz="14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RU" sz="1400" dirty="0"/>
                  <a:t> vectors to collect (cuts, correction steps, …)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GB" sz="1400" b="1" dirty="0"/>
                  <a:t>m</a:t>
                </a:r>
                <a:r>
                  <a:rPr lang="en-RU" sz="1400" b="1" dirty="0"/>
                  <a:t>pd-correlation.yml:</a:t>
                </a:r>
                <a:r>
                  <a:rPr lang="en-RU" sz="1400" dirty="0"/>
                  <a:t> sets up correlations between previously collected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RU" sz="1400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RU" sz="14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RU" sz="1400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RU" sz="1400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RU" sz="14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RU" sz="1400" dirty="0"/>
                  <a:t> vectors</a:t>
                </a:r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AC19CCA-0363-E64A-ADB4-A449FC2225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150" y="3517608"/>
                <a:ext cx="5730240" cy="2031325"/>
              </a:xfrm>
              <a:prstGeom prst="rect">
                <a:avLst/>
              </a:prstGeom>
              <a:blipFill>
                <a:blip r:embed="rId4"/>
                <a:stretch>
                  <a:fillRect l="-221" t="-1242" b="-1242"/>
                </a:stretch>
              </a:blipFill>
            </p:spPr>
            <p:txBody>
              <a:bodyPr/>
              <a:lstStyle/>
              <a:p>
                <a:r>
                  <a:rPr lang="en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>
            <a:extLst>
              <a:ext uri="{FF2B5EF4-FFF2-40B4-BE49-F238E27FC236}">
                <a16:creationId xmlns:a16="http://schemas.microsoft.com/office/drawing/2014/main" id="{E8D7BC16-2E02-D142-A49E-D9FFFF3E187F}"/>
              </a:ext>
            </a:extLst>
          </p:cNvPr>
          <p:cNvSpPr txBox="1"/>
          <p:nvPr/>
        </p:nvSpPr>
        <p:spPr>
          <a:xfrm>
            <a:off x="0" y="6273225"/>
            <a:ext cx="61181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err="1"/>
              <a:t>QnAnalysis</a:t>
            </a:r>
            <a:r>
              <a:rPr lang="en-GB" sz="1600" dirty="0"/>
              <a:t> git link: </a:t>
            </a:r>
            <a:r>
              <a:rPr lang="en-GB" sz="1600" dirty="0">
                <a:hlinkClick r:id="rId5"/>
              </a:rPr>
              <a:t>https://github.com/HeavyIonAnalysis/QnAnalysis</a:t>
            </a:r>
            <a:endParaRPr lang="en-GB" sz="1600" dirty="0"/>
          </a:p>
          <a:p>
            <a:r>
              <a:rPr lang="en-GB" sz="1600" dirty="0" err="1"/>
              <a:t>AnalysisTree</a:t>
            </a:r>
            <a:r>
              <a:rPr lang="en-GB" sz="1600" dirty="0"/>
              <a:t> git link: </a:t>
            </a:r>
            <a:r>
              <a:rPr lang="en-GB" sz="1600" dirty="0">
                <a:hlinkClick r:id="rId6"/>
              </a:rPr>
              <a:t>https://</a:t>
            </a:r>
            <a:r>
              <a:rPr lang="en-GB" sz="1600" dirty="0" err="1">
                <a:hlinkClick r:id="rId6"/>
              </a:rPr>
              <a:t>github.com</a:t>
            </a:r>
            <a:r>
              <a:rPr lang="en-GB" sz="1600" dirty="0">
                <a:hlinkClick r:id="rId6"/>
              </a:rPr>
              <a:t>/</a:t>
            </a:r>
            <a:r>
              <a:rPr lang="en-GB" sz="1600" dirty="0" err="1">
                <a:hlinkClick r:id="rId6"/>
              </a:rPr>
              <a:t>HeavyIonAnalysis</a:t>
            </a:r>
            <a:r>
              <a:rPr lang="en-GB" sz="1600" dirty="0">
                <a:hlinkClick r:id="rId6"/>
              </a:rPr>
              <a:t>/</a:t>
            </a:r>
            <a:r>
              <a:rPr lang="en-GB" sz="1600" dirty="0" err="1">
                <a:hlinkClick r:id="rId6"/>
              </a:rPr>
              <a:t>AnalysisTree</a:t>
            </a:r>
            <a:endParaRPr lang="ru-RU" sz="1600" dirty="0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9CADF7B7-0239-D446-BD77-6F908381D4C2}"/>
              </a:ext>
            </a:extLst>
          </p:cNvPr>
          <p:cNvGrpSpPr/>
          <p:nvPr/>
        </p:nvGrpSpPr>
        <p:grpSpPr>
          <a:xfrm>
            <a:off x="6988693" y="643868"/>
            <a:ext cx="4365106" cy="2686284"/>
            <a:chOff x="6988693" y="481818"/>
            <a:chExt cx="4365106" cy="268628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E9BF829-2D80-4641-B4BE-1C5D796DC439}"/>
                </a:ext>
              </a:extLst>
            </p:cNvPr>
            <p:cNvSpPr/>
            <p:nvPr/>
          </p:nvSpPr>
          <p:spPr>
            <a:xfrm>
              <a:off x="7169474" y="481818"/>
              <a:ext cx="4003543" cy="560832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RU" dirty="0"/>
                <a:t>AnalysisTree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B28D6AF-B823-A94D-A2E0-2167FEB4BE1D}"/>
                </a:ext>
              </a:extLst>
            </p:cNvPr>
            <p:cNvSpPr/>
            <p:nvPr/>
          </p:nvSpPr>
          <p:spPr>
            <a:xfrm>
              <a:off x="6988693" y="1285072"/>
              <a:ext cx="4365106" cy="1883030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U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2181450-C0CF-3447-935E-CA179749EDAE}"/>
                </a:ext>
              </a:extLst>
            </p:cNvPr>
            <p:cNvSpPr/>
            <p:nvPr/>
          </p:nvSpPr>
          <p:spPr>
            <a:xfrm>
              <a:off x="7179571" y="1394228"/>
              <a:ext cx="2243328" cy="560832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RU" dirty="0"/>
                <a:t>QnAnalysisCorrect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30F3D99-2232-BB42-883E-C617681A57D5}"/>
                </a:ext>
              </a:extLst>
            </p:cNvPr>
            <p:cNvSpPr txBox="1"/>
            <p:nvPr/>
          </p:nvSpPr>
          <p:spPr>
            <a:xfrm>
              <a:off x="8420146" y="2706437"/>
              <a:ext cx="16062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RU" sz="2400" b="1" dirty="0"/>
                <a:t>QnAnalysis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3F78A895-773C-734E-B1FC-8A27FAFCAE35}"/>
                </a:ext>
              </a:extLst>
            </p:cNvPr>
            <p:cNvSpPr/>
            <p:nvPr/>
          </p:nvSpPr>
          <p:spPr>
            <a:xfrm>
              <a:off x="7179571" y="2089172"/>
              <a:ext cx="2243328" cy="560832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RU" dirty="0"/>
                <a:t>QnAnalysisCorrelate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ABC7EC7D-7B4B-6B43-BFB4-9298A9F50D23}"/>
                </a:ext>
              </a:extLst>
            </p:cNvPr>
            <p:cNvSpPr/>
            <p:nvPr/>
          </p:nvSpPr>
          <p:spPr>
            <a:xfrm>
              <a:off x="9729791" y="1718982"/>
              <a:ext cx="1443226" cy="560832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RU" dirty="0"/>
                <a:t>QnTools</a:t>
              </a:r>
            </a:p>
          </p:txBody>
        </p:sp>
      </p:grpSp>
      <p:cxnSp>
        <p:nvCxnSpPr>
          <p:cNvPr id="65" name="Elbow Connector 64">
            <a:extLst>
              <a:ext uri="{FF2B5EF4-FFF2-40B4-BE49-F238E27FC236}">
                <a16:creationId xmlns:a16="http://schemas.microsoft.com/office/drawing/2014/main" id="{103041F4-D5C3-114E-AF2F-995DDB8D828B}"/>
              </a:ext>
            </a:extLst>
          </p:cNvPr>
          <p:cNvCxnSpPr>
            <a:cxnSpLocks/>
            <a:stCxn id="61" idx="1"/>
            <a:endCxn id="17" idx="3"/>
          </p:cNvCxnSpPr>
          <p:nvPr/>
        </p:nvCxnSpPr>
        <p:spPr>
          <a:xfrm rot="10800000">
            <a:off x="9422899" y="1836694"/>
            <a:ext cx="306892" cy="324754"/>
          </a:xfrm>
          <a:prstGeom prst="bentConnector3">
            <a:avLst>
              <a:gd name="adj1" fmla="val 50000"/>
            </a:avLst>
          </a:prstGeom>
          <a:ln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Elbow Connector 66">
            <a:extLst>
              <a:ext uri="{FF2B5EF4-FFF2-40B4-BE49-F238E27FC236}">
                <a16:creationId xmlns:a16="http://schemas.microsoft.com/office/drawing/2014/main" id="{BC2826D2-5E6E-A94B-BF84-BF73C071F074}"/>
              </a:ext>
            </a:extLst>
          </p:cNvPr>
          <p:cNvCxnSpPr>
            <a:cxnSpLocks/>
            <a:stCxn id="61" idx="1"/>
            <a:endCxn id="60" idx="3"/>
          </p:cNvCxnSpPr>
          <p:nvPr/>
        </p:nvCxnSpPr>
        <p:spPr>
          <a:xfrm rot="10800000" flipV="1">
            <a:off x="9422899" y="2161448"/>
            <a:ext cx="306892" cy="370190"/>
          </a:xfrm>
          <a:prstGeom prst="bentConnector3">
            <a:avLst>
              <a:gd name="adj1" fmla="val 50000"/>
            </a:avLst>
          </a:prstGeom>
          <a:ln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0584BB1E-7339-DD4B-BFD6-E587AFB92A92}"/>
              </a:ext>
            </a:extLst>
          </p:cNvPr>
          <p:cNvCxnSpPr>
            <a:cxnSpLocks/>
            <a:stCxn id="6" idx="2"/>
            <a:endCxn id="16" idx="0"/>
          </p:cNvCxnSpPr>
          <p:nvPr/>
        </p:nvCxnSpPr>
        <p:spPr>
          <a:xfrm>
            <a:off x="9171246" y="1204700"/>
            <a:ext cx="0" cy="242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F313347E-706C-8A45-978A-EE429A7EEB07}"/>
              </a:ext>
            </a:extLst>
          </p:cNvPr>
          <p:cNvSpPr txBox="1"/>
          <p:nvPr/>
        </p:nvSpPr>
        <p:spPr>
          <a:xfrm>
            <a:off x="584767" y="5662862"/>
            <a:ext cx="10914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RU" b="1" dirty="0"/>
              <a:t>Joint development with FAIR (CBM for NICA)</a:t>
            </a:r>
          </a:p>
          <a:p>
            <a:pPr algn="ctr"/>
            <a:r>
              <a:rPr lang="en-RU" b="1" dirty="0"/>
              <a:t>QnAnalysis is already used in the current (HADES, ALICE) and future (CBM) experiments – now available for MPD</a:t>
            </a:r>
          </a:p>
        </p:txBody>
      </p:sp>
    </p:spTree>
    <p:extLst>
      <p:ext uri="{BB962C8B-B14F-4D97-AF65-F5344CB8AC3E}">
        <p14:creationId xmlns:p14="http://schemas.microsoft.com/office/powerpoint/2010/main" val="2754436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5C568-79AC-174A-A909-416382AAD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689" y="133631"/>
            <a:ext cx="11389488" cy="757619"/>
          </a:xfrm>
        </p:spPr>
        <p:txBody>
          <a:bodyPr>
            <a:normAutofit fontScale="90000"/>
          </a:bodyPr>
          <a:lstStyle/>
          <a:p>
            <a:r>
              <a:rPr lang="en-RU" dirty="0"/>
              <a:t>Flow measurement procedure in MPD with QnAnalysis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4737F-9A40-2D4E-BBBB-93A3BDDE0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171459"/>
            <a:ext cx="3842795" cy="2206847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RU" b="1" dirty="0"/>
              <a:t>Preprocessing</a:t>
            </a:r>
          </a:p>
          <a:p>
            <a:r>
              <a:rPr lang="en-RU" dirty="0"/>
              <a:t>Conversion to AnalysisTree</a:t>
            </a:r>
          </a:p>
          <a:p>
            <a:r>
              <a:rPr lang="en-RU" dirty="0"/>
              <a:t>Necessary calibrations (centrality determination, pid, etc.)</a:t>
            </a:r>
          </a:p>
          <a:p>
            <a:r>
              <a:rPr lang="en-RU" dirty="0"/>
              <a:t>Creating additional AnalysisTree with extended information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C92896-B378-C843-A658-E03C9071A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4E748-901F-4C47-81E1-EAEBE8CE0E4B}" type="slidenum">
              <a:rPr lang="en-RU" smtClean="0"/>
              <a:pPr/>
              <a:t>12</a:t>
            </a:fld>
            <a:endParaRPr lang="en-RU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861F05-0C44-5D42-8450-AA76472C5301}"/>
              </a:ext>
            </a:extLst>
          </p:cNvPr>
          <p:cNvSpPr/>
          <p:nvPr/>
        </p:nvSpPr>
        <p:spPr>
          <a:xfrm>
            <a:off x="532435" y="2037146"/>
            <a:ext cx="2673752" cy="757620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RU" dirty="0"/>
              <a:t>Preprocessing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202308-298E-974E-8669-A46D44304179}"/>
              </a:ext>
            </a:extLst>
          </p:cNvPr>
          <p:cNvSpPr/>
          <p:nvPr/>
        </p:nvSpPr>
        <p:spPr>
          <a:xfrm>
            <a:off x="4759124" y="2037146"/>
            <a:ext cx="2673752" cy="757620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RU" dirty="0"/>
              <a:t>Analysis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72ED8D-D62C-5A4C-89A8-611A7D61D36E}"/>
              </a:ext>
            </a:extLst>
          </p:cNvPr>
          <p:cNvSpPr/>
          <p:nvPr/>
        </p:nvSpPr>
        <p:spPr>
          <a:xfrm>
            <a:off x="8985813" y="2037146"/>
            <a:ext cx="2673752" cy="757620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RU" dirty="0"/>
              <a:t>Postprocessing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75BF0F7-B71A-C34A-AB52-5396813D913A}"/>
              </a:ext>
            </a:extLst>
          </p:cNvPr>
          <p:cNvSpPr txBox="1">
            <a:spLocks/>
          </p:cNvSpPr>
          <p:nvPr/>
        </p:nvSpPr>
        <p:spPr>
          <a:xfrm>
            <a:off x="4174602" y="3171459"/>
            <a:ext cx="3842795" cy="28005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RU" sz="2000" b="1" dirty="0"/>
              <a:t>Analysis</a:t>
            </a:r>
          </a:p>
          <a:p>
            <a:r>
              <a:rPr lang="en-RU" sz="2000" dirty="0"/>
              <a:t>Configure Q-vectors</a:t>
            </a:r>
          </a:p>
          <a:p>
            <a:r>
              <a:rPr lang="en-RU" sz="2000" dirty="0"/>
              <a:t>Run </a:t>
            </a:r>
            <a:r>
              <a:rPr lang="en-RU" sz="2000" b="1" dirty="0"/>
              <a:t>QnAnalysisCorrect</a:t>
            </a:r>
            <a:r>
              <a:rPr lang="en-RU" sz="2000" dirty="0"/>
              <a:t> to measure and correct Q-vectors </a:t>
            </a:r>
          </a:p>
          <a:p>
            <a:r>
              <a:rPr lang="en-RU" sz="2000" dirty="0"/>
              <a:t>Configure correlations between Q-vectors</a:t>
            </a:r>
          </a:p>
          <a:p>
            <a:r>
              <a:rPr lang="en-RU" sz="2000" dirty="0"/>
              <a:t>Run </a:t>
            </a:r>
            <a:r>
              <a:rPr lang="en-RU" sz="2000" b="1" dirty="0"/>
              <a:t>QnAnalysisCorrelate</a:t>
            </a:r>
            <a:r>
              <a:rPr lang="en-RU" sz="2000" dirty="0"/>
              <a:t> to collect correlations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98AEDDDA-B377-584E-9B0E-86C72B8C02D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49204" y="3171459"/>
                <a:ext cx="3842795" cy="220684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RU" sz="2000" b="1" dirty="0"/>
                  <a:t>Postprocessing</a:t>
                </a:r>
              </a:p>
              <a:p>
                <a:r>
                  <a:rPr lang="en-RU" sz="2000" dirty="0"/>
                  <a:t>Obtain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RU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RU" sz="200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RU" sz="20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RU" sz="2000" dirty="0"/>
                  <a:t> from correlations</a:t>
                </a:r>
              </a:p>
              <a:p>
                <a:r>
                  <a:rPr lang="en-RU" sz="2000" dirty="0"/>
                  <a:t>Get TGraphErrors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RU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RU" sz="200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RU" sz="20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RU" sz="2000" dirty="0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98AEDDDA-B377-584E-9B0E-86C72B8C02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9204" y="3171459"/>
                <a:ext cx="3842795" cy="2206847"/>
              </a:xfrm>
              <a:prstGeom prst="rect">
                <a:avLst/>
              </a:prstGeom>
              <a:blipFill>
                <a:blip r:embed="rId2"/>
                <a:stretch>
                  <a:fillRect l="-1316" t="-2857"/>
                </a:stretch>
              </a:blipFill>
            </p:spPr>
            <p:txBody>
              <a:bodyPr/>
              <a:lstStyle/>
              <a:p>
                <a:r>
                  <a:rPr lang="en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057645DA-6A1E-9A49-84B0-DAC5C5FE38CE}"/>
              </a:ext>
            </a:extLst>
          </p:cNvPr>
          <p:cNvSpPr txBox="1"/>
          <p:nvPr/>
        </p:nvSpPr>
        <p:spPr>
          <a:xfrm>
            <a:off x="2592507" y="1156302"/>
            <a:ext cx="7006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U" sz="2400" dirty="0"/>
              <a:t>The whole procedure can be divided into 3 main steps: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EC366C-84DE-BF47-8434-0BF837770495}"/>
              </a:ext>
            </a:extLst>
          </p:cNvPr>
          <p:cNvSpPr txBox="1"/>
          <p:nvPr/>
        </p:nvSpPr>
        <p:spPr>
          <a:xfrm>
            <a:off x="0" y="6084272"/>
            <a:ext cx="51494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Working templates for all steps can be found here:</a:t>
            </a:r>
          </a:p>
          <a:p>
            <a:r>
              <a:rPr lang="en-GB" sz="1600" dirty="0">
                <a:hlinkClick r:id="rId3"/>
              </a:rPr>
              <a:t>https://devel.mephi.ru/PEParfenov/QnAnalysisMPD_scripts</a:t>
            </a:r>
            <a:endParaRPr lang="en-GB" sz="1600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C50A528-6206-5543-AD57-8A46B851253A}"/>
              </a:ext>
            </a:extLst>
          </p:cNvPr>
          <p:cNvCxnSpPr>
            <a:stCxn id="5" idx="3"/>
            <a:endCxn id="6" idx="1"/>
          </p:cNvCxnSpPr>
          <p:nvPr/>
        </p:nvCxnSpPr>
        <p:spPr>
          <a:xfrm>
            <a:off x="3206187" y="2415956"/>
            <a:ext cx="155293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BC7F310-0DF2-8344-BFA0-FDC450F8BB29}"/>
              </a:ext>
            </a:extLst>
          </p:cNvPr>
          <p:cNvCxnSpPr>
            <a:stCxn id="6" idx="3"/>
            <a:endCxn id="7" idx="1"/>
          </p:cNvCxnSpPr>
          <p:nvPr/>
        </p:nvCxnSpPr>
        <p:spPr>
          <a:xfrm>
            <a:off x="7432876" y="2415956"/>
            <a:ext cx="155293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988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BEA6A-AF6F-6644-BD6E-B6F5AFDA6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504"/>
            <a:ext cx="10515600" cy="780769"/>
          </a:xfrm>
        </p:spPr>
        <p:txBody>
          <a:bodyPr/>
          <a:lstStyle/>
          <a:p>
            <a:r>
              <a:rPr lang="en-RU" dirty="0"/>
              <a:t>Preprocessing stage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894462-1C44-AE4E-98BC-9969CF406F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RU" dirty="0"/>
                  <a:t>Converter from MpdDst to base AnalysisTree – a </a:t>
                </a:r>
                <a:r>
                  <a:rPr lang="en-RU" dirty="0">
                    <a:hlinkClick r:id="rId2"/>
                  </a:rPr>
                  <a:t>simple ROOT macro</a:t>
                </a:r>
                <a:r>
                  <a:rPr lang="en-RU" dirty="0"/>
                  <a:t>: </a:t>
                </a:r>
              </a:p>
              <a:p>
                <a:pPr marL="0" indent="0">
                  <a:buNone/>
                </a:pPr>
                <a:r>
                  <a:rPr lang="en-RU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root -l -b -q MpdDst2AT.C’(“mpddst.root”,”AnalysisTree.root”,”System”,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RU" sz="240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NN</m:t>
                            </m:r>
                          </m:sub>
                        </m:sSub>
                      </m:e>
                    </m:rad>
                  </m:oMath>
                </a14:m>
                <a:r>
                  <a:rPr lang="en-RU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)’</a:t>
                </a:r>
                <a:endParaRPr lang="en-RU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RU" dirty="0"/>
                  <a:t>Run additional calibration (centrality determination, pid, candidates from KFParticleFinder, etc.) if needed</a:t>
                </a:r>
              </a:p>
              <a:p>
                <a:r>
                  <a:rPr lang="en-RU" dirty="0"/>
                  <a:t>Create an additional AnalysisTree with extended information from previous step using run_write_task.cpp and UserTaskWrite class (needed to be compiled)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894462-1C44-AE4E-98BC-9969CF406F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326" r="-724"/>
                </a:stretch>
              </a:blipFill>
            </p:spPr>
            <p:txBody>
              <a:bodyPr/>
              <a:lstStyle/>
              <a:p>
                <a:r>
                  <a:rPr lang="en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292241-FAB5-5C4F-A960-CF9A2A049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4E748-901F-4C47-81E1-EAEBE8CE0E4B}" type="slidenum">
              <a:rPr lang="en-RU" smtClean="0"/>
              <a:pPr/>
              <a:t>13</a:t>
            </a:fld>
            <a:endParaRPr lang="en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FF1A79-8343-DE4D-8179-CA556F90E570}"/>
              </a:ext>
            </a:extLst>
          </p:cNvPr>
          <p:cNvSpPr txBox="1"/>
          <p:nvPr/>
        </p:nvSpPr>
        <p:spPr>
          <a:xfrm>
            <a:off x="0" y="6084272"/>
            <a:ext cx="51494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Prepared setup examples for MPD are available here:</a:t>
            </a:r>
          </a:p>
          <a:p>
            <a:r>
              <a:rPr lang="en-GB" sz="1600" dirty="0">
                <a:hlinkClick r:id="rId4"/>
              </a:rPr>
              <a:t>https://devel.mephi.ru/PEParfenov/QnAnalysisMPD_scripts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43144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FF51C-DB2C-5643-B952-C574A01BE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6780"/>
            <a:ext cx="10515600" cy="688171"/>
          </a:xfrm>
        </p:spPr>
        <p:txBody>
          <a:bodyPr>
            <a:normAutofit fontScale="90000"/>
          </a:bodyPr>
          <a:lstStyle/>
          <a:p>
            <a:r>
              <a:rPr lang="en-RU" dirty="0"/>
              <a:t>Analysis stage: QnAnalysisCorrect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292978-C196-6845-809C-27B2EF43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4E748-901F-4C47-81E1-EAEBE8CE0E4B}" type="slidenum">
              <a:rPr lang="en-RU" smtClean="0"/>
              <a:pPr/>
              <a:t>14</a:t>
            </a:fld>
            <a:endParaRPr lang="en-RU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6D7D97B-E65A-A34C-9294-D41162EE5EB2}"/>
              </a:ext>
            </a:extLst>
          </p:cNvPr>
          <p:cNvSpPr/>
          <p:nvPr/>
        </p:nvSpPr>
        <p:spPr>
          <a:xfrm>
            <a:off x="300941" y="1776191"/>
            <a:ext cx="1944547" cy="740780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RU" dirty="0"/>
              <a:t>AnalysisTree input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DF33761-A332-904D-8C07-EE8717FA1F05}"/>
              </a:ext>
            </a:extLst>
          </p:cNvPr>
          <p:cNvSpPr/>
          <p:nvPr/>
        </p:nvSpPr>
        <p:spPr>
          <a:xfrm>
            <a:off x="300940" y="3118031"/>
            <a:ext cx="2696902" cy="172410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RU" dirty="0"/>
              <a:t>Q-vector definitions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</a:t>
            </a:r>
            <a:r>
              <a:rPr lang="en-RU" dirty="0"/>
              <a:t>orrection steps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</a:t>
            </a:r>
            <a:r>
              <a:rPr lang="en-RU" dirty="0"/>
              <a:t>ubevent kinematics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RU" dirty="0"/>
              <a:t>Additional cuts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RU" dirty="0"/>
              <a:t>QA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4EF33A3-3B61-734B-BABC-FA6D1C1B5BFE}"/>
              </a:ext>
            </a:extLst>
          </p:cNvPr>
          <p:cNvSpPr/>
          <p:nvPr/>
        </p:nvSpPr>
        <p:spPr>
          <a:xfrm>
            <a:off x="1429471" y="5071057"/>
            <a:ext cx="1568371" cy="740780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RU" dirty="0"/>
              <a:t>Event axes</a:t>
            </a:r>
          </a:p>
          <a:p>
            <a:r>
              <a:rPr lang="en-RU" dirty="0"/>
              <a:t>Event QA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3CC688F-99E4-DF43-855E-23138298783C}"/>
              </a:ext>
            </a:extLst>
          </p:cNvPr>
          <p:cNvSpPr/>
          <p:nvPr/>
        </p:nvSpPr>
        <p:spPr>
          <a:xfrm>
            <a:off x="3972044" y="4471745"/>
            <a:ext cx="2123956" cy="740780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RU" dirty="0"/>
              <a:t>YAML configuration</a:t>
            </a:r>
          </a:p>
        </p:txBody>
      </p:sp>
      <p:cxnSp>
        <p:nvCxnSpPr>
          <p:cNvPr id="10" name="Elbow Connector 9">
            <a:extLst>
              <a:ext uri="{FF2B5EF4-FFF2-40B4-BE49-F238E27FC236}">
                <a16:creationId xmlns:a16="http://schemas.microsoft.com/office/drawing/2014/main" id="{F5BE240E-8F6F-AE4B-99D8-3F9EC298003B}"/>
              </a:ext>
            </a:extLst>
          </p:cNvPr>
          <p:cNvCxnSpPr>
            <a:cxnSpLocks/>
            <a:stCxn id="6" idx="3"/>
            <a:endCxn id="8" idx="1"/>
          </p:cNvCxnSpPr>
          <p:nvPr/>
        </p:nvCxnSpPr>
        <p:spPr>
          <a:xfrm>
            <a:off x="2997842" y="3980083"/>
            <a:ext cx="974202" cy="86205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AC04B70F-0D79-554D-933E-109083E08534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 flipV="1">
            <a:off x="2997842" y="4842135"/>
            <a:ext cx="974202" cy="59931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6FB8B7A-8800-3D41-869E-31BE779D75BF}"/>
              </a:ext>
            </a:extLst>
          </p:cNvPr>
          <p:cNvSpPr/>
          <p:nvPr/>
        </p:nvSpPr>
        <p:spPr>
          <a:xfrm>
            <a:off x="7057180" y="4471745"/>
            <a:ext cx="1687976" cy="740780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RU" dirty="0"/>
              <a:t>Serialazible C++ classes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26DBA92E-4D18-6044-A82E-BDC6921F96FF}"/>
              </a:ext>
            </a:extLst>
          </p:cNvPr>
          <p:cNvSpPr/>
          <p:nvPr/>
        </p:nvSpPr>
        <p:spPr>
          <a:xfrm>
            <a:off x="3513880" y="1056188"/>
            <a:ext cx="2582120" cy="1301630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RU" dirty="0"/>
              <a:t>Branches: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RU" dirty="0"/>
              <a:t>Event header(s)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RU" dirty="0"/>
              <a:t>Channel detector(s)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RU" dirty="0"/>
              <a:t>Tracks (reco, mc,…)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210EC18-59B9-A34A-9E44-906293A58CAC}"/>
              </a:ext>
            </a:extLst>
          </p:cNvPr>
          <p:cNvSpPr/>
          <p:nvPr/>
        </p:nvSpPr>
        <p:spPr>
          <a:xfrm>
            <a:off x="3513880" y="2427576"/>
            <a:ext cx="2582120" cy="1301630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RU" dirty="0"/>
              <a:t>DataHeader: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RU" dirty="0"/>
              <a:t>Channel detector geometry</a:t>
            </a:r>
          </a:p>
        </p:txBody>
      </p:sp>
      <p:cxnSp>
        <p:nvCxnSpPr>
          <p:cNvPr id="19" name="Elbow Connector 18">
            <a:extLst>
              <a:ext uri="{FF2B5EF4-FFF2-40B4-BE49-F238E27FC236}">
                <a16:creationId xmlns:a16="http://schemas.microsoft.com/office/drawing/2014/main" id="{93BD1FBE-C8F2-9640-99CC-F9C72044B1B1}"/>
              </a:ext>
            </a:extLst>
          </p:cNvPr>
          <p:cNvCxnSpPr>
            <a:stCxn id="5" idx="3"/>
            <a:endCxn id="16" idx="1"/>
          </p:cNvCxnSpPr>
          <p:nvPr/>
        </p:nvCxnSpPr>
        <p:spPr>
          <a:xfrm flipV="1">
            <a:off x="2245488" y="1707003"/>
            <a:ext cx="1268392" cy="439578"/>
          </a:xfrm>
          <a:prstGeom prst="bentConnector3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>
            <a:extLst>
              <a:ext uri="{FF2B5EF4-FFF2-40B4-BE49-F238E27FC236}">
                <a16:creationId xmlns:a16="http://schemas.microsoft.com/office/drawing/2014/main" id="{0FB45C5A-E643-6D4A-ADAE-FE7672EEE12E}"/>
              </a:ext>
            </a:extLst>
          </p:cNvPr>
          <p:cNvCxnSpPr>
            <a:stCxn id="5" idx="3"/>
            <a:endCxn id="17" idx="1"/>
          </p:cNvCxnSpPr>
          <p:nvPr/>
        </p:nvCxnSpPr>
        <p:spPr>
          <a:xfrm>
            <a:off x="2245488" y="2146581"/>
            <a:ext cx="1268392" cy="931810"/>
          </a:xfrm>
          <a:prstGeom prst="bentConnector3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5EC89656-B686-BB4F-8ACB-4A638EA298C2}"/>
              </a:ext>
            </a:extLst>
          </p:cNvPr>
          <p:cNvSpPr/>
          <p:nvPr/>
        </p:nvSpPr>
        <p:spPr>
          <a:xfrm>
            <a:off x="6611072" y="1696273"/>
            <a:ext cx="2582120" cy="1382118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RU" dirty="0"/>
              <a:t>Correction step runner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4B338070-5F07-994E-BED9-B5C25A92547B}"/>
              </a:ext>
            </a:extLst>
          </p:cNvPr>
          <p:cNvSpPr/>
          <p:nvPr/>
        </p:nvSpPr>
        <p:spPr>
          <a:xfrm>
            <a:off x="6716209" y="2072799"/>
            <a:ext cx="2369918" cy="354777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RU" sz="1400" dirty="0"/>
              <a:t>Mapping input to Q-vectors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6FFE1C38-99E1-894F-95D8-E5715161C1BA}"/>
              </a:ext>
            </a:extLst>
          </p:cNvPr>
          <p:cNvSpPr/>
          <p:nvPr/>
        </p:nvSpPr>
        <p:spPr>
          <a:xfrm>
            <a:off x="6716209" y="2521497"/>
            <a:ext cx="2369918" cy="43851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RU" sz="1400" dirty="0"/>
              <a:t>Q-vectors correction</a:t>
            </a:r>
          </a:p>
          <a:p>
            <a:pPr algn="ctr"/>
            <a:r>
              <a:rPr lang="en-RU" sz="1400" dirty="0"/>
              <a:t>recentering, twist, rescale</a:t>
            </a:r>
          </a:p>
        </p:txBody>
      </p:sp>
      <p:cxnSp>
        <p:nvCxnSpPr>
          <p:cNvPr id="26" name="Elbow Connector 25">
            <a:extLst>
              <a:ext uri="{FF2B5EF4-FFF2-40B4-BE49-F238E27FC236}">
                <a16:creationId xmlns:a16="http://schemas.microsoft.com/office/drawing/2014/main" id="{C2B34B06-2C2D-F041-AFCB-3805A7194B28}"/>
              </a:ext>
            </a:extLst>
          </p:cNvPr>
          <p:cNvCxnSpPr>
            <a:stCxn id="16" idx="3"/>
            <a:endCxn id="22" idx="1"/>
          </p:cNvCxnSpPr>
          <p:nvPr/>
        </p:nvCxnSpPr>
        <p:spPr>
          <a:xfrm>
            <a:off x="6096000" y="1707003"/>
            <a:ext cx="515072" cy="680329"/>
          </a:xfrm>
          <a:prstGeom prst="bentConnector3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>
            <a:extLst>
              <a:ext uri="{FF2B5EF4-FFF2-40B4-BE49-F238E27FC236}">
                <a16:creationId xmlns:a16="http://schemas.microsoft.com/office/drawing/2014/main" id="{13CEEAD3-643E-844B-B507-9914AF6B4052}"/>
              </a:ext>
            </a:extLst>
          </p:cNvPr>
          <p:cNvCxnSpPr>
            <a:stCxn id="17" idx="3"/>
            <a:endCxn id="22" idx="1"/>
          </p:cNvCxnSpPr>
          <p:nvPr/>
        </p:nvCxnSpPr>
        <p:spPr>
          <a:xfrm flipV="1">
            <a:off x="6096000" y="2387332"/>
            <a:ext cx="515072" cy="691059"/>
          </a:xfrm>
          <a:prstGeom prst="bentConnector3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1EB0CB5-C391-294A-AEF4-ED909C3D6AEE}"/>
              </a:ext>
            </a:extLst>
          </p:cNvPr>
          <p:cNvCxnSpPr>
            <a:stCxn id="8" idx="3"/>
            <a:endCxn id="15" idx="1"/>
          </p:cNvCxnSpPr>
          <p:nvPr/>
        </p:nvCxnSpPr>
        <p:spPr>
          <a:xfrm>
            <a:off x="6096000" y="4842135"/>
            <a:ext cx="961180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D73CCBA-6E5B-C542-A12E-D83972529160}"/>
              </a:ext>
            </a:extLst>
          </p:cNvPr>
          <p:cNvCxnSpPr>
            <a:stCxn id="15" idx="0"/>
            <a:endCxn id="22" idx="2"/>
          </p:cNvCxnSpPr>
          <p:nvPr/>
        </p:nvCxnSpPr>
        <p:spPr>
          <a:xfrm flipV="1">
            <a:off x="7901168" y="3078391"/>
            <a:ext cx="964" cy="139335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21F70FA9-4D6A-924F-B0E9-ABD8920E6F89}"/>
              </a:ext>
            </a:extLst>
          </p:cNvPr>
          <p:cNvSpPr/>
          <p:nvPr/>
        </p:nvSpPr>
        <p:spPr>
          <a:xfrm>
            <a:off x="7268538" y="875250"/>
            <a:ext cx="1265260" cy="513213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RU" dirty="0"/>
              <a:t>QnTools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BB48A58-6635-5148-BBA6-99ED408E4906}"/>
              </a:ext>
            </a:extLst>
          </p:cNvPr>
          <p:cNvCxnSpPr>
            <a:stCxn id="22" idx="0"/>
            <a:endCxn id="34" idx="2"/>
          </p:cNvCxnSpPr>
          <p:nvPr/>
        </p:nvCxnSpPr>
        <p:spPr>
          <a:xfrm flipH="1" flipV="1">
            <a:off x="7901168" y="1388463"/>
            <a:ext cx="964" cy="30781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FC209E9E-D94B-0945-BD12-AC48AC906B5D}"/>
              </a:ext>
            </a:extLst>
          </p:cNvPr>
          <p:cNvSpPr/>
          <p:nvPr/>
        </p:nvSpPr>
        <p:spPr>
          <a:xfrm>
            <a:off x="9946512" y="2016532"/>
            <a:ext cx="2123956" cy="741600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RU" dirty="0"/>
              <a:t>Corrected Q-vectors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55703FE-70FF-684B-8BBD-125E60A5964C}"/>
              </a:ext>
            </a:extLst>
          </p:cNvPr>
          <p:cNvCxnSpPr>
            <a:cxnSpLocks/>
          </p:cNvCxnSpPr>
          <p:nvPr/>
        </p:nvCxnSpPr>
        <p:spPr>
          <a:xfrm>
            <a:off x="9194400" y="2387332"/>
            <a:ext cx="753320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8814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FF51C-DB2C-5643-B952-C574A01BE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6780"/>
            <a:ext cx="10515600" cy="688171"/>
          </a:xfrm>
        </p:spPr>
        <p:txBody>
          <a:bodyPr>
            <a:normAutofit fontScale="90000"/>
          </a:bodyPr>
          <a:lstStyle/>
          <a:p>
            <a:r>
              <a:rPr lang="en-RU" dirty="0"/>
              <a:t>Configuration example: Q-vector definition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292978-C196-6845-809C-27B2EF43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4E748-901F-4C47-81E1-EAEBE8CE0E4B}" type="slidenum">
              <a:rPr lang="en-RU" smtClean="0"/>
              <a:pPr/>
              <a:t>15</a:t>
            </a:fld>
            <a:endParaRPr lang="en-RU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470B478-54EB-6C41-A01E-E9106078C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2923" y="729149"/>
            <a:ext cx="5576222" cy="531920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C5F3B35-1537-9542-9C34-DA8EBAD605A0}"/>
              </a:ext>
            </a:extLst>
          </p:cNvPr>
          <p:cNvSpPr/>
          <p:nvPr/>
        </p:nvSpPr>
        <p:spPr>
          <a:xfrm>
            <a:off x="74824" y="1428895"/>
            <a:ext cx="2164466" cy="688171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RU" dirty="0"/>
              <a:t>AnalysisTree variable</a:t>
            </a:r>
          </a:p>
          <a:p>
            <a:r>
              <a:rPr lang="en-RU" dirty="0"/>
              <a:t>&lt;branch&gt;/&lt;field&gt;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943BBD0-0CD2-FB41-95D3-C3E0B6067A11}"/>
              </a:ext>
            </a:extLst>
          </p:cNvPr>
          <p:cNvCxnSpPr>
            <a:cxnSpLocks/>
            <a:stCxn id="13" idx="3"/>
          </p:cNvCxnSpPr>
          <p:nvPr/>
        </p:nvCxnSpPr>
        <p:spPr>
          <a:xfrm flipV="1">
            <a:off x="2239290" y="1590940"/>
            <a:ext cx="1435261" cy="18204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D3078DA-3E46-074E-9698-167AD80D928C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2239290" y="1772981"/>
            <a:ext cx="1198391" cy="222028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D21A9E9-B286-BB41-BB37-C837417B06BF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2239290" y="1772981"/>
            <a:ext cx="1117368" cy="239390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9AAB723-F0E0-DC45-97DE-73044FF06ACA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2239290" y="1772981"/>
            <a:ext cx="1117368" cy="265112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2E9BC22-17F1-914B-9163-26F8617B9EFF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2239290" y="1772981"/>
            <a:ext cx="1117368" cy="296795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C3EF55AB-7F1E-8844-A513-0EB39B68AEF0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2239290" y="1772981"/>
            <a:ext cx="2147515" cy="331203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366B5DE7-9BC1-2B46-B636-C3F02DC6C988}"/>
              </a:ext>
            </a:extLst>
          </p:cNvPr>
          <p:cNvSpPr/>
          <p:nvPr/>
        </p:nvSpPr>
        <p:spPr>
          <a:xfrm>
            <a:off x="8641544" y="2405666"/>
            <a:ext cx="2488557" cy="688171"/>
          </a:xfrm>
          <a:prstGeom prst="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RU" dirty="0"/>
              <a:t>Reusable elements using YAML substitution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1975D3D4-1A69-F847-A66C-EF102F27F9B8}"/>
              </a:ext>
            </a:extLst>
          </p:cNvPr>
          <p:cNvCxnSpPr>
            <a:cxnSpLocks/>
            <a:stCxn id="54" idx="1"/>
          </p:cNvCxnSpPr>
          <p:nvPr/>
        </p:nvCxnSpPr>
        <p:spPr>
          <a:xfrm flipH="1">
            <a:off x="5197033" y="2749752"/>
            <a:ext cx="3444511" cy="502734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00FC9B6A-78B3-BE42-8F8A-0B355FE5C1DE}"/>
              </a:ext>
            </a:extLst>
          </p:cNvPr>
          <p:cNvCxnSpPr>
            <a:cxnSpLocks/>
            <a:stCxn id="54" idx="1"/>
          </p:cNvCxnSpPr>
          <p:nvPr/>
        </p:nvCxnSpPr>
        <p:spPr>
          <a:xfrm flipH="1">
            <a:off x="5393919" y="2749752"/>
            <a:ext cx="3247625" cy="679248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AFDA2A23-EC81-E443-9C73-A1EA33B561A0}"/>
              </a:ext>
            </a:extLst>
          </p:cNvPr>
          <p:cNvCxnSpPr>
            <a:cxnSpLocks/>
            <a:stCxn id="54" idx="1"/>
          </p:cNvCxnSpPr>
          <p:nvPr/>
        </p:nvCxnSpPr>
        <p:spPr>
          <a:xfrm flipH="1">
            <a:off x="5301205" y="2749752"/>
            <a:ext cx="3340339" cy="2589822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19D00691-7D83-1A42-87CF-72230EEAADF9}"/>
              </a:ext>
            </a:extLst>
          </p:cNvPr>
          <p:cNvCxnSpPr>
            <a:cxnSpLocks/>
            <a:stCxn id="54" idx="1"/>
          </p:cNvCxnSpPr>
          <p:nvPr/>
        </p:nvCxnSpPr>
        <p:spPr>
          <a:xfrm flipH="1">
            <a:off x="5613722" y="2749752"/>
            <a:ext cx="3027822" cy="2875544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C976C873-B19F-584E-ADD3-184C139CD008}"/>
              </a:ext>
            </a:extLst>
          </p:cNvPr>
          <p:cNvCxnSpPr>
            <a:cxnSpLocks/>
            <a:stCxn id="54" idx="1"/>
          </p:cNvCxnSpPr>
          <p:nvPr/>
        </p:nvCxnSpPr>
        <p:spPr>
          <a:xfrm flipH="1">
            <a:off x="5995686" y="2749752"/>
            <a:ext cx="2645858" cy="2968142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990C9E2A-2967-EA4B-A87C-91719DA6E782}"/>
                  </a:ext>
                </a:extLst>
              </p:cNvPr>
              <p:cNvSpPr txBox="1"/>
              <p:nvPr/>
            </p:nvSpPr>
            <p:spPr>
              <a:xfrm>
                <a:off x="8641544" y="3710178"/>
                <a:ext cx="3607362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RU" dirty="0"/>
                  <a:t>Here, the Q-vector was defined with the following cuts: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−1.5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&lt;−0.05</m:t>
                    </m:r>
                  </m:oMath>
                </a14:m>
                <a:r>
                  <a:rPr lang="en-RU" dirty="0"/>
                  <a:t> (TPC L)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RU" i="0" dirty="0" smtClean="0">
                        <a:latin typeface="Cambria Math" panose="02040503050406030204" pitchFamily="18" charset="0"/>
                      </a:rPr>
                      <m:t>motherId</m:t>
                    </m:r>
                    <m:r>
                      <a:rPr lang="en-RU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RU" i="1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RU" dirty="0"/>
                  <a:t> (primary track)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RU" i="0" dirty="0" smtClean="0">
                        <a:latin typeface="Cambria Math" panose="02040503050406030204" pitchFamily="18" charset="0"/>
                      </a:rPr>
                      <m:t>pdg</m:t>
                    </m:r>
                    <m:r>
                      <a:rPr lang="en-RU" i="1" dirty="0" smtClean="0">
                        <a:latin typeface="Cambria Math" panose="02040503050406030204" pitchFamily="18" charset="0"/>
                      </a:rPr>
                      <m:t> = 2212</m:t>
                    </m:r>
                  </m:oMath>
                </a14:m>
                <a:r>
                  <a:rPr lang="en-RU" dirty="0"/>
                  <a:t> (protons)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16&lt;</m:t>
                    </m:r>
                    <m:sSub>
                      <m:sSubPr>
                        <m:ctrlPr>
                          <a:rPr lang="en-RU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RU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RU" i="1" dirty="0" smtClean="0">
                            <a:latin typeface="Cambria Math" panose="02040503050406030204" pitchFamily="18" charset="0"/>
                          </a:rPr>
                          <m:t>h𝑖𝑡</m:t>
                        </m:r>
                        <m:r>
                          <a:rPr lang="en-RU" i="1" dirty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&lt;100</m:t>
                    </m:r>
                  </m:oMath>
                </a14:m>
                <a:r>
                  <a:rPr lang="en-RU" dirty="0"/>
                  <a:t> (track quality)</a:t>
                </a: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990C9E2A-2967-EA4B-A87C-91719DA6E7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1544" y="3710178"/>
                <a:ext cx="3607362" cy="1754326"/>
              </a:xfrm>
              <a:prstGeom prst="rect">
                <a:avLst/>
              </a:prstGeom>
              <a:blipFill>
                <a:blip r:embed="rId3"/>
                <a:stretch>
                  <a:fillRect l="-1404" t="-2158" r="-1404" b="-4317"/>
                </a:stretch>
              </a:blipFill>
            </p:spPr>
            <p:txBody>
              <a:bodyPr/>
              <a:lstStyle/>
              <a:p>
                <a:r>
                  <a:rPr lang="en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TextBox 70">
            <a:extLst>
              <a:ext uri="{FF2B5EF4-FFF2-40B4-BE49-F238E27FC236}">
                <a16:creationId xmlns:a16="http://schemas.microsoft.com/office/drawing/2014/main" id="{C08CF9DD-ACE8-664F-8649-7749FBAF8645}"/>
              </a:ext>
            </a:extLst>
          </p:cNvPr>
          <p:cNvSpPr txBox="1"/>
          <p:nvPr/>
        </p:nvSpPr>
        <p:spPr>
          <a:xfrm>
            <a:off x="0" y="6084272"/>
            <a:ext cx="51494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Prepared setup examples for MPD are available here:</a:t>
            </a:r>
          </a:p>
          <a:p>
            <a:r>
              <a:rPr lang="en-GB" sz="1600" dirty="0">
                <a:hlinkClick r:id="rId4"/>
              </a:rPr>
              <a:t>https://devel.mephi.ru/PEParfenov/QnAnalysisMPD_scripts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275292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FF51C-DB2C-5643-B952-C574A01BE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6780"/>
            <a:ext cx="10515600" cy="688171"/>
          </a:xfrm>
        </p:spPr>
        <p:txBody>
          <a:bodyPr>
            <a:normAutofit fontScale="90000"/>
          </a:bodyPr>
          <a:lstStyle/>
          <a:p>
            <a:r>
              <a:rPr lang="en-RU" dirty="0"/>
              <a:t>Analysis stage: QnAnalysisCorrelate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6D7D97B-E65A-A34C-9294-D41162EE5EB2}"/>
              </a:ext>
            </a:extLst>
          </p:cNvPr>
          <p:cNvSpPr/>
          <p:nvPr/>
        </p:nvSpPr>
        <p:spPr>
          <a:xfrm>
            <a:off x="1134318" y="2016942"/>
            <a:ext cx="2210765" cy="740780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RU" dirty="0"/>
              <a:t>Corrected Q-vectors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63F7B26C-6A75-5442-8F06-1825EFA9EAFE}"/>
              </a:ext>
            </a:extLst>
          </p:cNvPr>
          <p:cNvSpPr/>
          <p:nvPr/>
        </p:nvSpPr>
        <p:spPr>
          <a:xfrm>
            <a:off x="6611072" y="1696273"/>
            <a:ext cx="2582120" cy="1382118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RU" dirty="0"/>
              <a:t>Q-vectors correlation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C2A97AF1-D836-8A49-8ABE-F0042AB41671}"/>
              </a:ext>
            </a:extLst>
          </p:cNvPr>
          <p:cNvSpPr/>
          <p:nvPr/>
        </p:nvSpPr>
        <p:spPr>
          <a:xfrm>
            <a:off x="6716209" y="2142248"/>
            <a:ext cx="2369918" cy="354777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RU" sz="1400" dirty="0"/>
              <a:t>Combinig Q-vector tuples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26818B0D-6A21-4741-853E-E330BA46DA3C}"/>
              </a:ext>
            </a:extLst>
          </p:cNvPr>
          <p:cNvSpPr/>
          <p:nvPr/>
        </p:nvSpPr>
        <p:spPr>
          <a:xfrm>
            <a:off x="6716209" y="2590946"/>
            <a:ext cx="2369918" cy="354777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RU" sz="1400" dirty="0"/>
              <a:t>Processing correlations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130805DC-FAC3-F948-B82A-196194F6248E}"/>
              </a:ext>
            </a:extLst>
          </p:cNvPr>
          <p:cNvSpPr/>
          <p:nvPr/>
        </p:nvSpPr>
        <p:spPr>
          <a:xfrm>
            <a:off x="3972044" y="4471745"/>
            <a:ext cx="2123956" cy="740780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RU" dirty="0"/>
              <a:t>YAML configuration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28856343-3B87-0646-A669-538CCEDB5488}"/>
              </a:ext>
            </a:extLst>
          </p:cNvPr>
          <p:cNvSpPr/>
          <p:nvPr/>
        </p:nvSpPr>
        <p:spPr>
          <a:xfrm>
            <a:off x="7057180" y="4471745"/>
            <a:ext cx="1687976" cy="740780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RU" dirty="0"/>
              <a:t>Serialazible C++ classes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749D183-696D-AA44-B51A-A8CE1E0AFF53}"/>
              </a:ext>
            </a:extLst>
          </p:cNvPr>
          <p:cNvCxnSpPr>
            <a:stCxn id="35" idx="3"/>
            <a:endCxn id="39" idx="1"/>
          </p:cNvCxnSpPr>
          <p:nvPr/>
        </p:nvCxnSpPr>
        <p:spPr>
          <a:xfrm>
            <a:off x="6096000" y="4842135"/>
            <a:ext cx="961180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EE2DC6E9-27ED-FB46-9032-F658A2081E9B}"/>
              </a:ext>
            </a:extLst>
          </p:cNvPr>
          <p:cNvCxnSpPr>
            <a:cxnSpLocks/>
            <a:endCxn id="29" idx="2"/>
          </p:cNvCxnSpPr>
          <p:nvPr/>
        </p:nvCxnSpPr>
        <p:spPr>
          <a:xfrm flipV="1">
            <a:off x="7901168" y="3078391"/>
            <a:ext cx="964" cy="139335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D7CEB682-28F1-3A4D-AE08-2B6FDD1E72CA}"/>
              </a:ext>
            </a:extLst>
          </p:cNvPr>
          <p:cNvSpPr/>
          <p:nvPr/>
        </p:nvSpPr>
        <p:spPr>
          <a:xfrm>
            <a:off x="1350376" y="3775068"/>
            <a:ext cx="1994707" cy="740780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RU" dirty="0"/>
              <a:t>Sampling options</a:t>
            </a:r>
          </a:p>
          <a:p>
            <a:r>
              <a:rPr lang="en-RU" dirty="0"/>
              <a:t>Event axes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AB69502D-941C-2448-A243-3D88B7C1D013}"/>
              </a:ext>
            </a:extLst>
          </p:cNvPr>
          <p:cNvSpPr/>
          <p:nvPr/>
        </p:nvSpPr>
        <p:spPr>
          <a:xfrm>
            <a:off x="163972" y="4692188"/>
            <a:ext cx="3181111" cy="1326647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RU" dirty="0"/>
              <a:t>Correlation args: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Query on Q-vector</a:t>
            </a:r>
            <a:endParaRPr lang="en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Component(s) to correlate</a:t>
            </a:r>
            <a:endParaRPr lang="en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RU" dirty="0"/>
              <a:t>Correction steps</a:t>
            </a:r>
          </a:p>
        </p:txBody>
      </p:sp>
      <p:cxnSp>
        <p:nvCxnSpPr>
          <p:cNvPr id="11" name="Elbow Connector 10">
            <a:extLst>
              <a:ext uri="{FF2B5EF4-FFF2-40B4-BE49-F238E27FC236}">
                <a16:creationId xmlns:a16="http://schemas.microsoft.com/office/drawing/2014/main" id="{F522C548-90FD-6D4C-86BE-8DE121AA0ADF}"/>
              </a:ext>
            </a:extLst>
          </p:cNvPr>
          <p:cNvCxnSpPr>
            <a:stCxn id="46" idx="3"/>
            <a:endCxn id="35" idx="1"/>
          </p:cNvCxnSpPr>
          <p:nvPr/>
        </p:nvCxnSpPr>
        <p:spPr>
          <a:xfrm>
            <a:off x="3345083" y="4145458"/>
            <a:ext cx="626961" cy="696677"/>
          </a:xfrm>
          <a:prstGeom prst="bentConnector3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>
            <a:extLst>
              <a:ext uri="{FF2B5EF4-FFF2-40B4-BE49-F238E27FC236}">
                <a16:creationId xmlns:a16="http://schemas.microsoft.com/office/drawing/2014/main" id="{4B7AA990-8EA3-5F42-B178-C76A23AFF5C9}"/>
              </a:ext>
            </a:extLst>
          </p:cNvPr>
          <p:cNvCxnSpPr>
            <a:stCxn id="47" idx="3"/>
            <a:endCxn id="35" idx="1"/>
          </p:cNvCxnSpPr>
          <p:nvPr/>
        </p:nvCxnSpPr>
        <p:spPr>
          <a:xfrm flipV="1">
            <a:off x="3345083" y="4842135"/>
            <a:ext cx="626961" cy="513377"/>
          </a:xfrm>
          <a:prstGeom prst="bentConnector3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E9A2EE4A-F7FD-9843-83E6-07C0F5C96B38}"/>
              </a:ext>
            </a:extLst>
          </p:cNvPr>
          <p:cNvSpPr/>
          <p:nvPr/>
        </p:nvSpPr>
        <p:spPr>
          <a:xfrm>
            <a:off x="7268538" y="875250"/>
            <a:ext cx="1265260" cy="513213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RU" dirty="0"/>
              <a:t>QnTools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035819F2-00F0-8641-B552-D7CA84122563}"/>
              </a:ext>
            </a:extLst>
          </p:cNvPr>
          <p:cNvCxnSpPr>
            <a:endCxn id="48" idx="2"/>
          </p:cNvCxnSpPr>
          <p:nvPr/>
        </p:nvCxnSpPr>
        <p:spPr>
          <a:xfrm flipH="1" flipV="1">
            <a:off x="7901168" y="1388463"/>
            <a:ext cx="964" cy="30781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225D5C0-CEEB-E045-ACF0-7B51711FAB06}"/>
              </a:ext>
            </a:extLst>
          </p:cNvPr>
          <p:cNvCxnSpPr>
            <a:stCxn id="5" idx="3"/>
            <a:endCxn id="29" idx="1"/>
          </p:cNvCxnSpPr>
          <p:nvPr/>
        </p:nvCxnSpPr>
        <p:spPr>
          <a:xfrm>
            <a:off x="3345083" y="2387332"/>
            <a:ext cx="326598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C3D44171-7896-3245-9579-F9C72512842F}"/>
              </a:ext>
            </a:extLst>
          </p:cNvPr>
          <p:cNvSpPr/>
          <p:nvPr/>
        </p:nvSpPr>
        <p:spPr>
          <a:xfrm>
            <a:off x="9946512" y="2016532"/>
            <a:ext cx="2123956" cy="741600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RU" dirty="0"/>
              <a:t>Q-vector correlations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B3A07616-5334-684E-B113-44A97C26A067}"/>
              </a:ext>
            </a:extLst>
          </p:cNvPr>
          <p:cNvCxnSpPr>
            <a:cxnSpLocks/>
          </p:cNvCxnSpPr>
          <p:nvPr/>
        </p:nvCxnSpPr>
        <p:spPr>
          <a:xfrm>
            <a:off x="9194400" y="2387332"/>
            <a:ext cx="753320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4C8413-CFAD-2849-A851-110D2D2F5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4E748-901F-4C47-81E1-EAEBE8CE0E4B}" type="slidenum">
              <a:rPr lang="en-RU" smtClean="0"/>
              <a:pPr/>
              <a:t>16</a:t>
            </a:fld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5547533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FF51C-DB2C-5643-B952-C574A01BE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6780"/>
            <a:ext cx="10515600" cy="688171"/>
          </a:xfrm>
        </p:spPr>
        <p:txBody>
          <a:bodyPr>
            <a:normAutofit fontScale="90000"/>
          </a:bodyPr>
          <a:lstStyle/>
          <a:p>
            <a:r>
              <a:rPr lang="en-RU" dirty="0"/>
              <a:t>Configuration example: Correlation setup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292978-C196-6845-809C-27B2EF43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4E748-901F-4C47-81E1-EAEBE8CE0E4B}" type="slidenum">
              <a:rPr lang="en-RU" smtClean="0"/>
              <a:pPr/>
              <a:t>17</a:t>
            </a:fld>
            <a:endParaRPr lang="en-RU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08CF9DD-ACE8-664F-8649-7749FBAF8645}"/>
              </a:ext>
            </a:extLst>
          </p:cNvPr>
          <p:cNvSpPr txBox="1"/>
          <p:nvPr/>
        </p:nvSpPr>
        <p:spPr>
          <a:xfrm>
            <a:off x="0" y="6084272"/>
            <a:ext cx="51494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Prepared setup examples for MPD are available here:</a:t>
            </a:r>
          </a:p>
          <a:p>
            <a:r>
              <a:rPr lang="en-GB" sz="1600" dirty="0">
                <a:hlinkClick r:id="rId2"/>
              </a:rPr>
              <a:t>https://devel.mephi.ru/PEParfenov/QnAnalysisMPD_scripts</a:t>
            </a:r>
            <a:endParaRPr lang="en-GB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66FAF7-8D1A-1946-8837-847496F8B6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6952" y="1170770"/>
            <a:ext cx="6531579" cy="522225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6C3E4CF-17B8-854F-BF1A-245459E81C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169" y="1170770"/>
            <a:ext cx="4355939" cy="15628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D58F860-B659-FB46-A577-1B1358B211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469" y="2902676"/>
            <a:ext cx="3059575" cy="13349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7678285-C51E-7946-B3AB-A641531C457E}"/>
                  </a:ext>
                </a:extLst>
              </p:cNvPr>
              <p:cNvSpPr txBox="1"/>
              <p:nvPr/>
            </p:nvSpPr>
            <p:spPr>
              <a:xfrm>
                <a:off x="197169" y="4501787"/>
                <a:ext cx="512871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RU" dirty="0"/>
                  <a:t>Here, the correlations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RU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RU" i="1" dirty="0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RU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RU" i="0" dirty="0" smtClean="0">
                                <a:latin typeface="Cambria Math" panose="02040503050406030204" pitchFamily="18" charset="0"/>
                              </a:rPr>
                              <m:t>centrality</m:t>
                            </m:r>
                            <m:r>
                              <a:rPr lang="en-RU" i="1" dirty="0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RU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RU" i="1" dirty="0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RU" i="1" dirty="0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  <m:r>
                              <a:rPr lang="en-RU" i="1" dirty="0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RU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RU" i="1" dirty="0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RU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RU" i="0" dirty="0" smtClean="0">
                            <a:latin typeface="Cambria Math" panose="02040503050406030204" pitchFamily="18" charset="0"/>
                          </a:rPr>
                          <m:t>centrality</m:t>
                        </m:r>
                        <m:r>
                          <a:rPr lang="en-RU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RU" dirty="0"/>
                  <a:t> are defined with tags “un_vector” and “qn_vector” correspondingly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7678285-C51E-7946-B3AB-A641531C45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69" y="4501787"/>
                <a:ext cx="5128710" cy="923330"/>
              </a:xfrm>
              <a:prstGeom prst="rect">
                <a:avLst/>
              </a:prstGeom>
              <a:blipFill>
                <a:blip r:embed="rId6"/>
                <a:stretch>
                  <a:fillRect l="-988" t="-44595" b="-37838"/>
                </a:stretch>
              </a:blipFill>
            </p:spPr>
            <p:txBody>
              <a:bodyPr/>
              <a:lstStyle/>
              <a:p>
                <a:r>
                  <a:rPr lang="en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14265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BEA6A-AF6F-6644-BD6E-B6F5AFDA6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504"/>
            <a:ext cx="10515600" cy="780769"/>
          </a:xfrm>
        </p:spPr>
        <p:txBody>
          <a:bodyPr/>
          <a:lstStyle/>
          <a:p>
            <a:r>
              <a:rPr lang="en-RU" dirty="0"/>
              <a:t>Postprocessing stage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894462-1C44-AE4E-98BC-9969CF406F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04609" y="1522932"/>
                <a:ext cx="10782782" cy="4351338"/>
              </a:xfrm>
            </p:spPr>
            <p:txBody>
              <a:bodyPr/>
              <a:lstStyle/>
              <a:p>
                <a:r>
                  <a:rPr lang="en-RU" dirty="0"/>
                  <a:t>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RU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RU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RU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RU" dirty="0"/>
                  <a:t> from correlations and save them as TGraphErrors – a </a:t>
                </a:r>
                <a:r>
                  <a:rPr lang="en-RU" dirty="0">
                    <a:hlinkClick r:id="rId2"/>
                  </a:rPr>
                  <a:t>simple ROOT macro</a:t>
                </a:r>
                <a:r>
                  <a:rPr lang="en-RU" dirty="0"/>
                  <a:t>: </a:t>
                </a:r>
              </a:p>
              <a:p>
                <a:pPr marL="0" indent="0">
                  <a:buNone/>
                </a:pPr>
                <a:r>
                  <a:rPr lang="en-RU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root -l -b -q Draw_graphs.C’(“correlation_out.root”,”graphs.root”)’</a:t>
                </a:r>
                <a:endParaRPr lang="en-RU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 lvl="1" indent="0">
                  <a:buNone/>
                </a:pPr>
                <a:r>
                  <a:rPr lang="en-RU" dirty="0"/>
                  <a:t>One can do simple arithmetic operations with correlations (+,-,*,/,sqrt(),…). That way, it is easy to 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RU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RU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RU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RU" dirty="0"/>
                  <a:t>. For example, for scalar product one can get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RU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±</m:t>
                            </m:r>
                          </m:sup>
                        </m:sSubSup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∓∗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RU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RU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−∗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RU" dirty="0"/>
                  <a:t> and construct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RU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RU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𝑥𝑥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𝑦𝑦</m:t>
                        </m:r>
                      </m:sub>
                    </m:sSub>
                  </m:oMath>
                </a14:m>
                <a:r>
                  <a:rPr lang="en-RU" dirty="0"/>
                  <a:t>.</a:t>
                </a:r>
              </a:p>
              <a:p>
                <a:pPr marL="0" indent="0">
                  <a:buNone/>
                </a:pPr>
                <a:r>
                  <a:rPr lang="en-RU" dirty="0"/>
                  <a:t>QnAnalysis allows to contruct differential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RU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RU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RU" dirty="0"/>
                  <a:t> signal for any component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RU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RU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RU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RU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RU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RU" i="1" dirty="0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RU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RU" dirty="0"/>
                  <a:t> separately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894462-1C44-AE4E-98BC-9969CF406F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4609" y="1522932"/>
                <a:ext cx="10782782" cy="4351338"/>
              </a:xfrm>
              <a:blipFill>
                <a:blip r:embed="rId3"/>
                <a:stretch>
                  <a:fillRect l="-1176" t="-2624" r="-824"/>
                </a:stretch>
              </a:blipFill>
            </p:spPr>
            <p:txBody>
              <a:bodyPr/>
              <a:lstStyle/>
              <a:p>
                <a:r>
                  <a:rPr lang="en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292241-FAB5-5C4F-A960-CF9A2A049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4E748-901F-4C47-81E1-EAEBE8CE0E4B}" type="slidenum">
              <a:rPr lang="en-RU" smtClean="0"/>
              <a:pPr/>
              <a:t>18</a:t>
            </a:fld>
            <a:endParaRPr lang="en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EF49D1-C359-F640-8814-56B70874D87C}"/>
              </a:ext>
            </a:extLst>
          </p:cNvPr>
          <p:cNvSpPr txBox="1"/>
          <p:nvPr/>
        </p:nvSpPr>
        <p:spPr>
          <a:xfrm>
            <a:off x="0" y="6084272"/>
            <a:ext cx="51494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Prepared setup examples for MPD are available here:</a:t>
            </a:r>
          </a:p>
          <a:p>
            <a:r>
              <a:rPr lang="en-GB" sz="1600" dirty="0">
                <a:hlinkClick r:id="rId4"/>
              </a:rPr>
              <a:t>https://devel.mephi.ru/PEParfenov/QnAnalysisMPD_scripts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776354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8AFAC-78E4-3045-AB39-05715E380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133"/>
            <a:ext cx="10515600" cy="537083"/>
          </a:xfrm>
        </p:spPr>
        <p:txBody>
          <a:bodyPr>
            <a:normAutofit fontScale="90000"/>
          </a:bodyPr>
          <a:lstStyle/>
          <a:p>
            <a:r>
              <a:rPr lang="en-RU" dirty="0"/>
              <a:t>Non-uniform acceptance corrections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9EB532B-63F3-A54A-A502-1CA1754C8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345" y="1063333"/>
            <a:ext cx="2228032" cy="2092643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8F6E3A39-3BCA-6B44-B220-131EA236307E}"/>
              </a:ext>
            </a:extLst>
          </p:cNvPr>
          <p:cNvSpPr>
            <a:spLocks noChangeAspect="1"/>
          </p:cNvSpPr>
          <p:nvPr/>
        </p:nvSpPr>
        <p:spPr>
          <a:xfrm>
            <a:off x="838200" y="1221481"/>
            <a:ext cx="1776413" cy="177634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 dirty="0"/>
          </a:p>
        </p:txBody>
      </p:sp>
      <p:sp>
        <p:nvSpPr>
          <p:cNvPr id="22" name="Pie 21">
            <a:extLst>
              <a:ext uri="{FF2B5EF4-FFF2-40B4-BE49-F238E27FC236}">
                <a16:creationId xmlns:a16="http://schemas.microsoft.com/office/drawing/2014/main" id="{76D2F57F-C754-4C48-AC98-6D405AC5F1AF}"/>
              </a:ext>
            </a:extLst>
          </p:cNvPr>
          <p:cNvSpPr>
            <a:spLocks/>
          </p:cNvSpPr>
          <p:nvPr/>
        </p:nvSpPr>
        <p:spPr>
          <a:xfrm>
            <a:off x="844406" y="4292115"/>
            <a:ext cx="1764000" cy="1776347"/>
          </a:xfrm>
          <a:prstGeom prst="pie">
            <a:avLst>
              <a:gd name="adj1" fmla="val 12048442"/>
              <a:gd name="adj2" fmla="val 9708983"/>
            </a:avLst>
          </a:prstGeom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>
              <a:solidFill>
                <a:schemeClr val="tx1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E39500C-D3AA-CE46-9E95-0DA5E57797D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909346" y="4133967"/>
            <a:ext cx="2228031" cy="2092643"/>
          </a:xfrm>
          <a:prstGeom prst="rect">
            <a:avLst/>
          </a:prstGeom>
        </p:spPr>
      </p:pic>
      <p:sp>
        <p:nvSpPr>
          <p:cNvPr id="24" name="Down Arrow 23">
            <a:extLst>
              <a:ext uri="{FF2B5EF4-FFF2-40B4-BE49-F238E27FC236}">
                <a16:creationId xmlns:a16="http://schemas.microsoft.com/office/drawing/2014/main" id="{03D45CDA-677C-A548-8FD4-0EA97C93954C}"/>
              </a:ext>
            </a:extLst>
          </p:cNvPr>
          <p:cNvSpPr/>
          <p:nvPr/>
        </p:nvSpPr>
        <p:spPr>
          <a:xfrm>
            <a:off x="2414016" y="3375889"/>
            <a:ext cx="670560" cy="6553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EB8B78E-F923-5946-ACF7-90E7A815F26A}"/>
              </a:ext>
            </a:extLst>
          </p:cNvPr>
          <p:cNvSpPr txBox="1"/>
          <p:nvPr/>
        </p:nvSpPr>
        <p:spPr>
          <a:xfrm>
            <a:off x="570902" y="3460305"/>
            <a:ext cx="1768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U" dirty="0"/>
              <a:t>Acceptance filter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2011082-2A38-FB40-A091-DB1615186BC7}"/>
              </a:ext>
            </a:extLst>
          </p:cNvPr>
          <p:cNvSpPr txBox="1"/>
          <p:nvPr/>
        </p:nvSpPr>
        <p:spPr>
          <a:xfrm>
            <a:off x="1456941" y="906362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U" dirty="0"/>
              <a:t>TPC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A73E5B6-2147-B84B-B6BF-33DCCC4748C6}"/>
              </a:ext>
            </a:extLst>
          </p:cNvPr>
          <p:cNvSpPr txBox="1"/>
          <p:nvPr/>
        </p:nvSpPr>
        <p:spPr>
          <a:xfrm>
            <a:off x="1455151" y="3976996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U" dirty="0"/>
              <a:t>TPC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749F953-0FE9-6145-8D6C-28F2776B699B}"/>
              </a:ext>
            </a:extLst>
          </p:cNvPr>
          <p:cNvSpPr txBox="1"/>
          <p:nvPr/>
        </p:nvSpPr>
        <p:spPr>
          <a:xfrm>
            <a:off x="3763674" y="764604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U" dirty="0"/>
              <a:t>FHCal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BB7A785-DE01-C449-A5EE-395138128D51}"/>
              </a:ext>
            </a:extLst>
          </p:cNvPr>
          <p:cNvSpPr txBox="1"/>
          <p:nvPr/>
        </p:nvSpPr>
        <p:spPr>
          <a:xfrm>
            <a:off x="3763674" y="3846542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U" dirty="0"/>
              <a:t>FHCal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B9978C3-6DFC-1D4A-8507-98B29CFD1116}"/>
              </a:ext>
            </a:extLst>
          </p:cNvPr>
          <p:cNvGrpSpPr/>
          <p:nvPr/>
        </p:nvGrpSpPr>
        <p:grpSpPr>
          <a:xfrm>
            <a:off x="7034786" y="814325"/>
            <a:ext cx="5035354" cy="4376577"/>
            <a:chOff x="7034786" y="814325"/>
            <a:chExt cx="5035354" cy="4376577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8730FC01-9BBE-514F-AC9E-C19F898D83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10600" y="1325721"/>
              <a:ext cx="3459540" cy="3865181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761A3FD-73D8-0943-BD8A-96D4365575EE}"/>
                </a:ext>
              </a:extLst>
            </p:cNvPr>
            <p:cNvSpPr txBox="1"/>
            <p:nvPr/>
          </p:nvSpPr>
          <p:spPr>
            <a:xfrm>
              <a:off x="7034786" y="814325"/>
              <a:ext cx="49133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RU" b="1" dirty="0"/>
                <a:t>Correction for non-uniform azimuthal acceptance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8FA8C86-A0AF-9448-AC18-C7B2871681E0}"/>
                </a:ext>
              </a:extLst>
            </p:cNvPr>
            <p:cNvSpPr txBox="1"/>
            <p:nvPr/>
          </p:nvSpPr>
          <p:spPr>
            <a:xfrm>
              <a:off x="7083552" y="1694688"/>
              <a:ext cx="1999488" cy="313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eriod"/>
              </a:pPr>
              <a:r>
                <a:rPr lang="en-RU" dirty="0"/>
                <a:t>Recentering</a:t>
              </a:r>
            </a:p>
            <a:p>
              <a:pPr marL="342900" indent="-342900">
                <a:buFont typeface="+mj-lt"/>
                <a:buAutoNum type="arabicPeriod"/>
              </a:pPr>
              <a:endParaRPr lang="en-RU" dirty="0"/>
            </a:p>
            <a:p>
              <a:pPr marL="342900" indent="-342900">
                <a:buFont typeface="+mj-lt"/>
                <a:buAutoNum type="arabicPeriod"/>
              </a:pPr>
              <a:endParaRPr lang="en-RU" dirty="0"/>
            </a:p>
            <a:p>
              <a:pPr marL="342900" indent="-342900">
                <a:buFont typeface="+mj-lt"/>
                <a:buAutoNum type="arabicPeriod"/>
              </a:pPr>
              <a:endParaRPr lang="en-RU" dirty="0"/>
            </a:p>
            <a:p>
              <a:pPr marL="342900" indent="-342900">
                <a:buFont typeface="+mj-lt"/>
                <a:buAutoNum type="arabicPeriod"/>
              </a:pPr>
              <a:endParaRPr lang="en-RU" dirty="0"/>
            </a:p>
            <a:p>
              <a:pPr marL="342900" indent="-342900">
                <a:buFont typeface="+mj-lt"/>
                <a:buAutoNum type="arabicPeriod"/>
              </a:pPr>
              <a:r>
                <a:rPr lang="en-RU" dirty="0"/>
                <a:t>Twist</a:t>
              </a:r>
            </a:p>
            <a:p>
              <a:pPr marL="342900" indent="-342900">
                <a:buFont typeface="+mj-lt"/>
                <a:buAutoNum type="arabicPeriod"/>
              </a:pPr>
              <a:endParaRPr lang="en-RU" dirty="0"/>
            </a:p>
            <a:p>
              <a:pPr marL="342900" indent="-342900">
                <a:buFont typeface="+mj-lt"/>
                <a:buAutoNum type="arabicPeriod"/>
              </a:pPr>
              <a:endParaRPr lang="en-RU" dirty="0"/>
            </a:p>
            <a:p>
              <a:pPr marL="342900" indent="-342900">
                <a:buFont typeface="+mj-lt"/>
                <a:buAutoNum type="arabicPeriod"/>
              </a:pPr>
              <a:endParaRPr lang="en-RU" dirty="0"/>
            </a:p>
            <a:p>
              <a:pPr marL="342900" indent="-342900">
                <a:buFont typeface="+mj-lt"/>
                <a:buAutoNum type="arabicPeriod"/>
              </a:pPr>
              <a:endParaRPr lang="en-RU" dirty="0"/>
            </a:p>
            <a:p>
              <a:pPr marL="342900" indent="-342900">
                <a:buFont typeface="+mj-lt"/>
                <a:buAutoNum type="arabicPeriod"/>
              </a:pPr>
              <a:r>
                <a:rPr lang="en-RU" dirty="0"/>
                <a:t>Rescaling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71C0E20-C971-E34A-8B5D-462FA5BA06A5}"/>
              </a:ext>
            </a:extLst>
          </p:cNvPr>
          <p:cNvSpPr txBox="1"/>
          <p:nvPr/>
        </p:nvSpPr>
        <p:spPr>
          <a:xfrm>
            <a:off x="7504177" y="5411283"/>
            <a:ext cx="397459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effectLst/>
                <a:latin typeface="ArialMT"/>
              </a:rPr>
              <a:t>Corrections are based on method in:</a:t>
            </a:r>
            <a:br>
              <a:rPr lang="en-GB" sz="1800" dirty="0">
                <a:effectLst/>
                <a:latin typeface="ArialMT"/>
              </a:rPr>
            </a:br>
            <a:r>
              <a:rPr lang="en-GB" sz="1200" dirty="0">
                <a:effectLst/>
                <a:latin typeface="ArialMT"/>
              </a:rPr>
              <a:t>I. </a:t>
            </a:r>
            <a:r>
              <a:rPr lang="en-GB" sz="1200" dirty="0" err="1">
                <a:effectLst/>
                <a:latin typeface="ArialMT"/>
              </a:rPr>
              <a:t>Selyuzhenkov</a:t>
            </a:r>
            <a:r>
              <a:rPr lang="en-GB" sz="1200" dirty="0">
                <a:effectLst/>
                <a:latin typeface="ArialMT"/>
              </a:rPr>
              <a:t> and S. Voloshin PRC77, 034904 (2008)</a:t>
            </a:r>
            <a:endParaRPr lang="en-GB" dirty="0"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22BDA6B-09CB-F247-AA7E-7059AA32D438}"/>
                  </a:ext>
                </a:extLst>
              </p:cNvPr>
              <p:cNvSpPr txBox="1"/>
              <p:nvPr/>
            </p:nvSpPr>
            <p:spPr>
              <a:xfrm>
                <a:off x="426720" y="6226610"/>
                <a:ext cx="21180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−165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&lt;165°</m:t>
                      </m:r>
                    </m:oMath>
                  </m:oMathPara>
                </a14:m>
                <a:endParaRPr lang="en-RU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22BDA6B-09CB-F247-AA7E-7059AA32D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" y="6226610"/>
                <a:ext cx="2118016" cy="369332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7481692-329B-8241-9ED6-2C7CA012863A}"/>
              </a:ext>
            </a:extLst>
          </p:cNvPr>
          <p:cNvSpPr txBox="1"/>
          <p:nvPr/>
        </p:nvSpPr>
        <p:spPr>
          <a:xfrm>
            <a:off x="2937956" y="6211669"/>
            <a:ext cx="2686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RU" dirty="0"/>
              <a:t>Modules 23, 24, 25 (L) and 19, 20, 21 (R) are off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FFBEDE-D630-D144-ADD6-39BC92CBF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4E748-901F-4C47-81E1-EAEBE8CE0E4B}" type="slidenum">
              <a:rPr lang="en-RU" smtClean="0"/>
              <a:t>19</a:t>
            </a:fld>
            <a:endParaRPr lang="en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9F3CCC5-B6C4-DD40-B4E3-C6D7ADD2535B}"/>
                  </a:ext>
                </a:extLst>
              </p:cNvPr>
              <p:cNvSpPr/>
              <p:nvPr/>
            </p:nvSpPr>
            <p:spPr>
              <a:xfrm>
                <a:off x="9803156" y="2072471"/>
                <a:ext cx="268615" cy="2546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RU" dirty="0"/>
              </a:p>
            </p:txBody>
          </p:sp>
        </mc:Choice>
        <mc:Fallback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9F3CCC5-B6C4-DD40-B4E3-C6D7ADD253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3156" y="2072471"/>
                <a:ext cx="268615" cy="254643"/>
              </a:xfrm>
              <a:prstGeom prst="rect">
                <a:avLst/>
              </a:prstGeom>
              <a:blipFill>
                <a:blip r:embed="rId6"/>
                <a:stretch>
                  <a:fillRect l="-30435" b="-13636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D8616E2C-636A-D84D-AB4E-0B7EA12F6D59}"/>
                  </a:ext>
                </a:extLst>
              </p:cNvPr>
              <p:cNvSpPr/>
              <p:nvPr/>
            </p:nvSpPr>
            <p:spPr>
              <a:xfrm>
                <a:off x="9357241" y="1253356"/>
                <a:ext cx="261846" cy="2546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RU" dirty="0"/>
              </a:p>
            </p:txBody>
          </p:sp>
        </mc:Choice>
        <mc:Fallback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D8616E2C-636A-D84D-AB4E-0B7EA12F6D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7241" y="1253356"/>
                <a:ext cx="261846" cy="254643"/>
              </a:xfrm>
              <a:prstGeom prst="rect">
                <a:avLst/>
              </a:prstGeom>
              <a:blipFill>
                <a:blip r:embed="rId7"/>
                <a:stretch>
                  <a:fillRect l="-27273" b="-9091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5E7B5E5C-6863-CD4D-B61A-F5377391C199}"/>
                  </a:ext>
                </a:extLst>
              </p:cNvPr>
              <p:cNvSpPr/>
              <p:nvPr/>
            </p:nvSpPr>
            <p:spPr>
              <a:xfrm>
                <a:off x="11861757" y="2048004"/>
                <a:ext cx="268615" cy="2546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RU" dirty="0"/>
              </a:p>
            </p:txBody>
          </p:sp>
        </mc:Choice>
        <mc:Fallback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5E7B5E5C-6863-CD4D-B61A-F5377391C1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61757" y="2048004"/>
                <a:ext cx="268615" cy="254643"/>
              </a:xfrm>
              <a:prstGeom prst="rect">
                <a:avLst/>
              </a:prstGeom>
              <a:blipFill>
                <a:blip r:embed="rId8"/>
                <a:stretch>
                  <a:fillRect l="-34783" b="-13636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8ABDF5FC-0DE8-3449-B3D4-D074B92462D5}"/>
                  </a:ext>
                </a:extLst>
              </p:cNvPr>
              <p:cNvSpPr/>
              <p:nvPr/>
            </p:nvSpPr>
            <p:spPr>
              <a:xfrm>
                <a:off x="11403966" y="1251374"/>
                <a:ext cx="261846" cy="2546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RU" dirty="0"/>
              </a:p>
            </p:txBody>
          </p:sp>
        </mc:Choice>
        <mc:Fallback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8ABDF5FC-0DE8-3449-B3D4-D074B92462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3966" y="1251374"/>
                <a:ext cx="261846" cy="254643"/>
              </a:xfrm>
              <a:prstGeom prst="rect">
                <a:avLst/>
              </a:prstGeom>
              <a:blipFill>
                <a:blip r:embed="rId9"/>
                <a:stretch>
                  <a:fillRect l="-26087" b="-8696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D8C08F4B-5295-1744-A7F9-B77658315DAB}"/>
                  </a:ext>
                </a:extLst>
              </p:cNvPr>
              <p:cNvSpPr/>
              <p:nvPr/>
            </p:nvSpPr>
            <p:spPr>
              <a:xfrm>
                <a:off x="9791280" y="3348627"/>
                <a:ext cx="268615" cy="2546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RU" dirty="0"/>
              </a:p>
            </p:txBody>
          </p:sp>
        </mc:Choice>
        <mc:Fallback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D8C08F4B-5295-1744-A7F9-B77658315D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1280" y="3348627"/>
                <a:ext cx="268615" cy="254643"/>
              </a:xfrm>
              <a:prstGeom prst="rect">
                <a:avLst/>
              </a:prstGeom>
              <a:blipFill>
                <a:blip r:embed="rId10"/>
                <a:stretch>
                  <a:fillRect l="-30435" b="-13636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B2A2146-C3B4-AE43-B6C5-950E2128D5FE}"/>
                  </a:ext>
                </a:extLst>
              </p:cNvPr>
              <p:cNvSpPr/>
              <p:nvPr/>
            </p:nvSpPr>
            <p:spPr>
              <a:xfrm>
                <a:off x="9339427" y="2604462"/>
                <a:ext cx="261846" cy="2546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RU" dirty="0"/>
              </a:p>
            </p:txBody>
          </p:sp>
        </mc:Choice>
        <mc:Fallback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B2A2146-C3B4-AE43-B6C5-950E2128D5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9427" y="2604462"/>
                <a:ext cx="261846" cy="254643"/>
              </a:xfrm>
              <a:prstGeom prst="rect">
                <a:avLst/>
              </a:prstGeom>
              <a:blipFill>
                <a:blip r:embed="rId11"/>
                <a:stretch>
                  <a:fillRect l="-26087" b="-13636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80F4E4AD-ED92-6E46-909C-318F67DD61F9}"/>
                  </a:ext>
                </a:extLst>
              </p:cNvPr>
              <p:cNvSpPr/>
              <p:nvPr/>
            </p:nvSpPr>
            <p:spPr>
              <a:xfrm>
                <a:off x="11813963" y="3343812"/>
                <a:ext cx="268615" cy="2546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bSup>
                    </m:oMath>
                  </m:oMathPara>
                </a14:m>
                <a:endParaRPr lang="en-RU" dirty="0"/>
              </a:p>
            </p:txBody>
          </p:sp>
        </mc:Choice>
        <mc:Fallback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80F4E4AD-ED92-6E46-909C-318F67DD61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3963" y="3343812"/>
                <a:ext cx="268615" cy="254643"/>
              </a:xfrm>
              <a:prstGeom prst="rect">
                <a:avLst/>
              </a:prstGeom>
              <a:blipFill>
                <a:blip r:embed="rId12"/>
                <a:stretch>
                  <a:fillRect l="-34783" r="-4348" b="-14286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3C31FA52-691B-8845-B0F5-9DBF9A126A3F}"/>
                  </a:ext>
                </a:extLst>
              </p:cNvPr>
              <p:cNvSpPr/>
              <p:nvPr/>
            </p:nvSpPr>
            <p:spPr>
              <a:xfrm>
                <a:off x="11380214" y="2562172"/>
                <a:ext cx="261846" cy="2546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bSup>
                    </m:oMath>
                  </m:oMathPara>
                </a14:m>
                <a:endParaRPr lang="en-RU" dirty="0"/>
              </a:p>
            </p:txBody>
          </p:sp>
        </mc:Choice>
        <mc:Fallback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3C31FA52-691B-8845-B0F5-9DBF9A126A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80214" y="2562172"/>
                <a:ext cx="261846" cy="254643"/>
              </a:xfrm>
              <a:prstGeom prst="rect">
                <a:avLst/>
              </a:prstGeom>
              <a:blipFill>
                <a:blip r:embed="rId13"/>
                <a:stretch>
                  <a:fillRect l="-34783" r="-4348" b="-13636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7B7D3A0D-6189-6E41-917D-2635E0FE44B5}"/>
                  </a:ext>
                </a:extLst>
              </p:cNvPr>
              <p:cNvSpPr/>
              <p:nvPr/>
            </p:nvSpPr>
            <p:spPr>
              <a:xfrm>
                <a:off x="9798810" y="4609480"/>
                <a:ext cx="268615" cy="2546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bSup>
                    </m:oMath>
                  </m:oMathPara>
                </a14:m>
                <a:endParaRPr lang="en-RU" dirty="0"/>
              </a:p>
            </p:txBody>
          </p:sp>
        </mc:Choice>
        <mc:Fallback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7B7D3A0D-6189-6E41-917D-2635E0FE44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8810" y="4609480"/>
                <a:ext cx="268615" cy="254643"/>
              </a:xfrm>
              <a:prstGeom prst="rect">
                <a:avLst/>
              </a:prstGeom>
              <a:blipFill>
                <a:blip r:embed="rId14"/>
                <a:stretch>
                  <a:fillRect l="-34783" r="-8696" b="-9091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59FD8216-2B69-404B-A53C-04F0634324E4}"/>
                  </a:ext>
                </a:extLst>
              </p:cNvPr>
              <p:cNvSpPr/>
              <p:nvPr/>
            </p:nvSpPr>
            <p:spPr>
              <a:xfrm>
                <a:off x="9341019" y="3895295"/>
                <a:ext cx="261846" cy="2546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bSup>
                    </m:oMath>
                  </m:oMathPara>
                </a14:m>
                <a:endParaRPr lang="en-RU" dirty="0"/>
              </a:p>
            </p:txBody>
          </p:sp>
        </mc:Choice>
        <mc:Fallback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59FD8216-2B69-404B-A53C-04F0634324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1019" y="3895295"/>
                <a:ext cx="261846" cy="254643"/>
              </a:xfrm>
              <a:prstGeom prst="rect">
                <a:avLst/>
              </a:prstGeom>
              <a:blipFill>
                <a:blip r:embed="rId15"/>
                <a:stretch>
                  <a:fillRect l="-34783" r="-4348" b="-9091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574976EC-CA03-4E4B-96DA-BCD932280C71}"/>
                  </a:ext>
                </a:extLst>
              </p:cNvPr>
              <p:cNvSpPr/>
              <p:nvPr/>
            </p:nvSpPr>
            <p:spPr>
              <a:xfrm>
                <a:off x="11828988" y="4597170"/>
                <a:ext cx="268615" cy="2546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bSup>
                    </m:oMath>
                  </m:oMathPara>
                </a14:m>
                <a:endParaRPr lang="en-RU" dirty="0"/>
              </a:p>
            </p:txBody>
          </p:sp>
        </mc:Choice>
        <mc:Fallback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574976EC-CA03-4E4B-96DA-BCD932280C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28988" y="4597170"/>
                <a:ext cx="268615" cy="254643"/>
              </a:xfrm>
              <a:prstGeom prst="rect">
                <a:avLst/>
              </a:prstGeom>
              <a:blipFill>
                <a:blip r:embed="rId16"/>
                <a:stretch>
                  <a:fillRect l="-33333" r="-4167" b="-9091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CA12DE7C-AC59-634F-B482-40C3E84DCE91}"/>
                  </a:ext>
                </a:extLst>
              </p:cNvPr>
              <p:cNvSpPr/>
              <p:nvPr/>
            </p:nvSpPr>
            <p:spPr>
              <a:xfrm>
                <a:off x="11381806" y="3912965"/>
                <a:ext cx="261846" cy="2546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′′′</m:t>
                          </m:r>
                        </m:sup>
                      </m:sSubSup>
                    </m:oMath>
                  </m:oMathPara>
                </a14:m>
                <a:endParaRPr lang="en-RU" dirty="0"/>
              </a:p>
            </p:txBody>
          </p:sp>
        </mc:Choice>
        <mc:Fallback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CA12DE7C-AC59-634F-B482-40C3E84DCE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81806" y="3912965"/>
                <a:ext cx="261846" cy="254643"/>
              </a:xfrm>
              <a:prstGeom prst="rect">
                <a:avLst/>
              </a:prstGeom>
              <a:blipFill>
                <a:blip r:embed="rId17"/>
                <a:stretch>
                  <a:fillRect l="-43478" r="-13043" b="-13636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0700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1A89A-D6B4-0143-98CD-ACBE01773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792" y="33655"/>
            <a:ext cx="11586906" cy="823595"/>
          </a:xfrm>
        </p:spPr>
        <p:txBody>
          <a:bodyPr>
            <a:noAutofit/>
          </a:bodyPr>
          <a:lstStyle/>
          <a:p>
            <a:r>
              <a:rPr lang="en-RU" sz="3200" dirty="0"/>
              <a:t>Anisotropic flow in heavy-ion collisions at </a:t>
            </a:r>
            <a:r>
              <a:rPr lang="en-US" sz="3200" dirty="0" err="1"/>
              <a:t>Nuclotron</a:t>
            </a:r>
            <a:r>
              <a:rPr lang="en-US" sz="3200" dirty="0"/>
              <a:t>-</a:t>
            </a:r>
            <a:r>
              <a:rPr lang="en-RU" sz="3200" dirty="0"/>
              <a:t>NICA energies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6687C8-02E6-4C4A-B9F6-6882942CA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DCA01-1CF3-A144-9942-D5784141D860}" type="slidenum">
              <a:rPr lang="en-RU" smtClean="0"/>
              <a:t>2</a:t>
            </a:fld>
            <a:endParaRPr lang="en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B2D9C6EA-AC22-B942-8D17-BBA4B632BB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06099" y="2283695"/>
                <a:ext cx="7812596" cy="4072656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RU" dirty="0"/>
                  <a:t>Strong energy dependence of </a:t>
                </a:r>
                <a14:m>
                  <m:oMath xmlns:m="http://schemas.openxmlformats.org/officeDocument/2006/math">
                    <m:r>
                      <a:rPr lang="en-RU" i="1" dirty="0" smtClean="0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RU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RU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RU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RU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RU" i="1" dirty="0" smtClean="0">
                        <a:latin typeface="Cambria Math" panose="02040503050406030204" pitchFamily="18" charset="0"/>
                      </a:rPr>
                      <m:t>𝑑𝑦</m:t>
                    </m:r>
                  </m:oMath>
                </a14:m>
                <a:r>
                  <a:rPr lang="en-RU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RU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RU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RU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RU" dirty="0"/>
                  <a:t> 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</m:oMath>
                </a14:m>
                <a:r>
                  <a:rPr lang="en-RU" dirty="0"/>
                  <a:t>=2-11 GeV</a:t>
                </a:r>
              </a:p>
              <a:p>
                <a:pPr marL="0" indent="0">
                  <a:spcBef>
                    <a:spcPts val="1600"/>
                  </a:spcBef>
                  <a:buNone/>
                </a:pPr>
                <a:r>
                  <a:rPr lang="en-GB" b="1" dirty="0"/>
                  <a:t>Anisotropic flow at FAIR/NICA energies is a delicate balance between:</a:t>
                </a:r>
              </a:p>
              <a:p>
                <a:pPr marL="571500" indent="-571500">
                  <a:buFont typeface="+mj-lt"/>
                  <a:buAutoNum type="romanUcPeriod"/>
                </a:pPr>
                <a:r>
                  <a:rPr lang="en-GB" dirty="0">
                    <a:solidFill>
                      <a:srgbClr val="C00000"/>
                    </a:solidFill>
                  </a:rPr>
                  <a:t>The ability of pressure developed early in the reaction zone</a:t>
                </a:r>
                <a:r>
                  <a:rPr lang="en-GB" dirty="0"/>
                  <a:t> and </a:t>
                </a:r>
              </a:p>
              <a:p>
                <a:pPr marL="571500" indent="-571500">
                  <a:buFont typeface="+mj-lt"/>
                  <a:buAutoNum type="romanUcPeriod"/>
                </a:pPr>
                <a:r>
                  <a:rPr lang="en-GB" dirty="0">
                    <a:solidFill>
                      <a:schemeClr val="accent1">
                        <a:lumMod val="75000"/>
                      </a:schemeClr>
                    </a:solidFill>
                  </a:rPr>
                  <a:t>Long passage time (strong shadowing by spectators)</a:t>
                </a:r>
                <a:endParaRPr lang="en-GB" dirty="0"/>
              </a:p>
              <a:p>
                <a:pPr marL="0" indent="0" fontAlgn="base">
                  <a:spcBef>
                    <a:spcPts val="1600"/>
                  </a:spcBef>
                  <a:buNone/>
                </a:pPr>
                <a:r>
                  <a:rPr lang="en-GB" dirty="0"/>
                  <a:t>Differential flow measurements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GB" i="0" dirty="0" smtClean="0">
                        <a:latin typeface="Cambria Math" panose="02040503050406030204" pitchFamily="18" charset="0"/>
                      </a:rPr>
                      <m:t>centrality</m:t>
                    </m:r>
                    <m:r>
                      <a:rPr lang="en-GB" i="0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i="0" dirty="0" err="1" smtClean="0">
                        <a:latin typeface="Cambria Math" panose="02040503050406030204" pitchFamily="18" charset="0"/>
                      </a:rPr>
                      <m:t>pid</m:t>
                    </m:r>
                    <m:r>
                      <a:rPr lang="en-GB" i="0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GB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err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i="1" dirty="0" err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GB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will help to study:</a:t>
                </a:r>
              </a:p>
              <a:p>
                <a:pPr lvl="1" fontAlgn="base"/>
                <a:r>
                  <a:rPr lang="en-GB" dirty="0"/>
                  <a:t>effects of collective (radial) expansion on anisotropic flow</a:t>
                </a:r>
              </a:p>
              <a:p>
                <a:pPr lvl="1" fontAlgn="base"/>
                <a:r>
                  <a:rPr lang="en-GB" dirty="0"/>
                  <a:t>interaction between collision spectators and produced matter</a:t>
                </a:r>
              </a:p>
              <a:p>
                <a:pPr lvl="1" fontAlgn="base"/>
                <a:r>
                  <a:rPr lang="en-GB" dirty="0"/>
                  <a:t>baryon number transport</a:t>
                </a:r>
              </a:p>
              <a:p>
                <a:pPr marL="0" indent="0" fontAlgn="base">
                  <a:buNone/>
                </a:pPr>
                <a:endParaRPr lang="en-GB" dirty="0"/>
              </a:p>
              <a:p>
                <a:pPr marL="0" indent="0" fontAlgn="base">
                  <a:buNone/>
                </a:pPr>
                <a:r>
                  <a:rPr lang="en-GB" dirty="0"/>
                  <a:t>Several experiments (MPD, BM@N, STAR FXT, CBM, HADES, NA61/SHINE) aim to study properties of the strongly-interacted matter in this energy region</a:t>
                </a:r>
                <a:endParaRPr lang="en-RU" dirty="0"/>
              </a:p>
            </p:txBody>
          </p:sp>
        </mc:Choice>
        <mc:Fallback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B2D9C6EA-AC22-B942-8D17-BBA4B632BB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06099" y="2283695"/>
                <a:ext cx="7812596" cy="4072656"/>
              </a:xfrm>
              <a:blipFill>
                <a:blip r:embed="rId2"/>
                <a:stretch>
                  <a:fillRect l="-648" t="-2804" r="-486"/>
                </a:stretch>
              </a:blipFill>
            </p:spPr>
            <p:txBody>
              <a:bodyPr/>
              <a:lstStyle/>
              <a:p>
                <a:r>
                  <a:rPr lang="en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39B215DF-7CAB-3E41-9807-15CFB696E8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99336"/>
            <a:ext cx="4114800" cy="51755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C9F2438-A8E3-D544-A69C-EA856FDE783C}"/>
                  </a:ext>
                </a:extLst>
              </p:cNvPr>
              <p:cNvSpPr/>
              <p:nvPr/>
            </p:nvSpPr>
            <p:spPr>
              <a:xfrm>
                <a:off x="5229034" y="1069077"/>
                <a:ext cx="5799824" cy="1002791"/>
              </a:xfrm>
              <a:prstGeom prst="rect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𝑑𝑁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1+2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d>
                                    <m:d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𝜙</m:t>
                                      </m:r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600" b="0" i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Ψ</m:t>
                                          </m:r>
                                        </m:e>
                                        <m:sub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𝑅𝑃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func>
                        </m:e>
                      </m:nary>
                      <m:r>
                        <a:rPr lang="en-US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d>
                                    <m:d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𝜙</m:t>
                                      </m:r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60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Ψ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𝑅𝑃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RU" sz="1600" dirty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RU" sz="1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RU" sz="16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RU" sz="1600" dirty="0"/>
                  <a:t> – directed flow,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RU" sz="1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RU" sz="160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RU" sz="16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RU" sz="1600" dirty="0"/>
                  <a:t> – elliptic flow,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RU" sz="1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RU" sz="160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RU" sz="160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RU" sz="1600" dirty="0"/>
                  <a:t> – triangular flow, etc.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C9F2438-A8E3-D544-A69C-EA856FDE78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9034" y="1069077"/>
                <a:ext cx="5799824" cy="1002791"/>
              </a:xfrm>
              <a:prstGeom prst="rect">
                <a:avLst/>
              </a:prstGeom>
              <a:blipFill>
                <a:blip r:embed="rId4"/>
                <a:stretch>
                  <a:fillRect t="-81707" b="-85366"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F402C70-EC20-204A-8E52-5E94CDC2CDBF}"/>
              </a:ext>
            </a:extLst>
          </p:cNvPr>
          <p:cNvCxnSpPr/>
          <p:nvPr/>
        </p:nvCxnSpPr>
        <p:spPr>
          <a:xfrm flipH="1">
            <a:off x="1689904" y="3429000"/>
            <a:ext cx="1261640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7B5B754-86BD-BB4E-B233-03DB2C7684EB}"/>
              </a:ext>
            </a:extLst>
          </p:cNvPr>
          <p:cNvCxnSpPr>
            <a:cxnSpLocks/>
          </p:cNvCxnSpPr>
          <p:nvPr/>
        </p:nvCxnSpPr>
        <p:spPr>
          <a:xfrm flipH="1">
            <a:off x="962629" y="3429000"/>
            <a:ext cx="576804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B0E8749A-5A8A-5E45-8664-AB3A40CCDAF9}"/>
              </a:ext>
            </a:extLst>
          </p:cNvPr>
          <p:cNvSpPr txBox="1"/>
          <p:nvPr/>
        </p:nvSpPr>
        <p:spPr>
          <a:xfrm>
            <a:off x="2042365" y="3397778"/>
            <a:ext cx="6030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6">
                    <a:lumMod val="50000"/>
                  </a:schemeClr>
                </a:solidFill>
              </a:rPr>
              <a:t>MPD</a:t>
            </a:r>
            <a:endParaRPr lang="en-RU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3249D57-6485-D244-9646-A67F71C4659F}"/>
              </a:ext>
            </a:extLst>
          </p:cNvPr>
          <p:cNvSpPr txBox="1"/>
          <p:nvPr/>
        </p:nvSpPr>
        <p:spPr>
          <a:xfrm>
            <a:off x="794481" y="3397778"/>
            <a:ext cx="7986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BM@N</a:t>
            </a:r>
            <a:endParaRPr lang="en-RU" sz="1600" b="1" dirty="0">
              <a:solidFill>
                <a:srgbClr val="C0000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3512901-10D1-EC43-A0A4-DB8845513872}"/>
              </a:ext>
            </a:extLst>
          </p:cNvPr>
          <p:cNvSpPr/>
          <p:nvPr/>
        </p:nvSpPr>
        <p:spPr>
          <a:xfrm>
            <a:off x="-81551" y="754693"/>
            <a:ext cx="5105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M. Abdallah et al. [STAR Collaboration] 2108.00908 [</a:t>
            </a:r>
            <a:r>
              <a:rPr lang="en-GB" sz="1400" dirty="0" err="1"/>
              <a:t>nucl</a:t>
            </a:r>
            <a:r>
              <a:rPr lang="en-GB" sz="1400" dirty="0"/>
              <a:t>-ex]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B2972E-8720-4A43-B13A-31C3515881D5}"/>
              </a:ext>
            </a:extLst>
          </p:cNvPr>
          <p:cNvSpPr txBox="1"/>
          <p:nvPr/>
        </p:nvSpPr>
        <p:spPr>
          <a:xfrm>
            <a:off x="1476311" y="3397903"/>
            <a:ext cx="5886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CBM</a:t>
            </a:r>
            <a:endParaRPr lang="en-RU" sz="1600" b="1" dirty="0">
              <a:solidFill>
                <a:schemeClr val="accent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0B01CF8-8D96-094F-84BC-6C6C3C6AA7C8}"/>
              </a:ext>
            </a:extLst>
          </p:cNvPr>
          <p:cNvCxnSpPr>
            <a:cxnSpLocks/>
          </p:cNvCxnSpPr>
          <p:nvPr/>
        </p:nvCxnSpPr>
        <p:spPr>
          <a:xfrm flipH="1">
            <a:off x="1313544" y="3296317"/>
            <a:ext cx="616856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7866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7070E2-574E-F045-9FCF-ACE15ACA53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2428" y="6328852"/>
                <a:ext cx="11166856" cy="365125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GB" dirty="0"/>
                  <a:t>Good agreement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 with acceptance non-uniformity corrections and full acceptance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7070E2-574E-F045-9FCF-ACE15ACA53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2428" y="6328852"/>
                <a:ext cx="11166856" cy="365125"/>
              </a:xfrm>
              <a:blipFill>
                <a:blip r:embed="rId2"/>
                <a:stretch>
                  <a:fillRect l="-682" t="-33333" b="-26667"/>
                </a:stretch>
              </a:blipFill>
            </p:spPr>
            <p:txBody>
              <a:bodyPr/>
              <a:lstStyle/>
              <a:p>
                <a:r>
                  <a:rPr lang="en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CA35D6-19B7-C54C-9E91-B9A57F81F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6654-31A7-4041-AA7A-6BDA3D4DF0CF}" type="slidenum">
              <a:rPr lang="en-RU" smtClean="0"/>
              <a:t>20</a:t>
            </a:fld>
            <a:endParaRPr lang="en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A8AFAC-78E4-3045-AB39-05715E380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133"/>
            <a:ext cx="10515600" cy="537083"/>
          </a:xfrm>
        </p:spPr>
        <p:txBody>
          <a:bodyPr>
            <a:normAutofit fontScale="90000"/>
          </a:bodyPr>
          <a:lstStyle/>
          <a:p>
            <a:r>
              <a:rPr lang="en-RU" dirty="0"/>
              <a:t>Effects of non-uniformity corrections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680C99-0E8D-FB49-B5FC-9C83D5F2AB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4869"/>
            <a:ext cx="5689600" cy="426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92C65B-D13F-C04A-BDEC-7DFBAB0AB9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5456" y="614869"/>
            <a:ext cx="5689600" cy="4267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6">
                <a:extLst>
                  <a:ext uri="{FF2B5EF4-FFF2-40B4-BE49-F238E27FC236}">
                    <a16:creationId xmlns:a16="http://schemas.microsoft.com/office/drawing/2014/main" id="{C897ABE0-9151-1F4F-889D-57A8AFF8AAD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27211406"/>
                  </p:ext>
                </p:extLst>
              </p:nvPr>
            </p:nvGraphicFramePr>
            <p:xfrm>
              <a:off x="512572" y="5022009"/>
              <a:ext cx="11170920" cy="122112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61820">
                      <a:extLst>
                        <a:ext uri="{9D8B030D-6E8A-4147-A177-3AD203B41FA5}">
                          <a16:colId xmlns:a16="http://schemas.microsoft.com/office/drawing/2014/main" val="859015391"/>
                        </a:ext>
                      </a:extLst>
                    </a:gridCol>
                    <a:gridCol w="1736344">
                      <a:extLst>
                        <a:ext uri="{9D8B030D-6E8A-4147-A177-3AD203B41FA5}">
                          <a16:colId xmlns:a16="http://schemas.microsoft.com/office/drawing/2014/main" val="3667189169"/>
                        </a:ext>
                      </a:extLst>
                    </a:gridCol>
                    <a:gridCol w="1456943">
                      <a:extLst>
                        <a:ext uri="{9D8B030D-6E8A-4147-A177-3AD203B41FA5}">
                          <a16:colId xmlns:a16="http://schemas.microsoft.com/office/drawing/2014/main" val="4218652511"/>
                        </a:ext>
                      </a:extLst>
                    </a:gridCol>
                    <a:gridCol w="1414272">
                      <a:extLst>
                        <a:ext uri="{9D8B030D-6E8A-4147-A177-3AD203B41FA5}">
                          <a16:colId xmlns:a16="http://schemas.microsoft.com/office/drawing/2014/main" val="3631342784"/>
                        </a:ext>
                      </a:extLst>
                    </a:gridCol>
                    <a:gridCol w="2839721">
                      <a:extLst>
                        <a:ext uri="{9D8B030D-6E8A-4147-A177-3AD203B41FA5}">
                          <a16:colId xmlns:a16="http://schemas.microsoft.com/office/drawing/2014/main" val="2272174169"/>
                        </a:ext>
                      </a:extLst>
                    </a:gridCol>
                    <a:gridCol w="1861820">
                      <a:extLst>
                        <a:ext uri="{9D8B030D-6E8A-4147-A177-3AD203B41FA5}">
                          <a16:colId xmlns:a16="http://schemas.microsoft.com/office/drawing/2014/main" val="3222368650"/>
                        </a:ext>
                      </a:extLst>
                    </a:gridCol>
                  </a:tblGrid>
                  <a:tr h="3514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RU" sz="1400" dirty="0"/>
                            <a:t>Q-vector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RU" sz="1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RU" sz="1400" i="1" dirty="0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RU" sz="140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oMath>
                          </a14:m>
                          <a:r>
                            <a:rPr lang="en-RU" sz="1400" dirty="0"/>
                            <a:t> weight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RU" sz="1400" dirty="0"/>
                            <a:t>Correction axes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RU" sz="1400" dirty="0"/>
                            <a:t>Correction steps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RU" sz="1400" dirty="0"/>
                            <a:t>Error calculation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RU" sz="1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RU" sz="1400" i="1" dirty="0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RU" sz="140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oMath>
                          </a14:m>
                          <a:r>
                            <a:rPr lang="en-RU" sz="1400" dirty="0"/>
                            <a:t> normalization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63569514"/>
                      </a:ext>
                    </a:extLst>
                  </a:tr>
                  <a:tr h="351481">
                    <a:tc>
                      <a:txBody>
                        <a:bodyPr/>
                        <a:lstStyle/>
                        <a:p>
                          <a:r>
                            <a:rPr lang="en-RU" sz="1400" dirty="0"/>
                            <a:t>Spectators (FHCal)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RU" sz="1400" dirty="0"/>
                            <a:t>Module energy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b [0,12]</a:t>
                          </a:r>
                          <a:r>
                            <a:rPr lang="en-RU" sz="1400" dirty="0"/>
                            <a:t>, 9 bins</a:t>
                          </a:r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r>
                            <a:rPr lang="en-RU" sz="1400" dirty="0"/>
                            <a:t>Recentering</a:t>
                          </a:r>
                        </a:p>
                        <a:p>
                          <a:r>
                            <a:rPr lang="en-RU" sz="1400" dirty="0"/>
                            <a:t>Twist</a:t>
                          </a:r>
                        </a:p>
                        <a:p>
                          <a:r>
                            <a:rPr lang="en-RU" sz="1400" dirty="0"/>
                            <a:t>Rescaling</a:t>
                          </a:r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r>
                            <a:rPr lang="en-RU" sz="1400" dirty="0"/>
                            <a:t>Bootstrapping, 50 samples</a:t>
                          </a:r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r>
                            <a:rPr lang="en-RU" sz="1400" dirty="0"/>
                            <a:t>Sum of weights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99911284"/>
                      </a:ext>
                    </a:extLst>
                  </a:tr>
                  <a:tr h="491110">
                    <a:tc>
                      <a:txBody>
                        <a:bodyPr/>
                        <a:lstStyle/>
                        <a:p>
                          <a:r>
                            <a:rPr lang="en-RU" sz="1400" dirty="0"/>
                            <a:t>Charged hadrons (TPC)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RU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 err="1"/>
                            <a:t>pT</a:t>
                          </a:r>
                          <a:r>
                            <a:rPr lang="en-GB" sz="1400" dirty="0"/>
                            <a:t> [0,3], 9 bins</a:t>
                          </a:r>
                        </a:p>
                        <a:p>
                          <a:r>
                            <a:rPr lang="en-GB" sz="1400" dirty="0"/>
                            <a:t>b [0,12]</a:t>
                          </a:r>
                          <a:r>
                            <a:rPr lang="en-RU" sz="1400" dirty="0"/>
                            <a:t>, 9 bins</a:t>
                          </a: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RU" sz="14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RU" sz="14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RU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407504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6">
                <a:extLst>
                  <a:ext uri="{FF2B5EF4-FFF2-40B4-BE49-F238E27FC236}">
                    <a16:creationId xmlns:a16="http://schemas.microsoft.com/office/drawing/2014/main" id="{C897ABE0-9151-1F4F-889D-57A8AFF8AAD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27211406"/>
                  </p:ext>
                </p:extLst>
              </p:nvPr>
            </p:nvGraphicFramePr>
            <p:xfrm>
              <a:off x="512572" y="5022009"/>
              <a:ext cx="11170920" cy="122112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61820">
                      <a:extLst>
                        <a:ext uri="{9D8B030D-6E8A-4147-A177-3AD203B41FA5}">
                          <a16:colId xmlns:a16="http://schemas.microsoft.com/office/drawing/2014/main" val="859015391"/>
                        </a:ext>
                      </a:extLst>
                    </a:gridCol>
                    <a:gridCol w="1736344">
                      <a:extLst>
                        <a:ext uri="{9D8B030D-6E8A-4147-A177-3AD203B41FA5}">
                          <a16:colId xmlns:a16="http://schemas.microsoft.com/office/drawing/2014/main" val="3667189169"/>
                        </a:ext>
                      </a:extLst>
                    </a:gridCol>
                    <a:gridCol w="1456943">
                      <a:extLst>
                        <a:ext uri="{9D8B030D-6E8A-4147-A177-3AD203B41FA5}">
                          <a16:colId xmlns:a16="http://schemas.microsoft.com/office/drawing/2014/main" val="4218652511"/>
                        </a:ext>
                      </a:extLst>
                    </a:gridCol>
                    <a:gridCol w="1414272">
                      <a:extLst>
                        <a:ext uri="{9D8B030D-6E8A-4147-A177-3AD203B41FA5}">
                          <a16:colId xmlns:a16="http://schemas.microsoft.com/office/drawing/2014/main" val="3631342784"/>
                        </a:ext>
                      </a:extLst>
                    </a:gridCol>
                    <a:gridCol w="2839721">
                      <a:extLst>
                        <a:ext uri="{9D8B030D-6E8A-4147-A177-3AD203B41FA5}">
                          <a16:colId xmlns:a16="http://schemas.microsoft.com/office/drawing/2014/main" val="2272174169"/>
                        </a:ext>
                      </a:extLst>
                    </a:gridCol>
                    <a:gridCol w="1861820">
                      <a:extLst>
                        <a:ext uri="{9D8B030D-6E8A-4147-A177-3AD203B41FA5}">
                          <a16:colId xmlns:a16="http://schemas.microsoft.com/office/drawing/2014/main" val="3222368650"/>
                        </a:ext>
                      </a:extLst>
                    </a:gridCol>
                  </a:tblGrid>
                  <a:tr h="3514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RU" sz="1400" dirty="0"/>
                            <a:t>Q-vector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RU"/>
                        </a:p>
                      </a:txBody>
                      <a:tcPr>
                        <a:blipFill>
                          <a:blip r:embed="rId5"/>
                          <a:stretch>
                            <a:fillRect l="-108824" t="-3571" r="-440441" b="-267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RU" sz="1400" dirty="0"/>
                            <a:t>Correction axes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RU" sz="1400" dirty="0"/>
                            <a:t>Correction steps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RU" sz="1400" dirty="0"/>
                            <a:t>Error calculation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RU"/>
                        </a:p>
                      </a:txBody>
                      <a:tcPr>
                        <a:blipFill>
                          <a:blip r:embed="rId5"/>
                          <a:stretch>
                            <a:fillRect l="-499320" t="-3571" r="-1361" b="-267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63569514"/>
                      </a:ext>
                    </a:extLst>
                  </a:tr>
                  <a:tr h="351481">
                    <a:tc>
                      <a:txBody>
                        <a:bodyPr/>
                        <a:lstStyle/>
                        <a:p>
                          <a:r>
                            <a:rPr lang="en-RU" sz="1400" dirty="0"/>
                            <a:t>Spectators (FHCal)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RU" sz="1400" dirty="0"/>
                            <a:t>Module energy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b [0,12]</a:t>
                          </a:r>
                          <a:r>
                            <a:rPr lang="en-RU" sz="1400" dirty="0"/>
                            <a:t>, 9 bins</a:t>
                          </a:r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r>
                            <a:rPr lang="en-RU" sz="1400" dirty="0"/>
                            <a:t>Recentering</a:t>
                          </a:r>
                        </a:p>
                        <a:p>
                          <a:r>
                            <a:rPr lang="en-RU" sz="1400" dirty="0"/>
                            <a:t>Twist</a:t>
                          </a:r>
                        </a:p>
                        <a:p>
                          <a:r>
                            <a:rPr lang="en-RU" sz="1400" dirty="0"/>
                            <a:t>Rescaling</a:t>
                          </a:r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r>
                            <a:rPr lang="en-RU" sz="1400" dirty="0"/>
                            <a:t>Bootstrapping, 50 samples</a:t>
                          </a:r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r>
                            <a:rPr lang="en-RU" sz="1400" dirty="0"/>
                            <a:t>Sum of weights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99911284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RU" sz="1400" dirty="0"/>
                            <a:t>Charged hadrons (TPC)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RU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 err="1"/>
                            <a:t>pT</a:t>
                          </a:r>
                          <a:r>
                            <a:rPr lang="en-GB" sz="1400" dirty="0"/>
                            <a:t> [0,3], 9 bins</a:t>
                          </a:r>
                        </a:p>
                        <a:p>
                          <a:r>
                            <a:rPr lang="en-GB" sz="1400" dirty="0"/>
                            <a:t>b [0,12]</a:t>
                          </a:r>
                          <a:r>
                            <a:rPr lang="en-RU" sz="1400" dirty="0"/>
                            <a:t>, 9 bins</a:t>
                          </a: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RU" sz="14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RU" sz="14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RU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407504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684892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5416BA7-0BE7-F247-B3FA-7A0C9E8AD44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3229337"/>
            <a:ext cx="4157471" cy="28194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C20570B-6AC4-4D49-820B-51434ACFC4F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877058" y="3229336"/>
            <a:ext cx="4157471" cy="28194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9A7F8A6-8584-3147-8535-68D3551A47E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5941"/>
                <a:ext cx="10515600" cy="646811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RU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RU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RU" i="1" dirty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RU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en-RU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RU" i="1" dirty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RU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RU" dirty="0"/>
                  <a:t> components (FHCal)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9A7F8A6-8584-3147-8535-68D3551A47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5941"/>
                <a:ext cx="10515600" cy="646811"/>
              </a:xfrm>
              <a:blipFill>
                <a:blip r:embed="rId4"/>
                <a:stretch>
                  <a:fillRect t="-23077" b="-40385"/>
                </a:stretch>
              </a:blipFill>
            </p:spPr>
            <p:txBody>
              <a:bodyPr/>
              <a:lstStyle/>
              <a:p>
                <a:r>
                  <a:rPr lang="en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FC009C-F772-5548-A4AC-88AC95403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6654-31A7-4041-AA7A-6BDA3D4DF0CF}" type="slidenum">
              <a:rPr lang="en-RU" smtClean="0"/>
              <a:t>21</a:t>
            </a:fld>
            <a:endParaRPr lang="en-R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EB6943-06D5-164A-89A0-B64474C88E3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0" y="681038"/>
            <a:ext cx="4157471" cy="28194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ECFD4B-94D6-4543-97FC-D3CAADA25CE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877058" y="681037"/>
            <a:ext cx="4157471" cy="28194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051FA9-DBFC-0F44-BCC5-5353DFA24E4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8394223" y="952643"/>
            <a:ext cx="3175954" cy="21538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F107261-6D0E-A343-AA50-45403B96DEB9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903464" y="3227621"/>
            <a:ext cx="4157470" cy="281943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285AB84-79AF-8D47-A271-74DA2044DEA7}"/>
              </a:ext>
            </a:extLst>
          </p:cNvPr>
          <p:cNvSpPr txBox="1"/>
          <p:nvPr/>
        </p:nvSpPr>
        <p:spPr>
          <a:xfrm>
            <a:off x="704088" y="967915"/>
            <a:ext cx="1648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RU" b="1" dirty="0"/>
              <a:t>Full acceptance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15C12FB-0642-E14A-B773-95F6F72AF24C}"/>
              </a:ext>
            </a:extLst>
          </p:cNvPr>
          <p:cNvSpPr txBox="1"/>
          <p:nvPr/>
        </p:nvSpPr>
        <p:spPr>
          <a:xfrm>
            <a:off x="4585718" y="2610348"/>
            <a:ext cx="1924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RU" b="1" dirty="0"/>
              <a:t>Before corrections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641CB02-AD2E-954B-B2D3-F0E6A874C2D2}"/>
              </a:ext>
            </a:extLst>
          </p:cNvPr>
          <p:cNvSpPr txBox="1"/>
          <p:nvPr/>
        </p:nvSpPr>
        <p:spPr>
          <a:xfrm>
            <a:off x="708661" y="3602684"/>
            <a:ext cx="1648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RU" b="1" dirty="0"/>
              <a:t>Recentered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84AA598-5778-3C4E-8318-4673A9FA4E85}"/>
              </a:ext>
            </a:extLst>
          </p:cNvPr>
          <p:cNvSpPr txBox="1"/>
          <p:nvPr/>
        </p:nvSpPr>
        <p:spPr>
          <a:xfrm>
            <a:off x="4585718" y="3622706"/>
            <a:ext cx="1648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RU" b="1" dirty="0"/>
              <a:t>Twisted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45CC479-280E-3949-A609-B86A10F4F40E}"/>
              </a:ext>
            </a:extLst>
          </p:cNvPr>
          <p:cNvSpPr txBox="1"/>
          <p:nvPr/>
        </p:nvSpPr>
        <p:spPr>
          <a:xfrm>
            <a:off x="8729474" y="3602684"/>
            <a:ext cx="1648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RU" b="1" dirty="0"/>
              <a:t>Rescaled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510D0CD-C6EF-404C-97D6-C36A44AA675A}"/>
                  </a:ext>
                </a:extLst>
              </p:cNvPr>
              <p:cNvSpPr txBox="1"/>
              <p:nvPr/>
            </p:nvSpPr>
            <p:spPr>
              <a:xfrm>
                <a:off x="703998" y="5925332"/>
                <a:ext cx="1078400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RU" sz="2400" b="1" dirty="0"/>
                  <a:t>Looking at different components of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RU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RU" sz="2400" b="1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RU" sz="2400" b="1" i="1" dirty="0">
                                <a:latin typeface="Cambria Math" panose="02040503050406030204" pitchFamily="18" charset="0"/>
                              </a:rPr>
                              <m:t>𝑸</m:t>
                            </m:r>
                          </m:e>
                          <m:sub>
                            <m:r>
                              <a:rPr lang="en-RU" sz="2400" b="1" i="1" dirty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  <m:sSub>
                          <m:sSubPr>
                            <m:ctrlPr>
                              <a:rPr lang="en-RU" sz="2400" b="1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RU" sz="2400" b="1" i="1" dirty="0">
                                <a:latin typeface="Cambria Math" panose="02040503050406030204" pitchFamily="18" charset="0"/>
                              </a:rPr>
                              <m:t>𝑸</m:t>
                            </m:r>
                          </m:e>
                          <m:sub>
                            <m:r>
                              <a:rPr lang="en-RU" sz="2400" b="1" i="1" dirty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r>
                  <a:rPr lang="en-RU" sz="2400" b="1" dirty="0"/>
                  <a:t> provides more detailed information about effects of non-uniform acceptance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510D0CD-C6EF-404C-97D6-C36A44AA67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998" y="5925332"/>
                <a:ext cx="10784004" cy="830997"/>
              </a:xfrm>
              <a:prstGeom prst="rect">
                <a:avLst/>
              </a:prstGeom>
              <a:blipFill>
                <a:blip r:embed="rId9"/>
                <a:stretch>
                  <a:fillRect t="-4545" b="-15152"/>
                </a:stretch>
              </a:blipFill>
            </p:spPr>
            <p:txBody>
              <a:bodyPr/>
              <a:lstStyle/>
              <a:p>
                <a:r>
                  <a:rPr lang="en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392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6F5DEB3-CEDF-6B48-BF29-CD8D07AE1D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179931"/>
                <a:ext cx="10515600" cy="572424"/>
              </a:xfrm>
            </p:spPr>
            <p:txBody>
              <a:bodyPr>
                <a:normAutofit fontScale="90000"/>
              </a:bodyPr>
              <a:lstStyle/>
              <a:p>
                <a:r>
                  <a:rPr lang="en-RU" dirty="0"/>
                  <a:t>Reco vs. mc: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RU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RU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RU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RU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6F5DEB3-CEDF-6B48-BF29-CD8D07AE1D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179931"/>
                <a:ext cx="10515600" cy="572424"/>
              </a:xfrm>
              <a:blipFill>
                <a:blip r:embed="rId2"/>
                <a:stretch>
                  <a:fillRect l="-2171" t="-32609" b="-52174"/>
                </a:stretch>
              </a:blipFill>
            </p:spPr>
            <p:txBody>
              <a:bodyPr/>
              <a:lstStyle/>
              <a:p>
                <a:r>
                  <a:rPr lang="en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F93C11-6B25-B64F-93BA-764FD4CD2A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5604537"/>
                <a:ext cx="10515600" cy="572425"/>
              </a:xfrm>
            </p:spPr>
            <p:txBody>
              <a:bodyPr/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RU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RU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RU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RU" dirty="0"/>
                  <a:t> from reconstructed tracks is in agreement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RU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RU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RU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RU" dirty="0"/>
                  <a:t> from model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F93C11-6B25-B64F-93BA-764FD4CD2A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604537"/>
                <a:ext cx="10515600" cy="572425"/>
              </a:xfrm>
              <a:blipFill>
                <a:blip r:embed="rId3"/>
                <a:stretch>
                  <a:fillRect t="-19565" b="-13043"/>
                </a:stretch>
              </a:blipFill>
            </p:spPr>
            <p:txBody>
              <a:bodyPr/>
              <a:lstStyle/>
              <a:p>
                <a:r>
                  <a:rPr lang="en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159B55-143D-834F-BB97-A3A7E122A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4E748-901F-4C47-81E1-EAEBE8CE0E4B}" type="slidenum">
              <a:rPr lang="en-RU" smtClean="0"/>
              <a:pPr/>
              <a:t>22</a:t>
            </a:fld>
            <a:endParaRPr lang="en-R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B51E9C-21BB-5746-9D4C-99BCAE2D8DA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-1" y="1331089"/>
            <a:ext cx="5700629" cy="38659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AE2D26-8F94-1F4C-9BEC-7F12825A8F5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91374" y="1331089"/>
            <a:ext cx="5700629" cy="38659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4B7FACC-DEB9-AA4A-8A49-A9BD8C289D02}"/>
              </a:ext>
            </a:extLst>
          </p:cNvPr>
          <p:cNvSpPr txBox="1"/>
          <p:nvPr/>
        </p:nvSpPr>
        <p:spPr>
          <a:xfrm>
            <a:off x="3951889" y="2102069"/>
            <a:ext cx="88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U" b="1" dirty="0"/>
              <a:t>10-40%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568B94-A475-574D-8DB2-E70E8D1E71C6}"/>
              </a:ext>
            </a:extLst>
          </p:cNvPr>
          <p:cNvSpPr txBox="1"/>
          <p:nvPr/>
        </p:nvSpPr>
        <p:spPr>
          <a:xfrm>
            <a:off x="10467426" y="2102069"/>
            <a:ext cx="88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U" b="1" dirty="0"/>
              <a:t>10-40%</a:t>
            </a:r>
          </a:p>
        </p:txBody>
      </p:sp>
    </p:spTree>
    <p:extLst>
      <p:ext uri="{BB962C8B-B14F-4D97-AF65-F5344CB8AC3E}">
        <p14:creationId xmlns:p14="http://schemas.microsoft.com/office/powerpoint/2010/main" val="15367824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6F5DEB3-CEDF-6B48-BF29-CD8D07AE1D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179931"/>
                <a:ext cx="10515600" cy="572424"/>
              </a:xfrm>
            </p:spPr>
            <p:txBody>
              <a:bodyPr>
                <a:normAutofit fontScale="90000"/>
              </a:bodyPr>
              <a:lstStyle/>
              <a:p>
                <a:r>
                  <a:rPr lang="en-RU" dirty="0"/>
                  <a:t>Reco vs. mc: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RU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RU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RU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6F5DEB3-CEDF-6B48-BF29-CD8D07AE1D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179931"/>
                <a:ext cx="10515600" cy="572424"/>
              </a:xfrm>
              <a:blipFill>
                <a:blip r:embed="rId2"/>
                <a:stretch>
                  <a:fillRect l="-2171" t="-32609" b="-52174"/>
                </a:stretch>
              </a:blipFill>
            </p:spPr>
            <p:txBody>
              <a:bodyPr/>
              <a:lstStyle/>
              <a:p>
                <a:r>
                  <a:rPr lang="en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F93C11-6B25-B64F-93BA-764FD4CD2A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5604537"/>
                <a:ext cx="10515600" cy="572425"/>
              </a:xfrm>
            </p:spPr>
            <p:txBody>
              <a:bodyPr/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RU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RU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RU" dirty="0"/>
                  <a:t> from reconstructed tracks is in agreement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RU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RU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RU" dirty="0"/>
                  <a:t> from model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F93C11-6B25-B64F-93BA-764FD4CD2A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604537"/>
                <a:ext cx="10515600" cy="572425"/>
              </a:xfrm>
              <a:blipFill>
                <a:blip r:embed="rId3"/>
                <a:stretch>
                  <a:fillRect t="-19565" b="-13043"/>
                </a:stretch>
              </a:blipFill>
            </p:spPr>
            <p:txBody>
              <a:bodyPr/>
              <a:lstStyle/>
              <a:p>
                <a:r>
                  <a:rPr lang="en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159B55-143D-834F-BB97-A3A7E122A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4E748-901F-4C47-81E1-EAEBE8CE0E4B}" type="slidenum">
              <a:rPr lang="en-RU" smtClean="0"/>
              <a:pPr/>
              <a:t>23</a:t>
            </a:fld>
            <a:endParaRPr lang="en-R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B51E9C-21BB-5746-9D4C-99BCAE2D8DA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-1" y="1331089"/>
            <a:ext cx="5700629" cy="38659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AE2D26-8F94-1F4C-9BEC-7F12825A8F5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91375" y="1331089"/>
            <a:ext cx="5700627" cy="38659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A0CE9E8-03DB-144A-875B-A0215E930D74}"/>
              </a:ext>
            </a:extLst>
          </p:cNvPr>
          <p:cNvSpPr txBox="1"/>
          <p:nvPr/>
        </p:nvSpPr>
        <p:spPr>
          <a:xfrm>
            <a:off x="3951889" y="2102069"/>
            <a:ext cx="88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U" b="1" dirty="0"/>
              <a:t>10-40%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9A74C9-7CC6-D840-BE3F-66872D4F0963}"/>
              </a:ext>
            </a:extLst>
          </p:cNvPr>
          <p:cNvSpPr txBox="1"/>
          <p:nvPr/>
        </p:nvSpPr>
        <p:spPr>
          <a:xfrm>
            <a:off x="10467426" y="2102069"/>
            <a:ext cx="88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U" b="1" dirty="0"/>
              <a:t>10-40%</a:t>
            </a:r>
          </a:p>
        </p:txBody>
      </p:sp>
    </p:spTree>
    <p:extLst>
      <p:ext uri="{BB962C8B-B14F-4D97-AF65-F5344CB8AC3E}">
        <p14:creationId xmlns:p14="http://schemas.microsoft.com/office/powerpoint/2010/main" val="32564204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6F5DEB3-CEDF-6B48-BF29-CD8D07AE1D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179931"/>
                <a:ext cx="10515600" cy="572424"/>
              </a:xfrm>
            </p:spPr>
            <p:txBody>
              <a:bodyPr>
                <a:normAutofit fontScale="90000"/>
              </a:bodyPr>
              <a:lstStyle/>
              <a:p>
                <a:r>
                  <a:rPr lang="en-RU" dirty="0"/>
                  <a:t>Components comparison: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RU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RU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RU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6F5DEB3-CEDF-6B48-BF29-CD8D07AE1D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179931"/>
                <a:ext cx="10515600" cy="572424"/>
              </a:xfrm>
              <a:blipFill>
                <a:blip r:embed="rId2"/>
                <a:stretch>
                  <a:fillRect l="-2171" t="-32609" b="-52174"/>
                </a:stretch>
              </a:blipFill>
            </p:spPr>
            <p:txBody>
              <a:bodyPr/>
              <a:lstStyle/>
              <a:p>
                <a:r>
                  <a:rPr lang="en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F93C11-6B25-B64F-93BA-764FD4CD2A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5604537"/>
                <a:ext cx="10515600" cy="572425"/>
              </a:xfrm>
            </p:spPr>
            <p:txBody>
              <a:bodyPr/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RU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𝑋𝑋</m:t>
                        </m:r>
                      </m:sub>
                    </m:sSub>
                  </m:oMath>
                </a14:m>
                <a:r>
                  <a:rPr lang="en-RU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RU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𝑌𝑌</m:t>
                        </m:r>
                      </m:sub>
                    </m:sSub>
                  </m:oMath>
                </a14:m>
                <a:r>
                  <a:rPr lang="en-RU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RU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𝑎𝑙𝑙</m:t>
                        </m:r>
                      </m:sub>
                    </m:sSub>
                  </m:oMath>
                </a14:m>
                <a:r>
                  <a:rPr lang="en-RU" dirty="0"/>
                  <a:t> are consistent with each other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F93C11-6B25-B64F-93BA-764FD4CD2A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604537"/>
                <a:ext cx="10515600" cy="572425"/>
              </a:xfrm>
              <a:blipFill>
                <a:blip r:embed="rId3"/>
                <a:stretch>
                  <a:fillRect t="-15217" b="-13043"/>
                </a:stretch>
              </a:blipFill>
            </p:spPr>
            <p:txBody>
              <a:bodyPr/>
              <a:lstStyle/>
              <a:p>
                <a:r>
                  <a:rPr lang="en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159B55-143D-834F-BB97-A3A7E122A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4E748-901F-4C47-81E1-EAEBE8CE0E4B}" type="slidenum">
              <a:rPr lang="en-RU" smtClean="0"/>
              <a:pPr/>
              <a:t>24</a:t>
            </a:fld>
            <a:endParaRPr lang="en-R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B51E9C-21BB-5746-9D4C-99BCAE2D8DA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1331089"/>
            <a:ext cx="5700627" cy="38659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AE2D26-8F94-1F4C-9BEC-7F12825A8F5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91375" y="1331089"/>
            <a:ext cx="5700627" cy="38659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2AC5422-CEDF-A341-91B5-ED64CF39F7BA}"/>
              </a:ext>
            </a:extLst>
          </p:cNvPr>
          <p:cNvSpPr txBox="1"/>
          <p:nvPr/>
        </p:nvSpPr>
        <p:spPr>
          <a:xfrm>
            <a:off x="3951889" y="2102069"/>
            <a:ext cx="88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U" b="1" dirty="0"/>
              <a:t>10-40%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A73D23-D654-CA41-9634-F65D8CDC0354}"/>
              </a:ext>
            </a:extLst>
          </p:cNvPr>
          <p:cNvSpPr txBox="1"/>
          <p:nvPr/>
        </p:nvSpPr>
        <p:spPr>
          <a:xfrm>
            <a:off x="10467426" y="2102069"/>
            <a:ext cx="88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U" b="1" dirty="0"/>
              <a:t>10-40%</a:t>
            </a:r>
          </a:p>
        </p:txBody>
      </p:sp>
    </p:spTree>
    <p:extLst>
      <p:ext uri="{BB962C8B-B14F-4D97-AF65-F5344CB8AC3E}">
        <p14:creationId xmlns:p14="http://schemas.microsoft.com/office/powerpoint/2010/main" val="15947399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6F5DEB3-CEDF-6B48-BF29-CD8D07AE1D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179931"/>
                <a:ext cx="10515600" cy="572424"/>
              </a:xfrm>
            </p:spPr>
            <p:txBody>
              <a:bodyPr>
                <a:normAutofit fontScale="90000"/>
              </a:bodyPr>
              <a:lstStyle/>
              <a:p>
                <a:r>
                  <a:rPr lang="en-RU" dirty="0"/>
                  <a:t>Components comparison: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RU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RU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RU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6F5DEB3-CEDF-6B48-BF29-CD8D07AE1D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179931"/>
                <a:ext cx="10515600" cy="572424"/>
              </a:xfrm>
              <a:blipFill>
                <a:blip r:embed="rId2"/>
                <a:stretch>
                  <a:fillRect l="-2171" t="-32609" b="-52174"/>
                </a:stretch>
              </a:blipFill>
            </p:spPr>
            <p:txBody>
              <a:bodyPr/>
              <a:lstStyle/>
              <a:p>
                <a:r>
                  <a:rPr lang="en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F93C11-6B25-B64F-93BA-764FD4CD2A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5604537"/>
                <a:ext cx="10515600" cy="572425"/>
              </a:xfrm>
            </p:spPr>
            <p:txBody>
              <a:bodyPr/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RU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𝑋𝑋</m:t>
                        </m:r>
                      </m:sub>
                    </m:sSub>
                  </m:oMath>
                </a14:m>
                <a:r>
                  <a:rPr lang="en-RU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RU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𝑌𝑌</m:t>
                        </m:r>
                      </m:sub>
                    </m:sSub>
                  </m:oMath>
                </a14:m>
                <a:r>
                  <a:rPr lang="en-RU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RU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𝑎𝑙𝑙</m:t>
                        </m:r>
                      </m:sub>
                    </m:sSub>
                  </m:oMath>
                </a14:m>
                <a:r>
                  <a:rPr lang="en-RU" dirty="0"/>
                  <a:t> are consistent with each other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F93C11-6B25-B64F-93BA-764FD4CD2A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604537"/>
                <a:ext cx="10515600" cy="572425"/>
              </a:xfrm>
              <a:blipFill>
                <a:blip r:embed="rId3"/>
                <a:stretch>
                  <a:fillRect t="-15217" b="-13043"/>
                </a:stretch>
              </a:blipFill>
            </p:spPr>
            <p:txBody>
              <a:bodyPr/>
              <a:lstStyle/>
              <a:p>
                <a:r>
                  <a:rPr lang="en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159B55-143D-834F-BB97-A3A7E122A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4E748-901F-4C47-81E1-EAEBE8CE0E4B}" type="slidenum">
              <a:rPr lang="en-RU" smtClean="0"/>
              <a:pPr/>
              <a:t>25</a:t>
            </a:fld>
            <a:endParaRPr lang="en-R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B51E9C-21BB-5746-9D4C-99BCAE2D8DA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1331089"/>
            <a:ext cx="5700627" cy="38659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AE2D26-8F94-1F4C-9BEC-7F12825A8F5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91375" y="1331089"/>
            <a:ext cx="5700626" cy="38659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74B6BF2-2E6A-9444-BEA9-7EF0B853D0BE}"/>
              </a:ext>
            </a:extLst>
          </p:cNvPr>
          <p:cNvSpPr txBox="1"/>
          <p:nvPr/>
        </p:nvSpPr>
        <p:spPr>
          <a:xfrm>
            <a:off x="3951889" y="2102069"/>
            <a:ext cx="88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U" b="1" dirty="0"/>
              <a:t>10-40%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42593F-DA41-3748-A22A-4E68112FEE74}"/>
              </a:ext>
            </a:extLst>
          </p:cNvPr>
          <p:cNvSpPr txBox="1"/>
          <p:nvPr/>
        </p:nvSpPr>
        <p:spPr>
          <a:xfrm>
            <a:off x="10467426" y="2102069"/>
            <a:ext cx="88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U" b="1" dirty="0"/>
              <a:t>10-40%</a:t>
            </a:r>
          </a:p>
        </p:txBody>
      </p:sp>
    </p:spTree>
    <p:extLst>
      <p:ext uri="{BB962C8B-B14F-4D97-AF65-F5344CB8AC3E}">
        <p14:creationId xmlns:p14="http://schemas.microsoft.com/office/powerpoint/2010/main" val="10169280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76D13-FA45-874A-AE09-72EA15388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RU" dirty="0"/>
              <a:t>Summary and outlook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2DFB6-93AF-0243-84AA-0933093B1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599305"/>
          </a:xfrm>
        </p:spPr>
        <p:txBody>
          <a:bodyPr>
            <a:normAutofit fontScale="77500" lnSpcReduction="20000"/>
          </a:bodyPr>
          <a:lstStyle/>
          <a:p>
            <a:r>
              <a:rPr lang="en-RU" dirty="0"/>
              <a:t>QnAnalysis framework is ready for use in MPD experiment</a:t>
            </a:r>
          </a:p>
          <a:p>
            <a:pPr lvl="1"/>
            <a:r>
              <a:rPr lang="en-RU" dirty="0"/>
              <a:t>Basic setup templates for all stages of flow measurement are available here: </a:t>
            </a:r>
            <a:r>
              <a:rPr lang="en-GB" dirty="0">
                <a:hlinkClick r:id="rId2"/>
              </a:rPr>
              <a:t>https://devel.mephi.ru/PEParfenov/QnAnalysisMPD_scripts</a:t>
            </a:r>
            <a:endParaRPr lang="en-GB" dirty="0"/>
          </a:p>
          <a:p>
            <a:r>
              <a:rPr lang="en-GB" dirty="0"/>
              <a:t>Using acceptance filter it was shown that corrections of the Q-vector employed by the </a:t>
            </a:r>
            <a:r>
              <a:rPr lang="en-GB" dirty="0" err="1"/>
              <a:t>QnAnalysis</a:t>
            </a:r>
            <a:r>
              <a:rPr lang="en-GB" dirty="0"/>
              <a:t> framework can suppress contribution from non-uniform acceptance of the detector</a:t>
            </a:r>
          </a:p>
          <a:p>
            <a:r>
              <a:rPr lang="en-GB" dirty="0"/>
              <a:t>Simple validation of the results were done by comparing flow coefficients measured from reconstructed and model data</a:t>
            </a:r>
          </a:p>
          <a:p>
            <a:pPr lvl="1"/>
            <a:r>
              <a:rPr lang="en-GB" dirty="0"/>
              <a:t>Both directed and elliptic flow show good agreement between reconstructed and simulated (model) data</a:t>
            </a:r>
          </a:p>
          <a:p>
            <a:r>
              <a:rPr lang="en-GB" dirty="0"/>
              <a:t>Flow coefficients obtained using only certain Q-vector components were compared with the averaged value</a:t>
            </a:r>
            <a:endParaRPr lang="ru-RU" dirty="0"/>
          </a:p>
          <a:p>
            <a:pPr lvl="1"/>
            <a:r>
              <a:rPr lang="en-GB" dirty="0"/>
              <a:t>Both directed and elliptic flow from different components of Q-vectors show</a:t>
            </a:r>
            <a:r>
              <a:rPr lang="ru-RU" dirty="0"/>
              <a:t> </a:t>
            </a:r>
            <a:r>
              <a:rPr lang="en-US" dirty="0"/>
              <a:t>consistent results</a:t>
            </a:r>
          </a:p>
          <a:p>
            <a:r>
              <a:rPr lang="en-US" b="1" dirty="0" err="1"/>
              <a:t>ToDo</a:t>
            </a:r>
            <a:r>
              <a:rPr lang="en-US" dirty="0"/>
              <a:t>: implementation of direct cumulant method for flow measurements is in progress; more detailed study of non-uniform acceptance effects in flow measurements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4DADEA-A444-DC45-B0B7-293BED04F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4E748-901F-4C47-81E1-EAEBE8CE0E4B}" type="slidenum">
              <a:rPr lang="en-RU" smtClean="0"/>
              <a:pPr/>
              <a:t>26</a:t>
            </a:fld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18546960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BFF7E-A1B6-F344-BE76-0A8C2F64E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Thank you for your attention!</a:t>
            </a:r>
            <a:endParaRPr lang="en-RU" sz="48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88E759-020E-4D43-A9A6-A4D704D7A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4E748-901F-4C47-81E1-EAEBE8CE0E4B}" type="slidenum">
              <a:rPr lang="en-RU" smtClean="0"/>
              <a:pPr/>
              <a:t>27</a:t>
            </a:fld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37605378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BFF7E-A1B6-F344-BE76-0A8C2F64E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Backup slides</a:t>
            </a:r>
            <a:endParaRPr lang="en-RU" sz="48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88E759-020E-4D43-A9A6-A4D704D7A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4E748-901F-4C47-81E1-EAEBE8CE0E4B}" type="slidenum">
              <a:rPr lang="en-RU" smtClean="0"/>
              <a:pPr/>
              <a:t>28</a:t>
            </a:fld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34263531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B9181F-9669-7D45-99E7-97DC7D29C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6654-31A7-4041-AA7A-6BDA3D4DF0CF}" type="slidenum">
              <a:rPr lang="en-RU" smtClean="0"/>
              <a:t>29</a:t>
            </a:fld>
            <a:endParaRPr lang="en-RU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F231481-53D5-AA49-9A69-5514904BD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133"/>
            <a:ext cx="10515600" cy="610235"/>
          </a:xfrm>
        </p:spPr>
        <p:txBody>
          <a:bodyPr>
            <a:normAutofit fontScale="90000"/>
          </a:bodyPr>
          <a:lstStyle/>
          <a:p>
            <a:r>
              <a:rPr lang="en-RU" dirty="0"/>
              <a:t>AnalysisTree format for MPD data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0D890E-EC03-0E41-B1ED-1A4FEDBD843D}"/>
              </a:ext>
            </a:extLst>
          </p:cNvPr>
          <p:cNvSpPr txBox="1"/>
          <p:nvPr/>
        </p:nvSpPr>
        <p:spPr>
          <a:xfrm>
            <a:off x="0" y="5901710"/>
            <a:ext cx="43897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err="1"/>
              <a:t>AnalysisTree</a:t>
            </a:r>
            <a:r>
              <a:rPr lang="en-GB" sz="1600" dirty="0"/>
              <a:t> data format:</a:t>
            </a:r>
          </a:p>
          <a:p>
            <a:r>
              <a:rPr lang="en-GB" sz="1600" dirty="0">
                <a:hlinkClick r:id="rId2"/>
              </a:rPr>
              <a:t>https://github.com/HeavyIonAnalysis/AnalysisTree</a:t>
            </a:r>
            <a:endParaRPr lang="en-GB" sz="1600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B96AA72-3FF2-D748-9353-479DDBDE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295" y="1137163"/>
            <a:ext cx="5759368" cy="434344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RU" b="1" dirty="0"/>
              <a:t>AnalysisTree: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RU" dirty="0"/>
              <a:t>A framework and experimentally independent, lightweight and flexible data format that stores information in configurable basic objects:</a:t>
            </a:r>
          </a:p>
          <a:p>
            <a:pPr marL="285750" indent="-285750"/>
            <a:r>
              <a:rPr lang="en-RU" b="1" dirty="0"/>
              <a:t>EventHeader</a:t>
            </a:r>
            <a:r>
              <a:rPr lang="en-RU" dirty="0"/>
              <a:t> – information about general event properties</a:t>
            </a:r>
          </a:p>
          <a:p>
            <a:pPr marL="285750" indent="-285750"/>
            <a:r>
              <a:rPr lang="en-RU" b="1" dirty="0"/>
              <a:t>Track</a:t>
            </a:r>
            <a:r>
              <a:rPr lang="en-RU" dirty="0"/>
              <a:t> – reconstructed track parameters</a:t>
            </a:r>
          </a:p>
          <a:p>
            <a:pPr marL="285750" indent="-285750"/>
            <a:r>
              <a:rPr lang="en-RU" b="1" dirty="0"/>
              <a:t>Particle</a:t>
            </a:r>
            <a:r>
              <a:rPr lang="en-RU" dirty="0"/>
              <a:t> – Monte Carlo track parameters</a:t>
            </a:r>
          </a:p>
          <a:p>
            <a:pPr marL="285750" indent="-285750"/>
            <a:r>
              <a:rPr lang="en-RU" b="1" dirty="0"/>
              <a:t>Module</a:t>
            </a:r>
            <a:r>
              <a:rPr lang="en-RU" dirty="0"/>
              <a:t> – information about module in a module-type detector (FHCal)</a:t>
            </a:r>
          </a:p>
          <a:p>
            <a:pPr marL="285750" indent="-285750"/>
            <a:r>
              <a:rPr lang="en-RU" b="1" dirty="0"/>
              <a:t>Hit</a:t>
            </a:r>
            <a:r>
              <a:rPr lang="en-RU" dirty="0"/>
              <a:t> – information about hit in a hit-type detector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RU" dirty="0"/>
              <a:t>Each object can contain any number of custom integer, floating or boolean fields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C1A7F260-CD0F-0E4D-BDD5-367B7970252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07261" y="755903"/>
                <a:ext cx="6184739" cy="557544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62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RU" dirty="0"/>
                  <a:t>Main structure of the AnalysisTree format in MPD:</a:t>
                </a:r>
              </a:p>
              <a:p>
                <a:pPr marL="0" indent="0" algn="ctr"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en-RU" dirty="0"/>
                  <a:t> (mandatory default information, </a:t>
                </a:r>
                <a:r>
                  <a:rPr lang="en-RU" dirty="0">
                    <a:solidFill>
                      <a:schemeClr val="accent1"/>
                    </a:solidFill>
                  </a:rPr>
                  <a:t>added custom information</a:t>
                </a:r>
                <a:r>
                  <a:rPr lang="en-RU" dirty="0"/>
                  <a:t>)</a:t>
                </a:r>
              </a:p>
              <a:p>
                <a:r>
                  <a:rPr lang="en-GB" dirty="0" err="1"/>
                  <a:t>RecoEvent</a:t>
                </a:r>
                <a:r>
                  <a:rPr lang="en-GB" dirty="0"/>
                  <a:t> (</a:t>
                </a:r>
                <a:r>
                  <a:rPr lang="en-GB" b="1" dirty="0" err="1"/>
                  <a:t>EventHeader</a:t>
                </a:r>
                <a:r>
                  <a:rPr lang="en-GB" dirty="0"/>
                  <a:t>):</a:t>
                </a:r>
              </a:p>
              <a:p>
                <a:pPr lvl="1"/>
                <a:r>
                  <a:rPr lang="en-GB" dirty="0"/>
                  <a:t>Vertex (</a:t>
                </a:r>
                <a:r>
                  <a:rPr lang="en-GB" dirty="0" err="1"/>
                  <a:t>x,y,z</a:t>
                </a:r>
                <a:r>
                  <a:rPr lang="en-GB" dirty="0"/>
                  <a:t>)</a:t>
                </a:r>
              </a:p>
              <a:p>
                <a:r>
                  <a:rPr lang="en-GB" dirty="0" err="1"/>
                  <a:t>McEvent</a:t>
                </a:r>
                <a:r>
                  <a:rPr lang="en-GB" dirty="0"/>
                  <a:t> (</a:t>
                </a:r>
                <a:r>
                  <a:rPr lang="en-GB" b="1" dirty="0" err="1"/>
                  <a:t>EventHeader</a:t>
                </a:r>
                <a:r>
                  <a:rPr lang="en-GB" dirty="0"/>
                  <a:t>):</a:t>
                </a:r>
              </a:p>
              <a:p>
                <a:pPr lvl="1"/>
                <a:r>
                  <a:rPr lang="en-GB" dirty="0"/>
                  <a:t>Vertex (</a:t>
                </a:r>
                <a:r>
                  <a:rPr lang="en-GB" dirty="0" err="1"/>
                  <a:t>x,y,z</a:t>
                </a:r>
                <a:r>
                  <a:rPr lang="en-GB" dirty="0"/>
                  <a:t>)</a:t>
                </a:r>
              </a:p>
              <a:p>
                <a:pPr lvl="1"/>
                <a:r>
                  <a:rPr lang="en-GB" dirty="0">
                    <a:solidFill>
                      <a:schemeClr val="accent1"/>
                    </a:solidFill>
                  </a:rPr>
                  <a:t>Impact parameter B</a:t>
                </a:r>
              </a:p>
              <a:p>
                <a:pPr lvl="1"/>
                <a:r>
                  <a:rPr lang="en-GB" dirty="0">
                    <a:solidFill>
                      <a:schemeClr val="accent1"/>
                    </a:solidFill>
                  </a:rPr>
                  <a:t>Reaction plane </a:t>
                </a:r>
                <a:r>
                  <a:rPr lang="en-GB" dirty="0" err="1">
                    <a:solidFill>
                      <a:schemeClr val="accent1"/>
                    </a:solidFill>
                  </a:rPr>
                  <a:t>PhiRP</a:t>
                </a:r>
                <a:endParaRPr lang="en-GB" dirty="0">
                  <a:solidFill>
                    <a:schemeClr val="accent1"/>
                  </a:solidFill>
                </a:endParaRPr>
              </a:p>
              <a:p>
                <a:r>
                  <a:rPr lang="en-RU" dirty="0"/>
                  <a:t>TpcTracks (</a:t>
                </a:r>
                <a:r>
                  <a:rPr lang="en-RU" b="1" dirty="0"/>
                  <a:t>Track</a:t>
                </a:r>
                <a:r>
                  <a:rPr lang="en-RU" dirty="0"/>
                  <a:t>):</a:t>
                </a:r>
              </a:p>
              <a:p>
                <a:pPr lvl="1"/>
                <a:r>
                  <a:rPr lang="en-RU" dirty="0"/>
                  <a:t>Momentum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RU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RU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RU" i="1" dirty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RU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RU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RU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RU" i="1" dirty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RU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RU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RU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RU" i="1" dirty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RU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RU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RU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RU" i="1" dirty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RU" dirty="0"/>
                  <a:t>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RU" dirty="0"/>
                  <a:t>, </a:t>
                </a:r>
                <a14:m>
                  <m:oMath xmlns:m="http://schemas.openxmlformats.org/officeDocument/2006/math">
                    <m:r>
                      <a:rPr lang="en-RU" i="1" dirty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RU" dirty="0"/>
                  <a:t>)</a:t>
                </a:r>
              </a:p>
              <a:p>
                <a:pPr lvl="1"/>
                <a:r>
                  <a:rPr lang="en-RU" dirty="0">
                    <a:solidFill>
                      <a:schemeClr val="accent1"/>
                    </a:solidFill>
                  </a:rPr>
                  <a:t>Track quality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RU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RU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RU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h𝑖𝑡𝑠</m:t>
                        </m:r>
                      </m:sub>
                    </m:sSub>
                  </m:oMath>
                </a14:m>
                <a:r>
                  <a:rPr lang="en-RU" dirty="0">
                    <a:solidFill>
                      <a:schemeClr val="accent1"/>
                    </a:solidFill>
                  </a:rPr>
                  <a:t>)</a:t>
                </a:r>
              </a:p>
              <a:p>
                <a:pPr lvl="1"/>
                <a:r>
                  <a:rPr lang="en-RU" dirty="0">
                    <a:solidFill>
                      <a:schemeClr val="accent1"/>
                    </a:solidFill>
                  </a:rPr>
                  <a:t>DCA (x,y,z)</a:t>
                </a:r>
              </a:p>
              <a:p>
                <a:pPr lvl="1"/>
                <a:r>
                  <a:rPr lang="en-RU" dirty="0">
                    <a:solidFill>
                      <a:schemeClr val="accent1"/>
                    </a:solidFill>
                  </a:rPr>
                  <a:t>PID-related information (charge, </a:t>
                </a:r>
                <a14:m>
                  <m:oMath xmlns:m="http://schemas.openxmlformats.org/officeDocument/2006/math">
                    <m:r>
                      <a:rPr lang="en-RU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𝑑𝐸</m:t>
                    </m:r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RU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lang="en-RU" dirty="0">
                    <a:solidFill>
                      <a:schemeClr val="accent1"/>
                    </a:solidFill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RU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RU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RU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RU" dirty="0">
                    <a:solidFill>
                      <a:schemeClr val="accent1"/>
                    </a:solidFill>
                  </a:rPr>
                  <a:t>, tof_flag, pid_probability)</a:t>
                </a:r>
              </a:p>
              <a:p>
                <a:r>
                  <a:rPr lang="en-RU" dirty="0"/>
                  <a:t>McTracks (</a:t>
                </a:r>
                <a:r>
                  <a:rPr lang="en-RU" b="1" dirty="0"/>
                  <a:t>Particle</a:t>
                </a:r>
                <a:r>
                  <a:rPr lang="en-RU" dirty="0"/>
                  <a:t>):</a:t>
                </a:r>
              </a:p>
              <a:p>
                <a:pPr lvl="1"/>
                <a:r>
                  <a:rPr lang="en-RU" dirty="0"/>
                  <a:t>Momentum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RU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RU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RU" i="1" dirty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RU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RU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RU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RU" i="1" dirty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RU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RU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RU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RU" i="1" dirty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RU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RU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RU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RU" i="1" dirty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RU" dirty="0"/>
                  <a:t>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RU" dirty="0"/>
                  <a:t>, </a:t>
                </a:r>
                <a14:m>
                  <m:oMath xmlns:m="http://schemas.openxmlformats.org/officeDocument/2006/math">
                    <m:r>
                      <a:rPr lang="en-RU" i="1" dirty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RU" dirty="0"/>
                  <a:t>)</a:t>
                </a:r>
              </a:p>
              <a:p>
                <a:pPr lvl="1"/>
                <a:r>
                  <a:rPr lang="en-RU" dirty="0"/>
                  <a:t>PID-related information (pdg, </a:t>
                </a:r>
                <a14:m>
                  <m:oMath xmlns:m="http://schemas.openxmlformats.org/officeDocument/2006/math">
                    <m:r>
                      <a:rPr lang="en-RU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RU" dirty="0"/>
                  <a:t>)</a:t>
                </a:r>
              </a:p>
              <a:p>
                <a:pPr lvl="1"/>
                <a:r>
                  <a:rPr lang="en-RU" dirty="0">
                    <a:solidFill>
                      <a:schemeClr val="accent1"/>
                    </a:solidFill>
                  </a:rPr>
                  <a:t>mother_id</a:t>
                </a:r>
              </a:p>
              <a:p>
                <a:r>
                  <a:rPr lang="en-RU" dirty="0"/>
                  <a:t>FHCalModules (</a:t>
                </a:r>
                <a:r>
                  <a:rPr lang="en-RU" b="1" dirty="0"/>
                  <a:t>Module</a:t>
                </a:r>
                <a:r>
                  <a:rPr lang="en-RU" dirty="0"/>
                  <a:t>):</a:t>
                </a:r>
              </a:p>
              <a:p>
                <a:pPr lvl="1"/>
                <a:r>
                  <a:rPr lang="en-RU" dirty="0"/>
                  <a:t>Module information (Energy, number)</a:t>
                </a:r>
              </a:p>
              <a:p>
                <a:r>
                  <a:rPr lang="en-RU" dirty="0"/>
                  <a:t>TpcTracks-&gt;McTracks matching</a:t>
                </a: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C1A7F260-CD0F-0E4D-BDD5-367B797025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7261" y="755903"/>
                <a:ext cx="6184739" cy="5575449"/>
              </a:xfrm>
              <a:prstGeom prst="rect">
                <a:avLst/>
              </a:prstGeom>
              <a:blipFill>
                <a:blip r:embed="rId3"/>
                <a:stretch>
                  <a:fillRect l="-613" t="-1818"/>
                </a:stretch>
              </a:blipFill>
            </p:spPr>
            <p:txBody>
              <a:bodyPr/>
              <a:lstStyle/>
              <a:p>
                <a:r>
                  <a:rPr lang="en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1724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ED5E5910-0B50-9043-B354-0F26AEA3B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4E748-901F-4C47-81E1-EAEBE8CE0E4B}" type="slidenum">
              <a:rPr lang="en-RU" smtClean="0"/>
              <a:t>3</a:t>
            </a:fld>
            <a:endParaRPr lang="en-RU"/>
          </a:p>
        </p:txBody>
      </p:sp>
      <p:sp>
        <p:nvSpPr>
          <p:cNvPr id="17" name="Google Shape;84;p16">
            <a:extLst>
              <a:ext uri="{FF2B5EF4-FFF2-40B4-BE49-F238E27FC236}">
                <a16:creationId xmlns:a16="http://schemas.microsoft.com/office/drawing/2014/main" id="{67680796-6F89-374B-98AE-FE8ADE0D71A5}"/>
              </a:ext>
            </a:extLst>
          </p:cNvPr>
          <p:cNvSpPr txBox="1">
            <a:spLocks/>
          </p:cNvSpPr>
          <p:nvPr/>
        </p:nvSpPr>
        <p:spPr>
          <a:xfrm>
            <a:off x="736600" y="5220182"/>
            <a:ext cx="10618165" cy="1030147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t" anchorCtr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85" indent="-40639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200"/>
            </a:pPr>
            <a:r>
              <a:rPr lang="en-GB" sz="2400" dirty="0">
                <a:solidFill>
                  <a:schemeClr val="dk1"/>
                </a:solidFill>
              </a:rPr>
              <a:t>Biggest systematics – difference between experiments (for example, FOPI vs. HADES)</a:t>
            </a:r>
          </a:p>
          <a:p>
            <a:pPr marL="609585" indent="-40639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200"/>
            </a:pPr>
            <a:r>
              <a:rPr lang="en-GB" sz="2400" dirty="0"/>
              <a:t>Problem with correction for detector acceptance</a:t>
            </a:r>
            <a:endParaRPr lang="en-GB" sz="2400" dirty="0">
              <a:solidFill>
                <a:schemeClr val="dk1"/>
              </a:solidFill>
            </a:endParaRPr>
          </a:p>
        </p:txBody>
      </p:sp>
      <p:pic>
        <p:nvPicPr>
          <p:cNvPr id="18" name="Google Shape;86;p16">
            <a:extLst>
              <a:ext uri="{FF2B5EF4-FFF2-40B4-BE49-F238E27FC236}">
                <a16:creationId xmlns:a16="http://schemas.microsoft.com/office/drawing/2014/main" id="{7F418000-4251-2943-B8E1-39526367D06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87234" y="1229667"/>
            <a:ext cx="3812591" cy="37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87;p16">
            <a:extLst>
              <a:ext uri="{FF2B5EF4-FFF2-40B4-BE49-F238E27FC236}">
                <a16:creationId xmlns:a16="http://schemas.microsoft.com/office/drawing/2014/main" id="{EBFACDB7-16E3-7C4B-8B74-CFCFA879FC0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4900" y="935733"/>
            <a:ext cx="4286867" cy="404023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88;p16">
            <a:extLst>
              <a:ext uri="{FF2B5EF4-FFF2-40B4-BE49-F238E27FC236}">
                <a16:creationId xmlns:a16="http://schemas.microsoft.com/office/drawing/2014/main" id="{7B565550-153F-B14D-ACC6-4950CD1E2AE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36600" y="203196"/>
            <a:ext cx="10515600" cy="687200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ctr" anchorCtr="0">
            <a:normAutofit/>
          </a:bodyPr>
          <a:lstStyle/>
          <a:p>
            <a:pPr algn="ctr">
              <a:spcBef>
                <a:spcPts val="0"/>
              </a:spcBef>
              <a:buSzPts val="990"/>
            </a:pPr>
            <a:r>
              <a:rPr lang="en" sz="3120" dirty="0"/>
              <a:t>Why do we need unified package for flow analysis?</a:t>
            </a:r>
            <a:endParaRPr sz="2160" dirty="0"/>
          </a:p>
        </p:txBody>
      </p:sp>
    </p:spTree>
    <p:extLst>
      <p:ext uri="{BB962C8B-B14F-4D97-AF65-F5344CB8AC3E}">
        <p14:creationId xmlns:p14="http://schemas.microsoft.com/office/powerpoint/2010/main" val="7147048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6F5DEB3-CEDF-6B48-BF29-CD8D07AE1D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179931"/>
                <a:ext cx="10515600" cy="572424"/>
              </a:xfrm>
            </p:spPr>
            <p:txBody>
              <a:bodyPr>
                <a:normAutofit fontScale="90000"/>
              </a:bodyPr>
              <a:lstStyle/>
              <a:p>
                <a:r>
                  <a:rPr lang="en-RU" dirty="0"/>
                  <a:t>Components comparison: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RU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RU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RU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6F5DEB3-CEDF-6B48-BF29-CD8D07AE1D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179931"/>
                <a:ext cx="10515600" cy="572424"/>
              </a:xfrm>
              <a:blipFill>
                <a:blip r:embed="rId2"/>
                <a:stretch>
                  <a:fillRect l="-2171" t="-32609" b="-52174"/>
                </a:stretch>
              </a:blipFill>
            </p:spPr>
            <p:txBody>
              <a:bodyPr/>
              <a:lstStyle/>
              <a:p>
                <a:r>
                  <a:rPr lang="en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93C11-6B25-B64F-93BA-764FD4CD2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04537"/>
            <a:ext cx="10515600" cy="572425"/>
          </a:xfrm>
        </p:spPr>
        <p:txBody>
          <a:bodyPr/>
          <a:lstStyle/>
          <a:p>
            <a:pPr marL="0" indent="0" algn="ctr">
              <a:buNone/>
            </a:pPr>
            <a:r>
              <a:rPr lang="en-RU" dirty="0"/>
              <a:t>All components are in a good agreement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159B55-143D-834F-BB97-A3A7E122A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4E748-901F-4C47-81E1-EAEBE8CE0E4B}" type="slidenum">
              <a:rPr lang="en-RU" smtClean="0"/>
              <a:pPr/>
              <a:t>30</a:t>
            </a:fld>
            <a:endParaRPr lang="en-RU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773024-8C3F-9842-9E36-63AC2CC673E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026" y="812960"/>
            <a:ext cx="5689600" cy="4902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657652-7770-F149-B596-C66CDEE9D12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485890" y="752355"/>
            <a:ext cx="5689600" cy="49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1499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6F5DEB3-CEDF-6B48-BF29-CD8D07AE1D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179931"/>
                <a:ext cx="10515600" cy="572424"/>
              </a:xfrm>
            </p:spPr>
            <p:txBody>
              <a:bodyPr>
                <a:normAutofit fontScale="90000"/>
              </a:bodyPr>
              <a:lstStyle/>
              <a:p>
                <a:r>
                  <a:rPr lang="en-RU" dirty="0"/>
                  <a:t>Components comparison: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RU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RU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RU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6F5DEB3-CEDF-6B48-BF29-CD8D07AE1D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179931"/>
                <a:ext cx="10515600" cy="572424"/>
              </a:xfrm>
              <a:blipFill>
                <a:blip r:embed="rId2"/>
                <a:stretch>
                  <a:fillRect l="-2171" t="-32609" b="-52174"/>
                </a:stretch>
              </a:blipFill>
            </p:spPr>
            <p:txBody>
              <a:bodyPr/>
              <a:lstStyle/>
              <a:p>
                <a:r>
                  <a:rPr lang="en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F93C11-6B25-B64F-93BA-764FD4CD2A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5604537"/>
                <a:ext cx="10515600" cy="572425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RU" dirty="0"/>
                  <a:t>Difference between components is larger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RU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RU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RU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R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F93C11-6B25-B64F-93BA-764FD4CD2A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604537"/>
                <a:ext cx="10515600" cy="572425"/>
              </a:xfrm>
              <a:blipFill>
                <a:blip r:embed="rId3"/>
                <a:stretch>
                  <a:fillRect t="-19565" b="-13043"/>
                </a:stretch>
              </a:blipFill>
            </p:spPr>
            <p:txBody>
              <a:bodyPr/>
              <a:lstStyle/>
              <a:p>
                <a:r>
                  <a:rPr lang="en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159B55-143D-834F-BB97-A3A7E122A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4E748-901F-4C47-81E1-EAEBE8CE0E4B}" type="slidenum">
              <a:rPr lang="en-RU" smtClean="0"/>
              <a:pPr/>
              <a:t>31</a:t>
            </a:fld>
            <a:endParaRPr lang="en-RU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773024-8C3F-9842-9E36-63AC2CC673E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1026" y="812960"/>
            <a:ext cx="5689600" cy="4902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657652-7770-F149-B596-C66CDEE9D12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5890" y="752355"/>
            <a:ext cx="5689600" cy="49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2970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FF316-7329-0B4F-8609-A85E2470B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1762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en-RU" dirty="0"/>
              <a:t>Flow measurement: scalar product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6A7A83-7076-0E4B-967F-CB937465B8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765557"/>
                <a:ext cx="11704320" cy="5367019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RU" b="1" dirty="0"/>
                  <a:t>QnAnalysisCorrect</a:t>
                </a:r>
                <a:r>
                  <a:rPr lang="en-RU" dirty="0"/>
                  <a:t> collects multidimentional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RU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RU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RU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RU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RU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RU" dirty="0"/>
                  <a:t> vectors and applies corrections for non-uniform acceptance:</a:t>
                </a:r>
              </a:p>
              <a:p>
                <a:pPr marL="0" indent="0">
                  <a:buNone/>
                </a:pPr>
                <a:endParaRPr lang="en-RU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bSup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bSup>
                            </m:e>
                          </m:nary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𝑖𝑛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𝐸𝑃</m:t>
                              </m:r>
                            </m:sup>
                          </m:sSubSup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RU" dirty="0"/>
              </a:p>
              <a:p>
                <a:pPr marL="0" indent="0">
                  <a:buNone/>
                </a:pPr>
                <a:endParaRPr lang="en-RU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RU" dirty="0"/>
                  <a:t> – azimuthal angle of the produced particle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RU" dirty="0"/>
                  <a:t> – weight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RU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RU" i="1" dirty="0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RU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RU" dirty="0"/>
                  <a:t> vector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RU" dirty="0"/>
                  <a:t> for TPC EP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RU" dirty="0"/>
                  <a:t> for FHCal EP)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𝐸𝑃</m:t>
                        </m:r>
                      </m:sup>
                    </m:sSubSup>
                  </m:oMath>
                </a14:m>
                <a:r>
                  <a:rPr lang="en-RU" dirty="0"/>
                  <a:t> – event plane angle</a:t>
                </a:r>
              </a:p>
              <a:p>
                <a:pPr marL="0" indent="0">
                  <a:spcAft>
                    <a:spcPts val="600"/>
                  </a:spcAft>
                  <a:buNone/>
                </a:pPr>
                <a:r>
                  <a:rPr lang="en-RU" b="1" dirty="0"/>
                  <a:t>QnAnalysisCorrelate</a:t>
                </a:r>
                <a:r>
                  <a:rPr lang="en-RU" dirty="0"/>
                  <a:t> performs correlations (for example,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𝑢𝑄</m:t>
                        </m:r>
                      </m:e>
                    </m:d>
                  </m:oMath>
                </a14:m>
                <a:r>
                  <a:rPr lang="en-RU" dirty="0"/>
                  <a:t> or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</m:oMath>
                </a14:m>
                <a:r>
                  <a:rPr lang="en-RU" dirty="0"/>
                  <a:t>)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RU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RU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RU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RU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RU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RU" dirty="0"/>
                  <a:t> vectors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RU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RU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RU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RU" dirty="0"/>
                  <a:t> measurements: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p>
                                  </m:sSubSup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rad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in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this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work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FHCal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for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TPC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for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R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6A7A83-7076-0E4B-967F-CB937465B8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765557"/>
                <a:ext cx="11704320" cy="5367019"/>
              </a:xfrm>
              <a:blipFill>
                <a:blip r:embed="rId2"/>
                <a:stretch>
                  <a:fillRect l="-976" t="-2837" b="-53428"/>
                </a:stretch>
              </a:blipFill>
            </p:spPr>
            <p:txBody>
              <a:bodyPr/>
              <a:lstStyle/>
              <a:p>
                <a:r>
                  <a:rPr lang="en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0458BE-0F46-1741-AC8B-8826753D7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6654-31A7-4041-AA7A-6BDA3D4DF0CF}" type="slidenum">
              <a:rPr lang="en-RU" smtClean="0"/>
              <a:t>32</a:t>
            </a:fld>
            <a:endParaRPr lang="en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218475A-3ED0-E14E-B93E-6FC7B9E357A1}"/>
                  </a:ext>
                </a:extLst>
              </p:cNvPr>
              <p:cNvSpPr txBox="1"/>
              <p:nvPr/>
            </p:nvSpPr>
            <p:spPr>
              <a:xfrm>
                <a:off x="2569714" y="5938265"/>
                <a:ext cx="7052572" cy="7879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RU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mc</m:t>
                          </m:r>
                        </m:sup>
                      </m:sSub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dirty="0" smtClean="0">
                                          <a:latin typeface="Cambria Math" panose="02040503050406030204" pitchFamily="18" charset="0"/>
                                        </a:rPr>
                                        <m:t>Ψ</m:t>
                                      </m:r>
                                    </m:e>
                                    <m:sub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𝑅𝑃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, </m:t>
                      </m:r>
                      <m:sSubSup>
                        <m:sSub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reco</m:t>
                          </m:r>
                        </m:sup>
                      </m:sSub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lang="en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±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∓∗</m:t>
                                  </m:r>
                                </m:sup>
                              </m:sSubSup>
                            </m:e>
                          </m:d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RU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bSup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−∗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ra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  <m:brk m:alnAt="7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taken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from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FHCal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taken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from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TPC</m:t>
                            </m:r>
                          </m:e>
                        </m:mr>
                      </m:m>
                    </m:oMath>
                  </m:oMathPara>
                </a14:m>
                <a:endParaRPr lang="en-RU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218475A-3ED0-E14E-B93E-6FC7B9E357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9714" y="5938265"/>
                <a:ext cx="7052572" cy="787973"/>
              </a:xfrm>
              <a:prstGeom prst="rect">
                <a:avLst/>
              </a:prstGeom>
              <a:blipFill>
                <a:blip r:embed="rId3"/>
                <a:stretch>
                  <a:fillRect b="-1587"/>
                </a:stretch>
              </a:blipFill>
            </p:spPr>
            <p:txBody>
              <a:bodyPr/>
              <a:lstStyle/>
              <a:p>
                <a:r>
                  <a:rPr lang="en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640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B7FF316-7329-0B4F-8609-A85E2470B54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131762"/>
                <a:ext cx="10515600" cy="549275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RU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RU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RU" i="1" dirty="0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RU" dirty="0"/>
                  <a:t> vectors formali</a:t>
                </a:r>
                <a:r>
                  <a:rPr lang="en-US" dirty="0"/>
                  <a:t>s</a:t>
                </a:r>
                <a:r>
                  <a:rPr lang="en-RU" dirty="0"/>
                  <a:t>m for flow measurements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B7FF316-7329-0B4F-8609-A85E2470B5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131762"/>
                <a:ext cx="10515600" cy="549275"/>
              </a:xfrm>
              <a:blipFill>
                <a:blip r:embed="rId2"/>
                <a:stretch>
                  <a:fillRect l="-362" t="-36364" b="-56818"/>
                </a:stretch>
              </a:blipFill>
            </p:spPr>
            <p:txBody>
              <a:bodyPr/>
              <a:lstStyle/>
              <a:p>
                <a:r>
                  <a:rPr lang="en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6A7A83-7076-0E4B-967F-CB937465B8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-33953" y="1032759"/>
                <a:ext cx="12256818" cy="5101824"/>
              </a:xfrm>
            </p:spPr>
            <p:txBody>
              <a:bodyPr>
                <a:normAutofit/>
              </a:bodyPr>
              <a:lstStyle/>
              <a:p>
                <a:r>
                  <a:rPr lang="en-RU" dirty="0"/>
                  <a:t>Unit vector of a particle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RU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RU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RU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centrality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pid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≡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</m:func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≡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</m:func>
                            </m:e>
                          </m:eqArr>
                        </m:e>
                      </m:d>
                    </m:oMath>
                  </m:oMathPara>
                </a14:m>
                <a:endParaRPr lang="en-RU" dirty="0"/>
              </a:p>
              <a:p>
                <a:r>
                  <a:rPr lang="en-RU" dirty="0"/>
                  <a:t>Event flow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RU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RU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RU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centrality</m:t>
                        </m:r>
                      </m:e>
                    </m:d>
                  </m:oMath>
                </a14:m>
                <a:r>
                  <a:rPr lang="en-RU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𝑖𝑛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≡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Ψ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≡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Ψ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eqArr>
                        </m:e>
                      </m:d>
                    </m:oMath>
                  </m:oMathPara>
                </a14:m>
                <a:endParaRPr lang="en-RU" dirty="0"/>
              </a:p>
              <a:p>
                <a:pPr marL="0" indent="0">
                  <a:buNone/>
                </a:pPr>
                <a:endParaRPr lang="en-RU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RU" dirty="0"/>
                  <a:t> – azimuthal angle of the produced particle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RU" dirty="0"/>
                  <a:t> – weight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RU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RU" i="1" dirty="0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RU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RU" dirty="0"/>
                  <a:t> vector (for example,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RU" dirty="0"/>
                  <a:t> for participant plane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RU" dirty="0"/>
                  <a:t> for spectator plane)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RU" dirty="0"/>
                  <a:t> – event plane angle</a:t>
                </a:r>
              </a:p>
              <a:p>
                <a:pPr marL="0" indent="0">
                  <a:spcAft>
                    <a:spcPts val="600"/>
                  </a:spcAft>
                  <a:buNone/>
                </a:pPr>
                <a:endParaRPr lang="en-RU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6A7A83-7076-0E4B-967F-CB937465B8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33953" y="1032759"/>
                <a:ext cx="12256818" cy="5101824"/>
              </a:xfrm>
              <a:blipFill>
                <a:blip r:embed="rId3"/>
                <a:stretch>
                  <a:fillRect l="-932" t="-36070" b="-27861"/>
                </a:stretch>
              </a:blipFill>
            </p:spPr>
            <p:txBody>
              <a:bodyPr/>
              <a:lstStyle/>
              <a:p>
                <a:r>
                  <a:rPr lang="en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0458BE-0F46-1741-AC8B-8826753D7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6654-31A7-4041-AA7A-6BDA3D4DF0CF}" type="slidenum">
              <a:rPr lang="en-RU" smtClean="0"/>
              <a:t>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242329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B7FF316-7329-0B4F-8609-A85E2470B54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131762"/>
                <a:ext cx="10515600" cy="549275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RU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RU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RU" i="1" dirty="0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RU" dirty="0"/>
                  <a:t> vectors formali</a:t>
                </a:r>
                <a:r>
                  <a:rPr lang="en-US" dirty="0"/>
                  <a:t>s</a:t>
                </a:r>
                <a:r>
                  <a:rPr lang="en-RU" dirty="0"/>
                  <a:t>m for flow measurements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B7FF316-7329-0B4F-8609-A85E2470B5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131762"/>
                <a:ext cx="10515600" cy="549275"/>
              </a:xfrm>
              <a:blipFill>
                <a:blip r:embed="rId2"/>
                <a:stretch>
                  <a:fillRect l="-362" t="-36364" b="-56818"/>
                </a:stretch>
              </a:blipFill>
            </p:spPr>
            <p:txBody>
              <a:bodyPr/>
              <a:lstStyle/>
              <a:p>
                <a:r>
                  <a:rPr lang="en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6A7A83-7076-0E4B-967F-CB937465B8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-33953" y="1171655"/>
                <a:ext cx="12256818" cy="4661986"/>
              </a:xfrm>
            </p:spPr>
            <p:txBody>
              <a:bodyPr>
                <a:normAutofit/>
              </a:bodyPr>
              <a:lstStyle/>
              <a:p>
                <a:pPr marL="0" indent="0">
                  <a:spcAft>
                    <a:spcPts val="600"/>
                  </a:spcAft>
                  <a:buNone/>
                </a:pPr>
                <a:r>
                  <a:rPr lang="en-US" dirty="0"/>
                  <a:t>Flow can be measured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RU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RU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RU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RU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RU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RU" dirty="0"/>
                  <a:t> vectors: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±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∓∗</m:t>
                                  </m:r>
                                </m:sup>
                              </m:sSubSup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bSup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ra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lang="en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±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∓∗</m:t>
                                  </m:r>
                                </m:sup>
                              </m:sSubSup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RU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bSup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−∗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ra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lang="en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±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∓∗</m:t>
                                  </m:r>
                                </m:sup>
                              </m:sSubSup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RU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bSup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−∗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rad>
                        </m:den>
                      </m:f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“±”</m:t>
                    </m:r>
                  </m:oMath>
                </a14:m>
                <a:r>
                  <a:rPr lang="en-US" b="0" dirty="0"/>
                  <a:t> – different subevents</a:t>
                </a:r>
              </a:p>
              <a:p>
                <a:pPr marL="0" indent="0">
                  <a:buNone/>
                </a:pPr>
                <a:endParaRPr lang="en-US" b="0" dirty="0"/>
              </a:p>
              <a:p>
                <a:pPr marL="0" indent="0">
                  <a:buNone/>
                </a:pPr>
                <a:r>
                  <a:rPr lang="en-US" b="0" dirty="0"/>
                  <a:t>Normalizations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b="0" dirty="0"/>
                  <a:t> vector: </a:t>
                </a:r>
              </a:p>
              <a:p>
                <a:pPr>
                  <a:spcBef>
                    <a:spcPts val="1600"/>
                  </a:spcBef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0" dirty="0"/>
                  <a:t> (event plane method)</a:t>
                </a:r>
              </a:p>
              <a:p>
                <a:pPr>
                  <a:spcBef>
                    <a:spcPts val="1600"/>
                  </a:spcBef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(scalar product method)</a:t>
                </a:r>
                <a:endParaRPr lang="en-US" b="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6A7A83-7076-0E4B-967F-CB937465B8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33953" y="1171655"/>
                <a:ext cx="12256818" cy="4661986"/>
              </a:xfrm>
              <a:blipFill>
                <a:blip r:embed="rId3"/>
                <a:stretch>
                  <a:fillRect l="-1035" t="-2174"/>
                </a:stretch>
              </a:blipFill>
            </p:spPr>
            <p:txBody>
              <a:bodyPr/>
              <a:lstStyle/>
              <a:p>
                <a:r>
                  <a:rPr lang="en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0458BE-0F46-1741-AC8B-8826753D7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6654-31A7-4041-AA7A-6BDA3D4DF0CF}" type="slidenum">
              <a:rPr lang="en-RU" smtClean="0"/>
              <a:t>5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915684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E2395-9FFB-D14E-ADF4-72A479DFF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758"/>
            <a:ext cx="10515600" cy="748914"/>
          </a:xfrm>
        </p:spPr>
        <p:txBody>
          <a:bodyPr/>
          <a:lstStyle/>
          <a:p>
            <a:r>
              <a:rPr lang="en-RU" dirty="0"/>
              <a:t>Corrections for non-uniform acceptance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0F9624-448A-D945-8103-CB89E86EAF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4123" y="914400"/>
                <a:ext cx="7445087" cy="525098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RU" b="1" dirty="0"/>
                  <a:t>Recentering:</a:t>
                </a:r>
                <a:r>
                  <a:rPr lang="en-RU" dirty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RU" dirty="0"/>
              </a:p>
              <a:p>
                <a:pPr marL="0" indent="0">
                  <a:buNone/>
                </a:pPr>
                <a:r>
                  <a:rPr lang="en-RU" b="1" dirty="0"/>
                  <a:t>Twist</a:t>
                </a:r>
                <a:r>
                  <a:rPr lang="en-RU" dirty="0"/>
                  <a:t>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RU" dirty="0"/>
              </a:p>
              <a:p>
                <a:pPr marL="0" indent="0">
                  <a:buNone/>
                </a:pPr>
                <a:r>
                  <a:rPr lang="en-RU" b="1" dirty="0"/>
                  <a:t>Rescale</a:t>
                </a:r>
                <a:r>
                  <a:rPr lang="en-RU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′′′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′′′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RU" dirty="0"/>
              </a:p>
              <a:p>
                <a:pPr marL="0" indent="0">
                  <a:buNone/>
                </a:pPr>
                <a:endParaRPr lang="en-RU" dirty="0"/>
              </a:p>
              <a:p>
                <a:pPr marL="0" indent="0">
                  <a:buNone/>
                </a:pPr>
                <a:r>
                  <a:rPr lang="en-GB" dirty="0"/>
                  <a:t>W</a:t>
                </a:r>
                <a:r>
                  <a:rPr lang="en-RU" dirty="0"/>
                  <a:t>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±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=1±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±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∓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num>
                      <m:den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±</m:t>
                            </m:r>
                          </m:sup>
                        </m:sSubSup>
                      </m:den>
                    </m:f>
                  </m:oMath>
                </a14:m>
                <a:endParaRPr lang="en-RU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0F9624-448A-D945-8103-CB89E86EAF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4123" y="914400"/>
                <a:ext cx="7445087" cy="5250988"/>
              </a:xfrm>
              <a:blipFill>
                <a:blip r:embed="rId2"/>
                <a:stretch>
                  <a:fillRect l="-1704" t="-2174"/>
                </a:stretch>
              </a:blipFill>
            </p:spPr>
            <p:txBody>
              <a:bodyPr/>
              <a:lstStyle/>
              <a:p>
                <a:r>
                  <a:rPr lang="en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E2591E-2652-0A45-BA14-72ACC7C56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4E748-901F-4C47-81E1-EAEBE8CE0E4B}" type="slidenum">
              <a:rPr lang="en-RU" smtClean="0"/>
              <a:pPr/>
              <a:t>6</a:t>
            </a:fld>
            <a:endParaRPr lang="en-RU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0E871E4-47A3-0E48-A3DC-06CCDAB84A10}"/>
              </a:ext>
            </a:extLst>
          </p:cNvPr>
          <p:cNvGrpSpPr/>
          <p:nvPr/>
        </p:nvGrpSpPr>
        <p:grpSpPr>
          <a:xfrm>
            <a:off x="7803286" y="361923"/>
            <a:ext cx="4349045" cy="4684638"/>
            <a:chOff x="8610600" y="969312"/>
            <a:chExt cx="3785470" cy="422159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6C780A3-BFD3-7B46-9726-B09EB5AC94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10600" y="1325721"/>
              <a:ext cx="3459540" cy="386518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253FDE3-1F4C-8440-AB12-A841AEFC3E1D}"/>
                </a:ext>
              </a:extLst>
            </p:cNvPr>
            <p:cNvSpPr txBox="1"/>
            <p:nvPr/>
          </p:nvSpPr>
          <p:spPr>
            <a:xfrm>
              <a:off x="10492767" y="969312"/>
              <a:ext cx="1903303" cy="332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RU" b="1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69699AC-4E56-AD46-8DCA-B7F49E32E505}"/>
              </a:ext>
            </a:extLst>
          </p:cNvPr>
          <p:cNvSpPr txBox="1"/>
          <p:nvPr/>
        </p:nvSpPr>
        <p:spPr>
          <a:xfrm>
            <a:off x="8262545" y="5324128"/>
            <a:ext cx="397459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effectLst/>
                <a:latin typeface="ArialMT"/>
              </a:rPr>
              <a:t>Corrections are based on method in:</a:t>
            </a:r>
            <a:br>
              <a:rPr lang="en-GB" sz="1800" dirty="0">
                <a:effectLst/>
                <a:latin typeface="ArialMT"/>
              </a:rPr>
            </a:br>
            <a:r>
              <a:rPr lang="en-GB" sz="1200" dirty="0">
                <a:effectLst/>
                <a:latin typeface="ArialMT"/>
              </a:rPr>
              <a:t>I. </a:t>
            </a:r>
            <a:r>
              <a:rPr lang="en-GB" sz="1200" dirty="0" err="1">
                <a:effectLst/>
                <a:latin typeface="ArialMT"/>
              </a:rPr>
              <a:t>Selyuzhenkov</a:t>
            </a:r>
            <a:r>
              <a:rPr lang="en-GB" sz="1200" dirty="0">
                <a:effectLst/>
                <a:latin typeface="ArialMT"/>
              </a:rPr>
              <a:t> and S. Voloshin PRC77, 034904 (2008)</a:t>
            </a:r>
            <a:endParaRPr lang="en-GB" dirty="0">
              <a:effectLst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6B8D05F-68A6-754E-8A15-8A0AD692AAA4}"/>
                  </a:ext>
                </a:extLst>
              </p:cNvPr>
              <p:cNvSpPr txBox="1"/>
              <p:nvPr/>
            </p:nvSpPr>
            <p:spPr>
              <a:xfrm>
                <a:off x="2819296" y="6192464"/>
                <a:ext cx="65576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RU" sz="2400" b="1" dirty="0"/>
                  <a:t>Corrections applicable for 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RU" sz="24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RU" sz="2400" b="1" i="1" dirty="0" smtClean="0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RU" sz="2400" b="1" i="1" dirty="0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RU" sz="2400" b="1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RU" sz="24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RU" sz="2400" b="1" i="1" dirty="0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RU" sz="2400" b="1" i="1" dirty="0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RU" sz="2400" b="1" dirty="0"/>
                  <a:t> vectors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6B8D05F-68A6-754E-8A15-8A0AD692AA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296" y="6192464"/>
                <a:ext cx="6557693" cy="461665"/>
              </a:xfrm>
              <a:prstGeom prst="rect">
                <a:avLst/>
              </a:prstGeom>
              <a:blipFill>
                <a:blip r:embed="rId4"/>
                <a:stretch>
                  <a:fillRect l="-1351" t="-7895" r="-579" b="-26316"/>
                </a:stretch>
              </a:blipFill>
            </p:spPr>
            <p:txBody>
              <a:bodyPr/>
              <a:lstStyle/>
              <a:p>
                <a:r>
                  <a:rPr lang="en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0CF5DAD-039E-2049-82F6-EDB0F99BC77B}"/>
                  </a:ext>
                </a:extLst>
              </p:cNvPr>
              <p:cNvSpPr/>
              <p:nvPr/>
            </p:nvSpPr>
            <p:spPr>
              <a:xfrm>
                <a:off x="9120250" y="1540036"/>
                <a:ext cx="268615" cy="2546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RU" dirty="0"/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0CF5DAD-039E-2049-82F6-EDB0F99BC7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0250" y="1540036"/>
                <a:ext cx="268615" cy="254643"/>
              </a:xfrm>
              <a:prstGeom prst="rect">
                <a:avLst/>
              </a:prstGeom>
              <a:blipFill>
                <a:blip r:embed="rId5"/>
                <a:stretch>
                  <a:fillRect l="-30435" b="-13636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19DDF37-BFF2-E24D-8867-E8F7FC9A74A8}"/>
                  </a:ext>
                </a:extLst>
              </p:cNvPr>
              <p:cNvSpPr/>
              <p:nvPr/>
            </p:nvSpPr>
            <p:spPr>
              <a:xfrm>
                <a:off x="8674335" y="720921"/>
                <a:ext cx="261846" cy="2546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RU" dirty="0"/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19DDF37-BFF2-E24D-8867-E8F7FC9A74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4335" y="720921"/>
                <a:ext cx="261846" cy="254643"/>
              </a:xfrm>
              <a:prstGeom prst="rect">
                <a:avLst/>
              </a:prstGeom>
              <a:blipFill>
                <a:blip r:embed="rId6"/>
                <a:stretch>
                  <a:fillRect l="-26087" b="-9091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BD417B2-ED6F-E743-957B-B8FAE8021DE3}"/>
                  </a:ext>
                </a:extLst>
              </p:cNvPr>
              <p:cNvSpPr/>
              <p:nvPr/>
            </p:nvSpPr>
            <p:spPr>
              <a:xfrm>
                <a:off x="11463661" y="1538054"/>
                <a:ext cx="268615" cy="2546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RU" dirty="0"/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BD417B2-ED6F-E743-957B-B8FAE8021D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3661" y="1538054"/>
                <a:ext cx="268615" cy="254643"/>
              </a:xfrm>
              <a:prstGeom prst="rect">
                <a:avLst/>
              </a:prstGeom>
              <a:blipFill>
                <a:blip r:embed="rId7"/>
                <a:stretch>
                  <a:fillRect l="-34783" b="-13636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9227ACC-E909-AE44-89A3-DC1AB6061FEF}"/>
                  </a:ext>
                </a:extLst>
              </p:cNvPr>
              <p:cNvSpPr/>
              <p:nvPr/>
            </p:nvSpPr>
            <p:spPr>
              <a:xfrm>
                <a:off x="11005870" y="718939"/>
                <a:ext cx="261846" cy="2546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RU" dirty="0"/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9227ACC-E909-AE44-89A3-DC1AB6061F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5870" y="718939"/>
                <a:ext cx="261846" cy="254643"/>
              </a:xfrm>
              <a:prstGeom prst="rect">
                <a:avLst/>
              </a:prstGeom>
              <a:blipFill>
                <a:blip r:embed="rId8"/>
                <a:stretch>
                  <a:fillRect l="-26087" b="-9091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16C8D17-8F61-EB40-A649-733DE377FB52}"/>
                  </a:ext>
                </a:extLst>
              </p:cNvPr>
              <p:cNvSpPr/>
              <p:nvPr/>
            </p:nvSpPr>
            <p:spPr>
              <a:xfrm>
                <a:off x="9108374" y="2958597"/>
                <a:ext cx="268615" cy="2546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RU" dirty="0"/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16C8D17-8F61-EB40-A649-733DE377FB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8374" y="2958597"/>
                <a:ext cx="268615" cy="254643"/>
              </a:xfrm>
              <a:prstGeom prst="rect">
                <a:avLst/>
              </a:prstGeom>
              <a:blipFill>
                <a:blip r:embed="rId9"/>
                <a:stretch>
                  <a:fillRect l="-30435" b="-13636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0C4E6AA-1110-934F-AAC9-07CD55E29E99}"/>
                  </a:ext>
                </a:extLst>
              </p:cNvPr>
              <p:cNvSpPr/>
              <p:nvPr/>
            </p:nvSpPr>
            <p:spPr>
              <a:xfrm>
                <a:off x="8656521" y="2139482"/>
                <a:ext cx="261846" cy="2546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RU" dirty="0"/>
              </a:p>
            </p:txBody>
          </p:sp>
        </mc:Choice>
        <mc:Fallback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0C4E6AA-1110-934F-AAC9-07CD55E29E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6521" y="2139482"/>
                <a:ext cx="261846" cy="254643"/>
              </a:xfrm>
              <a:prstGeom prst="rect">
                <a:avLst/>
              </a:prstGeom>
              <a:blipFill>
                <a:blip r:embed="rId10"/>
                <a:stretch>
                  <a:fillRect l="-31818" b="-9091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D682871-CC7F-9240-B9EC-BBCC33C61EF0}"/>
                  </a:ext>
                </a:extLst>
              </p:cNvPr>
              <p:cNvSpPr/>
              <p:nvPr/>
            </p:nvSpPr>
            <p:spPr>
              <a:xfrm>
                <a:off x="11445847" y="2976267"/>
                <a:ext cx="268615" cy="2546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bSup>
                    </m:oMath>
                  </m:oMathPara>
                </a14:m>
                <a:endParaRPr lang="en-RU" dirty="0"/>
              </a:p>
            </p:txBody>
          </p:sp>
        </mc:Choice>
        <mc:Fallback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D682871-CC7F-9240-B9EC-BBCC33C61E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5847" y="2976267"/>
                <a:ext cx="268615" cy="254643"/>
              </a:xfrm>
              <a:prstGeom prst="rect">
                <a:avLst/>
              </a:prstGeom>
              <a:blipFill>
                <a:blip r:embed="rId11"/>
                <a:stretch>
                  <a:fillRect l="-33333" r="-4167" b="-13636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4CBAA1F-3E2B-0B4F-AADB-08C707AD9BFC}"/>
                  </a:ext>
                </a:extLst>
              </p:cNvPr>
              <p:cNvSpPr/>
              <p:nvPr/>
            </p:nvSpPr>
            <p:spPr>
              <a:xfrm>
                <a:off x="10982118" y="2157152"/>
                <a:ext cx="261846" cy="2546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bSup>
                    </m:oMath>
                  </m:oMathPara>
                </a14:m>
                <a:endParaRPr lang="en-RU" dirty="0"/>
              </a:p>
            </p:txBody>
          </p:sp>
        </mc:Choice>
        <mc:Fallback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4CBAA1F-3E2B-0B4F-AADB-08C707AD9B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2118" y="2157152"/>
                <a:ext cx="261846" cy="254643"/>
              </a:xfrm>
              <a:prstGeom prst="rect">
                <a:avLst/>
              </a:prstGeom>
              <a:blipFill>
                <a:blip r:embed="rId12"/>
                <a:stretch>
                  <a:fillRect l="-40909" r="-4545" b="-9091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5B7F419-74A1-F34E-B316-34DFBAFF5B02}"/>
                  </a:ext>
                </a:extLst>
              </p:cNvPr>
              <p:cNvSpPr/>
              <p:nvPr/>
            </p:nvSpPr>
            <p:spPr>
              <a:xfrm>
                <a:off x="9115904" y="4399330"/>
                <a:ext cx="268615" cy="2546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bSup>
                    </m:oMath>
                  </m:oMathPara>
                </a14:m>
                <a:endParaRPr lang="en-RU" dirty="0"/>
              </a:p>
            </p:txBody>
          </p:sp>
        </mc:Choice>
        <mc:Fallback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5B7F419-74A1-F34E-B316-34DFBAFF5B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5904" y="4399330"/>
                <a:ext cx="268615" cy="254643"/>
              </a:xfrm>
              <a:prstGeom prst="rect">
                <a:avLst/>
              </a:prstGeom>
              <a:blipFill>
                <a:blip r:embed="rId13"/>
                <a:stretch>
                  <a:fillRect l="-39130" r="-4348" b="-14286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AA63AB3-0C36-AF46-BC14-EB96772ED288}"/>
                  </a:ext>
                </a:extLst>
              </p:cNvPr>
              <p:cNvSpPr/>
              <p:nvPr/>
            </p:nvSpPr>
            <p:spPr>
              <a:xfrm>
                <a:off x="8658113" y="3580215"/>
                <a:ext cx="261846" cy="2546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bSup>
                    </m:oMath>
                  </m:oMathPara>
                </a14:m>
                <a:endParaRPr lang="en-RU" dirty="0"/>
              </a:p>
            </p:txBody>
          </p:sp>
        </mc:Choice>
        <mc:Fallback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AA63AB3-0C36-AF46-BC14-EB96772ED2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8113" y="3580215"/>
                <a:ext cx="261846" cy="254643"/>
              </a:xfrm>
              <a:prstGeom prst="rect">
                <a:avLst/>
              </a:prstGeom>
              <a:blipFill>
                <a:blip r:embed="rId14"/>
                <a:stretch>
                  <a:fillRect l="-40909" r="-4545" b="-13636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185C12D-8738-F844-9A15-C06EDE54AE0D}"/>
                  </a:ext>
                </a:extLst>
              </p:cNvPr>
              <p:cNvSpPr/>
              <p:nvPr/>
            </p:nvSpPr>
            <p:spPr>
              <a:xfrm>
                <a:off x="11453377" y="4417000"/>
                <a:ext cx="268615" cy="2546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bSup>
                    </m:oMath>
                  </m:oMathPara>
                </a14:m>
                <a:endParaRPr lang="en-RU" dirty="0"/>
              </a:p>
            </p:txBody>
          </p:sp>
        </mc:Choice>
        <mc:Fallback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185C12D-8738-F844-9A15-C06EDE54AE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3377" y="4417000"/>
                <a:ext cx="268615" cy="254643"/>
              </a:xfrm>
              <a:prstGeom prst="rect">
                <a:avLst/>
              </a:prstGeom>
              <a:blipFill>
                <a:blip r:embed="rId15"/>
                <a:stretch>
                  <a:fillRect l="-39130" r="-4348" b="-13636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1655136-F8C3-DF4B-B6B3-E3D17F93D40D}"/>
                  </a:ext>
                </a:extLst>
              </p:cNvPr>
              <p:cNvSpPr/>
              <p:nvPr/>
            </p:nvSpPr>
            <p:spPr>
              <a:xfrm>
                <a:off x="10983710" y="3597885"/>
                <a:ext cx="261846" cy="2546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′′′</m:t>
                          </m:r>
                        </m:sup>
                      </m:sSubSup>
                    </m:oMath>
                  </m:oMathPara>
                </a14:m>
                <a:endParaRPr lang="en-RU" dirty="0"/>
              </a:p>
            </p:txBody>
          </p:sp>
        </mc:Choice>
        <mc:Fallback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1655136-F8C3-DF4B-B6B3-E3D17F93D4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3710" y="3597885"/>
                <a:ext cx="261846" cy="254643"/>
              </a:xfrm>
              <a:prstGeom prst="rect">
                <a:avLst/>
              </a:prstGeom>
              <a:blipFill>
                <a:blip r:embed="rId16"/>
                <a:stretch>
                  <a:fillRect l="-47826" r="-13043" b="-13636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0732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524DF-9707-7244-AE33-3AF19D5FB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631"/>
            <a:ext cx="10515600" cy="676597"/>
          </a:xfrm>
        </p:spPr>
        <p:txBody>
          <a:bodyPr>
            <a:normAutofit fontScale="90000"/>
          </a:bodyPr>
          <a:lstStyle/>
          <a:p>
            <a:r>
              <a:rPr lang="en-RU" dirty="0"/>
              <a:t>The QnAnalysis package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BA624-B41E-FF41-BCDA-8888043AA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293" y="1253331"/>
            <a:ext cx="7377654" cy="257788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RU" b="1" dirty="0"/>
              <a:t>Motivation:</a:t>
            </a:r>
          </a:p>
          <a:p>
            <a:pPr fontAlgn="base"/>
            <a:r>
              <a:rPr lang="en-GB" dirty="0"/>
              <a:t>Decoupling configuration from implementation</a:t>
            </a:r>
          </a:p>
          <a:p>
            <a:pPr fontAlgn="base"/>
            <a:r>
              <a:rPr lang="en-GB" dirty="0"/>
              <a:t>Persistency of analysis setup</a:t>
            </a:r>
          </a:p>
          <a:p>
            <a:pPr fontAlgn="base"/>
            <a:r>
              <a:rPr lang="en-GB" dirty="0"/>
              <a:t>Co-existence of different setups (easy systematics study)</a:t>
            </a:r>
          </a:p>
          <a:p>
            <a:pPr fontAlgn="base"/>
            <a:r>
              <a:rPr lang="en-GB" dirty="0"/>
              <a:t>Unification of analysis methods</a:t>
            </a:r>
          </a:p>
          <a:p>
            <a:pPr fontAlgn="base"/>
            <a:r>
              <a:rPr lang="en-GB" dirty="0"/>
              <a:t>Self-descriptiveness of the analysis results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7597C69-7363-5E4A-8205-C9C7F50B7917}"/>
              </a:ext>
            </a:extLst>
          </p:cNvPr>
          <p:cNvSpPr/>
          <p:nvPr/>
        </p:nvSpPr>
        <p:spPr>
          <a:xfrm>
            <a:off x="7639291" y="266218"/>
            <a:ext cx="4166886" cy="6192455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RU" sz="2400" b="1" dirty="0">
                <a:hlinkClick r:id="rId2"/>
              </a:rPr>
              <a:t>QnAnalysis</a:t>
            </a:r>
            <a:endParaRPr lang="en-RU" sz="2400" b="1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EF320E2-9853-4240-8D06-C77DFB684771}"/>
              </a:ext>
            </a:extLst>
          </p:cNvPr>
          <p:cNvSpPr/>
          <p:nvPr/>
        </p:nvSpPr>
        <p:spPr>
          <a:xfrm>
            <a:off x="8044405" y="1079710"/>
            <a:ext cx="3356658" cy="740779"/>
          </a:xfrm>
          <a:prstGeom prst="round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RU" dirty="0"/>
              <a:t>QnTools configuration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EA8C533-9FD0-8A48-AA46-E07CB7B4D2FE}"/>
              </a:ext>
            </a:extLst>
          </p:cNvPr>
          <p:cNvSpPr/>
          <p:nvPr/>
        </p:nvSpPr>
        <p:spPr>
          <a:xfrm>
            <a:off x="8044405" y="2018151"/>
            <a:ext cx="3356658" cy="740779"/>
          </a:xfrm>
          <a:prstGeom prst="round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RU" dirty="0"/>
              <a:t>Mapping </a:t>
            </a:r>
            <a:r>
              <a:rPr lang="en-RU" dirty="0">
                <a:hlinkClick r:id="rId3"/>
              </a:rPr>
              <a:t>AnalysisTree</a:t>
            </a:r>
            <a:r>
              <a:rPr lang="en-RU" dirty="0"/>
              <a:t> to internal objects of QnTool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23C254E-8D0C-A246-AE9F-1974AB7D5035}"/>
              </a:ext>
            </a:extLst>
          </p:cNvPr>
          <p:cNvSpPr/>
          <p:nvPr/>
        </p:nvSpPr>
        <p:spPr>
          <a:xfrm>
            <a:off x="7888146" y="2997843"/>
            <a:ext cx="3669175" cy="219919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RU" dirty="0">
                <a:hlinkClick r:id="rId4"/>
              </a:rPr>
              <a:t>QnTools</a:t>
            </a:r>
            <a:r>
              <a:rPr lang="en-RU" dirty="0"/>
              <a:t> library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65FE60F-75EE-BA45-815B-5CCBACE92E39}"/>
              </a:ext>
            </a:extLst>
          </p:cNvPr>
          <p:cNvSpPr/>
          <p:nvPr/>
        </p:nvSpPr>
        <p:spPr>
          <a:xfrm>
            <a:off x="8044405" y="3486875"/>
            <a:ext cx="3356658" cy="1015678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RU" dirty="0">
                <a:solidFill>
                  <a:schemeClr val="tx1"/>
                </a:solidFill>
                <a:hlinkClick r:id="rId5"/>
              </a:rPr>
              <a:t>FlowVectorCorrections</a:t>
            </a:r>
            <a:r>
              <a:rPr lang="en-RU" dirty="0">
                <a:solidFill>
                  <a:schemeClr val="tx1"/>
                </a:solidFill>
              </a:rPr>
              <a:t> library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83F3B04-0CD1-384A-A57B-E2455128C11C}"/>
              </a:ext>
            </a:extLst>
          </p:cNvPr>
          <p:cNvSpPr/>
          <p:nvPr/>
        </p:nvSpPr>
        <p:spPr>
          <a:xfrm>
            <a:off x="8555858" y="3926452"/>
            <a:ext cx="2333747" cy="45772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RU" dirty="0">
                <a:solidFill>
                  <a:schemeClr val="tx1"/>
                </a:solidFill>
              </a:rPr>
              <a:t>Q-vectors corrections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B584EB5-6BDD-C247-B41E-181F4C6873E9}"/>
              </a:ext>
            </a:extLst>
          </p:cNvPr>
          <p:cNvSpPr/>
          <p:nvPr/>
        </p:nvSpPr>
        <p:spPr>
          <a:xfrm>
            <a:off x="8555859" y="4600415"/>
            <a:ext cx="2333747" cy="45772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RU" dirty="0">
                <a:solidFill>
                  <a:schemeClr val="tx1"/>
                </a:solidFill>
              </a:rPr>
              <a:t>Q-vectors correlations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0F98B87-06A5-D942-8644-F52E090BC1D3}"/>
              </a:ext>
            </a:extLst>
          </p:cNvPr>
          <p:cNvSpPr/>
          <p:nvPr/>
        </p:nvSpPr>
        <p:spPr>
          <a:xfrm>
            <a:off x="8044405" y="5401204"/>
            <a:ext cx="3356658" cy="740779"/>
          </a:xfrm>
          <a:prstGeom prst="round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RU" dirty="0"/>
              <a:t>Building observables</a:t>
            </a:r>
          </a:p>
          <a:p>
            <a:pPr algn="ctr"/>
            <a:r>
              <a:rPr lang="en-RU" sz="1400" dirty="0"/>
              <a:t>(resolution, flow, etc.)</a:t>
            </a:r>
            <a:endParaRPr lang="en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28CD5F-830D-C548-8F55-5F9BA1804CE5}"/>
              </a:ext>
            </a:extLst>
          </p:cNvPr>
          <p:cNvSpPr txBox="1"/>
          <p:nvPr/>
        </p:nvSpPr>
        <p:spPr>
          <a:xfrm>
            <a:off x="19283" y="6141983"/>
            <a:ext cx="6212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U" dirty="0"/>
              <a:t>Git repository: </a:t>
            </a:r>
            <a:r>
              <a:rPr lang="en-GB" dirty="0">
                <a:hlinkClick r:id="rId2"/>
              </a:rPr>
              <a:t>https://github.com/HeavyIonAnalysis/QnAnalysis</a:t>
            </a:r>
            <a:endParaRPr lang="en-RU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E11D16F9-E947-CA46-BED7-5426B1FCC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4E748-901F-4C47-81E1-EAEBE8CE0E4B}" type="slidenum">
              <a:rPr lang="en-RU" smtClean="0"/>
              <a:t>7</a:t>
            </a:fld>
            <a:endParaRPr lang="en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AD7D31-70B9-6D40-A3C2-200AACF027F8}"/>
              </a:ext>
            </a:extLst>
          </p:cNvPr>
          <p:cNvSpPr txBox="1"/>
          <p:nvPr/>
        </p:nvSpPr>
        <p:spPr>
          <a:xfrm>
            <a:off x="155293" y="4155313"/>
            <a:ext cx="70651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RU" dirty="0"/>
              <a:t>QnAnalysis requirements: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RU" dirty="0"/>
              <a:t>ROOT ver. ≧ 6.20 (with MathMore library)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RU" dirty="0"/>
              <a:t>C++17 compatible compiler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RU" dirty="0"/>
              <a:t>CMake ver. ≧ 3.13</a:t>
            </a:r>
          </a:p>
          <a:p>
            <a:endParaRPr lang="en-RU" dirty="0"/>
          </a:p>
          <a:p>
            <a:r>
              <a:rPr lang="en-RU" b="1" dirty="0"/>
              <a:t>Can be easily installed on NICA cluster using ROOT and C</a:t>
            </a:r>
            <a:r>
              <a:rPr lang="en-GB" b="1" dirty="0"/>
              <a:t>M</a:t>
            </a:r>
            <a:r>
              <a:rPr lang="en-RU" b="1" dirty="0"/>
              <a:t>ake modules</a:t>
            </a:r>
          </a:p>
        </p:txBody>
      </p:sp>
    </p:spTree>
    <p:extLst>
      <p:ext uri="{BB962C8B-B14F-4D97-AF65-F5344CB8AC3E}">
        <p14:creationId xmlns:p14="http://schemas.microsoft.com/office/powerpoint/2010/main" val="262285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96F4F-036E-964D-9C28-859FD4C35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445" y="141993"/>
            <a:ext cx="11139110" cy="607148"/>
          </a:xfrm>
        </p:spPr>
        <p:txBody>
          <a:bodyPr>
            <a:normAutofit fontScale="90000"/>
          </a:bodyPr>
          <a:lstStyle/>
          <a:p>
            <a:r>
              <a:rPr lang="en-RU" dirty="0"/>
              <a:t>Examples of QnAnalysis usage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681571-280E-8B47-BDFA-B65D5536C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4E748-901F-4C47-81E1-EAEBE8CE0E4B}" type="slidenum">
              <a:rPr lang="en-RU" smtClean="0"/>
              <a:pPr/>
              <a:t>8</a:t>
            </a:fld>
            <a:endParaRPr lang="en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D581C5F-59CE-9447-B5A5-2C5CAD261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064"/>
            <a:ext cx="4112859" cy="3575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63076CB-2095-314C-A244-54FACA33BEAD}"/>
              </a:ext>
            </a:extLst>
          </p:cNvPr>
          <p:cNvSpPr/>
          <p:nvPr/>
        </p:nvSpPr>
        <p:spPr>
          <a:xfrm>
            <a:off x="590309" y="4977112"/>
            <a:ext cx="3321934" cy="2070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RU" dirty="0">
                <a:solidFill>
                  <a:schemeClr val="tx1"/>
                </a:solidFill>
              </a:rPr>
              <a:t>y</a:t>
            </a:r>
            <a:r>
              <a:rPr lang="en-RU" baseline="-25000" dirty="0">
                <a:solidFill>
                  <a:schemeClr val="tx1"/>
                </a:solidFill>
              </a:rPr>
              <a:t>cm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3D4B723-5704-5F40-AFFF-5F9A72797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371" y="1357798"/>
            <a:ext cx="4598988" cy="380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ACF53E0A-58DA-3A47-B160-28C50C358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375" y="1366258"/>
            <a:ext cx="4093625" cy="377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3A651A-DE3F-A845-8F6A-B63494B28DA6}"/>
              </a:ext>
            </a:extLst>
          </p:cNvPr>
          <p:cNvSpPr txBox="1"/>
          <p:nvPr/>
        </p:nvSpPr>
        <p:spPr>
          <a:xfrm>
            <a:off x="857144" y="1327962"/>
            <a:ext cx="2857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U" sz="2400" b="1" dirty="0"/>
              <a:t>HADES (M. Mamaev)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EEE357-5BF2-4949-AB01-BD49704E10B1}"/>
              </a:ext>
            </a:extLst>
          </p:cNvPr>
          <p:cNvSpPr txBox="1"/>
          <p:nvPr/>
        </p:nvSpPr>
        <p:spPr>
          <a:xfrm>
            <a:off x="5014306" y="1328404"/>
            <a:ext cx="2441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U" sz="2400" b="1" dirty="0"/>
              <a:t>CBM (O. Golosov)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146F2E-4FD7-5E46-8E70-F483436C8904}"/>
              </a:ext>
            </a:extLst>
          </p:cNvPr>
          <p:cNvSpPr txBox="1"/>
          <p:nvPr/>
        </p:nvSpPr>
        <p:spPr>
          <a:xfrm>
            <a:off x="8534358" y="1327961"/>
            <a:ext cx="3383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U" sz="2400" b="1" dirty="0"/>
              <a:t>NA61/SHINE (E. Kashirin)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10E0F2-8BAF-5440-96F8-119545D4D2A1}"/>
              </a:ext>
            </a:extLst>
          </p:cNvPr>
          <p:cNvSpPr txBox="1"/>
          <p:nvPr/>
        </p:nvSpPr>
        <p:spPr>
          <a:xfrm>
            <a:off x="214690" y="5637798"/>
            <a:ext cx="117626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RU" sz="2000" b="1" dirty="0"/>
              <a:t>QnAnalysis is already used in the current (HADES, ALICE) and future (CBM) experiments</a:t>
            </a:r>
          </a:p>
          <a:p>
            <a:pPr algn="ctr"/>
            <a:r>
              <a:rPr lang="en-RU" sz="2000" b="1" dirty="0"/>
              <a:t>Now it is available in MPD</a:t>
            </a:r>
          </a:p>
        </p:txBody>
      </p:sp>
    </p:spTree>
    <p:extLst>
      <p:ext uri="{BB962C8B-B14F-4D97-AF65-F5344CB8AC3E}">
        <p14:creationId xmlns:p14="http://schemas.microsoft.com/office/powerpoint/2010/main" val="2764165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B9181F-9669-7D45-99E7-97DC7D29C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6654-31A7-4041-AA7A-6BDA3D4DF0CF}" type="slidenum">
              <a:rPr lang="en-RU" smtClean="0"/>
              <a:t>9</a:t>
            </a:fld>
            <a:endParaRPr lang="en-RU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F231481-53D5-AA49-9A69-5514904BD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133"/>
            <a:ext cx="10515600" cy="610235"/>
          </a:xfrm>
        </p:spPr>
        <p:txBody>
          <a:bodyPr>
            <a:normAutofit fontScale="90000"/>
          </a:bodyPr>
          <a:lstStyle/>
          <a:p>
            <a:r>
              <a:rPr lang="en-RU" dirty="0"/>
              <a:t>AnalysisTree format for MPD data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B96AA72-3FF2-D748-9353-479DDBDE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295" y="1137163"/>
            <a:ext cx="5759368" cy="434344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RU" b="1" dirty="0"/>
              <a:t>AnalysisTree: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RU" dirty="0"/>
              <a:t>A framework and experimentally independent, lightweight and flexible data format that stores information in configurable basic objects:</a:t>
            </a:r>
          </a:p>
          <a:p>
            <a:pPr marL="285750" indent="-285750"/>
            <a:r>
              <a:rPr lang="en-RU" b="1" dirty="0"/>
              <a:t>EventHeader</a:t>
            </a:r>
            <a:r>
              <a:rPr lang="en-RU" dirty="0"/>
              <a:t> – information about general event properties</a:t>
            </a:r>
          </a:p>
          <a:p>
            <a:pPr marL="285750" indent="-285750"/>
            <a:r>
              <a:rPr lang="en-RU" b="1" dirty="0"/>
              <a:t>Track</a:t>
            </a:r>
            <a:r>
              <a:rPr lang="en-RU" dirty="0"/>
              <a:t> – reconstructed track parameters</a:t>
            </a:r>
          </a:p>
          <a:p>
            <a:pPr marL="285750" indent="-285750"/>
            <a:r>
              <a:rPr lang="en-RU" b="1" dirty="0"/>
              <a:t>Particle</a:t>
            </a:r>
            <a:r>
              <a:rPr lang="en-RU" dirty="0"/>
              <a:t> – Monte Carlo track parameters</a:t>
            </a:r>
          </a:p>
          <a:p>
            <a:pPr marL="285750" indent="-285750"/>
            <a:r>
              <a:rPr lang="en-RU" b="1" dirty="0"/>
              <a:t>Module</a:t>
            </a:r>
            <a:r>
              <a:rPr lang="en-RU" dirty="0"/>
              <a:t> – information about module in a module-type detector (FHCal)</a:t>
            </a:r>
          </a:p>
          <a:p>
            <a:pPr marL="285750" indent="-285750"/>
            <a:r>
              <a:rPr lang="en-RU" b="1" dirty="0"/>
              <a:t>Hit</a:t>
            </a:r>
            <a:r>
              <a:rPr lang="en-RU" dirty="0"/>
              <a:t> – information about hit in a hit-type detector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RU" dirty="0"/>
              <a:t>Each object can contain any number of custom integer, floating or boolean fields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44A9CA0-424C-0F44-BA90-F9F5AD8815C6}"/>
              </a:ext>
            </a:extLst>
          </p:cNvPr>
          <p:cNvSpPr/>
          <p:nvPr/>
        </p:nvSpPr>
        <p:spPr>
          <a:xfrm>
            <a:off x="8171727" y="658368"/>
            <a:ext cx="3761772" cy="4822245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RU" sz="2400" b="1" dirty="0">
                <a:hlinkClick r:id="rId2"/>
              </a:rPr>
              <a:t>AnalysisTree</a:t>
            </a:r>
            <a:endParaRPr lang="en-RU" sz="2400" b="1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38C2E268-4691-A64D-AD66-5A317860A3FA}"/>
              </a:ext>
            </a:extLst>
          </p:cNvPr>
          <p:cNvSpPr/>
          <p:nvPr/>
        </p:nvSpPr>
        <p:spPr>
          <a:xfrm>
            <a:off x="8518967" y="1377387"/>
            <a:ext cx="3136739" cy="21760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RU" b="1" dirty="0">
                <a:solidFill>
                  <a:schemeClr val="tx1"/>
                </a:solidFill>
              </a:rPr>
              <a:t>Core library</a:t>
            </a:r>
          </a:p>
          <a:p>
            <a:r>
              <a:rPr lang="en-RU" dirty="0">
                <a:solidFill>
                  <a:schemeClr val="tx1"/>
                </a:solidFill>
              </a:rPr>
              <a:t>Data formats: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RU" dirty="0">
                <a:solidFill>
                  <a:schemeClr val="tx1"/>
                </a:solidFill>
              </a:rPr>
              <a:t>EventHeader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RU" dirty="0">
                <a:solidFill>
                  <a:schemeClr val="tx1"/>
                </a:solidFill>
              </a:rPr>
              <a:t>Track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RU" dirty="0">
                <a:solidFill>
                  <a:schemeClr val="tx1"/>
                </a:solidFill>
              </a:rPr>
              <a:t>Particle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RU" dirty="0">
                <a:solidFill>
                  <a:schemeClr val="tx1"/>
                </a:solidFill>
              </a:rPr>
              <a:t>Module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RU" dirty="0">
                <a:solidFill>
                  <a:schemeClr val="tx1"/>
                </a:solidFill>
              </a:rPr>
              <a:t>Hit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C1EB1A1-67F9-C74A-B599-6B8C8A43BFD1}"/>
              </a:ext>
            </a:extLst>
          </p:cNvPr>
          <p:cNvSpPr/>
          <p:nvPr/>
        </p:nvSpPr>
        <p:spPr>
          <a:xfrm>
            <a:off x="8484243" y="3728354"/>
            <a:ext cx="3136739" cy="139923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RU" b="1" dirty="0">
                <a:solidFill>
                  <a:schemeClr val="tx1"/>
                </a:solidFill>
              </a:rPr>
              <a:t>Infra library</a:t>
            </a:r>
          </a:p>
          <a:p>
            <a:r>
              <a:rPr lang="en-RU" dirty="0">
                <a:solidFill>
                  <a:schemeClr val="tx1"/>
                </a:solidFill>
              </a:rPr>
              <a:t>Ifrastructure for AnalysisTree: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RU" dirty="0">
                <a:solidFill>
                  <a:schemeClr val="tx1"/>
                </a:solidFill>
              </a:rPr>
              <a:t>AnalysisTree reader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RU" dirty="0">
                <a:solidFill>
                  <a:schemeClr val="tx1"/>
                </a:solidFill>
              </a:rPr>
              <a:t>AnalysisTree writer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3BCFA2-C8F4-A545-943A-11D0BD69EE67}"/>
              </a:ext>
            </a:extLst>
          </p:cNvPr>
          <p:cNvSpPr txBox="1"/>
          <p:nvPr/>
        </p:nvSpPr>
        <p:spPr>
          <a:xfrm>
            <a:off x="0" y="5901710"/>
            <a:ext cx="43897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err="1"/>
              <a:t>AnalysisTree</a:t>
            </a:r>
            <a:r>
              <a:rPr lang="en-GB" sz="1600" dirty="0"/>
              <a:t> data format:</a:t>
            </a:r>
          </a:p>
          <a:p>
            <a:r>
              <a:rPr lang="en-GB" sz="1600" dirty="0">
                <a:hlinkClick r:id="rId2"/>
              </a:rPr>
              <a:t>https://github.com/HeavyIonAnalysis/AnalysisTree</a:t>
            </a:r>
            <a:endParaRPr lang="en-GB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E35E2E-2AE1-3448-91CD-0C3981847FCA}"/>
              </a:ext>
            </a:extLst>
          </p:cNvPr>
          <p:cNvSpPr txBox="1"/>
          <p:nvPr/>
        </p:nvSpPr>
        <p:spPr>
          <a:xfrm>
            <a:off x="155295" y="5335929"/>
            <a:ext cx="76944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U" sz="2000" b="1" dirty="0"/>
              <a:t>AnalysisTree can store information from any experiment and/or model</a:t>
            </a:r>
          </a:p>
        </p:txBody>
      </p:sp>
    </p:spTree>
    <p:extLst>
      <p:ext uri="{BB962C8B-B14F-4D97-AF65-F5344CB8AC3E}">
        <p14:creationId xmlns:p14="http://schemas.microsoft.com/office/powerpoint/2010/main" val="1778361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3981</TotalTime>
  <Words>2343</Words>
  <Application>Microsoft Macintosh PowerPoint</Application>
  <PresentationFormat>Widescreen</PresentationFormat>
  <Paragraphs>411</Paragraphs>
  <Slides>32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ArialMT</vt:lpstr>
      <vt:lpstr>Calibri</vt:lpstr>
      <vt:lpstr>Calibri Light</vt:lpstr>
      <vt:lpstr>Cambria Math</vt:lpstr>
      <vt:lpstr>Open Sans</vt:lpstr>
      <vt:lpstr>OpenSymbol</vt:lpstr>
      <vt:lpstr>Office Theme</vt:lpstr>
      <vt:lpstr>Implementation of QnAnalysis framework for flow measurements in MPD</vt:lpstr>
      <vt:lpstr>Anisotropic flow in heavy-ion collisions at Nuclotron-NICA energies</vt:lpstr>
      <vt:lpstr>Why do we need unified package for flow analysis?</vt:lpstr>
      <vt:lpstr>u_n,Q_n vectors formalism for flow measurements</vt:lpstr>
      <vt:lpstr>u_n,Q_n vectors formalism for flow measurements</vt:lpstr>
      <vt:lpstr>Corrections for non-uniform acceptance</vt:lpstr>
      <vt:lpstr>The QnAnalysis package</vt:lpstr>
      <vt:lpstr>Examples of QnAnalysis usage </vt:lpstr>
      <vt:lpstr>AnalysisTree format for MPD data</vt:lpstr>
      <vt:lpstr>MPD experiment at NICA</vt:lpstr>
      <vt:lpstr>QnAnalysis implementation in MPD experiment</vt:lpstr>
      <vt:lpstr>Flow measurement procedure in MPD with QnAnalysis</vt:lpstr>
      <vt:lpstr>Preprocessing stage</vt:lpstr>
      <vt:lpstr>Analysis stage: QnAnalysisCorrect</vt:lpstr>
      <vt:lpstr>Configuration example: Q-vector definition</vt:lpstr>
      <vt:lpstr>Analysis stage: QnAnalysisCorrelate</vt:lpstr>
      <vt:lpstr>Configuration example: Correlation setup</vt:lpstr>
      <vt:lpstr>Postprocessing stage</vt:lpstr>
      <vt:lpstr>Non-uniform acceptance corrections</vt:lpstr>
      <vt:lpstr>Effects of non-uniformity corrections</vt:lpstr>
      <vt:lpstr>⟨Q_n Q_n ⟩ components (FHCal)</vt:lpstr>
      <vt:lpstr>Reco vs. mc: v_1</vt:lpstr>
      <vt:lpstr>Reco vs. mc: v_2</vt:lpstr>
      <vt:lpstr>Components comparison: v_1</vt:lpstr>
      <vt:lpstr>Components comparison: v_2</vt:lpstr>
      <vt:lpstr>Summary and outlook</vt:lpstr>
      <vt:lpstr>Thank you for your attention!</vt:lpstr>
      <vt:lpstr>Backup slides</vt:lpstr>
      <vt:lpstr>AnalysisTree format for MPD data</vt:lpstr>
      <vt:lpstr>Components comparison: v_1</vt:lpstr>
      <vt:lpstr>Components comparison: v_2</vt:lpstr>
      <vt:lpstr>Flow measurement: scalar product method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Implementation of the QnAnalysis for differential flow measurements in the MPD experiment</dc:title>
  <dc:creator>Петр Парфенов</dc:creator>
  <cp:lastModifiedBy>Петр Парфенов</cp:lastModifiedBy>
  <cp:revision>93</cp:revision>
  <dcterms:created xsi:type="dcterms:W3CDTF">2022-04-09T18:59:58Z</dcterms:created>
  <dcterms:modified xsi:type="dcterms:W3CDTF">2022-04-12T13:56:33Z</dcterms:modified>
</cp:coreProperties>
</file>