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86" r:id="rId4"/>
    <p:sldId id="285" r:id="rId5"/>
    <p:sldId id="288" r:id="rId6"/>
    <p:sldId id="289" r:id="rId7"/>
    <p:sldId id="292" r:id="rId8"/>
    <p:sldId id="283" r:id="rId9"/>
    <p:sldId id="284" r:id="rId10"/>
    <p:sldId id="282" r:id="rId11"/>
    <p:sldId id="290" r:id="rId12"/>
    <p:sldId id="29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1BF-6AD8-473F-8E57-0433151C7E4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5A1E-BD3F-41FE-B2BE-4F2832C3E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7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1BF-6AD8-473F-8E57-0433151C7E4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5A1E-BD3F-41FE-B2BE-4F2832C3E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1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1BF-6AD8-473F-8E57-0433151C7E4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5A1E-BD3F-41FE-B2BE-4F2832C3E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5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1BF-6AD8-473F-8E57-0433151C7E4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5A1E-BD3F-41FE-B2BE-4F2832C3E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5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1BF-6AD8-473F-8E57-0433151C7E4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5A1E-BD3F-41FE-B2BE-4F2832C3E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4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1BF-6AD8-473F-8E57-0433151C7E4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5A1E-BD3F-41FE-B2BE-4F2832C3E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97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1BF-6AD8-473F-8E57-0433151C7E4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5A1E-BD3F-41FE-B2BE-4F2832C3E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4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1BF-6AD8-473F-8E57-0433151C7E4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5A1E-BD3F-41FE-B2BE-4F2832C3E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8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1BF-6AD8-473F-8E57-0433151C7E4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5A1E-BD3F-41FE-B2BE-4F2832C3E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8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1BF-6AD8-473F-8E57-0433151C7E4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5A1E-BD3F-41FE-B2BE-4F2832C3E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2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31BF-6AD8-473F-8E57-0433151C7E4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C5A1E-BD3F-41FE-B2BE-4F2832C3E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4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A31BF-6AD8-473F-8E57-0433151C7E46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C5A1E-BD3F-41FE-B2BE-4F2832C3E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4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308" y="5451957"/>
            <a:ext cx="4223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21.04.2022</a:t>
            </a:r>
          </a:p>
          <a:p>
            <a:r>
              <a:rPr lang="ru-RU" i="1" dirty="0"/>
              <a:t>Рабочее совещание по детекторам </a:t>
            </a:r>
            <a:r>
              <a:rPr lang="en-US" i="1" dirty="0"/>
              <a:t>SPD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789112" y="1890845"/>
            <a:ext cx="6291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Вариант конструкции </a:t>
            </a:r>
            <a:r>
              <a:rPr lang="en-US" sz="2400" b="1" dirty="0"/>
              <a:t>VD/SPD</a:t>
            </a:r>
            <a:r>
              <a:rPr lang="ru-RU" sz="2400" b="1" dirty="0"/>
              <a:t> (</a:t>
            </a:r>
            <a:r>
              <a:rPr lang="en-US" sz="2400" b="1" dirty="0" err="1"/>
              <a:t>Barrel+EndCap</a:t>
            </a:r>
            <a:r>
              <a:rPr lang="en-US" sz="2400" b="1" dirty="0"/>
              <a:t>)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89421" y="5451958"/>
            <a:ext cx="120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О.Тарасов</a:t>
            </a:r>
            <a:endParaRPr lang="ru-RU" dirty="0"/>
          </a:p>
          <a:p>
            <a:r>
              <a:rPr lang="ru-RU" dirty="0" err="1"/>
              <a:t>Н.Замятин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05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382" y="205795"/>
            <a:ext cx="7448867" cy="6356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185" y="1412240"/>
            <a:ext cx="404897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Вариант сборки вершинного детектора: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два независимых полуцилиндра позиционируются соосно </a:t>
            </a:r>
            <a:r>
              <a:rPr lang="en-US" dirty="0"/>
              <a:t>beam pipe</a:t>
            </a:r>
            <a:r>
              <a:rPr lang="ru-RU" dirty="0"/>
              <a:t>; </a:t>
            </a:r>
          </a:p>
          <a:p>
            <a:pPr marL="285750" indent="-285750">
              <a:buFontTx/>
              <a:buChar char="-"/>
            </a:pPr>
            <a:r>
              <a:rPr lang="en-US" dirty="0"/>
              <a:t>VD</a:t>
            </a:r>
            <a:r>
              <a:rPr lang="ru-RU" dirty="0"/>
              <a:t> механически крепится на механике </a:t>
            </a:r>
            <a:r>
              <a:rPr lang="en-US" dirty="0"/>
              <a:t>Straw tracker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конструкция механики крепления на  </a:t>
            </a:r>
            <a:r>
              <a:rPr lang="en-US" dirty="0"/>
              <a:t>Straw Tracker</a:t>
            </a:r>
            <a:r>
              <a:rPr lang="ru-RU" dirty="0"/>
              <a:t> разрабатывается и будет согласована с группой</a:t>
            </a:r>
            <a:r>
              <a:rPr lang="en-US" dirty="0"/>
              <a:t> (ST)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4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43" y="188376"/>
            <a:ext cx="8016557" cy="648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00263"/>
            <a:ext cx="50278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Основные нерешенные вопросы конструкции </a:t>
            </a:r>
            <a:r>
              <a:rPr lang="en-US" sz="2000" b="1" dirty="0">
                <a:solidFill>
                  <a:srgbClr val="00B0F0"/>
                </a:solidFill>
              </a:rPr>
              <a:t>Si-VD </a:t>
            </a:r>
            <a:r>
              <a:rPr lang="ru-RU" sz="2000" b="1" dirty="0">
                <a:solidFill>
                  <a:srgbClr val="00B0F0"/>
                </a:solidFill>
              </a:rPr>
              <a:t>на сегодня:</a:t>
            </a:r>
          </a:p>
          <a:p>
            <a:endParaRPr lang="ru-RU" sz="2000" b="1" dirty="0">
              <a:solidFill>
                <a:srgbClr val="00B0F0"/>
              </a:solidFill>
            </a:endParaRPr>
          </a:p>
          <a:p>
            <a:r>
              <a:rPr lang="ru-RU" dirty="0"/>
              <a:t>- Как и где прокладывать кабели, </a:t>
            </a:r>
          </a:p>
          <a:p>
            <a:r>
              <a:rPr lang="ru-RU" dirty="0"/>
              <a:t>трубы охлаждения? 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Как и где расположить </a:t>
            </a:r>
            <a:r>
              <a:rPr lang="en-US" dirty="0"/>
              <a:t>FEE</a:t>
            </a:r>
            <a:r>
              <a:rPr lang="ru-RU" dirty="0"/>
              <a:t> (нельзя удалять электронику на расстояние более 600мм от детекторов);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Как закрепить с необходимой точностью </a:t>
            </a:r>
            <a:r>
              <a:rPr lang="en-US" dirty="0"/>
              <a:t>VD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Тип чипов для </a:t>
            </a:r>
            <a:r>
              <a:rPr lang="en-US" dirty="0"/>
              <a:t>FEE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Необходимо оценить (физ. группа) сколько % </a:t>
            </a:r>
          </a:p>
          <a:p>
            <a:r>
              <a:rPr lang="ru-RU" dirty="0"/>
              <a:t>событий (для разных задач) находится в области </a:t>
            </a:r>
          </a:p>
          <a:p>
            <a:r>
              <a:rPr lang="en-US" dirty="0" err="1"/>
              <a:t>EndCap</a:t>
            </a:r>
            <a:r>
              <a:rPr lang="ru-RU" dirty="0"/>
              <a:t> (может отказаться от него?).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5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A03F9B-EAA9-4473-9E2E-E09A1285E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440" y="0"/>
            <a:ext cx="947542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CB535C-4D75-4C8E-8653-D7E53BCA4393}"/>
              </a:ext>
            </a:extLst>
          </p:cNvPr>
          <p:cNvSpPr txBox="1"/>
          <p:nvPr/>
        </p:nvSpPr>
        <p:spPr>
          <a:xfrm>
            <a:off x="612566" y="5051395"/>
            <a:ext cx="248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FF0000"/>
                </a:solidFill>
              </a:rPr>
              <a:t>Вариант прокладки кабелей, труб, и др. от 21.01.2021</a:t>
            </a:r>
          </a:p>
        </p:txBody>
      </p:sp>
    </p:spTree>
    <p:extLst>
      <p:ext uri="{BB962C8B-B14F-4D97-AF65-F5344CB8AC3E}">
        <p14:creationId xmlns:p14="http://schemas.microsoft.com/office/powerpoint/2010/main" val="339348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437" y="0"/>
            <a:ext cx="8660957" cy="5840934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C423522-59E0-4895-8561-393FEB267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46394"/>
              </p:ext>
            </p:extLst>
          </p:nvPr>
        </p:nvGraphicFramePr>
        <p:xfrm>
          <a:off x="5342954" y="2920467"/>
          <a:ext cx="6387656" cy="3697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8593">
                  <a:extLst>
                    <a:ext uri="{9D8B030D-6E8A-4147-A177-3AD203B41FA5}">
                      <a16:colId xmlns:a16="http://schemas.microsoft.com/office/drawing/2014/main" val="621960062"/>
                    </a:ext>
                  </a:extLst>
                </a:gridCol>
                <a:gridCol w="815408">
                  <a:extLst>
                    <a:ext uri="{9D8B030D-6E8A-4147-A177-3AD203B41FA5}">
                      <a16:colId xmlns:a16="http://schemas.microsoft.com/office/drawing/2014/main" val="549974595"/>
                    </a:ext>
                  </a:extLst>
                </a:gridCol>
                <a:gridCol w="816299">
                  <a:extLst>
                    <a:ext uri="{9D8B030D-6E8A-4147-A177-3AD203B41FA5}">
                      <a16:colId xmlns:a16="http://schemas.microsoft.com/office/drawing/2014/main" val="725914467"/>
                    </a:ext>
                  </a:extLst>
                </a:gridCol>
                <a:gridCol w="815408">
                  <a:extLst>
                    <a:ext uri="{9D8B030D-6E8A-4147-A177-3AD203B41FA5}">
                      <a16:colId xmlns:a16="http://schemas.microsoft.com/office/drawing/2014/main" val="480586842"/>
                    </a:ext>
                  </a:extLst>
                </a:gridCol>
                <a:gridCol w="816299">
                  <a:extLst>
                    <a:ext uri="{9D8B030D-6E8A-4147-A177-3AD203B41FA5}">
                      <a16:colId xmlns:a16="http://schemas.microsoft.com/office/drawing/2014/main" val="2501018644"/>
                    </a:ext>
                  </a:extLst>
                </a:gridCol>
                <a:gridCol w="815408">
                  <a:extLst>
                    <a:ext uri="{9D8B030D-6E8A-4147-A177-3AD203B41FA5}">
                      <a16:colId xmlns:a16="http://schemas.microsoft.com/office/drawing/2014/main" val="938877766"/>
                    </a:ext>
                  </a:extLst>
                </a:gridCol>
                <a:gridCol w="800241">
                  <a:extLst>
                    <a:ext uri="{9D8B030D-6E8A-4147-A177-3AD203B41FA5}">
                      <a16:colId xmlns:a16="http://schemas.microsoft.com/office/drawing/2014/main" val="1851067712"/>
                    </a:ext>
                  </a:extLst>
                </a:gridCol>
              </a:tblGrid>
              <a:tr h="501592"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 err="1">
                          <a:effectLst/>
                        </a:rPr>
                        <a:t>Parameter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Layer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Layer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Layer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Layer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Layer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287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 spc="-25">
                          <a:effectLst/>
                        </a:rPr>
                        <a:t>Total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0877385"/>
                  </a:ext>
                </a:extLst>
              </a:tr>
              <a:tr h="516479"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NDSSD/</a:t>
                      </a:r>
                      <a:r>
                        <a:rPr lang="ru-RU" sz="1400" dirty="0" err="1">
                          <a:effectLst/>
                        </a:rPr>
                        <a:t>module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eaLnBrk="0" hangingPunct="0">
                        <a:lnSpc>
                          <a:spcPct val="107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 eaLnBrk="0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95836337"/>
                  </a:ext>
                </a:extLst>
              </a:tr>
              <a:tr h="448913"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 spc="5" dirty="0" err="1">
                          <a:effectLst/>
                        </a:rPr>
                        <a:t>Nmodules</a:t>
                      </a:r>
                      <a:r>
                        <a:rPr lang="ru-RU" sz="1400" spc="5" dirty="0">
                          <a:effectLst/>
                        </a:rPr>
                        <a:t>/</a:t>
                      </a:r>
                      <a:r>
                        <a:rPr lang="ru-RU" sz="1400" spc="5" dirty="0" err="1">
                          <a:effectLst/>
                        </a:rPr>
                        <a:t>ladder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053845"/>
                  </a:ext>
                </a:extLst>
              </a:tr>
              <a:tr h="448913"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 spc="10" dirty="0" err="1">
                          <a:effectLst/>
                        </a:rPr>
                        <a:t>Nladders</a:t>
                      </a:r>
                      <a:r>
                        <a:rPr lang="ru-RU" sz="1400" spc="10" dirty="0">
                          <a:effectLst/>
                        </a:rPr>
                        <a:t>/</a:t>
                      </a:r>
                      <a:r>
                        <a:rPr lang="ru-RU" sz="1400" spc="10" dirty="0" err="1">
                          <a:effectLst/>
                        </a:rPr>
                        <a:t>layer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697810"/>
                  </a:ext>
                </a:extLst>
              </a:tr>
              <a:tr h="448913"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ND</a:t>
                      </a:r>
                      <a:r>
                        <a:rPr lang="ru-RU" sz="1400" spc="5">
                          <a:effectLst/>
                        </a:rPr>
                        <a:t>SS</a:t>
                      </a:r>
                      <a:r>
                        <a:rPr lang="ru-RU" sz="1400" spc="45">
                          <a:effectLst/>
                        </a:rPr>
                        <a:t>D</a:t>
                      </a:r>
                      <a:r>
                        <a:rPr lang="ru-RU" sz="1400">
                          <a:effectLst/>
                        </a:rPr>
                        <a:t>/layer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48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</a:rPr>
                        <a:t>152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</a:rPr>
                        <a:t>184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</a:rPr>
                        <a:t>576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2874131"/>
                  </a:ext>
                </a:extLst>
              </a:tr>
              <a:tr h="448913"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 spc="5">
                          <a:effectLst/>
                        </a:rPr>
                        <a:t>Nchip/module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43760890"/>
                  </a:ext>
                </a:extLst>
              </a:tr>
              <a:tr h="450058"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400" spc="5">
                          <a:effectLst/>
                        </a:rPr>
                        <a:t>Nchip(128</a:t>
                      </a:r>
                      <a:r>
                        <a:rPr lang="en-US" sz="1400" spc="5">
                          <a:effectLst/>
                        </a:rPr>
                        <a:t>ch)</a:t>
                      </a:r>
                      <a:r>
                        <a:rPr lang="ru-RU" sz="1400" spc="5">
                          <a:effectLst/>
                        </a:rPr>
                        <a:t>/layer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</a:rPr>
                        <a:t>240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760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920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780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2880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3980403"/>
                  </a:ext>
                </a:extLst>
              </a:tr>
              <a:tr h="434025"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Nchannel</a:t>
                      </a:r>
                      <a:r>
                        <a:rPr lang="ru-RU" sz="1400" spc="-17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/layer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</a:rPr>
                        <a:t>30720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71680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</a:rPr>
                        <a:t>97280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</a:rPr>
                        <a:t>117760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1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</a:rPr>
                        <a:t>368 640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849030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65D3F25-C192-426B-AAFD-B6414F4A0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2700" y="2976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50C1D-6B1B-49CA-912D-5BB523432D75}"/>
              </a:ext>
            </a:extLst>
          </p:cNvPr>
          <p:cNvSpPr txBox="1"/>
          <p:nvPr/>
        </p:nvSpPr>
        <p:spPr>
          <a:xfrm>
            <a:off x="6210236" y="1332462"/>
            <a:ext cx="5081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</a:rPr>
              <a:t>Поперечное сечение 5-ти слоев </a:t>
            </a:r>
            <a:r>
              <a:rPr lang="en-US" sz="2000" b="1" i="1" dirty="0">
                <a:solidFill>
                  <a:srgbClr val="00B0F0"/>
                </a:solidFill>
              </a:rPr>
              <a:t>barrel VD</a:t>
            </a:r>
            <a:r>
              <a:rPr lang="ru-RU" sz="2000" b="1" i="1" dirty="0">
                <a:solidFill>
                  <a:srgbClr val="00B0F0"/>
                </a:solidFill>
              </a:rPr>
              <a:t> и </a:t>
            </a:r>
          </a:p>
          <a:p>
            <a:r>
              <a:rPr lang="ru-RU" sz="2000" b="1" i="1" dirty="0">
                <a:solidFill>
                  <a:srgbClr val="00B0F0"/>
                </a:solidFill>
              </a:rPr>
              <a:t>таблица основных параметров</a:t>
            </a:r>
          </a:p>
        </p:txBody>
      </p:sp>
    </p:spTree>
    <p:extLst>
      <p:ext uri="{BB962C8B-B14F-4D97-AF65-F5344CB8AC3E}">
        <p14:creationId xmlns:p14="http://schemas.microsoft.com/office/powerpoint/2010/main" val="395649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38" y="978565"/>
            <a:ext cx="10657523" cy="5879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238" y="0"/>
            <a:ext cx="565103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Схема расположения детекторов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en-US" sz="2000" b="1" dirty="0" err="1">
                <a:solidFill>
                  <a:srgbClr val="00B0F0"/>
                </a:solidFill>
              </a:rPr>
              <a:t>Barrel+EndCap</a:t>
            </a:r>
            <a:r>
              <a:rPr lang="ru-RU" sz="2000" b="1" dirty="0">
                <a:solidFill>
                  <a:srgbClr val="00B0F0"/>
                </a:solidFill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сечение вдоль оси пучков;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EndCap</a:t>
            </a:r>
            <a:r>
              <a:rPr lang="ru-RU" dirty="0"/>
              <a:t> содержит 5 плоскостей (</a:t>
            </a:r>
            <a:r>
              <a:rPr lang="en-US" dirty="0"/>
              <a:t>R</a:t>
            </a:r>
            <a:r>
              <a:rPr lang="ru-RU" dirty="0"/>
              <a:t>/ϕ</a:t>
            </a:r>
            <a:r>
              <a:rPr lang="en-US" dirty="0"/>
              <a:t>/Z</a:t>
            </a:r>
            <a:r>
              <a:rPr lang="ru-RU" dirty="0"/>
              <a:t>)-координаты;</a:t>
            </a:r>
          </a:p>
          <a:p>
            <a:pPr marL="285750" indent="-285750">
              <a:buFontTx/>
              <a:buChar char="-"/>
            </a:pPr>
            <a:r>
              <a:rPr lang="en-US" dirty="0"/>
              <a:t>Barrel</a:t>
            </a:r>
            <a:r>
              <a:rPr lang="ru-RU" dirty="0"/>
              <a:t> содержит 5 слоев (ϕ/</a:t>
            </a:r>
            <a:r>
              <a:rPr lang="en-US" dirty="0"/>
              <a:t>Z</a:t>
            </a:r>
            <a:r>
              <a:rPr lang="ru-RU" dirty="0"/>
              <a:t>/</a:t>
            </a:r>
            <a:r>
              <a:rPr lang="en-US" dirty="0"/>
              <a:t>R</a:t>
            </a:r>
            <a:r>
              <a:rPr lang="ru-RU" dirty="0"/>
              <a:t>)-координаты.</a:t>
            </a:r>
          </a:p>
        </p:txBody>
      </p:sp>
    </p:spTree>
    <p:extLst>
      <p:ext uri="{BB962C8B-B14F-4D97-AF65-F5344CB8AC3E}">
        <p14:creationId xmlns:p14="http://schemas.microsoft.com/office/powerpoint/2010/main" val="373830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717" y="384940"/>
            <a:ext cx="7314883" cy="5792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075" y="2844472"/>
            <a:ext cx="4334328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Общий вид </a:t>
            </a:r>
            <a:r>
              <a:rPr lang="en-US" sz="2000" b="1" dirty="0" err="1">
                <a:solidFill>
                  <a:srgbClr val="00B0F0"/>
                </a:solidFill>
              </a:rPr>
              <a:t>EndCap</a:t>
            </a:r>
            <a:r>
              <a:rPr lang="ru-RU" sz="2000" b="1" dirty="0">
                <a:solidFill>
                  <a:srgbClr val="00B0F0"/>
                </a:solidFill>
              </a:rPr>
              <a:t>:</a:t>
            </a:r>
          </a:p>
          <a:p>
            <a:endParaRPr lang="ru-RU" sz="2000" b="1" dirty="0">
              <a:solidFill>
                <a:srgbClr val="00B0F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/>
              <a:t>Позиционирование плоскостей;</a:t>
            </a:r>
          </a:p>
          <a:p>
            <a:pPr marL="285750" indent="-285750">
              <a:buFontTx/>
              <a:buChar char="-"/>
            </a:pPr>
            <a:r>
              <a:rPr lang="ru-RU" dirty="0"/>
              <a:t>Расположение </a:t>
            </a:r>
            <a:r>
              <a:rPr lang="en-US" dirty="0"/>
              <a:t>FEE</a:t>
            </a:r>
            <a:r>
              <a:rPr lang="ru-RU" dirty="0"/>
              <a:t> с системой кабелей </a:t>
            </a:r>
          </a:p>
          <a:p>
            <a:r>
              <a:rPr lang="ru-RU" dirty="0"/>
              <a:t>(показаны разъемы) и охлаждения </a:t>
            </a:r>
          </a:p>
          <a:p>
            <a:r>
              <a:rPr lang="ru-RU" dirty="0"/>
              <a:t>(входы-выходы трубочек);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Позиционирование двух половинок </a:t>
            </a:r>
          </a:p>
          <a:p>
            <a:r>
              <a:rPr lang="ru-RU" dirty="0"/>
              <a:t>(полуцилиндров с помощью точных </a:t>
            </a:r>
          </a:p>
          <a:p>
            <a:r>
              <a:rPr lang="ru-RU" dirty="0"/>
              <a:t>штифтов – один из вариантов)</a:t>
            </a:r>
            <a:endParaRPr lang="en-US" dirty="0"/>
          </a:p>
          <a:p>
            <a:endParaRPr lang="ru-RU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4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423" y="1288311"/>
            <a:ext cx="8971597" cy="54582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8875" y="1768372"/>
            <a:ext cx="177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Левая половина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0980" y="5089628"/>
            <a:ext cx="206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Правая половина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53B686-C98C-4AAA-B8D0-AA149BF7C464}"/>
              </a:ext>
            </a:extLst>
          </p:cNvPr>
          <p:cNvSpPr txBox="1"/>
          <p:nvPr/>
        </p:nvSpPr>
        <p:spPr>
          <a:xfrm>
            <a:off x="686436" y="23576"/>
            <a:ext cx="808779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Вариант геометрии плоскости </a:t>
            </a:r>
            <a:r>
              <a:rPr lang="en-US" sz="2000" b="1" dirty="0" err="1">
                <a:solidFill>
                  <a:srgbClr val="00B0F0"/>
                </a:solidFill>
              </a:rPr>
              <a:t>EndCap</a:t>
            </a:r>
            <a:r>
              <a:rPr lang="ru-RU" sz="2000" b="1" dirty="0">
                <a:solidFill>
                  <a:srgbClr val="00B0F0"/>
                </a:solidFill>
              </a:rPr>
              <a:t> на основе детекторов-трапеций:</a:t>
            </a:r>
          </a:p>
          <a:p>
            <a:pPr marL="285750" indent="-285750">
              <a:buFontTx/>
              <a:buChar char="-"/>
            </a:pPr>
            <a:r>
              <a:rPr lang="ru-RU" dirty="0"/>
              <a:t>14 трапеций, состоящих из двух детекторов;</a:t>
            </a:r>
          </a:p>
          <a:p>
            <a:pPr marL="285750" indent="-285750">
              <a:buFontTx/>
              <a:buChar char="-"/>
            </a:pPr>
            <a:r>
              <a:rPr lang="ru-RU" dirty="0"/>
              <a:t>Угол трапеции – 25.71°;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Плоскость состоит из двух уровней с перекрытием трапеций 2.8 мм;</a:t>
            </a:r>
          </a:p>
          <a:p>
            <a:pPr marL="285750" indent="-285750">
              <a:buFontTx/>
              <a:buChar char="-"/>
            </a:pPr>
            <a:r>
              <a:rPr lang="ru-RU" dirty="0"/>
              <a:t>Активная площадь каждой плоскости </a:t>
            </a:r>
            <a:r>
              <a:rPr lang="en-US" dirty="0"/>
              <a:t>S=0.14 m</a:t>
            </a:r>
            <a:r>
              <a:rPr lang="en-US" baseline="30000" dirty="0"/>
              <a:t>2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754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56" y="930465"/>
            <a:ext cx="7434263" cy="5413395"/>
          </a:xfrm>
          <a:prstGeom prst="rect">
            <a:avLst/>
          </a:prstGeom>
        </p:spPr>
      </p:pic>
      <p:sp>
        <p:nvSpPr>
          <p:cNvPr id="4" name="Правая фигурная скобка 3"/>
          <p:cNvSpPr/>
          <p:nvPr/>
        </p:nvSpPr>
        <p:spPr>
          <a:xfrm rot="5400000">
            <a:off x="2645417" y="5507979"/>
            <a:ext cx="150471" cy="7016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2616695" y="58687"/>
            <a:ext cx="147317" cy="21986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581995" y="1650777"/>
            <a:ext cx="155448" cy="394081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75457" y="5977076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640</a:t>
            </a:r>
            <a:r>
              <a:rPr lang="en-US" sz="1400" dirty="0" err="1"/>
              <a:t>ch</a:t>
            </a:r>
            <a:r>
              <a:rPr lang="ru-RU" sz="1400" dirty="0"/>
              <a:t> (шаг 26 мкм)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19429" y="389383"/>
            <a:ext cx="125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P+ </a:t>
            </a:r>
            <a:r>
              <a:rPr lang="ru-RU" dirty="0"/>
              <a:t>сторона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0270" y="422681"/>
            <a:ext cx="1286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N+ </a:t>
            </a:r>
            <a:r>
              <a:rPr lang="ru-RU" dirty="0"/>
              <a:t>сторона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2436" y="776577"/>
            <a:ext cx="1870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640</a:t>
            </a:r>
            <a:r>
              <a:rPr lang="en-US" sz="1400" dirty="0" err="1"/>
              <a:t>ch</a:t>
            </a:r>
            <a:r>
              <a:rPr lang="ru-RU" sz="1400" dirty="0"/>
              <a:t> (шаг 151 мкм 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90652" y="253084"/>
            <a:ext cx="44013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Топология</a:t>
            </a:r>
            <a:r>
              <a:rPr lang="en-US" sz="2000" b="1" dirty="0">
                <a:solidFill>
                  <a:srgbClr val="00B0F0"/>
                </a:solidFill>
              </a:rPr>
              <a:t> Si</a:t>
            </a:r>
            <a:r>
              <a:rPr lang="ru-RU" sz="2000" b="1" dirty="0">
                <a:solidFill>
                  <a:srgbClr val="00B0F0"/>
                </a:solidFill>
              </a:rPr>
              <a:t>-детекторов-трапеций</a:t>
            </a:r>
            <a:r>
              <a:rPr lang="ru-RU" dirty="0">
                <a:solidFill>
                  <a:srgbClr val="00B0F0"/>
                </a:solidFill>
              </a:rPr>
              <a:t>:</a:t>
            </a:r>
          </a:p>
          <a:p>
            <a:endParaRPr lang="ru-RU" dirty="0">
              <a:solidFill>
                <a:srgbClr val="00B0F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dirty="0"/>
              <a:t>Каждый сектор-трапеция состоит из двух детекторов-трапеций и содержит 640</a:t>
            </a:r>
            <a:r>
              <a:rPr lang="en-US" dirty="0"/>
              <a:t>p+/</a:t>
            </a:r>
            <a:r>
              <a:rPr lang="ru-RU" dirty="0"/>
              <a:t>64</a:t>
            </a:r>
            <a:r>
              <a:rPr lang="en-US" dirty="0"/>
              <a:t>0n+</a:t>
            </a:r>
            <a:r>
              <a:rPr lang="ru-RU" dirty="0"/>
              <a:t>;  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Двухсторонние стрипы, по 640</a:t>
            </a:r>
            <a:r>
              <a:rPr lang="en-US" dirty="0"/>
              <a:t>p+/320n+</a:t>
            </a:r>
            <a:r>
              <a:rPr lang="ru-RU" dirty="0"/>
              <a:t> на каждом детекторе;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Максимальная длина диагонали трапеции не более 136 мм для технологии на пластинах </a:t>
            </a:r>
            <a:r>
              <a:rPr lang="en-US" dirty="0"/>
              <a:t>Ø</a:t>
            </a:r>
            <a:r>
              <a:rPr lang="ru-RU" dirty="0"/>
              <a:t>6</a:t>
            </a:r>
            <a:r>
              <a:rPr lang="en-US" dirty="0"/>
              <a:t>"</a:t>
            </a:r>
            <a:r>
              <a:rPr lang="ru-RU" dirty="0"/>
              <a:t>;</a:t>
            </a:r>
          </a:p>
          <a:p>
            <a:pPr marL="285750" indent="-285750">
              <a:buFontTx/>
              <a:buChar char="-"/>
            </a:pPr>
            <a:r>
              <a:rPr lang="ru-RU" dirty="0"/>
              <a:t>Толщина детекторов – 300мкм.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3555" y="380415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640</a:t>
            </a:r>
            <a:r>
              <a:rPr lang="en-US" sz="1200" dirty="0" err="1"/>
              <a:t>ch</a:t>
            </a:r>
            <a:r>
              <a:rPr lang="ru-RU" sz="1200" dirty="0"/>
              <a:t> (шаг 275 мкм)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2169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A149337-A048-4412-A343-B9125C1C82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77029"/>
              </p:ext>
            </p:extLst>
          </p:nvPr>
        </p:nvGraphicFramePr>
        <p:xfrm>
          <a:off x="928688" y="942976"/>
          <a:ext cx="10425110" cy="5355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992">
                  <a:extLst>
                    <a:ext uri="{9D8B030D-6E8A-4147-A177-3AD203B41FA5}">
                      <a16:colId xmlns:a16="http://schemas.microsoft.com/office/drawing/2014/main" val="3243368555"/>
                    </a:ext>
                  </a:extLst>
                </a:gridCol>
                <a:gridCol w="1546342">
                  <a:extLst>
                    <a:ext uri="{9D8B030D-6E8A-4147-A177-3AD203B41FA5}">
                      <a16:colId xmlns:a16="http://schemas.microsoft.com/office/drawing/2014/main" val="2840233620"/>
                    </a:ext>
                  </a:extLst>
                </a:gridCol>
                <a:gridCol w="1661980">
                  <a:extLst>
                    <a:ext uri="{9D8B030D-6E8A-4147-A177-3AD203B41FA5}">
                      <a16:colId xmlns:a16="http://schemas.microsoft.com/office/drawing/2014/main" val="619994719"/>
                    </a:ext>
                  </a:extLst>
                </a:gridCol>
                <a:gridCol w="1523483">
                  <a:extLst>
                    <a:ext uri="{9D8B030D-6E8A-4147-A177-3AD203B41FA5}">
                      <a16:colId xmlns:a16="http://schemas.microsoft.com/office/drawing/2014/main" val="3710847697"/>
                    </a:ext>
                  </a:extLst>
                </a:gridCol>
                <a:gridCol w="1522138">
                  <a:extLst>
                    <a:ext uri="{9D8B030D-6E8A-4147-A177-3AD203B41FA5}">
                      <a16:colId xmlns:a16="http://schemas.microsoft.com/office/drawing/2014/main" val="2914674444"/>
                    </a:ext>
                  </a:extLst>
                </a:gridCol>
                <a:gridCol w="1570545">
                  <a:extLst>
                    <a:ext uri="{9D8B030D-6E8A-4147-A177-3AD203B41FA5}">
                      <a16:colId xmlns:a16="http://schemas.microsoft.com/office/drawing/2014/main" val="1189110872"/>
                    </a:ext>
                  </a:extLst>
                </a:gridCol>
                <a:gridCol w="1699630">
                  <a:extLst>
                    <a:ext uri="{9D8B030D-6E8A-4147-A177-3AD203B41FA5}">
                      <a16:colId xmlns:a16="http://schemas.microsoft.com/office/drawing/2014/main" val="97682563"/>
                    </a:ext>
                  </a:extLst>
                </a:gridCol>
              </a:tblGrid>
              <a:tr h="1080859"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Layer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Number</a:t>
                      </a:r>
                      <a:r>
                        <a:rPr lang="ru-RU" sz="1800" spc="-55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of</a:t>
                      </a:r>
                      <a:endParaRPr lang="ru-RU" sz="1800" dirty="0">
                        <a:effectLst/>
                      </a:endParaRPr>
                    </a:p>
                    <a:p>
                      <a:pPr algn="ctr" eaLnBrk="0" hangingPunct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sensors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Number</a:t>
                      </a:r>
                      <a:r>
                        <a:rPr lang="ru-RU" sz="1800" spc="-5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of</a:t>
                      </a:r>
                    </a:p>
                    <a:p>
                      <a:pPr algn="ctr" eaLnBrk="0" hangingPunct="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ASICs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144780" indent="59055" eaLnBrk="0" hangingPunct="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Barrel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area</a:t>
                      </a:r>
                      <a:r>
                        <a:rPr lang="ru-RU" sz="1800" dirty="0">
                          <a:effectLst/>
                        </a:rPr>
                        <a:t>,</a:t>
                      </a:r>
                      <a:r>
                        <a:rPr lang="ru-RU" sz="1800" spc="-4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m</a:t>
                      </a:r>
                      <a:r>
                        <a:rPr lang="ru-RU" sz="1800" baseline="30000" dirty="0">
                          <a:effectLst/>
                        </a:rPr>
                        <a:t>2</a:t>
                      </a:r>
                      <a:endParaRPr lang="ru-RU" sz="18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135890" indent="-2540" eaLnBrk="0" hangingPunct="0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One End-cap area,</a:t>
                      </a:r>
                      <a:r>
                        <a:rPr lang="en-US" sz="1800" spc="-4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ru-RU" sz="18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" algn="ctr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Cost</a:t>
                      </a:r>
                      <a:r>
                        <a:rPr lang="en-US" sz="1800">
                          <a:effectLst/>
                        </a:rPr>
                        <a:t> (Si)</a:t>
                      </a:r>
                      <a:endParaRPr lang="ru-RU" sz="1800">
                        <a:effectLst/>
                      </a:endParaRPr>
                    </a:p>
                    <a:p>
                      <a:pPr marR="1270" algn="ctr" eaLnBrk="0" hangingPunct="0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barrel,</a:t>
                      </a:r>
                      <a:r>
                        <a:rPr lang="ru-RU" sz="1800" spc="-15">
                          <a:effectLst/>
                        </a:rPr>
                        <a:t> </a:t>
                      </a:r>
                      <a:r>
                        <a:rPr lang="ru-RU" sz="1800">
                          <a:effectLst/>
                        </a:rPr>
                        <a:t>Me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Cost (one)</a:t>
                      </a:r>
                      <a:endParaRPr lang="ru-RU" sz="1800">
                        <a:effectLst/>
                      </a:endParaRPr>
                    </a:p>
                    <a:p>
                      <a:pPr marR="1270" algn="ctr" eaLnBrk="0" hangingPunct="0">
                        <a:lnSpc>
                          <a:spcPct val="107000"/>
                        </a:lnSpc>
                        <a:spcBef>
                          <a:spcPts val="1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End-cup,</a:t>
                      </a:r>
                      <a:r>
                        <a:rPr lang="en-US" sz="1800" spc="-25">
                          <a:effectLst/>
                        </a:rPr>
                        <a:t> </a:t>
                      </a:r>
                      <a:r>
                        <a:rPr lang="en-US" sz="1800">
                          <a:effectLst/>
                        </a:rPr>
                        <a:t>Me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93239978"/>
                  </a:ext>
                </a:extLst>
              </a:tr>
              <a:tr h="502081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48</a:t>
                      </a:r>
                      <a:r>
                        <a:rPr lang="en-US" sz="1800" spc="-25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240</a:t>
                      </a:r>
                      <a:r>
                        <a:rPr lang="en-US" sz="1800" spc="-2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0.2</a:t>
                      </a: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8</a:t>
                      </a:r>
                      <a:r>
                        <a:rPr lang="en-US" sz="1800" spc="-3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0.22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0.22</a:t>
                      </a:r>
                      <a:endParaRPr lang="ru-RU" sz="1800" dirty="0">
                        <a:effectLst/>
                      </a:endParaRPr>
                    </a:p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0.22</a:t>
                      </a:r>
                      <a:endParaRPr lang="ru-RU" sz="1800" dirty="0">
                        <a:effectLst/>
                      </a:endParaRPr>
                    </a:p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0.22</a:t>
                      </a:r>
                      <a:endParaRPr lang="ru-RU" sz="1800" dirty="0">
                        <a:effectLst/>
                      </a:endParaRPr>
                    </a:p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</a:endParaRPr>
                    </a:p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0.22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0.33</a:t>
                      </a:r>
                      <a:r>
                        <a:rPr lang="ru-RU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5">
                  <a:txBody>
                    <a:bodyPr/>
                    <a:lstStyle/>
                    <a:p>
                      <a:pPr marL="14922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1.4</a:t>
                      </a:r>
                      <a:r>
                        <a:rPr lang="en-US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71511118"/>
                  </a:ext>
                </a:extLst>
              </a:tr>
              <a:tr h="837074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0495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</a:t>
                      </a:r>
                      <a:r>
                        <a:rPr lang="ru-RU" sz="1800" spc="-25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400</a:t>
                      </a:r>
                      <a:r>
                        <a:rPr lang="ru-RU" sz="1800" spc="-2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0.47</a:t>
                      </a:r>
                      <a:r>
                        <a:rPr lang="ru-RU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630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0.</a:t>
                      </a: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r>
                        <a:rPr lang="en-US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</a:endParaRPr>
                    </a:p>
                    <a:p>
                      <a:pPr marL="87630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 spc="-3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 marL="87630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110479"/>
                  </a:ext>
                </a:extLst>
              </a:tr>
              <a:tr h="461498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112</a:t>
                      </a:r>
                      <a:r>
                        <a:rPr lang="ru-RU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995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560</a:t>
                      </a:r>
                      <a:r>
                        <a:rPr lang="ru-RU" sz="1800" spc="-2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0.66</a:t>
                      </a:r>
                      <a:r>
                        <a:rPr lang="ru-RU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630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0.</a:t>
                      </a: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77</a:t>
                      </a:r>
                      <a:r>
                        <a:rPr lang="en-US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383772"/>
                  </a:ext>
                </a:extLst>
              </a:tr>
              <a:tr h="461498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152</a:t>
                      </a:r>
                      <a:r>
                        <a:rPr lang="en-US" sz="1800" spc="-25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    760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0.89</a:t>
                      </a:r>
                      <a:r>
                        <a:rPr lang="en-US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    1</a:t>
                      </a: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en-US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635296"/>
                  </a:ext>
                </a:extLst>
              </a:tr>
              <a:tr h="897486"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6205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184</a:t>
                      </a:r>
                      <a:r>
                        <a:rPr lang="en-US" sz="1800" spc="-25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    920</a:t>
                      </a:r>
                      <a:r>
                        <a:rPr lang="en-US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ru-RU" sz="1800"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08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7630" eaLnBrk="0" hangingPunct="0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1.5</a:t>
                      </a:r>
                      <a:r>
                        <a:rPr lang="en-US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858922"/>
                  </a:ext>
                </a:extLst>
              </a:tr>
              <a:tr h="1115364">
                <a:tc>
                  <a:txBody>
                    <a:bodyPr/>
                    <a:lstStyle/>
                    <a:p>
                      <a:pPr marL="96520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800" spc="-25">
                          <a:effectLst/>
                        </a:rPr>
                        <a:t>Total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576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2880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3.38</a:t>
                      </a:r>
                      <a:r>
                        <a:rPr lang="en-US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56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r>
                        <a:rPr lang="ru-RU" sz="1800" dirty="0">
                          <a:effectLst/>
                          <a:highlight>
                            <a:srgbClr val="FFFF00"/>
                          </a:highlight>
                        </a:rPr>
                        <a:t>.</a:t>
                      </a: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highlight>
                            <a:srgbClr val="FFFF00"/>
                          </a:highlight>
                        </a:rPr>
                        <a:t>4.3</a:t>
                      </a:r>
                      <a:r>
                        <a:rPr lang="en-US" sz="1800" spc="-30">
                          <a:effectLst/>
                        </a:rPr>
                        <a:t> </a:t>
                      </a:r>
                      <a:endParaRPr lang="ru-RU" sz="1800">
                        <a:effectLst/>
                      </a:endParaRPr>
                    </a:p>
                    <a:p>
                      <a:pPr marL="87630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highlight>
                            <a:srgbClr val="FFFF00"/>
                          </a:highlight>
                        </a:rPr>
                        <a:t>2.8</a:t>
                      </a:r>
                      <a:r>
                        <a:rPr lang="en-US" sz="1800" spc="-30" dirty="0">
                          <a:effectLst/>
                        </a:rPr>
                        <a:t>  (two end-cup)</a:t>
                      </a:r>
                      <a:endParaRPr lang="ru-RU" sz="1800" dirty="0">
                        <a:effectLst/>
                      </a:endParaRPr>
                    </a:p>
                    <a:p>
                      <a:pPr marL="14922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spc="-3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</a:endParaRPr>
                    </a:p>
                    <a:p>
                      <a:pPr marL="149225" eaLnBrk="0" hangingPunct="0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999358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600D199-96F2-4976-9A2F-3E60C4826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2" y="405497"/>
            <a:ext cx="6694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 4.5: Cost estimation for the VD configurations DSSD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31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95" y="462595"/>
            <a:ext cx="8617585" cy="6076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440" y="665795"/>
            <a:ext cx="2582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Эскиз несущей рамы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1510" y="4087178"/>
            <a:ext cx="2738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Материал: углепластик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45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545" y="268713"/>
            <a:ext cx="9888855" cy="6278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" y="418837"/>
            <a:ext cx="534864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B0F0"/>
                </a:solidFill>
              </a:rPr>
              <a:t>Вариант сборки детекторов на несущую раму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7013" y="1915380"/>
            <a:ext cx="401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Два </a:t>
            </a:r>
            <a:r>
              <a:rPr lang="en-US" b="1" i="1" dirty="0"/>
              <a:t>End-cap</a:t>
            </a:r>
            <a:r>
              <a:rPr lang="ru-RU" b="1" i="1" dirty="0"/>
              <a:t> собираются независимо </a:t>
            </a:r>
          </a:p>
          <a:p>
            <a:r>
              <a:rPr lang="ru-RU" b="1" i="1" dirty="0"/>
              <a:t>на торцах несущей рамы. </a:t>
            </a:r>
          </a:p>
        </p:txBody>
      </p:sp>
    </p:spTree>
    <p:extLst>
      <p:ext uri="{BB962C8B-B14F-4D97-AF65-F5344CB8AC3E}">
        <p14:creationId xmlns:p14="http://schemas.microsoft.com/office/powerpoint/2010/main" val="702349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537</Words>
  <Application>Microsoft Office PowerPoint</Application>
  <PresentationFormat>Широкоэкранный</PresentationFormat>
  <Paragraphs>174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Silicon Vertex Detector Assembling</dc:title>
  <dc:creator>Bogdan Topko</dc:creator>
  <cp:lastModifiedBy>Work</cp:lastModifiedBy>
  <cp:revision>71</cp:revision>
  <dcterms:created xsi:type="dcterms:W3CDTF">2021-02-08T10:29:52Z</dcterms:created>
  <dcterms:modified xsi:type="dcterms:W3CDTF">2022-04-20T15:33:04Z</dcterms:modified>
</cp:coreProperties>
</file>