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7" r:id="rId4"/>
  </p:sldMasterIdLst>
  <p:notesMasterIdLst>
    <p:notesMasterId r:id="rId33"/>
  </p:notesMasterIdLst>
  <p:handoutMasterIdLst>
    <p:handoutMasterId r:id="rId34"/>
  </p:handoutMasterIdLst>
  <p:sldIdLst>
    <p:sldId id="258" r:id="rId5"/>
    <p:sldId id="300" r:id="rId6"/>
    <p:sldId id="297" r:id="rId7"/>
    <p:sldId id="935" r:id="rId8"/>
    <p:sldId id="936" r:id="rId9"/>
    <p:sldId id="937" r:id="rId10"/>
    <p:sldId id="938" r:id="rId11"/>
    <p:sldId id="947" r:id="rId12"/>
    <p:sldId id="934" r:id="rId13"/>
    <p:sldId id="946" r:id="rId14"/>
    <p:sldId id="939" r:id="rId15"/>
    <p:sldId id="945" r:id="rId16"/>
    <p:sldId id="949" r:id="rId17"/>
    <p:sldId id="940" r:id="rId18"/>
    <p:sldId id="311" r:id="rId19"/>
    <p:sldId id="941" r:id="rId20"/>
    <p:sldId id="942" r:id="rId21"/>
    <p:sldId id="933" r:id="rId22"/>
    <p:sldId id="295" r:id="rId23"/>
    <p:sldId id="943" r:id="rId24"/>
    <p:sldId id="944" r:id="rId25"/>
    <p:sldId id="308" r:id="rId26"/>
    <p:sldId id="302" r:id="rId27"/>
    <p:sldId id="303" r:id="rId28"/>
    <p:sldId id="293" r:id="rId29"/>
    <p:sldId id="299" r:id="rId30"/>
    <p:sldId id="301" r:id="rId31"/>
    <p:sldId id="312" r:id="rId32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97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017" autoAdjust="0"/>
  </p:normalViewPr>
  <p:slideViewPr>
    <p:cSldViewPr snapToGrid="0">
      <p:cViewPr varScale="1">
        <p:scale>
          <a:sx n="165" d="100"/>
          <a:sy n="165" d="100"/>
        </p:scale>
        <p:origin x="144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66A90C3-6D70-4CC0-90BD-7391CC100288}" type="datetime1">
              <a:rPr lang="ru-RU" smtClean="0"/>
              <a:t>25.04.2022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7CB3F-843C-4E4F-85F3-0CD250415562}" type="datetime1">
              <a:rPr lang="ru-RU" smtClean="0"/>
              <a:pPr/>
              <a:t>25.04.2022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5981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1676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427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4856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87662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69682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5759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46212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5292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92196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9375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49562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90455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2753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0745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80584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64036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62250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70175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87917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2580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1029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3858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6835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1704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8450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8417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1742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D82FE88-FD8C-4340-B652-D917320B5B82}" type="datetime1">
              <a:rPr lang="ru-RU" noProof="0" smtClean="0"/>
              <a:t>25.04.2022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/>
              <a:t>OMC4DBD General Collaboration Meeting. 25-26 April 2022</a:t>
            </a:r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араллелограмм 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2" name="Дата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7617AE0-5CD1-4623-BF87-462DE8C3BA89}" type="datetime1">
              <a:rPr lang="ru-RU" noProof="0" smtClean="0"/>
              <a:t>25.04.2022</a:t>
            </a:fld>
            <a:endParaRPr lang="ru-RU" noProof="0" dirty="0"/>
          </a:p>
        </p:txBody>
      </p:sp>
      <p:sp>
        <p:nvSpPr>
          <p:cNvPr id="13" name="Нижний колонтитул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US" noProof="0"/>
              <a:t>OMC4DBD General Collaboration Meeting. 25-26 April 2022</a:t>
            </a:r>
            <a:endParaRPr lang="ru-RU" noProof="0" dirty="0"/>
          </a:p>
        </p:txBody>
      </p:sp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CEDF4DE-6561-4D70-B3ED-EF9189157EAC}" type="datetime1">
              <a:rPr lang="ru-RU" noProof="0" smtClean="0"/>
              <a:t>25.04.2022</a:t>
            </a:fld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/>
              <a:t>OMC4DBD General Collaboration Meeting. 25-26 April 2022</a:t>
            </a:r>
            <a:endParaRPr lang="ru-RU" noProof="0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араллелограмм 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2" name="Дата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14E85BF-45EF-4FA3-AC53-46E5FC7DFF53}" type="datetime1">
              <a:rPr lang="ru-RU" noProof="0" smtClean="0"/>
              <a:t>25.04.2022</a:t>
            </a:fld>
            <a:endParaRPr lang="ru-RU" noProof="0" dirty="0"/>
          </a:p>
        </p:txBody>
      </p:sp>
      <p:sp>
        <p:nvSpPr>
          <p:cNvPr id="13" name="Нижний колонтитул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US" noProof="0"/>
              <a:t>OMC4DBD General Collaboration Meeting. 25-26 April 2022</a:t>
            </a:r>
            <a:endParaRPr lang="ru-RU" noProof="0" dirty="0"/>
          </a:p>
        </p:txBody>
      </p:sp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исунок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0" name="Параллелограмм 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2" name="Дата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E898B4AF-A749-4D39-B74C-5C7AC770B9E8}" type="datetime1">
              <a:rPr lang="ru-RU" noProof="0" smtClean="0"/>
              <a:t>25.04.2022</a:t>
            </a:fld>
            <a:endParaRPr lang="ru-RU" noProof="0" dirty="0"/>
          </a:p>
        </p:txBody>
      </p:sp>
      <p:sp>
        <p:nvSpPr>
          <p:cNvPr id="13" name="Нижний колонтитул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US" noProof="0"/>
              <a:t>OMC4DBD General Collaboration Meeting. 25-26 April 2022</a:t>
            </a:r>
            <a:endParaRPr lang="ru-RU" noProof="0" dirty="0"/>
          </a:p>
        </p:txBody>
      </p:sp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t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араллелограмм 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2" name="Дата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72EC9B9A-41DF-4DBC-982F-8329DCF5F5E3}" type="datetime1">
              <a:rPr lang="ru-RU" noProof="0" smtClean="0"/>
              <a:t>25.04.2022</a:t>
            </a:fld>
            <a:endParaRPr lang="ru-RU" noProof="0" dirty="0"/>
          </a:p>
        </p:txBody>
      </p:sp>
      <p:sp>
        <p:nvSpPr>
          <p:cNvPr id="13" name="Нижний колонтитул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US" noProof="0"/>
              <a:t>OMC4DBD General Collaboration Meeting. 25-26 April 2022</a:t>
            </a:r>
            <a:endParaRPr lang="ru-RU" noProof="0" dirty="0"/>
          </a:p>
        </p:txBody>
      </p:sp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8" name="Рисунок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t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исунок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0" name="Параллелограмм 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2" name="Дата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E680610-14AA-4A3C-8180-079FE586417A}" type="datetime1">
              <a:rPr lang="ru-RU" noProof="0" smtClean="0"/>
              <a:t>25.04.2022</a:t>
            </a:fld>
            <a:endParaRPr lang="ru-RU" noProof="0" dirty="0"/>
          </a:p>
        </p:txBody>
      </p:sp>
      <p:sp>
        <p:nvSpPr>
          <p:cNvPr id="13" name="Нижний колонтитул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US" noProof="0"/>
              <a:t>OMC4DBD General Collaboration Meeting. 25-26 April 2022</a:t>
            </a:r>
            <a:endParaRPr lang="ru-RU" noProof="0" dirty="0"/>
          </a:p>
        </p:txBody>
      </p:sp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t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араллелограмм 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2" name="Дата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E115F001-5FD6-4121-B783-407AFF21B09B}" type="datetime1">
              <a:rPr lang="ru-RU" noProof="0" smtClean="0"/>
              <a:t>25.04.2022</a:t>
            </a:fld>
            <a:endParaRPr lang="ru-RU" noProof="0" dirty="0"/>
          </a:p>
        </p:txBody>
      </p:sp>
      <p:sp>
        <p:nvSpPr>
          <p:cNvPr id="13" name="Нижний колонтитул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US" noProof="0"/>
              <a:t>OMC4DBD General Collaboration Meeting. 25-26 April 2022</a:t>
            </a:r>
            <a:endParaRPr lang="ru-RU" noProof="0" dirty="0"/>
          </a:p>
        </p:txBody>
      </p:sp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араллелограмм 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2" name="Дата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7D01E277-F5C9-4237-9FC4-CD7715394A11}" type="datetime1">
              <a:rPr lang="ru-RU" noProof="0" smtClean="0"/>
              <a:t>25.04.2022</a:t>
            </a:fld>
            <a:endParaRPr lang="ru-RU" noProof="0" dirty="0"/>
          </a:p>
        </p:txBody>
      </p:sp>
      <p:sp>
        <p:nvSpPr>
          <p:cNvPr id="13" name="Нижний колонтитул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US" noProof="0"/>
              <a:t>OMC4DBD General Collaboration Meeting. 25-26 April 2022</a:t>
            </a:r>
            <a:endParaRPr lang="ru-RU" noProof="0" dirty="0"/>
          </a:p>
        </p:txBody>
      </p:sp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Рисунок 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43DC1A47-91CB-45C1-9D87-7FE06079107F}" type="datetime1">
              <a:rPr lang="ru-RU" noProof="0" smtClean="0"/>
              <a:t>25.04.2022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OMC4DBD General Collaboration Meeting. 25-26 April 2022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CF76BA3-447A-4D5E-A50F-FD66015CE9BF}" type="datetime1">
              <a:rPr lang="ru-RU" noProof="0" smtClean="0"/>
              <a:t>25.04.2022</a:t>
            </a:fld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/>
              <a:t>OMC4DBD General Collaboration Meeting. 25-26 April 2022</a:t>
            </a:r>
            <a:endParaRPr lang="ru-RU" noProof="0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араллелограмм 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6394450" y="0"/>
            <a:ext cx="15392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A5C7690-86CE-40E6-89EA-8736B46F7844}" type="datetime1">
              <a:rPr lang="ru-RU" noProof="0" smtClean="0"/>
              <a:t>25.04.2022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/>
              <a:t>OMC4DBD General Collaboration Meeting. 25-26 April 2022</a:t>
            </a:r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86028FDE-6655-4B55-B3B4-5B366034E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6311900" y="0"/>
            <a:ext cx="1539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30DC028-7F19-45FC-A105-A8EDAFB8F09D}" type="datetime1">
              <a:rPr lang="ru-RU" noProof="0" smtClean="0"/>
              <a:t>25.04.2022</a:t>
            </a:fld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/>
              <a:t>OMC4DBD General Collaboration Meeting. 25-26 April 2022</a:t>
            </a:r>
            <a:endParaRPr lang="ru-RU" noProof="0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D68123B-6F04-416A-89E0-F1746B561034}" type="datetime1">
              <a:rPr lang="ru-RU" noProof="0" smtClean="0"/>
              <a:t>25.04.2022</a:t>
            </a:fld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/>
              <a:t>OMC4DBD General Collaboration Meeting. 25-26 April 2022</a:t>
            </a:r>
            <a:endParaRPr lang="ru-RU" noProof="0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араллелограмм 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3EC340B-34A4-4755-9B7F-343F8451D0FC}" type="datetime1">
              <a:rPr lang="ru-RU" noProof="0" smtClean="0"/>
              <a:t>25.04.2022</a:t>
            </a:fld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US" noProof="0"/>
              <a:t>OMC4DBD General Collaboration Meeting. 25-26 April 2022</a:t>
            </a:r>
            <a:endParaRPr lang="ru-RU" noProof="0" dirty="0"/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2" name="Рисунок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ru-RU" sz="1400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1_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0A86A29-7F2F-4F52-84E2-34ACE5F9E1AE}" type="datetime1">
              <a:rPr lang="ru-RU" noProof="0" smtClean="0"/>
              <a:t>25.04.2022</a:t>
            </a:fld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US" noProof="0"/>
              <a:t>OMC4DBD General Collaboration Meeting. 25-26 April 2022</a:t>
            </a:r>
            <a:endParaRPr lang="ru-RU" noProof="0" dirty="0"/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2" name="Рисунок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ru-RU" sz="1400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5C066CC-A822-4CC7-BF9B-4FB02B8938C8}" type="datetime1">
              <a:rPr lang="ru-RU" noProof="0" smtClean="0"/>
              <a:t>25.04.2022</a:t>
            </a:fld>
            <a:endParaRPr lang="ru-RU" noProof="0" dirty="0"/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/>
              <a:t>OMC4DBD General Collaboration Meeting. 25-26 April 2022</a:t>
            </a:r>
            <a:endParaRPr lang="ru-RU" noProof="0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24029B1-BCAC-4A72-A835-BFD94BDCD831}" type="datetime1">
              <a:rPr lang="ru-RU" noProof="0" smtClean="0"/>
              <a:t>25.04.2022</a:t>
            </a:fld>
            <a:endParaRPr lang="ru-RU" noProof="0" dirty="0"/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/>
              <a:t>OMC4DBD General Collaboration Meeting. 25-26 April 2022</a:t>
            </a:r>
            <a:endParaRPr lang="ru-RU" noProof="0" dirty="0"/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3DED48-D0F9-4819-9A14-7DB39DEEAFE2}" type="datetime1">
              <a:rPr lang="ru-RU" noProof="0" smtClean="0"/>
              <a:t>25.04.2022</a:t>
            </a:fld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/>
              <a:t>OMC4DBD General Collaboration Meeting. 25-26 April 2022</a:t>
            </a:r>
            <a:endParaRPr lang="ru-RU" noProof="0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араллелограмм 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74163820-81C0-4A21-9A69-DE4B09175030}" type="datetime1">
              <a:rPr lang="ru-RU" noProof="0" smtClean="0"/>
              <a:t>25.04.2022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US" noProof="0"/>
              <a:t>OMC4DBD General Collaboration Meeting. 25-26 April 2022</a:t>
            </a:r>
            <a:endParaRPr lang="ru-RU" noProof="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араллелограмм 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EFC03C8-F79E-4B1D-A556-E331891CA2C1}" type="datetime1">
              <a:rPr lang="ru-RU" noProof="0" smtClean="0"/>
              <a:t>25.04.2022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US" noProof="0"/>
              <a:t>OMC4DBD General Collaboration Meeting. 25-26 April 2022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2.wdp"/><Relationship Id="rId5" Type="http://schemas.openxmlformats.org/officeDocument/2006/relationships/image" Target="../media/image51.png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2.wdp"/><Relationship Id="rId5" Type="http://schemas.openxmlformats.org/officeDocument/2006/relationships/image" Target="../media/image51.png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5.wdp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6.wdp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7.wdp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9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10" Type="http://schemas.microsoft.com/office/2007/relationships/hdphoto" Target="../media/hdphoto7.wdp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9.wdp"/><Relationship Id="rId5" Type="http://schemas.openxmlformats.org/officeDocument/2006/relationships/image" Target="../media/image26.png"/><Relationship Id="rId10" Type="http://schemas.microsoft.com/office/2007/relationships/hdphoto" Target="../media/hdphoto10.wdp"/><Relationship Id="rId4" Type="http://schemas.microsoft.com/office/2007/relationships/hdphoto" Target="../media/hdphoto8.wdp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D5F6B1-1228-4C2A-AE2C-950C34054CE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3"/>
          <a:stretch/>
        </p:blipFill>
        <p:spPr>
          <a:xfrm>
            <a:off x="78046" y="288636"/>
            <a:ext cx="6229006" cy="6280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017FF9C-6A7E-4A79-81BB-438E8EA9676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5727" y="620406"/>
            <a:ext cx="4526280" cy="3227514"/>
          </a:xfrm>
        </p:spPr>
        <p:txBody>
          <a:bodyPr rtlCol="0"/>
          <a:lstStyle/>
          <a:p>
            <a:pPr algn="ctr" rtl="0"/>
            <a:r>
              <a:rPr lang="en-US" dirty="0"/>
              <a:t>Hardware for OMC4DBD</a:t>
            </a:r>
            <a:endParaRPr lang="ru-RU" dirty="0"/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FFFB5E3C-FE17-44EA-B59B-183125D08F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5727" y="5450608"/>
            <a:ext cx="4848628" cy="1279652"/>
          </a:xfrm>
        </p:spPr>
        <p:txBody>
          <a:bodyPr rtlCol="0">
            <a:normAutofit/>
          </a:bodyPr>
          <a:lstStyle/>
          <a:p>
            <a:pPr rtl="0"/>
            <a:r>
              <a:rPr lang="en-US" sz="1800" dirty="0">
                <a:solidFill>
                  <a:schemeClr val="tx1"/>
                </a:solidFill>
                <a:latin typeface="+mj-lt"/>
              </a:rPr>
              <a:t>Egor Shevchik 	       25/04/2022</a:t>
            </a:r>
            <a:r>
              <a:rPr lang="en-US" sz="1800" dirty="0">
                <a:latin typeface="+mj-lt"/>
              </a:rPr>
              <a:t>	</a:t>
            </a:r>
            <a:endParaRPr lang="ru-RU" sz="1800" dirty="0">
              <a:latin typeface="+mj-lt"/>
            </a:endParaRPr>
          </a:p>
        </p:txBody>
      </p:sp>
      <p:sp>
        <p:nvSpPr>
          <p:cNvPr id="7" name="Подзаголовок 3">
            <a:extLst>
              <a:ext uri="{FF2B5EF4-FFF2-40B4-BE49-F238E27FC236}">
                <a16:creationId xmlns:a16="http://schemas.microsoft.com/office/drawing/2014/main" id="{12ABCC8D-42DB-4E31-8453-DCCE892CD5D8}"/>
              </a:ext>
            </a:extLst>
          </p:cNvPr>
          <p:cNvSpPr txBox="1">
            <a:spLocks/>
          </p:cNvSpPr>
          <p:nvPr/>
        </p:nvSpPr>
        <p:spPr>
          <a:xfrm>
            <a:off x="6687589" y="4009438"/>
            <a:ext cx="5319683" cy="12796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None/>
              <a:defRPr sz="2400" kern="12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cap="none" dirty="0">
                <a:latin typeface="+mj-lt"/>
              </a:rPr>
              <a:t>OMC4DBD General Collaboration Meeting, </a:t>
            </a:r>
            <a:br>
              <a:rPr lang="en-US" sz="1600" cap="none" dirty="0">
                <a:latin typeface="+mj-lt"/>
              </a:rPr>
            </a:br>
            <a:r>
              <a:rPr lang="en-US" sz="1600" cap="none" dirty="0">
                <a:latin typeface="+mj-lt"/>
              </a:rPr>
              <a:t>25-26 April 2022</a:t>
            </a:r>
            <a:endParaRPr lang="ru-RU" sz="1600" cap="none" dirty="0">
              <a:latin typeface="+mj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93AFCD-1536-4FAF-927B-D4D327DC5E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010" y="330253"/>
            <a:ext cx="1348346" cy="1238657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2FE93D1-8A04-4A3B-9FCB-A2D7C48AE207}"/>
              </a:ext>
            </a:extLst>
          </p:cNvPr>
          <p:cNvGrpSpPr/>
          <p:nvPr/>
        </p:nvGrpSpPr>
        <p:grpSpPr>
          <a:xfrm>
            <a:off x="6764708" y="458888"/>
            <a:ext cx="1557800" cy="1238657"/>
            <a:chOff x="5635145" y="6669483"/>
            <a:chExt cx="4698384" cy="3577939"/>
          </a:xfrm>
          <a:effectLst>
            <a:glow rad="101600">
              <a:schemeClr val="bg1">
                <a:lumMod val="95000"/>
                <a:alpha val="60000"/>
              </a:schemeClr>
            </a:glow>
          </a:effectLst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8D5E93F7-56A3-43BD-BD5F-B9C889128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50000"/>
                      </a14:imgEffect>
                      <a14:imgEffect>
                        <a14:saturation sat="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8864" y="6669483"/>
              <a:ext cx="4086592" cy="2709864"/>
            </a:xfrm>
            <a:prstGeom prst="rect">
              <a:avLst/>
            </a:prstGeom>
          </p:spPr>
        </p:pic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1BAE1353-CBCD-41B1-8747-8B420D3E0E2B}"/>
                </a:ext>
              </a:extLst>
            </p:cNvPr>
            <p:cNvSpPr txBox="1"/>
            <p:nvPr/>
          </p:nvSpPr>
          <p:spPr>
            <a:xfrm>
              <a:off x="5635145" y="9171963"/>
              <a:ext cx="4698384" cy="1075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spc="600" dirty="0">
                  <a:solidFill>
                    <a:schemeClr val="accent1">
                      <a:lumMod val="75000"/>
                    </a:schemeClr>
                  </a:solidFill>
                  <a:latin typeface="Adobe Fan Heiti Std B" pitchFamily="34" charset="-128"/>
                  <a:ea typeface="Adobe Fan Heiti Std B" pitchFamily="34" charset="-128"/>
                </a:rPr>
                <a:t>JINR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2296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Target setup equipment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2FB70D5-11C3-4851-B2DC-B1C0FA0BD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10</a:t>
            </a:fld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E57A05-35A5-40B3-B739-59A1FFDB0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 dirty="0"/>
              <a:t>OMC4DBD General Collaboration Meeting. 25-26 April 2022</a:t>
            </a:r>
            <a:endParaRPr lang="ru-RU" noProof="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2745F19-5412-4757-9A39-6D199BB8F5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050" y="1342614"/>
            <a:ext cx="10058400" cy="5194641"/>
          </a:xfrm>
          <a:prstGeom prst="rect">
            <a:avLst/>
          </a:prstGeom>
        </p:spPr>
      </p:pic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769346AA-89C6-4C89-A93A-935F1F7C6527}"/>
              </a:ext>
            </a:extLst>
          </p:cNvPr>
          <p:cNvCxnSpPr>
            <a:cxnSpLocks/>
          </p:cNvCxnSpPr>
          <p:nvPr/>
        </p:nvCxnSpPr>
        <p:spPr>
          <a:xfrm flipV="1">
            <a:off x="5575300" y="3873500"/>
            <a:ext cx="762000" cy="1574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1B1BCD3-E159-46C5-990F-B6CD411FD3BD}"/>
              </a:ext>
            </a:extLst>
          </p:cNvPr>
          <p:cNvSpPr txBox="1"/>
          <p:nvPr/>
        </p:nvSpPr>
        <p:spPr>
          <a:xfrm>
            <a:off x="5022850" y="5448300"/>
            <a:ext cx="914400" cy="36933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C3 CUP</a:t>
            </a:r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151319-41F4-4FE7-988A-C7E5F0A54574}"/>
              </a:ext>
            </a:extLst>
          </p:cNvPr>
          <p:cNvSpPr txBox="1"/>
          <p:nvPr/>
        </p:nvSpPr>
        <p:spPr>
          <a:xfrm>
            <a:off x="3359150" y="5263634"/>
            <a:ext cx="1263650" cy="36933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 err="1"/>
              <a:t>Lightguide</a:t>
            </a:r>
            <a:endParaRPr lang="ru-RU" dirty="0"/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0F54B52A-743F-4C59-B0A0-ECE13A7E18FB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4622800" y="4387850"/>
            <a:ext cx="952500" cy="10604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6E1940B3-BEE5-4345-A5E5-E1F272098AC0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7794626" y="1519772"/>
            <a:ext cx="1330324" cy="15241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3AEF2DD-0C4A-4574-A91A-CE6A0DCB4499}"/>
              </a:ext>
            </a:extLst>
          </p:cNvPr>
          <p:cNvSpPr txBox="1"/>
          <p:nvPr/>
        </p:nvSpPr>
        <p:spPr>
          <a:xfrm>
            <a:off x="8467725" y="1150440"/>
            <a:ext cx="1314450" cy="36933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C2 Counter</a:t>
            </a:r>
            <a:endParaRPr lang="ru-RU" dirty="0"/>
          </a:p>
        </p:txBody>
      </p: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B41C68CA-31DA-435C-85A9-B1E31A7A3397}"/>
              </a:ext>
            </a:extLst>
          </p:cNvPr>
          <p:cNvCxnSpPr>
            <a:cxnSpLocks/>
            <a:stCxn id="31" idx="0"/>
          </p:cNvCxnSpPr>
          <p:nvPr/>
        </p:nvCxnSpPr>
        <p:spPr>
          <a:xfrm flipH="1" flipV="1">
            <a:off x="7815037" y="4334604"/>
            <a:ext cx="469799" cy="15917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84C28A6-9812-4DA4-8AEE-CCAEB63A1DCA}"/>
              </a:ext>
            </a:extLst>
          </p:cNvPr>
          <p:cNvSpPr txBox="1"/>
          <p:nvPr/>
        </p:nvSpPr>
        <p:spPr>
          <a:xfrm>
            <a:off x="7627611" y="5926352"/>
            <a:ext cx="1314450" cy="36933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C1 Counter</a:t>
            </a:r>
            <a:endParaRPr lang="ru-RU" dirty="0"/>
          </a:p>
        </p:txBody>
      </p: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D0451601-A3E0-4B48-B223-C1F77BD21986}"/>
              </a:ext>
            </a:extLst>
          </p:cNvPr>
          <p:cNvCxnSpPr>
            <a:cxnSpLocks/>
          </p:cNvCxnSpPr>
          <p:nvPr/>
        </p:nvCxnSpPr>
        <p:spPr>
          <a:xfrm flipH="1" flipV="1">
            <a:off x="8284836" y="4334604"/>
            <a:ext cx="1422400" cy="15917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39D8FE8-5B1B-46A6-B309-EE5A630922AB}"/>
              </a:ext>
            </a:extLst>
          </p:cNvPr>
          <p:cNvSpPr txBox="1"/>
          <p:nvPr/>
        </p:nvSpPr>
        <p:spPr>
          <a:xfrm>
            <a:off x="9050011" y="5926352"/>
            <a:ext cx="1314450" cy="36933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C1 Counter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9429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Beam tuning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2FB70D5-11C3-4851-B2DC-B1C0FA0BD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11</a:t>
            </a:fld>
            <a:endParaRPr lang="ru-RU" noProof="0" dirty="0"/>
          </a:p>
        </p:txBody>
      </p:sp>
      <p:pic>
        <p:nvPicPr>
          <p:cNvPr id="2051" name="Рисунок 2050">
            <a:extLst>
              <a:ext uri="{FF2B5EF4-FFF2-40B4-BE49-F238E27FC236}">
                <a16:creationId xmlns:a16="http://schemas.microsoft.com/office/drawing/2014/main" id="{E3239463-D21E-484D-B7C3-D66CD5A789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089" y="1016188"/>
            <a:ext cx="8187497" cy="47316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53" name="TextBox 2052">
                <a:extLst>
                  <a:ext uri="{FF2B5EF4-FFF2-40B4-BE49-F238E27FC236}">
                    <a16:creationId xmlns:a16="http://schemas.microsoft.com/office/drawing/2014/main" id="{17ACF977-8CDD-408C-A63F-EFACBA839484}"/>
                  </a:ext>
                </a:extLst>
              </p:cNvPr>
              <p:cNvSpPr txBox="1"/>
              <p:nvPr/>
            </p:nvSpPr>
            <p:spPr>
              <a:xfrm>
                <a:off x="9512984" y="1245802"/>
                <a:ext cx="2028119" cy="4008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</m:acc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&amp;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&amp;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&amp;</m:t>
                      </m:r>
                      <m:acc>
                        <m:accPr>
                          <m:chr m:val="̅"/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</m:acc>
                    </m:oMath>
                  </m:oMathPara>
                </a14:m>
                <a:endParaRPr lang="ru-RU" sz="1400" b="1" dirty="0"/>
              </a:p>
            </p:txBody>
          </p:sp>
        </mc:Choice>
        <mc:Fallback xmlns="">
          <p:sp>
            <p:nvSpPr>
              <p:cNvPr id="2053" name="TextBox 2052">
                <a:extLst>
                  <a:ext uri="{FF2B5EF4-FFF2-40B4-BE49-F238E27FC236}">
                    <a16:creationId xmlns:a16="http://schemas.microsoft.com/office/drawing/2014/main" id="{17ACF977-8CDD-408C-A63F-EFACBA8394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2984" y="1245802"/>
                <a:ext cx="2028119" cy="4008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5" name="TextBox 2054">
            <a:extLst>
              <a:ext uri="{FF2B5EF4-FFF2-40B4-BE49-F238E27FC236}">
                <a16:creationId xmlns:a16="http://schemas.microsoft.com/office/drawing/2014/main" id="{7F036893-5D4A-4ADB-AA00-ED1218ECF878}"/>
              </a:ext>
            </a:extLst>
          </p:cNvPr>
          <p:cNvSpPr txBox="1"/>
          <p:nvPr/>
        </p:nvSpPr>
        <p:spPr>
          <a:xfrm>
            <a:off x="9243779" y="2035405"/>
            <a:ext cx="275370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Optimal conditions:</a:t>
            </a:r>
          </a:p>
          <a:p>
            <a:pPr algn="ctr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Minimize C</a:t>
            </a:r>
            <a:r>
              <a:rPr lang="ru-RU" dirty="0"/>
              <a:t>0 </a:t>
            </a:r>
            <a:r>
              <a:rPr lang="en-US" dirty="0"/>
              <a:t>and C3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Maximize C1 and C2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Minimize muonic X-rays</a:t>
            </a:r>
            <a:br>
              <a:rPr lang="en-US" dirty="0"/>
            </a:br>
            <a:r>
              <a:rPr lang="en-US" dirty="0"/>
              <a:t>from oxygen and carbon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2057" name="Нижний колонтитул 2056">
            <a:extLst>
              <a:ext uri="{FF2B5EF4-FFF2-40B4-BE49-F238E27FC236}">
                <a16:creationId xmlns:a16="http://schemas.microsoft.com/office/drawing/2014/main" id="{F1C8A4AE-7DB8-4995-9875-2C430D961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25-26 April 2022</a:t>
            </a:r>
            <a:endParaRPr lang="ru-RU" noProof="0" dirty="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14B8A0E-7A8E-441C-8CAE-C243B9B14C09}"/>
              </a:ext>
            </a:extLst>
          </p:cNvPr>
          <p:cNvGrpSpPr/>
          <p:nvPr/>
        </p:nvGrpSpPr>
        <p:grpSpPr>
          <a:xfrm>
            <a:off x="3209321" y="3300546"/>
            <a:ext cx="5604439" cy="3137234"/>
            <a:chOff x="3209321" y="3300546"/>
            <a:chExt cx="5604439" cy="3137234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B9C7289F-9C90-464A-A202-5402A96C9271}"/>
                </a:ext>
              </a:extLst>
            </p:cNvPr>
            <p:cNvGrpSpPr/>
            <p:nvPr/>
          </p:nvGrpSpPr>
          <p:grpSpPr>
            <a:xfrm>
              <a:off x="8420514" y="4301288"/>
              <a:ext cx="348718" cy="241643"/>
              <a:chOff x="8520775" y="1439917"/>
              <a:chExt cx="3518614" cy="4121121"/>
            </a:xfrm>
          </p:grpSpPr>
          <p:cxnSp>
            <p:nvCxnSpPr>
              <p:cNvPr id="9" name="Прямая соединительная линия 8">
                <a:extLst>
                  <a:ext uri="{FF2B5EF4-FFF2-40B4-BE49-F238E27FC236}">
                    <a16:creationId xmlns:a16="http://schemas.microsoft.com/office/drawing/2014/main" id="{EB3CBAE0-FF4D-4AF3-ABF2-07C6A50A07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20775" y="1439917"/>
                <a:ext cx="3305465" cy="410310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9">
                <a:extLst>
                  <a:ext uri="{FF2B5EF4-FFF2-40B4-BE49-F238E27FC236}">
                    <a16:creationId xmlns:a16="http://schemas.microsoft.com/office/drawing/2014/main" id="{BB335B72-CC93-4080-849E-57C43A69521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733924" y="1457933"/>
                <a:ext cx="3305465" cy="410310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1C2D4C26-0293-4481-A91A-77B44AD5F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9321" y="3300546"/>
              <a:ext cx="5604439" cy="31372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196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Beam tuning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98DC671-21B5-4B8C-B593-F3BE7C690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12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B1BA7A3-5550-4B0D-B8B1-C27883A0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 dirty="0"/>
              <a:t>OMC4DBD General Collaboration Meeting. 25-26 April 2022</a:t>
            </a:r>
            <a:endParaRPr lang="ru-RU" noProof="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C068231-8151-4820-AEC9-924A5A0A90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3318" y="1195451"/>
            <a:ext cx="6449381" cy="2414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FFA4429-396E-487F-A3B5-8C459AA6B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01" y="1173668"/>
            <a:ext cx="3776663" cy="503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4" descr="Генератор пользовательских прошивок и и компилятор для программируемых плат  CAEN">
            <a:extLst>
              <a:ext uri="{FF2B5EF4-FFF2-40B4-BE49-F238E27FC236}">
                <a16:creationId xmlns:a16="http://schemas.microsoft.com/office/drawing/2014/main" id="{AC36672F-C156-43DE-9CE8-9F3B8B12C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3732" y="3684644"/>
            <a:ext cx="2762194" cy="276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B919259-6608-4503-9879-5517E0C45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8459" y="3788853"/>
            <a:ext cx="712171" cy="2414139"/>
          </a:xfrm>
          <a:prstGeom prst="rect">
            <a:avLst/>
          </a:prstGeom>
        </p:spPr>
      </p:pic>
      <p:pic>
        <p:nvPicPr>
          <p:cNvPr id="16" name="Picture 8" descr="V2495 - Programmable Logic Unit PLUS - CAEN - Tools for Discovery">
            <a:extLst>
              <a:ext uri="{FF2B5EF4-FFF2-40B4-BE49-F238E27FC236}">
                <a16:creationId xmlns:a16="http://schemas.microsoft.com/office/drawing/2014/main" id="{7C311AA1-7AB9-49F8-9601-EC3EDB6BB8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4873" y="3691443"/>
            <a:ext cx="1314994" cy="276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645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Beam tuning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98DC671-21B5-4B8C-B593-F3BE7C690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13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B1BA7A3-5550-4B0D-B8B1-C27883A0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 dirty="0"/>
              <a:t>OMC4DBD General Collaboration Meeting. 25-26 April 2022</a:t>
            </a:r>
            <a:endParaRPr lang="ru-RU" noProof="0" dirty="0"/>
          </a:p>
        </p:txBody>
      </p:sp>
      <p:pic>
        <p:nvPicPr>
          <p:cNvPr id="11" name="Picture 2" descr="Mhttpd.gif">
            <a:extLst>
              <a:ext uri="{FF2B5EF4-FFF2-40B4-BE49-F238E27FC236}">
                <a16:creationId xmlns:a16="http://schemas.microsoft.com/office/drawing/2014/main" id="{824921F4-9DB6-4158-ABBF-8E3134763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279" y="1016188"/>
            <a:ext cx="5562044" cy="527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0789DCB-236B-422C-A6E6-319CD30E2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5486" y="1099581"/>
            <a:ext cx="3804651" cy="526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254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Ge-detectors setup</a:t>
            </a:r>
            <a:r>
              <a:rPr lang="ru-RU" dirty="0"/>
              <a:t> </a:t>
            </a:r>
            <a:r>
              <a:rPr lang="en-US" dirty="0"/>
              <a:t>assembly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98DC671-21B5-4B8C-B593-F3BE7C690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14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B1BA7A3-5550-4B0D-B8B1-C27883A0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 dirty="0"/>
              <a:t>OMC4DBD General Collaboration Meeting. 25-26 April 2022</a:t>
            </a:r>
            <a:endParaRPr lang="ru-RU" noProof="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3D82032-EF01-4E7F-84AB-F8661643C2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716" y="1080454"/>
            <a:ext cx="5608318" cy="52845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204478F-1A71-4857-B041-C8A41000D3DE}"/>
              </a:ext>
            </a:extLst>
          </p:cNvPr>
          <p:cNvSpPr txBox="1"/>
          <p:nvPr/>
        </p:nvSpPr>
        <p:spPr>
          <a:xfrm>
            <a:off x="7822252" y="1208091"/>
            <a:ext cx="401624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moveable frame </a:t>
            </a:r>
          </a:p>
          <a:p>
            <a:pPr algn="ctr"/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Made of aluminum profile (ITEM like) in JINR.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The frame was delivered to TUM in the end of July, 2021. After a test assembly  several mistakes were fixed.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On October, 6 all the equipment including the frame were delivered to PSI. Time for the final assembly.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The problem: the </a:t>
            </a:r>
            <a:r>
              <a:rPr lang="en-US" b="1" dirty="0"/>
              <a:t>movable</a:t>
            </a:r>
            <a:r>
              <a:rPr lang="en-US" dirty="0"/>
              <a:t> frame is</a:t>
            </a:r>
            <a:r>
              <a:rPr lang="ru-RU" dirty="0"/>
              <a:t> </a:t>
            </a:r>
            <a:r>
              <a:rPr lang="en-US" b="1" dirty="0"/>
              <a:t>immovable</a:t>
            </a:r>
            <a:r>
              <a:rPr lang="en-US" dirty="0"/>
              <a:t>. One should dock the frame to the existing trolley.</a:t>
            </a:r>
            <a:endParaRPr lang="ru-RU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7011869-2DF8-404D-B507-609ACF8C87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5109" y="1109808"/>
            <a:ext cx="2177143" cy="517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708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Ge-detectors setup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9E2CEF9-40E2-4DEF-9B60-94C61484A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15</a:t>
            </a:fld>
            <a:endParaRPr lang="ru-RU" noProof="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AC881C-9F25-4CF6-8C6F-5D1E67005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273065"/>
            <a:ext cx="5749159" cy="4311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DDD1354-F784-4A7E-A007-F6795E8862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1103" y="1273065"/>
            <a:ext cx="5749159" cy="4311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049A9B-2E16-45B0-B610-A196DA39DCDF}"/>
              </a:ext>
            </a:extLst>
          </p:cNvPr>
          <p:cNvSpPr txBox="1"/>
          <p:nvPr/>
        </p:nvSpPr>
        <p:spPr>
          <a:xfrm>
            <a:off x="2994047" y="5657145"/>
            <a:ext cx="6992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assembly of the frame at the end of March (some parts are missed)</a:t>
            </a:r>
            <a:endParaRPr lang="ru-RU" dirty="0"/>
          </a:p>
        </p:txBody>
      </p:sp>
      <p:sp>
        <p:nvSpPr>
          <p:cNvPr id="12" name="Нижний колонтитул 11">
            <a:extLst>
              <a:ext uri="{FF2B5EF4-FFF2-40B4-BE49-F238E27FC236}">
                <a16:creationId xmlns:a16="http://schemas.microsoft.com/office/drawing/2014/main" id="{680E932A-49CA-404A-8055-CFD14D1B5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25-26 April 2022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49988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Ge-detectors setup</a:t>
            </a:r>
            <a:r>
              <a:rPr lang="ru-RU" dirty="0"/>
              <a:t> </a:t>
            </a:r>
            <a:r>
              <a:rPr lang="en-US" dirty="0"/>
              <a:t>assembly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98DC671-21B5-4B8C-B593-F3BE7C690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16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B1BA7A3-5550-4B0D-B8B1-C27883A0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 dirty="0"/>
              <a:t>OMC4DBD General Collaboration Meeting. 25-26 April 2022</a:t>
            </a:r>
            <a:endParaRPr lang="ru-RU" noProof="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04478F-1A71-4857-B041-C8A41000D3DE}"/>
              </a:ext>
            </a:extLst>
          </p:cNvPr>
          <p:cNvSpPr txBox="1"/>
          <p:nvPr/>
        </p:nvSpPr>
        <p:spPr>
          <a:xfrm>
            <a:off x="7712029" y="1009448"/>
            <a:ext cx="4016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Assembly beginning</a:t>
            </a:r>
            <a:endParaRPr lang="ru-RU" dirty="0"/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1FFD85CE-F41B-4F9F-BD61-7DC1E29CCE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834934"/>
              </p:ext>
            </p:extLst>
          </p:nvPr>
        </p:nvGraphicFramePr>
        <p:xfrm>
          <a:off x="721910" y="1208091"/>
          <a:ext cx="5916042" cy="475488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528124">
                  <a:extLst>
                    <a:ext uri="{9D8B030D-6E8A-4147-A177-3AD203B41FA5}">
                      <a16:colId xmlns:a16="http://schemas.microsoft.com/office/drawing/2014/main" val="860059843"/>
                    </a:ext>
                  </a:extLst>
                </a:gridCol>
                <a:gridCol w="2387918">
                  <a:extLst>
                    <a:ext uri="{9D8B030D-6E8A-4147-A177-3AD203B41FA5}">
                      <a16:colId xmlns:a16="http://schemas.microsoft.com/office/drawing/2014/main" val="872513874"/>
                    </a:ext>
                  </a:extLst>
                </a:gridCol>
              </a:tblGrid>
              <a:tr h="34723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Step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Time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142609"/>
                  </a:ext>
                </a:extLst>
              </a:tr>
              <a:tr h="347236">
                <a:tc>
                  <a:txBody>
                    <a:bodyPr/>
                    <a:lstStyle/>
                    <a:p>
                      <a:r>
                        <a:rPr lang="en-US" dirty="0"/>
                        <a:t>Equipment delivery</a:t>
                      </a:r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10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2021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160027"/>
                  </a:ext>
                </a:extLst>
              </a:tr>
              <a:tr h="347236">
                <a:tc>
                  <a:txBody>
                    <a:bodyPr/>
                    <a:lstStyle/>
                    <a:p>
                      <a:r>
                        <a:rPr lang="en-US" dirty="0"/>
                        <a:t>Assembling and tuning of the setup</a:t>
                      </a:r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7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10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2021</a:t>
                      </a:r>
                      <a:r>
                        <a:rPr lang="en-GB" dirty="0"/>
                        <a:t>-</a:t>
                      </a:r>
                      <a:r>
                        <a:rPr lang="ru-RU" dirty="0"/>
                        <a:t>11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10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2021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1531277"/>
                  </a:ext>
                </a:extLst>
              </a:tr>
              <a:tr h="3472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Calibration runs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11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10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2021</a:t>
                      </a:r>
                      <a:r>
                        <a:rPr lang="en-GB" dirty="0"/>
                        <a:t>-</a:t>
                      </a:r>
                      <a:r>
                        <a:rPr lang="ru-RU" dirty="0"/>
                        <a:t>12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10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891746"/>
                  </a:ext>
                </a:extLst>
              </a:tr>
              <a:tr h="3472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30000" dirty="0" err="1"/>
                        <a:t>nat</a:t>
                      </a:r>
                      <a:r>
                        <a:rPr lang="en-US" sz="1800" dirty="0" err="1"/>
                        <a:t>Ba</a:t>
                      </a:r>
                      <a:r>
                        <a:rPr lang="en-US" sz="1800" dirty="0"/>
                        <a:t> measurements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12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10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2021-15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10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147281"/>
                  </a:ext>
                </a:extLst>
              </a:tr>
              <a:tr h="3472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30000" dirty="0"/>
                        <a:t>136</a:t>
                      </a:r>
                      <a:r>
                        <a:rPr lang="en-US" sz="1800" dirty="0"/>
                        <a:t>Ba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20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10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2021-24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10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555368"/>
                  </a:ext>
                </a:extLst>
              </a:tr>
              <a:tr h="3472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Calibration runs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25</a:t>
                      </a:r>
                      <a:r>
                        <a:rPr kumimoji="0" lang="en-GB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.</a:t>
                      </a:r>
                      <a:r>
                        <a:rPr kumimoji="0" lang="ru-RU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10</a:t>
                      </a:r>
                      <a:r>
                        <a:rPr kumimoji="0" lang="en-GB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.</a:t>
                      </a:r>
                      <a:r>
                        <a:rPr kumimoji="0" lang="ru-RU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2021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9802136"/>
                  </a:ext>
                </a:extLst>
              </a:tr>
              <a:tr h="3472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30000"/>
                        <a:t>nat</a:t>
                      </a:r>
                      <a:r>
                        <a:rPr lang="en-US" sz="1800"/>
                        <a:t>Se measurements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26</a:t>
                      </a:r>
                      <a:r>
                        <a:rPr lang="en-GB" dirty="0"/>
                        <a:t>.1</a:t>
                      </a:r>
                      <a:r>
                        <a:rPr lang="ru-RU" dirty="0"/>
                        <a:t>0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2021-28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10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866790"/>
                  </a:ext>
                </a:extLst>
              </a:tr>
              <a:tr h="3472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30000" dirty="0"/>
                        <a:t>76</a:t>
                      </a:r>
                      <a:r>
                        <a:rPr lang="en-US" sz="1800" dirty="0"/>
                        <a:t>Se measurements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29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10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2021-3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11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9175552"/>
                  </a:ext>
                </a:extLst>
              </a:tr>
              <a:tr h="347236">
                <a:tc>
                  <a:txBody>
                    <a:bodyPr/>
                    <a:lstStyle/>
                    <a:p>
                      <a:r>
                        <a:rPr lang="en-US" dirty="0"/>
                        <a:t>Calibration runs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11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5936833"/>
                  </a:ext>
                </a:extLst>
              </a:tr>
              <a:tr h="3472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30000" dirty="0"/>
                        <a:t>136</a:t>
                      </a:r>
                      <a:r>
                        <a:rPr lang="en-US" sz="1800" dirty="0"/>
                        <a:t>Ba measurements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5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11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2021-7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11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578754"/>
                  </a:ext>
                </a:extLst>
              </a:tr>
              <a:tr h="347236">
                <a:tc>
                  <a:txBody>
                    <a:bodyPr/>
                    <a:lstStyle/>
                    <a:p>
                      <a:r>
                        <a:rPr lang="en-US" dirty="0"/>
                        <a:t>Calibration runs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11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8425948"/>
                  </a:ext>
                </a:extLst>
              </a:tr>
              <a:tr h="347236">
                <a:tc>
                  <a:txBody>
                    <a:bodyPr/>
                    <a:lstStyle/>
                    <a:p>
                      <a:r>
                        <a:rPr lang="en-US" dirty="0"/>
                        <a:t>Deconstruction</a:t>
                      </a:r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8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11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2021</a:t>
                      </a:r>
                      <a:r>
                        <a:rPr lang="en-GB" dirty="0"/>
                        <a:t>-</a:t>
                      </a:r>
                      <a:r>
                        <a:rPr lang="ru-RU" dirty="0"/>
                        <a:t>10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11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2021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194104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F414F8C-ADDD-4782-85F8-AB14DADE5B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2245" y="1403005"/>
            <a:ext cx="3570514" cy="2230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3A71A5B-DCB5-43C4-9EB7-93FB9D5A54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8016" y="3719418"/>
            <a:ext cx="3570514" cy="2394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6696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Ge-detectors setup</a:t>
            </a:r>
            <a:r>
              <a:rPr lang="ru-RU" dirty="0"/>
              <a:t> </a:t>
            </a:r>
            <a:r>
              <a:rPr lang="en-US" dirty="0"/>
              <a:t>assembly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98DC671-21B5-4B8C-B593-F3BE7C690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17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B1BA7A3-5550-4B0D-B8B1-C27883A0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 dirty="0"/>
              <a:t>OMC4DBD General Collaboration Meeting. 25-26 April 2022</a:t>
            </a:r>
            <a:endParaRPr lang="ru-RU" noProof="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04478F-1A71-4857-B041-C8A41000D3DE}"/>
              </a:ext>
            </a:extLst>
          </p:cNvPr>
          <p:cNvSpPr txBox="1"/>
          <p:nvPr/>
        </p:nvSpPr>
        <p:spPr>
          <a:xfrm>
            <a:off x="1443459" y="4361099"/>
            <a:ext cx="4619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Arranging the frame axis along the beam line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3FFF4D-8D85-461E-B09D-10BD42CADA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029" y="992779"/>
            <a:ext cx="5799909" cy="342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блачко с текстом: прямоугольное со скругленными углами 5">
            <a:extLst>
              <a:ext uri="{FF2B5EF4-FFF2-40B4-BE49-F238E27FC236}">
                <a16:creationId xmlns:a16="http://schemas.microsoft.com/office/drawing/2014/main" id="{12FC5C0F-DA5A-4098-92E7-625B12269104}"/>
              </a:ext>
            </a:extLst>
          </p:cNvPr>
          <p:cNvSpPr/>
          <p:nvPr/>
        </p:nvSpPr>
        <p:spPr>
          <a:xfrm>
            <a:off x="3431185" y="1184367"/>
            <a:ext cx="1654627" cy="653143"/>
          </a:xfrm>
          <a:prstGeom prst="wedgeRoundRectCallout">
            <a:avLst>
              <a:gd name="adj1" fmla="val 57999"/>
              <a:gd name="adj2" fmla="val 118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We have to lift the frame!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8B288B6-9C26-4D87-9C93-29C8F8B7DC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029" y="4760913"/>
            <a:ext cx="5799909" cy="167294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EB8AEA-57AE-4CCB-85C0-487733E558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016188"/>
            <a:ext cx="3980361" cy="5307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Облачко с текстом: прямоугольное со скругленными углами 15">
            <a:extLst>
              <a:ext uri="{FF2B5EF4-FFF2-40B4-BE49-F238E27FC236}">
                <a16:creationId xmlns:a16="http://schemas.microsoft.com/office/drawing/2014/main" id="{B01AD566-2FE1-4BE0-AB92-C3483B367947}"/>
              </a:ext>
            </a:extLst>
          </p:cNvPr>
          <p:cNvSpPr/>
          <p:nvPr/>
        </p:nvSpPr>
        <p:spPr>
          <a:xfrm>
            <a:off x="6786693" y="2880359"/>
            <a:ext cx="1213760" cy="653143"/>
          </a:xfrm>
          <a:prstGeom prst="wedgeRoundRectCallout">
            <a:avLst>
              <a:gd name="adj1" fmla="val 81676"/>
              <a:gd name="adj2" fmla="val -7083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Daniya</a:t>
            </a:r>
            <a:r>
              <a:rPr lang="en-US" dirty="0"/>
              <a:t>! </a:t>
            </a:r>
          </a:p>
          <a:p>
            <a:pPr algn="ctr"/>
            <a:r>
              <a:rPr lang="en-US" dirty="0"/>
              <a:t>Done!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9115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Ge-detectors set (planned)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440425-F953-4FA7-BC24-5983390049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57" b="99399" l="0" r="100000">
                        <a14:foregroundMark x1="18352" y1="6907" x2="18352" y2="6907"/>
                        <a14:foregroundMark x1="15730" y1="6907" x2="15730" y2="6907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2463" y="2218338"/>
            <a:ext cx="3318968" cy="27737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15A7BC-B524-4038-83CC-21AD95758D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27" b="96272" l="0" r="100000">
                        <a14:foregroundMark x1="15668" y1="4660" x2="15668" y2="4660"/>
                        <a14:foregroundMark x1="16014" y1="5326" x2="16014" y2="5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446" y="2042135"/>
            <a:ext cx="3610372" cy="31261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8A9D78D-8A80-4D10-95F2-70077FFD49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30" b="93568" l="0" r="100000">
                        <a14:foregroundMark x1="48066" y1="21481" x2="48066" y2="21481"/>
                        <a14:foregroundMark x1="41436" y1="74272" x2="41436" y2="74272"/>
                        <a14:foregroundMark x1="55525" y1="70146" x2="55525" y2="70146"/>
                        <a14:foregroundMark x1="51934" y1="67354" x2="51934" y2="67354"/>
                        <a14:foregroundMark x1="51657" y1="69053" x2="51657" y2="69053"/>
                        <a14:foregroundMark x1="16851" y1="66141" x2="16851" y2="66141"/>
                        <a14:foregroundMark x1="49724" y1="93568" x2="49724" y2="93568"/>
                        <a14:foregroundMark x1="47238" y1="12985" x2="47238" y2="12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3420" y="0"/>
            <a:ext cx="2435510" cy="55430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3213F0-D860-4425-91F7-64A46D6EE717}"/>
              </a:ext>
            </a:extLst>
          </p:cNvPr>
          <p:cNvSpPr txBox="1"/>
          <p:nvPr/>
        </p:nvSpPr>
        <p:spPr>
          <a:xfrm>
            <a:off x="1214224" y="5190160"/>
            <a:ext cx="2279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BigMac</a:t>
            </a:r>
            <a:r>
              <a:rPr lang="en-US" dirty="0"/>
              <a:t> cryostat</a:t>
            </a:r>
            <a:br>
              <a:rPr lang="en-US" dirty="0"/>
            </a:br>
            <a:r>
              <a:rPr lang="en-US" dirty="0"/>
              <a:t>with sheet steel frame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3F8662-858A-4F7E-88E6-E205F5C56F24}"/>
              </a:ext>
            </a:extLst>
          </p:cNvPr>
          <p:cNvSpPr txBox="1"/>
          <p:nvPr/>
        </p:nvSpPr>
        <p:spPr>
          <a:xfrm>
            <a:off x="4800207" y="5155325"/>
            <a:ext cx="3367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CryoPulse</a:t>
            </a:r>
            <a:r>
              <a:rPr lang="en-US" dirty="0"/>
              <a:t> 5</a:t>
            </a:r>
          </a:p>
          <a:p>
            <a:pPr algn="ctr"/>
            <a:r>
              <a:rPr lang="en-US" dirty="0"/>
              <a:t>(Electrically Refrigerated Cryostat)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2FDCE3-3646-46D3-AB67-8080F06A13A7}"/>
              </a:ext>
            </a:extLst>
          </p:cNvPr>
          <p:cNvSpPr txBox="1"/>
          <p:nvPr/>
        </p:nvSpPr>
        <p:spPr>
          <a:xfrm>
            <a:off x="9135843" y="5418083"/>
            <a:ext cx="2479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Vertical Dipstick cryostat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F56AFD-8C2F-47CA-876B-45E3C7F078B8}"/>
              </a:ext>
            </a:extLst>
          </p:cNvPr>
          <p:cNvSpPr txBox="1"/>
          <p:nvPr/>
        </p:nvSpPr>
        <p:spPr>
          <a:xfrm>
            <a:off x="2028497" y="1439917"/>
            <a:ext cx="819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x6</a:t>
            </a:r>
            <a:endParaRPr lang="ru-RU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E96E7A-B40F-4DAD-9735-EF3D55CE25E7}"/>
              </a:ext>
            </a:extLst>
          </p:cNvPr>
          <p:cNvSpPr txBox="1"/>
          <p:nvPr/>
        </p:nvSpPr>
        <p:spPr>
          <a:xfrm>
            <a:off x="5984946" y="1439917"/>
            <a:ext cx="819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x1</a:t>
            </a:r>
            <a:endParaRPr lang="ru-RU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2B2F12-52D3-4574-9D15-80E2692DEE7B}"/>
              </a:ext>
            </a:extLst>
          </p:cNvPr>
          <p:cNvSpPr txBox="1"/>
          <p:nvPr/>
        </p:nvSpPr>
        <p:spPr>
          <a:xfrm>
            <a:off x="9511378" y="1439917"/>
            <a:ext cx="819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x1</a:t>
            </a:r>
            <a:endParaRPr lang="ru-RU" sz="28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98DC671-21B5-4B8C-B593-F3BE7C690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18</a:t>
            </a:fld>
            <a:endParaRPr lang="ru-RU" noProof="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E20AF7-C8AA-4BD1-906B-02E331051A3D}"/>
              </a:ext>
            </a:extLst>
          </p:cNvPr>
          <p:cNvSpPr txBox="1"/>
          <p:nvPr/>
        </p:nvSpPr>
        <p:spPr>
          <a:xfrm>
            <a:off x="3754717" y="5995700"/>
            <a:ext cx="4682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Konstantin Gusev &amp; </a:t>
            </a:r>
            <a:r>
              <a:rPr lang="en-US" i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Nadezda</a:t>
            </a:r>
            <a:r>
              <a:rPr lang="en-US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i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Rumyantseva</a:t>
            </a:r>
            <a:r>
              <a:rPr lang="ru-RU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talks</a:t>
            </a:r>
            <a:endParaRPr lang="ru-RU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B1BA7A3-5550-4B0D-B8B1-C27883A0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25-26 April 2022</a:t>
            </a:r>
            <a:endParaRPr lang="ru-RU" noProof="0" dirty="0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BF3366AB-442D-4FFC-96F4-DB2A3BEF2E6D}"/>
              </a:ext>
            </a:extLst>
          </p:cNvPr>
          <p:cNvGrpSpPr/>
          <p:nvPr/>
        </p:nvGrpSpPr>
        <p:grpSpPr>
          <a:xfrm>
            <a:off x="8979783" y="1701527"/>
            <a:ext cx="2800201" cy="3518903"/>
            <a:chOff x="8520775" y="1439917"/>
            <a:chExt cx="3518614" cy="4121121"/>
          </a:xfrm>
        </p:grpSpPr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7CD8D45F-A510-4AB0-B3E6-438CC6BC6152}"/>
                </a:ext>
              </a:extLst>
            </p:cNvPr>
            <p:cNvCxnSpPr>
              <a:cxnSpLocks/>
            </p:cNvCxnSpPr>
            <p:nvPr/>
          </p:nvCxnSpPr>
          <p:spPr>
            <a:xfrm>
              <a:off x="8520775" y="1439917"/>
              <a:ext cx="3305465" cy="410310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E5A559D6-4C61-4508-96A7-D31A5D3215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33924" y="1457933"/>
              <a:ext cx="3305465" cy="410310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854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Ge-detectors set (actual)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440425-F953-4FA7-BC24-5983390049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57" b="99399" l="0" r="100000">
                        <a14:foregroundMark x1="18352" y1="6907" x2="18352" y2="6907"/>
                        <a14:foregroundMark x1="15730" y1="6907" x2="15730" y2="6907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2463" y="2218338"/>
            <a:ext cx="3318968" cy="27737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15A7BC-B524-4038-83CC-21AD95758D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27" b="96272" l="0" r="100000">
                        <a14:foregroundMark x1="15668" y1="4660" x2="15668" y2="4660"/>
                        <a14:foregroundMark x1="16014" y1="5326" x2="16014" y2="5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446" y="2042135"/>
            <a:ext cx="3610372" cy="31261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3213F0-D860-4425-91F7-64A46D6EE717}"/>
              </a:ext>
            </a:extLst>
          </p:cNvPr>
          <p:cNvSpPr txBox="1"/>
          <p:nvPr/>
        </p:nvSpPr>
        <p:spPr>
          <a:xfrm>
            <a:off x="1212949" y="5185685"/>
            <a:ext cx="2279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BigMac</a:t>
            </a:r>
            <a:r>
              <a:rPr lang="en-US" dirty="0"/>
              <a:t> cryostat</a:t>
            </a:r>
            <a:br>
              <a:rPr lang="ru-RU" dirty="0"/>
            </a:br>
            <a:r>
              <a:rPr lang="en-US" dirty="0"/>
              <a:t>with sheet steel frame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3F8662-858A-4F7E-88E6-E205F5C56F24}"/>
              </a:ext>
            </a:extLst>
          </p:cNvPr>
          <p:cNvSpPr txBox="1"/>
          <p:nvPr/>
        </p:nvSpPr>
        <p:spPr>
          <a:xfrm>
            <a:off x="4800207" y="5155325"/>
            <a:ext cx="3367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CryoPulse</a:t>
            </a:r>
            <a:r>
              <a:rPr lang="en-US" dirty="0"/>
              <a:t> 5</a:t>
            </a:r>
          </a:p>
          <a:p>
            <a:pPr algn="ctr"/>
            <a:r>
              <a:rPr lang="en-US" dirty="0"/>
              <a:t>(Electrically Refrigerated Cryostat)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2FDCE3-3646-46D3-AB67-8080F06A13A7}"/>
              </a:ext>
            </a:extLst>
          </p:cNvPr>
          <p:cNvSpPr txBox="1"/>
          <p:nvPr/>
        </p:nvSpPr>
        <p:spPr>
          <a:xfrm>
            <a:off x="9185618" y="5168268"/>
            <a:ext cx="1732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BigMac</a:t>
            </a:r>
            <a:r>
              <a:rPr lang="en-US" dirty="0"/>
              <a:t> cryostat</a:t>
            </a:r>
            <a:r>
              <a:rPr lang="ru-RU" dirty="0"/>
              <a:t> </a:t>
            </a:r>
            <a:br>
              <a:rPr lang="en-US" dirty="0"/>
            </a:br>
            <a:r>
              <a:rPr lang="en-US" dirty="0"/>
              <a:t>with ITEM frame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F56AFD-8C2F-47CA-876B-45E3C7F078B8}"/>
              </a:ext>
            </a:extLst>
          </p:cNvPr>
          <p:cNvSpPr txBox="1"/>
          <p:nvPr/>
        </p:nvSpPr>
        <p:spPr>
          <a:xfrm>
            <a:off x="2028497" y="1439917"/>
            <a:ext cx="819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  <a:r>
              <a:rPr lang="ru-RU" sz="2800" dirty="0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E96E7A-B40F-4DAD-9735-EF3D55CE25E7}"/>
              </a:ext>
            </a:extLst>
          </p:cNvPr>
          <p:cNvSpPr txBox="1"/>
          <p:nvPr/>
        </p:nvSpPr>
        <p:spPr>
          <a:xfrm>
            <a:off x="5993655" y="1439917"/>
            <a:ext cx="819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x1</a:t>
            </a:r>
            <a:endParaRPr lang="ru-RU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2B2F12-52D3-4574-9D15-80E2692DEE7B}"/>
              </a:ext>
            </a:extLst>
          </p:cNvPr>
          <p:cNvSpPr txBox="1"/>
          <p:nvPr/>
        </p:nvSpPr>
        <p:spPr>
          <a:xfrm>
            <a:off x="9511378" y="1439917"/>
            <a:ext cx="819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  <a:r>
              <a:rPr lang="ru-RU" sz="2800" dirty="0"/>
              <a:t>4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98DC671-21B5-4B8C-B593-F3BE7C690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19</a:t>
            </a:fld>
            <a:endParaRPr lang="ru-RU" noProof="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E20AF7-C8AA-4BD1-906B-02E331051A3D}"/>
              </a:ext>
            </a:extLst>
          </p:cNvPr>
          <p:cNvSpPr txBox="1"/>
          <p:nvPr/>
        </p:nvSpPr>
        <p:spPr>
          <a:xfrm>
            <a:off x="3754717" y="5995700"/>
            <a:ext cx="4682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Konstantin Gusev &amp; </a:t>
            </a:r>
            <a:r>
              <a:rPr lang="en-US" i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Nadezda</a:t>
            </a:r>
            <a:r>
              <a:rPr lang="en-US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i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Rumyantseva</a:t>
            </a:r>
            <a:r>
              <a:rPr lang="ru-RU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talks</a:t>
            </a:r>
            <a:endParaRPr lang="ru-RU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B1BA7A3-5550-4B0D-B8B1-C27883A0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 dirty="0"/>
              <a:t>OMC4DBD General Collaboration Meeting. 25-26 April 2022</a:t>
            </a:r>
            <a:endParaRPr lang="ru-RU" noProof="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F3D972-8457-4CF1-B1E6-F4601296F5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67" b="80952" l="16420" r="65062">
                        <a14:foregroundMark x1="45370" y1="77976" x2="45370" y2="77976"/>
                        <a14:foregroundMark x1="42407" y1="73929" x2="45556" y2="79524"/>
                        <a14:foregroundMark x1="58272" y1="65833" x2="62654" y2="70000"/>
                        <a14:foregroundMark x1="62901" y1="78214" x2="60617" y2="66905"/>
                        <a14:foregroundMark x1="60617" y1="66905" x2="56049" y2="61905"/>
                        <a14:foregroundMark x1="64815" y1="77143" x2="65123" y2="68452"/>
                        <a14:foregroundMark x1="61543" y1="79881" x2="64136" y2="78810"/>
                        <a14:foregroundMark x1="46111" y1="81190" x2="46111" y2="81190"/>
                        <a14:foregroundMark x1="20309" y1="40714" x2="20494" y2="34405"/>
                        <a14:foregroundMark x1="18519" y1="21905" x2="18272" y2="21429"/>
                        <a14:foregroundMark x1="29383" y1="11667" x2="28148" y2="9524"/>
                        <a14:foregroundMark x1="28395" y1="10000" x2="27840" y2="9048"/>
                        <a14:foregroundMark x1="19198" y1="20119" x2="17963" y2="20119"/>
                        <a14:foregroundMark x1="18704" y1="49167" x2="17716" y2="45714"/>
                        <a14:foregroundMark x1="18704" y1="49762" x2="18827" y2="51310"/>
                        <a14:foregroundMark x1="18951" y1="50238" x2="17037" y2="51071"/>
                        <a14:foregroundMark x1="18025" y1="50476" x2="17469" y2="46310"/>
                        <a14:foregroundMark x1="17593" y1="21667" x2="16481" y2="20357"/>
                        <a14:foregroundMark x1="57716" y1="39167" x2="39630" y2="21190"/>
                        <a14:foregroundMark x1="39630" y1="21190" x2="35000" y2="12976"/>
                        <a14:foregroundMark x1="35000" y1="12976" x2="30494" y2="10000"/>
                        <a14:foregroundMark x1="45679" y1="29286" x2="40988" y2="20952"/>
                        <a14:foregroundMark x1="44321" y1="25714" x2="38025" y2="20000"/>
                        <a14:foregroundMark x1="38025" y1="20000" x2="38025" y2="19286"/>
                        <a14:foregroundMark x1="37716" y1="18452" x2="41667" y2="23333"/>
                        <a14:foregroundMark x1="28272" y1="9524" x2="31173" y2="11667"/>
                        <a14:foregroundMark x1="57037" y1="44405" x2="56235" y2="40238"/>
                        <a14:foregroundMark x1="56481" y1="42500" x2="58148" y2="40476"/>
                        <a14:foregroundMark x1="46914" y1="80357" x2="47469" y2="81071"/>
                        <a14:foregroundMark x1="40617" y1="20357" x2="38642" y2="19524"/>
                        <a14:foregroundMark x1="30185" y1="9286" x2="28148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000" t="5127" r="32286" b="15389"/>
          <a:stretch/>
        </p:blipFill>
        <p:spPr>
          <a:xfrm>
            <a:off x="8437282" y="2152335"/>
            <a:ext cx="3546890" cy="282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99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Tasks overview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76E4A4-E942-4EB8-9A9C-DE3655E6BC98}"/>
              </a:ext>
            </a:extLst>
          </p:cNvPr>
          <p:cNvSpPr txBox="1"/>
          <p:nvPr/>
        </p:nvSpPr>
        <p:spPr>
          <a:xfrm>
            <a:off x="1251862" y="1724694"/>
            <a:ext cx="995216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1200"/>
              </a:spcBef>
              <a:buAutoNum type="arabicPeriod"/>
            </a:pPr>
            <a:r>
              <a:rPr lang="en-US" sz="2400" dirty="0"/>
              <a:t>OMC targets for 2021-2023 are solid state only. For 2021 campaign it was decided to implement gaseous state target design with several improvements.</a:t>
            </a:r>
          </a:p>
          <a:p>
            <a:pPr marL="342900" indent="-342900" algn="just">
              <a:spcBef>
                <a:spcPts val="1200"/>
              </a:spcBef>
              <a:buAutoNum type="arabicPeriod"/>
            </a:pPr>
            <a:r>
              <a:rPr lang="en-US" sz="2400" dirty="0"/>
              <a:t>There is no more </a:t>
            </a:r>
            <a:r>
              <a:rPr lang="en-US" sz="2400" dirty="0" err="1"/>
              <a:t>Miniball</a:t>
            </a:r>
            <a:r>
              <a:rPr lang="en-US" sz="2400" dirty="0"/>
              <a:t> from ISOLDA in PSI. We have to create our own setup of germanium detectors. Liquid nitrogen auto-filling system is still available and should be implemented for the setup.</a:t>
            </a:r>
          </a:p>
          <a:p>
            <a:pPr marL="342900" indent="-342900" algn="just">
              <a:spcBef>
                <a:spcPts val="1200"/>
              </a:spcBef>
              <a:buAutoNum type="arabicPeriod"/>
            </a:pPr>
            <a:r>
              <a:rPr lang="en-US" sz="2400" dirty="0"/>
              <a:t>One would like to use existing</a:t>
            </a:r>
            <a:r>
              <a:rPr lang="ru-RU" sz="2400" dirty="0"/>
              <a:t> </a:t>
            </a:r>
            <a:r>
              <a:rPr lang="en-US" sz="2400" dirty="0"/>
              <a:t>trolley for line movement of the setup</a:t>
            </a:r>
          </a:p>
          <a:p>
            <a:pPr marL="342900" indent="-342900" algn="just">
              <a:spcBef>
                <a:spcPts val="1200"/>
              </a:spcBef>
              <a:buAutoNum type="arabicPeriod"/>
            </a:pPr>
            <a:r>
              <a:rPr lang="en-US" sz="2400" dirty="0"/>
              <a:t>In order to rationalize beam tuning procedure we obliged to use additional stack of electronics. There is also another DAQ branch from LAMA (Mario Schwarz talk)  </a:t>
            </a:r>
            <a:endParaRPr lang="ru-RU" sz="240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4F026B-C1DB-462B-93AF-311C5A6A9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2</a:t>
            </a:fld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8C19FBD-888E-42CA-A38C-43CD1397D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25-26 April 2022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40436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Ge-detectors setup</a:t>
            </a:r>
            <a:r>
              <a:rPr lang="ru-RU" dirty="0"/>
              <a:t> </a:t>
            </a:r>
            <a:r>
              <a:rPr lang="en-US" dirty="0"/>
              <a:t>assembly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98DC671-21B5-4B8C-B593-F3BE7C690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20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B1BA7A3-5550-4B0D-B8B1-C27883A0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 dirty="0"/>
              <a:t>OMC4DBD General Collaboration Meeting. 25-26 April 2022</a:t>
            </a:r>
            <a:endParaRPr lang="ru-RU" noProof="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50051C-9052-4928-99D5-8AFEE6DC7F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487" y="1288869"/>
            <a:ext cx="6654385" cy="47722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40B3329-6FE3-49D9-AB88-F91B1EEA3D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1014" y="1348740"/>
            <a:ext cx="3878496" cy="4652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9FA9486-BBA1-48B7-9996-4C8711F8E319}"/>
              </a:ext>
            </a:extLst>
          </p:cNvPr>
          <p:cNvSpPr txBox="1"/>
          <p:nvPr/>
        </p:nvSpPr>
        <p:spPr>
          <a:xfrm>
            <a:off x="3385471" y="6039400"/>
            <a:ext cx="4619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final configuration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8651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Ge-detectors setup</a:t>
            </a:r>
            <a:r>
              <a:rPr lang="ru-RU" dirty="0"/>
              <a:t> </a:t>
            </a:r>
            <a:r>
              <a:rPr lang="en-US" dirty="0"/>
              <a:t>assembly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98DC671-21B5-4B8C-B593-F3BE7C690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21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B1BA7A3-5550-4B0D-B8B1-C27883A0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 dirty="0"/>
              <a:t>OMC4DBD General Collaboration Meeting. 25-26 April 2022</a:t>
            </a:r>
            <a:endParaRPr lang="ru-RU" noProof="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FA9486-BBA1-48B7-9996-4C8711F8E319}"/>
              </a:ext>
            </a:extLst>
          </p:cNvPr>
          <p:cNvSpPr txBox="1"/>
          <p:nvPr/>
        </p:nvSpPr>
        <p:spPr>
          <a:xfrm>
            <a:off x="3385471" y="6039400"/>
            <a:ext cx="4619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final configuration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792012-7A32-487D-A463-C8B243B4FC6D}"/>
              </a:ext>
            </a:extLst>
          </p:cNvPr>
          <p:cNvSpPr txBox="1"/>
          <p:nvPr/>
        </p:nvSpPr>
        <p:spPr>
          <a:xfrm>
            <a:off x="7063370" y="1236618"/>
            <a:ext cx="4979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 Ge-detectors mounted on the custom frame.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 detectors with LN auto filling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frame can be moved along the beam axis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F36BF4F-1109-4BDF-A159-CF5FE8F9C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43" y="1201937"/>
            <a:ext cx="6399143" cy="4799357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E5157A9-8EFD-49F3-9853-93330E9D5C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60" y="2394637"/>
            <a:ext cx="4467314" cy="3350486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23714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1E714BF-EE14-4DEE-B3F9-3E4272537F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481" y="1252740"/>
            <a:ext cx="7006182" cy="4859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Experimental hall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BD23954-4365-4426-AB5B-653A5313B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22</a:t>
            </a:fld>
            <a:endParaRPr lang="ru-RU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3E7358-805C-4CB4-8995-AE483B34F13B}"/>
              </a:ext>
            </a:extLst>
          </p:cNvPr>
          <p:cNvSpPr txBox="1"/>
          <p:nvPr/>
        </p:nvSpPr>
        <p:spPr>
          <a:xfrm>
            <a:off x="2974361" y="2279751"/>
            <a:ext cx="254531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Trolley with Ge-detectors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5AE0BF-B2BB-481D-AB66-777A55B602E8}"/>
              </a:ext>
            </a:extLst>
          </p:cNvPr>
          <p:cNvSpPr txBox="1"/>
          <p:nvPr/>
        </p:nvSpPr>
        <p:spPr>
          <a:xfrm>
            <a:off x="1127576" y="1665533"/>
            <a:ext cx="111601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Beam line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C50B37-192B-4DEC-A5DA-0B30D53C73BA}"/>
              </a:ext>
            </a:extLst>
          </p:cNvPr>
          <p:cNvSpPr txBox="1"/>
          <p:nvPr/>
        </p:nvSpPr>
        <p:spPr>
          <a:xfrm>
            <a:off x="559824" y="4280039"/>
            <a:ext cx="225151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Racks with electronics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3E7E09-0A80-47C5-8207-03382646FEA9}"/>
              </a:ext>
            </a:extLst>
          </p:cNvPr>
          <p:cNvSpPr txBox="1"/>
          <p:nvPr/>
        </p:nvSpPr>
        <p:spPr>
          <a:xfrm>
            <a:off x="3103652" y="3684056"/>
            <a:ext cx="118045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LN </a:t>
            </a:r>
            <a:r>
              <a:rPr lang="en-US" dirty="0" err="1"/>
              <a:t>Dewars</a:t>
            </a:r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4D74351-C5F3-4684-8AEB-D4CF5207D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25-26 April 2022</a:t>
            </a:r>
            <a:endParaRPr lang="ru-RU" noProof="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FC2C615-87F8-4691-BC8E-CBC4D80FDD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7404" y="1309818"/>
            <a:ext cx="3558738" cy="4744984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995974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Outlooks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C25838-DCF1-4AD1-811F-E0D555367653}"/>
              </a:ext>
            </a:extLst>
          </p:cNvPr>
          <p:cNvSpPr txBox="1"/>
          <p:nvPr/>
        </p:nvSpPr>
        <p:spPr>
          <a:xfrm>
            <a:off x="3727269" y="895882"/>
            <a:ext cx="7697173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The target device allows tune the beam with enough accuracy, but has several drawbacks:</a:t>
            </a:r>
          </a:p>
          <a:p>
            <a:pPr marL="800100" lvl="1" indent="-342900" algn="just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dirty="0"/>
              <a:t>Different light yields for C1 &amp; C2 counters assume</a:t>
            </a:r>
            <a:r>
              <a:rPr lang="ru-RU" dirty="0"/>
              <a:t> </a:t>
            </a:r>
            <a:r>
              <a:rPr lang="en-US" dirty="0"/>
              <a:t>nonuniform settings (thresholds, ranges, etc.) for the DAQs and require individual tunning approach. </a:t>
            </a:r>
          </a:p>
          <a:p>
            <a:pPr marL="800100" lvl="1" indent="-342900" algn="just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dirty="0"/>
              <a:t>Hard to distinguish events from muons, electrons and gammas in C3. Probably another light guide or replacement of PMT</a:t>
            </a:r>
            <a:r>
              <a:rPr lang="ru-RU" dirty="0"/>
              <a:t> </a:t>
            </a:r>
            <a:r>
              <a:rPr lang="en-US" dirty="0"/>
              <a:t>with </a:t>
            </a:r>
            <a:r>
              <a:rPr lang="en-US" dirty="0" err="1"/>
              <a:t>SiPM</a:t>
            </a:r>
            <a:r>
              <a:rPr lang="en-US" dirty="0"/>
              <a:t> are needed. </a:t>
            </a:r>
          </a:p>
          <a:p>
            <a:pPr marL="800100" lvl="1" indent="-342900" algn="just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dirty="0"/>
              <a:t>More flexible and reliable light insulation should be considered.</a:t>
            </a: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The frame was successfully placed on the wheels with an additional part which was made in the place.</a:t>
            </a: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4 germanium detectors from PSI were used. Different mounting procedure, but relatively quick and  successful.</a:t>
            </a: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The frame is still in PSI and will be mounted for the next beam time.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Target device is in JINR. Necessary to overcome logistic challenges and restrictions.</a:t>
            </a:r>
          </a:p>
          <a:p>
            <a:endParaRPr lang="en-US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19E86DB-D16F-4C98-86E8-C2AAE48EA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23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24F5FD-4692-4374-A3F2-9BBD23149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25-26 April 2022</a:t>
            </a:r>
            <a:endParaRPr lang="ru-RU" noProof="0" dirty="0"/>
          </a:p>
        </p:txBody>
      </p:sp>
      <p:pic>
        <p:nvPicPr>
          <p:cNvPr id="6" name="IMG_1836">
            <a:hlinkClick r:id="" action="ppaction://media"/>
            <a:extLst>
              <a:ext uri="{FF2B5EF4-FFF2-40B4-BE49-F238E27FC236}">
                <a16:creationId xmlns:a16="http://schemas.microsoft.com/office/drawing/2014/main" id="{D2F0BCF8-62FB-45C3-8AB9-1ADBC8A2FD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4434" y="1000688"/>
            <a:ext cx="2949055" cy="524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Conclusion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C25838-DCF1-4AD1-811F-E0D555367653}"/>
              </a:ext>
            </a:extLst>
          </p:cNvPr>
          <p:cNvSpPr txBox="1"/>
          <p:nvPr/>
        </p:nvSpPr>
        <p:spPr>
          <a:xfrm>
            <a:off x="1030012" y="1109632"/>
            <a:ext cx="1047641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indent="-400050" algn="just">
              <a:spcBef>
                <a:spcPts val="1200"/>
              </a:spcBef>
              <a:buAutoNum type="romanUcPeriod"/>
            </a:pPr>
            <a:r>
              <a:rPr lang="en-US" sz="2000" dirty="0"/>
              <a:t>The target setup had stable operation during the hole beamtime. After preliminary analysis we made few decisions concerning future improvement.</a:t>
            </a:r>
          </a:p>
          <a:p>
            <a:pPr marL="400050" indent="-400050" algn="just">
              <a:spcBef>
                <a:spcPts val="1200"/>
              </a:spcBef>
              <a:buAutoNum type="romanUcPeriod"/>
            </a:pPr>
            <a:r>
              <a:rPr lang="en-US" sz="2000" dirty="0"/>
              <a:t>The aluminum frame was reliable enough. We were able to install unexpected cryostats in limited  time period.</a:t>
            </a:r>
          </a:p>
          <a:p>
            <a:pPr marL="400050" indent="-400050" algn="just">
              <a:spcBef>
                <a:spcPts val="1200"/>
              </a:spcBef>
              <a:buAutoNum type="romanUcPeriod"/>
            </a:pPr>
            <a:r>
              <a:rPr lang="en-US" sz="2000" dirty="0"/>
              <a:t>Almost ready for the next beam time, one can use the same equipment.</a:t>
            </a:r>
          </a:p>
          <a:p>
            <a:pPr marL="400050" indent="-400050">
              <a:spcBef>
                <a:spcPts val="1200"/>
              </a:spcBef>
              <a:buAutoNum type="romanUcPeriod"/>
            </a:pPr>
            <a:endParaRPr lang="en-US" sz="2000" dirty="0"/>
          </a:p>
          <a:p>
            <a:pPr>
              <a:spcBef>
                <a:spcPts val="1200"/>
              </a:spcBef>
            </a:pPr>
            <a:endParaRPr lang="en-US" sz="20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B4F6D7A-7020-4652-BC84-826F2B7A4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24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1AFD97-429D-450F-BF4B-0DD63654B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25-26 April 2022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33630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52" y="3045355"/>
            <a:ext cx="7258445" cy="767289"/>
          </a:xfrm>
        </p:spPr>
        <p:txBody>
          <a:bodyPr rtlCol="0">
            <a:normAutofit fontScale="90000"/>
          </a:bodyPr>
          <a:lstStyle/>
          <a:p>
            <a:pPr rtl="0"/>
            <a:r>
              <a:rPr lang="en-US" dirty="0"/>
              <a:t>Thank you for your attention!</a:t>
            </a:r>
            <a:br>
              <a:rPr lang="en-US" dirty="0"/>
            </a:b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462D417-8C28-4AF3-92DA-C7BA76DA9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25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51DA02F-9E20-43B3-8BD4-4A241108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25-26 April 2022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41399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NIM electronics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209B68-7E13-484D-AFCF-982852CDE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378" y="995168"/>
            <a:ext cx="8593157" cy="5365214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0FBFB07-E3E0-4F57-B5EA-F7BCEDABF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26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3142D16-388D-4082-9AD8-0F0E245F7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25-26 April 2022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894516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NIM electronics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A32E29-203E-4ABC-A9F4-9ECB38DAB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880" y="1265379"/>
            <a:ext cx="8413407" cy="5001974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02BEE91-1F5A-4D3B-9DBC-028EA4E53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27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EDFB223-61EA-4CEC-866D-B3064DA65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25-26 April 2022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486532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Ge-detectors setup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9E2CEF9-40E2-4DEF-9B60-94C61484A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28</a:t>
            </a:fld>
            <a:endParaRPr lang="ru-RU" noProof="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E2B067-F382-4475-A83F-1A5287B426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275" y="1056630"/>
            <a:ext cx="5391807" cy="53497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36FBEA-C14E-4C21-9A9F-EBFBEB39CC53}"/>
              </a:ext>
            </a:extLst>
          </p:cNvPr>
          <p:cNvSpPr txBox="1"/>
          <p:nvPr/>
        </p:nvSpPr>
        <p:spPr>
          <a:xfrm>
            <a:off x="7265963" y="2459504"/>
            <a:ext cx="42954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Holders for the </a:t>
            </a:r>
            <a:r>
              <a:rPr lang="en-US" sz="2000" dirty="0" err="1"/>
              <a:t>BicMac</a:t>
            </a:r>
            <a:r>
              <a:rPr lang="en-US" sz="2000" dirty="0"/>
              <a:t> cryostat made of stainless steel with necessary holes.</a:t>
            </a:r>
          </a:p>
          <a:p>
            <a:endParaRPr lang="en-US" sz="2000" dirty="0"/>
          </a:p>
          <a:p>
            <a:r>
              <a:rPr lang="en-US" sz="2000" dirty="0"/>
              <a:t>7 pcs will be ordered in next 2 weeks, may be delivered with other equipment for the full assembly test in TUM.</a:t>
            </a:r>
            <a:endParaRPr lang="ru-RU" sz="200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B032291-8EE1-4897-8E7C-0105287A8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25-26 April 2022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77362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Experimental hall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BD23954-4365-4426-AB5B-653A5313B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3</a:t>
            </a:fld>
            <a:endParaRPr lang="ru-RU" noProof="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40725B-9816-4174-BC66-A1FA73343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89" y="1016187"/>
            <a:ext cx="3015198" cy="543237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596093-61FC-433E-96F5-2838340124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4756" y="1017906"/>
            <a:ext cx="8605256" cy="5428932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32CF2CB3-C154-4864-8962-D7DF44CD0899}"/>
              </a:ext>
            </a:extLst>
          </p:cNvPr>
          <p:cNvCxnSpPr>
            <a:cxnSpLocks/>
          </p:cNvCxnSpPr>
          <p:nvPr/>
        </p:nvCxnSpPr>
        <p:spPr>
          <a:xfrm flipH="1">
            <a:off x="1975946" y="2578608"/>
            <a:ext cx="1858438" cy="437861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Нижний колонтитул 11">
            <a:extLst>
              <a:ext uri="{FF2B5EF4-FFF2-40B4-BE49-F238E27FC236}">
                <a16:creationId xmlns:a16="http://schemas.microsoft.com/office/drawing/2014/main" id="{3AFD1543-C897-41D0-B7B2-418A60B1F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25-26 April 2022</a:t>
            </a:r>
            <a:endParaRPr lang="ru-RU" noProof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61AC4D-65DC-4FD2-82E4-4FAD8737B12B}"/>
              </a:ext>
            </a:extLst>
          </p:cNvPr>
          <p:cNvSpPr txBox="1"/>
          <p:nvPr/>
        </p:nvSpPr>
        <p:spPr>
          <a:xfrm>
            <a:off x="6593467" y="4396715"/>
            <a:ext cx="152484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Control rooms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CB2250-939C-48CA-81B8-578743BEE44D}"/>
              </a:ext>
            </a:extLst>
          </p:cNvPr>
          <p:cNvSpPr txBox="1"/>
          <p:nvPr/>
        </p:nvSpPr>
        <p:spPr>
          <a:xfrm>
            <a:off x="3520439" y="2797538"/>
            <a:ext cx="176240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OMC4DBD setup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3006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Target setup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2FB70D5-11C3-4851-B2DC-B1C0FA0BD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4</a:t>
            </a:fld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E57A05-35A5-40B3-B739-59A1FFDB0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 dirty="0"/>
              <a:t>OMC4DBD General Collaboration Meeting. 25-26 April 2022</a:t>
            </a:r>
            <a:endParaRPr lang="ru-RU" noProof="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87A58DB-B065-4636-A933-4EC53E7FE0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75" y="1001508"/>
            <a:ext cx="6406465" cy="485498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16B5893-ED3A-432B-8381-E10C53CC4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3567" y="4275138"/>
            <a:ext cx="542925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80C14F1-E86A-440D-A9C6-1E5B1D291A4E}"/>
                  </a:ext>
                </a:extLst>
              </p:cNvPr>
              <p:cNvSpPr txBox="1"/>
              <p:nvPr/>
            </p:nvSpPr>
            <p:spPr>
              <a:xfrm>
                <a:off x="2205485" y="5933464"/>
                <a:ext cx="3608576" cy="43640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ba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&amp; C1 &amp; C2 &amp;</a:t>
                </a:r>
                <a:r>
                  <a:rPr lang="ru-RU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bar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𝐸𝑉𝐸𝑁𝑇</m:t>
                    </m:r>
                  </m:oMath>
                </a14:m>
                <a:endParaRPr lang="ru-RU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80C14F1-E86A-440D-A9C6-1E5B1D291A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5485" y="5933464"/>
                <a:ext cx="3608576" cy="436402"/>
              </a:xfrm>
              <a:prstGeom prst="rect">
                <a:avLst/>
              </a:prstGeom>
              <a:blipFill>
                <a:blip r:embed="rId5"/>
                <a:stretch>
                  <a:fillRect b="-1891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857827B-5C5B-4C91-8901-6F76C338E3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6562" y="1016188"/>
            <a:ext cx="4582666" cy="333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55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DEEE6E2-FDC8-47B6-8132-786A8373C3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337" y="1355964"/>
            <a:ext cx="4322072" cy="472661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55CE1BF-A55C-447B-8062-D36DCA24F1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9469" y="4444884"/>
            <a:ext cx="2438608" cy="1414377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BD617B0-29D0-499E-95C3-C7FDEED714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885" r="-1"/>
          <a:stretch/>
        </p:blipFill>
        <p:spPr>
          <a:xfrm>
            <a:off x="4593410" y="1342404"/>
            <a:ext cx="2584668" cy="1675738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Target setup (C0)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2FB70D5-11C3-4851-B2DC-B1C0FA0BD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5</a:t>
            </a:fld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E57A05-35A5-40B3-B739-59A1FFDB0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1831" y="6446838"/>
            <a:ext cx="4846321" cy="365125"/>
          </a:xfrm>
        </p:spPr>
        <p:txBody>
          <a:bodyPr/>
          <a:lstStyle/>
          <a:p>
            <a:pPr rtl="0"/>
            <a:r>
              <a:rPr lang="en-US" noProof="0" dirty="0"/>
              <a:t>OMC4DBD General Collaboration Meeting. 25-26 April 2022</a:t>
            </a:r>
            <a:endParaRPr lang="ru-RU" noProof="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857827B-5C5B-4C91-8901-6F76C338E3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6860" y="748243"/>
            <a:ext cx="4582664" cy="33391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45D9ED-609D-4676-82D2-B46189FBF448}"/>
              </a:ext>
            </a:extLst>
          </p:cNvPr>
          <p:cNvSpPr txBox="1"/>
          <p:nvPr/>
        </p:nvSpPr>
        <p:spPr>
          <a:xfrm>
            <a:off x="4969773" y="3166234"/>
            <a:ext cx="1978000" cy="119181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C0</a:t>
            </a:r>
            <a:endParaRPr lang="en-GB" sz="1600" b="1" dirty="0"/>
          </a:p>
          <a:p>
            <a:pPr algn="ctr"/>
            <a:r>
              <a:rPr lang="en-GB" sz="1600" dirty="0"/>
              <a:t>D = 80 mm</a:t>
            </a:r>
          </a:p>
          <a:p>
            <a:pPr algn="ctr"/>
            <a:r>
              <a:rPr lang="en-GB" sz="1600" dirty="0"/>
              <a:t>D</a:t>
            </a:r>
            <a:r>
              <a:rPr lang="en-GB" sz="1100" dirty="0"/>
              <a:t>hole</a:t>
            </a:r>
            <a:r>
              <a:rPr lang="en-GB" sz="1600" dirty="0"/>
              <a:t>=25 mm</a:t>
            </a:r>
          </a:p>
          <a:p>
            <a:pPr algn="ctr"/>
            <a:r>
              <a:rPr lang="en-GB" sz="1600" dirty="0" err="1"/>
              <a:t>H</a:t>
            </a:r>
            <a:r>
              <a:rPr lang="en-GB" sz="1100" dirty="0" err="1"/>
              <a:t>Scint</a:t>
            </a:r>
            <a:r>
              <a:rPr lang="en-GB" sz="1600" dirty="0"/>
              <a:t> = 10 mm</a:t>
            </a:r>
            <a:endParaRPr lang="ru-RU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E56ABE-9D78-42C4-BB13-B2E2E81C2BE7}"/>
              </a:ext>
            </a:extLst>
          </p:cNvPr>
          <p:cNvSpPr txBox="1"/>
          <p:nvPr/>
        </p:nvSpPr>
        <p:spPr>
          <a:xfrm>
            <a:off x="1320141" y="1258309"/>
            <a:ext cx="3081991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400" dirty="0"/>
              <a:t>Bi source at different positions @C0</a:t>
            </a:r>
            <a:endParaRPr lang="ru-RU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B3B471-4CFF-4A14-B571-3EBDBD215C17}"/>
              </a:ext>
            </a:extLst>
          </p:cNvPr>
          <p:cNvSpPr txBox="1"/>
          <p:nvPr/>
        </p:nvSpPr>
        <p:spPr>
          <a:xfrm>
            <a:off x="7452532" y="4251428"/>
            <a:ext cx="43869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 cm ring made of plastic scintillator and wrapped into 5 um mylar film.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counter is attached to modular PMT by “fishtail” lightguide.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Ligthcollection</a:t>
            </a:r>
            <a:r>
              <a:rPr lang="en-US" sz="1400" dirty="0"/>
              <a:t> inhomogeneity doesn’t exceed ~30% from the Bi source measurements in different positions.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173400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Target setup (C1 &amp;C2)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2FB70D5-11C3-4851-B2DC-B1C0FA0BD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6</a:t>
            </a:fld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E57A05-35A5-40B3-B739-59A1FFDB0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 dirty="0"/>
              <a:t>OMC4DBD General Collaboration Meeting. 25-26 April 2022</a:t>
            </a:r>
            <a:endParaRPr lang="ru-RU" noProof="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857827B-5C5B-4C91-8901-6F76C338E3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6860" y="748243"/>
            <a:ext cx="4582664" cy="333910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2B06D86-0B15-4531-8E74-5C842D932B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274242" y="4532086"/>
            <a:ext cx="1675737" cy="21537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A5C409C-249E-42B9-9942-40F9A54702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134" y="3709833"/>
            <a:ext cx="4776874" cy="266324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A27A069-C90C-4DB7-ACF1-2048FCE6DD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50" y="1050106"/>
            <a:ext cx="4770558" cy="26597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45D9ED-609D-4676-82D2-B46189FBF448}"/>
              </a:ext>
            </a:extLst>
          </p:cNvPr>
          <p:cNvSpPr txBox="1"/>
          <p:nvPr/>
        </p:nvSpPr>
        <p:spPr>
          <a:xfrm>
            <a:off x="5077187" y="3249100"/>
            <a:ext cx="1978000" cy="119181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С1 </a:t>
            </a:r>
            <a:r>
              <a:rPr lang="en-US" sz="1600" b="1" dirty="0"/>
              <a:t>&amp;</a:t>
            </a:r>
            <a:r>
              <a:rPr lang="ru-RU" sz="1600" b="1" dirty="0"/>
              <a:t> С2</a:t>
            </a:r>
            <a:endParaRPr lang="en-US" sz="1600" b="1" dirty="0"/>
          </a:p>
          <a:p>
            <a:pPr algn="ctr"/>
            <a:endParaRPr lang="en-GB" sz="1600" b="1" dirty="0"/>
          </a:p>
          <a:p>
            <a:pPr algn="ctr"/>
            <a:r>
              <a:rPr lang="en-GB" sz="1600" dirty="0"/>
              <a:t>D = 80 mm</a:t>
            </a:r>
          </a:p>
          <a:p>
            <a:pPr algn="ctr"/>
            <a:r>
              <a:rPr lang="en-GB" sz="1600" dirty="0" err="1"/>
              <a:t>H</a:t>
            </a:r>
            <a:r>
              <a:rPr lang="en-GB" sz="1100" dirty="0" err="1"/>
              <a:t>Scint</a:t>
            </a:r>
            <a:r>
              <a:rPr lang="en-GB" sz="1600" dirty="0"/>
              <a:t> = 0.5 mm</a:t>
            </a:r>
            <a:endParaRPr lang="ru-RU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E56ABE-9D78-42C4-BB13-B2E2E81C2BE7}"/>
              </a:ext>
            </a:extLst>
          </p:cNvPr>
          <p:cNvSpPr txBox="1"/>
          <p:nvPr/>
        </p:nvSpPr>
        <p:spPr>
          <a:xfrm>
            <a:off x="1794676" y="1353369"/>
            <a:ext cx="1639790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400" dirty="0"/>
              <a:t>Cosmic muons @C1</a:t>
            </a:r>
            <a:endParaRPr lang="ru-RU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F4959C-0000-40A7-B0C9-5EDABD7550C8}"/>
              </a:ext>
            </a:extLst>
          </p:cNvPr>
          <p:cNvSpPr txBox="1"/>
          <p:nvPr/>
        </p:nvSpPr>
        <p:spPr>
          <a:xfrm>
            <a:off x="1968847" y="3977246"/>
            <a:ext cx="1950010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400" dirty="0"/>
              <a:t>Cosmic muons @C2</a:t>
            </a:r>
            <a:endParaRPr lang="ru-RU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B3B471-4CFF-4A14-B571-3EBDBD215C17}"/>
              </a:ext>
            </a:extLst>
          </p:cNvPr>
          <p:cNvSpPr txBox="1"/>
          <p:nvPr/>
        </p:nvSpPr>
        <p:spPr>
          <a:xfrm>
            <a:off x="7452532" y="4186330"/>
            <a:ext cx="43869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Thin 0.5 mm plastic scintillator</a:t>
            </a:r>
            <a:r>
              <a:rPr lang="ru-RU" sz="1400" dirty="0"/>
              <a:t> </a:t>
            </a:r>
            <a:r>
              <a:rPr lang="en-US" sz="1400" dirty="0"/>
              <a:t>circle glued into acrylic lightguide.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lightguide has ring shape with</a:t>
            </a:r>
            <a:r>
              <a:rPr lang="ru-RU" sz="1400" dirty="0"/>
              <a:t> </a:t>
            </a:r>
            <a:r>
              <a:rPr lang="en-US" sz="1400" dirty="0"/>
              <a:t>wedge profile.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counters are covered with 5 um mylar films and separated by the same thickness from each other.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counters are readout by modular PMTs individually.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We saw different light collection for the counters, especially with  beam muons (pictures in Igor’s or Elisabetta’s talks</a:t>
            </a:r>
            <a:r>
              <a:rPr lang="ru-RU" sz="1400" dirty="0"/>
              <a:t>?). </a:t>
            </a:r>
            <a:r>
              <a:rPr lang="en-US" sz="1400" dirty="0"/>
              <a:t>One has to fix it for the next beam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9FAD12F-69F2-43AD-8082-D0C0B5D2995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997245" y="1113926"/>
            <a:ext cx="1892710" cy="22475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8299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151B253-23D3-4079-B2C8-F62BAEA1E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87" y="889534"/>
            <a:ext cx="4964430" cy="2767817"/>
          </a:xfrm>
          <a:prstGeom prst="rect">
            <a:avLst/>
          </a:prstGeom>
        </p:spPr>
      </p:pic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Target setup (C3)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2FB70D5-11C3-4851-B2DC-B1C0FA0BD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7</a:t>
            </a:fld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E57A05-35A5-40B3-B739-59A1FFDB0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 dirty="0"/>
              <a:t>OMC4DBD General Collaboration Meeting. 25-26 April 2022</a:t>
            </a:r>
            <a:endParaRPr lang="ru-RU" noProof="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857827B-5C5B-4C91-8901-6F76C338E3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6860" y="748243"/>
            <a:ext cx="4582664" cy="33391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45D9ED-609D-4676-82D2-B46189FBF448}"/>
              </a:ext>
            </a:extLst>
          </p:cNvPr>
          <p:cNvSpPr txBox="1"/>
          <p:nvPr/>
        </p:nvSpPr>
        <p:spPr>
          <a:xfrm>
            <a:off x="5084378" y="2917667"/>
            <a:ext cx="1978000" cy="91940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С</a:t>
            </a:r>
            <a:r>
              <a:rPr lang="en-US" sz="1600" b="1" dirty="0"/>
              <a:t>3</a:t>
            </a:r>
          </a:p>
          <a:p>
            <a:pPr algn="ctr"/>
            <a:r>
              <a:rPr lang="en-GB" sz="1600" dirty="0"/>
              <a:t>D = 80 mm</a:t>
            </a:r>
          </a:p>
          <a:p>
            <a:pPr algn="ctr"/>
            <a:r>
              <a:rPr lang="en-GB" sz="1600" dirty="0" err="1"/>
              <a:t>H</a:t>
            </a:r>
            <a:r>
              <a:rPr lang="en-GB" sz="1100" dirty="0" err="1"/>
              <a:t>Scint</a:t>
            </a:r>
            <a:r>
              <a:rPr lang="en-GB" sz="1600" dirty="0"/>
              <a:t> = 5 mm</a:t>
            </a:r>
            <a:endParaRPr lang="ru-RU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E56ABE-9D78-42C4-BB13-B2E2E81C2BE7}"/>
              </a:ext>
            </a:extLst>
          </p:cNvPr>
          <p:cNvSpPr txBox="1"/>
          <p:nvPr/>
        </p:nvSpPr>
        <p:spPr>
          <a:xfrm>
            <a:off x="1794676" y="1353369"/>
            <a:ext cx="1639790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400" dirty="0"/>
              <a:t>Cosmic muons @C3</a:t>
            </a:r>
            <a:endParaRPr lang="ru-RU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B3B471-4CFF-4A14-B571-3EBDBD215C17}"/>
              </a:ext>
            </a:extLst>
          </p:cNvPr>
          <p:cNvSpPr txBox="1"/>
          <p:nvPr/>
        </p:nvSpPr>
        <p:spPr>
          <a:xfrm>
            <a:off x="7452531" y="4293875"/>
            <a:ext cx="43869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Cup-like scintillator surrounding a target holder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Thickness of the C3 counter walls is 5 mm.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 target holder can be inserted through the cut in the wall of </a:t>
            </a:r>
            <a:r>
              <a:rPr lang="ru-RU" sz="1400" dirty="0"/>
              <a:t>С3. </a:t>
            </a:r>
            <a:r>
              <a:rPr lang="en-US" sz="1400" dirty="0"/>
              <a:t>The same way for calibration sources.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counter is attached to R6091 PMT through a light guide made of plastic scintillator (during the beam time we recognized it was not the best decision) .</a:t>
            </a:r>
          </a:p>
          <a:p>
            <a:endParaRPr lang="ru-RU" sz="1400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4812724-B4E9-499D-A55E-7B7890CF21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8584" y="4034110"/>
            <a:ext cx="2269587" cy="2112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48398BC-74B5-4C94-8CB9-59FD8B0681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511" y="1016188"/>
            <a:ext cx="2269587" cy="1704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BF7E768-D9C2-4B35-BE91-96F1C3CB72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337" y="3934722"/>
            <a:ext cx="3832468" cy="2211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0439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Target setup (C3)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2FB70D5-11C3-4851-B2DC-B1C0FA0BD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8</a:t>
            </a:fld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E57A05-35A5-40B3-B739-59A1FFDB0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 dirty="0"/>
              <a:t>OMC4DBD General Collaboration Meeting. 25-26 April 2022</a:t>
            </a:r>
            <a:endParaRPr lang="ru-RU" noProof="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078181-9E56-4711-B270-E785DBFEEE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801" y="1108565"/>
            <a:ext cx="9791958" cy="49202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B3B471-4CFF-4A14-B571-3EBDBD215C17}"/>
              </a:ext>
            </a:extLst>
          </p:cNvPr>
          <p:cNvSpPr txBox="1"/>
          <p:nvPr/>
        </p:nvSpPr>
        <p:spPr>
          <a:xfrm>
            <a:off x="4054905" y="5925268"/>
            <a:ext cx="4386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Some bumps and quite high rate at saturation region</a:t>
            </a:r>
          </a:p>
          <a:p>
            <a:endParaRPr lang="ru-RU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E56ABE-9D78-42C4-BB13-B2E2E81C2BE7}"/>
              </a:ext>
            </a:extLst>
          </p:cNvPr>
          <p:cNvSpPr txBox="1"/>
          <p:nvPr/>
        </p:nvSpPr>
        <p:spPr>
          <a:xfrm>
            <a:off x="2247438" y="1518611"/>
            <a:ext cx="1639790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400" dirty="0"/>
              <a:t>Beam @C3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86147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7FA0DE3-E47B-4976-B7DD-165F0C9688AF}"/>
              </a:ext>
            </a:extLst>
          </p:cNvPr>
          <p:cNvSpPr/>
          <p:nvPr/>
        </p:nvSpPr>
        <p:spPr>
          <a:xfrm>
            <a:off x="830317" y="1032808"/>
            <a:ext cx="4981903" cy="5393126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Target setup equipment</a:t>
            </a:r>
            <a:endParaRPr lang="ru-RU" dirty="0"/>
          </a:p>
        </p:txBody>
      </p:sp>
      <p:pic>
        <p:nvPicPr>
          <p:cNvPr id="2052" name="Picture 4" descr="pmt module">
            <a:extLst>
              <a:ext uri="{FF2B5EF4-FFF2-40B4-BE49-F238E27FC236}">
                <a16:creationId xmlns:a16="http://schemas.microsoft.com/office/drawing/2014/main" id="{DAB61DF7-DD91-4FFC-82FC-079D9328CB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6" b="89931" l="10000" r="99479">
                        <a14:foregroundMark x1="80938" y1="64063" x2="80938" y2="64063"/>
                        <a14:foregroundMark x1="92344" y1="48264" x2="92344" y2="48264"/>
                        <a14:foregroundMark x1="93854" y1="26736" x2="93854" y2="26736"/>
                        <a14:foregroundMark x1="96563" y1="18924" x2="96563" y2="18924"/>
                        <a14:foregroundMark x1="94219" y1="23438" x2="94219" y2="23438"/>
                        <a14:foregroundMark x1="81979" y1="68056" x2="81979" y2="68056"/>
                        <a14:foregroundMark x1="96615" y1="20313" x2="96615" y2="20313"/>
                        <a14:foregroundMark x1="97240" y1="18403" x2="97240" y2="18403"/>
                        <a14:foregroundMark x1="98542" y1="18924" x2="98542" y2="18924"/>
                        <a14:foregroundMark x1="98854" y1="16840" x2="99479" y2="16319"/>
                        <a14:foregroundMark x1="71302" y1="32986" x2="71302" y2="32986"/>
                        <a14:foregroundMark x1="66354" y1="82639" x2="66354" y2="82639"/>
                        <a14:foregroundMark x1="61458" y1="74653" x2="61458" y2="74653"/>
                        <a14:foregroundMark x1="61354" y1="73264" x2="61354" y2="73264"/>
                        <a14:foregroundMark x1="66354" y1="78125" x2="66354" y2="7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7328"/>
          <a:stretch/>
        </p:blipFill>
        <p:spPr bwMode="auto">
          <a:xfrm>
            <a:off x="1178759" y="2776271"/>
            <a:ext cx="1633785" cy="216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mt module">
            <a:extLst>
              <a:ext uri="{FF2B5EF4-FFF2-40B4-BE49-F238E27FC236}">
                <a16:creationId xmlns:a16="http://schemas.microsoft.com/office/drawing/2014/main" id="{79242D7D-96A7-4FB0-81B2-5E78AB4539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89931" l="10000" r="99479">
                        <a14:foregroundMark x1="80938" y1="64063" x2="80938" y2="64063"/>
                        <a14:foregroundMark x1="92344" y1="48264" x2="92344" y2="48264"/>
                        <a14:foregroundMark x1="93854" y1="26736" x2="93854" y2="26736"/>
                        <a14:foregroundMark x1="96563" y1="18924" x2="96563" y2="18924"/>
                        <a14:foregroundMark x1="94219" y1="23438" x2="94219" y2="23438"/>
                        <a14:foregroundMark x1="81979" y1="68056" x2="81979" y2="68056"/>
                        <a14:foregroundMark x1="96615" y1="20313" x2="96615" y2="20313"/>
                        <a14:foregroundMark x1="97240" y1="18403" x2="97240" y2="18403"/>
                        <a14:foregroundMark x1="98542" y1="18924" x2="98542" y2="18924"/>
                        <a14:foregroundMark x1="98854" y1="16840" x2="99479" y2="16319"/>
                        <a14:foregroundMark x1="71302" y1="32986" x2="71302" y2="32986"/>
                        <a14:foregroundMark x1="66354" y1="82639" x2="66354" y2="82639"/>
                        <a14:foregroundMark x1="61458" y1="74653" x2="61458" y2="74653"/>
                        <a14:foregroundMark x1="61354" y1="73264" x2="61354" y2="73264"/>
                        <a14:foregroundMark x1="66354" y1="78125" x2="66354" y2="7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7328" r="23318"/>
          <a:stretch/>
        </p:blipFill>
        <p:spPr bwMode="auto">
          <a:xfrm>
            <a:off x="1237593" y="869044"/>
            <a:ext cx="1516118" cy="235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4C4CDD-F750-4902-BDF2-184CF04E3BD0}"/>
              </a:ext>
            </a:extLst>
          </p:cNvPr>
          <p:cNvSpPr txBox="1"/>
          <p:nvPr/>
        </p:nvSpPr>
        <p:spPr>
          <a:xfrm>
            <a:off x="3074657" y="1503731"/>
            <a:ext cx="25076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C0 counter</a:t>
            </a:r>
          </a:p>
          <a:p>
            <a:r>
              <a:rPr lang="en-US" dirty="0"/>
              <a:t>H10720 x2 </a:t>
            </a:r>
            <a:endParaRPr lang="ru-RU" dirty="0"/>
          </a:p>
          <a:p>
            <a:r>
              <a:rPr lang="en-US" dirty="0"/>
              <a:t>Built-in HV power supply</a:t>
            </a:r>
          </a:p>
          <a:p>
            <a:r>
              <a:rPr lang="en-US" dirty="0"/>
              <a:t>0.5 – 1.1 VDC adjustable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8D65D3-6730-44CD-9AB6-BB54F10A3E08}"/>
              </a:ext>
            </a:extLst>
          </p:cNvPr>
          <p:cNvSpPr txBox="1"/>
          <p:nvPr/>
        </p:nvSpPr>
        <p:spPr>
          <a:xfrm>
            <a:off x="3048001" y="3365431"/>
            <a:ext cx="25076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C1, C2 counters</a:t>
            </a:r>
          </a:p>
          <a:p>
            <a:r>
              <a:rPr lang="en-US" dirty="0"/>
              <a:t>H6780</a:t>
            </a:r>
          </a:p>
          <a:p>
            <a:r>
              <a:rPr lang="en-US" dirty="0"/>
              <a:t>Built-in HV power supply</a:t>
            </a:r>
          </a:p>
          <a:p>
            <a:r>
              <a:rPr lang="en-US" dirty="0"/>
              <a:t>0.5 – 1.1 VDC adjustable</a:t>
            </a:r>
          </a:p>
          <a:p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479870-A78A-4A70-95A2-80D95B0D8A35}"/>
              </a:ext>
            </a:extLst>
          </p:cNvPr>
          <p:cNvSpPr txBox="1"/>
          <p:nvPr/>
        </p:nvSpPr>
        <p:spPr>
          <a:xfrm>
            <a:off x="3048001" y="5199258"/>
            <a:ext cx="29744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C3 Counter</a:t>
            </a:r>
          </a:p>
          <a:p>
            <a:r>
              <a:rPr lang="ru-RU" dirty="0"/>
              <a:t>3</a:t>
            </a:r>
            <a:r>
              <a:rPr lang="en-US" dirty="0"/>
              <a:t>” PMT R6091</a:t>
            </a:r>
          </a:p>
          <a:p>
            <a:r>
              <a:rPr lang="en-US" dirty="0"/>
              <a:t>With </a:t>
            </a:r>
            <a:r>
              <a:rPr lang="en-US" dirty="0" err="1"/>
              <a:t>Traco</a:t>
            </a:r>
            <a:r>
              <a:rPr lang="en-US" dirty="0"/>
              <a:t> DC-DC for HV</a:t>
            </a:r>
          </a:p>
          <a:p>
            <a:r>
              <a:rPr lang="en-US" dirty="0"/>
              <a:t>0-4 VDC adjustable</a:t>
            </a:r>
          </a:p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408E5A-6D43-4BD1-8426-1F77ED5EC21E}"/>
              </a:ext>
            </a:extLst>
          </p:cNvPr>
          <p:cNvSpPr txBox="1"/>
          <p:nvPr/>
        </p:nvSpPr>
        <p:spPr>
          <a:xfrm>
            <a:off x="7973915" y="993421"/>
            <a:ext cx="215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Remote control with </a:t>
            </a:r>
          </a:p>
          <a:p>
            <a:pPr algn="ctr"/>
            <a:r>
              <a:rPr lang="en-US" dirty="0"/>
              <a:t>ICPDAS ET-878P</a:t>
            </a:r>
            <a:endParaRPr lang="ru-RU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CC6947B8-2C3B-4AFE-901A-6786C30E3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3675" y="1635715"/>
            <a:ext cx="4850236" cy="199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6108DAA-9D7B-41F2-A7D3-26AF65711435}"/>
              </a:ext>
            </a:extLst>
          </p:cNvPr>
          <p:cNvSpPr txBox="1"/>
          <p:nvPr/>
        </p:nvSpPr>
        <p:spPr>
          <a:xfrm>
            <a:off x="7794956" y="3644977"/>
            <a:ext cx="2657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ICPDAS DAC </a:t>
            </a:r>
            <a:r>
              <a:rPr lang="en-US" b="1" i="0" cap="all" dirty="0">
                <a:solidFill>
                  <a:srgbClr val="3F3F3F"/>
                </a:solidFill>
                <a:effectLst/>
                <a:latin typeface="Noto Sans"/>
              </a:rPr>
              <a:t>I-87028UW-G</a:t>
            </a:r>
          </a:p>
          <a:p>
            <a:endParaRPr lang="ru-RU" dirty="0"/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DB9281AE-F677-4A1C-BD59-C401DA564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4956" y="3918260"/>
            <a:ext cx="2507674" cy="250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2FE8673-1CF3-4225-9325-22004E08D8C0}"/>
              </a:ext>
            </a:extLst>
          </p:cNvPr>
          <p:cNvSpPr/>
          <p:nvPr/>
        </p:nvSpPr>
        <p:spPr>
          <a:xfrm>
            <a:off x="6399132" y="1032808"/>
            <a:ext cx="5255172" cy="5393126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A886DF1-9BB5-4111-BA70-190A19E2E2D2}"/>
              </a:ext>
            </a:extLst>
          </p:cNvPr>
          <p:cNvCxnSpPr>
            <a:cxnSpLocks/>
            <a:stCxn id="9" idx="3"/>
            <a:endCxn id="19" idx="1"/>
          </p:cNvCxnSpPr>
          <p:nvPr/>
        </p:nvCxnSpPr>
        <p:spPr>
          <a:xfrm>
            <a:off x="5812220" y="3729371"/>
            <a:ext cx="586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2FB70D5-11C3-4851-B2DC-B1C0FA0BD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9</a:t>
            </a:fld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E57A05-35A5-40B3-B739-59A1FFDB0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 dirty="0"/>
              <a:t>OMC4DBD General Collaboration Meeting. 25-26 April 2022</a:t>
            </a:r>
            <a:endParaRPr lang="ru-RU" noProof="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17340C1-DA13-4417-8C79-A0600313296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331749">
            <a:off x="1430983" y="4514284"/>
            <a:ext cx="1016352" cy="1888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323726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86_TF33476885.potx" id="{050EF630-A309-4220-9074-EFAF69653A0A}" vid="{EAD3587A-A5A2-4186-BFE3-098457E9F5FE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Классическая презентация для всех сотрудников компании</Template>
  <TotalTime>2253</TotalTime>
  <Words>1409</Words>
  <Application>Microsoft Office PowerPoint</Application>
  <PresentationFormat>Широкоэкранный</PresentationFormat>
  <Paragraphs>257</Paragraphs>
  <Slides>28</Slides>
  <Notes>28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7" baseType="lpstr">
      <vt:lpstr>Adobe Fan Heiti Std B</vt:lpstr>
      <vt:lpstr>Arial</vt:lpstr>
      <vt:lpstr>Calibri</vt:lpstr>
      <vt:lpstr>Calibri Light</vt:lpstr>
      <vt:lpstr>Cambria Math</vt:lpstr>
      <vt:lpstr>Courier New</vt:lpstr>
      <vt:lpstr>Noto Sans</vt:lpstr>
      <vt:lpstr>Wingdings</vt:lpstr>
      <vt:lpstr>RetrospectVTI</vt:lpstr>
      <vt:lpstr>Hardware for OMC4DBD</vt:lpstr>
      <vt:lpstr>Tasks overview</vt:lpstr>
      <vt:lpstr>Experimental hall</vt:lpstr>
      <vt:lpstr>Target setup</vt:lpstr>
      <vt:lpstr>Target setup (C0)</vt:lpstr>
      <vt:lpstr>Target setup (C1 &amp;C2)</vt:lpstr>
      <vt:lpstr>Target setup (C3)</vt:lpstr>
      <vt:lpstr>Target setup (C3)</vt:lpstr>
      <vt:lpstr>Target setup equipment</vt:lpstr>
      <vt:lpstr>Target setup equipment</vt:lpstr>
      <vt:lpstr>Beam tuning</vt:lpstr>
      <vt:lpstr>Beam tuning</vt:lpstr>
      <vt:lpstr>Beam tuning</vt:lpstr>
      <vt:lpstr>Ge-detectors setup assembly</vt:lpstr>
      <vt:lpstr>Ge-detectors setup</vt:lpstr>
      <vt:lpstr>Ge-detectors setup assembly</vt:lpstr>
      <vt:lpstr>Ge-detectors setup assembly</vt:lpstr>
      <vt:lpstr>Ge-detectors set (planned)</vt:lpstr>
      <vt:lpstr>Ge-detectors set (actual)</vt:lpstr>
      <vt:lpstr>Ge-detectors setup assembly</vt:lpstr>
      <vt:lpstr>Ge-detectors setup assembly</vt:lpstr>
      <vt:lpstr>Experimental hall</vt:lpstr>
      <vt:lpstr>Outlooks</vt:lpstr>
      <vt:lpstr>Conclusion</vt:lpstr>
      <vt:lpstr>Thank you for your attention! </vt:lpstr>
      <vt:lpstr>NIM electronics</vt:lpstr>
      <vt:lpstr>NIM electronics</vt:lpstr>
      <vt:lpstr>Ge-detectors setup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Hardware for OMC4DBD</dc:title>
  <dc:creator>Egor Shevchik</dc:creator>
  <cp:lastModifiedBy>Egor Shevchik</cp:lastModifiedBy>
  <cp:revision>69</cp:revision>
  <dcterms:created xsi:type="dcterms:W3CDTF">2021-04-18T13:20:13Z</dcterms:created>
  <dcterms:modified xsi:type="dcterms:W3CDTF">2022-04-25T07:15:05Z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