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2" r:id="rId3"/>
    <p:sldId id="263" r:id="rId4"/>
    <p:sldId id="264" r:id="rId5"/>
    <p:sldId id="265" r:id="rId6"/>
    <p:sldId id="261" r:id="rId7"/>
    <p:sldId id="266" r:id="rId8"/>
    <p:sldId id="287" r:id="rId9"/>
    <p:sldId id="270" r:id="rId10"/>
    <p:sldId id="271" r:id="rId11"/>
    <p:sldId id="281" r:id="rId12"/>
    <p:sldId id="276" r:id="rId13"/>
    <p:sldId id="268" r:id="rId14"/>
    <p:sldId id="273" r:id="rId15"/>
    <p:sldId id="274" r:id="rId16"/>
    <p:sldId id="259" r:id="rId17"/>
    <p:sldId id="282" r:id="rId18"/>
    <p:sldId id="277" r:id="rId19"/>
    <p:sldId id="278" r:id="rId20"/>
    <p:sldId id="286" r:id="rId21"/>
    <p:sldId id="279" r:id="rId22"/>
    <p:sldId id="283" r:id="rId23"/>
    <p:sldId id="280" r:id="rId24"/>
    <p:sldId id="284" r:id="rId25"/>
    <p:sldId id="291" r:id="rId26"/>
    <p:sldId id="289" r:id="rId27"/>
    <p:sldId id="29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5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0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9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8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5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7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04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5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5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6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45848-38CB-466B-B0A1-90ABB6185E4B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5350-3928-4505-8DC1-70FFD7CE6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49" y="857251"/>
            <a:ext cx="6858002" cy="51435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8347" y="158496"/>
            <a:ext cx="387157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Courier New" panose="02070309020205020404" pitchFamily="49" charset="0"/>
              </a:rPr>
              <a:t>NICA </a:t>
            </a:r>
            <a:r>
              <a:rPr lang="ru-RU" sz="4800" b="1" dirty="0" smtClean="0">
                <a:solidFill>
                  <a:srgbClr val="0070C0"/>
                </a:solidFill>
                <a:latin typeface="Courier New" panose="02070309020205020404" pitchFamily="49" charset="0"/>
              </a:rPr>
              <a:t>-</a:t>
            </a:r>
            <a:r>
              <a:rPr lang="ru-RU" sz="4800" b="1" dirty="0">
                <a:solidFill>
                  <a:srgbClr val="0070C0"/>
                </a:solidFill>
                <a:latin typeface="Courier New" panose="02070309020205020404" pitchFamily="49" charset="0"/>
              </a:rPr>
              <a:t> </a:t>
            </a:r>
            <a:endParaRPr lang="en-US" sz="4800" b="1" dirty="0" smtClean="0">
              <a:solidFill>
                <a:srgbClr val="0070C0"/>
              </a:solidFill>
              <a:latin typeface="Courier New" panose="02070309020205020404" pitchFamily="49" charset="0"/>
            </a:endParaRPr>
          </a:p>
          <a:p>
            <a:r>
              <a:rPr lang="ru-RU" sz="4800" b="1" dirty="0" smtClean="0">
                <a:solidFill>
                  <a:srgbClr val="0070C0"/>
                </a:solidFill>
                <a:latin typeface="Courier New" panose="02070309020205020404" pitchFamily="49" charset="0"/>
              </a:rPr>
              <a:t>настоящее</a:t>
            </a:r>
            <a:r>
              <a:rPr lang="ru-RU" sz="4800" b="1" dirty="0">
                <a:solidFill>
                  <a:srgbClr val="0070C0"/>
                </a:solidFill>
                <a:latin typeface="Courier New" panose="02070309020205020404" pitchFamily="49" charset="0"/>
              </a:rPr>
              <a:t> </a:t>
            </a:r>
            <a:endParaRPr lang="en-US" sz="4800" b="1" dirty="0" smtClean="0">
              <a:solidFill>
                <a:srgbClr val="0070C0"/>
              </a:solidFill>
              <a:latin typeface="Courier New" panose="02070309020205020404" pitchFamily="49" charset="0"/>
            </a:endParaRPr>
          </a:p>
          <a:p>
            <a:r>
              <a:rPr lang="ru-RU" sz="4800" b="1" dirty="0" smtClean="0">
                <a:solidFill>
                  <a:srgbClr val="0070C0"/>
                </a:solidFill>
                <a:latin typeface="Courier New" panose="02070309020205020404" pitchFamily="49" charset="0"/>
              </a:rPr>
              <a:t>и</a:t>
            </a:r>
            <a:r>
              <a:rPr lang="ru-RU" sz="4800" b="1" dirty="0">
                <a:solidFill>
                  <a:srgbClr val="0070C0"/>
                </a:solidFill>
                <a:latin typeface="Courier New" panose="02070309020205020404" pitchFamily="49" charset="0"/>
              </a:rPr>
              <a:t> будущее</a:t>
            </a:r>
            <a:r>
              <a:rPr lang="ru-RU" dirty="0">
                <a:solidFill>
                  <a:srgbClr val="0070C0"/>
                </a:solidFill>
                <a:latin typeface="Courier New" panose="02070309020205020404" pitchFamily="49" charset="0"/>
              </a:rPr>
              <a:t> 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22" y="6036302"/>
            <a:ext cx="4355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Lucida Grande"/>
              </a:rPr>
              <a:t>Семинар "65 лет </a:t>
            </a:r>
            <a:r>
              <a:rPr lang="ru-RU" b="1" dirty="0" smtClean="0">
                <a:solidFill>
                  <a:srgbClr val="333333"/>
                </a:solidFill>
                <a:latin typeface="Lucida Grande"/>
              </a:rPr>
              <a:t>Синхрофазотрону“</a:t>
            </a:r>
            <a:endParaRPr lang="en-US" b="1" dirty="0">
              <a:solidFill>
                <a:srgbClr val="333333"/>
              </a:solidFill>
              <a:latin typeface="Lucida Grande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Lucida Grande"/>
              </a:rPr>
              <a:t>15 апреля 2022, ЛФВЭ</a:t>
            </a:r>
            <a:endParaRPr lang="ru-RU" b="1" i="0" dirty="0">
              <a:solidFill>
                <a:srgbClr val="333333"/>
              </a:solidFill>
              <a:effectLst/>
              <a:latin typeface="Lucida Grand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3797" y="2731008"/>
            <a:ext cx="183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А.Сидорин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44790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1" y="0"/>
            <a:ext cx="5346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Приключения </a:t>
            </a:r>
            <a:r>
              <a:rPr lang="ru-RU" sz="3600" dirty="0" err="1" smtClean="0"/>
              <a:t>коллайдера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120" t="14986" r="17440" b="11935"/>
          <a:stretch/>
        </p:blipFill>
        <p:spPr>
          <a:xfrm>
            <a:off x="1402080" y="646331"/>
            <a:ext cx="9973056" cy="5986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5776" y="769442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NICA 2011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647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e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856" y="918210"/>
            <a:ext cx="9435817" cy="532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9728" y="781634"/>
            <a:ext cx="26465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NICA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техпроект</a:t>
            </a:r>
            <a:r>
              <a:rPr lang="en-US" sz="2800" b="1" dirty="0" smtClean="0"/>
              <a:t> </a:t>
            </a:r>
            <a:endParaRPr lang="ru-RU" sz="2800" b="1" dirty="0" smtClean="0"/>
          </a:p>
          <a:p>
            <a:r>
              <a:rPr lang="en-US" sz="2800" b="1" dirty="0" smtClean="0"/>
              <a:t>201</a:t>
            </a:r>
            <a:r>
              <a:rPr lang="ru-RU" sz="2800" b="1" dirty="0" smtClean="0"/>
              <a:t>5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448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9"/>
          <a:stretch>
            <a:fillRect/>
          </a:stretch>
        </p:blipFill>
        <p:spPr bwMode="auto">
          <a:xfrm>
            <a:off x="421302" y="1309817"/>
            <a:ext cx="4863245" cy="519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ni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433" y="460248"/>
            <a:ext cx="62499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556726" y="5835396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Calibri" pitchFamily="34" charset="0"/>
              </a:rPr>
              <a:t>Official start up of the construction </a:t>
            </a:r>
            <a:r>
              <a:rPr lang="ru-RU" sz="2400" b="1" dirty="0">
                <a:solidFill>
                  <a:srgbClr val="000090"/>
                </a:solidFill>
                <a:latin typeface="Calibri" pitchFamily="34" charset="0"/>
              </a:rPr>
              <a:t>25 </a:t>
            </a:r>
            <a:r>
              <a:rPr lang="en-US" sz="2400" b="1" dirty="0">
                <a:solidFill>
                  <a:srgbClr val="000090"/>
                </a:solidFill>
                <a:latin typeface="Calibri" pitchFamily="34" charset="0"/>
              </a:rPr>
              <a:t>March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032" y="400088"/>
            <a:ext cx="411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/>
              <a:t>Коллайдер</a:t>
            </a:r>
            <a:r>
              <a:rPr lang="ru-RU" sz="3600" dirty="0" smtClean="0"/>
              <a:t>, вперед!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88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 descr="IMG_97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42" y="163128"/>
            <a:ext cx="9497825" cy="63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2016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76010" y="6494318"/>
            <a:ext cx="369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Запуск нового </a:t>
            </a:r>
            <a:r>
              <a:rPr lang="ru-RU" dirty="0" err="1" smtClean="0"/>
              <a:t>форинжектора</a:t>
            </a:r>
            <a:r>
              <a:rPr lang="ru-RU" dirty="0" smtClean="0"/>
              <a:t> ЛУ-20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9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2016</a:t>
            </a:r>
            <a:endParaRPr lang="ru-RU" sz="2800" b="1" dirty="0"/>
          </a:p>
        </p:txBody>
      </p:sp>
      <p:pic>
        <p:nvPicPr>
          <p:cNvPr id="4" name="Picture 8" descr="http://wwwinfo.jinr.ru/jinrmag/foto/2016/ni5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99" y="107372"/>
            <a:ext cx="8327219" cy="638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9009" y="6495980"/>
            <a:ext cx="240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Пучок на выходе ЛУТИ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4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2016</a:t>
            </a:r>
            <a:endParaRPr lang="ru-RU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07" y="304800"/>
            <a:ext cx="10225475" cy="602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8773" y="6333573"/>
            <a:ext cx="589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Ввод в эксплуатацию линии по производству СП магнитов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!Butenko\-=Work=-\Dropbox\Nuclotron\53 RUN\Intensity-polor-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4288"/>
            <a:ext cx="5382501" cy="311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804" y="2094961"/>
            <a:ext cx="6902196" cy="37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9872" y="304800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2016 - 2017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3330" y="5700959"/>
            <a:ext cx="118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Дейтроны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212263" y="6070291"/>
            <a:ext cx="105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Протоны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98340" y="828020"/>
            <a:ext cx="5842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Сеансы с поляризованными пучками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403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pill2 C12 SRC"/>
          <p:cNvPicPr>
            <a:picLocks noChangeAspect="1" noChangeArrowheads="1"/>
          </p:cNvPicPr>
          <p:nvPr/>
        </p:nvPicPr>
        <p:blipFill>
          <a:blip r:embed="rId2" cstate="print"/>
          <a:srcRect r="5058" b="6854"/>
          <a:stretch>
            <a:fillRect/>
          </a:stretch>
        </p:blipFill>
        <p:spPr bwMode="auto">
          <a:xfrm>
            <a:off x="2871924" y="1731264"/>
            <a:ext cx="9123010" cy="351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5266769" y="5403822"/>
            <a:ext cx="4625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Выведенный пучок </a:t>
            </a:r>
            <a:r>
              <a:rPr lang="en-US" dirty="0" smtClean="0"/>
              <a:t>Kr. </a:t>
            </a:r>
            <a:endParaRPr lang="en-US" dirty="0" smtClean="0"/>
          </a:p>
          <a:p>
            <a:r>
              <a:rPr lang="ru-RU" dirty="0" smtClean="0"/>
              <a:t>Длительность</a:t>
            </a:r>
            <a:r>
              <a:rPr lang="en-US" dirty="0" smtClean="0"/>
              <a:t> </a:t>
            </a:r>
            <a:r>
              <a:rPr lang="en-US" dirty="0"/>
              <a:t>2.5 </a:t>
            </a:r>
            <a:r>
              <a:rPr lang="ru-RU" dirty="0" smtClean="0"/>
              <a:t>сек</a:t>
            </a:r>
            <a:r>
              <a:rPr lang="en-US" dirty="0" smtClean="0"/>
              <a:t>. </a:t>
            </a:r>
            <a:r>
              <a:rPr lang="ru-RU" dirty="0" smtClean="0"/>
              <a:t>До </a:t>
            </a:r>
            <a:r>
              <a:rPr lang="en-US" dirty="0" smtClean="0"/>
              <a:t>5</a:t>
            </a:r>
            <a:r>
              <a:rPr lang="en-US" dirty="0">
                <a:sym typeface="Symbol" pitchFamily="18" charset="2"/>
              </a:rPr>
              <a:t>10</a:t>
            </a:r>
            <a:r>
              <a:rPr lang="en-US" baseline="30000" dirty="0">
                <a:sym typeface="Symbol" pitchFamily="18" charset="2"/>
              </a:rPr>
              <a:t>5</a:t>
            </a:r>
            <a:r>
              <a:rPr lang="en-US" dirty="0">
                <a:sym typeface="Symbol" pitchFamily="18" charset="2"/>
              </a:rPr>
              <a:t> </a:t>
            </a:r>
            <a:r>
              <a:rPr lang="ru-RU" dirty="0" smtClean="0">
                <a:sym typeface="Symbol" pitchFamily="18" charset="2"/>
              </a:rPr>
              <a:t>ионов за цикл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2018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71924" y="987136"/>
            <a:ext cx="44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Сеанс с источником КРИОН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541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39394290-C28A-F944-971E-6EF967A1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235" y="304800"/>
            <a:ext cx="8801610" cy="6018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2019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10891" y="6400800"/>
            <a:ext cx="712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Начало испытаний и поэтапного ввода в эксплуатацию систем Бустера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48"/>
          <a:stretch/>
        </p:blipFill>
        <p:spPr>
          <a:xfrm>
            <a:off x="1890714" y="742534"/>
            <a:ext cx="10162482" cy="4938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2020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31772" y="5933209"/>
            <a:ext cx="374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Первая циркуляция ионов в Бустере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2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512" t="13851" r="34636" b="7378"/>
          <a:stretch/>
        </p:blipFill>
        <p:spPr>
          <a:xfrm>
            <a:off x="424336" y="176886"/>
            <a:ext cx="4854246" cy="6452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860" t="13721" r="18279" b="4080"/>
          <a:stretch/>
        </p:blipFill>
        <p:spPr>
          <a:xfrm>
            <a:off x="6639790" y="1215976"/>
            <a:ext cx="4550252" cy="373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87712" y="329184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Предыстория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604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28314-3334-475D-95D1-A2D5EC9CEFD7}" type="slidenum">
              <a:rPr lang="ru-RU"/>
              <a:pPr>
                <a:defRPr/>
              </a:pPr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9779"/>
            <a:ext cx="9880352" cy="6711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2020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070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250" t="31539" r="13093" b="27392"/>
          <a:stretch/>
        </p:blipFill>
        <p:spPr>
          <a:xfrm>
            <a:off x="3392547" y="304800"/>
            <a:ext cx="8460435" cy="5899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2021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48745" y="6307282"/>
            <a:ext cx="456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Пучок ионов железа «стучится» в </a:t>
            </a:r>
            <a:r>
              <a:rPr lang="ru-RU" dirty="0" err="1" smtClean="0"/>
              <a:t>Нуклотрон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9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5971535" y="180109"/>
            <a:ext cx="4950280" cy="6193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2021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26827" y="6488668"/>
            <a:ext cx="349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Станция СОЧИ испытана с пучком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0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45" y="207818"/>
            <a:ext cx="5747174" cy="5830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72" y="3048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2022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20682" y="6161809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Первый пучок в зоне </a:t>
            </a:r>
            <a:r>
              <a:rPr lang="en-US" dirty="0" smtClean="0"/>
              <a:t>BM@N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3282" y="1475509"/>
            <a:ext cx="52944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Сеанс ПНР: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Более 2000 часов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Совместная работа ЛУТИ, Бустера, </a:t>
            </a:r>
            <a:r>
              <a:rPr lang="ru-RU" sz="2000" dirty="0" err="1" smtClean="0"/>
              <a:t>Нуклотрона</a:t>
            </a:r>
            <a:endParaRPr lang="ru-RU" sz="2000" dirty="0" smtClean="0"/>
          </a:p>
          <a:p>
            <a:pPr>
              <a:lnSpc>
                <a:spcPct val="150000"/>
              </a:lnSpc>
            </a:pPr>
            <a:r>
              <a:rPr lang="ru-RU" sz="2000" dirty="0" smtClean="0"/>
              <a:t>Стабильная работа систем канала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при длительности вывода 6 секунд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27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702" y="99519"/>
            <a:ext cx="5414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Будущее наступает завтра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912" y="1085088"/>
            <a:ext cx="7356373" cy="2251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/>
              <a:t>Сеанс с тяжелыми ионами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/>
              <a:t>Завершение модернизации криогенного комплекса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/>
              <a:t>Завершение создания </a:t>
            </a:r>
            <a:r>
              <a:rPr lang="en-US" sz="2400" dirty="0" smtClean="0"/>
              <a:t>ISCRA </a:t>
            </a:r>
            <a:r>
              <a:rPr lang="ru-RU" sz="2400" dirty="0" smtClean="0"/>
              <a:t>и </a:t>
            </a:r>
            <a:r>
              <a:rPr lang="en-US" sz="2400" dirty="0" smtClean="0"/>
              <a:t>SIMBO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/>
              <a:t>Сеанс с поляризованным пучком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28467" y="3675391"/>
            <a:ext cx="6289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Как это ни грустно, но …</a:t>
            </a:r>
          </a:p>
          <a:p>
            <a:pPr algn="ctr"/>
            <a:r>
              <a:rPr lang="ru-RU" sz="2800" b="1" dirty="0" smtClean="0"/>
              <a:t>Судьбы УКТИ и </a:t>
            </a:r>
            <a:r>
              <a:rPr lang="ru-RU" sz="2800" b="1" dirty="0" err="1" smtClean="0"/>
              <a:t>коллайдера</a:t>
            </a:r>
            <a:r>
              <a:rPr lang="ru-RU" sz="2800" b="1" dirty="0" smtClean="0"/>
              <a:t> расходятся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15615" y="4968736"/>
            <a:ext cx="90869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Появление </a:t>
            </a:r>
            <a:r>
              <a:rPr lang="ru-RU" sz="2400" dirty="0" err="1" smtClean="0"/>
              <a:t>коллайдера</a:t>
            </a:r>
            <a:r>
              <a:rPr lang="ru-RU" sz="2400" dirty="0" smtClean="0"/>
              <a:t> не повлияет на режим работы УКТИ:</a:t>
            </a:r>
          </a:p>
          <a:p>
            <a:pPr algn="just"/>
            <a:r>
              <a:rPr lang="ru-RU" sz="2400" dirty="0" smtClean="0"/>
              <a:t>Заполнение колец </a:t>
            </a:r>
            <a:r>
              <a:rPr lang="ru-RU" sz="2400" dirty="0" err="1" smtClean="0"/>
              <a:t>коллайдера</a:t>
            </a:r>
            <a:r>
              <a:rPr lang="ru-RU" sz="2400" dirty="0" smtClean="0"/>
              <a:t> – </a:t>
            </a:r>
            <a:r>
              <a:rPr lang="ru-RU" sz="2400" dirty="0" smtClean="0"/>
              <a:t>10 </a:t>
            </a:r>
            <a:r>
              <a:rPr lang="ru-RU" sz="2400" dirty="0" smtClean="0"/>
              <a:t>минут, эксперимент более часа.</a:t>
            </a:r>
          </a:p>
          <a:p>
            <a:pPr algn="just"/>
            <a:endParaRPr lang="ru-RU" sz="2400" dirty="0" smtClean="0"/>
          </a:p>
          <a:p>
            <a:pPr algn="ctr"/>
            <a:r>
              <a:rPr lang="ru-RU" sz="2400" dirty="0" smtClean="0"/>
              <a:t>УКТИ работает по своей программе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720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1662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КРИОН готовится</a:t>
            </a:r>
          </a:p>
          <a:p>
            <a:r>
              <a:rPr lang="ru-RU" sz="3200" dirty="0" smtClean="0"/>
              <a:t>к переезду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60305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jinr.ru/wp-content/uploads/2021/12/IMG_20211228_150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23" y="208777"/>
            <a:ext cx="5249595" cy="39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36" y="2576946"/>
            <a:ext cx="5458691" cy="4094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823" y="4416136"/>
            <a:ext cx="457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2021 – первый магнит </a:t>
            </a:r>
            <a:r>
              <a:rPr lang="ru-RU" dirty="0" err="1" smtClean="0"/>
              <a:t>коллайдера</a:t>
            </a:r>
            <a:r>
              <a:rPr lang="ru-RU" dirty="0" smtClean="0"/>
              <a:t> в туннеле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766116" y="1992709"/>
            <a:ext cx="272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Дипольные магниты арок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962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57" y="0"/>
            <a:ext cx="10058400" cy="6706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0929" y="5878760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4836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16" t="19692" r="31535" b="3726"/>
          <a:stretch/>
        </p:blipFill>
        <p:spPr>
          <a:xfrm>
            <a:off x="429894" y="156589"/>
            <a:ext cx="5996764" cy="6273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721" t="33061" r="14791" b="5768"/>
          <a:stretch/>
        </p:blipFill>
        <p:spPr>
          <a:xfrm>
            <a:off x="6517597" y="481816"/>
            <a:ext cx="5674403" cy="3245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2883" y="4759037"/>
            <a:ext cx="2409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ТИС = Бустер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1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36" y="0"/>
            <a:ext cx="12032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Были разработаны 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варианты 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оптических структур бустера </a:t>
            </a:r>
            <a:r>
              <a:rPr lang="ru-RU" sz="24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Нуклотрона</a:t>
            </a:r>
            <a:r>
              <a:rPr lang="ru-RU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с периметрами 50, 84, 100, 150 и 210м, с возможностями его размещения и </a:t>
            </a:r>
            <a:r>
              <a:rPr lang="ru-RU" sz="2400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компоновки</a:t>
            </a:r>
            <a:endParaRPr lang="ru-RU" dirty="0"/>
          </a:p>
        </p:txBody>
      </p:sp>
      <p:pic>
        <p:nvPicPr>
          <p:cNvPr id="1026" name="Picture 2" descr="MOP3A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1" y="976049"/>
            <a:ext cx="4525675" cy="57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464" y="1046019"/>
            <a:ext cx="243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Booster 2002</a:t>
            </a:r>
            <a:endParaRPr lang="ru-RU" sz="3200" b="1" dirty="0"/>
          </a:p>
        </p:txBody>
      </p:sp>
      <p:pic>
        <p:nvPicPr>
          <p:cNvPr id="1027" name="Picture 3" descr="SC-B-Complex-pl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53" y="976048"/>
            <a:ext cx="5592355" cy="533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13280" y="1046019"/>
            <a:ext cx="243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Booster 2012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22464" y="6452332"/>
            <a:ext cx="390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А.Бутенко</a:t>
            </a:r>
            <a:r>
              <a:rPr lang="ru-RU" dirty="0" smtClean="0"/>
              <a:t>, кандидатская диссертация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5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4917" y="124691"/>
            <a:ext cx="487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Статус </a:t>
            </a:r>
            <a:r>
              <a:rPr lang="ru-RU" sz="3600" dirty="0" err="1" smtClean="0"/>
              <a:t>Нуклотрона</a:t>
            </a:r>
            <a:r>
              <a:rPr lang="ru-RU" sz="3600" dirty="0" smtClean="0"/>
              <a:t> 2007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9175172" y="6369627"/>
            <a:ext cx="28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ЭЧАЯ том 43 выпуск 4, 2012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5488" y="1109472"/>
            <a:ext cx="1115625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</a:t>
            </a:r>
            <a:r>
              <a:rPr lang="ru-RU" sz="2000" dirty="0" smtClean="0"/>
              <a:t>з-за </a:t>
            </a:r>
            <a:r>
              <a:rPr lang="ru-RU" sz="2000" dirty="0"/>
              <a:t>экономических условий начала 90-х годов, когда создавались основные системы </a:t>
            </a:r>
            <a:r>
              <a:rPr lang="ru-RU" sz="2000" dirty="0" err="1"/>
              <a:t>Нуклотрона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smtClean="0"/>
              <a:t>проект </a:t>
            </a:r>
            <a:r>
              <a:rPr lang="ru-RU" sz="2000" dirty="0"/>
              <a:t>комплекса был реализован не в полном </a:t>
            </a:r>
            <a:r>
              <a:rPr lang="ru-RU" sz="2000" dirty="0" smtClean="0"/>
              <a:t>объеме: </a:t>
            </a:r>
          </a:p>
          <a:p>
            <a:r>
              <a:rPr lang="ru-RU" sz="2000" dirty="0" smtClean="0"/>
              <a:t>- осталась </a:t>
            </a:r>
            <a:r>
              <a:rPr lang="ru-RU" sz="2000" dirty="0"/>
              <a:t>незавершенной программа по модернизации ускорителя ЛУ-20, </a:t>
            </a:r>
            <a:endParaRPr lang="ru-RU" sz="2000" dirty="0" smtClean="0"/>
          </a:p>
          <a:p>
            <a:r>
              <a:rPr lang="ru-RU" sz="2000" dirty="0" smtClean="0"/>
              <a:t>- не </a:t>
            </a:r>
            <a:r>
              <a:rPr lang="ru-RU" sz="2000" dirty="0"/>
              <a:t>был сооружен </a:t>
            </a:r>
            <a:r>
              <a:rPr lang="ru-RU" sz="2000" dirty="0" err="1"/>
              <a:t>бустерный</a:t>
            </a:r>
            <a:r>
              <a:rPr lang="ru-RU" sz="2000" dirty="0"/>
              <a:t> синхротрон, </a:t>
            </a:r>
            <a:endParaRPr lang="ru-RU" sz="2000" dirty="0" smtClean="0"/>
          </a:p>
          <a:p>
            <a:r>
              <a:rPr lang="ru-RU" sz="2000" dirty="0" smtClean="0"/>
              <a:t>- высокочастотная </a:t>
            </a:r>
            <a:r>
              <a:rPr lang="ru-RU" sz="2000" dirty="0"/>
              <a:t>система </a:t>
            </a:r>
            <a:r>
              <a:rPr lang="ru-RU" sz="2000" dirty="0" err="1"/>
              <a:t>Нуклотрона</a:t>
            </a:r>
            <a:r>
              <a:rPr lang="ru-RU" sz="2000" dirty="0"/>
              <a:t> была реализована на уровне действующего макета, </a:t>
            </a:r>
            <a:endParaRPr lang="ru-RU" sz="2000" dirty="0" smtClean="0"/>
          </a:p>
          <a:p>
            <a:r>
              <a:rPr lang="ru-RU" sz="2000" dirty="0" smtClean="0"/>
              <a:t>предназначенного </a:t>
            </a:r>
            <a:r>
              <a:rPr lang="ru-RU" sz="2000" dirty="0"/>
              <a:t>на период пуско-наладочных работ, </a:t>
            </a:r>
            <a:endParaRPr lang="ru-RU" sz="2000" dirty="0" smtClean="0"/>
          </a:p>
          <a:p>
            <a:r>
              <a:rPr lang="ru-RU" sz="2000" dirty="0" smtClean="0"/>
              <a:t>- не </a:t>
            </a:r>
            <a:r>
              <a:rPr lang="ru-RU" sz="2000" dirty="0"/>
              <a:t>в полном объеме была создана система диагностики циркулирующего пучка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- практически </a:t>
            </a:r>
            <a:r>
              <a:rPr lang="ru-RU" sz="2000" dirty="0"/>
              <a:t>полностью отсутствовала система контроля вакуумных условий в пучковой камере, </a:t>
            </a:r>
            <a:endParaRPr lang="ru-RU" sz="2000" dirty="0" smtClean="0"/>
          </a:p>
          <a:p>
            <a:r>
              <a:rPr lang="ru-RU" sz="2000" dirty="0" smtClean="0"/>
              <a:t>- не </a:t>
            </a:r>
            <a:r>
              <a:rPr lang="ru-RU" sz="2000" dirty="0"/>
              <a:t>в полной мере отвечали требованиям надежности системы питания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защиты структурных магнитов кольца.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Инфраструктура </a:t>
            </a:r>
            <a:r>
              <a:rPr lang="ru-RU" sz="2000" dirty="0"/>
              <a:t>лаборатории не обновлялась в течение нескольких десятилетий, </a:t>
            </a:r>
            <a:endParaRPr lang="ru-RU" sz="2000" dirty="0" smtClean="0"/>
          </a:p>
          <a:p>
            <a:r>
              <a:rPr lang="ru-RU" sz="2000" dirty="0" smtClean="0"/>
              <a:t>основные </a:t>
            </a:r>
            <a:r>
              <a:rPr lang="ru-RU" sz="2000" dirty="0"/>
              <a:t>технологические системы </a:t>
            </a:r>
            <a:r>
              <a:rPr lang="ru-RU" sz="2000" dirty="0" err="1"/>
              <a:t>Нуклотрона</a:t>
            </a:r>
            <a:r>
              <a:rPr lang="ru-RU" sz="2000" dirty="0"/>
              <a:t> создавались в середине 80-х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многократно выработали свой ресурс, </a:t>
            </a:r>
            <a:endParaRPr lang="ru-RU" sz="2000" dirty="0" smtClean="0"/>
          </a:p>
          <a:p>
            <a:r>
              <a:rPr lang="ru-RU" sz="2000" dirty="0" smtClean="0"/>
              <a:t>часть </a:t>
            </a:r>
            <a:r>
              <a:rPr lang="ru-RU" sz="2000" dirty="0"/>
              <a:t>из них физически и морально устарела.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0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6388" y="3358633"/>
            <a:ext cx="4378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333333"/>
                </a:solidFill>
                <a:latin typeface="Courier New" panose="02070309020205020404" pitchFamily="49" charset="0"/>
              </a:rPr>
              <a:t>Нужен флаг!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345679" y="173320"/>
            <a:ext cx="75150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Три источника и три составных части:</a:t>
            </a:r>
            <a:endParaRPr lang="ru-RU" sz="3600" dirty="0" smtClean="0"/>
          </a:p>
          <a:p>
            <a:pPr marL="285750" indent="-285750">
              <a:buFontTx/>
              <a:buChar char="-"/>
            </a:pPr>
            <a:r>
              <a:rPr lang="ru-RU" sz="2800" dirty="0" smtClean="0"/>
              <a:t>Бустер,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Линейный ускоритель тяжелых ионов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Модернизация </a:t>
            </a:r>
            <a:r>
              <a:rPr lang="ru-RU" sz="2800" dirty="0" err="1" smtClean="0"/>
              <a:t>Нуклотрона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00146" y="4189630"/>
            <a:ext cx="713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Коллайдер</a:t>
            </a:r>
            <a:r>
              <a:rPr lang="ru-RU" sz="3600" b="1" dirty="0" smtClean="0"/>
              <a:t> – локомотив прогресса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9068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1" y="0"/>
            <a:ext cx="5346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Приключения </a:t>
            </a:r>
            <a:r>
              <a:rPr lang="ru-RU" sz="3600" dirty="0" err="1" smtClean="0"/>
              <a:t>коллайдера</a:t>
            </a:r>
            <a:endParaRPr lang="ru-RU" sz="3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06862"/>
              </p:ext>
            </p:extLst>
          </p:nvPr>
        </p:nvGraphicFramePr>
        <p:xfrm>
          <a:off x="6307282" y="995462"/>
          <a:ext cx="5766954" cy="53028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72561"/>
                <a:gridCol w="1494393"/>
              </a:tblGrid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Ion species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from d to U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Magnetic rigidity, T</a:t>
                      </a:r>
                      <a:r>
                        <a:rPr lang="en-US" sz="19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sz="1900">
                          <a:effectLst/>
                        </a:rPr>
                        <a:t>m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FFFF00"/>
                          </a:solidFill>
                          <a:effectLst/>
                        </a:rPr>
                        <a:t>45</a:t>
                      </a:r>
                      <a:endParaRPr lang="ru-RU" sz="19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Bending radius in arcs, m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FFFF00"/>
                          </a:solidFill>
                          <a:effectLst/>
                        </a:rPr>
                        <a:t>9</a:t>
                      </a:r>
                      <a:endParaRPr lang="ru-RU" sz="19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14761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Maximum energy of the ions, GeV/u: </a:t>
                      </a:r>
                      <a:endParaRPr lang="ru-RU" sz="1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aseline="30000">
                          <a:effectLst/>
                        </a:rPr>
                        <a:t>238</a:t>
                      </a:r>
                      <a:r>
                        <a:rPr lang="en-US" sz="1900">
                          <a:effectLst/>
                        </a:rPr>
                        <a:t>U</a:t>
                      </a:r>
                      <a:r>
                        <a:rPr lang="en-US" sz="1900" baseline="30000">
                          <a:effectLst/>
                        </a:rPr>
                        <a:t>92+</a:t>
                      </a:r>
                      <a:endParaRPr lang="ru-RU" sz="1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aseline="30000">
                          <a:effectLst/>
                        </a:rPr>
                        <a:t>197</a:t>
                      </a:r>
                      <a:r>
                        <a:rPr lang="en-US" sz="1900">
                          <a:effectLst/>
                        </a:rPr>
                        <a:t>Au</a:t>
                      </a:r>
                      <a:r>
                        <a:rPr lang="en-US" sz="1900" baseline="30000">
                          <a:effectLst/>
                        </a:rPr>
                        <a:t>79+</a:t>
                      </a:r>
                      <a:endParaRPr lang="ru-RU" sz="1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aseline="30000">
                          <a:effectLst/>
                        </a:rPr>
                        <a:t>208</a:t>
                      </a:r>
                      <a:r>
                        <a:rPr lang="en-US" sz="1900">
                          <a:effectLst/>
                        </a:rPr>
                        <a:t>Pb</a:t>
                      </a:r>
                      <a:r>
                        <a:rPr lang="en-US" sz="1900" baseline="30000">
                          <a:effectLst/>
                        </a:rPr>
                        <a:t>82+</a:t>
                      </a:r>
                      <a:endParaRPr lang="ru-RU" sz="1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ru-RU" sz="1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4.37</a:t>
                      </a:r>
                      <a:endParaRPr lang="ru-RU" sz="1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4.56</a:t>
                      </a:r>
                      <a:endParaRPr lang="ru-RU" sz="1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4.5</a:t>
                      </a:r>
                      <a:endParaRPr lang="ru-RU" sz="19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6.3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Circumference, m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FFFF00"/>
                          </a:solidFill>
                          <a:effectLst/>
                        </a:rPr>
                        <a:t>224</a:t>
                      </a:r>
                      <a:endParaRPr lang="ru-RU" sz="19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Number of collision points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2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57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</a:rPr>
                        <a:t>Unnormalized</a:t>
                      </a:r>
                      <a:r>
                        <a:rPr lang="en-US" sz="1900" dirty="0">
                          <a:effectLst/>
                        </a:rPr>
                        <a:t> </a:t>
                      </a:r>
                      <a:r>
                        <a:rPr lang="en-US" sz="1900" dirty="0" err="1">
                          <a:effectLst/>
                        </a:rPr>
                        <a:t>rms</a:t>
                      </a:r>
                      <a:r>
                        <a:rPr lang="en-US" sz="1900" dirty="0">
                          <a:effectLst/>
                        </a:rPr>
                        <a:t> beam </a:t>
                      </a:r>
                      <a:r>
                        <a:rPr lang="en-US" sz="1900" dirty="0" err="1">
                          <a:effectLst/>
                        </a:rPr>
                        <a:t>emittance</a:t>
                      </a:r>
                      <a:r>
                        <a:rPr lang="en-US" sz="1900" dirty="0">
                          <a:effectLst/>
                        </a:rPr>
                        <a:t>, </a:t>
                      </a:r>
                      <a:endParaRPr lang="ru-RU" sz="19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900" dirty="0" smtClean="0">
                          <a:effectLst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sz="1900" dirty="0" smtClean="0">
                          <a:effectLst/>
                        </a:rPr>
                        <a:t> </a:t>
                      </a:r>
                      <a:r>
                        <a:rPr lang="en-US" sz="1900" dirty="0">
                          <a:effectLst/>
                        </a:rPr>
                        <a:t>mm </a:t>
                      </a:r>
                      <a:r>
                        <a:rPr lang="en-US" sz="1900" dirty="0" err="1">
                          <a:effectLst/>
                        </a:rPr>
                        <a:t>mrad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0.3 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Rms momentum spread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0.001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Rms bunch length, m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0.3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Number of ions per bunch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(1 -2 )</a:t>
                      </a:r>
                      <a:r>
                        <a:rPr lang="en-US" sz="190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sz="1900">
                          <a:effectLst/>
                        </a:rPr>
                        <a:t>10</a:t>
                      </a:r>
                      <a:r>
                        <a:rPr lang="en-US" sz="1900" baseline="30000">
                          <a:effectLst/>
                        </a:rPr>
                        <a:t>9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Number of bunches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10 - 20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RF harmonics number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90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  <a:tr h="29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Beta function in the collision point, m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0.5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0984" marR="110984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0891" y="301286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</a:t>
            </a:r>
            <a:r>
              <a:rPr lang="en-US" dirty="0" smtClean="0"/>
              <a:t>Stage1: years </a:t>
            </a:r>
            <a:r>
              <a:rPr lang="en-US" dirty="0"/>
              <a:t>2007-2009 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en-US" dirty="0"/>
              <a:t>R&amp;D </a:t>
            </a:r>
            <a:r>
              <a:rPr lang="en-US" dirty="0" smtClean="0"/>
              <a:t>works, Preparation </a:t>
            </a:r>
            <a:r>
              <a:rPr lang="en-US" dirty="0"/>
              <a:t>of the Technical Design Report.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Stage 2: years 2010-2011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Construction </a:t>
            </a:r>
            <a:r>
              <a:rPr lang="en-US" dirty="0"/>
              <a:t>of operational ion source and achievement of the specified parameters.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Completion </a:t>
            </a:r>
            <a:r>
              <a:rPr lang="en-US" dirty="0"/>
              <a:t>of the injector fabrication.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Construction </a:t>
            </a:r>
            <a:r>
              <a:rPr lang="en-US" dirty="0"/>
              <a:t>of the Booster.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Fabrication </a:t>
            </a:r>
            <a:r>
              <a:rPr lang="en-US" dirty="0"/>
              <a:t>of the superconducting magnets for the Collider rings.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Completion </a:t>
            </a:r>
            <a:r>
              <a:rPr lang="en-US" dirty="0"/>
              <a:t>of civil construction.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Stage 3: years 2011-2012 – Assembling of the injector, the Booster and the Collider rings.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Stage 4: year 2013 – Commissioning of the NICA. </a:t>
            </a:r>
            <a:endParaRPr lang="ru-RU" dirty="0"/>
          </a:p>
        </p:txBody>
      </p:sp>
      <p:pic>
        <p:nvPicPr>
          <p:cNvPr id="4098" name="Picture 2" descr="Coll224Ring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1" y="627130"/>
            <a:ext cx="4275880" cy="247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891" y="816864"/>
            <a:ext cx="196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Conceptual project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83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600" t="23171" r="16160" b="2410"/>
          <a:stretch/>
        </p:blipFill>
        <p:spPr>
          <a:xfrm>
            <a:off x="1438656" y="84337"/>
            <a:ext cx="9156192" cy="67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1" y="0"/>
            <a:ext cx="5346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Приключения </a:t>
            </a:r>
            <a:r>
              <a:rPr lang="ru-RU" sz="3600" dirty="0" err="1" smtClean="0"/>
              <a:t>коллайдера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186" t="15244" r="7637" b="7101"/>
          <a:stretch/>
        </p:blipFill>
        <p:spPr>
          <a:xfrm>
            <a:off x="388571" y="2146949"/>
            <a:ext cx="5082264" cy="2821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6895" y="1469724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NICA 2010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652" t="17744" r="5162" b="4765"/>
          <a:stretch/>
        </p:blipFill>
        <p:spPr>
          <a:xfrm>
            <a:off x="5881256" y="2146949"/>
            <a:ext cx="5902036" cy="3226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17373" y="4623955"/>
            <a:ext cx="1828800" cy="49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954492" y="4623955"/>
            <a:ext cx="1828800" cy="49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5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19755</TotalTime>
  <Words>606</Words>
  <Application>Microsoft Office PowerPoint</Application>
  <PresentationFormat>Широкоэкранный</PresentationFormat>
  <Paragraphs>137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SimSun</vt:lpstr>
      <vt:lpstr>Arial</vt:lpstr>
      <vt:lpstr>Calibri</vt:lpstr>
      <vt:lpstr>Calibri Light</vt:lpstr>
      <vt:lpstr>Courier New</vt:lpstr>
      <vt:lpstr>Lucida Grande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GrPc58</dc:creator>
  <cp:lastModifiedBy>GrPc58</cp:lastModifiedBy>
  <cp:revision>45</cp:revision>
  <dcterms:created xsi:type="dcterms:W3CDTF">2022-03-25T13:09:10Z</dcterms:created>
  <dcterms:modified xsi:type="dcterms:W3CDTF">2022-04-14T13:36:36Z</dcterms:modified>
</cp:coreProperties>
</file>