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56" r:id="rId3"/>
    <p:sldId id="273" r:id="rId4"/>
    <p:sldId id="263" r:id="rId5"/>
    <p:sldId id="262" r:id="rId6"/>
    <p:sldId id="264" r:id="rId7"/>
    <p:sldId id="268" r:id="rId8"/>
    <p:sldId id="269" r:id="rId9"/>
    <p:sldId id="265" r:id="rId10"/>
    <p:sldId id="266" r:id="rId11"/>
    <p:sldId id="270" r:id="rId12"/>
    <p:sldId id="267" r:id="rId13"/>
    <p:sldId id="274" r:id="rId14"/>
    <p:sldId id="260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66"/>
    <a:srgbClr val="0000CC"/>
    <a:srgbClr val="33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6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E0F20-5523-42F3-8DF2-AEBA64EF3AC5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3153C-1DAD-4644-A717-36389916A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83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3153C-1DAD-4644-A717-36389916AD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4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3153C-1DAD-4644-A717-36389916AD0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091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71DED-649F-402D-BEDD-876DF7A63862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7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5A09F-FCDB-4729-9E2A-F2909F4E61F9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7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9EA2D-8560-4C02-ADE7-0B8A59E3921F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3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95F47-E97B-4A24-9A12-39E32B3B4BD9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2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2039-C145-4ECE-97F6-44C8577B7344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44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FCCC-B922-4097-BABB-0278A596D95F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6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3792-8D24-425B-B732-AECF42FEA042}" type="datetime1">
              <a:rPr lang="ru-RU" smtClean="0"/>
              <a:t>15.04.2022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08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E0F77-E623-41AC-BFB6-6D9D763CF8DA}" type="datetime1">
              <a:rPr lang="ru-RU" smtClean="0"/>
              <a:t>15.04.2022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39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AE50-1643-4639-9A82-327920B82ACD}" type="datetime1">
              <a:rPr lang="ru-RU" smtClean="0"/>
              <a:t>15.04.2022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53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CA1F-E79A-4994-B3AC-37C203105604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32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D6B0A-715E-40B9-802B-A7AC438AE440}" type="datetime1">
              <a:rPr lang="ru-RU" smtClean="0"/>
              <a:t>15.04.2022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6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DC9DC-8A9C-42B0-AE21-60038C7777E8}" type="datetime1">
              <a:rPr lang="ru-RU" smtClean="0"/>
              <a:t>15.04.2022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9468E-F7C4-4CA1-85F7-7DBC7306F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8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4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5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6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17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pic>
        <p:nvPicPr>
          <p:cNvPr id="40" name="Picture 31" descr="Synchrophstr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3989"/>
            <a:ext cx="4823406" cy="304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35"/>
          <p:cNvSpPr txBox="1">
            <a:spLocks noChangeArrowheads="1"/>
          </p:cNvSpPr>
          <p:nvPr/>
        </p:nvSpPr>
        <p:spPr bwMode="auto">
          <a:xfrm>
            <a:off x="1582216" y="5280554"/>
            <a:ext cx="2221150" cy="415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0000CC"/>
                </a:solidFill>
                <a:latin typeface="Comic Sans MS" pitchFamily="66" charset="0"/>
              </a:rPr>
              <a:t>1957 – 2002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396021" y="2656991"/>
            <a:ext cx="28464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0000CC"/>
                </a:solidFill>
                <a:cs typeface="Times New Roman" panose="02020603050405020304" pitchFamily="18" charset="0"/>
              </a:rPr>
              <a:t>Из 1950-х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132246" y="540577"/>
            <a:ext cx="22204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В 2020-е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04" y="0"/>
            <a:ext cx="3823096" cy="339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35"/>
          <p:cNvSpPr txBox="1">
            <a:spLocks noChangeArrowheads="1"/>
          </p:cNvSpPr>
          <p:nvPr/>
        </p:nvSpPr>
        <p:spPr bwMode="auto">
          <a:xfrm>
            <a:off x="6291967" y="3091991"/>
            <a:ext cx="2221150" cy="4159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dirty="0">
                <a:solidFill>
                  <a:srgbClr val="336600"/>
                </a:solidFill>
                <a:latin typeface="Comic Sans MS" pitchFamily="66" charset="0"/>
              </a:rPr>
              <a:t>20</a:t>
            </a:r>
            <a:r>
              <a:rPr lang="en-US" sz="2000" b="1" dirty="0">
                <a:solidFill>
                  <a:srgbClr val="336600"/>
                </a:solidFill>
                <a:latin typeface="Comic Sans MS" pitchFamily="66" charset="0"/>
              </a:rPr>
              <a:t>22</a:t>
            </a:r>
            <a:endParaRPr lang="ru-RU" sz="2000" b="1" dirty="0">
              <a:solidFill>
                <a:srgbClr val="336600"/>
              </a:solidFill>
              <a:latin typeface="Comic Sans MS" pitchFamily="66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2957384" y="1161521"/>
            <a:ext cx="999210" cy="1581679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75934" y="6434890"/>
            <a:ext cx="523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0066"/>
                </a:solidFill>
              </a:rPr>
              <a:t>И.Н.Мешков</a:t>
            </a:r>
            <a:r>
              <a:rPr lang="ru-RU" b="1" dirty="0">
                <a:solidFill>
                  <a:srgbClr val="000066"/>
                </a:solidFill>
              </a:rPr>
              <a:t>, к </a:t>
            </a:r>
            <a:r>
              <a:rPr lang="en-US" b="1" dirty="0">
                <a:solidFill>
                  <a:srgbClr val="000066"/>
                </a:solidFill>
              </a:rPr>
              <a:t>LXV</a:t>
            </a:r>
            <a:r>
              <a:rPr lang="ru-RU" b="1" dirty="0">
                <a:solidFill>
                  <a:srgbClr val="000066"/>
                </a:solidFill>
              </a:rPr>
              <a:t>-летию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ru-RU" b="1" dirty="0">
                <a:solidFill>
                  <a:srgbClr val="000066"/>
                </a:solidFill>
              </a:rPr>
              <a:t>Синхрофазотрона</a:t>
            </a:r>
          </a:p>
        </p:txBody>
      </p:sp>
    </p:spTree>
    <p:extLst>
      <p:ext uri="{BB962C8B-B14F-4D97-AF65-F5344CB8AC3E}">
        <p14:creationId xmlns:p14="http://schemas.microsoft.com/office/powerpoint/2010/main" val="4154665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10</a:t>
            </a:fld>
            <a:endParaRPr lang="ru-RU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04934" y="19465"/>
            <a:ext cx="7152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lang="ru-RU" sz="2400" b="1" dirty="0">
                <a:solidFill>
                  <a:srgbClr val="000066"/>
                </a:solidFill>
                <a:latin typeface="+mn-lt"/>
              </a:rPr>
              <a:t>5. Почему </a:t>
            </a:r>
            <a:r>
              <a:rPr lang="ru-RU" sz="2400" b="1" dirty="0" err="1">
                <a:solidFill>
                  <a:srgbClr val="000066"/>
                </a:solidFill>
                <a:latin typeface="+mn-lt"/>
              </a:rPr>
              <a:t>Коллайдер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 такой большой</a:t>
            </a:r>
          </a:p>
        </p:txBody>
      </p:sp>
      <p:pic>
        <p:nvPicPr>
          <p:cNvPr id="6" name="Picture 78" descr="12Feb14_Ring_Ion_Mo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7"/>
          <a:stretch/>
        </p:blipFill>
        <p:spPr bwMode="auto">
          <a:xfrm>
            <a:off x="0" y="1198423"/>
            <a:ext cx="9144000" cy="485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5098580"/>
            <a:ext cx="406717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lnSpc>
                <a:spcPct val="120000"/>
              </a:lnSpc>
            </a:pPr>
            <a:r>
              <a:rPr kumimoji="1" lang="en-US" altLang="ru-RU" sz="2000" b="1" dirty="0">
                <a:solidFill>
                  <a:srgbClr val="000066"/>
                </a:solidFill>
                <a:sym typeface="Apple Chancery"/>
              </a:rPr>
              <a:t>	</a:t>
            </a:r>
            <a:r>
              <a:rPr kumimoji="1" lang="en-US" altLang="ru-RU" sz="1600" b="1" dirty="0">
                <a:solidFill>
                  <a:srgbClr val="000066"/>
                </a:solidFill>
                <a:sym typeface="Apple Chancery"/>
              </a:rPr>
              <a:t>[ ] - element length</a:t>
            </a:r>
          </a:p>
          <a:p>
            <a:pPr marL="342900" indent="-342900" eaLnBrk="0" hangingPunct="0">
              <a:lnSpc>
                <a:spcPct val="120000"/>
              </a:lnSpc>
            </a:pPr>
            <a:r>
              <a:rPr kumimoji="1" lang="en-US" altLang="ru-RU" sz="1600" b="1" dirty="0">
                <a:solidFill>
                  <a:srgbClr val="000066"/>
                </a:solidFill>
                <a:sym typeface="Apple Chancery"/>
              </a:rPr>
              <a:t>      ( ) - distance between elements</a:t>
            </a:r>
          </a:p>
        </p:txBody>
      </p:sp>
      <p:pic>
        <p:nvPicPr>
          <p:cNvPr id="8" name="Picture 28" descr="#13May22_HV-Cooler_3D_v1_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3841280"/>
            <a:ext cx="1098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 стрелкой 8"/>
          <p:cNvCxnSpPr/>
          <p:nvPr/>
        </p:nvCxnSpPr>
        <p:spPr bwMode="auto">
          <a:xfrm flipH="1">
            <a:off x="6840538" y="4593755"/>
            <a:ext cx="315912" cy="430213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 bwMode="auto">
          <a:xfrm flipH="1">
            <a:off x="5899150" y="1985493"/>
            <a:ext cx="885825" cy="2968625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 bwMode="auto">
          <a:xfrm flipH="1">
            <a:off x="6234113" y="1988668"/>
            <a:ext cx="1111250" cy="3035300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 bwMode="auto">
          <a:xfrm flipH="1">
            <a:off x="6391275" y="1988668"/>
            <a:ext cx="954088" cy="3035300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7156450" y="3625380"/>
            <a:ext cx="110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1400" b="1">
                <a:solidFill>
                  <a:srgbClr val="0000CC"/>
                </a:solidFill>
              </a:rPr>
              <a:t>E-Cooler</a:t>
            </a:r>
            <a:endParaRPr lang="ru-RU" altLang="ru-RU" sz="1400" b="1">
              <a:solidFill>
                <a:srgbClr val="0000CC"/>
              </a:solidFill>
            </a:endParaRPr>
          </a:p>
        </p:txBody>
      </p:sp>
      <p:pic>
        <p:nvPicPr>
          <p:cNvPr id="14" name="Picture 26" descr="pick-u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175993"/>
            <a:ext cx="608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pick-u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2085505"/>
            <a:ext cx="6080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pick-u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4352455"/>
            <a:ext cx="60801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 descr="pick-u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4109568"/>
            <a:ext cx="60801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pick-u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4495330"/>
            <a:ext cx="6080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0"/>
          <p:cNvSpPr txBox="1">
            <a:spLocks noChangeArrowheads="1"/>
          </p:cNvSpPr>
          <p:nvPr/>
        </p:nvSpPr>
        <p:spPr bwMode="auto">
          <a:xfrm>
            <a:off x="4700588" y="3915893"/>
            <a:ext cx="1447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1400" b="1">
                <a:solidFill>
                  <a:srgbClr val="006600"/>
                </a:solidFill>
              </a:rPr>
              <a:t>Kickers of</a:t>
            </a:r>
          </a:p>
          <a:p>
            <a:r>
              <a:rPr lang="en-US" altLang="ru-RU" sz="1400" b="1">
                <a:solidFill>
                  <a:srgbClr val="006600"/>
                </a:solidFill>
              </a:rPr>
              <a:t>Stoch. Cooler</a:t>
            </a:r>
            <a:endParaRPr lang="ru-RU" altLang="ru-RU" sz="1400" b="1">
              <a:solidFill>
                <a:srgbClr val="006600"/>
              </a:solidFill>
            </a:endParaRPr>
          </a:p>
        </p:txBody>
      </p:sp>
      <p:sp>
        <p:nvSpPr>
          <p:cNvPr id="20" name="TextBox 41"/>
          <p:cNvSpPr txBox="1">
            <a:spLocks noChangeArrowheads="1"/>
          </p:cNvSpPr>
          <p:nvPr/>
        </p:nvSpPr>
        <p:spPr bwMode="auto">
          <a:xfrm>
            <a:off x="5176838" y="2464918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en-US" altLang="ru-RU" sz="1400" b="1">
                <a:solidFill>
                  <a:srgbClr val="006600"/>
                </a:solidFill>
              </a:rPr>
              <a:t>Pick-Ups of</a:t>
            </a:r>
          </a:p>
          <a:p>
            <a:r>
              <a:rPr lang="en-US" altLang="ru-RU" sz="1400" b="1">
                <a:solidFill>
                  <a:srgbClr val="006600"/>
                </a:solidFill>
              </a:rPr>
              <a:t>Stoch. Cooler</a:t>
            </a:r>
            <a:endParaRPr lang="ru-RU" altLang="ru-RU" sz="1400" b="1">
              <a:solidFill>
                <a:srgbClr val="006600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292224" y="2872905"/>
            <a:ext cx="5049837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eaLnBrk="0" hangingPunct="0">
              <a:lnSpc>
                <a:spcPct val="120000"/>
              </a:lnSpc>
            </a:pPr>
            <a:r>
              <a:rPr kumimoji="1" lang="en-US" altLang="ru-RU" sz="2000" b="1">
                <a:solidFill>
                  <a:srgbClr val="000066"/>
                </a:solidFill>
                <a:sym typeface="Apple Chancery"/>
              </a:rPr>
              <a:t>	</a:t>
            </a:r>
            <a:r>
              <a:rPr kumimoji="1" lang="en-US" altLang="ru-RU" sz="2400" b="1">
                <a:solidFill>
                  <a:srgbClr val="FF0000"/>
                </a:solidFill>
                <a:sym typeface="Apple Chancery"/>
              </a:rPr>
              <a:t>Disposition of the Collider elements in heavy ion mode</a:t>
            </a:r>
          </a:p>
        </p:txBody>
      </p:sp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3368751" y="3721700"/>
            <a:ext cx="1461073" cy="885059"/>
            <a:chOff x="-254829" y="5238648"/>
            <a:chExt cx="1412952" cy="840203"/>
          </a:xfrm>
          <a:noFill/>
        </p:grpSpPr>
        <p:pic>
          <p:nvPicPr>
            <p:cNvPr id="26" name="Picture 3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4829" y="5238648"/>
              <a:ext cx="835025" cy="80010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7" name="Text Box 40"/>
            <p:cNvSpPr txBox="1">
              <a:spLocks noChangeArrowheads="1"/>
            </p:cNvSpPr>
            <p:nvPr/>
          </p:nvSpPr>
          <p:spPr bwMode="auto">
            <a:xfrm>
              <a:off x="409498" y="5511288"/>
              <a:ext cx="635000" cy="3365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altLang="ru-RU" sz="1600" b="1" dirty="0">
                  <a:solidFill>
                    <a:srgbClr val="FF0000"/>
                  </a:solidFill>
                </a:rPr>
                <a:t>MPD</a:t>
              </a:r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AutoShape 42"/>
            <p:cNvSpPr>
              <a:spLocks noChangeArrowheads="1"/>
            </p:cNvSpPr>
            <p:nvPr/>
          </p:nvSpPr>
          <p:spPr bwMode="auto">
            <a:xfrm rot="13275592" flipH="1">
              <a:off x="247161" y="5994104"/>
              <a:ext cx="910962" cy="84747"/>
            </a:xfrm>
            <a:prstGeom prst="rightArrow">
              <a:avLst>
                <a:gd name="adj1" fmla="val 50000"/>
                <a:gd name="adj2" fmla="val 336250"/>
              </a:avLst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defRPr/>
              </a:pPr>
              <a:endParaRPr lang="ru-RU" altLang="ru-RU" baseline="30000"/>
            </a:p>
          </p:txBody>
        </p:sp>
      </p:grp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947356" y="2353797"/>
            <a:ext cx="79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ru-RU" sz="1800" b="1">
                <a:solidFill>
                  <a:srgbClr val="000066"/>
                </a:solidFill>
              </a:rPr>
              <a:t>SPD</a:t>
            </a:r>
            <a:endParaRPr lang="ru-RU" altLang="ru-RU" sz="1800" b="1">
              <a:solidFill>
                <a:srgbClr val="000066"/>
              </a:solidFill>
            </a:endParaRPr>
          </a:p>
        </p:txBody>
      </p:sp>
      <p:pic>
        <p:nvPicPr>
          <p:cNvPr id="24" name="Picture 14" descr="spd0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53" y="2200603"/>
            <a:ext cx="927100" cy="5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18"/>
          <p:cNvSpPr>
            <a:spLocks noChangeArrowheads="1"/>
          </p:cNvSpPr>
          <p:nvPr/>
        </p:nvSpPr>
        <p:spPr bwMode="auto">
          <a:xfrm rot="20305481">
            <a:off x="4039000" y="2078381"/>
            <a:ext cx="645404" cy="102571"/>
          </a:xfrm>
          <a:prstGeom prst="rightArrow">
            <a:avLst>
              <a:gd name="adj1" fmla="val 50000"/>
              <a:gd name="adj2" fmla="val 198556"/>
            </a:avLst>
          </a:prstGeom>
          <a:solidFill>
            <a:schemeClr val="bg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 altLang="ru-RU" baseline="30000"/>
          </a:p>
        </p:txBody>
      </p:sp>
      <p:sp>
        <p:nvSpPr>
          <p:cNvPr id="3" name="TextBox 2"/>
          <p:cNvSpPr txBox="1"/>
          <p:nvPr/>
        </p:nvSpPr>
        <p:spPr>
          <a:xfrm>
            <a:off x="262550" y="481130"/>
            <a:ext cx="8646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66"/>
                </a:solidFill>
              </a:rPr>
              <a:t>Main elements</a:t>
            </a:r>
            <a:r>
              <a:rPr lang="en-US" b="1" dirty="0">
                <a:solidFill>
                  <a:srgbClr val="000066"/>
                </a:solidFill>
              </a:rPr>
              <a:t> Detectors MPD and SPD; RF stations per ring: RF1 – 1, RF2 – 4, RF3 – 8; </a:t>
            </a:r>
          </a:p>
          <a:p>
            <a:r>
              <a:rPr lang="en-US" b="1" dirty="0">
                <a:solidFill>
                  <a:srgbClr val="000066"/>
                </a:solidFill>
              </a:rPr>
              <a:t>Stochastic cooling systems – 3 PUs and 3 kickers per ring; Electron cooler – 1 per ring</a:t>
            </a:r>
          </a:p>
          <a:p>
            <a:r>
              <a:rPr lang="en-US" b="1" dirty="0">
                <a:solidFill>
                  <a:srgbClr val="000066"/>
                </a:solidFill>
              </a:rPr>
              <a:t>Second numbers in RF are Collider ring numbers.     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99424" y="3025805"/>
            <a:ext cx="5724418" cy="73866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As result, Collider circumference is equal to 503.02 m</a:t>
            </a:r>
          </a:p>
          <a:p>
            <a:pPr algn="ctr"/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11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71909" y="6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lang="ru-RU" sz="2400" b="1" dirty="0">
                <a:solidFill>
                  <a:srgbClr val="000066"/>
                </a:solidFill>
                <a:latin typeface="+mn-lt"/>
              </a:rPr>
              <a:t>6. </a:t>
            </a:r>
            <a:r>
              <a:rPr lang="en-US" sz="2400" b="1" dirty="0">
                <a:solidFill>
                  <a:srgbClr val="000066"/>
                </a:solidFill>
                <a:latin typeface="+mn-lt"/>
              </a:rPr>
              <a:t>NICA </a:t>
            </a:r>
            <a:r>
              <a:rPr lang="ru-RU" sz="2400" b="1" dirty="0">
                <a:solidFill>
                  <a:srgbClr val="000066"/>
                </a:solidFill>
                <a:latin typeface="+mn-lt"/>
              </a:rPr>
              <a:t>сегодня</a:t>
            </a:r>
          </a:p>
        </p:txBody>
      </p:sp>
      <p:pic>
        <p:nvPicPr>
          <p:cNvPr id="78" name="Picture 34" descr="11Apr14_3D_Yulya_&amp;_Kat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552450"/>
            <a:ext cx="68707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" name="Группа 3"/>
          <p:cNvGrpSpPr>
            <a:grpSpLocks/>
          </p:cNvGrpSpPr>
          <p:nvPr/>
        </p:nvGrpSpPr>
        <p:grpSpPr bwMode="auto">
          <a:xfrm>
            <a:off x="12699" y="578668"/>
            <a:ext cx="8851900" cy="3603625"/>
            <a:chOff x="0" y="625475"/>
            <a:chExt cx="8851900" cy="3603625"/>
          </a:xfrm>
        </p:grpSpPr>
        <p:sp>
          <p:nvSpPr>
            <p:cNvPr id="81" name="Rectangle 68"/>
            <p:cNvSpPr>
              <a:spLocks noChangeArrowheads="1"/>
            </p:cNvSpPr>
            <p:nvPr/>
          </p:nvSpPr>
          <p:spPr bwMode="auto">
            <a:xfrm>
              <a:off x="2816624" y="1637140"/>
              <a:ext cx="520700" cy="774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2" name="Rectangle 69"/>
            <p:cNvSpPr>
              <a:spLocks noChangeArrowheads="1"/>
            </p:cNvSpPr>
            <p:nvPr/>
          </p:nvSpPr>
          <p:spPr bwMode="auto">
            <a:xfrm>
              <a:off x="735411" y="787827"/>
              <a:ext cx="17526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3" name="Rectangle 72"/>
            <p:cNvSpPr>
              <a:spLocks noChangeArrowheads="1"/>
            </p:cNvSpPr>
            <p:nvPr/>
          </p:nvSpPr>
          <p:spPr bwMode="auto">
            <a:xfrm rot="-5400000">
              <a:off x="2361011" y="1130727"/>
              <a:ext cx="422275" cy="223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 rot="18694852">
              <a:off x="5389562" y="3227388"/>
              <a:ext cx="504825" cy="149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85" name="Группа 3"/>
            <p:cNvGrpSpPr>
              <a:grpSpLocks/>
            </p:cNvGrpSpPr>
            <p:nvPr/>
          </p:nvGrpSpPr>
          <p:grpSpPr bwMode="auto">
            <a:xfrm>
              <a:off x="0" y="625475"/>
              <a:ext cx="8851900" cy="2160588"/>
              <a:chOff x="0" y="625475"/>
              <a:chExt cx="8851900" cy="2160588"/>
            </a:xfrm>
          </p:grpSpPr>
          <p:grpSp>
            <p:nvGrpSpPr>
              <p:cNvPr id="101" name="Group 44"/>
              <p:cNvGrpSpPr>
                <a:grpSpLocks/>
              </p:cNvGrpSpPr>
              <p:nvPr/>
            </p:nvGrpSpPr>
            <p:grpSpPr bwMode="auto">
              <a:xfrm>
                <a:off x="5094288" y="1770063"/>
                <a:ext cx="3757612" cy="1016000"/>
                <a:chOff x="3200" y="1097"/>
                <a:chExt cx="2367" cy="640"/>
              </a:xfrm>
            </p:grpSpPr>
            <p:sp>
              <p:nvSpPr>
                <p:cNvPr id="12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4680" y="1385"/>
                  <a:ext cx="887" cy="218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 dirty="0" err="1">
                      <a:solidFill>
                        <a:srgbClr val="008000"/>
                      </a:solidFill>
                    </a:rPr>
                    <a:t>Nuclotron</a:t>
                  </a:r>
                  <a:endParaRPr lang="ru-RU" altLang="ru-RU" sz="1600" b="1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128" name="AutoShape 6"/>
                <p:cNvSpPr>
                  <a:spLocks noChangeArrowheads="1"/>
                </p:cNvSpPr>
                <p:nvPr/>
              </p:nvSpPr>
              <p:spPr bwMode="auto">
                <a:xfrm rot="11098179">
                  <a:off x="4227" y="1455"/>
                  <a:ext cx="444" cy="51"/>
                </a:xfrm>
                <a:prstGeom prst="rightArrow">
                  <a:avLst>
                    <a:gd name="adj1" fmla="val 50000"/>
                    <a:gd name="adj2" fmla="val 209052"/>
                  </a:avLst>
                </a:prstGeom>
                <a:solidFill>
                  <a:schemeClr val="accent1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altLang="ru-RU" baseline="30000"/>
                </a:p>
              </p:txBody>
            </p:sp>
            <p:sp>
              <p:nvSpPr>
                <p:cNvPr id="129" name="Oval 47"/>
                <p:cNvSpPr>
                  <a:spLocks noChangeArrowheads="1"/>
                </p:cNvSpPr>
                <p:nvPr/>
              </p:nvSpPr>
              <p:spPr bwMode="auto">
                <a:xfrm>
                  <a:off x="3200" y="1097"/>
                  <a:ext cx="1015" cy="640"/>
                </a:xfrm>
                <a:prstGeom prst="ellips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altLang="ru-RU"/>
                </a:p>
              </p:txBody>
            </p:sp>
          </p:grpSp>
          <p:sp>
            <p:nvSpPr>
              <p:cNvPr id="103" name="Text Box 51"/>
              <p:cNvSpPr txBox="1">
                <a:spLocks noChangeArrowheads="1"/>
              </p:cNvSpPr>
              <p:nvPr/>
            </p:nvSpPr>
            <p:spPr bwMode="auto">
              <a:xfrm rot="213396">
                <a:off x="5446713" y="1962150"/>
                <a:ext cx="1003300" cy="336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ru-RU" sz="1600" b="1">
                    <a:solidFill>
                      <a:srgbClr val="000066"/>
                    </a:solidFill>
                  </a:rPr>
                  <a:t>Bldg #1</a:t>
                </a:r>
                <a:endParaRPr lang="ru-RU" altLang="ru-RU" sz="1600" b="1">
                  <a:solidFill>
                    <a:srgbClr val="000066"/>
                  </a:solidFill>
                </a:endParaRPr>
              </a:p>
            </p:txBody>
          </p:sp>
          <p:grpSp>
            <p:nvGrpSpPr>
              <p:cNvPr id="104" name="Group 52"/>
              <p:cNvGrpSpPr>
                <a:grpSpLocks/>
              </p:cNvGrpSpPr>
              <p:nvPr/>
            </p:nvGrpSpPr>
            <p:grpSpPr bwMode="auto">
              <a:xfrm>
                <a:off x="0" y="2173288"/>
                <a:ext cx="5147678" cy="590550"/>
                <a:chOff x="0" y="1285"/>
                <a:chExt cx="3283" cy="372"/>
              </a:xfrm>
            </p:grpSpPr>
            <p:sp>
              <p:nvSpPr>
                <p:cNvPr id="12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0" y="1285"/>
                  <a:ext cx="1667" cy="372"/>
                </a:xfrm>
                <a:prstGeom prst="rect">
                  <a:avLst/>
                </a:prstGeom>
                <a:noFill/>
                <a:ln w="9525">
                  <a:solidFill>
                    <a:srgbClr val="00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 dirty="0" err="1">
                      <a:solidFill>
                        <a:srgbClr val="006600"/>
                      </a:solidFill>
                    </a:rPr>
                    <a:t>Synchrophasotron</a:t>
                  </a:r>
                  <a:r>
                    <a:rPr lang="en-US" altLang="ru-RU" sz="1600" b="1" dirty="0">
                      <a:solidFill>
                        <a:srgbClr val="006600"/>
                      </a:solidFill>
                    </a:rPr>
                    <a:t> yoke</a:t>
                  </a:r>
                  <a:endParaRPr lang="ru-RU" altLang="ru-RU" sz="1600" b="1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124" name="AutoShape 27"/>
                <p:cNvSpPr>
                  <a:spLocks noChangeArrowheads="1"/>
                </p:cNvSpPr>
                <p:nvPr/>
              </p:nvSpPr>
              <p:spPr bwMode="auto">
                <a:xfrm flipV="1">
                  <a:off x="1676" y="1436"/>
                  <a:ext cx="1607" cy="55"/>
                </a:xfrm>
                <a:prstGeom prst="rightArrow">
                  <a:avLst>
                    <a:gd name="adj1" fmla="val 50000"/>
                    <a:gd name="adj2" fmla="val 548958"/>
                  </a:avLst>
                </a:prstGeom>
                <a:solidFill>
                  <a:srgbClr val="DDDDDD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altLang="ru-RU" baseline="30000"/>
                </a:p>
              </p:txBody>
            </p:sp>
          </p:grpSp>
          <p:grpSp>
            <p:nvGrpSpPr>
              <p:cNvPr id="105" name="Group 83"/>
              <p:cNvGrpSpPr>
                <a:grpSpLocks/>
              </p:cNvGrpSpPr>
              <p:nvPr/>
            </p:nvGrpSpPr>
            <p:grpSpPr bwMode="auto">
              <a:xfrm>
                <a:off x="3241675" y="898525"/>
                <a:ext cx="2185988" cy="590550"/>
                <a:chOff x="2075" y="564"/>
                <a:chExt cx="1329" cy="372"/>
              </a:xfrm>
            </p:grpSpPr>
            <p:sp>
              <p:nvSpPr>
                <p:cNvPr id="12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075" y="564"/>
                  <a:ext cx="926" cy="372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0C0C0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 dirty="0">
                      <a:solidFill>
                        <a:srgbClr val="006600"/>
                      </a:solidFill>
                    </a:rPr>
                    <a:t>SPI &amp; </a:t>
                  </a:r>
                  <a:r>
                    <a:rPr lang="ru-RU" altLang="ru-RU" sz="1600" b="1" dirty="0">
                      <a:solidFill>
                        <a:srgbClr val="006600"/>
                      </a:solidFill>
                    </a:rPr>
                    <a:t>ЛУ</a:t>
                  </a:r>
                  <a:r>
                    <a:rPr lang="en-US" altLang="ru-RU" sz="1600" b="1" dirty="0">
                      <a:solidFill>
                        <a:srgbClr val="006600"/>
                      </a:solidFill>
                    </a:rPr>
                    <a:t>-20 (“Old” </a:t>
                  </a:r>
                  <a:r>
                    <a:rPr lang="en-US" altLang="ru-RU" sz="1600" b="1" dirty="0" err="1">
                      <a:solidFill>
                        <a:srgbClr val="006600"/>
                      </a:solidFill>
                    </a:rPr>
                    <a:t>linac</a:t>
                  </a:r>
                  <a:r>
                    <a:rPr lang="en-US" altLang="ru-RU" sz="1600" b="1" dirty="0">
                      <a:solidFill>
                        <a:srgbClr val="006600"/>
                      </a:solidFill>
                    </a:rPr>
                    <a:t>)</a:t>
                  </a:r>
                  <a:endParaRPr lang="ru-RU" altLang="ru-RU" sz="1600" b="1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122" name="AutoShape 21"/>
                <p:cNvSpPr>
                  <a:spLocks noChangeArrowheads="1"/>
                </p:cNvSpPr>
                <p:nvPr/>
              </p:nvSpPr>
              <p:spPr bwMode="auto">
                <a:xfrm rot="-9730472" flipH="1" flipV="1">
                  <a:off x="2970" y="786"/>
                  <a:ext cx="434" cy="61"/>
                </a:xfrm>
                <a:prstGeom prst="rightArrow">
                  <a:avLst>
                    <a:gd name="adj1" fmla="val 50000"/>
                    <a:gd name="adj2" fmla="val 177869"/>
                  </a:avLst>
                </a:prstGeom>
                <a:solidFill>
                  <a:srgbClr val="DDDDDD"/>
                </a:solidFill>
                <a:ln w="19050">
                  <a:solidFill>
                    <a:srgbClr val="000066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baseline="30000"/>
                </a:p>
              </p:txBody>
            </p:sp>
          </p:grpSp>
          <p:grpSp>
            <p:nvGrpSpPr>
              <p:cNvPr id="106" name="Group 73"/>
              <p:cNvGrpSpPr>
                <a:grpSpLocks/>
              </p:cNvGrpSpPr>
              <p:nvPr/>
            </p:nvGrpSpPr>
            <p:grpSpPr bwMode="auto">
              <a:xfrm>
                <a:off x="5865813" y="625475"/>
                <a:ext cx="1889125" cy="835025"/>
                <a:chOff x="3695" y="403"/>
                <a:chExt cx="1190" cy="526"/>
              </a:xfrm>
            </p:grpSpPr>
            <p:sp>
              <p:nvSpPr>
                <p:cNvPr id="11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087" y="403"/>
                  <a:ext cx="798" cy="526"/>
                </a:xfrm>
                <a:prstGeom prst="rect">
                  <a:avLst/>
                </a:prstGeom>
                <a:noFill/>
                <a:ln w="9525">
                  <a:solidFill>
                    <a:srgbClr val="0066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0C0C0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 dirty="0">
                      <a:solidFill>
                        <a:srgbClr val="006600"/>
                      </a:solidFill>
                    </a:rPr>
                    <a:t>KRION-6T &amp; </a:t>
                  </a:r>
                  <a:r>
                    <a:rPr lang="ru-RU" altLang="ru-RU" sz="1600" b="1" dirty="0">
                      <a:solidFill>
                        <a:srgbClr val="006600"/>
                      </a:solidFill>
                    </a:rPr>
                    <a:t>«</a:t>
                  </a:r>
                  <a:r>
                    <a:rPr lang="en-US" altLang="ru-RU" sz="1600" b="1" dirty="0">
                      <a:solidFill>
                        <a:srgbClr val="006600"/>
                      </a:solidFill>
                    </a:rPr>
                    <a:t>New</a:t>
                  </a:r>
                  <a:r>
                    <a:rPr lang="ru-RU" altLang="ru-RU" sz="1600" b="1" dirty="0">
                      <a:solidFill>
                        <a:srgbClr val="006600"/>
                      </a:solidFill>
                    </a:rPr>
                    <a:t>» </a:t>
                  </a:r>
                  <a:r>
                    <a:rPr lang="en-US" altLang="ru-RU" sz="1600" b="1" dirty="0" err="1">
                      <a:solidFill>
                        <a:srgbClr val="006600"/>
                      </a:solidFill>
                    </a:rPr>
                    <a:t>linac</a:t>
                  </a:r>
                  <a:endParaRPr lang="ru-RU" altLang="ru-RU" sz="1600" b="1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120" name="AutoShape 24"/>
                <p:cNvSpPr>
                  <a:spLocks noChangeArrowheads="1"/>
                </p:cNvSpPr>
                <p:nvPr/>
              </p:nvSpPr>
              <p:spPr bwMode="auto">
                <a:xfrm rot="-1337994" flipH="1" flipV="1">
                  <a:off x="3695" y="678"/>
                  <a:ext cx="437" cy="54"/>
                </a:xfrm>
                <a:prstGeom prst="rightArrow">
                  <a:avLst>
                    <a:gd name="adj1" fmla="val 50000"/>
                    <a:gd name="adj2" fmla="val 202315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endParaRPr lang="ru-RU" altLang="ru-RU" baseline="30000"/>
                </a:p>
              </p:txBody>
            </p:sp>
          </p:grpSp>
          <p:grpSp>
            <p:nvGrpSpPr>
              <p:cNvPr id="107" name="Group 93"/>
              <p:cNvGrpSpPr>
                <a:grpSpLocks/>
              </p:cNvGrpSpPr>
              <p:nvPr/>
            </p:nvGrpSpPr>
            <p:grpSpPr bwMode="auto">
              <a:xfrm>
                <a:off x="481012" y="681038"/>
                <a:ext cx="6165850" cy="1989138"/>
                <a:chOff x="303" y="429"/>
                <a:chExt cx="3884" cy="1253"/>
              </a:xfrm>
            </p:grpSpPr>
            <p:sp>
              <p:nvSpPr>
                <p:cNvPr id="109" name="Text Box 94"/>
                <p:cNvSpPr txBox="1">
                  <a:spLocks noChangeArrowheads="1"/>
                </p:cNvSpPr>
                <p:nvPr/>
              </p:nvSpPr>
              <p:spPr bwMode="auto">
                <a:xfrm rot="213396">
                  <a:off x="3431" y="1236"/>
                  <a:ext cx="632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altLang="ru-RU" sz="1600" b="1">
                      <a:solidFill>
                        <a:srgbClr val="000066"/>
                      </a:solidFill>
                    </a:rPr>
                    <a:t>Bldg #1</a:t>
                  </a:r>
                  <a:endParaRPr lang="ru-RU" altLang="ru-RU" sz="1600" b="1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110" name="Oval 95"/>
                <p:cNvSpPr>
                  <a:spLocks noChangeArrowheads="1"/>
                </p:cNvSpPr>
                <p:nvPr/>
              </p:nvSpPr>
              <p:spPr bwMode="auto">
                <a:xfrm>
                  <a:off x="3264" y="1143"/>
                  <a:ext cx="923" cy="539"/>
                </a:xfrm>
                <a:prstGeom prst="ellips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 altLang="ru-RU"/>
                </a:p>
              </p:txBody>
            </p:sp>
            <p:grpSp>
              <p:nvGrpSpPr>
                <p:cNvPr id="112" name="Group 97"/>
                <p:cNvGrpSpPr>
                  <a:grpSpLocks/>
                </p:cNvGrpSpPr>
                <p:nvPr/>
              </p:nvGrpSpPr>
              <p:grpSpPr bwMode="auto">
                <a:xfrm>
                  <a:off x="303" y="429"/>
                  <a:ext cx="1067" cy="564"/>
                  <a:chOff x="303" y="480"/>
                  <a:chExt cx="1067" cy="564"/>
                </a:xfrm>
              </p:grpSpPr>
              <p:sp>
                <p:nvSpPr>
                  <p:cNvPr id="114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176" y="480"/>
                    <a:ext cx="0" cy="402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15" name="Text Box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40" y="612"/>
                    <a:ext cx="430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ru-RU" sz="1200" b="1">
                        <a:solidFill>
                          <a:schemeClr val="bg1"/>
                        </a:solidFill>
                      </a:rPr>
                      <a:t>2.5 m</a:t>
                    </a:r>
                    <a:endParaRPr lang="ru-RU" altLang="ru-RU" sz="1200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6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7" y="871"/>
                    <a:ext cx="508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ru-RU" sz="1200" b="1" dirty="0">
                        <a:solidFill>
                          <a:schemeClr val="bg1"/>
                        </a:solidFill>
                      </a:rPr>
                      <a:t>4.0 m</a:t>
                    </a:r>
                    <a:endParaRPr lang="ru-RU" altLang="ru-RU" sz="12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7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869"/>
                    <a:ext cx="811" cy="17"/>
                  </a:xfrm>
                  <a:prstGeom prst="line">
                    <a:avLst/>
                  </a:prstGeom>
                  <a:noFill/>
                  <a:ln w="28575">
                    <a:solidFill>
                      <a:schemeClr val="bg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18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3" y="792"/>
                    <a:ext cx="745" cy="231"/>
                  </a:xfrm>
                  <a:prstGeom prst="rect">
                    <a:avLst/>
                  </a:prstGeom>
                  <a:noFill/>
                  <a:ln w="9525">
                    <a:solidFill>
                      <a:srgbClr val="008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5pPr>
                    <a:lvl6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6pPr>
                    <a:lvl7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7pPr>
                    <a:lvl8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8pPr>
                    <a:lvl9pPr eaLnBrk="0" fontAlgn="base" hangingPunct="0"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</a:pPr>
                    <a:r>
                      <a:rPr lang="en-US" altLang="ru-RU" sz="1800" b="1" dirty="0">
                        <a:solidFill>
                          <a:srgbClr val="006600"/>
                        </a:solidFill>
                      </a:rPr>
                      <a:t>Booster</a:t>
                    </a:r>
                    <a:endParaRPr lang="ru-RU" altLang="ru-RU" sz="1800" b="1" dirty="0">
                      <a:solidFill>
                        <a:srgbClr val="006600"/>
                      </a:solidFill>
                    </a:endParaRPr>
                  </a:p>
                </p:txBody>
              </p:sp>
            </p:grpSp>
            <p:sp>
              <p:nvSpPr>
                <p:cNvPr id="111" name="AutoShape 53"/>
                <p:cNvSpPr>
                  <a:spLocks noChangeArrowheads="1"/>
                </p:cNvSpPr>
                <p:nvPr/>
              </p:nvSpPr>
              <p:spPr bwMode="auto">
                <a:xfrm rot="825965">
                  <a:off x="1027" y="1105"/>
                  <a:ext cx="2201" cy="53"/>
                </a:xfrm>
                <a:prstGeom prst="rightArrow">
                  <a:avLst>
                    <a:gd name="adj1" fmla="val 50000"/>
                    <a:gd name="adj2" fmla="val 861364"/>
                  </a:avLst>
                </a:prstGeom>
                <a:solidFill>
                  <a:schemeClr val="bg1"/>
                </a:solidFill>
                <a:ln w="28575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altLang="ru-RU" baseline="30000">
                    <a:solidFill>
                      <a:srgbClr val="006600"/>
                    </a:solidFill>
                  </a:endParaRPr>
                </a:p>
              </p:txBody>
            </p:sp>
          </p:grpSp>
        </p:grpSp>
        <p:grpSp>
          <p:nvGrpSpPr>
            <p:cNvPr id="86" name="Группа 4"/>
            <p:cNvGrpSpPr>
              <a:grpSpLocks/>
            </p:cNvGrpSpPr>
            <p:nvPr/>
          </p:nvGrpSpPr>
          <p:grpSpPr bwMode="auto">
            <a:xfrm>
              <a:off x="5254626" y="2449513"/>
              <a:ext cx="2360689" cy="1533567"/>
              <a:chOff x="5253999" y="2449352"/>
              <a:chExt cx="2361239" cy="1533687"/>
            </a:xfrm>
          </p:grpSpPr>
          <p:sp>
            <p:nvSpPr>
              <p:cNvPr id="92" name="Text Box 35"/>
              <p:cNvSpPr txBox="1">
                <a:spLocks noChangeArrowheads="1"/>
              </p:cNvSpPr>
              <p:nvPr/>
            </p:nvSpPr>
            <p:spPr bwMode="auto">
              <a:xfrm rot="213396">
                <a:off x="5453998" y="3098552"/>
                <a:ext cx="1089025" cy="5810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ru-RU" sz="1600" b="1" dirty="0" err="1">
                    <a:solidFill>
                      <a:srgbClr val="000066"/>
                    </a:solidFill>
                  </a:rPr>
                  <a:t>Bldg</a:t>
                </a:r>
                <a:r>
                  <a:rPr lang="en-US" altLang="ru-RU" sz="1600" b="1" dirty="0">
                    <a:solidFill>
                      <a:srgbClr val="000066"/>
                    </a:solidFill>
                  </a:rPr>
                  <a:t> #205</a:t>
                </a:r>
                <a:endParaRPr lang="ru-RU" altLang="ru-RU" sz="1600" b="1" dirty="0">
                  <a:solidFill>
                    <a:srgbClr val="000066"/>
                  </a:solidFill>
                </a:endParaRPr>
              </a:p>
            </p:txBody>
          </p:sp>
          <p:grpSp>
            <p:nvGrpSpPr>
              <p:cNvPr id="93" name="Group 86"/>
              <p:cNvGrpSpPr>
                <a:grpSpLocks/>
              </p:cNvGrpSpPr>
              <p:nvPr/>
            </p:nvGrpSpPr>
            <p:grpSpPr bwMode="auto">
              <a:xfrm>
                <a:off x="5961063" y="2800351"/>
                <a:ext cx="1654175" cy="1182688"/>
                <a:chOff x="3755" y="1764"/>
                <a:chExt cx="1042" cy="745"/>
              </a:xfrm>
            </p:grpSpPr>
            <p:grpSp>
              <p:nvGrpSpPr>
                <p:cNvPr id="95" name="Group 87"/>
                <p:cNvGrpSpPr>
                  <a:grpSpLocks/>
                </p:cNvGrpSpPr>
                <p:nvPr/>
              </p:nvGrpSpPr>
              <p:grpSpPr bwMode="auto">
                <a:xfrm>
                  <a:off x="3755" y="1764"/>
                  <a:ext cx="676" cy="479"/>
                  <a:chOff x="3755" y="1764"/>
                  <a:chExt cx="676" cy="479"/>
                </a:xfrm>
              </p:grpSpPr>
              <p:sp>
                <p:nvSpPr>
                  <p:cNvPr id="97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3755" y="1764"/>
                    <a:ext cx="341" cy="119"/>
                  </a:xfrm>
                  <a:prstGeom prst="lin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4090" y="1896"/>
                    <a:ext cx="18" cy="347"/>
                  </a:xfrm>
                  <a:prstGeom prst="lin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9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4066" y="1881"/>
                    <a:ext cx="365" cy="143"/>
                  </a:xfrm>
                  <a:prstGeom prst="lin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00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106" y="1911"/>
                    <a:ext cx="166" cy="256"/>
                  </a:xfrm>
                  <a:prstGeom prst="line">
                    <a:avLst/>
                  </a:prstGeom>
                  <a:noFill/>
                  <a:ln w="28575">
                    <a:solidFill>
                      <a:srgbClr val="000066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6" name="Text Box 5"/>
                <p:cNvSpPr txBox="1">
                  <a:spLocks noChangeArrowheads="1"/>
                </p:cNvSpPr>
                <p:nvPr/>
              </p:nvSpPr>
              <p:spPr bwMode="auto">
                <a:xfrm rot="20313701">
                  <a:off x="4054" y="2179"/>
                  <a:ext cx="743" cy="330"/>
                </a:xfrm>
                <a:prstGeom prst="rect">
                  <a:avLst/>
                </a:prstGeom>
                <a:noFill/>
                <a:ln w="952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Bookman Old Style" pitchFamily="18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Bookman Old Style" pitchFamily="18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Bookman Old Style" pitchFamily="18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Bookman Old Style" pitchFamily="18" charset="0"/>
                    </a:defRPr>
                  </a:lvl9pPr>
                </a:lstStyle>
                <a:p>
                  <a:pPr algn="ctr"/>
                  <a:r>
                    <a:rPr lang="en-US" altLang="ru-RU" sz="1400" b="1" dirty="0">
                      <a:solidFill>
                        <a:srgbClr val="006600"/>
                      </a:solidFill>
                    </a:rPr>
                    <a:t>BM@N</a:t>
                  </a:r>
                </a:p>
                <a:p>
                  <a:pPr algn="ctr"/>
                  <a:r>
                    <a:rPr lang="en-US" altLang="ru-RU" sz="1400" b="1" dirty="0">
                      <a:solidFill>
                        <a:srgbClr val="006600"/>
                      </a:solidFill>
                    </a:rPr>
                    <a:t>2017 - …</a:t>
                  </a:r>
                  <a:endParaRPr lang="ru-RU" altLang="ru-RU" sz="1400" b="1" dirty="0">
                    <a:solidFill>
                      <a:srgbClr val="006600"/>
                    </a:solidFill>
                  </a:endParaRPr>
                </a:p>
              </p:txBody>
            </p:sp>
          </p:grpSp>
          <p:cxnSp>
            <p:nvCxnSpPr>
              <p:cNvPr id="94" name="Прямая соединительная линия 93"/>
              <p:cNvCxnSpPr/>
              <p:nvPr/>
            </p:nvCxnSpPr>
            <p:spPr>
              <a:xfrm>
                <a:off x="5253999" y="2449352"/>
                <a:ext cx="303284" cy="314350"/>
              </a:xfrm>
              <a:prstGeom prst="line">
                <a:avLst/>
              </a:prstGeom>
              <a:ln w="38100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Группа 1"/>
            <p:cNvGrpSpPr>
              <a:grpSpLocks/>
            </p:cNvGrpSpPr>
            <p:nvPr/>
          </p:nvGrpSpPr>
          <p:grpSpPr bwMode="auto">
            <a:xfrm>
              <a:off x="3823511" y="2617869"/>
              <a:ext cx="1454817" cy="1496930"/>
              <a:chOff x="3823511" y="2617869"/>
              <a:chExt cx="1454817" cy="1496930"/>
            </a:xfrm>
          </p:grpSpPr>
          <p:sp>
            <p:nvSpPr>
              <p:cNvPr id="88" name="Rectangle 66"/>
              <p:cNvSpPr>
                <a:spLocks noChangeArrowheads="1"/>
              </p:cNvSpPr>
              <p:nvPr/>
            </p:nvSpPr>
            <p:spPr bwMode="auto">
              <a:xfrm rot="-3034989">
                <a:off x="4404774" y="2970897"/>
                <a:ext cx="933053" cy="226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89" name="Rectangle 66"/>
              <p:cNvSpPr>
                <a:spLocks noChangeArrowheads="1"/>
              </p:cNvSpPr>
              <p:nvPr/>
            </p:nvSpPr>
            <p:spPr bwMode="auto">
              <a:xfrm rot="-1300105">
                <a:off x="3912073" y="3102950"/>
                <a:ext cx="1362238" cy="282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90" name="Rectangle 66"/>
              <p:cNvSpPr>
                <a:spLocks noChangeArrowheads="1"/>
              </p:cNvSpPr>
              <p:nvPr/>
            </p:nvSpPr>
            <p:spPr bwMode="auto">
              <a:xfrm rot="-5400000">
                <a:off x="4640094" y="3476566"/>
                <a:ext cx="1049469" cy="226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  <p:sp>
            <p:nvSpPr>
              <p:cNvPr id="91" name="Rectangle 66"/>
              <p:cNvSpPr>
                <a:spLocks noChangeArrowheads="1"/>
              </p:cNvSpPr>
              <p:nvPr/>
            </p:nvSpPr>
            <p:spPr bwMode="auto">
              <a:xfrm rot="-5575221">
                <a:off x="3794693" y="3406632"/>
                <a:ext cx="244508" cy="186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altLang="ru-RU"/>
              </a:p>
            </p:txBody>
          </p:sp>
        </p:grpSp>
      </p:grpSp>
      <p:grpSp>
        <p:nvGrpSpPr>
          <p:cNvPr id="130" name="Группа 129"/>
          <p:cNvGrpSpPr>
            <a:grpSpLocks/>
          </p:cNvGrpSpPr>
          <p:nvPr/>
        </p:nvGrpSpPr>
        <p:grpSpPr bwMode="auto">
          <a:xfrm>
            <a:off x="3781425" y="2646363"/>
            <a:ext cx="1389063" cy="1582737"/>
            <a:chOff x="3780692" y="2646485"/>
            <a:chExt cx="1389185" cy="1582615"/>
          </a:xfrm>
        </p:grpSpPr>
        <p:sp>
          <p:nvSpPr>
            <p:cNvPr id="131" name="Полилиния 130"/>
            <p:cNvSpPr/>
            <p:nvPr/>
          </p:nvSpPr>
          <p:spPr>
            <a:xfrm>
              <a:off x="3780692" y="2646485"/>
              <a:ext cx="1389185" cy="993698"/>
            </a:xfrm>
            <a:custGeom>
              <a:avLst/>
              <a:gdLst>
                <a:gd name="connsiteX0" fmla="*/ 1380393 w 1389185"/>
                <a:gd name="connsiteY0" fmla="*/ 0 h 993564"/>
                <a:gd name="connsiteX1" fmla="*/ 1389185 w 1389185"/>
                <a:gd name="connsiteY1" fmla="*/ 70338 h 993564"/>
                <a:gd name="connsiteX2" fmla="*/ 1362808 w 1389185"/>
                <a:gd name="connsiteY2" fmla="*/ 167053 h 993564"/>
                <a:gd name="connsiteX3" fmla="*/ 1318846 w 1389185"/>
                <a:gd name="connsiteY3" fmla="*/ 298938 h 993564"/>
                <a:gd name="connsiteX4" fmla="*/ 1274885 w 1389185"/>
                <a:gd name="connsiteY4" fmla="*/ 378069 h 993564"/>
                <a:gd name="connsiteX5" fmla="*/ 1248508 w 1389185"/>
                <a:gd name="connsiteY5" fmla="*/ 395653 h 993564"/>
                <a:gd name="connsiteX6" fmla="*/ 1204546 w 1389185"/>
                <a:gd name="connsiteY6" fmla="*/ 457200 h 993564"/>
                <a:gd name="connsiteX7" fmla="*/ 1186962 w 1389185"/>
                <a:gd name="connsiteY7" fmla="*/ 483577 h 993564"/>
                <a:gd name="connsiteX8" fmla="*/ 1160585 w 1389185"/>
                <a:gd name="connsiteY8" fmla="*/ 492369 h 993564"/>
                <a:gd name="connsiteX9" fmla="*/ 1116623 w 1389185"/>
                <a:gd name="connsiteY9" fmla="*/ 545123 h 993564"/>
                <a:gd name="connsiteX10" fmla="*/ 1090246 w 1389185"/>
                <a:gd name="connsiteY10" fmla="*/ 553915 h 993564"/>
                <a:gd name="connsiteX11" fmla="*/ 1037493 w 1389185"/>
                <a:gd name="connsiteY11" fmla="*/ 589084 h 993564"/>
                <a:gd name="connsiteX12" fmla="*/ 1011116 w 1389185"/>
                <a:gd name="connsiteY12" fmla="*/ 615461 h 993564"/>
                <a:gd name="connsiteX13" fmla="*/ 923193 w 1389185"/>
                <a:gd name="connsiteY13" fmla="*/ 624253 h 993564"/>
                <a:gd name="connsiteX14" fmla="*/ 896816 w 1389185"/>
                <a:gd name="connsiteY14" fmla="*/ 633046 h 993564"/>
                <a:gd name="connsiteX15" fmla="*/ 852854 w 1389185"/>
                <a:gd name="connsiteY15" fmla="*/ 677007 h 993564"/>
                <a:gd name="connsiteX16" fmla="*/ 817685 w 1389185"/>
                <a:gd name="connsiteY16" fmla="*/ 685800 h 993564"/>
                <a:gd name="connsiteX17" fmla="*/ 764931 w 1389185"/>
                <a:gd name="connsiteY17" fmla="*/ 703384 h 993564"/>
                <a:gd name="connsiteX18" fmla="*/ 712177 w 1389185"/>
                <a:gd name="connsiteY18" fmla="*/ 729761 h 993564"/>
                <a:gd name="connsiteX19" fmla="*/ 685800 w 1389185"/>
                <a:gd name="connsiteY19" fmla="*/ 747346 h 993564"/>
                <a:gd name="connsiteX20" fmla="*/ 633046 w 1389185"/>
                <a:gd name="connsiteY20" fmla="*/ 756138 h 993564"/>
                <a:gd name="connsiteX21" fmla="*/ 501162 w 1389185"/>
                <a:gd name="connsiteY21" fmla="*/ 800100 h 993564"/>
                <a:gd name="connsiteX22" fmla="*/ 474785 w 1389185"/>
                <a:gd name="connsiteY22" fmla="*/ 808892 h 993564"/>
                <a:gd name="connsiteX23" fmla="*/ 448408 w 1389185"/>
                <a:gd name="connsiteY23" fmla="*/ 817684 h 993564"/>
                <a:gd name="connsiteX24" fmla="*/ 360485 w 1389185"/>
                <a:gd name="connsiteY24" fmla="*/ 852853 h 993564"/>
                <a:gd name="connsiteX25" fmla="*/ 307731 w 1389185"/>
                <a:gd name="connsiteY25" fmla="*/ 870438 h 993564"/>
                <a:gd name="connsiteX26" fmla="*/ 272562 w 1389185"/>
                <a:gd name="connsiteY26" fmla="*/ 879230 h 993564"/>
                <a:gd name="connsiteX27" fmla="*/ 219808 w 1389185"/>
                <a:gd name="connsiteY27" fmla="*/ 896815 h 993564"/>
                <a:gd name="connsiteX28" fmla="*/ 175846 w 1389185"/>
                <a:gd name="connsiteY28" fmla="*/ 905607 h 993564"/>
                <a:gd name="connsiteX29" fmla="*/ 87923 w 1389185"/>
                <a:gd name="connsiteY29" fmla="*/ 940777 h 993564"/>
                <a:gd name="connsiteX30" fmla="*/ 35170 w 1389185"/>
                <a:gd name="connsiteY30" fmla="*/ 975946 h 993564"/>
                <a:gd name="connsiteX31" fmla="*/ 0 w 1389185"/>
                <a:gd name="connsiteY31" fmla="*/ 993530 h 99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89185" h="993564">
                  <a:moveTo>
                    <a:pt x="1380393" y="0"/>
                  </a:moveTo>
                  <a:cubicBezTo>
                    <a:pt x="1383324" y="23446"/>
                    <a:pt x="1389185" y="46710"/>
                    <a:pt x="1389185" y="70338"/>
                  </a:cubicBezTo>
                  <a:cubicBezTo>
                    <a:pt x="1389185" y="95197"/>
                    <a:pt x="1369705" y="146361"/>
                    <a:pt x="1362808" y="167053"/>
                  </a:cubicBezTo>
                  <a:lnTo>
                    <a:pt x="1318846" y="298938"/>
                  </a:lnTo>
                  <a:cubicBezTo>
                    <a:pt x="1309684" y="326425"/>
                    <a:pt x="1300800" y="360793"/>
                    <a:pt x="1274885" y="378069"/>
                  </a:cubicBezTo>
                  <a:lnTo>
                    <a:pt x="1248508" y="395653"/>
                  </a:lnTo>
                  <a:cubicBezTo>
                    <a:pt x="1207053" y="457834"/>
                    <a:pt x="1259092" y="380833"/>
                    <a:pt x="1204546" y="457200"/>
                  </a:cubicBezTo>
                  <a:cubicBezTo>
                    <a:pt x="1198404" y="465799"/>
                    <a:pt x="1195213" y="476976"/>
                    <a:pt x="1186962" y="483577"/>
                  </a:cubicBezTo>
                  <a:cubicBezTo>
                    <a:pt x="1179725" y="489367"/>
                    <a:pt x="1169377" y="489438"/>
                    <a:pt x="1160585" y="492369"/>
                  </a:cubicBezTo>
                  <a:cubicBezTo>
                    <a:pt x="1147610" y="511832"/>
                    <a:pt x="1136932" y="531584"/>
                    <a:pt x="1116623" y="545123"/>
                  </a:cubicBezTo>
                  <a:cubicBezTo>
                    <a:pt x="1108912" y="550264"/>
                    <a:pt x="1099038" y="550984"/>
                    <a:pt x="1090246" y="553915"/>
                  </a:cubicBezTo>
                  <a:cubicBezTo>
                    <a:pt x="1006109" y="638055"/>
                    <a:pt x="1113835" y="538190"/>
                    <a:pt x="1037493" y="589084"/>
                  </a:cubicBezTo>
                  <a:cubicBezTo>
                    <a:pt x="1027147" y="595981"/>
                    <a:pt x="1023000" y="611804"/>
                    <a:pt x="1011116" y="615461"/>
                  </a:cubicBezTo>
                  <a:cubicBezTo>
                    <a:pt x="982965" y="624123"/>
                    <a:pt x="952501" y="621322"/>
                    <a:pt x="923193" y="624253"/>
                  </a:cubicBezTo>
                  <a:cubicBezTo>
                    <a:pt x="914401" y="627184"/>
                    <a:pt x="904053" y="627256"/>
                    <a:pt x="896816" y="633046"/>
                  </a:cubicBezTo>
                  <a:cubicBezTo>
                    <a:pt x="851727" y="669118"/>
                    <a:pt x="909666" y="652659"/>
                    <a:pt x="852854" y="677007"/>
                  </a:cubicBezTo>
                  <a:cubicBezTo>
                    <a:pt x="841747" y="681767"/>
                    <a:pt x="829259" y="682328"/>
                    <a:pt x="817685" y="685800"/>
                  </a:cubicBezTo>
                  <a:cubicBezTo>
                    <a:pt x="799931" y="691126"/>
                    <a:pt x="764931" y="703384"/>
                    <a:pt x="764931" y="703384"/>
                  </a:cubicBezTo>
                  <a:cubicBezTo>
                    <a:pt x="689338" y="753780"/>
                    <a:pt x="784981" y="693359"/>
                    <a:pt x="712177" y="729761"/>
                  </a:cubicBezTo>
                  <a:cubicBezTo>
                    <a:pt x="702725" y="734487"/>
                    <a:pt x="695825" y="744004"/>
                    <a:pt x="685800" y="747346"/>
                  </a:cubicBezTo>
                  <a:cubicBezTo>
                    <a:pt x="668888" y="752983"/>
                    <a:pt x="650631" y="753207"/>
                    <a:pt x="633046" y="756138"/>
                  </a:cubicBezTo>
                  <a:lnTo>
                    <a:pt x="501162" y="800100"/>
                  </a:lnTo>
                  <a:lnTo>
                    <a:pt x="474785" y="808892"/>
                  </a:lnTo>
                  <a:cubicBezTo>
                    <a:pt x="465993" y="811823"/>
                    <a:pt x="456697" y="813539"/>
                    <a:pt x="448408" y="817684"/>
                  </a:cubicBezTo>
                  <a:cubicBezTo>
                    <a:pt x="396657" y="843560"/>
                    <a:pt x="425678" y="831122"/>
                    <a:pt x="360485" y="852853"/>
                  </a:cubicBezTo>
                  <a:lnTo>
                    <a:pt x="307731" y="870438"/>
                  </a:lnTo>
                  <a:cubicBezTo>
                    <a:pt x="296008" y="873369"/>
                    <a:pt x="284136" y="875758"/>
                    <a:pt x="272562" y="879230"/>
                  </a:cubicBezTo>
                  <a:cubicBezTo>
                    <a:pt x="254808" y="884556"/>
                    <a:pt x="237984" y="893180"/>
                    <a:pt x="219808" y="896815"/>
                  </a:cubicBezTo>
                  <a:cubicBezTo>
                    <a:pt x="205154" y="899746"/>
                    <a:pt x="190264" y="901675"/>
                    <a:pt x="175846" y="905607"/>
                  </a:cubicBezTo>
                  <a:cubicBezTo>
                    <a:pt x="145094" y="913994"/>
                    <a:pt x="115321" y="924338"/>
                    <a:pt x="87923" y="940777"/>
                  </a:cubicBezTo>
                  <a:cubicBezTo>
                    <a:pt x="69801" y="951650"/>
                    <a:pt x="52754" y="964223"/>
                    <a:pt x="35170" y="975946"/>
                  </a:cubicBezTo>
                  <a:cubicBezTo>
                    <a:pt x="6355" y="995156"/>
                    <a:pt x="19360" y="993530"/>
                    <a:pt x="0" y="993530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4950783" y="2646485"/>
              <a:ext cx="209568" cy="1582615"/>
            </a:xfrm>
            <a:custGeom>
              <a:avLst/>
              <a:gdLst>
                <a:gd name="connsiteX0" fmla="*/ 202274 w 211094"/>
                <a:gd name="connsiteY0" fmla="*/ 0 h 1582615"/>
                <a:gd name="connsiteX1" fmla="*/ 202274 w 211094"/>
                <a:gd name="connsiteY1" fmla="*/ 149469 h 1582615"/>
                <a:gd name="connsiteX2" fmla="*/ 211067 w 211094"/>
                <a:gd name="connsiteY2" fmla="*/ 439615 h 1582615"/>
                <a:gd name="connsiteX3" fmla="*/ 202274 w 211094"/>
                <a:gd name="connsiteY3" fmla="*/ 764930 h 1582615"/>
                <a:gd name="connsiteX4" fmla="*/ 184690 w 211094"/>
                <a:gd name="connsiteY4" fmla="*/ 931984 h 1582615"/>
                <a:gd name="connsiteX5" fmla="*/ 184690 w 211094"/>
                <a:gd name="connsiteY5" fmla="*/ 1222130 h 1582615"/>
                <a:gd name="connsiteX6" fmla="*/ 167105 w 211094"/>
                <a:gd name="connsiteY6" fmla="*/ 1336430 h 1582615"/>
                <a:gd name="connsiteX7" fmla="*/ 131936 w 211094"/>
                <a:gd name="connsiteY7" fmla="*/ 1415561 h 1582615"/>
                <a:gd name="connsiteX8" fmla="*/ 114351 w 211094"/>
                <a:gd name="connsiteY8" fmla="*/ 1468315 h 1582615"/>
                <a:gd name="connsiteX9" fmla="*/ 61597 w 211094"/>
                <a:gd name="connsiteY9" fmla="*/ 1503484 h 1582615"/>
                <a:gd name="connsiteX10" fmla="*/ 26428 w 211094"/>
                <a:gd name="connsiteY10" fmla="*/ 1556238 h 1582615"/>
                <a:gd name="connsiteX11" fmla="*/ 51 w 211094"/>
                <a:gd name="connsiteY11" fmla="*/ 1582615 h 1582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1094" h="1582615">
                  <a:moveTo>
                    <a:pt x="202274" y="0"/>
                  </a:moveTo>
                  <a:cubicBezTo>
                    <a:pt x="222120" y="119068"/>
                    <a:pt x="202274" y="-27437"/>
                    <a:pt x="202274" y="149469"/>
                  </a:cubicBezTo>
                  <a:cubicBezTo>
                    <a:pt x="202274" y="246229"/>
                    <a:pt x="208136" y="342900"/>
                    <a:pt x="211067" y="439615"/>
                  </a:cubicBezTo>
                  <a:cubicBezTo>
                    <a:pt x="208136" y="548053"/>
                    <a:pt x="206365" y="656529"/>
                    <a:pt x="202274" y="764930"/>
                  </a:cubicBezTo>
                  <a:cubicBezTo>
                    <a:pt x="197090" y="902297"/>
                    <a:pt x="207513" y="863511"/>
                    <a:pt x="184690" y="931984"/>
                  </a:cubicBezTo>
                  <a:cubicBezTo>
                    <a:pt x="205639" y="1057683"/>
                    <a:pt x="197963" y="989853"/>
                    <a:pt x="184690" y="1222130"/>
                  </a:cubicBezTo>
                  <a:cubicBezTo>
                    <a:pt x="183402" y="1244676"/>
                    <a:pt x="174612" y="1308903"/>
                    <a:pt x="167105" y="1336430"/>
                  </a:cubicBezTo>
                  <a:cubicBezTo>
                    <a:pt x="130150" y="1471932"/>
                    <a:pt x="168939" y="1332303"/>
                    <a:pt x="131936" y="1415561"/>
                  </a:cubicBezTo>
                  <a:cubicBezTo>
                    <a:pt x="124408" y="1432499"/>
                    <a:pt x="129774" y="1458033"/>
                    <a:pt x="114351" y="1468315"/>
                  </a:cubicBezTo>
                  <a:lnTo>
                    <a:pt x="61597" y="1503484"/>
                  </a:lnTo>
                  <a:cubicBezTo>
                    <a:pt x="49874" y="1521069"/>
                    <a:pt x="44013" y="1544515"/>
                    <a:pt x="26428" y="1556238"/>
                  </a:cubicBezTo>
                  <a:cubicBezTo>
                    <a:pt x="-2387" y="1575449"/>
                    <a:pt x="51" y="1563256"/>
                    <a:pt x="51" y="1582615"/>
                  </a:cubicBezTo>
                </a:path>
              </a:pathLst>
            </a:custGeom>
            <a:ln w="38100">
              <a:solidFill>
                <a:srgbClr val="0000CC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2028775" y="3341107"/>
            <a:ext cx="3384956" cy="2939128"/>
            <a:chOff x="1998112" y="3370440"/>
            <a:chExt cx="3415619" cy="2941900"/>
          </a:xfrm>
          <a:solidFill>
            <a:schemeClr val="bg1"/>
          </a:solidFill>
        </p:grpSpPr>
        <p:sp>
          <p:nvSpPr>
            <p:cNvPr id="134" name="Text Box 9"/>
            <p:cNvSpPr txBox="1">
              <a:spLocks noChangeArrowheads="1"/>
            </p:cNvSpPr>
            <p:nvPr/>
          </p:nvSpPr>
          <p:spPr bwMode="auto">
            <a:xfrm>
              <a:off x="3168650" y="4124325"/>
              <a:ext cx="1495425" cy="6699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CC0000"/>
                  </a:solidFill>
                </a:rPr>
                <a:t>Collider</a:t>
              </a:r>
            </a:p>
            <a:p>
              <a:pPr algn="ct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CC0000"/>
                  </a:solidFill>
                </a:rPr>
                <a:t>C = 503 m</a:t>
              </a:r>
              <a:endParaRPr lang="ru-RU" b="1">
                <a:solidFill>
                  <a:srgbClr val="CC0000"/>
                </a:solidFill>
              </a:endParaRPr>
            </a:p>
          </p:txBody>
        </p:sp>
        <p:sp>
          <p:nvSpPr>
            <p:cNvPr id="135" name="Параллелограмм 134"/>
            <p:cNvSpPr/>
            <p:nvPr/>
          </p:nvSpPr>
          <p:spPr>
            <a:xfrm rot="981068">
              <a:off x="2733034" y="3370440"/>
              <a:ext cx="2369567" cy="2941900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6" name="Параллелограмм 135"/>
            <p:cNvSpPr/>
            <p:nvPr/>
          </p:nvSpPr>
          <p:spPr>
            <a:xfrm rot="1285322">
              <a:off x="2526862" y="3577650"/>
              <a:ext cx="868980" cy="22343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7" name="Параллелограмм 136"/>
            <p:cNvSpPr/>
            <p:nvPr/>
          </p:nvSpPr>
          <p:spPr>
            <a:xfrm rot="1285322">
              <a:off x="1998112" y="4179633"/>
              <a:ext cx="868980" cy="111683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8" name="Параллелограмм 137"/>
            <p:cNvSpPr/>
            <p:nvPr/>
          </p:nvSpPr>
          <p:spPr>
            <a:xfrm rot="771580">
              <a:off x="4501783" y="4632727"/>
              <a:ext cx="911948" cy="111683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48" name="Группа 147"/>
          <p:cNvGrpSpPr>
            <a:grpSpLocks/>
          </p:cNvGrpSpPr>
          <p:nvPr/>
        </p:nvGrpSpPr>
        <p:grpSpPr bwMode="auto">
          <a:xfrm>
            <a:off x="0" y="4386263"/>
            <a:ext cx="2882900" cy="1600200"/>
            <a:chOff x="0" y="4386262"/>
            <a:chExt cx="2882731" cy="1600200"/>
          </a:xfrm>
        </p:grpSpPr>
        <p:pic>
          <p:nvPicPr>
            <p:cNvPr id="149" name="Picture 3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86262"/>
              <a:ext cx="1670050" cy="160020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0" name="Text Box 40"/>
            <p:cNvSpPr txBox="1">
              <a:spLocks noChangeArrowheads="1"/>
            </p:cNvSpPr>
            <p:nvPr/>
          </p:nvSpPr>
          <p:spPr bwMode="auto">
            <a:xfrm>
              <a:off x="1174662" y="4458551"/>
              <a:ext cx="635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/>
              <a:r>
                <a:rPr lang="en-US" altLang="ru-RU" sz="1600" b="1" dirty="0">
                  <a:solidFill>
                    <a:srgbClr val="FF0000"/>
                  </a:solidFill>
                </a:rPr>
                <a:t>MPD</a:t>
              </a:r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51" name="AutoShape 42"/>
            <p:cNvSpPr>
              <a:spLocks noChangeArrowheads="1"/>
            </p:cNvSpPr>
            <p:nvPr/>
          </p:nvSpPr>
          <p:spPr bwMode="auto">
            <a:xfrm rot="10006915" flipH="1">
              <a:off x="1174581" y="4811646"/>
              <a:ext cx="1708150" cy="127000"/>
            </a:xfrm>
            <a:prstGeom prst="rightArrow">
              <a:avLst>
                <a:gd name="adj1" fmla="val 50000"/>
                <a:gd name="adj2" fmla="val 336250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altLang="ru-RU" baseline="30000"/>
            </a:p>
          </p:txBody>
        </p:sp>
      </p:grpSp>
      <p:sp>
        <p:nvSpPr>
          <p:cNvPr id="152" name="Rectangle 33"/>
          <p:cNvSpPr>
            <a:spLocks noChangeArrowheads="1"/>
          </p:cNvSpPr>
          <p:nvPr/>
        </p:nvSpPr>
        <p:spPr bwMode="auto">
          <a:xfrm>
            <a:off x="5974225" y="94447"/>
            <a:ext cx="2659702" cy="369332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en-US" altLang="ru-RU" b="1" dirty="0">
                <a:solidFill>
                  <a:srgbClr val="006600"/>
                </a:solidFill>
                <a:latin typeface="Bookman Old Style" panose="02050604050505020204" pitchFamily="18" charset="0"/>
                <a:sym typeface="Apple Chancery"/>
              </a:rPr>
              <a:t>20</a:t>
            </a:r>
            <a:r>
              <a:rPr kumimoji="1" lang="ru-RU" altLang="ru-RU" b="1" dirty="0">
                <a:solidFill>
                  <a:srgbClr val="006600"/>
                </a:solidFill>
                <a:latin typeface="Bookman Old Style" panose="02050604050505020204" pitchFamily="18" charset="0"/>
                <a:sym typeface="Apple Chancery"/>
              </a:rPr>
              <a:t>22</a:t>
            </a:r>
            <a:r>
              <a:rPr kumimoji="1" lang="en-US" altLang="ru-RU" b="1" dirty="0">
                <a:solidFill>
                  <a:srgbClr val="006600"/>
                </a:solidFill>
                <a:latin typeface="Bookman Old Style" panose="02050604050505020204" pitchFamily="18" charset="0"/>
                <a:sym typeface="Apple Chancery"/>
              </a:rPr>
              <a:t> NICA – Stage I </a:t>
            </a:r>
          </a:p>
        </p:txBody>
      </p:sp>
      <p:sp>
        <p:nvSpPr>
          <p:cNvPr id="153" name="Text Box 5"/>
          <p:cNvSpPr txBox="1">
            <a:spLocks noChangeArrowheads="1"/>
          </p:cNvSpPr>
          <p:nvPr/>
        </p:nvSpPr>
        <p:spPr bwMode="auto">
          <a:xfrm rot="20284675">
            <a:off x="6597670" y="3966074"/>
            <a:ext cx="145879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lang="en-US" altLang="ru-RU" sz="1400" b="1" dirty="0">
                <a:solidFill>
                  <a:srgbClr val="006600"/>
                </a:solidFill>
              </a:rPr>
              <a:t>SRC</a:t>
            </a:r>
          </a:p>
          <a:p>
            <a:pPr algn="ctr"/>
            <a:r>
              <a:rPr lang="en-US" altLang="ru-RU" sz="1400" b="1" dirty="0">
                <a:solidFill>
                  <a:srgbClr val="006600"/>
                </a:solidFill>
              </a:rPr>
              <a:t>2019 - 2022</a:t>
            </a:r>
            <a:endParaRPr lang="ru-RU" altLang="ru-RU" sz="1400" b="1" dirty="0">
              <a:solidFill>
                <a:srgbClr val="006600"/>
              </a:solidFill>
            </a:endParaRPr>
          </a:p>
        </p:txBody>
      </p:sp>
      <p:sp>
        <p:nvSpPr>
          <p:cNvPr id="79" name="Rectangle 33"/>
          <p:cNvSpPr>
            <a:spLocks noChangeArrowheads="1"/>
          </p:cNvSpPr>
          <p:nvPr/>
        </p:nvSpPr>
        <p:spPr bwMode="auto">
          <a:xfrm>
            <a:off x="1204167" y="5925430"/>
            <a:ext cx="2151913" cy="64633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1" lang="en-US" altLang="ru-RU" b="1" dirty="0">
                <a:solidFill>
                  <a:srgbClr val="FF0000"/>
                </a:solidFill>
                <a:latin typeface="Bookman Old Style" panose="02050604050505020204" pitchFamily="18" charset="0"/>
                <a:sym typeface="Apple Chancery"/>
              </a:rPr>
              <a:t>20</a:t>
            </a:r>
            <a:r>
              <a:rPr kumimoji="1" lang="ru-RU" altLang="ru-RU" b="1" dirty="0">
                <a:solidFill>
                  <a:srgbClr val="FF0000"/>
                </a:solidFill>
                <a:latin typeface="Bookman Old Style" panose="02050604050505020204" pitchFamily="18" charset="0"/>
                <a:sym typeface="Apple Chancery"/>
              </a:rPr>
              <a:t>23</a:t>
            </a:r>
            <a:r>
              <a:rPr kumimoji="1" lang="en-US" altLang="ru-RU" b="1" dirty="0">
                <a:solidFill>
                  <a:srgbClr val="FF0000"/>
                </a:solidFill>
                <a:latin typeface="Bookman Old Style" panose="02050604050505020204" pitchFamily="18" charset="0"/>
                <a:sym typeface="Apple Chancery"/>
              </a:rPr>
              <a:t> </a:t>
            </a:r>
          </a:p>
          <a:p>
            <a:pPr algn="ctr"/>
            <a:r>
              <a:rPr kumimoji="1" lang="en-US" altLang="ru-RU" b="1" dirty="0">
                <a:solidFill>
                  <a:srgbClr val="FF0000"/>
                </a:solidFill>
                <a:latin typeface="Bookman Old Style" panose="02050604050505020204" pitchFamily="18" charset="0"/>
                <a:sym typeface="Apple Chancery"/>
              </a:rPr>
              <a:t>NICA – Stage II </a:t>
            </a:r>
          </a:p>
        </p:txBody>
      </p:sp>
      <p:grpSp>
        <p:nvGrpSpPr>
          <p:cNvPr id="176" name="Группа 175"/>
          <p:cNvGrpSpPr/>
          <p:nvPr/>
        </p:nvGrpSpPr>
        <p:grpSpPr>
          <a:xfrm>
            <a:off x="4580593" y="5191269"/>
            <a:ext cx="3658994" cy="1339331"/>
            <a:chOff x="4395981" y="4824246"/>
            <a:chExt cx="3658994" cy="1339331"/>
          </a:xfrm>
        </p:grpSpPr>
        <p:grpSp>
          <p:nvGrpSpPr>
            <p:cNvPr id="165" name="Группа 164"/>
            <p:cNvGrpSpPr/>
            <p:nvPr/>
          </p:nvGrpSpPr>
          <p:grpSpPr>
            <a:xfrm>
              <a:off x="4562453" y="4824246"/>
              <a:ext cx="1277105" cy="1339331"/>
              <a:chOff x="2952354" y="430176"/>
              <a:chExt cx="4309092" cy="3715730"/>
            </a:xfrm>
          </p:grpSpPr>
          <p:pic>
            <p:nvPicPr>
              <p:cNvPr id="166" name="Рисунок 16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903" r="37868" b="2694"/>
              <a:stretch/>
            </p:blipFill>
            <p:spPr>
              <a:xfrm>
                <a:off x="2952354" y="669957"/>
                <a:ext cx="4208937" cy="3475949"/>
              </a:xfrm>
              <a:prstGeom prst="rect">
                <a:avLst/>
              </a:prstGeom>
            </p:spPr>
          </p:pic>
          <p:sp>
            <p:nvSpPr>
              <p:cNvPr id="167" name="Прямоугольник 166"/>
              <p:cNvSpPr/>
              <p:nvPr/>
            </p:nvSpPr>
            <p:spPr>
              <a:xfrm rot="5400000">
                <a:off x="6144359" y="1046465"/>
                <a:ext cx="1688108" cy="4555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Овал 167"/>
              <p:cNvSpPr/>
              <p:nvPr/>
            </p:nvSpPr>
            <p:spPr>
              <a:xfrm>
                <a:off x="6047714" y="621219"/>
                <a:ext cx="253498" cy="2569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>
                <a:off x="6399291" y="927528"/>
                <a:ext cx="244444" cy="2298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>
                <a:off x="6515477" y="2003381"/>
                <a:ext cx="244444" cy="2298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Прямоугольник 170"/>
              <p:cNvSpPr/>
              <p:nvPr/>
            </p:nvSpPr>
            <p:spPr>
              <a:xfrm rot="20878704">
                <a:off x="3082917" y="471387"/>
                <a:ext cx="2830531" cy="5445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Прямоугольный треугольник 171"/>
              <p:cNvSpPr/>
              <p:nvPr/>
            </p:nvSpPr>
            <p:spPr>
              <a:xfrm rot="20369181">
                <a:off x="3336516" y="780263"/>
                <a:ext cx="2573168" cy="402493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Прямоугольник 172"/>
              <p:cNvSpPr/>
              <p:nvPr/>
            </p:nvSpPr>
            <p:spPr>
              <a:xfrm>
                <a:off x="7033681" y="2426038"/>
                <a:ext cx="227765" cy="3171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4" name="Овал 173"/>
              <p:cNvSpPr/>
              <p:nvPr/>
            </p:nvSpPr>
            <p:spPr>
              <a:xfrm>
                <a:off x="5508690" y="650911"/>
                <a:ext cx="244444" cy="2298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0" name="AutoShape 18"/>
            <p:cNvSpPr>
              <a:spLocks noChangeArrowheads="1"/>
            </p:cNvSpPr>
            <p:nvPr/>
          </p:nvSpPr>
          <p:spPr bwMode="auto">
            <a:xfrm rot="13333213" flipV="1">
              <a:off x="4395981" y="4840122"/>
              <a:ext cx="673891" cy="80554"/>
            </a:xfrm>
            <a:prstGeom prst="rightArrow">
              <a:avLst>
                <a:gd name="adj1" fmla="val 50000"/>
                <a:gd name="adj2" fmla="val 198547"/>
              </a:avLst>
            </a:prstGeom>
            <a:solidFill>
              <a:schemeClr val="bg1"/>
            </a:solidFill>
            <a:ln w="28575">
              <a:solidFill>
                <a:srgbClr val="000066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altLang="ru-RU" baseline="30000"/>
            </a:p>
          </p:txBody>
        </p:sp>
        <p:sp>
          <p:nvSpPr>
            <p:cNvPr id="142" name="Text Box 17"/>
            <p:cNvSpPr txBox="1">
              <a:spLocks noChangeArrowheads="1"/>
            </p:cNvSpPr>
            <p:nvPr/>
          </p:nvSpPr>
          <p:spPr bwMode="auto">
            <a:xfrm>
              <a:off x="5760815" y="5101738"/>
              <a:ext cx="2294160" cy="400110"/>
            </a:xfrm>
            <a:prstGeom prst="rect">
              <a:avLst/>
            </a:prstGeom>
            <a:noFill/>
            <a:ln w="12700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altLang="ru-RU" sz="1800" b="1" dirty="0">
                  <a:solidFill>
                    <a:srgbClr val="0000CC"/>
                  </a:solidFill>
                </a:rPr>
                <a:t>SPD  </a:t>
              </a:r>
              <a:r>
                <a:rPr lang="ru-RU" altLang="ru-RU" sz="2000" b="1" dirty="0">
                  <a:solidFill>
                    <a:srgbClr val="0000CC"/>
                  </a:solidFill>
                </a:rPr>
                <a:t>Стадия</a:t>
              </a:r>
              <a:r>
                <a:rPr lang="en-US" altLang="ru-RU" sz="2000" b="1" dirty="0">
                  <a:solidFill>
                    <a:srgbClr val="0000CC"/>
                  </a:solidFill>
                </a:rPr>
                <a:t> III     </a:t>
              </a:r>
              <a:endParaRPr lang="ru-RU" altLang="ru-RU" sz="2000" b="1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50392AA-688D-440B-9B5A-9BFAECCA27D4}"/>
              </a:ext>
            </a:extLst>
          </p:cNvPr>
          <p:cNvGrpSpPr/>
          <p:nvPr/>
        </p:nvGrpSpPr>
        <p:grpSpPr>
          <a:xfrm>
            <a:off x="6881812" y="2594793"/>
            <a:ext cx="2057400" cy="642935"/>
            <a:chOff x="6881812" y="2594793"/>
            <a:chExt cx="2057400" cy="642935"/>
          </a:xfrm>
        </p:grpSpPr>
        <p:sp>
          <p:nvSpPr>
            <p:cNvPr id="108" name="Text Box 14">
              <a:extLst>
                <a:ext uri="{FF2B5EF4-FFF2-40B4-BE49-F238E27FC236}">
                  <a16:creationId xmlns:a16="http://schemas.microsoft.com/office/drawing/2014/main" id="{12C81787-E842-4C41-8D88-5D84E48C4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6312" y="2594793"/>
              <a:ext cx="1612900" cy="492125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ru-RU" sz="1600" b="1" dirty="0">
                  <a:solidFill>
                    <a:srgbClr val="008000"/>
                  </a:solidFill>
                </a:rPr>
                <a:t>Fixed target experiments</a:t>
              </a:r>
              <a:endParaRPr lang="ru-RU" altLang="ru-RU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113" name="AutoShape 12">
              <a:extLst>
                <a:ext uri="{FF2B5EF4-FFF2-40B4-BE49-F238E27FC236}">
                  <a16:creationId xmlns:a16="http://schemas.microsoft.com/office/drawing/2014/main" id="{8947DF96-DD18-4CFB-B329-3799D6CFCD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153909" flipV="1">
              <a:off x="6881812" y="3132953"/>
              <a:ext cx="1092200" cy="104775"/>
            </a:xfrm>
            <a:prstGeom prst="rightArrow">
              <a:avLst>
                <a:gd name="adj1" fmla="val 50000"/>
                <a:gd name="adj2" fmla="val 260606"/>
              </a:avLst>
            </a:prstGeom>
            <a:solidFill>
              <a:schemeClr val="bg1"/>
            </a:solidFill>
            <a:ln w="28575">
              <a:solidFill>
                <a:srgbClr val="00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18269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12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3497" y="93285"/>
            <a:ext cx="86370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</a:rPr>
              <a:t>6. Из настоящего заглянем в будущее</a:t>
            </a:r>
          </a:p>
          <a:p>
            <a:r>
              <a:rPr lang="en-US" b="1" dirty="0">
                <a:solidFill>
                  <a:srgbClr val="000066"/>
                </a:solidFill>
              </a:rPr>
              <a:t>1. </a:t>
            </a:r>
            <a:r>
              <a:rPr lang="ru-RU" b="1" dirty="0">
                <a:solidFill>
                  <a:srgbClr val="000066"/>
                </a:solidFill>
              </a:rPr>
              <a:t>Три стадии проекта </a:t>
            </a:r>
            <a:r>
              <a:rPr lang="en-US" b="1" dirty="0">
                <a:solidFill>
                  <a:srgbClr val="000066"/>
                </a:solidFill>
              </a:rPr>
              <a:t>NICA:</a:t>
            </a:r>
          </a:p>
          <a:p>
            <a:r>
              <a:rPr lang="en-US" dirty="0">
                <a:solidFill>
                  <a:srgbClr val="000066"/>
                </a:solidFill>
              </a:rPr>
              <a:t>	</a:t>
            </a:r>
            <a:r>
              <a:rPr lang="ru-RU" b="1" dirty="0">
                <a:solidFill>
                  <a:srgbClr val="000066"/>
                </a:solidFill>
              </a:rPr>
              <a:t>Стадия </a:t>
            </a:r>
            <a:r>
              <a:rPr lang="en-US" b="1" dirty="0">
                <a:solidFill>
                  <a:srgbClr val="000066"/>
                </a:solidFill>
              </a:rPr>
              <a:t>I – </a:t>
            </a:r>
            <a:r>
              <a:rPr lang="ru-RU" b="1" dirty="0">
                <a:solidFill>
                  <a:srgbClr val="000066"/>
                </a:solidFill>
              </a:rPr>
              <a:t>детектор </a:t>
            </a:r>
            <a:r>
              <a:rPr lang="en-US" b="1" dirty="0">
                <a:solidFill>
                  <a:srgbClr val="000066"/>
                </a:solidFill>
              </a:rPr>
              <a:t>BM@N </a:t>
            </a:r>
            <a:r>
              <a:rPr lang="ru-RU" b="1" dirty="0">
                <a:solidFill>
                  <a:srgbClr val="000066"/>
                </a:solidFill>
              </a:rPr>
              <a:t>и эксперименты </a:t>
            </a:r>
            <a:r>
              <a:rPr lang="en-US" b="1" dirty="0">
                <a:solidFill>
                  <a:srgbClr val="000066"/>
                </a:solidFill>
              </a:rPr>
              <a:t>SRC </a:t>
            </a:r>
            <a:r>
              <a:rPr lang="ru-RU" b="1" dirty="0">
                <a:solidFill>
                  <a:srgbClr val="000066"/>
                </a:solidFill>
              </a:rPr>
              <a:t>и </a:t>
            </a:r>
            <a:r>
              <a:rPr lang="en-US" b="1" dirty="0">
                <a:solidFill>
                  <a:srgbClr val="000066"/>
                </a:solidFill>
              </a:rPr>
              <a:t>BM@N</a:t>
            </a:r>
          </a:p>
          <a:p>
            <a:r>
              <a:rPr lang="en-US" b="1" dirty="0">
                <a:solidFill>
                  <a:srgbClr val="000066"/>
                </a:solidFill>
              </a:rPr>
              <a:t>	</a:t>
            </a:r>
            <a:r>
              <a:rPr lang="ru-RU" b="1" dirty="0">
                <a:solidFill>
                  <a:srgbClr val="000066"/>
                </a:solidFill>
              </a:rPr>
              <a:t>Стадия </a:t>
            </a:r>
            <a:r>
              <a:rPr lang="en-US" b="1" dirty="0">
                <a:solidFill>
                  <a:srgbClr val="000066"/>
                </a:solidFill>
              </a:rPr>
              <a:t>II – NICA </a:t>
            </a:r>
            <a:r>
              <a:rPr lang="ru-RU" b="1" dirty="0">
                <a:solidFill>
                  <a:srgbClr val="000066"/>
                </a:solidFill>
              </a:rPr>
              <a:t>в </a:t>
            </a:r>
            <a:r>
              <a:rPr lang="ru-RU" b="1" dirty="0" err="1">
                <a:solidFill>
                  <a:srgbClr val="000066"/>
                </a:solidFill>
              </a:rPr>
              <a:t>коллайдерной</a:t>
            </a:r>
            <a:r>
              <a:rPr lang="ru-RU" b="1" dirty="0">
                <a:solidFill>
                  <a:srgbClr val="000066"/>
                </a:solidFill>
              </a:rPr>
              <a:t> моде, физика смешанной фазы и т.п.</a:t>
            </a:r>
          </a:p>
          <a:p>
            <a:r>
              <a:rPr lang="ru-RU" b="1" dirty="0">
                <a:solidFill>
                  <a:srgbClr val="000066"/>
                </a:solidFill>
              </a:rPr>
              <a:t>	Стадия </a:t>
            </a:r>
            <a:r>
              <a:rPr lang="en-US" b="1" dirty="0">
                <a:solidFill>
                  <a:srgbClr val="000066"/>
                </a:solidFill>
              </a:rPr>
              <a:t>III – NICA </a:t>
            </a:r>
            <a:r>
              <a:rPr lang="ru-RU" b="1" dirty="0">
                <a:solidFill>
                  <a:srgbClr val="000066"/>
                </a:solidFill>
              </a:rPr>
              <a:t>на поляризованных пучках, физика спина частиц</a:t>
            </a:r>
            <a:endParaRPr lang="en-US" b="1" dirty="0">
              <a:solidFill>
                <a:srgbClr val="000066"/>
              </a:solidFill>
            </a:endParaRPr>
          </a:p>
          <a:p>
            <a:endParaRPr lang="ru-RU" sz="800" b="1" dirty="0">
              <a:solidFill>
                <a:srgbClr val="000066"/>
              </a:solidFill>
            </a:endParaRPr>
          </a:p>
          <a:p>
            <a:endParaRPr lang="en-US" sz="800" b="1" dirty="0">
              <a:solidFill>
                <a:srgbClr val="000066"/>
              </a:solidFill>
            </a:endParaRPr>
          </a:p>
          <a:p>
            <a:endParaRPr lang="ru-RU" sz="8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8" descr="NC_Ring503m_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97" y="3573630"/>
            <a:ext cx="5063585" cy="324901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236252" y="4123080"/>
            <a:ext cx="254267" cy="412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5C8E220-2E69-49AA-AF56-AA0D567CEFA3}"/>
              </a:ext>
            </a:extLst>
          </p:cNvPr>
          <p:cNvGrpSpPr/>
          <p:nvPr/>
        </p:nvGrpSpPr>
        <p:grpSpPr>
          <a:xfrm>
            <a:off x="3530082" y="3192837"/>
            <a:ext cx="1412340" cy="930243"/>
            <a:chOff x="3530082" y="3192837"/>
            <a:chExt cx="1412340" cy="930243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3530082" y="3192837"/>
              <a:ext cx="1412340" cy="914400"/>
              <a:chOff x="2426329" y="1186004"/>
              <a:chExt cx="1412340" cy="914400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2426329" y="1258432"/>
                <a:ext cx="706170" cy="76049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3132499" y="1258432"/>
                <a:ext cx="706170" cy="76049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2779414" y="1186004"/>
                <a:ext cx="706170" cy="914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2779414" y="1258432"/>
                <a:ext cx="706170" cy="0"/>
              </a:xfrm>
              <a:prstGeom prst="line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>
                <a:off x="2797321" y="2024876"/>
                <a:ext cx="706170" cy="0"/>
              </a:xfrm>
              <a:prstGeom prst="line">
                <a:avLst/>
              </a:prstGeom>
              <a:ln w="38100">
                <a:solidFill>
                  <a:srgbClr val="0000CC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Прямоугольник 23"/>
            <p:cNvSpPr/>
            <p:nvPr/>
          </p:nvSpPr>
          <p:spPr>
            <a:xfrm>
              <a:off x="4100219" y="3928431"/>
              <a:ext cx="254267" cy="19464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23703" y="3759154"/>
              <a:ext cx="38305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CC"/>
                  </a:solidFill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</a:rPr>
                <a:t>-</a:t>
              </a:r>
              <a:endParaRPr lang="ru-RU" b="1" baseline="30000" dirty="0">
                <a:solidFill>
                  <a:srgbClr val="0000CC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77539" y="3736227"/>
              <a:ext cx="312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</a:rPr>
                <a:t>i</a:t>
              </a:r>
              <a:r>
                <a:rPr lang="en-US" b="1" baseline="30000" dirty="0">
                  <a:solidFill>
                    <a:srgbClr val="FF0000"/>
                  </a:solidFill>
                </a:rPr>
                <a:t>+</a:t>
              </a:r>
              <a:endParaRPr lang="ru-RU" b="1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85884B3-FA92-4587-BC30-34A640E8402D}"/>
              </a:ext>
            </a:extLst>
          </p:cNvPr>
          <p:cNvGrpSpPr/>
          <p:nvPr/>
        </p:nvGrpSpPr>
        <p:grpSpPr>
          <a:xfrm>
            <a:off x="4226998" y="3284726"/>
            <a:ext cx="706169" cy="752154"/>
            <a:chOff x="4226998" y="3284726"/>
            <a:chExt cx="706169" cy="752154"/>
          </a:xfrm>
        </p:grpSpPr>
        <p:cxnSp>
          <p:nvCxnSpPr>
            <p:cNvPr id="27" name="Прямая со стрелкой 26">
              <a:extLst>
                <a:ext uri="{FF2B5EF4-FFF2-40B4-BE49-F238E27FC236}">
                  <a16:creationId xmlns:a16="http://schemas.microsoft.com/office/drawing/2014/main" id="{D707ECE9-B73D-4D3A-991C-80FBF63E1F24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4242981" y="4021436"/>
              <a:ext cx="361123" cy="15444"/>
            </a:xfrm>
            <a:prstGeom prst="straightConnector1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Дуга 7">
              <a:extLst>
                <a:ext uri="{FF2B5EF4-FFF2-40B4-BE49-F238E27FC236}">
                  <a16:creationId xmlns:a16="http://schemas.microsoft.com/office/drawing/2014/main" id="{118CBB9C-6F45-4DF0-9EA3-56A191D3EAAB}"/>
                </a:ext>
              </a:extLst>
            </p:cNvPr>
            <p:cNvSpPr/>
            <p:nvPr/>
          </p:nvSpPr>
          <p:spPr>
            <a:xfrm rot="5400000">
              <a:off x="4211301" y="3300423"/>
              <a:ext cx="737564" cy="706169"/>
            </a:xfrm>
            <a:prstGeom prst="arc">
              <a:avLst>
                <a:gd name="adj1" fmla="val 11085293"/>
                <a:gd name="adj2" fmla="val 21375883"/>
              </a:avLst>
            </a:prstGeom>
            <a:ln w="28575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4" name="Прямая со стрелкой 33"/>
          <p:cNvCxnSpPr>
            <a:cxnSpLocks/>
          </p:cNvCxnSpPr>
          <p:nvPr/>
        </p:nvCxnSpPr>
        <p:spPr>
          <a:xfrm flipH="1" flipV="1">
            <a:off x="3224621" y="4014367"/>
            <a:ext cx="1015124" cy="21793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B572976-17DB-47F2-957C-CDE6DD09EBF1}"/>
              </a:ext>
            </a:extLst>
          </p:cNvPr>
          <p:cNvSpPr txBox="1"/>
          <p:nvPr/>
        </p:nvSpPr>
        <p:spPr>
          <a:xfrm>
            <a:off x="285601" y="1673896"/>
            <a:ext cx="86370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2</a:t>
            </a:r>
            <a:r>
              <a:rPr lang="ru-RU" b="1" dirty="0">
                <a:solidFill>
                  <a:srgbClr val="000066"/>
                </a:solidFill>
              </a:rPr>
              <a:t>. Проект </a:t>
            </a:r>
            <a:r>
              <a:rPr lang="en-US" b="1" dirty="0">
                <a:solidFill>
                  <a:srgbClr val="000066"/>
                </a:solidFill>
              </a:rPr>
              <a:t>Dubna Electron – Radioactive Ion Collider </a:t>
            </a:r>
            <a:r>
              <a:rPr lang="en-US" b="1" dirty="0" err="1">
                <a:solidFill>
                  <a:srgbClr val="000066"/>
                </a:solidFill>
              </a:rPr>
              <a:t>fAcility</a:t>
            </a:r>
            <a:r>
              <a:rPr lang="en-US" b="1" dirty="0">
                <a:solidFill>
                  <a:srgbClr val="000066"/>
                </a:solidFill>
              </a:rPr>
              <a:t> (DERICA):</a:t>
            </a:r>
          </a:p>
          <a:p>
            <a:r>
              <a:rPr lang="en-US" b="1" dirty="0">
                <a:solidFill>
                  <a:srgbClr val="000066"/>
                </a:solidFill>
              </a:rPr>
              <a:t>   </a:t>
            </a:r>
            <a:r>
              <a:rPr lang="ru-RU" b="1" dirty="0">
                <a:solidFill>
                  <a:srgbClr val="000066"/>
                </a:solidFill>
              </a:rPr>
              <a:t> </a:t>
            </a:r>
            <a:r>
              <a:rPr lang="en-US" b="1" dirty="0">
                <a:solidFill>
                  <a:srgbClr val="000066"/>
                </a:solidFill>
              </a:rPr>
              <a:t>multifunction electron – ion collider</a:t>
            </a:r>
            <a:r>
              <a:rPr lang="ru-RU" b="1" dirty="0">
                <a:solidFill>
                  <a:srgbClr val="000066"/>
                </a:solidFill>
              </a:rPr>
              <a:t>, от физики частиц к ядерной физике и обратно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D2908C-F867-441E-A2F4-7D01FFAF870B}"/>
              </a:ext>
            </a:extLst>
          </p:cNvPr>
          <p:cNvSpPr txBox="1"/>
          <p:nvPr/>
        </p:nvSpPr>
        <p:spPr>
          <a:xfrm>
            <a:off x="285601" y="2466650"/>
            <a:ext cx="8604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3</a:t>
            </a:r>
            <a:r>
              <a:rPr lang="ru-RU" b="1" dirty="0">
                <a:solidFill>
                  <a:srgbClr val="000066"/>
                </a:solidFill>
              </a:rPr>
              <a:t>. Возможный эксперимент – </a:t>
            </a:r>
            <a:r>
              <a:rPr lang="ru-RU" b="1" dirty="0" err="1">
                <a:solidFill>
                  <a:srgbClr val="000066"/>
                </a:solidFill>
              </a:rPr>
              <a:t>коллайдерная</a:t>
            </a:r>
            <a:r>
              <a:rPr lang="ru-RU" b="1" dirty="0">
                <a:solidFill>
                  <a:srgbClr val="000066"/>
                </a:solidFill>
              </a:rPr>
              <a:t> мода на «сопутствующих» пучках </a:t>
            </a:r>
            <a:r>
              <a:rPr lang="en-US" b="1" dirty="0">
                <a:solidFill>
                  <a:srgbClr val="000066"/>
                </a:solidFill>
              </a:rPr>
              <a:t>(“merging beams”)</a:t>
            </a:r>
            <a:r>
              <a:rPr lang="ru-RU" b="1" dirty="0">
                <a:solidFill>
                  <a:srgbClr val="000066"/>
                </a:solidFill>
              </a:rPr>
              <a:t>,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физика вакуума</a:t>
            </a:r>
          </a:p>
        </p:txBody>
      </p:sp>
    </p:spTree>
    <p:extLst>
      <p:ext uri="{BB962C8B-B14F-4D97-AF65-F5344CB8AC3E}">
        <p14:creationId xmlns:p14="http://schemas.microsoft.com/office/powerpoint/2010/main" val="424517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4902937-CA44-412C-B7EE-94B3B74D7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13</a:t>
            </a:fld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69B8020-058E-4A14-9473-13EE2DD050CF}"/>
              </a:ext>
            </a:extLst>
          </p:cNvPr>
          <p:cNvGrpSpPr/>
          <p:nvPr/>
        </p:nvGrpSpPr>
        <p:grpSpPr>
          <a:xfrm>
            <a:off x="628650" y="14352"/>
            <a:ext cx="7708900" cy="6843648"/>
            <a:chOff x="628650" y="14352"/>
            <a:chExt cx="7708900" cy="6843648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07326ED0-CED5-44DF-8DA2-56DD8B1CE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14352"/>
              <a:ext cx="7708900" cy="684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5">
              <a:extLst>
                <a:ext uri="{FF2B5EF4-FFF2-40B4-BE49-F238E27FC236}">
                  <a16:creationId xmlns:a16="http://schemas.microsoft.com/office/drawing/2014/main" id="{CB871A19-AC1B-4500-9754-2BAA1759D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5631" y="4034006"/>
              <a:ext cx="2852738" cy="41592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2000" b="1" dirty="0">
                  <a:latin typeface="Comic Sans MS" pitchFamily="66" charset="0"/>
                </a:rPr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9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>
            <a:grpSpLocks/>
          </p:cNvGrpSpPr>
          <p:nvPr/>
        </p:nvGrpSpPr>
        <p:grpSpPr bwMode="auto">
          <a:xfrm>
            <a:off x="104630" y="337875"/>
            <a:ext cx="8910637" cy="5583237"/>
            <a:chOff x="-2789277" y="-940513"/>
            <a:chExt cx="8909445" cy="5583136"/>
          </a:xfrm>
        </p:grpSpPr>
        <p:pic>
          <p:nvPicPr>
            <p:cNvPr id="37" name="Изображение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89277" y="-940513"/>
              <a:ext cx="8909445" cy="558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Прямоугольник 13"/>
            <p:cNvSpPr>
              <a:spLocks noChangeArrowheads="1"/>
            </p:cNvSpPr>
            <p:nvPr/>
          </p:nvSpPr>
          <p:spPr bwMode="auto">
            <a:xfrm>
              <a:off x="485494" y="513220"/>
              <a:ext cx="1328166" cy="3693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ru-RU" b="1" dirty="0">
                  <a:solidFill>
                    <a:srgbClr val="C00000"/>
                  </a:solidFill>
                </a:rPr>
                <a:t>20</a:t>
              </a:r>
              <a:r>
                <a:rPr lang="ru-RU" altLang="ru-RU" b="1" dirty="0">
                  <a:solidFill>
                    <a:srgbClr val="C00000"/>
                  </a:solidFill>
                </a:rPr>
                <a:t>20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106913E-1DA2-4AF1-86FB-64F0DED883AC}"/>
              </a:ext>
            </a:extLst>
          </p:cNvPr>
          <p:cNvSpPr txBox="1"/>
          <p:nvPr/>
        </p:nvSpPr>
        <p:spPr>
          <a:xfrm>
            <a:off x="2164517" y="3295637"/>
            <a:ext cx="4739779" cy="523220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Спасибо за внимание!</a:t>
            </a:r>
            <a:endParaRPr lang="ru-RU" sz="28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46875" y="6073775"/>
            <a:ext cx="2133600" cy="365125"/>
          </a:xfrm>
        </p:spPr>
        <p:txBody>
          <a:bodyPr/>
          <a:lstStyle/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4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5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6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189A8C5-6890-4091-A1B0-89B603CE8AC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7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18" name="Номер слайда 2"/>
          <p:cNvSpPr txBox="1">
            <a:spLocks/>
          </p:cNvSpPr>
          <p:nvPr/>
        </p:nvSpPr>
        <p:spPr>
          <a:xfrm>
            <a:off x="6746875" y="6073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Bookman Old Style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okman Old Style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CC2B4E1-9CA7-4031-9FE7-E1E16F79531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133204" y="337875"/>
            <a:ext cx="7019925" cy="5264150"/>
            <a:chOff x="-3509963" y="2711813"/>
            <a:chExt cx="7019925" cy="5264150"/>
          </a:xfrm>
        </p:grpSpPr>
        <p:pic>
          <p:nvPicPr>
            <p:cNvPr id="20" name="Рисунок 28" descr="P102008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09963" y="2711813"/>
              <a:ext cx="7019925" cy="526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Прямоугольник 13"/>
            <p:cNvSpPr>
              <a:spLocks noChangeArrowheads="1"/>
            </p:cNvSpPr>
            <p:nvPr/>
          </p:nvSpPr>
          <p:spPr bwMode="auto">
            <a:xfrm>
              <a:off x="1667104" y="3392554"/>
              <a:ext cx="79380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>
                  <a:solidFill>
                    <a:srgbClr val="C00000"/>
                  </a:solidFill>
                </a:rPr>
                <a:t>2007</a:t>
              </a:r>
              <a:endParaRPr lang="ru-RU" altLang="ru-RU" b="1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1264212" y="303631"/>
            <a:ext cx="7797388" cy="5897407"/>
            <a:chOff x="7675257" y="-586186"/>
            <a:chExt cx="7110413" cy="5310187"/>
          </a:xfrm>
        </p:grpSpPr>
        <p:grpSp>
          <p:nvGrpSpPr>
            <p:cNvPr id="23" name="Группа 22"/>
            <p:cNvGrpSpPr>
              <a:grpSpLocks/>
            </p:cNvGrpSpPr>
            <p:nvPr/>
          </p:nvGrpSpPr>
          <p:grpSpPr bwMode="auto">
            <a:xfrm>
              <a:off x="7675257" y="-586186"/>
              <a:ext cx="7110413" cy="5310187"/>
              <a:chOff x="-1007057" y="-1636272"/>
              <a:chExt cx="7111206" cy="5310778"/>
            </a:xfrm>
          </p:grpSpPr>
          <p:sp>
            <p:nvSpPr>
              <p:cNvPr id="25" name="Прямоугольник 13"/>
              <p:cNvSpPr>
                <a:spLocks noChangeArrowheads="1"/>
              </p:cNvSpPr>
              <p:nvPr/>
            </p:nvSpPr>
            <p:spPr bwMode="auto">
              <a:xfrm>
                <a:off x="1894115" y="1183729"/>
                <a:ext cx="793807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ru-RU" b="1" dirty="0">
                    <a:solidFill>
                      <a:srgbClr val="C00000"/>
                    </a:solidFill>
                  </a:rPr>
                  <a:t>2012</a:t>
                </a:r>
                <a:endParaRPr lang="ru-RU" altLang="ru-RU" b="1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6" name="Рисунок 29" descr="фотография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07057" y="-1636272"/>
                <a:ext cx="7111206" cy="5310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Прямоугольник 13"/>
            <p:cNvSpPr>
              <a:spLocks noChangeArrowheads="1"/>
            </p:cNvSpPr>
            <p:nvPr/>
          </p:nvSpPr>
          <p:spPr bwMode="auto">
            <a:xfrm>
              <a:off x="10547462" y="-197928"/>
              <a:ext cx="79380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 dirty="0">
                  <a:solidFill>
                    <a:srgbClr val="C00000"/>
                  </a:solidFill>
                </a:rPr>
                <a:t>201</a:t>
              </a:r>
              <a:r>
                <a:rPr lang="ru-RU" altLang="ru-RU" b="1" dirty="0">
                  <a:solidFill>
                    <a:srgbClr val="C00000"/>
                  </a:solidFill>
                </a:rPr>
                <a:t>0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505922" y="294786"/>
            <a:ext cx="7510462" cy="5610225"/>
            <a:chOff x="-3755231" y="2471866"/>
            <a:chExt cx="7510462" cy="5610225"/>
          </a:xfrm>
        </p:grpSpPr>
        <p:pic>
          <p:nvPicPr>
            <p:cNvPr id="28" name="Picture 10" descr="IMG_02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5231" y="2471866"/>
              <a:ext cx="7510462" cy="561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1024731" y="4997579"/>
              <a:ext cx="10287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Comic Sans MS" pitchFamily="66" charset="0"/>
                </a:rPr>
                <a:t>2.3 m</a:t>
              </a:r>
              <a:endParaRPr lang="ru-RU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>
              <a:off x="1716881" y="4400679"/>
              <a:ext cx="57150" cy="18923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-994569" y="5804029"/>
              <a:ext cx="863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latin typeface="Comic Sans MS" pitchFamily="66" charset="0"/>
                </a:rPr>
                <a:t>4.0 m</a:t>
              </a:r>
              <a:endParaRPr lang="ru-RU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flipV="1">
              <a:off x="-1616869" y="6146929"/>
              <a:ext cx="3765550" cy="127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-3201194" y="3375154"/>
              <a:ext cx="1676400" cy="1477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ru-RU" b="1" dirty="0">
                  <a:solidFill>
                    <a:srgbClr val="FF0000"/>
                  </a:solidFill>
                  <a:latin typeface="Comic Sans MS" pitchFamily="66" charset="0"/>
                </a:rPr>
                <a:t>Прототип СП дипольного</a:t>
              </a:r>
            </a:p>
            <a:p>
              <a:pPr eaLnBrk="1" hangingPunct="1">
                <a:spcBef>
                  <a:spcPts val="0"/>
                </a:spcBef>
              </a:pPr>
              <a:r>
                <a:rPr lang="ru-RU" b="1" dirty="0">
                  <a:solidFill>
                    <a:srgbClr val="FF0000"/>
                  </a:solidFill>
                  <a:latin typeface="Comic Sans MS" pitchFamily="66" charset="0"/>
                </a:rPr>
                <a:t>магнита Бустера</a:t>
              </a:r>
            </a:p>
          </p:txBody>
        </p:sp>
        <p:sp>
          <p:nvSpPr>
            <p:cNvPr id="34" name="Line 16"/>
            <p:cNvSpPr>
              <a:spLocks noChangeShapeType="1"/>
            </p:cNvSpPr>
            <p:nvPr/>
          </p:nvSpPr>
          <p:spPr bwMode="auto">
            <a:xfrm>
              <a:off x="-2121694" y="4473704"/>
              <a:ext cx="2244725" cy="6937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Прямоугольник 13"/>
            <p:cNvSpPr>
              <a:spLocks noChangeArrowheads="1"/>
            </p:cNvSpPr>
            <p:nvPr/>
          </p:nvSpPr>
          <p:spPr bwMode="auto">
            <a:xfrm>
              <a:off x="-1261304" y="3456743"/>
              <a:ext cx="79380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ru-RU" b="1" dirty="0">
                  <a:solidFill>
                    <a:srgbClr val="C00000"/>
                  </a:solidFill>
                </a:rPr>
                <a:t>201</a:t>
              </a:r>
              <a:r>
                <a:rPr lang="ru-RU" altLang="ru-RU" b="1" dirty="0">
                  <a:solidFill>
                    <a:srgbClr val="C00000"/>
                  </a:solidFill>
                </a:rPr>
                <a:t>1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14440" y="330113"/>
            <a:ext cx="8839932" cy="5572646"/>
            <a:chOff x="2711413" y="-497404"/>
            <a:chExt cx="8839932" cy="5572646"/>
          </a:xfrm>
        </p:grpSpPr>
        <p:pic>
          <p:nvPicPr>
            <p:cNvPr id="40" name="Picture 31" descr="Synchrophstr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145" y="-497404"/>
              <a:ext cx="8839200" cy="5572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 32"/>
            <p:cNvGrpSpPr>
              <a:grpSpLocks/>
            </p:cNvGrpSpPr>
            <p:nvPr/>
          </p:nvGrpSpPr>
          <p:grpSpPr bwMode="auto">
            <a:xfrm>
              <a:off x="2711413" y="-462114"/>
              <a:ext cx="1350269" cy="1993453"/>
              <a:chOff x="-817" y="1367"/>
              <a:chExt cx="800" cy="1149"/>
            </a:xfrm>
          </p:grpSpPr>
          <p:pic>
            <p:nvPicPr>
              <p:cNvPr id="43" name="Picture 33" descr="Veksler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17" y="1367"/>
                <a:ext cx="800" cy="1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Box 34"/>
              <p:cNvSpPr txBox="1">
                <a:spLocks noChangeArrowheads="1"/>
              </p:cNvSpPr>
              <p:nvPr/>
            </p:nvSpPr>
            <p:spPr bwMode="auto">
              <a:xfrm>
                <a:off x="-809" y="2339"/>
                <a:ext cx="792" cy="177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sz="1400" b="1" dirty="0" err="1">
                    <a:solidFill>
                      <a:schemeClr val="bg1"/>
                    </a:solidFill>
                    <a:latin typeface="Arial" pitchFamily="34" charset="0"/>
                  </a:rPr>
                  <a:t>В.И.Векслер</a:t>
                </a:r>
                <a:endParaRPr lang="ru-RU" sz="14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2" name="Text Box 35"/>
            <p:cNvSpPr txBox="1">
              <a:spLocks noChangeArrowheads="1"/>
            </p:cNvSpPr>
            <p:nvPr/>
          </p:nvSpPr>
          <p:spPr bwMode="auto">
            <a:xfrm>
              <a:off x="6360916" y="3231889"/>
              <a:ext cx="2852738" cy="41592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sz="2000" b="1" dirty="0">
                  <a:latin typeface="Comic Sans MS" pitchFamily="66" charset="0"/>
                </a:rPr>
                <a:t>1957 – 2002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816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iagram, engineering drawing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9144000" cy="5608948"/>
          </a:xfrm>
          <a:prstGeom prst="rect">
            <a:avLst/>
          </a:prstGeom>
          <a:ln w="0"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3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2416" y="1278032"/>
            <a:ext cx="67872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</a:rPr>
              <a:t>Содержание</a:t>
            </a:r>
          </a:p>
          <a:p>
            <a:r>
              <a:rPr lang="ru-RU" b="1" dirty="0">
                <a:solidFill>
                  <a:srgbClr val="000066"/>
                </a:solidFill>
              </a:rPr>
              <a:t>1. </a:t>
            </a:r>
            <a:r>
              <a:rPr lang="ru-RU" b="1" dirty="0" err="1">
                <a:solidFill>
                  <a:srgbClr val="000066"/>
                </a:solidFill>
              </a:rPr>
              <a:t>В.А.Петухов</a:t>
            </a:r>
            <a:r>
              <a:rPr lang="ru-RU" b="1" dirty="0">
                <a:solidFill>
                  <a:srgbClr val="000066"/>
                </a:solidFill>
              </a:rPr>
              <a:t>, </a:t>
            </a:r>
            <a:r>
              <a:rPr lang="ru-RU" b="1" dirty="0" err="1">
                <a:solidFill>
                  <a:srgbClr val="000066"/>
                </a:solidFill>
              </a:rPr>
              <a:t>лагранжиан</a:t>
            </a:r>
            <a:r>
              <a:rPr lang="ru-RU" b="1" dirty="0">
                <a:solidFill>
                  <a:srgbClr val="000066"/>
                </a:solidFill>
              </a:rPr>
              <a:t> и синхрофазотрон</a:t>
            </a:r>
          </a:p>
          <a:p>
            <a:r>
              <a:rPr lang="ru-RU" b="1" dirty="0">
                <a:solidFill>
                  <a:srgbClr val="000066"/>
                </a:solidFill>
              </a:rPr>
              <a:t>2. Легенды Синхрофазотрона</a:t>
            </a:r>
          </a:p>
          <a:p>
            <a:r>
              <a:rPr lang="ru-RU" b="1" dirty="0">
                <a:solidFill>
                  <a:srgbClr val="000066"/>
                </a:solidFill>
              </a:rPr>
              <a:t>3. Три причины сохранить </a:t>
            </a:r>
            <a:r>
              <a:rPr lang="ru-RU" b="1" dirty="0" err="1">
                <a:solidFill>
                  <a:srgbClr val="000066"/>
                </a:solidFill>
              </a:rPr>
              <a:t>магнитопровод</a:t>
            </a:r>
            <a:r>
              <a:rPr lang="ru-RU" b="1" dirty="0">
                <a:solidFill>
                  <a:srgbClr val="000066"/>
                </a:solidFill>
              </a:rPr>
              <a:t> Синхрофазотрона</a:t>
            </a:r>
          </a:p>
          <a:p>
            <a:r>
              <a:rPr lang="ru-RU" b="1" dirty="0">
                <a:solidFill>
                  <a:srgbClr val="000066"/>
                </a:solidFill>
              </a:rPr>
              <a:t>4. </a:t>
            </a:r>
            <a:r>
              <a:rPr lang="ru-RU" b="1" dirty="0" err="1">
                <a:solidFill>
                  <a:srgbClr val="000066"/>
                </a:solidFill>
              </a:rPr>
              <a:t>Коллайдер</a:t>
            </a:r>
            <a:r>
              <a:rPr lang="ru-RU" b="1" dirty="0">
                <a:solidFill>
                  <a:srgbClr val="000066"/>
                </a:solidFill>
              </a:rPr>
              <a:t> </a:t>
            </a:r>
            <a:r>
              <a:rPr lang="en-US" b="1" dirty="0">
                <a:solidFill>
                  <a:srgbClr val="000066"/>
                </a:solidFill>
              </a:rPr>
              <a:t>NICA – </a:t>
            </a:r>
            <a:r>
              <a:rPr lang="ru-RU" b="1" dirty="0">
                <a:solidFill>
                  <a:srgbClr val="000066"/>
                </a:solidFill>
              </a:rPr>
              <a:t>как всё начиналось. Рождение «Ники»</a:t>
            </a:r>
          </a:p>
          <a:p>
            <a:r>
              <a:rPr lang="ru-RU" b="1" dirty="0">
                <a:solidFill>
                  <a:srgbClr val="000066"/>
                </a:solidFill>
              </a:rPr>
              <a:t>5. Почему </a:t>
            </a:r>
            <a:r>
              <a:rPr lang="ru-RU" b="1" dirty="0" err="1">
                <a:solidFill>
                  <a:srgbClr val="000066"/>
                </a:solidFill>
              </a:rPr>
              <a:t>Коллайдер</a:t>
            </a:r>
            <a:r>
              <a:rPr lang="ru-RU" b="1" dirty="0">
                <a:solidFill>
                  <a:srgbClr val="000066"/>
                </a:solidFill>
              </a:rPr>
              <a:t> такой большой</a:t>
            </a:r>
          </a:p>
          <a:p>
            <a:r>
              <a:rPr lang="ru-RU" b="1" dirty="0">
                <a:solidFill>
                  <a:srgbClr val="000066"/>
                </a:solidFill>
              </a:rPr>
              <a:t>6. Из настоящего заглянем в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301245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53872" y="6300092"/>
            <a:ext cx="2057400" cy="365125"/>
          </a:xfrm>
        </p:spPr>
        <p:txBody>
          <a:bodyPr/>
          <a:lstStyle/>
          <a:p>
            <a:fld id="{D1C9468E-F7C4-4CA1-85F7-7DBC7306FD5A}" type="slidenum">
              <a:rPr lang="ru-RU" smtClean="0"/>
              <a:t>3</a:t>
            </a:fld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751D8D8-CDA0-44F9-A194-56B3D0609BCC}"/>
              </a:ext>
            </a:extLst>
          </p:cNvPr>
          <p:cNvGrpSpPr/>
          <p:nvPr/>
        </p:nvGrpSpPr>
        <p:grpSpPr>
          <a:xfrm>
            <a:off x="0" y="-18392"/>
            <a:ext cx="9050110" cy="3796350"/>
            <a:chOff x="0" y="-18392"/>
            <a:chExt cx="9050110" cy="379635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599626" y="21259"/>
              <a:ext cx="6450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/>
                <a:t>1. </a:t>
              </a:r>
              <a:r>
                <a:rPr lang="ru-RU" sz="2400" b="1" dirty="0" err="1"/>
                <a:t>В.А.Петухов</a:t>
              </a:r>
              <a:r>
                <a:rPr lang="ru-RU" sz="2400" b="1" dirty="0"/>
                <a:t>, </a:t>
              </a:r>
              <a:r>
                <a:rPr lang="ru-RU" sz="2400" b="1" dirty="0" err="1"/>
                <a:t>Лагранжиан</a:t>
              </a:r>
              <a:r>
                <a:rPr lang="ru-RU" sz="2400" b="1" dirty="0"/>
                <a:t> и Синхрофазотрон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6" y="-18392"/>
              <a:ext cx="2512541" cy="3413779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0" y="3439404"/>
              <a:ext cx="29409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/>
                <a:t>Владимир Иосифович Векслер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598633" y="3688508"/>
            <a:ext cx="55418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«… </a:t>
            </a:r>
            <a:r>
              <a:rPr lang="ru-RU" sz="2000" b="1" i="1" dirty="0"/>
              <a:t>а ещё в прошлом году мы запустили новый циклический ускоритель – синхрофазотрон</a:t>
            </a:r>
            <a:r>
              <a:rPr lang="ru-RU" sz="2000" b="1" dirty="0"/>
              <a:t>…»</a:t>
            </a:r>
          </a:p>
          <a:p>
            <a:pPr algn="ctr"/>
            <a:r>
              <a:rPr lang="en-US" sz="2400" b="1" dirty="0">
                <a:solidFill>
                  <a:srgbClr val="336600"/>
                </a:solidFill>
              </a:rPr>
              <a:t>1957 – </a:t>
            </a:r>
            <a:r>
              <a:rPr lang="ru-RU" sz="2400" b="1" dirty="0">
                <a:solidFill>
                  <a:srgbClr val="336600"/>
                </a:solidFill>
              </a:rPr>
              <a:t>запуск СФЗТ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4A0C1BC-F1A3-4771-9BB2-CCF1BB0C34EA}"/>
              </a:ext>
            </a:extLst>
          </p:cNvPr>
          <p:cNvGrpSpPr/>
          <p:nvPr/>
        </p:nvGrpSpPr>
        <p:grpSpPr>
          <a:xfrm>
            <a:off x="2782485" y="604281"/>
            <a:ext cx="6372712" cy="3622836"/>
            <a:chOff x="2782485" y="604281"/>
            <a:chExt cx="6372712" cy="362283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7" t="8498" r="2903" b="22169"/>
            <a:stretch/>
          </p:blipFill>
          <p:spPr>
            <a:xfrm>
              <a:off x="6351124" y="682979"/>
              <a:ext cx="2771481" cy="3208467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6140461" y="3888563"/>
              <a:ext cx="30147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/>
                <a:t>Валентин Афанасьевич Петухов</a:t>
              </a: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2782485" y="604281"/>
              <a:ext cx="3463308" cy="2713765"/>
              <a:chOff x="2677153" y="793035"/>
              <a:chExt cx="3463308" cy="2713765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3113496" y="793035"/>
                <a:ext cx="259062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195</a:t>
                </a:r>
                <a:r>
                  <a:rPr lang="ru-RU" sz="2000" b="1" dirty="0"/>
                  <a:t>8</a:t>
                </a:r>
                <a:r>
                  <a:rPr lang="en-US" sz="2000" b="1" dirty="0"/>
                  <a:t> – </a:t>
                </a:r>
                <a:r>
                  <a:rPr lang="ru-RU" sz="2000" b="1" dirty="0"/>
                  <a:t>курс лекций «Ускорители заряженных частиц»</a:t>
                </a: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2677153" y="1875584"/>
                <a:ext cx="3463308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dirty="0"/>
                  <a:t>«</a:t>
                </a:r>
                <a:r>
                  <a:rPr lang="ru-RU" sz="2000" b="1" i="1" dirty="0"/>
                  <a:t>…</a:t>
                </a:r>
                <a:r>
                  <a:rPr lang="ru-RU" sz="2000" b="1" i="1" dirty="0" err="1"/>
                  <a:t>лагранжиан</a:t>
                </a:r>
                <a:r>
                  <a:rPr lang="ru-RU" sz="2000" b="1" i="1" dirty="0"/>
                  <a:t> заряженной частицы в электромагнитном поле… …уравнения движения частицы получим…</a:t>
                </a:r>
                <a:r>
                  <a:rPr lang="ru-RU" sz="2000" b="1" dirty="0"/>
                  <a:t>»</a:t>
                </a:r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1470454" y="5008641"/>
            <a:ext cx="7040818" cy="1754326"/>
            <a:chOff x="1517283" y="5341778"/>
            <a:chExt cx="6950855" cy="1668578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517283" y="5341778"/>
              <a:ext cx="6059462" cy="1668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/>
                <a:t>«А потому что есть </a:t>
              </a:r>
              <a:r>
                <a:rPr lang="ru-RU" sz="2000" b="1" i="1" dirty="0"/>
                <a:t>электронный синхротрон </a:t>
              </a:r>
              <a:r>
                <a:rPr lang="ru-RU" sz="2000" b="1" dirty="0"/>
                <a:t>и</a:t>
              </a:r>
              <a:r>
                <a:rPr lang="ru-RU" sz="2000" b="1" i="1" dirty="0"/>
                <a:t> </a:t>
              </a:r>
              <a:r>
                <a:rPr lang="ru-RU" sz="2000" b="1" dirty="0"/>
                <a:t>есть</a:t>
              </a:r>
              <a:r>
                <a:rPr lang="ru-RU" sz="2000" b="1" i="1" dirty="0"/>
                <a:t> протонный синхротрон, </a:t>
              </a:r>
              <a:r>
                <a:rPr lang="ru-RU" sz="2000" b="1" dirty="0"/>
                <a:t>он же </a:t>
              </a:r>
              <a:r>
                <a:rPr lang="ru-RU" sz="2000" b="1" i="1" dirty="0"/>
                <a:t>– ионный</a:t>
              </a:r>
              <a:r>
                <a:rPr lang="ru-RU" sz="2000" b="1" dirty="0"/>
                <a:t>! </a:t>
              </a:r>
            </a:p>
            <a:p>
              <a:pPr algn="ctr"/>
              <a:r>
                <a:rPr lang="ru-RU" sz="2800" b="1" dirty="0"/>
                <a:t> </a:t>
              </a:r>
              <a:r>
                <a:rPr lang="ru-RU" sz="1600" b="1" dirty="0"/>
                <a:t>(международная классификация)</a:t>
              </a:r>
            </a:p>
            <a:p>
              <a:r>
                <a:rPr lang="ru-RU" sz="2000" b="1" dirty="0"/>
                <a:t>И с некоторых пор </a:t>
              </a:r>
              <a:r>
                <a:rPr lang="ru-RU" sz="2000" b="1" i="1" dirty="0"/>
                <a:t>Синхрофазотрон – </a:t>
              </a:r>
            </a:p>
            <a:p>
              <a:r>
                <a:rPr lang="ru-RU" sz="2000" b="1" i="1" dirty="0"/>
                <a:t>			            - имя собственное</a:t>
              </a:r>
              <a:r>
                <a:rPr lang="ru-RU" sz="2000" b="1" dirty="0"/>
                <a:t>.»  </a:t>
              </a: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1" t="5532" r="25193" b="7608"/>
            <a:stretch/>
          </p:blipFill>
          <p:spPr>
            <a:xfrm>
              <a:off x="7482572" y="5359810"/>
              <a:ext cx="985566" cy="1452900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17756" y="4434852"/>
            <a:ext cx="8866337" cy="1402672"/>
            <a:chOff x="17756" y="4434852"/>
            <a:chExt cx="8866337" cy="140267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336386" y="4669299"/>
              <a:ext cx="75477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i="1" dirty="0"/>
                <a:t>«…А почему теперь Синхрофазотрон пишут с большой буквы</a:t>
              </a:r>
              <a:r>
                <a:rPr lang="ru-RU" sz="2000" b="1" dirty="0"/>
                <a:t>?»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7" y="4434852"/>
              <a:ext cx="1227338" cy="1402672"/>
            </a:xfrm>
            <a:prstGeom prst="rect">
              <a:avLst/>
            </a:prstGeom>
          </p:spPr>
        </p:pic>
        <p:sp>
          <p:nvSpPr>
            <p:cNvPr id="7" name="Полилиния 6"/>
            <p:cNvSpPr/>
            <p:nvPr/>
          </p:nvSpPr>
          <p:spPr>
            <a:xfrm>
              <a:off x="729688" y="4484914"/>
              <a:ext cx="605724" cy="217715"/>
            </a:xfrm>
            <a:custGeom>
              <a:avLst/>
              <a:gdLst>
                <a:gd name="connsiteX0" fmla="*/ 10541 w 605724"/>
                <a:gd name="connsiteY0" fmla="*/ 43543 h 217715"/>
                <a:gd name="connsiteX1" fmla="*/ 19249 w 605724"/>
                <a:gd name="connsiteY1" fmla="*/ 165463 h 217715"/>
                <a:gd name="connsiteX2" fmla="*/ 27958 w 605724"/>
                <a:gd name="connsiteY2" fmla="*/ 191589 h 217715"/>
                <a:gd name="connsiteX3" fmla="*/ 54083 w 605724"/>
                <a:gd name="connsiteY3" fmla="*/ 217715 h 217715"/>
                <a:gd name="connsiteX4" fmla="*/ 184712 w 605724"/>
                <a:gd name="connsiteY4" fmla="*/ 200297 h 217715"/>
                <a:gd name="connsiteX5" fmla="*/ 219546 w 605724"/>
                <a:gd name="connsiteY5" fmla="*/ 191589 h 217715"/>
                <a:gd name="connsiteX6" fmla="*/ 506929 w 605724"/>
                <a:gd name="connsiteY6" fmla="*/ 182880 h 217715"/>
                <a:gd name="connsiteX7" fmla="*/ 541763 w 605724"/>
                <a:gd name="connsiteY7" fmla="*/ 174172 h 217715"/>
                <a:gd name="connsiteX8" fmla="*/ 594015 w 605724"/>
                <a:gd name="connsiteY8" fmla="*/ 156755 h 217715"/>
                <a:gd name="connsiteX9" fmla="*/ 594015 w 605724"/>
                <a:gd name="connsiteY9" fmla="*/ 26126 h 217715"/>
                <a:gd name="connsiteX10" fmla="*/ 559181 w 605724"/>
                <a:gd name="connsiteY10" fmla="*/ 17417 h 217715"/>
                <a:gd name="connsiteX11" fmla="*/ 498221 w 605724"/>
                <a:gd name="connsiteY11" fmla="*/ 0 h 217715"/>
                <a:gd name="connsiteX12" fmla="*/ 254381 w 605724"/>
                <a:gd name="connsiteY12" fmla="*/ 17417 h 217715"/>
                <a:gd name="connsiteX13" fmla="*/ 176003 w 605724"/>
                <a:gd name="connsiteY13" fmla="*/ 26126 h 217715"/>
                <a:gd name="connsiteX14" fmla="*/ 10541 w 605724"/>
                <a:gd name="connsiteY14" fmla="*/ 43543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724" h="217715">
                  <a:moveTo>
                    <a:pt x="10541" y="43543"/>
                  </a:moveTo>
                  <a:cubicBezTo>
                    <a:pt x="-15585" y="66766"/>
                    <a:pt x="14489" y="124999"/>
                    <a:pt x="19249" y="165463"/>
                  </a:cubicBezTo>
                  <a:cubicBezTo>
                    <a:pt x="20322" y="174580"/>
                    <a:pt x="22866" y="183951"/>
                    <a:pt x="27958" y="191589"/>
                  </a:cubicBezTo>
                  <a:cubicBezTo>
                    <a:pt x="34789" y="201836"/>
                    <a:pt x="45375" y="209006"/>
                    <a:pt x="54083" y="217715"/>
                  </a:cubicBezTo>
                  <a:cubicBezTo>
                    <a:pt x="106375" y="211905"/>
                    <a:pt x="135842" y="210071"/>
                    <a:pt x="184712" y="200297"/>
                  </a:cubicBezTo>
                  <a:cubicBezTo>
                    <a:pt x="196448" y="197950"/>
                    <a:pt x="207595" y="192235"/>
                    <a:pt x="219546" y="191589"/>
                  </a:cubicBezTo>
                  <a:cubicBezTo>
                    <a:pt x="315245" y="186416"/>
                    <a:pt x="411135" y="185783"/>
                    <a:pt x="506929" y="182880"/>
                  </a:cubicBezTo>
                  <a:cubicBezTo>
                    <a:pt x="518540" y="179977"/>
                    <a:pt x="530299" y="177611"/>
                    <a:pt x="541763" y="174172"/>
                  </a:cubicBezTo>
                  <a:cubicBezTo>
                    <a:pt x="559348" y="168897"/>
                    <a:pt x="594015" y="156755"/>
                    <a:pt x="594015" y="156755"/>
                  </a:cubicBezTo>
                  <a:cubicBezTo>
                    <a:pt x="602848" y="112587"/>
                    <a:pt x="615225" y="72790"/>
                    <a:pt x="594015" y="26126"/>
                  </a:cubicBezTo>
                  <a:cubicBezTo>
                    <a:pt x="589062" y="15230"/>
                    <a:pt x="570689" y="20705"/>
                    <a:pt x="559181" y="17417"/>
                  </a:cubicBezTo>
                  <a:cubicBezTo>
                    <a:pt x="471727" y="-7570"/>
                    <a:pt x="607117" y="27226"/>
                    <a:pt x="498221" y="0"/>
                  </a:cubicBezTo>
                  <a:lnTo>
                    <a:pt x="254381" y="17417"/>
                  </a:lnTo>
                  <a:cubicBezTo>
                    <a:pt x="228202" y="19797"/>
                    <a:pt x="202129" y="23223"/>
                    <a:pt x="176003" y="26126"/>
                  </a:cubicBezTo>
                  <a:cubicBezTo>
                    <a:pt x="107416" y="60419"/>
                    <a:pt x="36667" y="20320"/>
                    <a:pt x="10541" y="435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17756" y="4484914"/>
              <a:ext cx="304461" cy="217715"/>
            </a:xfrm>
            <a:custGeom>
              <a:avLst/>
              <a:gdLst>
                <a:gd name="connsiteX0" fmla="*/ 10541 w 605724"/>
                <a:gd name="connsiteY0" fmla="*/ 43543 h 217715"/>
                <a:gd name="connsiteX1" fmla="*/ 19249 w 605724"/>
                <a:gd name="connsiteY1" fmla="*/ 165463 h 217715"/>
                <a:gd name="connsiteX2" fmla="*/ 27958 w 605724"/>
                <a:gd name="connsiteY2" fmla="*/ 191589 h 217715"/>
                <a:gd name="connsiteX3" fmla="*/ 54083 w 605724"/>
                <a:gd name="connsiteY3" fmla="*/ 217715 h 217715"/>
                <a:gd name="connsiteX4" fmla="*/ 184712 w 605724"/>
                <a:gd name="connsiteY4" fmla="*/ 200297 h 217715"/>
                <a:gd name="connsiteX5" fmla="*/ 219546 w 605724"/>
                <a:gd name="connsiteY5" fmla="*/ 191589 h 217715"/>
                <a:gd name="connsiteX6" fmla="*/ 506929 w 605724"/>
                <a:gd name="connsiteY6" fmla="*/ 182880 h 217715"/>
                <a:gd name="connsiteX7" fmla="*/ 541763 w 605724"/>
                <a:gd name="connsiteY7" fmla="*/ 174172 h 217715"/>
                <a:gd name="connsiteX8" fmla="*/ 594015 w 605724"/>
                <a:gd name="connsiteY8" fmla="*/ 156755 h 217715"/>
                <a:gd name="connsiteX9" fmla="*/ 594015 w 605724"/>
                <a:gd name="connsiteY9" fmla="*/ 26126 h 217715"/>
                <a:gd name="connsiteX10" fmla="*/ 559181 w 605724"/>
                <a:gd name="connsiteY10" fmla="*/ 17417 h 217715"/>
                <a:gd name="connsiteX11" fmla="*/ 498221 w 605724"/>
                <a:gd name="connsiteY11" fmla="*/ 0 h 217715"/>
                <a:gd name="connsiteX12" fmla="*/ 254381 w 605724"/>
                <a:gd name="connsiteY12" fmla="*/ 17417 h 217715"/>
                <a:gd name="connsiteX13" fmla="*/ 176003 w 605724"/>
                <a:gd name="connsiteY13" fmla="*/ 26126 h 217715"/>
                <a:gd name="connsiteX14" fmla="*/ 10541 w 605724"/>
                <a:gd name="connsiteY14" fmla="*/ 43543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724" h="217715">
                  <a:moveTo>
                    <a:pt x="10541" y="43543"/>
                  </a:moveTo>
                  <a:cubicBezTo>
                    <a:pt x="-15585" y="66766"/>
                    <a:pt x="14489" y="124999"/>
                    <a:pt x="19249" y="165463"/>
                  </a:cubicBezTo>
                  <a:cubicBezTo>
                    <a:pt x="20322" y="174580"/>
                    <a:pt x="22866" y="183951"/>
                    <a:pt x="27958" y="191589"/>
                  </a:cubicBezTo>
                  <a:cubicBezTo>
                    <a:pt x="34789" y="201836"/>
                    <a:pt x="45375" y="209006"/>
                    <a:pt x="54083" y="217715"/>
                  </a:cubicBezTo>
                  <a:cubicBezTo>
                    <a:pt x="106375" y="211905"/>
                    <a:pt x="135842" y="210071"/>
                    <a:pt x="184712" y="200297"/>
                  </a:cubicBezTo>
                  <a:cubicBezTo>
                    <a:pt x="196448" y="197950"/>
                    <a:pt x="207595" y="192235"/>
                    <a:pt x="219546" y="191589"/>
                  </a:cubicBezTo>
                  <a:cubicBezTo>
                    <a:pt x="315245" y="186416"/>
                    <a:pt x="411135" y="185783"/>
                    <a:pt x="506929" y="182880"/>
                  </a:cubicBezTo>
                  <a:cubicBezTo>
                    <a:pt x="518540" y="179977"/>
                    <a:pt x="530299" y="177611"/>
                    <a:pt x="541763" y="174172"/>
                  </a:cubicBezTo>
                  <a:cubicBezTo>
                    <a:pt x="559348" y="168897"/>
                    <a:pt x="594015" y="156755"/>
                    <a:pt x="594015" y="156755"/>
                  </a:cubicBezTo>
                  <a:cubicBezTo>
                    <a:pt x="602848" y="112587"/>
                    <a:pt x="615225" y="72790"/>
                    <a:pt x="594015" y="26126"/>
                  </a:cubicBezTo>
                  <a:cubicBezTo>
                    <a:pt x="589062" y="15230"/>
                    <a:pt x="570689" y="20705"/>
                    <a:pt x="559181" y="17417"/>
                  </a:cubicBezTo>
                  <a:cubicBezTo>
                    <a:pt x="471727" y="-7570"/>
                    <a:pt x="607117" y="27226"/>
                    <a:pt x="498221" y="0"/>
                  </a:cubicBezTo>
                  <a:lnTo>
                    <a:pt x="254381" y="17417"/>
                  </a:lnTo>
                  <a:cubicBezTo>
                    <a:pt x="228202" y="19797"/>
                    <a:pt x="202129" y="23223"/>
                    <a:pt x="176003" y="26126"/>
                  </a:cubicBezTo>
                  <a:cubicBezTo>
                    <a:pt x="107416" y="60419"/>
                    <a:pt x="36667" y="20320"/>
                    <a:pt x="10541" y="435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214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4</a:t>
            </a:fld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200307" y="91490"/>
            <a:ext cx="8682437" cy="988942"/>
            <a:chOff x="195180" y="91490"/>
            <a:chExt cx="7175230" cy="98894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490360" y="91490"/>
              <a:ext cx="41395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66"/>
                  </a:solidFill>
                </a:rPr>
                <a:t>2. Легенды Синхрофазотрона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95180" y="402279"/>
              <a:ext cx="22951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66"/>
                  </a:solidFill>
                </a:rPr>
                <a:t>1957 – </a:t>
              </a:r>
              <a:r>
                <a:rPr lang="ru-RU" sz="2000" b="1" dirty="0">
                  <a:solidFill>
                    <a:srgbClr val="000066"/>
                  </a:solidFill>
                </a:rPr>
                <a:t>запуск СФЗТ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31156" y="711100"/>
              <a:ext cx="7139254" cy="369332"/>
            </a:xfrm>
            <a:prstGeom prst="rect">
              <a:avLst/>
            </a:prstGeom>
            <a:ln>
              <a:solidFill>
                <a:srgbClr val="000066"/>
              </a:solidFill>
            </a:ln>
          </p:spPr>
          <p:txBody>
            <a:bodyPr wrap="square">
              <a:spAutoFit/>
            </a:bodyPr>
            <a:lstStyle/>
            <a:p>
              <a:pPr indent="457200"/>
              <a:r>
                <a:rPr lang="ru-RU" b="1" dirty="0">
                  <a:solidFill>
                    <a:srgbClr val="000066"/>
                  </a:solidFill>
                </a:rPr>
                <a:t>…забыл тапочки - вакуум… </a:t>
              </a:r>
              <a:r>
                <a:rPr lang="ru-RU" b="1" dirty="0" err="1">
                  <a:solidFill>
                    <a:srgbClr val="000066"/>
                  </a:solidFill>
                </a:rPr>
                <a:t>диффузионники</a:t>
              </a:r>
              <a:r>
                <a:rPr lang="ru-RU" b="1" dirty="0">
                  <a:solidFill>
                    <a:srgbClr val="000066"/>
                  </a:solidFill>
                </a:rPr>
                <a:t> 5000 л</a:t>
              </a:r>
              <a:r>
                <a:rPr lang="en-US" b="1" dirty="0">
                  <a:solidFill>
                    <a:srgbClr val="000066"/>
                  </a:solidFill>
                </a:rPr>
                <a:t>/</a:t>
              </a:r>
              <a:r>
                <a:rPr lang="ru-RU" b="1" dirty="0">
                  <a:solidFill>
                    <a:srgbClr val="000066"/>
                  </a:solidFill>
                </a:rPr>
                <a:t>с…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35130" y="1067017"/>
            <a:ext cx="8647613" cy="646331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000066"/>
                </a:solidFill>
              </a:rPr>
              <a:t>…в это время: ЛИПАН, </a:t>
            </a:r>
            <a:r>
              <a:rPr lang="ru-RU" b="1" dirty="0" err="1">
                <a:solidFill>
                  <a:srgbClr val="000066"/>
                </a:solidFill>
              </a:rPr>
              <a:t>И.В.Курчатов</a:t>
            </a:r>
            <a:r>
              <a:rPr lang="ru-RU" b="1" dirty="0">
                <a:solidFill>
                  <a:srgbClr val="000066"/>
                </a:solidFill>
              </a:rPr>
              <a:t>, </a:t>
            </a:r>
          </a:p>
          <a:p>
            <a:r>
              <a:rPr lang="ru-RU" b="1" dirty="0">
                <a:solidFill>
                  <a:srgbClr val="000066"/>
                </a:solidFill>
              </a:rPr>
              <a:t>				проект </a:t>
            </a:r>
            <a:r>
              <a:rPr lang="ru-RU" b="1" dirty="0">
                <a:solidFill>
                  <a:srgbClr val="FF0000"/>
                </a:solidFill>
              </a:rPr>
              <a:t>ОГРА</a:t>
            </a:r>
            <a:r>
              <a:rPr lang="ru-RU" b="1" dirty="0">
                <a:solidFill>
                  <a:srgbClr val="000066"/>
                </a:solidFill>
              </a:rPr>
              <a:t> =</a:t>
            </a:r>
            <a:r>
              <a:rPr lang="en-US" b="1" dirty="0">
                <a:solidFill>
                  <a:srgbClr val="000066"/>
                </a:solidFill>
              </a:rPr>
              <a:t>&gt; “</a:t>
            </a:r>
            <a:r>
              <a:rPr lang="ru-RU" b="1" dirty="0">
                <a:solidFill>
                  <a:srgbClr val="FF0000"/>
                </a:solidFill>
              </a:rPr>
              <a:t>О</a:t>
            </a:r>
            <a:r>
              <a:rPr lang="ru-RU" b="1" dirty="0">
                <a:solidFill>
                  <a:srgbClr val="000066"/>
                </a:solidFill>
              </a:rPr>
              <a:t>дин </a:t>
            </a:r>
            <a:r>
              <a:rPr lang="ru-RU" b="1" dirty="0" err="1">
                <a:solidFill>
                  <a:srgbClr val="FF0000"/>
                </a:solidFill>
              </a:rPr>
              <a:t>ГРА</a:t>
            </a:r>
            <a:r>
              <a:rPr lang="ru-RU" b="1" dirty="0" err="1">
                <a:solidFill>
                  <a:srgbClr val="000066"/>
                </a:solidFill>
              </a:rPr>
              <a:t>мм</a:t>
            </a:r>
            <a:r>
              <a:rPr lang="ru-RU" b="1" dirty="0">
                <a:solidFill>
                  <a:srgbClr val="000066"/>
                </a:solidFill>
              </a:rPr>
              <a:t> нейтронов</a:t>
            </a:r>
            <a:r>
              <a:rPr lang="en-US" b="1" dirty="0">
                <a:solidFill>
                  <a:srgbClr val="000066"/>
                </a:solidFill>
              </a:rPr>
              <a:t>”</a:t>
            </a:r>
            <a:r>
              <a:rPr lang="ru-RU" b="1" dirty="0">
                <a:solidFill>
                  <a:srgbClr val="000066"/>
                </a:solidFill>
              </a:rPr>
              <a:t>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3841" y="1709967"/>
            <a:ext cx="8638902" cy="369332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000066"/>
                </a:solidFill>
              </a:rPr>
              <a:t>…проседание фундамента – кривая медианная плоскость…</a:t>
            </a:r>
            <a:r>
              <a:rPr lang="en-US" b="1" dirty="0">
                <a:solidFill>
                  <a:srgbClr val="000066"/>
                </a:solidFill>
              </a:rPr>
              <a:t>(</a:t>
            </a:r>
            <a:r>
              <a:rPr lang="ru-RU" b="1" i="1" dirty="0" err="1">
                <a:solidFill>
                  <a:srgbClr val="000066"/>
                </a:solidFill>
              </a:rPr>
              <a:t>В.А.Михайлов</a:t>
            </a:r>
            <a:r>
              <a:rPr lang="ru-RU" b="1" dirty="0">
                <a:solidFill>
                  <a:srgbClr val="000066"/>
                </a:solidFill>
              </a:rPr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3840" y="2095438"/>
            <a:ext cx="8638903" cy="369332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000066"/>
                </a:solidFill>
              </a:rPr>
              <a:t>…мировой рекорд - протоны 10 ГэВ…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2547" y="2466808"/>
            <a:ext cx="8630196" cy="369332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000066"/>
                </a:solidFill>
              </a:rPr>
              <a:t>…магнит 36 000 тонн…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3840" y="4449868"/>
            <a:ext cx="8638903" cy="646331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Рекорд энергии протонов Синхрофазотрон держал до </a:t>
            </a:r>
            <a:r>
              <a:rPr lang="ru-RU" b="1" dirty="0">
                <a:solidFill>
                  <a:srgbClr val="FF0000"/>
                </a:solidFill>
              </a:rPr>
              <a:t>29 июля 1960 г.</a:t>
            </a:r>
            <a:endParaRPr lang="ru-RU" b="1" dirty="0">
              <a:solidFill>
                <a:srgbClr val="000066"/>
              </a:solidFill>
            </a:endParaRPr>
          </a:p>
          <a:p>
            <a:pPr algn="ctr"/>
            <a:r>
              <a:rPr lang="ru-RU" b="1" dirty="0">
                <a:solidFill>
                  <a:srgbClr val="000066"/>
                </a:solidFill>
              </a:rPr>
              <a:t> </a:t>
            </a:r>
            <a:r>
              <a:rPr lang="en-US" b="1" dirty="0">
                <a:solidFill>
                  <a:srgbClr val="000066"/>
                </a:solidFill>
              </a:rPr>
              <a:t>Alternating Gradient Synchrotron (AGS) BNL:</a:t>
            </a:r>
            <a:r>
              <a:rPr lang="ru-RU" b="1" dirty="0">
                <a:solidFill>
                  <a:srgbClr val="000066"/>
                </a:solidFill>
              </a:rPr>
              <a:t> Протоны </a:t>
            </a:r>
            <a:r>
              <a:rPr lang="en-US" b="1" dirty="0">
                <a:solidFill>
                  <a:srgbClr val="000066"/>
                </a:solidFill>
              </a:rPr>
              <a:t>33 GeV</a:t>
            </a: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840" y="5095022"/>
            <a:ext cx="8653183" cy="1754326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«Жёсткая» («Сильная) фокусировка: </a:t>
            </a:r>
            <a:r>
              <a:rPr lang="en-US" b="1" dirty="0" err="1">
                <a:solidFill>
                  <a:srgbClr val="000066"/>
                </a:solidFill>
              </a:rPr>
              <a:t>E.D.Courant</a:t>
            </a:r>
            <a:r>
              <a:rPr lang="en-US" b="1" dirty="0">
                <a:solidFill>
                  <a:srgbClr val="000066"/>
                </a:solidFill>
              </a:rPr>
              <a:t>, </a:t>
            </a:r>
            <a:r>
              <a:rPr lang="en-US" b="1" dirty="0" err="1">
                <a:solidFill>
                  <a:srgbClr val="000066"/>
                </a:solidFill>
              </a:rPr>
              <a:t>M.S.Livingston</a:t>
            </a:r>
            <a:r>
              <a:rPr lang="en-US" b="1" dirty="0">
                <a:solidFill>
                  <a:srgbClr val="000066"/>
                </a:solidFill>
              </a:rPr>
              <a:t> and </a:t>
            </a:r>
            <a:r>
              <a:rPr lang="en-US" b="1" dirty="0" err="1">
                <a:solidFill>
                  <a:srgbClr val="000066"/>
                </a:solidFill>
              </a:rPr>
              <a:t>H.S.Snyder</a:t>
            </a:r>
            <a:r>
              <a:rPr lang="en-US" b="1" dirty="0">
                <a:solidFill>
                  <a:srgbClr val="000066"/>
                </a:solidFill>
              </a:rPr>
              <a:t>, </a:t>
            </a:r>
            <a:r>
              <a:rPr lang="ru-RU" b="1" dirty="0">
                <a:solidFill>
                  <a:srgbClr val="006600"/>
                </a:solidFill>
              </a:rPr>
              <a:t>1952 </a:t>
            </a:r>
            <a:endParaRPr lang="en-US" b="1" dirty="0">
              <a:solidFill>
                <a:srgbClr val="006600"/>
              </a:solidFill>
            </a:endParaRPr>
          </a:p>
          <a:p>
            <a:pPr algn="ctr"/>
            <a:r>
              <a:rPr lang="en-US" b="1" dirty="0" err="1">
                <a:solidFill>
                  <a:srgbClr val="000066"/>
                </a:solidFill>
              </a:rPr>
              <a:t>N.S.Christofilos</a:t>
            </a:r>
            <a:r>
              <a:rPr lang="en-US" b="1" dirty="0">
                <a:solidFill>
                  <a:srgbClr val="000066"/>
                </a:solidFill>
              </a:rPr>
              <a:t>, </a:t>
            </a:r>
            <a:r>
              <a:rPr lang="en-US" b="1" dirty="0">
                <a:solidFill>
                  <a:srgbClr val="006600"/>
                </a:solidFill>
              </a:rPr>
              <a:t>1950</a:t>
            </a:r>
            <a:r>
              <a:rPr lang="en-US" b="1" dirty="0">
                <a:solidFill>
                  <a:srgbClr val="000066"/>
                </a:solidFill>
              </a:rPr>
              <a:t> (</a:t>
            </a:r>
            <a:r>
              <a:rPr lang="ru-RU" b="1" dirty="0">
                <a:solidFill>
                  <a:srgbClr val="000066"/>
                </a:solidFill>
              </a:rPr>
              <a:t>не опубликовано)</a:t>
            </a:r>
          </a:p>
          <a:p>
            <a:pPr algn="ctr"/>
            <a:r>
              <a:rPr lang="ru-RU" b="1" dirty="0">
                <a:solidFill>
                  <a:srgbClr val="000066"/>
                </a:solidFill>
              </a:rPr>
              <a:t>Синхрофазотрон – «Мягкая» («Слабая») фокусировка, </a:t>
            </a:r>
            <a:r>
              <a:rPr lang="ru-RU" b="1" dirty="0">
                <a:solidFill>
                  <a:srgbClr val="FF0000"/>
                </a:solidFill>
              </a:rPr>
              <a:t>1957</a:t>
            </a:r>
            <a:r>
              <a:rPr lang="ru-RU" b="1" dirty="0">
                <a:solidFill>
                  <a:srgbClr val="000066"/>
                </a:solidFill>
              </a:rPr>
              <a:t> -  </a:t>
            </a:r>
            <a:r>
              <a:rPr lang="ru-RU" b="1" i="1" dirty="0">
                <a:solidFill>
                  <a:srgbClr val="FF0000"/>
                </a:solidFill>
              </a:rPr>
              <a:t>почему</a:t>
            </a:r>
            <a:r>
              <a:rPr lang="ru-RU" b="1" dirty="0">
                <a:solidFill>
                  <a:srgbClr val="000066"/>
                </a:solidFill>
              </a:rPr>
              <a:t>?</a:t>
            </a:r>
          </a:p>
          <a:p>
            <a:r>
              <a:rPr lang="ru-RU" b="1" dirty="0">
                <a:solidFill>
                  <a:srgbClr val="000066"/>
                </a:solidFill>
              </a:rPr>
              <a:t>1) Проект СФЗТ был уже запущен. Изменить «мягкую» фокусировку на «жёсткую» значило остановить весь проект.</a:t>
            </a:r>
          </a:p>
          <a:p>
            <a:r>
              <a:rPr lang="ru-RU" b="1" dirty="0">
                <a:solidFill>
                  <a:srgbClr val="000066"/>
                </a:solidFill>
              </a:rPr>
              <a:t> 2) Не было ещё экспериментального подтверждения жёсткой фокусировки. 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226430" y="2836140"/>
            <a:ext cx="8656313" cy="1595177"/>
            <a:chOff x="226430" y="2817139"/>
            <a:chExt cx="8656313" cy="159517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26430" y="2817139"/>
              <a:ext cx="8612777" cy="1595177"/>
              <a:chOff x="226430" y="3454657"/>
              <a:chExt cx="8612777" cy="159517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226430" y="3454657"/>
                <a:ext cx="86127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/>
                <a:r>
                  <a:rPr lang="ru-RU" b="1" dirty="0">
                    <a:solidFill>
                      <a:srgbClr val="000066"/>
                    </a:solidFill>
                  </a:rPr>
                  <a:t>…анти-сигма-минус-гиперон...</a:t>
                </a:r>
                <a:endParaRPr lang="ru-RU" b="1" i="1" dirty="0">
                  <a:solidFill>
                    <a:srgbClr val="000066"/>
                  </a:solidFill>
                </a:endParaRPr>
              </a:p>
              <a:p>
                <a:pPr indent="457200"/>
                <a:r>
                  <a:rPr lang="ru-RU" b="1" i="1" dirty="0">
                    <a:solidFill>
                      <a:srgbClr val="000066"/>
                    </a:solidFill>
                  </a:rPr>
                  <a:t>В. И. Векслер, А. А. Кузнецов, М. И. Соловьев, Н. М. </a:t>
                </a:r>
                <a:r>
                  <a:rPr lang="ru-RU" b="1" i="1" dirty="0" err="1">
                    <a:solidFill>
                      <a:srgbClr val="000066"/>
                    </a:solidFill>
                  </a:rPr>
                  <a:t>Вирьясов</a:t>
                </a:r>
                <a:r>
                  <a:rPr lang="ru-RU" b="1" i="1" dirty="0">
                    <a:solidFill>
                      <a:srgbClr val="000066"/>
                    </a:solidFill>
                  </a:rPr>
                  <a:t>, </a:t>
                </a:r>
              </a:p>
              <a:p>
                <a:pPr indent="457200"/>
                <a:r>
                  <a:rPr lang="ru-RU" b="1" i="1" dirty="0">
                    <a:solidFill>
                      <a:srgbClr val="000066"/>
                    </a:solidFill>
                  </a:rPr>
                  <a:t>Е. Н. </a:t>
                </a:r>
                <a:r>
                  <a:rPr lang="ru-RU" b="1" i="1" dirty="0" err="1">
                    <a:solidFill>
                      <a:srgbClr val="000066"/>
                    </a:solidFill>
                  </a:rPr>
                  <a:t>Кладницкая</a:t>
                </a:r>
                <a:r>
                  <a:rPr lang="ru-RU" b="1" i="1" dirty="0">
                    <a:solidFill>
                      <a:srgbClr val="000066"/>
                    </a:solidFill>
                  </a:rPr>
                  <a:t>, А. В. Никитин. </a:t>
                </a:r>
              </a:p>
              <a:p>
                <a:pPr algn="ctr"/>
                <a:r>
                  <a:rPr lang="ru-RU" b="1" i="1" u="sng" dirty="0">
                    <a:solidFill>
                      <a:srgbClr val="000066"/>
                    </a:solidFill>
                  </a:rPr>
                  <a:t>Открытие № 59 от 24 марта 1960 г. 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67054" y="4588169"/>
                <a:ext cx="7119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rgbClr val="006600"/>
                    </a:solidFill>
                  </a:rPr>
                  <a:t>Анти-сигма-минус-гиперон и Стандартная Модель</a:t>
                </a:r>
                <a:endParaRPr lang="ru-RU" sz="2400" b="1" i="1" dirty="0">
                  <a:solidFill>
                    <a:srgbClr val="006600"/>
                  </a:solidFill>
                </a:endParaRPr>
              </a:p>
            </p:txBody>
          </p:sp>
        </p:grpSp>
        <p:sp>
          <p:nvSpPr>
            <p:cNvPr id="12" name="Прямоугольник 11"/>
            <p:cNvSpPr/>
            <p:nvPr/>
          </p:nvSpPr>
          <p:spPr>
            <a:xfrm>
              <a:off x="243840" y="2817139"/>
              <a:ext cx="8638903" cy="15951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29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66"/>
                </a:solidFill>
                <a:cs typeface="Times New Roman" panose="02020603050405020304" pitchFamily="18" charset="0"/>
              </a:rPr>
              <a:t>3</a:t>
            </a:r>
            <a:r>
              <a:rPr lang="ru-RU" sz="2400" b="1" dirty="0">
                <a:solidFill>
                  <a:srgbClr val="000066"/>
                </a:solidFill>
                <a:cs typeface="Times New Roman" panose="02020603050405020304" pitchFamily="18" charset="0"/>
              </a:rPr>
              <a:t>. Три причины сохранить </a:t>
            </a:r>
            <a:r>
              <a:rPr lang="ru-RU" sz="2400" b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магнитопровод</a:t>
            </a:r>
            <a:r>
              <a:rPr lang="ru-RU" sz="2400" b="1" dirty="0">
                <a:solidFill>
                  <a:srgbClr val="000066"/>
                </a:solidFill>
                <a:cs typeface="Times New Roman" panose="02020603050405020304" pitchFamily="18" charset="0"/>
              </a:rPr>
              <a:t> Синхрофазотрона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8473" y="786517"/>
            <a:ext cx="8190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66"/>
                </a:solidFill>
              </a:rPr>
              <a:t>1) Легендарные 36 тысяч тонн вес магнита</a:t>
            </a:r>
          </a:p>
          <a:p>
            <a:r>
              <a:rPr lang="ru-RU" sz="2000" b="1" dirty="0">
                <a:solidFill>
                  <a:srgbClr val="000066"/>
                </a:solidFill>
              </a:rPr>
              <a:t>			 (проблемы фундамента - </a:t>
            </a:r>
            <a:r>
              <a:rPr lang="ru-RU" sz="2000" b="1" i="1" dirty="0" err="1">
                <a:solidFill>
                  <a:srgbClr val="000066"/>
                </a:solidFill>
              </a:rPr>
              <a:t>В.А.Михайлов</a:t>
            </a:r>
            <a:r>
              <a:rPr lang="ru-RU" sz="2000" b="1" dirty="0">
                <a:solidFill>
                  <a:srgbClr val="000066"/>
                </a:solidFill>
              </a:rPr>
              <a:t>) </a:t>
            </a:r>
            <a:r>
              <a:rPr lang="en-US" sz="2000" dirty="0">
                <a:solidFill>
                  <a:srgbClr val="000066"/>
                </a:solidFill>
              </a:rPr>
              <a:t> </a:t>
            </a:r>
            <a:endParaRPr lang="ru-RU" sz="2000" dirty="0">
              <a:solidFill>
                <a:srgbClr val="00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473" y="1600935"/>
            <a:ext cx="740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66"/>
                </a:solidFill>
              </a:rPr>
              <a:t>2</a:t>
            </a:r>
            <a:r>
              <a:rPr lang="en-US" sz="2000" b="1" dirty="0">
                <a:solidFill>
                  <a:srgbClr val="000066"/>
                </a:solidFill>
              </a:rPr>
              <a:t>)</a:t>
            </a:r>
            <a:r>
              <a:rPr lang="ru-RU" sz="2000" b="1" dirty="0">
                <a:solidFill>
                  <a:srgbClr val="000066"/>
                </a:solidFill>
              </a:rPr>
              <a:t> Готовая биологическая защита </a:t>
            </a:r>
            <a:r>
              <a:rPr lang="en-US" sz="2000" dirty="0">
                <a:solidFill>
                  <a:srgbClr val="000066"/>
                </a:solidFill>
              </a:rPr>
              <a:t> </a:t>
            </a:r>
            <a:endParaRPr lang="ru-RU" sz="2000" dirty="0">
              <a:solidFill>
                <a:srgbClr val="000066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95057" y="2415354"/>
            <a:ext cx="8648943" cy="3119782"/>
            <a:chOff x="495057" y="2415354"/>
            <a:chExt cx="8648943" cy="3119782"/>
          </a:xfrm>
        </p:grpSpPr>
        <p:sp>
          <p:nvSpPr>
            <p:cNvPr id="6" name="TextBox 5"/>
            <p:cNvSpPr txBox="1"/>
            <p:nvPr/>
          </p:nvSpPr>
          <p:spPr>
            <a:xfrm>
              <a:off x="518474" y="2415354"/>
              <a:ext cx="7400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000066"/>
                  </a:solidFill>
                </a:rPr>
                <a:t>3</a:t>
              </a:r>
              <a:r>
                <a:rPr lang="en-US" sz="2000" b="1" dirty="0">
                  <a:solidFill>
                    <a:srgbClr val="000066"/>
                  </a:solidFill>
                </a:rPr>
                <a:t>)</a:t>
              </a:r>
              <a:r>
                <a:rPr lang="ru-RU" sz="2000" b="1" dirty="0">
                  <a:solidFill>
                    <a:srgbClr val="000066"/>
                  </a:solidFill>
                </a:rPr>
                <a:t> Символ города Дубна и ОИЯИ </a:t>
              </a:r>
              <a:endParaRPr lang="ru-RU" sz="2000" dirty="0">
                <a:solidFill>
                  <a:srgbClr val="000066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5057" y="2903789"/>
              <a:ext cx="6702458" cy="2197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2000" b="1" i="1" dirty="0">
                  <a:solidFill>
                    <a:srgbClr val="000066"/>
                  </a:solidFill>
                </a:rPr>
                <a:t>Тропы еще в антимир не протоптаны,</a:t>
              </a:r>
              <a:br>
                <a:rPr lang="ru-RU" sz="2000" b="1" i="1" dirty="0">
                  <a:solidFill>
                    <a:srgbClr val="000066"/>
                  </a:solidFill>
                </a:rPr>
              </a:br>
              <a:r>
                <a:rPr lang="ru-RU" sz="2000" b="1" i="1" dirty="0">
                  <a:solidFill>
                    <a:srgbClr val="000066"/>
                  </a:solidFill>
                </a:rPr>
                <a:t>		Но, как на фронте, держись ты!</a:t>
              </a:r>
              <a:br>
                <a:rPr lang="ru-RU" sz="2000" b="1" i="1" dirty="0">
                  <a:solidFill>
                    <a:srgbClr val="000066"/>
                  </a:solidFill>
                </a:rPr>
              </a:br>
              <a:r>
                <a:rPr lang="ru-RU" sz="2000" b="1" i="1" dirty="0">
                  <a:solidFill>
                    <a:srgbClr val="000066"/>
                  </a:solidFill>
                </a:rPr>
                <a:t>Бомбардируем мы ядра протонами,</a:t>
              </a:r>
              <a:br>
                <a:rPr lang="ru-RU" sz="2000" b="1" i="1" dirty="0">
                  <a:solidFill>
                    <a:srgbClr val="000066"/>
                  </a:solidFill>
                </a:rPr>
              </a:br>
              <a:r>
                <a:rPr lang="ru-RU" sz="2000" b="1" i="1" dirty="0">
                  <a:solidFill>
                    <a:srgbClr val="000066"/>
                  </a:solidFill>
                </a:rPr>
                <a:t>		Значит, мы — </a:t>
              </a:r>
              <a:r>
                <a:rPr lang="ru-RU" sz="2000" b="1" i="1" dirty="0" err="1">
                  <a:solidFill>
                    <a:srgbClr val="C00000"/>
                  </a:solidFill>
                </a:rPr>
                <a:t>анти</a:t>
              </a:r>
              <a:r>
                <a:rPr lang="ru-RU" sz="2000" b="1" i="1" dirty="0" err="1">
                  <a:solidFill>
                    <a:srgbClr val="000066"/>
                  </a:solidFill>
                </a:rPr>
                <a:t>ллеристы</a:t>
              </a:r>
              <a:r>
                <a:rPr lang="ru-RU" sz="2000" b="1" i="1" dirty="0">
                  <a:solidFill>
                    <a:srgbClr val="000066"/>
                  </a:solidFill>
                </a:rPr>
                <a:t>.</a:t>
              </a:r>
            </a:p>
            <a:p>
              <a:pPr>
                <a:lnSpc>
                  <a:spcPct val="114000"/>
                </a:lnSpc>
              </a:pPr>
              <a:r>
                <a:rPr lang="ru-RU" sz="2000" b="1" i="1" dirty="0">
                  <a:solidFill>
                    <a:srgbClr val="000066"/>
                  </a:solidFill>
                </a:rPr>
                <a:t>				Владимир Высоцкий</a:t>
              </a:r>
            </a:p>
            <a:p>
              <a:pPr>
                <a:lnSpc>
                  <a:spcPct val="114000"/>
                </a:lnSpc>
              </a:pPr>
              <a:r>
                <a:rPr lang="ru-RU" sz="2000" b="1" i="1" dirty="0">
                  <a:solidFill>
                    <a:srgbClr val="000066"/>
                  </a:solidFill>
                </a:rPr>
                <a:t>				1964 г.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515" y="2615409"/>
              <a:ext cx="1946485" cy="2919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0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17071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</a:rPr>
              <a:t>4. </a:t>
            </a:r>
            <a:r>
              <a:rPr lang="ru-RU" sz="2400" b="1" dirty="0" err="1">
                <a:solidFill>
                  <a:srgbClr val="000066"/>
                </a:solidFill>
              </a:rPr>
              <a:t>Коллайдер</a:t>
            </a:r>
            <a:r>
              <a:rPr lang="ru-RU" sz="2400" b="1" dirty="0">
                <a:solidFill>
                  <a:srgbClr val="000066"/>
                </a:solidFill>
              </a:rPr>
              <a:t> </a:t>
            </a:r>
            <a:r>
              <a:rPr lang="en-US" sz="2400" b="1" dirty="0">
                <a:solidFill>
                  <a:srgbClr val="000066"/>
                </a:solidFill>
              </a:rPr>
              <a:t>NICA – </a:t>
            </a:r>
            <a:r>
              <a:rPr lang="ru-RU" sz="2400" b="1" dirty="0">
                <a:solidFill>
                  <a:srgbClr val="000066"/>
                </a:solidFill>
              </a:rPr>
              <a:t>как всё начиналось. Рождение Ники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11301" y="679514"/>
            <a:ext cx="6246649" cy="2151904"/>
            <a:chOff x="211301" y="679514"/>
            <a:chExt cx="6246649" cy="2151904"/>
          </a:xfrm>
        </p:grpSpPr>
        <p:sp>
          <p:nvSpPr>
            <p:cNvPr id="4" name="TextBox 3"/>
            <p:cNvSpPr txBox="1"/>
            <p:nvPr/>
          </p:nvSpPr>
          <p:spPr>
            <a:xfrm>
              <a:off x="2012042" y="679514"/>
              <a:ext cx="4445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i="1" u="sng" dirty="0">
                  <a:solidFill>
                    <a:srgbClr val="000066"/>
                  </a:solidFill>
                </a:rPr>
                <a:t>Июль 2006</a:t>
              </a:r>
              <a:r>
                <a:rPr lang="ru-RU" b="1" dirty="0">
                  <a:solidFill>
                    <a:srgbClr val="000066"/>
                  </a:solidFill>
                </a:rPr>
                <a:t>,  Александр Савельевич Сорин</a:t>
              </a:r>
            </a:p>
            <a:p>
              <a:pPr algn="ctr"/>
              <a:r>
                <a:rPr lang="ru-RU" b="1" dirty="0">
                  <a:solidFill>
                    <a:srgbClr val="000066"/>
                  </a:solidFill>
                </a:rPr>
                <a:t>и</a:t>
              </a: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0" t="8519" r="6803"/>
            <a:stretch/>
          </p:blipFill>
          <p:spPr>
            <a:xfrm flipH="1">
              <a:off x="211301" y="679514"/>
              <a:ext cx="1595088" cy="2151904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0" y="4703302"/>
            <a:ext cx="7447176" cy="1948131"/>
            <a:chOff x="0" y="3190334"/>
            <a:chExt cx="7447176" cy="1948131"/>
          </a:xfrm>
        </p:grpSpPr>
        <p:sp>
          <p:nvSpPr>
            <p:cNvPr id="5" name="TextBox 4"/>
            <p:cNvSpPr txBox="1"/>
            <p:nvPr/>
          </p:nvSpPr>
          <p:spPr>
            <a:xfrm>
              <a:off x="2909316" y="3190334"/>
              <a:ext cx="45378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0066"/>
                  </a:solidFill>
                </a:rPr>
                <a:t>      Тот же </a:t>
              </a:r>
              <a:r>
                <a:rPr lang="ru-RU" b="1" i="1" u="sng" dirty="0">
                  <a:solidFill>
                    <a:srgbClr val="000066"/>
                  </a:solidFill>
                </a:rPr>
                <a:t>июль 2006</a:t>
              </a:r>
              <a:r>
                <a:rPr lang="ru-RU" b="1" dirty="0">
                  <a:solidFill>
                    <a:srgbClr val="000066"/>
                  </a:solidFill>
                </a:rPr>
                <a:t>,  </a:t>
              </a:r>
            </a:p>
            <a:p>
              <a:r>
                <a:rPr lang="ru-RU" b="1" dirty="0">
                  <a:solidFill>
                    <a:srgbClr val="000066"/>
                  </a:solidFill>
                </a:rPr>
                <a:t>      те же и Владимир Алексеевич Никитин:</a:t>
              </a:r>
            </a:p>
            <a:p>
              <a:r>
                <a:rPr lang="ru-RU" b="1" dirty="0">
                  <a:solidFill>
                    <a:srgbClr val="000066"/>
                  </a:solidFill>
                </a:rPr>
                <a:t>	«</a:t>
              </a:r>
              <a:r>
                <a:rPr lang="ru-RU" b="1" i="1" dirty="0">
                  <a:solidFill>
                    <a:srgbClr val="000066"/>
                  </a:solidFill>
                </a:rPr>
                <a:t>Почему не </a:t>
              </a:r>
              <a:r>
                <a:rPr lang="ru-RU" b="1" i="1" dirty="0" err="1">
                  <a:solidFill>
                    <a:srgbClr val="000066"/>
                  </a:solidFill>
                </a:rPr>
                <a:t>коллайдер</a:t>
              </a:r>
              <a:r>
                <a:rPr lang="ru-RU" b="1" dirty="0">
                  <a:solidFill>
                    <a:srgbClr val="000066"/>
                  </a:solidFill>
                </a:rPr>
                <a:t>?»</a:t>
              </a: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190334"/>
              <a:ext cx="2922197" cy="1948131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2976314" y="679514"/>
            <a:ext cx="6067506" cy="2130494"/>
            <a:chOff x="2976314" y="679514"/>
            <a:chExt cx="6067506" cy="213049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4" t="3553" r="24286" b="5964"/>
            <a:stretch/>
          </p:blipFill>
          <p:spPr>
            <a:xfrm flipH="1">
              <a:off x="6519740" y="679514"/>
              <a:ext cx="2524080" cy="213049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976314" y="1188311"/>
              <a:ext cx="32310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0066"/>
                  </a:solidFill>
                </a:rPr>
                <a:t>Вячеслав Дмитриевич Тонеев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83960" y="1482907"/>
            <a:ext cx="3830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спросили меня: «Что стоит построить ионный синхротрон на энергию 70 ГэВ</a:t>
            </a:r>
            <a:r>
              <a:rPr lang="en-US" b="1" dirty="0">
                <a:solidFill>
                  <a:srgbClr val="000066"/>
                </a:solidFill>
              </a:rPr>
              <a:t>/</a:t>
            </a:r>
            <a:r>
              <a:rPr lang="ru-RU" b="1" dirty="0">
                <a:solidFill>
                  <a:srgbClr val="000066"/>
                </a:solidFill>
              </a:rPr>
              <a:t>нуклон?»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6314" y="5585035"/>
            <a:ext cx="5319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</a:rPr>
              <a:t>«Сибирь – родина </a:t>
            </a:r>
            <a:r>
              <a:rPr lang="ru-RU" sz="2400" b="1" dirty="0" err="1">
                <a:solidFill>
                  <a:srgbClr val="000066"/>
                </a:solidFill>
              </a:rPr>
              <a:t>коллайдеров</a:t>
            </a:r>
            <a:r>
              <a:rPr lang="ru-RU" sz="2400" b="1" dirty="0">
                <a:solidFill>
                  <a:srgbClr val="000066"/>
                </a:solidFill>
              </a:rPr>
              <a:t>!»</a:t>
            </a:r>
          </a:p>
          <a:p>
            <a:r>
              <a:rPr lang="ru-RU" b="1" dirty="0">
                <a:solidFill>
                  <a:srgbClr val="000066"/>
                </a:solidFill>
              </a:rPr>
              <a:t>После этого для меня вопросов не было. </a:t>
            </a:r>
          </a:p>
          <a:p>
            <a:pPr algn="ctr"/>
            <a:r>
              <a:rPr lang="ru-RU" sz="2400" b="1" dirty="0">
                <a:solidFill>
                  <a:srgbClr val="000066"/>
                </a:solidFill>
              </a:rPr>
              <a:t>Началась работа…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35224" y="2224440"/>
            <a:ext cx="3963799" cy="2312612"/>
            <a:chOff x="435224" y="2224440"/>
            <a:chExt cx="3963799" cy="231261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93" r="10775" b="19799"/>
            <a:stretch/>
          </p:blipFill>
          <p:spPr>
            <a:xfrm>
              <a:off x="2611523" y="2406237"/>
              <a:ext cx="1787500" cy="2130815"/>
            </a:xfrm>
            <a:prstGeom prst="rect">
              <a:avLst/>
            </a:prstGeom>
          </p:spPr>
        </p:pic>
        <p:sp>
          <p:nvSpPr>
            <p:cNvPr id="20" name="Выноска-облако 19"/>
            <p:cNvSpPr/>
            <p:nvPr/>
          </p:nvSpPr>
          <p:spPr>
            <a:xfrm flipH="1">
              <a:off x="435224" y="2224440"/>
              <a:ext cx="2674604" cy="1171136"/>
            </a:xfrm>
            <a:prstGeom prst="cloudCallout">
              <a:avLst>
                <a:gd name="adj1" fmla="val -61702"/>
                <a:gd name="adj2" fmla="val 5255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3636" y="2412193"/>
              <a:ext cx="24794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</a:rPr>
                <a:t>Это же У-70!</a:t>
              </a:r>
            </a:p>
            <a:p>
              <a:pPr algn="ctr"/>
              <a:r>
                <a:rPr lang="ru-RU" b="1" dirty="0">
                  <a:solidFill>
                    <a:srgbClr val="FF0000"/>
                  </a:solidFill>
                </a:rPr>
                <a:t>1483,63 м периметр!!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399023" y="2275033"/>
            <a:ext cx="3830126" cy="2262497"/>
            <a:chOff x="4399023" y="2275033"/>
            <a:chExt cx="3830126" cy="226249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7" r="10775" b="20248"/>
            <a:stretch/>
          </p:blipFill>
          <p:spPr>
            <a:xfrm flipH="1">
              <a:off x="4399023" y="2405760"/>
              <a:ext cx="1781343" cy="2131770"/>
            </a:xfrm>
            <a:prstGeom prst="rect">
              <a:avLst/>
            </a:prstGeom>
          </p:spPr>
        </p:pic>
        <p:sp>
          <p:nvSpPr>
            <p:cNvPr id="9" name="Выноска-облако 8"/>
            <p:cNvSpPr/>
            <p:nvPr/>
          </p:nvSpPr>
          <p:spPr>
            <a:xfrm>
              <a:off x="5634849" y="2275033"/>
              <a:ext cx="2594300" cy="785618"/>
            </a:xfrm>
            <a:prstGeom prst="cloudCallout">
              <a:avLst>
                <a:gd name="adj1" fmla="val -61227"/>
                <a:gd name="adj2" fmla="val 30197"/>
              </a:avLst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9095" y="2324879"/>
              <a:ext cx="1926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</a:rPr>
                <a:t>И радиационная защита о-го-го!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88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7</a:t>
            </a:fld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0" y="398353"/>
            <a:ext cx="9144000" cy="2303680"/>
            <a:chOff x="0" y="0"/>
            <a:chExt cx="9144000" cy="23036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173758"/>
              <a:ext cx="9144000" cy="469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0066"/>
                  </a:solidFill>
                </a:rPr>
                <a:t>4. </a:t>
              </a:r>
              <a:r>
                <a:rPr lang="ru-RU" sz="2400" b="1" dirty="0" err="1">
                  <a:solidFill>
                    <a:srgbClr val="000066"/>
                  </a:solidFill>
                </a:rPr>
                <a:t>Коллайдер</a:t>
              </a:r>
              <a:r>
                <a:rPr lang="ru-RU" sz="2400" b="1" dirty="0">
                  <a:solidFill>
                    <a:srgbClr val="000066"/>
                  </a:solidFill>
                </a:rPr>
                <a:t> </a:t>
              </a:r>
              <a:r>
                <a:rPr lang="en-US" sz="2400" b="1" dirty="0">
                  <a:solidFill>
                    <a:srgbClr val="000066"/>
                  </a:solidFill>
                </a:rPr>
                <a:t>NICA – </a:t>
              </a:r>
              <a:r>
                <a:rPr lang="ru-RU" sz="2400" b="1" dirty="0">
                  <a:solidFill>
                    <a:srgbClr val="000066"/>
                  </a:solidFill>
                </a:rPr>
                <a:t>как всё начиналось. Рождение «Ники»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9324" y="643646"/>
              <a:ext cx="8194737" cy="1631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000066"/>
                  </a:solidFill>
                </a:rPr>
                <a:t>Позаботились и о названии. </a:t>
              </a:r>
            </a:p>
            <a:p>
              <a:r>
                <a:rPr lang="ru-RU" sz="2000" b="1" dirty="0">
                  <a:solidFill>
                    <a:srgbClr val="000066"/>
                  </a:solidFill>
                </a:rPr>
                <a:t>Я предложил </a:t>
              </a:r>
              <a:r>
                <a:rPr lang="en-US" sz="2000" b="1" i="1" dirty="0">
                  <a:solidFill>
                    <a:srgbClr val="000066"/>
                  </a:solidFill>
                </a:rPr>
                <a:t>“Relativistic Ion Superconducting Collider” </a:t>
              </a:r>
              <a:r>
                <a:rPr lang="en-US" sz="2000" b="1" dirty="0">
                  <a:solidFill>
                    <a:srgbClr val="000066"/>
                  </a:solidFill>
                </a:rPr>
                <a:t>(RISC).</a:t>
              </a:r>
            </a:p>
            <a:p>
              <a:r>
                <a:rPr lang="ru-RU" sz="2000" b="1" dirty="0">
                  <a:solidFill>
                    <a:srgbClr val="000066"/>
                  </a:solidFill>
                </a:rPr>
                <a:t>Товарищам не понравилось – слишком </a:t>
              </a:r>
              <a:r>
                <a:rPr lang="en-US" sz="2000" b="1" i="1" dirty="0">
                  <a:solidFill>
                    <a:srgbClr val="000066"/>
                  </a:solidFill>
                </a:rPr>
                <a:t>RISC</a:t>
              </a:r>
              <a:r>
                <a:rPr lang="ru-RU" sz="2000" b="1" dirty="0" err="1">
                  <a:solidFill>
                    <a:srgbClr val="000066"/>
                  </a:solidFill>
                </a:rPr>
                <a:t>ованно</a:t>
              </a:r>
              <a:r>
                <a:rPr lang="ru-RU" sz="2000" b="1" dirty="0">
                  <a:solidFill>
                    <a:srgbClr val="000066"/>
                  </a:solidFill>
                </a:rPr>
                <a:t>! </a:t>
              </a:r>
            </a:p>
            <a:p>
              <a:pPr indent="457200"/>
              <a:r>
                <a:rPr lang="ru-RU" sz="2000" b="1" dirty="0">
                  <a:solidFill>
                    <a:srgbClr val="000066"/>
                  </a:solidFill>
                </a:rPr>
                <a:t>Вспомнили и капитана </a:t>
              </a:r>
              <a:r>
                <a:rPr lang="ru-RU" sz="2000" b="1" dirty="0" err="1">
                  <a:solidFill>
                    <a:srgbClr val="000066"/>
                  </a:solidFill>
                </a:rPr>
                <a:t>Врунгеля</a:t>
              </a:r>
              <a:r>
                <a:rPr lang="ru-RU" sz="2000" b="1" dirty="0">
                  <a:solidFill>
                    <a:srgbClr val="000066"/>
                  </a:solidFill>
                </a:rPr>
                <a:t>: </a:t>
              </a:r>
            </a:p>
            <a:p>
              <a:r>
                <a:rPr lang="ru-RU" sz="2000" b="1" dirty="0">
                  <a:solidFill>
                    <a:srgbClr val="000066"/>
                  </a:solidFill>
                </a:rPr>
                <a:t>	«</a:t>
              </a:r>
              <a:r>
                <a:rPr lang="ru-RU" sz="2000" b="1" i="1" dirty="0">
                  <a:solidFill>
                    <a:srgbClr val="000066"/>
                  </a:solidFill>
                </a:rPr>
                <a:t>Как вы судно назовёте, так оно и поплывёт</a:t>
              </a:r>
              <a:r>
                <a:rPr lang="ru-RU" sz="2000" b="1" dirty="0">
                  <a:solidFill>
                    <a:srgbClr val="000066"/>
                  </a:solidFill>
                </a:rPr>
                <a:t>!»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0" y="0"/>
              <a:ext cx="9144000" cy="230368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15" y="1119749"/>
            <a:ext cx="1475715" cy="1475715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0" y="2702033"/>
            <a:ext cx="9144000" cy="3883616"/>
            <a:chOff x="0" y="3143102"/>
            <a:chExt cx="9144000" cy="3883616"/>
          </a:xfrm>
        </p:grpSpPr>
        <p:sp>
          <p:nvSpPr>
            <p:cNvPr id="19" name="TextBox 18"/>
            <p:cNvSpPr txBox="1"/>
            <p:nvPr/>
          </p:nvSpPr>
          <p:spPr>
            <a:xfrm>
              <a:off x="262550" y="3207473"/>
              <a:ext cx="8716480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ru-RU" sz="2000" b="1" dirty="0">
                  <a:solidFill>
                    <a:srgbClr val="000066"/>
                  </a:solidFill>
                </a:rPr>
                <a:t>К тому же это не только Коллайдер, но ещё и </a:t>
              </a:r>
              <a:r>
                <a:rPr lang="ru-RU" sz="2000" b="1" dirty="0" err="1">
                  <a:solidFill>
                    <a:srgbClr val="000066"/>
                  </a:solidFill>
                </a:rPr>
                <a:t>Нуклотрон</a:t>
              </a:r>
              <a:r>
                <a:rPr lang="ru-RU" sz="2000" b="1" dirty="0">
                  <a:solidFill>
                    <a:srgbClr val="000066"/>
                  </a:solidFill>
                </a:rPr>
                <a:t> + Бустер + новый </a:t>
              </a:r>
              <a:r>
                <a:rPr lang="ru-RU" sz="2000" b="1" dirty="0" err="1">
                  <a:solidFill>
                    <a:srgbClr val="000066"/>
                  </a:solidFill>
                </a:rPr>
                <a:t>линак</a:t>
              </a:r>
              <a:r>
                <a:rPr lang="ru-RU" sz="2000" b="1" dirty="0">
                  <a:solidFill>
                    <a:srgbClr val="000066"/>
                  </a:solidFill>
                </a:rPr>
                <a:t> + КРИОН – словом, комплекс (намётки схемы тогда уже были предложены).  </a:t>
              </a:r>
            </a:p>
            <a:p>
              <a:pPr>
                <a:spcAft>
                  <a:spcPts val="1200"/>
                </a:spcAft>
              </a:pPr>
              <a:r>
                <a:rPr lang="ru-RU" sz="2000" b="1" dirty="0">
                  <a:solidFill>
                    <a:srgbClr val="000066"/>
                  </a:solidFill>
                </a:rPr>
                <a:t>Тогда же Александр Дмитриевич Коваленко предложил, чтобы в названии комплекса присутствовало имя «</a:t>
              </a:r>
              <a:r>
                <a:rPr lang="ru-RU" sz="2000" b="1" dirty="0" err="1">
                  <a:solidFill>
                    <a:srgbClr val="000066"/>
                  </a:solidFill>
                </a:rPr>
                <a:t>Нуклотрон</a:t>
              </a:r>
              <a:r>
                <a:rPr lang="ru-RU" sz="2000" b="1" dirty="0">
                  <a:solidFill>
                    <a:srgbClr val="000066"/>
                  </a:solidFill>
                </a:rPr>
                <a:t>». Отсюда </a:t>
              </a:r>
              <a:r>
                <a:rPr lang="en-US" sz="2000" b="1" dirty="0">
                  <a:solidFill>
                    <a:srgbClr val="336600"/>
                  </a:solidFill>
                </a:rPr>
                <a:t>“</a:t>
              </a:r>
              <a:r>
                <a:rPr lang="en-US" sz="2000" b="1" i="1" dirty="0" err="1">
                  <a:solidFill>
                    <a:srgbClr val="336600"/>
                  </a:solidFill>
                </a:rPr>
                <a:t>Nuclotron</a:t>
              </a:r>
              <a:r>
                <a:rPr lang="en-US" sz="2000" b="1" i="1" dirty="0">
                  <a:solidFill>
                    <a:srgbClr val="336600"/>
                  </a:solidFill>
                </a:rPr>
                <a:t>-based</a:t>
              </a:r>
              <a:r>
                <a:rPr lang="en-US" sz="2000" b="1" dirty="0">
                  <a:solidFill>
                    <a:srgbClr val="336600"/>
                  </a:solidFill>
                </a:rPr>
                <a:t>…”</a:t>
              </a:r>
              <a:endParaRPr lang="ru-RU" sz="2000" b="1" dirty="0">
                <a:solidFill>
                  <a:srgbClr val="336600"/>
                </a:solidFill>
              </a:endParaRPr>
            </a:p>
            <a:p>
              <a:pPr>
                <a:spcAft>
                  <a:spcPts val="1200"/>
                </a:spcAft>
              </a:pPr>
              <a:r>
                <a:rPr lang="ru-RU" sz="2000" b="1" dirty="0">
                  <a:solidFill>
                    <a:srgbClr val="000066"/>
                  </a:solidFill>
                </a:rPr>
                <a:t>Сами собой как-то появились следующие</a:t>
              </a:r>
              <a:r>
                <a:rPr lang="en-US" sz="2000" b="1" dirty="0">
                  <a:solidFill>
                    <a:srgbClr val="000066"/>
                  </a:solidFill>
                </a:rPr>
                <a:t> </a:t>
              </a:r>
              <a:r>
                <a:rPr lang="ru-RU" sz="2000" b="1" dirty="0">
                  <a:solidFill>
                    <a:srgbClr val="000066"/>
                  </a:solidFill>
                </a:rPr>
                <a:t>слова </a:t>
              </a:r>
              <a:r>
                <a:rPr lang="en-US" sz="2000" b="1" dirty="0">
                  <a:solidFill>
                    <a:srgbClr val="336600"/>
                  </a:solidFill>
                </a:rPr>
                <a:t>“…</a:t>
              </a:r>
              <a:r>
                <a:rPr lang="en-US" sz="2000" b="1" i="1" dirty="0">
                  <a:solidFill>
                    <a:srgbClr val="336600"/>
                  </a:solidFill>
                </a:rPr>
                <a:t>Ion Collider</a:t>
              </a:r>
              <a:r>
                <a:rPr lang="en-US" sz="2000" b="1" dirty="0">
                  <a:solidFill>
                    <a:srgbClr val="336600"/>
                  </a:solidFill>
                </a:rPr>
                <a:t>…” </a:t>
              </a:r>
              <a:endParaRPr lang="ru-RU" sz="2000" b="1" dirty="0">
                <a:solidFill>
                  <a:srgbClr val="336600"/>
                </a:solidFill>
              </a:endParaRPr>
            </a:p>
            <a:p>
              <a:pPr>
                <a:spcAft>
                  <a:spcPts val="1200"/>
                </a:spcAft>
              </a:pPr>
              <a:r>
                <a:rPr lang="ru-RU" sz="2000" b="1" dirty="0">
                  <a:solidFill>
                    <a:srgbClr val="000066"/>
                  </a:solidFill>
                </a:rPr>
                <a:t>А затем, вместо «не вполне английского» </a:t>
              </a:r>
              <a:r>
                <a:rPr lang="en-US" sz="2000" b="1" i="1" dirty="0">
                  <a:solidFill>
                    <a:srgbClr val="000066"/>
                  </a:solidFill>
                </a:rPr>
                <a:t>Complex</a:t>
              </a:r>
              <a:r>
                <a:rPr lang="ru-RU" sz="2000" b="1" i="1" dirty="0">
                  <a:solidFill>
                    <a:srgbClr val="000066"/>
                  </a:solidFill>
                </a:rPr>
                <a:t> </a:t>
              </a:r>
              <a:r>
                <a:rPr lang="ru-RU" sz="2000" b="1" dirty="0">
                  <a:solidFill>
                    <a:srgbClr val="000066"/>
                  </a:solidFill>
                </a:rPr>
                <a:t>просится </a:t>
              </a:r>
              <a:r>
                <a:rPr lang="en-US" sz="2000" b="1" i="1" dirty="0">
                  <a:solidFill>
                    <a:srgbClr val="336600"/>
                  </a:solidFill>
                </a:rPr>
                <a:t>Facility</a:t>
              </a:r>
              <a:r>
                <a:rPr lang="en-US" sz="2000" b="1" dirty="0">
                  <a:solidFill>
                    <a:srgbClr val="000066"/>
                  </a:solidFill>
                </a:rPr>
                <a:t>, </a:t>
              </a:r>
              <a:r>
                <a:rPr lang="ru-RU" sz="2000" b="1" dirty="0">
                  <a:solidFill>
                    <a:srgbClr val="000066"/>
                  </a:solidFill>
                </a:rPr>
                <a:t>да вот мешает буква </a:t>
              </a:r>
              <a:r>
                <a:rPr lang="en-US" sz="2000" b="1" i="1" dirty="0">
                  <a:solidFill>
                    <a:srgbClr val="336600"/>
                  </a:solidFill>
                </a:rPr>
                <a:t>F</a:t>
              </a:r>
              <a:r>
                <a:rPr lang="en-US" sz="2000" b="1" i="1" dirty="0">
                  <a:solidFill>
                    <a:srgbClr val="000066"/>
                  </a:solidFill>
                </a:rPr>
                <a:t>. </a:t>
              </a:r>
              <a:r>
                <a:rPr lang="ru-RU" sz="2000" b="1" dirty="0">
                  <a:solidFill>
                    <a:srgbClr val="000066"/>
                  </a:solidFill>
                </a:rPr>
                <a:t>И тогда я нашёлся: не будем стесняться, написав </a:t>
              </a:r>
              <a:r>
                <a:rPr lang="en-US" sz="2000" b="1" i="1" dirty="0">
                  <a:solidFill>
                    <a:srgbClr val="336600"/>
                  </a:solidFill>
                </a:rPr>
                <a:t>“</a:t>
              </a:r>
              <a:r>
                <a:rPr lang="en-US" sz="2000" b="1" i="1" dirty="0" err="1">
                  <a:solidFill>
                    <a:srgbClr val="336600"/>
                  </a:solidFill>
                </a:rPr>
                <a:t>fAcility</a:t>
              </a:r>
              <a:r>
                <a:rPr lang="en-US" sz="2000" b="1" dirty="0">
                  <a:solidFill>
                    <a:srgbClr val="336600"/>
                  </a:solidFill>
                </a:rPr>
                <a:t>”</a:t>
              </a:r>
              <a:r>
                <a:rPr lang="en-US" sz="2000" b="1" dirty="0">
                  <a:solidFill>
                    <a:srgbClr val="000066"/>
                  </a:solidFill>
                </a:rPr>
                <a:t>.</a:t>
              </a:r>
              <a:endParaRPr lang="ru-RU" sz="2000" b="1" dirty="0">
                <a:solidFill>
                  <a:srgbClr val="000066"/>
                </a:solidFill>
              </a:endParaRPr>
            </a:p>
            <a:p>
              <a:pPr>
                <a:spcAft>
                  <a:spcPts val="1200"/>
                </a:spcAft>
              </a:pPr>
              <a:r>
                <a:rPr lang="en-US" sz="2000" b="1" dirty="0">
                  <a:solidFill>
                    <a:srgbClr val="000066"/>
                  </a:solidFill>
                </a:rPr>
                <a:t> </a:t>
              </a:r>
              <a:r>
                <a:rPr lang="ru-RU" sz="2000" b="1" dirty="0">
                  <a:solidFill>
                    <a:srgbClr val="000066"/>
                  </a:solidFill>
                </a:rPr>
                <a:t>Этот трюк одобрили. Так и прижилось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0" y="3143102"/>
              <a:ext cx="9144000" cy="3883616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68721" y="6011501"/>
            <a:ext cx="7233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</a:rPr>
              <a:t>N</a:t>
            </a:r>
            <a:r>
              <a:rPr lang="en-US" sz="2800" b="1" i="1" dirty="0" err="1">
                <a:solidFill>
                  <a:srgbClr val="336600"/>
                </a:solidFill>
              </a:rPr>
              <a:t>uclotron</a:t>
            </a:r>
            <a:r>
              <a:rPr lang="en-US" sz="2800" b="1" i="1" dirty="0">
                <a:solidFill>
                  <a:srgbClr val="336600"/>
                </a:solidFill>
              </a:rPr>
              <a:t>-based </a:t>
            </a:r>
            <a:r>
              <a:rPr lang="en-US" sz="2800" b="1" i="1" dirty="0">
                <a:solidFill>
                  <a:srgbClr val="FF0000"/>
                </a:solidFill>
              </a:rPr>
              <a:t>I</a:t>
            </a:r>
            <a:r>
              <a:rPr lang="en-US" sz="2800" b="1" i="1" dirty="0">
                <a:solidFill>
                  <a:srgbClr val="336600"/>
                </a:solidFill>
              </a:rPr>
              <a:t>on </a:t>
            </a:r>
            <a:r>
              <a:rPr lang="en-US" sz="2800" b="1" i="1" dirty="0" err="1">
                <a:solidFill>
                  <a:srgbClr val="FF0000"/>
                </a:solidFill>
              </a:rPr>
              <a:t>C</a:t>
            </a:r>
            <a:r>
              <a:rPr lang="en-US" sz="2800" b="1" i="1" dirty="0" err="1">
                <a:solidFill>
                  <a:srgbClr val="336600"/>
                </a:solidFill>
              </a:rPr>
              <a:t>ollder</a:t>
            </a:r>
            <a:r>
              <a:rPr lang="en-US" sz="2800" b="1" i="1" dirty="0">
                <a:solidFill>
                  <a:srgbClr val="336600"/>
                </a:solidFill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</a:rPr>
              <a:t>f</a:t>
            </a:r>
            <a:r>
              <a:rPr lang="en-US" sz="2800" b="1" i="1" dirty="0" err="1">
                <a:solidFill>
                  <a:srgbClr val="FF0000"/>
                </a:solidFill>
              </a:rPr>
              <a:t>A</a:t>
            </a:r>
            <a:r>
              <a:rPr lang="en-US" sz="2800" b="1" i="1" dirty="0" err="1">
                <a:solidFill>
                  <a:srgbClr val="336600"/>
                </a:solidFill>
              </a:rPr>
              <a:t>cility</a:t>
            </a:r>
            <a:r>
              <a:rPr lang="ru-RU" sz="2800" b="1" i="1" dirty="0">
                <a:solidFill>
                  <a:srgbClr val="336600"/>
                </a:solidFill>
              </a:rPr>
              <a:t> - </a:t>
            </a:r>
            <a:r>
              <a:rPr lang="en-US" sz="2800" b="1" i="1" dirty="0">
                <a:solidFill>
                  <a:srgbClr val="FF0000"/>
                </a:solidFill>
              </a:rPr>
              <a:t>NICA</a:t>
            </a:r>
            <a:r>
              <a:rPr lang="en-US" sz="2800" b="1" i="1" dirty="0">
                <a:solidFill>
                  <a:srgbClr val="336600"/>
                </a:solidFill>
              </a:rPr>
              <a:t>.</a:t>
            </a:r>
            <a:endParaRPr lang="ru-RU" sz="2800" b="1" i="1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0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8</a:t>
            </a:fld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0" y="398352"/>
            <a:ext cx="9144000" cy="3975720"/>
            <a:chOff x="0" y="-1"/>
            <a:chExt cx="9144000" cy="397572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173758"/>
              <a:ext cx="9144000" cy="469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0066"/>
                  </a:solidFill>
                </a:rPr>
                <a:t>4. </a:t>
              </a:r>
              <a:r>
                <a:rPr lang="ru-RU" sz="2400" b="1" dirty="0" err="1">
                  <a:solidFill>
                    <a:srgbClr val="000066"/>
                  </a:solidFill>
                </a:rPr>
                <a:t>Коллайдер</a:t>
              </a:r>
              <a:r>
                <a:rPr lang="ru-RU" sz="2400" b="1" dirty="0">
                  <a:solidFill>
                    <a:srgbClr val="000066"/>
                  </a:solidFill>
                </a:rPr>
                <a:t> </a:t>
              </a:r>
              <a:r>
                <a:rPr lang="en-US" sz="2400" b="1" dirty="0">
                  <a:solidFill>
                    <a:srgbClr val="000066"/>
                  </a:solidFill>
                </a:rPr>
                <a:t>NICA – </a:t>
              </a:r>
              <a:r>
                <a:rPr lang="ru-RU" sz="2400" b="1" dirty="0">
                  <a:solidFill>
                    <a:srgbClr val="000066"/>
                  </a:solidFill>
                </a:rPr>
                <a:t>как всё начиналось. Рождение «Ники»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3498" y="643646"/>
              <a:ext cx="8646058" cy="3194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ru-RU" sz="2400" b="1" i="1" dirty="0">
                  <a:solidFill>
                    <a:srgbClr val="000066"/>
                  </a:solidFill>
                </a:rPr>
                <a:t>Первая «проба пера»</a:t>
              </a:r>
            </a:p>
            <a:p>
              <a:pPr algn="ctr">
                <a:lnSpc>
                  <a:spcPct val="114000"/>
                </a:lnSpc>
              </a:pPr>
              <a:r>
                <a:rPr lang="en-US" sz="2000" b="1" i="0" dirty="0">
                  <a:solidFill>
                    <a:srgbClr val="000066"/>
                  </a:solidFill>
                  <a:effectLst/>
                </a:rPr>
                <a:t>Intern Conference High Energy Physics, Moscow, 2006</a:t>
              </a:r>
              <a:endParaRPr lang="en-US" sz="2000" b="1" dirty="0">
                <a:solidFill>
                  <a:srgbClr val="000066"/>
                </a:solidFill>
              </a:endParaRPr>
            </a:p>
            <a:p>
              <a:pPr algn="ctr">
                <a:lnSpc>
                  <a:spcPct val="114000"/>
                </a:lnSpc>
              </a:pPr>
              <a:r>
                <a:rPr lang="en-US" sz="2000" b="1" dirty="0">
                  <a:solidFill>
                    <a:srgbClr val="000066"/>
                  </a:solidFill>
                </a:rPr>
                <a:t>(</a:t>
              </a:r>
              <a:r>
                <a:rPr lang="ru-RU" sz="2000" b="1" dirty="0">
                  <a:solidFill>
                    <a:srgbClr val="000066"/>
                  </a:solidFill>
                </a:rPr>
                <a:t>т. наз. </a:t>
              </a:r>
              <a:r>
                <a:rPr lang="ru-RU" sz="2000" b="1" dirty="0" err="1">
                  <a:solidFill>
                    <a:srgbClr val="000066"/>
                  </a:solidFill>
                </a:rPr>
                <a:t>Рочестерская</a:t>
              </a:r>
              <a:r>
                <a:rPr lang="ru-RU" sz="2000" b="1" dirty="0">
                  <a:solidFill>
                    <a:srgbClr val="000066"/>
                  </a:solidFill>
                </a:rPr>
                <a:t> конференция)</a:t>
              </a:r>
            </a:p>
            <a:p>
              <a:pPr algn="ctr">
                <a:lnSpc>
                  <a:spcPct val="114000"/>
                </a:lnSpc>
              </a:pPr>
              <a:endParaRPr lang="ru-RU" sz="1000" b="1" dirty="0">
                <a:solidFill>
                  <a:srgbClr val="000066"/>
                </a:solidFill>
              </a:endParaRPr>
            </a:p>
            <a:p>
              <a:pPr algn="ctr">
                <a:lnSpc>
                  <a:spcPct val="114000"/>
                </a:lnSpc>
              </a:pPr>
              <a:r>
                <a:rPr lang="en-US" sz="2400" b="1" dirty="0">
                  <a:solidFill>
                    <a:srgbClr val="000066"/>
                  </a:solidFill>
                </a:rPr>
                <a:t>QCD Matter: A Search for a Mixed Quark-Hadron Phase</a:t>
              </a:r>
              <a:endParaRPr lang="ru-RU" sz="2400" b="1" dirty="0">
                <a:solidFill>
                  <a:srgbClr val="000066"/>
                </a:solidFill>
              </a:endParaRPr>
            </a:p>
            <a:p>
              <a:pPr algn="ctr">
                <a:lnSpc>
                  <a:spcPct val="114000"/>
                </a:lnSpc>
              </a:pPr>
              <a:r>
                <a:rPr lang="en-US" sz="2000" b="1" dirty="0" err="1">
                  <a:solidFill>
                    <a:srgbClr val="000066"/>
                  </a:solidFill>
                </a:rPr>
                <a:t>A.N.Sissakian</a:t>
              </a:r>
              <a:r>
                <a:rPr lang="en-US" sz="2000" b="1" dirty="0">
                  <a:solidFill>
                    <a:srgbClr val="000066"/>
                  </a:solidFill>
                </a:rPr>
                <a:t>, </a:t>
              </a:r>
              <a:r>
                <a:rPr lang="en-US" sz="2000" b="1" dirty="0" err="1">
                  <a:solidFill>
                    <a:srgbClr val="000066"/>
                  </a:solidFill>
                </a:rPr>
                <a:t>A.S.Sorin</a:t>
              </a:r>
              <a:r>
                <a:rPr lang="en-US" sz="2000" b="1" dirty="0">
                  <a:solidFill>
                    <a:srgbClr val="000066"/>
                  </a:solidFill>
                </a:rPr>
                <a:t> and </a:t>
              </a:r>
              <a:r>
                <a:rPr lang="en-US" sz="2000" b="1" dirty="0" err="1">
                  <a:solidFill>
                    <a:srgbClr val="000066"/>
                  </a:solidFill>
                </a:rPr>
                <a:t>V.D.Toneev</a:t>
              </a:r>
              <a:endParaRPr lang="en-US" sz="2000" b="1" dirty="0">
                <a:solidFill>
                  <a:srgbClr val="000066"/>
                </a:solidFill>
              </a:endParaRPr>
            </a:p>
            <a:p>
              <a:pPr algn="ctr">
                <a:lnSpc>
                  <a:spcPct val="114000"/>
                </a:lnSpc>
              </a:pPr>
              <a:r>
                <a:rPr lang="en-US" sz="2000" b="1" dirty="0">
                  <a:solidFill>
                    <a:srgbClr val="000066"/>
                  </a:solidFill>
                </a:rPr>
                <a:t>Joint Institute for Nuclear Research</a:t>
              </a:r>
            </a:p>
            <a:p>
              <a:pPr>
                <a:lnSpc>
                  <a:spcPct val="114000"/>
                </a:lnSpc>
              </a:pPr>
              <a:r>
                <a:rPr lang="en-US" sz="2000" b="1" i="1" dirty="0">
                  <a:solidFill>
                    <a:srgbClr val="000066"/>
                  </a:solidFill>
                </a:rPr>
                <a:t>JINR project to reach 5 GeV/</a:t>
              </a:r>
              <a:r>
                <a:rPr lang="en-US" sz="2000" b="1" i="1" dirty="0" err="1">
                  <a:solidFill>
                    <a:srgbClr val="000066"/>
                  </a:solidFill>
                </a:rPr>
                <a:t>amu</a:t>
              </a:r>
              <a:r>
                <a:rPr lang="en-US" sz="2000" b="1" i="1" dirty="0">
                  <a:solidFill>
                    <a:srgbClr val="000066"/>
                  </a:solidFill>
                </a:rPr>
                <a:t> energy for Au and U beams and to increase the bombarding energy up to 10 GeV/</a:t>
              </a:r>
              <a:r>
                <a:rPr lang="en-US" sz="2000" b="1" i="1" dirty="0" err="1">
                  <a:solidFill>
                    <a:srgbClr val="000066"/>
                  </a:solidFill>
                </a:rPr>
                <a:t>amu</a:t>
              </a:r>
              <a:endParaRPr lang="ru-RU" sz="2000" b="1" i="1" dirty="0">
                <a:solidFill>
                  <a:srgbClr val="000066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0" y="-1"/>
              <a:ext cx="9144000" cy="3975720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0" y="4385579"/>
            <a:ext cx="9144000" cy="1430422"/>
            <a:chOff x="0" y="3431289"/>
            <a:chExt cx="9144000" cy="1430422"/>
          </a:xfrm>
        </p:grpSpPr>
        <p:sp>
          <p:nvSpPr>
            <p:cNvPr id="4" name="TextBox 3"/>
            <p:cNvSpPr txBox="1"/>
            <p:nvPr/>
          </p:nvSpPr>
          <p:spPr>
            <a:xfrm>
              <a:off x="248971" y="3638668"/>
              <a:ext cx="86460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000" b="1" i="1" dirty="0">
                  <a:solidFill>
                    <a:srgbClr val="0000CC"/>
                  </a:solidFill>
                </a:rPr>
                <a:t>В докладе пока ещё обсуждается проект эксперимента с тяжёлыми ионами, бомбардирующими неподвижную мишень (</a:t>
              </a:r>
              <a:r>
                <a:rPr lang="en-US" sz="2000" b="1" i="1" dirty="0">
                  <a:solidFill>
                    <a:srgbClr val="0000CC"/>
                  </a:solidFill>
                </a:rPr>
                <a:t>“fixed target experiment”).</a:t>
              </a:r>
              <a:r>
                <a:rPr lang="ru-RU" sz="2000" b="1" i="1" dirty="0">
                  <a:solidFill>
                    <a:srgbClr val="0000CC"/>
                  </a:solidFill>
                </a:rPr>
                <a:t>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3431289"/>
              <a:ext cx="9144000" cy="1430422"/>
            </a:xfrm>
            <a:prstGeom prst="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773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468E-F7C4-4CA1-85F7-7DBC7306FD5A}" type="slidenum">
              <a:rPr lang="ru-RU" smtClean="0"/>
              <a:t>9</a:t>
            </a:fld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0" y="23204"/>
            <a:ext cx="9144000" cy="1438773"/>
            <a:chOff x="0" y="23204"/>
            <a:chExt cx="9144000" cy="143877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23204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0066"/>
                  </a:solidFill>
                </a:rPr>
                <a:t>4. </a:t>
              </a:r>
              <a:r>
                <a:rPr lang="ru-RU" sz="2400" b="1" dirty="0" err="1">
                  <a:solidFill>
                    <a:srgbClr val="000066"/>
                  </a:solidFill>
                </a:rPr>
                <a:t>Коллайдер</a:t>
              </a:r>
              <a:r>
                <a:rPr lang="ru-RU" sz="2400" b="1" dirty="0">
                  <a:solidFill>
                    <a:srgbClr val="000066"/>
                  </a:solidFill>
                </a:rPr>
                <a:t> </a:t>
              </a:r>
              <a:r>
                <a:rPr lang="en-US" sz="2400" b="1" dirty="0">
                  <a:solidFill>
                    <a:srgbClr val="000066"/>
                  </a:solidFill>
                </a:rPr>
                <a:t>NICA – </a:t>
              </a:r>
              <a:r>
                <a:rPr lang="ru-RU" sz="2400" b="1" dirty="0">
                  <a:solidFill>
                    <a:srgbClr val="000066"/>
                  </a:solidFill>
                </a:rPr>
                <a:t>как всё начиналось</a:t>
              </a: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0" y="584086"/>
              <a:ext cx="9103245" cy="877891"/>
              <a:chOff x="28704" y="643513"/>
              <a:chExt cx="8008271" cy="877891"/>
            </a:xfrm>
          </p:grpSpPr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28704" y="1035117"/>
                <a:ext cx="3049588" cy="486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800" b="1" baseline="0" dirty="0">
                  <a:solidFill>
                    <a:srgbClr val="FF0000"/>
                  </a:solidFill>
                  <a:latin typeface="Arial" pitchFamily="34" charset="0"/>
                </a:endParaRPr>
              </a:p>
              <a:p>
                <a:pPr algn="ctr" eaLnBrk="1" hangingPunct="1"/>
                <a:r>
                  <a:rPr lang="ru-RU" sz="2000" b="1" baseline="0" dirty="0">
                    <a:solidFill>
                      <a:srgbClr val="FF0000"/>
                    </a:solidFill>
                    <a:latin typeface="Arial" pitchFamily="34" charset="0"/>
                  </a:rPr>
                  <a:t>Три первых варианта</a:t>
                </a:r>
              </a:p>
            </p:txBody>
          </p:sp>
          <p:sp>
            <p:nvSpPr>
              <p:cNvPr id="11" name="Text Box 2"/>
              <p:cNvSpPr txBox="1">
                <a:spLocks noChangeArrowheads="1"/>
              </p:cNvSpPr>
              <p:nvPr/>
            </p:nvSpPr>
            <p:spPr bwMode="auto">
              <a:xfrm>
                <a:off x="28704" y="643513"/>
                <a:ext cx="8008271" cy="547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1pPr>
                <a:lvl2pPr marL="742950" indent="-28575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2pPr>
                <a:lvl3pPr marL="1143000" indent="-22860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3pPr>
                <a:lvl4pPr marL="1600200" indent="-22860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4pPr>
                <a:lvl5pPr marL="2057400" indent="-228600" eaLnBrk="0" hangingPunct="0"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aseline="30000">
                    <a:solidFill>
                      <a:schemeClr val="tx1"/>
                    </a:solidFill>
                    <a:latin typeface="Bookman Old Style" pitchFamily="18" charset="0"/>
                  </a:defRPr>
                </a:lvl9pPr>
              </a:lstStyle>
              <a:p>
                <a:pPr algn="ctr" eaLnBrk="1" hangingPunct="1">
                  <a:lnSpc>
                    <a:spcPct val="70000"/>
                  </a:lnSpc>
                  <a:spcBef>
                    <a:spcPct val="50000"/>
                  </a:spcBef>
                </a:pPr>
                <a:endParaRPr lang="en-US" sz="800" b="1" baseline="0" dirty="0">
                  <a:solidFill>
                    <a:srgbClr val="CC0000"/>
                  </a:solidFill>
                  <a:latin typeface="Arial" pitchFamily="34" charset="0"/>
                </a:endParaRPr>
              </a:p>
              <a:p>
                <a:pPr algn="ctr" eaLnBrk="1" hangingPunct="1"/>
                <a:r>
                  <a:rPr lang="ru-RU" sz="2400" b="1" baseline="0" dirty="0">
                    <a:solidFill>
                      <a:srgbClr val="000066"/>
                    </a:solidFill>
                    <a:latin typeface="Arial" pitchFamily="34" charset="0"/>
                  </a:rPr>
                  <a:t>      Варианты проекта Коллайдера </a:t>
                </a:r>
                <a:r>
                  <a:rPr lang="en-US" sz="2400" b="1" baseline="0" dirty="0">
                    <a:solidFill>
                      <a:srgbClr val="000066"/>
                    </a:solidFill>
                    <a:latin typeface="Arial" pitchFamily="34" charset="0"/>
                  </a:rPr>
                  <a:t>NICA</a:t>
                </a:r>
              </a:p>
            </p:txBody>
          </p:sp>
        </p:grpSp>
      </p:grp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23491" y="0"/>
            <a:ext cx="9288463" cy="6858000"/>
            <a:chOff x="-393" y="0"/>
            <a:chExt cx="5851" cy="4320"/>
          </a:xfrm>
        </p:grpSpPr>
        <p:pic>
          <p:nvPicPr>
            <p:cNvPr id="13" name="Picture 10" descr="09_NICA_4T_3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2" y="0"/>
              <a:ext cx="5760" cy="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-385" y="3464"/>
              <a:ext cx="5760" cy="8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aseline="30000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 rot="-1387251">
              <a:off x="3398" y="1745"/>
              <a:ext cx="2060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 baseline="0">
                  <a:solidFill>
                    <a:srgbClr val="FF0000"/>
                  </a:solidFill>
                  <a:latin typeface="Arial" pitchFamily="34" charset="0"/>
                </a:rPr>
                <a:t>Collider 4T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b="1" baseline="0">
                  <a:solidFill>
                    <a:srgbClr val="FF0000"/>
                  </a:solidFill>
                  <a:latin typeface="Arial" pitchFamily="34" charset="0"/>
                </a:rPr>
                <a:t>(C</a:t>
              </a:r>
              <a:r>
                <a:rPr lang="en-US" b="1" baseline="-25000">
                  <a:solidFill>
                    <a:srgbClr val="FF0000"/>
                  </a:solidFill>
                  <a:latin typeface="Arial" pitchFamily="34" charset="0"/>
                </a:rPr>
                <a:t>Ring </a:t>
              </a:r>
              <a:r>
                <a:rPr lang="en-US" b="1" baseline="0">
                  <a:solidFill>
                    <a:srgbClr val="FF0000"/>
                  </a:solidFill>
                  <a:latin typeface="Arial" pitchFamily="34" charset="0"/>
                </a:rPr>
                <a:t>= 251.5 </a:t>
              </a:r>
              <a:r>
                <a:rPr lang="ru-RU" b="1" baseline="0">
                  <a:solidFill>
                    <a:srgbClr val="FF0000"/>
                  </a:solidFill>
                  <a:latin typeface="Arial" pitchFamily="34" charset="0"/>
                </a:rPr>
                <a:t>м</a:t>
              </a:r>
              <a:r>
                <a:rPr lang="en-US" b="1" baseline="0">
                  <a:solidFill>
                    <a:srgbClr val="FF0000"/>
                  </a:solidFill>
                  <a:latin typeface="Arial" pitchFamily="34" charset="0"/>
                </a:rPr>
                <a:t>)</a:t>
              </a:r>
              <a:endParaRPr lang="ru-RU" b="1" baseline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b="1" baseline="0">
                  <a:solidFill>
                    <a:srgbClr val="FF0000"/>
                  </a:solidFill>
                  <a:latin typeface="Arial" pitchFamily="34" charset="0"/>
                </a:rPr>
                <a:t>September</a:t>
              </a:r>
              <a:r>
                <a:rPr lang="ru-RU" b="1" baseline="0">
                  <a:solidFill>
                    <a:srgbClr val="FF0000"/>
                  </a:solidFill>
                  <a:latin typeface="Arial" pitchFamily="34" charset="0"/>
                </a:rPr>
                <a:t> 2009</a:t>
              </a:r>
              <a:endParaRPr lang="ru-RU" sz="2000" b="1" baseline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-393" y="3464"/>
              <a:ext cx="5760" cy="8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aseline="30000"/>
            </a:p>
          </p:txBody>
        </p:sp>
      </p:grp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-25079" y="1686"/>
            <a:ext cx="9144000" cy="6086475"/>
            <a:chOff x="-1037" y="1234"/>
            <a:chExt cx="5760" cy="3834"/>
          </a:xfrm>
        </p:grpSpPr>
        <p:pic>
          <p:nvPicPr>
            <p:cNvPr id="19" name="Picture 16" descr="09Dec_3D_NICA_Schem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7" y="1234"/>
              <a:ext cx="5760" cy="3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 rot="20036943">
              <a:off x="2989" y="3414"/>
              <a:ext cx="1437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 baseline="0" dirty="0">
                  <a:solidFill>
                    <a:srgbClr val="FF0000"/>
                  </a:solidFill>
                  <a:latin typeface="Arial" pitchFamily="34" charset="0"/>
                </a:rPr>
                <a:t>Collider</a:t>
              </a:r>
              <a:endParaRPr lang="ru-RU" sz="2000" b="1" baseline="0" dirty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 baseline="0" dirty="0">
                  <a:solidFill>
                    <a:srgbClr val="FF0000"/>
                  </a:solidFill>
                  <a:latin typeface="Arial" pitchFamily="34" charset="0"/>
                </a:rPr>
                <a:t> 2T - 350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b="1" baseline="0" dirty="0">
                  <a:solidFill>
                    <a:srgbClr val="FF0000"/>
                  </a:solidFill>
                  <a:latin typeface="Arial" pitchFamily="34" charset="0"/>
                </a:rPr>
                <a:t>(C</a:t>
              </a:r>
              <a:r>
                <a:rPr lang="en-US" b="1" baseline="-25000" dirty="0">
                  <a:solidFill>
                    <a:srgbClr val="FF0000"/>
                  </a:solidFill>
                  <a:latin typeface="Arial" pitchFamily="34" charset="0"/>
                </a:rPr>
                <a:t>Ring </a:t>
              </a:r>
              <a:r>
                <a:rPr lang="en-US" b="1" baseline="0" dirty="0">
                  <a:solidFill>
                    <a:srgbClr val="FF0000"/>
                  </a:solidFill>
                  <a:latin typeface="Arial" pitchFamily="34" charset="0"/>
                </a:rPr>
                <a:t>= 350 m)</a:t>
              </a:r>
              <a:endParaRPr lang="ru-RU" b="1" baseline="0" dirty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b="1" baseline="0" dirty="0">
                  <a:solidFill>
                    <a:srgbClr val="FF0000"/>
                  </a:solidFill>
                  <a:latin typeface="Arial" pitchFamily="34" charset="0"/>
                </a:rPr>
                <a:t>February</a:t>
              </a:r>
              <a:r>
                <a:rPr lang="ru-RU" b="1" baseline="0" dirty="0">
                  <a:solidFill>
                    <a:srgbClr val="FF0000"/>
                  </a:solidFill>
                  <a:latin typeface="Arial" pitchFamily="34" charset="0"/>
                </a:rPr>
                <a:t> 20</a:t>
              </a:r>
              <a:r>
                <a:rPr lang="en-US" b="1" baseline="0" dirty="0">
                  <a:solidFill>
                    <a:srgbClr val="FF0000"/>
                  </a:solidFill>
                  <a:latin typeface="Arial" pitchFamily="34" charset="0"/>
                </a:rPr>
                <a:t>1</a:t>
              </a:r>
              <a:r>
                <a:rPr lang="ru-RU" b="1" baseline="0" dirty="0">
                  <a:solidFill>
                    <a:srgbClr val="FF0000"/>
                  </a:solidFill>
                  <a:latin typeface="Arial" pitchFamily="34" charset="0"/>
                </a:rPr>
                <a:t>0</a:t>
              </a:r>
              <a:endParaRPr lang="ru-RU" sz="2000" b="1" baseline="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21" name="Group 31"/>
          <p:cNvGrpSpPr>
            <a:grpSpLocks/>
          </p:cNvGrpSpPr>
          <p:nvPr/>
        </p:nvGrpSpPr>
        <p:grpSpPr bwMode="auto">
          <a:xfrm>
            <a:off x="-1588" y="-428"/>
            <a:ext cx="9144000" cy="6858000"/>
            <a:chOff x="-2640" y="1104"/>
            <a:chExt cx="5760" cy="4320"/>
          </a:xfrm>
        </p:grpSpPr>
        <p:sp>
          <p:nvSpPr>
            <p:cNvPr id="22" name="Rectangle 38"/>
            <p:cNvSpPr>
              <a:spLocks noChangeArrowheads="1"/>
            </p:cNvSpPr>
            <p:nvPr/>
          </p:nvSpPr>
          <p:spPr bwMode="auto">
            <a:xfrm>
              <a:off x="-2640" y="4920"/>
              <a:ext cx="5760" cy="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aseline="30000"/>
            </a:p>
          </p:txBody>
        </p:sp>
        <p:pic>
          <p:nvPicPr>
            <p:cNvPr id="23" name="Picture 40" descr="10July09_Facility_3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40" y="1356"/>
              <a:ext cx="5760" cy="364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45"/>
            <p:cNvSpPr txBox="1">
              <a:spLocks noChangeArrowheads="1"/>
            </p:cNvSpPr>
            <p:nvPr/>
          </p:nvSpPr>
          <p:spPr bwMode="auto">
            <a:xfrm rot="1116273">
              <a:off x="130" y="3471"/>
              <a:ext cx="1437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 baseline="0">
                  <a:solidFill>
                    <a:srgbClr val="FF0000"/>
                  </a:solidFill>
                  <a:latin typeface="Arial" pitchFamily="34" charset="0"/>
                </a:rPr>
                <a:t>Collider</a:t>
              </a:r>
              <a:endParaRPr lang="ru-RU" sz="2000" b="1" baseline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2000" b="1" baseline="0">
                  <a:solidFill>
                    <a:srgbClr val="FF0000"/>
                  </a:solidFill>
                  <a:latin typeface="Arial" pitchFamily="34" charset="0"/>
                </a:rPr>
                <a:t>2T- 534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b="1" baseline="0">
                  <a:solidFill>
                    <a:srgbClr val="FF0000"/>
                  </a:solidFill>
                  <a:latin typeface="Arial" pitchFamily="34" charset="0"/>
                </a:rPr>
                <a:t>(C</a:t>
              </a:r>
              <a:r>
                <a:rPr lang="en-US" b="1" baseline="-25000">
                  <a:solidFill>
                    <a:srgbClr val="FF0000"/>
                  </a:solidFill>
                  <a:latin typeface="Arial" pitchFamily="34" charset="0"/>
                </a:rPr>
                <a:t>Ring </a:t>
              </a:r>
              <a:r>
                <a:rPr lang="en-US" b="1" baseline="0">
                  <a:solidFill>
                    <a:srgbClr val="FF0000"/>
                  </a:solidFill>
                  <a:latin typeface="Arial" pitchFamily="34" charset="0"/>
                </a:rPr>
                <a:t>= 534 m)</a:t>
              </a:r>
              <a:endParaRPr lang="ru-RU" b="1" baseline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b="1" baseline="0">
                  <a:solidFill>
                    <a:srgbClr val="FF0000"/>
                  </a:solidFill>
                  <a:latin typeface="Arial" pitchFamily="34" charset="0"/>
                </a:rPr>
                <a:t>July</a:t>
              </a:r>
              <a:r>
                <a:rPr lang="ru-RU" b="1" baseline="0">
                  <a:solidFill>
                    <a:srgbClr val="FF0000"/>
                  </a:solidFill>
                  <a:latin typeface="Arial" pitchFamily="34" charset="0"/>
                </a:rPr>
                <a:t> 20</a:t>
              </a:r>
              <a:r>
                <a:rPr lang="en-US" b="1" baseline="0">
                  <a:solidFill>
                    <a:srgbClr val="FF0000"/>
                  </a:solidFill>
                  <a:latin typeface="Arial" pitchFamily="34" charset="0"/>
                </a:rPr>
                <a:t>1</a:t>
              </a:r>
              <a:r>
                <a:rPr lang="ru-RU" b="1" baseline="0">
                  <a:solidFill>
                    <a:srgbClr val="FF0000"/>
                  </a:solidFill>
                  <a:latin typeface="Arial" pitchFamily="34" charset="0"/>
                </a:rPr>
                <a:t>0</a:t>
              </a:r>
              <a:endParaRPr lang="ru-RU" sz="2000" b="1" baseline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5" name="Rectangle 37"/>
            <p:cNvSpPr>
              <a:spLocks noChangeArrowheads="1"/>
            </p:cNvSpPr>
            <p:nvPr/>
          </p:nvSpPr>
          <p:spPr bwMode="auto">
            <a:xfrm>
              <a:off x="-2640" y="1104"/>
              <a:ext cx="5760" cy="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baseline="3000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8703" y="19465"/>
            <a:ext cx="9103245" cy="1501939"/>
            <a:chOff x="28704" y="19465"/>
            <a:chExt cx="8008271" cy="1501939"/>
          </a:xfrm>
        </p:grpSpPr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887510" y="19465"/>
              <a:ext cx="62919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/>
              <a:r>
                <a:rPr lang="ru-RU" sz="2400" b="1" dirty="0">
                  <a:solidFill>
                    <a:srgbClr val="000066"/>
                  </a:solidFill>
                  <a:latin typeface="+mn-lt"/>
                </a:rPr>
                <a:t>5. Почему </a:t>
              </a:r>
              <a:r>
                <a:rPr lang="ru-RU" sz="2400" b="1" dirty="0" err="1">
                  <a:solidFill>
                    <a:srgbClr val="000066"/>
                  </a:solidFill>
                  <a:latin typeface="+mn-lt"/>
                </a:rPr>
                <a:t>Коллайдер</a:t>
              </a:r>
              <a:r>
                <a:rPr lang="ru-RU" sz="2400" b="1" dirty="0">
                  <a:solidFill>
                    <a:srgbClr val="000066"/>
                  </a:solidFill>
                  <a:latin typeface="+mn-lt"/>
                </a:rPr>
                <a:t> такой большой</a:t>
              </a: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auto">
            <a:xfrm>
              <a:off x="28704" y="1035117"/>
              <a:ext cx="3049588" cy="48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endParaRPr lang="en-US" sz="800" b="1" baseline="0" dirty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1" hangingPunct="1"/>
              <a:r>
                <a:rPr lang="ru-RU" sz="2000" b="1" baseline="0" dirty="0">
                  <a:solidFill>
                    <a:srgbClr val="FF0000"/>
                  </a:solidFill>
                  <a:latin typeface="Arial" pitchFamily="34" charset="0"/>
                </a:rPr>
                <a:t>Три первых варианта</a:t>
              </a:r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28704" y="472652"/>
              <a:ext cx="8008271" cy="54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aseline="30000"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endParaRPr lang="en-US" sz="800" b="1" baseline="0" dirty="0">
                <a:solidFill>
                  <a:srgbClr val="CC0000"/>
                </a:solidFill>
                <a:latin typeface="Arial" pitchFamily="34" charset="0"/>
              </a:endParaRPr>
            </a:p>
            <a:p>
              <a:pPr algn="ctr" eaLnBrk="1" hangingPunct="1"/>
              <a:r>
                <a:rPr lang="ru-RU" sz="2400" b="1" baseline="0" dirty="0">
                  <a:solidFill>
                    <a:srgbClr val="000066"/>
                  </a:solidFill>
                  <a:latin typeface="Arial" pitchFamily="34" charset="0"/>
                </a:rPr>
                <a:t>Варианты проекта Коллайдера </a:t>
              </a:r>
              <a:r>
                <a:rPr lang="en-US" sz="2400" b="1" baseline="0" dirty="0">
                  <a:solidFill>
                    <a:srgbClr val="000066"/>
                  </a:solidFill>
                  <a:latin typeface="Arial" pitchFamily="34" charset="0"/>
                </a:rPr>
                <a:t>NICA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2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1886</TotalTime>
  <Words>1275</Words>
  <Application>Microsoft Office PowerPoint</Application>
  <PresentationFormat>Экран (4:3)</PresentationFormat>
  <Paragraphs>210</Paragraphs>
  <Slides>15</Slides>
  <Notes>2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Игорь Николаевич Мешков</cp:lastModifiedBy>
  <cp:revision>112</cp:revision>
  <dcterms:created xsi:type="dcterms:W3CDTF">2022-04-06T09:05:10Z</dcterms:created>
  <dcterms:modified xsi:type="dcterms:W3CDTF">2022-04-14T23:59:32Z</dcterms:modified>
</cp:coreProperties>
</file>